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64" r:id="rId4"/>
    <p:sldId id="262" r:id="rId5"/>
    <p:sldId id="266" r:id="rId6"/>
    <p:sldId id="267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3DC95-F1DC-44CD-8536-51877F0969B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F31B0-ED3F-40F9-AEF8-6D6F3F8FE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title: 40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 Name: 16 pt. Arial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Presenters Title: 16 pt. Arial Italic</a:t>
            </a: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7142-0717-4F22-BD52-1DE6AB5E1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E8AD-77E9-49CD-A92B-D25A8DF79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0E0B-043E-4E88-A193-E92E79DB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0141-3A68-45AF-87FA-5679B1E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FDC3-A353-45AE-97B8-EF6476FC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2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20C7-750D-4150-B45B-3A33F4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34A02-BD4E-42E9-8052-E8F9EB52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7304-7252-4BE9-9ACC-D48EDB0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DA1A-0E86-4A13-A054-C026389E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1996-4435-4487-BC52-4D0F026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964D-9257-4644-9499-830AC6FE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5484-4F90-46CE-B2C0-3C584986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53C8-A017-45B4-9925-85A11229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D312-B971-414F-B261-F3136560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C19D-E031-4B97-A9A4-51B4EEA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69" b="1982"/>
          <a:stretch/>
        </p:blipFill>
        <p:spPr>
          <a:xfrm>
            <a:off x="609601" y="1"/>
            <a:ext cx="1054097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5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014B-EBAF-4A0F-989D-55E93556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B44C-10C7-4691-A190-8406F721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3E9EA-909F-4E5C-B360-4BF54C13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3D45-A55A-44A4-B403-B5D2EB68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81082-F417-4F3E-B81C-40680E91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12B3-99E7-484A-BA56-D582FB27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6CC3-367B-4947-AC94-0E3595E3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5544-B0FA-47BD-8F5A-4DA3B838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C61B-0D35-44AA-9324-8D0437BD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41C7-4E10-401F-8D24-9325F35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515D-0E7B-4B32-ACFE-1AB47534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A89D-87E2-44D3-87C3-E8F3D9E3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ED105-2CA6-4EA5-A6C7-31ED036C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A4EC8-7165-4BCF-84BA-ECBD48B0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A1DC-8E2A-472F-88DA-0AFF8951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ECA2-A10B-44A8-932F-AABC7C34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CFB1-3020-4675-98F9-9B0FA62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F7C4-F3E6-4C6E-9DA1-8EE65466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A5F5-4573-4CAE-AAF0-8D1FC62E2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B3CB9-2E8F-4729-9283-8748488D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25508-8E8C-4EF9-87BE-92FCF709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521D2-DDE8-42E6-AC38-96BB84F5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50E75-34C7-400A-9648-37379E81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C2095-8044-4184-A6F4-A1EAE5FB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231D-4C13-4FDD-A03E-F516DC52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8E18F-5B05-4837-A2E8-3399DD57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D3A77-754F-4111-B20E-9A14E78A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AF920-3ACA-4E01-A007-19648675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3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6CA4D-021E-4F3B-814C-10F392DE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80A4-D8FB-4C82-B6CD-F04CE18D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0C0D3-4B59-4311-AA46-713B6102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A069-E615-4ED7-97CF-0EA901C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5C58-F360-44CE-82CC-A319C5FBA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08EC-F06F-41A3-B018-0A8DAE40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4912-DA3C-485A-9945-35C19B2F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2DBA7-0CB4-4FBE-8A50-6B8B2FC2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F440-8B2B-43DD-85AF-F78A749F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E003-46CE-4949-9D8C-B7FC522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B8272-1673-4C36-812E-0165CAC6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F5F16-ACCD-49A1-9F80-C8A72EA6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6D21C-A8E7-4904-9114-89945AA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4568-6A86-4C57-9946-589A7557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9789-8FC1-4028-BEE7-7A8706DF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5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E2352-660E-4587-AA24-7860DCCB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77B3-938B-4F79-BBF7-D1015861E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7D21-C8AE-462C-A125-127089B29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8A01-C866-4F37-AF52-A3B4FA732DE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3551-720F-44DB-9561-A7F1865C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6807-12ED-4E2D-8076-F4944ECC9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382B-BDCC-4649-9E8A-7BCC5D9D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946400" y="4648200"/>
            <a:ext cx="731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4"/>
          <p:cNvSpPr txBox="1"/>
          <p:nvPr/>
        </p:nvSpPr>
        <p:spPr>
          <a:xfrm>
            <a:off x="1935333" y="2514600"/>
            <a:ext cx="98664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rgbClr val="000000"/>
              </a:buClr>
              <a:buSzPts val="4000"/>
            </a:pPr>
            <a:r>
              <a:rPr lang="en-US" sz="3733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Brain Tumor Classification Using Machine Learning</a:t>
            </a:r>
            <a:endParaRPr sz="3733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44800" y="4851400"/>
            <a:ext cx="701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4233" indent="-4233">
              <a:buClr>
                <a:srgbClr val="000000"/>
              </a:buClr>
              <a:buSzPts val="1600"/>
            </a:pPr>
            <a:r>
              <a:rPr lang="en-IN" sz="2133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Akshay</a:t>
            </a:r>
            <a:r>
              <a:rPr lang="en-IN" sz="213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Anthony, Vishnu, Mathew Rohit Thomson, Shreyas Misra</a:t>
            </a:r>
            <a:endParaRPr sz="2400" dirty="0"/>
          </a:p>
          <a:p>
            <a:pPr marL="4233" indent="-4233">
              <a:spcBef>
                <a:spcPts val="427"/>
              </a:spcBef>
              <a:buClr>
                <a:srgbClr val="000000"/>
              </a:buClr>
              <a:buSzPts val="16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8F88-4716-4189-BF32-4D475174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87"/>
            <a:ext cx="10515600" cy="1325563"/>
          </a:xfrm>
        </p:spPr>
        <p:txBody>
          <a:bodyPr/>
          <a:lstStyle/>
          <a:p>
            <a:r>
              <a:rPr lang="en-US" dirty="0"/>
              <a:t>Problem Statement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F433-0C77-4A34-94FB-6A9F3108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277"/>
            <a:ext cx="10515600" cy="13255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classifying brain tumors at an early stage is an important and accordingly helps in selecting the most convenient treatment method to save patients' lives. Machine Learning provides a fast and accurate solution for this problem.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To classify around 7000 brain MRI images into 4 different classes. Compare 3 different ML models and feature extraction methods, and benchmark the results with proven CNN architectures.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Obtained from Kaggle.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D65EA-C26A-4BE0-9496-3696E08F37A8}"/>
              </a:ext>
            </a:extLst>
          </p:cNvPr>
          <p:cNvGrpSpPr/>
          <p:nvPr/>
        </p:nvGrpSpPr>
        <p:grpSpPr>
          <a:xfrm>
            <a:off x="609754" y="3296237"/>
            <a:ext cx="2612323" cy="2612323"/>
            <a:chOff x="609754" y="3296237"/>
            <a:chExt cx="2612323" cy="26123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8BCBE3-5BBC-4D08-BC63-9AA330A51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754" y="3296237"/>
              <a:ext cx="2612323" cy="26123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142FA8-5D4C-4839-B8FC-070B3C400663}"/>
                </a:ext>
              </a:extLst>
            </p:cNvPr>
            <p:cNvSpPr/>
            <p:nvPr/>
          </p:nvSpPr>
          <p:spPr>
            <a:xfrm>
              <a:off x="1358763" y="4225854"/>
              <a:ext cx="550415" cy="4616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9A5B9F-3348-416F-946B-0A93DE55396B}"/>
              </a:ext>
            </a:extLst>
          </p:cNvPr>
          <p:cNvGrpSpPr/>
          <p:nvPr/>
        </p:nvGrpSpPr>
        <p:grpSpPr>
          <a:xfrm>
            <a:off x="3712079" y="3296236"/>
            <a:ext cx="2757857" cy="2612323"/>
            <a:chOff x="3742943" y="2926905"/>
            <a:chExt cx="2757857" cy="261232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2512E2-6C4A-4A41-808F-F12E4FE6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2943" y="2926905"/>
              <a:ext cx="2757857" cy="261232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B9CF1D-FD5B-41C5-A20B-C6064E0D2730}"/>
                </a:ext>
              </a:extLst>
            </p:cNvPr>
            <p:cNvSpPr/>
            <p:nvPr/>
          </p:nvSpPr>
          <p:spPr>
            <a:xfrm>
              <a:off x="4404231" y="3328640"/>
              <a:ext cx="928383" cy="792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3E36B21-B843-42E7-BCB0-6937CA1EF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12" y="3296235"/>
            <a:ext cx="2456208" cy="26123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888754-1474-4F47-9A5F-2DEF34E4EF7D}"/>
              </a:ext>
            </a:extLst>
          </p:cNvPr>
          <p:cNvSpPr txBox="1"/>
          <p:nvPr/>
        </p:nvSpPr>
        <p:spPr>
          <a:xfrm>
            <a:off x="1429862" y="6004804"/>
            <a:ext cx="97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Glioma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73F2A-AF51-475E-98DB-D9439A391D98}"/>
              </a:ext>
            </a:extLst>
          </p:cNvPr>
          <p:cNvSpPr txBox="1"/>
          <p:nvPr/>
        </p:nvSpPr>
        <p:spPr>
          <a:xfrm>
            <a:off x="4353670" y="6004804"/>
            <a:ext cx="14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Meningioma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020F4-2697-4196-93FA-546076B6E3C3}"/>
              </a:ext>
            </a:extLst>
          </p:cNvPr>
          <p:cNvSpPr txBox="1"/>
          <p:nvPr/>
        </p:nvSpPr>
        <p:spPr>
          <a:xfrm>
            <a:off x="7517929" y="6004804"/>
            <a:ext cx="105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Pituitary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67606F-79F6-4D10-BE5D-10853351EB24}"/>
              </a:ext>
            </a:extLst>
          </p:cNvPr>
          <p:cNvSpPr txBox="1"/>
          <p:nvPr/>
        </p:nvSpPr>
        <p:spPr>
          <a:xfrm>
            <a:off x="10227650" y="6004804"/>
            <a:ext cx="123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tumor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305C2-FA9E-4B57-A95F-967A61FE37B1}"/>
              </a:ext>
            </a:extLst>
          </p:cNvPr>
          <p:cNvGrpSpPr/>
          <p:nvPr/>
        </p:nvGrpSpPr>
        <p:grpSpPr>
          <a:xfrm>
            <a:off x="6738462" y="3296234"/>
            <a:ext cx="2612324" cy="2612324"/>
            <a:chOff x="6812134" y="3586579"/>
            <a:chExt cx="2612324" cy="26123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54CE7D-F45E-4DF9-8399-AA6FCC1F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2134" y="3586579"/>
              <a:ext cx="2612324" cy="261232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069854-7063-44B5-8D1B-17173CA1C894}"/>
                </a:ext>
              </a:extLst>
            </p:cNvPr>
            <p:cNvSpPr/>
            <p:nvPr/>
          </p:nvSpPr>
          <p:spPr>
            <a:xfrm>
              <a:off x="7754634" y="4486753"/>
              <a:ext cx="732420" cy="6230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9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D0B279-C48F-47F5-99F1-A2D1C33B6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96" y="3654254"/>
            <a:ext cx="4239588" cy="21342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6343F4-C457-4EFD-A1B1-E74276BE7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7" y="3654254"/>
            <a:ext cx="5582101" cy="295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E2278-B4F1-49FE-81D3-0BECFE8CE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7" y="246638"/>
            <a:ext cx="4476760" cy="3182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A536E3-83BA-40EB-AF8A-15480EB885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40" y="246638"/>
            <a:ext cx="1673930" cy="1673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38DDB-58CD-49D8-930A-B2BD12407080}"/>
              </a:ext>
            </a:extLst>
          </p:cNvPr>
          <p:cNvSpPr txBox="1"/>
          <p:nvPr/>
        </p:nvSpPr>
        <p:spPr>
          <a:xfrm>
            <a:off x="5718949" y="2061516"/>
            <a:ext cx="3489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EigenBrains: 10 principal components.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97DD8-98C1-474C-9374-4034F0EFC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63" y="624267"/>
            <a:ext cx="2592601" cy="1296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7E4367-7408-46EF-8CF1-EA7A9077D6AE}"/>
              </a:ext>
            </a:extLst>
          </p:cNvPr>
          <p:cNvSpPr txBox="1"/>
          <p:nvPr/>
        </p:nvSpPr>
        <p:spPr>
          <a:xfrm>
            <a:off x="9433428" y="2061515"/>
            <a:ext cx="213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 of a HOG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6E30F-DB25-4F28-9687-1F272EAC9B43}"/>
              </a:ext>
            </a:extLst>
          </p:cNvPr>
          <p:cNvSpPr txBox="1"/>
          <p:nvPr/>
        </p:nvSpPr>
        <p:spPr>
          <a:xfrm>
            <a:off x="4050792" y="969264"/>
            <a:ext cx="35947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25273-F9BC-4D9C-8147-8F89BE36AD11}"/>
              </a:ext>
            </a:extLst>
          </p:cNvPr>
          <p:cNvSpPr txBox="1"/>
          <p:nvPr/>
        </p:nvSpPr>
        <p:spPr>
          <a:xfrm>
            <a:off x="4050792" y="1901952"/>
            <a:ext cx="35947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388485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B167-4BFF-45EC-A3ED-4D2DD57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66" y="297125"/>
            <a:ext cx="10515600" cy="1325563"/>
          </a:xfrm>
        </p:spPr>
        <p:txBody>
          <a:bodyPr/>
          <a:lstStyle/>
          <a:p>
            <a:r>
              <a:rPr lang="en-US" dirty="0"/>
              <a:t>Neural Network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46EE-DBB8-4253-9987-DADE62DBB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8" r="3494"/>
          <a:stretch/>
        </p:blipFill>
        <p:spPr>
          <a:xfrm>
            <a:off x="2234050" y="1495491"/>
            <a:ext cx="4797065" cy="4728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EF315-693B-4316-BC10-2DABE08488F6}"/>
              </a:ext>
            </a:extLst>
          </p:cNvPr>
          <p:cNvSpPr txBox="1"/>
          <p:nvPr/>
        </p:nvSpPr>
        <p:spPr>
          <a:xfrm>
            <a:off x="424567" y="3675048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94CD65-79EA-40E0-99D1-35682C4129F7}"/>
              </a:ext>
            </a:extLst>
          </p:cNvPr>
          <p:cNvSpPr/>
          <p:nvPr/>
        </p:nvSpPr>
        <p:spPr>
          <a:xfrm>
            <a:off x="1396917" y="3681979"/>
            <a:ext cx="665825" cy="355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97E5-8FB9-4614-89A9-EB5F4F78221E}"/>
              </a:ext>
            </a:extLst>
          </p:cNvPr>
          <p:cNvSpPr txBox="1"/>
          <p:nvPr/>
        </p:nvSpPr>
        <p:spPr>
          <a:xfrm>
            <a:off x="8091751" y="3675321"/>
            <a:ext cx="137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(SoftMax)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37C76F-D9C6-45CC-A759-E05FC85BAD0A}"/>
              </a:ext>
            </a:extLst>
          </p:cNvPr>
          <p:cNvSpPr/>
          <p:nvPr/>
        </p:nvSpPr>
        <p:spPr>
          <a:xfrm>
            <a:off x="7127208" y="3675048"/>
            <a:ext cx="8684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8362F-276E-42D4-9177-C1F0017FF7B2}"/>
              </a:ext>
            </a:extLst>
          </p:cNvPr>
          <p:cNvSpPr txBox="1"/>
          <p:nvPr/>
        </p:nvSpPr>
        <p:spPr>
          <a:xfrm>
            <a:off x="424566" y="6089809"/>
            <a:ext cx="1118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*Note: Each layer is scaled down by 16. The actual network contains 16 times the # neurons in each hidden layer shown in the diagram.</a:t>
            </a:r>
          </a:p>
        </p:txBody>
      </p:sp>
    </p:spTree>
    <p:extLst>
      <p:ext uri="{BB962C8B-B14F-4D97-AF65-F5344CB8AC3E}">
        <p14:creationId xmlns:p14="http://schemas.microsoft.com/office/powerpoint/2010/main" val="406199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860C-463B-47D5-86B2-0CC4AADE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2" y="237731"/>
            <a:ext cx="10515600" cy="1325563"/>
          </a:xfrm>
        </p:spPr>
        <p:txBody>
          <a:bodyPr/>
          <a:lstStyle/>
          <a:p>
            <a:r>
              <a:rPr lang="en-US" dirty="0"/>
              <a:t>Results: Accuracy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9B8E25-E6E8-4406-9A70-3244015B4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47574"/>
              </p:ext>
            </p:extLst>
          </p:nvPr>
        </p:nvGraphicFramePr>
        <p:xfrm>
          <a:off x="455722" y="1465357"/>
          <a:ext cx="7124193" cy="20723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47">
                  <a:extLst>
                    <a:ext uri="{9D8B030D-6E8A-4147-A177-3AD203B41FA5}">
                      <a16:colId xmlns:a16="http://schemas.microsoft.com/office/drawing/2014/main" val="172250619"/>
                    </a:ext>
                  </a:extLst>
                </a:gridCol>
                <a:gridCol w="1085112">
                  <a:extLst>
                    <a:ext uri="{9D8B030D-6E8A-4147-A177-3AD203B41FA5}">
                      <a16:colId xmlns:a16="http://schemas.microsoft.com/office/drawing/2014/main" val="423621570"/>
                    </a:ext>
                  </a:extLst>
                </a:gridCol>
                <a:gridCol w="984976">
                  <a:extLst>
                    <a:ext uri="{9D8B030D-6E8A-4147-A177-3AD203B41FA5}">
                      <a16:colId xmlns:a16="http://schemas.microsoft.com/office/drawing/2014/main" val="124310131"/>
                    </a:ext>
                  </a:extLst>
                </a:gridCol>
                <a:gridCol w="1003088">
                  <a:extLst>
                    <a:ext uri="{9D8B030D-6E8A-4147-A177-3AD203B41FA5}">
                      <a16:colId xmlns:a16="http://schemas.microsoft.com/office/drawing/2014/main" val="1570413993"/>
                    </a:ext>
                  </a:extLst>
                </a:gridCol>
                <a:gridCol w="1003917">
                  <a:extLst>
                    <a:ext uri="{9D8B030D-6E8A-4147-A177-3AD203B41FA5}">
                      <a16:colId xmlns:a16="http://schemas.microsoft.com/office/drawing/2014/main" val="3968493678"/>
                    </a:ext>
                  </a:extLst>
                </a:gridCol>
                <a:gridCol w="1004779">
                  <a:extLst>
                    <a:ext uri="{9D8B030D-6E8A-4147-A177-3AD203B41FA5}">
                      <a16:colId xmlns:a16="http://schemas.microsoft.com/office/drawing/2014/main" val="1056263413"/>
                    </a:ext>
                  </a:extLst>
                </a:gridCol>
                <a:gridCol w="992674">
                  <a:extLst>
                    <a:ext uri="{9D8B030D-6E8A-4147-A177-3AD203B41FA5}">
                      <a16:colId xmlns:a16="http://schemas.microsoft.com/office/drawing/2014/main" val="603777078"/>
                    </a:ext>
                  </a:extLst>
                </a:gridCol>
              </a:tblGrid>
              <a:tr h="395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3471"/>
                  </a:ext>
                </a:extLst>
              </a:tr>
              <a:tr h="45799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59641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GLCM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58088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48356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256367"/>
                  </a:ext>
                </a:extLst>
              </a:tr>
              <a:tr h="18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HOG  + PCA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0809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C3E18C-A161-4AF2-94C0-AFD9C8A05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34220"/>
              </p:ext>
            </p:extLst>
          </p:nvPr>
        </p:nvGraphicFramePr>
        <p:xfrm>
          <a:off x="7962393" y="1465357"/>
          <a:ext cx="4147127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1916">
                  <a:extLst>
                    <a:ext uri="{9D8B030D-6E8A-4147-A177-3AD203B41FA5}">
                      <a16:colId xmlns:a16="http://schemas.microsoft.com/office/drawing/2014/main" val="2975971359"/>
                    </a:ext>
                  </a:extLst>
                </a:gridCol>
                <a:gridCol w="1210918">
                  <a:extLst>
                    <a:ext uri="{9D8B030D-6E8A-4147-A177-3AD203B41FA5}">
                      <a16:colId xmlns:a16="http://schemas.microsoft.com/office/drawing/2014/main" val="978989645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611127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DenseNet169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 acc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8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acc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99.214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6322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6DC662-6C05-4FE8-B146-E05E03E8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13" y="3707567"/>
            <a:ext cx="4635173" cy="31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2E1-3C60-4C85-B449-8046D7A1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1325563"/>
          </a:xfrm>
        </p:spPr>
        <p:txBody>
          <a:bodyPr/>
          <a:lstStyle/>
          <a:p>
            <a:r>
              <a:rPr lang="en-US" dirty="0"/>
              <a:t>Results: False Positives and Negatives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25E73-EE18-4E75-8A10-7D764A1D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47074"/>
            <a:ext cx="3554977" cy="240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2D5DA-3C73-443B-BA56-4344A543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29" y="1647074"/>
            <a:ext cx="3549015" cy="240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4C76-FB75-4682-92E0-21D6E846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77403"/>
            <a:ext cx="3554976" cy="2474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90CC8-6308-4EE8-AE0B-726D0C083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728" y="4177402"/>
            <a:ext cx="3549015" cy="244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BA4634-4C33-4A98-99D3-E4AEA9539F94}"/>
              </a:ext>
            </a:extLst>
          </p:cNvPr>
          <p:cNvSpPr txBox="1"/>
          <p:nvPr/>
        </p:nvSpPr>
        <p:spPr>
          <a:xfrm>
            <a:off x="8491296" y="1524434"/>
            <a:ext cx="3384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 –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Features are orientation invariant, thus, producing high accuracy.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HOG+PCA combination can be trained on SVM to get maximum test accuracy (96%) and Recall score (0.96).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Extracted features produce results close to CNNs with low computational cost and hence, are a better option for clinics and hospitals that don’t have access to high computational resources.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38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3D0A-D936-46EA-A9D9-C0A045F4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2" y="125428"/>
            <a:ext cx="10515600" cy="1325563"/>
          </a:xfrm>
        </p:spPr>
        <p:txBody>
          <a:bodyPr/>
          <a:lstStyle/>
          <a:p>
            <a:r>
              <a:rPr lang="en-US" dirty="0"/>
              <a:t>Results &amp; 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5AB008-41C2-4AEC-A228-07A4E70D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77323"/>
              </p:ext>
            </p:extLst>
          </p:nvPr>
        </p:nvGraphicFramePr>
        <p:xfrm>
          <a:off x="376562" y="1289482"/>
          <a:ext cx="7124193" cy="20723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47">
                  <a:extLst>
                    <a:ext uri="{9D8B030D-6E8A-4147-A177-3AD203B41FA5}">
                      <a16:colId xmlns:a16="http://schemas.microsoft.com/office/drawing/2014/main" val="172250619"/>
                    </a:ext>
                  </a:extLst>
                </a:gridCol>
                <a:gridCol w="1085112">
                  <a:extLst>
                    <a:ext uri="{9D8B030D-6E8A-4147-A177-3AD203B41FA5}">
                      <a16:colId xmlns:a16="http://schemas.microsoft.com/office/drawing/2014/main" val="423621570"/>
                    </a:ext>
                  </a:extLst>
                </a:gridCol>
                <a:gridCol w="984976">
                  <a:extLst>
                    <a:ext uri="{9D8B030D-6E8A-4147-A177-3AD203B41FA5}">
                      <a16:colId xmlns:a16="http://schemas.microsoft.com/office/drawing/2014/main" val="124310131"/>
                    </a:ext>
                  </a:extLst>
                </a:gridCol>
                <a:gridCol w="1003088">
                  <a:extLst>
                    <a:ext uri="{9D8B030D-6E8A-4147-A177-3AD203B41FA5}">
                      <a16:colId xmlns:a16="http://schemas.microsoft.com/office/drawing/2014/main" val="1570413993"/>
                    </a:ext>
                  </a:extLst>
                </a:gridCol>
                <a:gridCol w="1003917">
                  <a:extLst>
                    <a:ext uri="{9D8B030D-6E8A-4147-A177-3AD203B41FA5}">
                      <a16:colId xmlns:a16="http://schemas.microsoft.com/office/drawing/2014/main" val="3968493678"/>
                    </a:ext>
                  </a:extLst>
                </a:gridCol>
                <a:gridCol w="1004779">
                  <a:extLst>
                    <a:ext uri="{9D8B030D-6E8A-4147-A177-3AD203B41FA5}">
                      <a16:colId xmlns:a16="http://schemas.microsoft.com/office/drawing/2014/main" val="1056263413"/>
                    </a:ext>
                  </a:extLst>
                </a:gridCol>
                <a:gridCol w="992674">
                  <a:extLst>
                    <a:ext uri="{9D8B030D-6E8A-4147-A177-3AD203B41FA5}">
                      <a16:colId xmlns:a16="http://schemas.microsoft.com/office/drawing/2014/main" val="603777078"/>
                    </a:ext>
                  </a:extLst>
                </a:gridCol>
              </a:tblGrid>
              <a:tr h="3951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93471"/>
                  </a:ext>
                </a:extLst>
              </a:tr>
              <a:tr h="45799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acc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6559641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GLCM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84.51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58088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483564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94.6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98.77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92.88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256367"/>
                  </a:ext>
                </a:extLst>
              </a:tr>
              <a:tr h="1859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HOG  + PCA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91.95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70809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35123A-9498-4766-8CD3-B3FCAD221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12228"/>
              </p:ext>
            </p:extLst>
          </p:nvPr>
        </p:nvGraphicFramePr>
        <p:xfrm>
          <a:off x="8044873" y="1289482"/>
          <a:ext cx="4147127" cy="1112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1916">
                  <a:extLst>
                    <a:ext uri="{9D8B030D-6E8A-4147-A177-3AD203B41FA5}">
                      <a16:colId xmlns:a16="http://schemas.microsoft.com/office/drawing/2014/main" val="2975971359"/>
                    </a:ext>
                  </a:extLst>
                </a:gridCol>
                <a:gridCol w="1210918">
                  <a:extLst>
                    <a:ext uri="{9D8B030D-6E8A-4147-A177-3AD203B41FA5}">
                      <a16:colId xmlns:a16="http://schemas.microsoft.com/office/drawing/2014/main" val="978989645"/>
                    </a:ext>
                  </a:extLst>
                </a:gridCol>
                <a:gridCol w="1544293">
                  <a:extLst>
                    <a:ext uri="{9D8B030D-6E8A-4147-A177-3AD203B41FA5}">
                      <a16:colId xmlns:a16="http://schemas.microsoft.com/office/drawing/2014/main" val="611127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DenseNet169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2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Train acc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99.9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8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acc 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93.02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99.214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632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F4FC9B-D07F-40A4-99B9-170AC8B89D64}"/>
              </a:ext>
            </a:extLst>
          </p:cNvPr>
          <p:cNvSpPr txBox="1"/>
          <p:nvPr/>
        </p:nvSpPr>
        <p:spPr>
          <a:xfrm>
            <a:off x="8044873" y="2705428"/>
            <a:ext cx="4003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 –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Features are orientation invariant, thus, producing high accuracy.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HOG+PCA combination can be trained on SVM to get maximum test accuracy (96%) and Recall score (0.96).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Extracted features produce results close to CNNs with low computational cost and hence, are a better option for clinics and hospitals that don’t have access to high computational resources.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0D3B7-882C-4FAA-8B92-CB8F7F47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2" y="3577475"/>
            <a:ext cx="3352800" cy="2270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ECE5C-91D5-426F-B840-624D22018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94" y="3577475"/>
            <a:ext cx="3352800" cy="22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6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5CAAF-1D7D-4996-BDCA-D81B314D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67" y="1687528"/>
            <a:ext cx="4635173" cy="3150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9DBE9-7602-4904-9ACA-F7DAC23A7AAD}"/>
              </a:ext>
            </a:extLst>
          </p:cNvPr>
          <p:cNvSpPr txBox="1"/>
          <p:nvPr/>
        </p:nvSpPr>
        <p:spPr>
          <a:xfrm>
            <a:off x="1191491" y="452582"/>
            <a:ext cx="868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80830-6312-4512-9ED5-8F3664D4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41" y="1687528"/>
            <a:ext cx="3264408" cy="227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E3BB2-BCF2-4D5D-8B4E-CCBABA23B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941" y="4215545"/>
            <a:ext cx="3299460" cy="22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447</Words>
  <Application>Microsoft Office PowerPoint</Application>
  <PresentationFormat>Widescreen</PresentationFormat>
  <Paragraphs>124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Problem Statement &amp; Dataset</vt:lpstr>
      <vt:lpstr>PowerPoint Presentation</vt:lpstr>
      <vt:lpstr>Neural Network Architecture</vt:lpstr>
      <vt:lpstr>Results: Accuracy</vt:lpstr>
      <vt:lpstr>Results: False Positives and Negatives</vt:lpstr>
      <vt:lpstr>Results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 Misra</dc:creator>
  <cp:lastModifiedBy>Shreyas Misra</cp:lastModifiedBy>
  <cp:revision>22</cp:revision>
  <dcterms:created xsi:type="dcterms:W3CDTF">2021-12-03T01:05:55Z</dcterms:created>
  <dcterms:modified xsi:type="dcterms:W3CDTF">2021-12-07T02:13:40Z</dcterms:modified>
</cp:coreProperties>
</file>