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1" r:id="rId2"/>
    <p:sldId id="312" r:id="rId3"/>
    <p:sldId id="313" r:id="rId4"/>
    <p:sldId id="315" r:id="rId5"/>
    <p:sldId id="31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89" userDrawn="1">
          <p15:clr>
            <a:srgbClr val="A4A3A4"/>
          </p15:clr>
        </p15:guide>
        <p15:guide id="2" pos="4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8434" autoAdjust="0"/>
  </p:normalViewPr>
  <p:slideViewPr>
    <p:cSldViewPr snapToGrid="0">
      <p:cViewPr>
        <p:scale>
          <a:sx n="100" d="100"/>
          <a:sy n="100" d="100"/>
        </p:scale>
        <p:origin x="-504" y="1032"/>
      </p:cViewPr>
      <p:guideLst>
        <p:guide orient="horz" pos="1389"/>
        <p:guide pos="4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"/>
    </p:cViewPr>
  </p:sorterViewPr>
  <p:notesViewPr>
    <p:cSldViewPr snapToGrid="0">
      <p:cViewPr varScale="1">
        <p:scale>
          <a:sx n="63" d="100"/>
          <a:sy n="63" d="100"/>
        </p:scale>
        <p:origin x="-37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TOGAF® Standard Courseware V9.2 Edition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F33DF-CF25-7F4C-87DB-3652AC6EE77D}" type="datetime1">
              <a:rPr lang="en-GB" smtClean="0"/>
              <a:t>13/09/2019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Copyright 2009-2018, The Open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5E494-3843-49F1-9437-624B14AC0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7061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TOGAF® Standard Courseware V9.2 Edition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EEE64-C11E-C949-B221-F3F0C0BA0EA7}" type="datetime1">
              <a:rPr lang="en-GB" smtClean="0"/>
              <a:t>13/09/2019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Copyright 2009-2018, The Open Group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4E104-9846-4B60-BC05-F08417E549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58036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TOGAF® Standard Courseware V9.2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2009-2011, The Open Group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6B586-3A7F-4148-8EB1-8D6EDF82AD62}" type="slidenum">
              <a:rPr lang="en-US"/>
              <a:pPr/>
              <a:t>1</a:t>
            </a:fld>
            <a:endParaRPr lang="en-US"/>
          </a:p>
        </p:txBody>
      </p:sp>
      <p:sp>
        <p:nvSpPr>
          <p:cNvPr id="243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3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57D881-0C33-EE47-826A-067D2E0434FD}" type="datetime1">
              <a:rPr lang="en-GB" smtClean="0"/>
              <a:t>13/09/2019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TOGAF® Standard Courseware V9.2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2009-2011, The Open Group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6B586-3A7F-4148-8EB1-8D6EDF82AD62}" type="slidenum">
              <a:rPr lang="en-US"/>
              <a:pPr/>
              <a:t>2</a:t>
            </a:fld>
            <a:endParaRPr lang="en-US"/>
          </a:p>
        </p:txBody>
      </p:sp>
      <p:sp>
        <p:nvSpPr>
          <p:cNvPr id="243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3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Applying Value Streams</a:t>
            </a:r>
            <a:endParaRPr lang="en-GB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streams provide valuable stakeholder context into why the organization needs business capabilities, while business capabilities provide what the organization needs for a particular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stage to be successful.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value stream can be analyzed within the scope of the project through heat mapping (by value stream stage) or by developing use-cases around a complete definition of the value stream (see Baseline Example in the TOGAF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Series Guide: Value Streams). A project might focus on specific stakeholders, one element of business value, or stress some stages over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 to develop better requirements for solutions in later phases. A recommended technique 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relationships between the stages in a value stream to business capabilities, and then performing a gap analysis for capabilities in the context of the business value achieved by the value stream for a specific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stakeholder.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value stream (a simple example of which is shown on this slide which is about recruiting an employee) is depicted as an end-to-end collection of value-adding activities that create an overall result for a customer, stakeholder, or end-user. In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terms, those value-adding activities are represented by value stream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each of which creates and adds incremental stakeholder value from one stage to the next.</a:t>
            </a:r>
            <a:r>
              <a:rPr lang="en-GB" dirty="0" smtClean="0">
                <a:effectLst/>
              </a:rPr>
              <a:t>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E11F63-9746-DD46-A5C7-78CE62E11149}" type="datetime1">
              <a:rPr lang="en-GB" smtClean="0"/>
              <a:t>13/09/2019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TOGAF® Standard Courseware V9.2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2009-2011, The Open Group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6B586-3A7F-4148-8EB1-8D6EDF82AD62}" type="slidenum">
              <a:rPr lang="en-US"/>
              <a:pPr/>
              <a:t>3</a:t>
            </a:fld>
            <a:endParaRPr lang="en-US"/>
          </a:p>
        </p:txBody>
      </p:sp>
      <p:sp>
        <p:nvSpPr>
          <p:cNvPr id="243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3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Applying Value Streams</a:t>
            </a:r>
            <a:endParaRPr lang="en-GB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recommended technique 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relationships between the stages in a value stream to business capabilities, and then performing a gap analysis for capabilities in the context of the business value achieved by the value stream for a specific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stakeholder.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161659A-AADE-374D-8389-7756A0BF5A3F}" type="datetime1">
              <a:rPr lang="en-GB" smtClean="0"/>
              <a:t>13/09/2019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TOGAF® Standard Courseware V9.2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2009-2011, The Open Group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6B586-3A7F-4148-8EB1-8D6EDF82AD62}" type="slidenum">
              <a:rPr lang="en-US"/>
              <a:pPr/>
              <a:t>4</a:t>
            </a:fld>
            <a:endParaRPr lang="en-US"/>
          </a:p>
        </p:txBody>
      </p:sp>
      <p:sp>
        <p:nvSpPr>
          <p:cNvPr id="243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3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161659A-AADE-374D-8389-7756A0BF5A3F}" type="datetime1">
              <a:rPr lang="en-GB" smtClean="0"/>
              <a:t>13/09/2019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TOGAF® Standard Courseware V9.2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2009-2011, The Open Group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6B586-3A7F-4148-8EB1-8D6EDF82AD62}" type="slidenum">
              <a:rPr lang="en-US"/>
              <a:pPr/>
              <a:t>5</a:t>
            </a:fld>
            <a:endParaRPr lang="en-US"/>
          </a:p>
        </p:txBody>
      </p:sp>
      <p:sp>
        <p:nvSpPr>
          <p:cNvPr id="243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3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161659A-AADE-374D-8389-7756A0BF5A3F}" type="datetime1">
              <a:rPr lang="en-GB" smtClean="0"/>
              <a:t>13/09/2019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Picture 7" descr="iStock_000026889829_Full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Picture 12" descr="OpenGroup_O_Purple.png"/>
            <p:cNvPicPr>
              <a:picLocks noChangeAspect="1"/>
            </p:cNvPicPr>
            <p:nvPr userDrawn="1"/>
          </p:nvPicPr>
          <p:blipFill rotWithShape="1">
            <a:blip r:embed="rId3" cstate="print">
              <a:grayscl/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43" t="-4471" r="8077" b="4641"/>
            <a:stretch/>
          </p:blipFill>
          <p:spPr>
            <a:xfrm>
              <a:off x="4200144" y="310104"/>
              <a:ext cx="4943856" cy="6527800"/>
            </a:xfrm>
            <a:prstGeom prst="rect">
              <a:avLst/>
            </a:prstGeom>
          </p:spPr>
        </p:pic>
      </p:grpSp>
      <p:pic>
        <p:nvPicPr>
          <p:cNvPr id="7" name="Picture 6" descr="opengroup_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23" y="372872"/>
            <a:ext cx="1344755" cy="69392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01604" y="2734801"/>
            <a:ext cx="4868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rial"/>
                <a:cs typeface="Arial"/>
              </a:rPr>
              <a:t>Arial 40,</a:t>
            </a:r>
            <a:r>
              <a:rPr lang="en-US" sz="4000" b="1" baseline="0" dirty="0" smtClean="0">
                <a:solidFill>
                  <a:schemeClr val="accent1"/>
                </a:solidFill>
                <a:latin typeface="Arial"/>
                <a:cs typeface="Arial"/>
              </a:rPr>
              <a:t> Bold</a:t>
            </a:r>
            <a:endParaRPr lang="en-US" sz="4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19606" y="3306490"/>
            <a:ext cx="52345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Times New Roman</a:t>
            </a:r>
            <a:r>
              <a:rPr lang="en-US" sz="2600" i="1" baseline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26, Italicized</a:t>
            </a:r>
            <a:endParaRPr lang="en-US" sz="2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924" y="4005828"/>
            <a:ext cx="486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65052"/>
                </a:solidFill>
                <a:latin typeface="Arial"/>
                <a:cs typeface="Arial"/>
              </a:rPr>
              <a:t>Arial</a:t>
            </a:r>
            <a:r>
              <a:rPr lang="en-US" sz="1400" baseline="0" dirty="0" smtClean="0">
                <a:solidFill>
                  <a:srgbClr val="465052"/>
                </a:solidFill>
                <a:latin typeface="Arial"/>
                <a:cs typeface="Arial"/>
              </a:rPr>
              <a:t> 14</a:t>
            </a:r>
            <a:endParaRPr lang="en-US" sz="1400" dirty="0">
              <a:solidFill>
                <a:srgbClr val="46505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80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48733" y="6486954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64063" y="6486951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25238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OpenGroup_O_LogoBlue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5" t="-5731" r="-4390" b="-2527"/>
          <a:stretch/>
        </p:blipFill>
        <p:spPr>
          <a:xfrm>
            <a:off x="8252272" y="5813347"/>
            <a:ext cx="705464" cy="8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800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20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24029" y="0"/>
            <a:ext cx="9168029" cy="6858000"/>
            <a:chOff x="-24029" y="0"/>
            <a:chExt cx="9168029" cy="6858000"/>
          </a:xfrm>
        </p:grpSpPr>
        <p:pic>
          <p:nvPicPr>
            <p:cNvPr id="7" name="Picture 6" descr="iStock_000024285973_XXXLarge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029" y="0"/>
              <a:ext cx="9168029" cy="6858000"/>
            </a:xfrm>
            <a:prstGeom prst="rect">
              <a:avLst/>
            </a:prstGeom>
          </p:spPr>
        </p:pic>
        <p:pic>
          <p:nvPicPr>
            <p:cNvPr id="6" name="Picture 5" descr="OpenGroup_O_White.png"/>
            <p:cNvPicPr>
              <a:picLocks noChangeAspect="1"/>
            </p:cNvPicPr>
            <p:nvPr userDrawn="1"/>
          </p:nvPicPr>
          <p:blipFill rotWithShape="1">
            <a:blip r:embed="rId3" cstate="print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8333" b="4527"/>
            <a:stretch/>
          </p:blipFill>
          <p:spPr>
            <a:xfrm>
              <a:off x="4207933" y="597718"/>
              <a:ext cx="4936067" cy="6260282"/>
            </a:xfrm>
            <a:prstGeom prst="rect">
              <a:avLst/>
            </a:prstGeom>
            <a:effectLst>
              <a:outerShdw blurRad="758825" dir="2700000" algn="tl" rotWithShape="0">
                <a:schemeClr val="accent1">
                  <a:alpha val="13000"/>
                </a:schemeClr>
              </a:outerShdw>
            </a:effectLst>
          </p:spPr>
        </p:pic>
      </p:grpSp>
      <p:pic>
        <p:nvPicPr>
          <p:cNvPr id="9" name="Picture 8" descr="opengroup_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23" y="372872"/>
            <a:ext cx="1344755" cy="69392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01604" y="2734801"/>
            <a:ext cx="4868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rial"/>
                <a:cs typeface="Arial"/>
              </a:rPr>
              <a:t>Arial 40,</a:t>
            </a:r>
            <a:r>
              <a:rPr lang="en-US" sz="4000" b="1" baseline="0" dirty="0" smtClean="0">
                <a:solidFill>
                  <a:schemeClr val="accent1"/>
                </a:solidFill>
                <a:latin typeface="Arial"/>
                <a:cs typeface="Arial"/>
              </a:rPr>
              <a:t> Bold</a:t>
            </a:r>
            <a:endParaRPr lang="en-US" sz="4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19606" y="3306490"/>
            <a:ext cx="52345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Times New Roman</a:t>
            </a:r>
            <a:r>
              <a:rPr lang="en-US" sz="2600" i="1" baseline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26, Italicized</a:t>
            </a:r>
            <a:endParaRPr lang="en-US" sz="26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59924" y="4005828"/>
            <a:ext cx="486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65052"/>
                </a:solidFill>
                <a:latin typeface="Arial"/>
                <a:cs typeface="Arial"/>
              </a:rPr>
              <a:t>Arial</a:t>
            </a:r>
            <a:r>
              <a:rPr lang="en-US" sz="1400" baseline="0" dirty="0" smtClean="0">
                <a:solidFill>
                  <a:srgbClr val="465052"/>
                </a:solidFill>
                <a:latin typeface="Arial"/>
                <a:cs typeface="Arial"/>
              </a:rPr>
              <a:t> 14</a:t>
            </a:r>
            <a:endParaRPr lang="en-US" sz="1400" dirty="0">
              <a:solidFill>
                <a:srgbClr val="46505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837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"/>
            <a:ext cx="9144000" cy="6857999"/>
            <a:chOff x="0" y="0"/>
            <a:chExt cx="9144000" cy="685799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>
              <a:off x="448733" y="6486955"/>
              <a:ext cx="7704667" cy="0"/>
            </a:xfrm>
            <a:prstGeom prst="line">
              <a:avLst/>
            </a:prstGeom>
            <a:ln w="63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 userDrawn="1"/>
          </p:nvSpPr>
          <p:spPr>
            <a:xfrm>
              <a:off x="364063" y="6486952"/>
              <a:ext cx="24214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FFFFF"/>
                  </a:solidFill>
                  <a:latin typeface="Arial" charset="0"/>
                </a:rPr>
                <a:t>Copyright </a:t>
              </a:r>
              <a:r>
                <a:rPr lang="en-GB" sz="800" dirty="0">
                  <a:solidFill>
                    <a:srgbClr val="FFFFFF"/>
                  </a:solidFill>
                  <a:latin typeface="Arial" charset="0"/>
                  <a:cs typeface="Calibri" charset="0"/>
                </a:rPr>
                <a:t>© </a:t>
              </a:r>
              <a:r>
                <a:rPr lang="en-GB" sz="800" dirty="0">
                  <a:solidFill>
                    <a:srgbClr val="FFFFFF"/>
                  </a:solidFill>
                  <a:latin typeface="Arial" charset="0"/>
                </a:rPr>
                <a:t>The Open Group </a:t>
              </a:r>
              <a:r>
                <a:rPr lang="en-GB" sz="800" dirty="0" smtClean="0">
                  <a:solidFill>
                    <a:srgbClr val="FFFFFF"/>
                  </a:solidFill>
                  <a:latin typeface="Arial" charset="0"/>
                </a:rPr>
                <a:t>2018</a:t>
              </a:r>
              <a:endParaRPr lang="en-GB" sz="800" dirty="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1" name="Picture 10" descr="OpenGroup_O_LightGrey.png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71461" y="5867960"/>
              <a:ext cx="660533" cy="804333"/>
            </a:xfrm>
            <a:prstGeom prst="rect">
              <a:avLst/>
            </a:prstGeom>
          </p:spPr>
        </p:pic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1592" y="6121126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5129" y="2572215"/>
            <a:ext cx="5556739" cy="884079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892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20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745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6" descr="OpenGroup_O_Light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461" y="5867958"/>
            <a:ext cx="660533" cy="80433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08540" y="6476906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870" y="6476903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25238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0082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20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8540" y="6486956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870" y="6486953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2523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 descr="OpenGroup_O_LogoBlue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5" t="-5731" r="-4390" b="-2527"/>
          <a:stretch/>
        </p:blipFill>
        <p:spPr>
          <a:xfrm>
            <a:off x="8252272" y="5813350"/>
            <a:ext cx="705464" cy="8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912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20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2523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 descr="OpenGroup_O_Light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461" y="5867956"/>
            <a:ext cx="660533" cy="80433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08540" y="6486952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870" y="6486949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10" name="Picture 9" descr="OpenGroup_O_Purple.png"/>
          <p:cNvPicPr>
            <a:picLocks noChangeAspect="1"/>
          </p:cNvPicPr>
          <p:nvPr userDrawn="1"/>
        </p:nvPicPr>
        <p:blipFill rotWithShape="1">
          <a:blip r:embed="rId3" cstate="print">
            <a:grayscl/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3" t="-4471" r="8077" b="4641"/>
          <a:stretch/>
        </p:blipFill>
        <p:spPr>
          <a:xfrm>
            <a:off x="4200144" y="322155"/>
            <a:ext cx="4943856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28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20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20000"/>
              </a:spcBef>
              <a:buFont typeface="Arial"/>
              <a:defRPr lang="en-GB" sz="24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457200" rtl="0" eaLnBrk="1" latinLnBrk="0" hangingPunct="1">
              <a:spcBef>
                <a:spcPct val="20000"/>
              </a:spcBef>
              <a:buFont typeface="Arial"/>
              <a:defRPr lang="en-GB" sz="20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457200" rtl="0" eaLnBrk="1" latinLnBrk="0" hangingPunct="1">
              <a:spcBef>
                <a:spcPct val="20000"/>
              </a:spcBef>
              <a:buFont typeface="Arial"/>
              <a:defRPr lang="en-GB" sz="18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457200" rtl="0" eaLnBrk="1" latinLnBrk="0" hangingPunct="1">
              <a:spcBef>
                <a:spcPct val="20000"/>
              </a:spcBef>
              <a:buFont typeface="Arial"/>
              <a:defRPr lang="en-GB" sz="16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457200" rtl="0" eaLnBrk="1" latinLnBrk="0" hangingPunct="1">
              <a:spcBef>
                <a:spcPct val="20000"/>
              </a:spcBef>
              <a:buFont typeface="Arial"/>
              <a:defRPr lang="en-US" sz="14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20000"/>
              </a:spcBef>
              <a:buFont typeface="Arial"/>
              <a:defRPr lang="en-GB" sz="24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457200" rtl="0" eaLnBrk="1" latinLnBrk="0" hangingPunct="1">
              <a:spcBef>
                <a:spcPct val="20000"/>
              </a:spcBef>
              <a:buFont typeface="Arial"/>
              <a:defRPr lang="en-GB" sz="20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457200" rtl="0" eaLnBrk="1" latinLnBrk="0" hangingPunct="1">
              <a:spcBef>
                <a:spcPct val="20000"/>
              </a:spcBef>
              <a:buFont typeface="Arial"/>
              <a:defRPr lang="en-GB" sz="18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457200" rtl="0" eaLnBrk="1" latinLnBrk="0" hangingPunct="1">
              <a:spcBef>
                <a:spcPct val="20000"/>
              </a:spcBef>
              <a:buFont typeface="Arial"/>
              <a:defRPr lang="en-GB" sz="16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457200" rtl="0" eaLnBrk="1" latinLnBrk="0" hangingPunct="1">
              <a:spcBef>
                <a:spcPct val="20000"/>
              </a:spcBef>
              <a:buFont typeface="Arial"/>
              <a:defRPr lang="en-US" sz="14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81992" y="6486953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8540" y="6486956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penGroup_O_LogoBlue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5" t="-5731" r="-4390" b="-2527"/>
          <a:stretch/>
        </p:blipFill>
        <p:spPr>
          <a:xfrm>
            <a:off x="8252272" y="5813349"/>
            <a:ext cx="705464" cy="857363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2524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18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2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48733" y="6497004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64063" y="6497001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986" y="6130125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 descr="OpenGroup_O_LogoBlue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75" t="-5731" r="-4390" b="-2527"/>
          <a:stretch/>
        </p:blipFill>
        <p:spPr>
          <a:xfrm>
            <a:off x="8252272" y="5811503"/>
            <a:ext cx="705464" cy="8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8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48733" y="6486956"/>
            <a:ext cx="7704667" cy="0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64063" y="6486953"/>
            <a:ext cx="242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Copyright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Calibri" charset="0"/>
              </a:rPr>
              <a:t>© </a:t>
            </a:r>
            <a:r>
              <a:rPr lang="en-GB" sz="8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The Open Group </a:t>
            </a: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2018</a:t>
            </a:r>
            <a:endParaRPr lang="en-GB" sz="80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7" name="Picture 6" descr="OpenGroup_O_LightGre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461" y="5857910"/>
            <a:ext cx="660533" cy="804333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547986" y="612524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BDA901-AC44-DA44-B86F-73C28EB4CF87}" type="slidenum">
              <a:rPr lang="en-GB" sz="10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474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20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7986" y="6366397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BDA901-AC44-DA44-B86F-73C28EB4CF8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62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49" r:id="rId3"/>
    <p:sldLayoutId id="2147483665" r:id="rId4"/>
    <p:sldLayoutId id="2147483666" r:id="rId5"/>
    <p:sldLayoutId id="2147483650" r:id="rId6"/>
    <p:sldLayoutId id="2147483652" r:id="rId7"/>
    <p:sldLayoutId id="2147483667" r:id="rId8"/>
    <p:sldLayoutId id="2147483671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2800" b="1" kern="120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lang="en-GB" sz="24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lang="en-GB" sz="20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lang="en-GB" sz="18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lang="en-GB" sz="16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lang="en-US" sz="14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08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Capability Mapping</a:t>
            </a:r>
            <a:br>
              <a:rPr lang="en-US" dirty="0" smtClean="0"/>
            </a:br>
            <a:r>
              <a:rPr lang="en-US" b="0" dirty="0" smtClean="0"/>
              <a:t>e.g. – Chief Dentist wanting to hire an assistant Dentist</a:t>
            </a:r>
            <a:endParaRPr lang="en-US" b="0" dirty="0"/>
          </a:p>
        </p:txBody>
      </p:sp>
      <p:sp>
        <p:nvSpPr>
          <p:cNvPr id="243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Identifies</a:t>
            </a:r>
            <a:r>
              <a:rPr lang="en-US" dirty="0">
                <a:solidFill>
                  <a:schemeClr val="tx1"/>
                </a:solidFill>
              </a:rPr>
              <a:t>, categorizes, and decomposes the business capabilities required for the business to have the ability to deliver value to one or more stakeholders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438148" name="AutoShape 4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3" name="Picture 2" descr="Screen Shot 2018-03-06 at 09.02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3272232"/>
            <a:ext cx="7594600" cy="314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14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Stream Mapping</a:t>
            </a:r>
            <a:endParaRPr lang="en-US" dirty="0"/>
          </a:p>
        </p:txBody>
      </p:sp>
      <p:sp>
        <p:nvSpPr>
          <p:cNvPr id="243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breakdown of activities that an organization performs to create the value being exchanged with stakeholders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438148" name="AutoShape 4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2438149" name="Picture 5" descr="b_b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71438"/>
            <a:ext cx="1041400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264422"/>
            <a:ext cx="8153400" cy="9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14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Value Streams to </a:t>
            </a:r>
            <a:br>
              <a:rPr lang="en-US" dirty="0" smtClean="0"/>
            </a:br>
            <a:r>
              <a:rPr lang="en-US" dirty="0" smtClean="0"/>
              <a:t>Business Capabilities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438148" name="AutoShape 4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4" name="Picture 3" descr="Screen Shot 2018-03-06 at 09.01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0144"/>
            <a:ext cx="8407400" cy="42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14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17488"/>
            <a:ext cx="8229600" cy="839787"/>
          </a:xfrm>
        </p:spPr>
        <p:txBody>
          <a:bodyPr/>
          <a:lstStyle/>
          <a:p>
            <a:r>
              <a:rPr lang="en-US" dirty="0" smtClean="0"/>
              <a:t>Procurement </a:t>
            </a:r>
            <a:r>
              <a:rPr lang="en-US" smtClean="0"/>
              <a:t>: Centralize or F1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438148" name="AutoShape 4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252538"/>
            <a:ext cx="2619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252537"/>
            <a:ext cx="2619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252538"/>
            <a:ext cx="2619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52525" y="1552575"/>
            <a:ext cx="15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Receive Orders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914775" y="1543050"/>
            <a:ext cx="15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Select National</a:t>
            </a:r>
          </a:p>
          <a:p>
            <a:r>
              <a:rPr lang="en-IN" dirty="0" smtClean="0"/>
              <a:t>Vendor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029450" y="154305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Order for All</a:t>
            </a:r>
            <a:endParaRPr lang="en-I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2814638"/>
            <a:ext cx="1257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14638"/>
            <a:ext cx="1257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800351"/>
            <a:ext cx="1257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486151"/>
            <a:ext cx="1257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452813"/>
            <a:ext cx="1257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81388"/>
            <a:ext cx="1257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6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14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17489"/>
            <a:ext cx="8229600" cy="533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ARCHINSURANCE </a:t>
            </a:r>
            <a:r>
              <a:rPr lang="en-US" dirty="0" smtClean="0"/>
              <a:t>CIO and CFO Plan Realization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438148" name="AutoShape 4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814387"/>
            <a:ext cx="44481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14876" y="751344"/>
            <a:ext cx="44291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It </a:t>
            </a:r>
            <a:r>
              <a:rPr lang="en-IN" dirty="0"/>
              <a:t>shows the CIO plan as the first</a:t>
            </a:r>
          </a:p>
          <a:p>
            <a:r>
              <a:rPr lang="en-IN" dirty="0"/>
              <a:t>two courses of action, and the goals they realize, and the CFO plan as a single</a:t>
            </a:r>
          </a:p>
          <a:p>
            <a:r>
              <a:rPr lang="en-IN" dirty="0"/>
              <a:t>course of action with the goal that can realize. It shows the CIO and CFO as</a:t>
            </a:r>
          </a:p>
          <a:p>
            <a:r>
              <a:rPr lang="en-IN" dirty="0"/>
              <a:t>stakeholders associated with conflicting goals (the CIO wants to increase market</a:t>
            </a:r>
          </a:p>
          <a:p>
            <a:r>
              <a:rPr lang="en-IN" dirty="0"/>
              <a:t>share which conflicts with the CFO goal to control costs) that are in turn associated</a:t>
            </a:r>
          </a:p>
          <a:p>
            <a:r>
              <a:rPr lang="en-IN" dirty="0"/>
              <a:t>with different drivers (business performance, which consists of the drivers</a:t>
            </a:r>
          </a:p>
          <a:p>
            <a:r>
              <a:rPr lang="en-IN" dirty="0"/>
              <a:t>revenues, market share, and profit margins) and their assessments (slow </a:t>
            </a:r>
            <a:r>
              <a:rPr lang="en-IN" dirty="0" err="1" smtClean="0"/>
              <a:t>growth,customers</a:t>
            </a:r>
            <a:r>
              <a:rPr lang="en-IN" dirty="0" smtClean="0"/>
              <a:t> </a:t>
            </a:r>
            <a:r>
              <a:rPr lang="en-IN" dirty="0"/>
              <a:t>leaving, declining profits). It also shows a new IT capability </a:t>
            </a:r>
            <a:r>
              <a:rPr lang="en-IN" dirty="0" smtClean="0"/>
              <a:t>being realized</a:t>
            </a:r>
            <a:r>
              <a:rPr lang="en-IN" dirty="0"/>
              <a:t>. The CIO and CFO goals require different work packages for their</a:t>
            </a:r>
          </a:p>
          <a:p>
            <a:r>
              <a:rPr lang="en-IN" dirty="0"/>
              <a:t>realization.</a:t>
            </a:r>
          </a:p>
        </p:txBody>
      </p:sp>
    </p:spTree>
    <p:extLst>
      <p:ext uri="{BB962C8B-B14F-4D97-AF65-F5344CB8AC3E}">
        <p14:creationId xmlns:p14="http://schemas.microsoft.com/office/powerpoint/2010/main" val="34045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148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ysClr val="window" lastClr="FFFFFF"/>
      </a:lt1>
      <a:dk2>
        <a:srgbClr val="465052"/>
      </a:dk2>
      <a:lt2>
        <a:srgbClr val="C3C2C2"/>
      </a:lt2>
      <a:accent1>
        <a:srgbClr val="00667F"/>
      </a:accent1>
      <a:accent2>
        <a:srgbClr val="00A6DE"/>
      </a:accent2>
      <a:accent3>
        <a:srgbClr val="007C66"/>
      </a:accent3>
      <a:accent4>
        <a:srgbClr val="DD7D28"/>
      </a:accent4>
      <a:accent5>
        <a:srgbClr val="79447B"/>
      </a:accent5>
      <a:accent6>
        <a:srgbClr val="009959"/>
      </a:accent6>
      <a:hlink>
        <a:srgbClr val="00667F"/>
      </a:hlink>
      <a:folHlink>
        <a:srgbClr val="0066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553</Words>
  <Application>Microsoft Office PowerPoint</Application>
  <PresentationFormat>On-screen Show (4:3)</PresentationFormat>
  <Paragraphs>56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Business Capability Mapping e.g. – Chief Dentist wanting to hire an assistant Dentist</vt:lpstr>
      <vt:lpstr>Value Stream Mapping</vt:lpstr>
      <vt:lpstr>Mapping Value Streams to  Business Capabilities</vt:lpstr>
      <vt:lpstr>Procurement : Centralize or F1</vt:lpstr>
      <vt:lpstr>ARCHINSURANCE CIO and CFO Plan Realization</vt:lpstr>
    </vt:vector>
  </TitlesOfParts>
  <Manager/>
  <Company>The Open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TOGAF® Standard Courseware V9.2 Edition</dc:title>
  <dc:subject/>
  <dc:creator>The Open Group</dc:creator>
  <cp:keywords/>
  <dc:description>Copyright 2009-2018, The Open Group</dc:description>
  <cp:lastModifiedBy>lenovo</cp:lastModifiedBy>
  <cp:revision>129</cp:revision>
  <dcterms:created xsi:type="dcterms:W3CDTF">2015-04-08T09:16:08Z</dcterms:created>
  <dcterms:modified xsi:type="dcterms:W3CDTF">2019-09-13T05:48:27Z</dcterms:modified>
  <cp:category/>
</cp:coreProperties>
</file>