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62" d="100"/>
          <a:sy n="62" d="100"/>
        </p:scale>
        <p:origin x="8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70116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52780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103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41742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028D3-9567-403D-B89C-1A78D0784E4E}"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76006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8028D3-9567-403D-B89C-1A78D0784E4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45348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8028D3-9567-403D-B89C-1A78D0784E4E}"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2382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8028D3-9567-403D-B89C-1A78D0784E4E}"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47484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28D3-9567-403D-B89C-1A78D0784E4E}"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3499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028D3-9567-403D-B89C-1A78D0784E4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5990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028D3-9567-403D-B89C-1A78D0784E4E}"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47758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028D3-9567-403D-B89C-1A78D0784E4E}" type="datetimeFigureOut">
              <a:rPr lang="en-US" smtClean="0"/>
              <a:t>8/12/2019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BD057-B773-4590-90D8-DA1581303483}" type="slidenum">
              <a:rPr lang="en-US" smtClean="0"/>
              <a:t>‹#›</a:t>
            </a:fld>
            <a:endParaRPr lang="en-US"/>
          </a:p>
        </p:txBody>
      </p:sp>
    </p:spTree>
    <p:extLst>
      <p:ext uri="{BB962C8B-B14F-4D97-AF65-F5344CB8AC3E}">
        <p14:creationId xmlns:p14="http://schemas.microsoft.com/office/powerpoint/2010/main" val="94878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uj@ea-training.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ea-training.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www.ea-training.com/" TargetMode="External"/><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0450" cy="923925"/>
          </a:xfrm>
          <a:prstGeom prst="rect">
            <a:avLst/>
          </a:prstGeom>
        </p:spPr>
      </p:pic>
      <p:sp>
        <p:nvSpPr>
          <p:cNvPr id="7" name="Rectangle 6"/>
          <p:cNvSpPr/>
          <p:nvPr/>
        </p:nvSpPr>
        <p:spPr>
          <a:xfrm>
            <a:off x="0" y="1642820"/>
            <a:ext cx="12192000" cy="4262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112" y="2045776"/>
            <a:ext cx="11301055" cy="1015663"/>
          </a:xfrm>
          <a:prstGeom prst="rect">
            <a:avLst/>
          </a:prstGeom>
          <a:noFill/>
        </p:spPr>
        <p:txBody>
          <a:bodyPr wrap="square" rtlCol="0">
            <a:spAutoFit/>
          </a:bodyPr>
          <a:lstStyle/>
          <a:p>
            <a:r>
              <a:rPr lang="en-US" sz="6000" dirty="0" smtClean="0">
                <a:solidFill>
                  <a:schemeClr val="bg1"/>
                </a:solidFill>
              </a:rPr>
              <a:t>Case Study 1 – Winchester House </a:t>
            </a:r>
            <a:endParaRPr lang="en-US" sz="6000" dirty="0">
              <a:solidFill>
                <a:schemeClr val="bg1"/>
              </a:solidFill>
            </a:endParaRPr>
          </a:p>
        </p:txBody>
      </p:sp>
      <p:sp>
        <p:nvSpPr>
          <p:cNvPr id="9" name="TextBox 8"/>
          <p:cNvSpPr txBox="1"/>
          <p:nvPr/>
        </p:nvSpPr>
        <p:spPr>
          <a:xfrm>
            <a:off x="836908" y="4742481"/>
            <a:ext cx="2991173" cy="369332"/>
          </a:xfrm>
          <a:prstGeom prst="rect">
            <a:avLst/>
          </a:prstGeom>
          <a:noFill/>
        </p:spPr>
        <p:txBody>
          <a:bodyPr wrap="square" rtlCol="0">
            <a:spAutoFit/>
          </a:bodyPr>
          <a:lstStyle/>
          <a:p>
            <a:r>
              <a:rPr lang="en-US" dirty="0" smtClean="0">
                <a:solidFill>
                  <a:schemeClr val="bg1"/>
                </a:solidFill>
              </a:rPr>
              <a:t>Create By : Anuj Shahi</a:t>
            </a:r>
            <a:endParaRPr lang="en-US" dirty="0">
              <a:solidFill>
                <a:schemeClr val="bg1"/>
              </a:solidFill>
            </a:endParaRPr>
          </a:p>
        </p:txBody>
      </p:sp>
      <p:sp>
        <p:nvSpPr>
          <p:cNvPr id="10" name="TextBox 9"/>
          <p:cNvSpPr txBox="1"/>
          <p:nvPr/>
        </p:nvSpPr>
        <p:spPr>
          <a:xfrm>
            <a:off x="8617059" y="4927147"/>
            <a:ext cx="2818108" cy="369332"/>
          </a:xfrm>
          <a:prstGeom prst="rect">
            <a:avLst/>
          </a:prstGeom>
          <a:noFill/>
        </p:spPr>
        <p:txBody>
          <a:bodyPr wrap="square" rtlCol="0">
            <a:spAutoFit/>
          </a:bodyPr>
          <a:lstStyle/>
          <a:p>
            <a:r>
              <a:rPr lang="en-US" dirty="0" smtClean="0">
                <a:solidFill>
                  <a:schemeClr val="bg1"/>
                </a:solidFill>
              </a:rPr>
              <a:t>Date </a:t>
            </a:r>
            <a:r>
              <a:rPr lang="en-US" dirty="0" smtClean="0">
                <a:solidFill>
                  <a:schemeClr val="bg1"/>
                </a:solidFill>
              </a:rPr>
              <a:t>: 08/10/2019</a:t>
            </a:r>
            <a:endParaRPr lang="en-US" dirty="0">
              <a:solidFill>
                <a:schemeClr val="bg1"/>
              </a:solidFill>
            </a:endParaRPr>
          </a:p>
        </p:txBody>
      </p:sp>
      <p:sp>
        <p:nvSpPr>
          <p:cNvPr id="11" name="TextBox 10"/>
          <p:cNvSpPr txBox="1"/>
          <p:nvPr/>
        </p:nvSpPr>
        <p:spPr>
          <a:xfrm>
            <a:off x="1800225" y="4954335"/>
            <a:ext cx="2991173" cy="369332"/>
          </a:xfrm>
          <a:prstGeom prst="rect">
            <a:avLst/>
          </a:prstGeom>
          <a:noFill/>
        </p:spPr>
        <p:txBody>
          <a:bodyPr wrap="square" rtlCol="0">
            <a:spAutoFit/>
          </a:bodyPr>
          <a:lstStyle/>
          <a:p>
            <a:r>
              <a:rPr lang="en-US" dirty="0" smtClean="0">
                <a:solidFill>
                  <a:schemeClr val="bg1"/>
                </a:solidFill>
                <a:hlinkClick r:id="rId3"/>
              </a:rPr>
              <a:t>anuj@ea-training.com</a:t>
            </a:r>
            <a:endParaRPr lang="en-US" dirty="0">
              <a:solidFill>
                <a:schemeClr val="bg1"/>
              </a:solidFill>
            </a:endParaRPr>
          </a:p>
        </p:txBody>
      </p:sp>
      <p:sp>
        <p:nvSpPr>
          <p:cNvPr id="12" name="TextBox 11"/>
          <p:cNvSpPr txBox="1"/>
          <p:nvPr/>
        </p:nvSpPr>
        <p:spPr>
          <a:xfrm>
            <a:off x="0" y="6560709"/>
            <a:ext cx="11696054" cy="369332"/>
          </a:xfrm>
          <a:prstGeom prst="rect">
            <a:avLst/>
          </a:prstGeom>
          <a:noFill/>
        </p:spPr>
        <p:txBody>
          <a:bodyPr wrap="square" rtlCol="0">
            <a:spAutoFit/>
          </a:bodyPr>
          <a:lstStyle/>
          <a:p>
            <a:r>
              <a:rPr lang="en-US" dirty="0" smtClean="0"/>
              <a:t>Enterprise Architecture Training – An implementation approach    </a:t>
            </a:r>
            <a:r>
              <a:rPr lang="en-US" dirty="0" smtClean="0">
                <a:hlinkClick r:id="rId4"/>
              </a:rPr>
              <a:t>http://www.ea-training.com</a:t>
            </a:r>
            <a:endParaRPr lang="en-US" dirty="0"/>
          </a:p>
        </p:txBody>
      </p:sp>
    </p:spTree>
    <p:extLst>
      <p:ext uri="{BB962C8B-B14F-4D97-AF65-F5344CB8AC3E}">
        <p14:creationId xmlns:p14="http://schemas.microsoft.com/office/powerpoint/2010/main" val="29921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US" sz="3600" dirty="0" smtClean="0"/>
              <a:t>Case Study Workshop - Winchester House</a:t>
            </a:r>
            <a:endParaRPr lang="en-US" sz="3600" dirty="0"/>
          </a:p>
        </p:txBody>
      </p:sp>
      <p:sp>
        <p:nvSpPr>
          <p:cNvPr id="9" name="TextBox 8"/>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pic>
        <p:nvPicPr>
          <p:cNvPr id="16" name="Picture 10" descr="winchester_mystery_house_san_jose_c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23921"/>
            <a:ext cx="11295888" cy="567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293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IN" altLang="en-US" sz="3600" dirty="0" smtClean="0">
                <a:solidFill>
                  <a:schemeClr val="tx1"/>
                </a:solidFill>
              </a:rPr>
              <a:t>Introduction</a:t>
            </a:r>
            <a:endParaRPr lang="en-US" sz="3600" dirty="0" smtClean="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2" name="Rectangle 1"/>
          <p:cNvSpPr/>
          <p:nvPr/>
        </p:nvSpPr>
        <p:spPr>
          <a:xfrm>
            <a:off x="475488" y="1372629"/>
            <a:ext cx="10875264" cy="3108543"/>
          </a:xfrm>
          <a:prstGeom prst="rect">
            <a:avLst/>
          </a:prstGeom>
        </p:spPr>
        <p:txBody>
          <a:bodyPr wrap="square">
            <a:spAutoFit/>
          </a:bodyPr>
          <a:lstStyle/>
          <a:p>
            <a:pPr algn="just" eaLnBrk="0" hangingPunct="0">
              <a:defRPr/>
            </a:pPr>
            <a:r>
              <a:rPr lang="en-AU" sz="2800" b="1" dirty="0">
                <a:solidFill>
                  <a:srgbClr val="002060"/>
                </a:solidFill>
                <a:ea typeface="Times New Roman" pitchFamily="18" charset="0"/>
              </a:rPr>
              <a:t>This learning by example scenario was first introduced in the first book on enterprise architecture which was titled Enterprise Architecture Planning by </a:t>
            </a:r>
            <a:r>
              <a:rPr lang="en-AU" sz="2800" b="1" dirty="0" err="1">
                <a:solidFill>
                  <a:srgbClr val="002060"/>
                </a:solidFill>
                <a:ea typeface="Times New Roman" pitchFamily="18" charset="0"/>
              </a:rPr>
              <a:t>Spewak</a:t>
            </a:r>
            <a:r>
              <a:rPr lang="en-AU" sz="2800" b="1" dirty="0">
                <a:solidFill>
                  <a:srgbClr val="002060"/>
                </a:solidFill>
                <a:ea typeface="Times New Roman" pitchFamily="18" charset="0"/>
              </a:rPr>
              <a:t> and Hill. It was first published in 1997 and for 10 years was the only useful book on the subject.</a:t>
            </a:r>
          </a:p>
          <a:p>
            <a:pPr algn="just" eaLnBrk="0" hangingPunct="0">
              <a:defRPr/>
            </a:pPr>
            <a:endParaRPr lang="en-AU" sz="2800" b="1" dirty="0">
              <a:solidFill>
                <a:srgbClr val="002060"/>
              </a:solidFill>
            </a:endParaRPr>
          </a:p>
          <a:p>
            <a:pPr algn="just" eaLnBrk="0" hangingPunct="0">
              <a:defRPr/>
            </a:pPr>
            <a:r>
              <a:rPr lang="en-AU" sz="2800" b="1" dirty="0" err="1">
                <a:solidFill>
                  <a:srgbClr val="002060"/>
                </a:solidFill>
                <a:ea typeface="Times New Roman" pitchFamily="18" charset="0"/>
              </a:rPr>
              <a:t>Spewak</a:t>
            </a:r>
            <a:r>
              <a:rPr lang="en-AU" sz="2800" b="1" dirty="0">
                <a:solidFill>
                  <a:srgbClr val="002060"/>
                </a:solidFill>
                <a:ea typeface="Times New Roman" pitchFamily="18" charset="0"/>
              </a:rPr>
              <a:t> and Hill drew some parallels with Winchester House and IT. This course goes further than this.</a:t>
            </a:r>
            <a:endParaRPr lang="en-AU" sz="2800" b="1" dirty="0">
              <a:solidFill>
                <a:srgbClr val="002060"/>
              </a:solidFill>
            </a:endParaRPr>
          </a:p>
        </p:txBody>
      </p:sp>
      <p:sp>
        <p:nvSpPr>
          <p:cNvPr id="11" name="Rectangle 18"/>
          <p:cNvSpPr>
            <a:spLocks noChangeArrowheads="1"/>
          </p:cNvSpPr>
          <p:nvPr/>
        </p:nvSpPr>
        <p:spPr bwMode="auto">
          <a:xfrm>
            <a:off x="475488" y="4929878"/>
            <a:ext cx="11101746" cy="1077913"/>
          </a:xfrm>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headEnd/>
            <a:tailEnd/>
          </a:ln>
        </p:spPr>
        <p:style>
          <a:lnRef idx="1">
            <a:schemeClr val="accent5"/>
          </a:lnRef>
          <a:fillRef idx="3">
            <a:schemeClr val="accent5"/>
          </a:fillRef>
          <a:effectRef idx="2">
            <a:schemeClr val="accent5"/>
          </a:effectRef>
          <a:fontRef idx="minor">
            <a:schemeClr val="lt1"/>
          </a:fontRef>
        </p:style>
        <p:txBody>
          <a:bodyPr wrap="square" anchor="ctr">
            <a:spAutoFit/>
          </a:bodyPr>
          <a:lstStyle/>
          <a:p>
            <a:pPr eaLnBrk="0" hangingPunct="0">
              <a:defRPr/>
            </a:pPr>
            <a:r>
              <a:rPr lang="en-AU" sz="2400" b="1" u="sng" dirty="0">
                <a:solidFill>
                  <a:schemeClr val="bg1"/>
                </a:solidFill>
              </a:rPr>
              <a:t>Learning Objective</a:t>
            </a:r>
          </a:p>
          <a:p>
            <a:pPr eaLnBrk="0" hangingPunct="0">
              <a:defRPr/>
            </a:pPr>
            <a:endParaRPr lang="en-AU" sz="2000" u="sng" dirty="0">
              <a:solidFill>
                <a:schemeClr val="bg1"/>
              </a:solidFill>
              <a:latin typeface="Tahoma" pitchFamily="34" charset="0"/>
              <a:ea typeface="Times New Roman" pitchFamily="18" charset="0"/>
            </a:endParaRPr>
          </a:p>
          <a:p>
            <a:pPr eaLnBrk="0" hangingPunct="0">
              <a:defRPr/>
            </a:pPr>
            <a:r>
              <a:rPr lang="en-AU" sz="2000" dirty="0">
                <a:solidFill>
                  <a:schemeClr val="bg1"/>
                </a:solidFill>
                <a:latin typeface="Tahoma" pitchFamily="34" charset="0"/>
                <a:ea typeface="Times New Roman" pitchFamily="18" charset="0"/>
              </a:rPr>
              <a:t>To understand the problem that we as Enterprise architects must fix</a:t>
            </a:r>
          </a:p>
        </p:txBody>
      </p:sp>
    </p:spTree>
    <p:extLst>
      <p:ext uri="{BB962C8B-B14F-4D97-AF65-F5344CB8AC3E}">
        <p14:creationId xmlns:p14="http://schemas.microsoft.com/office/powerpoint/2010/main" val="386004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AU" sz="3600" dirty="0" smtClean="0"/>
              <a:t>The </a:t>
            </a:r>
            <a:r>
              <a:rPr lang="en-AU" sz="3600" dirty="0"/>
              <a:t>Winchester </a:t>
            </a:r>
            <a:r>
              <a:rPr lang="en-AU" sz="3600" dirty="0" smtClean="0"/>
              <a:t>House</a:t>
            </a:r>
            <a:endParaRPr lang="en-AU" sz="3600" dirty="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9" name="Rectangle 1"/>
          <p:cNvSpPr>
            <a:spLocks noChangeArrowheads="1"/>
          </p:cNvSpPr>
          <p:nvPr/>
        </p:nvSpPr>
        <p:spPr bwMode="auto">
          <a:xfrm>
            <a:off x="251196" y="923921"/>
            <a:ext cx="11326038" cy="3831697"/>
          </a:xfrm>
          <a:prstGeom prst="rect">
            <a:avLst/>
          </a:prstGeom>
          <a:noFill/>
          <a:ln w="9525">
            <a:noFill/>
            <a:miter lim="800000"/>
            <a:headEnd/>
            <a:tailEnd/>
          </a:ln>
          <a:effectLst/>
        </p:spPr>
        <p:txBody>
          <a:bodyPr wrap="square" tIns="228528" bIns="152352" anchor="ctr">
            <a:spAutoFit/>
          </a:bodyPr>
          <a:lstStyle/>
          <a:p>
            <a:pPr algn="just" eaLnBrk="0" hangingPunct="0">
              <a:defRPr/>
            </a:pPr>
            <a:r>
              <a:rPr lang="en-AU" sz="1600" b="1" dirty="0" smtClean="0">
                <a:solidFill>
                  <a:srgbClr val="002060"/>
                </a:solidFill>
                <a:latin typeface="Tahoma" pitchFamily="34" charset="0"/>
                <a:ea typeface="Times New Roman" pitchFamily="18" charset="0"/>
              </a:rPr>
              <a:t>In the lower Bay Area of sunny California, on the border between San Jose and Cupertino off Interstate Highway 280, there stands an enormous mansion known as Winchester House. It was built around the turn of the century by Sarah Winchester, who inherited a large fortune from her husband</a:t>
            </a:r>
            <a:r>
              <a:rPr lang="en-AU" sz="1600" b="1" dirty="0" smtClean="0">
                <a:solidFill>
                  <a:srgbClr val="002060"/>
                </a:solidFill>
                <a:latin typeface="Arial"/>
                <a:ea typeface="Times New Roman" pitchFamily="18" charset="0"/>
              </a:rPr>
              <a:t>’</a:t>
            </a:r>
            <a:r>
              <a:rPr lang="en-AU" sz="1600" b="1" dirty="0" smtClean="0">
                <a:solidFill>
                  <a:srgbClr val="002060"/>
                </a:solidFill>
                <a:latin typeface="Tahoma" pitchFamily="34" charset="0"/>
                <a:ea typeface="Times New Roman" pitchFamily="18" charset="0"/>
              </a:rPr>
              <a:t>s rifle company.</a:t>
            </a:r>
          </a:p>
          <a:p>
            <a:pPr algn="just" eaLnBrk="0" hangingPunct="0">
              <a:defRPr/>
            </a:pPr>
            <a:endParaRPr lang="en-AU" sz="1600" b="1" dirty="0" smtClean="0">
              <a:solidFill>
                <a:srgbClr val="002060"/>
              </a:solidFill>
            </a:endParaRPr>
          </a:p>
          <a:p>
            <a:pPr algn="just" eaLnBrk="0" hangingPunct="0">
              <a:defRPr/>
            </a:pPr>
            <a:r>
              <a:rPr lang="en-AU" sz="1600" b="1" dirty="0" smtClean="0">
                <a:solidFill>
                  <a:srgbClr val="002060"/>
                </a:solidFill>
                <a:latin typeface="Tahoma" pitchFamily="34" charset="0"/>
                <a:ea typeface="Times New Roman" pitchFamily="18" charset="0"/>
              </a:rPr>
              <a:t>As she got on in age, Mrs. Winchester became increasingly eccentric. It seems that she was haunted by the ghosts of unfortunate people killed by rifles made by her husband. Two full-time spiritual advisors were employed on her staff who told her that she would continue to live as long as she continued to build.	</a:t>
            </a:r>
          </a:p>
          <a:p>
            <a:pPr algn="just" eaLnBrk="0" hangingPunct="0">
              <a:defRPr/>
            </a:pPr>
            <a:endParaRPr lang="en-AU" sz="1600" b="1" dirty="0" smtClean="0">
              <a:solidFill>
                <a:srgbClr val="002060"/>
              </a:solidFill>
              <a:latin typeface="Tahoma" pitchFamily="34" charset="0"/>
              <a:ea typeface="Times New Roman" pitchFamily="18" charset="0"/>
            </a:endParaRPr>
          </a:p>
          <a:p>
            <a:pPr algn="just" eaLnBrk="0" hangingPunct="0">
              <a:defRPr/>
            </a:pPr>
            <a:r>
              <a:rPr lang="en-AU" sz="1600" b="1" dirty="0" smtClean="0">
                <a:solidFill>
                  <a:srgbClr val="002060"/>
                </a:solidFill>
                <a:latin typeface="Tahoma" pitchFamily="34" charset="0"/>
                <a:ea typeface="Times New Roman" pitchFamily="18" charset="0"/>
              </a:rPr>
              <a:t>Thus construction on this mansion continued 24 hours a day, seven days a week, month after month, year after year </a:t>
            </a:r>
            <a:r>
              <a:rPr lang="en-AU" sz="1600" b="1" dirty="0" smtClean="0">
                <a:solidFill>
                  <a:srgbClr val="002060"/>
                </a:solidFill>
                <a:latin typeface="Arial"/>
                <a:ea typeface="Times New Roman" pitchFamily="18" charset="0"/>
              </a:rPr>
              <a:t>–</a:t>
            </a:r>
            <a:r>
              <a:rPr lang="en-AU" sz="1600" b="1" dirty="0" smtClean="0">
                <a:solidFill>
                  <a:srgbClr val="002060"/>
                </a:solidFill>
                <a:latin typeface="Tahoma" pitchFamily="34" charset="0"/>
                <a:ea typeface="Times New Roman" pitchFamily="18" charset="0"/>
              </a:rPr>
              <a:t> for 38 years. The grounds are beautiful and custom-made stained glass, porcelain fixtures, and woodwork remarkable. But over the years Mrs Winchester added new wing here, a tower there. She designed each room individually with no thought to what existed or how the rooms would connect. Some rooms were remodelled more than a dozen times. There are more passageways than rooms. Vast sums of money were spent on the house.</a:t>
            </a:r>
            <a:endParaRPr lang="en-AU" sz="1600" b="1" dirty="0">
              <a:solidFill>
                <a:srgbClr val="002060"/>
              </a:solidFill>
            </a:endParaRPr>
          </a:p>
        </p:txBody>
      </p:sp>
      <p:sp>
        <p:nvSpPr>
          <p:cNvPr id="10" name="Rectangle 1"/>
          <p:cNvSpPr>
            <a:spLocks noChangeArrowheads="1"/>
          </p:cNvSpPr>
          <p:nvPr/>
        </p:nvSpPr>
        <p:spPr bwMode="auto">
          <a:xfrm>
            <a:off x="251195" y="4696720"/>
            <a:ext cx="6087611" cy="1369485"/>
          </a:xfrm>
          <a:prstGeom prst="rect">
            <a:avLst/>
          </a:prstGeom>
          <a:noFill/>
          <a:ln w="9525">
            <a:noFill/>
            <a:miter lim="800000"/>
            <a:headEnd/>
            <a:tailEnd/>
          </a:ln>
          <a:effectLst/>
        </p:spPr>
        <p:txBody>
          <a:bodyPr wrap="square" tIns="228528" bIns="152352" anchor="ctr">
            <a:spAutoFit/>
          </a:bodyPr>
          <a:lstStyle/>
          <a:p>
            <a:pPr algn="just" eaLnBrk="0" hangingPunct="0">
              <a:defRPr/>
            </a:pPr>
            <a:r>
              <a:rPr lang="en-AU" sz="1600" b="1" dirty="0" smtClean="0">
                <a:solidFill>
                  <a:srgbClr val="002060"/>
                </a:solidFill>
                <a:latin typeface="Tahoma" pitchFamily="34" charset="0"/>
                <a:ea typeface="Times New Roman" pitchFamily="18" charset="0"/>
              </a:rPr>
              <a:t>However</a:t>
            </a:r>
            <a:r>
              <a:rPr lang="en-AU" sz="1600" b="1" dirty="0">
                <a:solidFill>
                  <a:srgbClr val="002060"/>
                </a:solidFill>
                <a:latin typeface="Tahoma" pitchFamily="34" charset="0"/>
                <a:ea typeface="Times New Roman" pitchFamily="18" charset="0"/>
              </a:rPr>
              <a:t>, the </a:t>
            </a:r>
            <a:r>
              <a:rPr lang="en-AU" sz="1600" b="1" dirty="0" smtClean="0">
                <a:solidFill>
                  <a:srgbClr val="002060"/>
                </a:solidFill>
                <a:latin typeface="Tahoma" pitchFamily="34" charset="0"/>
                <a:ea typeface="Times New Roman" pitchFamily="18" charset="0"/>
              </a:rPr>
              <a:t>house </a:t>
            </a:r>
            <a:r>
              <a:rPr lang="en-AU" sz="1600" b="1" dirty="0">
                <a:solidFill>
                  <a:srgbClr val="002060"/>
                </a:solidFill>
                <a:latin typeface="Tahoma" pitchFamily="34" charset="0"/>
                <a:ea typeface="Times New Roman" pitchFamily="18" charset="0"/>
              </a:rPr>
              <a:t>has such odd features as stairways that rise into ceilings doors and windows blocked by walls, a three-story chimney that falls short of the roof, and many rooms serving the same purpose.</a:t>
            </a:r>
            <a:endParaRPr lang="en-AU" sz="1600" b="1" dirty="0">
              <a:solidFill>
                <a:srgbClr val="002060"/>
              </a:solidFill>
            </a:endParaRPr>
          </a:p>
        </p:txBody>
      </p:sp>
      <p:pic>
        <p:nvPicPr>
          <p:cNvPr id="11" name="Picture 6" descr="winchester-hous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94169" y="4487547"/>
            <a:ext cx="3503672" cy="197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hevron 1"/>
          <p:cNvSpPr/>
          <p:nvPr/>
        </p:nvSpPr>
        <p:spPr>
          <a:xfrm>
            <a:off x="6586780" y="5012636"/>
            <a:ext cx="402956" cy="929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a:off x="6894160" y="5010056"/>
            <a:ext cx="402956" cy="9291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791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AU" sz="3600" dirty="0"/>
              <a:t>The Winchester </a:t>
            </a:r>
            <a:r>
              <a:rPr lang="en-AU" sz="3600" dirty="0" smtClean="0"/>
              <a:t>House</a:t>
            </a:r>
            <a:endParaRPr lang="en-AU" sz="3600" dirty="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pic>
        <p:nvPicPr>
          <p:cNvPr id="9" name="Picture 2" descr="Winchester Interio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53" y="4263596"/>
            <a:ext cx="239871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sanjose%20026.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43794" y="1031685"/>
            <a:ext cx="3771900" cy="2549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carriage_entry_4.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2770" y="3080372"/>
            <a:ext cx="2133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Thumb_Stairs%202.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7084" y="1012396"/>
            <a:ext cx="27432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descr="Door_to_Nowhere_Winchester_House_6-5-0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270142" y="1873546"/>
            <a:ext cx="3319234" cy="378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37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IN" altLang="en-US" sz="3600" dirty="0" smtClean="0">
                <a:solidFill>
                  <a:schemeClr val="tx1"/>
                </a:solidFill>
              </a:rPr>
              <a:t>TASKS</a:t>
            </a:r>
            <a:endParaRPr lang="en-US" sz="3600" dirty="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9" name="Rectangle 1"/>
          <p:cNvSpPr>
            <a:spLocks noChangeArrowheads="1"/>
          </p:cNvSpPr>
          <p:nvPr/>
        </p:nvSpPr>
        <p:spPr bwMode="auto">
          <a:xfrm>
            <a:off x="625099" y="1062719"/>
            <a:ext cx="10941802" cy="167726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tIns="228528" bIns="152352" anchor="ctr">
            <a:spAutoFit/>
          </a:bodyPr>
          <a:lstStyle/>
          <a:p>
            <a:pPr algn="just" eaLnBrk="0" hangingPunct="0">
              <a:defRPr/>
            </a:pPr>
            <a:r>
              <a:rPr lang="en-AU" sz="2800" dirty="0" smtClean="0">
                <a:solidFill>
                  <a:srgbClr val="002060"/>
                </a:solidFill>
                <a:latin typeface="Tahoma" pitchFamily="34" charset="0"/>
                <a:ea typeface="Times New Roman" pitchFamily="18" charset="0"/>
              </a:rPr>
              <a:t>A </a:t>
            </a:r>
            <a:r>
              <a:rPr lang="en-AU" sz="2800" dirty="0">
                <a:solidFill>
                  <a:srgbClr val="002060"/>
                </a:solidFill>
                <a:latin typeface="Tahoma" pitchFamily="34" charset="0"/>
                <a:ea typeface="Times New Roman" pitchFamily="18" charset="0"/>
              </a:rPr>
              <a:t>template is provided to assist the team in structuring its presentation. The team should prepare answers to the following questions.</a:t>
            </a:r>
            <a:endParaRPr lang="en-AU" sz="2800"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260553714"/>
              </p:ext>
            </p:extLst>
          </p:nvPr>
        </p:nvGraphicFramePr>
        <p:xfrm>
          <a:off x="625099" y="3537824"/>
          <a:ext cx="10941802" cy="2274039"/>
        </p:xfrm>
        <a:graphic>
          <a:graphicData uri="http://schemas.openxmlformats.org/drawingml/2006/table">
            <a:tbl>
              <a:tblPr firstRow="1" bandRow="1">
                <a:tableStyleId>{5C22544A-7EE6-4342-B048-85BDC9FD1C3A}</a:tableStyleId>
              </a:tblPr>
              <a:tblGrid>
                <a:gridCol w="2474562"/>
                <a:gridCol w="8467240"/>
              </a:tblGrid>
              <a:tr h="758013">
                <a:tc>
                  <a:txBody>
                    <a:bodyPr/>
                    <a:lstStyle/>
                    <a:p>
                      <a:r>
                        <a:rPr lang="en-US" sz="2400" b="1" dirty="0" smtClean="0"/>
                        <a:t>Question 1:</a:t>
                      </a:r>
                      <a:endParaRPr lang="en-US" sz="2400" b="1" dirty="0"/>
                    </a:p>
                  </a:txBody>
                  <a:tcP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u="none" strike="noStrike" cap="none" normalizeH="0" baseline="0" dirty="0" smtClean="0">
                          <a:ln>
                            <a:noFill/>
                          </a:ln>
                          <a:effectLst/>
                        </a:rPr>
                        <a:t>Are there any parallels you can see between The Winchester House and IT in many companies?</a:t>
                      </a:r>
                    </a:p>
                  </a:txBody>
                  <a:tcPr>
                    <a:solidFill>
                      <a:schemeClr val="accent5">
                        <a:lumMod val="60000"/>
                        <a:lumOff val="40000"/>
                      </a:schemeClr>
                    </a:solidFill>
                  </a:tcPr>
                </a:tc>
              </a:tr>
              <a:tr h="758013">
                <a:tc>
                  <a:txBody>
                    <a:bodyPr/>
                    <a:lstStyle/>
                    <a:p>
                      <a:pPr marL="0" algn="l" defTabSz="914400" rtl="0" eaLnBrk="1" latinLnBrk="0" hangingPunct="1"/>
                      <a:r>
                        <a:rPr lang="en-US" sz="2400" b="1" kern="1200" dirty="0" smtClean="0">
                          <a:solidFill>
                            <a:schemeClr val="lt1"/>
                          </a:solidFill>
                          <a:latin typeface="+mn-lt"/>
                          <a:ea typeface="+mn-ea"/>
                          <a:cs typeface="+mn-cs"/>
                        </a:rPr>
                        <a:t>Question 2:</a:t>
                      </a:r>
                      <a:endParaRPr lang="en-US" sz="2400" b="1" kern="1200" dirty="0">
                        <a:solidFill>
                          <a:schemeClr val="lt1"/>
                        </a:solidFill>
                        <a:latin typeface="+mn-lt"/>
                        <a:ea typeface="+mn-ea"/>
                        <a:cs typeface="+mn-cs"/>
                      </a:endParaRPr>
                    </a:p>
                  </a:txBody>
                  <a:tcP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800" b="1" u="none" strike="noStrike" kern="1200" cap="none" normalizeH="0" baseline="0" dirty="0" smtClean="0">
                          <a:ln>
                            <a:noFill/>
                          </a:ln>
                          <a:solidFill>
                            <a:schemeClr val="lt1"/>
                          </a:solidFill>
                          <a:effectLst/>
                          <a:latin typeface="+mn-lt"/>
                          <a:ea typeface="+mn-ea"/>
                          <a:cs typeface="+mn-cs"/>
                        </a:rPr>
                        <a:t>Are there any similarities between The Winchester House and the structure and organisation of most businesses?</a:t>
                      </a:r>
                    </a:p>
                  </a:txBody>
                  <a:tcPr>
                    <a:solidFill>
                      <a:schemeClr val="accent5">
                        <a:lumMod val="60000"/>
                        <a:lumOff val="40000"/>
                      </a:schemeClr>
                    </a:solidFill>
                  </a:tcPr>
                </a:tc>
              </a:tr>
              <a:tr h="758013">
                <a:tc>
                  <a:txBody>
                    <a:bodyPr/>
                    <a:lstStyle/>
                    <a:p>
                      <a:r>
                        <a:rPr lang="en-US" sz="2400" b="1" kern="1200" dirty="0" smtClean="0">
                          <a:solidFill>
                            <a:schemeClr val="lt1"/>
                          </a:solidFill>
                          <a:latin typeface="+mn-lt"/>
                          <a:ea typeface="+mn-ea"/>
                          <a:cs typeface="+mn-cs"/>
                        </a:rPr>
                        <a:t>Question 3:</a:t>
                      </a:r>
                      <a:endParaRPr lang="en-US" sz="2400" b="1" kern="1200" dirty="0">
                        <a:solidFill>
                          <a:schemeClr val="lt1"/>
                        </a:solidFill>
                        <a:latin typeface="+mn-lt"/>
                        <a:ea typeface="+mn-ea"/>
                        <a:cs typeface="+mn-cs"/>
                      </a:endParaRP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1" u="none" strike="noStrike" kern="1200" cap="none" normalizeH="0" baseline="0" dirty="0" smtClean="0">
                          <a:ln>
                            <a:noFill/>
                          </a:ln>
                          <a:solidFill>
                            <a:schemeClr val="lt1"/>
                          </a:solidFill>
                          <a:effectLst/>
                          <a:latin typeface="+mn-lt"/>
                          <a:ea typeface="+mn-ea"/>
                          <a:cs typeface="+mn-cs"/>
                        </a:rPr>
                        <a:t>What could Mrs Winchester have done to avoid building such a chaotic house?</a:t>
                      </a:r>
                    </a:p>
                    <a:p>
                      <a:endParaRPr kumimoji="0" lang="en-US" sz="1800" b="1" u="none" strike="noStrike" kern="1200" cap="none" normalizeH="0" baseline="0" dirty="0">
                        <a:ln>
                          <a:noFill/>
                        </a:ln>
                        <a:solidFill>
                          <a:schemeClr val="lt1"/>
                        </a:solidFill>
                        <a:effectLst/>
                        <a:latin typeface="+mn-lt"/>
                        <a:ea typeface="+mn-ea"/>
                        <a:cs typeface="+mn-cs"/>
                      </a:endParaRPr>
                    </a:p>
                  </a:txBody>
                  <a:tcPr>
                    <a:solidFill>
                      <a:schemeClr val="accent5">
                        <a:lumMod val="60000"/>
                        <a:lumOff val="40000"/>
                      </a:schemeClr>
                    </a:solidFill>
                  </a:tcPr>
                </a:tc>
              </a:tr>
            </a:tbl>
          </a:graphicData>
        </a:graphic>
      </p:graphicFrame>
    </p:spTree>
    <p:extLst>
      <p:ext uri="{BB962C8B-B14F-4D97-AF65-F5344CB8AC3E}">
        <p14:creationId xmlns:p14="http://schemas.microsoft.com/office/powerpoint/2010/main" val="357609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0450" cy="923925"/>
          </a:xfrm>
          <a:prstGeom prst="rect">
            <a:avLst/>
          </a:prstGeom>
        </p:spPr>
      </p:pic>
      <p:sp>
        <p:nvSpPr>
          <p:cNvPr id="7" name="Rectangle 6"/>
          <p:cNvSpPr/>
          <p:nvPr/>
        </p:nvSpPr>
        <p:spPr>
          <a:xfrm>
            <a:off x="0" y="1642820"/>
            <a:ext cx="12192000" cy="4262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00450" y="3115159"/>
            <a:ext cx="7175715" cy="1015663"/>
          </a:xfrm>
          <a:prstGeom prst="rect">
            <a:avLst/>
          </a:prstGeom>
          <a:noFill/>
        </p:spPr>
        <p:txBody>
          <a:bodyPr wrap="square" rtlCol="0">
            <a:spAutoFit/>
          </a:bodyPr>
          <a:lstStyle/>
          <a:p>
            <a:r>
              <a:rPr lang="en-US" sz="6000" dirty="0" smtClean="0">
                <a:solidFill>
                  <a:schemeClr val="bg1"/>
                </a:solidFill>
              </a:rPr>
              <a:t>Thank You </a:t>
            </a:r>
            <a:endParaRPr lang="en-US" sz="6000" dirty="0">
              <a:solidFill>
                <a:schemeClr val="bg1"/>
              </a:solidFill>
            </a:endParaRPr>
          </a:p>
        </p:txBody>
      </p:sp>
      <p:sp>
        <p:nvSpPr>
          <p:cNvPr id="12" name="TextBox 11"/>
          <p:cNvSpPr txBox="1"/>
          <p:nvPr/>
        </p:nvSpPr>
        <p:spPr>
          <a:xfrm>
            <a:off x="0" y="6560709"/>
            <a:ext cx="11696054" cy="369332"/>
          </a:xfrm>
          <a:prstGeom prst="rect">
            <a:avLst/>
          </a:prstGeom>
          <a:noFill/>
        </p:spPr>
        <p:txBody>
          <a:bodyPr wrap="square" rtlCol="0">
            <a:spAutoFit/>
          </a:bodyPr>
          <a:lstStyle/>
          <a:p>
            <a:r>
              <a:rPr lang="en-US" dirty="0" smtClean="0"/>
              <a:t>Enterprise Architecture Training – An implementation approach    </a:t>
            </a:r>
            <a:r>
              <a:rPr lang="en-US" dirty="0" smtClean="0">
                <a:hlinkClick r:id="rId3"/>
              </a:rPr>
              <a:t>http://www.ea-training.com</a:t>
            </a:r>
            <a:endParaRPr lang="en-US" dirty="0"/>
          </a:p>
        </p:txBody>
      </p:sp>
    </p:spTree>
    <p:extLst>
      <p:ext uri="{BB962C8B-B14F-4D97-AF65-F5344CB8AC3E}">
        <p14:creationId xmlns:p14="http://schemas.microsoft.com/office/powerpoint/2010/main" val="322325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413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Rani</dc:creator>
  <cp:lastModifiedBy>Rashmi Rani</cp:lastModifiedBy>
  <cp:revision>8</cp:revision>
  <dcterms:created xsi:type="dcterms:W3CDTF">2019-08-12T04:19:22Z</dcterms:created>
  <dcterms:modified xsi:type="dcterms:W3CDTF">2019-08-12T22:53:35Z</dcterms:modified>
</cp:coreProperties>
</file>