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2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701168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52780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1033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8028D3-9567-403D-B89C-1A78D0784E4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41742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8028D3-9567-403D-B89C-1A78D0784E4E}" type="datetimeFigureOut">
              <a:rPr lang="en-US" smtClean="0"/>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76006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8028D3-9567-403D-B89C-1A78D0784E4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45348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8028D3-9567-403D-B89C-1A78D0784E4E}" type="datetimeFigureOut">
              <a:rPr lang="en-US" smtClean="0"/>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2382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8028D3-9567-403D-B89C-1A78D0784E4E}" type="datetimeFigureOut">
              <a:rPr lang="en-US" smtClean="0"/>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47484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28D3-9567-403D-B89C-1A78D0784E4E}" type="datetimeFigureOut">
              <a:rPr lang="en-US" smtClean="0"/>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234994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028D3-9567-403D-B89C-1A78D0784E4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59909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8028D3-9567-403D-B89C-1A78D0784E4E}" type="datetimeFigureOut">
              <a:rPr lang="en-US" smtClean="0"/>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BBD057-B773-4590-90D8-DA1581303483}" type="slidenum">
              <a:rPr lang="en-US" smtClean="0"/>
              <a:t>‹#›</a:t>
            </a:fld>
            <a:endParaRPr lang="en-US"/>
          </a:p>
        </p:txBody>
      </p:sp>
    </p:spTree>
    <p:extLst>
      <p:ext uri="{BB962C8B-B14F-4D97-AF65-F5344CB8AC3E}">
        <p14:creationId xmlns:p14="http://schemas.microsoft.com/office/powerpoint/2010/main" val="347758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8028D3-9567-403D-B89C-1A78D0784E4E}" type="datetimeFigureOut">
              <a:rPr lang="en-US" smtClean="0"/>
              <a:t>8/13/2019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BD057-B773-4590-90D8-DA1581303483}" type="slidenum">
              <a:rPr lang="en-US" smtClean="0"/>
              <a:t>‹#›</a:t>
            </a:fld>
            <a:endParaRPr lang="en-US"/>
          </a:p>
        </p:txBody>
      </p:sp>
    </p:spTree>
    <p:extLst>
      <p:ext uri="{BB962C8B-B14F-4D97-AF65-F5344CB8AC3E}">
        <p14:creationId xmlns:p14="http://schemas.microsoft.com/office/powerpoint/2010/main" val="94878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uj@ea-training.co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ea-training.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ea-training.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0450" cy="923925"/>
          </a:xfrm>
          <a:prstGeom prst="rect">
            <a:avLst/>
          </a:prstGeom>
        </p:spPr>
      </p:pic>
      <p:sp>
        <p:nvSpPr>
          <p:cNvPr id="7" name="Rectangle 6"/>
          <p:cNvSpPr/>
          <p:nvPr/>
        </p:nvSpPr>
        <p:spPr>
          <a:xfrm>
            <a:off x="0" y="1642820"/>
            <a:ext cx="12192000" cy="4262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4112" y="2045776"/>
            <a:ext cx="11301055" cy="1015663"/>
          </a:xfrm>
          <a:prstGeom prst="rect">
            <a:avLst/>
          </a:prstGeom>
          <a:noFill/>
        </p:spPr>
        <p:txBody>
          <a:bodyPr wrap="square" rtlCol="0">
            <a:spAutoFit/>
          </a:bodyPr>
          <a:lstStyle/>
          <a:p>
            <a:r>
              <a:rPr lang="en-US" sz="6000" dirty="0" smtClean="0">
                <a:solidFill>
                  <a:schemeClr val="bg1"/>
                </a:solidFill>
              </a:rPr>
              <a:t>Case Study 2 – Paris Guide </a:t>
            </a:r>
            <a:endParaRPr lang="en-US" sz="6000" dirty="0">
              <a:solidFill>
                <a:schemeClr val="bg1"/>
              </a:solidFill>
            </a:endParaRPr>
          </a:p>
        </p:txBody>
      </p:sp>
      <p:sp>
        <p:nvSpPr>
          <p:cNvPr id="9" name="TextBox 8"/>
          <p:cNvSpPr txBox="1"/>
          <p:nvPr/>
        </p:nvSpPr>
        <p:spPr>
          <a:xfrm>
            <a:off x="836908" y="4742481"/>
            <a:ext cx="2991173" cy="369332"/>
          </a:xfrm>
          <a:prstGeom prst="rect">
            <a:avLst/>
          </a:prstGeom>
          <a:noFill/>
        </p:spPr>
        <p:txBody>
          <a:bodyPr wrap="square" rtlCol="0">
            <a:spAutoFit/>
          </a:bodyPr>
          <a:lstStyle/>
          <a:p>
            <a:r>
              <a:rPr lang="en-US" dirty="0" smtClean="0">
                <a:solidFill>
                  <a:schemeClr val="bg1"/>
                </a:solidFill>
              </a:rPr>
              <a:t>Create By : Anuj Shahi</a:t>
            </a:r>
            <a:endParaRPr lang="en-US" dirty="0">
              <a:solidFill>
                <a:schemeClr val="bg1"/>
              </a:solidFill>
            </a:endParaRPr>
          </a:p>
        </p:txBody>
      </p:sp>
      <p:sp>
        <p:nvSpPr>
          <p:cNvPr id="10" name="TextBox 9"/>
          <p:cNvSpPr txBox="1"/>
          <p:nvPr/>
        </p:nvSpPr>
        <p:spPr>
          <a:xfrm>
            <a:off x="8617059" y="4927147"/>
            <a:ext cx="2818108" cy="369332"/>
          </a:xfrm>
          <a:prstGeom prst="rect">
            <a:avLst/>
          </a:prstGeom>
          <a:noFill/>
        </p:spPr>
        <p:txBody>
          <a:bodyPr wrap="square" rtlCol="0">
            <a:spAutoFit/>
          </a:bodyPr>
          <a:lstStyle/>
          <a:p>
            <a:r>
              <a:rPr lang="en-US" dirty="0" smtClean="0">
                <a:solidFill>
                  <a:schemeClr val="bg1"/>
                </a:solidFill>
              </a:rPr>
              <a:t>Date : 08/10/2019</a:t>
            </a:r>
            <a:endParaRPr lang="en-US" dirty="0">
              <a:solidFill>
                <a:schemeClr val="bg1"/>
              </a:solidFill>
            </a:endParaRPr>
          </a:p>
        </p:txBody>
      </p:sp>
      <p:sp>
        <p:nvSpPr>
          <p:cNvPr id="11" name="TextBox 10"/>
          <p:cNvSpPr txBox="1"/>
          <p:nvPr/>
        </p:nvSpPr>
        <p:spPr>
          <a:xfrm>
            <a:off x="1800225" y="4954335"/>
            <a:ext cx="2991173" cy="369332"/>
          </a:xfrm>
          <a:prstGeom prst="rect">
            <a:avLst/>
          </a:prstGeom>
          <a:noFill/>
        </p:spPr>
        <p:txBody>
          <a:bodyPr wrap="square" rtlCol="0">
            <a:spAutoFit/>
          </a:bodyPr>
          <a:lstStyle/>
          <a:p>
            <a:r>
              <a:rPr lang="en-US" dirty="0" smtClean="0">
                <a:solidFill>
                  <a:schemeClr val="bg1"/>
                </a:solidFill>
                <a:hlinkClick r:id="rId3"/>
              </a:rPr>
              <a:t>anuj@ea-training.com</a:t>
            </a:r>
            <a:endParaRPr lang="en-US" dirty="0">
              <a:solidFill>
                <a:schemeClr val="bg1"/>
              </a:solidFill>
            </a:endParaRPr>
          </a:p>
        </p:txBody>
      </p:sp>
      <p:sp>
        <p:nvSpPr>
          <p:cNvPr id="12" name="TextBox 11"/>
          <p:cNvSpPr txBox="1"/>
          <p:nvPr/>
        </p:nvSpPr>
        <p:spPr>
          <a:xfrm>
            <a:off x="0" y="6560709"/>
            <a:ext cx="11696054" cy="369332"/>
          </a:xfrm>
          <a:prstGeom prst="rect">
            <a:avLst/>
          </a:prstGeom>
          <a:noFill/>
        </p:spPr>
        <p:txBody>
          <a:bodyPr wrap="square" rtlCol="0">
            <a:spAutoFit/>
          </a:bodyPr>
          <a:lstStyle/>
          <a:p>
            <a:r>
              <a:rPr lang="en-US" dirty="0" smtClean="0"/>
              <a:t>Enterprise Architecture Training – An implementation approach    </a:t>
            </a:r>
            <a:r>
              <a:rPr lang="en-US" dirty="0" smtClean="0">
                <a:hlinkClick r:id="rId4"/>
              </a:rPr>
              <a:t>http://www.ea-training.com</a:t>
            </a:r>
            <a:endParaRPr lang="en-US" dirty="0"/>
          </a:p>
        </p:txBody>
      </p:sp>
    </p:spTree>
    <p:extLst>
      <p:ext uri="{BB962C8B-B14F-4D97-AF65-F5344CB8AC3E}">
        <p14:creationId xmlns:p14="http://schemas.microsoft.com/office/powerpoint/2010/main" val="2992100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US" sz="3600" dirty="0" smtClean="0"/>
              <a:t>Case Study Workshop – Paris Guide</a:t>
            </a:r>
            <a:endParaRPr lang="en-US" sz="3600" dirty="0"/>
          </a:p>
        </p:txBody>
      </p:sp>
      <p:sp>
        <p:nvSpPr>
          <p:cNvPr id="9" name="TextBox 8"/>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pic>
        <p:nvPicPr>
          <p:cNvPr id="17" name="Picture 10" descr="800px-Paris_Night.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4840" y="923920"/>
            <a:ext cx="10789404" cy="5352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293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IN" altLang="en-US" sz="3600" dirty="0" smtClean="0">
                <a:solidFill>
                  <a:schemeClr val="tx1"/>
                </a:solidFill>
              </a:rPr>
              <a:t>Introduction</a:t>
            </a:r>
            <a:endParaRPr lang="en-US" sz="3600" dirty="0" smtClean="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sp>
        <p:nvSpPr>
          <p:cNvPr id="13" name="Rectangle 12"/>
          <p:cNvSpPr/>
          <p:nvPr/>
        </p:nvSpPr>
        <p:spPr>
          <a:xfrm>
            <a:off x="475488" y="1062720"/>
            <a:ext cx="7947083" cy="3416320"/>
          </a:xfrm>
          <a:prstGeom prst="rect">
            <a:avLst/>
          </a:prstGeom>
          <a:solidFill>
            <a:schemeClr val="bg1"/>
          </a:solidFill>
        </p:spPr>
        <p:txBody>
          <a:bodyPr wrap="square">
            <a:spAutoFit/>
          </a:bodyPr>
          <a:lstStyle/>
          <a:p>
            <a:pPr algn="just">
              <a:defRPr/>
            </a:pPr>
            <a:r>
              <a:rPr lang="en-AU" sz="2400" b="1" dirty="0" smtClean="0">
                <a:solidFill>
                  <a:srgbClr val="002060"/>
                </a:solidFill>
                <a:ea typeface="Times New Roman" pitchFamily="18" charset="0"/>
              </a:rPr>
              <a:t>This </a:t>
            </a:r>
            <a:r>
              <a:rPr lang="en-AU" sz="2400" b="1" dirty="0">
                <a:solidFill>
                  <a:srgbClr val="002060"/>
                </a:solidFill>
                <a:ea typeface="Times New Roman" pitchFamily="18" charset="0"/>
              </a:rPr>
              <a:t>learning by example scenario was first published in the McKinsey Quarterly magazine 2000 Issue number 3. It was written by three architects, </a:t>
            </a:r>
            <a:r>
              <a:rPr lang="en-AU" sz="2400" b="1" dirty="0" err="1">
                <a:solidFill>
                  <a:srgbClr val="002060"/>
                </a:solidFill>
                <a:ea typeface="Times New Roman" pitchFamily="18" charset="0"/>
              </a:rPr>
              <a:t>Jurgen</a:t>
            </a:r>
            <a:r>
              <a:rPr lang="en-AU" sz="2400" b="1" dirty="0">
                <a:solidFill>
                  <a:srgbClr val="002060"/>
                </a:solidFill>
                <a:ea typeface="Times New Roman" pitchFamily="18" charset="0"/>
              </a:rPr>
              <a:t> </a:t>
            </a:r>
            <a:r>
              <a:rPr lang="en-AU" sz="2400" b="1" dirty="0" err="1">
                <a:solidFill>
                  <a:srgbClr val="002060"/>
                </a:solidFill>
                <a:ea typeface="Times New Roman" pitchFamily="18" charset="0"/>
              </a:rPr>
              <a:t>Laartz</a:t>
            </a:r>
            <a:r>
              <a:rPr lang="en-AU" sz="2400" b="1" dirty="0">
                <a:solidFill>
                  <a:srgbClr val="002060"/>
                </a:solidFill>
                <a:ea typeface="Times New Roman" pitchFamily="18" charset="0"/>
              </a:rPr>
              <a:t>, Ernst </a:t>
            </a:r>
            <a:r>
              <a:rPr lang="en-AU" sz="2400" b="1" dirty="0" err="1">
                <a:solidFill>
                  <a:srgbClr val="002060"/>
                </a:solidFill>
                <a:ea typeface="Times New Roman" pitchFamily="18" charset="0"/>
              </a:rPr>
              <a:t>Sonderegger</a:t>
            </a:r>
            <a:r>
              <a:rPr lang="en-AU" sz="2400" b="1" dirty="0">
                <a:solidFill>
                  <a:srgbClr val="002060"/>
                </a:solidFill>
                <a:ea typeface="Times New Roman" pitchFamily="18" charset="0"/>
              </a:rPr>
              <a:t> and Johan </a:t>
            </a:r>
            <a:r>
              <a:rPr lang="en-AU" sz="2400" b="1" dirty="0" err="1">
                <a:solidFill>
                  <a:srgbClr val="002060"/>
                </a:solidFill>
                <a:ea typeface="Times New Roman" pitchFamily="18" charset="0"/>
              </a:rPr>
              <a:t>Vinckier</a:t>
            </a:r>
            <a:r>
              <a:rPr lang="en-AU" sz="2400" b="1" dirty="0">
                <a:solidFill>
                  <a:srgbClr val="002060"/>
                </a:solidFill>
                <a:ea typeface="Times New Roman" pitchFamily="18" charset="0"/>
              </a:rPr>
              <a:t>.</a:t>
            </a:r>
          </a:p>
          <a:p>
            <a:pPr algn="just">
              <a:defRPr/>
            </a:pPr>
            <a:endParaRPr lang="en-AU" sz="2400" b="1" dirty="0">
              <a:solidFill>
                <a:srgbClr val="002060"/>
              </a:solidFill>
              <a:ea typeface="Times New Roman" pitchFamily="18" charset="0"/>
            </a:endParaRPr>
          </a:p>
          <a:p>
            <a:pPr algn="just">
              <a:defRPr/>
            </a:pPr>
            <a:r>
              <a:rPr lang="en-AU" sz="2400" b="1" dirty="0">
                <a:solidFill>
                  <a:srgbClr val="002060"/>
                </a:solidFill>
                <a:ea typeface="Times New Roman" pitchFamily="18" charset="0"/>
              </a:rPr>
              <a:t>A full version of the article can be sourced on the internet. This Case Study was developed around the McKinsey article. However it has been shortened and simplified for use in the  Architecture Training package.</a:t>
            </a:r>
          </a:p>
        </p:txBody>
      </p:sp>
      <p:pic>
        <p:nvPicPr>
          <p:cNvPr id="14" name="Picture 6" descr="paris1.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681634" y="1264196"/>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8"/>
          <p:cNvSpPr>
            <a:spLocks noChangeArrowheads="1"/>
          </p:cNvSpPr>
          <p:nvPr/>
        </p:nvSpPr>
        <p:spPr bwMode="auto">
          <a:xfrm>
            <a:off x="574730" y="4944754"/>
            <a:ext cx="11002504" cy="830997"/>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square" anchor="ctr">
            <a:spAutoFit/>
          </a:bodyPr>
          <a:lstStyle/>
          <a:p>
            <a:pPr eaLnBrk="0" hangingPunct="0">
              <a:defRPr/>
            </a:pPr>
            <a:r>
              <a:rPr lang="en-AU" sz="2800" b="1" u="sng" dirty="0">
                <a:solidFill>
                  <a:schemeClr val="bg1"/>
                </a:solidFill>
              </a:rPr>
              <a:t>Learning </a:t>
            </a:r>
            <a:r>
              <a:rPr lang="en-AU" sz="2800" b="1" u="sng" dirty="0" smtClean="0">
                <a:solidFill>
                  <a:schemeClr val="bg1"/>
                </a:solidFill>
              </a:rPr>
              <a:t>Objective</a:t>
            </a:r>
            <a:endParaRPr lang="en-AU" sz="2400" u="sng" dirty="0">
              <a:solidFill>
                <a:schemeClr val="bg1"/>
              </a:solidFill>
              <a:latin typeface="Tahoma" pitchFamily="34" charset="0"/>
              <a:ea typeface="Times New Roman" pitchFamily="18" charset="0"/>
            </a:endParaRPr>
          </a:p>
          <a:p>
            <a:pPr eaLnBrk="0" hangingPunct="0">
              <a:defRPr/>
            </a:pPr>
            <a:r>
              <a:rPr lang="en-AU" sz="2000" dirty="0">
                <a:solidFill>
                  <a:schemeClr val="bg1"/>
                </a:solidFill>
                <a:latin typeface="Tahoma" pitchFamily="34" charset="0"/>
                <a:ea typeface="Times New Roman" pitchFamily="18" charset="0"/>
              </a:rPr>
              <a:t>To appreciate key aspects of doing EA within a legacy </a:t>
            </a:r>
            <a:r>
              <a:rPr lang="en-AU" sz="2000" dirty="0" smtClean="0">
                <a:solidFill>
                  <a:schemeClr val="bg1"/>
                </a:solidFill>
                <a:latin typeface="Tahoma" pitchFamily="34" charset="0"/>
                <a:ea typeface="Times New Roman" pitchFamily="18" charset="0"/>
              </a:rPr>
              <a:t>environment</a:t>
            </a:r>
            <a:endParaRPr lang="en-AU" sz="2000" dirty="0">
              <a:solidFill>
                <a:schemeClr val="bg1"/>
              </a:solidFill>
              <a:latin typeface="Tahoma" pitchFamily="34" charset="0"/>
              <a:ea typeface="Times New Roman" pitchFamily="18" charset="0"/>
            </a:endParaRPr>
          </a:p>
        </p:txBody>
      </p:sp>
    </p:spTree>
    <p:extLst>
      <p:ext uri="{BB962C8B-B14F-4D97-AF65-F5344CB8AC3E}">
        <p14:creationId xmlns:p14="http://schemas.microsoft.com/office/powerpoint/2010/main" val="386004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AU" sz="3600" dirty="0" smtClean="0"/>
              <a:t>Paris Guide</a:t>
            </a:r>
            <a:endParaRPr lang="en-AU" sz="3600" dirty="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sp>
        <p:nvSpPr>
          <p:cNvPr id="3" name="TextBox 2"/>
          <p:cNvSpPr txBox="1"/>
          <p:nvPr/>
        </p:nvSpPr>
        <p:spPr>
          <a:xfrm>
            <a:off x="123986" y="1062719"/>
            <a:ext cx="11763213" cy="5509200"/>
          </a:xfrm>
          <a:prstGeom prst="rect">
            <a:avLst/>
          </a:prstGeom>
          <a:noFill/>
        </p:spPr>
        <p:txBody>
          <a:bodyPr wrap="square" rtlCol="0">
            <a:spAutoFit/>
          </a:bodyPr>
          <a:lstStyle/>
          <a:p>
            <a:pPr algn="just" eaLnBrk="0" hangingPunct="0">
              <a:defRPr/>
            </a:pPr>
            <a:r>
              <a:rPr lang="en-AU" sz="1600" b="1" dirty="0">
                <a:solidFill>
                  <a:srgbClr val="002060"/>
                </a:solidFill>
                <a:ea typeface="Tahoma" panose="020B0604030504040204" pitchFamily="34" charset="0"/>
                <a:cs typeface="Tahoma" panose="020B0604030504040204" pitchFamily="34" charset="0"/>
              </a:rPr>
              <a:t>City planners try to preserve viable old assets, replace outdated assets and add new assets – all within an infrastructure of transport, power, water and human habitation demands. Companies know today how much they depend on reliable enterprise architectures to achieve their aims. Usually, though, the technology architecture is a costly and aging maze of applications, hardware systems and networks. This can make a mockery of the company’s strategic plans. There are many stories about companies stumbling because their IT architectures could not accommodate drastic change – and they how they failed to meet the changing needs of new customers. </a:t>
            </a:r>
          </a:p>
          <a:p>
            <a:pPr algn="just" eaLnBrk="0" hangingPunct="0">
              <a:defRPr/>
            </a:pPr>
            <a:endParaRPr lang="en-AU" sz="1600" b="1" dirty="0">
              <a:solidFill>
                <a:srgbClr val="002060"/>
              </a:solidFill>
              <a:ea typeface="Tahoma" panose="020B0604030504040204" pitchFamily="34" charset="0"/>
              <a:cs typeface="Tahoma" panose="020B0604030504040204" pitchFamily="34" charset="0"/>
            </a:endParaRPr>
          </a:p>
          <a:p>
            <a:pPr algn="just" eaLnBrk="0" hangingPunct="0">
              <a:defRPr/>
            </a:pPr>
            <a:r>
              <a:rPr lang="en-AU" sz="1600" b="1" dirty="0">
                <a:solidFill>
                  <a:srgbClr val="002060"/>
                </a:solidFill>
                <a:ea typeface="Tahoma" panose="020B0604030504040204" pitchFamily="34" charset="0"/>
                <a:cs typeface="Tahoma" panose="020B0604030504040204" pitchFamily="34" charset="0"/>
              </a:rPr>
              <a:t>But we can look at the evolution of a complicated set of systems – those that make up a modern city – and discover that a controlled and rationalised development of enterprise architecture is possible. Paris is such a city. When you walk around Paris you see a wonderful variety of buildings that have been build and integrated into the city over many centuries. The infrastructure of Paris, its networks of roads, bridges, rail and underground utilities unite all these buildings and defines the cityscape.</a:t>
            </a:r>
          </a:p>
          <a:p>
            <a:pPr algn="just" eaLnBrk="0" hangingPunct="0">
              <a:defRPr/>
            </a:pPr>
            <a:endParaRPr lang="en-AU" sz="1600" b="1" dirty="0">
              <a:solidFill>
                <a:srgbClr val="002060"/>
              </a:solidFill>
              <a:ea typeface="Tahoma" panose="020B0604030504040204" pitchFamily="34" charset="0"/>
              <a:cs typeface="Tahoma" panose="020B0604030504040204" pitchFamily="34" charset="0"/>
            </a:endParaRPr>
          </a:p>
          <a:p>
            <a:pPr algn="just" eaLnBrk="0" hangingPunct="0">
              <a:defRPr/>
            </a:pPr>
            <a:r>
              <a:rPr lang="en-AU" sz="1600" b="1" dirty="0">
                <a:solidFill>
                  <a:srgbClr val="002060"/>
                </a:solidFill>
                <a:ea typeface="Tahoma" panose="020B0604030504040204" pitchFamily="34" charset="0"/>
                <a:cs typeface="Tahoma" panose="020B0604030504040204" pitchFamily="34" charset="0"/>
              </a:rPr>
              <a:t>It was not always so!  In the 1850’s Napoleon III appointed Baron Georges-Eugene Haussmann to create a new </a:t>
            </a:r>
            <a:r>
              <a:rPr lang="en-AU" sz="1600" b="1" i="1" dirty="0">
                <a:solidFill>
                  <a:srgbClr val="002060"/>
                </a:solidFill>
                <a:ea typeface="Tahoma" panose="020B0604030504040204" pitchFamily="34" charset="0"/>
                <a:cs typeface="Tahoma" panose="020B0604030504040204" pitchFamily="34" charset="0"/>
              </a:rPr>
              <a:t>long term plan</a:t>
            </a:r>
            <a:r>
              <a:rPr lang="en-AU" sz="1600" b="1" dirty="0">
                <a:solidFill>
                  <a:srgbClr val="002060"/>
                </a:solidFill>
                <a:ea typeface="Tahoma" panose="020B0604030504040204" pitchFamily="34" charset="0"/>
                <a:cs typeface="Tahoma" panose="020B0604030504040204" pitchFamily="34" charset="0"/>
              </a:rPr>
              <a:t> for Paris. Baron </a:t>
            </a:r>
            <a:r>
              <a:rPr lang="en-AU" sz="1600" b="1" dirty="0" err="1">
                <a:solidFill>
                  <a:srgbClr val="002060"/>
                </a:solidFill>
                <a:ea typeface="Tahoma" panose="020B0604030504040204" pitchFamily="34" charset="0"/>
                <a:cs typeface="Tahoma" panose="020B0604030504040204" pitchFamily="34" charset="0"/>
              </a:rPr>
              <a:t>Haussman’s</a:t>
            </a:r>
            <a:r>
              <a:rPr lang="en-AU" sz="1600" b="1" dirty="0">
                <a:solidFill>
                  <a:srgbClr val="002060"/>
                </a:solidFill>
                <a:ea typeface="Tahoma" panose="020B0604030504040204" pitchFamily="34" charset="0"/>
                <a:cs typeface="Tahoma" panose="020B0604030504040204" pitchFamily="34" charset="0"/>
              </a:rPr>
              <a:t> engineers built a </a:t>
            </a:r>
            <a:r>
              <a:rPr lang="en-AU" sz="1600" b="1" i="1" dirty="0">
                <a:solidFill>
                  <a:srgbClr val="002060"/>
                </a:solidFill>
                <a:ea typeface="Tahoma" panose="020B0604030504040204" pitchFamily="34" charset="0"/>
                <a:cs typeface="Tahoma" panose="020B0604030504040204" pitchFamily="34" charset="0"/>
              </a:rPr>
              <a:t>stable infrastructure </a:t>
            </a:r>
            <a:r>
              <a:rPr lang="en-AU" sz="1600" b="1" dirty="0">
                <a:solidFill>
                  <a:srgbClr val="002060"/>
                </a:solidFill>
                <a:ea typeface="Tahoma" panose="020B0604030504040204" pitchFamily="34" charset="0"/>
                <a:cs typeface="Tahoma" panose="020B0604030504040204" pitchFamily="34" charset="0"/>
              </a:rPr>
              <a:t>which included cutting boulevards through the city to facilitate commerce and the movement of troops. He </a:t>
            </a:r>
            <a:r>
              <a:rPr lang="en-AU" sz="1600" b="1" i="1" dirty="0">
                <a:solidFill>
                  <a:srgbClr val="002060"/>
                </a:solidFill>
                <a:ea typeface="Tahoma" panose="020B0604030504040204" pitchFamily="34" charset="0"/>
                <a:cs typeface="Tahoma" panose="020B0604030504040204" pitchFamily="34" charset="0"/>
              </a:rPr>
              <a:t>zoned </a:t>
            </a:r>
            <a:r>
              <a:rPr lang="en-AU" sz="1600" b="1" dirty="0">
                <a:solidFill>
                  <a:srgbClr val="002060"/>
                </a:solidFill>
                <a:ea typeface="Tahoma" panose="020B0604030504040204" pitchFamily="34" charset="0"/>
                <a:cs typeface="Tahoma" panose="020B0604030504040204" pitchFamily="34" charset="0"/>
              </a:rPr>
              <a:t>areas so that each neighbourhood retained its distinctive social and economic role. Lastly he made the </a:t>
            </a:r>
            <a:r>
              <a:rPr lang="en-AU" sz="1600" b="1" i="1" dirty="0">
                <a:solidFill>
                  <a:srgbClr val="002060"/>
                </a:solidFill>
                <a:ea typeface="Tahoma" panose="020B0604030504040204" pitchFamily="34" charset="0"/>
                <a:cs typeface="Tahoma" panose="020B0604030504040204" pitchFamily="34" charset="0"/>
              </a:rPr>
              <a:t>best use of what already existed </a:t>
            </a:r>
            <a:r>
              <a:rPr lang="en-AU" sz="1600" b="1" dirty="0">
                <a:solidFill>
                  <a:srgbClr val="002060"/>
                </a:solidFill>
                <a:ea typeface="Tahoma" panose="020B0604030504040204" pitchFamily="34" charset="0"/>
                <a:cs typeface="Tahoma" panose="020B0604030504040204" pitchFamily="34" charset="0"/>
              </a:rPr>
              <a:t>incorporating everything worthwhile regardless of age into the cityscape.</a:t>
            </a:r>
          </a:p>
          <a:p>
            <a:pPr algn="just" eaLnBrk="0" hangingPunct="0">
              <a:defRPr/>
            </a:pPr>
            <a:endParaRPr lang="en-AU" sz="1600" b="1" dirty="0">
              <a:solidFill>
                <a:srgbClr val="002060"/>
              </a:solidFill>
              <a:ea typeface="Tahoma" panose="020B0604030504040204" pitchFamily="34" charset="0"/>
              <a:cs typeface="Tahoma" panose="020B0604030504040204" pitchFamily="34" charset="0"/>
            </a:endParaRPr>
          </a:p>
          <a:p>
            <a:pPr algn="just" eaLnBrk="0" hangingPunct="0">
              <a:defRPr/>
            </a:pPr>
            <a:r>
              <a:rPr lang="en-AU" sz="1600" b="1" dirty="0">
                <a:solidFill>
                  <a:srgbClr val="002060"/>
                </a:solidFill>
                <a:ea typeface="Tahoma" panose="020B0604030504040204" pitchFamily="34" charset="0"/>
                <a:cs typeface="Tahoma" panose="020B0604030504040204" pitchFamily="34" charset="0"/>
              </a:rPr>
              <a:t>Today large office towers are outside the historic city borders in areas like </a:t>
            </a:r>
            <a:r>
              <a:rPr lang="en-AU" sz="1600" b="1" dirty="0" err="1">
                <a:solidFill>
                  <a:srgbClr val="002060"/>
                </a:solidFill>
                <a:ea typeface="Tahoma" panose="020B0604030504040204" pitchFamily="34" charset="0"/>
                <a:cs typeface="Tahoma" panose="020B0604030504040204" pitchFamily="34" charset="0"/>
              </a:rPr>
              <a:t>Beaubourg</a:t>
            </a:r>
            <a:r>
              <a:rPr lang="en-AU" sz="1600" b="1" dirty="0">
                <a:solidFill>
                  <a:srgbClr val="002060"/>
                </a:solidFill>
                <a:ea typeface="Tahoma" panose="020B0604030504040204" pitchFamily="34" charset="0"/>
                <a:cs typeface="Tahoma" panose="020B0604030504040204" pitchFamily="34" charset="0"/>
              </a:rPr>
              <a:t> and La </a:t>
            </a:r>
            <a:r>
              <a:rPr lang="en-AU" sz="1600" b="1" dirty="0" err="1">
                <a:solidFill>
                  <a:srgbClr val="002060"/>
                </a:solidFill>
                <a:ea typeface="Tahoma" panose="020B0604030504040204" pitchFamily="34" charset="0"/>
                <a:cs typeface="Tahoma" panose="020B0604030504040204" pitchFamily="34" charset="0"/>
              </a:rPr>
              <a:t>Defense</a:t>
            </a:r>
            <a:r>
              <a:rPr lang="en-AU" sz="1600" b="1" dirty="0">
                <a:solidFill>
                  <a:srgbClr val="002060"/>
                </a:solidFill>
                <a:ea typeface="Tahoma" panose="020B0604030504040204" pitchFamily="34" charset="0"/>
                <a:cs typeface="Tahoma" panose="020B0604030504040204" pitchFamily="34" charset="0"/>
              </a:rPr>
              <a:t> but the new areas are planned and developed with regard to the overall existing infrastructure. Today if you walk around Paris you will still see roads, building, bridges and new artefacts under development.  But Paris remains a modern and highly efficient city despite the fact it is a patchwork of many eras.</a:t>
            </a:r>
          </a:p>
          <a:p>
            <a:pPr algn="just" eaLnBrk="0" hangingPunct="0">
              <a:defRPr/>
            </a:pPr>
            <a:endParaRPr lang="en-AU" sz="1600" b="1" dirty="0">
              <a:solidFill>
                <a:srgbClr val="002060"/>
              </a:solidFill>
              <a:ea typeface="Tahoma" panose="020B0604030504040204" pitchFamily="34" charset="0"/>
              <a:cs typeface="Tahoma" panose="020B0604030504040204" pitchFamily="34" charset="0"/>
            </a:endParaRPr>
          </a:p>
          <a:p>
            <a:pPr algn="just" eaLnBrk="0" hangingPunct="0">
              <a:defRPr/>
            </a:pPr>
            <a:r>
              <a:rPr lang="en-AU" sz="1600" b="1" dirty="0">
                <a:solidFill>
                  <a:srgbClr val="002060"/>
                </a:solidFill>
                <a:ea typeface="Tahoma" panose="020B0604030504040204" pitchFamily="34" charset="0"/>
                <a:cs typeface="Tahoma" panose="020B0604030504040204" pitchFamily="34" charset="0"/>
              </a:rPr>
              <a:t>Paris has taught us four lessons that can help us manage the evolution of our architectures and help THE ORGANISATION achieve its strategic initiative</a:t>
            </a:r>
            <a:endParaRPr lang="en-US"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1791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AU" sz="3600" dirty="0"/>
              <a:t>Paris Guide</a:t>
            </a:r>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pic>
        <p:nvPicPr>
          <p:cNvPr id="14" name="Picture 7" descr="Paris3.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8421" y="1062719"/>
            <a:ext cx="11003796" cy="555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637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92000" cy="92392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550" y="-1"/>
            <a:ext cx="3600450" cy="923925"/>
          </a:xfrm>
          <a:prstGeom prst="rect">
            <a:avLst/>
          </a:prstGeom>
        </p:spPr>
      </p:pic>
      <p:sp>
        <p:nvSpPr>
          <p:cNvPr id="8" name="TextBox 7"/>
          <p:cNvSpPr txBox="1"/>
          <p:nvPr/>
        </p:nvSpPr>
        <p:spPr>
          <a:xfrm>
            <a:off x="0" y="138795"/>
            <a:ext cx="8591550" cy="646331"/>
          </a:xfrm>
          <a:prstGeom prst="rect">
            <a:avLst/>
          </a:prstGeom>
          <a:noFill/>
        </p:spPr>
        <p:txBody>
          <a:bodyPr wrap="square" rtlCol="0">
            <a:spAutoFit/>
          </a:bodyPr>
          <a:lstStyle/>
          <a:p>
            <a:r>
              <a:rPr lang="en-IN" altLang="en-US" sz="3600" dirty="0" smtClean="0">
                <a:solidFill>
                  <a:schemeClr val="tx1"/>
                </a:solidFill>
              </a:rPr>
              <a:t>TASKS</a:t>
            </a:r>
            <a:endParaRPr lang="en-US" sz="3600" dirty="0"/>
          </a:p>
        </p:txBody>
      </p:sp>
      <p:sp>
        <p:nvSpPr>
          <p:cNvPr id="5" name="TextBox 4"/>
          <p:cNvSpPr txBox="1"/>
          <p:nvPr/>
        </p:nvSpPr>
        <p:spPr>
          <a:xfrm>
            <a:off x="0" y="6560709"/>
            <a:ext cx="12192000" cy="307777"/>
          </a:xfrm>
          <a:prstGeom prst="rect">
            <a:avLst/>
          </a:prstGeom>
          <a:noFill/>
        </p:spPr>
        <p:txBody>
          <a:bodyPr wrap="square" rtlCol="0">
            <a:spAutoFit/>
          </a:bodyPr>
          <a:lstStyle/>
          <a:p>
            <a:r>
              <a:rPr lang="en-US" sz="1400" dirty="0" smtClean="0"/>
              <a:t>Enterprise Architecture Training – An implementation approach    </a:t>
            </a:r>
            <a:r>
              <a:rPr lang="en-US" sz="1400" dirty="0" smtClean="0">
                <a:hlinkClick r:id="rId3"/>
              </a:rPr>
              <a:t>http://www.ea-training.com</a:t>
            </a:r>
            <a:endParaRPr lang="en-US" sz="1400" dirty="0"/>
          </a:p>
        </p:txBody>
      </p:sp>
      <p:sp>
        <p:nvSpPr>
          <p:cNvPr id="9" name="Rectangle 1"/>
          <p:cNvSpPr>
            <a:spLocks noChangeArrowheads="1"/>
          </p:cNvSpPr>
          <p:nvPr/>
        </p:nvSpPr>
        <p:spPr bwMode="auto">
          <a:xfrm>
            <a:off x="625099" y="1062719"/>
            <a:ext cx="10941802" cy="167726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tIns="228528" bIns="152352" anchor="ctr">
            <a:spAutoFit/>
          </a:bodyPr>
          <a:lstStyle/>
          <a:p>
            <a:pPr algn="just" eaLnBrk="0" hangingPunct="0">
              <a:defRPr/>
            </a:pPr>
            <a:r>
              <a:rPr lang="en-AU" sz="2800" dirty="0" smtClean="0">
                <a:solidFill>
                  <a:srgbClr val="002060"/>
                </a:solidFill>
                <a:latin typeface="Tahoma" pitchFamily="34" charset="0"/>
                <a:ea typeface="Times New Roman" pitchFamily="18" charset="0"/>
              </a:rPr>
              <a:t>A </a:t>
            </a:r>
            <a:r>
              <a:rPr lang="en-AU" sz="2800" dirty="0">
                <a:solidFill>
                  <a:srgbClr val="002060"/>
                </a:solidFill>
                <a:latin typeface="Tahoma" pitchFamily="34" charset="0"/>
                <a:ea typeface="Times New Roman" pitchFamily="18" charset="0"/>
              </a:rPr>
              <a:t>template is provided to assist the team in structuring its presentation. The team should prepare answers to the following questions.</a:t>
            </a:r>
            <a:endParaRPr lang="en-AU" sz="2800" dirty="0">
              <a:solidFill>
                <a:srgbClr val="00206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720266254"/>
              </p:ext>
            </p:extLst>
          </p:nvPr>
        </p:nvGraphicFramePr>
        <p:xfrm>
          <a:off x="625099" y="3537824"/>
          <a:ext cx="10941802" cy="2403933"/>
        </p:xfrm>
        <a:graphic>
          <a:graphicData uri="http://schemas.openxmlformats.org/drawingml/2006/table">
            <a:tbl>
              <a:tblPr firstRow="1" bandRow="1">
                <a:tableStyleId>{5C22544A-7EE6-4342-B048-85BDC9FD1C3A}</a:tableStyleId>
              </a:tblPr>
              <a:tblGrid>
                <a:gridCol w="2474562"/>
                <a:gridCol w="8467240"/>
              </a:tblGrid>
              <a:tr h="758013">
                <a:tc>
                  <a:txBody>
                    <a:bodyPr/>
                    <a:lstStyle/>
                    <a:p>
                      <a:r>
                        <a:rPr lang="en-US" sz="2400" b="1" dirty="0" smtClean="0"/>
                        <a:t>Question 1:</a:t>
                      </a:r>
                      <a:endParaRPr lang="en-US" sz="2400" b="1" dirty="0"/>
                    </a:p>
                  </a:txBody>
                  <a:tcPr>
                    <a:solidFill>
                      <a:schemeClr val="accent5">
                        <a:lumMod val="60000"/>
                        <a:lumOff val="40000"/>
                      </a:schemeClr>
                    </a:solidFill>
                  </a:tcPr>
                </a:tc>
                <a:tc>
                  <a:txBody>
                    <a:bodyPr/>
                    <a:lstStyle/>
                    <a:p>
                      <a:r>
                        <a:rPr lang="en-AU" sz="2400" b="1" kern="1200" dirty="0" smtClean="0">
                          <a:solidFill>
                            <a:schemeClr val="lt1"/>
                          </a:solidFill>
                          <a:latin typeface="+mn-lt"/>
                          <a:ea typeface="+mn-ea"/>
                          <a:cs typeface="+mn-cs"/>
                        </a:rPr>
                        <a:t>What lessons can we draw from the redevelopment of Paris?</a:t>
                      </a:r>
                    </a:p>
                  </a:txBody>
                  <a:tcPr>
                    <a:solidFill>
                      <a:schemeClr val="accent5">
                        <a:lumMod val="60000"/>
                        <a:lumOff val="40000"/>
                      </a:schemeClr>
                    </a:solidFill>
                  </a:tcPr>
                </a:tc>
              </a:tr>
              <a:tr h="758013">
                <a:tc>
                  <a:txBody>
                    <a:bodyPr/>
                    <a:lstStyle/>
                    <a:p>
                      <a:pPr marL="0" algn="l" defTabSz="914400" rtl="0" eaLnBrk="1" latinLnBrk="0" hangingPunct="1"/>
                      <a:r>
                        <a:rPr lang="en-US" sz="2400" b="1" kern="1200" dirty="0" smtClean="0">
                          <a:solidFill>
                            <a:schemeClr val="lt1"/>
                          </a:solidFill>
                          <a:latin typeface="+mn-lt"/>
                          <a:ea typeface="+mn-ea"/>
                          <a:cs typeface="+mn-cs"/>
                        </a:rPr>
                        <a:t>Question 2:</a:t>
                      </a:r>
                      <a:endParaRPr lang="en-US" sz="2400" b="1" kern="1200" dirty="0">
                        <a:solidFill>
                          <a:schemeClr val="lt1"/>
                        </a:solidFill>
                        <a:latin typeface="+mn-lt"/>
                        <a:ea typeface="+mn-ea"/>
                        <a:cs typeface="+mn-cs"/>
                      </a:endParaRPr>
                    </a:p>
                  </a:txBody>
                  <a:tcPr>
                    <a:solidFill>
                      <a:schemeClr val="accent5">
                        <a:lumMod val="60000"/>
                        <a:lumOff val="40000"/>
                      </a:schemeClr>
                    </a:solidFill>
                  </a:tcPr>
                </a:tc>
                <a:tc>
                  <a:txBody>
                    <a:bodyPr/>
                    <a:lstStyle/>
                    <a:p>
                      <a:r>
                        <a:rPr lang="en-AU" sz="2400" b="1" kern="1200" dirty="0" smtClean="0">
                          <a:solidFill>
                            <a:schemeClr val="lt1"/>
                          </a:solidFill>
                          <a:latin typeface="+mn-lt"/>
                          <a:ea typeface="+mn-ea"/>
                          <a:cs typeface="+mn-cs"/>
                        </a:rPr>
                        <a:t>Develop two principles that could have been implied by Baron </a:t>
                      </a:r>
                      <a:r>
                        <a:rPr lang="en-AU" sz="2400" b="1" kern="1200" dirty="0" err="1" smtClean="0">
                          <a:solidFill>
                            <a:schemeClr val="lt1"/>
                          </a:solidFill>
                          <a:latin typeface="+mn-lt"/>
                          <a:ea typeface="+mn-ea"/>
                          <a:cs typeface="+mn-cs"/>
                        </a:rPr>
                        <a:t>Haussman</a:t>
                      </a:r>
                      <a:r>
                        <a:rPr lang="en-AU" sz="2400" b="1" kern="1200" dirty="0" smtClean="0">
                          <a:solidFill>
                            <a:schemeClr val="lt1"/>
                          </a:solidFill>
                          <a:latin typeface="+mn-lt"/>
                          <a:ea typeface="+mn-ea"/>
                          <a:cs typeface="+mn-cs"/>
                        </a:rPr>
                        <a:t>?</a:t>
                      </a:r>
                      <a:endParaRPr lang="en-AU" sz="2400" b="1" kern="1200" dirty="0">
                        <a:solidFill>
                          <a:schemeClr val="lt1"/>
                        </a:solidFill>
                        <a:latin typeface="+mn-lt"/>
                        <a:ea typeface="+mn-ea"/>
                        <a:cs typeface="+mn-cs"/>
                      </a:endParaRPr>
                    </a:p>
                  </a:txBody>
                  <a:tcPr>
                    <a:solidFill>
                      <a:schemeClr val="accent5">
                        <a:lumMod val="60000"/>
                        <a:lumOff val="40000"/>
                      </a:schemeClr>
                    </a:solidFill>
                  </a:tcPr>
                </a:tc>
              </a:tr>
              <a:tr h="758013">
                <a:tc>
                  <a:txBody>
                    <a:bodyPr/>
                    <a:lstStyle/>
                    <a:p>
                      <a:r>
                        <a:rPr lang="en-US" sz="2400" b="1" kern="1200" dirty="0" smtClean="0">
                          <a:solidFill>
                            <a:schemeClr val="lt1"/>
                          </a:solidFill>
                          <a:latin typeface="+mn-lt"/>
                          <a:ea typeface="+mn-ea"/>
                          <a:cs typeface="+mn-cs"/>
                        </a:rPr>
                        <a:t>Question 3:</a:t>
                      </a:r>
                      <a:endParaRPr lang="en-US" sz="2400" b="1" kern="1200" dirty="0">
                        <a:solidFill>
                          <a:schemeClr val="lt1"/>
                        </a:solidFill>
                        <a:latin typeface="+mn-lt"/>
                        <a:ea typeface="+mn-ea"/>
                        <a:cs typeface="+mn-cs"/>
                      </a:endParaRPr>
                    </a:p>
                  </a:txBody>
                  <a:tcPr>
                    <a:solidFill>
                      <a:schemeClr val="accent5">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1" kern="1200" dirty="0" smtClean="0">
                          <a:solidFill>
                            <a:schemeClr val="lt1"/>
                          </a:solidFill>
                          <a:latin typeface="+mn-lt"/>
                          <a:ea typeface="+mn-ea"/>
                          <a:cs typeface="+mn-cs"/>
                        </a:rPr>
                        <a:t>Reflect on the development of your town and it’s similarity to Paris</a:t>
                      </a:r>
                      <a:endParaRPr lang="en-AU" sz="2400" b="1" kern="1200" dirty="0">
                        <a:solidFill>
                          <a:schemeClr val="lt1"/>
                        </a:solidFill>
                        <a:latin typeface="+mn-lt"/>
                        <a:ea typeface="+mn-ea"/>
                        <a:cs typeface="+mn-cs"/>
                      </a:endParaRPr>
                    </a:p>
                  </a:txBody>
                  <a:tcPr>
                    <a:solidFill>
                      <a:schemeClr val="accent5">
                        <a:lumMod val="60000"/>
                        <a:lumOff val="40000"/>
                      </a:schemeClr>
                    </a:solidFill>
                  </a:tcPr>
                </a:tc>
              </a:tr>
            </a:tbl>
          </a:graphicData>
        </a:graphic>
      </p:graphicFrame>
    </p:spTree>
    <p:extLst>
      <p:ext uri="{BB962C8B-B14F-4D97-AF65-F5344CB8AC3E}">
        <p14:creationId xmlns:p14="http://schemas.microsoft.com/office/powerpoint/2010/main" val="3576095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600450" cy="923925"/>
          </a:xfrm>
          <a:prstGeom prst="rect">
            <a:avLst/>
          </a:prstGeom>
        </p:spPr>
      </p:pic>
      <p:sp>
        <p:nvSpPr>
          <p:cNvPr id="7" name="Rectangle 6"/>
          <p:cNvSpPr/>
          <p:nvPr/>
        </p:nvSpPr>
        <p:spPr>
          <a:xfrm>
            <a:off x="0" y="1642820"/>
            <a:ext cx="12192000" cy="42620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600450" y="3115159"/>
            <a:ext cx="7175715" cy="1015663"/>
          </a:xfrm>
          <a:prstGeom prst="rect">
            <a:avLst/>
          </a:prstGeom>
          <a:noFill/>
        </p:spPr>
        <p:txBody>
          <a:bodyPr wrap="square" rtlCol="0">
            <a:spAutoFit/>
          </a:bodyPr>
          <a:lstStyle/>
          <a:p>
            <a:r>
              <a:rPr lang="en-US" sz="6000" dirty="0" smtClean="0">
                <a:solidFill>
                  <a:schemeClr val="bg1"/>
                </a:solidFill>
              </a:rPr>
              <a:t>Thank You </a:t>
            </a:r>
            <a:endParaRPr lang="en-US" sz="6000" dirty="0">
              <a:solidFill>
                <a:schemeClr val="bg1"/>
              </a:solidFill>
            </a:endParaRPr>
          </a:p>
        </p:txBody>
      </p:sp>
      <p:sp>
        <p:nvSpPr>
          <p:cNvPr id="12" name="TextBox 11"/>
          <p:cNvSpPr txBox="1"/>
          <p:nvPr/>
        </p:nvSpPr>
        <p:spPr>
          <a:xfrm>
            <a:off x="0" y="6560709"/>
            <a:ext cx="11696054" cy="369332"/>
          </a:xfrm>
          <a:prstGeom prst="rect">
            <a:avLst/>
          </a:prstGeom>
          <a:noFill/>
        </p:spPr>
        <p:txBody>
          <a:bodyPr wrap="square" rtlCol="0">
            <a:spAutoFit/>
          </a:bodyPr>
          <a:lstStyle/>
          <a:p>
            <a:r>
              <a:rPr lang="en-US" dirty="0" smtClean="0"/>
              <a:t>Enterprise Architecture Training – An implementation approach    </a:t>
            </a:r>
            <a:r>
              <a:rPr lang="en-US" dirty="0" smtClean="0">
                <a:hlinkClick r:id="rId3"/>
              </a:rPr>
              <a:t>http://www.ea-training.com</a:t>
            </a:r>
            <a:endParaRPr lang="en-US" dirty="0"/>
          </a:p>
        </p:txBody>
      </p:sp>
    </p:spTree>
    <p:extLst>
      <p:ext uri="{BB962C8B-B14F-4D97-AF65-F5344CB8AC3E}">
        <p14:creationId xmlns:p14="http://schemas.microsoft.com/office/powerpoint/2010/main" val="322325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635</Words>
  <Application>Microsoft Office PowerPoint</Application>
  <PresentationFormat>Custom</PresentationFormat>
  <Paragraphs>38</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Rani</dc:creator>
  <cp:lastModifiedBy>lenovo</cp:lastModifiedBy>
  <cp:revision>10</cp:revision>
  <dcterms:created xsi:type="dcterms:W3CDTF">2019-08-12T04:19:22Z</dcterms:created>
  <dcterms:modified xsi:type="dcterms:W3CDTF">2019-08-13T13:09:55Z</dcterms:modified>
</cp:coreProperties>
</file>