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45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CF57-780A-45AA-BEAA-E0A69F49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47F5-FA43-4034-9A8D-704C03D4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4E79-242C-4E5B-9E07-A2B0F64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BD8D-EFD1-4F40-A737-F21199B9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1CEF-A82F-4440-BB8A-28EB47C9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C636-705E-43C5-80C8-BA2A4CD2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5E51A-C1E6-4781-B771-D93932F5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3AAF-7AD7-4B6B-938C-71DF35F4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D5C5-7ED4-47E3-B16E-86BBF97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D336-ED3A-4057-9D36-6EC6EEA8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0C105-3798-417D-8DD2-4350B381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420FA-2C29-4009-9FA3-12AB508E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3CB6-F8E6-4603-B213-480116AC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A2B2-93F5-4C12-9499-84209C2A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76A9-23C5-4ABF-926C-1A8BD926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78DC-BCB6-4235-9709-73A80E47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1B81-DD68-45E5-9D12-45BD035A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1794-0C18-4B6C-8084-F62B49FE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41A-37E9-402E-9441-F811D868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5A90-0014-4389-8A44-F3537E95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4FFF-D605-4BD5-A622-2B14BC70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F9D4-6D0A-4117-B62E-175C02AB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D3E7-0C6A-4A84-A145-0AA92AC7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11CD-AB1A-4D5C-B9F2-44D9AFE2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D64C-BE27-483A-A49F-983CAB7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9A64-BE99-4C0B-B830-3D8C26D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E37F-D3AF-45BA-8626-381EBF40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B27DA-22A8-4545-95AE-B81A1D364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113F-BFA1-49F8-9C18-64D7605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6F1A6-D71E-4EED-8602-666F181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5DC8-4BD6-4B46-8B66-2F5092F7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80C-AEA8-4F2A-9B5C-9EF94B1A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3F32-4E6D-421D-B793-7249A2DD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1AA21-F4BF-41BB-BE44-84FA9A05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145C-6B8A-41A6-BCEA-F3AF1911E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53FC2-8059-4690-9EF9-5812A520E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68A4-0035-4D63-A5EA-6BBE097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131B8-3694-4906-93A1-230644B4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72347-2206-4BD1-80FF-A4DC336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7833-D68B-46C2-9CE2-844F118A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B827C-4EBC-4A24-8B4E-28585C8A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13E7A-A9DF-40EE-AA1B-8EB155EA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841D-7092-4BEB-BB0D-225F304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FC9A3-9817-4371-9D0E-4068A79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31F5D-041E-45D0-82E1-7442095C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89DE-56C8-47F8-BBF7-FAED2E3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1A-50EF-4ADE-B91F-AEB97BE2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DEB6-4752-4BEA-9135-EBC35514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37DF6-1F93-4F0D-A69D-56295BB26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E1FB-1CBD-45F8-B9F6-0326482A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11EA0-5C40-46B8-BA46-E84E6315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3E5B4-FBDF-416A-A7EA-EBACF158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FD35-D215-452A-9E6A-6A967FD5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EF1CC-8CF9-408B-8731-4EF211A91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AFFB7-80D4-48CD-BB02-CB7790635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6CAA-D8EC-4538-A638-BDC4D6BD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78F-D651-4C50-A8B1-E70A061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F7E5-7238-46D2-A776-A8DBFF85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77DC1-9742-418C-AE4C-7EAF51D6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4A4A-CB24-4636-AD45-EEEEDE5B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26D2-BE4A-4E5D-B3D9-673929546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3CDA-6A56-4CE5-B859-89ADD65A3B0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B30E-7CBD-4FAE-ACF1-4BE196565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04B9-14CA-4091-965B-40D01A9FA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EA4D-DC09-494E-A73F-BC7A763DF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167-9F7A-4296-8A4E-6EF68BAD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250508"/>
            <a:ext cx="91440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8BFE7-3ABC-42FB-86BB-2353D43553C9}"/>
              </a:ext>
            </a:extLst>
          </p:cNvPr>
          <p:cNvSpPr txBox="1"/>
          <p:nvPr/>
        </p:nvSpPr>
        <p:spPr>
          <a:xfrm>
            <a:off x="1076321" y="1544323"/>
            <a:ext cx="97440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Company Outlets, POS, Customer Services Centers, IVR, Self Care(Web, Mob App, SMS, Kiosk) </a:t>
            </a:r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Existing business, Regulatory Environment, Market Pressures, CSP capabilities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Existing and New business Rules , Deviations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altLang="en-US" dirty="0"/>
              <a:t>Makes available the necessary tools and information in order to receive and respond to customer inquiries and to record the interaction for follow-up of future analysis.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Collaboration Tools like Jira, Confluence for Creation of Business Requirement and its IDs.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D29637E2-EF58-4935-BA62-0D63E71DD746}"/>
              </a:ext>
            </a:extLst>
          </p:cNvPr>
          <p:cNvSpPr/>
          <p:nvPr/>
        </p:nvSpPr>
        <p:spPr>
          <a:xfrm>
            <a:off x="1076321" y="2207826"/>
            <a:ext cx="3016317" cy="511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Package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F99BF0EB-7FCE-4B4C-938F-673D196C4DBD}"/>
              </a:ext>
            </a:extLst>
          </p:cNvPr>
          <p:cNvSpPr/>
          <p:nvPr/>
        </p:nvSpPr>
        <p:spPr>
          <a:xfrm>
            <a:off x="1076321" y="999349"/>
            <a:ext cx="3016317" cy="511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Touch Point 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54478BD1-F23C-4C8F-A5EF-24683704E453}"/>
              </a:ext>
            </a:extLst>
          </p:cNvPr>
          <p:cNvSpPr/>
          <p:nvPr/>
        </p:nvSpPr>
        <p:spPr>
          <a:xfrm>
            <a:off x="1076321" y="3392257"/>
            <a:ext cx="3016317" cy="511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F36AFB3-4DD8-424E-A1B5-74055B9A9531}"/>
              </a:ext>
            </a:extLst>
          </p:cNvPr>
          <p:cNvSpPr/>
          <p:nvPr/>
        </p:nvSpPr>
        <p:spPr>
          <a:xfrm>
            <a:off x="1076320" y="4546917"/>
            <a:ext cx="3016317" cy="511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Inquires and Interactions</a:t>
            </a: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C918F8FA-6B4A-4A58-BE05-BA27546F140C}"/>
              </a:ext>
            </a:extLst>
          </p:cNvPr>
          <p:cNvSpPr/>
          <p:nvPr/>
        </p:nvSpPr>
        <p:spPr>
          <a:xfrm>
            <a:off x="1076320" y="5755394"/>
            <a:ext cx="3016317" cy="511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Requirements ID in tools</a:t>
            </a:r>
          </a:p>
        </p:txBody>
      </p:sp>
    </p:spTree>
    <p:extLst>
      <p:ext uri="{BB962C8B-B14F-4D97-AF65-F5344CB8AC3E}">
        <p14:creationId xmlns:p14="http://schemas.microsoft.com/office/powerpoint/2010/main" val="262861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167-9F7A-4296-8A4E-6EF68BAD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314325"/>
            <a:ext cx="9144000" cy="733425"/>
          </a:xfrm>
        </p:spPr>
        <p:txBody>
          <a:bodyPr>
            <a:noAutofit/>
          </a:bodyPr>
          <a:lstStyle/>
          <a:p>
            <a:r>
              <a:rPr lang="en-US" sz="4400" dirty="0"/>
              <a:t>Business Processes/Activity Diagrams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8BFE7-3ABC-42FB-86BB-2353D43553C9}"/>
              </a:ext>
            </a:extLst>
          </p:cNvPr>
          <p:cNvSpPr txBox="1"/>
          <p:nvPr/>
        </p:nvSpPr>
        <p:spPr>
          <a:xfrm>
            <a:off x="1428750" y="1143000"/>
            <a:ext cx="97440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 algn="just">
              <a:buFont typeface="Wingdings" panose="05000000000000000000" pitchFamily="2" charset="2"/>
              <a:buChar char="§"/>
            </a:pPr>
            <a:r>
              <a:rPr lang="en-US" dirty="0"/>
              <a:t>Capturing high level flows for the Use Case and its impacted system  alongside with deviations, if any . Description and summary for  the Use Cases which can be HLD for that particular  Use Cases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Description of the activity as stated in activity diagrams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Existing and new business rules , deviations if any </a:t>
            </a:r>
          </a:p>
          <a:p>
            <a:pPr lvl="3"/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Entry criteria for the Use Cases</a:t>
            </a:r>
          </a:p>
          <a:p>
            <a:pPr lvl="3"/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Exit criteria for the Use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Linking with the other Use Case and mapping with Business Requirements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20894554-88B0-408C-AED7-AF3EA4D088BB}"/>
              </a:ext>
            </a:extLst>
          </p:cNvPr>
          <p:cNvSpPr/>
          <p:nvPr/>
        </p:nvSpPr>
        <p:spPr>
          <a:xfrm>
            <a:off x="1333500" y="934817"/>
            <a:ext cx="5838829" cy="4391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 Diagrams against the Business Requirements ID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0D6CE214-BF27-44C6-9BDC-44B26EC5D2EA}"/>
              </a:ext>
            </a:extLst>
          </p:cNvPr>
          <p:cNvSpPr/>
          <p:nvPr/>
        </p:nvSpPr>
        <p:spPr>
          <a:xfrm>
            <a:off x="1428750" y="2331557"/>
            <a:ext cx="3800476" cy="368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Steps-Description for the activity 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F46474EC-1378-4C5B-A3D3-2ABE091FAEB6}"/>
              </a:ext>
            </a:extLst>
          </p:cNvPr>
          <p:cNvSpPr/>
          <p:nvPr/>
        </p:nvSpPr>
        <p:spPr>
          <a:xfrm>
            <a:off x="1428751" y="3173413"/>
            <a:ext cx="3800476" cy="368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 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FAD8E168-842E-4881-B60A-B356C9CD51BB}"/>
              </a:ext>
            </a:extLst>
          </p:cNvPr>
          <p:cNvSpPr/>
          <p:nvPr/>
        </p:nvSpPr>
        <p:spPr>
          <a:xfrm>
            <a:off x="1428750" y="4010822"/>
            <a:ext cx="3800476" cy="326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Pre-conditions </a:t>
            </a: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5C824B3B-6154-4C37-A488-6201474B3DDB}"/>
              </a:ext>
            </a:extLst>
          </p:cNvPr>
          <p:cNvSpPr/>
          <p:nvPr/>
        </p:nvSpPr>
        <p:spPr>
          <a:xfrm>
            <a:off x="1428749" y="4895676"/>
            <a:ext cx="3800477" cy="326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Post-Conditions </a:t>
            </a: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60F70951-FDC5-4980-8C58-E4B778224771}"/>
              </a:ext>
            </a:extLst>
          </p:cNvPr>
          <p:cNvSpPr/>
          <p:nvPr/>
        </p:nvSpPr>
        <p:spPr>
          <a:xfrm>
            <a:off x="1409703" y="5664024"/>
            <a:ext cx="3819524" cy="326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2513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167-9F7A-4296-8A4E-6EF68BAD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1328"/>
            <a:ext cx="9144000" cy="692148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8BFE7-3ABC-42FB-86BB-2353D43553C9}"/>
              </a:ext>
            </a:extLst>
          </p:cNvPr>
          <p:cNvSpPr txBox="1"/>
          <p:nvPr/>
        </p:nvSpPr>
        <p:spPr>
          <a:xfrm>
            <a:off x="1200155" y="1331342"/>
            <a:ext cx="97440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Defining activities against each activity flows with each applications and its interfaces</a:t>
            </a:r>
          </a:p>
          <a:p>
            <a:pPr lvl="3"/>
            <a:r>
              <a:rPr lang="en-US" dirty="0"/>
              <a:t> 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Identifying participants applications and its activities to be accomplished </a:t>
            </a:r>
          </a:p>
          <a:p>
            <a:pPr lvl="3"/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Existing and new rules , deviations if any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Identifications for channels to be notified </a:t>
            </a:r>
          </a:p>
          <a:p>
            <a:pPr lvl="3"/>
            <a:r>
              <a:rPr lang="en-US" dirty="0"/>
              <a:t>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3PP’s integration and mode for exchanges of information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7D441E9E-A36A-4805-B055-52F90E67618C}"/>
              </a:ext>
            </a:extLst>
          </p:cNvPr>
          <p:cNvSpPr/>
          <p:nvPr/>
        </p:nvSpPr>
        <p:spPr>
          <a:xfrm>
            <a:off x="1228721" y="1075756"/>
            <a:ext cx="5838829" cy="51117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Diagrams against Activity Diagrams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9DDDCBCA-4994-4095-B819-BDF82144D9F8}"/>
              </a:ext>
            </a:extLst>
          </p:cNvPr>
          <p:cNvSpPr/>
          <p:nvPr/>
        </p:nvSpPr>
        <p:spPr>
          <a:xfrm>
            <a:off x="1228721" y="2106613"/>
            <a:ext cx="5838829" cy="51117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Impacted Applications 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7168E56E-7843-420D-890E-2D93FC391A1A}"/>
              </a:ext>
            </a:extLst>
          </p:cNvPr>
          <p:cNvSpPr/>
          <p:nvPr/>
        </p:nvSpPr>
        <p:spPr>
          <a:xfrm>
            <a:off x="1247770" y="3173413"/>
            <a:ext cx="5838829" cy="51117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 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033836D7-FA77-4675-9093-104496AEBCEB}"/>
              </a:ext>
            </a:extLst>
          </p:cNvPr>
          <p:cNvSpPr/>
          <p:nvPr/>
        </p:nvSpPr>
        <p:spPr>
          <a:xfrm>
            <a:off x="1247770" y="4195314"/>
            <a:ext cx="5838829" cy="51117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Notifications  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50AD18AC-E52D-4DD2-84EF-E274145044C2}"/>
              </a:ext>
            </a:extLst>
          </p:cNvPr>
          <p:cNvSpPr/>
          <p:nvPr/>
        </p:nvSpPr>
        <p:spPr>
          <a:xfrm>
            <a:off x="1247770" y="5348818"/>
            <a:ext cx="5838829" cy="51117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492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167-9F7A-4296-8A4E-6EF68BAD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913"/>
            <a:ext cx="9144000" cy="992187"/>
          </a:xfrm>
        </p:spPr>
        <p:txBody>
          <a:bodyPr/>
          <a:lstStyle/>
          <a:p>
            <a:r>
              <a:rPr lang="en-US" dirty="0"/>
              <a:t>Business and IT 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8BFE7-3ABC-42FB-86BB-2353D43553C9}"/>
              </a:ext>
            </a:extLst>
          </p:cNvPr>
          <p:cNvSpPr txBox="1"/>
          <p:nvPr/>
        </p:nvSpPr>
        <p:spPr>
          <a:xfrm>
            <a:off x="1524000" y="1737062"/>
            <a:ext cx="9744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Discussions with business alongside IT  teams on each Use Cases.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Specific Regulatory, Legal  requirement and deviations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Sign Off 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Test Design for each Use Cases and captured in tools. </a:t>
            </a:r>
            <a:r>
              <a:rPr lang="en-US"/>
              <a:t>s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Test Execution , Priorities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Defect Fixing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Movement for  SIT, UAT and Go-Live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5E32395-2E53-4A81-B7A8-26C09C0EEB9D}"/>
              </a:ext>
            </a:extLst>
          </p:cNvPr>
          <p:cNvSpPr/>
          <p:nvPr/>
        </p:nvSpPr>
        <p:spPr>
          <a:xfrm>
            <a:off x="1447795" y="3313084"/>
            <a:ext cx="5838829" cy="5111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1512D9E5-AE11-40B0-AA85-BC2C3F96F751}"/>
              </a:ext>
            </a:extLst>
          </p:cNvPr>
          <p:cNvSpPr/>
          <p:nvPr/>
        </p:nvSpPr>
        <p:spPr>
          <a:xfrm>
            <a:off x="1447796" y="1737062"/>
            <a:ext cx="5838829" cy="51117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Approvals</a:t>
            </a:r>
          </a:p>
        </p:txBody>
      </p:sp>
    </p:spTree>
    <p:extLst>
      <p:ext uri="{BB962C8B-B14F-4D97-AF65-F5344CB8AC3E}">
        <p14:creationId xmlns:p14="http://schemas.microsoft.com/office/powerpoint/2010/main" val="34881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0D3-F731-46AE-8BFB-8D03E0E6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6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FB2EA-B7E5-4464-A941-1A1C031C2DDB}"/>
              </a:ext>
            </a:extLst>
          </p:cNvPr>
          <p:cNvSpPr/>
          <p:nvPr/>
        </p:nvSpPr>
        <p:spPr>
          <a:xfrm>
            <a:off x="6275558" y="4942269"/>
            <a:ext cx="4369489" cy="31484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defTabSz="457200">
              <a:defRPr/>
            </a:pPr>
            <a:r>
              <a:rPr lang="en-US" sz="1050" b="1" kern="0" dirty="0">
                <a:solidFill>
                  <a:srgbClr val="000000"/>
                </a:solidFill>
              </a:rPr>
              <a:t>Enterprise Backend Connector Layer - TIBCO BW</a:t>
            </a:r>
          </a:p>
          <a:p>
            <a:pPr algn="ctr" defTabSz="457200">
              <a:defRPr/>
            </a:pPr>
            <a:r>
              <a:rPr lang="en-US" sz="900" i="1" kern="0" dirty="0">
                <a:solidFill>
                  <a:srgbClr val="FFFFFF">
                    <a:lumMod val="85000"/>
                  </a:srgbClr>
                </a:solidFill>
              </a:rPr>
              <a:t>Route, Mediate, Transform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087E5-1A85-4AE6-B74D-DEF9813446ED}"/>
              </a:ext>
            </a:extLst>
          </p:cNvPr>
          <p:cNvSpPr/>
          <p:nvPr/>
        </p:nvSpPr>
        <p:spPr>
          <a:xfrm>
            <a:off x="7253174" y="1041104"/>
            <a:ext cx="2000470" cy="396237"/>
          </a:xfrm>
          <a:prstGeom prst="rect">
            <a:avLst/>
          </a:prstGeom>
          <a:gradFill rotWithShape="1">
            <a:gsLst>
              <a:gs pos="0">
                <a:srgbClr val="E20074">
                  <a:tint val="100000"/>
                  <a:shade val="100000"/>
                  <a:satMod val="130000"/>
                </a:srgbClr>
              </a:gs>
              <a:gs pos="100000">
                <a:srgbClr val="E2007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/>
              </a:rPr>
              <a:t>Assisted, Unassisted Channels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2DB5515A-8110-4B78-A95B-33E69F365771}"/>
              </a:ext>
            </a:extLst>
          </p:cNvPr>
          <p:cNvSpPr/>
          <p:nvPr/>
        </p:nvSpPr>
        <p:spPr>
          <a:xfrm>
            <a:off x="9359460" y="1010211"/>
            <a:ext cx="1059188" cy="464402"/>
          </a:xfrm>
          <a:prstGeom prst="roundRect">
            <a:avLst/>
          </a:prstGeom>
          <a:solidFill>
            <a:srgbClr val="E4AC6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t" anchorCtr="0"/>
          <a:lstStyle/>
          <a:p>
            <a:pPr defTabSz="457200">
              <a:defRPr/>
            </a:pPr>
            <a:r>
              <a:rPr lang="en-US" sz="1200" b="1" kern="0" dirty="0">
                <a:solidFill>
                  <a:srgbClr val="404040"/>
                </a:solidFill>
                <a:latin typeface="Calibri"/>
              </a:rPr>
              <a:t>External </a:t>
            </a:r>
          </a:p>
          <a:p>
            <a:pPr defTabSz="457200">
              <a:defRPr/>
            </a:pPr>
            <a:r>
              <a:rPr lang="en-US" sz="1200" b="1" kern="0" dirty="0">
                <a:solidFill>
                  <a:srgbClr val="404040"/>
                </a:solidFill>
                <a:latin typeface="Calibri"/>
              </a:rPr>
              <a:t>Partners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969EC-DFC2-46AF-AAE0-BAAE407E737B}"/>
              </a:ext>
            </a:extLst>
          </p:cNvPr>
          <p:cNvSpPr/>
          <p:nvPr/>
        </p:nvSpPr>
        <p:spPr>
          <a:xfrm>
            <a:off x="9889054" y="5580704"/>
            <a:ext cx="755994" cy="342190"/>
          </a:xfrm>
          <a:prstGeom prst="rect">
            <a:avLst/>
          </a:prstGeom>
          <a:solidFill>
            <a:srgbClr val="D7B67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External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BA0EE-3D99-46AF-BAA5-4287C9513A23}"/>
              </a:ext>
            </a:extLst>
          </p:cNvPr>
          <p:cNvSpPr/>
          <p:nvPr/>
        </p:nvSpPr>
        <p:spPr>
          <a:xfrm>
            <a:off x="6158400" y="2345778"/>
            <a:ext cx="4485956" cy="3974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457200">
              <a:defRPr/>
            </a:pPr>
            <a:r>
              <a:rPr lang="en-US" sz="1050" b="1" kern="0" dirty="0">
                <a:solidFill>
                  <a:srgbClr val="000000"/>
                </a:solidFill>
                <a:latin typeface="Calibri"/>
              </a:rPr>
              <a:t>Core APIs</a:t>
            </a:r>
          </a:p>
          <a:p>
            <a:pPr algn="ctr" defTabSz="457200">
              <a:defRPr/>
            </a:pPr>
            <a:r>
              <a:rPr lang="en-US" sz="1050" i="1" kern="0" dirty="0">
                <a:solidFill>
                  <a:srgbClr val="FFFFFF">
                    <a:lumMod val="85000"/>
                  </a:srgbClr>
                </a:solidFill>
              </a:rPr>
              <a:t>Route, Mediate, Transform</a:t>
            </a:r>
          </a:p>
          <a:p>
            <a:pPr algn="ctr" defTabSz="457200">
              <a:defRPr/>
            </a:pPr>
            <a:endParaRPr lang="en-US" sz="1050" b="1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B738A-11DA-4AD9-BF10-82CD15C05048}"/>
              </a:ext>
            </a:extLst>
          </p:cNvPr>
          <p:cNvSpPr/>
          <p:nvPr/>
        </p:nvSpPr>
        <p:spPr>
          <a:xfrm>
            <a:off x="8862525" y="5580704"/>
            <a:ext cx="727580" cy="34219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000000"/>
                </a:solidFill>
                <a:latin typeface="Calibri"/>
              </a:rPr>
              <a:t>SAP - Marketing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08402-B66F-4711-ADA8-32C41DC96621}"/>
              </a:ext>
            </a:extLst>
          </p:cNvPr>
          <p:cNvSpPr/>
          <p:nvPr/>
        </p:nvSpPr>
        <p:spPr>
          <a:xfrm>
            <a:off x="7693256" y="5581188"/>
            <a:ext cx="747910" cy="342190"/>
          </a:xfrm>
          <a:prstGeom prst="rect">
            <a:avLst/>
          </a:prstGeom>
          <a:solidFill>
            <a:srgbClr val="E20074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Network / </a:t>
            </a:r>
            <a:r>
              <a:rPr lang="en-US" sz="1000" kern="0" dirty="0" err="1">
                <a:solidFill>
                  <a:srgbClr val="FFFFFF"/>
                </a:solidFill>
                <a:latin typeface="Calibri"/>
              </a:rPr>
              <a:t>Engg</a:t>
            </a:r>
            <a:endParaRPr lang="en-US" sz="10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571D63-D60A-45DB-BA91-B05FCCCD64C3}"/>
              </a:ext>
            </a:extLst>
          </p:cNvPr>
          <p:cNvSpPr/>
          <p:nvPr/>
        </p:nvSpPr>
        <p:spPr>
          <a:xfrm>
            <a:off x="6846071" y="2950022"/>
            <a:ext cx="3816929" cy="23964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Integration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03CD9-839D-4F22-B973-1A26155B595C}"/>
              </a:ext>
            </a:extLst>
          </p:cNvPr>
          <p:cNvSpPr/>
          <p:nvPr/>
        </p:nvSpPr>
        <p:spPr>
          <a:xfrm>
            <a:off x="6799468" y="3445692"/>
            <a:ext cx="3810000" cy="25361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BSS Transaction Workflow Management ,ON/OM /Product Catalogue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54BA03-9769-49D0-BD71-F7A382E53A61}"/>
              </a:ext>
            </a:extLst>
          </p:cNvPr>
          <p:cNvSpPr/>
          <p:nvPr/>
        </p:nvSpPr>
        <p:spPr>
          <a:xfrm>
            <a:off x="7582929" y="3919662"/>
            <a:ext cx="2007176" cy="57613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Billing , Charging , Revenue Management  capabilities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AB8C7A-662B-429A-A3F6-0496360565EC}"/>
              </a:ext>
            </a:extLst>
          </p:cNvPr>
          <p:cNvSpPr/>
          <p:nvPr/>
        </p:nvSpPr>
        <p:spPr>
          <a:xfrm>
            <a:off x="6799468" y="4629506"/>
            <a:ext cx="3816928" cy="17109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r"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Integration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AF15B9-9482-43CB-994D-1129FDAD3DAD}"/>
              </a:ext>
            </a:extLst>
          </p:cNvPr>
          <p:cNvSpPr/>
          <p:nvPr/>
        </p:nvSpPr>
        <p:spPr>
          <a:xfrm>
            <a:off x="9615369" y="3919662"/>
            <a:ext cx="1003588" cy="57613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</a:rPr>
              <a:t>Transaction Customer Master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267BD6-EB1B-4E81-9947-929E9A2D35A1}"/>
              </a:ext>
            </a:extLst>
          </p:cNvPr>
          <p:cNvCxnSpPr/>
          <p:nvPr/>
        </p:nvCxnSpPr>
        <p:spPr>
          <a:xfrm>
            <a:off x="1786116" y="1600200"/>
            <a:ext cx="88233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BA8D2-6D7A-4855-807D-7670BB89DB41}"/>
              </a:ext>
            </a:extLst>
          </p:cNvPr>
          <p:cNvCxnSpPr/>
          <p:nvPr/>
        </p:nvCxnSpPr>
        <p:spPr>
          <a:xfrm>
            <a:off x="1770030" y="4572000"/>
            <a:ext cx="88895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52C5E-9042-42AD-8F13-CF2939C6B181}"/>
              </a:ext>
            </a:extLst>
          </p:cNvPr>
          <p:cNvSpPr/>
          <p:nvPr/>
        </p:nvSpPr>
        <p:spPr>
          <a:xfrm rot="16200000">
            <a:off x="4806728" y="811979"/>
            <a:ext cx="714374" cy="825959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Client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14CDBB-230D-4958-AC6E-DFEE25809DEC}"/>
              </a:ext>
            </a:extLst>
          </p:cNvPr>
          <p:cNvSpPr/>
          <p:nvPr/>
        </p:nvSpPr>
        <p:spPr>
          <a:xfrm rot="16200000">
            <a:off x="4901690" y="5344340"/>
            <a:ext cx="562973" cy="814916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Enterprise Domains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E163C-C79D-4D1A-8CF9-AFD81D3B97EC}"/>
              </a:ext>
            </a:extLst>
          </p:cNvPr>
          <p:cNvSpPr/>
          <p:nvPr/>
        </p:nvSpPr>
        <p:spPr>
          <a:xfrm rot="16200000">
            <a:off x="4628688" y="1790694"/>
            <a:ext cx="1097933" cy="825961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API Layer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BDFCE0-2F4B-4E1B-9023-CB338AB4AA09}"/>
              </a:ext>
            </a:extLst>
          </p:cNvPr>
          <p:cNvCxnSpPr/>
          <p:nvPr/>
        </p:nvCxnSpPr>
        <p:spPr>
          <a:xfrm flipV="1">
            <a:off x="1864378" y="2810498"/>
            <a:ext cx="8803623" cy="89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9BBF7-FE09-4176-8480-F845994CDBF7}"/>
              </a:ext>
            </a:extLst>
          </p:cNvPr>
          <p:cNvSpPr/>
          <p:nvPr/>
        </p:nvSpPr>
        <p:spPr>
          <a:xfrm rot="16200000">
            <a:off x="4865680" y="3818610"/>
            <a:ext cx="623952" cy="825966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BSS Platform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26E7D-E3F4-4E14-A5E9-EC222576B874}"/>
              </a:ext>
            </a:extLst>
          </p:cNvPr>
          <p:cNvSpPr/>
          <p:nvPr/>
        </p:nvSpPr>
        <p:spPr>
          <a:xfrm rot="16200000">
            <a:off x="4830082" y="4658967"/>
            <a:ext cx="695148" cy="825965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Integration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AEF6A5-3A5A-42C8-B0B8-EA21A83F4BD4}"/>
              </a:ext>
            </a:extLst>
          </p:cNvPr>
          <p:cNvCxnSpPr/>
          <p:nvPr/>
        </p:nvCxnSpPr>
        <p:spPr>
          <a:xfrm>
            <a:off x="1779757" y="5468548"/>
            <a:ext cx="88392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5377E87-0978-4A3F-9BAD-F1D75318AE65}"/>
              </a:ext>
            </a:extLst>
          </p:cNvPr>
          <p:cNvSpPr/>
          <p:nvPr/>
        </p:nvSpPr>
        <p:spPr>
          <a:xfrm>
            <a:off x="6819447" y="1676401"/>
            <a:ext cx="3816929" cy="42225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457200">
              <a:defRPr/>
            </a:pPr>
            <a:r>
              <a:rPr lang="en-US" sz="1050" b="1" kern="0" dirty="0">
                <a:solidFill>
                  <a:srgbClr val="000000"/>
                </a:solidFill>
                <a:latin typeface="Calibri"/>
              </a:rPr>
              <a:t>APIs-</a:t>
            </a:r>
          </a:p>
          <a:p>
            <a:pPr algn="ctr" defTabSz="457200">
              <a:defRPr/>
            </a:pPr>
            <a:r>
              <a:rPr lang="en-US" sz="1050" i="1" kern="0" dirty="0">
                <a:solidFill>
                  <a:srgbClr val="FFFFFF">
                    <a:lumMod val="85000"/>
                  </a:srgbClr>
                </a:solidFill>
              </a:rPr>
              <a:t>Gateway, Throttle, Security, Route, Mediate</a:t>
            </a:r>
            <a:endParaRPr lang="en-US" sz="1050" b="1" kern="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18252-00E7-4607-9CF4-6B34598C0A65}"/>
              </a:ext>
            </a:extLst>
          </p:cNvPr>
          <p:cNvCxnSpPr/>
          <p:nvPr/>
        </p:nvCxnSpPr>
        <p:spPr>
          <a:xfrm flipV="1">
            <a:off x="1841426" y="3276600"/>
            <a:ext cx="8803623" cy="89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855DB03-4879-45EB-A1B4-AFABB59DE897}"/>
              </a:ext>
            </a:extLst>
          </p:cNvPr>
          <p:cNvSpPr/>
          <p:nvPr/>
        </p:nvSpPr>
        <p:spPr>
          <a:xfrm rot="16200000">
            <a:off x="4964048" y="2639546"/>
            <a:ext cx="427216" cy="825966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BSS Service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DFC2D6-7397-4363-9885-6104A34A567C}"/>
              </a:ext>
            </a:extLst>
          </p:cNvPr>
          <p:cNvSpPr/>
          <p:nvPr/>
        </p:nvSpPr>
        <p:spPr>
          <a:xfrm rot="16200000">
            <a:off x="4964046" y="3114560"/>
            <a:ext cx="427216" cy="825962"/>
          </a:xfrm>
          <a:prstGeom prst="rect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</a:rPr>
              <a:t>BPM Layer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4462B7-ACC3-4D16-B835-67128A4BD734}"/>
              </a:ext>
            </a:extLst>
          </p:cNvPr>
          <p:cNvCxnSpPr/>
          <p:nvPr/>
        </p:nvCxnSpPr>
        <p:spPr>
          <a:xfrm flipV="1">
            <a:off x="1855958" y="3801098"/>
            <a:ext cx="8803623" cy="89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BD085E-2280-48E3-8EEB-8321B8BEAE3C}"/>
              </a:ext>
            </a:extLst>
          </p:cNvPr>
          <p:cNvCxnSpPr/>
          <p:nvPr/>
        </p:nvCxnSpPr>
        <p:spPr>
          <a:xfrm>
            <a:off x="1855956" y="5943600"/>
            <a:ext cx="87890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5A5E9-D338-4030-B913-D93FE1BCA99C}"/>
              </a:ext>
            </a:extLst>
          </p:cNvPr>
          <p:cNvCxnSpPr/>
          <p:nvPr/>
        </p:nvCxnSpPr>
        <p:spPr>
          <a:xfrm>
            <a:off x="1770030" y="2194233"/>
            <a:ext cx="8875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71C040D1-AB08-4816-9509-07751D4B7C57}"/>
              </a:ext>
            </a:extLst>
          </p:cNvPr>
          <p:cNvSpPr/>
          <p:nvPr/>
        </p:nvSpPr>
        <p:spPr>
          <a:xfrm>
            <a:off x="906118" y="877737"/>
            <a:ext cx="3739001" cy="6921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95B22F-60BB-487D-B5EB-03B30E104A7F}"/>
              </a:ext>
            </a:extLst>
          </p:cNvPr>
          <p:cNvSpPr/>
          <p:nvPr/>
        </p:nvSpPr>
        <p:spPr>
          <a:xfrm>
            <a:off x="914400" y="1630526"/>
            <a:ext cx="3739001" cy="50307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28ABA5-15DE-4D28-8F9C-E5E127D54FEF}"/>
              </a:ext>
            </a:extLst>
          </p:cNvPr>
          <p:cNvSpPr/>
          <p:nvPr/>
        </p:nvSpPr>
        <p:spPr>
          <a:xfrm>
            <a:off x="914400" y="2261501"/>
            <a:ext cx="3755565" cy="50307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1E0297-F5E1-4660-BF7A-63305912ACD9}"/>
              </a:ext>
            </a:extLst>
          </p:cNvPr>
          <p:cNvSpPr/>
          <p:nvPr/>
        </p:nvSpPr>
        <p:spPr>
          <a:xfrm>
            <a:off x="897838" y="2838464"/>
            <a:ext cx="3755564" cy="43813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24AA24-788F-4C2C-9E4C-EBF4F0DBDE51}"/>
              </a:ext>
            </a:extLst>
          </p:cNvPr>
          <p:cNvSpPr/>
          <p:nvPr/>
        </p:nvSpPr>
        <p:spPr>
          <a:xfrm>
            <a:off x="897838" y="3353433"/>
            <a:ext cx="3755563" cy="43813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0FB7BE-9251-4E26-93B4-4405C49B7A2A}"/>
              </a:ext>
            </a:extLst>
          </p:cNvPr>
          <p:cNvSpPr/>
          <p:nvPr/>
        </p:nvSpPr>
        <p:spPr>
          <a:xfrm>
            <a:off x="872088" y="3880496"/>
            <a:ext cx="3819413" cy="667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BBB0726-18A7-4AD3-A2FF-0148786399A0}"/>
              </a:ext>
            </a:extLst>
          </p:cNvPr>
          <p:cNvSpPr/>
          <p:nvPr/>
        </p:nvSpPr>
        <p:spPr>
          <a:xfrm>
            <a:off x="881613" y="4629506"/>
            <a:ext cx="3816927" cy="78069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66400C-A01C-45E5-B61E-5B1A8865BDF5}"/>
              </a:ext>
            </a:extLst>
          </p:cNvPr>
          <p:cNvSpPr/>
          <p:nvPr/>
        </p:nvSpPr>
        <p:spPr>
          <a:xfrm>
            <a:off x="1690306" y="1688069"/>
            <a:ext cx="177557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UI Client Abstraction Component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C40600-B0B2-4497-B686-BB31F3B1F990}"/>
              </a:ext>
            </a:extLst>
          </p:cNvPr>
          <p:cNvSpPr/>
          <p:nvPr/>
        </p:nvSpPr>
        <p:spPr>
          <a:xfrm>
            <a:off x="914400" y="2261501"/>
            <a:ext cx="2160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Core API is the</a:t>
            </a:r>
          </a:p>
          <a:p>
            <a:r>
              <a:rPr lang="en-US" sz="800" dirty="0">
                <a:solidFill>
                  <a:srgbClr val="000000"/>
                </a:solidFill>
              </a:rPr>
              <a:t> Enterprise Service Abstraction Component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BD4FFE-50A3-4B27-9BC3-62CB375237AB}"/>
              </a:ext>
            </a:extLst>
          </p:cNvPr>
          <p:cNvSpPr/>
          <p:nvPr/>
        </p:nvSpPr>
        <p:spPr>
          <a:xfrm>
            <a:off x="914400" y="2819401"/>
            <a:ext cx="316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Provide Atomic, Composite, Business, Transactional Services for all types clients across all channels for all types of users &amp; systems</a:t>
            </a:r>
            <a:endParaRPr lang="en-US" sz="800" dirty="0">
              <a:solidFill>
                <a:srgbClr val="6A6A6A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3407C-960C-4F5F-AAEC-FF84A1A5757C}"/>
              </a:ext>
            </a:extLst>
          </p:cNvPr>
          <p:cNvSpPr/>
          <p:nvPr/>
        </p:nvSpPr>
        <p:spPr>
          <a:xfrm>
            <a:off x="1673526" y="999607"/>
            <a:ext cx="179235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Client Interfacing Applications running on Web, Mobile, IVR platforms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68CABD-0ECF-4101-89DF-D77F1BA99A48}"/>
              </a:ext>
            </a:extLst>
          </p:cNvPr>
          <p:cNvSpPr/>
          <p:nvPr/>
        </p:nvSpPr>
        <p:spPr>
          <a:xfrm>
            <a:off x="1021663" y="3326306"/>
            <a:ext cx="3642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BSS Transactional BPM- Workflow Management Layer provides all Workflow Management for BSS, Sync/</a:t>
            </a:r>
            <a:r>
              <a:rPr lang="en-US" sz="800" dirty="0" err="1">
                <a:solidFill>
                  <a:srgbClr val="000000"/>
                </a:solidFill>
              </a:rPr>
              <a:t>Async</a:t>
            </a:r>
            <a:r>
              <a:rPr lang="en-US" sz="800" dirty="0">
                <a:solidFill>
                  <a:srgbClr val="000000"/>
                </a:solidFill>
              </a:rPr>
              <a:t> Process workflow Rules, Cross Domain workflow Rules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B79562-F9BD-4A35-B63E-39AC584E0A4E}"/>
              </a:ext>
            </a:extLst>
          </p:cNvPr>
          <p:cNvSpPr/>
          <p:nvPr/>
        </p:nvSpPr>
        <p:spPr>
          <a:xfrm>
            <a:off x="1000125" y="3964355"/>
            <a:ext cx="2677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BSS Platform providing Revenue Management capabilities and additionally mastering Customer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44BED5-3641-44C4-9757-A58E4FD7BB60}"/>
              </a:ext>
            </a:extLst>
          </p:cNvPr>
          <p:cNvSpPr/>
          <p:nvPr/>
        </p:nvSpPr>
        <p:spPr>
          <a:xfrm>
            <a:off x="1000125" y="4715053"/>
            <a:ext cx="270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Backend Integration  / Connector Layer handles Integration, mediation, Routing for cross-domain interactions internally and external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4D3932DA-1961-4571-9E05-73346FE5F652}"/>
              </a:ext>
            </a:extLst>
          </p:cNvPr>
          <p:cNvSpPr/>
          <p:nvPr/>
        </p:nvSpPr>
        <p:spPr>
          <a:xfrm>
            <a:off x="872088" y="5529584"/>
            <a:ext cx="3816927" cy="5222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3EA7C2-A2D7-4BFA-93F6-36177698D1A7}"/>
              </a:ext>
            </a:extLst>
          </p:cNvPr>
          <p:cNvSpPr/>
          <p:nvPr/>
        </p:nvSpPr>
        <p:spPr>
          <a:xfrm>
            <a:off x="945203" y="5563286"/>
            <a:ext cx="2832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Domains  responsible for providing all domain business rules / logic, data and domain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33898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505601304E04B918FECE0CE4784F2" ma:contentTypeVersion="4" ma:contentTypeDescription="Create a new document." ma:contentTypeScope="" ma:versionID="41d5a96c309607a5bb76c582a64fcfd5">
  <xsd:schema xmlns:xsd="http://www.w3.org/2001/XMLSchema" xmlns:xs="http://www.w3.org/2001/XMLSchema" xmlns:p="http://schemas.microsoft.com/office/2006/metadata/properties" xmlns:ns3="a88e9d60-f04c-4dab-a49b-b9a5bb150f2b" targetNamespace="http://schemas.microsoft.com/office/2006/metadata/properties" ma:root="true" ma:fieldsID="9800b22e02d4da6d9d148a35fe327f05" ns3:_="">
    <xsd:import namespace="a88e9d60-f04c-4dab-a49b-b9a5bb150f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e9d60-f04c-4dab-a49b-b9a5bb150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5A2B8A-8EEA-481A-BC9E-D3F36612BC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8e9d60-f04c-4dab-a49b-b9a5bb150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35137-00D7-4262-B63D-16F92ED3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ADC0F4-6436-4388-BC09-FEC97091D2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508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Business Requirements</vt:lpstr>
      <vt:lpstr>Business Processes/Activity Diagrams </vt:lpstr>
      <vt:lpstr>Sequence Flows</vt:lpstr>
      <vt:lpstr>Business and IT alignment</vt:lpstr>
      <vt:lpstr>Architecture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Requirements</dc:title>
  <dc:creator>Ajay Ghosh</dc:creator>
  <cp:lastModifiedBy>Ajay Ghosh</cp:lastModifiedBy>
  <cp:revision>127</cp:revision>
  <dcterms:created xsi:type="dcterms:W3CDTF">2020-08-25T07:35:33Z</dcterms:created>
  <dcterms:modified xsi:type="dcterms:W3CDTF">2020-08-27T06:46:24Z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0x010100D77505601304E04B918FECE0CE4784F2</vt:lpwstr>
  </property>
</Properties>
</file>