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349E-B8A3-E3DE-6482-636D7F374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47391-2AF4-D1B5-3D4D-438B8EA33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D6F03-832A-302E-AC8A-8C660885DF20}"/>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7CC0CD43-DA02-0654-FF84-6812C4BCF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D6961-9471-AFE2-2D10-3F792E8D0D0C}"/>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237027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2A5E-711C-6B3B-94B6-CA7FCE56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F159EF-1DA4-3FA1-5A4A-27EBB4945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73F9-18AE-B97E-4DD6-2F082AB73303}"/>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81CABDB5-8DA4-BDE9-7B4E-4CBC9D4B8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BC49-58FB-134A-063B-7FFCD0F529AC}"/>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286186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AFF1C-3E32-6ACD-7CE3-3B4BFB385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516A8-68E1-1015-6DC6-7C2B1A6FA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34EA2-3A56-3621-E337-92882E27E20D}"/>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93D00C81-CA1F-6F3C-35EB-BBA1B4777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BEF1-0FCE-2CEE-1222-C7AD36F2C9AC}"/>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20425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25D4-84BB-05EA-C19B-359135726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7AA87-409E-ECB0-35E1-3833AA9DA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6B437-016C-9216-CDE1-5A98E16B2B08}"/>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B1C31D95-D9FD-8994-696A-9A903CD41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589B0-006E-C849-4213-FE93896F2377}"/>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91169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21B1-2B9C-772D-276A-250725974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4565C-98ED-8392-C9D9-9ABE2FCDC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322F9-4C0C-F452-29E2-A98D43716520}"/>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0905725B-D1C3-CEAF-E80E-9E02C1140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6DE2C-2D17-B054-F7D6-34E0319EF0D0}"/>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170946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0342-C0DB-C56D-D967-1A335A150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04511-34DE-29BD-D2CE-93043DB10D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193220-DA8F-09B3-458D-8644B0431E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776C0-EE32-8DC5-BACA-181CA896005F}"/>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6" name="Footer Placeholder 5">
            <a:extLst>
              <a:ext uri="{FF2B5EF4-FFF2-40B4-BE49-F238E27FC236}">
                <a16:creationId xmlns:a16="http://schemas.microsoft.com/office/drawing/2014/main" id="{8385C996-0849-C1CF-1252-F9A0D0B28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1FB287-8461-C6D7-E6A9-88F984428A4C}"/>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286553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F525-7EAB-A3EA-DDB3-2EE5D53F00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C6166-E9D9-F9F8-47CE-4B48BA4DC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264EF-9A7B-D482-BF7D-A9BC0EB07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33FB8-040B-0E80-C77F-E05ABBC08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E030C-1ACB-50EA-51A2-4D869D365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488C6-F3EB-8661-FE5D-A56873AAB93D}"/>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8" name="Footer Placeholder 7">
            <a:extLst>
              <a:ext uri="{FF2B5EF4-FFF2-40B4-BE49-F238E27FC236}">
                <a16:creationId xmlns:a16="http://schemas.microsoft.com/office/drawing/2014/main" id="{97A776BF-A233-5D88-10DF-B7D3F5785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B1997-3E3F-4704-2973-D7613919E0B4}"/>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45538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F553-59DC-7950-AF87-44D466CE5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D48CA-14AF-36B3-6657-2EA0B2C5B673}"/>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4" name="Footer Placeholder 3">
            <a:extLst>
              <a:ext uri="{FF2B5EF4-FFF2-40B4-BE49-F238E27FC236}">
                <a16:creationId xmlns:a16="http://schemas.microsoft.com/office/drawing/2014/main" id="{E7C03F41-6A5E-A0A0-84D0-52017C8C61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CF615-9623-A17C-09DE-FB915CD5F976}"/>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10432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54A0E-D62E-FF8B-5D4C-5C9A6183D794}"/>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3" name="Footer Placeholder 2">
            <a:extLst>
              <a:ext uri="{FF2B5EF4-FFF2-40B4-BE49-F238E27FC236}">
                <a16:creationId xmlns:a16="http://schemas.microsoft.com/office/drawing/2014/main" id="{9AB5EE6C-30A9-684E-5583-3CCB08BBB6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B13D3-A8F2-3C24-931B-1D2BEA096130}"/>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186224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C60-BE41-4B34-2EEC-5BD81BB1E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F464B-7658-4C2E-2657-8A382F3C5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395A1-EA84-0F02-CF9A-BA501CD68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73E4B-6CDB-F27C-05EE-57772D10D7EA}"/>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6" name="Footer Placeholder 5">
            <a:extLst>
              <a:ext uri="{FF2B5EF4-FFF2-40B4-BE49-F238E27FC236}">
                <a16:creationId xmlns:a16="http://schemas.microsoft.com/office/drawing/2014/main" id="{209B3E44-6C31-F7EA-8784-FD5B0C1CA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87750-CB16-404A-F4B4-75E3ABC205BB}"/>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36932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91D9-B878-44B1-09D3-40FF4A3BC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210078-511A-A477-C36C-3D3E0531F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A29B2-0240-E967-896C-BE738E5A5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0A684-06A6-0C34-8D09-1E51EB2C0EA1}"/>
              </a:ext>
            </a:extLst>
          </p:cNvPr>
          <p:cNvSpPr>
            <a:spLocks noGrp="1"/>
          </p:cNvSpPr>
          <p:nvPr>
            <p:ph type="dt" sz="half" idx="10"/>
          </p:nvPr>
        </p:nvSpPr>
        <p:spPr/>
        <p:txBody>
          <a:bodyPr/>
          <a:lstStyle/>
          <a:p>
            <a:fld id="{08039E33-9C65-4786-85D7-7F87A0F6FD96}" type="datetimeFigureOut">
              <a:rPr lang="en-US" smtClean="0"/>
              <a:t>9/28/2023</a:t>
            </a:fld>
            <a:endParaRPr lang="en-US"/>
          </a:p>
        </p:txBody>
      </p:sp>
      <p:sp>
        <p:nvSpPr>
          <p:cNvPr id="6" name="Footer Placeholder 5">
            <a:extLst>
              <a:ext uri="{FF2B5EF4-FFF2-40B4-BE49-F238E27FC236}">
                <a16:creationId xmlns:a16="http://schemas.microsoft.com/office/drawing/2014/main" id="{D2510BF5-1778-0C29-76BB-986D45486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DBEFE-BFC4-2988-D773-387049AA2EBC}"/>
              </a:ext>
            </a:extLst>
          </p:cNvPr>
          <p:cNvSpPr>
            <a:spLocks noGrp="1"/>
          </p:cNvSpPr>
          <p:nvPr>
            <p:ph type="sldNum" sz="quarter" idx="12"/>
          </p:nvPr>
        </p:nvSpPr>
        <p:spPr/>
        <p:txBody>
          <a:bodyPr/>
          <a:lstStyle/>
          <a:p>
            <a:fld id="{E87B4A60-954C-4F3F-A584-3C2C96D1AEA0}" type="slidenum">
              <a:rPr lang="en-US" smtClean="0"/>
              <a:t>‹#›</a:t>
            </a:fld>
            <a:endParaRPr lang="en-US"/>
          </a:p>
        </p:txBody>
      </p:sp>
    </p:spTree>
    <p:extLst>
      <p:ext uri="{BB962C8B-B14F-4D97-AF65-F5344CB8AC3E}">
        <p14:creationId xmlns:p14="http://schemas.microsoft.com/office/powerpoint/2010/main" val="401161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51B9E-ABA7-095B-F02B-C7173D304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59481-DE58-CBCA-A27A-124F3D7F4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07DCD-F103-5F7B-FDD9-1E88C74BA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39E33-9C65-4786-85D7-7F87A0F6FD96}" type="datetimeFigureOut">
              <a:rPr lang="en-US" smtClean="0"/>
              <a:t>9/28/2023</a:t>
            </a:fld>
            <a:endParaRPr lang="en-US"/>
          </a:p>
        </p:txBody>
      </p:sp>
      <p:sp>
        <p:nvSpPr>
          <p:cNvPr id="5" name="Footer Placeholder 4">
            <a:extLst>
              <a:ext uri="{FF2B5EF4-FFF2-40B4-BE49-F238E27FC236}">
                <a16:creationId xmlns:a16="http://schemas.microsoft.com/office/drawing/2014/main" id="{58B9A659-C0BA-E628-244B-F80E850B0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D229C-FC3A-BE81-6245-8DE97FB8F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B4A60-954C-4F3F-A584-3C2C96D1AEA0}" type="slidenum">
              <a:rPr lang="en-US" smtClean="0"/>
              <a:t>‹#›</a:t>
            </a:fld>
            <a:endParaRPr lang="en-US"/>
          </a:p>
        </p:txBody>
      </p:sp>
    </p:spTree>
    <p:extLst>
      <p:ext uri="{BB962C8B-B14F-4D97-AF65-F5344CB8AC3E}">
        <p14:creationId xmlns:p14="http://schemas.microsoft.com/office/powerpoint/2010/main" val="367728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820487-1ACB-D08B-E7B2-1F886327E4C2}"/>
              </a:ext>
            </a:extLst>
          </p:cNvPr>
          <p:cNvSpPr>
            <a:spLocks noGrp="1"/>
          </p:cNvSpPr>
          <p:nvPr>
            <p:ph type="ctrTitle"/>
          </p:nvPr>
        </p:nvSpPr>
        <p:spPr>
          <a:xfrm>
            <a:off x="1524000" y="4063296"/>
            <a:ext cx="9144000" cy="1152663"/>
          </a:xfrm>
        </p:spPr>
        <p:txBody>
          <a:bodyPr anchor="ctr">
            <a:normAutofit/>
          </a:bodyPr>
          <a:lstStyle/>
          <a:p>
            <a:r>
              <a:rPr lang="en-US" sz="4400"/>
              <a:t>CLOUD DESKTOP</a:t>
            </a:r>
          </a:p>
        </p:txBody>
      </p:sp>
      <p:sp>
        <p:nvSpPr>
          <p:cNvPr id="3" name="Subtitle 2">
            <a:extLst>
              <a:ext uri="{FF2B5EF4-FFF2-40B4-BE49-F238E27FC236}">
                <a16:creationId xmlns:a16="http://schemas.microsoft.com/office/drawing/2014/main" id="{359B23DD-F284-3A5D-8B6E-6B9FA5332753}"/>
              </a:ext>
            </a:extLst>
          </p:cNvPr>
          <p:cNvSpPr>
            <a:spLocks noGrp="1"/>
          </p:cNvSpPr>
          <p:nvPr>
            <p:ph type="subTitle" idx="1"/>
          </p:nvPr>
        </p:nvSpPr>
        <p:spPr>
          <a:xfrm>
            <a:off x="1524000" y="5329534"/>
            <a:ext cx="9144000" cy="646785"/>
          </a:xfrm>
        </p:spPr>
        <p:txBody>
          <a:bodyPr>
            <a:normAutofit/>
          </a:bodyPr>
          <a:lstStyle/>
          <a:p>
            <a:endParaRPr lang="en-US"/>
          </a:p>
        </p:txBody>
      </p:sp>
      <p:pic>
        <p:nvPicPr>
          <p:cNvPr id="7" name="Graphic 6" descr="Cloud">
            <a:extLst>
              <a:ext uri="{FF2B5EF4-FFF2-40B4-BE49-F238E27FC236}">
                <a16:creationId xmlns:a16="http://schemas.microsoft.com/office/drawing/2014/main" id="{0A5355B5-1776-7D77-0AB0-7F7982565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94337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4E6EAA-F231-CC7F-83D1-696245AC1C22}"/>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018C547D-B7CA-7834-33E9-7C6080B06704}"/>
              </a:ext>
            </a:extLst>
          </p:cNvPr>
          <p:cNvSpPr>
            <a:spLocks noGrp="1"/>
          </p:cNvSpPr>
          <p:nvPr>
            <p:ph idx="1"/>
          </p:nvPr>
        </p:nvSpPr>
        <p:spPr>
          <a:xfrm>
            <a:off x="1137034" y="2198362"/>
            <a:ext cx="4958966" cy="3917773"/>
          </a:xfrm>
        </p:spPr>
        <p:txBody>
          <a:bodyPr>
            <a:normAutofit/>
          </a:bodyPr>
          <a:lstStyle/>
          <a:p>
            <a:r>
              <a:rPr lang="en-US" sz="2000"/>
              <a:t>Cloud desktops are an approach to end-user computing where virtual desktops and applications are hosted on cloud-based resources rather than resources in an onpremises corporate data cent</a:t>
            </a:r>
          </a:p>
          <a:p>
            <a:r>
              <a:rPr lang="en-US" sz="2000"/>
              <a:t>With Desktop as a Service (DaaS), the cloud services provider hosts the infrastructure, network resources, and storage within the cloud, from which the user can access the desktop's data and applications via an internet browser or other software</a:t>
            </a:r>
          </a:p>
          <a:p>
            <a:endParaRPr lang="en-US" sz="2000"/>
          </a:p>
        </p:txBody>
      </p:sp>
      <p:pic>
        <p:nvPicPr>
          <p:cNvPr id="5" name="Picture 4">
            <a:extLst>
              <a:ext uri="{FF2B5EF4-FFF2-40B4-BE49-F238E27FC236}">
                <a16:creationId xmlns:a16="http://schemas.microsoft.com/office/drawing/2014/main" id="{D6D2545B-D69B-AC24-D793-21F721ED12E9}"/>
              </a:ext>
            </a:extLst>
          </p:cNvPr>
          <p:cNvPicPr>
            <a:picLocks noChangeAspect="1"/>
          </p:cNvPicPr>
          <p:nvPr/>
        </p:nvPicPr>
        <p:blipFill>
          <a:blip r:embed="rId2"/>
          <a:stretch>
            <a:fillRect/>
          </a:stretch>
        </p:blipFill>
        <p:spPr>
          <a:xfrm>
            <a:off x="6719367" y="2369574"/>
            <a:ext cx="4788505" cy="314632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201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8C7E84-303C-61AB-BFAC-0EEB7C74324C}"/>
              </a:ext>
            </a:extLst>
          </p:cNvPr>
          <p:cNvSpPr>
            <a:spLocks noGrp="1"/>
          </p:cNvSpPr>
          <p:nvPr>
            <p:ph type="title"/>
          </p:nvPr>
        </p:nvSpPr>
        <p:spPr>
          <a:xfrm>
            <a:off x="1137036" y="548640"/>
            <a:ext cx="9543405" cy="1188720"/>
          </a:xfrm>
        </p:spPr>
        <p:txBody>
          <a:bodyPr>
            <a:normAutofit/>
          </a:bodyPr>
          <a:lstStyle/>
          <a:p>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3F0CD4F-37C8-B36C-2641-3638B800CBF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itopia is a cloud-native automation and orchestration solution enabling desktop as a service (DaaS) on Google Cloud</a:t>
            </a:r>
          </a:p>
          <a:p>
            <a:r>
              <a:rPr lang="en-US" sz="2000">
                <a:solidFill>
                  <a:schemeClr val="tx1">
                    <a:lumMod val="85000"/>
                    <a:lumOff val="15000"/>
                  </a:schemeClr>
                </a:solidFill>
              </a:rPr>
              <a:t>itopia empowers enterprises to migrate VDI workloads to Google Cloud and rapidly deploy Windows virtual desktops and apps to workers on any device.</a:t>
            </a:r>
          </a:p>
        </p:txBody>
      </p:sp>
      <p:sp>
        <p:nvSpPr>
          <p:cNvPr id="19" name="Freeform: Shape 1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73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E90B9D-BABB-89AE-63C7-CE411662C823}"/>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Key Features and Benefits</a:t>
            </a:r>
          </a:p>
        </p:txBody>
      </p:sp>
      <p:sp>
        <p:nvSpPr>
          <p:cNvPr id="3" name="Content Placeholder 2">
            <a:extLst>
              <a:ext uri="{FF2B5EF4-FFF2-40B4-BE49-F238E27FC236}">
                <a16:creationId xmlns:a16="http://schemas.microsoft.com/office/drawing/2014/main" id="{7396B6C8-45C0-F722-A779-0B2606B995E2}"/>
              </a:ext>
            </a:extLst>
          </p:cNvPr>
          <p:cNvSpPr>
            <a:spLocks noGrp="1"/>
          </p:cNvSpPr>
          <p:nvPr>
            <p:ph idx="1"/>
          </p:nvPr>
        </p:nvSpPr>
        <p:spPr>
          <a:xfrm>
            <a:off x="1957987" y="2431765"/>
            <a:ext cx="8276026" cy="3320031"/>
          </a:xfrm>
        </p:spPr>
        <p:txBody>
          <a:bodyPr anchor="ctr">
            <a:normAutofit/>
          </a:bodyPr>
          <a:lstStyle/>
          <a:p>
            <a:r>
              <a:rPr lang="en-US" sz="1900">
                <a:solidFill>
                  <a:schemeClr val="tx1">
                    <a:lumMod val="85000"/>
                    <a:lumOff val="15000"/>
                  </a:schemeClr>
                </a:solidFill>
              </a:rPr>
              <a:t>Accessibility: Users can access their desktop environment from anywhere with an internet connection, allowing for remote work and increased flexibility.</a:t>
            </a:r>
          </a:p>
          <a:p>
            <a:r>
              <a:rPr lang="en-US" sz="1900">
                <a:solidFill>
                  <a:schemeClr val="tx1">
                    <a:lumMod val="85000"/>
                    <a:lumOff val="15000"/>
                  </a:schemeClr>
                </a:solidFill>
              </a:rPr>
              <a:t>device Independence: Cloud desktops can be accessed from various devices, including Windows PCs, Macs, Linux machines, and mobile devices, making it easy to work on different platforms</a:t>
            </a:r>
          </a:p>
          <a:p>
            <a:r>
              <a:rPr lang="en-US" sz="1900">
                <a:solidFill>
                  <a:schemeClr val="tx1">
                    <a:lumMod val="85000"/>
                    <a:lumOff val="15000"/>
                  </a:schemeClr>
                </a:solidFill>
              </a:rPr>
              <a:t>Security: Data and applications are hosted in secure data centers with robust security measures, reducing the risk of data loss or breaches compared to storing data locally.</a:t>
            </a:r>
          </a:p>
          <a:p>
            <a:r>
              <a:rPr lang="en-US" sz="1900">
                <a:solidFill>
                  <a:schemeClr val="tx1">
                    <a:lumMod val="85000"/>
                    <a:lumOff val="15000"/>
                  </a:schemeClr>
                </a:solidFill>
              </a:rPr>
              <a:t>Scalability: Cloud desktop solutions can easily scale up or down to accommodate the changing needs of businesses, making it cost-effective.</a:t>
            </a:r>
          </a:p>
          <a:p>
            <a:endParaRPr lang="en-US" sz="1900">
              <a:solidFill>
                <a:schemeClr val="tx1">
                  <a:lumMod val="85000"/>
                  <a:lumOff val="15000"/>
                </a:schemeClr>
              </a:solidFill>
            </a:endParaRPr>
          </a:p>
        </p:txBody>
      </p:sp>
      <p:sp>
        <p:nvSpPr>
          <p:cNvPr id="19" name="Freeform: Shape 1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3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228</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CLOUD DESKTOP</vt:lpstr>
      <vt:lpstr>PowerPoint Presentation</vt:lpstr>
      <vt:lpstr>PowerPoint Presentation</vt:lpstr>
      <vt:lpstr>Key Features and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DESKTOP</dc:title>
  <dc:creator>vishnu</dc:creator>
  <cp:lastModifiedBy>vishnu</cp:lastModifiedBy>
  <cp:revision>2</cp:revision>
  <dcterms:created xsi:type="dcterms:W3CDTF">2023-09-28T17:32:16Z</dcterms:created>
  <dcterms:modified xsi:type="dcterms:W3CDTF">2023-09-28T17:52:44Z</dcterms:modified>
</cp:coreProperties>
</file>