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57" r:id="rId4"/>
    <p:sldId id="262" r:id="rId5"/>
    <p:sldId id="263" r:id="rId6"/>
    <p:sldId id="264" r:id="rId7"/>
    <p:sldId id="266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81362" autoAdjust="0"/>
  </p:normalViewPr>
  <p:slideViewPr>
    <p:cSldViewPr snapToGrid="0">
      <p:cViewPr varScale="1">
        <p:scale>
          <a:sx n="86" d="100"/>
          <a:sy n="86" d="100"/>
        </p:scale>
        <p:origin x="65" y="5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Code 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Release 1.5</c:v>
                </c:pt>
                <c:pt idx="1">
                  <c:v>Release 2.0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1.36</c:v>
                </c:pt>
                <c:pt idx="1">
                  <c:v>1.39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69211984"/>
        <c:axId val="369205320"/>
      </c:barChart>
      <c:catAx>
        <c:axId val="36921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205320"/>
        <c:crosses val="autoZero"/>
        <c:auto val="1"/>
        <c:lblAlgn val="ctr"/>
        <c:lblOffset val="100"/>
        <c:noMultiLvlLbl val="0"/>
      </c:catAx>
      <c:valAx>
        <c:axId val="3692053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21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51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2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0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Action Item – provide links to YouTube videos, </a:t>
            </a:r>
            <a:r>
              <a:rPr lang="en-US" b="1" dirty="0" err="1" smtClean="0">
                <a:solidFill>
                  <a:srgbClr val="FFFF00"/>
                </a:solidFill>
              </a:rPr>
              <a:t>Udemy</a:t>
            </a:r>
            <a:r>
              <a:rPr lang="en-US" b="1" dirty="0" smtClean="0">
                <a:solidFill>
                  <a:srgbClr val="FFFF00"/>
                </a:solidFill>
              </a:rPr>
              <a:t> course(s), and Safari book(s) if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Recommend that we go over this content as how we made a decision, not on what Angular2 does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5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2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52928"/>
            <a:ext cx="10570464" cy="49377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0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699248" cy="2587752"/>
          </a:xfrm>
          <a:prstGeom prst="rect">
            <a:avLst/>
          </a:prstGeom>
        </p:spPr>
        <p:txBody>
          <a:bodyPr lIns="0" tIns="0" rIns="640080" bIns="0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246120" y="704023"/>
            <a:ext cx="8702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734" y="3578598"/>
            <a:ext cx="2974602" cy="29746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3" y="79181"/>
            <a:ext cx="3200407" cy="7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2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810512"/>
            <a:ext cx="11539728" cy="4517136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4/14/2017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365760" y="1810512"/>
            <a:ext cx="11539728" cy="45171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4/14/2017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7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2451654"/>
            <a:ext cx="5486400" cy="3904488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4/14/2017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09944" y="2451654"/>
            <a:ext cx="5486400" cy="3904488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59" y="1777866"/>
            <a:ext cx="5486400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09944" y="1777866"/>
            <a:ext cx="5486400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4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4/14/2017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2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Whit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4/14/2017</a:t>
            </a:fld>
            <a:endParaRPr lang="en-US" altLang="en-US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12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355688" y="6553200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– Internal Distribution      </a:t>
            </a:r>
            <a:fld id="{D22E54D9-E31E-4C95-977E-825D52E4E858}" type="slidenum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8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stylegui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angularsummit.com/conference/chicago/2017/05/home" TargetMode="External"/><Relationship Id="rId4" Type="http://schemas.openxmlformats.org/officeDocument/2006/relationships/hyperlink" Target="https://stackoverflow.com/insights/survey/201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Adopting Angular2 as an accelerator for new UI </a:t>
            </a:r>
            <a:r>
              <a:rPr lang="en-US" dirty="0" smtClean="0"/>
              <a:t>development – an LDNG journey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Vishnu Palaniswamy</a:t>
            </a:r>
          </a:p>
          <a:p>
            <a:r>
              <a:rPr lang="en-US" dirty="0"/>
              <a:t>Dan Liu</a:t>
            </a:r>
          </a:p>
        </p:txBody>
      </p:sp>
    </p:spTree>
    <p:extLst>
      <p:ext uri="{BB962C8B-B14F-4D97-AF65-F5344CB8AC3E}">
        <p14:creationId xmlns:p14="http://schemas.microsoft.com/office/powerpoint/2010/main" val="15616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 – why did we need to start looking for a new UI development framework?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Technology </a:t>
            </a:r>
            <a:r>
              <a:rPr lang="en-US" dirty="0"/>
              <a:t>selection </a:t>
            </a:r>
            <a:r>
              <a:rPr lang="en-US" dirty="0" smtClean="0"/>
              <a:t>process – how and why did we pick Angular2?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Angular2 adoption – </a:t>
            </a:r>
            <a:r>
              <a:rPr lang="en-US" dirty="0"/>
              <a:t>how did we incorporate </a:t>
            </a:r>
            <a:r>
              <a:rPr lang="en-US" dirty="0" smtClean="0"/>
              <a:t>Angular2 into </a:t>
            </a:r>
            <a:r>
              <a:rPr lang="en-US" dirty="0"/>
              <a:t>our application and our development processes?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Takeaways </a:t>
            </a:r>
            <a:r>
              <a:rPr lang="en-US" dirty="0"/>
              <a:t>and benefits – how did using Angular2 help our project timelines and our staff development?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Questions and Some Answers?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New Loan Delivery (LDNG) Web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Page Application built with Backbone JS and Marionette 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39* total screens and modal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52K lines of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8 JavaScript developers worked on it from April 2014 through October 2015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Backbone JS was selected as the UI “library” at the time 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It’s a library, not a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Provides Model, Collection and 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Marionette JS adds framework like features, reduces boiler-plate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One-way binding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declarative forms support</a:t>
            </a:r>
          </a:p>
          <a:p>
            <a:pPr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1200" dirty="0" smtClean="0"/>
              <a:t>* inclusive of various roles and views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Insert Presentation Title Here</a:t>
            </a:r>
            <a:endParaRPr lang="en-US" dirty="0"/>
          </a:p>
        </p:txBody>
      </p:sp>
      <p:pic>
        <p:nvPicPr>
          <p:cNvPr id="1026" name="Picture 2" descr="Image result for backbone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037" y="1961803"/>
            <a:ext cx="1425632" cy="81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6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was there a pressing need for technology change?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Program and Personnel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Due to program delivery commitments, LDNG had significant hiring needs (21 developers were hired in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Developers with </a:t>
            </a:r>
            <a:r>
              <a:rPr lang="en-US" b="1" i="1" dirty="0" smtClean="0"/>
              <a:t>Backbone JS</a:t>
            </a:r>
            <a:r>
              <a:rPr lang="en-US" dirty="0" smtClean="0"/>
              <a:t> experience became increasingly scarce in the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Backbone JS itself had decreased in community activity and enterprise adoption overall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Out of 120+ candidates screened, less than 5 had </a:t>
            </a:r>
            <a:r>
              <a:rPr lang="en-US" b="1" i="1" dirty="0" smtClean="0"/>
              <a:t>Backbone JS</a:t>
            </a:r>
            <a:r>
              <a:rPr lang="en-US" dirty="0" smtClean="0"/>
              <a:t> listed on their resumes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r>
              <a:rPr lang="en-US" u="sng" dirty="0" smtClean="0"/>
              <a:t>Technology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 for existing developers, especially those coming from a Java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Needed a sustainable platform for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new Loan Certification program was to start soon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Angular? (Angular 2)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634764"/>
              </p:ext>
            </p:extLst>
          </p:nvPr>
        </p:nvGraphicFramePr>
        <p:xfrm>
          <a:off x="365760" y="1479297"/>
          <a:ext cx="1153972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576"/>
                <a:gridCol w="3846576"/>
                <a:gridCol w="3846576"/>
              </a:tblGrid>
              <a:tr h="2649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Framework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Ecosystem</a:t>
                      </a:r>
                      <a:endParaRPr lang="en-US" sz="1400" dirty="0"/>
                    </a:p>
                  </a:txBody>
                  <a:tcPr/>
                </a:tc>
              </a:tr>
              <a:tr h="359328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 “full” framework à la Spring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Moves more responsibility from the developer into the 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Two-way binding with change detection is big benefit</a:t>
                      </a:r>
                      <a:r>
                        <a:rPr lang="en-US" sz="1400" baseline="0" dirty="0" smtClean="0"/>
                        <a:t> (but, beware)</a:t>
                      </a: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Angular 2 is substantially different from Angular 1.x and we did not want to start with a ‘legacy’ framework and go through an upgrade later.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Convention based and prescribes an application structure and other aspects - </a:t>
                      </a:r>
                      <a:r>
                        <a:rPr lang="en-US" sz="1400" dirty="0" smtClean="0">
                          <a:hlinkClick r:id="rId3"/>
                        </a:rPr>
                        <a:t>Angular Style Guide</a:t>
                      </a: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Testability, test harness, and the Command-Line Interface (CLI)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Less custom-coding</a:t>
                      </a:r>
                    </a:p>
                    <a:p>
                      <a:r>
                        <a:rPr lang="en-US" sz="1400" dirty="0" smtClean="0"/>
                        <a:t>Less boilerplate</a:t>
                      </a:r>
                      <a:r>
                        <a:rPr lang="en-US" sz="1400" baseline="0" dirty="0" smtClean="0"/>
                        <a:t> 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TypeScript</a:t>
                      </a:r>
                      <a:r>
                        <a:rPr lang="en-US" sz="1400" dirty="0" smtClean="0"/>
                        <a:t> brings in object-oriented  JavaScript. Java developers will pickup faster.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Stackoverflow’s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hlinkClick r:id="rId4"/>
                        </a:rPr>
                        <a:t>2017 global developer survey</a:t>
                      </a:r>
                      <a:r>
                        <a:rPr lang="en-US" sz="1400" dirty="0" smtClean="0"/>
                        <a:t> listed </a:t>
                      </a:r>
                      <a:r>
                        <a:rPr lang="en-US" sz="1400" dirty="0" err="1" smtClean="0"/>
                        <a:t>TypeScript</a:t>
                      </a:r>
                      <a:r>
                        <a:rPr lang="en-US" sz="1400" dirty="0" smtClean="0"/>
                        <a:t> as the 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most loved language! </a:t>
                      </a:r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Easier-to-learn</a:t>
                      </a:r>
                      <a:r>
                        <a:rPr lang="en-US" sz="1400" baseline="0" dirty="0" smtClean="0"/>
                        <a:t> for non-UI developers</a:t>
                      </a:r>
                    </a:p>
                    <a:p>
                      <a:r>
                        <a:rPr lang="en-US" sz="1400" baseline="0" dirty="0" smtClean="0"/>
                        <a:t>Object-oriented concept allows for type-safety</a:t>
                      </a:r>
                    </a:p>
                    <a:p>
                      <a:r>
                        <a:rPr lang="en-US" sz="1400" baseline="0" dirty="0" err="1" smtClean="0"/>
                        <a:t>TypeScript</a:t>
                      </a:r>
                      <a:r>
                        <a:rPr lang="en-US" sz="1400" baseline="0" dirty="0" smtClean="0"/>
                        <a:t> can be </a:t>
                      </a:r>
                      <a:r>
                        <a:rPr lang="en-US" sz="1400" baseline="0" dirty="0" err="1" smtClean="0"/>
                        <a:t>transpiled</a:t>
                      </a:r>
                      <a:r>
                        <a:rPr lang="en-US" sz="1400" baseline="0" dirty="0" smtClean="0"/>
                        <a:t> into ES5 or ES6 compliant browsers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Community</a:t>
                      </a:r>
                      <a:r>
                        <a:rPr lang="en-US" sz="1400" baseline="0" dirty="0" smtClean="0"/>
                        <a:t> adoption is skyrocketing - </a:t>
                      </a:r>
                      <a:r>
                        <a:rPr lang="en-US" sz="1400" dirty="0" smtClean="0"/>
                        <a:t>Growing eco-system – </a:t>
                      </a:r>
                      <a:r>
                        <a:rPr lang="en-US" sz="1400" dirty="0" smtClean="0">
                          <a:hlinkClick r:id="rId5"/>
                        </a:rPr>
                        <a:t>Angular Summit </a:t>
                      </a:r>
                      <a:r>
                        <a:rPr lang="en-US" sz="1400" dirty="0" smtClean="0"/>
                        <a:t>is mostly focused on Angular 2 at this point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Google Trends show growing overall interest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Pace of enhancements and releases by</a:t>
                      </a:r>
                      <a:r>
                        <a:rPr lang="en-US" sz="1400" baseline="0" dirty="0" smtClean="0"/>
                        <a:t> Angular.io is fast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 descr="Image result for angular 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916" y="172841"/>
            <a:ext cx="1647710" cy="164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Loan Delivery functionality (</a:t>
            </a:r>
            <a:r>
              <a:rPr lang="en-US" dirty="0" err="1" smtClean="0"/>
              <a:t>Baliee</a:t>
            </a:r>
            <a:r>
              <a:rPr lang="en-US" dirty="0" smtClean="0"/>
              <a:t> and ASAP Plus) will be developed with Angular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Look and Feel will be the same(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Certification </a:t>
            </a:r>
            <a:r>
              <a:rPr lang="en-US" dirty="0" smtClean="0"/>
              <a:t>platform developed </a:t>
            </a:r>
            <a:r>
              <a:rPr lang="en-US" dirty="0"/>
              <a:t>with Angular </a:t>
            </a:r>
            <a:r>
              <a:rPr lang="en-US" dirty="0" smtClean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Demo of two screens and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Metrics comparison of development time/effort/complexity – and richness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</a:rPr>
              <a:t>Direct program timeline benefit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800" dirty="0" smtClean="0"/>
              <a:t>Code coverage – 80%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720921"/>
              </p:ext>
            </p:extLst>
          </p:nvPr>
        </p:nvGraphicFramePr>
        <p:xfrm>
          <a:off x="3085510" y="2558599"/>
          <a:ext cx="6091084" cy="3605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68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hopefully we have some answers!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ie Mae PPT colors">
      <a:dk1>
        <a:sysClr val="windowText" lastClr="000000"/>
      </a:dk1>
      <a:lt1>
        <a:sysClr val="window" lastClr="FFFFFF"/>
      </a:lt1>
      <a:dk2>
        <a:srgbClr val="000F2B"/>
      </a:dk2>
      <a:lt2>
        <a:srgbClr val="D9D7DC"/>
      </a:lt2>
      <a:accent1>
        <a:srgbClr val="216C2B"/>
      </a:accent1>
      <a:accent2>
        <a:srgbClr val="007697"/>
      </a:accent2>
      <a:accent3>
        <a:srgbClr val="99660F"/>
      </a:accent3>
      <a:accent4>
        <a:srgbClr val="C55147"/>
      </a:accent4>
      <a:accent5>
        <a:srgbClr val="574A71"/>
      </a:accent5>
      <a:accent6>
        <a:srgbClr val="C0540F"/>
      </a:accent6>
      <a:hlink>
        <a:srgbClr val="0563C1"/>
      </a:hlink>
      <a:folHlink>
        <a:srgbClr val="954F72"/>
      </a:folHlink>
    </a:clrScheme>
    <a:fontScheme name="Fannie Ma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screen_widescreen_internal 080516.potx" id="{121A837F-13EB-4EEB-9CBF-68FF432138C7}" vid="{94EEF936-9075-4692-8DC5-567B13725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Onscreen_widescreen_internal 080516</Template>
  <TotalTime>304</TotalTime>
  <Words>591</Words>
  <Application>Microsoft Office PowerPoint</Application>
  <PresentationFormat>Widescreen</PresentationFormat>
  <Paragraphs>120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Wingdings</vt:lpstr>
      <vt:lpstr>Office Theme</vt:lpstr>
      <vt:lpstr>Adopting Angular2 as an accelerator for new UI development – an LDNG journey </vt:lpstr>
      <vt:lpstr>Agenda</vt:lpstr>
      <vt:lpstr>About the New Loan Delivery (LDNG) Web Application</vt:lpstr>
      <vt:lpstr>Why was there a pressing need for technology change? </vt:lpstr>
      <vt:lpstr>Why Angular? (Angular 2)  </vt:lpstr>
      <vt:lpstr>Execution</vt:lpstr>
      <vt:lpstr>Testability   Code coverage – 80%</vt:lpstr>
      <vt:lpstr>Questions and hopefully we have some answers!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subject>Angular 2</dc:subject>
  <dc:creator>Fannie Mae;Vishnu Palaniswamy</dc:creator>
  <cp:lastModifiedBy>Palaniswamy, Vishnu (Contractor)</cp:lastModifiedBy>
  <cp:revision>44</cp:revision>
  <dcterms:created xsi:type="dcterms:W3CDTF">2017-01-31T21:41:32Z</dcterms:created>
  <dcterms:modified xsi:type="dcterms:W3CDTF">2017-04-14T20:21:16Z</dcterms:modified>
</cp:coreProperties>
</file>