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0" r:id="rId4"/>
    <p:sldId id="257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5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9695" autoAdjust="0"/>
  </p:normalViewPr>
  <p:slideViewPr>
    <p:cSldViewPr snapToGrid="0">
      <p:cViewPr>
        <p:scale>
          <a:sx n="103" d="100"/>
          <a:sy n="103" d="100"/>
        </p:scale>
        <p:origin x="-440" y="-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-34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Code 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Release 1.5</c:v>
                </c:pt>
                <c:pt idx="1">
                  <c:v>Release 2.0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1.36</c:v>
                </c:pt>
                <c:pt idx="1">
                  <c:v>1.39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42350584"/>
        <c:axId val="2142354152"/>
      </c:barChart>
      <c:catAx>
        <c:axId val="2142350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354152"/>
        <c:crosses val="autoZero"/>
        <c:auto val="1"/>
        <c:lblAlgn val="ctr"/>
        <c:lblOffset val="100"/>
        <c:noMultiLvlLbl val="0"/>
      </c:catAx>
      <c:valAx>
        <c:axId val="2142354152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350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51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25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What should we show?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0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say LDNG application, we are really</a:t>
            </a:r>
            <a:r>
              <a:rPr lang="en-US" baseline="0" dirty="0" smtClean="0"/>
              <a:t> taking about the UI application. There is no B2B or API. Lenders use app to import loans, clear their edits and submit them.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Talk about 1150 users using Data entry. UI app. Edit processing.</a:t>
            </a:r>
            <a:r>
              <a:rPr lang="en-US" baseline="0" dirty="0" smtClean="0"/>
              <a:t> Small and large volumes.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Quicken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mom and pop (credit unions).</a:t>
            </a:r>
          </a:p>
          <a:p>
            <a:endParaRPr lang="en-US" dirty="0" smtClean="0"/>
          </a:p>
          <a:p>
            <a:r>
              <a:rPr lang="en-US" dirty="0" smtClean="0"/>
              <a:t>Relative measure – 43K</a:t>
            </a:r>
            <a:r>
              <a:rPr lang="en-US" baseline="0" dirty="0" smtClean="0"/>
              <a:t> of UI backend 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4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Action Item – provide links to YouTube videos, </a:t>
            </a:r>
            <a:r>
              <a:rPr lang="en-US" b="1" dirty="0" err="1" smtClean="0">
                <a:solidFill>
                  <a:srgbClr val="FFFF00"/>
                </a:solidFill>
              </a:rPr>
              <a:t>Udemy</a:t>
            </a:r>
            <a:r>
              <a:rPr lang="en-US" b="1" dirty="0" smtClean="0">
                <a:solidFill>
                  <a:srgbClr val="FFFF00"/>
                </a:solidFill>
              </a:rPr>
              <a:t> course(s), and Safari book(s) if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Recommend that we go over this content as how we made a decision, not on what Angular2 does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5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2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Add number of tests</a:t>
            </a:r>
            <a:r>
              <a:rPr lang="en-US" baseline="0" dirty="0" smtClean="0"/>
              <a:t> to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7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Developers new to UI</a:t>
            </a:r>
            <a:r>
              <a:rPr lang="en-US" baseline="0" dirty="0" smtClean="0"/>
              <a:t> / JavaScript development and backend developers picked up Angular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2928"/>
            <a:ext cx="10570464" cy="49377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699248" cy="2587752"/>
          </a:xfrm>
          <a:prstGeom prst="rect">
            <a:avLst/>
          </a:prstGeom>
        </p:spPr>
        <p:txBody>
          <a:bodyPr lIns="0" tIns="0" rIns="640080" bIns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46120" y="704023"/>
            <a:ext cx="8702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34" y="3578598"/>
            <a:ext cx="2974602" cy="29746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" y="79181"/>
            <a:ext cx="3200407" cy="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4/18/17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4/18/17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4/18/17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9944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59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09944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4/18/17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Whit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4/18/17</a:t>
            </a:fld>
            <a:endParaRPr lang="en-US" altLang="en-US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1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355688" y="6553200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– Internal Distribution      </a:t>
            </a:r>
            <a:fld id="{D22E54D9-E31E-4C95-977E-825D52E4E858}" type="slidenum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" TargetMode="External"/><Relationship Id="rId3" Type="http://schemas.openxmlformats.org/officeDocument/2006/relationships/hyperlink" Target="https://angular.io/stylegu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styleguide" TargetMode="External"/><Relationship Id="rId4" Type="http://schemas.openxmlformats.org/officeDocument/2006/relationships/hyperlink" Target="https://stackoverflow.com/insights/survey/2017" TargetMode="External"/><Relationship Id="rId5" Type="http://schemas.openxmlformats.org/officeDocument/2006/relationships/hyperlink" Target="https://angularsummit.com/conference/chicago/2017/05/home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Adopting Angular2 as an accelerator for new UI </a:t>
            </a:r>
            <a:r>
              <a:rPr lang="en-US" dirty="0" smtClean="0"/>
              <a:t>development – an LDNG journey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Vishnu Palaniswamy</a:t>
            </a:r>
          </a:p>
          <a:p>
            <a:r>
              <a:rPr lang="en-US" dirty="0"/>
              <a:t>Dan Liu</a:t>
            </a:r>
          </a:p>
        </p:txBody>
      </p:sp>
    </p:spTree>
    <p:extLst>
      <p:ext uri="{BB962C8B-B14F-4D97-AF65-F5344CB8AC3E}">
        <p14:creationId xmlns:p14="http://schemas.microsoft.com/office/powerpoint/2010/main" val="156163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9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hopefully we have some answers!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Official Website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https://angular.io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Angular 2 </a:t>
            </a:r>
            <a:r>
              <a:rPr lang="en-US" dirty="0"/>
              <a:t>Style Guide - </a:t>
            </a:r>
            <a:r>
              <a:rPr lang="en-US" dirty="0">
                <a:hlinkClick r:id="rId3"/>
              </a:rPr>
              <a:t>https://angular.io/</a:t>
            </a:r>
            <a:r>
              <a:rPr lang="en-US" dirty="0" smtClean="0">
                <a:hlinkClick r:id="rId3"/>
              </a:rPr>
              <a:t>styleguide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Safari Bookshelf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Angular 2 Development with </a:t>
            </a:r>
            <a:r>
              <a:rPr lang="en-US" dirty="0" err="1"/>
              <a:t>TypeScript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Switching to Angular 2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Angular 2 Deep Dive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Udemy</a:t>
            </a:r>
            <a:r>
              <a:rPr lang="en-US" dirty="0" smtClean="0"/>
              <a:t> Courses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Youtube</a:t>
            </a:r>
            <a:r>
              <a:rPr lang="en-US" dirty="0" smtClean="0"/>
              <a:t> videos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4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Problem statement</a:t>
            </a:r>
            <a:r>
              <a:rPr lang="en-US" dirty="0" smtClean="0"/>
              <a:t> </a:t>
            </a:r>
            <a:r>
              <a:rPr lang="en-US" dirty="0"/>
              <a:t>– why did we need to start looking for a new UI development framework?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Technology </a:t>
            </a:r>
            <a:r>
              <a:rPr lang="en-US" b="1" dirty="0"/>
              <a:t>selection </a:t>
            </a:r>
            <a:r>
              <a:rPr lang="en-US" b="1" dirty="0" smtClean="0"/>
              <a:t>process </a:t>
            </a:r>
            <a:r>
              <a:rPr lang="en-US" dirty="0" smtClean="0"/>
              <a:t>– how and why did we pick Angular2?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Angular2 adoption </a:t>
            </a:r>
            <a:r>
              <a:rPr lang="en-US" dirty="0" smtClean="0"/>
              <a:t>– </a:t>
            </a:r>
            <a:r>
              <a:rPr lang="en-US" dirty="0"/>
              <a:t>how did we incorporate </a:t>
            </a:r>
            <a:r>
              <a:rPr lang="en-US" dirty="0" smtClean="0"/>
              <a:t>Angular2 into </a:t>
            </a:r>
            <a:r>
              <a:rPr lang="en-US" dirty="0"/>
              <a:t>our application and our development processes?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</a:t>
            </a:r>
            <a:r>
              <a:rPr lang="en-US" b="1" dirty="0" smtClean="0"/>
              <a:t>akeaways </a:t>
            </a:r>
            <a:r>
              <a:rPr lang="en-US" b="1" dirty="0"/>
              <a:t>and benefits </a:t>
            </a:r>
            <a:r>
              <a:rPr lang="en-US" dirty="0"/>
              <a:t>– how did using Angular2 help our project timelines and our staff development?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 and Some Answers?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LDNG UI is a JavaScript Single Page Application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(Do we need this slide?)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2" descr="https://i-msdn.sec.s-msft.com/dynimg/IC690875.png"/>
          <p:cNvPicPr>
            <a:picLocks noGrp="1" noChangeAspect="1" noChangeArrowheads="1"/>
          </p:cNvPicPr>
          <p:nvPr>
            <p:ph type="tbl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28" y="1809750"/>
            <a:ext cx="4080318" cy="45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2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New Loan Delivery (LDNG) Web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LDNG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UI is used by </a:t>
            </a:r>
            <a:r>
              <a:rPr lang="en-US" dirty="0" smtClean="0">
                <a:solidFill>
                  <a:srgbClr val="FFFF00"/>
                </a:solidFill>
              </a:rPr>
              <a:t>xx</a:t>
            </a:r>
            <a:r>
              <a:rPr lang="en-US" dirty="0" smtClean="0"/>
              <a:t> lenders, ranging from small to large.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 </a:t>
            </a:r>
            <a:r>
              <a:rPr lang="en-US" dirty="0" smtClean="0">
                <a:solidFill>
                  <a:srgbClr val="FFFF00"/>
                </a:solidFill>
              </a:rPr>
              <a:t>xx</a:t>
            </a:r>
            <a:r>
              <a:rPr lang="en-US" dirty="0" smtClean="0"/>
              <a:t> lenders use the UI exclusively to add loans and deliver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39* total screens and modal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52K lines </a:t>
            </a:r>
            <a:r>
              <a:rPr lang="en-US" dirty="0" smtClean="0"/>
              <a:t>of JavaScript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8 JavaScript developers worked on it from April 2014 through October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Single Page Application </a:t>
            </a:r>
            <a:r>
              <a:rPr lang="en-US" dirty="0"/>
              <a:t>built with Backbone JS and Marionette 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is a library, not 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Model, Collection and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Marionette JS adds framework like features, reduces boiler-plate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two way binding or declarative forms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 uses many other open-source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 and tools</a:t>
            </a:r>
          </a:p>
          <a:p>
            <a:pPr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/>
              <a:t>* inclusive of various roles and views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833" y="3160768"/>
            <a:ext cx="2009960" cy="12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3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was there a pressing need for technology change?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Program and Personnel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program delivery commitments, LDNG had significant hiring needs (21 developers were hired in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Developers with </a:t>
            </a:r>
            <a:r>
              <a:rPr lang="en-US" b="1" i="1" dirty="0" smtClean="0"/>
              <a:t>Backbone JS</a:t>
            </a:r>
            <a:r>
              <a:rPr lang="en-US" dirty="0" smtClean="0"/>
              <a:t> experience became increasingly scarce in the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itself had decreased in community activity and enterprise adoption overall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120+ candidates screened, less than 5 had </a:t>
            </a:r>
            <a:r>
              <a:rPr lang="en-US" b="1" i="1" dirty="0" smtClean="0"/>
              <a:t>Backbone JS</a:t>
            </a:r>
            <a:r>
              <a:rPr lang="en-US" dirty="0" smtClean="0"/>
              <a:t> listed on their resumes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r>
              <a:rPr lang="en-US" u="sng" dirty="0" smtClean="0"/>
              <a:t>Technology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 for existing developers, especially those coming from a Java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Needed a sustainable platform for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new Loan Certification program was to start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" y="892787"/>
            <a:ext cx="11530584" cy="538849"/>
          </a:xfrm>
        </p:spPr>
        <p:txBody>
          <a:bodyPr/>
          <a:lstStyle/>
          <a:p>
            <a:r>
              <a:rPr lang="en-US" dirty="0" smtClean="0"/>
              <a:t>Why Angular? (Angular 2)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64850"/>
              </p:ext>
            </p:extLst>
          </p:nvPr>
        </p:nvGraphicFramePr>
        <p:xfrm>
          <a:off x="376090" y="1476402"/>
          <a:ext cx="11485710" cy="5943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8570"/>
                <a:gridCol w="3828570"/>
                <a:gridCol w="3828570"/>
              </a:tblGrid>
              <a:tr h="2499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Framework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Ecosystem</a:t>
                      </a:r>
                      <a:endParaRPr lang="en-US" sz="1400" dirty="0"/>
                    </a:p>
                  </a:txBody>
                  <a:tcPr/>
                </a:tc>
              </a:tr>
              <a:tr h="46236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 “full” </a:t>
                      </a:r>
                      <a:r>
                        <a:rPr lang="en-US" sz="1400" dirty="0" smtClean="0"/>
                        <a:t>framework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Moves more responsibility from the developer into the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Two-way binding with change detection is 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big benefit</a:t>
                      </a:r>
                      <a:r>
                        <a:rPr lang="en-US" sz="1400" baseline="0" dirty="0" smtClean="0"/>
                        <a:t> (but, beware!)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Angular 2 is substantially different from Angular 1.x and we did not want to start with a ‘legacy’ framework and go through an upgrade later.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Convention based and prescribes an application structure and other aspects - </a:t>
                      </a:r>
                      <a:r>
                        <a:rPr lang="en-US" sz="1400" dirty="0" smtClean="0">
                          <a:hlinkClick r:id="rId3"/>
                        </a:rPr>
                        <a:t>Angular Style Guide</a:t>
                      </a: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Angular CLI - Command line tools: create app, add components and tests, build then instantly deploy.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Angular 2 applications are written</a:t>
                      </a:r>
                      <a:r>
                        <a:rPr lang="en-US" sz="1400" baseline="0" dirty="0" smtClean="0"/>
                        <a:t> in </a:t>
                      </a:r>
                      <a:r>
                        <a:rPr lang="en-US" sz="1400" baseline="0" dirty="0" err="1" smtClean="0"/>
                        <a:t>TypeScript</a:t>
                      </a:r>
                      <a:r>
                        <a:rPr lang="en-US" sz="1400" baseline="0" dirty="0" smtClean="0"/>
                        <a:t>. In fact, Angular 2 itself is written in </a:t>
                      </a:r>
                      <a:r>
                        <a:rPr lang="en-US" sz="1400" baseline="0" dirty="0" err="1" smtClean="0"/>
                        <a:t>TypeScript</a:t>
                      </a:r>
                      <a:r>
                        <a:rPr lang="en-US" sz="1400" baseline="0" dirty="0" smtClean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is object-oriented JavaScript with</a:t>
                      </a:r>
                      <a:r>
                        <a:rPr lang="en-US" sz="1400" baseline="0" dirty="0" smtClean="0"/>
                        <a:t> strong </a:t>
                      </a:r>
                      <a:r>
                        <a:rPr lang="en-US" sz="1400" baseline="0" dirty="0" err="1" smtClean="0"/>
                        <a:t>datatypes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It’s e</a:t>
                      </a:r>
                      <a:r>
                        <a:rPr lang="en-US" sz="1400" dirty="0" smtClean="0"/>
                        <a:t>asier-to-learn</a:t>
                      </a:r>
                      <a:r>
                        <a:rPr lang="en-US" sz="1400" baseline="0" dirty="0" smtClean="0"/>
                        <a:t> for non-UI/JavaScript developers.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Future proof: Typescript code is </a:t>
                      </a:r>
                      <a:r>
                        <a:rPr lang="en-US" sz="1400" baseline="0" dirty="0" err="1" smtClean="0"/>
                        <a:t>transpiled</a:t>
                      </a:r>
                      <a:r>
                        <a:rPr lang="en-US" sz="1400" baseline="0" dirty="0" smtClean="0"/>
                        <a:t> to JavaScript during build and can be targeted to ES5/ES6 JavaScript. </a:t>
                      </a: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Stackoverflow’s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hlinkClick r:id="rId4"/>
                        </a:rPr>
                        <a:t>2017 global developer survey</a:t>
                      </a:r>
                      <a:r>
                        <a:rPr lang="en-US" sz="1400" dirty="0" smtClean="0"/>
                        <a:t> listed </a:t>
                      </a: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as the 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most loved language!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Community</a:t>
                      </a:r>
                      <a:r>
                        <a:rPr lang="en-US" sz="1400" baseline="0" dirty="0" smtClean="0"/>
                        <a:t> adoption is skyrocketing - </a:t>
                      </a:r>
                      <a:r>
                        <a:rPr lang="en-US" sz="1400" dirty="0" smtClean="0"/>
                        <a:t>Growing eco-system – </a:t>
                      </a:r>
                      <a:r>
                        <a:rPr lang="en-US" sz="1400" dirty="0" smtClean="0">
                          <a:hlinkClick r:id="rId5"/>
                        </a:rPr>
                        <a:t>Angular Summit </a:t>
                      </a:r>
                      <a:r>
                        <a:rPr lang="en-US" sz="1400" dirty="0" smtClean="0"/>
                        <a:t>is mostly focused on Angular 2 at this point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Growing</a:t>
                      </a:r>
                      <a:r>
                        <a:rPr lang="en-US" sz="1400" baseline="0" dirty="0" smtClean="0"/>
                        <a:t> i</a:t>
                      </a:r>
                      <a:r>
                        <a:rPr lang="en-US" sz="1400" dirty="0" smtClean="0"/>
                        <a:t>nterest for Angular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Angular team is committed to release</a:t>
                      </a:r>
                      <a:r>
                        <a:rPr lang="en-US" sz="1400" baseline="0" dirty="0" smtClean="0"/>
                        <a:t> updates every 6 months. Angular 4 was released on schedule, last month.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 descr="Image result for angular 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916" y="149751"/>
            <a:ext cx="1647710" cy="164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199" y="3233091"/>
            <a:ext cx="2890982" cy="13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7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541123"/>
            <a:ext cx="11539728" cy="4808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Evaluate/</a:t>
            </a:r>
            <a:r>
              <a:rPr lang="en-US" dirty="0" smtClean="0"/>
              <a:t>Prototype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assess feasibility of a hybrid Backbone and Angular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2 was not GA, but was in the final RC stages. We assessed when we would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Switched to </a:t>
            </a:r>
            <a:r>
              <a:rPr lang="en-US" dirty="0" err="1" smtClean="0"/>
              <a:t>IntelliJ</a:t>
            </a:r>
            <a:r>
              <a:rPr lang="en-US" dirty="0" smtClean="0"/>
              <a:t>, which has great Angular support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Introduce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</a:t>
            </a:r>
            <a:r>
              <a:rPr lang="en-US" dirty="0" smtClean="0"/>
              <a:t>Loan Delivery functionality (</a:t>
            </a:r>
            <a:r>
              <a:rPr lang="en-US" dirty="0" err="1" smtClean="0"/>
              <a:t>Baliee</a:t>
            </a:r>
            <a:r>
              <a:rPr lang="en-US" dirty="0" smtClean="0"/>
              <a:t> and ASAP Plus) will be developed with Angular 2, with the same Look and Feel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with 1 Scrum </a:t>
            </a:r>
            <a:r>
              <a:rPr lang="en-US" dirty="0" smtClean="0"/>
              <a:t>team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teams </a:t>
            </a:r>
            <a:r>
              <a:rPr lang="en-US" dirty="0" smtClean="0"/>
              <a:t>picked </a:t>
            </a:r>
            <a:r>
              <a:rPr lang="en-US" dirty="0"/>
              <a:t>up </a:t>
            </a:r>
            <a:r>
              <a:rPr lang="en-US" dirty="0" smtClean="0"/>
              <a:t>quick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new developers and backend developers picked up quickly and contributed.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State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</a:t>
            </a:r>
            <a:r>
              <a:rPr lang="en-US" dirty="0" smtClean="0"/>
              <a:t>code is built, tested and deployed with CI/CD. Some days we have 5 builds to dev.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Loan </a:t>
            </a:r>
            <a:r>
              <a:rPr lang="en-US" dirty="0"/>
              <a:t>Certification </a:t>
            </a:r>
            <a:r>
              <a:rPr lang="en-US" dirty="0" smtClean="0"/>
              <a:t>platform developed </a:t>
            </a:r>
            <a:r>
              <a:rPr lang="en-US" dirty="0"/>
              <a:t>with Angular </a:t>
            </a:r>
            <a:r>
              <a:rPr lang="en-US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800" dirty="0" smtClean="0"/>
              <a:t>Code coverage – 80%</a:t>
            </a:r>
            <a:endParaRPr lang="en-US" sz="18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720921"/>
              </p:ext>
            </p:extLst>
          </p:nvPr>
        </p:nvGraphicFramePr>
        <p:xfrm>
          <a:off x="3085510" y="2558599"/>
          <a:ext cx="6091084" cy="3605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688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comparison of development time/effort/complexity – and richness of </a:t>
            </a:r>
            <a:r>
              <a:rPr lang="en-US" dirty="0" smtClean="0"/>
              <a:t>features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ie Mae PPT colors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216C2B"/>
      </a:accent1>
      <a:accent2>
        <a:srgbClr val="007697"/>
      </a:accent2>
      <a:accent3>
        <a:srgbClr val="99660F"/>
      </a:accent3>
      <a:accent4>
        <a:srgbClr val="C55147"/>
      </a:accent4>
      <a:accent5>
        <a:srgbClr val="574A71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nscreen_widescreen_internal 080516.potx" id="{121A837F-13EB-4EEB-9CBF-68FF432138C7}" vid="{94EEF936-9075-4692-8DC5-567B13725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Onscreen_widescreen_internal 080516</Template>
  <TotalTime>677</TotalTime>
  <Words>865</Words>
  <Application>Microsoft Macintosh PowerPoint</Application>
  <PresentationFormat>Custom</PresentationFormat>
  <Paragraphs>153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Adopting Angular2 as an accelerator for new UI development – an LDNG journey </vt:lpstr>
      <vt:lpstr>Agenda</vt:lpstr>
      <vt:lpstr>LDNG UI is a JavaScript Single Page Application  (Do we need this slide?)</vt:lpstr>
      <vt:lpstr>About the New Loan Delivery (LDNG) Web Application</vt:lpstr>
      <vt:lpstr>Why was there a pressing need for technology change? </vt:lpstr>
      <vt:lpstr>Why Angular? (Angular 2)  </vt:lpstr>
      <vt:lpstr>Execution</vt:lpstr>
      <vt:lpstr>Testability   Code coverage – 80%</vt:lpstr>
      <vt:lpstr>Metrics comparison of development time/effort/complexity – and richness of features   </vt:lpstr>
      <vt:lpstr>Program benefits</vt:lpstr>
      <vt:lpstr>Demo</vt:lpstr>
      <vt:lpstr>Questions and hopefully we have some answers!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subject>Angular 2</dc:subject>
  <dc:creator>Fannie Mae;Vishnu Palaniswamy</dc:creator>
  <cp:lastModifiedBy>Vishnu Palaniswamy</cp:lastModifiedBy>
  <cp:revision>72</cp:revision>
  <dcterms:created xsi:type="dcterms:W3CDTF">2017-01-31T21:41:32Z</dcterms:created>
  <dcterms:modified xsi:type="dcterms:W3CDTF">2017-04-19T02:36:43Z</dcterms:modified>
</cp:coreProperties>
</file>