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70" r:id="rId4"/>
    <p:sldId id="257" r:id="rId5"/>
    <p:sldId id="262" r:id="rId6"/>
    <p:sldId id="263" r:id="rId7"/>
    <p:sldId id="264" r:id="rId8"/>
    <p:sldId id="272" r:id="rId9"/>
    <p:sldId id="273" r:id="rId10"/>
    <p:sldId id="267" r:id="rId11"/>
    <p:sldId id="268" r:id="rId12"/>
    <p:sldId id="269" r:id="rId13"/>
    <p:sldId id="25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86161" autoAdjust="0"/>
  </p:normalViewPr>
  <p:slideViewPr>
    <p:cSldViewPr snapToGrid="0">
      <p:cViewPr varScale="1">
        <p:scale>
          <a:sx n="93" d="100"/>
          <a:sy n="93" d="100"/>
        </p:scale>
        <p:origin x="-120" y="-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-348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Code %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Release 1.5</c:v>
                </c:pt>
                <c:pt idx="1">
                  <c:v>Release 2.0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1.36</c:v>
                </c:pt>
                <c:pt idx="1">
                  <c:v>1.39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2127060184"/>
        <c:axId val="-2127056600"/>
      </c:barChart>
      <c:catAx>
        <c:axId val="-2127060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7056600"/>
        <c:crosses val="autoZero"/>
        <c:auto val="1"/>
        <c:lblAlgn val="ctr"/>
        <c:lblOffset val="100"/>
        <c:noMultiLvlLbl val="0"/>
      </c:catAx>
      <c:valAx>
        <c:axId val="-2127056600"/>
        <c:scaling>
          <c:orientation val="minMax"/>
          <c:min val="0.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7060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519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0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25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What should we show?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06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0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say LDNG application, we are really</a:t>
            </a:r>
            <a:r>
              <a:rPr lang="en-US" baseline="0" dirty="0" smtClean="0"/>
              <a:t> taking about the UI application. There is no B2B or API. Lenders use app to import loans, clear their edits and submit them.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Talk about 1150 users using Data entry. UI app. Edit processing.</a:t>
            </a:r>
            <a:r>
              <a:rPr lang="en-US" baseline="0" dirty="0" smtClean="0"/>
              <a:t> Small and large volumes.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Quicken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mom and pop (credit unions).</a:t>
            </a:r>
          </a:p>
          <a:p>
            <a:endParaRPr lang="en-US" dirty="0" smtClean="0"/>
          </a:p>
          <a:p>
            <a:r>
              <a:rPr lang="en-US" dirty="0" smtClean="0"/>
              <a:t>Relative measure – 43K</a:t>
            </a:r>
            <a:r>
              <a:rPr lang="en-US" baseline="0" dirty="0" smtClean="0"/>
              <a:t> of UI backend code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42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50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2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28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Developers new to UI</a:t>
            </a:r>
            <a:r>
              <a:rPr lang="en-US" baseline="0" dirty="0" smtClean="0"/>
              <a:t> / JavaScript development and backend developers picked up Angular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06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0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52928"/>
            <a:ext cx="10570464" cy="49377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000" b="1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699248" cy="2587752"/>
          </a:xfrm>
          <a:prstGeom prst="rect">
            <a:avLst/>
          </a:prstGeom>
        </p:spPr>
        <p:txBody>
          <a:bodyPr lIns="0" tIns="0" rIns="640080" bIns="0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246120" y="704023"/>
            <a:ext cx="87020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734" y="3578598"/>
            <a:ext cx="2974602" cy="29746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3" y="79181"/>
            <a:ext cx="3200407" cy="77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2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996696"/>
            <a:ext cx="11530584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810512"/>
            <a:ext cx="11539728" cy="4517136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SzPct val="120000"/>
              <a:buFontTx/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None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a small square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97280" y="545528"/>
            <a:ext cx="1085088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4/19/17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" y="76134"/>
            <a:ext cx="911354" cy="7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996696"/>
            <a:ext cx="11530584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97280" y="545528"/>
            <a:ext cx="1085088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365760" y="1810512"/>
            <a:ext cx="11539728" cy="45171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4/19/17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" y="76134"/>
            <a:ext cx="911354" cy="7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7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996696"/>
            <a:ext cx="11530584" cy="740664"/>
          </a:xfrm>
          <a:prstGeom prst="rect">
            <a:avLst/>
          </a:prstGeom>
        </p:spPr>
        <p:txBody>
          <a:bodyPr lIns="0"/>
          <a:lstStyle>
            <a:lvl1pPr>
              <a:defRPr sz="2400" b="1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2451654"/>
            <a:ext cx="5486400" cy="3904488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SzPct val="120000"/>
              <a:buFontTx/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None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a small square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97280" y="545528"/>
            <a:ext cx="1085088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4/19/17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409944" y="2451654"/>
            <a:ext cx="5486400" cy="3904488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SzPct val="120000"/>
              <a:buFontTx/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bg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None/>
              <a:defRPr sz="165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a small square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5759" y="1777866"/>
            <a:ext cx="5486400" cy="609600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1800" b="1" baseline="0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 smtClean="0"/>
              <a:t>Click to add Column Heading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409944" y="1777866"/>
            <a:ext cx="5486400" cy="609600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1800" b="1" baseline="0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 smtClean="0"/>
              <a:t>Click to add Column Heading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" y="76134"/>
            <a:ext cx="911354" cy="7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4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4/19/17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2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White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5638801" y="65532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BD0FC-F786-4C40-B882-EFFF85993AEA}" type="datetime1">
              <a:rPr lang="en-US" altLang="en-US" sz="9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4/19/17</a:t>
            </a:fld>
            <a:endParaRPr lang="en-US" altLang="en-US" sz="9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Insert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12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9355688" y="6553200"/>
            <a:ext cx="2743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– Internal Distribution      </a:t>
            </a:r>
            <a:fld id="{D22E54D9-E31E-4C95-977E-825D52E4E858}" type="slidenum">
              <a:rPr lang="en-US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38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gular.io/" TargetMode="External"/><Relationship Id="rId3" Type="http://schemas.openxmlformats.org/officeDocument/2006/relationships/hyperlink" Target="https://angular.io/stylegui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styleguide" TargetMode="External"/><Relationship Id="rId4" Type="http://schemas.openxmlformats.org/officeDocument/2006/relationships/hyperlink" Target="https://stackoverflow.com/insights/survey/2017" TargetMode="External"/><Relationship Id="rId5" Type="http://schemas.openxmlformats.org/officeDocument/2006/relationships/hyperlink" Target="https://angularsummit.com/conference/chicago/2017/05/home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3.xml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Adopting Angular2 as an accelerator for new UI </a:t>
            </a:r>
            <a:r>
              <a:rPr lang="en-US" dirty="0" smtClean="0"/>
              <a:t>development – an LDNG journey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Vishnu Palaniswamy</a:t>
            </a:r>
          </a:p>
          <a:p>
            <a:r>
              <a:rPr lang="en-US" dirty="0"/>
              <a:t>Dan Liu</a:t>
            </a:r>
          </a:p>
        </p:txBody>
      </p:sp>
    </p:spTree>
    <p:extLst>
      <p:ext uri="{BB962C8B-B14F-4D97-AF65-F5344CB8AC3E}">
        <p14:creationId xmlns:p14="http://schemas.microsoft.com/office/powerpoint/2010/main" val="1561632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comparison of development time/effort/complexity – and richness of </a:t>
            </a:r>
            <a:r>
              <a:rPr lang="en-US" dirty="0" smtClean="0"/>
              <a:t>features 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3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benefits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95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8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hopefully we have some answers!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2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Official Website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https://angular.io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Angular 2 </a:t>
            </a:r>
            <a:r>
              <a:rPr lang="en-US" dirty="0"/>
              <a:t>Style Guide - </a:t>
            </a:r>
            <a:r>
              <a:rPr lang="en-US" dirty="0">
                <a:hlinkClick r:id="rId3"/>
              </a:rPr>
              <a:t>https://angular.io/</a:t>
            </a:r>
            <a:r>
              <a:rPr lang="en-US" dirty="0" smtClean="0">
                <a:hlinkClick r:id="rId3"/>
              </a:rPr>
              <a:t>styleguide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Safari Bookshelf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Angular 2 Development with </a:t>
            </a:r>
            <a:r>
              <a:rPr lang="en-US" dirty="0" err="1"/>
              <a:t>TypeScript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Switching to Angular 2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Angular 2 Deep Dive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Udemy</a:t>
            </a:r>
            <a:r>
              <a:rPr lang="en-US" dirty="0" smtClean="0"/>
              <a:t>/YouTube videos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42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Problem statement</a:t>
            </a:r>
            <a:r>
              <a:rPr lang="en-US" dirty="0" smtClean="0"/>
              <a:t> </a:t>
            </a:r>
            <a:r>
              <a:rPr lang="en-US" dirty="0"/>
              <a:t>– why did we need to start looking for a new UI development framework?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Technology </a:t>
            </a:r>
            <a:r>
              <a:rPr lang="en-US" b="1" dirty="0"/>
              <a:t>selection </a:t>
            </a:r>
            <a:r>
              <a:rPr lang="en-US" b="1" dirty="0" smtClean="0"/>
              <a:t>process </a:t>
            </a:r>
            <a:r>
              <a:rPr lang="en-US" dirty="0" smtClean="0"/>
              <a:t>– how and why did we pick Angular2?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Angular2 adoption </a:t>
            </a:r>
            <a:r>
              <a:rPr lang="en-US" dirty="0" smtClean="0"/>
              <a:t>– </a:t>
            </a:r>
            <a:r>
              <a:rPr lang="en-US" dirty="0"/>
              <a:t>how did we incorporate </a:t>
            </a:r>
            <a:r>
              <a:rPr lang="en-US" dirty="0" smtClean="0"/>
              <a:t>Angular2 into </a:t>
            </a:r>
            <a:r>
              <a:rPr lang="en-US" dirty="0"/>
              <a:t>our application and our development processes?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</a:t>
            </a:r>
            <a:r>
              <a:rPr lang="en-US" b="1" dirty="0" smtClean="0"/>
              <a:t>akeaways </a:t>
            </a:r>
            <a:r>
              <a:rPr lang="en-US" b="1" dirty="0"/>
              <a:t>and benefits </a:t>
            </a:r>
            <a:r>
              <a:rPr lang="en-US" dirty="0"/>
              <a:t>– how did using Angular2 help our project timelines and our staff development?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Questions and Some Answers?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LDNG UI is a JavaScript Single Page </a:t>
            </a:r>
            <a:r>
              <a:rPr lang="en-US" dirty="0" smtClean="0"/>
              <a:t>Application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8" name="Table Placeholder 7"/>
          <p:cNvPicPr>
            <a:picLocks noGrp="1" noChangeAspect="1"/>
          </p:cNvPicPr>
          <p:nvPr>
            <p:ph type="tbl" sz="quarter" idx="10"/>
          </p:nvPr>
        </p:nvPicPr>
        <p:blipFill>
          <a:blip r:embed="rId2"/>
          <a:srcRect l="-91435" r="-914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99020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New Loan Delivery (LDNG) Web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LDNG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UI is used by </a:t>
            </a:r>
            <a:r>
              <a:rPr lang="en-US" dirty="0"/>
              <a:t>2000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lenders, ranging from small to </a:t>
            </a:r>
            <a:r>
              <a:rPr lang="en-US" dirty="0" smtClean="0"/>
              <a:t>large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lenders use the UI exclusively to add loans and deliver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39* total screens and modal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52K lines </a:t>
            </a:r>
            <a:r>
              <a:rPr lang="en-US" dirty="0" smtClean="0"/>
              <a:t>of JavaScript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8 JavaScript developers worked on it from April 2014 through October 2015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Built w</a:t>
            </a:r>
            <a:r>
              <a:rPr lang="en-US" dirty="0" smtClean="0"/>
              <a:t>ith </a:t>
            </a:r>
            <a:r>
              <a:rPr lang="en-US" i="1" dirty="0"/>
              <a:t>Backbone JS and Marionette 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Backbone JS is a library, not a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Provides Model, Collection and 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Marionette JS adds framework like features, reduces boiler-plate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two way binding or declarative forms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App uses many other open-source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  and tools</a:t>
            </a:r>
          </a:p>
          <a:p>
            <a:pPr lvl="1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sz="1200" dirty="0" smtClean="0"/>
              <a:t>* inclusive of various roles and views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694" y="4444305"/>
            <a:ext cx="2009960" cy="123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3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was there a pressing need for technology change?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Program and Personnel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Due to program delivery commitments, LDNG had significant hiring needs (21 developers were hired in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Developers with </a:t>
            </a:r>
            <a:r>
              <a:rPr lang="en-US" dirty="0"/>
              <a:t>Backbone JS </a:t>
            </a:r>
            <a:r>
              <a:rPr lang="en-US" dirty="0" smtClean="0"/>
              <a:t>experience became increasingly scarce in the 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Backbone JS itself had decreased in community activity and enterprise adoption overall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Out of 120+ candidates screened, less than 5 had </a:t>
            </a:r>
            <a:r>
              <a:rPr lang="en-US" dirty="0"/>
              <a:t>Backbone JS </a:t>
            </a:r>
            <a:r>
              <a:rPr lang="en-US" dirty="0" smtClean="0"/>
              <a:t>listed on their resumes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r>
              <a:rPr lang="en-US" u="sng" dirty="0" smtClean="0"/>
              <a:t>Technology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 for existing developers, especially those coming from a Java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Needed a sustainable platform for the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new Loan Certification program was to start soon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760" y="892787"/>
            <a:ext cx="11530584" cy="538849"/>
          </a:xfrm>
        </p:spPr>
        <p:txBody>
          <a:bodyPr/>
          <a:lstStyle/>
          <a:p>
            <a:r>
              <a:rPr lang="en-US" dirty="0" smtClean="0"/>
              <a:t>Why Angular? (Angular 2)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364850"/>
              </p:ext>
            </p:extLst>
          </p:nvPr>
        </p:nvGraphicFramePr>
        <p:xfrm>
          <a:off x="376090" y="1476402"/>
          <a:ext cx="11485710" cy="59435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28570"/>
                <a:gridCol w="3828570"/>
                <a:gridCol w="3828570"/>
              </a:tblGrid>
              <a:tr h="2499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Framework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Language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Ecosystem</a:t>
                      </a:r>
                      <a:endParaRPr lang="en-US" sz="1400" dirty="0"/>
                    </a:p>
                  </a:txBody>
                  <a:tcPr/>
                </a:tc>
              </a:tr>
              <a:tr h="46236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 “full” framework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Moves more responsibility from the developer into the framework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Two-way binding with change detection is 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big benefit</a:t>
                      </a:r>
                      <a:r>
                        <a:rPr lang="en-US" sz="1400" baseline="0" dirty="0" smtClean="0"/>
                        <a:t> (but, beware!)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Angular 2 is substantially different from Angular 1.x and we did not want to start with a ‘legacy’ framework and go through an upgrade later.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Convention based and prescribes an application structure and other aspects - </a:t>
                      </a:r>
                      <a:r>
                        <a:rPr lang="en-US" sz="1400" dirty="0" smtClean="0">
                          <a:hlinkClick r:id="rId3"/>
                        </a:rPr>
                        <a:t>Angular Style Guide</a:t>
                      </a: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Angular CLI - Command line tools: create app, add components and tests, build then instantly deploy.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Angular 2 applications are written</a:t>
                      </a:r>
                      <a:r>
                        <a:rPr lang="en-US" sz="1400" baseline="0" dirty="0" smtClean="0"/>
                        <a:t> in </a:t>
                      </a:r>
                      <a:r>
                        <a:rPr lang="en-US" sz="1400" baseline="0" dirty="0" err="1" smtClean="0"/>
                        <a:t>TypeScript</a:t>
                      </a:r>
                      <a:r>
                        <a:rPr lang="en-US" sz="1400" baseline="0" dirty="0" smtClean="0"/>
                        <a:t>. In fact, Angular 2 itself is written in </a:t>
                      </a:r>
                      <a:r>
                        <a:rPr lang="en-US" sz="1400" baseline="0" dirty="0" err="1" smtClean="0"/>
                        <a:t>TypeScript</a:t>
                      </a:r>
                      <a:r>
                        <a:rPr lang="en-US" sz="1400" baseline="0" dirty="0" smtClean="0"/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err="1" smtClean="0"/>
                        <a:t>TypeScript</a:t>
                      </a:r>
                      <a:r>
                        <a:rPr lang="en-US" sz="1400" dirty="0" smtClean="0"/>
                        <a:t> is object-oriented JavaScript with</a:t>
                      </a:r>
                      <a:r>
                        <a:rPr lang="en-US" sz="1400" baseline="0" dirty="0" smtClean="0"/>
                        <a:t> strong </a:t>
                      </a:r>
                      <a:r>
                        <a:rPr lang="en-US" sz="1400" baseline="0" dirty="0" err="1" smtClean="0"/>
                        <a:t>datatypes</a:t>
                      </a:r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It’s e</a:t>
                      </a:r>
                      <a:r>
                        <a:rPr lang="en-US" sz="1400" dirty="0" smtClean="0"/>
                        <a:t>asier-to-learn</a:t>
                      </a:r>
                      <a:r>
                        <a:rPr lang="en-US" sz="1400" baseline="0" dirty="0" smtClean="0"/>
                        <a:t> for non-UI/JavaScript developers.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aseline="0" dirty="0" smtClean="0"/>
                        <a:t>Future proof: Typescript code is </a:t>
                      </a:r>
                      <a:r>
                        <a:rPr lang="en-US" sz="1400" baseline="0" dirty="0" err="1" smtClean="0"/>
                        <a:t>transpiled</a:t>
                      </a:r>
                      <a:r>
                        <a:rPr lang="en-US" sz="1400" baseline="0" dirty="0" smtClean="0"/>
                        <a:t> to JavaScript during build and can be targeted to ES5/ES6 JavaScript. </a:t>
                      </a:r>
                      <a:endParaRPr lang="en-US" sz="14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Stackoverflow’s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smtClean="0">
                          <a:hlinkClick r:id="rId4"/>
                        </a:rPr>
                        <a:t>2017 global developer survey</a:t>
                      </a:r>
                      <a:r>
                        <a:rPr lang="en-US" sz="1400" dirty="0" smtClean="0"/>
                        <a:t> listed </a:t>
                      </a:r>
                      <a:r>
                        <a:rPr lang="en-US" sz="1400" dirty="0" err="1" smtClean="0"/>
                        <a:t>TypeScript</a:t>
                      </a:r>
                      <a:r>
                        <a:rPr lang="en-US" sz="1400" dirty="0" smtClean="0"/>
                        <a:t> as the 3</a:t>
                      </a:r>
                      <a:r>
                        <a:rPr lang="en-US" sz="1400" baseline="30000" dirty="0" smtClean="0"/>
                        <a:t>rd</a:t>
                      </a:r>
                      <a:r>
                        <a:rPr lang="en-US" sz="1400" dirty="0" smtClean="0"/>
                        <a:t> most loved language!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Community</a:t>
                      </a:r>
                      <a:r>
                        <a:rPr lang="en-US" sz="1400" baseline="0" dirty="0" smtClean="0"/>
                        <a:t> adoption is skyrocketing - </a:t>
                      </a:r>
                      <a:r>
                        <a:rPr lang="en-US" sz="1400" dirty="0" smtClean="0"/>
                        <a:t>Growing eco-system – </a:t>
                      </a:r>
                      <a:r>
                        <a:rPr lang="en-US" sz="1400" dirty="0" smtClean="0">
                          <a:hlinkClick r:id="rId5"/>
                        </a:rPr>
                        <a:t>Angular Summit </a:t>
                      </a:r>
                      <a:r>
                        <a:rPr lang="en-US" sz="1400" dirty="0" smtClean="0"/>
                        <a:t>is mostly focused on Angular 2 at this point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Growing</a:t>
                      </a:r>
                      <a:r>
                        <a:rPr lang="en-US" sz="1400" baseline="0" dirty="0" smtClean="0"/>
                        <a:t> i</a:t>
                      </a:r>
                      <a:r>
                        <a:rPr lang="en-US" sz="1400" dirty="0" smtClean="0"/>
                        <a:t>nterest for Angular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Angular team is committed to release</a:t>
                      </a:r>
                      <a:r>
                        <a:rPr lang="en-US" sz="1400" baseline="0" dirty="0" smtClean="0"/>
                        <a:t> updates every 6 months. Angular 4 was released on schedule, last month.</a:t>
                      </a: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2" name="Picture 4" descr="Image result for angular j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916" y="149751"/>
            <a:ext cx="1647710" cy="164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199" y="3233091"/>
            <a:ext cx="2890982" cy="13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7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760" y="1541123"/>
            <a:ext cx="11539728" cy="48083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Evaluate/Prototype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to assess feasibility of a hybrid Backbone and Angular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 2 was not GA, but was in the final RC stages. We assessed when we would start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Switched to IntelliJ, which has great Angular support. Visual Studio Code also has Angular support.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Introduce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Loan Delivery functionality (</a:t>
            </a:r>
            <a:r>
              <a:rPr lang="en-US" dirty="0" err="1" smtClean="0"/>
              <a:t>Baliee</a:t>
            </a:r>
            <a:r>
              <a:rPr lang="en-US" dirty="0" smtClean="0"/>
              <a:t> and Early Funding) will be developed with Angular 2, with the same Look and Feel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Started with 1 Scrum team and 2 other teams started very next Sprint.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Both new developers and backend developers picked up quickly and contributed</a:t>
            </a:r>
            <a:r>
              <a:rPr lang="en-US" dirty="0" smtClean="0"/>
              <a:t>. Almost everyone went through Angular training.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Angular code is built, tested and deployed with CI/CD. Some days we have 5 builds to dev.</a:t>
            </a:r>
          </a:p>
          <a:p>
            <a:pPr lvl="1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 State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Loan </a:t>
            </a:r>
            <a:r>
              <a:rPr lang="en-US" dirty="0"/>
              <a:t>Certification </a:t>
            </a:r>
            <a:r>
              <a:rPr lang="en-US" dirty="0" smtClean="0"/>
              <a:t>platform developed </a:t>
            </a:r>
            <a:r>
              <a:rPr lang="en-US" dirty="0"/>
              <a:t>with Angular </a:t>
            </a:r>
            <a:r>
              <a:rPr lang="en-US" dirty="0" smtClean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teams working on Angular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9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with TDD</a:t>
            </a:r>
          </a:p>
        </p:txBody>
      </p:sp>
      <p:sp>
        <p:nvSpPr>
          <p:cNvPr id="5" name="Rectangle 4"/>
          <p:cNvSpPr/>
          <p:nvPr/>
        </p:nvSpPr>
        <p:spPr>
          <a:xfrm>
            <a:off x="299772" y="1571449"/>
            <a:ext cx="1153058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Test Driven Development (TDD)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Better Code Quality </a:t>
            </a:r>
            <a:endParaRPr lang="en-US" sz="165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Easy/Safer Refactoring </a:t>
            </a:r>
            <a:endParaRPr lang="en-US" sz="165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Living </a:t>
            </a:r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Documentation</a:t>
            </a:r>
            <a:b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</a:br>
            <a:endParaRPr lang="en-US" sz="165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Tools and Technologies </a:t>
            </a:r>
            <a:endParaRPr lang="en-US" sz="165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Angular testing utilities </a:t>
            </a:r>
            <a:endParaRPr lang="en-US" sz="165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lvl="1"/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   - provide </a:t>
            </a: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test environment for the code under test</a:t>
            </a:r>
            <a:endParaRPr lang="en-US" sz="165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Jasmine </a:t>
            </a:r>
          </a:p>
          <a:p>
            <a:pPr lvl="1"/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    - unit </a:t>
            </a: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test framework for </a:t>
            </a:r>
            <a:r>
              <a:rPr lang="en-US" sz="1650" dirty="0" err="1">
                <a:solidFill>
                  <a:schemeClr val="bg1"/>
                </a:solidFill>
                <a:latin typeface="Georgia" panose="02040502050405020303" pitchFamily="18" charset="0"/>
              </a:rPr>
              <a:t>Javascript</a:t>
            </a:r>
            <a:endParaRPr lang="en-US" sz="165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5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Karmar</a:t>
            </a:r>
            <a:endParaRPr lang="en-US" sz="165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lvl="1"/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    - test runner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Selenium/Protractor </a:t>
            </a:r>
          </a:p>
          <a:p>
            <a:pPr lvl="1"/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   - write </a:t>
            </a: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and run end-to-end (e2e) </a:t>
            </a:r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tests</a:t>
            </a:r>
            <a:endParaRPr lang="en-US" sz="165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6349070" y="1737360"/>
          <a:ext cx="5481286" cy="3605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>
          <a:xfrm>
            <a:off x="7856042" y="1202117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coverage – 80%</a:t>
            </a:r>
          </a:p>
        </p:txBody>
      </p:sp>
    </p:spTree>
    <p:extLst>
      <p:ext uri="{BB962C8B-B14F-4D97-AF65-F5344CB8AC3E}">
        <p14:creationId xmlns:p14="http://schemas.microsoft.com/office/powerpoint/2010/main" val="2640770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Unit Test Pyramid</a:t>
            </a:r>
          </a:p>
        </p:txBody>
      </p:sp>
      <p:sp>
        <p:nvSpPr>
          <p:cNvPr id="5" name="Rectangle 4"/>
          <p:cNvSpPr/>
          <p:nvPr/>
        </p:nvSpPr>
        <p:spPr>
          <a:xfrm>
            <a:off x="299772" y="1571449"/>
            <a:ext cx="11530584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Isolation Tests </a:t>
            </a:r>
            <a:endParaRPr lang="en-US" sz="165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Test </a:t>
            </a: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logic only </a:t>
            </a:r>
            <a:endParaRPr lang="en-US" sz="165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No DOM, all dependencies mocked, </a:t>
            </a:r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plain </a:t>
            </a: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old </a:t>
            </a:r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JavaScript </a:t>
            </a: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objects </a:t>
            </a:r>
            <a:endParaRPr lang="en-US" sz="165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5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ex</a:t>
            </a:r>
            <a:r>
              <a:rPr lang="en-US" sz="1650" b="1" dirty="0">
                <a:solidFill>
                  <a:schemeClr val="bg1"/>
                </a:solidFill>
                <a:latin typeface="Georgia" panose="02040502050405020303" pitchFamily="18" charset="0"/>
              </a:rPr>
              <a:t>: math, </a:t>
            </a:r>
            <a:r>
              <a:rPr lang="en-US" sz="165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transforms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5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Shallow </a:t>
            </a:r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Tests</a:t>
            </a:r>
            <a:endParaRPr lang="en-US" sz="165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Test at individual component </a:t>
            </a:r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Test local interactions without other component </a:t>
            </a:r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dependency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50" b="1" dirty="0">
                <a:solidFill>
                  <a:schemeClr val="bg1"/>
                </a:solidFill>
                <a:latin typeface="Georgia" panose="02040502050405020303" pitchFamily="18" charset="0"/>
              </a:rPr>
              <a:t>ex: event wiring, display </a:t>
            </a:r>
            <a:r>
              <a:rPr lang="en-US" sz="165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5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Integration Tests </a:t>
            </a:r>
            <a:endParaRPr lang="en-US" sz="1650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Test interactions among </a:t>
            </a:r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multiple  </a:t>
            </a:r>
            <a:r>
              <a:rPr lang="en-US" sz="1650" dirty="0">
                <a:solidFill>
                  <a:schemeClr val="bg1"/>
                </a:solidFill>
                <a:latin typeface="Georgia" panose="02040502050405020303" pitchFamily="18" charset="0"/>
              </a:rPr>
              <a:t>components are rendered</a:t>
            </a:r>
            <a:r>
              <a:rPr lang="en-US" sz="1650" dirty="0" smtClean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endParaRPr lang="en-US" sz="165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50" b="1" dirty="0">
                <a:solidFill>
                  <a:schemeClr val="bg1"/>
                </a:solidFill>
                <a:latin typeface="Georgia" panose="02040502050405020303" pitchFamily="18" charset="0"/>
              </a:rPr>
              <a:t>ex: routing,  data communication, component interactions</a:t>
            </a:r>
          </a:p>
          <a:p>
            <a:pPr lvl="1"/>
            <a:endParaRPr lang="en-US" sz="165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007" y="1571449"/>
            <a:ext cx="4284150" cy="30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2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annie Mae PPT colors">
      <a:dk1>
        <a:sysClr val="windowText" lastClr="000000"/>
      </a:dk1>
      <a:lt1>
        <a:sysClr val="window" lastClr="FFFFFF"/>
      </a:lt1>
      <a:dk2>
        <a:srgbClr val="000F2B"/>
      </a:dk2>
      <a:lt2>
        <a:srgbClr val="D9D7DC"/>
      </a:lt2>
      <a:accent1>
        <a:srgbClr val="216C2B"/>
      </a:accent1>
      <a:accent2>
        <a:srgbClr val="007697"/>
      </a:accent2>
      <a:accent3>
        <a:srgbClr val="99660F"/>
      </a:accent3>
      <a:accent4>
        <a:srgbClr val="C55147"/>
      </a:accent4>
      <a:accent5>
        <a:srgbClr val="574A71"/>
      </a:accent5>
      <a:accent6>
        <a:srgbClr val="C0540F"/>
      </a:accent6>
      <a:hlink>
        <a:srgbClr val="0563C1"/>
      </a:hlink>
      <a:folHlink>
        <a:srgbClr val="954F72"/>
      </a:folHlink>
    </a:clrScheme>
    <a:fontScheme name="Fannie Ma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nscreen_widescreen_internal 080516.potx" id="{121A837F-13EB-4EEB-9CBF-68FF432138C7}" vid="{94EEF936-9075-4692-8DC5-567B13725D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annie Mae PPT colors">
    <a:dk1>
      <a:sysClr val="windowText" lastClr="000000"/>
    </a:dk1>
    <a:lt1>
      <a:sysClr val="window" lastClr="FFFFFF"/>
    </a:lt1>
    <a:dk2>
      <a:srgbClr val="000F2B"/>
    </a:dk2>
    <a:lt2>
      <a:srgbClr val="D9D7DC"/>
    </a:lt2>
    <a:accent1>
      <a:srgbClr val="216C2B"/>
    </a:accent1>
    <a:accent2>
      <a:srgbClr val="007697"/>
    </a:accent2>
    <a:accent3>
      <a:srgbClr val="99660F"/>
    </a:accent3>
    <a:accent4>
      <a:srgbClr val="C55147"/>
    </a:accent4>
    <a:accent5>
      <a:srgbClr val="574A71"/>
    </a:accent5>
    <a:accent6>
      <a:srgbClr val="C0540F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</TotalTime>
  <Words>923</Words>
  <Application>Microsoft Macintosh PowerPoint</Application>
  <PresentationFormat>Custom</PresentationFormat>
  <Paragraphs>176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Adopting Angular2 as an accelerator for new UI development – an LDNG journey </vt:lpstr>
      <vt:lpstr>Agenda</vt:lpstr>
      <vt:lpstr>LDNG UI is a JavaScript Single Page Application</vt:lpstr>
      <vt:lpstr>About the New Loan Delivery (LDNG) Web Application</vt:lpstr>
      <vt:lpstr>Why was there a pressing need for technology change? </vt:lpstr>
      <vt:lpstr>Why Angular? (Angular 2)  </vt:lpstr>
      <vt:lpstr>Execution</vt:lpstr>
      <vt:lpstr>Angular with TDD</vt:lpstr>
      <vt:lpstr>Angular Unit Test Pyramid</vt:lpstr>
      <vt:lpstr>Metrics comparison of development time/effort/complexity – and richness of features   </vt:lpstr>
      <vt:lpstr>Program benefits</vt:lpstr>
      <vt:lpstr>Demo</vt:lpstr>
      <vt:lpstr>Questions and hopefully we have some answers!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subject>Angular 2</dc:subject>
  <dc:creator>Fannie Mae;Vishnu Palaniswamy</dc:creator>
  <cp:lastModifiedBy>Vishnu Palaniswamy</cp:lastModifiedBy>
  <cp:revision>84</cp:revision>
  <dcterms:created xsi:type="dcterms:W3CDTF">2017-01-31T21:41:32Z</dcterms:created>
  <dcterms:modified xsi:type="dcterms:W3CDTF">2017-04-20T02:11:43Z</dcterms:modified>
</cp:coreProperties>
</file>