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8"/>
  </p:notesMasterIdLst>
  <p:sldIdLst>
    <p:sldId id="256" r:id="rId5"/>
    <p:sldId id="297" r:id="rId6"/>
    <p:sldId id="258" r:id="rId7"/>
    <p:sldId id="298" r:id="rId8"/>
    <p:sldId id="261" r:id="rId9"/>
    <p:sldId id="299" r:id="rId10"/>
    <p:sldId id="300" r:id="rId11"/>
    <p:sldId id="301" r:id="rId12"/>
    <p:sldId id="266" r:id="rId13"/>
    <p:sldId id="269" r:id="rId14"/>
    <p:sldId id="270" r:id="rId15"/>
    <p:sldId id="303" r:id="rId16"/>
    <p:sldId id="260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Hanken Grotesk" panose="020B0604020202020204" charset="0"/>
      <p:regular r:id="rId20"/>
      <p:bold r:id="rId21"/>
      <p:italic r:id="rId22"/>
      <p:boldItalic r:id="rId23"/>
    </p:embeddedFont>
    <p:embeddedFont>
      <p:font typeface="Raleway Black" pitchFamily="2" charset="0"/>
      <p:bold r:id="rId24"/>
      <p:italic r:id="rId25"/>
      <p:boldItalic r:id="rId26"/>
    </p:embeddedFont>
    <p:embeddedFont>
      <p:font typeface="Raleway ExtraBold" pitchFamily="2" charset="0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C099E6C-8E72-4737-B271-0C4210015B19}">
          <p14:sldIdLst>
            <p14:sldId id="256"/>
            <p14:sldId id="297"/>
            <p14:sldId id="258"/>
            <p14:sldId id="298"/>
            <p14:sldId id="261"/>
            <p14:sldId id="299"/>
            <p14:sldId id="300"/>
            <p14:sldId id="301"/>
            <p14:sldId id="266"/>
            <p14:sldId id="269"/>
            <p14:sldId id="270"/>
            <p14:sldId id="30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CD2D1-381B-EB9F-C283-F21C092999C3}" v="47" dt="2023-10-14T01:17:02.185"/>
    <p1510:client id="{E5FB3ECD-F5D5-87FB-F857-D622E657EAEC}" v="82" dt="2023-10-12T03:05:24.456"/>
  </p1510:revLst>
</p1510:revInfo>
</file>

<file path=ppt/tableStyles.xml><?xml version="1.0" encoding="utf-8"?>
<a:tblStyleLst xmlns:a="http://schemas.openxmlformats.org/drawingml/2006/main" def="{E54D9FD2-BD69-4AC3-BA16-576E2C28C870}">
  <a:tblStyle styleId="{E54D9FD2-BD69-4AC3-BA16-576E2C28C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5B1B54-AD58-4D59-973E-3448E05FC0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5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8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30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www.rawpixel.com/search/assuran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-useast-b.online.tableau.com/#/site/visualanalyticsprojecr/workbooks/954194?:origin=card_shar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rod-useast-b.online.tableau.com/#/site/visualanalyticsprojecr/workbooks/951947/views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27251"/>
            <a:ext cx="6458848" cy="966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INSURANCE POLICY </a:t>
            </a:r>
            <a:r>
              <a:rPr lang="en-US" sz="1800" i="1"/>
              <a:t>OPTIMIZING PRICING &amp; RISK STRATEGIES</a:t>
            </a:r>
            <a:endParaRPr lang="en-US" i="1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4" y="3719650"/>
            <a:ext cx="4757001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VISUAL ANALYTICS GROUP 6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PROJECT INSIGHTS 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83897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GENDER</a:t>
            </a:r>
          </a:p>
        </p:txBody>
      </p:sp>
      <p:sp>
        <p:nvSpPr>
          <p:cNvPr id="961" name="Google Shape;961;p41"/>
          <p:cNvSpPr txBox="1"/>
          <p:nvPr/>
        </p:nvSpPr>
        <p:spPr>
          <a:xfrm>
            <a:off x="595423" y="2287977"/>
            <a:ext cx="1907352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HEART DISEASE</a:t>
            </a:r>
          </a:p>
        </p:txBody>
      </p:sp>
      <p:sp>
        <p:nvSpPr>
          <p:cNvPr id="962" name="Google Shape;962;p41"/>
          <p:cNvSpPr txBox="1"/>
          <p:nvPr/>
        </p:nvSpPr>
        <p:spPr>
          <a:xfrm>
            <a:off x="372140" y="3404903"/>
            <a:ext cx="213063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EXERCISE &amp; CHECKUP</a:t>
            </a:r>
          </a:p>
        </p:txBody>
      </p:sp>
      <p:sp>
        <p:nvSpPr>
          <p:cNvPr id="963" name="Google Shape;963;p41"/>
          <p:cNvSpPr txBox="1"/>
          <p:nvPr/>
        </p:nvSpPr>
        <p:spPr>
          <a:xfrm>
            <a:off x="664122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ALCOHOL</a:t>
            </a:r>
          </a:p>
        </p:txBody>
      </p:sp>
      <p:sp>
        <p:nvSpPr>
          <p:cNvPr id="964" name="Google Shape;964;p41"/>
          <p:cNvSpPr txBox="1"/>
          <p:nvPr/>
        </p:nvSpPr>
        <p:spPr>
          <a:xfrm>
            <a:off x="664122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DIABETES</a:t>
            </a:r>
          </a:p>
        </p:txBody>
      </p:sp>
      <p:sp>
        <p:nvSpPr>
          <p:cNvPr id="965" name="Google Shape;965;p41"/>
          <p:cNvSpPr txBox="1"/>
          <p:nvPr/>
        </p:nvSpPr>
        <p:spPr>
          <a:xfrm>
            <a:off x="664122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REGION</a:t>
            </a:r>
          </a:p>
        </p:txBody>
      </p:sp>
      <p:sp>
        <p:nvSpPr>
          <p:cNvPr id="966" name="Google Shape;966;p41"/>
          <p:cNvSpPr txBox="1"/>
          <p:nvPr/>
        </p:nvSpPr>
        <p:spPr>
          <a:xfrm>
            <a:off x="595424" y="1556126"/>
            <a:ext cx="190735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Pricing policy is not affected much by gender, but by BMI</a:t>
            </a:r>
          </a:p>
        </p:txBody>
      </p:sp>
      <p:sp>
        <p:nvSpPr>
          <p:cNvPr id="967" name="Google Shape;967;p41"/>
          <p:cNvSpPr txBox="1"/>
          <p:nvPr/>
        </p:nvSpPr>
        <p:spPr>
          <a:xfrm>
            <a:off x="0" y="2621449"/>
            <a:ext cx="25027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heart disease customer, check hospital visit status and if age is (40,65)</a:t>
            </a:r>
          </a:p>
        </p:txBody>
      </p:sp>
      <p:sp>
        <p:nvSpPr>
          <p:cNvPr id="968" name="Google Shape;968;p41"/>
          <p:cNvSpPr txBox="1"/>
          <p:nvPr/>
        </p:nvSpPr>
        <p:spPr>
          <a:xfrm>
            <a:off x="838975" y="368677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Customized pricing policy to be made</a:t>
            </a:r>
            <a:endParaRPr sz="1000" i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9" name="Google Shape;969;p41"/>
          <p:cNvSpPr txBox="1"/>
          <p:nvPr/>
        </p:nvSpPr>
        <p:spPr>
          <a:xfrm>
            <a:off x="6641225" y="1556126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Not so important for pricing policy</a:t>
            </a:r>
            <a:endParaRPr sz="1000" i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0" name="Google Shape;970;p41"/>
          <p:cNvSpPr txBox="1"/>
          <p:nvPr/>
        </p:nvSpPr>
        <p:spPr>
          <a:xfrm>
            <a:off x="6641225" y="2621450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Should be evaluated along with hospital visits</a:t>
            </a:r>
            <a:endParaRPr sz="1000" i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6641225" y="368677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BMI and Claim analysis to be performed</a:t>
            </a:r>
            <a:endParaRPr sz="1000" i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3889991" y="1149143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3817877" y="1147177"/>
            <a:ext cx="1551654" cy="3149588"/>
            <a:chOff x="5186401" y="494525"/>
            <a:chExt cx="1834973" cy="3724678"/>
          </a:xfrm>
        </p:grpSpPr>
        <p:sp>
          <p:nvSpPr>
            <p:cNvPr id="974" name="Google Shape;97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6" name="Google Shape;976;p41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714" r="24714"/>
          <a:stretch/>
        </p:blipFill>
        <p:spPr>
          <a:xfrm>
            <a:off x="3889999" y="1301546"/>
            <a:ext cx="1407611" cy="2685914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41"/>
          <p:cNvSpPr/>
          <p:nvPr/>
        </p:nvSpPr>
        <p:spPr>
          <a:xfrm>
            <a:off x="257897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601632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3" name="Google Shape;983;p41"/>
          <p:cNvCxnSpPr>
            <a:cxnSpLocks/>
          </p:cNvCxnSpPr>
          <p:nvPr/>
        </p:nvCxnSpPr>
        <p:spPr>
          <a:xfrm>
            <a:off x="3127675" y="1548675"/>
            <a:ext cx="1052700" cy="4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4" name="Google Shape;984;p41"/>
          <p:cNvCxnSpPr>
            <a:cxnSpLocks/>
          </p:cNvCxnSpPr>
          <p:nvPr/>
        </p:nvCxnSpPr>
        <p:spPr>
          <a:xfrm rot="10800000" flipH="1">
            <a:off x="3127675" y="2191200"/>
            <a:ext cx="1754700" cy="37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stCxn id="979" idx="3"/>
          </p:cNvCxnSpPr>
          <p:nvPr/>
        </p:nvCxnSpPr>
        <p:spPr>
          <a:xfrm rot="10800000" flipH="1">
            <a:off x="3127675" y="3125150"/>
            <a:ext cx="1072500" cy="55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cxnSpLocks/>
          </p:cNvCxnSpPr>
          <p:nvPr/>
        </p:nvCxnSpPr>
        <p:spPr>
          <a:xfrm flipH="1">
            <a:off x="4718525" y="1548675"/>
            <a:ext cx="1297800" cy="16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7" name="Google Shape;987;p41"/>
          <p:cNvCxnSpPr>
            <a:cxnSpLocks/>
          </p:cNvCxnSpPr>
          <p:nvPr/>
        </p:nvCxnSpPr>
        <p:spPr>
          <a:xfrm flipH="1">
            <a:off x="5033225" y="2565942"/>
            <a:ext cx="983100" cy="29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8" name="Google Shape;988;p41"/>
          <p:cNvCxnSpPr>
            <a:stCxn id="982" idx="1"/>
          </p:cNvCxnSpPr>
          <p:nvPr/>
        </p:nvCxnSpPr>
        <p:spPr>
          <a:xfrm rot="10800000">
            <a:off x="5164625" y="3249950"/>
            <a:ext cx="851700" cy="42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010" name="Google Shape;1010;p41"/>
          <p:cNvGrpSpPr/>
          <p:nvPr/>
        </p:nvGrpSpPr>
        <p:grpSpPr>
          <a:xfrm>
            <a:off x="6118063" y="2394977"/>
            <a:ext cx="345150" cy="345150"/>
            <a:chOff x="5512088" y="3243975"/>
            <a:chExt cx="345150" cy="345150"/>
          </a:xfrm>
        </p:grpSpPr>
        <p:sp>
          <p:nvSpPr>
            <p:cNvPr id="1011" name="Google Shape;1011;p41"/>
            <p:cNvSpPr/>
            <p:nvPr/>
          </p:nvSpPr>
          <p:spPr>
            <a:xfrm>
              <a:off x="5755513" y="3243975"/>
              <a:ext cx="101725" cy="101125"/>
            </a:xfrm>
            <a:custGeom>
              <a:avLst/>
              <a:gdLst/>
              <a:ahLst/>
              <a:cxnLst/>
              <a:rect l="l" t="t" r="r" b="b"/>
              <a:pathLst>
                <a:path w="4069" h="4045" extrusionOk="0">
                  <a:moveTo>
                    <a:pt x="432" y="0"/>
                  </a:moveTo>
                  <a:cubicBezTo>
                    <a:pt x="233" y="0"/>
                    <a:pt x="45" y="152"/>
                    <a:pt x="23" y="362"/>
                  </a:cubicBezTo>
                  <a:cubicBezTo>
                    <a:pt x="0" y="606"/>
                    <a:pt x="186" y="816"/>
                    <a:pt x="421" y="816"/>
                  </a:cubicBezTo>
                  <a:lnTo>
                    <a:pt x="3260" y="816"/>
                  </a:lnTo>
                  <a:lnTo>
                    <a:pt x="3260" y="3636"/>
                  </a:lnTo>
                  <a:cubicBezTo>
                    <a:pt x="3260" y="3846"/>
                    <a:pt x="3412" y="4020"/>
                    <a:pt x="3611" y="4043"/>
                  </a:cubicBezTo>
                  <a:cubicBezTo>
                    <a:pt x="3626" y="4044"/>
                    <a:pt x="3641" y="4045"/>
                    <a:pt x="3655" y="4045"/>
                  </a:cubicBezTo>
                  <a:cubicBezTo>
                    <a:pt x="3882" y="4045"/>
                    <a:pt x="4068" y="3866"/>
                    <a:pt x="4068" y="3647"/>
                  </a:cubicBezTo>
                  <a:lnTo>
                    <a:pt x="4068" y="410"/>
                  </a:lnTo>
                  <a:cubicBezTo>
                    <a:pt x="4068" y="185"/>
                    <a:pt x="3880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512088" y="3488150"/>
              <a:ext cx="101700" cy="100975"/>
            </a:xfrm>
            <a:custGeom>
              <a:avLst/>
              <a:gdLst/>
              <a:ahLst/>
              <a:cxnLst/>
              <a:rect l="l" t="t" r="r" b="b"/>
              <a:pathLst>
                <a:path w="4068" h="4039" extrusionOk="0">
                  <a:moveTo>
                    <a:pt x="391" y="0"/>
                  </a:moveTo>
                  <a:cubicBezTo>
                    <a:pt x="180" y="0"/>
                    <a:pt x="0" y="185"/>
                    <a:pt x="0" y="402"/>
                  </a:cubicBezTo>
                  <a:lnTo>
                    <a:pt x="0" y="3640"/>
                  </a:lnTo>
                  <a:cubicBezTo>
                    <a:pt x="0" y="3861"/>
                    <a:pt x="174" y="4038"/>
                    <a:pt x="396" y="4038"/>
                  </a:cubicBezTo>
                  <a:lnTo>
                    <a:pt x="3636" y="4038"/>
                  </a:lnTo>
                  <a:cubicBezTo>
                    <a:pt x="3880" y="4038"/>
                    <a:pt x="4068" y="3839"/>
                    <a:pt x="4043" y="3592"/>
                  </a:cubicBezTo>
                  <a:cubicBezTo>
                    <a:pt x="4020" y="3382"/>
                    <a:pt x="3832" y="3230"/>
                    <a:pt x="3622" y="3230"/>
                  </a:cubicBezTo>
                  <a:lnTo>
                    <a:pt x="805" y="3230"/>
                  </a:lnTo>
                  <a:lnTo>
                    <a:pt x="805" y="414"/>
                  </a:lnTo>
                  <a:cubicBezTo>
                    <a:pt x="805" y="203"/>
                    <a:pt x="654" y="26"/>
                    <a:pt x="443" y="4"/>
                  </a:cubicBezTo>
                  <a:cubicBezTo>
                    <a:pt x="426" y="1"/>
                    <a:pt x="408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5512088" y="3243975"/>
              <a:ext cx="101700" cy="101125"/>
            </a:xfrm>
            <a:custGeom>
              <a:avLst/>
              <a:gdLst/>
              <a:ahLst/>
              <a:cxnLst/>
              <a:rect l="l" t="t" r="r" b="b"/>
              <a:pathLst>
                <a:path w="4068" h="4045" extrusionOk="0">
                  <a:moveTo>
                    <a:pt x="396" y="0"/>
                  </a:moveTo>
                  <a:cubicBezTo>
                    <a:pt x="174" y="0"/>
                    <a:pt x="0" y="185"/>
                    <a:pt x="0" y="410"/>
                  </a:cubicBezTo>
                  <a:lnTo>
                    <a:pt x="0" y="3647"/>
                  </a:lnTo>
                  <a:cubicBezTo>
                    <a:pt x="0" y="3866"/>
                    <a:pt x="186" y="4045"/>
                    <a:pt x="401" y="4045"/>
                  </a:cubicBezTo>
                  <a:cubicBezTo>
                    <a:pt x="415" y="4045"/>
                    <a:pt x="429" y="4044"/>
                    <a:pt x="443" y="4043"/>
                  </a:cubicBezTo>
                  <a:cubicBezTo>
                    <a:pt x="654" y="4020"/>
                    <a:pt x="805" y="3846"/>
                    <a:pt x="805" y="3636"/>
                  </a:cubicBezTo>
                  <a:lnTo>
                    <a:pt x="805" y="816"/>
                  </a:lnTo>
                  <a:lnTo>
                    <a:pt x="3622" y="816"/>
                  </a:lnTo>
                  <a:cubicBezTo>
                    <a:pt x="3832" y="816"/>
                    <a:pt x="4020" y="665"/>
                    <a:pt x="4043" y="455"/>
                  </a:cubicBezTo>
                  <a:cubicBezTo>
                    <a:pt x="4068" y="211"/>
                    <a:pt x="3880" y="0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755513" y="3488150"/>
              <a:ext cx="101725" cy="100975"/>
            </a:xfrm>
            <a:custGeom>
              <a:avLst/>
              <a:gdLst/>
              <a:ahLst/>
              <a:cxnLst/>
              <a:rect l="l" t="t" r="r" b="b"/>
              <a:pathLst>
                <a:path w="4069" h="4039" extrusionOk="0">
                  <a:moveTo>
                    <a:pt x="3666" y="0"/>
                  </a:moveTo>
                  <a:cubicBezTo>
                    <a:pt x="3648" y="0"/>
                    <a:pt x="3629" y="1"/>
                    <a:pt x="3611" y="4"/>
                  </a:cubicBezTo>
                  <a:cubicBezTo>
                    <a:pt x="3412" y="26"/>
                    <a:pt x="3260" y="203"/>
                    <a:pt x="3260" y="414"/>
                  </a:cubicBezTo>
                  <a:lnTo>
                    <a:pt x="3260" y="3230"/>
                  </a:lnTo>
                  <a:lnTo>
                    <a:pt x="432" y="3230"/>
                  </a:lnTo>
                  <a:cubicBezTo>
                    <a:pt x="233" y="3230"/>
                    <a:pt x="45" y="3382"/>
                    <a:pt x="23" y="3592"/>
                  </a:cubicBezTo>
                  <a:cubicBezTo>
                    <a:pt x="0" y="3839"/>
                    <a:pt x="186" y="4038"/>
                    <a:pt x="421" y="4038"/>
                  </a:cubicBezTo>
                  <a:lnTo>
                    <a:pt x="3659" y="4038"/>
                  </a:lnTo>
                  <a:cubicBezTo>
                    <a:pt x="3880" y="4038"/>
                    <a:pt x="4068" y="3861"/>
                    <a:pt x="4068" y="3640"/>
                  </a:cubicBezTo>
                  <a:lnTo>
                    <a:pt x="4068" y="402"/>
                  </a:lnTo>
                  <a:cubicBezTo>
                    <a:pt x="4068" y="185"/>
                    <a:pt x="3888" y="0"/>
                    <a:pt x="3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611413" y="3312175"/>
              <a:ext cx="144125" cy="107925"/>
            </a:xfrm>
            <a:custGeom>
              <a:avLst/>
              <a:gdLst/>
              <a:ahLst/>
              <a:cxnLst/>
              <a:rect l="l" t="t" r="r" b="b"/>
              <a:pathLst>
                <a:path w="5765" h="4317" extrusionOk="0">
                  <a:moveTo>
                    <a:pt x="2927" y="1"/>
                  </a:moveTo>
                  <a:cubicBezTo>
                    <a:pt x="1307" y="1"/>
                    <a:pt x="0" y="1370"/>
                    <a:pt x="106" y="3012"/>
                  </a:cubicBezTo>
                  <a:cubicBezTo>
                    <a:pt x="106" y="3023"/>
                    <a:pt x="106" y="3034"/>
                    <a:pt x="117" y="3045"/>
                  </a:cubicBezTo>
                  <a:cubicBezTo>
                    <a:pt x="242" y="3178"/>
                    <a:pt x="377" y="3233"/>
                    <a:pt x="499" y="3233"/>
                  </a:cubicBezTo>
                  <a:cubicBezTo>
                    <a:pt x="721" y="3233"/>
                    <a:pt x="900" y="3054"/>
                    <a:pt x="900" y="2835"/>
                  </a:cubicBezTo>
                  <a:cubicBezTo>
                    <a:pt x="900" y="1718"/>
                    <a:pt x="1810" y="808"/>
                    <a:pt x="2928" y="808"/>
                  </a:cubicBezTo>
                  <a:cubicBezTo>
                    <a:pt x="3552" y="808"/>
                    <a:pt x="4242" y="1092"/>
                    <a:pt x="4875" y="1783"/>
                  </a:cubicBezTo>
                  <a:cubicBezTo>
                    <a:pt x="4923" y="1842"/>
                    <a:pt x="4945" y="1912"/>
                    <a:pt x="4945" y="1982"/>
                  </a:cubicBezTo>
                  <a:lnTo>
                    <a:pt x="4945" y="4075"/>
                  </a:lnTo>
                  <a:cubicBezTo>
                    <a:pt x="4945" y="4097"/>
                    <a:pt x="4956" y="4109"/>
                    <a:pt x="4968" y="4120"/>
                  </a:cubicBezTo>
                  <a:cubicBezTo>
                    <a:pt x="5094" y="4259"/>
                    <a:pt x="5232" y="4316"/>
                    <a:pt x="5357" y="4316"/>
                  </a:cubicBezTo>
                  <a:cubicBezTo>
                    <a:pt x="5581" y="4316"/>
                    <a:pt x="5764" y="4134"/>
                    <a:pt x="5764" y="3910"/>
                  </a:cubicBezTo>
                  <a:lnTo>
                    <a:pt x="5764" y="1643"/>
                  </a:lnTo>
                  <a:cubicBezTo>
                    <a:pt x="5764" y="1539"/>
                    <a:pt x="5717" y="1444"/>
                    <a:pt x="5647" y="1362"/>
                  </a:cubicBezTo>
                  <a:cubicBezTo>
                    <a:pt x="4763" y="397"/>
                    <a:pt x="3800" y="1"/>
                    <a:pt x="2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613763" y="3413225"/>
              <a:ext cx="144100" cy="107950"/>
            </a:xfrm>
            <a:custGeom>
              <a:avLst/>
              <a:gdLst/>
              <a:ahLst/>
              <a:cxnLst/>
              <a:rect l="l" t="t" r="r" b="b"/>
              <a:pathLst>
                <a:path w="5764" h="4318" extrusionOk="0">
                  <a:moveTo>
                    <a:pt x="409" y="1"/>
                  </a:moveTo>
                  <a:cubicBezTo>
                    <a:pt x="286" y="1"/>
                    <a:pt x="149" y="58"/>
                    <a:pt x="23" y="196"/>
                  </a:cubicBezTo>
                  <a:cubicBezTo>
                    <a:pt x="12" y="207"/>
                    <a:pt x="1" y="218"/>
                    <a:pt x="1" y="232"/>
                  </a:cubicBezTo>
                  <a:lnTo>
                    <a:pt x="1" y="2673"/>
                  </a:lnTo>
                  <a:cubicBezTo>
                    <a:pt x="1" y="2768"/>
                    <a:pt x="34" y="2872"/>
                    <a:pt x="105" y="2953"/>
                  </a:cubicBezTo>
                  <a:cubicBezTo>
                    <a:pt x="988" y="3920"/>
                    <a:pt x="1954" y="4317"/>
                    <a:pt x="2829" y="4317"/>
                  </a:cubicBezTo>
                  <a:cubicBezTo>
                    <a:pt x="4453" y="4317"/>
                    <a:pt x="5764" y="2948"/>
                    <a:pt x="5656" y="1307"/>
                  </a:cubicBezTo>
                  <a:cubicBezTo>
                    <a:pt x="5656" y="1295"/>
                    <a:pt x="5645" y="1270"/>
                    <a:pt x="5645" y="1259"/>
                  </a:cubicBezTo>
                  <a:cubicBezTo>
                    <a:pt x="5519" y="1133"/>
                    <a:pt x="5384" y="1080"/>
                    <a:pt x="5262" y="1080"/>
                  </a:cubicBezTo>
                  <a:cubicBezTo>
                    <a:pt x="5034" y="1080"/>
                    <a:pt x="4851" y="1261"/>
                    <a:pt x="4851" y="1481"/>
                  </a:cubicBezTo>
                  <a:cubicBezTo>
                    <a:pt x="4851" y="2598"/>
                    <a:pt x="3948" y="3504"/>
                    <a:pt x="2833" y="3504"/>
                  </a:cubicBezTo>
                  <a:cubicBezTo>
                    <a:pt x="2210" y="3504"/>
                    <a:pt x="1521" y="3221"/>
                    <a:pt x="887" y="2533"/>
                  </a:cubicBezTo>
                  <a:cubicBezTo>
                    <a:pt x="842" y="2476"/>
                    <a:pt x="806" y="2406"/>
                    <a:pt x="806" y="2336"/>
                  </a:cubicBezTo>
                  <a:lnTo>
                    <a:pt x="806" y="406"/>
                  </a:lnTo>
                  <a:cubicBezTo>
                    <a:pt x="806" y="182"/>
                    <a:pt x="629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673963" y="3379475"/>
              <a:ext cx="40900" cy="101225"/>
            </a:xfrm>
            <a:custGeom>
              <a:avLst/>
              <a:gdLst/>
              <a:ahLst/>
              <a:cxnLst/>
              <a:rect l="l" t="t" r="r" b="b"/>
              <a:pathLst>
                <a:path w="1636" h="4049" extrusionOk="0">
                  <a:moveTo>
                    <a:pt x="1235" y="1"/>
                  </a:moveTo>
                  <a:cubicBezTo>
                    <a:pt x="1018" y="1"/>
                    <a:pt x="830" y="179"/>
                    <a:pt x="830" y="412"/>
                  </a:cubicBezTo>
                  <a:lnTo>
                    <a:pt x="830" y="2831"/>
                  </a:lnTo>
                  <a:cubicBezTo>
                    <a:pt x="830" y="3055"/>
                    <a:pt x="653" y="3240"/>
                    <a:pt x="432" y="3240"/>
                  </a:cubicBezTo>
                  <a:cubicBezTo>
                    <a:pt x="426" y="3240"/>
                    <a:pt x="419" y="3240"/>
                    <a:pt x="413" y="3240"/>
                  </a:cubicBezTo>
                  <a:cubicBezTo>
                    <a:pt x="178" y="3240"/>
                    <a:pt x="0" y="3446"/>
                    <a:pt x="22" y="3686"/>
                  </a:cubicBezTo>
                  <a:cubicBezTo>
                    <a:pt x="47" y="3897"/>
                    <a:pt x="247" y="4048"/>
                    <a:pt x="443" y="4048"/>
                  </a:cubicBezTo>
                  <a:cubicBezTo>
                    <a:pt x="1111" y="4037"/>
                    <a:pt x="1635" y="3498"/>
                    <a:pt x="1635" y="2831"/>
                  </a:cubicBezTo>
                  <a:lnTo>
                    <a:pt x="1635" y="412"/>
                  </a:lnTo>
                  <a:cubicBezTo>
                    <a:pt x="1635" y="213"/>
                    <a:pt x="1484" y="25"/>
                    <a:pt x="1273" y="3"/>
                  </a:cubicBezTo>
                  <a:cubicBezTo>
                    <a:pt x="1261" y="2"/>
                    <a:pt x="1248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654388" y="3352650"/>
              <a:ext cx="40900" cy="100950"/>
            </a:xfrm>
            <a:custGeom>
              <a:avLst/>
              <a:gdLst/>
              <a:ahLst/>
              <a:cxnLst/>
              <a:rect l="l" t="t" r="r" b="b"/>
              <a:pathLst>
                <a:path w="1636" h="4038" extrusionOk="0">
                  <a:moveTo>
                    <a:pt x="1202" y="1"/>
                  </a:moveTo>
                  <a:cubicBezTo>
                    <a:pt x="1195" y="1"/>
                    <a:pt x="1188" y="1"/>
                    <a:pt x="1181" y="1"/>
                  </a:cubicBezTo>
                  <a:cubicBezTo>
                    <a:pt x="525" y="13"/>
                    <a:pt x="0" y="551"/>
                    <a:pt x="0" y="1216"/>
                  </a:cubicBezTo>
                  <a:lnTo>
                    <a:pt x="0" y="3623"/>
                  </a:lnTo>
                  <a:cubicBezTo>
                    <a:pt x="0" y="3833"/>
                    <a:pt x="152" y="4021"/>
                    <a:pt x="351" y="4033"/>
                  </a:cubicBezTo>
                  <a:cubicBezTo>
                    <a:pt x="371" y="4036"/>
                    <a:pt x="391" y="4037"/>
                    <a:pt x="411" y="4037"/>
                  </a:cubicBezTo>
                  <a:cubicBezTo>
                    <a:pt x="629" y="4037"/>
                    <a:pt x="805" y="3861"/>
                    <a:pt x="805" y="3637"/>
                  </a:cubicBezTo>
                  <a:lnTo>
                    <a:pt x="805" y="1216"/>
                  </a:lnTo>
                  <a:cubicBezTo>
                    <a:pt x="805" y="994"/>
                    <a:pt x="982" y="807"/>
                    <a:pt x="1204" y="807"/>
                  </a:cubicBezTo>
                  <a:cubicBezTo>
                    <a:pt x="1436" y="807"/>
                    <a:pt x="1636" y="607"/>
                    <a:pt x="1613" y="363"/>
                  </a:cubicBezTo>
                  <a:cubicBezTo>
                    <a:pt x="1591" y="160"/>
                    <a:pt x="1404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5673938" y="3287450"/>
              <a:ext cx="121925" cy="274175"/>
            </a:xfrm>
            <a:custGeom>
              <a:avLst/>
              <a:gdLst/>
              <a:ahLst/>
              <a:cxnLst/>
              <a:rect l="l" t="t" r="r" b="b"/>
              <a:pathLst>
                <a:path w="4877" h="10967" extrusionOk="0">
                  <a:moveTo>
                    <a:pt x="2586" y="0"/>
                  </a:moveTo>
                  <a:cubicBezTo>
                    <a:pt x="2453" y="0"/>
                    <a:pt x="2322" y="68"/>
                    <a:pt x="2245" y="188"/>
                  </a:cubicBezTo>
                  <a:cubicBezTo>
                    <a:pt x="2116" y="376"/>
                    <a:pt x="2175" y="620"/>
                    <a:pt x="2363" y="738"/>
                  </a:cubicBezTo>
                  <a:cubicBezTo>
                    <a:pt x="3426" y="1417"/>
                    <a:pt x="4069" y="2562"/>
                    <a:pt x="4069" y="3824"/>
                  </a:cubicBezTo>
                  <a:lnTo>
                    <a:pt x="4069" y="6512"/>
                  </a:lnTo>
                  <a:cubicBezTo>
                    <a:pt x="4069" y="8523"/>
                    <a:pt x="2433" y="10147"/>
                    <a:pt x="433" y="10158"/>
                  </a:cubicBezTo>
                  <a:cubicBezTo>
                    <a:pt x="222" y="10158"/>
                    <a:pt x="48" y="10299"/>
                    <a:pt x="23" y="10509"/>
                  </a:cubicBezTo>
                  <a:cubicBezTo>
                    <a:pt x="1" y="10756"/>
                    <a:pt x="189" y="10966"/>
                    <a:pt x="422" y="10966"/>
                  </a:cubicBezTo>
                  <a:cubicBezTo>
                    <a:pt x="2876" y="10966"/>
                    <a:pt x="4876" y="8966"/>
                    <a:pt x="4876" y="6512"/>
                  </a:cubicBezTo>
                  <a:lnTo>
                    <a:pt x="4876" y="3824"/>
                  </a:lnTo>
                  <a:cubicBezTo>
                    <a:pt x="4876" y="2292"/>
                    <a:pt x="4105" y="879"/>
                    <a:pt x="2795" y="59"/>
                  </a:cubicBezTo>
                  <a:cubicBezTo>
                    <a:pt x="2730" y="19"/>
                    <a:pt x="265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573438" y="3271750"/>
              <a:ext cx="121850" cy="274075"/>
            </a:xfrm>
            <a:custGeom>
              <a:avLst/>
              <a:gdLst/>
              <a:ahLst/>
              <a:cxnLst/>
              <a:rect l="l" t="t" r="r" b="b"/>
              <a:pathLst>
                <a:path w="4874" h="10963" extrusionOk="0">
                  <a:moveTo>
                    <a:pt x="4442" y="0"/>
                  </a:moveTo>
                  <a:cubicBezTo>
                    <a:pt x="1987" y="0"/>
                    <a:pt x="1" y="1986"/>
                    <a:pt x="1" y="4452"/>
                  </a:cubicBezTo>
                  <a:lnTo>
                    <a:pt x="1" y="7140"/>
                  </a:lnTo>
                  <a:cubicBezTo>
                    <a:pt x="1" y="8671"/>
                    <a:pt x="772" y="10074"/>
                    <a:pt x="2057" y="10893"/>
                  </a:cubicBezTo>
                  <a:cubicBezTo>
                    <a:pt x="2132" y="10940"/>
                    <a:pt x="2213" y="10962"/>
                    <a:pt x="2292" y="10962"/>
                  </a:cubicBezTo>
                  <a:cubicBezTo>
                    <a:pt x="2413" y="10962"/>
                    <a:pt x="2529" y="10910"/>
                    <a:pt x="2607" y="10812"/>
                  </a:cubicBezTo>
                  <a:cubicBezTo>
                    <a:pt x="2758" y="10624"/>
                    <a:pt x="2711" y="10343"/>
                    <a:pt x="2500" y="10214"/>
                  </a:cubicBezTo>
                  <a:cubicBezTo>
                    <a:pt x="1437" y="9549"/>
                    <a:pt x="806" y="8391"/>
                    <a:pt x="806" y="7140"/>
                  </a:cubicBezTo>
                  <a:lnTo>
                    <a:pt x="806" y="4452"/>
                  </a:lnTo>
                  <a:cubicBezTo>
                    <a:pt x="806" y="2441"/>
                    <a:pt x="2430" y="805"/>
                    <a:pt x="4442" y="805"/>
                  </a:cubicBezTo>
                  <a:cubicBezTo>
                    <a:pt x="4641" y="805"/>
                    <a:pt x="4829" y="654"/>
                    <a:pt x="4851" y="455"/>
                  </a:cubicBezTo>
                  <a:cubicBezTo>
                    <a:pt x="4874" y="210"/>
                    <a:pt x="4688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552688" y="3284575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9"/>
                  </a:cubicBezTo>
                  <a:cubicBezTo>
                    <a:pt x="0" y="620"/>
                    <a:pt x="174" y="806"/>
                    <a:pt x="399" y="806"/>
                  </a:cubicBezTo>
                  <a:cubicBezTo>
                    <a:pt x="620" y="806"/>
                    <a:pt x="806" y="620"/>
                    <a:pt x="806" y="399"/>
                  </a:cubicBezTo>
                  <a:cubicBezTo>
                    <a:pt x="806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796388" y="3284575"/>
              <a:ext cx="20525" cy="20150"/>
            </a:xfrm>
            <a:custGeom>
              <a:avLst/>
              <a:gdLst/>
              <a:ahLst/>
              <a:cxnLst/>
              <a:rect l="l" t="t" r="r" b="b"/>
              <a:pathLst>
                <a:path w="821" h="806" extrusionOk="0">
                  <a:moveTo>
                    <a:pt x="410" y="0"/>
                  </a:moveTo>
                  <a:cubicBezTo>
                    <a:pt x="189" y="0"/>
                    <a:pt x="1" y="174"/>
                    <a:pt x="1" y="399"/>
                  </a:cubicBezTo>
                  <a:cubicBezTo>
                    <a:pt x="1" y="620"/>
                    <a:pt x="189" y="806"/>
                    <a:pt x="410" y="806"/>
                  </a:cubicBezTo>
                  <a:cubicBezTo>
                    <a:pt x="632" y="806"/>
                    <a:pt x="820" y="620"/>
                    <a:pt x="820" y="399"/>
                  </a:cubicBezTo>
                  <a:cubicBezTo>
                    <a:pt x="820" y="174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5552688" y="3528575"/>
              <a:ext cx="20150" cy="20225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399" y="0"/>
                  </a:moveTo>
                  <a:cubicBezTo>
                    <a:pt x="174" y="0"/>
                    <a:pt x="0" y="177"/>
                    <a:pt x="0" y="398"/>
                  </a:cubicBezTo>
                  <a:cubicBezTo>
                    <a:pt x="0" y="620"/>
                    <a:pt x="174" y="808"/>
                    <a:pt x="399" y="808"/>
                  </a:cubicBezTo>
                  <a:cubicBezTo>
                    <a:pt x="620" y="808"/>
                    <a:pt x="806" y="620"/>
                    <a:pt x="806" y="398"/>
                  </a:cubicBezTo>
                  <a:cubicBezTo>
                    <a:pt x="806" y="177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5796388" y="3528575"/>
              <a:ext cx="20525" cy="20225"/>
            </a:xfrm>
            <a:custGeom>
              <a:avLst/>
              <a:gdLst/>
              <a:ahLst/>
              <a:cxnLst/>
              <a:rect l="l" t="t" r="r" b="b"/>
              <a:pathLst>
                <a:path w="821" h="809" extrusionOk="0">
                  <a:moveTo>
                    <a:pt x="410" y="0"/>
                  </a:moveTo>
                  <a:cubicBezTo>
                    <a:pt x="189" y="0"/>
                    <a:pt x="1" y="177"/>
                    <a:pt x="1" y="398"/>
                  </a:cubicBezTo>
                  <a:cubicBezTo>
                    <a:pt x="1" y="620"/>
                    <a:pt x="189" y="808"/>
                    <a:pt x="410" y="808"/>
                  </a:cubicBezTo>
                  <a:cubicBezTo>
                    <a:pt x="632" y="808"/>
                    <a:pt x="820" y="620"/>
                    <a:pt x="820" y="398"/>
                  </a:cubicBezTo>
                  <a:cubicBezTo>
                    <a:pt x="820" y="177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Google Shape;9676;p62">
            <a:extLst>
              <a:ext uri="{FF2B5EF4-FFF2-40B4-BE49-F238E27FC236}">
                <a16:creationId xmlns:a16="http://schemas.microsoft.com/office/drawing/2014/main" id="{EBF0DBA2-6901-1EF4-E344-62D12930BF7C}"/>
              </a:ext>
            </a:extLst>
          </p:cNvPr>
          <p:cNvSpPr/>
          <p:nvPr/>
        </p:nvSpPr>
        <p:spPr>
          <a:xfrm>
            <a:off x="2693236" y="2414455"/>
            <a:ext cx="353180" cy="314589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Gender outline">
            <a:extLst>
              <a:ext uri="{FF2B5EF4-FFF2-40B4-BE49-F238E27FC236}">
                <a16:creationId xmlns:a16="http://schemas.microsoft.com/office/drawing/2014/main" id="{8BB19431-D9E8-A865-6FBD-0F7217DF4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922" y="1297475"/>
            <a:ext cx="526806" cy="526806"/>
          </a:xfrm>
          <a:prstGeom prst="rect">
            <a:avLst/>
          </a:prstGeom>
        </p:spPr>
      </p:pic>
      <p:sp>
        <p:nvSpPr>
          <p:cNvPr id="4" name="Google Shape;9725;p62">
            <a:extLst>
              <a:ext uri="{FF2B5EF4-FFF2-40B4-BE49-F238E27FC236}">
                <a16:creationId xmlns:a16="http://schemas.microsoft.com/office/drawing/2014/main" id="{FC6E9ABD-DC71-89BB-21F3-E56600189AC0}"/>
              </a:ext>
            </a:extLst>
          </p:cNvPr>
          <p:cNvSpPr/>
          <p:nvPr/>
        </p:nvSpPr>
        <p:spPr>
          <a:xfrm>
            <a:off x="2731827" y="3542489"/>
            <a:ext cx="314589" cy="354136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74;p62">
            <a:extLst>
              <a:ext uri="{FF2B5EF4-FFF2-40B4-BE49-F238E27FC236}">
                <a16:creationId xmlns:a16="http://schemas.microsoft.com/office/drawing/2014/main" id="{59F5EE1D-013A-1F47-EB1C-BA59533A0892}"/>
              </a:ext>
            </a:extLst>
          </p:cNvPr>
          <p:cNvSpPr/>
          <p:nvPr/>
        </p:nvSpPr>
        <p:spPr>
          <a:xfrm>
            <a:off x="6141951" y="3499745"/>
            <a:ext cx="372824" cy="374060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raphic 11" descr="Wine with solid fill">
            <a:extLst>
              <a:ext uri="{FF2B5EF4-FFF2-40B4-BE49-F238E27FC236}">
                <a16:creationId xmlns:a16="http://schemas.microsoft.com/office/drawing/2014/main" id="{258C6075-4197-8AEA-7D1C-B4EC89FD0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6038" y="1283016"/>
            <a:ext cx="548700" cy="54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PROJECT</a:t>
            </a:r>
            <a:r>
              <a:rPr lang="en"/>
              <a:t> SUMMARY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13366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2"/>
          <p:cNvSpPr/>
          <p:nvPr/>
        </p:nvSpPr>
        <p:spPr>
          <a:xfrm>
            <a:off x="33005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2"/>
          <p:cNvSpPr/>
          <p:nvPr/>
        </p:nvSpPr>
        <p:spPr>
          <a:xfrm>
            <a:off x="52644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2"/>
          <p:cNvSpPr/>
          <p:nvPr/>
        </p:nvSpPr>
        <p:spPr>
          <a:xfrm>
            <a:off x="72283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2"/>
          <p:cNvSpPr txBox="1"/>
          <p:nvPr/>
        </p:nvSpPr>
        <p:spPr>
          <a:xfrm flipH="1">
            <a:off x="6966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5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Identifying a trending industry challenge which can be strategized through data visualization </a:t>
            </a:r>
          </a:p>
        </p:txBody>
      </p:sp>
      <p:sp>
        <p:nvSpPr>
          <p:cNvPr id="1046" name="Google Shape;1046;p42"/>
          <p:cNvSpPr txBox="1"/>
          <p:nvPr/>
        </p:nvSpPr>
        <p:spPr>
          <a:xfrm flipH="1">
            <a:off x="26605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Identifying opportunities to optimize pricing strategies in health insurance </a:t>
            </a:r>
          </a:p>
        </p:txBody>
      </p:sp>
      <p:sp>
        <p:nvSpPr>
          <p:cNvPr id="1047" name="Google Shape;1047;p42"/>
          <p:cNvSpPr txBox="1"/>
          <p:nvPr/>
        </p:nvSpPr>
        <p:spPr>
          <a:xfrm flipH="1">
            <a:off x="46244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collection from Kaggle</a:t>
            </a:r>
          </a:p>
        </p:txBody>
      </p:sp>
      <p:sp>
        <p:nvSpPr>
          <p:cNvPr id="1048" name="Google Shape;1048;p42"/>
          <p:cNvSpPr txBox="1"/>
          <p:nvPr/>
        </p:nvSpPr>
        <p:spPr>
          <a:xfrm flipH="1">
            <a:off x="65883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Cleaning datasets and designing relationships for analysis</a:t>
            </a:r>
            <a:endParaRPr lang="en-US" sz="1000">
              <a:solidFill>
                <a:schemeClr val="dk1"/>
              </a:solidFill>
              <a:latin typeface="Hanken Grotesk"/>
              <a:ea typeface="Hanken Grotesk"/>
              <a:cs typeface="Hanken Grotesk"/>
            </a:endParaRPr>
          </a:p>
        </p:txBody>
      </p:sp>
      <p:cxnSp>
        <p:nvCxnSpPr>
          <p:cNvPr id="1049" name="Google Shape;1049;p42"/>
          <p:cNvCxnSpPr>
            <a:stCxn id="1041" idx="3"/>
            <a:endCxn id="1042" idx="1"/>
          </p:cNvCxnSpPr>
          <p:nvPr/>
        </p:nvCxnSpPr>
        <p:spPr>
          <a:xfrm>
            <a:off x="1885375" y="1440150"/>
            <a:ext cx="1415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0" name="Google Shape;1050;p42"/>
          <p:cNvCxnSpPr>
            <a:stCxn id="1042" idx="3"/>
            <a:endCxn id="1043" idx="1"/>
          </p:cNvCxnSpPr>
          <p:nvPr/>
        </p:nvCxnSpPr>
        <p:spPr>
          <a:xfrm>
            <a:off x="3849275" y="1440150"/>
            <a:ext cx="1415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1" name="Google Shape;1051;p42"/>
          <p:cNvCxnSpPr>
            <a:stCxn id="1043" idx="3"/>
            <a:endCxn id="1044" idx="1"/>
          </p:cNvCxnSpPr>
          <p:nvPr/>
        </p:nvCxnSpPr>
        <p:spPr>
          <a:xfrm>
            <a:off x="58131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2" name="Google Shape;1052;p42"/>
          <p:cNvCxnSpPr>
            <a:stCxn id="1041" idx="2"/>
            <a:endCxn id="1045" idx="0"/>
          </p:cNvCxnSpPr>
          <p:nvPr/>
        </p:nvCxnSpPr>
        <p:spPr>
          <a:xfrm>
            <a:off x="16110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42"/>
          <p:cNvCxnSpPr>
            <a:stCxn id="1042" idx="2"/>
            <a:endCxn id="1046" idx="0"/>
          </p:cNvCxnSpPr>
          <p:nvPr/>
        </p:nvCxnSpPr>
        <p:spPr>
          <a:xfrm>
            <a:off x="35749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42"/>
          <p:cNvCxnSpPr>
            <a:stCxn id="1043" idx="2"/>
            <a:endCxn id="1047" idx="0"/>
          </p:cNvCxnSpPr>
          <p:nvPr/>
        </p:nvCxnSpPr>
        <p:spPr>
          <a:xfrm>
            <a:off x="55388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42"/>
          <p:cNvCxnSpPr>
            <a:stCxn id="1044" idx="2"/>
            <a:endCxn id="1048" idx="0"/>
          </p:cNvCxnSpPr>
          <p:nvPr/>
        </p:nvCxnSpPr>
        <p:spPr>
          <a:xfrm>
            <a:off x="75027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42"/>
          <p:cNvSpPr/>
          <p:nvPr/>
        </p:nvSpPr>
        <p:spPr>
          <a:xfrm>
            <a:off x="1336675" y="322417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2"/>
          <p:cNvSpPr/>
          <p:nvPr/>
        </p:nvSpPr>
        <p:spPr>
          <a:xfrm>
            <a:off x="5264475" y="322417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2"/>
          <p:cNvSpPr/>
          <p:nvPr/>
        </p:nvSpPr>
        <p:spPr>
          <a:xfrm>
            <a:off x="7228375" y="322417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2"/>
          <p:cNvSpPr txBox="1"/>
          <p:nvPr/>
        </p:nvSpPr>
        <p:spPr>
          <a:xfrm flipH="1">
            <a:off x="696625" y="38956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Developing Tableau visualizations for various Lifestyle parameters</a:t>
            </a:r>
          </a:p>
        </p:txBody>
      </p:sp>
      <p:sp>
        <p:nvSpPr>
          <p:cNvPr id="1061" name="Google Shape;1061;p42"/>
          <p:cNvSpPr txBox="1"/>
          <p:nvPr/>
        </p:nvSpPr>
        <p:spPr>
          <a:xfrm flipH="1">
            <a:off x="2654572" y="3901628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Analyzing the relationship between parameters and claim of the customer</a:t>
            </a:r>
          </a:p>
        </p:txBody>
      </p:sp>
      <p:sp>
        <p:nvSpPr>
          <p:cNvPr id="1062" name="Google Shape;1062;p42"/>
          <p:cNvSpPr txBox="1"/>
          <p:nvPr/>
        </p:nvSpPr>
        <p:spPr>
          <a:xfrm flipH="1">
            <a:off x="4624425" y="38956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Compiling all the data analysis charts to dashboards</a:t>
            </a:r>
          </a:p>
        </p:txBody>
      </p:sp>
      <p:sp>
        <p:nvSpPr>
          <p:cNvPr id="1063" name="Google Shape;1063;p42"/>
          <p:cNvSpPr txBox="1"/>
          <p:nvPr/>
        </p:nvSpPr>
        <p:spPr>
          <a:xfrm flipH="1">
            <a:off x="6588325" y="38956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Analysis presentation, recommendation, and submission</a:t>
            </a:r>
          </a:p>
        </p:txBody>
      </p:sp>
      <p:cxnSp>
        <p:nvCxnSpPr>
          <p:cNvPr id="1064" name="Google Shape;1064;p42"/>
          <p:cNvCxnSpPr>
            <a:cxnSpLocks/>
            <a:stCxn id="1056" idx="3"/>
          </p:cNvCxnSpPr>
          <p:nvPr/>
        </p:nvCxnSpPr>
        <p:spPr>
          <a:xfrm>
            <a:off x="1885375" y="3498525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5" name="Google Shape;1065;p42"/>
          <p:cNvCxnSpPr>
            <a:cxnSpLocks/>
            <a:endCxn id="1058" idx="1"/>
          </p:cNvCxnSpPr>
          <p:nvPr/>
        </p:nvCxnSpPr>
        <p:spPr>
          <a:xfrm>
            <a:off x="3849275" y="3498525"/>
            <a:ext cx="1415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6" name="Google Shape;1066;p42"/>
          <p:cNvCxnSpPr>
            <a:stCxn id="1058" idx="3"/>
            <a:endCxn id="1059" idx="1"/>
          </p:cNvCxnSpPr>
          <p:nvPr/>
        </p:nvCxnSpPr>
        <p:spPr>
          <a:xfrm>
            <a:off x="5813175" y="3498525"/>
            <a:ext cx="1415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7" name="Google Shape;1067;p42"/>
          <p:cNvCxnSpPr>
            <a:stCxn id="1056" idx="2"/>
            <a:endCxn id="1060" idx="0"/>
          </p:cNvCxnSpPr>
          <p:nvPr/>
        </p:nvCxnSpPr>
        <p:spPr>
          <a:xfrm>
            <a:off x="1611025" y="377287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42"/>
          <p:cNvCxnSpPr>
            <a:cxnSpLocks/>
            <a:endCxn id="1061" idx="0"/>
          </p:cNvCxnSpPr>
          <p:nvPr/>
        </p:nvCxnSpPr>
        <p:spPr>
          <a:xfrm>
            <a:off x="3568972" y="3778828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42"/>
          <p:cNvCxnSpPr>
            <a:stCxn id="1058" idx="2"/>
            <a:endCxn id="1062" idx="0"/>
          </p:cNvCxnSpPr>
          <p:nvPr/>
        </p:nvCxnSpPr>
        <p:spPr>
          <a:xfrm>
            <a:off x="5538825" y="377287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42"/>
          <p:cNvCxnSpPr>
            <a:stCxn id="1059" idx="2"/>
            <a:endCxn id="1063" idx="0"/>
          </p:cNvCxnSpPr>
          <p:nvPr/>
        </p:nvCxnSpPr>
        <p:spPr>
          <a:xfrm>
            <a:off x="7502725" y="377287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42"/>
          <p:cNvSpPr/>
          <p:nvPr/>
        </p:nvSpPr>
        <p:spPr>
          <a:xfrm>
            <a:off x="5365025" y="3421700"/>
            <a:ext cx="182950" cy="249400"/>
          </a:xfrm>
          <a:custGeom>
            <a:avLst/>
            <a:gdLst/>
            <a:ahLst/>
            <a:cxnLst/>
            <a:rect l="l" t="t" r="r" b="b"/>
            <a:pathLst>
              <a:path w="7318" h="9976" extrusionOk="0">
                <a:moveTo>
                  <a:pt x="3697" y="810"/>
                </a:moveTo>
                <a:cubicBezTo>
                  <a:pt x="3704" y="810"/>
                  <a:pt x="3711" y="810"/>
                  <a:pt x="3718" y="810"/>
                </a:cubicBezTo>
                <a:cubicBezTo>
                  <a:pt x="5272" y="833"/>
                  <a:pt x="6523" y="2095"/>
                  <a:pt x="6523" y="3638"/>
                </a:cubicBezTo>
                <a:cubicBezTo>
                  <a:pt x="6523" y="4398"/>
                  <a:pt x="6217" y="5111"/>
                  <a:pt x="5682" y="5649"/>
                </a:cubicBezTo>
                <a:cubicBezTo>
                  <a:pt x="5154" y="6174"/>
                  <a:pt x="4815" y="6842"/>
                  <a:pt x="4722" y="7554"/>
                </a:cubicBezTo>
                <a:lnTo>
                  <a:pt x="4091" y="7554"/>
                </a:lnTo>
                <a:lnTo>
                  <a:pt x="4091" y="4889"/>
                </a:lnTo>
                <a:lnTo>
                  <a:pt x="5050" y="3930"/>
                </a:lnTo>
                <a:cubicBezTo>
                  <a:pt x="5191" y="3789"/>
                  <a:pt x="5213" y="3557"/>
                  <a:pt x="5084" y="3394"/>
                </a:cubicBezTo>
                <a:cubicBezTo>
                  <a:pt x="5003" y="3288"/>
                  <a:pt x="4886" y="3235"/>
                  <a:pt x="4768" y="3235"/>
                </a:cubicBezTo>
                <a:cubicBezTo>
                  <a:pt x="4664" y="3235"/>
                  <a:pt x="4560" y="3276"/>
                  <a:pt x="4478" y="3357"/>
                </a:cubicBezTo>
                <a:lnTo>
                  <a:pt x="3693" y="4154"/>
                </a:lnTo>
                <a:lnTo>
                  <a:pt x="2899" y="3357"/>
                </a:lnTo>
                <a:cubicBezTo>
                  <a:pt x="2817" y="3276"/>
                  <a:pt x="2713" y="3235"/>
                  <a:pt x="2608" y="3235"/>
                </a:cubicBezTo>
                <a:cubicBezTo>
                  <a:pt x="2490" y="3235"/>
                  <a:pt x="2372" y="3288"/>
                  <a:pt x="2290" y="3394"/>
                </a:cubicBezTo>
                <a:cubicBezTo>
                  <a:pt x="2164" y="3557"/>
                  <a:pt x="2186" y="3789"/>
                  <a:pt x="2338" y="3930"/>
                </a:cubicBezTo>
                <a:lnTo>
                  <a:pt x="3286" y="4889"/>
                </a:lnTo>
                <a:lnTo>
                  <a:pt x="3286" y="7554"/>
                </a:lnTo>
                <a:lnTo>
                  <a:pt x="2655" y="7554"/>
                </a:lnTo>
                <a:cubicBezTo>
                  <a:pt x="2559" y="6842"/>
                  <a:pt x="2234" y="6174"/>
                  <a:pt x="1695" y="5649"/>
                </a:cubicBezTo>
                <a:cubicBezTo>
                  <a:pt x="1145" y="5099"/>
                  <a:pt x="854" y="4376"/>
                  <a:pt x="854" y="3615"/>
                </a:cubicBezTo>
                <a:cubicBezTo>
                  <a:pt x="876" y="2057"/>
                  <a:pt x="2152" y="810"/>
                  <a:pt x="3697" y="810"/>
                </a:cubicBezTo>
                <a:close/>
                <a:moveTo>
                  <a:pt x="4689" y="8362"/>
                </a:moveTo>
                <a:lnTo>
                  <a:pt x="4689" y="8769"/>
                </a:lnTo>
                <a:cubicBezTo>
                  <a:pt x="4689" y="8993"/>
                  <a:pt x="4501" y="9167"/>
                  <a:pt x="4279" y="9167"/>
                </a:cubicBezTo>
                <a:lnTo>
                  <a:pt x="3075" y="9167"/>
                </a:lnTo>
                <a:cubicBezTo>
                  <a:pt x="2840" y="9167"/>
                  <a:pt x="2666" y="8993"/>
                  <a:pt x="2666" y="8769"/>
                </a:cubicBezTo>
                <a:lnTo>
                  <a:pt x="2666" y="8362"/>
                </a:lnTo>
                <a:close/>
                <a:moveTo>
                  <a:pt x="3679" y="1"/>
                </a:moveTo>
                <a:cubicBezTo>
                  <a:pt x="3645" y="1"/>
                  <a:pt x="3611" y="1"/>
                  <a:pt x="3578" y="2"/>
                </a:cubicBezTo>
                <a:cubicBezTo>
                  <a:pt x="1659" y="50"/>
                  <a:pt x="105" y="1604"/>
                  <a:pt x="35" y="3509"/>
                </a:cubicBezTo>
                <a:cubicBezTo>
                  <a:pt x="1" y="4538"/>
                  <a:pt x="385" y="5498"/>
                  <a:pt x="1112" y="6222"/>
                </a:cubicBezTo>
                <a:cubicBezTo>
                  <a:pt x="1589" y="6701"/>
                  <a:pt x="1858" y="7321"/>
                  <a:pt x="1858" y="7952"/>
                </a:cubicBezTo>
                <a:lnTo>
                  <a:pt x="1858" y="8769"/>
                </a:lnTo>
                <a:cubicBezTo>
                  <a:pt x="1858" y="9436"/>
                  <a:pt x="2397" y="9975"/>
                  <a:pt x="3075" y="9975"/>
                </a:cubicBezTo>
                <a:lnTo>
                  <a:pt x="4279" y="9975"/>
                </a:lnTo>
                <a:cubicBezTo>
                  <a:pt x="4955" y="9975"/>
                  <a:pt x="5494" y="9436"/>
                  <a:pt x="5494" y="8769"/>
                </a:cubicBezTo>
                <a:lnTo>
                  <a:pt x="5494" y="7952"/>
                </a:lnTo>
                <a:cubicBezTo>
                  <a:pt x="5494" y="7321"/>
                  <a:pt x="5763" y="6701"/>
                  <a:pt x="6243" y="6222"/>
                </a:cubicBezTo>
                <a:cubicBezTo>
                  <a:pt x="6933" y="5531"/>
                  <a:pt x="7317" y="4620"/>
                  <a:pt x="7317" y="3638"/>
                </a:cubicBezTo>
                <a:cubicBezTo>
                  <a:pt x="7317" y="1638"/>
                  <a:pt x="5689" y="1"/>
                  <a:pt x="36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556150" y="3516150"/>
            <a:ext cx="156350" cy="154950"/>
          </a:xfrm>
          <a:custGeom>
            <a:avLst/>
            <a:gdLst/>
            <a:ahLst/>
            <a:cxnLst/>
            <a:rect l="l" t="t" r="r" b="b"/>
            <a:pathLst>
              <a:path w="6254" h="6198" extrusionOk="0">
                <a:moveTo>
                  <a:pt x="3412" y="808"/>
                </a:moveTo>
                <a:lnTo>
                  <a:pt x="3426" y="1089"/>
                </a:lnTo>
                <a:cubicBezTo>
                  <a:pt x="3437" y="1251"/>
                  <a:pt x="3541" y="1392"/>
                  <a:pt x="3706" y="1450"/>
                </a:cubicBezTo>
                <a:cubicBezTo>
                  <a:pt x="3917" y="1521"/>
                  <a:pt x="4102" y="1624"/>
                  <a:pt x="4267" y="1779"/>
                </a:cubicBezTo>
                <a:cubicBezTo>
                  <a:pt x="4342" y="1840"/>
                  <a:pt x="4434" y="1873"/>
                  <a:pt x="4528" y="1873"/>
                </a:cubicBezTo>
                <a:cubicBezTo>
                  <a:pt x="4593" y="1873"/>
                  <a:pt x="4660" y="1857"/>
                  <a:pt x="4722" y="1824"/>
                </a:cubicBezTo>
                <a:lnTo>
                  <a:pt x="4969" y="1709"/>
                </a:lnTo>
                <a:lnTo>
                  <a:pt x="5260" y="2200"/>
                </a:lnTo>
                <a:lnTo>
                  <a:pt x="5025" y="2351"/>
                </a:lnTo>
                <a:cubicBezTo>
                  <a:pt x="4884" y="2444"/>
                  <a:pt x="4814" y="2606"/>
                  <a:pt x="4851" y="2772"/>
                </a:cubicBezTo>
                <a:cubicBezTo>
                  <a:pt x="4873" y="2876"/>
                  <a:pt x="4873" y="2993"/>
                  <a:pt x="4873" y="3097"/>
                </a:cubicBezTo>
                <a:cubicBezTo>
                  <a:pt x="4873" y="3204"/>
                  <a:pt x="4873" y="3322"/>
                  <a:pt x="4851" y="3425"/>
                </a:cubicBezTo>
                <a:cubicBezTo>
                  <a:pt x="4814" y="3588"/>
                  <a:pt x="4884" y="3754"/>
                  <a:pt x="5025" y="3846"/>
                </a:cubicBezTo>
                <a:lnTo>
                  <a:pt x="5260" y="3998"/>
                </a:lnTo>
                <a:lnTo>
                  <a:pt x="4969" y="4500"/>
                </a:lnTo>
                <a:lnTo>
                  <a:pt x="4722" y="4374"/>
                </a:lnTo>
                <a:cubicBezTo>
                  <a:pt x="4660" y="4339"/>
                  <a:pt x="4594" y="4323"/>
                  <a:pt x="4529" y="4323"/>
                </a:cubicBezTo>
                <a:cubicBezTo>
                  <a:pt x="4434" y="4323"/>
                  <a:pt x="4342" y="4357"/>
                  <a:pt x="4267" y="4419"/>
                </a:cubicBezTo>
                <a:cubicBezTo>
                  <a:pt x="4102" y="4570"/>
                  <a:pt x="3917" y="4677"/>
                  <a:pt x="3706" y="4758"/>
                </a:cubicBezTo>
                <a:cubicBezTo>
                  <a:pt x="3541" y="4806"/>
                  <a:pt x="3437" y="4946"/>
                  <a:pt x="3426" y="5120"/>
                </a:cubicBezTo>
                <a:lnTo>
                  <a:pt x="3412" y="5389"/>
                </a:lnTo>
                <a:lnTo>
                  <a:pt x="2839" y="5389"/>
                </a:lnTo>
                <a:lnTo>
                  <a:pt x="2828" y="5120"/>
                </a:lnTo>
                <a:cubicBezTo>
                  <a:pt x="2817" y="4946"/>
                  <a:pt x="2710" y="4806"/>
                  <a:pt x="2548" y="4758"/>
                </a:cubicBezTo>
                <a:cubicBezTo>
                  <a:pt x="2337" y="4677"/>
                  <a:pt x="2149" y="4570"/>
                  <a:pt x="1987" y="4419"/>
                </a:cubicBezTo>
                <a:cubicBezTo>
                  <a:pt x="1910" y="4357"/>
                  <a:pt x="1818" y="4323"/>
                  <a:pt x="1724" y="4323"/>
                </a:cubicBezTo>
                <a:cubicBezTo>
                  <a:pt x="1659" y="4323"/>
                  <a:pt x="1594" y="4339"/>
                  <a:pt x="1532" y="4374"/>
                </a:cubicBezTo>
                <a:lnTo>
                  <a:pt x="1285" y="4500"/>
                </a:lnTo>
                <a:lnTo>
                  <a:pt x="993" y="3998"/>
                </a:lnTo>
                <a:lnTo>
                  <a:pt x="1226" y="3846"/>
                </a:lnTo>
                <a:cubicBezTo>
                  <a:pt x="1367" y="3754"/>
                  <a:pt x="1437" y="3588"/>
                  <a:pt x="1403" y="3425"/>
                </a:cubicBezTo>
                <a:cubicBezTo>
                  <a:pt x="1392" y="3322"/>
                  <a:pt x="1378" y="3204"/>
                  <a:pt x="1378" y="3097"/>
                </a:cubicBezTo>
                <a:cubicBezTo>
                  <a:pt x="1378" y="2993"/>
                  <a:pt x="1392" y="2876"/>
                  <a:pt x="1403" y="2772"/>
                </a:cubicBezTo>
                <a:cubicBezTo>
                  <a:pt x="1437" y="2606"/>
                  <a:pt x="1367" y="2444"/>
                  <a:pt x="1226" y="2351"/>
                </a:cubicBezTo>
                <a:lnTo>
                  <a:pt x="993" y="2200"/>
                </a:lnTo>
                <a:lnTo>
                  <a:pt x="1285" y="1709"/>
                </a:lnTo>
                <a:lnTo>
                  <a:pt x="1532" y="1824"/>
                </a:lnTo>
                <a:cubicBezTo>
                  <a:pt x="1594" y="1857"/>
                  <a:pt x="1660" y="1873"/>
                  <a:pt x="1725" y="1873"/>
                </a:cubicBezTo>
                <a:cubicBezTo>
                  <a:pt x="1819" y="1873"/>
                  <a:pt x="1910" y="1840"/>
                  <a:pt x="1987" y="1779"/>
                </a:cubicBezTo>
                <a:cubicBezTo>
                  <a:pt x="2149" y="1624"/>
                  <a:pt x="2337" y="1521"/>
                  <a:pt x="2548" y="1450"/>
                </a:cubicBezTo>
                <a:cubicBezTo>
                  <a:pt x="2710" y="1392"/>
                  <a:pt x="2817" y="1251"/>
                  <a:pt x="2828" y="1089"/>
                </a:cubicBezTo>
                <a:lnTo>
                  <a:pt x="2839" y="808"/>
                </a:lnTo>
                <a:close/>
                <a:moveTo>
                  <a:pt x="2455" y="0"/>
                </a:moveTo>
                <a:cubicBezTo>
                  <a:pt x="2233" y="0"/>
                  <a:pt x="2057" y="166"/>
                  <a:pt x="2045" y="387"/>
                </a:cubicBezTo>
                <a:lnTo>
                  <a:pt x="2034" y="783"/>
                </a:lnTo>
                <a:cubicBezTo>
                  <a:pt x="1905" y="842"/>
                  <a:pt x="1787" y="912"/>
                  <a:pt x="1672" y="993"/>
                </a:cubicBezTo>
                <a:lnTo>
                  <a:pt x="1308" y="808"/>
                </a:lnTo>
                <a:cubicBezTo>
                  <a:pt x="1251" y="779"/>
                  <a:pt x="1190" y="765"/>
                  <a:pt x="1129" y="765"/>
                </a:cubicBezTo>
                <a:cubicBezTo>
                  <a:pt x="991" y="765"/>
                  <a:pt x="855" y="837"/>
                  <a:pt x="783" y="960"/>
                </a:cubicBezTo>
                <a:lnTo>
                  <a:pt x="104" y="2129"/>
                </a:lnTo>
                <a:cubicBezTo>
                  <a:pt x="0" y="2315"/>
                  <a:pt x="59" y="2561"/>
                  <a:pt x="233" y="2676"/>
                </a:cubicBezTo>
                <a:lnTo>
                  <a:pt x="573" y="2887"/>
                </a:lnTo>
                <a:cubicBezTo>
                  <a:pt x="573" y="2957"/>
                  <a:pt x="561" y="3027"/>
                  <a:pt x="561" y="3097"/>
                </a:cubicBezTo>
                <a:cubicBezTo>
                  <a:pt x="561" y="3167"/>
                  <a:pt x="573" y="3237"/>
                  <a:pt x="573" y="3308"/>
                </a:cubicBezTo>
                <a:lnTo>
                  <a:pt x="233" y="3518"/>
                </a:lnTo>
                <a:cubicBezTo>
                  <a:pt x="59" y="3636"/>
                  <a:pt x="0" y="3883"/>
                  <a:pt x="104" y="4068"/>
                </a:cubicBezTo>
                <a:lnTo>
                  <a:pt x="783" y="5238"/>
                </a:lnTo>
                <a:cubicBezTo>
                  <a:pt x="854" y="5366"/>
                  <a:pt x="986" y="5439"/>
                  <a:pt x="1121" y="5439"/>
                </a:cubicBezTo>
                <a:cubicBezTo>
                  <a:pt x="1185" y="5439"/>
                  <a:pt x="1249" y="5423"/>
                  <a:pt x="1308" y="5389"/>
                </a:cubicBezTo>
                <a:lnTo>
                  <a:pt x="1672" y="5201"/>
                </a:lnTo>
                <a:cubicBezTo>
                  <a:pt x="1787" y="5285"/>
                  <a:pt x="1905" y="5355"/>
                  <a:pt x="2034" y="5412"/>
                </a:cubicBezTo>
                <a:lnTo>
                  <a:pt x="2045" y="5810"/>
                </a:lnTo>
                <a:cubicBezTo>
                  <a:pt x="2057" y="6032"/>
                  <a:pt x="2233" y="6197"/>
                  <a:pt x="2455" y="6197"/>
                </a:cubicBezTo>
                <a:lnTo>
                  <a:pt x="3799" y="6197"/>
                </a:lnTo>
                <a:cubicBezTo>
                  <a:pt x="4020" y="6197"/>
                  <a:pt x="4197" y="6032"/>
                  <a:pt x="4208" y="5810"/>
                </a:cubicBezTo>
                <a:lnTo>
                  <a:pt x="4220" y="5412"/>
                </a:lnTo>
                <a:cubicBezTo>
                  <a:pt x="4349" y="5355"/>
                  <a:pt x="4464" y="5285"/>
                  <a:pt x="4581" y="5201"/>
                </a:cubicBezTo>
                <a:lnTo>
                  <a:pt x="4943" y="5389"/>
                </a:lnTo>
                <a:cubicBezTo>
                  <a:pt x="5003" y="5423"/>
                  <a:pt x="5068" y="5439"/>
                  <a:pt x="5131" y="5439"/>
                </a:cubicBezTo>
                <a:cubicBezTo>
                  <a:pt x="5267" y="5439"/>
                  <a:pt x="5398" y="5366"/>
                  <a:pt x="5471" y="5238"/>
                </a:cubicBezTo>
                <a:lnTo>
                  <a:pt x="6147" y="4068"/>
                </a:lnTo>
                <a:cubicBezTo>
                  <a:pt x="6253" y="3883"/>
                  <a:pt x="6194" y="3636"/>
                  <a:pt x="6021" y="3518"/>
                </a:cubicBezTo>
                <a:lnTo>
                  <a:pt x="5681" y="3308"/>
                </a:lnTo>
                <a:cubicBezTo>
                  <a:pt x="5681" y="3237"/>
                  <a:pt x="5692" y="3167"/>
                  <a:pt x="5692" y="3097"/>
                </a:cubicBezTo>
                <a:cubicBezTo>
                  <a:pt x="5692" y="3027"/>
                  <a:pt x="5681" y="2957"/>
                  <a:pt x="5681" y="2887"/>
                </a:cubicBezTo>
                <a:lnTo>
                  <a:pt x="6021" y="2676"/>
                </a:lnTo>
                <a:cubicBezTo>
                  <a:pt x="6194" y="2561"/>
                  <a:pt x="6253" y="2315"/>
                  <a:pt x="6147" y="2129"/>
                </a:cubicBezTo>
                <a:lnTo>
                  <a:pt x="5471" y="960"/>
                </a:lnTo>
                <a:cubicBezTo>
                  <a:pt x="5397" y="837"/>
                  <a:pt x="5261" y="765"/>
                  <a:pt x="5123" y="765"/>
                </a:cubicBezTo>
                <a:cubicBezTo>
                  <a:pt x="5062" y="765"/>
                  <a:pt x="5001" y="779"/>
                  <a:pt x="4943" y="808"/>
                </a:cubicBezTo>
                <a:lnTo>
                  <a:pt x="4581" y="993"/>
                </a:lnTo>
                <a:cubicBezTo>
                  <a:pt x="4464" y="912"/>
                  <a:pt x="4349" y="842"/>
                  <a:pt x="4220" y="783"/>
                </a:cubicBezTo>
                <a:lnTo>
                  <a:pt x="4208" y="387"/>
                </a:lnTo>
                <a:cubicBezTo>
                  <a:pt x="4197" y="166"/>
                  <a:pt x="4020" y="0"/>
                  <a:pt x="37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604050" y="3563200"/>
            <a:ext cx="60550" cy="60825"/>
          </a:xfrm>
          <a:custGeom>
            <a:avLst/>
            <a:gdLst/>
            <a:ahLst/>
            <a:cxnLst/>
            <a:rect l="l" t="t" r="r" b="b"/>
            <a:pathLst>
              <a:path w="2422" h="2433" extrusionOk="0">
                <a:moveTo>
                  <a:pt x="1215" y="808"/>
                </a:moveTo>
                <a:cubicBezTo>
                  <a:pt x="1440" y="808"/>
                  <a:pt x="1613" y="994"/>
                  <a:pt x="1613" y="1215"/>
                </a:cubicBezTo>
                <a:cubicBezTo>
                  <a:pt x="1613" y="1440"/>
                  <a:pt x="1440" y="1625"/>
                  <a:pt x="1215" y="1625"/>
                </a:cubicBezTo>
                <a:cubicBezTo>
                  <a:pt x="982" y="1625"/>
                  <a:pt x="808" y="1440"/>
                  <a:pt x="808" y="1215"/>
                </a:cubicBezTo>
                <a:cubicBezTo>
                  <a:pt x="808" y="994"/>
                  <a:pt x="982" y="808"/>
                  <a:pt x="1215" y="808"/>
                </a:cubicBezTo>
                <a:close/>
                <a:moveTo>
                  <a:pt x="1215" y="1"/>
                </a:moveTo>
                <a:cubicBezTo>
                  <a:pt x="539" y="1"/>
                  <a:pt x="0" y="550"/>
                  <a:pt x="0" y="1215"/>
                </a:cubicBezTo>
                <a:cubicBezTo>
                  <a:pt x="0" y="1883"/>
                  <a:pt x="539" y="2433"/>
                  <a:pt x="1215" y="2433"/>
                </a:cubicBezTo>
                <a:cubicBezTo>
                  <a:pt x="1883" y="2433"/>
                  <a:pt x="2421" y="1883"/>
                  <a:pt x="2421" y="1215"/>
                </a:cubicBezTo>
                <a:cubicBezTo>
                  <a:pt x="2421" y="550"/>
                  <a:pt x="1883" y="1"/>
                  <a:pt x="12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447150" y="3325950"/>
            <a:ext cx="231950" cy="173375"/>
          </a:xfrm>
          <a:custGeom>
            <a:avLst/>
            <a:gdLst/>
            <a:ahLst/>
            <a:cxnLst/>
            <a:rect l="l" t="t" r="r" b="b"/>
            <a:pathLst>
              <a:path w="9278" h="6935" extrusionOk="0">
                <a:moveTo>
                  <a:pt x="924" y="0"/>
                </a:moveTo>
                <a:cubicBezTo>
                  <a:pt x="408" y="0"/>
                  <a:pt x="1" y="421"/>
                  <a:pt x="1" y="923"/>
                </a:cubicBezTo>
                <a:lnTo>
                  <a:pt x="1" y="2839"/>
                </a:lnTo>
                <a:cubicBezTo>
                  <a:pt x="1" y="2946"/>
                  <a:pt x="82" y="3027"/>
                  <a:pt x="186" y="3027"/>
                </a:cubicBezTo>
                <a:lnTo>
                  <a:pt x="618" y="3027"/>
                </a:lnTo>
                <a:cubicBezTo>
                  <a:pt x="725" y="3027"/>
                  <a:pt x="806" y="2946"/>
                  <a:pt x="806" y="2839"/>
                </a:cubicBezTo>
                <a:lnTo>
                  <a:pt x="806" y="1366"/>
                </a:lnTo>
                <a:cubicBezTo>
                  <a:pt x="806" y="1063"/>
                  <a:pt x="1053" y="816"/>
                  <a:pt x="1356" y="816"/>
                </a:cubicBezTo>
                <a:lnTo>
                  <a:pt x="6860" y="816"/>
                </a:lnTo>
                <a:cubicBezTo>
                  <a:pt x="6989" y="816"/>
                  <a:pt x="7096" y="912"/>
                  <a:pt x="7096" y="1041"/>
                </a:cubicBezTo>
                <a:lnTo>
                  <a:pt x="7096" y="5412"/>
                </a:lnTo>
                <a:lnTo>
                  <a:pt x="6313" y="4640"/>
                </a:lnTo>
                <a:cubicBezTo>
                  <a:pt x="6299" y="4629"/>
                  <a:pt x="6288" y="4618"/>
                  <a:pt x="6265" y="4618"/>
                </a:cubicBezTo>
                <a:cubicBezTo>
                  <a:pt x="6258" y="4617"/>
                  <a:pt x="6250" y="4617"/>
                  <a:pt x="6243" y="4617"/>
                </a:cubicBezTo>
                <a:cubicBezTo>
                  <a:pt x="5748" y="4617"/>
                  <a:pt x="5626" y="5087"/>
                  <a:pt x="5856" y="5330"/>
                </a:cubicBezTo>
                <a:lnTo>
                  <a:pt x="7446" y="6907"/>
                </a:lnTo>
                <a:cubicBezTo>
                  <a:pt x="7457" y="6925"/>
                  <a:pt x="7475" y="6934"/>
                  <a:pt x="7494" y="6934"/>
                </a:cubicBezTo>
                <a:cubicBezTo>
                  <a:pt x="7513" y="6934"/>
                  <a:pt x="7533" y="6925"/>
                  <a:pt x="7550" y="6907"/>
                </a:cubicBezTo>
                <a:lnTo>
                  <a:pt x="9244" y="5212"/>
                </a:lnTo>
                <a:cubicBezTo>
                  <a:pt x="9258" y="5201"/>
                  <a:pt x="9270" y="5179"/>
                  <a:pt x="9270" y="5165"/>
                </a:cubicBezTo>
                <a:cubicBezTo>
                  <a:pt x="9277" y="4816"/>
                  <a:pt x="9058" y="4639"/>
                  <a:pt x="8841" y="4639"/>
                </a:cubicBezTo>
                <a:cubicBezTo>
                  <a:pt x="8738" y="4639"/>
                  <a:pt x="8635" y="4679"/>
                  <a:pt x="8557" y="4758"/>
                </a:cubicBezTo>
                <a:lnTo>
                  <a:pt x="7901" y="5412"/>
                </a:lnTo>
                <a:lnTo>
                  <a:pt x="7901" y="384"/>
                </a:lnTo>
                <a:cubicBezTo>
                  <a:pt x="7901" y="174"/>
                  <a:pt x="7727" y="0"/>
                  <a:pt x="7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1450438" y="3325788"/>
            <a:ext cx="321175" cy="345475"/>
          </a:xfrm>
          <a:custGeom>
            <a:avLst/>
            <a:gdLst/>
            <a:ahLst/>
            <a:cxnLst/>
            <a:rect l="l" t="t" r="r" b="b"/>
            <a:pathLst>
              <a:path w="12847" h="13819" extrusionOk="0">
                <a:moveTo>
                  <a:pt x="6431" y="816"/>
                </a:moveTo>
                <a:cubicBezTo>
                  <a:pt x="7693" y="816"/>
                  <a:pt x="8720" y="1846"/>
                  <a:pt x="8720" y="3108"/>
                </a:cubicBezTo>
                <a:cubicBezTo>
                  <a:pt x="8720" y="3799"/>
                  <a:pt x="8417" y="4441"/>
                  <a:pt x="7878" y="4873"/>
                </a:cubicBezTo>
                <a:cubicBezTo>
                  <a:pt x="7539" y="5154"/>
                  <a:pt x="7306" y="5541"/>
                  <a:pt x="7236" y="5936"/>
                </a:cubicBezTo>
                <a:lnTo>
                  <a:pt x="6826" y="5936"/>
                </a:lnTo>
                <a:lnTo>
                  <a:pt x="6826" y="3821"/>
                </a:lnTo>
                <a:lnTo>
                  <a:pt x="7516" y="3131"/>
                </a:lnTo>
                <a:cubicBezTo>
                  <a:pt x="7679" y="2968"/>
                  <a:pt x="7679" y="2710"/>
                  <a:pt x="7516" y="2559"/>
                </a:cubicBezTo>
                <a:cubicBezTo>
                  <a:pt x="7441" y="2477"/>
                  <a:pt x="7338" y="2437"/>
                  <a:pt x="7234" y="2437"/>
                </a:cubicBezTo>
                <a:cubicBezTo>
                  <a:pt x="7131" y="2437"/>
                  <a:pt x="7025" y="2477"/>
                  <a:pt x="6944" y="2559"/>
                </a:cubicBezTo>
                <a:lnTo>
                  <a:pt x="6431" y="3075"/>
                </a:lnTo>
                <a:lnTo>
                  <a:pt x="5903" y="2559"/>
                </a:lnTo>
                <a:cubicBezTo>
                  <a:pt x="5826" y="2481"/>
                  <a:pt x="5720" y="2440"/>
                  <a:pt x="5613" y="2440"/>
                </a:cubicBezTo>
                <a:cubicBezTo>
                  <a:pt x="5527" y="2440"/>
                  <a:pt x="5439" y="2467"/>
                  <a:pt x="5365" y="2525"/>
                </a:cubicBezTo>
                <a:cubicBezTo>
                  <a:pt x="5168" y="2676"/>
                  <a:pt x="5154" y="2957"/>
                  <a:pt x="5331" y="3131"/>
                </a:cubicBezTo>
                <a:lnTo>
                  <a:pt x="6021" y="3821"/>
                </a:lnTo>
                <a:lnTo>
                  <a:pt x="6021" y="5936"/>
                </a:lnTo>
                <a:lnTo>
                  <a:pt x="5611" y="5936"/>
                </a:lnTo>
                <a:cubicBezTo>
                  <a:pt x="5541" y="5541"/>
                  <a:pt x="5309" y="5154"/>
                  <a:pt x="4969" y="4873"/>
                </a:cubicBezTo>
                <a:cubicBezTo>
                  <a:pt x="4442" y="4441"/>
                  <a:pt x="4139" y="3799"/>
                  <a:pt x="4139" y="3108"/>
                </a:cubicBezTo>
                <a:cubicBezTo>
                  <a:pt x="4139" y="1846"/>
                  <a:pt x="5154" y="816"/>
                  <a:pt x="6431" y="816"/>
                </a:cubicBezTo>
                <a:close/>
                <a:moveTo>
                  <a:pt x="7202" y="6755"/>
                </a:moveTo>
                <a:lnTo>
                  <a:pt x="7202" y="7154"/>
                </a:lnTo>
                <a:cubicBezTo>
                  <a:pt x="7202" y="7235"/>
                  <a:pt x="7143" y="7294"/>
                  <a:pt x="7073" y="7294"/>
                </a:cubicBezTo>
                <a:lnTo>
                  <a:pt x="5774" y="7294"/>
                </a:lnTo>
                <a:cubicBezTo>
                  <a:pt x="5704" y="7294"/>
                  <a:pt x="5645" y="7235"/>
                  <a:pt x="5645" y="7154"/>
                </a:cubicBezTo>
                <a:lnTo>
                  <a:pt x="5645" y="6755"/>
                </a:lnTo>
                <a:close/>
                <a:moveTo>
                  <a:pt x="7996" y="7364"/>
                </a:moveTo>
                <a:lnTo>
                  <a:pt x="9598" y="7959"/>
                </a:lnTo>
                <a:lnTo>
                  <a:pt x="6431" y="9151"/>
                </a:lnTo>
                <a:lnTo>
                  <a:pt x="3275" y="7959"/>
                </a:lnTo>
                <a:lnTo>
                  <a:pt x="4874" y="7364"/>
                </a:lnTo>
                <a:cubicBezTo>
                  <a:pt x="4969" y="7785"/>
                  <a:pt x="5342" y="8099"/>
                  <a:pt x="5785" y="8099"/>
                </a:cubicBezTo>
                <a:lnTo>
                  <a:pt x="7073" y="8099"/>
                </a:lnTo>
                <a:cubicBezTo>
                  <a:pt x="7516" y="8099"/>
                  <a:pt x="7889" y="7785"/>
                  <a:pt x="7996" y="7364"/>
                </a:cubicBezTo>
                <a:close/>
                <a:moveTo>
                  <a:pt x="2197" y="8427"/>
                </a:moveTo>
                <a:lnTo>
                  <a:pt x="5634" y="9712"/>
                </a:lnTo>
                <a:lnTo>
                  <a:pt x="4733" y="10472"/>
                </a:lnTo>
                <a:lnTo>
                  <a:pt x="1297" y="9176"/>
                </a:lnTo>
                <a:lnTo>
                  <a:pt x="2197" y="8427"/>
                </a:lnTo>
                <a:close/>
                <a:moveTo>
                  <a:pt x="10661" y="8427"/>
                </a:moveTo>
                <a:lnTo>
                  <a:pt x="11573" y="9176"/>
                </a:lnTo>
                <a:lnTo>
                  <a:pt x="8125" y="10472"/>
                </a:lnTo>
                <a:lnTo>
                  <a:pt x="7225" y="9712"/>
                </a:lnTo>
                <a:lnTo>
                  <a:pt x="10661" y="8427"/>
                </a:lnTo>
                <a:close/>
                <a:moveTo>
                  <a:pt x="6021" y="10450"/>
                </a:moveTo>
                <a:lnTo>
                  <a:pt x="6021" y="12823"/>
                </a:lnTo>
                <a:lnTo>
                  <a:pt x="2514" y="11513"/>
                </a:lnTo>
                <a:lnTo>
                  <a:pt x="2514" y="10509"/>
                </a:lnTo>
                <a:lnTo>
                  <a:pt x="4663" y="11303"/>
                </a:lnTo>
                <a:cubicBezTo>
                  <a:pt x="4714" y="11324"/>
                  <a:pt x="4767" y="11334"/>
                  <a:pt x="4819" y="11334"/>
                </a:cubicBezTo>
                <a:cubicBezTo>
                  <a:pt x="4909" y="11334"/>
                  <a:pt x="4996" y="11303"/>
                  <a:pt x="5062" y="11244"/>
                </a:cubicBezTo>
                <a:lnTo>
                  <a:pt x="6021" y="10450"/>
                </a:lnTo>
                <a:close/>
                <a:moveTo>
                  <a:pt x="6826" y="10450"/>
                </a:moveTo>
                <a:lnTo>
                  <a:pt x="7786" y="11244"/>
                </a:lnTo>
                <a:cubicBezTo>
                  <a:pt x="7852" y="11303"/>
                  <a:pt x="7938" y="11334"/>
                  <a:pt x="8029" y="11334"/>
                </a:cubicBezTo>
                <a:cubicBezTo>
                  <a:pt x="8080" y="11334"/>
                  <a:pt x="8133" y="11324"/>
                  <a:pt x="8184" y="11303"/>
                </a:cubicBezTo>
                <a:lnTo>
                  <a:pt x="10333" y="10509"/>
                </a:lnTo>
                <a:lnTo>
                  <a:pt x="10333" y="11513"/>
                </a:lnTo>
                <a:lnTo>
                  <a:pt x="6826" y="12823"/>
                </a:lnTo>
                <a:lnTo>
                  <a:pt x="6826" y="10450"/>
                </a:lnTo>
                <a:close/>
                <a:moveTo>
                  <a:pt x="6431" y="0"/>
                </a:moveTo>
                <a:cubicBezTo>
                  <a:pt x="4711" y="0"/>
                  <a:pt x="3308" y="1392"/>
                  <a:pt x="3308" y="3108"/>
                </a:cubicBezTo>
                <a:cubicBezTo>
                  <a:pt x="3308" y="4043"/>
                  <a:pt x="3729" y="4921"/>
                  <a:pt x="4442" y="5515"/>
                </a:cubicBezTo>
                <a:cubicBezTo>
                  <a:pt x="4689" y="5715"/>
                  <a:pt x="4829" y="5995"/>
                  <a:pt x="4829" y="6276"/>
                </a:cubicBezTo>
                <a:lnTo>
                  <a:pt x="4829" y="6511"/>
                </a:lnTo>
                <a:lnTo>
                  <a:pt x="1965" y="7586"/>
                </a:lnTo>
                <a:cubicBezTo>
                  <a:pt x="1928" y="7597"/>
                  <a:pt x="1883" y="7619"/>
                  <a:pt x="1847" y="7656"/>
                </a:cubicBezTo>
                <a:lnTo>
                  <a:pt x="234" y="9000"/>
                </a:lnTo>
                <a:cubicBezTo>
                  <a:pt x="1" y="9199"/>
                  <a:pt x="60" y="9583"/>
                  <a:pt x="352" y="9690"/>
                </a:cubicBezTo>
                <a:lnTo>
                  <a:pt x="1706" y="10192"/>
                </a:lnTo>
                <a:lnTo>
                  <a:pt x="1706" y="11794"/>
                </a:lnTo>
                <a:cubicBezTo>
                  <a:pt x="1706" y="11956"/>
                  <a:pt x="1813" y="12108"/>
                  <a:pt x="1965" y="12167"/>
                </a:cubicBezTo>
                <a:lnTo>
                  <a:pt x="6276" y="13791"/>
                </a:lnTo>
                <a:cubicBezTo>
                  <a:pt x="6324" y="13809"/>
                  <a:pt x="6374" y="13818"/>
                  <a:pt x="6424" y="13818"/>
                </a:cubicBezTo>
                <a:cubicBezTo>
                  <a:pt x="6473" y="13818"/>
                  <a:pt x="6523" y="13809"/>
                  <a:pt x="6571" y="13791"/>
                </a:cubicBezTo>
                <a:lnTo>
                  <a:pt x="10883" y="12167"/>
                </a:lnTo>
                <a:cubicBezTo>
                  <a:pt x="11034" y="12108"/>
                  <a:pt x="11141" y="11956"/>
                  <a:pt x="11141" y="11794"/>
                </a:cubicBezTo>
                <a:lnTo>
                  <a:pt x="11141" y="10192"/>
                </a:lnTo>
                <a:lnTo>
                  <a:pt x="12496" y="9690"/>
                </a:lnTo>
                <a:cubicBezTo>
                  <a:pt x="12788" y="9583"/>
                  <a:pt x="12846" y="9199"/>
                  <a:pt x="12614" y="9000"/>
                </a:cubicBezTo>
                <a:lnTo>
                  <a:pt x="11001" y="7656"/>
                </a:lnTo>
                <a:cubicBezTo>
                  <a:pt x="10964" y="7619"/>
                  <a:pt x="10919" y="7597"/>
                  <a:pt x="10883" y="7586"/>
                </a:cubicBezTo>
                <a:lnTo>
                  <a:pt x="8018" y="6511"/>
                </a:lnTo>
                <a:lnTo>
                  <a:pt x="8018" y="6276"/>
                </a:lnTo>
                <a:cubicBezTo>
                  <a:pt x="8018" y="5995"/>
                  <a:pt x="8159" y="5715"/>
                  <a:pt x="8406" y="5515"/>
                </a:cubicBezTo>
                <a:cubicBezTo>
                  <a:pt x="9129" y="4921"/>
                  <a:pt x="9539" y="4043"/>
                  <a:pt x="9539" y="3108"/>
                </a:cubicBezTo>
                <a:cubicBezTo>
                  <a:pt x="9539" y="1392"/>
                  <a:pt x="8136" y="0"/>
                  <a:pt x="64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1709038" y="3393538"/>
            <a:ext cx="40350" cy="20200"/>
          </a:xfrm>
          <a:custGeom>
            <a:avLst/>
            <a:gdLst/>
            <a:ahLst/>
            <a:cxnLst/>
            <a:rect l="l" t="t" r="r" b="b"/>
            <a:pathLst>
              <a:path w="1614" h="808" extrusionOk="0">
                <a:moveTo>
                  <a:pt x="398" y="0"/>
                </a:moveTo>
                <a:cubicBezTo>
                  <a:pt x="177" y="0"/>
                  <a:pt x="0" y="177"/>
                  <a:pt x="0" y="398"/>
                </a:cubicBezTo>
                <a:cubicBezTo>
                  <a:pt x="0" y="620"/>
                  <a:pt x="177" y="808"/>
                  <a:pt x="398" y="808"/>
                </a:cubicBezTo>
                <a:lnTo>
                  <a:pt x="1206" y="808"/>
                </a:lnTo>
                <a:cubicBezTo>
                  <a:pt x="1428" y="808"/>
                  <a:pt x="1613" y="620"/>
                  <a:pt x="1613" y="398"/>
                </a:cubicBezTo>
                <a:cubicBezTo>
                  <a:pt x="1613" y="177"/>
                  <a:pt x="1428" y="0"/>
                  <a:pt x="12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1700888" y="3339538"/>
            <a:ext cx="40625" cy="30350"/>
          </a:xfrm>
          <a:custGeom>
            <a:avLst/>
            <a:gdLst/>
            <a:ahLst/>
            <a:cxnLst/>
            <a:rect l="l" t="t" r="r" b="b"/>
            <a:pathLst>
              <a:path w="1625" h="1214" extrusionOk="0">
                <a:moveTo>
                  <a:pt x="1157" y="0"/>
                </a:moveTo>
                <a:cubicBezTo>
                  <a:pt x="1088" y="0"/>
                  <a:pt x="1020" y="18"/>
                  <a:pt x="957" y="56"/>
                </a:cubicBezTo>
                <a:lnTo>
                  <a:pt x="256" y="454"/>
                </a:lnTo>
                <a:cubicBezTo>
                  <a:pt x="60" y="572"/>
                  <a:pt x="1" y="816"/>
                  <a:pt x="104" y="1016"/>
                </a:cubicBezTo>
                <a:cubicBezTo>
                  <a:pt x="183" y="1141"/>
                  <a:pt x="317" y="1214"/>
                  <a:pt x="454" y="1214"/>
                </a:cubicBezTo>
                <a:cubicBezTo>
                  <a:pt x="522" y="1214"/>
                  <a:pt x="591" y="1195"/>
                  <a:pt x="654" y="1156"/>
                </a:cubicBezTo>
                <a:lnTo>
                  <a:pt x="1356" y="757"/>
                </a:lnTo>
                <a:cubicBezTo>
                  <a:pt x="1555" y="642"/>
                  <a:pt x="1625" y="396"/>
                  <a:pt x="1507" y="196"/>
                </a:cubicBezTo>
                <a:cubicBezTo>
                  <a:pt x="1430" y="73"/>
                  <a:pt x="1294" y="0"/>
                  <a:pt x="11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1700888" y="3437263"/>
            <a:ext cx="40625" cy="30375"/>
          </a:xfrm>
          <a:custGeom>
            <a:avLst/>
            <a:gdLst/>
            <a:ahLst/>
            <a:cxnLst/>
            <a:rect l="l" t="t" r="r" b="b"/>
            <a:pathLst>
              <a:path w="1625" h="1215" extrusionOk="0">
                <a:moveTo>
                  <a:pt x="456" y="1"/>
                </a:moveTo>
                <a:cubicBezTo>
                  <a:pt x="319" y="1"/>
                  <a:pt x="183" y="70"/>
                  <a:pt x="104" y="204"/>
                </a:cubicBezTo>
                <a:cubicBezTo>
                  <a:pt x="1" y="392"/>
                  <a:pt x="60" y="650"/>
                  <a:pt x="256" y="753"/>
                </a:cubicBezTo>
                <a:lnTo>
                  <a:pt x="957" y="1163"/>
                </a:lnTo>
                <a:cubicBezTo>
                  <a:pt x="1019" y="1197"/>
                  <a:pt x="1088" y="1214"/>
                  <a:pt x="1156" y="1214"/>
                </a:cubicBezTo>
                <a:cubicBezTo>
                  <a:pt x="1294" y="1214"/>
                  <a:pt x="1430" y="1145"/>
                  <a:pt x="1507" y="1012"/>
                </a:cubicBezTo>
                <a:cubicBezTo>
                  <a:pt x="1625" y="812"/>
                  <a:pt x="1555" y="565"/>
                  <a:pt x="1356" y="462"/>
                </a:cubicBezTo>
                <a:lnTo>
                  <a:pt x="654" y="52"/>
                </a:lnTo>
                <a:cubicBezTo>
                  <a:pt x="592" y="18"/>
                  <a:pt x="524" y="1"/>
                  <a:pt x="4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1472963" y="3393538"/>
            <a:ext cx="40625" cy="20200"/>
          </a:xfrm>
          <a:custGeom>
            <a:avLst/>
            <a:gdLst/>
            <a:ahLst/>
            <a:cxnLst/>
            <a:rect l="l" t="t" r="r" b="b"/>
            <a:pathLst>
              <a:path w="1625" h="808" extrusionOk="0">
                <a:moveTo>
                  <a:pt x="410" y="0"/>
                </a:moveTo>
                <a:cubicBezTo>
                  <a:pt x="186" y="0"/>
                  <a:pt x="0" y="177"/>
                  <a:pt x="0" y="398"/>
                </a:cubicBezTo>
                <a:cubicBezTo>
                  <a:pt x="0" y="620"/>
                  <a:pt x="186" y="808"/>
                  <a:pt x="410" y="808"/>
                </a:cubicBezTo>
                <a:lnTo>
                  <a:pt x="1215" y="808"/>
                </a:lnTo>
                <a:cubicBezTo>
                  <a:pt x="1437" y="808"/>
                  <a:pt x="1625" y="620"/>
                  <a:pt x="1625" y="398"/>
                </a:cubicBezTo>
                <a:cubicBezTo>
                  <a:pt x="1625" y="177"/>
                  <a:pt x="1437" y="0"/>
                  <a:pt x="12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1481088" y="3339538"/>
            <a:ext cx="40700" cy="30350"/>
          </a:xfrm>
          <a:custGeom>
            <a:avLst/>
            <a:gdLst/>
            <a:ahLst/>
            <a:cxnLst/>
            <a:rect l="l" t="t" r="r" b="b"/>
            <a:pathLst>
              <a:path w="1628" h="1214" extrusionOk="0">
                <a:moveTo>
                  <a:pt x="459" y="0"/>
                </a:moveTo>
                <a:cubicBezTo>
                  <a:pt x="321" y="0"/>
                  <a:pt x="186" y="73"/>
                  <a:pt x="107" y="196"/>
                </a:cubicBezTo>
                <a:cubicBezTo>
                  <a:pt x="1" y="396"/>
                  <a:pt x="60" y="642"/>
                  <a:pt x="259" y="757"/>
                </a:cubicBezTo>
                <a:lnTo>
                  <a:pt x="960" y="1156"/>
                </a:lnTo>
                <a:cubicBezTo>
                  <a:pt x="1023" y="1195"/>
                  <a:pt x="1093" y="1214"/>
                  <a:pt x="1163" y="1214"/>
                </a:cubicBezTo>
                <a:cubicBezTo>
                  <a:pt x="1302" y="1214"/>
                  <a:pt x="1439" y="1141"/>
                  <a:pt x="1510" y="1016"/>
                </a:cubicBezTo>
                <a:cubicBezTo>
                  <a:pt x="1628" y="816"/>
                  <a:pt x="1558" y="572"/>
                  <a:pt x="1359" y="454"/>
                </a:cubicBezTo>
                <a:lnTo>
                  <a:pt x="657" y="56"/>
                </a:lnTo>
                <a:cubicBezTo>
                  <a:pt x="595" y="18"/>
                  <a:pt x="526" y="0"/>
                  <a:pt x="4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1481088" y="3437263"/>
            <a:ext cx="40700" cy="30375"/>
          </a:xfrm>
          <a:custGeom>
            <a:avLst/>
            <a:gdLst/>
            <a:ahLst/>
            <a:cxnLst/>
            <a:rect l="l" t="t" r="r" b="b"/>
            <a:pathLst>
              <a:path w="1628" h="1215" extrusionOk="0">
                <a:moveTo>
                  <a:pt x="1161" y="1"/>
                </a:moveTo>
                <a:cubicBezTo>
                  <a:pt x="1092" y="1"/>
                  <a:pt x="1022" y="18"/>
                  <a:pt x="960" y="52"/>
                </a:cubicBezTo>
                <a:lnTo>
                  <a:pt x="259" y="462"/>
                </a:lnTo>
                <a:cubicBezTo>
                  <a:pt x="60" y="565"/>
                  <a:pt x="1" y="812"/>
                  <a:pt x="107" y="1012"/>
                </a:cubicBezTo>
                <a:cubicBezTo>
                  <a:pt x="186" y="1145"/>
                  <a:pt x="322" y="1214"/>
                  <a:pt x="459" y="1214"/>
                </a:cubicBezTo>
                <a:cubicBezTo>
                  <a:pt x="527" y="1214"/>
                  <a:pt x="595" y="1197"/>
                  <a:pt x="657" y="1163"/>
                </a:cubicBezTo>
                <a:lnTo>
                  <a:pt x="1359" y="753"/>
                </a:lnTo>
                <a:cubicBezTo>
                  <a:pt x="1558" y="650"/>
                  <a:pt x="1628" y="392"/>
                  <a:pt x="1510" y="204"/>
                </a:cubicBezTo>
                <a:cubicBezTo>
                  <a:pt x="1439" y="70"/>
                  <a:pt x="1301" y="1"/>
                  <a:pt x="1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3706775" y="3433725"/>
            <a:ext cx="40625" cy="20525"/>
          </a:xfrm>
          <a:custGeom>
            <a:avLst/>
            <a:gdLst/>
            <a:ahLst/>
            <a:cxnLst/>
            <a:rect l="l" t="t" r="r" b="b"/>
            <a:pathLst>
              <a:path w="1625" h="821" extrusionOk="0">
                <a:moveTo>
                  <a:pt x="410" y="1"/>
                </a:moveTo>
                <a:cubicBezTo>
                  <a:pt x="189" y="1"/>
                  <a:pt x="1" y="189"/>
                  <a:pt x="1" y="410"/>
                </a:cubicBezTo>
                <a:cubicBezTo>
                  <a:pt x="1" y="632"/>
                  <a:pt x="189" y="820"/>
                  <a:pt x="410" y="820"/>
                </a:cubicBezTo>
                <a:lnTo>
                  <a:pt x="1218" y="820"/>
                </a:lnTo>
                <a:cubicBezTo>
                  <a:pt x="1440" y="820"/>
                  <a:pt x="1625" y="632"/>
                  <a:pt x="1625" y="410"/>
                </a:cubicBezTo>
                <a:cubicBezTo>
                  <a:pt x="1625" y="189"/>
                  <a:pt x="1440" y="1"/>
                  <a:pt x="12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3698650" y="3366500"/>
            <a:ext cx="40625" cy="30275"/>
          </a:xfrm>
          <a:custGeom>
            <a:avLst/>
            <a:gdLst/>
            <a:ahLst/>
            <a:cxnLst/>
            <a:rect l="l" t="t" r="r" b="b"/>
            <a:pathLst>
              <a:path w="1625" h="1211" extrusionOk="0">
                <a:moveTo>
                  <a:pt x="1156" y="0"/>
                </a:moveTo>
                <a:cubicBezTo>
                  <a:pt x="1089" y="0"/>
                  <a:pt x="1020" y="16"/>
                  <a:pt x="957" y="50"/>
                </a:cubicBezTo>
                <a:lnTo>
                  <a:pt x="256" y="457"/>
                </a:lnTo>
                <a:cubicBezTo>
                  <a:pt x="70" y="575"/>
                  <a:pt x="0" y="822"/>
                  <a:pt x="115" y="1007"/>
                </a:cubicBezTo>
                <a:cubicBezTo>
                  <a:pt x="187" y="1140"/>
                  <a:pt x="320" y="1211"/>
                  <a:pt x="460" y="1211"/>
                </a:cubicBezTo>
                <a:cubicBezTo>
                  <a:pt x="529" y="1211"/>
                  <a:pt x="599" y="1193"/>
                  <a:pt x="665" y="1158"/>
                </a:cubicBezTo>
                <a:lnTo>
                  <a:pt x="1366" y="751"/>
                </a:lnTo>
                <a:cubicBezTo>
                  <a:pt x="1554" y="645"/>
                  <a:pt x="1625" y="401"/>
                  <a:pt x="1518" y="202"/>
                </a:cubicBezTo>
                <a:cubicBezTo>
                  <a:pt x="1440" y="74"/>
                  <a:pt x="1300" y="0"/>
                  <a:pt x="11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3698650" y="3491200"/>
            <a:ext cx="40625" cy="30375"/>
          </a:xfrm>
          <a:custGeom>
            <a:avLst/>
            <a:gdLst/>
            <a:ahLst/>
            <a:cxnLst/>
            <a:rect l="l" t="t" r="r" b="b"/>
            <a:pathLst>
              <a:path w="1625" h="1215" extrusionOk="0">
                <a:moveTo>
                  <a:pt x="460" y="0"/>
                </a:moveTo>
                <a:cubicBezTo>
                  <a:pt x="320" y="0"/>
                  <a:pt x="187" y="71"/>
                  <a:pt x="115" y="204"/>
                </a:cubicBezTo>
                <a:cubicBezTo>
                  <a:pt x="0" y="392"/>
                  <a:pt x="70" y="636"/>
                  <a:pt x="256" y="754"/>
                </a:cubicBezTo>
                <a:lnTo>
                  <a:pt x="957" y="1164"/>
                </a:lnTo>
                <a:cubicBezTo>
                  <a:pt x="1022" y="1198"/>
                  <a:pt x="1092" y="1214"/>
                  <a:pt x="1161" y="1214"/>
                </a:cubicBezTo>
                <a:cubicBezTo>
                  <a:pt x="1303" y="1214"/>
                  <a:pt x="1440" y="1144"/>
                  <a:pt x="1518" y="1009"/>
                </a:cubicBezTo>
                <a:cubicBezTo>
                  <a:pt x="1625" y="813"/>
                  <a:pt x="1554" y="566"/>
                  <a:pt x="1366" y="462"/>
                </a:cubicBezTo>
                <a:lnTo>
                  <a:pt x="665" y="53"/>
                </a:lnTo>
                <a:cubicBezTo>
                  <a:pt x="599" y="18"/>
                  <a:pt x="529" y="0"/>
                  <a:pt x="4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3402325" y="3433725"/>
            <a:ext cx="40350" cy="20525"/>
          </a:xfrm>
          <a:custGeom>
            <a:avLst/>
            <a:gdLst/>
            <a:ahLst/>
            <a:cxnLst/>
            <a:rect l="l" t="t" r="r" b="b"/>
            <a:pathLst>
              <a:path w="1614" h="821" extrusionOk="0">
                <a:moveTo>
                  <a:pt x="396" y="1"/>
                </a:moveTo>
                <a:cubicBezTo>
                  <a:pt x="175" y="1"/>
                  <a:pt x="1" y="189"/>
                  <a:pt x="1" y="410"/>
                </a:cubicBezTo>
                <a:cubicBezTo>
                  <a:pt x="1" y="632"/>
                  <a:pt x="175" y="820"/>
                  <a:pt x="396" y="820"/>
                </a:cubicBezTo>
                <a:lnTo>
                  <a:pt x="1204" y="820"/>
                </a:lnTo>
                <a:cubicBezTo>
                  <a:pt x="1426" y="820"/>
                  <a:pt x="1614" y="632"/>
                  <a:pt x="1614" y="410"/>
                </a:cubicBezTo>
                <a:cubicBezTo>
                  <a:pt x="1614" y="189"/>
                  <a:pt x="1426" y="1"/>
                  <a:pt x="1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3410175" y="3366500"/>
            <a:ext cx="40650" cy="30275"/>
          </a:xfrm>
          <a:custGeom>
            <a:avLst/>
            <a:gdLst/>
            <a:ahLst/>
            <a:cxnLst/>
            <a:rect l="l" t="t" r="r" b="b"/>
            <a:pathLst>
              <a:path w="1626" h="1211" extrusionOk="0">
                <a:moveTo>
                  <a:pt x="470" y="0"/>
                </a:moveTo>
                <a:cubicBezTo>
                  <a:pt x="327" y="0"/>
                  <a:pt x="190" y="74"/>
                  <a:pt x="119" y="202"/>
                </a:cubicBezTo>
                <a:cubicBezTo>
                  <a:pt x="1" y="401"/>
                  <a:pt x="71" y="645"/>
                  <a:pt x="259" y="751"/>
                </a:cubicBezTo>
                <a:lnTo>
                  <a:pt x="960" y="1158"/>
                </a:lnTo>
                <a:cubicBezTo>
                  <a:pt x="1026" y="1193"/>
                  <a:pt x="1097" y="1211"/>
                  <a:pt x="1166" y="1211"/>
                </a:cubicBezTo>
                <a:cubicBezTo>
                  <a:pt x="1306" y="1211"/>
                  <a:pt x="1439" y="1140"/>
                  <a:pt x="1510" y="1007"/>
                </a:cubicBezTo>
                <a:cubicBezTo>
                  <a:pt x="1625" y="822"/>
                  <a:pt x="1555" y="575"/>
                  <a:pt x="1370" y="457"/>
                </a:cubicBezTo>
                <a:lnTo>
                  <a:pt x="669" y="50"/>
                </a:lnTo>
                <a:cubicBezTo>
                  <a:pt x="605" y="16"/>
                  <a:pt x="537" y="0"/>
                  <a:pt x="4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3410175" y="3491200"/>
            <a:ext cx="40650" cy="30375"/>
          </a:xfrm>
          <a:custGeom>
            <a:avLst/>
            <a:gdLst/>
            <a:ahLst/>
            <a:cxnLst/>
            <a:rect l="l" t="t" r="r" b="b"/>
            <a:pathLst>
              <a:path w="1626" h="1215" extrusionOk="0">
                <a:moveTo>
                  <a:pt x="1166" y="0"/>
                </a:moveTo>
                <a:cubicBezTo>
                  <a:pt x="1097" y="0"/>
                  <a:pt x="1026" y="18"/>
                  <a:pt x="960" y="53"/>
                </a:cubicBezTo>
                <a:lnTo>
                  <a:pt x="259" y="462"/>
                </a:lnTo>
                <a:cubicBezTo>
                  <a:pt x="71" y="566"/>
                  <a:pt x="1" y="813"/>
                  <a:pt x="119" y="1009"/>
                </a:cubicBezTo>
                <a:cubicBezTo>
                  <a:pt x="189" y="1144"/>
                  <a:pt x="324" y="1214"/>
                  <a:pt x="465" y="1214"/>
                </a:cubicBezTo>
                <a:cubicBezTo>
                  <a:pt x="534" y="1214"/>
                  <a:pt x="604" y="1198"/>
                  <a:pt x="669" y="1164"/>
                </a:cubicBezTo>
                <a:lnTo>
                  <a:pt x="1370" y="754"/>
                </a:lnTo>
                <a:cubicBezTo>
                  <a:pt x="1555" y="636"/>
                  <a:pt x="1625" y="392"/>
                  <a:pt x="1510" y="204"/>
                </a:cubicBezTo>
                <a:cubicBezTo>
                  <a:pt x="1439" y="71"/>
                  <a:pt x="1306" y="0"/>
                  <a:pt x="11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3456675" y="3325950"/>
            <a:ext cx="235825" cy="345150"/>
          </a:xfrm>
          <a:custGeom>
            <a:avLst/>
            <a:gdLst/>
            <a:ahLst/>
            <a:cxnLst/>
            <a:rect l="l" t="t" r="r" b="b"/>
            <a:pathLst>
              <a:path w="9433" h="13806" extrusionOk="0">
                <a:moveTo>
                  <a:pt x="4722" y="2595"/>
                </a:moveTo>
                <a:lnTo>
                  <a:pt x="4815" y="2688"/>
                </a:lnTo>
                <a:cubicBezTo>
                  <a:pt x="5295" y="3167"/>
                  <a:pt x="5295" y="3939"/>
                  <a:pt x="4815" y="4407"/>
                </a:cubicBezTo>
                <a:lnTo>
                  <a:pt x="4722" y="4500"/>
                </a:lnTo>
                <a:lnTo>
                  <a:pt x="4630" y="4407"/>
                </a:lnTo>
                <a:cubicBezTo>
                  <a:pt x="4150" y="3939"/>
                  <a:pt x="4150" y="3167"/>
                  <a:pt x="4630" y="2688"/>
                </a:cubicBezTo>
                <a:lnTo>
                  <a:pt x="4722" y="2595"/>
                </a:lnTo>
                <a:close/>
                <a:moveTo>
                  <a:pt x="3098" y="5936"/>
                </a:moveTo>
                <a:cubicBezTo>
                  <a:pt x="3763" y="5936"/>
                  <a:pt x="4313" y="6475"/>
                  <a:pt x="4313" y="7154"/>
                </a:cubicBezTo>
                <a:lnTo>
                  <a:pt x="4313" y="7283"/>
                </a:lnTo>
                <a:lnTo>
                  <a:pt x="4172" y="7283"/>
                </a:lnTo>
                <a:cubicBezTo>
                  <a:pt x="3508" y="7283"/>
                  <a:pt x="2969" y="6744"/>
                  <a:pt x="2969" y="6065"/>
                </a:cubicBezTo>
                <a:lnTo>
                  <a:pt x="2969" y="5936"/>
                </a:lnTo>
                <a:close/>
                <a:moveTo>
                  <a:pt x="6464" y="5936"/>
                </a:moveTo>
                <a:lnTo>
                  <a:pt x="6464" y="6065"/>
                </a:lnTo>
                <a:cubicBezTo>
                  <a:pt x="6464" y="6744"/>
                  <a:pt x="5926" y="7283"/>
                  <a:pt x="5261" y="7283"/>
                </a:cubicBezTo>
                <a:lnTo>
                  <a:pt x="5121" y="7283"/>
                </a:lnTo>
                <a:lnTo>
                  <a:pt x="5121" y="7154"/>
                </a:lnTo>
                <a:cubicBezTo>
                  <a:pt x="5121" y="6475"/>
                  <a:pt x="5668" y="5936"/>
                  <a:pt x="6335" y="5936"/>
                </a:cubicBezTo>
                <a:close/>
                <a:moveTo>
                  <a:pt x="4722" y="816"/>
                </a:moveTo>
                <a:cubicBezTo>
                  <a:pt x="6874" y="816"/>
                  <a:pt x="8627" y="2570"/>
                  <a:pt x="8627" y="4721"/>
                </a:cubicBezTo>
                <a:cubicBezTo>
                  <a:pt x="8627" y="5844"/>
                  <a:pt x="8148" y="6907"/>
                  <a:pt x="7306" y="7645"/>
                </a:cubicBezTo>
                <a:cubicBezTo>
                  <a:pt x="6708" y="8180"/>
                  <a:pt x="6324" y="8918"/>
                  <a:pt x="6229" y="9712"/>
                </a:cubicBezTo>
                <a:lnTo>
                  <a:pt x="5121" y="9712"/>
                </a:lnTo>
                <a:lnTo>
                  <a:pt x="5121" y="8088"/>
                </a:lnTo>
                <a:lnTo>
                  <a:pt x="5261" y="8088"/>
                </a:lnTo>
                <a:cubicBezTo>
                  <a:pt x="6369" y="8088"/>
                  <a:pt x="7281" y="7187"/>
                  <a:pt x="7281" y="6065"/>
                </a:cubicBezTo>
                <a:lnTo>
                  <a:pt x="7281" y="5529"/>
                </a:lnTo>
                <a:cubicBezTo>
                  <a:pt x="7281" y="5305"/>
                  <a:pt x="7096" y="5131"/>
                  <a:pt x="6874" y="5131"/>
                </a:cubicBezTo>
                <a:lnTo>
                  <a:pt x="6335" y="5131"/>
                </a:lnTo>
                <a:cubicBezTo>
                  <a:pt x="5878" y="5131"/>
                  <a:pt x="5457" y="5283"/>
                  <a:pt x="5121" y="5529"/>
                </a:cubicBezTo>
                <a:lnTo>
                  <a:pt x="5121" y="5249"/>
                </a:lnTo>
                <a:lnTo>
                  <a:pt x="5387" y="4980"/>
                </a:lnTo>
                <a:cubicBezTo>
                  <a:pt x="6173" y="4197"/>
                  <a:pt x="6173" y="2909"/>
                  <a:pt x="5387" y="2127"/>
                </a:cubicBezTo>
                <a:lnTo>
                  <a:pt x="5003" y="1742"/>
                </a:lnTo>
                <a:cubicBezTo>
                  <a:pt x="4921" y="1659"/>
                  <a:pt x="4819" y="1618"/>
                  <a:pt x="4717" y="1618"/>
                </a:cubicBezTo>
                <a:cubicBezTo>
                  <a:pt x="4614" y="1618"/>
                  <a:pt x="4512" y="1659"/>
                  <a:pt x="4430" y="1742"/>
                </a:cubicBezTo>
                <a:lnTo>
                  <a:pt x="4043" y="2127"/>
                </a:lnTo>
                <a:cubicBezTo>
                  <a:pt x="3261" y="2909"/>
                  <a:pt x="3261" y="4197"/>
                  <a:pt x="4043" y="4980"/>
                </a:cubicBezTo>
                <a:lnTo>
                  <a:pt x="4313" y="5249"/>
                </a:lnTo>
                <a:lnTo>
                  <a:pt x="4313" y="5529"/>
                </a:lnTo>
                <a:cubicBezTo>
                  <a:pt x="3973" y="5283"/>
                  <a:pt x="3552" y="5131"/>
                  <a:pt x="3098" y="5131"/>
                </a:cubicBezTo>
                <a:lnTo>
                  <a:pt x="2559" y="5131"/>
                </a:lnTo>
                <a:cubicBezTo>
                  <a:pt x="2338" y="5131"/>
                  <a:pt x="2150" y="5305"/>
                  <a:pt x="2150" y="5529"/>
                </a:cubicBezTo>
                <a:lnTo>
                  <a:pt x="2150" y="6065"/>
                </a:lnTo>
                <a:cubicBezTo>
                  <a:pt x="2150" y="7187"/>
                  <a:pt x="3061" y="8088"/>
                  <a:pt x="4172" y="8088"/>
                </a:cubicBezTo>
                <a:lnTo>
                  <a:pt x="4313" y="8088"/>
                </a:lnTo>
                <a:lnTo>
                  <a:pt x="4313" y="9712"/>
                </a:lnTo>
                <a:lnTo>
                  <a:pt x="3213" y="9712"/>
                </a:lnTo>
                <a:cubicBezTo>
                  <a:pt x="3109" y="8918"/>
                  <a:pt x="2722" y="8180"/>
                  <a:pt x="2127" y="7645"/>
                </a:cubicBezTo>
                <a:cubicBezTo>
                  <a:pt x="1286" y="6907"/>
                  <a:pt x="806" y="5844"/>
                  <a:pt x="806" y="4721"/>
                </a:cubicBezTo>
                <a:cubicBezTo>
                  <a:pt x="806" y="2570"/>
                  <a:pt x="2559" y="816"/>
                  <a:pt x="4722" y="816"/>
                </a:cubicBezTo>
                <a:close/>
                <a:moveTo>
                  <a:pt x="6195" y="10520"/>
                </a:moveTo>
                <a:lnTo>
                  <a:pt x="6195" y="11244"/>
                </a:lnTo>
                <a:cubicBezTo>
                  <a:pt x="6195" y="11325"/>
                  <a:pt x="6136" y="11384"/>
                  <a:pt x="6066" y="11384"/>
                </a:cubicBezTo>
                <a:lnTo>
                  <a:pt x="3367" y="11384"/>
                </a:lnTo>
                <a:cubicBezTo>
                  <a:pt x="3297" y="11384"/>
                  <a:pt x="3238" y="11325"/>
                  <a:pt x="3238" y="11244"/>
                </a:cubicBezTo>
                <a:lnTo>
                  <a:pt x="3238" y="10520"/>
                </a:lnTo>
                <a:close/>
                <a:moveTo>
                  <a:pt x="5656" y="12192"/>
                </a:moveTo>
                <a:lnTo>
                  <a:pt x="5656" y="12599"/>
                </a:lnTo>
                <a:cubicBezTo>
                  <a:pt x="5656" y="12823"/>
                  <a:pt x="5482" y="12997"/>
                  <a:pt x="5261" y="12997"/>
                </a:cubicBezTo>
                <a:lnTo>
                  <a:pt x="4172" y="12997"/>
                </a:lnTo>
                <a:cubicBezTo>
                  <a:pt x="3951" y="12997"/>
                  <a:pt x="3774" y="12823"/>
                  <a:pt x="3774" y="12599"/>
                </a:cubicBezTo>
                <a:lnTo>
                  <a:pt x="3774" y="12192"/>
                </a:lnTo>
                <a:close/>
                <a:moveTo>
                  <a:pt x="4722" y="0"/>
                </a:moveTo>
                <a:cubicBezTo>
                  <a:pt x="2116" y="0"/>
                  <a:pt x="1" y="2115"/>
                  <a:pt x="1" y="4721"/>
                </a:cubicBezTo>
                <a:cubicBezTo>
                  <a:pt x="1" y="6065"/>
                  <a:pt x="573" y="7353"/>
                  <a:pt x="1589" y="8251"/>
                </a:cubicBezTo>
                <a:cubicBezTo>
                  <a:pt x="2116" y="8719"/>
                  <a:pt x="2419" y="9398"/>
                  <a:pt x="2419" y="10110"/>
                </a:cubicBezTo>
                <a:lnTo>
                  <a:pt x="2419" y="11244"/>
                </a:lnTo>
                <a:cubicBezTo>
                  <a:pt x="2419" y="11617"/>
                  <a:pt x="2641" y="11945"/>
                  <a:pt x="2969" y="12097"/>
                </a:cubicBezTo>
                <a:lnTo>
                  <a:pt x="2969" y="12599"/>
                </a:lnTo>
                <a:cubicBezTo>
                  <a:pt x="2969" y="13266"/>
                  <a:pt x="3508" y="13805"/>
                  <a:pt x="4172" y="13805"/>
                </a:cubicBezTo>
                <a:lnTo>
                  <a:pt x="5261" y="13805"/>
                </a:lnTo>
                <a:cubicBezTo>
                  <a:pt x="5926" y="13805"/>
                  <a:pt x="6464" y="13266"/>
                  <a:pt x="6464" y="12599"/>
                </a:cubicBezTo>
                <a:lnTo>
                  <a:pt x="6464" y="12097"/>
                </a:lnTo>
                <a:cubicBezTo>
                  <a:pt x="6790" y="11945"/>
                  <a:pt x="7014" y="11617"/>
                  <a:pt x="7014" y="11244"/>
                </a:cubicBezTo>
                <a:lnTo>
                  <a:pt x="7014" y="10110"/>
                </a:lnTo>
                <a:cubicBezTo>
                  <a:pt x="7014" y="9398"/>
                  <a:pt x="7317" y="8719"/>
                  <a:pt x="7842" y="8251"/>
                </a:cubicBezTo>
                <a:cubicBezTo>
                  <a:pt x="8860" y="7353"/>
                  <a:pt x="9432" y="6065"/>
                  <a:pt x="9432" y="4721"/>
                </a:cubicBezTo>
                <a:cubicBezTo>
                  <a:pt x="9432" y="2115"/>
                  <a:pt x="7317" y="0"/>
                  <a:pt x="47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7330138" y="1267750"/>
            <a:ext cx="345150" cy="344800"/>
          </a:xfrm>
          <a:custGeom>
            <a:avLst/>
            <a:gdLst/>
            <a:ahLst/>
            <a:cxnLst/>
            <a:rect l="l" t="t" r="r" b="b"/>
            <a:pathLst>
              <a:path w="13806" h="13792" extrusionOk="0">
                <a:moveTo>
                  <a:pt x="6896" y="806"/>
                </a:moveTo>
                <a:cubicBezTo>
                  <a:pt x="8158" y="806"/>
                  <a:pt x="9188" y="1835"/>
                  <a:pt x="9188" y="3098"/>
                </a:cubicBezTo>
                <a:cubicBezTo>
                  <a:pt x="9188" y="3776"/>
                  <a:pt x="8882" y="4419"/>
                  <a:pt x="8357" y="4862"/>
                </a:cubicBezTo>
                <a:cubicBezTo>
                  <a:pt x="8018" y="5143"/>
                  <a:pt x="7785" y="5516"/>
                  <a:pt x="7704" y="5925"/>
                </a:cubicBezTo>
                <a:lnTo>
                  <a:pt x="7305" y="5925"/>
                </a:lnTo>
                <a:lnTo>
                  <a:pt x="7305" y="3799"/>
                </a:lnTo>
                <a:lnTo>
                  <a:pt x="7984" y="3120"/>
                </a:lnTo>
                <a:cubicBezTo>
                  <a:pt x="8136" y="2969"/>
                  <a:pt x="8158" y="2736"/>
                  <a:pt x="8029" y="2570"/>
                </a:cubicBezTo>
                <a:cubicBezTo>
                  <a:pt x="7948" y="2472"/>
                  <a:pt x="7831" y="2422"/>
                  <a:pt x="7713" y="2422"/>
                </a:cubicBezTo>
                <a:cubicBezTo>
                  <a:pt x="7609" y="2422"/>
                  <a:pt x="7504" y="2460"/>
                  <a:pt x="7423" y="2537"/>
                </a:cubicBezTo>
                <a:lnTo>
                  <a:pt x="6896" y="3061"/>
                </a:lnTo>
                <a:lnTo>
                  <a:pt x="6382" y="2537"/>
                </a:lnTo>
                <a:cubicBezTo>
                  <a:pt x="6300" y="2460"/>
                  <a:pt x="6194" y="2422"/>
                  <a:pt x="6090" y="2422"/>
                </a:cubicBezTo>
                <a:cubicBezTo>
                  <a:pt x="5971" y="2422"/>
                  <a:pt x="5854" y="2472"/>
                  <a:pt x="5773" y="2570"/>
                </a:cubicBezTo>
                <a:cubicBezTo>
                  <a:pt x="5644" y="2736"/>
                  <a:pt x="5670" y="2969"/>
                  <a:pt x="5810" y="3120"/>
                </a:cubicBezTo>
                <a:lnTo>
                  <a:pt x="6497" y="3799"/>
                </a:lnTo>
                <a:lnTo>
                  <a:pt x="6497" y="5925"/>
                </a:lnTo>
                <a:lnTo>
                  <a:pt x="6090" y="5925"/>
                </a:lnTo>
                <a:cubicBezTo>
                  <a:pt x="6006" y="5516"/>
                  <a:pt x="5785" y="5143"/>
                  <a:pt x="5445" y="4862"/>
                </a:cubicBezTo>
                <a:cubicBezTo>
                  <a:pt x="4909" y="4419"/>
                  <a:pt x="4604" y="3776"/>
                  <a:pt x="4604" y="3098"/>
                </a:cubicBezTo>
                <a:cubicBezTo>
                  <a:pt x="4604" y="1835"/>
                  <a:pt x="5633" y="806"/>
                  <a:pt x="6896" y="806"/>
                </a:cubicBezTo>
                <a:close/>
                <a:moveTo>
                  <a:pt x="7678" y="6733"/>
                </a:moveTo>
                <a:lnTo>
                  <a:pt x="7678" y="7409"/>
                </a:lnTo>
                <a:cubicBezTo>
                  <a:pt x="7678" y="7480"/>
                  <a:pt x="7619" y="7538"/>
                  <a:pt x="7549" y="7538"/>
                </a:cubicBezTo>
                <a:lnTo>
                  <a:pt x="6253" y="7538"/>
                </a:lnTo>
                <a:cubicBezTo>
                  <a:pt x="6183" y="7538"/>
                  <a:pt x="6113" y="7480"/>
                  <a:pt x="6113" y="7409"/>
                </a:cubicBezTo>
                <a:lnTo>
                  <a:pt x="6113" y="6733"/>
                </a:lnTo>
                <a:close/>
                <a:moveTo>
                  <a:pt x="2023" y="11772"/>
                </a:moveTo>
                <a:lnTo>
                  <a:pt x="2023" y="12986"/>
                </a:lnTo>
                <a:lnTo>
                  <a:pt x="805" y="12986"/>
                </a:lnTo>
                <a:lnTo>
                  <a:pt x="805" y="11772"/>
                </a:lnTo>
                <a:close/>
                <a:moveTo>
                  <a:pt x="5692" y="11772"/>
                </a:moveTo>
                <a:lnTo>
                  <a:pt x="5692" y="12986"/>
                </a:lnTo>
                <a:lnTo>
                  <a:pt x="4477" y="12986"/>
                </a:lnTo>
                <a:lnTo>
                  <a:pt x="4477" y="11772"/>
                </a:lnTo>
                <a:close/>
                <a:moveTo>
                  <a:pt x="9350" y="11772"/>
                </a:moveTo>
                <a:lnTo>
                  <a:pt x="9350" y="12986"/>
                </a:lnTo>
                <a:lnTo>
                  <a:pt x="8136" y="12986"/>
                </a:lnTo>
                <a:lnTo>
                  <a:pt x="8136" y="11772"/>
                </a:lnTo>
                <a:close/>
                <a:moveTo>
                  <a:pt x="12997" y="11772"/>
                </a:moveTo>
                <a:lnTo>
                  <a:pt x="12997" y="12986"/>
                </a:lnTo>
                <a:lnTo>
                  <a:pt x="11782" y="12986"/>
                </a:lnTo>
                <a:lnTo>
                  <a:pt x="11782" y="11772"/>
                </a:lnTo>
                <a:close/>
                <a:moveTo>
                  <a:pt x="6896" y="1"/>
                </a:moveTo>
                <a:cubicBezTo>
                  <a:pt x="5179" y="1"/>
                  <a:pt x="3787" y="1392"/>
                  <a:pt x="3787" y="3098"/>
                </a:cubicBezTo>
                <a:cubicBezTo>
                  <a:pt x="3787" y="4021"/>
                  <a:pt x="4197" y="4899"/>
                  <a:pt x="4921" y="5482"/>
                </a:cubicBezTo>
                <a:cubicBezTo>
                  <a:pt x="5165" y="5693"/>
                  <a:pt x="5305" y="5973"/>
                  <a:pt x="5305" y="6254"/>
                </a:cubicBezTo>
                <a:lnTo>
                  <a:pt x="5305" y="7409"/>
                </a:lnTo>
                <a:cubicBezTo>
                  <a:pt x="5305" y="7926"/>
                  <a:pt x="5726" y="8358"/>
                  <a:pt x="6253" y="8358"/>
                </a:cubicBezTo>
                <a:lnTo>
                  <a:pt x="6497" y="8358"/>
                </a:lnTo>
                <a:lnTo>
                  <a:pt x="6497" y="9188"/>
                </a:lnTo>
                <a:lnTo>
                  <a:pt x="1425" y="9188"/>
                </a:lnTo>
                <a:cubicBezTo>
                  <a:pt x="1204" y="9188"/>
                  <a:pt x="1027" y="9373"/>
                  <a:pt x="1027" y="9598"/>
                </a:cubicBezTo>
                <a:lnTo>
                  <a:pt x="1027" y="10964"/>
                </a:lnTo>
                <a:lnTo>
                  <a:pt x="396" y="10964"/>
                </a:lnTo>
                <a:cubicBezTo>
                  <a:pt x="174" y="10964"/>
                  <a:pt x="0" y="11152"/>
                  <a:pt x="0" y="11373"/>
                </a:cubicBezTo>
                <a:lnTo>
                  <a:pt x="0" y="13396"/>
                </a:lnTo>
                <a:cubicBezTo>
                  <a:pt x="0" y="13618"/>
                  <a:pt x="174" y="13791"/>
                  <a:pt x="396" y="13791"/>
                </a:cubicBezTo>
                <a:lnTo>
                  <a:pt x="2418" y="13791"/>
                </a:lnTo>
                <a:cubicBezTo>
                  <a:pt x="2654" y="13791"/>
                  <a:pt x="2828" y="13618"/>
                  <a:pt x="2828" y="13396"/>
                </a:cubicBezTo>
                <a:lnTo>
                  <a:pt x="2828" y="11373"/>
                </a:lnTo>
                <a:cubicBezTo>
                  <a:pt x="2828" y="11152"/>
                  <a:pt x="2654" y="10964"/>
                  <a:pt x="2418" y="10964"/>
                </a:cubicBezTo>
                <a:lnTo>
                  <a:pt x="1835" y="10964"/>
                </a:lnTo>
                <a:lnTo>
                  <a:pt x="1835" y="9993"/>
                </a:lnTo>
                <a:lnTo>
                  <a:pt x="4688" y="9993"/>
                </a:lnTo>
                <a:lnTo>
                  <a:pt x="4688" y="10964"/>
                </a:lnTo>
                <a:lnTo>
                  <a:pt x="4068" y="10964"/>
                </a:lnTo>
                <a:cubicBezTo>
                  <a:pt x="3846" y="10964"/>
                  <a:pt x="3669" y="11152"/>
                  <a:pt x="3669" y="11373"/>
                </a:cubicBezTo>
                <a:lnTo>
                  <a:pt x="3669" y="13396"/>
                </a:lnTo>
                <a:cubicBezTo>
                  <a:pt x="3669" y="13618"/>
                  <a:pt x="3846" y="13791"/>
                  <a:pt x="4068" y="13791"/>
                </a:cubicBezTo>
                <a:lnTo>
                  <a:pt x="6090" y="13791"/>
                </a:lnTo>
                <a:cubicBezTo>
                  <a:pt x="6312" y="13791"/>
                  <a:pt x="6497" y="13618"/>
                  <a:pt x="6497" y="13396"/>
                </a:cubicBezTo>
                <a:lnTo>
                  <a:pt x="6497" y="11373"/>
                </a:lnTo>
                <a:cubicBezTo>
                  <a:pt x="6497" y="11152"/>
                  <a:pt x="6312" y="10964"/>
                  <a:pt x="6090" y="10964"/>
                </a:cubicBezTo>
                <a:lnTo>
                  <a:pt x="5470" y="10964"/>
                </a:lnTo>
                <a:lnTo>
                  <a:pt x="5470" y="9993"/>
                </a:lnTo>
                <a:lnTo>
                  <a:pt x="8335" y="9993"/>
                </a:lnTo>
                <a:lnTo>
                  <a:pt x="8335" y="10964"/>
                </a:lnTo>
                <a:lnTo>
                  <a:pt x="7737" y="10964"/>
                </a:lnTo>
                <a:cubicBezTo>
                  <a:pt x="7516" y="10964"/>
                  <a:pt x="7328" y="11152"/>
                  <a:pt x="7328" y="11373"/>
                </a:cubicBezTo>
                <a:lnTo>
                  <a:pt x="7328" y="13396"/>
                </a:lnTo>
                <a:cubicBezTo>
                  <a:pt x="7328" y="13618"/>
                  <a:pt x="7516" y="13791"/>
                  <a:pt x="7737" y="13791"/>
                </a:cubicBezTo>
                <a:lnTo>
                  <a:pt x="9760" y="13791"/>
                </a:lnTo>
                <a:cubicBezTo>
                  <a:pt x="9981" y="13791"/>
                  <a:pt x="10158" y="13618"/>
                  <a:pt x="10158" y="13396"/>
                </a:cubicBezTo>
                <a:lnTo>
                  <a:pt x="10158" y="11373"/>
                </a:lnTo>
                <a:cubicBezTo>
                  <a:pt x="10158" y="11152"/>
                  <a:pt x="9981" y="10964"/>
                  <a:pt x="9760" y="10964"/>
                </a:cubicBezTo>
                <a:lnTo>
                  <a:pt x="9140" y="10964"/>
                </a:lnTo>
                <a:lnTo>
                  <a:pt x="9140" y="9993"/>
                </a:lnTo>
                <a:lnTo>
                  <a:pt x="11993" y="9993"/>
                </a:lnTo>
                <a:lnTo>
                  <a:pt x="11993" y="10964"/>
                </a:lnTo>
                <a:lnTo>
                  <a:pt x="11373" y="10964"/>
                </a:lnTo>
                <a:cubicBezTo>
                  <a:pt x="11151" y="10964"/>
                  <a:pt x="10975" y="11152"/>
                  <a:pt x="10975" y="11373"/>
                </a:cubicBezTo>
                <a:lnTo>
                  <a:pt x="10975" y="13396"/>
                </a:lnTo>
                <a:cubicBezTo>
                  <a:pt x="10975" y="13618"/>
                  <a:pt x="11151" y="13791"/>
                  <a:pt x="11373" y="13791"/>
                </a:cubicBezTo>
                <a:lnTo>
                  <a:pt x="13396" y="13791"/>
                </a:lnTo>
                <a:cubicBezTo>
                  <a:pt x="13617" y="13791"/>
                  <a:pt x="13805" y="13618"/>
                  <a:pt x="13805" y="13396"/>
                </a:cubicBezTo>
                <a:lnTo>
                  <a:pt x="13805" y="11373"/>
                </a:lnTo>
                <a:cubicBezTo>
                  <a:pt x="13805" y="11152"/>
                  <a:pt x="13617" y="10964"/>
                  <a:pt x="13396" y="10964"/>
                </a:cubicBezTo>
                <a:lnTo>
                  <a:pt x="12798" y="10964"/>
                </a:lnTo>
                <a:lnTo>
                  <a:pt x="12798" y="9598"/>
                </a:lnTo>
                <a:cubicBezTo>
                  <a:pt x="12798" y="9373"/>
                  <a:pt x="12624" y="9188"/>
                  <a:pt x="12402" y="9188"/>
                </a:cubicBezTo>
                <a:lnTo>
                  <a:pt x="7305" y="9188"/>
                </a:lnTo>
                <a:lnTo>
                  <a:pt x="7305" y="8358"/>
                </a:lnTo>
                <a:lnTo>
                  <a:pt x="7549" y="8358"/>
                </a:lnTo>
                <a:cubicBezTo>
                  <a:pt x="8065" y="8358"/>
                  <a:pt x="8486" y="7926"/>
                  <a:pt x="8486" y="7409"/>
                </a:cubicBezTo>
                <a:lnTo>
                  <a:pt x="8486" y="6254"/>
                </a:lnTo>
                <a:cubicBezTo>
                  <a:pt x="8486" y="5973"/>
                  <a:pt x="8638" y="5693"/>
                  <a:pt x="8882" y="5482"/>
                </a:cubicBezTo>
                <a:cubicBezTo>
                  <a:pt x="9597" y="4899"/>
                  <a:pt x="10018" y="4021"/>
                  <a:pt x="10018" y="3098"/>
                </a:cubicBezTo>
                <a:cubicBezTo>
                  <a:pt x="10018" y="1392"/>
                  <a:pt x="8615" y="1"/>
                  <a:pt x="68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7600713" y="1334950"/>
            <a:ext cx="40350" cy="20200"/>
          </a:xfrm>
          <a:custGeom>
            <a:avLst/>
            <a:gdLst/>
            <a:ahLst/>
            <a:cxnLst/>
            <a:rect l="l" t="t" r="r" b="b"/>
            <a:pathLst>
              <a:path w="1614" h="808" extrusionOk="0">
                <a:moveTo>
                  <a:pt x="398" y="0"/>
                </a:moveTo>
                <a:cubicBezTo>
                  <a:pt x="177" y="0"/>
                  <a:pt x="0" y="188"/>
                  <a:pt x="0" y="410"/>
                </a:cubicBezTo>
                <a:cubicBezTo>
                  <a:pt x="0" y="631"/>
                  <a:pt x="177" y="808"/>
                  <a:pt x="398" y="808"/>
                </a:cubicBezTo>
                <a:lnTo>
                  <a:pt x="1204" y="808"/>
                </a:lnTo>
                <a:cubicBezTo>
                  <a:pt x="1439" y="808"/>
                  <a:pt x="1613" y="631"/>
                  <a:pt x="1613" y="410"/>
                </a:cubicBezTo>
                <a:cubicBezTo>
                  <a:pt x="1613" y="188"/>
                  <a:pt x="1439" y="0"/>
                  <a:pt x="12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7592488" y="1281050"/>
            <a:ext cx="40700" cy="30375"/>
          </a:xfrm>
          <a:custGeom>
            <a:avLst/>
            <a:gdLst/>
            <a:ahLst/>
            <a:cxnLst/>
            <a:rect l="l" t="t" r="r" b="b"/>
            <a:pathLst>
              <a:path w="1628" h="1215" extrusionOk="0">
                <a:moveTo>
                  <a:pt x="1158" y="1"/>
                </a:moveTo>
                <a:cubicBezTo>
                  <a:pt x="1091" y="1"/>
                  <a:pt x="1022" y="18"/>
                  <a:pt x="960" y="52"/>
                </a:cubicBezTo>
                <a:lnTo>
                  <a:pt x="259" y="462"/>
                </a:lnTo>
                <a:cubicBezTo>
                  <a:pt x="60" y="565"/>
                  <a:pt x="1" y="824"/>
                  <a:pt x="107" y="1011"/>
                </a:cubicBezTo>
                <a:cubicBezTo>
                  <a:pt x="186" y="1145"/>
                  <a:pt x="322" y="1214"/>
                  <a:pt x="459" y="1214"/>
                </a:cubicBezTo>
                <a:cubicBezTo>
                  <a:pt x="527" y="1214"/>
                  <a:pt x="595" y="1197"/>
                  <a:pt x="657" y="1163"/>
                </a:cubicBezTo>
                <a:lnTo>
                  <a:pt x="1359" y="753"/>
                </a:lnTo>
                <a:cubicBezTo>
                  <a:pt x="1558" y="650"/>
                  <a:pt x="1628" y="403"/>
                  <a:pt x="1510" y="204"/>
                </a:cubicBezTo>
                <a:cubicBezTo>
                  <a:pt x="1431" y="70"/>
                  <a:pt x="1296" y="1"/>
                  <a:pt x="11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7592488" y="1378800"/>
            <a:ext cx="40700" cy="30350"/>
          </a:xfrm>
          <a:custGeom>
            <a:avLst/>
            <a:gdLst/>
            <a:ahLst/>
            <a:cxnLst/>
            <a:rect l="l" t="t" r="r" b="b"/>
            <a:pathLst>
              <a:path w="1628" h="1214" extrusionOk="0">
                <a:moveTo>
                  <a:pt x="457" y="0"/>
                </a:moveTo>
                <a:cubicBezTo>
                  <a:pt x="320" y="0"/>
                  <a:pt x="186" y="73"/>
                  <a:pt x="107" y="199"/>
                </a:cubicBezTo>
                <a:cubicBezTo>
                  <a:pt x="1" y="398"/>
                  <a:pt x="60" y="642"/>
                  <a:pt x="259" y="760"/>
                </a:cubicBezTo>
                <a:lnTo>
                  <a:pt x="960" y="1158"/>
                </a:lnTo>
                <a:cubicBezTo>
                  <a:pt x="1023" y="1196"/>
                  <a:pt x="1091" y="1214"/>
                  <a:pt x="1159" y="1214"/>
                </a:cubicBezTo>
                <a:cubicBezTo>
                  <a:pt x="1296" y="1214"/>
                  <a:pt x="1431" y="1141"/>
                  <a:pt x="1510" y="1018"/>
                </a:cubicBezTo>
                <a:cubicBezTo>
                  <a:pt x="1628" y="819"/>
                  <a:pt x="1558" y="572"/>
                  <a:pt x="1359" y="457"/>
                </a:cubicBezTo>
                <a:lnTo>
                  <a:pt x="657" y="58"/>
                </a:lnTo>
                <a:cubicBezTo>
                  <a:pt x="594" y="19"/>
                  <a:pt x="525" y="0"/>
                  <a:pt x="4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563" y="1334950"/>
            <a:ext cx="40700" cy="20200"/>
          </a:xfrm>
          <a:custGeom>
            <a:avLst/>
            <a:gdLst/>
            <a:ahLst/>
            <a:cxnLst/>
            <a:rect l="l" t="t" r="r" b="b"/>
            <a:pathLst>
              <a:path w="1628" h="808" extrusionOk="0">
                <a:moveTo>
                  <a:pt x="410" y="0"/>
                </a:moveTo>
                <a:cubicBezTo>
                  <a:pt x="188" y="0"/>
                  <a:pt x="1" y="188"/>
                  <a:pt x="1" y="410"/>
                </a:cubicBezTo>
                <a:cubicBezTo>
                  <a:pt x="1" y="631"/>
                  <a:pt x="188" y="808"/>
                  <a:pt x="410" y="808"/>
                </a:cubicBezTo>
                <a:lnTo>
                  <a:pt x="1218" y="808"/>
                </a:lnTo>
                <a:cubicBezTo>
                  <a:pt x="1440" y="808"/>
                  <a:pt x="1628" y="631"/>
                  <a:pt x="1628" y="410"/>
                </a:cubicBezTo>
                <a:cubicBezTo>
                  <a:pt x="1628" y="188"/>
                  <a:pt x="1440" y="0"/>
                  <a:pt x="12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8" name="Google Shape;1098;p42"/>
          <p:cNvSpPr/>
          <p:nvPr/>
        </p:nvSpPr>
        <p:spPr>
          <a:xfrm>
            <a:off x="7372763" y="1281050"/>
            <a:ext cx="40650" cy="30375"/>
          </a:xfrm>
          <a:custGeom>
            <a:avLst/>
            <a:gdLst/>
            <a:ahLst/>
            <a:cxnLst/>
            <a:rect l="l" t="t" r="r" b="b"/>
            <a:pathLst>
              <a:path w="1626" h="1215" extrusionOk="0">
                <a:moveTo>
                  <a:pt x="462" y="1"/>
                </a:moveTo>
                <a:cubicBezTo>
                  <a:pt x="321" y="1"/>
                  <a:pt x="184" y="70"/>
                  <a:pt x="107" y="204"/>
                </a:cubicBezTo>
                <a:cubicBezTo>
                  <a:pt x="1" y="403"/>
                  <a:pt x="60" y="650"/>
                  <a:pt x="259" y="753"/>
                </a:cubicBezTo>
                <a:lnTo>
                  <a:pt x="960" y="1163"/>
                </a:lnTo>
                <a:cubicBezTo>
                  <a:pt x="1021" y="1197"/>
                  <a:pt x="1090" y="1214"/>
                  <a:pt x="1159" y="1214"/>
                </a:cubicBezTo>
                <a:cubicBezTo>
                  <a:pt x="1299" y="1214"/>
                  <a:pt x="1439" y="1145"/>
                  <a:pt x="1510" y="1011"/>
                </a:cubicBezTo>
                <a:cubicBezTo>
                  <a:pt x="1625" y="824"/>
                  <a:pt x="1555" y="565"/>
                  <a:pt x="1356" y="462"/>
                </a:cubicBezTo>
                <a:lnTo>
                  <a:pt x="668" y="52"/>
                </a:lnTo>
                <a:cubicBezTo>
                  <a:pt x="603" y="18"/>
                  <a:pt x="532" y="1"/>
                  <a:pt x="4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9" name="Google Shape;1099;p42"/>
          <p:cNvSpPr/>
          <p:nvPr/>
        </p:nvSpPr>
        <p:spPr>
          <a:xfrm>
            <a:off x="7372763" y="1378800"/>
            <a:ext cx="40650" cy="30350"/>
          </a:xfrm>
          <a:custGeom>
            <a:avLst/>
            <a:gdLst/>
            <a:ahLst/>
            <a:cxnLst/>
            <a:rect l="l" t="t" r="r" b="b"/>
            <a:pathLst>
              <a:path w="1626" h="1214" extrusionOk="0">
                <a:moveTo>
                  <a:pt x="1162" y="0"/>
                </a:moveTo>
                <a:cubicBezTo>
                  <a:pt x="1092" y="0"/>
                  <a:pt x="1022" y="19"/>
                  <a:pt x="960" y="58"/>
                </a:cubicBezTo>
                <a:lnTo>
                  <a:pt x="259" y="457"/>
                </a:lnTo>
                <a:cubicBezTo>
                  <a:pt x="60" y="572"/>
                  <a:pt x="1" y="819"/>
                  <a:pt x="107" y="1018"/>
                </a:cubicBezTo>
                <a:cubicBezTo>
                  <a:pt x="184" y="1141"/>
                  <a:pt x="320" y="1214"/>
                  <a:pt x="461" y="1214"/>
                </a:cubicBezTo>
                <a:cubicBezTo>
                  <a:pt x="531" y="1214"/>
                  <a:pt x="602" y="1196"/>
                  <a:pt x="668" y="1158"/>
                </a:cubicBezTo>
                <a:lnTo>
                  <a:pt x="1356" y="760"/>
                </a:lnTo>
                <a:cubicBezTo>
                  <a:pt x="1555" y="642"/>
                  <a:pt x="1625" y="398"/>
                  <a:pt x="1510" y="199"/>
                </a:cubicBezTo>
                <a:cubicBezTo>
                  <a:pt x="1439" y="73"/>
                  <a:pt x="1301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0" name="Google Shape;1100;p42"/>
          <p:cNvSpPr/>
          <p:nvPr/>
        </p:nvSpPr>
        <p:spPr>
          <a:xfrm>
            <a:off x="5366225" y="1267750"/>
            <a:ext cx="345075" cy="344800"/>
          </a:xfrm>
          <a:custGeom>
            <a:avLst/>
            <a:gdLst/>
            <a:ahLst/>
            <a:cxnLst/>
            <a:rect l="l" t="t" r="r" b="b"/>
            <a:pathLst>
              <a:path w="13803" h="13792" extrusionOk="0">
                <a:moveTo>
                  <a:pt x="11337" y="1344"/>
                </a:moveTo>
                <a:lnTo>
                  <a:pt x="11454" y="1998"/>
                </a:lnTo>
                <a:cubicBezTo>
                  <a:pt x="11488" y="2163"/>
                  <a:pt x="11617" y="2290"/>
                  <a:pt x="11783" y="2326"/>
                </a:cubicBezTo>
                <a:lnTo>
                  <a:pt x="12425" y="2444"/>
                </a:lnTo>
                <a:lnTo>
                  <a:pt x="11314" y="3566"/>
                </a:lnTo>
                <a:lnTo>
                  <a:pt x="10391" y="3389"/>
                </a:lnTo>
                <a:lnTo>
                  <a:pt x="10214" y="2466"/>
                </a:lnTo>
                <a:lnTo>
                  <a:pt x="11337" y="1344"/>
                </a:lnTo>
                <a:close/>
                <a:moveTo>
                  <a:pt x="6896" y="5670"/>
                </a:moveTo>
                <a:cubicBezTo>
                  <a:pt x="7084" y="5670"/>
                  <a:pt x="7258" y="5715"/>
                  <a:pt x="7420" y="5785"/>
                </a:cubicBezTo>
                <a:lnTo>
                  <a:pt x="6615" y="6593"/>
                </a:lnTo>
                <a:cubicBezTo>
                  <a:pt x="6452" y="6756"/>
                  <a:pt x="6452" y="7014"/>
                  <a:pt x="6615" y="7165"/>
                </a:cubicBezTo>
                <a:cubicBezTo>
                  <a:pt x="6691" y="7247"/>
                  <a:pt x="6793" y="7287"/>
                  <a:pt x="6896" y="7287"/>
                </a:cubicBezTo>
                <a:cubicBezTo>
                  <a:pt x="6998" y="7287"/>
                  <a:pt x="7100" y="7247"/>
                  <a:pt x="7176" y="7165"/>
                </a:cubicBezTo>
                <a:lnTo>
                  <a:pt x="7995" y="6357"/>
                </a:lnTo>
                <a:cubicBezTo>
                  <a:pt x="8066" y="6523"/>
                  <a:pt x="8110" y="6697"/>
                  <a:pt x="8110" y="6885"/>
                </a:cubicBezTo>
                <a:cubicBezTo>
                  <a:pt x="8110" y="7550"/>
                  <a:pt x="7561" y="8099"/>
                  <a:pt x="6896" y="8099"/>
                </a:cubicBezTo>
                <a:cubicBezTo>
                  <a:pt x="6228" y="8099"/>
                  <a:pt x="5681" y="7550"/>
                  <a:pt x="5681" y="6885"/>
                </a:cubicBezTo>
                <a:cubicBezTo>
                  <a:pt x="5681" y="6217"/>
                  <a:pt x="6228" y="5670"/>
                  <a:pt x="6896" y="5670"/>
                </a:cubicBezTo>
                <a:close/>
                <a:moveTo>
                  <a:pt x="6896" y="3788"/>
                </a:moveTo>
                <a:cubicBezTo>
                  <a:pt x="7608" y="3788"/>
                  <a:pt x="8262" y="4021"/>
                  <a:pt x="8778" y="4430"/>
                </a:cubicBezTo>
                <a:lnTo>
                  <a:pt x="8007" y="5202"/>
                </a:lnTo>
                <a:cubicBezTo>
                  <a:pt x="7690" y="4980"/>
                  <a:pt x="7305" y="4862"/>
                  <a:pt x="6896" y="4862"/>
                </a:cubicBezTo>
                <a:cubicBezTo>
                  <a:pt x="5785" y="4862"/>
                  <a:pt x="4873" y="5763"/>
                  <a:pt x="4873" y="6885"/>
                </a:cubicBezTo>
                <a:cubicBezTo>
                  <a:pt x="4873" y="7996"/>
                  <a:pt x="5785" y="8907"/>
                  <a:pt x="6896" y="8907"/>
                </a:cubicBezTo>
                <a:cubicBezTo>
                  <a:pt x="8007" y="8907"/>
                  <a:pt x="8918" y="7996"/>
                  <a:pt x="8918" y="6885"/>
                </a:cubicBezTo>
                <a:cubicBezTo>
                  <a:pt x="8918" y="6475"/>
                  <a:pt x="8789" y="6091"/>
                  <a:pt x="8579" y="5774"/>
                </a:cubicBezTo>
                <a:lnTo>
                  <a:pt x="9350" y="4991"/>
                </a:lnTo>
                <a:cubicBezTo>
                  <a:pt x="9760" y="5516"/>
                  <a:pt x="9993" y="6172"/>
                  <a:pt x="9993" y="6885"/>
                </a:cubicBezTo>
                <a:cubicBezTo>
                  <a:pt x="9993" y="8590"/>
                  <a:pt x="8601" y="9982"/>
                  <a:pt x="6896" y="9982"/>
                </a:cubicBezTo>
                <a:cubicBezTo>
                  <a:pt x="5190" y="9982"/>
                  <a:pt x="3799" y="8590"/>
                  <a:pt x="3799" y="6885"/>
                </a:cubicBezTo>
                <a:cubicBezTo>
                  <a:pt x="3799" y="5179"/>
                  <a:pt x="5190" y="3788"/>
                  <a:pt x="6896" y="3788"/>
                </a:cubicBezTo>
                <a:close/>
                <a:moveTo>
                  <a:pt x="7608" y="806"/>
                </a:moveTo>
                <a:lnTo>
                  <a:pt x="7678" y="1673"/>
                </a:lnTo>
                <a:cubicBezTo>
                  <a:pt x="7690" y="1846"/>
                  <a:pt x="7819" y="1987"/>
                  <a:pt x="7995" y="2034"/>
                </a:cubicBezTo>
                <a:cubicBezTo>
                  <a:pt x="8498" y="2138"/>
                  <a:pt x="8977" y="2326"/>
                  <a:pt x="9420" y="2595"/>
                </a:cubicBezTo>
                <a:lnTo>
                  <a:pt x="9608" y="3611"/>
                </a:lnTo>
                <a:lnTo>
                  <a:pt x="9362" y="3858"/>
                </a:lnTo>
                <a:cubicBezTo>
                  <a:pt x="8693" y="3312"/>
                  <a:pt x="7834" y="2989"/>
                  <a:pt x="6895" y="2989"/>
                </a:cubicBezTo>
                <a:cubicBezTo>
                  <a:pt x="6848" y="2989"/>
                  <a:pt x="6802" y="2989"/>
                  <a:pt x="6755" y="2991"/>
                </a:cubicBezTo>
                <a:cubicBezTo>
                  <a:pt x="4699" y="3061"/>
                  <a:pt x="3038" y="4744"/>
                  <a:pt x="2991" y="6803"/>
                </a:cubicBezTo>
                <a:cubicBezTo>
                  <a:pt x="2947" y="9001"/>
                  <a:pt x="4712" y="10802"/>
                  <a:pt x="6884" y="10802"/>
                </a:cubicBezTo>
                <a:cubicBezTo>
                  <a:pt x="6918" y="10802"/>
                  <a:pt x="6953" y="10802"/>
                  <a:pt x="6988" y="10801"/>
                </a:cubicBezTo>
                <a:cubicBezTo>
                  <a:pt x="9047" y="10765"/>
                  <a:pt x="10731" y="9107"/>
                  <a:pt x="10812" y="7047"/>
                </a:cubicBezTo>
                <a:cubicBezTo>
                  <a:pt x="10846" y="6054"/>
                  <a:pt x="10506" y="5143"/>
                  <a:pt x="9934" y="4430"/>
                </a:cubicBezTo>
                <a:lnTo>
                  <a:pt x="10181" y="4183"/>
                </a:lnTo>
                <a:lnTo>
                  <a:pt x="11207" y="4371"/>
                </a:lnTo>
                <a:cubicBezTo>
                  <a:pt x="11466" y="4814"/>
                  <a:pt x="11654" y="5294"/>
                  <a:pt x="11769" y="5810"/>
                </a:cubicBezTo>
                <a:cubicBezTo>
                  <a:pt x="11805" y="5973"/>
                  <a:pt x="11956" y="6102"/>
                  <a:pt x="12133" y="6125"/>
                </a:cubicBezTo>
                <a:lnTo>
                  <a:pt x="12997" y="6195"/>
                </a:lnTo>
                <a:lnTo>
                  <a:pt x="12997" y="7597"/>
                </a:lnTo>
                <a:lnTo>
                  <a:pt x="12133" y="7667"/>
                </a:lnTo>
                <a:cubicBezTo>
                  <a:pt x="11956" y="7690"/>
                  <a:pt x="11805" y="7819"/>
                  <a:pt x="11769" y="7996"/>
                </a:cubicBezTo>
                <a:cubicBezTo>
                  <a:pt x="11642" y="8557"/>
                  <a:pt x="11418" y="9081"/>
                  <a:pt x="11115" y="9561"/>
                </a:cubicBezTo>
                <a:cubicBezTo>
                  <a:pt x="11022" y="9713"/>
                  <a:pt x="11034" y="9912"/>
                  <a:pt x="11151" y="10041"/>
                </a:cubicBezTo>
                <a:lnTo>
                  <a:pt x="11712" y="10706"/>
                </a:lnTo>
                <a:lnTo>
                  <a:pt x="10705" y="11701"/>
                </a:lnTo>
                <a:lnTo>
                  <a:pt x="10052" y="11140"/>
                </a:lnTo>
                <a:cubicBezTo>
                  <a:pt x="9974" y="11075"/>
                  <a:pt x="9881" y="11042"/>
                  <a:pt x="9788" y="11042"/>
                </a:cubicBezTo>
                <a:cubicBezTo>
                  <a:pt x="9713" y="11042"/>
                  <a:pt x="9639" y="11063"/>
                  <a:pt x="9572" y="11104"/>
                </a:cubicBezTo>
                <a:cubicBezTo>
                  <a:pt x="9081" y="11421"/>
                  <a:pt x="8556" y="11643"/>
                  <a:pt x="7995" y="11758"/>
                </a:cubicBezTo>
                <a:cubicBezTo>
                  <a:pt x="7819" y="11805"/>
                  <a:pt x="7690" y="11946"/>
                  <a:pt x="7678" y="12122"/>
                </a:cubicBezTo>
                <a:lnTo>
                  <a:pt x="7608" y="12986"/>
                </a:lnTo>
                <a:lnTo>
                  <a:pt x="6194" y="12986"/>
                </a:lnTo>
                <a:lnTo>
                  <a:pt x="6124" y="12122"/>
                </a:lnTo>
                <a:cubicBezTo>
                  <a:pt x="6113" y="11946"/>
                  <a:pt x="5984" y="11805"/>
                  <a:pt x="5807" y="11758"/>
                </a:cubicBezTo>
                <a:cubicBezTo>
                  <a:pt x="5246" y="11643"/>
                  <a:pt x="4722" y="11421"/>
                  <a:pt x="4231" y="11104"/>
                </a:cubicBezTo>
                <a:cubicBezTo>
                  <a:pt x="4163" y="11063"/>
                  <a:pt x="4089" y="11042"/>
                  <a:pt x="4015" y="11042"/>
                </a:cubicBezTo>
                <a:cubicBezTo>
                  <a:pt x="3922" y="11042"/>
                  <a:pt x="3829" y="11075"/>
                  <a:pt x="3751" y="11140"/>
                </a:cubicBezTo>
                <a:lnTo>
                  <a:pt x="3097" y="11701"/>
                </a:lnTo>
                <a:lnTo>
                  <a:pt x="2090" y="10706"/>
                </a:lnTo>
                <a:lnTo>
                  <a:pt x="2651" y="10041"/>
                </a:lnTo>
                <a:cubicBezTo>
                  <a:pt x="2769" y="9912"/>
                  <a:pt x="2780" y="9713"/>
                  <a:pt x="2688" y="9561"/>
                </a:cubicBezTo>
                <a:cubicBezTo>
                  <a:pt x="2385" y="9081"/>
                  <a:pt x="2160" y="8546"/>
                  <a:pt x="2034" y="7984"/>
                </a:cubicBezTo>
                <a:cubicBezTo>
                  <a:pt x="1998" y="7819"/>
                  <a:pt x="1846" y="7690"/>
                  <a:pt x="1669" y="7667"/>
                </a:cubicBezTo>
                <a:lnTo>
                  <a:pt x="805" y="7597"/>
                </a:lnTo>
                <a:lnTo>
                  <a:pt x="805" y="6195"/>
                </a:lnTo>
                <a:lnTo>
                  <a:pt x="1669" y="6125"/>
                </a:lnTo>
                <a:cubicBezTo>
                  <a:pt x="1846" y="6102"/>
                  <a:pt x="1998" y="5984"/>
                  <a:pt x="2034" y="5810"/>
                </a:cubicBezTo>
                <a:cubicBezTo>
                  <a:pt x="2160" y="5249"/>
                  <a:pt x="2385" y="4711"/>
                  <a:pt x="2688" y="4220"/>
                </a:cubicBezTo>
                <a:cubicBezTo>
                  <a:pt x="2780" y="4079"/>
                  <a:pt x="2769" y="3880"/>
                  <a:pt x="2651" y="3751"/>
                </a:cubicBezTo>
                <a:lnTo>
                  <a:pt x="2090" y="3086"/>
                </a:lnTo>
                <a:lnTo>
                  <a:pt x="3097" y="2093"/>
                </a:lnTo>
                <a:lnTo>
                  <a:pt x="3751" y="2654"/>
                </a:lnTo>
                <a:cubicBezTo>
                  <a:pt x="3829" y="2718"/>
                  <a:pt x="3921" y="2750"/>
                  <a:pt x="4014" y="2750"/>
                </a:cubicBezTo>
                <a:cubicBezTo>
                  <a:pt x="4088" y="2750"/>
                  <a:pt x="4163" y="2729"/>
                  <a:pt x="4231" y="2688"/>
                </a:cubicBezTo>
                <a:cubicBezTo>
                  <a:pt x="4722" y="2374"/>
                  <a:pt x="5246" y="2149"/>
                  <a:pt x="5807" y="2034"/>
                </a:cubicBezTo>
                <a:cubicBezTo>
                  <a:pt x="5984" y="1987"/>
                  <a:pt x="6113" y="1846"/>
                  <a:pt x="6124" y="1673"/>
                </a:cubicBezTo>
                <a:lnTo>
                  <a:pt x="6194" y="806"/>
                </a:lnTo>
                <a:close/>
                <a:moveTo>
                  <a:pt x="5821" y="1"/>
                </a:moveTo>
                <a:cubicBezTo>
                  <a:pt x="5611" y="1"/>
                  <a:pt x="5434" y="152"/>
                  <a:pt x="5423" y="362"/>
                </a:cubicBezTo>
                <a:lnTo>
                  <a:pt x="5342" y="1308"/>
                </a:lnTo>
                <a:cubicBezTo>
                  <a:pt x="4895" y="1437"/>
                  <a:pt x="4463" y="1614"/>
                  <a:pt x="4054" y="1846"/>
                </a:cubicBezTo>
                <a:lnTo>
                  <a:pt x="3330" y="1226"/>
                </a:lnTo>
                <a:cubicBezTo>
                  <a:pt x="3252" y="1165"/>
                  <a:pt x="3158" y="1133"/>
                  <a:pt x="3064" y="1133"/>
                </a:cubicBezTo>
                <a:cubicBezTo>
                  <a:pt x="2961" y="1133"/>
                  <a:pt x="2859" y="1171"/>
                  <a:pt x="2780" y="1252"/>
                </a:cubicBezTo>
                <a:lnTo>
                  <a:pt x="1263" y="2781"/>
                </a:lnTo>
                <a:cubicBezTo>
                  <a:pt x="1108" y="2921"/>
                  <a:pt x="1097" y="3168"/>
                  <a:pt x="1237" y="3330"/>
                </a:cubicBezTo>
                <a:lnTo>
                  <a:pt x="1846" y="4057"/>
                </a:lnTo>
                <a:cubicBezTo>
                  <a:pt x="1624" y="4453"/>
                  <a:pt x="1437" y="4885"/>
                  <a:pt x="1319" y="5342"/>
                </a:cubicBezTo>
                <a:lnTo>
                  <a:pt x="373" y="5412"/>
                </a:lnTo>
                <a:cubicBezTo>
                  <a:pt x="163" y="5434"/>
                  <a:pt x="0" y="5611"/>
                  <a:pt x="0" y="5822"/>
                </a:cubicBezTo>
                <a:lnTo>
                  <a:pt x="0" y="7970"/>
                </a:lnTo>
                <a:cubicBezTo>
                  <a:pt x="0" y="8181"/>
                  <a:pt x="163" y="8358"/>
                  <a:pt x="373" y="8380"/>
                </a:cubicBezTo>
                <a:lnTo>
                  <a:pt x="1319" y="8450"/>
                </a:lnTo>
                <a:cubicBezTo>
                  <a:pt x="1437" y="8907"/>
                  <a:pt x="1624" y="9339"/>
                  <a:pt x="1846" y="9749"/>
                </a:cubicBezTo>
                <a:lnTo>
                  <a:pt x="1237" y="10462"/>
                </a:lnTo>
                <a:cubicBezTo>
                  <a:pt x="1097" y="10624"/>
                  <a:pt x="1108" y="10871"/>
                  <a:pt x="1263" y="11011"/>
                </a:cubicBezTo>
                <a:lnTo>
                  <a:pt x="2780" y="12543"/>
                </a:lnTo>
                <a:cubicBezTo>
                  <a:pt x="2859" y="12622"/>
                  <a:pt x="2961" y="12660"/>
                  <a:pt x="3063" y="12660"/>
                </a:cubicBezTo>
                <a:cubicBezTo>
                  <a:pt x="3157" y="12660"/>
                  <a:pt x="3252" y="12627"/>
                  <a:pt x="3330" y="12566"/>
                </a:cubicBezTo>
                <a:lnTo>
                  <a:pt x="4054" y="11946"/>
                </a:lnTo>
                <a:cubicBezTo>
                  <a:pt x="4463" y="12178"/>
                  <a:pt x="4895" y="12355"/>
                  <a:pt x="5342" y="12484"/>
                </a:cubicBezTo>
                <a:lnTo>
                  <a:pt x="5423" y="13430"/>
                </a:lnTo>
                <a:cubicBezTo>
                  <a:pt x="5434" y="13640"/>
                  <a:pt x="5611" y="13791"/>
                  <a:pt x="5821" y="13791"/>
                </a:cubicBezTo>
                <a:lnTo>
                  <a:pt x="7981" y="13791"/>
                </a:lnTo>
                <a:cubicBezTo>
                  <a:pt x="8192" y="13791"/>
                  <a:pt x="8368" y="13640"/>
                  <a:pt x="8380" y="13430"/>
                </a:cubicBezTo>
                <a:lnTo>
                  <a:pt x="8461" y="12484"/>
                </a:lnTo>
                <a:cubicBezTo>
                  <a:pt x="8907" y="12355"/>
                  <a:pt x="9339" y="12178"/>
                  <a:pt x="9749" y="11946"/>
                </a:cubicBezTo>
                <a:lnTo>
                  <a:pt x="10472" y="12566"/>
                </a:lnTo>
                <a:cubicBezTo>
                  <a:pt x="10551" y="12627"/>
                  <a:pt x="10645" y="12660"/>
                  <a:pt x="10740" y="12660"/>
                </a:cubicBezTo>
                <a:cubicBezTo>
                  <a:pt x="10842" y="12660"/>
                  <a:pt x="10944" y="12622"/>
                  <a:pt x="11022" y="12543"/>
                </a:cubicBezTo>
                <a:lnTo>
                  <a:pt x="12540" y="11011"/>
                </a:lnTo>
                <a:cubicBezTo>
                  <a:pt x="12694" y="10871"/>
                  <a:pt x="12706" y="10624"/>
                  <a:pt x="12565" y="10462"/>
                </a:cubicBezTo>
                <a:lnTo>
                  <a:pt x="11956" y="9749"/>
                </a:lnTo>
                <a:cubicBezTo>
                  <a:pt x="12178" y="9339"/>
                  <a:pt x="12366" y="8907"/>
                  <a:pt x="12484" y="8450"/>
                </a:cubicBezTo>
                <a:lnTo>
                  <a:pt x="13429" y="8380"/>
                </a:lnTo>
                <a:cubicBezTo>
                  <a:pt x="13640" y="8358"/>
                  <a:pt x="13802" y="8181"/>
                  <a:pt x="13802" y="7970"/>
                </a:cubicBezTo>
                <a:lnTo>
                  <a:pt x="13802" y="5822"/>
                </a:lnTo>
                <a:cubicBezTo>
                  <a:pt x="13802" y="5611"/>
                  <a:pt x="13640" y="5434"/>
                  <a:pt x="13429" y="5412"/>
                </a:cubicBezTo>
                <a:lnTo>
                  <a:pt x="12484" y="5342"/>
                </a:lnTo>
                <a:cubicBezTo>
                  <a:pt x="12366" y="4899"/>
                  <a:pt x="12189" y="4478"/>
                  <a:pt x="11968" y="4068"/>
                </a:cubicBezTo>
                <a:lnTo>
                  <a:pt x="13547" y="2489"/>
                </a:lnTo>
                <a:cubicBezTo>
                  <a:pt x="13780" y="2256"/>
                  <a:pt x="13662" y="1858"/>
                  <a:pt x="13337" y="1799"/>
                </a:cubicBezTo>
                <a:lnTo>
                  <a:pt x="12203" y="1588"/>
                </a:lnTo>
                <a:lnTo>
                  <a:pt x="11993" y="455"/>
                </a:lnTo>
                <a:cubicBezTo>
                  <a:pt x="11955" y="252"/>
                  <a:pt x="11774" y="131"/>
                  <a:pt x="11592" y="131"/>
                </a:cubicBezTo>
                <a:cubicBezTo>
                  <a:pt x="11492" y="131"/>
                  <a:pt x="11392" y="166"/>
                  <a:pt x="11314" y="245"/>
                </a:cubicBezTo>
                <a:lnTo>
                  <a:pt x="9723" y="1835"/>
                </a:lnTo>
                <a:cubicBezTo>
                  <a:pt x="9328" y="1614"/>
                  <a:pt x="8907" y="1437"/>
                  <a:pt x="8461" y="1308"/>
                </a:cubicBezTo>
                <a:lnTo>
                  <a:pt x="8380" y="362"/>
                </a:lnTo>
                <a:cubicBezTo>
                  <a:pt x="8368" y="152"/>
                  <a:pt x="8192" y="1"/>
                  <a:pt x="79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1438450" y="1267700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3" name="Google Shape;1103;p42"/>
          <p:cNvSpPr/>
          <p:nvPr/>
        </p:nvSpPr>
        <p:spPr>
          <a:xfrm>
            <a:off x="3506513" y="1350175"/>
            <a:ext cx="136775" cy="43900"/>
          </a:xfrm>
          <a:custGeom>
            <a:avLst/>
            <a:gdLst/>
            <a:ahLst/>
            <a:cxnLst/>
            <a:rect l="l" t="t" r="r" b="b"/>
            <a:pathLst>
              <a:path w="5471" h="1756" extrusionOk="0">
                <a:moveTo>
                  <a:pt x="2738" y="1"/>
                </a:moveTo>
                <a:cubicBezTo>
                  <a:pt x="1808" y="1"/>
                  <a:pt x="876" y="354"/>
                  <a:pt x="163" y="1061"/>
                </a:cubicBezTo>
                <a:cubicBezTo>
                  <a:pt x="0" y="1224"/>
                  <a:pt x="0" y="1482"/>
                  <a:pt x="163" y="1633"/>
                </a:cubicBezTo>
                <a:cubicBezTo>
                  <a:pt x="245" y="1715"/>
                  <a:pt x="347" y="1755"/>
                  <a:pt x="449" y="1755"/>
                </a:cubicBezTo>
                <a:cubicBezTo>
                  <a:pt x="552" y="1755"/>
                  <a:pt x="654" y="1715"/>
                  <a:pt x="735" y="1633"/>
                </a:cubicBezTo>
                <a:cubicBezTo>
                  <a:pt x="1291" y="1083"/>
                  <a:pt x="2015" y="809"/>
                  <a:pt x="2738" y="809"/>
                </a:cubicBezTo>
                <a:cubicBezTo>
                  <a:pt x="3462" y="809"/>
                  <a:pt x="4183" y="1083"/>
                  <a:pt x="4733" y="1633"/>
                </a:cubicBezTo>
                <a:cubicBezTo>
                  <a:pt x="4814" y="1715"/>
                  <a:pt x="4920" y="1755"/>
                  <a:pt x="5023" y="1755"/>
                </a:cubicBezTo>
                <a:cubicBezTo>
                  <a:pt x="5127" y="1755"/>
                  <a:pt x="5230" y="1715"/>
                  <a:pt x="5305" y="1633"/>
                </a:cubicBezTo>
                <a:cubicBezTo>
                  <a:pt x="5471" y="1482"/>
                  <a:pt x="5471" y="1224"/>
                  <a:pt x="5305" y="1061"/>
                </a:cubicBezTo>
                <a:cubicBezTo>
                  <a:pt x="4598" y="354"/>
                  <a:pt x="3669" y="1"/>
                  <a:pt x="27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4" name="Google Shape;1104;p42"/>
          <p:cNvSpPr/>
          <p:nvPr/>
        </p:nvSpPr>
        <p:spPr>
          <a:xfrm>
            <a:off x="3535138" y="1390625"/>
            <a:ext cx="79475" cy="32100"/>
          </a:xfrm>
          <a:custGeom>
            <a:avLst/>
            <a:gdLst/>
            <a:ahLst/>
            <a:cxnLst/>
            <a:rect l="l" t="t" r="r" b="b"/>
            <a:pathLst>
              <a:path w="3179" h="1284" extrusionOk="0">
                <a:moveTo>
                  <a:pt x="1591" y="1"/>
                </a:moveTo>
                <a:cubicBezTo>
                  <a:pt x="1072" y="1"/>
                  <a:pt x="554" y="196"/>
                  <a:pt x="163" y="588"/>
                </a:cubicBezTo>
                <a:cubicBezTo>
                  <a:pt x="0" y="753"/>
                  <a:pt x="0" y="997"/>
                  <a:pt x="163" y="1160"/>
                </a:cubicBezTo>
                <a:cubicBezTo>
                  <a:pt x="238" y="1243"/>
                  <a:pt x="341" y="1284"/>
                  <a:pt x="445" y="1284"/>
                </a:cubicBezTo>
                <a:cubicBezTo>
                  <a:pt x="548" y="1284"/>
                  <a:pt x="654" y="1243"/>
                  <a:pt x="735" y="1160"/>
                </a:cubicBezTo>
                <a:cubicBezTo>
                  <a:pt x="969" y="927"/>
                  <a:pt x="1279" y="811"/>
                  <a:pt x="1591" y="811"/>
                </a:cubicBezTo>
                <a:cubicBezTo>
                  <a:pt x="1902" y="811"/>
                  <a:pt x="2215" y="927"/>
                  <a:pt x="2455" y="1160"/>
                </a:cubicBezTo>
                <a:cubicBezTo>
                  <a:pt x="2530" y="1243"/>
                  <a:pt x="2633" y="1284"/>
                  <a:pt x="2737" y="1284"/>
                </a:cubicBezTo>
                <a:cubicBezTo>
                  <a:pt x="2840" y="1284"/>
                  <a:pt x="2946" y="1243"/>
                  <a:pt x="3027" y="1160"/>
                </a:cubicBezTo>
                <a:cubicBezTo>
                  <a:pt x="3178" y="997"/>
                  <a:pt x="3178" y="753"/>
                  <a:pt x="3027" y="588"/>
                </a:cubicBezTo>
                <a:cubicBezTo>
                  <a:pt x="2630" y="196"/>
                  <a:pt x="2110" y="1"/>
                  <a:pt x="15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5" name="Google Shape;1105;p42"/>
          <p:cNvSpPr/>
          <p:nvPr/>
        </p:nvSpPr>
        <p:spPr>
          <a:xfrm>
            <a:off x="3564938" y="1431050"/>
            <a:ext cx="20150" cy="20150"/>
          </a:xfrm>
          <a:custGeom>
            <a:avLst/>
            <a:gdLst/>
            <a:ahLst/>
            <a:cxnLst/>
            <a:rect l="l" t="t" r="r" b="b"/>
            <a:pathLst>
              <a:path w="806" h="806" extrusionOk="0">
                <a:moveTo>
                  <a:pt x="399" y="0"/>
                </a:moveTo>
                <a:cubicBezTo>
                  <a:pt x="174" y="0"/>
                  <a:pt x="0" y="174"/>
                  <a:pt x="0" y="398"/>
                </a:cubicBezTo>
                <a:cubicBezTo>
                  <a:pt x="0" y="631"/>
                  <a:pt x="174" y="805"/>
                  <a:pt x="399" y="805"/>
                </a:cubicBezTo>
                <a:cubicBezTo>
                  <a:pt x="620" y="805"/>
                  <a:pt x="805" y="631"/>
                  <a:pt x="805" y="398"/>
                </a:cubicBezTo>
                <a:cubicBezTo>
                  <a:pt x="805" y="174"/>
                  <a:pt x="620" y="0"/>
                  <a:pt x="3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6" name="Google Shape;1106;p42"/>
          <p:cNvSpPr/>
          <p:nvPr/>
        </p:nvSpPr>
        <p:spPr>
          <a:xfrm>
            <a:off x="3401588" y="1267700"/>
            <a:ext cx="346550" cy="344900"/>
          </a:xfrm>
          <a:custGeom>
            <a:avLst/>
            <a:gdLst/>
            <a:ahLst/>
            <a:cxnLst/>
            <a:rect l="l" t="t" r="r" b="b"/>
            <a:pathLst>
              <a:path w="13862" h="13796" extrusionOk="0">
                <a:moveTo>
                  <a:pt x="6394" y="806"/>
                </a:moveTo>
                <a:cubicBezTo>
                  <a:pt x="7143" y="806"/>
                  <a:pt x="7844" y="1041"/>
                  <a:pt x="8428" y="1485"/>
                </a:cubicBezTo>
                <a:cubicBezTo>
                  <a:pt x="8240" y="1602"/>
                  <a:pt x="8066" y="1743"/>
                  <a:pt x="7900" y="1905"/>
                </a:cubicBezTo>
                <a:cubicBezTo>
                  <a:pt x="7738" y="2057"/>
                  <a:pt x="7738" y="2315"/>
                  <a:pt x="7900" y="2478"/>
                </a:cubicBezTo>
                <a:cubicBezTo>
                  <a:pt x="7978" y="2553"/>
                  <a:pt x="8080" y="2591"/>
                  <a:pt x="8184" y="2591"/>
                </a:cubicBezTo>
                <a:cubicBezTo>
                  <a:pt x="8288" y="2591"/>
                  <a:pt x="8393" y="2553"/>
                  <a:pt x="8476" y="2478"/>
                </a:cubicBezTo>
                <a:cubicBezTo>
                  <a:pt x="8697" y="2245"/>
                  <a:pt x="8989" y="2079"/>
                  <a:pt x="9269" y="1987"/>
                </a:cubicBezTo>
                <a:cubicBezTo>
                  <a:pt x="9480" y="1917"/>
                  <a:pt x="9694" y="1883"/>
                  <a:pt x="9906" y="1883"/>
                </a:cubicBezTo>
                <a:cubicBezTo>
                  <a:pt x="10434" y="1883"/>
                  <a:pt x="10943" y="2093"/>
                  <a:pt x="11326" y="2478"/>
                </a:cubicBezTo>
                <a:cubicBezTo>
                  <a:pt x="11817" y="2969"/>
                  <a:pt x="12016" y="3659"/>
                  <a:pt x="11876" y="4338"/>
                </a:cubicBezTo>
                <a:cubicBezTo>
                  <a:pt x="11794" y="4699"/>
                  <a:pt x="11606" y="5061"/>
                  <a:pt x="11326" y="5331"/>
                </a:cubicBezTo>
                <a:cubicBezTo>
                  <a:pt x="11174" y="5493"/>
                  <a:pt x="11174" y="5751"/>
                  <a:pt x="11326" y="5903"/>
                </a:cubicBezTo>
                <a:cubicBezTo>
                  <a:pt x="11407" y="5984"/>
                  <a:pt x="11514" y="6021"/>
                  <a:pt x="11618" y="6021"/>
                </a:cubicBezTo>
                <a:cubicBezTo>
                  <a:pt x="11724" y="6021"/>
                  <a:pt x="11817" y="5984"/>
                  <a:pt x="11898" y="5903"/>
                </a:cubicBezTo>
                <a:cubicBezTo>
                  <a:pt x="12145" y="5656"/>
                  <a:pt x="12344" y="5376"/>
                  <a:pt x="12473" y="5084"/>
                </a:cubicBezTo>
                <a:cubicBezTo>
                  <a:pt x="12810" y="5401"/>
                  <a:pt x="12998" y="5855"/>
                  <a:pt x="12998" y="6335"/>
                </a:cubicBezTo>
                <a:cubicBezTo>
                  <a:pt x="12998" y="7294"/>
                  <a:pt x="12215" y="8077"/>
                  <a:pt x="11244" y="8077"/>
                </a:cubicBezTo>
                <a:lnTo>
                  <a:pt x="2618" y="8077"/>
                </a:lnTo>
                <a:cubicBezTo>
                  <a:pt x="1647" y="8077"/>
                  <a:pt x="865" y="7294"/>
                  <a:pt x="865" y="6335"/>
                </a:cubicBezTo>
                <a:cubicBezTo>
                  <a:pt x="865" y="5493"/>
                  <a:pt x="1462" y="4792"/>
                  <a:pt x="2245" y="4618"/>
                </a:cubicBezTo>
                <a:cubicBezTo>
                  <a:pt x="2279" y="5002"/>
                  <a:pt x="2374" y="5364"/>
                  <a:pt x="2514" y="5726"/>
                </a:cubicBezTo>
                <a:cubicBezTo>
                  <a:pt x="2576" y="5886"/>
                  <a:pt x="2725" y="5979"/>
                  <a:pt x="2886" y="5979"/>
                </a:cubicBezTo>
                <a:cubicBezTo>
                  <a:pt x="2936" y="5979"/>
                  <a:pt x="2988" y="5970"/>
                  <a:pt x="3039" y="5951"/>
                </a:cubicBezTo>
                <a:cubicBezTo>
                  <a:pt x="3249" y="5866"/>
                  <a:pt x="3342" y="5634"/>
                  <a:pt x="3260" y="5423"/>
                </a:cubicBezTo>
                <a:cubicBezTo>
                  <a:pt x="3109" y="5025"/>
                  <a:pt x="3028" y="4604"/>
                  <a:pt x="3028" y="4172"/>
                </a:cubicBezTo>
                <a:cubicBezTo>
                  <a:pt x="3028" y="2315"/>
                  <a:pt x="4534" y="806"/>
                  <a:pt x="6394" y="806"/>
                </a:cubicBezTo>
                <a:close/>
                <a:moveTo>
                  <a:pt x="2618" y="12178"/>
                </a:moveTo>
                <a:cubicBezTo>
                  <a:pt x="2840" y="12178"/>
                  <a:pt x="3028" y="12366"/>
                  <a:pt x="3028" y="12588"/>
                </a:cubicBezTo>
                <a:cubicBezTo>
                  <a:pt x="3028" y="12810"/>
                  <a:pt x="2840" y="12986"/>
                  <a:pt x="2618" y="12986"/>
                </a:cubicBezTo>
                <a:cubicBezTo>
                  <a:pt x="2396" y="12986"/>
                  <a:pt x="2220" y="12810"/>
                  <a:pt x="2220" y="12588"/>
                </a:cubicBezTo>
                <a:cubicBezTo>
                  <a:pt x="2220" y="12366"/>
                  <a:pt x="2396" y="12178"/>
                  <a:pt x="2618" y="12178"/>
                </a:cubicBezTo>
                <a:close/>
                <a:moveTo>
                  <a:pt x="6933" y="12178"/>
                </a:moveTo>
                <a:cubicBezTo>
                  <a:pt x="7154" y="12178"/>
                  <a:pt x="7339" y="12366"/>
                  <a:pt x="7339" y="12588"/>
                </a:cubicBezTo>
                <a:cubicBezTo>
                  <a:pt x="7339" y="12810"/>
                  <a:pt x="7154" y="12986"/>
                  <a:pt x="6933" y="12986"/>
                </a:cubicBezTo>
                <a:cubicBezTo>
                  <a:pt x="6708" y="12986"/>
                  <a:pt x="6534" y="12810"/>
                  <a:pt x="6534" y="12588"/>
                </a:cubicBezTo>
                <a:cubicBezTo>
                  <a:pt x="6534" y="12366"/>
                  <a:pt x="6708" y="12178"/>
                  <a:pt x="6933" y="12178"/>
                </a:cubicBezTo>
                <a:close/>
                <a:moveTo>
                  <a:pt x="11244" y="12178"/>
                </a:moveTo>
                <a:cubicBezTo>
                  <a:pt x="11466" y="12178"/>
                  <a:pt x="11654" y="12366"/>
                  <a:pt x="11654" y="12588"/>
                </a:cubicBezTo>
                <a:cubicBezTo>
                  <a:pt x="11654" y="12810"/>
                  <a:pt x="11466" y="12986"/>
                  <a:pt x="11244" y="12986"/>
                </a:cubicBezTo>
                <a:cubicBezTo>
                  <a:pt x="11023" y="12986"/>
                  <a:pt x="10846" y="12810"/>
                  <a:pt x="10846" y="12588"/>
                </a:cubicBezTo>
                <a:cubicBezTo>
                  <a:pt x="10846" y="12366"/>
                  <a:pt x="11023" y="12178"/>
                  <a:pt x="11244" y="12178"/>
                </a:cubicBezTo>
                <a:close/>
                <a:moveTo>
                  <a:pt x="6383" y="1"/>
                </a:moveTo>
                <a:cubicBezTo>
                  <a:pt x="4220" y="1"/>
                  <a:pt x="2430" y="1647"/>
                  <a:pt x="2234" y="3762"/>
                </a:cubicBezTo>
                <a:lnTo>
                  <a:pt x="2208" y="3762"/>
                </a:lnTo>
                <a:lnTo>
                  <a:pt x="2208" y="3799"/>
                </a:lnTo>
                <a:cubicBezTo>
                  <a:pt x="957" y="3998"/>
                  <a:pt x="1" y="5120"/>
                  <a:pt x="60" y="6442"/>
                </a:cubicBezTo>
                <a:cubicBezTo>
                  <a:pt x="104" y="7785"/>
                  <a:pt x="1297" y="8896"/>
                  <a:pt x="2641" y="8896"/>
                </a:cubicBezTo>
                <a:lnTo>
                  <a:pt x="4091" y="8896"/>
                </a:lnTo>
                <a:lnTo>
                  <a:pt x="4091" y="11034"/>
                </a:lnTo>
                <a:lnTo>
                  <a:pt x="3308" y="11595"/>
                </a:lnTo>
                <a:cubicBezTo>
                  <a:pt x="3109" y="11459"/>
                  <a:pt x="2871" y="11370"/>
                  <a:pt x="2612" y="11370"/>
                </a:cubicBezTo>
                <a:cubicBezTo>
                  <a:pt x="2584" y="11370"/>
                  <a:pt x="2555" y="11371"/>
                  <a:pt x="2525" y="11373"/>
                </a:cubicBezTo>
                <a:cubicBezTo>
                  <a:pt x="1917" y="11421"/>
                  <a:pt x="1426" y="11923"/>
                  <a:pt x="1403" y="12543"/>
                </a:cubicBezTo>
                <a:cubicBezTo>
                  <a:pt x="1378" y="13230"/>
                  <a:pt x="1928" y="13791"/>
                  <a:pt x="2618" y="13791"/>
                </a:cubicBezTo>
                <a:cubicBezTo>
                  <a:pt x="3286" y="13791"/>
                  <a:pt x="3822" y="13256"/>
                  <a:pt x="3822" y="12588"/>
                </a:cubicBezTo>
                <a:cubicBezTo>
                  <a:pt x="3822" y="12473"/>
                  <a:pt x="3810" y="12355"/>
                  <a:pt x="3777" y="12249"/>
                </a:cubicBezTo>
                <a:lnTo>
                  <a:pt x="4733" y="11572"/>
                </a:lnTo>
                <a:cubicBezTo>
                  <a:pt x="4840" y="11491"/>
                  <a:pt x="4910" y="11373"/>
                  <a:pt x="4910" y="11233"/>
                </a:cubicBezTo>
                <a:lnTo>
                  <a:pt x="4910" y="8896"/>
                </a:lnTo>
                <a:lnTo>
                  <a:pt x="6523" y="8896"/>
                </a:lnTo>
                <a:lnTo>
                  <a:pt x="6523" y="11443"/>
                </a:lnTo>
                <a:cubicBezTo>
                  <a:pt x="6032" y="11617"/>
                  <a:pt x="5681" y="12097"/>
                  <a:pt x="5715" y="12658"/>
                </a:cubicBezTo>
                <a:cubicBezTo>
                  <a:pt x="5752" y="13278"/>
                  <a:pt x="6254" y="13769"/>
                  <a:pt x="6874" y="13791"/>
                </a:cubicBezTo>
                <a:cubicBezTo>
                  <a:pt x="6895" y="13793"/>
                  <a:pt x="6917" y="13793"/>
                  <a:pt x="6938" y="13793"/>
                </a:cubicBezTo>
                <a:cubicBezTo>
                  <a:pt x="7609" y="13793"/>
                  <a:pt x="8136" y="13246"/>
                  <a:pt x="8136" y="12588"/>
                </a:cubicBezTo>
                <a:cubicBezTo>
                  <a:pt x="8136" y="12063"/>
                  <a:pt x="7797" y="11606"/>
                  <a:pt x="7328" y="11443"/>
                </a:cubicBezTo>
                <a:lnTo>
                  <a:pt x="7328" y="8896"/>
                </a:lnTo>
                <a:lnTo>
                  <a:pt x="8952" y="8896"/>
                </a:lnTo>
                <a:lnTo>
                  <a:pt x="8952" y="11233"/>
                </a:lnTo>
                <a:cubicBezTo>
                  <a:pt x="8952" y="11373"/>
                  <a:pt x="9011" y="11491"/>
                  <a:pt x="9118" y="11572"/>
                </a:cubicBezTo>
                <a:lnTo>
                  <a:pt x="10075" y="12249"/>
                </a:lnTo>
                <a:cubicBezTo>
                  <a:pt x="10041" y="12355"/>
                  <a:pt x="10030" y="12473"/>
                  <a:pt x="10030" y="12588"/>
                </a:cubicBezTo>
                <a:cubicBezTo>
                  <a:pt x="10030" y="13255"/>
                  <a:pt x="10568" y="13796"/>
                  <a:pt x="11234" y="13796"/>
                </a:cubicBezTo>
                <a:cubicBezTo>
                  <a:pt x="11268" y="13796"/>
                  <a:pt x="11303" y="13794"/>
                  <a:pt x="11337" y="13791"/>
                </a:cubicBezTo>
                <a:cubicBezTo>
                  <a:pt x="11923" y="13747"/>
                  <a:pt x="12403" y="13267"/>
                  <a:pt x="12448" y="12683"/>
                </a:cubicBezTo>
                <a:cubicBezTo>
                  <a:pt x="12507" y="11968"/>
                  <a:pt x="11946" y="11373"/>
                  <a:pt x="11244" y="11373"/>
                </a:cubicBezTo>
                <a:cubicBezTo>
                  <a:pt x="10986" y="11373"/>
                  <a:pt x="10742" y="11455"/>
                  <a:pt x="10543" y="11595"/>
                </a:cubicBezTo>
                <a:lnTo>
                  <a:pt x="9760" y="11034"/>
                </a:lnTo>
                <a:lnTo>
                  <a:pt x="9760" y="8896"/>
                </a:lnTo>
                <a:lnTo>
                  <a:pt x="11211" y="8896"/>
                </a:lnTo>
                <a:cubicBezTo>
                  <a:pt x="12529" y="8896"/>
                  <a:pt x="13710" y="7819"/>
                  <a:pt x="13792" y="6498"/>
                </a:cubicBezTo>
                <a:cubicBezTo>
                  <a:pt x="13862" y="5600"/>
                  <a:pt x="13430" y="4733"/>
                  <a:pt x="12706" y="4231"/>
                </a:cubicBezTo>
                <a:cubicBezTo>
                  <a:pt x="12799" y="3367"/>
                  <a:pt x="12507" y="2514"/>
                  <a:pt x="11898" y="1905"/>
                </a:cubicBezTo>
                <a:cubicBezTo>
                  <a:pt x="11354" y="1362"/>
                  <a:pt x="10635" y="1071"/>
                  <a:pt x="9899" y="1071"/>
                </a:cubicBezTo>
                <a:cubicBezTo>
                  <a:pt x="9686" y="1071"/>
                  <a:pt x="9471" y="1095"/>
                  <a:pt x="9258" y="1145"/>
                </a:cubicBezTo>
                <a:cubicBezTo>
                  <a:pt x="8487" y="396"/>
                  <a:pt x="7468" y="1"/>
                  <a:pt x="63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7" name="Google Shape;1107;p42"/>
          <p:cNvSpPr/>
          <p:nvPr/>
        </p:nvSpPr>
        <p:spPr>
          <a:xfrm>
            <a:off x="3633313" y="1317350"/>
            <a:ext cx="300" cy="25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12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9" name="Google Shape;1109;p42"/>
          <p:cNvSpPr/>
          <p:nvPr/>
        </p:nvSpPr>
        <p:spPr>
          <a:xfrm>
            <a:off x="7328938" y="3381125"/>
            <a:ext cx="236100" cy="289975"/>
          </a:xfrm>
          <a:custGeom>
            <a:avLst/>
            <a:gdLst/>
            <a:ahLst/>
            <a:cxnLst/>
            <a:rect l="l" t="t" r="r" b="b"/>
            <a:pathLst>
              <a:path w="9444" h="11599" extrusionOk="0">
                <a:moveTo>
                  <a:pt x="4009" y="820"/>
                </a:moveTo>
                <a:cubicBezTo>
                  <a:pt x="4183" y="820"/>
                  <a:pt x="4360" y="890"/>
                  <a:pt x="4478" y="1019"/>
                </a:cubicBezTo>
                <a:lnTo>
                  <a:pt x="4980" y="1510"/>
                </a:lnTo>
                <a:cubicBezTo>
                  <a:pt x="5050" y="1580"/>
                  <a:pt x="5154" y="1625"/>
                  <a:pt x="5261" y="1625"/>
                </a:cubicBezTo>
                <a:lnTo>
                  <a:pt x="5530" y="1625"/>
                </a:lnTo>
                <a:cubicBezTo>
                  <a:pt x="5903" y="1625"/>
                  <a:pt x="6206" y="1931"/>
                  <a:pt x="6206" y="2304"/>
                </a:cubicBezTo>
                <a:lnTo>
                  <a:pt x="6206" y="2702"/>
                </a:lnTo>
                <a:lnTo>
                  <a:pt x="2828" y="2702"/>
                </a:lnTo>
                <a:cubicBezTo>
                  <a:pt x="2466" y="2702"/>
                  <a:pt x="2163" y="2397"/>
                  <a:pt x="2163" y="2024"/>
                </a:cubicBezTo>
                <a:lnTo>
                  <a:pt x="2163" y="1485"/>
                </a:lnTo>
                <a:cubicBezTo>
                  <a:pt x="2163" y="1123"/>
                  <a:pt x="2466" y="820"/>
                  <a:pt x="2828" y="820"/>
                </a:cubicBezTo>
                <a:close/>
                <a:moveTo>
                  <a:pt x="6206" y="3508"/>
                </a:moveTo>
                <a:lnTo>
                  <a:pt x="6206" y="4992"/>
                </a:lnTo>
                <a:cubicBezTo>
                  <a:pt x="6206" y="5813"/>
                  <a:pt x="5538" y="6480"/>
                  <a:pt x="4713" y="6480"/>
                </a:cubicBezTo>
                <a:cubicBezTo>
                  <a:pt x="4692" y="6480"/>
                  <a:pt x="4672" y="6479"/>
                  <a:pt x="4652" y="6478"/>
                </a:cubicBezTo>
                <a:cubicBezTo>
                  <a:pt x="3858" y="6442"/>
                  <a:pt x="3238" y="5763"/>
                  <a:pt x="3238" y="4969"/>
                </a:cubicBezTo>
                <a:lnTo>
                  <a:pt x="3238" y="3508"/>
                </a:lnTo>
                <a:close/>
                <a:moveTo>
                  <a:pt x="5202" y="7284"/>
                </a:moveTo>
                <a:lnTo>
                  <a:pt x="5061" y="8091"/>
                </a:lnTo>
                <a:lnTo>
                  <a:pt x="4394" y="8091"/>
                </a:lnTo>
                <a:lnTo>
                  <a:pt x="4267" y="7284"/>
                </a:lnTo>
                <a:close/>
                <a:moveTo>
                  <a:pt x="3437" y="7284"/>
                </a:moveTo>
                <a:lnTo>
                  <a:pt x="3636" y="8512"/>
                </a:lnTo>
                <a:lnTo>
                  <a:pt x="3412" y="10790"/>
                </a:lnTo>
                <a:lnTo>
                  <a:pt x="806" y="10790"/>
                </a:lnTo>
                <a:lnTo>
                  <a:pt x="806" y="9575"/>
                </a:lnTo>
                <a:cubicBezTo>
                  <a:pt x="806" y="8313"/>
                  <a:pt x="1835" y="7284"/>
                  <a:pt x="3109" y="7284"/>
                </a:cubicBezTo>
                <a:close/>
                <a:moveTo>
                  <a:pt x="5039" y="8908"/>
                </a:moveTo>
                <a:lnTo>
                  <a:pt x="5224" y="10790"/>
                </a:lnTo>
                <a:lnTo>
                  <a:pt x="4231" y="10790"/>
                </a:lnTo>
                <a:lnTo>
                  <a:pt x="4419" y="8908"/>
                </a:lnTo>
                <a:close/>
                <a:moveTo>
                  <a:pt x="6335" y="7284"/>
                </a:moveTo>
                <a:cubicBezTo>
                  <a:pt x="7609" y="7284"/>
                  <a:pt x="8627" y="8313"/>
                  <a:pt x="8627" y="9575"/>
                </a:cubicBezTo>
                <a:lnTo>
                  <a:pt x="8627" y="10790"/>
                </a:lnTo>
                <a:lnTo>
                  <a:pt x="6032" y="10790"/>
                </a:lnTo>
                <a:lnTo>
                  <a:pt x="5796" y="8512"/>
                </a:lnTo>
                <a:lnTo>
                  <a:pt x="6007" y="7284"/>
                </a:lnTo>
                <a:close/>
                <a:moveTo>
                  <a:pt x="2828" y="1"/>
                </a:moveTo>
                <a:cubicBezTo>
                  <a:pt x="2009" y="1"/>
                  <a:pt x="1356" y="669"/>
                  <a:pt x="1356" y="1485"/>
                </a:cubicBezTo>
                <a:lnTo>
                  <a:pt x="1356" y="2024"/>
                </a:lnTo>
                <a:cubicBezTo>
                  <a:pt x="1356" y="2702"/>
                  <a:pt x="1813" y="3275"/>
                  <a:pt x="2430" y="3463"/>
                </a:cubicBezTo>
                <a:lnTo>
                  <a:pt x="2430" y="4992"/>
                </a:lnTo>
                <a:cubicBezTo>
                  <a:pt x="2430" y="5567"/>
                  <a:pt x="2640" y="6080"/>
                  <a:pt x="2980" y="6478"/>
                </a:cubicBezTo>
                <a:cubicBezTo>
                  <a:pt x="1322" y="6549"/>
                  <a:pt x="1" y="7915"/>
                  <a:pt x="1" y="9575"/>
                </a:cubicBezTo>
                <a:lnTo>
                  <a:pt x="1" y="11200"/>
                </a:lnTo>
                <a:cubicBezTo>
                  <a:pt x="1" y="11421"/>
                  <a:pt x="186" y="11598"/>
                  <a:pt x="410" y="11598"/>
                </a:cubicBezTo>
                <a:lnTo>
                  <a:pt x="9037" y="11598"/>
                </a:lnTo>
                <a:cubicBezTo>
                  <a:pt x="9258" y="11598"/>
                  <a:pt x="9443" y="11421"/>
                  <a:pt x="9443" y="11200"/>
                </a:cubicBezTo>
                <a:lnTo>
                  <a:pt x="9443" y="9575"/>
                </a:lnTo>
                <a:cubicBezTo>
                  <a:pt x="9443" y="7915"/>
                  <a:pt x="8111" y="6549"/>
                  <a:pt x="6464" y="6478"/>
                </a:cubicBezTo>
                <a:cubicBezTo>
                  <a:pt x="6803" y="6080"/>
                  <a:pt x="7014" y="5567"/>
                  <a:pt x="7014" y="4992"/>
                </a:cubicBezTo>
                <a:lnTo>
                  <a:pt x="7014" y="2304"/>
                </a:lnTo>
                <a:cubicBezTo>
                  <a:pt x="7014" y="1474"/>
                  <a:pt x="6346" y="820"/>
                  <a:pt x="5530" y="820"/>
                </a:cubicBezTo>
                <a:lnTo>
                  <a:pt x="5423" y="820"/>
                </a:lnTo>
                <a:lnTo>
                  <a:pt x="5050" y="447"/>
                </a:lnTo>
                <a:cubicBezTo>
                  <a:pt x="4781" y="166"/>
                  <a:pt x="4394" y="1"/>
                  <a:pt x="40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10" name="Google Shape;1110;p42"/>
          <p:cNvSpPr/>
          <p:nvPr/>
        </p:nvSpPr>
        <p:spPr>
          <a:xfrm>
            <a:off x="7518863" y="3325950"/>
            <a:ext cx="155500" cy="208950"/>
          </a:xfrm>
          <a:custGeom>
            <a:avLst/>
            <a:gdLst/>
            <a:ahLst/>
            <a:cxnLst/>
            <a:rect l="l" t="t" r="r" b="b"/>
            <a:pathLst>
              <a:path w="6220" h="8358" extrusionOk="0">
                <a:moveTo>
                  <a:pt x="3109" y="816"/>
                </a:moveTo>
                <a:cubicBezTo>
                  <a:pt x="4371" y="816"/>
                  <a:pt x="5401" y="1846"/>
                  <a:pt x="5401" y="3108"/>
                </a:cubicBezTo>
                <a:cubicBezTo>
                  <a:pt x="5401" y="3787"/>
                  <a:pt x="5098" y="4430"/>
                  <a:pt x="4570" y="4873"/>
                </a:cubicBezTo>
                <a:cubicBezTo>
                  <a:pt x="4220" y="5154"/>
                  <a:pt x="3998" y="5529"/>
                  <a:pt x="3917" y="5936"/>
                </a:cubicBezTo>
                <a:lnTo>
                  <a:pt x="3518" y="5936"/>
                </a:lnTo>
                <a:lnTo>
                  <a:pt x="3518" y="3810"/>
                </a:lnTo>
                <a:lnTo>
                  <a:pt x="4197" y="3131"/>
                </a:lnTo>
                <a:cubicBezTo>
                  <a:pt x="4349" y="2979"/>
                  <a:pt x="4360" y="2747"/>
                  <a:pt x="4231" y="2584"/>
                </a:cubicBezTo>
                <a:cubicBezTo>
                  <a:pt x="4150" y="2483"/>
                  <a:pt x="4032" y="2434"/>
                  <a:pt x="3915" y="2434"/>
                </a:cubicBezTo>
                <a:cubicBezTo>
                  <a:pt x="3813" y="2434"/>
                  <a:pt x="3712" y="2472"/>
                  <a:pt x="3636" y="2547"/>
                </a:cubicBezTo>
                <a:lnTo>
                  <a:pt x="3109" y="3075"/>
                </a:lnTo>
                <a:lnTo>
                  <a:pt x="2584" y="2547"/>
                </a:lnTo>
                <a:cubicBezTo>
                  <a:pt x="2508" y="2472"/>
                  <a:pt x="2407" y="2434"/>
                  <a:pt x="2305" y="2434"/>
                </a:cubicBezTo>
                <a:cubicBezTo>
                  <a:pt x="2187" y="2434"/>
                  <a:pt x="2069" y="2483"/>
                  <a:pt x="1987" y="2584"/>
                </a:cubicBezTo>
                <a:cubicBezTo>
                  <a:pt x="1860" y="2747"/>
                  <a:pt x="1872" y="2979"/>
                  <a:pt x="2023" y="3131"/>
                </a:cubicBezTo>
                <a:lnTo>
                  <a:pt x="2702" y="3810"/>
                </a:lnTo>
                <a:lnTo>
                  <a:pt x="2702" y="5936"/>
                </a:lnTo>
                <a:lnTo>
                  <a:pt x="2304" y="5936"/>
                </a:lnTo>
                <a:cubicBezTo>
                  <a:pt x="2222" y="5529"/>
                  <a:pt x="2001" y="5154"/>
                  <a:pt x="1650" y="4873"/>
                </a:cubicBezTo>
                <a:cubicBezTo>
                  <a:pt x="1123" y="4430"/>
                  <a:pt x="820" y="3787"/>
                  <a:pt x="820" y="3108"/>
                </a:cubicBezTo>
                <a:cubicBezTo>
                  <a:pt x="820" y="1846"/>
                  <a:pt x="1846" y="816"/>
                  <a:pt x="3109" y="816"/>
                </a:cubicBezTo>
                <a:close/>
                <a:moveTo>
                  <a:pt x="3894" y="6744"/>
                </a:moveTo>
                <a:lnTo>
                  <a:pt x="3894" y="7423"/>
                </a:lnTo>
                <a:cubicBezTo>
                  <a:pt x="3894" y="7493"/>
                  <a:pt x="3835" y="7549"/>
                  <a:pt x="3754" y="7549"/>
                </a:cubicBezTo>
                <a:lnTo>
                  <a:pt x="2466" y="7549"/>
                </a:lnTo>
                <a:cubicBezTo>
                  <a:pt x="2385" y="7549"/>
                  <a:pt x="2326" y="7493"/>
                  <a:pt x="2326" y="7423"/>
                </a:cubicBezTo>
                <a:lnTo>
                  <a:pt x="2326" y="6744"/>
                </a:lnTo>
                <a:close/>
                <a:moveTo>
                  <a:pt x="3109" y="0"/>
                </a:moveTo>
                <a:cubicBezTo>
                  <a:pt x="1392" y="0"/>
                  <a:pt x="0" y="1392"/>
                  <a:pt x="0" y="3108"/>
                </a:cubicBezTo>
                <a:cubicBezTo>
                  <a:pt x="0" y="4031"/>
                  <a:pt x="410" y="4909"/>
                  <a:pt x="1134" y="5493"/>
                </a:cubicBezTo>
                <a:cubicBezTo>
                  <a:pt x="1381" y="5703"/>
                  <a:pt x="1521" y="5973"/>
                  <a:pt x="1521" y="6264"/>
                </a:cubicBezTo>
                <a:lnTo>
                  <a:pt x="1521" y="7423"/>
                </a:lnTo>
                <a:cubicBezTo>
                  <a:pt x="1521" y="7936"/>
                  <a:pt x="1942" y="8357"/>
                  <a:pt x="2466" y="8357"/>
                </a:cubicBezTo>
                <a:lnTo>
                  <a:pt x="3754" y="8357"/>
                </a:lnTo>
                <a:cubicBezTo>
                  <a:pt x="4278" y="8357"/>
                  <a:pt x="4699" y="7936"/>
                  <a:pt x="4699" y="7423"/>
                </a:cubicBezTo>
                <a:lnTo>
                  <a:pt x="4699" y="6264"/>
                </a:lnTo>
                <a:cubicBezTo>
                  <a:pt x="4699" y="5973"/>
                  <a:pt x="4840" y="5703"/>
                  <a:pt x="5086" y="5493"/>
                </a:cubicBezTo>
                <a:cubicBezTo>
                  <a:pt x="5810" y="4909"/>
                  <a:pt x="6220" y="4031"/>
                  <a:pt x="6220" y="3108"/>
                </a:cubicBezTo>
                <a:cubicBezTo>
                  <a:pt x="6220" y="1392"/>
                  <a:pt x="4828" y="0"/>
                  <a:pt x="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1111" name="Google Shape;1111;p42"/>
          <p:cNvCxnSpPr>
            <a:stCxn id="1044" idx="3"/>
            <a:endCxn id="1056" idx="1"/>
          </p:cNvCxnSpPr>
          <p:nvPr/>
        </p:nvCxnSpPr>
        <p:spPr>
          <a:xfrm flipH="1">
            <a:off x="1336675" y="1440150"/>
            <a:ext cx="6440400" cy="2058375"/>
          </a:xfrm>
          <a:prstGeom prst="bentConnector5">
            <a:avLst>
              <a:gd name="adj1" fmla="val -11167"/>
              <a:gd name="adj2" fmla="val 65169"/>
              <a:gd name="adj3" fmla="val 10354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FEC89-6699-A81A-FBF4-906FB61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56AA17-71C2-01F4-B2E9-9F443A144099}"/>
              </a:ext>
            </a:extLst>
          </p:cNvPr>
          <p:cNvSpPr txBox="1">
            <a:spLocks/>
          </p:cNvSpPr>
          <p:nvPr/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Americans’ Challenges with Health Care Costs | KFF. (2022, July 14). KFF. https://www.kff.org/health-costs/issue brief/</a:t>
            </a:r>
            <a:r>
              <a:rPr lang="en-US" sz="1050" err="1">
                <a:latin typeface="Hanken Grotesk" panose="020B0604020202020204" charset="0"/>
                <a:ea typeface="+mn-lt"/>
                <a:cs typeface="+mn-lt"/>
              </a:rPr>
              <a:t>americans</a:t>
            </a: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-challenges-with-health-care-costs/ </a:t>
            </a:r>
            <a:endParaRPr lang="en-US" sz="1050">
              <a:latin typeface="Hanken Grotesk" panose="020B060402020202020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Konrad, R., Zhang, W., </a:t>
            </a:r>
            <a:r>
              <a:rPr lang="en-US" sz="1050" err="1">
                <a:latin typeface="Hanken Grotesk" panose="020B0604020202020204" charset="0"/>
                <a:ea typeface="+mn-lt"/>
                <a:cs typeface="+mn-lt"/>
              </a:rPr>
              <a:t>Bjarndóttir</a:t>
            </a: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, M. V., &amp; </a:t>
            </a:r>
            <a:r>
              <a:rPr lang="en-US" sz="1050" err="1">
                <a:latin typeface="Hanken Grotesk" panose="020B0604020202020204" charset="0"/>
                <a:ea typeface="+mn-lt"/>
                <a:cs typeface="+mn-lt"/>
              </a:rPr>
              <a:t>Proaño</a:t>
            </a: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, R. A. (2019). Key considerations when using health insurance claims data in advanced data analyses: an experience report. Health Systems, 9(4), 317–325. https://doi.org/10.1080/20476965.2019.1581433 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Predictive analytics in Insurance: Types, tools, and the future. (2021, March 10). Maryville Online. https://online.maryville.edu/blog/predictive-analytics-in-insurance/#tools-insurance-industry 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050">
                <a:latin typeface="Hanken Grotesk" panose="020B0604020202020204" charset="0"/>
                <a:ea typeface="+mn-lt"/>
                <a:cs typeface="+mn-lt"/>
              </a:rPr>
              <a:t>The lifestyle data revolution: how it impacts life and health insurance underwriting | Swiss Re. (2022, November 1). The Lifestyle Data Revolution: How It Impacts Life and Health Insurance Underwriting. https://www.swissre.com/reinsurance/life-and-health/lifestyle-data-revolution-how-impacts-life-health insurance-underwriting.html</a:t>
            </a:r>
            <a:endParaRPr lang="en-US" sz="1050">
              <a:latin typeface="Hanken Grotesk" panose="020B060402020202020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03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EC43-A374-F814-1DDF-64295B94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06D9A7-5407-1522-05B5-3D719EDDC6A8}"/>
              </a:ext>
            </a:extLst>
          </p:cNvPr>
          <p:cNvGrpSpPr/>
          <p:nvPr/>
        </p:nvGrpSpPr>
        <p:grpSpPr>
          <a:xfrm>
            <a:off x="6383886" y="1250036"/>
            <a:ext cx="1280160" cy="1695658"/>
            <a:chOff x="6251373" y="790671"/>
            <a:chExt cx="1280160" cy="1695658"/>
          </a:xfrm>
        </p:grpSpPr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37773876-C2F0-BC15-10FE-232B5516968A}"/>
                </a:ext>
              </a:extLst>
            </p:cNvPr>
            <p:cNvSpPr/>
            <p:nvPr/>
          </p:nvSpPr>
          <p:spPr>
            <a:xfrm>
              <a:off x="6251373" y="790671"/>
              <a:ext cx="1280160" cy="1280160"/>
            </a:xfrm>
            <a:prstGeom prst="roundRect">
              <a:avLst>
                <a:gd name="adj" fmla="val 0"/>
              </a:avLst>
            </a:prstGeom>
            <a:blipFill>
              <a:blip r:embed="rId2"/>
              <a:stretch>
                <a:fillRect l="-60653" t="-36570" r="-43952" b="-28517"/>
              </a:stretch>
            </a:blip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blipFill>
                  <a:blip r:embed="rId3"/>
                  <a:stretch>
                    <a:fillRect l="-29337" r="-29337"/>
                  </a:stretch>
                </a:blip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76346-0AAD-3389-D109-D3EC42A6EDF7}"/>
                </a:ext>
              </a:extLst>
            </p:cNvPr>
            <p:cNvSpPr txBox="1"/>
            <p:nvPr/>
          </p:nvSpPr>
          <p:spPr>
            <a:xfrm>
              <a:off x="6251373" y="2070831"/>
              <a:ext cx="12801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/>
                  </a:solidFill>
                </a:rPr>
                <a:t>Pooja Udayanjali Kannuri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452120-682A-6454-CF69-7229DBC924D0}"/>
              </a:ext>
            </a:extLst>
          </p:cNvPr>
          <p:cNvGrpSpPr/>
          <p:nvPr/>
        </p:nvGrpSpPr>
        <p:grpSpPr>
          <a:xfrm>
            <a:off x="3872588" y="1250036"/>
            <a:ext cx="1280160" cy="1695658"/>
            <a:chOff x="3448047" y="3086871"/>
            <a:chExt cx="1280160" cy="1695658"/>
          </a:xfrm>
        </p:grpSpPr>
        <p:sp>
          <p:nvSpPr>
            <p:cNvPr id="3" name="Rounded Rectangle 9">
              <a:extLst>
                <a:ext uri="{FF2B5EF4-FFF2-40B4-BE49-F238E27FC236}">
                  <a16:creationId xmlns:a16="http://schemas.microsoft.com/office/drawing/2014/main" id="{DF216296-C37F-404E-978F-0E065741825F}"/>
                </a:ext>
              </a:extLst>
            </p:cNvPr>
            <p:cNvSpPr/>
            <p:nvPr/>
          </p:nvSpPr>
          <p:spPr>
            <a:xfrm>
              <a:off x="3448047" y="3086871"/>
              <a:ext cx="1280160" cy="1280160"/>
            </a:xfrm>
            <a:prstGeom prst="roundRect">
              <a:avLst>
                <a:gd name="adj" fmla="val 0"/>
              </a:avLst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B1C114-93BD-6D9F-046B-376462102DFD}"/>
                </a:ext>
              </a:extLst>
            </p:cNvPr>
            <p:cNvSpPr txBox="1"/>
            <p:nvPr/>
          </p:nvSpPr>
          <p:spPr>
            <a:xfrm>
              <a:off x="3448047" y="4367031"/>
              <a:ext cx="12801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/>
                  </a:solidFill>
                </a:rPr>
                <a:t>Sathwik </a:t>
              </a:r>
              <a:r>
                <a:rPr lang="en-US" sz="1050" b="1" i="1" err="1">
                  <a:solidFill>
                    <a:schemeClr val="tx1"/>
                  </a:solidFill>
                </a:rPr>
                <a:t>Kanukuntla</a:t>
              </a:r>
              <a:endParaRPr lang="en-US" sz="1050" b="1" i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B5191-EE4A-FDB5-DB7C-735D3A1A28F0}"/>
              </a:ext>
            </a:extLst>
          </p:cNvPr>
          <p:cNvGrpSpPr/>
          <p:nvPr/>
        </p:nvGrpSpPr>
        <p:grpSpPr>
          <a:xfrm>
            <a:off x="3931920" y="3126409"/>
            <a:ext cx="1280160" cy="1695658"/>
            <a:chOff x="1534147" y="2656433"/>
            <a:chExt cx="1280160" cy="1695658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884E2FB1-8DAA-BAB4-4357-F1E7795359C8}"/>
                </a:ext>
              </a:extLst>
            </p:cNvPr>
            <p:cNvSpPr/>
            <p:nvPr/>
          </p:nvSpPr>
          <p:spPr>
            <a:xfrm>
              <a:off x="1534147" y="2656433"/>
              <a:ext cx="1280160" cy="1280160"/>
            </a:xfrm>
            <a:prstGeom prst="roundRect">
              <a:avLst>
                <a:gd name="adj" fmla="val 0"/>
              </a:avLst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C4293D-1643-CEF5-3A83-179C3826EF4F}"/>
                </a:ext>
              </a:extLst>
            </p:cNvPr>
            <p:cNvSpPr txBox="1"/>
            <p:nvPr/>
          </p:nvSpPr>
          <p:spPr>
            <a:xfrm>
              <a:off x="1534147" y="3936593"/>
              <a:ext cx="12801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/>
                  </a:solidFill>
                </a:rPr>
                <a:t>Vishnu Vardhan Ponduri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ECA25D-3071-7262-2CD5-2EECA7C118BB}"/>
              </a:ext>
            </a:extLst>
          </p:cNvPr>
          <p:cNvGrpSpPr/>
          <p:nvPr/>
        </p:nvGrpSpPr>
        <p:grpSpPr>
          <a:xfrm>
            <a:off x="6383886" y="3126409"/>
            <a:ext cx="1280160" cy="1695658"/>
            <a:chOff x="6251373" y="2694078"/>
            <a:chExt cx="1280160" cy="16956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06CAA7-C2A0-9EB1-1940-CA78499B1D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87" b="24702"/>
            <a:stretch/>
          </p:blipFill>
          <p:spPr bwMode="auto">
            <a:xfrm>
              <a:off x="6251373" y="2694078"/>
              <a:ext cx="1280160" cy="12801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1AD8FC-C43E-7448-0D36-3FD3934C60E4}"/>
                </a:ext>
              </a:extLst>
            </p:cNvPr>
            <p:cNvSpPr txBox="1"/>
            <p:nvPr/>
          </p:nvSpPr>
          <p:spPr>
            <a:xfrm>
              <a:off x="6251373" y="3974238"/>
              <a:ext cx="12801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err="1">
                  <a:solidFill>
                    <a:schemeClr val="tx1"/>
                  </a:solidFill>
                </a:rPr>
                <a:t>Srujana</a:t>
              </a:r>
              <a:r>
                <a:rPr lang="en-US" sz="1050" b="1" i="1">
                  <a:solidFill>
                    <a:schemeClr val="tx1"/>
                  </a:solidFill>
                </a:rPr>
                <a:t> Kalyadapu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AF1CB1-19A7-0352-E935-6F73016F9F25}"/>
              </a:ext>
            </a:extLst>
          </p:cNvPr>
          <p:cNvGrpSpPr/>
          <p:nvPr/>
        </p:nvGrpSpPr>
        <p:grpSpPr>
          <a:xfrm>
            <a:off x="1361289" y="1250036"/>
            <a:ext cx="1280160" cy="1641590"/>
            <a:chOff x="811673" y="1184076"/>
            <a:chExt cx="1280160" cy="1641590"/>
          </a:xfrm>
        </p:grpSpPr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B6C9C6E4-7860-6339-3B2E-DD352E149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0" t="28694" r="21979" b="23451"/>
            <a:stretch/>
          </p:blipFill>
          <p:spPr bwMode="auto">
            <a:xfrm>
              <a:off x="811673" y="1184076"/>
              <a:ext cx="1280160" cy="1387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95E368-E3BC-F631-71AB-6DD2F91C1384}"/>
                </a:ext>
              </a:extLst>
            </p:cNvPr>
            <p:cNvSpPr txBox="1"/>
            <p:nvPr/>
          </p:nvSpPr>
          <p:spPr>
            <a:xfrm>
              <a:off x="811673" y="2571750"/>
              <a:ext cx="12801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/>
                  </a:solidFill>
                </a:rPr>
                <a:t>Anupama M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573443-9A67-9401-24AA-CDF0381CC866}"/>
              </a:ext>
            </a:extLst>
          </p:cNvPr>
          <p:cNvSpPr txBox="1"/>
          <p:nvPr/>
        </p:nvSpPr>
        <p:spPr>
          <a:xfrm>
            <a:off x="1361289" y="4514083"/>
            <a:ext cx="128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>
                <a:solidFill>
                  <a:schemeClr val="tx1"/>
                </a:solidFill>
              </a:rPr>
              <a:t>Ifrah Bilal</a:t>
            </a:r>
          </a:p>
        </p:txBody>
      </p:sp>
      <p:pic>
        <p:nvPicPr>
          <p:cNvPr id="1031" name="Picture 7" descr="Media">
            <a:extLst>
              <a:ext uri="{FF2B5EF4-FFF2-40B4-BE49-F238E27FC236}">
                <a16:creationId xmlns:a16="http://schemas.microsoft.com/office/drawing/2014/main" id="{F08F14E0-78F9-BDE2-A4B7-D4AD8C73F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1" b="8652"/>
          <a:stretch/>
        </p:blipFill>
        <p:spPr bwMode="auto">
          <a:xfrm>
            <a:off x="1361289" y="3126410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078792" y="1000777"/>
            <a:ext cx="616908" cy="41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078792" y="2644879"/>
            <a:ext cx="616908" cy="41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078792" y="1548811"/>
            <a:ext cx="616908" cy="41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078792" y="3192913"/>
            <a:ext cx="616908" cy="41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05</a:t>
            </a:r>
            <a:endParaRPr sz="1800"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078792" y="2096845"/>
            <a:ext cx="616908" cy="41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078792" y="3740947"/>
            <a:ext cx="616908" cy="414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06</a:t>
            </a:r>
            <a:endParaRPr sz="1800"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3805700" y="962992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INTRODUCTION</a:t>
            </a:r>
            <a:endParaRPr sz="140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Google Shape;716;p30">
            <a:extLst>
              <a:ext uri="{FF2B5EF4-FFF2-40B4-BE49-F238E27FC236}">
                <a16:creationId xmlns:a16="http://schemas.microsoft.com/office/drawing/2014/main" id="{8CB90873-16FA-C0F4-8F69-DF2218676340}"/>
              </a:ext>
            </a:extLst>
          </p:cNvPr>
          <p:cNvSpPr txBox="1">
            <a:spLocks/>
          </p:cNvSpPr>
          <p:nvPr/>
        </p:nvSpPr>
        <p:spPr>
          <a:xfrm>
            <a:off x="3805700" y="1509214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sz="1400"/>
              <a:t>MOTIVATION</a:t>
            </a:r>
          </a:p>
        </p:txBody>
      </p:sp>
      <p:sp>
        <p:nvSpPr>
          <p:cNvPr id="3" name="Google Shape;716;p30">
            <a:extLst>
              <a:ext uri="{FF2B5EF4-FFF2-40B4-BE49-F238E27FC236}">
                <a16:creationId xmlns:a16="http://schemas.microsoft.com/office/drawing/2014/main" id="{394ACCBB-27B4-B5FB-1E0F-A9E97CB631C4}"/>
              </a:ext>
            </a:extLst>
          </p:cNvPr>
          <p:cNvSpPr txBox="1">
            <a:spLocks/>
          </p:cNvSpPr>
          <p:nvPr/>
        </p:nvSpPr>
        <p:spPr>
          <a:xfrm>
            <a:off x="3805700" y="2055436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sz="1400"/>
              <a:t>OBJECTIVES</a:t>
            </a:r>
          </a:p>
        </p:txBody>
      </p:sp>
      <p:sp>
        <p:nvSpPr>
          <p:cNvPr id="4" name="Google Shape;716;p30">
            <a:extLst>
              <a:ext uri="{FF2B5EF4-FFF2-40B4-BE49-F238E27FC236}">
                <a16:creationId xmlns:a16="http://schemas.microsoft.com/office/drawing/2014/main" id="{42C69B17-D661-84D2-8895-D5E955A88D8C}"/>
              </a:ext>
            </a:extLst>
          </p:cNvPr>
          <p:cNvSpPr txBox="1">
            <a:spLocks/>
          </p:cNvSpPr>
          <p:nvPr/>
        </p:nvSpPr>
        <p:spPr>
          <a:xfrm>
            <a:off x="3805700" y="2601658"/>
            <a:ext cx="2778476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sz="1400"/>
              <a:t>DATASET DESCRIPTION</a:t>
            </a:r>
          </a:p>
        </p:txBody>
      </p:sp>
      <p:sp>
        <p:nvSpPr>
          <p:cNvPr id="5" name="Google Shape;716;p30">
            <a:extLst>
              <a:ext uri="{FF2B5EF4-FFF2-40B4-BE49-F238E27FC236}">
                <a16:creationId xmlns:a16="http://schemas.microsoft.com/office/drawing/2014/main" id="{3194FB5A-43BA-0287-C59E-1FF647845C4F}"/>
              </a:ext>
            </a:extLst>
          </p:cNvPr>
          <p:cNvSpPr txBox="1">
            <a:spLocks/>
          </p:cNvSpPr>
          <p:nvPr/>
        </p:nvSpPr>
        <p:spPr>
          <a:xfrm>
            <a:off x="3805700" y="3147880"/>
            <a:ext cx="2400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sz="1400"/>
              <a:t>PROJECT INSIGHTS</a:t>
            </a:r>
          </a:p>
        </p:txBody>
      </p:sp>
      <p:sp>
        <p:nvSpPr>
          <p:cNvPr id="6" name="Google Shape;716;p30">
            <a:extLst>
              <a:ext uri="{FF2B5EF4-FFF2-40B4-BE49-F238E27FC236}">
                <a16:creationId xmlns:a16="http://schemas.microsoft.com/office/drawing/2014/main" id="{42FA93FF-E7BE-47CF-AED3-B14DA69294DB}"/>
              </a:ext>
            </a:extLst>
          </p:cNvPr>
          <p:cNvSpPr txBox="1">
            <a:spLocks/>
          </p:cNvSpPr>
          <p:nvPr/>
        </p:nvSpPr>
        <p:spPr>
          <a:xfrm>
            <a:off x="3805700" y="3694102"/>
            <a:ext cx="2400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sz="1400"/>
              <a:t>PROJECT SUMMARY</a:t>
            </a:r>
          </a:p>
        </p:txBody>
      </p:sp>
      <p:sp>
        <p:nvSpPr>
          <p:cNvPr id="7" name="Google Shape;715;p30">
            <a:extLst>
              <a:ext uri="{FF2B5EF4-FFF2-40B4-BE49-F238E27FC236}">
                <a16:creationId xmlns:a16="http://schemas.microsoft.com/office/drawing/2014/main" id="{5A2E15A6-785D-6E44-EC23-8CC15811C033}"/>
              </a:ext>
            </a:extLst>
          </p:cNvPr>
          <p:cNvSpPr txBox="1">
            <a:spLocks/>
          </p:cNvSpPr>
          <p:nvPr/>
        </p:nvSpPr>
        <p:spPr>
          <a:xfrm>
            <a:off x="3078792" y="4278110"/>
            <a:ext cx="616908" cy="414631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800"/>
              <a:t>07</a:t>
            </a:r>
          </a:p>
        </p:txBody>
      </p:sp>
      <p:sp>
        <p:nvSpPr>
          <p:cNvPr id="8" name="Google Shape;716;p30">
            <a:extLst>
              <a:ext uri="{FF2B5EF4-FFF2-40B4-BE49-F238E27FC236}">
                <a16:creationId xmlns:a16="http://schemas.microsoft.com/office/drawing/2014/main" id="{C2BE337B-0D71-515E-0939-EF6FBD9DB59F}"/>
              </a:ext>
            </a:extLst>
          </p:cNvPr>
          <p:cNvSpPr txBox="1">
            <a:spLocks/>
          </p:cNvSpPr>
          <p:nvPr/>
        </p:nvSpPr>
        <p:spPr>
          <a:xfrm>
            <a:off x="3805700" y="4240325"/>
            <a:ext cx="2400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sz="1400"/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" name="Google Shape;731;p31">
            <a:extLst>
              <a:ext uri="{FF2B5EF4-FFF2-40B4-BE49-F238E27FC236}">
                <a16:creationId xmlns:a16="http://schemas.microsoft.com/office/drawing/2014/main" id="{14D91653-0BF1-4640-F133-7D278F5A4E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540" y="1164000"/>
            <a:ext cx="3637598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Factors Influencing Health Insurance Costs in the US: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Dietary Habits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Alcohol Consumption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Family </a:t>
            </a:r>
            <a:r>
              <a:rPr lang="en-US">
                <a:solidFill>
                  <a:srgbClr val="D1D5DB"/>
                </a:solidFill>
              </a:rPr>
              <a:t>Structure </a:t>
            </a:r>
            <a:endParaRPr lang="en-US" b="0" i="0">
              <a:solidFill>
                <a:srgbClr val="D1D5DB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Health Patterns </a:t>
            </a:r>
          </a:p>
          <a:p>
            <a:pPr marL="457200" lvl="1" indent="0" algn="l">
              <a:buNone/>
            </a:pPr>
            <a:endParaRPr lang="en-US" b="0" i="0">
              <a:solidFill>
                <a:srgbClr val="D1D5DB"/>
              </a:solidFill>
              <a:effectLst/>
              <a:latin typeface="Hanken Grotesk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Health Insurance Expenses: A Major Financial Concern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D1D5DB"/>
              </a:solidFill>
              <a:effectLst/>
              <a:latin typeface="Hanken Grotesk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Significance of Analytics in the Health Insurance Industry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D1D5DB"/>
              </a:solidFill>
              <a:effectLst/>
              <a:latin typeface="Hanken Grotesk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</a:rPr>
              <a:t>Understanding Patient Risk Categorization and Premium Assignment by Insurers</a:t>
            </a:r>
          </a:p>
        </p:txBody>
      </p:sp>
      <p:sp>
        <p:nvSpPr>
          <p:cNvPr id="11" name="Google Shape;733;p31">
            <a:extLst>
              <a:ext uri="{FF2B5EF4-FFF2-40B4-BE49-F238E27FC236}">
                <a16:creationId xmlns:a16="http://schemas.microsoft.com/office/drawing/2014/main" id="{8D0D2448-E27C-723E-EA0C-D9B7E942925B}"/>
              </a:ext>
            </a:extLst>
          </p:cNvPr>
          <p:cNvSpPr/>
          <p:nvPr/>
        </p:nvSpPr>
        <p:spPr>
          <a:xfrm>
            <a:off x="5829300" y="1074335"/>
            <a:ext cx="2308860" cy="2986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5B60AAE-4665-9C32-5842-C072908A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0" r="27970"/>
          <a:stretch>
            <a:fillRect/>
          </a:stretch>
        </p:blipFill>
        <p:spPr bwMode="auto">
          <a:xfrm>
            <a:off x="5745480" y="992750"/>
            <a:ext cx="2308860" cy="298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FC04A1-1CE8-34AB-6612-0BE5D0FD5105}"/>
              </a:ext>
            </a:extLst>
          </p:cNvPr>
          <p:cNvSpPr/>
          <p:nvPr/>
        </p:nvSpPr>
        <p:spPr>
          <a:xfrm>
            <a:off x="931921" y="1979295"/>
            <a:ext cx="2046060" cy="201707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931914" y="2680172"/>
            <a:ext cx="2021088" cy="968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how</a:t>
            </a:r>
          </a:p>
          <a:p>
            <a:pPr marL="0" indent="0" algn="ctr"/>
            <a:r>
              <a:rPr lang="en-US" b="1">
                <a:solidFill>
                  <a:srgbClr val="DEA900"/>
                </a:solidFill>
              </a:rPr>
              <a:t>health &amp; lifestyle </a:t>
            </a:r>
            <a:r>
              <a:rPr lang="en-US"/>
              <a:t>factors impact your health and life insurance premium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93F9B-1358-8D60-8D05-AD684D6A18DE}"/>
              </a:ext>
            </a:extLst>
          </p:cNvPr>
          <p:cNvGrpSpPr/>
          <p:nvPr/>
        </p:nvGrpSpPr>
        <p:grpSpPr>
          <a:xfrm>
            <a:off x="1335612" y="1386840"/>
            <a:ext cx="1188720" cy="1184910"/>
            <a:chOff x="1089660" y="1386840"/>
            <a:chExt cx="1188720" cy="1184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109F65-F81A-4E75-C2BA-09C1232FD2B1}"/>
                </a:ext>
              </a:extLst>
            </p:cNvPr>
            <p:cNvSpPr/>
            <p:nvPr/>
          </p:nvSpPr>
          <p:spPr>
            <a:xfrm>
              <a:off x="1089660" y="1386840"/>
              <a:ext cx="1188720" cy="11849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BD4D68-87A6-F5CF-28CA-8CA8BDBE541E}"/>
                </a:ext>
              </a:extLst>
            </p:cNvPr>
            <p:cNvSpPr/>
            <p:nvPr/>
          </p:nvSpPr>
          <p:spPr>
            <a:xfrm>
              <a:off x="1239872" y="1535147"/>
              <a:ext cx="888296" cy="88829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F81E1-1F0E-4FA6-1ED3-E1946DAA0699}"/>
              </a:ext>
            </a:extLst>
          </p:cNvPr>
          <p:cNvSpPr/>
          <p:nvPr/>
        </p:nvSpPr>
        <p:spPr>
          <a:xfrm>
            <a:off x="3536480" y="1979295"/>
            <a:ext cx="2046060" cy="201707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763;p33">
            <a:extLst>
              <a:ext uri="{FF2B5EF4-FFF2-40B4-BE49-F238E27FC236}">
                <a16:creationId xmlns:a16="http://schemas.microsoft.com/office/drawing/2014/main" id="{9F7583DB-DF01-1887-DB07-A994A5079785}"/>
              </a:ext>
            </a:extLst>
          </p:cNvPr>
          <p:cNvSpPr txBox="1">
            <a:spLocks/>
          </p:cNvSpPr>
          <p:nvPr/>
        </p:nvSpPr>
        <p:spPr>
          <a:xfrm>
            <a:off x="3536473" y="2584718"/>
            <a:ext cx="2021088" cy="9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en-US" b="1">
                <a:solidFill>
                  <a:srgbClr val="FFC000"/>
                </a:solidFill>
              </a:rPr>
              <a:t>Improved customer segmentation</a:t>
            </a:r>
          </a:p>
          <a:p>
            <a:pPr marL="0" indent="0" algn="ctr"/>
            <a:r>
              <a:rPr lang="en-US"/>
              <a:t>by tailoring to different customer groups, enhancing </a:t>
            </a:r>
            <a:r>
              <a:rPr lang="en-US">
                <a:solidFill>
                  <a:schemeClr val="tx1"/>
                </a:solidFill>
              </a:rPr>
              <a:t>customer satisfaction and retention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C01063-7F6D-6CD3-0001-B0586A898DFA}"/>
              </a:ext>
            </a:extLst>
          </p:cNvPr>
          <p:cNvSpPr/>
          <p:nvPr/>
        </p:nvSpPr>
        <p:spPr>
          <a:xfrm>
            <a:off x="3940171" y="1386840"/>
            <a:ext cx="1188720" cy="11849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0E5228-B87A-142B-B169-7863251F4391}"/>
              </a:ext>
            </a:extLst>
          </p:cNvPr>
          <p:cNvSpPr/>
          <p:nvPr/>
        </p:nvSpPr>
        <p:spPr>
          <a:xfrm>
            <a:off x="4059793" y="1535147"/>
            <a:ext cx="953713" cy="9336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183231"/>
              <a:satOff val="5400"/>
              <a:lumOff val="-196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440027-DBB4-36AA-2A5D-151697AA2162}"/>
              </a:ext>
            </a:extLst>
          </p:cNvPr>
          <p:cNvSpPr/>
          <p:nvPr/>
        </p:nvSpPr>
        <p:spPr>
          <a:xfrm>
            <a:off x="6190998" y="1979295"/>
            <a:ext cx="2046060" cy="201707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763;p33">
            <a:extLst>
              <a:ext uri="{FF2B5EF4-FFF2-40B4-BE49-F238E27FC236}">
                <a16:creationId xmlns:a16="http://schemas.microsoft.com/office/drawing/2014/main" id="{1D77635B-7506-7844-063A-C6A1CE35B4CC}"/>
              </a:ext>
            </a:extLst>
          </p:cNvPr>
          <p:cNvSpPr txBox="1">
            <a:spLocks/>
          </p:cNvSpPr>
          <p:nvPr/>
        </p:nvSpPr>
        <p:spPr>
          <a:xfrm>
            <a:off x="6190991" y="2584718"/>
            <a:ext cx="2021088" cy="9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en-US" b="1">
                <a:solidFill>
                  <a:srgbClr val="FFC000"/>
                </a:solidFill>
              </a:rPr>
              <a:t>Real-time risk identification</a:t>
            </a:r>
            <a:r>
              <a:rPr lang="en-US"/>
              <a:t> for insurers: policy adaptation, reserve setting, and effective loss mitigation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B85E62-2413-4AF1-8934-CBA152DEEC54}"/>
              </a:ext>
            </a:extLst>
          </p:cNvPr>
          <p:cNvSpPr/>
          <p:nvPr/>
        </p:nvSpPr>
        <p:spPr>
          <a:xfrm>
            <a:off x="6594689" y="1386840"/>
            <a:ext cx="1188720" cy="11849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765E1C-D3DE-A9BE-4800-0120121470AC}"/>
              </a:ext>
            </a:extLst>
          </p:cNvPr>
          <p:cNvSpPr/>
          <p:nvPr/>
        </p:nvSpPr>
        <p:spPr>
          <a:xfrm>
            <a:off x="6811795" y="1638302"/>
            <a:ext cx="739625" cy="70489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6366461"/>
              <a:satOff val="10800"/>
              <a:lumOff val="-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0440367-5A5F-BF60-ACBB-75FD542A83B3}"/>
              </a:ext>
            </a:extLst>
          </p:cNvPr>
          <p:cNvSpPr/>
          <p:nvPr/>
        </p:nvSpPr>
        <p:spPr>
          <a:xfrm>
            <a:off x="2378562" y="3297368"/>
            <a:ext cx="749113" cy="74911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0EA8A0-A716-AFD4-1A5E-761C63423E8C}"/>
              </a:ext>
            </a:extLst>
          </p:cNvPr>
          <p:cNvSpPr/>
          <p:nvPr/>
        </p:nvSpPr>
        <p:spPr>
          <a:xfrm>
            <a:off x="5892111" y="1158009"/>
            <a:ext cx="749113" cy="74911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A2205-DA1E-1CCA-EB8C-61DDE4FF630F}"/>
              </a:ext>
            </a:extLst>
          </p:cNvPr>
          <p:cNvSpPr/>
          <p:nvPr/>
        </p:nvSpPr>
        <p:spPr>
          <a:xfrm>
            <a:off x="2378562" y="1161469"/>
            <a:ext cx="749113" cy="74911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OBJECTIVES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518160" y="1274325"/>
            <a:ext cx="1796177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FACTORS INFLUENCING COST</a:t>
            </a:r>
          </a:p>
        </p:txBody>
      </p:sp>
      <p:sp>
        <p:nvSpPr>
          <p:cNvPr id="963" name="Google Shape;963;p41"/>
          <p:cNvSpPr txBox="1"/>
          <p:nvPr/>
        </p:nvSpPr>
        <p:spPr>
          <a:xfrm>
            <a:off x="6641224" y="1297475"/>
            <a:ext cx="198461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ENHANCING RISK ANALYSIS FOR INSURERS</a:t>
            </a:r>
          </a:p>
        </p:txBody>
      </p:sp>
      <p:sp>
        <p:nvSpPr>
          <p:cNvPr id="966" name="Google Shape;966;p41"/>
          <p:cNvSpPr txBox="1"/>
          <p:nvPr/>
        </p:nvSpPr>
        <p:spPr>
          <a:xfrm>
            <a:off x="571500" y="1556126"/>
            <a:ext cx="1742837" cy="28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Lifestyle, Family, Health Factors</a:t>
            </a:r>
          </a:p>
        </p:txBody>
      </p:sp>
      <p:sp>
        <p:nvSpPr>
          <p:cNvPr id="969" name="Google Shape;969;p41"/>
          <p:cNvSpPr txBox="1"/>
          <p:nvPr/>
        </p:nvSpPr>
        <p:spPr>
          <a:xfrm>
            <a:off x="6641225" y="1579276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Optimal Pricing Strategies Support</a:t>
            </a:r>
          </a:p>
        </p:txBody>
      </p:sp>
      <p:sp>
        <p:nvSpPr>
          <p:cNvPr id="972" name="Google Shape;972;p41"/>
          <p:cNvSpPr/>
          <p:nvPr/>
        </p:nvSpPr>
        <p:spPr>
          <a:xfrm>
            <a:off x="3889991" y="1149143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3817877" y="1147177"/>
            <a:ext cx="1551654" cy="3149588"/>
            <a:chOff x="5186401" y="494525"/>
            <a:chExt cx="1834973" cy="3724678"/>
          </a:xfrm>
        </p:grpSpPr>
        <p:sp>
          <p:nvSpPr>
            <p:cNvPr id="974" name="Google Shape;97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7A84F-460A-2416-A14B-600DDAC6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9" r="31666"/>
          <a:stretch/>
        </p:blipFill>
        <p:spPr bwMode="auto">
          <a:xfrm>
            <a:off x="3889990" y="1258794"/>
            <a:ext cx="1407579" cy="27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3" name="Google Shape;983;p41"/>
          <p:cNvCxnSpPr>
            <a:cxnSpLocks/>
          </p:cNvCxnSpPr>
          <p:nvPr/>
        </p:nvCxnSpPr>
        <p:spPr>
          <a:xfrm>
            <a:off x="3127675" y="1548675"/>
            <a:ext cx="1052700" cy="48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cxnSpLocks/>
          </p:cNvCxnSpPr>
          <p:nvPr/>
        </p:nvCxnSpPr>
        <p:spPr>
          <a:xfrm rot="10800000" flipH="1">
            <a:off x="3127675" y="3125150"/>
            <a:ext cx="1072500" cy="55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cxnSpLocks/>
            <a:stCxn id="5" idx="2"/>
          </p:cNvCxnSpPr>
          <p:nvPr/>
        </p:nvCxnSpPr>
        <p:spPr>
          <a:xfrm rot="10800000" flipV="1">
            <a:off x="5164625" y="1532565"/>
            <a:ext cx="727486" cy="1846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8" name="Google Shape;988;p41"/>
          <p:cNvCxnSpPr>
            <a:cxnSpLocks/>
          </p:cNvCxnSpPr>
          <p:nvPr/>
        </p:nvCxnSpPr>
        <p:spPr>
          <a:xfrm rot="10800000">
            <a:off x="5164625" y="3249950"/>
            <a:ext cx="851700" cy="42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Rectangle 1" descr="Fruit Bowl">
            <a:extLst>
              <a:ext uri="{FF2B5EF4-FFF2-40B4-BE49-F238E27FC236}">
                <a16:creationId xmlns:a16="http://schemas.microsoft.com/office/drawing/2014/main" id="{00AC4029-38D9-355E-3F95-D5ACA3993A52}"/>
              </a:ext>
            </a:extLst>
          </p:cNvPr>
          <p:cNvSpPr/>
          <p:nvPr/>
        </p:nvSpPr>
        <p:spPr>
          <a:xfrm>
            <a:off x="2507012" y="1297475"/>
            <a:ext cx="548701" cy="4824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ctangle 2" descr="Stethoscope">
            <a:extLst>
              <a:ext uri="{FF2B5EF4-FFF2-40B4-BE49-F238E27FC236}">
                <a16:creationId xmlns:a16="http://schemas.microsoft.com/office/drawing/2014/main" id="{8A603819-D9EF-A3CE-A984-24CDD247BC4A}"/>
              </a:ext>
            </a:extLst>
          </p:cNvPr>
          <p:cNvSpPr/>
          <p:nvPr/>
        </p:nvSpPr>
        <p:spPr>
          <a:xfrm>
            <a:off x="6016325" y="1297475"/>
            <a:ext cx="572951" cy="53238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2122154"/>
              <a:satOff val="3600"/>
              <a:lumOff val="-13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 descr="Target Audience">
            <a:extLst>
              <a:ext uri="{FF2B5EF4-FFF2-40B4-BE49-F238E27FC236}">
                <a16:creationId xmlns:a16="http://schemas.microsoft.com/office/drawing/2014/main" id="{6F2A1DE8-B10D-BAA7-7B0D-4734570DE043}"/>
              </a:ext>
            </a:extLst>
          </p:cNvPr>
          <p:cNvSpPr/>
          <p:nvPr/>
        </p:nvSpPr>
        <p:spPr>
          <a:xfrm>
            <a:off x="2450765" y="3370700"/>
            <a:ext cx="597484" cy="59748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4244308"/>
              <a:satOff val="7200"/>
              <a:lumOff val="-26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Google Shape;960;p41">
            <a:extLst>
              <a:ext uri="{FF2B5EF4-FFF2-40B4-BE49-F238E27FC236}">
                <a16:creationId xmlns:a16="http://schemas.microsoft.com/office/drawing/2014/main" id="{9141D938-CEED-8417-A305-0F2EF1319E16}"/>
              </a:ext>
            </a:extLst>
          </p:cNvPr>
          <p:cNvSpPr txBox="1"/>
          <p:nvPr/>
        </p:nvSpPr>
        <p:spPr>
          <a:xfrm>
            <a:off x="518160" y="3391154"/>
            <a:ext cx="1796177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MAPPING HEALTH TRENDS</a:t>
            </a:r>
          </a:p>
        </p:txBody>
      </p:sp>
      <p:sp>
        <p:nvSpPr>
          <p:cNvPr id="11" name="Google Shape;966;p41">
            <a:extLst>
              <a:ext uri="{FF2B5EF4-FFF2-40B4-BE49-F238E27FC236}">
                <a16:creationId xmlns:a16="http://schemas.microsoft.com/office/drawing/2014/main" id="{FEFE3D2D-AF99-52AE-AE55-68869CEF5BD0}"/>
              </a:ext>
            </a:extLst>
          </p:cNvPr>
          <p:cNvSpPr txBox="1"/>
          <p:nvPr/>
        </p:nvSpPr>
        <p:spPr>
          <a:xfrm>
            <a:off x="571500" y="3672955"/>
            <a:ext cx="1742837" cy="28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Identifying High-Risk Groups &amp; Regions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4C71A9-C767-DAB8-E89C-74CCBCC5B4C0}"/>
              </a:ext>
            </a:extLst>
          </p:cNvPr>
          <p:cNvSpPr/>
          <p:nvPr/>
        </p:nvSpPr>
        <p:spPr>
          <a:xfrm>
            <a:off x="5892111" y="3299443"/>
            <a:ext cx="749113" cy="74911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963;p41">
            <a:extLst>
              <a:ext uri="{FF2B5EF4-FFF2-40B4-BE49-F238E27FC236}">
                <a16:creationId xmlns:a16="http://schemas.microsoft.com/office/drawing/2014/main" id="{63F03F34-E922-56DA-05FF-63038027E8A0}"/>
              </a:ext>
            </a:extLst>
          </p:cNvPr>
          <p:cNvSpPr txBox="1"/>
          <p:nvPr/>
        </p:nvSpPr>
        <p:spPr>
          <a:xfrm>
            <a:off x="6641224" y="3415201"/>
            <a:ext cx="198461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PROMOTING HEALTHY LIFESTYLE</a:t>
            </a:r>
          </a:p>
        </p:txBody>
      </p:sp>
      <p:sp>
        <p:nvSpPr>
          <p:cNvPr id="17" name="Google Shape;969;p41">
            <a:extLst>
              <a:ext uri="{FF2B5EF4-FFF2-40B4-BE49-F238E27FC236}">
                <a16:creationId xmlns:a16="http://schemas.microsoft.com/office/drawing/2014/main" id="{D60C913C-95FB-0667-0DD8-8B29C1DA8370}"/>
              </a:ext>
            </a:extLst>
          </p:cNvPr>
          <p:cNvSpPr txBox="1"/>
          <p:nvPr/>
        </p:nvSpPr>
        <p:spPr>
          <a:xfrm>
            <a:off x="6641224" y="3697002"/>
            <a:ext cx="19312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Encouraging and Cultivating Wellness Practices among Families </a:t>
            </a:r>
          </a:p>
        </p:txBody>
      </p:sp>
      <p:sp>
        <p:nvSpPr>
          <p:cNvPr id="18" name="Rectangle 17" descr="Apple">
            <a:extLst>
              <a:ext uri="{FF2B5EF4-FFF2-40B4-BE49-F238E27FC236}">
                <a16:creationId xmlns:a16="http://schemas.microsoft.com/office/drawing/2014/main" id="{7BE84D06-BA14-58AE-FBE5-39DEFBB0C1A7}"/>
              </a:ext>
            </a:extLst>
          </p:cNvPr>
          <p:cNvSpPr/>
          <p:nvPr/>
        </p:nvSpPr>
        <p:spPr>
          <a:xfrm>
            <a:off x="5936303" y="3342784"/>
            <a:ext cx="651432" cy="65143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366461"/>
              <a:satOff val="10800"/>
              <a:lumOff val="-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(1/2)</a:t>
            </a:r>
            <a:endParaRPr i="1"/>
          </a:p>
        </p:txBody>
      </p:sp>
      <p:graphicFrame>
        <p:nvGraphicFramePr>
          <p:cNvPr id="701" name="Google Shape;701;p29"/>
          <p:cNvGraphicFramePr/>
          <p:nvPr>
            <p:extLst>
              <p:ext uri="{D42A27DB-BD31-4B8C-83A1-F6EECF244321}">
                <p14:modId xmlns:p14="http://schemas.microsoft.com/office/powerpoint/2010/main" val="2396727863"/>
              </p:ext>
            </p:extLst>
          </p:nvPr>
        </p:nvGraphicFramePr>
        <p:xfrm>
          <a:off x="1836420" y="1017725"/>
          <a:ext cx="5471160" cy="1399016"/>
        </p:xfrm>
        <a:graphic>
          <a:graphicData uri="http://schemas.openxmlformats.org/drawingml/2006/table">
            <a:tbl>
              <a:tblPr>
                <a:noFill/>
                <a:tableStyleId>{E54D9FD2-BD69-4AC3-BA16-576E2C28C870}</a:tableStyleId>
              </a:tblPr>
              <a:tblGrid>
                <a:gridCol w="153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none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900" b="1" u="none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Dataset 1: Cardiovascular Diseases</a:t>
                      </a:r>
                      <a:endParaRPr lang="en-IN" sz="1000" b="1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Behavioural Risk Factor Surveillance System (BRFSS) 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839365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Investigate cardiovascular disease risk using lifestyle factors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761536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Compiled by </a:t>
                      </a:r>
                      <a:r>
                        <a:rPr lang="en-IN" sz="900" kern="100" err="1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Alphiree</a:t>
                      </a: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 from hospital and public health records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Data collected between 2000 and 2010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70,000 individuals, 19 variables related to lifestyle factors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GEOGRAPHIC SCOPE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United States 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0" i="0" u="none" strike="noStrike" kern="100" baseline="0" noProof="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May lack crucial predictors for cardiovascular health</a:t>
                      </a:r>
                    </a:p>
                  </a:txBody>
                  <a:tcPr marL="66563" marR="665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22857-B68F-719C-F4E2-B8613F7E9963}"/>
              </a:ext>
            </a:extLst>
          </p:cNvPr>
          <p:cNvCxnSpPr>
            <a:cxnSpLocks/>
          </p:cNvCxnSpPr>
          <p:nvPr/>
        </p:nvCxnSpPr>
        <p:spPr>
          <a:xfrm>
            <a:off x="4572000" y="2416741"/>
            <a:ext cx="0" cy="28064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A6363E-EBE4-2400-477D-04BDB5AAD40F}"/>
              </a:ext>
            </a:extLst>
          </p:cNvPr>
          <p:cNvCxnSpPr>
            <a:cxnSpLocks/>
          </p:cNvCxnSpPr>
          <p:nvPr/>
        </p:nvCxnSpPr>
        <p:spPr>
          <a:xfrm flipH="1">
            <a:off x="1299210" y="2697389"/>
            <a:ext cx="6545580" cy="252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98;p35">
            <a:extLst>
              <a:ext uri="{FF2B5EF4-FFF2-40B4-BE49-F238E27FC236}">
                <a16:creationId xmlns:a16="http://schemas.microsoft.com/office/drawing/2014/main" id="{049CA36C-667D-6D73-D33F-75F812724CB5}"/>
              </a:ext>
            </a:extLst>
          </p:cNvPr>
          <p:cNvSpPr txBox="1">
            <a:spLocks/>
          </p:cNvSpPr>
          <p:nvPr/>
        </p:nvSpPr>
        <p:spPr>
          <a:xfrm>
            <a:off x="597661" y="2972997"/>
            <a:ext cx="1403098" cy="1179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latin typeface="Hanken Grotesk" panose="020B0604020202020204" charset="0"/>
              </a:rPr>
              <a:t>DEMOGRAPHIC INFORMATION</a:t>
            </a:r>
          </a:p>
          <a:p>
            <a:pPr marL="171450" marR="0" indent="-1714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Sex (Categorical)</a:t>
            </a:r>
          </a:p>
          <a:p>
            <a:pPr marL="171450" marR="0" indent="-1714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Age Category (Categorical)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F2A3F-7BDF-1609-DD9B-39831193B441}"/>
              </a:ext>
            </a:extLst>
          </p:cNvPr>
          <p:cNvCxnSpPr>
            <a:cxnSpLocks/>
          </p:cNvCxnSpPr>
          <p:nvPr/>
        </p:nvCxnSpPr>
        <p:spPr>
          <a:xfrm>
            <a:off x="1306829" y="2705962"/>
            <a:ext cx="0" cy="261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798;p35">
            <a:extLst>
              <a:ext uri="{FF2B5EF4-FFF2-40B4-BE49-F238E27FC236}">
                <a16:creationId xmlns:a16="http://schemas.microsoft.com/office/drawing/2014/main" id="{C30B3BC6-88DC-0878-3029-F46BE7DB973E}"/>
              </a:ext>
            </a:extLst>
          </p:cNvPr>
          <p:cNvSpPr txBox="1">
            <a:spLocks/>
          </p:cNvSpPr>
          <p:nvPr/>
        </p:nvSpPr>
        <p:spPr>
          <a:xfrm>
            <a:off x="6926582" y="2972997"/>
            <a:ext cx="1815716" cy="1179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latin typeface="Hanken Grotesk" panose="020B0604020202020204" charset="0"/>
              </a:rPr>
              <a:t>PHYSICAL CHARACTERISTIC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Height_(cm) (Continuous)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Weight_(kg) (Continuous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BMI (Continuous)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9AE597-58CF-D743-4B10-D354D1D5F2D7}"/>
              </a:ext>
            </a:extLst>
          </p:cNvPr>
          <p:cNvCxnSpPr>
            <a:cxnSpLocks/>
          </p:cNvCxnSpPr>
          <p:nvPr/>
        </p:nvCxnSpPr>
        <p:spPr>
          <a:xfrm>
            <a:off x="7844789" y="2701199"/>
            <a:ext cx="0" cy="261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798;p35">
            <a:extLst>
              <a:ext uri="{FF2B5EF4-FFF2-40B4-BE49-F238E27FC236}">
                <a16:creationId xmlns:a16="http://schemas.microsoft.com/office/drawing/2014/main" id="{6FFD9270-B4B8-D284-AB86-780DCC55B05F}"/>
              </a:ext>
            </a:extLst>
          </p:cNvPr>
          <p:cNvSpPr txBox="1">
            <a:spLocks/>
          </p:cNvSpPr>
          <p:nvPr/>
        </p:nvSpPr>
        <p:spPr>
          <a:xfrm>
            <a:off x="2371185" y="2962799"/>
            <a:ext cx="1757488" cy="1179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latin typeface="Hanken Grotesk" panose="020B0604020202020204" charset="0"/>
              </a:rPr>
              <a:t>HEALTH STATUS AND HISTORY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General Health (Categorical)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Checkup (Categorical): Time since the last health checkup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Heart Disease (Binary)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Skin Cancer (Binary)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Other Cancer (Binary)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Depression (Binary)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Diabetes (Binary)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Arthritis (Binary)</a:t>
            </a:r>
            <a:endParaRPr lang="en-US" sz="900" i="1">
              <a:solidFill>
                <a:schemeClr val="tx1"/>
              </a:solidFill>
              <a:latin typeface="Hanken Grotesk" panose="020B060402020202020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64CF7F-418E-1B72-9DCD-496F2B595DDC}"/>
              </a:ext>
            </a:extLst>
          </p:cNvPr>
          <p:cNvCxnSpPr>
            <a:cxnSpLocks/>
          </p:cNvCxnSpPr>
          <p:nvPr/>
        </p:nvCxnSpPr>
        <p:spPr>
          <a:xfrm>
            <a:off x="3249929" y="2701199"/>
            <a:ext cx="0" cy="261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798;p35">
            <a:extLst>
              <a:ext uri="{FF2B5EF4-FFF2-40B4-BE49-F238E27FC236}">
                <a16:creationId xmlns:a16="http://schemas.microsoft.com/office/drawing/2014/main" id="{634C64A2-7FD1-5439-0024-3E62EF297F07}"/>
              </a:ext>
            </a:extLst>
          </p:cNvPr>
          <p:cNvSpPr txBox="1">
            <a:spLocks/>
          </p:cNvSpPr>
          <p:nvPr/>
        </p:nvSpPr>
        <p:spPr>
          <a:xfrm>
            <a:off x="4903040" y="2958287"/>
            <a:ext cx="1982057" cy="204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latin typeface="Hanken Grotesk" panose="020B0604020202020204" charset="0"/>
              </a:rPr>
              <a:t>LIFESTYLE AND BEHAVIOR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Exercise (Binary): Engagement in regular exercise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Smoking History (Binary): History of smoking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Alcohol Consumption (Continuous or Categorical)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Fruit Consumption (Continuous or Categorical)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Green Vegetables Consumption (Continuous or Categorical)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 panose="020B0604020202020204" charset="0"/>
              </a:rPr>
              <a:t>Fried Potato Consumption (Continuous or Categorical)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887F55-8121-D6A8-298A-FECDA22FB1AC}"/>
              </a:ext>
            </a:extLst>
          </p:cNvPr>
          <p:cNvCxnSpPr>
            <a:cxnSpLocks/>
          </p:cNvCxnSpPr>
          <p:nvPr/>
        </p:nvCxnSpPr>
        <p:spPr>
          <a:xfrm>
            <a:off x="5894069" y="2701199"/>
            <a:ext cx="0" cy="261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5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(2/2)</a:t>
            </a:r>
            <a:endParaRPr i="1"/>
          </a:p>
        </p:txBody>
      </p:sp>
      <p:graphicFrame>
        <p:nvGraphicFramePr>
          <p:cNvPr id="701" name="Google Shape;701;p29"/>
          <p:cNvGraphicFramePr/>
          <p:nvPr>
            <p:extLst>
              <p:ext uri="{D42A27DB-BD31-4B8C-83A1-F6EECF244321}">
                <p14:modId xmlns:p14="http://schemas.microsoft.com/office/powerpoint/2010/main" val="2609784799"/>
              </p:ext>
            </p:extLst>
          </p:nvPr>
        </p:nvGraphicFramePr>
        <p:xfrm>
          <a:off x="1584960" y="1017725"/>
          <a:ext cx="5974080" cy="1389888"/>
        </p:xfrm>
        <a:graphic>
          <a:graphicData uri="http://schemas.openxmlformats.org/drawingml/2006/table">
            <a:tbl>
              <a:tblPr>
                <a:noFill/>
                <a:tableStyleId>{E54D9FD2-BD69-4AC3-BA16-576E2C28C870}</a:tableStyleId>
              </a:tblPr>
              <a:tblGrid>
                <a:gridCol w="167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none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900" b="1" u="none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Dataset 2: Health Insurance</a:t>
                      </a:r>
                      <a:endParaRPr lang="en-IN" sz="900" b="1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Kaggle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83936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Understand risk underwriting in health insurance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761536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Collected by the US Census Bureau from the Current Population Survey (CPS)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Updated annually</a:t>
                      </a:r>
                      <a:endParaRPr lang="en-IN" sz="900" kern="100">
                        <a:solidFill>
                          <a:schemeClr val="tx1"/>
                        </a:solidFill>
                        <a:effectLst/>
                        <a:latin typeface="Hanken Grotesk" panose="020B0604020202020204" charset="0"/>
                        <a:ea typeface="Calibri"/>
                        <a:cs typeface="Times New Roman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1338 rows of insured data with attributes like Age, Sex, and BMI 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GEOGRAPHIC SCOPE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Regional-level data from the United States</a:t>
                      </a:r>
                      <a:endParaRPr lang="en-US" sz="900">
                        <a:solidFill>
                          <a:schemeClr val="tx1"/>
                        </a:solidFill>
                        <a:latin typeface="Hanken Grotesk" panose="020B0604020202020204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900" b="1" u="sng" kern="100">
                          <a:solidFill>
                            <a:schemeClr val="tx1"/>
                          </a:solidFill>
                          <a:effectLst/>
                          <a:latin typeface="Raleway ExtraBold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900" b="1" u="sng" kern="100">
                        <a:solidFill>
                          <a:schemeClr val="tx1"/>
                        </a:solidFill>
                        <a:effectLst/>
                        <a:latin typeface="Raleway ExtraBold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0" i="0" u="none" strike="noStrike" kern="100" baseline="0" noProof="0">
                          <a:solidFill>
                            <a:schemeClr val="tx1"/>
                          </a:solidFill>
                          <a:effectLst/>
                          <a:latin typeface="Hanken Grotesk" panose="020B0604020202020204" charset="0"/>
                        </a:rPr>
                        <a:t>Demographic variables like education and socioeconomic status absent</a:t>
                      </a:r>
                    </a:p>
                  </a:txBody>
                  <a:tcPr marL="66563" marR="665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22857-B68F-719C-F4E2-B8613F7E9963}"/>
              </a:ext>
            </a:extLst>
          </p:cNvPr>
          <p:cNvCxnSpPr>
            <a:cxnSpLocks/>
          </p:cNvCxnSpPr>
          <p:nvPr/>
        </p:nvCxnSpPr>
        <p:spPr>
          <a:xfrm>
            <a:off x="4572000" y="2407613"/>
            <a:ext cx="0" cy="16533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A6363E-EBE4-2400-477D-04BDB5AAD40F}"/>
              </a:ext>
            </a:extLst>
          </p:cNvPr>
          <p:cNvCxnSpPr>
            <a:cxnSpLocks/>
          </p:cNvCxnSpPr>
          <p:nvPr/>
        </p:nvCxnSpPr>
        <p:spPr>
          <a:xfrm flipH="1">
            <a:off x="2762249" y="2570430"/>
            <a:ext cx="342519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98;p35">
            <a:extLst>
              <a:ext uri="{FF2B5EF4-FFF2-40B4-BE49-F238E27FC236}">
                <a16:creationId xmlns:a16="http://schemas.microsoft.com/office/drawing/2014/main" id="{049CA36C-667D-6D73-D33F-75F812724CB5}"/>
              </a:ext>
            </a:extLst>
          </p:cNvPr>
          <p:cNvSpPr txBox="1">
            <a:spLocks/>
          </p:cNvSpPr>
          <p:nvPr/>
        </p:nvSpPr>
        <p:spPr>
          <a:xfrm>
            <a:off x="1810669" y="2846038"/>
            <a:ext cx="1903160" cy="1988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latin typeface="Hanken Grotesk"/>
              </a:rPr>
              <a:t>PERSONAL INFORMATION</a:t>
            </a:r>
            <a:endParaRPr lang="en-US">
              <a:solidFill>
                <a:schemeClr val="tx1"/>
              </a:solidFill>
            </a:endParaRPr>
          </a:p>
          <a:p>
            <a:pPr marL="171450" indent="-1714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Sex (Categorical)</a:t>
            </a:r>
          </a:p>
          <a:p>
            <a:pPr marL="171450" marR="0" indent="-1714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Age Category (Categorical)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BMI (Continuous):  Body Mass Index representing the ratio of  weight to height squared for the insured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Children (Continuous) :No of children or dependents covered by the insurance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F2A3F-7BDF-1609-DD9B-39831193B441}"/>
              </a:ext>
            </a:extLst>
          </p:cNvPr>
          <p:cNvCxnSpPr>
            <a:cxnSpLocks/>
          </p:cNvCxnSpPr>
          <p:nvPr/>
        </p:nvCxnSpPr>
        <p:spPr>
          <a:xfrm>
            <a:off x="2762249" y="2579003"/>
            <a:ext cx="0" cy="261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798;p35">
            <a:extLst>
              <a:ext uri="{FF2B5EF4-FFF2-40B4-BE49-F238E27FC236}">
                <a16:creationId xmlns:a16="http://schemas.microsoft.com/office/drawing/2014/main" id="{C30B3BC6-88DC-0878-3029-F46BE7DB973E}"/>
              </a:ext>
            </a:extLst>
          </p:cNvPr>
          <p:cNvSpPr txBox="1">
            <a:spLocks/>
          </p:cNvSpPr>
          <p:nvPr/>
        </p:nvSpPr>
        <p:spPr>
          <a:xfrm>
            <a:off x="5279582" y="2846038"/>
            <a:ext cx="1815716" cy="1798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latin typeface="Hanken Grotesk"/>
              </a:rPr>
              <a:t>LIFESTYLE &amp; INSURANCE DETAILS</a:t>
            </a:r>
            <a:endParaRPr lang="en-US" sz="1100" b="1">
              <a:solidFill>
                <a:schemeClr val="tx1"/>
              </a:solidFill>
              <a:latin typeface="Hanken Grotesk" panose="020B0604020202020204" charset="0"/>
            </a:endParaRPr>
          </a:p>
          <a:p>
            <a:pPr marL="171450" indent="-17145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Smoker (Categorical): Y/N</a:t>
            </a:r>
          </a:p>
          <a:p>
            <a:pPr marL="171450" indent="-17145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Region (Categorical): Region of the insured, i.e. southwest, southeast, northwest or northeast</a:t>
            </a:r>
          </a:p>
          <a:p>
            <a:pPr marL="171450" indent="-17145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i="1">
                <a:solidFill>
                  <a:schemeClr val="tx1"/>
                </a:solidFill>
                <a:latin typeface="Hanken Grotesk"/>
              </a:rPr>
              <a:t>Charges (Continuous): Charges paid by the insured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9AE597-58CF-D743-4B10-D354D1D5F2D7}"/>
              </a:ext>
            </a:extLst>
          </p:cNvPr>
          <p:cNvCxnSpPr>
            <a:cxnSpLocks/>
          </p:cNvCxnSpPr>
          <p:nvPr/>
        </p:nvCxnSpPr>
        <p:spPr>
          <a:xfrm>
            <a:off x="6191249" y="2574240"/>
            <a:ext cx="0" cy="261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8"/>
          <p:cNvSpPr txBox="1">
            <a:spLocks noGrp="1"/>
          </p:cNvSpPr>
          <p:nvPr>
            <p:ph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hlinkClick r:id="rId3"/>
              </a:rPr>
              <a:t>DEMO</a:t>
            </a:r>
            <a:endParaRPr lang="en-US">
              <a:hlinkClick r:id="rId4"/>
            </a:endParaRPr>
          </a:p>
        </p:txBody>
      </p:sp>
      <p:sp>
        <p:nvSpPr>
          <p:cNvPr id="892" name="Google Shape;892;p38"/>
          <p:cNvSpPr/>
          <p:nvPr/>
        </p:nvSpPr>
        <p:spPr>
          <a:xfrm rot="-5400000">
            <a:off x="1995762" y="2464178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38"/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/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/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/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49AA-0212-7DCE-96A6-1D4FEB43BE9E}"/>
              </a:ext>
            </a:extLst>
          </p:cNvPr>
          <p:cNvSpPr txBox="1"/>
          <p:nvPr/>
        </p:nvSpPr>
        <p:spPr>
          <a:xfrm rot="-10800000" flipV="1">
            <a:off x="2430363" y="2070437"/>
            <a:ext cx="2030014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accent2"/>
                </a:solidFill>
              </a:rPr>
              <a:t>Click "demo"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355F2B92D542499B7B3A5D00F193E8" ma:contentTypeVersion="7" ma:contentTypeDescription="Create a new document." ma:contentTypeScope="" ma:versionID="3b755e352ff5d354bf6a1fd0688e3018">
  <xsd:schema xmlns:xsd="http://www.w3.org/2001/XMLSchema" xmlns:xs="http://www.w3.org/2001/XMLSchema" xmlns:p="http://schemas.microsoft.com/office/2006/metadata/properties" xmlns:ns3="500caf7e-b574-46c3-b566-5ab39de6fe18" xmlns:ns4="a3eeb299-c0d2-45fb-80f6-ab2da9cb2f16" targetNamespace="http://schemas.microsoft.com/office/2006/metadata/properties" ma:root="true" ma:fieldsID="19354a5fedb634bcc00a07d92f80af03" ns3:_="" ns4:_="">
    <xsd:import namespace="500caf7e-b574-46c3-b566-5ab39de6fe18"/>
    <xsd:import namespace="a3eeb299-c0d2-45fb-80f6-ab2da9cb2f1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caf7e-b574-46c3-b566-5ab39de6fe1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eb299-c0d2-45fb-80f6-ab2da9cb2f1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0caf7e-b574-46c3-b566-5ab39de6fe18" xsi:nil="true"/>
  </documentManagement>
</p:properties>
</file>

<file path=customXml/itemProps1.xml><?xml version="1.0" encoding="utf-8"?>
<ds:datastoreItem xmlns:ds="http://schemas.openxmlformats.org/officeDocument/2006/customXml" ds:itemID="{B8CEC138-4EE5-4BB2-975A-7C8D5F501857}">
  <ds:schemaRefs>
    <ds:schemaRef ds:uri="500caf7e-b574-46c3-b566-5ab39de6fe18"/>
    <ds:schemaRef ds:uri="a3eeb299-c0d2-45fb-80f6-ab2da9cb2f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9467A7-977F-43A0-9815-ACE5914FA4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A22A15-5E0B-453F-9965-F9E985E01F61}">
  <ds:schemaRefs>
    <ds:schemaRef ds:uri="500caf7e-b574-46c3-b566-5ab39de6fe18"/>
    <ds:schemaRef ds:uri="a3eeb299-c0d2-45fb-80f6-ab2da9cb2f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Technology Market Research Pitch Deck by Slidesgo</vt:lpstr>
      <vt:lpstr>HEALTH INSURANCE POLICY OPTIMIZING PRICING &amp; RISK STRATEGIES</vt:lpstr>
      <vt:lpstr>TEAM</vt:lpstr>
      <vt:lpstr>TABLE OF CONTENTS</vt:lpstr>
      <vt:lpstr>INTRODUCTION</vt:lpstr>
      <vt:lpstr>MOTIVATION</vt:lpstr>
      <vt:lpstr>OBJECTIVES</vt:lpstr>
      <vt:lpstr>DATASET DESCRIPTION (1/2)</vt:lpstr>
      <vt:lpstr>DATASET DESCRIPTION (2/2)</vt:lpstr>
      <vt:lpstr>DEMO</vt:lpstr>
      <vt:lpstr>PROJECT INSIGHTS </vt:lpstr>
      <vt:lpstr>PROJECT SUMMARY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MARKET RESEARCH PITCH DECK</dc:title>
  <cp:revision>3</cp:revision>
  <dcterms:modified xsi:type="dcterms:W3CDTF">2023-10-14T02:28:09Z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2023-10-05T02:28:02Z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fc20968a-fc02-469e-90cb-b8c429499412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0x0101001B355F2B92D542499B7B3A5D00F193E8</vt:lpwstr>
  </property>
</Properties>
</file>