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2" r:id="rId2"/>
    <p:sldId id="277" r:id="rId3"/>
    <p:sldId id="258" r:id="rId4"/>
    <p:sldId id="275" r:id="rId5"/>
    <p:sldId id="263" r:id="rId6"/>
    <p:sldId id="266" r:id="rId7"/>
    <p:sldId id="315" r:id="rId8"/>
    <p:sldId id="273" r:id="rId9"/>
    <p:sldId id="316" r:id="rId10"/>
    <p:sldId id="285" r:id="rId11"/>
    <p:sldId id="287" r:id="rId12"/>
    <p:sldId id="288" r:id="rId13"/>
    <p:sldId id="290" r:id="rId14"/>
    <p:sldId id="292" r:id="rId15"/>
    <p:sldId id="293" r:id="rId16"/>
    <p:sldId id="294" r:id="rId17"/>
    <p:sldId id="295" r:id="rId18"/>
    <p:sldId id="296" r:id="rId19"/>
    <p:sldId id="297" r:id="rId20"/>
    <p:sldId id="299" r:id="rId21"/>
    <p:sldId id="300" r:id="rId22"/>
    <p:sldId id="301" r:id="rId23"/>
    <p:sldId id="302" r:id="rId24"/>
    <p:sldId id="308" r:id="rId25"/>
    <p:sldId id="309" r:id="rId26"/>
    <p:sldId id="310" r:id="rId27"/>
    <p:sldId id="311" r:id="rId28"/>
    <p:sldId id="312" r:id="rId29"/>
    <p:sldId id="303" r:id="rId30"/>
    <p:sldId id="304" r:id="rId31"/>
    <p:sldId id="313" r:id="rId32"/>
    <p:sldId id="278" r:id="rId33"/>
    <p:sldId id="276" r:id="rId34"/>
    <p:sldId id="318" r:id="rId35"/>
    <p:sldId id="319" r:id="rId36"/>
    <p:sldId id="320" r:id="rId37"/>
    <p:sldId id="321" r:id="rId38"/>
    <p:sldId id="322" r:id="rId39"/>
    <p:sldId id="323" r:id="rId40"/>
    <p:sldId id="31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8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nu\OneDrive\Documents\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shnu\OneDrive\Documents\projec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shnu\OneDrive\Documents\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shnu\OneDrive\Documents\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oleObject" Target="file:///C:\Users\vishnu\AppData\Roaming\Microsoft\Excel\project%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ishnu\AppData\Roaming\Microsoft\Excel\project%20(version%201).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ishnu\OneDrive\Documents\project.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average overbreak variations across tunnels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Sheet1!$CS$21:$CS$24</c:f>
              <c:strCache>
                <c:ptCount val="4"/>
                <c:pt idx="0">
                  <c:v>MAIN TUNNEL 2</c:v>
                </c:pt>
                <c:pt idx="1">
                  <c:v>ESCAPE TUNNEL 2</c:v>
                </c:pt>
                <c:pt idx="2">
                  <c:v>MAIN TUNNEL 3</c:v>
                </c:pt>
                <c:pt idx="3">
                  <c:v>ESCAPE TUNNEL 3</c:v>
                </c:pt>
              </c:strCache>
            </c:strRef>
          </c:cat>
          <c:val>
            <c:numRef>
              <c:f>Sheet1!$CT$21:$CT$24</c:f>
              <c:numCache>
                <c:formatCode>General</c:formatCode>
                <c:ptCount val="4"/>
                <c:pt idx="0">
                  <c:v>5.23</c:v>
                </c:pt>
                <c:pt idx="1">
                  <c:v>4.8899999999999997</c:v>
                </c:pt>
                <c:pt idx="2">
                  <c:v>7.23</c:v>
                </c:pt>
                <c:pt idx="3">
                  <c:v>6.95</c:v>
                </c:pt>
              </c:numCache>
            </c:numRef>
          </c:val>
          <c:extLst>
            <c:ext xmlns:c16="http://schemas.microsoft.com/office/drawing/2014/chart" uri="{C3380CC4-5D6E-409C-BE32-E72D297353CC}">
              <c16:uniqueId val="{00000000-2574-44A3-8C6C-375BFC5422D6}"/>
            </c:ext>
          </c:extLst>
        </c:ser>
        <c:dLbls>
          <c:dLblPos val="inEnd"/>
          <c:showLegendKey val="0"/>
          <c:showVal val="1"/>
          <c:showCatName val="0"/>
          <c:showSerName val="0"/>
          <c:showPercent val="0"/>
          <c:showBubbleSize val="0"/>
        </c:dLbls>
        <c:gapWidth val="65"/>
        <c:axId val="1810817903"/>
        <c:axId val="1633474367"/>
      </c:barChart>
      <c:catAx>
        <c:axId val="181081790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633474367"/>
        <c:crosses val="autoZero"/>
        <c:auto val="1"/>
        <c:lblAlgn val="ctr"/>
        <c:lblOffset val="100"/>
        <c:noMultiLvlLbl val="0"/>
      </c:catAx>
      <c:valAx>
        <c:axId val="163347436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overbreak</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810817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dirty="0"/>
                      <a:t>Q</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176-4ADD-9EF8-76DD5904AB17}"/>
                </c:ext>
              </c:extLst>
            </c:dLbl>
            <c:dLbl>
              <c:idx val="1"/>
              <c:tx>
                <c:rich>
                  <a:bodyPr/>
                  <a:lstStyle/>
                  <a:p>
                    <a:r>
                      <a:rPr lang="en-US" dirty="0"/>
                      <a:t>B/S</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176-4ADD-9EF8-76DD5904AB17}"/>
                </c:ext>
              </c:extLst>
            </c:dLbl>
            <c:dLbl>
              <c:idx val="2"/>
              <c:tx>
                <c:rich>
                  <a:bodyPr/>
                  <a:lstStyle/>
                  <a:p>
                    <a:r>
                      <a:rPr lang="en-US" dirty="0"/>
                      <a:t>A</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176-4ADD-9EF8-76DD5904AB17}"/>
                </c:ext>
              </c:extLst>
            </c:dLbl>
            <c:dLbl>
              <c:idx val="3"/>
              <c:tx>
                <c:rich>
                  <a:bodyPr/>
                  <a:lstStyle/>
                  <a:p>
                    <a:r>
                      <a:rPr lang="en-US" dirty="0"/>
                      <a:t>D</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176-4ADD-9EF8-76DD5904AB17}"/>
                </c:ext>
              </c:extLst>
            </c:dLbl>
            <c:dLbl>
              <c:idx val="4"/>
              <c:tx>
                <c:rich>
                  <a:bodyPr/>
                  <a:lstStyle/>
                  <a:p>
                    <a:r>
                      <a:rPr lang="en-US" dirty="0"/>
                      <a:t>PF</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176-4ADD-9EF8-76DD5904AB17}"/>
                </c:ext>
              </c:extLst>
            </c:dLbl>
            <c:dLbl>
              <c:idx val="5"/>
              <c:tx>
                <c:rich>
                  <a:bodyPr/>
                  <a:lstStyle/>
                  <a:p>
                    <a:r>
                      <a:rPr lang="en-US" dirty="0"/>
                      <a:t>PC</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176-4ADD-9EF8-76DD5904AB17}"/>
                </c:ext>
              </c:extLst>
            </c:dLbl>
            <c:dLbl>
              <c:idx val="6"/>
              <c:layout>
                <c:manualLayout>
                  <c:x val="1.1722222222222222E-2"/>
                  <c:y val="-1.1539442986293381E-2"/>
                </c:manualLayout>
              </c:layout>
              <c:tx>
                <c:rich>
                  <a:bodyPr/>
                  <a:lstStyle/>
                  <a:p>
                    <a:r>
                      <a:rPr lang="en-US" dirty="0"/>
                      <a:t>L</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3176-4ADD-9EF8-76DD5904AB17}"/>
                </c:ext>
              </c:extLst>
            </c:dLbl>
            <c:dLbl>
              <c:idx val="7"/>
              <c:tx>
                <c:rich>
                  <a:bodyPr/>
                  <a:lstStyle/>
                  <a:p>
                    <a:r>
                      <a:rPr lang="en-US" dirty="0"/>
                      <a:t>T</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3176-4ADD-9EF8-76DD5904AB17}"/>
                </c:ext>
              </c:extLst>
            </c:dLbl>
            <c:dLbl>
              <c:idx val="8"/>
              <c:tx>
                <c:rich>
                  <a:bodyPr/>
                  <a:lstStyle/>
                  <a:p>
                    <a:r>
                      <a:rPr lang="en-US" dirty="0"/>
                      <a:t>E</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3176-4ADD-9EF8-76DD5904AB1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Sheet2!$V$13:$V$21</c:f>
              <c:numCache>
                <c:formatCode>General</c:formatCode>
                <c:ptCount val="9"/>
                <c:pt idx="0">
                  <c:v>17</c:v>
                </c:pt>
                <c:pt idx="1">
                  <c:v>3</c:v>
                </c:pt>
                <c:pt idx="2">
                  <c:v>12</c:v>
                </c:pt>
                <c:pt idx="3">
                  <c:v>3</c:v>
                </c:pt>
                <c:pt idx="4">
                  <c:v>5</c:v>
                </c:pt>
                <c:pt idx="5">
                  <c:v>6</c:v>
                </c:pt>
                <c:pt idx="6">
                  <c:v>5</c:v>
                </c:pt>
                <c:pt idx="7">
                  <c:v>1</c:v>
                </c:pt>
                <c:pt idx="8">
                  <c:v>5</c:v>
                </c:pt>
              </c:numCache>
            </c:numRef>
          </c:xVal>
          <c:yVal>
            <c:numRef>
              <c:f>Sheet2!$W$13:$W$21</c:f>
              <c:numCache>
                <c:formatCode>General</c:formatCode>
                <c:ptCount val="9"/>
                <c:pt idx="0">
                  <c:v>0</c:v>
                </c:pt>
                <c:pt idx="1">
                  <c:v>11</c:v>
                </c:pt>
                <c:pt idx="2">
                  <c:v>3</c:v>
                </c:pt>
                <c:pt idx="3">
                  <c:v>6</c:v>
                </c:pt>
                <c:pt idx="4">
                  <c:v>11</c:v>
                </c:pt>
                <c:pt idx="5">
                  <c:v>14</c:v>
                </c:pt>
                <c:pt idx="6">
                  <c:v>6</c:v>
                </c:pt>
                <c:pt idx="7">
                  <c:v>7</c:v>
                </c:pt>
                <c:pt idx="8">
                  <c:v>7</c:v>
                </c:pt>
              </c:numCache>
            </c:numRef>
          </c:yVal>
          <c:smooth val="0"/>
          <c:extLst>
            <c:ext xmlns:c16="http://schemas.microsoft.com/office/drawing/2014/chart" uri="{C3380CC4-5D6E-409C-BE32-E72D297353CC}">
              <c16:uniqueId val="{00000009-3176-4ADD-9EF8-76DD5904AB17}"/>
            </c:ext>
          </c:extLst>
        </c:ser>
        <c:ser>
          <c:idx val="1"/>
          <c:order val="1"/>
          <c:tx>
            <c:strRef>
              <c:f>Sheet2!$O$25</c:f>
              <c:strCache>
                <c:ptCount val="1"/>
                <c:pt idx="0">
                  <c:v>y</c:v>
                </c:pt>
              </c:strCache>
            </c:strRef>
          </c:tx>
          <c:spPr>
            <a:ln w="19050" cap="rnd">
              <a:solidFill>
                <a:schemeClr val="accent2"/>
              </a:solidFill>
              <a:round/>
            </a:ln>
            <a:effectLst/>
          </c:spPr>
          <c:marker>
            <c:symbol val="none"/>
          </c:marker>
          <c:dLbls>
            <c:delete val="1"/>
          </c:dLbls>
          <c:xVal>
            <c:numRef>
              <c:f>Sheet2!$N$26:$N$27</c:f>
              <c:numCache>
                <c:formatCode>General</c:formatCode>
                <c:ptCount val="2"/>
                <c:pt idx="0">
                  <c:v>0</c:v>
                </c:pt>
                <c:pt idx="1">
                  <c:v>16</c:v>
                </c:pt>
              </c:numCache>
            </c:numRef>
          </c:xVal>
          <c:yVal>
            <c:numRef>
              <c:f>Sheet2!$O$26:$O$28</c:f>
              <c:numCache>
                <c:formatCode>General</c:formatCode>
                <c:ptCount val="3"/>
                <c:pt idx="0">
                  <c:v>0</c:v>
                </c:pt>
                <c:pt idx="1">
                  <c:v>16</c:v>
                </c:pt>
              </c:numCache>
            </c:numRef>
          </c:yVal>
          <c:smooth val="0"/>
          <c:extLst>
            <c:ext xmlns:c16="http://schemas.microsoft.com/office/drawing/2014/chart" uri="{C3380CC4-5D6E-409C-BE32-E72D297353CC}">
              <c16:uniqueId val="{0000000A-3176-4ADD-9EF8-76DD5904AB17}"/>
            </c:ext>
          </c:extLst>
        </c:ser>
        <c:dLbls>
          <c:dLblPos val="t"/>
          <c:showLegendKey val="0"/>
          <c:showVal val="1"/>
          <c:showCatName val="0"/>
          <c:showSerName val="0"/>
          <c:showPercent val="0"/>
          <c:showBubbleSize val="0"/>
        </c:dLbls>
        <c:axId val="568553743"/>
        <c:axId val="555972671"/>
      </c:scatterChart>
      <c:valAx>
        <c:axId val="5685537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cause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972671"/>
        <c:crosses val="autoZero"/>
        <c:crossBetween val="midCat"/>
      </c:valAx>
      <c:valAx>
        <c:axId val="555972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effect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5537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dLbl>
              <c:idx val="9"/>
              <c:tx>
                <c:rich>
                  <a:bodyPr/>
                  <a:lstStyle/>
                  <a:p>
                    <a:r>
                      <a:rPr lang="en-US" dirty="0"/>
                      <a:t>50.26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B22-4D29-BCC9-57AB81E03BE8}"/>
                </c:ext>
              </c:extLst>
            </c:dLbl>
            <c:dLbl>
              <c:idx val="30"/>
              <c:tx>
                <c:rich>
                  <a:bodyPr/>
                  <a:lstStyle/>
                  <a:p>
                    <a:r>
                      <a:rPr lang="en-US" dirty="0"/>
                      <a:t>54.18</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B22-4D29-BCC9-57AB81E03BE8}"/>
                </c:ext>
              </c:extLst>
            </c:dLbl>
            <c:dLbl>
              <c:idx val="33"/>
              <c:tx>
                <c:rich>
                  <a:bodyPr/>
                  <a:lstStyle/>
                  <a:p>
                    <a:r>
                      <a:rPr lang="en-US" dirty="0"/>
                      <a:t>36.83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B22-4D29-BCC9-57AB81E03BE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lumMod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Sheet1!$O$2:$O$35</c:f>
              <c:numCache>
                <c:formatCode>General</c:formatCode>
                <c:ptCount val="34"/>
                <c:pt idx="0">
                  <c:v>39.520000000000003</c:v>
                </c:pt>
                <c:pt idx="1">
                  <c:v>33.33</c:v>
                </c:pt>
                <c:pt idx="2">
                  <c:v>48.23</c:v>
                </c:pt>
                <c:pt idx="3">
                  <c:v>58.77</c:v>
                </c:pt>
                <c:pt idx="4">
                  <c:v>40.32</c:v>
                </c:pt>
                <c:pt idx="5">
                  <c:v>46.23</c:v>
                </c:pt>
                <c:pt idx="6">
                  <c:v>40.090000000000003</c:v>
                </c:pt>
                <c:pt idx="7">
                  <c:v>39.229999999999997</c:v>
                </c:pt>
                <c:pt idx="8">
                  <c:v>42.25</c:v>
                </c:pt>
                <c:pt idx="9">
                  <c:v>50.32</c:v>
                </c:pt>
                <c:pt idx="10">
                  <c:v>45.23</c:v>
                </c:pt>
                <c:pt idx="11">
                  <c:v>41.57</c:v>
                </c:pt>
                <c:pt idx="12">
                  <c:v>49.67</c:v>
                </c:pt>
                <c:pt idx="13">
                  <c:v>45.25</c:v>
                </c:pt>
                <c:pt idx="14">
                  <c:v>47.23</c:v>
                </c:pt>
                <c:pt idx="15">
                  <c:v>29.25</c:v>
                </c:pt>
                <c:pt idx="16">
                  <c:v>46.25</c:v>
                </c:pt>
                <c:pt idx="17">
                  <c:v>47.23</c:v>
                </c:pt>
                <c:pt idx="18">
                  <c:v>35.24</c:v>
                </c:pt>
                <c:pt idx="19">
                  <c:v>32.549999999999997</c:v>
                </c:pt>
                <c:pt idx="20">
                  <c:v>37.659999999999997</c:v>
                </c:pt>
                <c:pt idx="21">
                  <c:v>40.33</c:v>
                </c:pt>
                <c:pt idx="22">
                  <c:v>42.66</c:v>
                </c:pt>
                <c:pt idx="23">
                  <c:v>38.659999999999997</c:v>
                </c:pt>
                <c:pt idx="24">
                  <c:v>36.659999999999997</c:v>
                </c:pt>
                <c:pt idx="25">
                  <c:v>33.33</c:v>
                </c:pt>
                <c:pt idx="26">
                  <c:v>39.659999999999997</c:v>
                </c:pt>
                <c:pt idx="27">
                  <c:v>40.33</c:v>
                </c:pt>
                <c:pt idx="28">
                  <c:v>33.33</c:v>
                </c:pt>
                <c:pt idx="29">
                  <c:v>39.520000000000003</c:v>
                </c:pt>
                <c:pt idx="30">
                  <c:v>53.69</c:v>
                </c:pt>
                <c:pt idx="31">
                  <c:v>62.86</c:v>
                </c:pt>
                <c:pt idx="32">
                  <c:v>58.77</c:v>
                </c:pt>
                <c:pt idx="33">
                  <c:v>36.833152709359602</c:v>
                </c:pt>
              </c:numCache>
            </c:numRef>
          </c:val>
          <c:extLst>
            <c:ext xmlns:c16="http://schemas.microsoft.com/office/drawing/2014/chart" uri="{C3380CC4-5D6E-409C-BE32-E72D297353CC}">
              <c16:uniqueId val="{00000000-BB22-4D29-BCC9-57AB81E03BE8}"/>
            </c:ext>
          </c:extLst>
        </c:ser>
        <c:dLbls>
          <c:dLblPos val="inEnd"/>
          <c:showLegendKey val="0"/>
          <c:showVal val="1"/>
          <c:showCatName val="0"/>
          <c:showSerName val="0"/>
          <c:showPercent val="0"/>
          <c:showBubbleSize val="0"/>
        </c:dLbls>
        <c:gapWidth val="65"/>
        <c:axId val="1496014719"/>
        <c:axId val="1350384911"/>
      </c:barChart>
      <c:catAx>
        <c:axId val="149601471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blast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350384911"/>
        <c:crosses val="autoZero"/>
        <c:auto val="0"/>
        <c:lblAlgn val="ctr"/>
        <c:lblOffset val="100"/>
        <c:noMultiLvlLbl val="0"/>
      </c:catAx>
      <c:valAx>
        <c:axId val="13503849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overbreak index</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496014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dirty="0"/>
              <a:t>OVERBREAK VS OI</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8.5983919129674014E-2"/>
          <c:y val="0.28580909048045638"/>
          <c:w val="0.8735717410323709"/>
          <c:h val="0.62338127449515968"/>
        </c:manualLayout>
      </c:layout>
      <c:scatterChart>
        <c:scatterStyle val="lineMarker"/>
        <c:varyColors val="0"/>
        <c: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1"/>
            <c:dispEq val="1"/>
            <c:trendlineLbl>
              <c:layout>
                <c:manualLayout>
                  <c:x val="0.19795581802274714"/>
                  <c:y val="0.23854960203145339"/>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rendlineLbl>
          </c:trendline>
          <c:xVal>
            <c:numRef>
              <c:f>Sheet1!$O$2:$O$35</c:f>
              <c:numCache>
                <c:formatCode>General</c:formatCode>
                <c:ptCount val="34"/>
                <c:pt idx="0">
                  <c:v>39.520000000000003</c:v>
                </c:pt>
                <c:pt idx="1">
                  <c:v>33.33</c:v>
                </c:pt>
                <c:pt idx="2">
                  <c:v>48.23</c:v>
                </c:pt>
                <c:pt idx="3">
                  <c:v>58.77</c:v>
                </c:pt>
                <c:pt idx="4">
                  <c:v>40.32</c:v>
                </c:pt>
                <c:pt idx="5">
                  <c:v>46.23</c:v>
                </c:pt>
                <c:pt idx="6">
                  <c:v>40.090000000000003</c:v>
                </c:pt>
                <c:pt idx="7">
                  <c:v>39.229999999999997</c:v>
                </c:pt>
                <c:pt idx="8">
                  <c:v>42.25</c:v>
                </c:pt>
                <c:pt idx="9">
                  <c:v>50.32</c:v>
                </c:pt>
                <c:pt idx="10">
                  <c:v>45.23</c:v>
                </c:pt>
                <c:pt idx="11">
                  <c:v>41.57</c:v>
                </c:pt>
                <c:pt idx="12">
                  <c:v>49.67</c:v>
                </c:pt>
                <c:pt idx="13">
                  <c:v>45.25</c:v>
                </c:pt>
                <c:pt idx="14">
                  <c:v>47.23</c:v>
                </c:pt>
                <c:pt idx="15">
                  <c:v>29.25</c:v>
                </c:pt>
                <c:pt idx="16">
                  <c:v>46.25</c:v>
                </c:pt>
                <c:pt idx="17">
                  <c:v>47.23</c:v>
                </c:pt>
                <c:pt idx="18">
                  <c:v>35.24</c:v>
                </c:pt>
                <c:pt idx="19">
                  <c:v>32.549999999999997</c:v>
                </c:pt>
                <c:pt idx="20">
                  <c:v>37.659999999999997</c:v>
                </c:pt>
                <c:pt idx="21">
                  <c:v>40.33</c:v>
                </c:pt>
                <c:pt idx="22">
                  <c:v>42.66</c:v>
                </c:pt>
                <c:pt idx="23">
                  <c:v>38.659999999999997</c:v>
                </c:pt>
                <c:pt idx="24">
                  <c:v>36.659999999999997</c:v>
                </c:pt>
                <c:pt idx="25">
                  <c:v>33.33</c:v>
                </c:pt>
                <c:pt idx="26">
                  <c:v>39.659999999999997</c:v>
                </c:pt>
                <c:pt idx="27">
                  <c:v>40.33</c:v>
                </c:pt>
                <c:pt idx="28">
                  <c:v>33.33</c:v>
                </c:pt>
                <c:pt idx="29">
                  <c:v>39.520000000000003</c:v>
                </c:pt>
                <c:pt idx="30">
                  <c:v>53.69</c:v>
                </c:pt>
                <c:pt idx="31">
                  <c:v>62.86</c:v>
                </c:pt>
                <c:pt idx="32">
                  <c:v>58.77</c:v>
                </c:pt>
                <c:pt idx="33">
                  <c:v>36.833152709359602</c:v>
                </c:pt>
              </c:numCache>
            </c:numRef>
          </c:xVal>
          <c:yVal>
            <c:numRef>
              <c:f>Sheet1!$W$2:$W$35</c:f>
              <c:numCache>
                <c:formatCode>General</c:formatCode>
                <c:ptCount val="34"/>
                <c:pt idx="0">
                  <c:v>8.23</c:v>
                </c:pt>
                <c:pt idx="1">
                  <c:v>7.96</c:v>
                </c:pt>
                <c:pt idx="2">
                  <c:v>9.75</c:v>
                </c:pt>
                <c:pt idx="3">
                  <c:v>10.9</c:v>
                </c:pt>
                <c:pt idx="4">
                  <c:v>8.3000000000000007</c:v>
                </c:pt>
                <c:pt idx="5">
                  <c:v>9.6999999999999993</c:v>
                </c:pt>
                <c:pt idx="6">
                  <c:v>8.9</c:v>
                </c:pt>
                <c:pt idx="7">
                  <c:v>8.6999999999999993</c:v>
                </c:pt>
                <c:pt idx="8">
                  <c:v>8.6</c:v>
                </c:pt>
                <c:pt idx="9">
                  <c:v>10.068</c:v>
                </c:pt>
                <c:pt idx="10">
                  <c:v>8.32</c:v>
                </c:pt>
                <c:pt idx="11">
                  <c:v>8.98</c:v>
                </c:pt>
                <c:pt idx="12">
                  <c:v>9.74</c:v>
                </c:pt>
                <c:pt idx="13">
                  <c:v>9.65</c:v>
                </c:pt>
                <c:pt idx="14">
                  <c:v>9.36</c:v>
                </c:pt>
                <c:pt idx="16">
                  <c:v>9.65</c:v>
                </c:pt>
                <c:pt idx="17">
                  <c:v>9.32</c:v>
                </c:pt>
                <c:pt idx="18">
                  <c:v>7.63</c:v>
                </c:pt>
                <c:pt idx="19">
                  <c:v>7.78</c:v>
                </c:pt>
                <c:pt idx="20">
                  <c:v>8.4600000000000009</c:v>
                </c:pt>
                <c:pt idx="21">
                  <c:v>8.4499999999999993</c:v>
                </c:pt>
                <c:pt idx="22">
                  <c:v>8.64</c:v>
                </c:pt>
                <c:pt idx="23">
                  <c:v>8.7799999999999994</c:v>
                </c:pt>
                <c:pt idx="24">
                  <c:v>8.42</c:v>
                </c:pt>
                <c:pt idx="25">
                  <c:v>7.98</c:v>
                </c:pt>
                <c:pt idx="26">
                  <c:v>8.2100000000000009</c:v>
                </c:pt>
                <c:pt idx="27">
                  <c:v>8.66</c:v>
                </c:pt>
                <c:pt idx="28">
                  <c:v>7.95</c:v>
                </c:pt>
                <c:pt idx="29">
                  <c:v>8.18</c:v>
                </c:pt>
                <c:pt idx="30">
                  <c:v>9.4499999999999993</c:v>
                </c:pt>
                <c:pt idx="32">
                  <c:v>11.36</c:v>
                </c:pt>
                <c:pt idx="33">
                  <c:v>8.5045454545454504</c:v>
                </c:pt>
              </c:numCache>
            </c:numRef>
          </c:yVal>
          <c:smooth val="0"/>
          <c:extLst>
            <c:ext xmlns:c16="http://schemas.microsoft.com/office/drawing/2014/chart" uri="{C3380CC4-5D6E-409C-BE32-E72D297353CC}">
              <c16:uniqueId val="{00000001-C788-475D-87D8-E0509284858E}"/>
            </c:ext>
          </c:extLst>
        </c:ser>
        <c:dLbls>
          <c:showLegendKey val="0"/>
          <c:showVal val="0"/>
          <c:showCatName val="0"/>
          <c:showSerName val="0"/>
          <c:showPercent val="0"/>
          <c:showBubbleSize val="0"/>
        </c:dLbls>
        <c:axId val="555150751"/>
        <c:axId val="580013551"/>
      </c:scatterChart>
      <c:valAx>
        <c:axId val="555150751"/>
        <c:scaling>
          <c:orientation val="minMax"/>
          <c:min val="2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OI</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80013551"/>
        <c:crosses val="autoZero"/>
        <c:crossBetween val="midCat"/>
      </c:valAx>
      <c:valAx>
        <c:axId val="580013551"/>
        <c:scaling>
          <c:orientation val="minMax"/>
          <c:min val="4"/>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OVERBREAK ACTUAL</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55150751"/>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Sheet1!$P$36</c:f>
              <c:strCache>
                <c:ptCount val="1"/>
                <c:pt idx="0">
                  <c:v>overbreak actual</c:v>
                </c:pt>
              </c:strCache>
            </c:strRef>
          </c:tx>
          <c:spPr>
            <a:solidFill>
              <a:schemeClr val="tx1">
                <a:lumMod val="85000"/>
                <a:lumOff val="15000"/>
              </a:schemeClr>
            </a:solidFill>
            <a:ln>
              <a:noFill/>
            </a:ln>
            <a:effectLst/>
          </c:spPr>
          <c:invertIfNegative val="0"/>
          <c:val>
            <c:numRef>
              <c:f>Sheet1!$P$37:$P$45</c:f>
              <c:numCache>
                <c:formatCode>General</c:formatCode>
                <c:ptCount val="9"/>
                <c:pt idx="0">
                  <c:v>8.3175999999999988</c:v>
                </c:pt>
                <c:pt idx="1">
                  <c:v>9.3987999999999996</c:v>
                </c:pt>
                <c:pt idx="2">
                  <c:v>8.08</c:v>
                </c:pt>
                <c:pt idx="3">
                  <c:v>8.6931999999999992</c:v>
                </c:pt>
                <c:pt idx="4">
                  <c:v>9.1684000000000001</c:v>
                </c:pt>
                <c:pt idx="5">
                  <c:v>9.532</c:v>
                </c:pt>
                <c:pt idx="6">
                  <c:v>10.167999999999999</c:v>
                </c:pt>
                <c:pt idx="7">
                  <c:v>9.4803999999999995</c:v>
                </c:pt>
                <c:pt idx="8">
                  <c:v>7.9588000000000001</c:v>
                </c:pt>
              </c:numCache>
            </c:numRef>
          </c:val>
          <c:extLst>
            <c:ext xmlns:c16="http://schemas.microsoft.com/office/drawing/2014/chart" uri="{C3380CC4-5D6E-409C-BE32-E72D297353CC}">
              <c16:uniqueId val="{00000000-8D77-4152-8721-2B9DA9FEFC34}"/>
            </c:ext>
          </c:extLst>
        </c:ser>
        <c:ser>
          <c:idx val="1"/>
          <c:order val="1"/>
          <c:tx>
            <c:strRef>
              <c:f>Sheet1!$Q$36</c:f>
              <c:strCache>
                <c:ptCount val="1"/>
                <c:pt idx="0">
                  <c:v>overbreak from model</c:v>
                </c:pt>
              </c:strCache>
            </c:strRef>
          </c:tx>
          <c:spPr>
            <a:solidFill>
              <a:schemeClr val="tx1">
                <a:lumMod val="50000"/>
                <a:lumOff val="50000"/>
              </a:schemeClr>
            </a:solidFill>
            <a:ln>
              <a:noFill/>
            </a:ln>
            <a:effectLst/>
          </c:spPr>
          <c:invertIfNegative val="0"/>
          <c:val>
            <c:numRef>
              <c:f>Sheet1!$Q$37:$Q$45</c:f>
              <c:numCache>
                <c:formatCode>General</c:formatCode>
                <c:ptCount val="9"/>
                <c:pt idx="0">
                  <c:v>7.21</c:v>
                </c:pt>
                <c:pt idx="1">
                  <c:v>10.32</c:v>
                </c:pt>
                <c:pt idx="2">
                  <c:v>8.26</c:v>
                </c:pt>
                <c:pt idx="3">
                  <c:v>9.5399999999999991</c:v>
                </c:pt>
                <c:pt idx="4">
                  <c:v>8.15</c:v>
                </c:pt>
                <c:pt idx="5">
                  <c:v>9.36</c:v>
                </c:pt>
                <c:pt idx="6">
                  <c:v>8.6199999999999992</c:v>
                </c:pt>
                <c:pt idx="7">
                  <c:v>9.36</c:v>
                </c:pt>
                <c:pt idx="8">
                  <c:v>7.75</c:v>
                </c:pt>
              </c:numCache>
            </c:numRef>
          </c:val>
          <c:extLst>
            <c:ext xmlns:c16="http://schemas.microsoft.com/office/drawing/2014/chart" uri="{C3380CC4-5D6E-409C-BE32-E72D297353CC}">
              <c16:uniqueId val="{00000001-8D77-4152-8721-2B9DA9FEFC34}"/>
            </c:ext>
          </c:extLst>
        </c:ser>
        <c:dLbls>
          <c:showLegendKey val="0"/>
          <c:showVal val="0"/>
          <c:showCatName val="0"/>
          <c:showSerName val="0"/>
          <c:showPercent val="0"/>
          <c:showBubbleSize val="0"/>
        </c:dLbls>
        <c:gapWidth val="150"/>
        <c:axId val="1699497695"/>
        <c:axId val="1573171327"/>
      </c:barChart>
      <c:catAx>
        <c:axId val="1699497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73171327"/>
        <c:crosses val="autoZero"/>
        <c:auto val="1"/>
        <c:lblAlgn val="ctr"/>
        <c:lblOffset val="100"/>
        <c:noMultiLvlLbl val="0"/>
      </c:catAx>
      <c:valAx>
        <c:axId val="15731713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OVERBREAK</a:t>
                </a:r>
              </a:p>
            </c:rich>
          </c:tx>
          <c:layout>
            <c:manualLayout>
              <c:xMode val="edge"/>
              <c:yMode val="edge"/>
              <c:x val="2.4608301717155669E-3"/>
              <c:y val="0.32521450261678364"/>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949769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COMPARIOSN</a:t>
            </a:r>
            <a:r>
              <a:rPr lang="en-IN" b="1" baseline="0" dirty="0"/>
              <a:t> OF OVERBREAK</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Sheet3!$Z$10</c:f>
              <c:strCache>
                <c:ptCount val="1"/>
                <c:pt idx="0">
                  <c:v>actual overbreak</c:v>
                </c:pt>
              </c:strCache>
            </c:strRef>
          </c:tx>
          <c:spPr>
            <a:solidFill>
              <a:sysClr val="window" lastClr="FFFFFF">
                <a:lumMod val="65000"/>
              </a:sysClr>
            </a:solidFill>
            <a:ln>
              <a:solidFill>
                <a:sysClr val="windowText" lastClr="000000">
                  <a:lumMod val="50000"/>
                  <a:lumOff val="50000"/>
                </a:sysClr>
              </a:solidFill>
            </a:ln>
            <a:effectLst/>
          </c:spPr>
          <c:invertIfNegative val="0"/>
          <c:cat>
            <c:strRef>
              <c:f>Sheet3!$Y$11:$Y$15</c:f>
              <c:strCache>
                <c:ptCount val="5"/>
                <c:pt idx="0">
                  <c:v>4</c:v>
                </c:pt>
                <c:pt idx="1">
                  <c:v>10</c:v>
                </c:pt>
                <c:pt idx="2">
                  <c:v>31</c:v>
                </c:pt>
                <c:pt idx="3">
                  <c:v>        32 ps</c:v>
                </c:pt>
                <c:pt idx="4">
                  <c:v>        32 sb</c:v>
                </c:pt>
              </c:strCache>
            </c:strRef>
          </c:cat>
          <c:val>
            <c:numRef>
              <c:f>Sheet3!$Z$11:$Z$15</c:f>
              <c:numCache>
                <c:formatCode>General</c:formatCode>
                <c:ptCount val="5"/>
                <c:pt idx="0">
                  <c:v>10.767391999999999</c:v>
                </c:pt>
                <c:pt idx="1">
                  <c:v>9.8820219999999992</c:v>
                </c:pt>
                <c:pt idx="2">
                  <c:v>10.370846</c:v>
                </c:pt>
                <c:pt idx="3">
                  <c:v>11.453241999999999</c:v>
                </c:pt>
                <c:pt idx="4">
                  <c:v>11.453241999999999</c:v>
                </c:pt>
              </c:numCache>
            </c:numRef>
          </c:val>
          <c:extLst>
            <c:ext xmlns:c16="http://schemas.microsoft.com/office/drawing/2014/chart" uri="{C3380CC4-5D6E-409C-BE32-E72D297353CC}">
              <c16:uniqueId val="{00000000-CDF9-4E60-BB62-0EC152557310}"/>
            </c:ext>
          </c:extLst>
        </c:ser>
        <c:ser>
          <c:idx val="1"/>
          <c:order val="1"/>
          <c:tx>
            <c:strRef>
              <c:f>Sheet3!$AA$10</c:f>
              <c:strCache>
                <c:ptCount val="1"/>
                <c:pt idx="0">
                  <c:v>reduced overbreak</c:v>
                </c:pt>
              </c:strCache>
            </c:strRef>
          </c:tx>
          <c:spPr>
            <a:solidFill>
              <a:sysClr val="windowText" lastClr="000000"/>
            </a:solidFill>
            <a:ln>
              <a:noFill/>
            </a:ln>
            <a:effectLst/>
          </c:spPr>
          <c:invertIfNegative val="0"/>
          <c:cat>
            <c:strRef>
              <c:f>Sheet3!$Y$11:$Y$15</c:f>
              <c:strCache>
                <c:ptCount val="5"/>
                <c:pt idx="0">
                  <c:v>4</c:v>
                </c:pt>
                <c:pt idx="1">
                  <c:v>10</c:v>
                </c:pt>
                <c:pt idx="2">
                  <c:v>31</c:v>
                </c:pt>
                <c:pt idx="3">
                  <c:v>        32 ps</c:v>
                </c:pt>
                <c:pt idx="4">
                  <c:v>        32 sb</c:v>
                </c:pt>
              </c:strCache>
            </c:strRef>
          </c:cat>
          <c:val>
            <c:numRef>
              <c:f>Sheet3!$AA$11:$AA$15</c:f>
              <c:numCache>
                <c:formatCode>General</c:formatCode>
                <c:ptCount val="5"/>
                <c:pt idx="0">
                  <c:v>10.525119999999999</c:v>
                </c:pt>
                <c:pt idx="1">
                  <c:v>9.6440999999999999</c:v>
                </c:pt>
                <c:pt idx="2">
                  <c:v>10.12956</c:v>
                </c:pt>
                <c:pt idx="3">
                  <c:v>9.9510000000000005</c:v>
                </c:pt>
                <c:pt idx="4">
                  <c:v>10.983919999999999</c:v>
                </c:pt>
              </c:numCache>
            </c:numRef>
          </c:val>
          <c:extLst>
            <c:ext xmlns:c16="http://schemas.microsoft.com/office/drawing/2014/chart" uri="{C3380CC4-5D6E-409C-BE32-E72D297353CC}">
              <c16:uniqueId val="{00000001-CDF9-4E60-BB62-0EC152557310}"/>
            </c:ext>
          </c:extLst>
        </c:ser>
        <c:dLbls>
          <c:showLegendKey val="0"/>
          <c:showVal val="0"/>
          <c:showCatName val="0"/>
          <c:showSerName val="0"/>
          <c:showPercent val="0"/>
          <c:showBubbleSize val="0"/>
        </c:dLbls>
        <c:gapWidth val="150"/>
        <c:axId val="1777959487"/>
        <c:axId val="1693052831"/>
      </c:barChart>
      <c:catAx>
        <c:axId val="1777959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3052831"/>
        <c:crosses val="autoZero"/>
        <c:auto val="1"/>
        <c:lblAlgn val="ctr"/>
        <c:lblOffset val="100"/>
        <c:noMultiLvlLbl val="0"/>
      </c:catAx>
      <c:valAx>
        <c:axId val="1693052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OVERBREAK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795948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cap="rnd">
              <a:noFill/>
              <a:round/>
            </a:ln>
            <a:effectLst/>
          </c:spPr>
          <c:marker>
            <c:symbol val="circle"/>
            <c:size val="5"/>
            <c:spPr>
              <a:solidFill>
                <a:schemeClr val="tx1"/>
              </a:solidFill>
              <a:ln w="9525">
                <a:solidFill>
                  <a:schemeClr val="accent2"/>
                </a:solidFill>
              </a:ln>
              <a:effectLst/>
            </c:spPr>
          </c:marker>
          <c:trendline>
            <c:spPr>
              <a:ln w="19050" cap="rnd">
                <a:solidFill>
                  <a:schemeClr val="tx1"/>
                </a:solidFill>
                <a:prstDash val="sysDot"/>
              </a:ln>
              <a:effectLst/>
            </c:spPr>
            <c:trendlineType val="log"/>
            <c:dispRSqr val="1"/>
            <c:dispEq val="1"/>
            <c:trendlineLbl>
              <c:layout>
                <c:manualLayout>
                  <c:x val="0.11140712423503543"/>
                  <c:y val="0.32191792474197117"/>
                </c:manualLayout>
              </c:layout>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y = 5.2274ln(x) + 7.5758</a:t>
                    </a:r>
                    <a:br>
                      <a:rPr lang="en-US"/>
                    </a:br>
                    <a:r>
                      <a:rPr lang="en-US"/>
                      <a:t>R² = 0.7388</a:t>
                    </a:r>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Sheet1!$AA$2:$AA$35</c:f>
              <c:numCache>
                <c:formatCode>General</c:formatCode>
                <c:ptCount val="34"/>
                <c:pt idx="0">
                  <c:v>1.1399999999999999</c:v>
                </c:pt>
                <c:pt idx="1">
                  <c:v>1.0900000000000001</c:v>
                </c:pt>
                <c:pt idx="2">
                  <c:v>1.33</c:v>
                </c:pt>
                <c:pt idx="3">
                  <c:v>1.59</c:v>
                </c:pt>
                <c:pt idx="4">
                  <c:v>1.1599999999999999</c:v>
                </c:pt>
                <c:pt idx="5">
                  <c:v>1.22</c:v>
                </c:pt>
                <c:pt idx="6">
                  <c:v>1.1000000000000001</c:v>
                </c:pt>
                <c:pt idx="7">
                  <c:v>1.28</c:v>
                </c:pt>
                <c:pt idx="8">
                  <c:v>1.29</c:v>
                </c:pt>
                <c:pt idx="9">
                  <c:v>1.47</c:v>
                </c:pt>
                <c:pt idx="10">
                  <c:v>1.39</c:v>
                </c:pt>
                <c:pt idx="11">
                  <c:v>1.27</c:v>
                </c:pt>
                <c:pt idx="12">
                  <c:v>1.46</c:v>
                </c:pt>
                <c:pt idx="13">
                  <c:v>1.39</c:v>
                </c:pt>
                <c:pt idx="14">
                  <c:v>1.1599999999999999</c:v>
                </c:pt>
                <c:pt idx="15">
                  <c:v>0.89</c:v>
                </c:pt>
                <c:pt idx="16">
                  <c:v>1.29</c:v>
                </c:pt>
                <c:pt idx="17">
                  <c:v>1.26</c:v>
                </c:pt>
                <c:pt idx="18">
                  <c:v>1.01</c:v>
                </c:pt>
                <c:pt idx="19">
                  <c:v>1.1299999999999999</c:v>
                </c:pt>
                <c:pt idx="20">
                  <c:v>1.04</c:v>
                </c:pt>
                <c:pt idx="21">
                  <c:v>1.25</c:v>
                </c:pt>
                <c:pt idx="22">
                  <c:v>1.32</c:v>
                </c:pt>
                <c:pt idx="23">
                  <c:v>1.25</c:v>
                </c:pt>
                <c:pt idx="24">
                  <c:v>1.2</c:v>
                </c:pt>
                <c:pt idx="25">
                  <c:v>1.03</c:v>
                </c:pt>
                <c:pt idx="26">
                  <c:v>1.23</c:v>
                </c:pt>
                <c:pt idx="27">
                  <c:v>1.21</c:v>
                </c:pt>
                <c:pt idx="28">
                  <c:v>1.0900000000000001</c:v>
                </c:pt>
                <c:pt idx="29">
                  <c:v>1.1000000000000001</c:v>
                </c:pt>
                <c:pt idx="30">
                  <c:v>1.29</c:v>
                </c:pt>
                <c:pt idx="31">
                  <c:v>1.0900000000000001</c:v>
                </c:pt>
                <c:pt idx="32">
                  <c:v>1.42</c:v>
                </c:pt>
                <c:pt idx="33">
                  <c:v>1.26</c:v>
                </c:pt>
              </c:numCache>
            </c:numRef>
          </c:xVal>
          <c:yVal>
            <c:numRef>
              <c:f>Sheet1!$AC$2:$AC$35</c:f>
              <c:numCache>
                <c:formatCode>General</c:formatCode>
                <c:ptCount val="34"/>
                <c:pt idx="0">
                  <c:v>7.67</c:v>
                </c:pt>
                <c:pt idx="1">
                  <c:v>7.69</c:v>
                </c:pt>
                <c:pt idx="2">
                  <c:v>9.01</c:v>
                </c:pt>
                <c:pt idx="3">
                  <c:v>9.86</c:v>
                </c:pt>
                <c:pt idx="4">
                  <c:v>8.0399999999999991</c:v>
                </c:pt>
                <c:pt idx="5">
                  <c:v>9.51</c:v>
                </c:pt>
                <c:pt idx="6">
                  <c:v>7.34</c:v>
                </c:pt>
                <c:pt idx="7">
                  <c:v>9.5299999999999994</c:v>
                </c:pt>
                <c:pt idx="8">
                  <c:v>8.49</c:v>
                </c:pt>
                <c:pt idx="9">
                  <c:v>10.199999999999999</c:v>
                </c:pt>
                <c:pt idx="10">
                  <c:v>8.6199999999999992</c:v>
                </c:pt>
                <c:pt idx="11">
                  <c:v>8.74</c:v>
                </c:pt>
                <c:pt idx="12">
                  <c:v>9.65</c:v>
                </c:pt>
                <c:pt idx="13">
                  <c:v>9.32</c:v>
                </c:pt>
                <c:pt idx="14">
                  <c:v>8.14</c:v>
                </c:pt>
                <c:pt idx="15">
                  <c:v>7.39</c:v>
                </c:pt>
                <c:pt idx="16">
                  <c:v>8.57</c:v>
                </c:pt>
                <c:pt idx="17">
                  <c:v>8.59</c:v>
                </c:pt>
                <c:pt idx="18">
                  <c:v>7.39</c:v>
                </c:pt>
                <c:pt idx="19">
                  <c:v>8.76</c:v>
                </c:pt>
                <c:pt idx="20">
                  <c:v>7.88</c:v>
                </c:pt>
                <c:pt idx="21">
                  <c:v>8.49</c:v>
                </c:pt>
                <c:pt idx="22">
                  <c:v>9.26</c:v>
                </c:pt>
                <c:pt idx="23">
                  <c:v>8.92</c:v>
                </c:pt>
                <c:pt idx="24">
                  <c:v>8.4700000000000006</c:v>
                </c:pt>
                <c:pt idx="25">
                  <c:v>7.83</c:v>
                </c:pt>
                <c:pt idx="26">
                  <c:v>8.5299999999999994</c:v>
                </c:pt>
                <c:pt idx="27">
                  <c:v>8.26</c:v>
                </c:pt>
                <c:pt idx="28">
                  <c:v>8.31</c:v>
                </c:pt>
                <c:pt idx="29">
                  <c:v>8.26</c:v>
                </c:pt>
                <c:pt idx="30">
                  <c:v>9.24</c:v>
                </c:pt>
                <c:pt idx="31">
                  <c:v>8.23</c:v>
                </c:pt>
                <c:pt idx="32">
                  <c:v>9.65</c:v>
                </c:pt>
                <c:pt idx="33">
                  <c:v>8.75</c:v>
                </c:pt>
              </c:numCache>
            </c:numRef>
          </c:yVal>
          <c:smooth val="0"/>
          <c:extLst>
            <c:ext xmlns:c16="http://schemas.microsoft.com/office/drawing/2014/chart" uri="{C3380CC4-5D6E-409C-BE32-E72D297353CC}">
              <c16:uniqueId val="{00000001-1316-4D9C-B4A1-5B3EA8335A32}"/>
            </c:ext>
          </c:extLst>
        </c:ser>
        <c:dLbls>
          <c:showLegendKey val="0"/>
          <c:showVal val="0"/>
          <c:showCatName val="0"/>
          <c:showSerName val="0"/>
          <c:showPercent val="0"/>
          <c:showBubbleSize val="0"/>
        </c:dLbls>
        <c:axId val="1571341551"/>
        <c:axId val="1503868271"/>
      </c:scatterChart>
      <c:valAx>
        <c:axId val="1571341551"/>
        <c:scaling>
          <c:orientation val="minMax"/>
          <c:min val="0.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Perimeter charge / advancement factor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3868271"/>
        <c:crosses val="autoZero"/>
        <c:crossBetween val="midCat"/>
      </c:valAx>
      <c:valAx>
        <c:axId val="1503868271"/>
        <c:scaling>
          <c:orientation val="minMax"/>
          <c:min val="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OVERBREAK</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1341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solidFill>
                  <a:schemeClr val="accent1"/>
                </a:solidFill>
              </a:ln>
              <a:effectLst/>
            </c:spPr>
          </c:marker>
          <c:trendline>
            <c:spPr>
              <a:ln w="19050" cap="rnd">
                <a:solidFill>
                  <a:schemeClr val="tx1"/>
                </a:solidFill>
                <a:prstDash val="sysDot"/>
              </a:ln>
              <a:effectLst/>
            </c:spPr>
            <c:trendlineType val="linear"/>
            <c:dispRSqr val="1"/>
            <c:dispEq val="1"/>
            <c:trendlineLbl>
              <c:layout>
                <c:manualLayout>
                  <c:x val="6.2694027370472472E-2"/>
                  <c:y val="0.30746409981895778"/>
                </c:manualLayout>
              </c:layout>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y = 0.5426x + 5.8059</a:t>
                    </a:r>
                    <a:br>
                      <a:rPr lang="en-US"/>
                    </a:br>
                    <a:r>
                      <a:rPr lang="en-US"/>
                      <a:t>R² = 0.8124</a:t>
                    </a:r>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Sheet1!$AF$2:$AF$35</c:f>
              <c:numCache>
                <c:formatCode>General</c:formatCode>
                <c:ptCount val="34"/>
                <c:pt idx="0">
                  <c:v>4.6096874999999979</c:v>
                </c:pt>
                <c:pt idx="1">
                  <c:v>4.2245312500000018</c:v>
                </c:pt>
                <c:pt idx="2">
                  <c:v>6.0732812500000009</c:v>
                </c:pt>
                <c:pt idx="3">
                  <c:v>8.0760937500000018</c:v>
                </c:pt>
                <c:pt idx="4">
                  <c:v>4.7637499999999999</c:v>
                </c:pt>
                <c:pt idx="5">
                  <c:v>5.2259374999999997</c:v>
                </c:pt>
                <c:pt idx="6">
                  <c:v>4.3015625000000002</c:v>
                </c:pt>
                <c:pt idx="7">
                  <c:v>5.6881249999999994</c:v>
                </c:pt>
                <c:pt idx="8">
                  <c:v>5.7651562500000004</c:v>
                </c:pt>
                <c:pt idx="9">
                  <c:v>7.1517187499999997</c:v>
                </c:pt>
                <c:pt idx="10">
                  <c:v>6.5354687499999979</c:v>
                </c:pt>
                <c:pt idx="11">
                  <c:v>5.6110937500000011</c:v>
                </c:pt>
                <c:pt idx="12">
                  <c:v>7.0746874999999987</c:v>
                </c:pt>
                <c:pt idx="13">
                  <c:v>6.5354687499999979</c:v>
                </c:pt>
                <c:pt idx="14">
                  <c:v>4.7637499999999999</c:v>
                </c:pt>
                <c:pt idx="15">
                  <c:v>2.6839062499999997</c:v>
                </c:pt>
                <c:pt idx="16">
                  <c:v>5.7651562500000004</c:v>
                </c:pt>
                <c:pt idx="17">
                  <c:v>5.5340624999999974</c:v>
                </c:pt>
                <c:pt idx="18">
                  <c:v>3.6082812499999992</c:v>
                </c:pt>
                <c:pt idx="19">
                  <c:v>4.5326562500000005</c:v>
                </c:pt>
                <c:pt idx="20">
                  <c:v>3.8393750000000004</c:v>
                </c:pt>
                <c:pt idx="21">
                  <c:v>5.45703125</c:v>
                </c:pt>
                <c:pt idx="22">
                  <c:v>5.9962499999999999</c:v>
                </c:pt>
                <c:pt idx="23">
                  <c:v>5.45703125</c:v>
                </c:pt>
                <c:pt idx="24">
                  <c:v>5.0718749999999977</c:v>
                </c:pt>
                <c:pt idx="25">
                  <c:v>3.7623437499999994</c:v>
                </c:pt>
                <c:pt idx="26">
                  <c:v>5.302968749999998</c:v>
                </c:pt>
                <c:pt idx="27">
                  <c:v>5.1489062499999987</c:v>
                </c:pt>
                <c:pt idx="28">
                  <c:v>4.2245312500000018</c:v>
                </c:pt>
                <c:pt idx="29">
                  <c:v>4.3015625000000002</c:v>
                </c:pt>
                <c:pt idx="30">
                  <c:v>5.7651562500000004</c:v>
                </c:pt>
                <c:pt idx="31">
                  <c:v>4.2245312500000018</c:v>
                </c:pt>
                <c:pt idx="32">
                  <c:v>6.7665625000000009</c:v>
                </c:pt>
                <c:pt idx="33">
                  <c:v>5.5340624999999974</c:v>
                </c:pt>
              </c:numCache>
            </c:numRef>
          </c:xVal>
          <c:yVal>
            <c:numRef>
              <c:f>Sheet1!$AG$2:$AG$35</c:f>
              <c:numCache>
                <c:formatCode>General</c:formatCode>
                <c:ptCount val="34"/>
                <c:pt idx="0">
                  <c:v>8.5399999999999991</c:v>
                </c:pt>
                <c:pt idx="1">
                  <c:v>7.8</c:v>
                </c:pt>
                <c:pt idx="2">
                  <c:v>9.1999999999999993</c:v>
                </c:pt>
                <c:pt idx="3">
                  <c:v>10.82</c:v>
                </c:pt>
                <c:pt idx="4">
                  <c:v>8.6300000000000008</c:v>
                </c:pt>
                <c:pt idx="5">
                  <c:v>8.43</c:v>
                </c:pt>
                <c:pt idx="6">
                  <c:v>8.6</c:v>
                </c:pt>
                <c:pt idx="7">
                  <c:v>8.5</c:v>
                </c:pt>
                <c:pt idx="8">
                  <c:v>8.86</c:v>
                </c:pt>
                <c:pt idx="9">
                  <c:v>9.82</c:v>
                </c:pt>
                <c:pt idx="10">
                  <c:v>9.2100000000000009</c:v>
                </c:pt>
                <c:pt idx="11">
                  <c:v>8.7799999999999994</c:v>
                </c:pt>
                <c:pt idx="12">
                  <c:v>9.74</c:v>
                </c:pt>
                <c:pt idx="13">
                  <c:v>9.2200000000000006</c:v>
                </c:pt>
                <c:pt idx="14">
                  <c:v>8.4499999999999993</c:v>
                </c:pt>
                <c:pt idx="15">
                  <c:v>7.32</c:v>
                </c:pt>
                <c:pt idx="16">
                  <c:v>9.34</c:v>
                </c:pt>
                <c:pt idx="17">
                  <c:v>9.1300000000000008</c:v>
                </c:pt>
                <c:pt idx="18">
                  <c:v>8.0299999999999994</c:v>
                </c:pt>
                <c:pt idx="19">
                  <c:v>7.71</c:v>
                </c:pt>
                <c:pt idx="20">
                  <c:v>8.32</c:v>
                </c:pt>
                <c:pt idx="21">
                  <c:v>8.6300000000000008</c:v>
                </c:pt>
                <c:pt idx="22">
                  <c:v>8.91</c:v>
                </c:pt>
                <c:pt idx="23">
                  <c:v>8.43</c:v>
                </c:pt>
                <c:pt idx="24">
                  <c:v>8.1999999999999993</c:v>
                </c:pt>
                <c:pt idx="25">
                  <c:v>7.8</c:v>
                </c:pt>
                <c:pt idx="26">
                  <c:v>8.5500000000000007</c:v>
                </c:pt>
                <c:pt idx="27">
                  <c:v>8.6300000000000008</c:v>
                </c:pt>
                <c:pt idx="28">
                  <c:v>7.8</c:v>
                </c:pt>
                <c:pt idx="29">
                  <c:v>8.5399999999999991</c:v>
                </c:pt>
                <c:pt idx="30">
                  <c:v>9.0299999999999994</c:v>
                </c:pt>
                <c:pt idx="31">
                  <c:v>8.2799999999999994</c:v>
                </c:pt>
                <c:pt idx="32">
                  <c:v>9.26</c:v>
                </c:pt>
                <c:pt idx="33">
                  <c:v>8.2200000000000006</c:v>
                </c:pt>
              </c:numCache>
            </c:numRef>
          </c:yVal>
          <c:smooth val="0"/>
          <c:extLst>
            <c:ext xmlns:c16="http://schemas.microsoft.com/office/drawing/2014/chart" uri="{C3380CC4-5D6E-409C-BE32-E72D297353CC}">
              <c16:uniqueId val="{00000001-BA2F-4099-ABAE-6D4ABD511DFF}"/>
            </c:ext>
          </c:extLst>
        </c:ser>
        <c:dLbls>
          <c:showLegendKey val="0"/>
          <c:showVal val="0"/>
          <c:showCatName val="0"/>
          <c:showSerName val="0"/>
          <c:showPercent val="0"/>
          <c:showBubbleSize val="0"/>
        </c:dLbls>
        <c:axId val="368503103"/>
        <c:axId val="368434879"/>
      </c:scatterChart>
      <c:valAx>
        <c:axId val="368503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Confinement factor/Q</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8434879"/>
        <c:crosses val="autoZero"/>
        <c:crossBetween val="midCat"/>
      </c:valAx>
      <c:valAx>
        <c:axId val="3684348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overbreak</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85031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solidFill>
            <a:ln>
              <a:noFill/>
            </a:ln>
            <a:effectLst>
              <a:innerShdw blurRad="114300">
                <a:schemeClr val="accent1"/>
              </a:innerShdw>
            </a:effectLst>
          </c:spPr>
          <c:invertIfNegative val="0"/>
          <c:dLbls>
            <c:dLbl>
              <c:idx val="9"/>
              <c:tx>
                <c:rich>
                  <a:bodyPr/>
                  <a:lstStyle/>
                  <a:p>
                    <a:r>
                      <a:rPr lang="en-US" dirty="0"/>
                      <a:t>50.26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1EE-49EB-A522-A5C881B8D81F}"/>
                </c:ext>
              </c:extLst>
            </c:dLbl>
            <c:dLbl>
              <c:idx val="30"/>
              <c:tx>
                <c:rich>
                  <a:bodyPr/>
                  <a:lstStyle/>
                  <a:p>
                    <a:r>
                      <a:rPr lang="en-US" dirty="0"/>
                      <a:t>54.18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1EE-49EB-A522-A5C881B8D81F}"/>
                </c:ext>
              </c:extLst>
            </c:dLbl>
            <c:dLbl>
              <c:idx val="33"/>
              <c:tx>
                <c:rich>
                  <a:bodyPr/>
                  <a:lstStyle/>
                  <a:p>
                    <a:r>
                      <a:rPr lang="en-US" dirty="0"/>
                      <a:t>36.83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1EE-49EB-A522-A5C881B8D81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Sheet1!$O$2:$O$35</c:f>
              <c:numCache>
                <c:formatCode>General</c:formatCode>
                <c:ptCount val="34"/>
                <c:pt idx="0">
                  <c:v>39.520000000000003</c:v>
                </c:pt>
                <c:pt idx="1">
                  <c:v>33.33</c:v>
                </c:pt>
                <c:pt idx="2">
                  <c:v>48.23</c:v>
                </c:pt>
                <c:pt idx="3">
                  <c:v>58.77</c:v>
                </c:pt>
                <c:pt idx="4">
                  <c:v>40.32</c:v>
                </c:pt>
                <c:pt idx="5">
                  <c:v>46.23</c:v>
                </c:pt>
                <c:pt idx="6">
                  <c:v>40.090000000000003</c:v>
                </c:pt>
                <c:pt idx="7">
                  <c:v>39.229999999999997</c:v>
                </c:pt>
                <c:pt idx="8">
                  <c:v>42.25</c:v>
                </c:pt>
                <c:pt idx="9">
                  <c:v>50.32</c:v>
                </c:pt>
                <c:pt idx="10">
                  <c:v>45.23</c:v>
                </c:pt>
                <c:pt idx="11">
                  <c:v>41.57</c:v>
                </c:pt>
                <c:pt idx="12">
                  <c:v>49.67</c:v>
                </c:pt>
                <c:pt idx="13">
                  <c:v>45.25</c:v>
                </c:pt>
                <c:pt idx="14">
                  <c:v>47.23</c:v>
                </c:pt>
                <c:pt idx="15">
                  <c:v>29.25</c:v>
                </c:pt>
                <c:pt idx="16">
                  <c:v>46.25</c:v>
                </c:pt>
                <c:pt idx="17">
                  <c:v>47.23</c:v>
                </c:pt>
                <c:pt idx="18">
                  <c:v>35.24</c:v>
                </c:pt>
                <c:pt idx="19">
                  <c:v>32.549999999999997</c:v>
                </c:pt>
                <c:pt idx="20">
                  <c:v>37.659999999999997</c:v>
                </c:pt>
                <c:pt idx="21">
                  <c:v>40.33</c:v>
                </c:pt>
                <c:pt idx="22">
                  <c:v>42.66</c:v>
                </c:pt>
                <c:pt idx="23">
                  <c:v>38.659999999999997</c:v>
                </c:pt>
                <c:pt idx="24">
                  <c:v>36.659999999999997</c:v>
                </c:pt>
                <c:pt idx="25">
                  <c:v>33.33</c:v>
                </c:pt>
                <c:pt idx="26">
                  <c:v>39.659999999999997</c:v>
                </c:pt>
                <c:pt idx="27">
                  <c:v>40.33</c:v>
                </c:pt>
                <c:pt idx="28">
                  <c:v>33.33</c:v>
                </c:pt>
                <c:pt idx="29">
                  <c:v>39.520000000000003</c:v>
                </c:pt>
                <c:pt idx="30">
                  <c:v>53.69</c:v>
                </c:pt>
                <c:pt idx="31">
                  <c:v>62.86</c:v>
                </c:pt>
                <c:pt idx="32">
                  <c:v>58.77</c:v>
                </c:pt>
                <c:pt idx="33">
                  <c:v>36.833152709359602</c:v>
                </c:pt>
              </c:numCache>
            </c:numRef>
          </c:val>
          <c:extLst>
            <c:ext xmlns:c16="http://schemas.microsoft.com/office/drawing/2014/chart" uri="{C3380CC4-5D6E-409C-BE32-E72D297353CC}">
              <c16:uniqueId val="{00000003-61EE-49EB-A522-A5C881B8D81F}"/>
            </c:ext>
          </c:extLst>
        </c:ser>
        <c:dLbls>
          <c:dLblPos val="outEnd"/>
          <c:showLegendKey val="0"/>
          <c:showVal val="1"/>
          <c:showCatName val="0"/>
          <c:showSerName val="0"/>
          <c:showPercent val="0"/>
          <c:showBubbleSize val="0"/>
        </c:dLbls>
        <c:gapWidth val="164"/>
        <c:overlap val="-22"/>
        <c:axId val="1496014719"/>
        <c:axId val="1350384911"/>
      </c:barChart>
      <c:catAx>
        <c:axId val="149601471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dirty="0">
                    <a:latin typeface="Times New Roman" panose="02020603050405020304" pitchFamily="18" charset="0"/>
                    <a:cs typeface="Times New Roman" panose="02020603050405020304" pitchFamily="18" charset="0"/>
                  </a:rPr>
                  <a:t>blast number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0384911"/>
        <c:crosses val="autoZero"/>
        <c:auto val="0"/>
        <c:lblAlgn val="ctr"/>
        <c:lblOffset val="100"/>
        <c:noMultiLvlLbl val="0"/>
      </c:catAx>
      <c:valAx>
        <c:axId val="1350384911"/>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dirty="0">
                    <a:latin typeface="Times New Roman" panose="02020603050405020304" pitchFamily="18" charset="0"/>
                    <a:cs typeface="Times New Roman" panose="02020603050405020304" pitchFamily="18" charset="0"/>
                  </a:rPr>
                  <a:t>overbreak index</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6014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225EC-8E4C-4808-AD9B-3B96A7BDAA5B}"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029BEE16-C817-4DA1-8AD2-B121F8424472}">
      <dgm:prSet phldrT="[Text]">
        <dgm:style>
          <a:lnRef idx="1">
            <a:schemeClr val="accent3"/>
          </a:lnRef>
          <a:fillRef idx="2">
            <a:schemeClr val="accent3"/>
          </a:fillRef>
          <a:effectRef idx="1">
            <a:schemeClr val="accent3"/>
          </a:effectRef>
          <a:fontRef idx="minor">
            <a:schemeClr val="dk1"/>
          </a:fontRef>
        </dgm:style>
      </dgm:prSet>
      <dgm:spPr/>
      <dgm:t>
        <a:bodyPr/>
        <a:lstStyle/>
        <a:p>
          <a:r>
            <a:rPr lang="en-IN" dirty="0"/>
            <a:t>OVERBREAK CAUSING FACTORS</a:t>
          </a:r>
        </a:p>
      </dgm:t>
    </dgm:pt>
    <dgm:pt modelId="{97A90068-3937-46EE-BC78-82B6DE4801EA}" type="parTrans" cxnId="{EF181E27-AF67-4F9D-A397-CBC4CBCF6204}">
      <dgm:prSet/>
      <dgm:spPr/>
      <dgm:t>
        <a:bodyPr/>
        <a:lstStyle/>
        <a:p>
          <a:endParaRPr lang="en-IN"/>
        </a:p>
      </dgm:t>
    </dgm:pt>
    <dgm:pt modelId="{47F98D17-A149-4B11-A8DB-EAA02DD112EE}" type="sibTrans" cxnId="{EF181E27-AF67-4F9D-A397-CBC4CBCF6204}">
      <dgm:prSet/>
      <dgm:spPr/>
      <dgm:t>
        <a:bodyPr/>
        <a:lstStyle/>
        <a:p>
          <a:endParaRPr lang="en-IN"/>
        </a:p>
      </dgm:t>
    </dgm:pt>
    <dgm:pt modelId="{638973A6-EB9D-403B-B730-E5EA16634295}">
      <dgm:prSet phldrT="[Text]">
        <dgm:style>
          <a:lnRef idx="1">
            <a:schemeClr val="accent3"/>
          </a:lnRef>
          <a:fillRef idx="2">
            <a:schemeClr val="accent3"/>
          </a:fillRef>
          <a:effectRef idx="1">
            <a:schemeClr val="accent3"/>
          </a:effectRef>
          <a:fontRef idx="minor">
            <a:schemeClr val="dk1"/>
          </a:fontRef>
        </dgm:style>
      </dgm:prSet>
      <dgm:spPr/>
      <dgm:t>
        <a:bodyPr/>
        <a:lstStyle/>
        <a:p>
          <a:r>
            <a:rPr lang="en-IN" dirty="0"/>
            <a:t>GEOLOGICAL</a:t>
          </a:r>
        </a:p>
      </dgm:t>
    </dgm:pt>
    <dgm:pt modelId="{FB4BFE05-23E7-493D-B097-B6D4BF390983}" type="parTrans" cxnId="{6E2B8996-14B1-46E1-B3CD-B98D6FD6CBD4}">
      <dgm:prSet/>
      <dgm:spPr/>
      <dgm:t>
        <a:bodyPr/>
        <a:lstStyle/>
        <a:p>
          <a:endParaRPr lang="en-IN" dirty="0"/>
        </a:p>
      </dgm:t>
    </dgm:pt>
    <dgm:pt modelId="{BDBB1245-8D28-4319-87DA-F37C37CA7E24}" type="sibTrans" cxnId="{6E2B8996-14B1-46E1-B3CD-B98D6FD6CBD4}">
      <dgm:prSet/>
      <dgm:spPr/>
      <dgm:t>
        <a:bodyPr/>
        <a:lstStyle/>
        <a:p>
          <a:endParaRPr lang="en-IN"/>
        </a:p>
      </dgm:t>
    </dgm:pt>
    <dgm:pt modelId="{E203F3AC-5C4A-4051-A3FE-1A29030E9492}">
      <dgm:prSet phldrT="[Text]"/>
      <dgm:spPr>
        <a:solidFill>
          <a:schemeClr val="accent2">
            <a:lumMod val="75000"/>
          </a:schemeClr>
        </a:solidFill>
      </dgm:spPr>
      <dgm:t>
        <a:bodyPr/>
        <a:lstStyle/>
        <a:p>
          <a:r>
            <a:rPr lang="en-IN" dirty="0"/>
            <a:t>BLASTING</a:t>
          </a:r>
        </a:p>
      </dgm:t>
    </dgm:pt>
    <dgm:pt modelId="{737A66F3-D6BE-4F4A-818D-D5B808E1C95E}" type="parTrans" cxnId="{29A950B7-1DAE-48ED-A2A5-21196FBC0244}">
      <dgm:prSet/>
      <dgm:spPr/>
      <dgm:t>
        <a:bodyPr/>
        <a:lstStyle/>
        <a:p>
          <a:endParaRPr lang="en-IN" dirty="0"/>
        </a:p>
      </dgm:t>
    </dgm:pt>
    <dgm:pt modelId="{084F8FBE-73BE-4B13-B810-F6979AB62A27}" type="sibTrans" cxnId="{29A950B7-1DAE-48ED-A2A5-21196FBC0244}">
      <dgm:prSet/>
      <dgm:spPr/>
      <dgm:t>
        <a:bodyPr/>
        <a:lstStyle/>
        <a:p>
          <a:endParaRPr lang="en-IN"/>
        </a:p>
      </dgm:t>
    </dgm:pt>
    <dgm:pt modelId="{356577B7-6C8D-4E39-ACFA-31C3B00387CF}">
      <dgm:prSet phldrT="[Text]">
        <dgm:style>
          <a:lnRef idx="1">
            <a:schemeClr val="accent3"/>
          </a:lnRef>
          <a:fillRef idx="2">
            <a:schemeClr val="accent3"/>
          </a:fillRef>
          <a:effectRef idx="1">
            <a:schemeClr val="accent3"/>
          </a:effectRef>
          <a:fontRef idx="minor">
            <a:schemeClr val="dk1"/>
          </a:fontRef>
        </dgm:style>
      </dgm:prSet>
      <dgm:spPr/>
      <dgm:t>
        <a:bodyPr/>
        <a:lstStyle/>
        <a:p>
          <a:r>
            <a:rPr lang="en-IN" dirty="0"/>
            <a:t>TUNNEL CHARACTERISTICS</a:t>
          </a:r>
        </a:p>
      </dgm:t>
    </dgm:pt>
    <dgm:pt modelId="{CF901002-1B5D-4BC0-A73A-65C371867BDB}" type="parTrans" cxnId="{B14F730A-E8A3-4871-B1F0-74210F858B98}">
      <dgm:prSet/>
      <dgm:spPr/>
      <dgm:t>
        <a:bodyPr/>
        <a:lstStyle/>
        <a:p>
          <a:endParaRPr lang="en-IN" dirty="0"/>
        </a:p>
      </dgm:t>
    </dgm:pt>
    <dgm:pt modelId="{598FE52D-7EA6-46D6-8617-2EF805636D42}" type="sibTrans" cxnId="{B14F730A-E8A3-4871-B1F0-74210F858B98}">
      <dgm:prSet/>
      <dgm:spPr/>
      <dgm:t>
        <a:bodyPr/>
        <a:lstStyle/>
        <a:p>
          <a:endParaRPr lang="en-IN"/>
        </a:p>
      </dgm:t>
    </dgm:pt>
    <dgm:pt modelId="{7FDDF675-FEA3-4940-BDA1-91147F0F5135}" type="pres">
      <dgm:prSet presAssocID="{D6D225EC-8E4C-4808-AD9B-3B96A7BDAA5B}" presName="Name0" presStyleCnt="0">
        <dgm:presLayoutVars>
          <dgm:chPref val="1"/>
          <dgm:dir/>
          <dgm:animOne val="branch"/>
          <dgm:animLvl val="lvl"/>
          <dgm:resizeHandles val="exact"/>
        </dgm:presLayoutVars>
      </dgm:prSet>
      <dgm:spPr/>
    </dgm:pt>
    <dgm:pt modelId="{E1C7A4CA-7307-408F-BD34-FEAD2CE2568A}" type="pres">
      <dgm:prSet presAssocID="{029BEE16-C817-4DA1-8AD2-B121F8424472}" presName="root1" presStyleCnt="0"/>
      <dgm:spPr/>
    </dgm:pt>
    <dgm:pt modelId="{CEDABCB6-679C-4C04-919E-C8354CDBCD81}" type="pres">
      <dgm:prSet presAssocID="{029BEE16-C817-4DA1-8AD2-B121F8424472}" presName="LevelOneTextNode" presStyleLbl="node0" presStyleIdx="0" presStyleCnt="1" custScaleY="60420">
        <dgm:presLayoutVars>
          <dgm:chPref val="3"/>
        </dgm:presLayoutVars>
      </dgm:prSet>
      <dgm:spPr/>
    </dgm:pt>
    <dgm:pt modelId="{B5331D6F-3F81-4AC2-9285-C4B5ED3313EB}" type="pres">
      <dgm:prSet presAssocID="{029BEE16-C817-4DA1-8AD2-B121F8424472}" presName="level2hierChild" presStyleCnt="0"/>
      <dgm:spPr/>
    </dgm:pt>
    <dgm:pt modelId="{619BBE64-701C-4E6B-A568-3593A60A7011}" type="pres">
      <dgm:prSet presAssocID="{FB4BFE05-23E7-493D-B097-B6D4BF390983}" presName="conn2-1" presStyleLbl="parChTrans1D2" presStyleIdx="0" presStyleCnt="3"/>
      <dgm:spPr/>
    </dgm:pt>
    <dgm:pt modelId="{CEABF39A-21C8-4ABA-8045-56B21EE9B41F}" type="pres">
      <dgm:prSet presAssocID="{FB4BFE05-23E7-493D-B097-B6D4BF390983}" presName="connTx" presStyleLbl="parChTrans1D2" presStyleIdx="0" presStyleCnt="3"/>
      <dgm:spPr/>
    </dgm:pt>
    <dgm:pt modelId="{74C14685-BDCE-4164-9635-E60DDF93C140}" type="pres">
      <dgm:prSet presAssocID="{638973A6-EB9D-403B-B730-E5EA16634295}" presName="root2" presStyleCnt="0"/>
      <dgm:spPr/>
    </dgm:pt>
    <dgm:pt modelId="{320979D6-D5F0-4E5B-86BD-2026BBA41F8E}" type="pres">
      <dgm:prSet presAssocID="{638973A6-EB9D-403B-B730-E5EA16634295}" presName="LevelTwoTextNode" presStyleLbl="node2" presStyleIdx="0" presStyleCnt="3" custLinFactNeighborX="-878" custLinFactNeighborY="-12042">
        <dgm:presLayoutVars>
          <dgm:chPref val="3"/>
        </dgm:presLayoutVars>
      </dgm:prSet>
      <dgm:spPr/>
    </dgm:pt>
    <dgm:pt modelId="{A5DE684F-4E53-4F25-ADEF-0B76B8EE4EDE}" type="pres">
      <dgm:prSet presAssocID="{638973A6-EB9D-403B-B730-E5EA16634295}" presName="level3hierChild" presStyleCnt="0"/>
      <dgm:spPr/>
    </dgm:pt>
    <dgm:pt modelId="{C41B8986-1408-455A-A4E4-BE29E6E9311D}" type="pres">
      <dgm:prSet presAssocID="{737A66F3-D6BE-4F4A-818D-D5B808E1C95E}" presName="conn2-1" presStyleLbl="parChTrans1D2" presStyleIdx="1" presStyleCnt="3"/>
      <dgm:spPr/>
    </dgm:pt>
    <dgm:pt modelId="{AB227DFC-DA16-47BD-9B06-244A26CEBBD7}" type="pres">
      <dgm:prSet presAssocID="{737A66F3-D6BE-4F4A-818D-D5B808E1C95E}" presName="connTx" presStyleLbl="parChTrans1D2" presStyleIdx="1" presStyleCnt="3"/>
      <dgm:spPr/>
    </dgm:pt>
    <dgm:pt modelId="{B805A7E0-D71B-4E3F-98E3-A31870490C6A}" type="pres">
      <dgm:prSet presAssocID="{E203F3AC-5C4A-4051-A3FE-1A29030E9492}" presName="root2" presStyleCnt="0"/>
      <dgm:spPr/>
    </dgm:pt>
    <dgm:pt modelId="{01E69A3B-37AE-42C9-AA99-5105318D511B}" type="pres">
      <dgm:prSet presAssocID="{E203F3AC-5C4A-4051-A3FE-1A29030E9492}" presName="LevelTwoTextNode" presStyleLbl="node2" presStyleIdx="1" presStyleCnt="3" custLinFactNeighborX="62" custLinFactNeighborY="0">
        <dgm:presLayoutVars>
          <dgm:chPref val="3"/>
        </dgm:presLayoutVars>
      </dgm:prSet>
      <dgm:spPr/>
    </dgm:pt>
    <dgm:pt modelId="{DE135AF6-3F6D-422D-8902-4466A43B32C7}" type="pres">
      <dgm:prSet presAssocID="{E203F3AC-5C4A-4051-A3FE-1A29030E9492}" presName="level3hierChild" presStyleCnt="0"/>
      <dgm:spPr/>
    </dgm:pt>
    <dgm:pt modelId="{C4E5E234-FCD4-44BE-9FAE-A512846C22F7}" type="pres">
      <dgm:prSet presAssocID="{CF901002-1B5D-4BC0-A73A-65C371867BDB}" presName="conn2-1" presStyleLbl="parChTrans1D2" presStyleIdx="2" presStyleCnt="3"/>
      <dgm:spPr/>
    </dgm:pt>
    <dgm:pt modelId="{736154BE-A3D1-4630-B54B-C6ADFBFA6EBC}" type="pres">
      <dgm:prSet presAssocID="{CF901002-1B5D-4BC0-A73A-65C371867BDB}" presName="connTx" presStyleLbl="parChTrans1D2" presStyleIdx="2" presStyleCnt="3"/>
      <dgm:spPr/>
    </dgm:pt>
    <dgm:pt modelId="{5D5707FD-1E29-4AA3-9E76-9C8E833C9B86}" type="pres">
      <dgm:prSet presAssocID="{356577B7-6C8D-4E39-ACFA-31C3B00387CF}" presName="root2" presStyleCnt="0"/>
      <dgm:spPr/>
    </dgm:pt>
    <dgm:pt modelId="{0E93E6C7-B44D-47D6-919D-3656DB25966E}" type="pres">
      <dgm:prSet presAssocID="{356577B7-6C8D-4E39-ACFA-31C3B00387CF}" presName="LevelTwoTextNode" presStyleLbl="node2" presStyleIdx="2" presStyleCnt="3">
        <dgm:presLayoutVars>
          <dgm:chPref val="3"/>
        </dgm:presLayoutVars>
      </dgm:prSet>
      <dgm:spPr/>
    </dgm:pt>
    <dgm:pt modelId="{50D1F887-876C-4A1D-BE85-DEB618CCA746}" type="pres">
      <dgm:prSet presAssocID="{356577B7-6C8D-4E39-ACFA-31C3B00387CF}" presName="level3hierChild" presStyleCnt="0"/>
      <dgm:spPr/>
    </dgm:pt>
  </dgm:ptLst>
  <dgm:cxnLst>
    <dgm:cxn modelId="{B14F730A-E8A3-4871-B1F0-74210F858B98}" srcId="{029BEE16-C817-4DA1-8AD2-B121F8424472}" destId="{356577B7-6C8D-4E39-ACFA-31C3B00387CF}" srcOrd="2" destOrd="0" parTransId="{CF901002-1B5D-4BC0-A73A-65C371867BDB}" sibTransId="{598FE52D-7EA6-46D6-8617-2EF805636D42}"/>
    <dgm:cxn modelId="{E9DB8211-F340-4A35-815A-B88EE681BDA7}" type="presOf" srcId="{638973A6-EB9D-403B-B730-E5EA16634295}" destId="{320979D6-D5F0-4E5B-86BD-2026BBA41F8E}" srcOrd="0" destOrd="0" presId="urn:microsoft.com/office/officeart/2008/layout/HorizontalMultiLevelHierarchy"/>
    <dgm:cxn modelId="{0B4D7A17-AC3B-4428-BC1B-C2712CA396F9}" type="presOf" srcId="{E203F3AC-5C4A-4051-A3FE-1A29030E9492}" destId="{01E69A3B-37AE-42C9-AA99-5105318D511B}" srcOrd="0" destOrd="0" presId="urn:microsoft.com/office/officeart/2008/layout/HorizontalMultiLevelHierarchy"/>
    <dgm:cxn modelId="{EF181E27-AF67-4F9D-A397-CBC4CBCF6204}" srcId="{D6D225EC-8E4C-4808-AD9B-3B96A7BDAA5B}" destId="{029BEE16-C817-4DA1-8AD2-B121F8424472}" srcOrd="0" destOrd="0" parTransId="{97A90068-3937-46EE-BC78-82B6DE4801EA}" sibTransId="{47F98D17-A149-4B11-A8DB-EAA02DD112EE}"/>
    <dgm:cxn modelId="{52EC1B41-A98C-4A94-98D0-BD007430CE05}" type="presOf" srcId="{029BEE16-C817-4DA1-8AD2-B121F8424472}" destId="{CEDABCB6-679C-4C04-919E-C8354CDBCD81}" srcOrd="0" destOrd="0" presId="urn:microsoft.com/office/officeart/2008/layout/HorizontalMultiLevelHierarchy"/>
    <dgm:cxn modelId="{A3D50B4C-3E54-422F-9247-9D59A8F728CE}" type="presOf" srcId="{356577B7-6C8D-4E39-ACFA-31C3B00387CF}" destId="{0E93E6C7-B44D-47D6-919D-3656DB25966E}" srcOrd="0" destOrd="0" presId="urn:microsoft.com/office/officeart/2008/layout/HorizontalMultiLevelHierarchy"/>
    <dgm:cxn modelId="{23F5434D-3DA9-494A-8B0D-647B2847DE1A}" type="presOf" srcId="{CF901002-1B5D-4BC0-A73A-65C371867BDB}" destId="{736154BE-A3D1-4630-B54B-C6ADFBFA6EBC}" srcOrd="1" destOrd="0" presId="urn:microsoft.com/office/officeart/2008/layout/HorizontalMultiLevelHierarchy"/>
    <dgm:cxn modelId="{63A19672-EAB4-453C-8850-57E6936B864E}" type="presOf" srcId="{737A66F3-D6BE-4F4A-818D-D5B808E1C95E}" destId="{AB227DFC-DA16-47BD-9B06-244A26CEBBD7}" srcOrd="1" destOrd="0" presId="urn:microsoft.com/office/officeart/2008/layout/HorizontalMultiLevelHierarchy"/>
    <dgm:cxn modelId="{3A6C8E56-6190-4252-AAF8-9F62B1BE20E5}" type="presOf" srcId="{FB4BFE05-23E7-493D-B097-B6D4BF390983}" destId="{CEABF39A-21C8-4ABA-8045-56B21EE9B41F}" srcOrd="1" destOrd="0" presId="urn:microsoft.com/office/officeart/2008/layout/HorizontalMultiLevelHierarchy"/>
    <dgm:cxn modelId="{6E2B8996-14B1-46E1-B3CD-B98D6FD6CBD4}" srcId="{029BEE16-C817-4DA1-8AD2-B121F8424472}" destId="{638973A6-EB9D-403B-B730-E5EA16634295}" srcOrd="0" destOrd="0" parTransId="{FB4BFE05-23E7-493D-B097-B6D4BF390983}" sibTransId="{BDBB1245-8D28-4319-87DA-F37C37CA7E24}"/>
    <dgm:cxn modelId="{57C69EA9-21F1-47EB-B70D-F2B69D6AE2D6}" type="presOf" srcId="{CF901002-1B5D-4BC0-A73A-65C371867BDB}" destId="{C4E5E234-FCD4-44BE-9FAE-A512846C22F7}" srcOrd="0" destOrd="0" presId="urn:microsoft.com/office/officeart/2008/layout/HorizontalMultiLevelHierarchy"/>
    <dgm:cxn modelId="{29A950B7-1DAE-48ED-A2A5-21196FBC0244}" srcId="{029BEE16-C817-4DA1-8AD2-B121F8424472}" destId="{E203F3AC-5C4A-4051-A3FE-1A29030E9492}" srcOrd="1" destOrd="0" parTransId="{737A66F3-D6BE-4F4A-818D-D5B808E1C95E}" sibTransId="{084F8FBE-73BE-4B13-B810-F6979AB62A27}"/>
    <dgm:cxn modelId="{4B8B78DD-6CD3-4902-B93E-C5E2067EC11C}" type="presOf" srcId="{737A66F3-D6BE-4F4A-818D-D5B808E1C95E}" destId="{C41B8986-1408-455A-A4E4-BE29E6E9311D}" srcOrd="0" destOrd="0" presId="urn:microsoft.com/office/officeart/2008/layout/HorizontalMultiLevelHierarchy"/>
    <dgm:cxn modelId="{40B305DF-A10B-431C-BCAF-FB10A7DD6F37}" type="presOf" srcId="{D6D225EC-8E4C-4808-AD9B-3B96A7BDAA5B}" destId="{7FDDF675-FEA3-4940-BDA1-91147F0F5135}" srcOrd="0" destOrd="0" presId="urn:microsoft.com/office/officeart/2008/layout/HorizontalMultiLevelHierarchy"/>
    <dgm:cxn modelId="{B07CE3E9-F447-42E6-8B50-0EC80E9D1BD2}" type="presOf" srcId="{FB4BFE05-23E7-493D-B097-B6D4BF390983}" destId="{619BBE64-701C-4E6B-A568-3593A60A7011}" srcOrd="0" destOrd="0" presId="urn:microsoft.com/office/officeart/2008/layout/HorizontalMultiLevelHierarchy"/>
    <dgm:cxn modelId="{D7760B93-281F-4630-AD11-EEC522C302AF}" type="presParOf" srcId="{7FDDF675-FEA3-4940-BDA1-91147F0F5135}" destId="{E1C7A4CA-7307-408F-BD34-FEAD2CE2568A}" srcOrd="0" destOrd="0" presId="urn:microsoft.com/office/officeart/2008/layout/HorizontalMultiLevelHierarchy"/>
    <dgm:cxn modelId="{E6761B2F-52D8-431E-994D-BA4D8C851F03}" type="presParOf" srcId="{E1C7A4CA-7307-408F-BD34-FEAD2CE2568A}" destId="{CEDABCB6-679C-4C04-919E-C8354CDBCD81}" srcOrd="0" destOrd="0" presId="urn:microsoft.com/office/officeart/2008/layout/HorizontalMultiLevelHierarchy"/>
    <dgm:cxn modelId="{07D640B1-F59C-4051-9BC3-799AEE983E97}" type="presParOf" srcId="{E1C7A4CA-7307-408F-BD34-FEAD2CE2568A}" destId="{B5331D6F-3F81-4AC2-9285-C4B5ED3313EB}" srcOrd="1" destOrd="0" presId="urn:microsoft.com/office/officeart/2008/layout/HorizontalMultiLevelHierarchy"/>
    <dgm:cxn modelId="{29D76EAC-412F-4957-99A5-ABC94FE93A93}" type="presParOf" srcId="{B5331D6F-3F81-4AC2-9285-C4B5ED3313EB}" destId="{619BBE64-701C-4E6B-A568-3593A60A7011}" srcOrd="0" destOrd="0" presId="urn:microsoft.com/office/officeart/2008/layout/HorizontalMultiLevelHierarchy"/>
    <dgm:cxn modelId="{6E451C4B-88CB-4E76-A347-0F93679A1B4A}" type="presParOf" srcId="{619BBE64-701C-4E6B-A568-3593A60A7011}" destId="{CEABF39A-21C8-4ABA-8045-56B21EE9B41F}" srcOrd="0" destOrd="0" presId="urn:microsoft.com/office/officeart/2008/layout/HorizontalMultiLevelHierarchy"/>
    <dgm:cxn modelId="{667C4006-89D3-43B7-9922-802AD0B9FE68}" type="presParOf" srcId="{B5331D6F-3F81-4AC2-9285-C4B5ED3313EB}" destId="{74C14685-BDCE-4164-9635-E60DDF93C140}" srcOrd="1" destOrd="0" presId="urn:microsoft.com/office/officeart/2008/layout/HorizontalMultiLevelHierarchy"/>
    <dgm:cxn modelId="{914294A2-60A9-4DA9-8ED8-8BF838CABAD1}" type="presParOf" srcId="{74C14685-BDCE-4164-9635-E60DDF93C140}" destId="{320979D6-D5F0-4E5B-86BD-2026BBA41F8E}" srcOrd="0" destOrd="0" presId="urn:microsoft.com/office/officeart/2008/layout/HorizontalMultiLevelHierarchy"/>
    <dgm:cxn modelId="{685433A8-92C3-49E7-B80E-206498F7C745}" type="presParOf" srcId="{74C14685-BDCE-4164-9635-E60DDF93C140}" destId="{A5DE684F-4E53-4F25-ADEF-0B76B8EE4EDE}" srcOrd="1" destOrd="0" presId="urn:microsoft.com/office/officeart/2008/layout/HorizontalMultiLevelHierarchy"/>
    <dgm:cxn modelId="{09F064DE-9612-43E1-970F-FC3E9DBED041}" type="presParOf" srcId="{B5331D6F-3F81-4AC2-9285-C4B5ED3313EB}" destId="{C41B8986-1408-455A-A4E4-BE29E6E9311D}" srcOrd="2" destOrd="0" presId="urn:microsoft.com/office/officeart/2008/layout/HorizontalMultiLevelHierarchy"/>
    <dgm:cxn modelId="{F5258443-E82E-48E0-9C83-370DCEB8157D}" type="presParOf" srcId="{C41B8986-1408-455A-A4E4-BE29E6E9311D}" destId="{AB227DFC-DA16-47BD-9B06-244A26CEBBD7}" srcOrd="0" destOrd="0" presId="urn:microsoft.com/office/officeart/2008/layout/HorizontalMultiLevelHierarchy"/>
    <dgm:cxn modelId="{46A99FDF-30F0-4936-8B1B-1ABC74506429}" type="presParOf" srcId="{B5331D6F-3F81-4AC2-9285-C4B5ED3313EB}" destId="{B805A7E0-D71B-4E3F-98E3-A31870490C6A}" srcOrd="3" destOrd="0" presId="urn:microsoft.com/office/officeart/2008/layout/HorizontalMultiLevelHierarchy"/>
    <dgm:cxn modelId="{05E99AD1-95C4-4517-A08D-63DCC71C3112}" type="presParOf" srcId="{B805A7E0-D71B-4E3F-98E3-A31870490C6A}" destId="{01E69A3B-37AE-42C9-AA99-5105318D511B}" srcOrd="0" destOrd="0" presId="urn:microsoft.com/office/officeart/2008/layout/HorizontalMultiLevelHierarchy"/>
    <dgm:cxn modelId="{9C18A069-F8AA-4E78-BF37-987D36451FEE}" type="presParOf" srcId="{B805A7E0-D71B-4E3F-98E3-A31870490C6A}" destId="{DE135AF6-3F6D-422D-8902-4466A43B32C7}" srcOrd="1" destOrd="0" presId="urn:microsoft.com/office/officeart/2008/layout/HorizontalMultiLevelHierarchy"/>
    <dgm:cxn modelId="{D7B75A0A-05BE-4926-ADA9-F81B86903559}" type="presParOf" srcId="{B5331D6F-3F81-4AC2-9285-C4B5ED3313EB}" destId="{C4E5E234-FCD4-44BE-9FAE-A512846C22F7}" srcOrd="4" destOrd="0" presId="urn:microsoft.com/office/officeart/2008/layout/HorizontalMultiLevelHierarchy"/>
    <dgm:cxn modelId="{A62441E2-4C6C-4F07-94DB-70B21A86FD7D}" type="presParOf" srcId="{C4E5E234-FCD4-44BE-9FAE-A512846C22F7}" destId="{736154BE-A3D1-4630-B54B-C6ADFBFA6EBC}" srcOrd="0" destOrd="0" presId="urn:microsoft.com/office/officeart/2008/layout/HorizontalMultiLevelHierarchy"/>
    <dgm:cxn modelId="{29E723F7-BF16-461D-BD76-579D02ABABB5}" type="presParOf" srcId="{B5331D6F-3F81-4AC2-9285-C4B5ED3313EB}" destId="{5D5707FD-1E29-4AA3-9E76-9C8E833C9B86}" srcOrd="5" destOrd="0" presId="urn:microsoft.com/office/officeart/2008/layout/HorizontalMultiLevelHierarchy"/>
    <dgm:cxn modelId="{2A55405D-1720-4C37-B640-281BFB8A7079}" type="presParOf" srcId="{5D5707FD-1E29-4AA3-9E76-9C8E833C9B86}" destId="{0E93E6C7-B44D-47D6-919D-3656DB25966E}" srcOrd="0" destOrd="0" presId="urn:microsoft.com/office/officeart/2008/layout/HorizontalMultiLevelHierarchy"/>
    <dgm:cxn modelId="{F367657A-B11F-4387-8F00-193524DDA750}" type="presParOf" srcId="{5D5707FD-1E29-4AA3-9E76-9C8E833C9B86}" destId="{50D1F887-876C-4A1D-BE85-DEB618CCA74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A27C3-3A7D-41A7-8084-67581C52B39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FA5ACDC5-766E-4459-9A31-C70628304E1C}">
      <dgm:prSet phldrT="[Text]"/>
      <dgm:spPr/>
      <dgm:t>
        <a:bodyPr/>
        <a:lstStyle/>
        <a:p>
          <a:r>
            <a:rPr lang="en-IN" dirty="0"/>
            <a:t>REVIEWING THE PARAMATERS USED IN BLASTING LIKE POWDER FACTOR, CHARGE LENGTH, DECOUPLING RATIO, EXPLOSIVE KIND, DELAY TIME PER ROUND, LOCATION OF HOLES FROM A LIVE SITE</a:t>
          </a:r>
        </a:p>
      </dgm:t>
    </dgm:pt>
    <dgm:pt modelId="{52FE2AEE-F8DA-459D-8423-82FCC46F2A7F}" type="sibTrans" cxnId="{509E1DF7-FE4F-45E5-86B8-AB23A0B0CC3D}">
      <dgm:prSet/>
      <dgm:spPr/>
      <dgm:t>
        <a:bodyPr/>
        <a:lstStyle/>
        <a:p>
          <a:endParaRPr lang="en-IN"/>
        </a:p>
      </dgm:t>
    </dgm:pt>
    <dgm:pt modelId="{464D17E9-BD84-4429-B5DD-ECB5453A10A3}" type="parTrans" cxnId="{509E1DF7-FE4F-45E5-86B8-AB23A0B0CC3D}">
      <dgm:prSet/>
      <dgm:spPr/>
      <dgm:t>
        <a:bodyPr/>
        <a:lstStyle/>
        <a:p>
          <a:endParaRPr lang="en-IN"/>
        </a:p>
      </dgm:t>
    </dgm:pt>
    <dgm:pt modelId="{078A1B85-D70B-411C-8712-0FBA93B81AE8}">
      <dgm:prSet phldrT="[Text]"/>
      <dgm:spPr/>
      <dgm:t>
        <a:bodyPr/>
        <a:lstStyle/>
        <a:p>
          <a:r>
            <a:rPr lang="en-IN" dirty="0"/>
            <a:t>ANALYSE INSITU GEOLOGY USING BARTON Q SYSTEM AS A GUIDE AND KEEPING THE SIZE OF OPENING ( AREA OF TUNNEL) CONSTANT.</a:t>
          </a:r>
        </a:p>
      </dgm:t>
    </dgm:pt>
    <dgm:pt modelId="{32AE1047-D520-4CC3-97C2-A6CB633FC51A}" type="sibTrans" cxnId="{82290D3E-CF30-4517-B21A-36F6CB28FACA}">
      <dgm:prSet/>
      <dgm:spPr/>
      <dgm:t>
        <a:bodyPr/>
        <a:lstStyle/>
        <a:p>
          <a:endParaRPr lang="en-IN"/>
        </a:p>
      </dgm:t>
    </dgm:pt>
    <dgm:pt modelId="{CCABDF1E-3939-4731-99FC-892505F1C4C5}" type="parTrans" cxnId="{82290D3E-CF30-4517-B21A-36F6CB28FACA}">
      <dgm:prSet/>
      <dgm:spPr/>
      <dgm:t>
        <a:bodyPr/>
        <a:lstStyle/>
        <a:p>
          <a:endParaRPr lang="en-IN"/>
        </a:p>
      </dgm:t>
    </dgm:pt>
    <dgm:pt modelId="{22CE97EC-E318-4ED9-A8AD-085CD5ABC626}">
      <dgm:prSet phldrT="[Text]"/>
      <dgm:spPr/>
      <dgm:t>
        <a:bodyPr/>
        <a:lstStyle/>
        <a:p>
          <a:r>
            <a:rPr lang="en-IN" dirty="0"/>
            <a:t>DEVELOP BENCHMARK FROM LITERATURE STUDY REGARDING THE OVERBREAK AFFECTING PARAMETERS</a:t>
          </a:r>
        </a:p>
      </dgm:t>
    </dgm:pt>
    <dgm:pt modelId="{FD5EA761-D551-4F18-B432-6CF103AD9D27}" type="sibTrans" cxnId="{44A3087B-A408-47BD-B79A-D1BD12B3C1C0}">
      <dgm:prSet/>
      <dgm:spPr/>
      <dgm:t>
        <a:bodyPr/>
        <a:lstStyle/>
        <a:p>
          <a:endParaRPr lang="en-IN"/>
        </a:p>
      </dgm:t>
    </dgm:pt>
    <dgm:pt modelId="{098B591D-929B-43F9-BBEE-E3D88E47CDB1}" type="parTrans" cxnId="{44A3087B-A408-47BD-B79A-D1BD12B3C1C0}">
      <dgm:prSet/>
      <dgm:spPr/>
      <dgm:t>
        <a:bodyPr/>
        <a:lstStyle/>
        <a:p>
          <a:endParaRPr lang="en-IN"/>
        </a:p>
      </dgm:t>
    </dgm:pt>
    <dgm:pt modelId="{CEBF9E56-9050-4B93-BA8B-FC0C2207BD2F}">
      <dgm:prSet/>
      <dgm:spPr/>
      <dgm:t>
        <a:bodyPr/>
        <a:lstStyle/>
        <a:p>
          <a:r>
            <a:rPr lang="en-IN" dirty="0"/>
            <a:t>PREPATING A SUITABLE MODEL WHICH CAN BE USED TO PREDICT OVERBREAK AT THE SITE USING ROCK ENGINEERING SYSTEM</a:t>
          </a:r>
        </a:p>
      </dgm:t>
    </dgm:pt>
    <dgm:pt modelId="{448B9E96-C23B-4ADD-B7D0-DF1CBCAF9B78}" type="parTrans" cxnId="{702B8F9F-5B61-4ACC-8A3C-3ADAB9A9A3BB}">
      <dgm:prSet/>
      <dgm:spPr/>
      <dgm:t>
        <a:bodyPr/>
        <a:lstStyle/>
        <a:p>
          <a:endParaRPr lang="en-IN"/>
        </a:p>
      </dgm:t>
    </dgm:pt>
    <dgm:pt modelId="{4E602E6E-8CF0-4B10-AC3B-FE8B987B5C2D}" type="sibTrans" cxnId="{702B8F9F-5B61-4ACC-8A3C-3ADAB9A9A3BB}">
      <dgm:prSet/>
      <dgm:spPr/>
      <dgm:t>
        <a:bodyPr/>
        <a:lstStyle/>
        <a:p>
          <a:endParaRPr lang="en-IN"/>
        </a:p>
      </dgm:t>
    </dgm:pt>
    <dgm:pt modelId="{BFF5B50B-1ACC-47D6-A427-061A044D5710}">
      <dgm:prSet/>
      <dgm:spPr/>
      <dgm:t>
        <a:bodyPr/>
        <a:lstStyle/>
        <a:p>
          <a:r>
            <a:rPr lang="en-IN" dirty="0"/>
            <a:t>IDENTIFYING THE PROBLEMATIC CASES AND ALTERING THE PARAMETERS OF BLAST USING CONTROL BLAST TECHNIQUES. </a:t>
          </a:r>
        </a:p>
      </dgm:t>
    </dgm:pt>
    <dgm:pt modelId="{EDC2C7F6-ABA9-4B7B-BE74-5AA815593C50}" type="parTrans" cxnId="{E0C4BD23-F891-40B4-A563-A94B208ADFC2}">
      <dgm:prSet/>
      <dgm:spPr/>
      <dgm:t>
        <a:bodyPr/>
        <a:lstStyle/>
        <a:p>
          <a:endParaRPr lang="en-IN"/>
        </a:p>
      </dgm:t>
    </dgm:pt>
    <dgm:pt modelId="{65F35B4B-8C89-462A-A682-F991B46FED31}" type="sibTrans" cxnId="{E0C4BD23-F891-40B4-A563-A94B208ADFC2}">
      <dgm:prSet/>
      <dgm:spPr/>
      <dgm:t>
        <a:bodyPr/>
        <a:lstStyle/>
        <a:p>
          <a:endParaRPr lang="en-IN"/>
        </a:p>
      </dgm:t>
    </dgm:pt>
    <dgm:pt modelId="{F84FE1E9-322E-4457-BF70-06072A383B47}">
      <dgm:prSet/>
      <dgm:spPr/>
      <dgm:t>
        <a:bodyPr/>
        <a:lstStyle/>
        <a:p>
          <a:r>
            <a:rPr lang="en-IN" dirty="0"/>
            <a:t>REPORTING THE BEST PARAMETERS FOR BLAST WHICH CAN MINIMISE THE OVERBREAK AT SITE</a:t>
          </a:r>
        </a:p>
      </dgm:t>
    </dgm:pt>
    <dgm:pt modelId="{C511C378-09EF-4C21-B128-D8584342D434}" type="parTrans" cxnId="{A0D40985-DE37-4703-AAF7-BBC54B6B9827}">
      <dgm:prSet/>
      <dgm:spPr/>
      <dgm:t>
        <a:bodyPr/>
        <a:lstStyle/>
        <a:p>
          <a:endParaRPr lang="en-IN"/>
        </a:p>
      </dgm:t>
    </dgm:pt>
    <dgm:pt modelId="{8B348F30-B2FA-48E3-A407-C1D0D1D0E517}" type="sibTrans" cxnId="{A0D40985-DE37-4703-AAF7-BBC54B6B9827}">
      <dgm:prSet/>
      <dgm:spPr/>
      <dgm:t>
        <a:bodyPr/>
        <a:lstStyle/>
        <a:p>
          <a:endParaRPr lang="en-IN"/>
        </a:p>
      </dgm:t>
    </dgm:pt>
    <dgm:pt modelId="{10B466B5-016E-419A-B202-62490BD2DB9E}" type="pres">
      <dgm:prSet presAssocID="{433A27C3-3A7D-41A7-8084-67581C52B39C}" presName="Name0" presStyleCnt="0">
        <dgm:presLayoutVars>
          <dgm:dir/>
          <dgm:animLvl val="lvl"/>
          <dgm:resizeHandles val="exact"/>
        </dgm:presLayoutVars>
      </dgm:prSet>
      <dgm:spPr/>
    </dgm:pt>
    <dgm:pt modelId="{0AA27FCD-24EA-4971-B513-DE22272AFDC3}" type="pres">
      <dgm:prSet presAssocID="{F84FE1E9-322E-4457-BF70-06072A383B47}" presName="boxAndChildren" presStyleCnt="0"/>
      <dgm:spPr/>
    </dgm:pt>
    <dgm:pt modelId="{05484870-4E4F-4FB8-A3CF-4C87A7247351}" type="pres">
      <dgm:prSet presAssocID="{F84FE1E9-322E-4457-BF70-06072A383B47}" presName="parentTextBox" presStyleLbl="node1" presStyleIdx="0" presStyleCnt="6"/>
      <dgm:spPr/>
    </dgm:pt>
    <dgm:pt modelId="{D2E3205C-C451-44BA-8A2E-AE32052B7564}" type="pres">
      <dgm:prSet presAssocID="{65F35B4B-8C89-462A-A682-F991B46FED31}" presName="sp" presStyleCnt="0"/>
      <dgm:spPr/>
    </dgm:pt>
    <dgm:pt modelId="{19A6197C-F963-4A3D-AD97-02E6F9A123DD}" type="pres">
      <dgm:prSet presAssocID="{BFF5B50B-1ACC-47D6-A427-061A044D5710}" presName="arrowAndChildren" presStyleCnt="0"/>
      <dgm:spPr/>
    </dgm:pt>
    <dgm:pt modelId="{4C8E9280-8BCA-4B10-80FA-575A92F9F51A}" type="pres">
      <dgm:prSet presAssocID="{BFF5B50B-1ACC-47D6-A427-061A044D5710}" presName="parentTextArrow" presStyleLbl="node1" presStyleIdx="1" presStyleCnt="6"/>
      <dgm:spPr/>
    </dgm:pt>
    <dgm:pt modelId="{BEA91407-F1E9-42BD-A5F1-8592757E73D3}" type="pres">
      <dgm:prSet presAssocID="{4E602E6E-8CF0-4B10-AC3B-FE8B987B5C2D}" presName="sp" presStyleCnt="0"/>
      <dgm:spPr/>
    </dgm:pt>
    <dgm:pt modelId="{9196EBE3-F1D9-4A30-BC1F-CAB7CC03BB17}" type="pres">
      <dgm:prSet presAssocID="{CEBF9E56-9050-4B93-BA8B-FC0C2207BD2F}" presName="arrowAndChildren" presStyleCnt="0"/>
      <dgm:spPr/>
    </dgm:pt>
    <dgm:pt modelId="{1639D154-EBB8-4E2E-A883-0BAD99E4755A}" type="pres">
      <dgm:prSet presAssocID="{CEBF9E56-9050-4B93-BA8B-FC0C2207BD2F}" presName="parentTextArrow" presStyleLbl="node1" presStyleIdx="2" presStyleCnt="6"/>
      <dgm:spPr/>
    </dgm:pt>
    <dgm:pt modelId="{59480A9F-F346-4E60-A0C5-C561740A2676}" type="pres">
      <dgm:prSet presAssocID="{52FE2AEE-F8DA-459D-8423-82FCC46F2A7F}" presName="sp" presStyleCnt="0"/>
      <dgm:spPr/>
    </dgm:pt>
    <dgm:pt modelId="{00938506-4D89-46B3-A242-A241D1E85412}" type="pres">
      <dgm:prSet presAssocID="{FA5ACDC5-766E-4459-9A31-C70628304E1C}" presName="arrowAndChildren" presStyleCnt="0"/>
      <dgm:spPr/>
    </dgm:pt>
    <dgm:pt modelId="{FDCADFF4-EA7D-4E08-8536-BE758948A0AC}" type="pres">
      <dgm:prSet presAssocID="{FA5ACDC5-766E-4459-9A31-C70628304E1C}" presName="parentTextArrow" presStyleLbl="node1" presStyleIdx="3" presStyleCnt="6"/>
      <dgm:spPr/>
    </dgm:pt>
    <dgm:pt modelId="{C9CADBB1-2CA2-4AD4-B122-E44346642C93}" type="pres">
      <dgm:prSet presAssocID="{32AE1047-D520-4CC3-97C2-A6CB633FC51A}" presName="sp" presStyleCnt="0"/>
      <dgm:spPr/>
    </dgm:pt>
    <dgm:pt modelId="{FABB2F4C-6223-4F41-8095-B03F0681C94D}" type="pres">
      <dgm:prSet presAssocID="{078A1B85-D70B-411C-8712-0FBA93B81AE8}" presName="arrowAndChildren" presStyleCnt="0"/>
      <dgm:spPr/>
    </dgm:pt>
    <dgm:pt modelId="{B4B0FF04-3026-45E7-B895-E288C4AA5102}" type="pres">
      <dgm:prSet presAssocID="{078A1B85-D70B-411C-8712-0FBA93B81AE8}" presName="parentTextArrow" presStyleLbl="node1" presStyleIdx="4" presStyleCnt="6"/>
      <dgm:spPr/>
    </dgm:pt>
    <dgm:pt modelId="{B1CEA9BE-597E-460F-8389-7722AAA93ED6}" type="pres">
      <dgm:prSet presAssocID="{FD5EA761-D551-4F18-B432-6CF103AD9D27}" presName="sp" presStyleCnt="0"/>
      <dgm:spPr/>
    </dgm:pt>
    <dgm:pt modelId="{6E00B8F9-4D10-4F87-87DB-567BFF13A386}" type="pres">
      <dgm:prSet presAssocID="{22CE97EC-E318-4ED9-A8AD-085CD5ABC626}" presName="arrowAndChildren" presStyleCnt="0"/>
      <dgm:spPr/>
    </dgm:pt>
    <dgm:pt modelId="{5A5AD85C-E16A-4966-884C-1AFBFF789727}" type="pres">
      <dgm:prSet presAssocID="{22CE97EC-E318-4ED9-A8AD-085CD5ABC626}" presName="parentTextArrow" presStyleLbl="node1" presStyleIdx="5" presStyleCnt="6"/>
      <dgm:spPr/>
    </dgm:pt>
  </dgm:ptLst>
  <dgm:cxnLst>
    <dgm:cxn modelId="{2A2D8811-2351-4DA6-AED9-2F75483ADC28}" type="presOf" srcId="{078A1B85-D70B-411C-8712-0FBA93B81AE8}" destId="{B4B0FF04-3026-45E7-B895-E288C4AA5102}" srcOrd="0" destOrd="0" presId="urn:microsoft.com/office/officeart/2005/8/layout/process4"/>
    <dgm:cxn modelId="{E0C4BD23-F891-40B4-A563-A94B208ADFC2}" srcId="{433A27C3-3A7D-41A7-8084-67581C52B39C}" destId="{BFF5B50B-1ACC-47D6-A427-061A044D5710}" srcOrd="4" destOrd="0" parTransId="{EDC2C7F6-ABA9-4B7B-BE74-5AA815593C50}" sibTransId="{65F35B4B-8C89-462A-A682-F991B46FED31}"/>
    <dgm:cxn modelId="{82290D3E-CF30-4517-B21A-36F6CB28FACA}" srcId="{433A27C3-3A7D-41A7-8084-67581C52B39C}" destId="{078A1B85-D70B-411C-8712-0FBA93B81AE8}" srcOrd="1" destOrd="0" parTransId="{CCABDF1E-3939-4731-99FC-892505F1C4C5}" sibTransId="{32AE1047-D520-4CC3-97C2-A6CB633FC51A}"/>
    <dgm:cxn modelId="{3BA7B86D-5E18-476F-985D-06425351ACFE}" type="presOf" srcId="{CEBF9E56-9050-4B93-BA8B-FC0C2207BD2F}" destId="{1639D154-EBB8-4E2E-A883-0BAD99E4755A}" srcOrd="0" destOrd="0" presId="urn:microsoft.com/office/officeart/2005/8/layout/process4"/>
    <dgm:cxn modelId="{44A3087B-A408-47BD-B79A-D1BD12B3C1C0}" srcId="{433A27C3-3A7D-41A7-8084-67581C52B39C}" destId="{22CE97EC-E318-4ED9-A8AD-085CD5ABC626}" srcOrd="0" destOrd="0" parTransId="{098B591D-929B-43F9-BBEE-E3D88E47CDB1}" sibTransId="{FD5EA761-D551-4F18-B432-6CF103AD9D27}"/>
    <dgm:cxn modelId="{A0D40985-DE37-4703-AAF7-BBC54B6B9827}" srcId="{433A27C3-3A7D-41A7-8084-67581C52B39C}" destId="{F84FE1E9-322E-4457-BF70-06072A383B47}" srcOrd="5" destOrd="0" parTransId="{C511C378-09EF-4C21-B128-D8584342D434}" sibTransId="{8B348F30-B2FA-48E3-A407-C1D0D1D0E517}"/>
    <dgm:cxn modelId="{5CEAFD98-A8FB-4291-A6CE-D23375906296}" type="presOf" srcId="{22CE97EC-E318-4ED9-A8AD-085CD5ABC626}" destId="{5A5AD85C-E16A-4966-884C-1AFBFF789727}" srcOrd="0" destOrd="0" presId="urn:microsoft.com/office/officeart/2005/8/layout/process4"/>
    <dgm:cxn modelId="{8121269F-B19F-41EC-87CC-051FDA353D39}" type="presOf" srcId="{BFF5B50B-1ACC-47D6-A427-061A044D5710}" destId="{4C8E9280-8BCA-4B10-80FA-575A92F9F51A}" srcOrd="0" destOrd="0" presId="urn:microsoft.com/office/officeart/2005/8/layout/process4"/>
    <dgm:cxn modelId="{702B8F9F-5B61-4ACC-8A3C-3ADAB9A9A3BB}" srcId="{433A27C3-3A7D-41A7-8084-67581C52B39C}" destId="{CEBF9E56-9050-4B93-BA8B-FC0C2207BD2F}" srcOrd="3" destOrd="0" parTransId="{448B9E96-C23B-4ADD-B7D0-DF1CBCAF9B78}" sibTransId="{4E602E6E-8CF0-4B10-AC3B-FE8B987B5C2D}"/>
    <dgm:cxn modelId="{28B377C9-8DC7-483C-981B-9C2B775B3DAA}" type="presOf" srcId="{433A27C3-3A7D-41A7-8084-67581C52B39C}" destId="{10B466B5-016E-419A-B202-62490BD2DB9E}" srcOrd="0" destOrd="0" presId="urn:microsoft.com/office/officeart/2005/8/layout/process4"/>
    <dgm:cxn modelId="{FB1809E4-D586-4231-B7FE-3B4FACE6E641}" type="presOf" srcId="{F84FE1E9-322E-4457-BF70-06072A383B47}" destId="{05484870-4E4F-4FB8-A3CF-4C87A7247351}" srcOrd="0" destOrd="0" presId="urn:microsoft.com/office/officeart/2005/8/layout/process4"/>
    <dgm:cxn modelId="{373B24F2-D2A9-452B-B530-4EB2091E4231}" type="presOf" srcId="{FA5ACDC5-766E-4459-9A31-C70628304E1C}" destId="{FDCADFF4-EA7D-4E08-8536-BE758948A0AC}" srcOrd="0" destOrd="0" presId="urn:microsoft.com/office/officeart/2005/8/layout/process4"/>
    <dgm:cxn modelId="{509E1DF7-FE4F-45E5-86B8-AB23A0B0CC3D}" srcId="{433A27C3-3A7D-41A7-8084-67581C52B39C}" destId="{FA5ACDC5-766E-4459-9A31-C70628304E1C}" srcOrd="2" destOrd="0" parTransId="{464D17E9-BD84-4429-B5DD-ECB5453A10A3}" sibTransId="{52FE2AEE-F8DA-459D-8423-82FCC46F2A7F}"/>
    <dgm:cxn modelId="{4499383F-9BB7-4912-A5DD-723AB2991719}" type="presParOf" srcId="{10B466B5-016E-419A-B202-62490BD2DB9E}" destId="{0AA27FCD-24EA-4971-B513-DE22272AFDC3}" srcOrd="0" destOrd="0" presId="urn:microsoft.com/office/officeart/2005/8/layout/process4"/>
    <dgm:cxn modelId="{46FA756C-F041-4F4B-9C0D-1D8CA725BCE4}" type="presParOf" srcId="{0AA27FCD-24EA-4971-B513-DE22272AFDC3}" destId="{05484870-4E4F-4FB8-A3CF-4C87A7247351}" srcOrd="0" destOrd="0" presId="urn:microsoft.com/office/officeart/2005/8/layout/process4"/>
    <dgm:cxn modelId="{EEEC9139-D35B-478B-8D16-D3A0D5B1EA81}" type="presParOf" srcId="{10B466B5-016E-419A-B202-62490BD2DB9E}" destId="{D2E3205C-C451-44BA-8A2E-AE32052B7564}" srcOrd="1" destOrd="0" presId="urn:microsoft.com/office/officeart/2005/8/layout/process4"/>
    <dgm:cxn modelId="{B818AC07-B023-4BCA-89A2-C9943D4C135C}" type="presParOf" srcId="{10B466B5-016E-419A-B202-62490BD2DB9E}" destId="{19A6197C-F963-4A3D-AD97-02E6F9A123DD}" srcOrd="2" destOrd="0" presId="urn:microsoft.com/office/officeart/2005/8/layout/process4"/>
    <dgm:cxn modelId="{D7D5B4EA-6275-4B76-A991-044E4D8F7ED5}" type="presParOf" srcId="{19A6197C-F963-4A3D-AD97-02E6F9A123DD}" destId="{4C8E9280-8BCA-4B10-80FA-575A92F9F51A}" srcOrd="0" destOrd="0" presId="urn:microsoft.com/office/officeart/2005/8/layout/process4"/>
    <dgm:cxn modelId="{16BAECDB-2EEB-4764-B431-981E354F98B1}" type="presParOf" srcId="{10B466B5-016E-419A-B202-62490BD2DB9E}" destId="{BEA91407-F1E9-42BD-A5F1-8592757E73D3}" srcOrd="3" destOrd="0" presId="urn:microsoft.com/office/officeart/2005/8/layout/process4"/>
    <dgm:cxn modelId="{C84A88FF-65AD-4BD5-8E5C-CC85008BE828}" type="presParOf" srcId="{10B466B5-016E-419A-B202-62490BD2DB9E}" destId="{9196EBE3-F1D9-4A30-BC1F-CAB7CC03BB17}" srcOrd="4" destOrd="0" presId="urn:microsoft.com/office/officeart/2005/8/layout/process4"/>
    <dgm:cxn modelId="{7B51E673-4555-41BF-B8F9-4723350E5BCA}" type="presParOf" srcId="{9196EBE3-F1D9-4A30-BC1F-CAB7CC03BB17}" destId="{1639D154-EBB8-4E2E-A883-0BAD99E4755A}" srcOrd="0" destOrd="0" presId="urn:microsoft.com/office/officeart/2005/8/layout/process4"/>
    <dgm:cxn modelId="{F0BB4D59-D510-45C7-841A-B2ACB331472F}" type="presParOf" srcId="{10B466B5-016E-419A-B202-62490BD2DB9E}" destId="{59480A9F-F346-4E60-A0C5-C561740A2676}" srcOrd="5" destOrd="0" presId="urn:microsoft.com/office/officeart/2005/8/layout/process4"/>
    <dgm:cxn modelId="{759BD1FC-6117-4449-A823-CF4AC1799E43}" type="presParOf" srcId="{10B466B5-016E-419A-B202-62490BD2DB9E}" destId="{00938506-4D89-46B3-A242-A241D1E85412}" srcOrd="6" destOrd="0" presId="urn:microsoft.com/office/officeart/2005/8/layout/process4"/>
    <dgm:cxn modelId="{AFF35B90-A254-49D5-910E-AD6BB0980FCA}" type="presParOf" srcId="{00938506-4D89-46B3-A242-A241D1E85412}" destId="{FDCADFF4-EA7D-4E08-8536-BE758948A0AC}" srcOrd="0" destOrd="0" presId="urn:microsoft.com/office/officeart/2005/8/layout/process4"/>
    <dgm:cxn modelId="{F1BAF509-F31E-46E5-939E-96387DC0AFCA}" type="presParOf" srcId="{10B466B5-016E-419A-B202-62490BD2DB9E}" destId="{C9CADBB1-2CA2-4AD4-B122-E44346642C93}" srcOrd="7" destOrd="0" presId="urn:microsoft.com/office/officeart/2005/8/layout/process4"/>
    <dgm:cxn modelId="{43CFCAAA-DC8D-460A-AD11-25D8EB6FF44F}" type="presParOf" srcId="{10B466B5-016E-419A-B202-62490BD2DB9E}" destId="{FABB2F4C-6223-4F41-8095-B03F0681C94D}" srcOrd="8" destOrd="0" presId="urn:microsoft.com/office/officeart/2005/8/layout/process4"/>
    <dgm:cxn modelId="{EAB01336-7070-47D3-9362-E1BC92C4376E}" type="presParOf" srcId="{FABB2F4C-6223-4F41-8095-B03F0681C94D}" destId="{B4B0FF04-3026-45E7-B895-E288C4AA5102}" srcOrd="0" destOrd="0" presId="urn:microsoft.com/office/officeart/2005/8/layout/process4"/>
    <dgm:cxn modelId="{E695DFE9-AE84-4AF3-A4CA-E65FDEFE1916}" type="presParOf" srcId="{10B466B5-016E-419A-B202-62490BD2DB9E}" destId="{B1CEA9BE-597E-460F-8389-7722AAA93ED6}" srcOrd="9" destOrd="0" presId="urn:microsoft.com/office/officeart/2005/8/layout/process4"/>
    <dgm:cxn modelId="{C36E1835-B915-4D22-8953-D66ED822EB3C}" type="presParOf" srcId="{10B466B5-016E-419A-B202-62490BD2DB9E}" destId="{6E00B8F9-4D10-4F87-87DB-567BFF13A386}" srcOrd="10" destOrd="0" presId="urn:microsoft.com/office/officeart/2005/8/layout/process4"/>
    <dgm:cxn modelId="{AEC236E5-7B14-41F8-ACBA-4DA2A9D7989E}" type="presParOf" srcId="{6E00B8F9-4D10-4F87-87DB-567BFF13A386}" destId="{5A5AD85C-E16A-4966-884C-1AFBFF78972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2CA836-2C2F-4DAF-8D17-033368B34994}" type="doc">
      <dgm:prSet loTypeId="urn:microsoft.com/office/officeart/2005/8/layout/hProcess9" loCatId="process" qsTypeId="urn:microsoft.com/office/officeart/2005/8/quickstyle/simple1" qsCatId="simple" csTypeId="urn:microsoft.com/office/officeart/2005/8/colors/accent1_2" csCatId="accent1" phldr="1"/>
      <dgm:spPr/>
    </dgm:pt>
    <dgm:pt modelId="{FA20C66C-E0DF-410D-BD5F-AD1E2F6E2823}">
      <dgm:prSet phldrT="[Text]"/>
      <dgm:spPr/>
      <dgm:t>
        <a:bodyPr/>
        <a:lstStyle/>
        <a:p>
          <a:r>
            <a:rPr lang="en-IN" dirty="0"/>
            <a:t>SURVEYING</a:t>
          </a:r>
        </a:p>
      </dgm:t>
    </dgm:pt>
    <dgm:pt modelId="{00CAB592-7470-4126-AC35-62FB6273B472}" type="parTrans" cxnId="{F5D494B4-F2CC-4C3E-B3C4-4E004D4D1147}">
      <dgm:prSet/>
      <dgm:spPr/>
      <dgm:t>
        <a:bodyPr/>
        <a:lstStyle/>
        <a:p>
          <a:endParaRPr lang="en-IN"/>
        </a:p>
      </dgm:t>
    </dgm:pt>
    <dgm:pt modelId="{CDFD78F8-6FC0-46A0-8BE6-401D7D91937E}" type="sibTrans" cxnId="{F5D494B4-F2CC-4C3E-B3C4-4E004D4D1147}">
      <dgm:prSet/>
      <dgm:spPr/>
      <dgm:t>
        <a:bodyPr/>
        <a:lstStyle/>
        <a:p>
          <a:endParaRPr lang="en-IN"/>
        </a:p>
      </dgm:t>
    </dgm:pt>
    <dgm:pt modelId="{C3C96370-39CD-4CAA-B6F7-03C67F4F2618}">
      <dgm:prSet phldrT="[Text]"/>
      <dgm:spPr>
        <a:solidFill>
          <a:schemeClr val="accent2"/>
        </a:solidFill>
      </dgm:spPr>
      <dgm:t>
        <a:bodyPr/>
        <a:lstStyle/>
        <a:p>
          <a:r>
            <a:rPr lang="en-IN" dirty="0"/>
            <a:t>DRILLING</a:t>
          </a:r>
        </a:p>
      </dgm:t>
    </dgm:pt>
    <dgm:pt modelId="{6AE42C97-A833-488F-93C9-D4FEE816A596}" type="parTrans" cxnId="{0600A745-FA3F-4937-B10C-DF92FD9B9C8A}">
      <dgm:prSet/>
      <dgm:spPr/>
      <dgm:t>
        <a:bodyPr/>
        <a:lstStyle/>
        <a:p>
          <a:endParaRPr lang="en-IN"/>
        </a:p>
      </dgm:t>
    </dgm:pt>
    <dgm:pt modelId="{C9B1AC2F-AFFD-4857-B934-80C286948947}" type="sibTrans" cxnId="{0600A745-FA3F-4937-B10C-DF92FD9B9C8A}">
      <dgm:prSet/>
      <dgm:spPr/>
      <dgm:t>
        <a:bodyPr/>
        <a:lstStyle/>
        <a:p>
          <a:endParaRPr lang="en-IN"/>
        </a:p>
      </dgm:t>
    </dgm:pt>
    <dgm:pt modelId="{E52D9815-1ADB-48F4-BDC0-1321F0D03E3A}">
      <dgm:prSet phldrT="[Text]"/>
      <dgm:spPr>
        <a:solidFill>
          <a:srgbClr val="FF0000"/>
        </a:solidFill>
      </dgm:spPr>
      <dgm:t>
        <a:bodyPr/>
        <a:lstStyle/>
        <a:p>
          <a:r>
            <a:rPr lang="en-IN" dirty="0"/>
            <a:t>CHARGING</a:t>
          </a:r>
        </a:p>
      </dgm:t>
    </dgm:pt>
    <dgm:pt modelId="{96FB1EE1-DFA8-4EA7-890D-680A6E3C5BA6}" type="parTrans" cxnId="{120A4FB7-3DCA-4623-AA6C-E97350F3B731}">
      <dgm:prSet/>
      <dgm:spPr/>
      <dgm:t>
        <a:bodyPr/>
        <a:lstStyle/>
        <a:p>
          <a:endParaRPr lang="en-IN"/>
        </a:p>
      </dgm:t>
    </dgm:pt>
    <dgm:pt modelId="{E600604F-4122-41A9-BE51-9935B2832F06}" type="sibTrans" cxnId="{120A4FB7-3DCA-4623-AA6C-E97350F3B731}">
      <dgm:prSet/>
      <dgm:spPr/>
      <dgm:t>
        <a:bodyPr/>
        <a:lstStyle/>
        <a:p>
          <a:endParaRPr lang="en-IN"/>
        </a:p>
      </dgm:t>
    </dgm:pt>
    <dgm:pt modelId="{23007BC9-81F3-42A5-9718-29F9857E5DC6}">
      <dgm:prSet/>
      <dgm:spPr>
        <a:solidFill>
          <a:srgbClr val="FF0000"/>
        </a:solidFill>
      </dgm:spPr>
      <dgm:t>
        <a:bodyPr/>
        <a:lstStyle/>
        <a:p>
          <a:r>
            <a:rPr lang="en-IN" dirty="0"/>
            <a:t>BLASTING</a:t>
          </a:r>
        </a:p>
      </dgm:t>
    </dgm:pt>
    <dgm:pt modelId="{AC0BF78E-0C18-4D89-8F5A-7DE31B738C7F}" type="parTrans" cxnId="{FD5BCF08-88D7-4D0A-A6C5-8DD459907CF8}">
      <dgm:prSet/>
      <dgm:spPr/>
      <dgm:t>
        <a:bodyPr/>
        <a:lstStyle/>
        <a:p>
          <a:endParaRPr lang="en-IN"/>
        </a:p>
      </dgm:t>
    </dgm:pt>
    <dgm:pt modelId="{4405D74C-FE6F-477E-968C-FD3FEAD6D93B}" type="sibTrans" cxnId="{FD5BCF08-88D7-4D0A-A6C5-8DD459907CF8}">
      <dgm:prSet/>
      <dgm:spPr/>
      <dgm:t>
        <a:bodyPr/>
        <a:lstStyle/>
        <a:p>
          <a:endParaRPr lang="en-IN"/>
        </a:p>
      </dgm:t>
    </dgm:pt>
    <dgm:pt modelId="{CB5B6848-5563-41A5-B657-F2135F5D5832}">
      <dgm:prSet/>
      <dgm:spPr/>
      <dgm:t>
        <a:bodyPr/>
        <a:lstStyle/>
        <a:p>
          <a:r>
            <a:rPr lang="en-IN" dirty="0"/>
            <a:t>VENTILATION</a:t>
          </a:r>
        </a:p>
      </dgm:t>
    </dgm:pt>
    <dgm:pt modelId="{6398E639-447E-4B51-A9DB-BEE52689D841}" type="parTrans" cxnId="{65B2814F-049E-4ADB-9701-51C9B41FA59E}">
      <dgm:prSet/>
      <dgm:spPr/>
      <dgm:t>
        <a:bodyPr/>
        <a:lstStyle/>
        <a:p>
          <a:endParaRPr lang="en-IN"/>
        </a:p>
      </dgm:t>
    </dgm:pt>
    <dgm:pt modelId="{88DF1C95-5AAF-4D8F-8EA7-EE12DC5D7F55}" type="sibTrans" cxnId="{65B2814F-049E-4ADB-9701-51C9B41FA59E}">
      <dgm:prSet/>
      <dgm:spPr/>
      <dgm:t>
        <a:bodyPr/>
        <a:lstStyle/>
        <a:p>
          <a:endParaRPr lang="en-IN"/>
        </a:p>
      </dgm:t>
    </dgm:pt>
    <dgm:pt modelId="{BC7424A1-9F73-42C7-BBB3-B89DBEE86900}">
      <dgm:prSet/>
      <dgm:spPr/>
      <dgm:t>
        <a:bodyPr/>
        <a:lstStyle/>
        <a:p>
          <a:r>
            <a:rPr lang="en-IN" dirty="0"/>
            <a:t>MUCKING</a:t>
          </a:r>
        </a:p>
      </dgm:t>
    </dgm:pt>
    <dgm:pt modelId="{9B355BA3-ED0A-4F0A-B662-1FB974F37F5F}" type="parTrans" cxnId="{692C1659-B3C8-438B-A313-61240657EF34}">
      <dgm:prSet/>
      <dgm:spPr/>
      <dgm:t>
        <a:bodyPr/>
        <a:lstStyle/>
        <a:p>
          <a:endParaRPr lang="en-IN"/>
        </a:p>
      </dgm:t>
    </dgm:pt>
    <dgm:pt modelId="{9342F55E-05A1-4B37-B34C-57464D5F501E}" type="sibTrans" cxnId="{692C1659-B3C8-438B-A313-61240657EF34}">
      <dgm:prSet/>
      <dgm:spPr/>
      <dgm:t>
        <a:bodyPr/>
        <a:lstStyle/>
        <a:p>
          <a:endParaRPr lang="en-IN"/>
        </a:p>
      </dgm:t>
    </dgm:pt>
    <dgm:pt modelId="{8307E839-67D6-48CD-B128-EE09001DBAF2}">
      <dgm:prSet/>
      <dgm:spPr/>
      <dgm:t>
        <a:bodyPr/>
        <a:lstStyle/>
        <a:p>
          <a:r>
            <a:rPr lang="en-IN" dirty="0"/>
            <a:t>SCALING</a:t>
          </a:r>
        </a:p>
        <a:p>
          <a:r>
            <a:rPr lang="en-IN" dirty="0"/>
            <a:t>&amp; SUPPORT</a:t>
          </a:r>
        </a:p>
      </dgm:t>
    </dgm:pt>
    <dgm:pt modelId="{0E4A5162-193B-4C9D-958D-3E64CDD3848F}" type="parTrans" cxnId="{7891FEF9-7A85-441B-A0DD-CEC2409FE8EE}">
      <dgm:prSet/>
      <dgm:spPr/>
      <dgm:t>
        <a:bodyPr/>
        <a:lstStyle/>
        <a:p>
          <a:endParaRPr lang="en-IN"/>
        </a:p>
      </dgm:t>
    </dgm:pt>
    <dgm:pt modelId="{27D83E39-CAB6-4C87-B06C-1428FA7EBB18}" type="sibTrans" cxnId="{7891FEF9-7A85-441B-A0DD-CEC2409FE8EE}">
      <dgm:prSet/>
      <dgm:spPr/>
      <dgm:t>
        <a:bodyPr/>
        <a:lstStyle/>
        <a:p>
          <a:endParaRPr lang="en-IN"/>
        </a:p>
      </dgm:t>
    </dgm:pt>
    <dgm:pt modelId="{9BEF546C-89C7-48B9-9209-2FA74B35D817}" type="pres">
      <dgm:prSet presAssocID="{D82CA836-2C2F-4DAF-8D17-033368B34994}" presName="CompostProcess" presStyleCnt="0">
        <dgm:presLayoutVars>
          <dgm:dir/>
          <dgm:resizeHandles val="exact"/>
        </dgm:presLayoutVars>
      </dgm:prSet>
      <dgm:spPr/>
    </dgm:pt>
    <dgm:pt modelId="{6EC62A1D-4D3B-4E0F-90F0-175CE576197D}" type="pres">
      <dgm:prSet presAssocID="{D82CA836-2C2F-4DAF-8D17-033368B34994}" presName="arrow" presStyleLbl="bgShp" presStyleIdx="0" presStyleCnt="1"/>
      <dgm:spPr/>
    </dgm:pt>
    <dgm:pt modelId="{248FBBF1-D4CA-4D08-905D-B32F87B4DE65}" type="pres">
      <dgm:prSet presAssocID="{D82CA836-2C2F-4DAF-8D17-033368B34994}" presName="linearProcess" presStyleCnt="0"/>
      <dgm:spPr/>
    </dgm:pt>
    <dgm:pt modelId="{12F63240-64E4-406B-89A0-73D8978BC168}" type="pres">
      <dgm:prSet presAssocID="{FA20C66C-E0DF-410D-BD5F-AD1E2F6E2823}" presName="textNode" presStyleLbl="node1" presStyleIdx="0" presStyleCnt="7">
        <dgm:presLayoutVars>
          <dgm:bulletEnabled val="1"/>
        </dgm:presLayoutVars>
      </dgm:prSet>
      <dgm:spPr/>
    </dgm:pt>
    <dgm:pt modelId="{2FECA8E1-5932-4887-8D79-9C7C02CEC9BA}" type="pres">
      <dgm:prSet presAssocID="{CDFD78F8-6FC0-46A0-8BE6-401D7D91937E}" presName="sibTrans" presStyleCnt="0"/>
      <dgm:spPr/>
    </dgm:pt>
    <dgm:pt modelId="{CFB3BF8B-BD36-4911-B050-EE6907D7717F}" type="pres">
      <dgm:prSet presAssocID="{C3C96370-39CD-4CAA-B6F7-03C67F4F2618}" presName="textNode" presStyleLbl="node1" presStyleIdx="1" presStyleCnt="7">
        <dgm:presLayoutVars>
          <dgm:bulletEnabled val="1"/>
        </dgm:presLayoutVars>
      </dgm:prSet>
      <dgm:spPr/>
    </dgm:pt>
    <dgm:pt modelId="{3A0AB844-90F8-4F90-883C-7A39F9DA6985}" type="pres">
      <dgm:prSet presAssocID="{C9B1AC2F-AFFD-4857-B934-80C286948947}" presName="sibTrans" presStyleCnt="0"/>
      <dgm:spPr/>
    </dgm:pt>
    <dgm:pt modelId="{F63F12D4-4B6C-4DF5-9188-E1B438B24519}" type="pres">
      <dgm:prSet presAssocID="{E52D9815-1ADB-48F4-BDC0-1321F0D03E3A}" presName="textNode" presStyleLbl="node1" presStyleIdx="2" presStyleCnt="7">
        <dgm:presLayoutVars>
          <dgm:bulletEnabled val="1"/>
        </dgm:presLayoutVars>
      </dgm:prSet>
      <dgm:spPr/>
    </dgm:pt>
    <dgm:pt modelId="{25B19E9E-85D8-40A0-A5A8-3D0F0332EB80}" type="pres">
      <dgm:prSet presAssocID="{E600604F-4122-41A9-BE51-9935B2832F06}" presName="sibTrans" presStyleCnt="0"/>
      <dgm:spPr/>
    </dgm:pt>
    <dgm:pt modelId="{D8C88149-BC67-4367-ABD8-AFD70724120C}" type="pres">
      <dgm:prSet presAssocID="{23007BC9-81F3-42A5-9718-29F9857E5DC6}" presName="textNode" presStyleLbl="node1" presStyleIdx="3" presStyleCnt="7">
        <dgm:presLayoutVars>
          <dgm:bulletEnabled val="1"/>
        </dgm:presLayoutVars>
      </dgm:prSet>
      <dgm:spPr/>
    </dgm:pt>
    <dgm:pt modelId="{01519FF4-3B31-4EC3-938E-7E595C6041A0}" type="pres">
      <dgm:prSet presAssocID="{4405D74C-FE6F-477E-968C-FD3FEAD6D93B}" presName="sibTrans" presStyleCnt="0"/>
      <dgm:spPr/>
    </dgm:pt>
    <dgm:pt modelId="{AE1A3397-DE86-4F35-88B0-67E93A3F3202}" type="pres">
      <dgm:prSet presAssocID="{CB5B6848-5563-41A5-B657-F2135F5D5832}" presName="textNode" presStyleLbl="node1" presStyleIdx="4" presStyleCnt="7">
        <dgm:presLayoutVars>
          <dgm:bulletEnabled val="1"/>
        </dgm:presLayoutVars>
      </dgm:prSet>
      <dgm:spPr/>
    </dgm:pt>
    <dgm:pt modelId="{8054975F-C6F3-412C-9ABB-2B487DCAB4BE}" type="pres">
      <dgm:prSet presAssocID="{88DF1C95-5AAF-4D8F-8EA7-EE12DC5D7F55}" presName="sibTrans" presStyleCnt="0"/>
      <dgm:spPr/>
    </dgm:pt>
    <dgm:pt modelId="{D6F6C4A0-2AB1-4F53-88AA-F950AF8DF172}" type="pres">
      <dgm:prSet presAssocID="{BC7424A1-9F73-42C7-BBB3-B89DBEE86900}" presName="textNode" presStyleLbl="node1" presStyleIdx="5" presStyleCnt="7">
        <dgm:presLayoutVars>
          <dgm:bulletEnabled val="1"/>
        </dgm:presLayoutVars>
      </dgm:prSet>
      <dgm:spPr/>
    </dgm:pt>
    <dgm:pt modelId="{DE8D0FC6-0559-4E39-9FB6-080C6375AE3E}" type="pres">
      <dgm:prSet presAssocID="{9342F55E-05A1-4B37-B34C-57464D5F501E}" presName="sibTrans" presStyleCnt="0"/>
      <dgm:spPr/>
    </dgm:pt>
    <dgm:pt modelId="{CC18A80D-771B-476A-8B32-FF758E60B07F}" type="pres">
      <dgm:prSet presAssocID="{8307E839-67D6-48CD-B128-EE09001DBAF2}" presName="textNode" presStyleLbl="node1" presStyleIdx="6" presStyleCnt="7" custLinFactNeighborX="44134" custLinFactNeighborY="-1117">
        <dgm:presLayoutVars>
          <dgm:bulletEnabled val="1"/>
        </dgm:presLayoutVars>
      </dgm:prSet>
      <dgm:spPr/>
    </dgm:pt>
  </dgm:ptLst>
  <dgm:cxnLst>
    <dgm:cxn modelId="{FD5BCF08-88D7-4D0A-A6C5-8DD459907CF8}" srcId="{D82CA836-2C2F-4DAF-8D17-033368B34994}" destId="{23007BC9-81F3-42A5-9718-29F9857E5DC6}" srcOrd="3" destOrd="0" parTransId="{AC0BF78E-0C18-4D89-8F5A-7DE31B738C7F}" sibTransId="{4405D74C-FE6F-477E-968C-FD3FEAD6D93B}"/>
    <dgm:cxn modelId="{14D28511-2629-4D39-B266-96FE7C4C3405}" type="presOf" srcId="{FA20C66C-E0DF-410D-BD5F-AD1E2F6E2823}" destId="{12F63240-64E4-406B-89A0-73D8978BC168}" srcOrd="0" destOrd="0" presId="urn:microsoft.com/office/officeart/2005/8/layout/hProcess9"/>
    <dgm:cxn modelId="{179D8613-AEAF-4D66-A8A3-CF18F2A04951}" type="presOf" srcId="{C3C96370-39CD-4CAA-B6F7-03C67F4F2618}" destId="{CFB3BF8B-BD36-4911-B050-EE6907D7717F}" srcOrd="0" destOrd="0" presId="urn:microsoft.com/office/officeart/2005/8/layout/hProcess9"/>
    <dgm:cxn modelId="{CFBDED28-CB7F-47EE-8DEE-A78A4942F1FF}" type="presOf" srcId="{8307E839-67D6-48CD-B128-EE09001DBAF2}" destId="{CC18A80D-771B-476A-8B32-FF758E60B07F}" srcOrd="0" destOrd="0" presId="urn:microsoft.com/office/officeart/2005/8/layout/hProcess9"/>
    <dgm:cxn modelId="{05F28139-E9F8-4687-92E6-3AC0CB430009}" type="presOf" srcId="{BC7424A1-9F73-42C7-BBB3-B89DBEE86900}" destId="{D6F6C4A0-2AB1-4F53-88AA-F950AF8DF172}" srcOrd="0" destOrd="0" presId="urn:microsoft.com/office/officeart/2005/8/layout/hProcess9"/>
    <dgm:cxn modelId="{0600A745-FA3F-4937-B10C-DF92FD9B9C8A}" srcId="{D82CA836-2C2F-4DAF-8D17-033368B34994}" destId="{C3C96370-39CD-4CAA-B6F7-03C67F4F2618}" srcOrd="1" destOrd="0" parTransId="{6AE42C97-A833-488F-93C9-D4FEE816A596}" sibTransId="{C9B1AC2F-AFFD-4857-B934-80C286948947}"/>
    <dgm:cxn modelId="{5F8DF24B-4514-41A5-A9CC-576941A8E55C}" type="presOf" srcId="{CB5B6848-5563-41A5-B657-F2135F5D5832}" destId="{AE1A3397-DE86-4F35-88B0-67E93A3F3202}" srcOrd="0" destOrd="0" presId="urn:microsoft.com/office/officeart/2005/8/layout/hProcess9"/>
    <dgm:cxn modelId="{65B2814F-049E-4ADB-9701-51C9B41FA59E}" srcId="{D82CA836-2C2F-4DAF-8D17-033368B34994}" destId="{CB5B6848-5563-41A5-B657-F2135F5D5832}" srcOrd="4" destOrd="0" parTransId="{6398E639-447E-4B51-A9DB-BEE52689D841}" sibTransId="{88DF1C95-5AAF-4D8F-8EA7-EE12DC5D7F55}"/>
    <dgm:cxn modelId="{BD4CEA72-5423-4328-AFAC-D02711F976BF}" type="presOf" srcId="{D82CA836-2C2F-4DAF-8D17-033368B34994}" destId="{9BEF546C-89C7-48B9-9209-2FA74B35D817}" srcOrd="0" destOrd="0" presId="urn:microsoft.com/office/officeart/2005/8/layout/hProcess9"/>
    <dgm:cxn modelId="{692C1659-B3C8-438B-A313-61240657EF34}" srcId="{D82CA836-2C2F-4DAF-8D17-033368B34994}" destId="{BC7424A1-9F73-42C7-BBB3-B89DBEE86900}" srcOrd="5" destOrd="0" parTransId="{9B355BA3-ED0A-4F0A-B662-1FB974F37F5F}" sibTransId="{9342F55E-05A1-4B37-B34C-57464D5F501E}"/>
    <dgm:cxn modelId="{122ECBA0-50C7-4E40-A01C-26861AE9C2FB}" type="presOf" srcId="{E52D9815-1ADB-48F4-BDC0-1321F0D03E3A}" destId="{F63F12D4-4B6C-4DF5-9188-E1B438B24519}" srcOrd="0" destOrd="0" presId="urn:microsoft.com/office/officeart/2005/8/layout/hProcess9"/>
    <dgm:cxn modelId="{F5D494B4-F2CC-4C3E-B3C4-4E004D4D1147}" srcId="{D82CA836-2C2F-4DAF-8D17-033368B34994}" destId="{FA20C66C-E0DF-410D-BD5F-AD1E2F6E2823}" srcOrd="0" destOrd="0" parTransId="{00CAB592-7470-4126-AC35-62FB6273B472}" sibTransId="{CDFD78F8-6FC0-46A0-8BE6-401D7D91937E}"/>
    <dgm:cxn modelId="{120A4FB7-3DCA-4623-AA6C-E97350F3B731}" srcId="{D82CA836-2C2F-4DAF-8D17-033368B34994}" destId="{E52D9815-1ADB-48F4-BDC0-1321F0D03E3A}" srcOrd="2" destOrd="0" parTransId="{96FB1EE1-DFA8-4EA7-890D-680A6E3C5BA6}" sibTransId="{E600604F-4122-41A9-BE51-9935B2832F06}"/>
    <dgm:cxn modelId="{361840D1-BD4D-4BFA-9170-3E4D4C4DB991}" type="presOf" srcId="{23007BC9-81F3-42A5-9718-29F9857E5DC6}" destId="{D8C88149-BC67-4367-ABD8-AFD70724120C}" srcOrd="0" destOrd="0" presId="urn:microsoft.com/office/officeart/2005/8/layout/hProcess9"/>
    <dgm:cxn modelId="{7891FEF9-7A85-441B-A0DD-CEC2409FE8EE}" srcId="{D82CA836-2C2F-4DAF-8D17-033368B34994}" destId="{8307E839-67D6-48CD-B128-EE09001DBAF2}" srcOrd="6" destOrd="0" parTransId="{0E4A5162-193B-4C9D-958D-3E64CDD3848F}" sibTransId="{27D83E39-CAB6-4C87-B06C-1428FA7EBB18}"/>
    <dgm:cxn modelId="{D8CF995E-E304-4B89-B426-4702E05B270D}" type="presParOf" srcId="{9BEF546C-89C7-48B9-9209-2FA74B35D817}" destId="{6EC62A1D-4D3B-4E0F-90F0-175CE576197D}" srcOrd="0" destOrd="0" presId="urn:microsoft.com/office/officeart/2005/8/layout/hProcess9"/>
    <dgm:cxn modelId="{1DEC1133-0E54-4110-BA41-44391880B595}" type="presParOf" srcId="{9BEF546C-89C7-48B9-9209-2FA74B35D817}" destId="{248FBBF1-D4CA-4D08-905D-B32F87B4DE65}" srcOrd="1" destOrd="0" presId="urn:microsoft.com/office/officeart/2005/8/layout/hProcess9"/>
    <dgm:cxn modelId="{1F467B78-63E3-4D40-BE52-312D79A8EE49}" type="presParOf" srcId="{248FBBF1-D4CA-4D08-905D-B32F87B4DE65}" destId="{12F63240-64E4-406B-89A0-73D8978BC168}" srcOrd="0" destOrd="0" presId="urn:microsoft.com/office/officeart/2005/8/layout/hProcess9"/>
    <dgm:cxn modelId="{BEB45FAE-7451-4622-A6E4-6B0F80882C46}" type="presParOf" srcId="{248FBBF1-D4CA-4D08-905D-B32F87B4DE65}" destId="{2FECA8E1-5932-4887-8D79-9C7C02CEC9BA}" srcOrd="1" destOrd="0" presId="urn:microsoft.com/office/officeart/2005/8/layout/hProcess9"/>
    <dgm:cxn modelId="{D83AD5FC-D4BC-4A5F-ADD7-EF7FE6133F87}" type="presParOf" srcId="{248FBBF1-D4CA-4D08-905D-B32F87B4DE65}" destId="{CFB3BF8B-BD36-4911-B050-EE6907D7717F}" srcOrd="2" destOrd="0" presId="urn:microsoft.com/office/officeart/2005/8/layout/hProcess9"/>
    <dgm:cxn modelId="{40E60223-D5BA-4732-BFA4-073384DDE43F}" type="presParOf" srcId="{248FBBF1-D4CA-4D08-905D-B32F87B4DE65}" destId="{3A0AB844-90F8-4F90-883C-7A39F9DA6985}" srcOrd="3" destOrd="0" presId="urn:microsoft.com/office/officeart/2005/8/layout/hProcess9"/>
    <dgm:cxn modelId="{C4FD7D0E-8980-450C-BEB9-9F4B04205BFC}" type="presParOf" srcId="{248FBBF1-D4CA-4D08-905D-B32F87B4DE65}" destId="{F63F12D4-4B6C-4DF5-9188-E1B438B24519}" srcOrd="4" destOrd="0" presId="urn:microsoft.com/office/officeart/2005/8/layout/hProcess9"/>
    <dgm:cxn modelId="{04BB97AE-1A0C-48F5-AF64-18908AF58A47}" type="presParOf" srcId="{248FBBF1-D4CA-4D08-905D-B32F87B4DE65}" destId="{25B19E9E-85D8-40A0-A5A8-3D0F0332EB80}" srcOrd="5" destOrd="0" presId="urn:microsoft.com/office/officeart/2005/8/layout/hProcess9"/>
    <dgm:cxn modelId="{A30B4B3C-E95A-4A14-9441-88FDBA727332}" type="presParOf" srcId="{248FBBF1-D4CA-4D08-905D-B32F87B4DE65}" destId="{D8C88149-BC67-4367-ABD8-AFD70724120C}" srcOrd="6" destOrd="0" presId="urn:microsoft.com/office/officeart/2005/8/layout/hProcess9"/>
    <dgm:cxn modelId="{F2F3CD1B-AF26-412C-AFA0-1206E83EB87F}" type="presParOf" srcId="{248FBBF1-D4CA-4D08-905D-B32F87B4DE65}" destId="{01519FF4-3B31-4EC3-938E-7E595C6041A0}" srcOrd="7" destOrd="0" presId="urn:microsoft.com/office/officeart/2005/8/layout/hProcess9"/>
    <dgm:cxn modelId="{273A72E9-BD9A-40BE-9385-DC5174259178}" type="presParOf" srcId="{248FBBF1-D4CA-4D08-905D-B32F87B4DE65}" destId="{AE1A3397-DE86-4F35-88B0-67E93A3F3202}" srcOrd="8" destOrd="0" presId="urn:microsoft.com/office/officeart/2005/8/layout/hProcess9"/>
    <dgm:cxn modelId="{535A319A-C242-403D-91EB-3E33C0A51FCA}" type="presParOf" srcId="{248FBBF1-D4CA-4D08-905D-B32F87B4DE65}" destId="{8054975F-C6F3-412C-9ABB-2B487DCAB4BE}" srcOrd="9" destOrd="0" presId="urn:microsoft.com/office/officeart/2005/8/layout/hProcess9"/>
    <dgm:cxn modelId="{25417BF2-9C8F-45F9-A278-BE89E7AE7988}" type="presParOf" srcId="{248FBBF1-D4CA-4D08-905D-B32F87B4DE65}" destId="{D6F6C4A0-2AB1-4F53-88AA-F950AF8DF172}" srcOrd="10" destOrd="0" presId="urn:microsoft.com/office/officeart/2005/8/layout/hProcess9"/>
    <dgm:cxn modelId="{DBB15828-6B8F-4096-BA78-7AECCB1BB506}" type="presParOf" srcId="{248FBBF1-D4CA-4D08-905D-B32F87B4DE65}" destId="{DE8D0FC6-0559-4E39-9FB6-080C6375AE3E}" srcOrd="11" destOrd="0" presId="urn:microsoft.com/office/officeart/2005/8/layout/hProcess9"/>
    <dgm:cxn modelId="{51EC618E-E250-4A82-A93A-CA670675C536}" type="presParOf" srcId="{248FBBF1-D4CA-4D08-905D-B32F87B4DE65}" destId="{CC18A80D-771B-476A-8B32-FF758E60B07F}"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5E234-FCD4-44BE-9FAE-A512846C22F7}">
      <dsp:nvSpPr>
        <dsp:cNvPr id="0" name=""/>
        <dsp:cNvSpPr/>
      </dsp:nvSpPr>
      <dsp:spPr>
        <a:xfrm>
          <a:off x="1551958" y="1539328"/>
          <a:ext cx="383723" cy="731180"/>
        </a:xfrm>
        <a:custGeom>
          <a:avLst/>
          <a:gdLst/>
          <a:ahLst/>
          <a:cxnLst/>
          <a:rect l="0" t="0" r="0" b="0"/>
          <a:pathLst>
            <a:path>
              <a:moveTo>
                <a:pt x="0" y="0"/>
              </a:moveTo>
              <a:lnTo>
                <a:pt x="191861" y="0"/>
              </a:lnTo>
              <a:lnTo>
                <a:pt x="191861" y="731180"/>
              </a:lnTo>
              <a:lnTo>
                <a:pt x="383723" y="7311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723176" y="1884274"/>
        <a:ext cx="41287" cy="41287"/>
      </dsp:txXfrm>
    </dsp:sp>
    <dsp:sp modelId="{C41B8986-1408-455A-A4E4-BE29E6E9311D}">
      <dsp:nvSpPr>
        <dsp:cNvPr id="0" name=""/>
        <dsp:cNvSpPr/>
      </dsp:nvSpPr>
      <dsp:spPr>
        <a:xfrm>
          <a:off x="1551958" y="1493607"/>
          <a:ext cx="384913" cy="91440"/>
        </a:xfrm>
        <a:custGeom>
          <a:avLst/>
          <a:gdLst/>
          <a:ahLst/>
          <a:cxnLst/>
          <a:rect l="0" t="0" r="0" b="0"/>
          <a:pathLst>
            <a:path>
              <a:moveTo>
                <a:pt x="0" y="45720"/>
              </a:moveTo>
              <a:lnTo>
                <a:pt x="38491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734792" y="1529705"/>
        <a:ext cx="19245" cy="19245"/>
      </dsp:txXfrm>
    </dsp:sp>
    <dsp:sp modelId="{619BBE64-701C-4E6B-A568-3593A60A7011}">
      <dsp:nvSpPr>
        <dsp:cNvPr id="0" name=""/>
        <dsp:cNvSpPr/>
      </dsp:nvSpPr>
      <dsp:spPr>
        <a:xfrm>
          <a:off x="1551958" y="737708"/>
          <a:ext cx="366878" cy="801619"/>
        </a:xfrm>
        <a:custGeom>
          <a:avLst/>
          <a:gdLst/>
          <a:ahLst/>
          <a:cxnLst/>
          <a:rect l="0" t="0" r="0" b="0"/>
          <a:pathLst>
            <a:path>
              <a:moveTo>
                <a:pt x="0" y="801619"/>
              </a:moveTo>
              <a:lnTo>
                <a:pt x="183439" y="801619"/>
              </a:lnTo>
              <a:lnTo>
                <a:pt x="183439" y="0"/>
              </a:lnTo>
              <a:lnTo>
                <a:pt x="36687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713358" y="1116478"/>
        <a:ext cx="44079" cy="44079"/>
      </dsp:txXfrm>
    </dsp:sp>
    <dsp:sp modelId="{CEDABCB6-679C-4C04-919E-C8354CDBCD81}">
      <dsp:nvSpPr>
        <dsp:cNvPr id="0" name=""/>
        <dsp:cNvSpPr/>
      </dsp:nvSpPr>
      <dsp:spPr>
        <a:xfrm rot="16200000">
          <a:off x="329424" y="1246855"/>
          <a:ext cx="1860123" cy="58494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OVERBREAK CAUSING FACTORS</a:t>
          </a:r>
        </a:p>
      </dsp:txBody>
      <dsp:txXfrm>
        <a:off x="329424" y="1246855"/>
        <a:ext cx="1860123" cy="584944"/>
      </dsp:txXfrm>
    </dsp:sp>
    <dsp:sp modelId="{320979D6-D5F0-4E5B-86BD-2026BBA41F8E}">
      <dsp:nvSpPr>
        <dsp:cNvPr id="0" name=""/>
        <dsp:cNvSpPr/>
      </dsp:nvSpPr>
      <dsp:spPr>
        <a:xfrm>
          <a:off x="1918836" y="445235"/>
          <a:ext cx="1918618" cy="58494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GEOLOGICAL</a:t>
          </a:r>
        </a:p>
      </dsp:txBody>
      <dsp:txXfrm>
        <a:off x="1918836" y="445235"/>
        <a:ext cx="1918618" cy="584944"/>
      </dsp:txXfrm>
    </dsp:sp>
    <dsp:sp modelId="{01E69A3B-37AE-42C9-AA99-5105318D511B}">
      <dsp:nvSpPr>
        <dsp:cNvPr id="0" name=""/>
        <dsp:cNvSpPr/>
      </dsp:nvSpPr>
      <dsp:spPr>
        <a:xfrm>
          <a:off x="1936871" y="1246855"/>
          <a:ext cx="1918618" cy="58494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BLASTING</a:t>
          </a:r>
        </a:p>
      </dsp:txBody>
      <dsp:txXfrm>
        <a:off x="1936871" y="1246855"/>
        <a:ext cx="1918618" cy="584944"/>
      </dsp:txXfrm>
    </dsp:sp>
    <dsp:sp modelId="{0E93E6C7-B44D-47D6-919D-3656DB25966E}">
      <dsp:nvSpPr>
        <dsp:cNvPr id="0" name=""/>
        <dsp:cNvSpPr/>
      </dsp:nvSpPr>
      <dsp:spPr>
        <a:xfrm>
          <a:off x="1935682" y="1978036"/>
          <a:ext cx="1918618" cy="58494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TUNNEL CHARACTERISTICS</a:t>
          </a:r>
        </a:p>
      </dsp:txBody>
      <dsp:txXfrm>
        <a:off x="1935682" y="1978036"/>
        <a:ext cx="1918618" cy="584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84870-4E4F-4FB8-A3CF-4C87A7247351}">
      <dsp:nvSpPr>
        <dsp:cNvPr id="0" name=""/>
        <dsp:cNvSpPr/>
      </dsp:nvSpPr>
      <dsp:spPr>
        <a:xfrm>
          <a:off x="0" y="4207545"/>
          <a:ext cx="10515599" cy="5522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REPORTING THE BEST PARAMETERS FOR BLAST WHICH CAN MINIMISE THE OVERBREAK AT SITE</a:t>
          </a:r>
        </a:p>
      </dsp:txBody>
      <dsp:txXfrm>
        <a:off x="0" y="4207545"/>
        <a:ext cx="10515599" cy="552238"/>
      </dsp:txXfrm>
    </dsp:sp>
    <dsp:sp modelId="{4C8E9280-8BCA-4B10-80FA-575A92F9F51A}">
      <dsp:nvSpPr>
        <dsp:cNvPr id="0" name=""/>
        <dsp:cNvSpPr/>
      </dsp:nvSpPr>
      <dsp:spPr>
        <a:xfrm rot="10800000">
          <a:off x="0" y="3366486"/>
          <a:ext cx="10515599" cy="8493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IDENTIFYING THE PROBLEMATIC CASES AND ALTERING THE PARAMETERS OF BLAST USING CONTROL BLAST TECHNIQUES. </a:t>
          </a:r>
        </a:p>
      </dsp:txBody>
      <dsp:txXfrm rot="10800000">
        <a:off x="0" y="3366486"/>
        <a:ext cx="10515599" cy="551877"/>
      </dsp:txXfrm>
    </dsp:sp>
    <dsp:sp modelId="{1639D154-EBB8-4E2E-A883-0BAD99E4755A}">
      <dsp:nvSpPr>
        <dsp:cNvPr id="0" name=""/>
        <dsp:cNvSpPr/>
      </dsp:nvSpPr>
      <dsp:spPr>
        <a:xfrm rot="10800000">
          <a:off x="0" y="2525428"/>
          <a:ext cx="10515599" cy="8493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PREPATING A SUITABLE MODEL WHICH CAN BE USED TO PREDICT OVERBREAK AT THE SITE USING ROCK ENGINEERING SYSTEM</a:t>
          </a:r>
        </a:p>
      </dsp:txBody>
      <dsp:txXfrm rot="10800000">
        <a:off x="0" y="2525428"/>
        <a:ext cx="10515599" cy="551877"/>
      </dsp:txXfrm>
    </dsp:sp>
    <dsp:sp modelId="{FDCADFF4-EA7D-4E08-8536-BE758948A0AC}">
      <dsp:nvSpPr>
        <dsp:cNvPr id="0" name=""/>
        <dsp:cNvSpPr/>
      </dsp:nvSpPr>
      <dsp:spPr>
        <a:xfrm rot="10800000">
          <a:off x="0" y="1684369"/>
          <a:ext cx="10515599" cy="8493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REVIEWING THE PARAMATERS USED IN BLASTING LIKE POWDER FACTOR, CHARGE LENGTH, DECOUPLING RATIO, EXPLOSIVE KIND, DELAY TIME PER ROUND, LOCATION OF HOLES FROM A LIVE SITE</a:t>
          </a:r>
        </a:p>
      </dsp:txBody>
      <dsp:txXfrm rot="10800000">
        <a:off x="0" y="1684369"/>
        <a:ext cx="10515599" cy="551877"/>
      </dsp:txXfrm>
    </dsp:sp>
    <dsp:sp modelId="{B4B0FF04-3026-45E7-B895-E288C4AA5102}">
      <dsp:nvSpPr>
        <dsp:cNvPr id="0" name=""/>
        <dsp:cNvSpPr/>
      </dsp:nvSpPr>
      <dsp:spPr>
        <a:xfrm rot="10800000">
          <a:off x="0" y="843311"/>
          <a:ext cx="10515599" cy="8493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ANALYSE INSITU GEOLOGY USING BARTON Q SYSTEM AS A GUIDE AND KEEPING THE SIZE OF OPENING ( AREA OF TUNNEL) CONSTANT.</a:t>
          </a:r>
        </a:p>
      </dsp:txBody>
      <dsp:txXfrm rot="10800000">
        <a:off x="0" y="843311"/>
        <a:ext cx="10515599" cy="551877"/>
      </dsp:txXfrm>
    </dsp:sp>
    <dsp:sp modelId="{5A5AD85C-E16A-4966-884C-1AFBFF789727}">
      <dsp:nvSpPr>
        <dsp:cNvPr id="0" name=""/>
        <dsp:cNvSpPr/>
      </dsp:nvSpPr>
      <dsp:spPr>
        <a:xfrm rot="10800000">
          <a:off x="0" y="2252"/>
          <a:ext cx="10515599" cy="8493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DEVELOP BENCHMARK FROM LITERATURE STUDY REGARDING THE OVERBREAK AFFECTING PARAMETERS</a:t>
          </a:r>
        </a:p>
      </dsp:txBody>
      <dsp:txXfrm rot="10800000">
        <a:off x="0" y="2252"/>
        <a:ext cx="10515599" cy="551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62A1D-4D3B-4E0F-90F0-175CE576197D}">
      <dsp:nvSpPr>
        <dsp:cNvPr id="0" name=""/>
        <dsp:cNvSpPr/>
      </dsp:nvSpPr>
      <dsp:spPr>
        <a:xfrm>
          <a:off x="590744" y="0"/>
          <a:ext cx="6695103" cy="170750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63240-64E4-406B-89A0-73D8978BC168}">
      <dsp:nvSpPr>
        <dsp:cNvPr id="0" name=""/>
        <dsp:cNvSpPr/>
      </dsp:nvSpPr>
      <dsp:spPr>
        <a:xfrm>
          <a:off x="3785" y="512250"/>
          <a:ext cx="1047335" cy="68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SURVEYING</a:t>
          </a:r>
        </a:p>
      </dsp:txBody>
      <dsp:txXfrm>
        <a:off x="37126" y="545591"/>
        <a:ext cx="980653" cy="616318"/>
      </dsp:txXfrm>
    </dsp:sp>
    <dsp:sp modelId="{CFB3BF8B-BD36-4911-B050-EE6907D7717F}">
      <dsp:nvSpPr>
        <dsp:cNvPr id="0" name=""/>
        <dsp:cNvSpPr/>
      </dsp:nvSpPr>
      <dsp:spPr>
        <a:xfrm>
          <a:off x="1140733" y="512250"/>
          <a:ext cx="1047335" cy="6830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DRILLING</a:t>
          </a:r>
        </a:p>
      </dsp:txBody>
      <dsp:txXfrm>
        <a:off x="1174074" y="545591"/>
        <a:ext cx="980653" cy="616318"/>
      </dsp:txXfrm>
    </dsp:sp>
    <dsp:sp modelId="{F63F12D4-4B6C-4DF5-9188-E1B438B24519}">
      <dsp:nvSpPr>
        <dsp:cNvPr id="0" name=""/>
        <dsp:cNvSpPr/>
      </dsp:nvSpPr>
      <dsp:spPr>
        <a:xfrm>
          <a:off x="2277680" y="512250"/>
          <a:ext cx="1047335" cy="6830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CHARGING</a:t>
          </a:r>
        </a:p>
      </dsp:txBody>
      <dsp:txXfrm>
        <a:off x="2311021" y="545591"/>
        <a:ext cx="980653" cy="616318"/>
      </dsp:txXfrm>
    </dsp:sp>
    <dsp:sp modelId="{D8C88149-BC67-4367-ABD8-AFD70724120C}">
      <dsp:nvSpPr>
        <dsp:cNvPr id="0" name=""/>
        <dsp:cNvSpPr/>
      </dsp:nvSpPr>
      <dsp:spPr>
        <a:xfrm>
          <a:off x="3414628" y="512250"/>
          <a:ext cx="1047335" cy="6830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BLASTING</a:t>
          </a:r>
        </a:p>
      </dsp:txBody>
      <dsp:txXfrm>
        <a:off x="3447969" y="545591"/>
        <a:ext cx="980653" cy="616318"/>
      </dsp:txXfrm>
    </dsp:sp>
    <dsp:sp modelId="{AE1A3397-DE86-4F35-88B0-67E93A3F3202}">
      <dsp:nvSpPr>
        <dsp:cNvPr id="0" name=""/>
        <dsp:cNvSpPr/>
      </dsp:nvSpPr>
      <dsp:spPr>
        <a:xfrm>
          <a:off x="4551575" y="512250"/>
          <a:ext cx="1047335" cy="68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VENTILATION</a:t>
          </a:r>
        </a:p>
      </dsp:txBody>
      <dsp:txXfrm>
        <a:off x="4584916" y="545591"/>
        <a:ext cx="980653" cy="616318"/>
      </dsp:txXfrm>
    </dsp:sp>
    <dsp:sp modelId="{D6F6C4A0-2AB1-4F53-88AA-F950AF8DF172}">
      <dsp:nvSpPr>
        <dsp:cNvPr id="0" name=""/>
        <dsp:cNvSpPr/>
      </dsp:nvSpPr>
      <dsp:spPr>
        <a:xfrm>
          <a:off x="5688522" y="512250"/>
          <a:ext cx="1047335" cy="68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MUCKING</a:t>
          </a:r>
        </a:p>
      </dsp:txBody>
      <dsp:txXfrm>
        <a:off x="5721863" y="545591"/>
        <a:ext cx="980653" cy="616318"/>
      </dsp:txXfrm>
    </dsp:sp>
    <dsp:sp modelId="{CC18A80D-771B-476A-8B32-FF758E60B07F}">
      <dsp:nvSpPr>
        <dsp:cNvPr id="0" name=""/>
        <dsp:cNvSpPr/>
      </dsp:nvSpPr>
      <dsp:spPr>
        <a:xfrm>
          <a:off x="6829256" y="504621"/>
          <a:ext cx="1047335" cy="68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SCALING</a:t>
          </a:r>
        </a:p>
        <a:p>
          <a:pPr marL="0" lvl="0" indent="0" algn="ctr" defTabSz="533400">
            <a:lnSpc>
              <a:spcPct val="90000"/>
            </a:lnSpc>
            <a:spcBef>
              <a:spcPct val="0"/>
            </a:spcBef>
            <a:spcAft>
              <a:spcPct val="35000"/>
            </a:spcAft>
            <a:buNone/>
          </a:pPr>
          <a:r>
            <a:rPr lang="en-IN" sz="1200" kern="1200" dirty="0"/>
            <a:t>&amp; SUPPORT</a:t>
          </a:r>
        </a:p>
      </dsp:txBody>
      <dsp:txXfrm>
        <a:off x="6862597" y="537962"/>
        <a:ext cx="980653" cy="61631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0.04003</cdr:x>
      <cdr:y>0.48555</cdr:y>
    </cdr:from>
    <cdr:to>
      <cdr:x>0.98091</cdr:x>
      <cdr:y>0.48871</cdr:y>
    </cdr:to>
    <cdr:cxnSp macro="">
      <cdr:nvCxnSpPr>
        <cdr:cNvPr id="3" name="Straight Connector 2">
          <a:extLst xmlns:a="http://schemas.openxmlformats.org/drawingml/2006/main">
            <a:ext uri="{FF2B5EF4-FFF2-40B4-BE49-F238E27FC236}">
              <a16:creationId xmlns:a16="http://schemas.microsoft.com/office/drawing/2014/main" id="{03D5DDE3-A3D0-4C50-B112-6842FC7D0536}"/>
            </a:ext>
          </a:extLst>
        </cdr:cNvPr>
        <cdr:cNvCxnSpPr/>
      </cdr:nvCxnSpPr>
      <cdr:spPr>
        <a:xfrm xmlns:a="http://schemas.openxmlformats.org/drawingml/2006/main" flipV="1">
          <a:off x="447675" y="2400299"/>
          <a:ext cx="10521244" cy="15614"/>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0.0447</cdr:x>
      <cdr:y>0.14167</cdr:y>
    </cdr:from>
    <cdr:to>
      <cdr:x>0.98233</cdr:x>
      <cdr:y>0.14722</cdr:y>
    </cdr:to>
    <cdr:cxnSp macro="">
      <cdr:nvCxnSpPr>
        <cdr:cNvPr id="5" name="Straight Connector 4">
          <a:extLst xmlns:a="http://schemas.openxmlformats.org/drawingml/2006/main">
            <a:ext uri="{FF2B5EF4-FFF2-40B4-BE49-F238E27FC236}">
              <a16:creationId xmlns:a16="http://schemas.microsoft.com/office/drawing/2014/main" id="{9E88E1F9-D05F-4A5B-B702-1D80A4844E51}"/>
            </a:ext>
          </a:extLst>
        </cdr:cNvPr>
        <cdr:cNvCxnSpPr/>
      </cdr:nvCxnSpPr>
      <cdr:spPr>
        <a:xfrm xmlns:a="http://schemas.openxmlformats.org/drawingml/2006/main">
          <a:off x="327660" y="388620"/>
          <a:ext cx="6873240" cy="15240"/>
        </a:xfrm>
        <a:prstGeom xmlns:a="http://schemas.openxmlformats.org/drawingml/2006/main" prst="line">
          <a:avLst/>
        </a:pr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0.82593</cdr:x>
      <cdr:y>0.64355</cdr:y>
    </cdr:from>
    <cdr:to>
      <cdr:x>0.96004</cdr:x>
      <cdr:y>0.73218</cdr:y>
    </cdr:to>
    <cdr:sp macro="" textlink="">
      <cdr:nvSpPr>
        <cdr:cNvPr id="2" name="TextBox 1">
          <a:extLst xmlns:a="http://schemas.openxmlformats.org/drawingml/2006/main">
            <a:ext uri="{FF2B5EF4-FFF2-40B4-BE49-F238E27FC236}">
              <a16:creationId xmlns:a16="http://schemas.microsoft.com/office/drawing/2014/main" id="{EE595DF7-080B-490B-B7A2-E28B5EAC83BF}"/>
            </a:ext>
          </a:extLst>
        </cdr:cNvPr>
        <cdr:cNvSpPr txBox="1"/>
      </cdr:nvSpPr>
      <cdr:spPr>
        <a:xfrm xmlns:a="http://schemas.openxmlformats.org/drawingml/2006/main">
          <a:off x="8858250" y="3181349"/>
          <a:ext cx="1438275" cy="4381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0.65247</cdr:x>
      <cdr:y>0.06551</cdr:y>
    </cdr:from>
    <cdr:to>
      <cdr:x>0.8092</cdr:x>
      <cdr:y>0.17341</cdr:y>
    </cdr:to>
    <cdr:sp macro="" textlink="">
      <cdr:nvSpPr>
        <cdr:cNvPr id="4" name="TextBox 3">
          <a:extLst xmlns:a="http://schemas.openxmlformats.org/drawingml/2006/main">
            <a:ext uri="{FF2B5EF4-FFF2-40B4-BE49-F238E27FC236}">
              <a16:creationId xmlns:a16="http://schemas.microsoft.com/office/drawing/2014/main" id="{82C5BB00-65E0-4C2D-A217-5DC4051B3308}"/>
            </a:ext>
          </a:extLst>
        </cdr:cNvPr>
        <cdr:cNvSpPr txBox="1"/>
      </cdr:nvSpPr>
      <cdr:spPr>
        <a:xfrm xmlns:a="http://schemas.openxmlformats.org/drawingml/2006/main">
          <a:off x="7296150" y="323849"/>
          <a:ext cx="1752600" cy="533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1" dirty="0"/>
            <a:t>Category 3</a:t>
          </a:r>
        </a:p>
      </cdr:txBody>
    </cdr:sp>
  </cdr:relSizeAnchor>
  <cdr:relSizeAnchor xmlns:cdr="http://schemas.openxmlformats.org/drawingml/2006/chartDrawing">
    <cdr:from>
      <cdr:x>0.66695</cdr:x>
      <cdr:y>0.26012</cdr:y>
    </cdr:from>
    <cdr:to>
      <cdr:x>0.80239</cdr:x>
      <cdr:y>0.33526</cdr:y>
    </cdr:to>
    <cdr:sp macro="" textlink="">
      <cdr:nvSpPr>
        <cdr:cNvPr id="6" name="TextBox 5">
          <a:extLst xmlns:a="http://schemas.openxmlformats.org/drawingml/2006/main">
            <a:ext uri="{FF2B5EF4-FFF2-40B4-BE49-F238E27FC236}">
              <a16:creationId xmlns:a16="http://schemas.microsoft.com/office/drawing/2014/main" id="{FD5DD6E0-F436-4885-972A-8F5927E66B98}"/>
            </a:ext>
          </a:extLst>
        </cdr:cNvPr>
        <cdr:cNvSpPr txBox="1"/>
      </cdr:nvSpPr>
      <cdr:spPr>
        <a:xfrm xmlns:a="http://schemas.openxmlformats.org/drawingml/2006/main">
          <a:off x="7458075" y="1285874"/>
          <a:ext cx="1514475" cy="3714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1" dirty="0"/>
            <a:t>Category 2</a:t>
          </a:r>
        </a:p>
      </cdr:txBody>
    </cdr:sp>
  </cdr:relSizeAnchor>
  <cdr:relSizeAnchor xmlns:cdr="http://schemas.openxmlformats.org/drawingml/2006/chartDrawing">
    <cdr:from>
      <cdr:x>0.76065</cdr:x>
      <cdr:y>0.73218</cdr:y>
    </cdr:from>
    <cdr:to>
      <cdr:x>0.88756</cdr:x>
      <cdr:y>0.79961</cdr:y>
    </cdr:to>
    <cdr:sp macro="" textlink="">
      <cdr:nvSpPr>
        <cdr:cNvPr id="7" name="TextBox 6">
          <a:extLst xmlns:a="http://schemas.openxmlformats.org/drawingml/2006/main">
            <a:ext uri="{FF2B5EF4-FFF2-40B4-BE49-F238E27FC236}">
              <a16:creationId xmlns:a16="http://schemas.microsoft.com/office/drawing/2014/main" id="{292E0360-1D3B-4480-AE8A-53EE34671A76}"/>
            </a:ext>
          </a:extLst>
        </cdr:cNvPr>
        <cdr:cNvSpPr txBox="1"/>
      </cdr:nvSpPr>
      <cdr:spPr>
        <a:xfrm xmlns:a="http://schemas.openxmlformats.org/drawingml/2006/main">
          <a:off x="8505825" y="3619499"/>
          <a:ext cx="1419225" cy="3333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000" b="1" dirty="0">
              <a:solidFill>
                <a:schemeClr val="tx1"/>
              </a:solidFill>
            </a:rPr>
            <a:t>Category 1</a:t>
          </a:r>
        </a:p>
      </cdr:txBody>
    </cdr:sp>
  </cdr:relSizeAnchor>
</c:userShapes>
</file>

<file path=ppt/drawings/drawing2.xml><?xml version="1.0" encoding="utf-8"?>
<c:userShapes xmlns:c="http://schemas.openxmlformats.org/drawingml/2006/chart">
  <cdr:relSizeAnchor xmlns:cdr="http://schemas.openxmlformats.org/drawingml/2006/chartDrawing">
    <cdr:from>
      <cdr:x>0.82593</cdr:x>
      <cdr:y>0.64355</cdr:y>
    </cdr:from>
    <cdr:to>
      <cdr:x>0.96004</cdr:x>
      <cdr:y>0.73218</cdr:y>
    </cdr:to>
    <cdr:sp macro="" textlink="">
      <cdr:nvSpPr>
        <cdr:cNvPr id="2" name="TextBox 1">
          <a:extLst xmlns:a="http://schemas.openxmlformats.org/drawingml/2006/main">
            <a:ext uri="{FF2B5EF4-FFF2-40B4-BE49-F238E27FC236}">
              <a16:creationId xmlns:a16="http://schemas.microsoft.com/office/drawing/2014/main" id="{EE595DF7-080B-490B-B7A2-E28B5EAC83BF}"/>
            </a:ext>
          </a:extLst>
        </cdr:cNvPr>
        <cdr:cNvSpPr txBox="1"/>
      </cdr:nvSpPr>
      <cdr:spPr>
        <a:xfrm xmlns:a="http://schemas.openxmlformats.org/drawingml/2006/main">
          <a:off x="8858250" y="3181349"/>
          <a:ext cx="1438275" cy="4381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4B2C6-DD56-4B5F-967D-64567E733F02}" type="datetimeFigureOut">
              <a:rPr lang="en-IN" smtClean="0"/>
              <a:t>01-01-2024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2C55-9849-4588-B06E-B43044431DBF}" type="slidenum">
              <a:rPr lang="en-IN" smtClean="0"/>
              <a:t>‹#›</a:t>
            </a:fld>
            <a:endParaRPr lang="en-IN"/>
          </a:p>
        </p:txBody>
      </p:sp>
    </p:spTree>
    <p:extLst>
      <p:ext uri="{BB962C8B-B14F-4D97-AF65-F5344CB8AC3E}">
        <p14:creationId xmlns:p14="http://schemas.microsoft.com/office/powerpoint/2010/main" val="160190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D9E326-63B2-4DE3-805A-6485005C51D6}" type="slidenum">
              <a:rPr lang="en-US" smtClean="0"/>
              <a:t>1</a:t>
            </a:fld>
            <a:endParaRPr lang="en-US" dirty="0"/>
          </a:p>
        </p:txBody>
      </p:sp>
    </p:spTree>
    <p:extLst>
      <p:ext uri="{BB962C8B-B14F-4D97-AF65-F5344CB8AC3E}">
        <p14:creationId xmlns:p14="http://schemas.microsoft.com/office/powerpoint/2010/main" val="225262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FE7C-D668-4930-ADD7-215E236C7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EDC51F-2CA1-48B1-BD38-B9A6E22AE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2F39D6-7BDA-43E3-B6BF-0FD6134BE1D2}"/>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5" name="Footer Placeholder 4">
            <a:extLst>
              <a:ext uri="{FF2B5EF4-FFF2-40B4-BE49-F238E27FC236}">
                <a16:creationId xmlns:a16="http://schemas.microsoft.com/office/drawing/2014/main" id="{D2F2A842-3373-4C1E-B293-333187123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EA70F-51BF-4E52-920C-860CF72663A5}"/>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305706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6A14-B74B-46D5-86FE-D27FA5A755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FF02F1-4456-474F-A359-23D88C888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417E5-C579-40C7-8AFC-D1EEE3DE1E9D}"/>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5" name="Footer Placeholder 4">
            <a:extLst>
              <a:ext uri="{FF2B5EF4-FFF2-40B4-BE49-F238E27FC236}">
                <a16:creationId xmlns:a16="http://schemas.microsoft.com/office/drawing/2014/main" id="{65EB871E-EF1A-4F92-9677-DDC66983D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5131-374B-49F6-8216-475729BF1FDA}"/>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299468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8CD9A-7AF0-458E-B889-DB4D630947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10F012-3ED5-4256-A4FF-7E4A490AC9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0C8F1-C503-42A2-A730-A78D0F467FA5}"/>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5" name="Footer Placeholder 4">
            <a:extLst>
              <a:ext uri="{FF2B5EF4-FFF2-40B4-BE49-F238E27FC236}">
                <a16:creationId xmlns:a16="http://schemas.microsoft.com/office/drawing/2014/main" id="{567EFFA4-100A-48B8-86AF-EEE9695F8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E952B-E7EC-40F4-8F6C-AD04AA6A8F43}"/>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364657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1AEF-F0CA-440B-89A6-27D03B905B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5A246E-FB12-4DC3-8091-D9792CF73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74E27-976A-4701-B7BD-EBD45FA45318}"/>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5" name="Footer Placeholder 4">
            <a:extLst>
              <a:ext uri="{FF2B5EF4-FFF2-40B4-BE49-F238E27FC236}">
                <a16:creationId xmlns:a16="http://schemas.microsoft.com/office/drawing/2014/main" id="{796FE64E-230A-4457-BDCD-70224252C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407A7-720B-4BAE-8262-5AF11B41AB5C}"/>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393898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B53D-AB67-4158-999B-719619073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3DE2FF-6036-4337-BCE9-A8ED7BBAA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B8337-A351-4EA7-B96A-AAFAC557A31C}"/>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5" name="Footer Placeholder 4">
            <a:extLst>
              <a:ext uri="{FF2B5EF4-FFF2-40B4-BE49-F238E27FC236}">
                <a16:creationId xmlns:a16="http://schemas.microsoft.com/office/drawing/2014/main" id="{3E42DB7D-319E-4C23-8FD1-A02D04AC4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C6ED34-3AF6-4A31-A271-702B17FDC4B9}"/>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139659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97C1-16CE-48A3-A1C6-7DE8D6B5BE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0484A-CF43-44D2-B793-194AF4767F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A73DDA-E912-493D-832D-479C369A59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AC5D4B-1C0E-4224-9678-5778EF215DA1}"/>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6" name="Footer Placeholder 5">
            <a:extLst>
              <a:ext uri="{FF2B5EF4-FFF2-40B4-BE49-F238E27FC236}">
                <a16:creationId xmlns:a16="http://schemas.microsoft.com/office/drawing/2014/main" id="{79CAD7AD-5AD7-4B25-B218-FC1955E346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B3CEED-16F1-4234-9348-F701C4005B3C}"/>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392504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A711-E4C9-40AA-BC2B-8648A1E07C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C12DB5-3DA3-47EA-B76E-1B5B51FF18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D6356-BBEB-499F-B118-4F4B95323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EADF8C-8402-4ED5-A6AE-A585EED33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151C3-EBD8-4E25-B01D-5E80874507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835F36-1008-40FE-9FEF-84705AD30766}"/>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8" name="Footer Placeholder 7">
            <a:extLst>
              <a:ext uri="{FF2B5EF4-FFF2-40B4-BE49-F238E27FC236}">
                <a16:creationId xmlns:a16="http://schemas.microsoft.com/office/drawing/2014/main" id="{6CFCF397-1BC1-4C66-9779-3FB264608F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3E359C-92CA-4779-9AE7-3B5014F009FA}"/>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290198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332A-2EE2-43F1-801D-203813639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94361B-D688-4AAF-A778-BD5A81163722}"/>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4" name="Footer Placeholder 3">
            <a:extLst>
              <a:ext uri="{FF2B5EF4-FFF2-40B4-BE49-F238E27FC236}">
                <a16:creationId xmlns:a16="http://schemas.microsoft.com/office/drawing/2014/main" id="{9F607C50-C105-4478-BFBE-B5A98ADDFC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2C4E59-A9E0-4705-B4AD-ABFBEFA4D0E7}"/>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138632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519F5-9C77-4C8F-B904-1E4B7F0656DF}"/>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3" name="Footer Placeholder 2">
            <a:extLst>
              <a:ext uri="{FF2B5EF4-FFF2-40B4-BE49-F238E27FC236}">
                <a16:creationId xmlns:a16="http://schemas.microsoft.com/office/drawing/2014/main" id="{38510062-5EBE-4430-96F1-A8E10F9967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282EF0-40ED-4C7B-A8B9-65B7D68C14AA}"/>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288500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6540-9D47-4DE4-ABB4-510B1E8E9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43BF24-A3A3-4FC3-8CBF-0C04B69CA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639967-A48A-459F-B654-97F36E645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C3C31-C364-4D06-85B1-B202B9CF67B6}"/>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6" name="Footer Placeholder 5">
            <a:extLst>
              <a:ext uri="{FF2B5EF4-FFF2-40B4-BE49-F238E27FC236}">
                <a16:creationId xmlns:a16="http://schemas.microsoft.com/office/drawing/2014/main" id="{259975FB-606B-44FF-885C-626CB07B47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0A842-866F-461F-B665-DFA7122C0569}"/>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147381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4FF5-FF6A-4483-9F39-96938B9E4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D20B5D-1CA6-48A7-A322-2F75162B2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5B385D-2519-4D17-94E8-6A34C4C5D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CB9B2-C691-42AC-8B25-B7EA4BF73D15}"/>
              </a:ext>
            </a:extLst>
          </p:cNvPr>
          <p:cNvSpPr>
            <a:spLocks noGrp="1"/>
          </p:cNvSpPr>
          <p:nvPr>
            <p:ph type="dt" sz="half" idx="10"/>
          </p:nvPr>
        </p:nvSpPr>
        <p:spPr/>
        <p:txBody>
          <a:bodyPr/>
          <a:lstStyle/>
          <a:p>
            <a:fld id="{3230A693-B22C-428E-A1B1-2CA1E2D2E504}" type="datetimeFigureOut">
              <a:rPr lang="en-IN" smtClean="0"/>
              <a:t>01-01-2024</a:t>
            </a:fld>
            <a:endParaRPr lang="en-IN"/>
          </a:p>
        </p:txBody>
      </p:sp>
      <p:sp>
        <p:nvSpPr>
          <p:cNvPr id="6" name="Footer Placeholder 5">
            <a:extLst>
              <a:ext uri="{FF2B5EF4-FFF2-40B4-BE49-F238E27FC236}">
                <a16:creationId xmlns:a16="http://schemas.microsoft.com/office/drawing/2014/main" id="{2D1AB07C-5137-4E95-98EC-8FC624842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F21A0E-4E2F-4EFA-AFB8-44C268A062DE}"/>
              </a:ext>
            </a:extLst>
          </p:cNvPr>
          <p:cNvSpPr>
            <a:spLocks noGrp="1"/>
          </p:cNvSpPr>
          <p:nvPr>
            <p:ph type="sldNum" sz="quarter" idx="12"/>
          </p:nvPr>
        </p:nvSpPr>
        <p:spPr/>
        <p:txBody>
          <a:bodyPr/>
          <a:lstStyle/>
          <a:p>
            <a:fld id="{D23D355A-974E-499C-A604-D0E9D6F51A7B}" type="slidenum">
              <a:rPr lang="en-IN" smtClean="0"/>
              <a:t>‹#›</a:t>
            </a:fld>
            <a:endParaRPr lang="en-IN"/>
          </a:p>
        </p:txBody>
      </p:sp>
    </p:spTree>
    <p:extLst>
      <p:ext uri="{BB962C8B-B14F-4D97-AF65-F5344CB8AC3E}">
        <p14:creationId xmlns:p14="http://schemas.microsoft.com/office/powerpoint/2010/main" val="351078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9A1CA8-15DE-4398-BD57-0FD5F5660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2010DF-131C-4CB5-8528-45F2DCC70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E880C-5B66-4D2D-BB3E-BFA1B4162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0A693-B22C-428E-A1B1-2CA1E2D2E504}" type="datetimeFigureOut">
              <a:rPr lang="en-IN" smtClean="0"/>
              <a:t>01-01-2024</a:t>
            </a:fld>
            <a:endParaRPr lang="en-IN"/>
          </a:p>
        </p:txBody>
      </p:sp>
      <p:sp>
        <p:nvSpPr>
          <p:cNvPr id="5" name="Footer Placeholder 4">
            <a:extLst>
              <a:ext uri="{FF2B5EF4-FFF2-40B4-BE49-F238E27FC236}">
                <a16:creationId xmlns:a16="http://schemas.microsoft.com/office/drawing/2014/main" id="{1B65B663-B7E6-42CC-BCD3-238191961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B602A5-E499-4118-9CEC-F272827B1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D355A-974E-499C-A604-D0E9D6F51A7B}" type="slidenum">
              <a:rPr lang="en-IN" smtClean="0"/>
              <a:t>‹#›</a:t>
            </a:fld>
            <a:endParaRPr lang="en-IN"/>
          </a:p>
        </p:txBody>
      </p:sp>
    </p:spTree>
    <p:extLst>
      <p:ext uri="{BB962C8B-B14F-4D97-AF65-F5344CB8AC3E}">
        <p14:creationId xmlns:p14="http://schemas.microsoft.com/office/powerpoint/2010/main" val="3344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2" y="230311"/>
            <a:ext cx="10273699" cy="1560576"/>
          </a:xfrm>
          <a:ln>
            <a:solidFill>
              <a:schemeClr val="bg1"/>
            </a:solidFill>
          </a:ln>
        </p:spPr>
        <p:txBody>
          <a:bodyPr>
            <a:normAutofit/>
          </a:bodyPr>
          <a:lstStyle/>
          <a:p>
            <a:pPr algn="ctr"/>
            <a:r>
              <a:rPr lang="en-US" sz="4000" b="1" dirty="0">
                <a:latin typeface="+mn-lt"/>
              </a:rPr>
              <a:t>MINIMISATION OF TUNNEL OVERBREAK IN DRILL AND ROCK BLAST TUNNELLING</a:t>
            </a:r>
          </a:p>
        </p:txBody>
      </p:sp>
      <p:sp>
        <p:nvSpPr>
          <p:cNvPr id="3" name="Subtitle 2"/>
          <p:cNvSpPr>
            <a:spLocks noGrp="1"/>
          </p:cNvSpPr>
          <p:nvPr>
            <p:ph type="subTitle" idx="1"/>
          </p:nvPr>
        </p:nvSpPr>
        <p:spPr/>
        <p:txBody>
          <a:bodyPr/>
          <a:lstStyle/>
          <a:p>
            <a:endParaRPr lang="en-US" dirty="0"/>
          </a:p>
          <a:p>
            <a:endParaRPr lang="en-US" dirty="0"/>
          </a:p>
        </p:txBody>
      </p:sp>
      <p:pic>
        <p:nvPicPr>
          <p:cNvPr id="8" name="Picture 7"/>
          <p:cNvPicPr>
            <a:picLocks noChangeAspect="1"/>
          </p:cNvPicPr>
          <p:nvPr/>
        </p:nvPicPr>
        <p:blipFill>
          <a:blip r:embed="rId3"/>
          <a:stretch>
            <a:fillRect/>
          </a:stretch>
        </p:blipFill>
        <p:spPr>
          <a:xfrm>
            <a:off x="3581399" y="1918082"/>
            <a:ext cx="2353056" cy="2159275"/>
          </a:xfrm>
          <a:prstGeom prst="rect">
            <a:avLst/>
          </a:prstGeom>
        </p:spPr>
      </p:pic>
      <p:pic>
        <p:nvPicPr>
          <p:cNvPr id="10" name="Picture 9"/>
          <p:cNvPicPr>
            <a:picLocks noChangeAspect="1"/>
          </p:cNvPicPr>
          <p:nvPr/>
        </p:nvPicPr>
        <p:blipFill>
          <a:blip r:embed="rId4"/>
          <a:stretch>
            <a:fillRect/>
          </a:stretch>
        </p:blipFill>
        <p:spPr>
          <a:xfrm>
            <a:off x="6257551" y="1999692"/>
            <a:ext cx="2193937" cy="2144356"/>
          </a:xfrm>
          <a:prstGeom prst="rect">
            <a:avLst/>
          </a:prstGeom>
        </p:spPr>
      </p:pic>
      <p:sp>
        <p:nvSpPr>
          <p:cNvPr id="12" name="TextBox 11"/>
          <p:cNvSpPr txBox="1"/>
          <p:nvPr/>
        </p:nvSpPr>
        <p:spPr>
          <a:xfrm>
            <a:off x="1134448" y="4297495"/>
            <a:ext cx="9680448" cy="2308324"/>
          </a:xfrm>
          <a:prstGeom prst="rect">
            <a:avLst/>
          </a:prstGeom>
          <a:noFill/>
        </p:spPr>
        <p:txBody>
          <a:bodyPr wrap="square" rtlCol="0">
            <a:spAutoFit/>
          </a:bodyPr>
          <a:lstStyle/>
          <a:p>
            <a:r>
              <a:rPr lang="en-US" dirty="0"/>
              <a:t>Guided by								Presented by</a:t>
            </a:r>
          </a:p>
          <a:p>
            <a:r>
              <a:rPr lang="en-IN" b="1" dirty="0">
                <a:solidFill>
                  <a:srgbClr val="000000"/>
                </a:solidFill>
              </a:rPr>
              <a:t>Dr R. Senthil Kumar,                                                                                                                 </a:t>
            </a:r>
            <a:r>
              <a:rPr lang="en-IN" dirty="0">
                <a:solidFill>
                  <a:srgbClr val="000000"/>
                </a:solidFill>
              </a:rPr>
              <a:t>P. Vishnu Vardhan</a:t>
            </a:r>
          </a:p>
          <a:p>
            <a:r>
              <a:rPr lang="en-IN" dirty="0">
                <a:solidFill>
                  <a:srgbClr val="000000"/>
                </a:solidFill>
              </a:rPr>
              <a:t>Assistant professor                                                </a:t>
            </a:r>
            <a:r>
              <a:rPr lang="en-US" b="1" dirty="0"/>
              <a:t>            </a:t>
            </a:r>
            <a:r>
              <a:rPr lang="en-US" dirty="0"/>
              <a:t>M Tech, Construction Technology &amp; Management</a:t>
            </a:r>
            <a:r>
              <a:rPr lang="en-IN" dirty="0">
                <a:solidFill>
                  <a:srgbClr val="000000"/>
                </a:solidFill>
              </a:rPr>
              <a:t>            </a:t>
            </a:r>
          </a:p>
          <a:p>
            <a:pPr algn="l" fontAlgn="base"/>
            <a:r>
              <a:rPr lang="en-IN" dirty="0">
                <a:solidFill>
                  <a:srgbClr val="000000"/>
                </a:solidFill>
              </a:rPr>
              <a:t>Dept of Civil Engineering</a:t>
            </a:r>
            <a:r>
              <a:rPr lang="en-US" b="1" dirty="0"/>
              <a:t>		                                                                                           </a:t>
            </a:r>
            <a:r>
              <a:rPr lang="en-US" dirty="0"/>
              <a:t>203519019</a:t>
            </a:r>
            <a:r>
              <a:rPr lang="en-US" b="1" dirty="0"/>
              <a:t>		               </a:t>
            </a:r>
            <a:r>
              <a:rPr lang="en-US" dirty="0"/>
              <a:t>		           				                                     </a:t>
            </a:r>
            <a:endParaRPr lang="en-US" dirty="0">
              <a:latin typeface="-apple-system"/>
            </a:endParaRPr>
          </a:p>
          <a:p>
            <a:pPr algn="l" fontAlgn="b"/>
            <a:r>
              <a:rPr lang="en-US" dirty="0">
                <a:latin typeface="-apple-system"/>
              </a:rPr>
              <a:t> </a:t>
            </a:r>
            <a:r>
              <a:rPr lang="en-US" b="1" dirty="0">
                <a:latin typeface="-apple-system"/>
              </a:rPr>
              <a:t>Sanjay Pajni</a:t>
            </a:r>
            <a:r>
              <a:rPr lang="en-US" dirty="0">
                <a:latin typeface="-apple-system"/>
              </a:rPr>
              <a:t>,</a:t>
            </a:r>
          </a:p>
          <a:p>
            <a:pPr algn="l" fontAlgn="base"/>
            <a:r>
              <a:rPr lang="en-US" dirty="0">
                <a:latin typeface="-apple-system"/>
              </a:rPr>
              <a:t> Chief Engineering Manager , EDRC Faridabad, Larsen &amp; Toubro</a:t>
            </a:r>
          </a:p>
          <a:p>
            <a:r>
              <a:rPr lang="en-US" dirty="0"/>
              <a:t>	        </a:t>
            </a:r>
          </a:p>
        </p:txBody>
      </p:sp>
      <p:cxnSp>
        <p:nvCxnSpPr>
          <p:cNvPr id="20" name="Straight Connector 19">
            <a:extLst>
              <a:ext uri="{FF2B5EF4-FFF2-40B4-BE49-F238E27FC236}">
                <a16:creationId xmlns:a16="http://schemas.microsoft.com/office/drawing/2014/main" id="{36381C84-C8AD-4047-95F2-C6DBED3819B9}"/>
              </a:ext>
            </a:extLst>
          </p:cNvPr>
          <p:cNvCxnSpPr/>
          <p:nvPr/>
        </p:nvCxnSpPr>
        <p:spPr>
          <a:xfrm>
            <a:off x="949911" y="4297495"/>
            <a:ext cx="100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1274DC18-2BCB-4081-9535-D118E333EEC4}"/>
              </a:ext>
            </a:extLst>
          </p:cNvPr>
          <p:cNvSpPr>
            <a:spLocks noGrp="1"/>
          </p:cNvSpPr>
          <p:nvPr>
            <p:ph type="dt" sz="half" idx="10"/>
          </p:nvPr>
        </p:nvSpPr>
        <p:spPr>
          <a:xfrm>
            <a:off x="0" y="6356352"/>
            <a:ext cx="40386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988DD9B4-2D5C-4E35-BD53-DAD05A780311}" type="datetime3">
              <a:rPr lang="en-US" smtClean="0"/>
              <a:t>1 January 2024</a:t>
            </a:fld>
            <a:endParaRPr lang="en-IN" dirty="0"/>
          </a:p>
        </p:txBody>
      </p:sp>
      <p:sp>
        <p:nvSpPr>
          <p:cNvPr id="5" name="Footer Placeholder 4">
            <a:extLst>
              <a:ext uri="{FF2B5EF4-FFF2-40B4-BE49-F238E27FC236}">
                <a16:creationId xmlns:a16="http://schemas.microsoft.com/office/drawing/2014/main" id="{C26A74D7-CAD2-45DD-85FD-ECA96316E2E6}"/>
              </a:ext>
            </a:extLst>
          </p:cNvPr>
          <p:cNvSpPr>
            <a:spLocks noGrp="1"/>
          </p:cNvSpPr>
          <p:nvPr>
            <p:ph type="ftr" sz="quarter" idx="11"/>
          </p:nvPr>
        </p:nvSpPr>
        <p:spPr>
          <a:xfrm>
            <a:off x="4038215" y="6356352"/>
            <a:ext cx="4600574"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2593C393-CC2D-4A85-B9E7-FB3EFEFF1504}"/>
              </a:ext>
            </a:extLst>
          </p:cNvPr>
          <p:cNvSpPr>
            <a:spLocks noGrp="1"/>
          </p:cNvSpPr>
          <p:nvPr>
            <p:ph type="sldNum" sz="quarter" idx="12"/>
          </p:nvPr>
        </p:nvSpPr>
        <p:spPr>
          <a:xfrm>
            <a:off x="8638789" y="6356354"/>
            <a:ext cx="3571875"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a:t>
            </a:fld>
            <a:endParaRPr lang="en-IN" dirty="0"/>
          </a:p>
        </p:txBody>
      </p:sp>
    </p:spTree>
    <p:extLst>
      <p:ext uri="{BB962C8B-B14F-4D97-AF65-F5344CB8AC3E}">
        <p14:creationId xmlns:p14="http://schemas.microsoft.com/office/powerpoint/2010/main" val="280316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EDE4-A735-4D15-B086-CFD05152E293}"/>
              </a:ext>
            </a:extLst>
          </p:cNvPr>
          <p:cNvSpPr>
            <a:spLocks noGrp="1"/>
          </p:cNvSpPr>
          <p:nvPr>
            <p:ph type="title"/>
          </p:nvPr>
        </p:nvSpPr>
        <p:spPr>
          <a:xfrm>
            <a:off x="776056" y="320677"/>
            <a:ext cx="10515600" cy="1325563"/>
          </a:xfrm>
        </p:spPr>
        <p:txBody>
          <a:bodyPr>
            <a:normAutofit/>
          </a:bodyPr>
          <a:lstStyle/>
          <a:p>
            <a:r>
              <a:rPr lang="en-IN" sz="3600" b="1" dirty="0">
                <a:latin typeface="+mn-lt"/>
              </a:rPr>
              <a:t>SITE INFO</a:t>
            </a:r>
          </a:p>
        </p:txBody>
      </p:sp>
      <p:sp>
        <p:nvSpPr>
          <p:cNvPr id="3" name="Content Placeholder 2">
            <a:extLst>
              <a:ext uri="{FF2B5EF4-FFF2-40B4-BE49-F238E27FC236}">
                <a16:creationId xmlns:a16="http://schemas.microsoft.com/office/drawing/2014/main" id="{9C23940C-9BF7-454D-80F3-87957EFCB29B}"/>
              </a:ext>
            </a:extLst>
          </p:cNvPr>
          <p:cNvSpPr>
            <a:spLocks noGrp="1"/>
          </p:cNvSpPr>
          <p:nvPr>
            <p:ph idx="1"/>
          </p:nvPr>
        </p:nvSpPr>
        <p:spPr>
          <a:xfrm>
            <a:off x="872971" y="1363986"/>
            <a:ext cx="10515600" cy="4351338"/>
          </a:xfrm>
        </p:spPr>
        <p:txBody>
          <a:bodyPr>
            <a:normAutofit lnSpcReduction="10000"/>
          </a:bodyPr>
          <a:lstStyle/>
          <a:p>
            <a:r>
              <a:rPr lang="en-IN" sz="1800" dirty="0"/>
              <a:t>The site chosen for analysing overbreak issues is the “ </a:t>
            </a:r>
            <a:r>
              <a:rPr lang="en-IN" sz="1800" b="1" dirty="0"/>
              <a:t>RVNL – PACKAGE 2 “ ;  </a:t>
            </a:r>
            <a:r>
              <a:rPr lang="en-IN" sz="1800" dirty="0"/>
              <a:t>part of 125 km long new broad gauge line between Rishikesh and karanprayag.</a:t>
            </a:r>
          </a:p>
          <a:p>
            <a:r>
              <a:rPr lang="en-IN" sz="1800" dirty="0"/>
              <a:t>Rvnl package 2 contains construction of 2 tunnels and railway formation works.</a:t>
            </a:r>
          </a:p>
          <a:p>
            <a:r>
              <a:rPr lang="en-IN" sz="1800" dirty="0"/>
              <a:t>Tunnel 2 runs from Shivpuri to Guller and length of the tunnel is 6.09km. (chainage from 18+685 km to 24+775.5 km)</a:t>
            </a:r>
          </a:p>
          <a:p>
            <a:r>
              <a:rPr lang="en-IN" sz="1800" dirty="0"/>
              <a:t>Tunnel 3 runs from Guller to Byasi and length of tunnel is 6.64 km. (chainage from 25+487.5 km to 32+133.50 km).</a:t>
            </a:r>
          </a:p>
          <a:p>
            <a:r>
              <a:rPr lang="en-IN" sz="1800" dirty="0"/>
              <a:t>Each tunnel work includes construction of main tunnel and an escape tunnel.</a:t>
            </a:r>
          </a:p>
          <a:p>
            <a:r>
              <a:rPr lang="en-IN" sz="1800" dirty="0"/>
              <a:t>The overbreak analysis was therefore carried in 4 tunnels.</a:t>
            </a:r>
          </a:p>
          <a:p>
            <a:r>
              <a:rPr lang="en-IN" sz="1800" dirty="0"/>
              <a:t>Final area of tunnel to be formed:</a:t>
            </a:r>
          </a:p>
          <a:p>
            <a:pPr>
              <a:buFont typeface="Wingdings" panose="05000000000000000000" pitchFamily="2" charset="2"/>
              <a:buChar char="Ø"/>
            </a:pPr>
            <a:r>
              <a:rPr lang="en-IN" sz="1800" dirty="0"/>
              <a:t>       main tunnel 2 &amp; 3 = 60m</a:t>
            </a:r>
            <a:r>
              <a:rPr lang="en-IN" sz="1800" baseline="30000" dirty="0"/>
              <a:t>2</a:t>
            </a:r>
          </a:p>
          <a:p>
            <a:pPr>
              <a:buFont typeface="Wingdings" panose="05000000000000000000" pitchFamily="2" charset="2"/>
              <a:buChar char="Ø"/>
            </a:pPr>
            <a:r>
              <a:rPr lang="en-IN" sz="1800" dirty="0"/>
              <a:t>       escape tunnel 2 &amp; 3 = 30m</a:t>
            </a:r>
            <a:r>
              <a:rPr lang="en-IN" sz="1800" baseline="30000" dirty="0"/>
              <a:t>2</a:t>
            </a:r>
          </a:p>
          <a:p>
            <a:r>
              <a:rPr lang="en-IN" sz="1800" dirty="0"/>
              <a:t>The two tunnels form the 84% of alignment length (15.14 Km) which is 12.73 Km.</a:t>
            </a:r>
          </a:p>
          <a:p>
            <a:pPr marL="0" indent="0">
              <a:buNone/>
            </a:pPr>
            <a:endParaRPr lang="en-IN" sz="1800" dirty="0"/>
          </a:p>
        </p:txBody>
      </p:sp>
      <p:sp>
        <p:nvSpPr>
          <p:cNvPr id="4" name="Date Placeholder 3">
            <a:extLst>
              <a:ext uri="{FF2B5EF4-FFF2-40B4-BE49-F238E27FC236}">
                <a16:creationId xmlns:a16="http://schemas.microsoft.com/office/drawing/2014/main" id="{D9AF0CA4-3C79-45D2-8B67-4637081972E1}"/>
              </a:ext>
            </a:extLst>
          </p:cNvPr>
          <p:cNvSpPr>
            <a:spLocks noGrp="1"/>
          </p:cNvSpPr>
          <p:nvPr>
            <p:ph type="dt" sz="half" idx="10"/>
          </p:nvPr>
        </p:nvSpPr>
        <p:spPr>
          <a:xfrm>
            <a:off x="0" y="6356352"/>
            <a:ext cx="404812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02D108E0-CFF6-4053-B27E-A599652A5A73}" type="datetime3">
              <a:rPr lang="en-US" smtClean="0"/>
              <a:t>1 January 2024</a:t>
            </a:fld>
            <a:endParaRPr lang="en-IN" dirty="0"/>
          </a:p>
        </p:txBody>
      </p:sp>
      <p:sp>
        <p:nvSpPr>
          <p:cNvPr id="5" name="Footer Placeholder 4">
            <a:extLst>
              <a:ext uri="{FF2B5EF4-FFF2-40B4-BE49-F238E27FC236}">
                <a16:creationId xmlns:a16="http://schemas.microsoft.com/office/drawing/2014/main" id="{A109938B-06D6-4FC4-BED0-C5280352D74D}"/>
              </a:ext>
            </a:extLst>
          </p:cNvPr>
          <p:cNvSpPr>
            <a:spLocks noGrp="1"/>
          </p:cNvSpPr>
          <p:nvPr>
            <p:ph type="ftr" sz="quarter" idx="11"/>
          </p:nvPr>
        </p:nvSpPr>
        <p:spPr>
          <a:xfrm>
            <a:off x="4048128" y="6356354"/>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C949FBE5-C2D9-4679-B253-9844129140B1}"/>
              </a:ext>
            </a:extLst>
          </p:cNvPr>
          <p:cNvSpPr>
            <a:spLocks noGrp="1"/>
          </p:cNvSpPr>
          <p:nvPr>
            <p:ph type="sldNum" sz="quarter" idx="12"/>
          </p:nvPr>
        </p:nvSpPr>
        <p:spPr>
          <a:xfrm>
            <a:off x="8610600"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10</a:t>
            </a:fld>
            <a:endParaRPr lang="en-IN" dirty="0"/>
          </a:p>
        </p:txBody>
      </p:sp>
      <p:cxnSp>
        <p:nvCxnSpPr>
          <p:cNvPr id="7" name="Straight Connector 6">
            <a:extLst>
              <a:ext uri="{FF2B5EF4-FFF2-40B4-BE49-F238E27FC236}">
                <a16:creationId xmlns:a16="http://schemas.microsoft.com/office/drawing/2014/main" id="{3F7E7CFB-DF3D-4DCF-A780-29ACF3EC65C7}"/>
              </a:ext>
            </a:extLst>
          </p:cNvPr>
          <p:cNvCxnSpPr/>
          <p:nvPr/>
        </p:nvCxnSpPr>
        <p:spPr>
          <a:xfrm>
            <a:off x="872971" y="1252767"/>
            <a:ext cx="1066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02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767F-479A-44F3-93EB-46226CC3A757}"/>
              </a:ext>
            </a:extLst>
          </p:cNvPr>
          <p:cNvSpPr>
            <a:spLocks noGrp="1"/>
          </p:cNvSpPr>
          <p:nvPr>
            <p:ph type="title"/>
          </p:nvPr>
        </p:nvSpPr>
        <p:spPr>
          <a:xfrm>
            <a:off x="838200" y="203204"/>
            <a:ext cx="10515600" cy="1325563"/>
          </a:xfrm>
        </p:spPr>
        <p:txBody>
          <a:bodyPr>
            <a:normAutofit/>
          </a:bodyPr>
          <a:lstStyle/>
          <a:p>
            <a:r>
              <a:rPr lang="en-IN" sz="3600" b="1" dirty="0">
                <a:latin typeface="+mn-lt"/>
              </a:rPr>
              <a:t>SITE GEOLOGY</a:t>
            </a:r>
          </a:p>
        </p:txBody>
      </p:sp>
      <p:sp>
        <p:nvSpPr>
          <p:cNvPr id="3" name="Content Placeholder 2">
            <a:extLst>
              <a:ext uri="{FF2B5EF4-FFF2-40B4-BE49-F238E27FC236}">
                <a16:creationId xmlns:a16="http://schemas.microsoft.com/office/drawing/2014/main" id="{13E3BDFC-1903-413C-BA81-116E7EF6812D}"/>
              </a:ext>
            </a:extLst>
          </p:cNvPr>
          <p:cNvSpPr>
            <a:spLocks noGrp="1"/>
          </p:cNvSpPr>
          <p:nvPr>
            <p:ph idx="1"/>
          </p:nvPr>
        </p:nvSpPr>
        <p:spPr>
          <a:xfrm>
            <a:off x="942975" y="1320800"/>
            <a:ext cx="10515600" cy="4351338"/>
          </a:xfrm>
        </p:spPr>
        <p:txBody>
          <a:bodyPr>
            <a:normAutofit/>
          </a:bodyPr>
          <a:lstStyle/>
          <a:p>
            <a:r>
              <a:rPr lang="en-IN" sz="1800" dirty="0"/>
              <a:t>Rock mass classification was done based on Rock mass quality index (Q) and ONORM (2203) (Austrian code)</a:t>
            </a:r>
          </a:p>
          <a:p>
            <a:r>
              <a:rPr lang="en-IN" sz="1800" dirty="0"/>
              <a:t>Q provides a quantitative assessment of rock geology where as ON2203 is a qualitative assessment.</a:t>
            </a:r>
          </a:p>
          <a:p>
            <a:r>
              <a:rPr lang="en-IN" sz="1800" dirty="0"/>
              <a:t>A corelation is established for all NATM classes based on Q values.</a:t>
            </a:r>
          </a:p>
          <a:p>
            <a:r>
              <a:rPr lang="en-IN" sz="1800" dirty="0"/>
              <a:t>Borehole assesments were made all along the tunnel length to determine lithology and rock nature.</a:t>
            </a:r>
          </a:p>
          <a:p>
            <a:endParaRPr lang="en-IN" sz="1800" dirty="0"/>
          </a:p>
        </p:txBody>
      </p:sp>
      <p:sp>
        <p:nvSpPr>
          <p:cNvPr id="4" name="Date Placeholder 3">
            <a:extLst>
              <a:ext uri="{FF2B5EF4-FFF2-40B4-BE49-F238E27FC236}">
                <a16:creationId xmlns:a16="http://schemas.microsoft.com/office/drawing/2014/main" id="{405A90D6-3190-4D30-95DF-080DD077D2D2}"/>
              </a:ext>
            </a:extLst>
          </p:cNvPr>
          <p:cNvSpPr>
            <a:spLocks noGrp="1"/>
          </p:cNvSpPr>
          <p:nvPr>
            <p:ph type="dt" sz="half" idx="10"/>
          </p:nvPr>
        </p:nvSpPr>
        <p:spPr>
          <a:xfrm>
            <a:off x="-9526" y="6356350"/>
            <a:ext cx="404812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9C6D8F66-1219-46D3-9DB5-543CFC50CD35}" type="datetime3">
              <a:rPr lang="en-US" smtClean="0"/>
              <a:t>1 January 2024</a:t>
            </a:fld>
            <a:endParaRPr lang="en-IN" dirty="0"/>
          </a:p>
        </p:txBody>
      </p:sp>
      <p:sp>
        <p:nvSpPr>
          <p:cNvPr id="5" name="Footer Placeholder 4">
            <a:extLst>
              <a:ext uri="{FF2B5EF4-FFF2-40B4-BE49-F238E27FC236}">
                <a16:creationId xmlns:a16="http://schemas.microsoft.com/office/drawing/2014/main" id="{BD35ECC5-05AE-4720-8EB3-5F324A61A2ED}"/>
              </a:ext>
            </a:extLst>
          </p:cNvPr>
          <p:cNvSpPr>
            <a:spLocks noGrp="1"/>
          </p:cNvSpPr>
          <p:nvPr>
            <p:ph type="ftr" sz="quarter" idx="11"/>
          </p:nvPr>
        </p:nvSpPr>
        <p:spPr>
          <a:xfrm>
            <a:off x="4038600" y="6353179"/>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86FDACAD-F708-4C06-B5B2-C698F7B8E1B9}"/>
              </a:ext>
            </a:extLst>
          </p:cNvPr>
          <p:cNvSpPr>
            <a:spLocks noGrp="1"/>
          </p:cNvSpPr>
          <p:nvPr>
            <p:ph type="sldNum" sz="quarter" idx="12"/>
          </p:nvPr>
        </p:nvSpPr>
        <p:spPr>
          <a:xfrm>
            <a:off x="8610600"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11</a:t>
            </a:fld>
            <a:endParaRPr lang="en-IN" dirty="0"/>
          </a:p>
        </p:txBody>
      </p:sp>
      <p:cxnSp>
        <p:nvCxnSpPr>
          <p:cNvPr id="7" name="Straight Connector 6">
            <a:extLst>
              <a:ext uri="{FF2B5EF4-FFF2-40B4-BE49-F238E27FC236}">
                <a16:creationId xmlns:a16="http://schemas.microsoft.com/office/drawing/2014/main" id="{EDDB199E-1877-42E0-8D36-CD6CBCBE661A}"/>
              </a:ext>
            </a:extLst>
          </p:cNvPr>
          <p:cNvCxnSpPr/>
          <p:nvPr/>
        </p:nvCxnSpPr>
        <p:spPr>
          <a:xfrm>
            <a:off x="933450" y="1147992"/>
            <a:ext cx="10668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2F33E2DB-2C8E-4EBF-9612-72F742AB6915}"/>
              </a:ext>
            </a:extLst>
          </p:cNvPr>
          <p:cNvGraphicFramePr>
            <a:graphicFrameLocks noGrp="1"/>
          </p:cNvGraphicFramePr>
          <p:nvPr/>
        </p:nvGraphicFramePr>
        <p:xfrm>
          <a:off x="1209675" y="3273829"/>
          <a:ext cx="9563100" cy="2798384"/>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1468325253"/>
                    </a:ext>
                  </a:extLst>
                </a:gridCol>
                <a:gridCol w="2390775">
                  <a:extLst>
                    <a:ext uri="{9D8B030D-6E8A-4147-A177-3AD203B41FA5}">
                      <a16:colId xmlns:a16="http://schemas.microsoft.com/office/drawing/2014/main" val="181925128"/>
                    </a:ext>
                  </a:extLst>
                </a:gridCol>
                <a:gridCol w="2390775">
                  <a:extLst>
                    <a:ext uri="{9D8B030D-6E8A-4147-A177-3AD203B41FA5}">
                      <a16:colId xmlns:a16="http://schemas.microsoft.com/office/drawing/2014/main" val="2976701826"/>
                    </a:ext>
                  </a:extLst>
                </a:gridCol>
                <a:gridCol w="2390775">
                  <a:extLst>
                    <a:ext uri="{9D8B030D-6E8A-4147-A177-3AD203B41FA5}">
                      <a16:colId xmlns:a16="http://schemas.microsoft.com/office/drawing/2014/main" val="2871196860"/>
                    </a:ext>
                  </a:extLst>
                </a:gridCol>
              </a:tblGrid>
              <a:tr h="699596">
                <a:tc>
                  <a:txBody>
                    <a:bodyPr/>
                    <a:lstStyle/>
                    <a:p>
                      <a:r>
                        <a:rPr lang="en-IN" dirty="0"/>
                        <a:t>            KM</a:t>
                      </a:r>
                    </a:p>
                  </a:txBody>
                  <a:tcPr/>
                </a:tc>
                <a:tc>
                  <a:txBody>
                    <a:bodyPr/>
                    <a:lstStyle/>
                    <a:p>
                      <a:r>
                        <a:rPr lang="en-IN" dirty="0"/>
                        <a:t>LITHOLOGY</a:t>
                      </a:r>
                    </a:p>
                  </a:txBody>
                  <a:tcPr/>
                </a:tc>
                <a:tc>
                  <a:txBody>
                    <a:bodyPr/>
                    <a:lstStyle/>
                    <a:p>
                      <a:r>
                        <a:rPr lang="en-IN" dirty="0"/>
                        <a:t>Q VALUE RANGE</a:t>
                      </a:r>
                    </a:p>
                  </a:txBody>
                  <a:tcPr/>
                </a:tc>
                <a:tc>
                  <a:txBody>
                    <a:bodyPr/>
                    <a:lstStyle/>
                    <a:p>
                      <a:r>
                        <a:rPr lang="en-IN" dirty="0"/>
                        <a:t>ONORM CLASS NO</a:t>
                      </a:r>
                    </a:p>
                  </a:txBody>
                  <a:tcPr/>
                </a:tc>
                <a:extLst>
                  <a:ext uri="{0D108BD9-81ED-4DB2-BD59-A6C34878D82A}">
                    <a16:rowId xmlns:a16="http://schemas.microsoft.com/office/drawing/2014/main" val="4220341137"/>
                  </a:ext>
                </a:extLst>
              </a:tr>
              <a:tr h="699596">
                <a:tc>
                  <a:txBody>
                    <a:bodyPr/>
                    <a:lstStyle/>
                    <a:p>
                      <a:r>
                        <a:rPr lang="en-IN" dirty="0"/>
                        <a:t>18+685 to 18+760</a:t>
                      </a:r>
                    </a:p>
                    <a:p>
                      <a:endParaRPr lang="en-IN" dirty="0"/>
                    </a:p>
                  </a:txBody>
                  <a:tcPr/>
                </a:tc>
                <a:tc>
                  <a:txBody>
                    <a:bodyPr/>
                    <a:lstStyle/>
                    <a:p>
                      <a:r>
                        <a:rPr lang="en-IN" dirty="0"/>
                        <a:t>Gravel, sand, silt, clay</a:t>
                      </a:r>
                    </a:p>
                  </a:txBody>
                  <a:tcPr/>
                </a:tc>
                <a:tc>
                  <a:txBody>
                    <a:bodyPr/>
                    <a:lstStyle/>
                    <a:p>
                      <a:r>
                        <a:rPr lang="en-IN" dirty="0"/>
                        <a:t>1.50</a:t>
                      </a:r>
                    </a:p>
                  </a:txBody>
                  <a:tcPr/>
                </a:tc>
                <a:tc>
                  <a:txBody>
                    <a:bodyPr/>
                    <a:lstStyle/>
                    <a:p>
                      <a:r>
                        <a:rPr lang="en-IN" dirty="0"/>
                        <a:t>c4</a:t>
                      </a:r>
                    </a:p>
                  </a:txBody>
                  <a:tcPr/>
                </a:tc>
                <a:extLst>
                  <a:ext uri="{0D108BD9-81ED-4DB2-BD59-A6C34878D82A}">
                    <a16:rowId xmlns:a16="http://schemas.microsoft.com/office/drawing/2014/main" val="1974409816"/>
                  </a:ext>
                </a:extLst>
              </a:tr>
              <a:tr h="699596">
                <a:tc>
                  <a:txBody>
                    <a:bodyPr/>
                    <a:lstStyle/>
                    <a:p>
                      <a:r>
                        <a:rPr lang="en-IN" dirty="0"/>
                        <a:t>18+760 to 24+435</a:t>
                      </a:r>
                    </a:p>
                  </a:txBody>
                  <a:tcPr/>
                </a:tc>
                <a:tc>
                  <a:txBody>
                    <a:bodyPr/>
                    <a:lstStyle/>
                    <a:p>
                      <a:r>
                        <a:rPr lang="en-IN" dirty="0"/>
                        <a:t>Sandstone, quartz</a:t>
                      </a:r>
                    </a:p>
                  </a:txBody>
                  <a:tcPr/>
                </a:tc>
                <a:tc>
                  <a:txBody>
                    <a:bodyPr/>
                    <a:lstStyle/>
                    <a:p>
                      <a:r>
                        <a:rPr lang="en-IN" dirty="0"/>
                        <a:t>0.8 to 4.6</a:t>
                      </a:r>
                    </a:p>
                  </a:txBody>
                  <a:tcPr/>
                </a:tc>
                <a:tc>
                  <a:txBody>
                    <a:bodyPr/>
                    <a:lstStyle/>
                    <a:p>
                      <a:r>
                        <a:rPr lang="en-IN" dirty="0"/>
                        <a:t>B1,B2,B3,C2</a:t>
                      </a:r>
                    </a:p>
                  </a:txBody>
                  <a:tcPr/>
                </a:tc>
                <a:extLst>
                  <a:ext uri="{0D108BD9-81ED-4DB2-BD59-A6C34878D82A}">
                    <a16:rowId xmlns:a16="http://schemas.microsoft.com/office/drawing/2014/main" val="1019581975"/>
                  </a:ext>
                </a:extLst>
              </a:tr>
              <a:tr h="699596">
                <a:tc>
                  <a:txBody>
                    <a:bodyPr/>
                    <a:lstStyle/>
                    <a:p>
                      <a:r>
                        <a:rPr lang="en-IN" dirty="0"/>
                        <a:t>24+435 to 24+710</a:t>
                      </a:r>
                    </a:p>
                  </a:txBody>
                  <a:tcPr/>
                </a:tc>
                <a:tc>
                  <a:txBody>
                    <a:bodyPr/>
                    <a:lstStyle/>
                    <a:p>
                      <a:r>
                        <a:rPr lang="en-IN" dirty="0"/>
                        <a:t>Shale, quartz, limestone</a:t>
                      </a:r>
                    </a:p>
                  </a:txBody>
                  <a:tcPr/>
                </a:tc>
                <a:tc>
                  <a:txBody>
                    <a:bodyPr/>
                    <a:lstStyle/>
                    <a:p>
                      <a:r>
                        <a:rPr lang="en-IN" dirty="0"/>
                        <a:t>0.66</a:t>
                      </a:r>
                    </a:p>
                  </a:txBody>
                  <a:tcPr/>
                </a:tc>
                <a:tc>
                  <a:txBody>
                    <a:bodyPr/>
                    <a:lstStyle/>
                    <a:p>
                      <a:r>
                        <a:rPr lang="en-IN" dirty="0"/>
                        <a:t>B3</a:t>
                      </a:r>
                    </a:p>
                  </a:txBody>
                  <a:tcPr/>
                </a:tc>
                <a:extLst>
                  <a:ext uri="{0D108BD9-81ED-4DB2-BD59-A6C34878D82A}">
                    <a16:rowId xmlns:a16="http://schemas.microsoft.com/office/drawing/2014/main" val="3140421221"/>
                  </a:ext>
                </a:extLst>
              </a:tr>
            </a:tbl>
          </a:graphicData>
        </a:graphic>
      </p:graphicFrame>
      <p:sp>
        <p:nvSpPr>
          <p:cNvPr id="10" name="TextBox 9">
            <a:extLst>
              <a:ext uri="{FF2B5EF4-FFF2-40B4-BE49-F238E27FC236}">
                <a16:creationId xmlns:a16="http://schemas.microsoft.com/office/drawing/2014/main" id="{9C50D438-CFDE-412B-B30D-218F4E61A1A9}"/>
              </a:ext>
            </a:extLst>
          </p:cNvPr>
          <p:cNvSpPr txBox="1"/>
          <p:nvPr/>
        </p:nvSpPr>
        <p:spPr>
          <a:xfrm>
            <a:off x="4038600" y="2904497"/>
            <a:ext cx="4133850" cy="369332"/>
          </a:xfrm>
          <a:prstGeom prst="rect">
            <a:avLst/>
          </a:prstGeom>
          <a:noFill/>
        </p:spPr>
        <p:txBody>
          <a:bodyPr wrap="square" rtlCol="0">
            <a:spAutoFit/>
          </a:bodyPr>
          <a:lstStyle/>
          <a:p>
            <a:r>
              <a:rPr lang="en-IN" b="1" dirty="0"/>
              <a:t>ROCK CLASSIFICATION FOR TUNNEL 2</a:t>
            </a:r>
          </a:p>
        </p:txBody>
      </p:sp>
    </p:spTree>
    <p:extLst>
      <p:ext uri="{BB962C8B-B14F-4D97-AF65-F5344CB8AC3E}">
        <p14:creationId xmlns:p14="http://schemas.microsoft.com/office/powerpoint/2010/main" val="78428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73CC-FB4E-49AE-A9D2-A95D35ED40F9}"/>
              </a:ext>
            </a:extLst>
          </p:cNvPr>
          <p:cNvSpPr>
            <a:spLocks noGrp="1"/>
          </p:cNvSpPr>
          <p:nvPr>
            <p:ph type="title"/>
          </p:nvPr>
        </p:nvSpPr>
        <p:spPr>
          <a:xfrm>
            <a:off x="838200" y="128918"/>
            <a:ext cx="10515600" cy="1325563"/>
          </a:xfrm>
        </p:spPr>
        <p:txBody>
          <a:bodyPr>
            <a:normAutofit/>
          </a:bodyPr>
          <a:lstStyle/>
          <a:p>
            <a:r>
              <a:rPr lang="en-IN" sz="3600" b="1" dirty="0">
                <a:latin typeface="+mn-lt"/>
              </a:rPr>
              <a:t>SITE GEOLOGY (CONTINUED)</a:t>
            </a:r>
            <a:endParaRPr lang="en-IN" sz="3600" dirty="0"/>
          </a:p>
        </p:txBody>
      </p:sp>
      <p:graphicFrame>
        <p:nvGraphicFramePr>
          <p:cNvPr id="8" name="Table 8">
            <a:extLst>
              <a:ext uri="{FF2B5EF4-FFF2-40B4-BE49-F238E27FC236}">
                <a16:creationId xmlns:a16="http://schemas.microsoft.com/office/drawing/2014/main" id="{FF667B3A-B833-4754-909D-AAB322CA9A32}"/>
              </a:ext>
            </a:extLst>
          </p:cNvPr>
          <p:cNvGraphicFramePr>
            <a:graphicFrameLocks noGrp="1"/>
          </p:cNvGraphicFramePr>
          <p:nvPr>
            <p:ph idx="1"/>
          </p:nvPr>
        </p:nvGraphicFramePr>
        <p:xfrm>
          <a:off x="914400" y="1496434"/>
          <a:ext cx="10553696" cy="2807313"/>
        </p:xfrm>
        <a:graphic>
          <a:graphicData uri="http://schemas.openxmlformats.org/drawingml/2006/table">
            <a:tbl>
              <a:tblPr firstRow="1" bandRow="1">
                <a:tableStyleId>{5C22544A-7EE6-4342-B048-85BDC9FD1C3A}</a:tableStyleId>
              </a:tblPr>
              <a:tblGrid>
                <a:gridCol w="2638424">
                  <a:extLst>
                    <a:ext uri="{9D8B030D-6E8A-4147-A177-3AD203B41FA5}">
                      <a16:colId xmlns:a16="http://schemas.microsoft.com/office/drawing/2014/main" val="2911383252"/>
                    </a:ext>
                  </a:extLst>
                </a:gridCol>
                <a:gridCol w="2638424">
                  <a:extLst>
                    <a:ext uri="{9D8B030D-6E8A-4147-A177-3AD203B41FA5}">
                      <a16:colId xmlns:a16="http://schemas.microsoft.com/office/drawing/2014/main" val="1015639916"/>
                    </a:ext>
                  </a:extLst>
                </a:gridCol>
                <a:gridCol w="2638424">
                  <a:extLst>
                    <a:ext uri="{9D8B030D-6E8A-4147-A177-3AD203B41FA5}">
                      <a16:colId xmlns:a16="http://schemas.microsoft.com/office/drawing/2014/main" val="3367740205"/>
                    </a:ext>
                  </a:extLst>
                </a:gridCol>
                <a:gridCol w="2638424">
                  <a:extLst>
                    <a:ext uri="{9D8B030D-6E8A-4147-A177-3AD203B41FA5}">
                      <a16:colId xmlns:a16="http://schemas.microsoft.com/office/drawing/2014/main" val="3269660572"/>
                    </a:ext>
                  </a:extLst>
                </a:gridCol>
              </a:tblGrid>
              <a:tr h="350145">
                <a:tc>
                  <a:txBody>
                    <a:bodyPr/>
                    <a:lstStyle/>
                    <a:p>
                      <a:r>
                        <a:rPr lang="en-IN" dirty="0"/>
                        <a:t>KM</a:t>
                      </a:r>
                    </a:p>
                  </a:txBody>
                  <a:tcPr/>
                </a:tc>
                <a:tc>
                  <a:txBody>
                    <a:bodyPr/>
                    <a:lstStyle/>
                    <a:p>
                      <a:r>
                        <a:rPr lang="en-IN" dirty="0"/>
                        <a:t>LITHOLOGY</a:t>
                      </a:r>
                    </a:p>
                  </a:txBody>
                  <a:tcPr/>
                </a:tc>
                <a:tc>
                  <a:txBody>
                    <a:bodyPr/>
                    <a:lstStyle/>
                    <a:p>
                      <a:r>
                        <a:rPr lang="en-IN" dirty="0"/>
                        <a:t>Q VALUE RANGE</a:t>
                      </a:r>
                    </a:p>
                  </a:txBody>
                  <a:tcPr/>
                </a:tc>
                <a:tc>
                  <a:txBody>
                    <a:bodyPr/>
                    <a:lstStyle/>
                    <a:p>
                      <a:r>
                        <a:rPr lang="en-IN" dirty="0"/>
                        <a:t>ONORM CLASS NO</a:t>
                      </a:r>
                    </a:p>
                  </a:txBody>
                  <a:tcPr/>
                </a:tc>
                <a:extLst>
                  <a:ext uri="{0D108BD9-81ED-4DB2-BD59-A6C34878D82A}">
                    <a16:rowId xmlns:a16="http://schemas.microsoft.com/office/drawing/2014/main" val="205771589"/>
                  </a:ext>
                </a:extLst>
              </a:tr>
              <a:tr h="612753">
                <a:tc>
                  <a:txBody>
                    <a:bodyPr/>
                    <a:lstStyle/>
                    <a:p>
                      <a:r>
                        <a:rPr lang="en-IN" dirty="0"/>
                        <a:t>25+487 to 26+150</a:t>
                      </a:r>
                    </a:p>
                  </a:txBody>
                  <a:tcPr/>
                </a:tc>
                <a:tc>
                  <a:txBody>
                    <a:bodyPr/>
                    <a:lstStyle/>
                    <a:p>
                      <a:r>
                        <a:rPr lang="en-IN" dirty="0"/>
                        <a:t>Shale, quartz, limestone</a:t>
                      </a:r>
                    </a:p>
                  </a:txBody>
                  <a:tcPr/>
                </a:tc>
                <a:tc>
                  <a:txBody>
                    <a:bodyPr/>
                    <a:lstStyle/>
                    <a:p>
                      <a:r>
                        <a:rPr lang="en-IN" dirty="0"/>
                        <a:t>0.028 to 0.293</a:t>
                      </a:r>
                    </a:p>
                  </a:txBody>
                  <a:tcPr/>
                </a:tc>
                <a:tc>
                  <a:txBody>
                    <a:bodyPr/>
                    <a:lstStyle/>
                    <a:p>
                      <a:r>
                        <a:rPr lang="en-IN" dirty="0"/>
                        <a:t>C2,C3,B2</a:t>
                      </a:r>
                    </a:p>
                  </a:txBody>
                  <a:tcPr/>
                </a:tc>
                <a:extLst>
                  <a:ext uri="{0D108BD9-81ED-4DB2-BD59-A6C34878D82A}">
                    <a16:rowId xmlns:a16="http://schemas.microsoft.com/office/drawing/2014/main" val="3682991934"/>
                  </a:ext>
                </a:extLst>
              </a:tr>
              <a:tr h="350145">
                <a:tc>
                  <a:txBody>
                    <a:bodyPr/>
                    <a:lstStyle/>
                    <a:p>
                      <a:r>
                        <a:rPr lang="en-IN" dirty="0"/>
                        <a:t>26+150 to 26+720</a:t>
                      </a:r>
                    </a:p>
                  </a:txBody>
                  <a:tcPr/>
                </a:tc>
                <a:tc>
                  <a:txBody>
                    <a:bodyPr/>
                    <a:lstStyle/>
                    <a:p>
                      <a:r>
                        <a:rPr lang="en-IN" dirty="0"/>
                        <a:t>Quartz, arenite</a:t>
                      </a:r>
                    </a:p>
                  </a:txBody>
                  <a:tcPr/>
                </a:tc>
                <a:tc>
                  <a:txBody>
                    <a:bodyPr/>
                    <a:lstStyle/>
                    <a:p>
                      <a:r>
                        <a:rPr lang="en-IN" dirty="0"/>
                        <a:t>1.3 to 1.78</a:t>
                      </a:r>
                    </a:p>
                  </a:txBody>
                  <a:tcPr/>
                </a:tc>
                <a:tc>
                  <a:txBody>
                    <a:bodyPr/>
                    <a:lstStyle/>
                    <a:p>
                      <a:r>
                        <a:rPr lang="en-IN" dirty="0"/>
                        <a:t>B3,B2,C3</a:t>
                      </a:r>
                    </a:p>
                  </a:txBody>
                  <a:tcPr/>
                </a:tc>
                <a:extLst>
                  <a:ext uri="{0D108BD9-81ED-4DB2-BD59-A6C34878D82A}">
                    <a16:rowId xmlns:a16="http://schemas.microsoft.com/office/drawing/2014/main" val="3236312192"/>
                  </a:ext>
                </a:extLst>
              </a:tr>
              <a:tr h="350145">
                <a:tc>
                  <a:txBody>
                    <a:bodyPr/>
                    <a:lstStyle/>
                    <a:p>
                      <a:r>
                        <a:rPr lang="en-IN" dirty="0"/>
                        <a:t>26+720 to 27+670</a:t>
                      </a:r>
                    </a:p>
                  </a:txBody>
                  <a:tcPr/>
                </a:tc>
                <a:tc>
                  <a:txBody>
                    <a:bodyPr/>
                    <a:lstStyle/>
                    <a:p>
                      <a:r>
                        <a:rPr lang="en-IN" dirty="0"/>
                        <a:t>Limestone, marl</a:t>
                      </a:r>
                    </a:p>
                  </a:txBody>
                  <a:tcPr/>
                </a:tc>
                <a:tc>
                  <a:txBody>
                    <a:bodyPr/>
                    <a:lstStyle/>
                    <a:p>
                      <a:r>
                        <a:rPr lang="en-IN" dirty="0"/>
                        <a:t>2.8 to 5.2</a:t>
                      </a:r>
                    </a:p>
                  </a:txBody>
                  <a:tcPr/>
                </a:tc>
                <a:tc>
                  <a:txBody>
                    <a:bodyPr/>
                    <a:lstStyle/>
                    <a:p>
                      <a:r>
                        <a:rPr lang="en-IN" dirty="0"/>
                        <a:t>B1,B2</a:t>
                      </a:r>
                    </a:p>
                  </a:txBody>
                  <a:tcPr/>
                </a:tc>
                <a:extLst>
                  <a:ext uri="{0D108BD9-81ED-4DB2-BD59-A6C34878D82A}">
                    <a16:rowId xmlns:a16="http://schemas.microsoft.com/office/drawing/2014/main" val="20599275"/>
                  </a:ext>
                </a:extLst>
              </a:tr>
              <a:tr h="350145">
                <a:tc>
                  <a:txBody>
                    <a:bodyPr/>
                    <a:lstStyle/>
                    <a:p>
                      <a:r>
                        <a:rPr lang="en-IN" dirty="0"/>
                        <a:t>27+670 to 29+480</a:t>
                      </a:r>
                    </a:p>
                  </a:txBody>
                  <a:tcPr/>
                </a:tc>
                <a:tc>
                  <a:txBody>
                    <a:bodyPr/>
                    <a:lstStyle/>
                    <a:p>
                      <a:r>
                        <a:rPr lang="en-IN" dirty="0"/>
                        <a:t>Shale, dolomite</a:t>
                      </a:r>
                    </a:p>
                  </a:txBody>
                  <a:tcPr/>
                </a:tc>
                <a:tc>
                  <a:txBody>
                    <a:bodyPr/>
                    <a:lstStyle/>
                    <a:p>
                      <a:r>
                        <a:rPr lang="en-IN" dirty="0"/>
                        <a:t>0.99 to 2.64</a:t>
                      </a:r>
                    </a:p>
                  </a:txBody>
                  <a:tcPr/>
                </a:tc>
                <a:tc>
                  <a:txBody>
                    <a:bodyPr/>
                    <a:lstStyle/>
                    <a:p>
                      <a:r>
                        <a:rPr lang="en-IN" dirty="0"/>
                        <a:t>B2,B3</a:t>
                      </a:r>
                    </a:p>
                  </a:txBody>
                  <a:tcPr/>
                </a:tc>
                <a:extLst>
                  <a:ext uri="{0D108BD9-81ED-4DB2-BD59-A6C34878D82A}">
                    <a16:rowId xmlns:a16="http://schemas.microsoft.com/office/drawing/2014/main" val="1238698762"/>
                  </a:ext>
                </a:extLst>
              </a:tr>
              <a:tr h="350145">
                <a:tc>
                  <a:txBody>
                    <a:bodyPr/>
                    <a:lstStyle/>
                    <a:p>
                      <a:r>
                        <a:rPr lang="en-IN" dirty="0"/>
                        <a:t>29+480 to 31+250</a:t>
                      </a:r>
                    </a:p>
                  </a:txBody>
                  <a:tcPr/>
                </a:tc>
                <a:tc>
                  <a:txBody>
                    <a:bodyPr/>
                    <a:lstStyle/>
                    <a:p>
                      <a:r>
                        <a:rPr lang="en-IN" dirty="0"/>
                        <a:t>Quartz, arenite</a:t>
                      </a:r>
                    </a:p>
                  </a:txBody>
                  <a:tcPr/>
                </a:tc>
                <a:tc>
                  <a:txBody>
                    <a:bodyPr/>
                    <a:lstStyle/>
                    <a:p>
                      <a:r>
                        <a:rPr lang="en-IN" dirty="0"/>
                        <a:t>3.5 to 8.5</a:t>
                      </a:r>
                    </a:p>
                  </a:txBody>
                  <a:tcPr/>
                </a:tc>
                <a:tc>
                  <a:txBody>
                    <a:bodyPr/>
                    <a:lstStyle/>
                    <a:p>
                      <a:r>
                        <a:rPr lang="en-IN" dirty="0"/>
                        <a:t>B3,B2,B1</a:t>
                      </a:r>
                    </a:p>
                  </a:txBody>
                  <a:tcPr/>
                </a:tc>
                <a:extLst>
                  <a:ext uri="{0D108BD9-81ED-4DB2-BD59-A6C34878D82A}">
                    <a16:rowId xmlns:a16="http://schemas.microsoft.com/office/drawing/2014/main" val="1224457478"/>
                  </a:ext>
                </a:extLst>
              </a:tr>
              <a:tr h="350145">
                <a:tc>
                  <a:txBody>
                    <a:bodyPr/>
                    <a:lstStyle/>
                    <a:p>
                      <a:r>
                        <a:rPr lang="en-IN" dirty="0"/>
                        <a:t>31+250 to 32+110</a:t>
                      </a:r>
                    </a:p>
                  </a:txBody>
                  <a:tcPr/>
                </a:tc>
                <a:tc>
                  <a:txBody>
                    <a:bodyPr/>
                    <a:lstStyle/>
                    <a:p>
                      <a:r>
                        <a:rPr lang="en-IN" dirty="0"/>
                        <a:t>Sandstone, arenite</a:t>
                      </a:r>
                    </a:p>
                  </a:txBody>
                  <a:tcPr/>
                </a:tc>
                <a:tc>
                  <a:txBody>
                    <a:bodyPr/>
                    <a:lstStyle/>
                    <a:p>
                      <a:r>
                        <a:rPr lang="en-IN" dirty="0"/>
                        <a:t>0.300 to 2.36</a:t>
                      </a:r>
                    </a:p>
                  </a:txBody>
                  <a:tcPr/>
                </a:tc>
                <a:tc>
                  <a:txBody>
                    <a:bodyPr/>
                    <a:lstStyle/>
                    <a:p>
                      <a:r>
                        <a:rPr lang="en-IN" dirty="0"/>
                        <a:t>B3</a:t>
                      </a:r>
                    </a:p>
                  </a:txBody>
                  <a:tcPr/>
                </a:tc>
                <a:extLst>
                  <a:ext uri="{0D108BD9-81ED-4DB2-BD59-A6C34878D82A}">
                    <a16:rowId xmlns:a16="http://schemas.microsoft.com/office/drawing/2014/main" val="2589486458"/>
                  </a:ext>
                </a:extLst>
              </a:tr>
            </a:tbl>
          </a:graphicData>
        </a:graphic>
      </p:graphicFrame>
      <p:sp>
        <p:nvSpPr>
          <p:cNvPr id="4" name="Date Placeholder 3">
            <a:extLst>
              <a:ext uri="{FF2B5EF4-FFF2-40B4-BE49-F238E27FC236}">
                <a16:creationId xmlns:a16="http://schemas.microsoft.com/office/drawing/2014/main" id="{7978E534-FFFB-4783-8491-B38B3D4630F8}"/>
              </a:ext>
            </a:extLst>
          </p:cNvPr>
          <p:cNvSpPr>
            <a:spLocks noGrp="1"/>
          </p:cNvSpPr>
          <p:nvPr>
            <p:ph type="dt" sz="half" idx="10"/>
          </p:nvPr>
        </p:nvSpPr>
        <p:spPr>
          <a:xfrm>
            <a:off x="-1" y="6356350"/>
            <a:ext cx="4048123"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2C79563B-2046-4024-9610-2168CADC1095}" type="datetime3">
              <a:rPr lang="en-US" smtClean="0"/>
              <a:t>1 January 2024</a:t>
            </a:fld>
            <a:endParaRPr lang="en-IN" dirty="0"/>
          </a:p>
        </p:txBody>
      </p:sp>
      <p:sp>
        <p:nvSpPr>
          <p:cNvPr id="5" name="Footer Placeholder 4">
            <a:extLst>
              <a:ext uri="{FF2B5EF4-FFF2-40B4-BE49-F238E27FC236}">
                <a16:creationId xmlns:a16="http://schemas.microsoft.com/office/drawing/2014/main" id="{1CEB4F32-0625-4349-8873-9ABFAFFF25A7}"/>
              </a:ext>
            </a:extLst>
          </p:cNvPr>
          <p:cNvSpPr>
            <a:spLocks noGrp="1"/>
          </p:cNvSpPr>
          <p:nvPr>
            <p:ph type="ftr" sz="quarter" idx="11"/>
          </p:nvPr>
        </p:nvSpPr>
        <p:spPr>
          <a:xfrm>
            <a:off x="4048128" y="6356354"/>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1D5C7AFD-286B-459C-9925-32695DA808C8}"/>
              </a:ext>
            </a:extLst>
          </p:cNvPr>
          <p:cNvSpPr>
            <a:spLocks noGrp="1"/>
          </p:cNvSpPr>
          <p:nvPr>
            <p:ph type="sldNum" sz="quarter" idx="12"/>
          </p:nvPr>
        </p:nvSpPr>
        <p:spPr>
          <a:xfrm>
            <a:off x="8619931"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12</a:t>
            </a:fld>
            <a:endParaRPr lang="en-IN" dirty="0"/>
          </a:p>
        </p:txBody>
      </p:sp>
      <p:cxnSp>
        <p:nvCxnSpPr>
          <p:cNvPr id="7" name="Straight Connector 6">
            <a:extLst>
              <a:ext uri="{FF2B5EF4-FFF2-40B4-BE49-F238E27FC236}">
                <a16:creationId xmlns:a16="http://schemas.microsoft.com/office/drawing/2014/main" id="{F744E6A1-4C09-4894-86A9-D6DAC355B308}"/>
              </a:ext>
            </a:extLst>
          </p:cNvPr>
          <p:cNvCxnSpPr/>
          <p:nvPr/>
        </p:nvCxnSpPr>
        <p:spPr>
          <a:xfrm>
            <a:off x="914400" y="1090842"/>
            <a:ext cx="10668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F36817-B4AD-48B1-8D69-7F293B301103}"/>
              </a:ext>
            </a:extLst>
          </p:cNvPr>
          <p:cNvSpPr txBox="1"/>
          <p:nvPr/>
        </p:nvSpPr>
        <p:spPr>
          <a:xfrm>
            <a:off x="3919541" y="1142388"/>
            <a:ext cx="3762375" cy="369332"/>
          </a:xfrm>
          <a:prstGeom prst="rect">
            <a:avLst/>
          </a:prstGeom>
          <a:noFill/>
        </p:spPr>
        <p:txBody>
          <a:bodyPr wrap="square" rtlCol="0">
            <a:spAutoFit/>
          </a:bodyPr>
          <a:lstStyle/>
          <a:p>
            <a:r>
              <a:rPr lang="en-IN" b="1" dirty="0"/>
              <a:t>ROCK CLASSIFICATION FOR TUNNEL 3</a:t>
            </a:r>
          </a:p>
        </p:txBody>
      </p:sp>
      <p:sp>
        <p:nvSpPr>
          <p:cNvPr id="10" name="TextBox 9">
            <a:extLst>
              <a:ext uri="{FF2B5EF4-FFF2-40B4-BE49-F238E27FC236}">
                <a16:creationId xmlns:a16="http://schemas.microsoft.com/office/drawing/2014/main" id="{4ED09AEF-AC83-4C48-824B-6F85ED73E172}"/>
              </a:ext>
            </a:extLst>
          </p:cNvPr>
          <p:cNvSpPr txBox="1"/>
          <p:nvPr/>
        </p:nvSpPr>
        <p:spPr>
          <a:xfrm>
            <a:off x="923925" y="4491873"/>
            <a:ext cx="1055369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B1,B2 class indicates friable rock mass where blasting operations lead to structural loosening and separation of rock at crown and walls .</a:t>
            </a:r>
          </a:p>
          <a:p>
            <a:pPr marL="285750" indent="-285750">
              <a:buFont typeface="Arial" panose="020B0604020202020204" pitchFamily="34" charset="0"/>
              <a:buChar char="•"/>
            </a:pPr>
            <a:r>
              <a:rPr lang="en-IN" dirty="0"/>
              <a:t>B3 indicates rolling rock mass where lack of cohesion and interlocking are predominant.</a:t>
            </a:r>
          </a:p>
          <a:p>
            <a:pPr marL="285750" indent="-285750">
              <a:buFont typeface="Arial" panose="020B0604020202020204" pitchFamily="34" charset="0"/>
              <a:buChar char="•"/>
            </a:pPr>
            <a:r>
              <a:rPr lang="en-IN" dirty="0"/>
              <a:t>C1 indicates rock bursting where sudden release of energy leads to explosive rock failure.</a:t>
            </a:r>
          </a:p>
          <a:p>
            <a:pPr marL="285750" indent="-285750">
              <a:buFont typeface="Arial" panose="020B0604020202020204" pitchFamily="34" charset="0"/>
              <a:buChar char="•"/>
            </a:pPr>
            <a:r>
              <a:rPr lang="en-IN" dirty="0"/>
              <a:t>C2, C3 represent squeezing conditions where large deformations occur which take longer time to decline.</a:t>
            </a:r>
          </a:p>
        </p:txBody>
      </p:sp>
    </p:spTree>
    <p:extLst>
      <p:ext uri="{BB962C8B-B14F-4D97-AF65-F5344CB8AC3E}">
        <p14:creationId xmlns:p14="http://schemas.microsoft.com/office/powerpoint/2010/main" val="236239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79CD76-995D-4E5D-89C0-76898ECE4474}"/>
              </a:ext>
            </a:extLst>
          </p:cNvPr>
          <p:cNvSpPr>
            <a:spLocks noGrp="1"/>
          </p:cNvSpPr>
          <p:nvPr>
            <p:ph type="dt" sz="half" idx="10"/>
          </p:nvPr>
        </p:nvSpPr>
        <p:spPr>
          <a:xfrm>
            <a:off x="0" y="6356352"/>
            <a:ext cx="4045836"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1E04FC3D-713B-4E34-9AAE-DF303C05E34B}" type="datetime3">
              <a:rPr lang="en-US" smtClean="0"/>
              <a:t>1 January 2024</a:t>
            </a:fld>
            <a:endParaRPr lang="en-IN" dirty="0"/>
          </a:p>
        </p:txBody>
      </p:sp>
      <p:sp>
        <p:nvSpPr>
          <p:cNvPr id="5" name="Footer Placeholder 4">
            <a:extLst>
              <a:ext uri="{FF2B5EF4-FFF2-40B4-BE49-F238E27FC236}">
                <a16:creationId xmlns:a16="http://schemas.microsoft.com/office/drawing/2014/main" id="{952A8FEF-BC96-4358-9C7D-6CD1D16B15DE}"/>
              </a:ext>
            </a:extLst>
          </p:cNvPr>
          <p:cNvSpPr>
            <a:spLocks noGrp="1"/>
          </p:cNvSpPr>
          <p:nvPr>
            <p:ph type="ftr" sz="quarter" idx="11"/>
          </p:nvPr>
        </p:nvSpPr>
        <p:spPr>
          <a:xfrm>
            <a:off x="4048125" y="6356354"/>
            <a:ext cx="483641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D9BB1DFB-92FD-46E6-AB6D-2B03020139DF}"/>
              </a:ext>
            </a:extLst>
          </p:cNvPr>
          <p:cNvSpPr>
            <a:spLocks noGrp="1"/>
          </p:cNvSpPr>
          <p:nvPr>
            <p:ph type="sldNum" sz="quarter" idx="12"/>
          </p:nvPr>
        </p:nvSpPr>
        <p:spPr>
          <a:xfrm>
            <a:off x="8884535" y="6356352"/>
            <a:ext cx="33051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13</a:t>
            </a:fld>
            <a:endParaRPr lang="en-IN" dirty="0"/>
          </a:p>
        </p:txBody>
      </p:sp>
      <p:sp>
        <p:nvSpPr>
          <p:cNvPr id="7" name="TextBox 6">
            <a:extLst>
              <a:ext uri="{FF2B5EF4-FFF2-40B4-BE49-F238E27FC236}">
                <a16:creationId xmlns:a16="http://schemas.microsoft.com/office/drawing/2014/main" id="{965E6886-DF1B-4C93-A2AC-DC992C5AF46F}"/>
              </a:ext>
            </a:extLst>
          </p:cNvPr>
          <p:cNvSpPr txBox="1"/>
          <p:nvPr/>
        </p:nvSpPr>
        <p:spPr>
          <a:xfrm>
            <a:off x="399268" y="236889"/>
            <a:ext cx="8194090" cy="646331"/>
          </a:xfrm>
          <a:prstGeom prst="rect">
            <a:avLst/>
          </a:prstGeom>
          <a:noFill/>
        </p:spPr>
        <p:txBody>
          <a:bodyPr wrap="square" rtlCol="0">
            <a:spAutoFit/>
          </a:bodyPr>
          <a:lstStyle/>
          <a:p>
            <a:r>
              <a:rPr lang="en-IN" sz="3600" b="1" dirty="0"/>
              <a:t>EXSISTING PATTERNS AT SITE</a:t>
            </a:r>
          </a:p>
        </p:txBody>
      </p:sp>
      <p:cxnSp>
        <p:nvCxnSpPr>
          <p:cNvPr id="8" name="Straight Connector 7">
            <a:extLst>
              <a:ext uri="{FF2B5EF4-FFF2-40B4-BE49-F238E27FC236}">
                <a16:creationId xmlns:a16="http://schemas.microsoft.com/office/drawing/2014/main" id="{7231BAE1-C65B-467D-AA17-63D2A3A1ECF4}"/>
              </a:ext>
            </a:extLst>
          </p:cNvPr>
          <p:cNvCxnSpPr/>
          <p:nvPr/>
        </p:nvCxnSpPr>
        <p:spPr>
          <a:xfrm>
            <a:off x="332172" y="809210"/>
            <a:ext cx="10668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6DA5FA1-16EC-4D3D-88AB-CC6A880A2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980333"/>
            <a:ext cx="4836411" cy="5349662"/>
          </a:xfrm>
          <a:prstGeom prst="rect">
            <a:avLst/>
          </a:prstGeom>
        </p:spPr>
      </p:pic>
      <p:sp>
        <p:nvSpPr>
          <p:cNvPr id="12" name="TextBox 11">
            <a:extLst>
              <a:ext uri="{FF2B5EF4-FFF2-40B4-BE49-F238E27FC236}">
                <a16:creationId xmlns:a16="http://schemas.microsoft.com/office/drawing/2014/main" id="{A6287102-4A77-4C09-996B-E9E8EA5E2967}"/>
              </a:ext>
            </a:extLst>
          </p:cNvPr>
          <p:cNvSpPr txBox="1"/>
          <p:nvPr/>
        </p:nvSpPr>
        <p:spPr>
          <a:xfrm>
            <a:off x="5562600" y="1152525"/>
            <a:ext cx="5162550"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figure shows blast pattern for a c3 class rock.</a:t>
            </a:r>
          </a:p>
          <a:p>
            <a:pPr marL="285750" indent="-285750" algn="just">
              <a:buFont typeface="Arial" panose="020B0604020202020204" pitchFamily="34" charset="0"/>
              <a:buChar char="•"/>
            </a:pPr>
            <a:r>
              <a:rPr lang="en-IN" dirty="0"/>
              <a:t>Symmetric wedge cut is the used for cut blasting.</a:t>
            </a:r>
          </a:p>
          <a:p>
            <a:pPr marL="285750" indent="-285750" algn="just">
              <a:buFont typeface="Arial" panose="020B0604020202020204" pitchFamily="34" charset="0"/>
              <a:buChar char="•"/>
            </a:pPr>
            <a:r>
              <a:rPr lang="en-IN" dirty="0"/>
              <a:t>Because of the inferior rock condition perimeter spacing was reduced to 0.3 as compared to 0.4 for B class.</a:t>
            </a:r>
          </a:p>
          <a:p>
            <a:pPr marL="285750" indent="-285750" algn="just">
              <a:buFont typeface="Arial" panose="020B0604020202020204" pitchFamily="34" charset="0"/>
              <a:buChar char="•"/>
            </a:pPr>
            <a:r>
              <a:rPr lang="en-IN" dirty="0"/>
              <a:t>Burden for perimeter holes was 0.70 with arch holes.</a:t>
            </a:r>
          </a:p>
          <a:p>
            <a:pPr marL="285750" indent="-285750" algn="just">
              <a:buFont typeface="Arial" panose="020B0604020202020204" pitchFamily="34" charset="0"/>
              <a:buChar char="•"/>
            </a:pPr>
            <a:r>
              <a:rPr lang="en-IN" dirty="0"/>
              <a:t>The numbers for the holes indicate the timing pattern planned for the blast.</a:t>
            </a:r>
          </a:p>
          <a:p>
            <a:endParaRPr lang="en-IN" dirty="0"/>
          </a:p>
        </p:txBody>
      </p:sp>
      <p:graphicFrame>
        <p:nvGraphicFramePr>
          <p:cNvPr id="13" name="Table 13">
            <a:extLst>
              <a:ext uri="{FF2B5EF4-FFF2-40B4-BE49-F238E27FC236}">
                <a16:creationId xmlns:a16="http://schemas.microsoft.com/office/drawing/2014/main" id="{42CC7A06-F195-49A5-B604-ADBEB449CB19}"/>
              </a:ext>
            </a:extLst>
          </p:cNvPr>
          <p:cNvGraphicFramePr>
            <a:graphicFrameLocks noGrp="1"/>
          </p:cNvGraphicFramePr>
          <p:nvPr/>
        </p:nvGraphicFramePr>
        <p:xfrm>
          <a:off x="5002340" y="4288968"/>
          <a:ext cx="6820095" cy="1010920"/>
        </p:xfrm>
        <a:graphic>
          <a:graphicData uri="http://schemas.openxmlformats.org/drawingml/2006/table">
            <a:tbl>
              <a:tblPr firstRow="1" bandRow="1">
                <a:tableStyleId>{5C22544A-7EE6-4342-B048-85BDC9FD1C3A}</a:tableStyleId>
              </a:tblPr>
              <a:tblGrid>
                <a:gridCol w="1382226">
                  <a:extLst>
                    <a:ext uri="{9D8B030D-6E8A-4147-A177-3AD203B41FA5}">
                      <a16:colId xmlns:a16="http://schemas.microsoft.com/office/drawing/2014/main" val="2787713504"/>
                    </a:ext>
                  </a:extLst>
                </a:gridCol>
                <a:gridCol w="1521151">
                  <a:extLst>
                    <a:ext uri="{9D8B030D-6E8A-4147-A177-3AD203B41FA5}">
                      <a16:colId xmlns:a16="http://schemas.microsoft.com/office/drawing/2014/main" val="651094597"/>
                    </a:ext>
                  </a:extLst>
                </a:gridCol>
                <a:gridCol w="1334336">
                  <a:extLst>
                    <a:ext uri="{9D8B030D-6E8A-4147-A177-3AD203B41FA5}">
                      <a16:colId xmlns:a16="http://schemas.microsoft.com/office/drawing/2014/main" val="1785536880"/>
                    </a:ext>
                  </a:extLst>
                </a:gridCol>
                <a:gridCol w="1291191">
                  <a:extLst>
                    <a:ext uri="{9D8B030D-6E8A-4147-A177-3AD203B41FA5}">
                      <a16:colId xmlns:a16="http://schemas.microsoft.com/office/drawing/2014/main" val="4234303579"/>
                    </a:ext>
                  </a:extLst>
                </a:gridCol>
                <a:gridCol w="1291191">
                  <a:extLst>
                    <a:ext uri="{9D8B030D-6E8A-4147-A177-3AD203B41FA5}">
                      <a16:colId xmlns:a16="http://schemas.microsoft.com/office/drawing/2014/main" val="3248700414"/>
                    </a:ext>
                  </a:extLst>
                </a:gridCol>
              </a:tblGrid>
              <a:tr h="370840">
                <a:tc>
                  <a:txBody>
                    <a:bodyPr/>
                    <a:lstStyle/>
                    <a:p>
                      <a:r>
                        <a:rPr lang="en-IN" dirty="0"/>
                        <a:t>CUT HOLES</a:t>
                      </a:r>
                    </a:p>
                  </a:txBody>
                  <a:tcPr/>
                </a:tc>
                <a:tc>
                  <a:txBody>
                    <a:bodyPr/>
                    <a:lstStyle/>
                    <a:p>
                      <a:r>
                        <a:rPr lang="en-IN" dirty="0"/>
                        <a:t>STOPPING HOLES</a:t>
                      </a:r>
                    </a:p>
                  </a:txBody>
                  <a:tcPr/>
                </a:tc>
                <a:tc>
                  <a:txBody>
                    <a:bodyPr/>
                    <a:lstStyle/>
                    <a:p>
                      <a:r>
                        <a:rPr lang="en-IN" dirty="0"/>
                        <a:t>BUFFER HOLES</a:t>
                      </a:r>
                    </a:p>
                  </a:txBody>
                  <a:tcPr/>
                </a:tc>
                <a:tc>
                  <a:txBody>
                    <a:bodyPr/>
                    <a:lstStyle/>
                    <a:p>
                      <a:r>
                        <a:rPr lang="en-IN" dirty="0"/>
                        <a:t>PERIMETER HOLES</a:t>
                      </a:r>
                    </a:p>
                  </a:txBody>
                  <a:tcPr/>
                </a:tc>
                <a:tc>
                  <a:txBody>
                    <a:bodyPr/>
                    <a:lstStyle/>
                    <a:p>
                      <a:r>
                        <a:rPr lang="en-IN" dirty="0"/>
                        <a:t>LIFTER HOLES</a:t>
                      </a:r>
                    </a:p>
                  </a:txBody>
                  <a:tcPr/>
                </a:tc>
                <a:extLst>
                  <a:ext uri="{0D108BD9-81ED-4DB2-BD59-A6C34878D82A}">
                    <a16:rowId xmlns:a16="http://schemas.microsoft.com/office/drawing/2014/main" val="498108828"/>
                  </a:ext>
                </a:extLst>
              </a:tr>
              <a:tr h="370840">
                <a:tc>
                  <a:txBody>
                    <a:bodyPr/>
                    <a:lstStyle/>
                    <a:p>
                      <a:r>
                        <a:rPr lang="en-IN" dirty="0"/>
                        <a:t>8</a:t>
                      </a:r>
                    </a:p>
                  </a:txBody>
                  <a:tcPr/>
                </a:tc>
                <a:tc>
                  <a:txBody>
                    <a:bodyPr/>
                    <a:lstStyle/>
                    <a:p>
                      <a:r>
                        <a:rPr lang="en-IN" dirty="0"/>
                        <a:t>20</a:t>
                      </a:r>
                    </a:p>
                  </a:txBody>
                  <a:tcPr/>
                </a:tc>
                <a:tc>
                  <a:txBody>
                    <a:bodyPr/>
                    <a:lstStyle/>
                    <a:p>
                      <a:r>
                        <a:rPr lang="en-IN" dirty="0"/>
                        <a:t>16</a:t>
                      </a:r>
                    </a:p>
                  </a:txBody>
                  <a:tcPr/>
                </a:tc>
                <a:tc>
                  <a:txBody>
                    <a:bodyPr/>
                    <a:lstStyle/>
                    <a:p>
                      <a:r>
                        <a:rPr lang="en-IN" dirty="0"/>
                        <a:t>34</a:t>
                      </a:r>
                    </a:p>
                  </a:txBody>
                  <a:tcPr/>
                </a:tc>
                <a:tc>
                  <a:txBody>
                    <a:bodyPr/>
                    <a:lstStyle/>
                    <a:p>
                      <a:r>
                        <a:rPr lang="en-IN" dirty="0"/>
                        <a:t>6</a:t>
                      </a:r>
                    </a:p>
                  </a:txBody>
                  <a:tcPr/>
                </a:tc>
                <a:extLst>
                  <a:ext uri="{0D108BD9-81ED-4DB2-BD59-A6C34878D82A}">
                    <a16:rowId xmlns:a16="http://schemas.microsoft.com/office/drawing/2014/main" val="3419570775"/>
                  </a:ext>
                </a:extLst>
              </a:tr>
            </a:tbl>
          </a:graphicData>
        </a:graphic>
      </p:graphicFrame>
      <p:sp>
        <p:nvSpPr>
          <p:cNvPr id="14" name="TextBox 13">
            <a:extLst>
              <a:ext uri="{FF2B5EF4-FFF2-40B4-BE49-F238E27FC236}">
                <a16:creationId xmlns:a16="http://schemas.microsoft.com/office/drawing/2014/main" id="{6EA57E36-63CB-45B8-A0BE-07C79E3B78FA}"/>
              </a:ext>
            </a:extLst>
          </p:cNvPr>
          <p:cNvSpPr txBox="1"/>
          <p:nvPr/>
        </p:nvSpPr>
        <p:spPr>
          <a:xfrm>
            <a:off x="9610729" y="5438775"/>
            <a:ext cx="45719" cy="369332"/>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9AD59D39-0C03-436C-9B65-16E1E7496D13}"/>
              </a:ext>
            </a:extLst>
          </p:cNvPr>
          <p:cNvSpPr txBox="1"/>
          <p:nvPr/>
        </p:nvSpPr>
        <p:spPr>
          <a:xfrm>
            <a:off x="6513955" y="3919636"/>
            <a:ext cx="3409950" cy="369332"/>
          </a:xfrm>
          <a:prstGeom prst="rect">
            <a:avLst/>
          </a:prstGeom>
          <a:noFill/>
        </p:spPr>
        <p:txBody>
          <a:bodyPr wrap="square" rtlCol="0">
            <a:spAutoFit/>
          </a:bodyPr>
          <a:lstStyle/>
          <a:p>
            <a:r>
              <a:rPr lang="en-IN" b="1" dirty="0"/>
              <a:t>DRILL HOLE PATTERN SUMMARY</a:t>
            </a:r>
          </a:p>
        </p:txBody>
      </p:sp>
      <p:sp>
        <p:nvSpPr>
          <p:cNvPr id="16" name="TextBox 15">
            <a:extLst>
              <a:ext uri="{FF2B5EF4-FFF2-40B4-BE49-F238E27FC236}">
                <a16:creationId xmlns:a16="http://schemas.microsoft.com/office/drawing/2014/main" id="{FA0C115D-9972-464D-BC67-11A63FD645CE}"/>
              </a:ext>
            </a:extLst>
          </p:cNvPr>
          <p:cNvSpPr txBox="1"/>
          <p:nvPr/>
        </p:nvSpPr>
        <p:spPr>
          <a:xfrm>
            <a:off x="6076950" y="5515793"/>
            <a:ext cx="4133850" cy="646331"/>
          </a:xfrm>
          <a:prstGeom prst="rect">
            <a:avLst/>
          </a:prstGeom>
          <a:noFill/>
        </p:spPr>
        <p:txBody>
          <a:bodyPr wrap="square" rtlCol="0">
            <a:spAutoFit/>
          </a:bodyPr>
          <a:lstStyle/>
          <a:p>
            <a:r>
              <a:rPr lang="en-IN" dirty="0"/>
              <a:t>Diameter of perimeter hole= 45 mm</a:t>
            </a:r>
          </a:p>
          <a:p>
            <a:r>
              <a:rPr lang="en-IN" dirty="0"/>
              <a:t>Length of hole for charging =1.20m</a:t>
            </a:r>
          </a:p>
        </p:txBody>
      </p:sp>
    </p:spTree>
    <p:extLst>
      <p:ext uri="{BB962C8B-B14F-4D97-AF65-F5344CB8AC3E}">
        <p14:creationId xmlns:p14="http://schemas.microsoft.com/office/powerpoint/2010/main" val="166554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A797-A8D0-4B17-ACBB-67AACAECDBC6}"/>
              </a:ext>
            </a:extLst>
          </p:cNvPr>
          <p:cNvSpPr>
            <a:spLocks noGrp="1"/>
          </p:cNvSpPr>
          <p:nvPr>
            <p:ph type="title"/>
          </p:nvPr>
        </p:nvSpPr>
        <p:spPr>
          <a:xfrm>
            <a:off x="447675" y="-22124"/>
            <a:ext cx="10515600" cy="1325563"/>
          </a:xfrm>
        </p:spPr>
        <p:txBody>
          <a:bodyPr>
            <a:normAutofit/>
          </a:bodyPr>
          <a:lstStyle/>
          <a:p>
            <a:r>
              <a:rPr lang="en-IN" sz="3200" b="1" dirty="0">
                <a:latin typeface="+mn-lt"/>
              </a:rPr>
              <a:t>OVERBREAK VARIATON FOR TUNNELS</a:t>
            </a:r>
          </a:p>
        </p:txBody>
      </p:sp>
      <p:sp>
        <p:nvSpPr>
          <p:cNvPr id="4" name="Date Placeholder 3">
            <a:extLst>
              <a:ext uri="{FF2B5EF4-FFF2-40B4-BE49-F238E27FC236}">
                <a16:creationId xmlns:a16="http://schemas.microsoft.com/office/drawing/2014/main" id="{6AEDCC03-4CE1-47FC-969C-C3E10A2EE553}"/>
              </a:ext>
            </a:extLst>
          </p:cNvPr>
          <p:cNvSpPr>
            <a:spLocks noGrp="1"/>
          </p:cNvSpPr>
          <p:nvPr>
            <p:ph type="dt" sz="half" idx="10"/>
          </p:nvPr>
        </p:nvSpPr>
        <p:spPr>
          <a:xfrm>
            <a:off x="0" y="6356352"/>
            <a:ext cx="401955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1E60C93C-5825-49D9-A054-85B95C073E0D}" type="datetime3">
              <a:rPr lang="en-US" smtClean="0"/>
              <a:t>1 January 2024</a:t>
            </a:fld>
            <a:endParaRPr lang="en-IN" dirty="0"/>
          </a:p>
        </p:txBody>
      </p:sp>
      <p:sp>
        <p:nvSpPr>
          <p:cNvPr id="5" name="Footer Placeholder 4">
            <a:extLst>
              <a:ext uri="{FF2B5EF4-FFF2-40B4-BE49-F238E27FC236}">
                <a16:creationId xmlns:a16="http://schemas.microsoft.com/office/drawing/2014/main" id="{FB7AD319-1EE3-4D76-B342-001B15AFA437}"/>
              </a:ext>
            </a:extLst>
          </p:cNvPr>
          <p:cNvSpPr>
            <a:spLocks noGrp="1"/>
          </p:cNvSpPr>
          <p:nvPr>
            <p:ph type="ftr" sz="quarter" idx="11"/>
          </p:nvPr>
        </p:nvSpPr>
        <p:spPr>
          <a:xfrm>
            <a:off x="4019550" y="6356354"/>
            <a:ext cx="459105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44857B2A-3354-4E77-97E3-4B165200BF97}"/>
              </a:ext>
            </a:extLst>
          </p:cNvPr>
          <p:cNvSpPr>
            <a:spLocks noGrp="1"/>
          </p:cNvSpPr>
          <p:nvPr>
            <p:ph type="sldNum" sz="quarter" idx="12"/>
          </p:nvPr>
        </p:nvSpPr>
        <p:spPr>
          <a:xfrm>
            <a:off x="8610600"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14</a:t>
            </a:fld>
            <a:endParaRPr lang="en-IN" dirty="0"/>
          </a:p>
        </p:txBody>
      </p:sp>
      <p:cxnSp>
        <p:nvCxnSpPr>
          <p:cNvPr id="8" name="Straight Connector 7">
            <a:extLst>
              <a:ext uri="{FF2B5EF4-FFF2-40B4-BE49-F238E27FC236}">
                <a16:creationId xmlns:a16="http://schemas.microsoft.com/office/drawing/2014/main" id="{A1A8CC53-ED11-4907-8660-415DC515348D}"/>
              </a:ext>
            </a:extLst>
          </p:cNvPr>
          <p:cNvCxnSpPr/>
          <p:nvPr/>
        </p:nvCxnSpPr>
        <p:spPr>
          <a:xfrm>
            <a:off x="447675" y="1042690"/>
            <a:ext cx="10668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01C2EAA4-ACE6-4C5B-8D2C-459CE7B40E56}"/>
              </a:ext>
            </a:extLst>
          </p:cNvPr>
          <p:cNvGraphicFramePr>
            <a:graphicFrameLocks noGrp="1"/>
          </p:cNvGraphicFramePr>
          <p:nvPr/>
        </p:nvGraphicFramePr>
        <p:xfrm>
          <a:off x="502441" y="1204515"/>
          <a:ext cx="3771901" cy="3200400"/>
        </p:xfrm>
        <a:graphic>
          <a:graphicData uri="http://schemas.openxmlformats.org/drawingml/2006/table">
            <a:tbl>
              <a:tblPr firstRow="1" bandRow="1">
                <a:tableStyleId>{5C22544A-7EE6-4342-B048-85BDC9FD1C3A}</a:tableStyleId>
              </a:tblPr>
              <a:tblGrid>
                <a:gridCol w="1675265">
                  <a:extLst>
                    <a:ext uri="{9D8B030D-6E8A-4147-A177-3AD203B41FA5}">
                      <a16:colId xmlns:a16="http://schemas.microsoft.com/office/drawing/2014/main" val="2640086727"/>
                    </a:ext>
                  </a:extLst>
                </a:gridCol>
                <a:gridCol w="2096636">
                  <a:extLst>
                    <a:ext uri="{9D8B030D-6E8A-4147-A177-3AD203B41FA5}">
                      <a16:colId xmlns:a16="http://schemas.microsoft.com/office/drawing/2014/main" val="2057005137"/>
                    </a:ext>
                  </a:extLst>
                </a:gridCol>
              </a:tblGrid>
              <a:tr h="507115">
                <a:tc>
                  <a:txBody>
                    <a:bodyPr/>
                    <a:lstStyle/>
                    <a:p>
                      <a:r>
                        <a:rPr lang="en-IN" dirty="0"/>
                        <a:t>TUNNEL</a:t>
                      </a:r>
                    </a:p>
                  </a:txBody>
                  <a:tcPr/>
                </a:tc>
                <a:tc>
                  <a:txBody>
                    <a:bodyPr/>
                    <a:lstStyle/>
                    <a:p>
                      <a:r>
                        <a:rPr lang="en-IN" dirty="0"/>
                        <a:t>AVERAGE OVERBREAK(m</a:t>
                      </a:r>
                      <a:r>
                        <a:rPr lang="en-IN" baseline="30000" dirty="0"/>
                        <a:t>2</a:t>
                      </a:r>
                      <a:r>
                        <a:rPr lang="en-IN" dirty="0"/>
                        <a:t>)</a:t>
                      </a:r>
                    </a:p>
                  </a:txBody>
                  <a:tcPr/>
                </a:tc>
                <a:extLst>
                  <a:ext uri="{0D108BD9-81ED-4DB2-BD59-A6C34878D82A}">
                    <a16:rowId xmlns:a16="http://schemas.microsoft.com/office/drawing/2014/main" val="491037838"/>
                  </a:ext>
                </a:extLst>
              </a:tr>
              <a:tr h="356282">
                <a:tc>
                  <a:txBody>
                    <a:bodyPr/>
                    <a:lstStyle/>
                    <a:p>
                      <a:r>
                        <a:rPr lang="en-IN" dirty="0"/>
                        <a:t>MAIN TUNNEL 2</a:t>
                      </a:r>
                    </a:p>
                  </a:txBody>
                  <a:tcPr/>
                </a:tc>
                <a:tc>
                  <a:txBody>
                    <a:bodyPr/>
                    <a:lstStyle/>
                    <a:p>
                      <a:r>
                        <a:rPr lang="en-IN" dirty="0"/>
                        <a:t>5.23</a:t>
                      </a:r>
                    </a:p>
                  </a:txBody>
                  <a:tcPr/>
                </a:tc>
                <a:extLst>
                  <a:ext uri="{0D108BD9-81ED-4DB2-BD59-A6C34878D82A}">
                    <a16:rowId xmlns:a16="http://schemas.microsoft.com/office/drawing/2014/main" val="3163926986"/>
                  </a:ext>
                </a:extLst>
              </a:tr>
              <a:tr h="507115">
                <a:tc>
                  <a:txBody>
                    <a:bodyPr/>
                    <a:lstStyle/>
                    <a:p>
                      <a:r>
                        <a:rPr lang="en-IN" dirty="0"/>
                        <a:t>ESCAPE TUNNEL 2</a:t>
                      </a:r>
                    </a:p>
                  </a:txBody>
                  <a:tcPr/>
                </a:tc>
                <a:tc>
                  <a:txBody>
                    <a:bodyPr/>
                    <a:lstStyle/>
                    <a:p>
                      <a:r>
                        <a:rPr lang="en-IN" dirty="0"/>
                        <a:t>4.89</a:t>
                      </a:r>
                    </a:p>
                  </a:txBody>
                  <a:tcPr/>
                </a:tc>
                <a:extLst>
                  <a:ext uri="{0D108BD9-81ED-4DB2-BD59-A6C34878D82A}">
                    <a16:rowId xmlns:a16="http://schemas.microsoft.com/office/drawing/2014/main" val="725828096"/>
                  </a:ext>
                </a:extLst>
              </a:tr>
              <a:tr h="356282">
                <a:tc>
                  <a:txBody>
                    <a:bodyPr/>
                    <a:lstStyle/>
                    <a:p>
                      <a:r>
                        <a:rPr lang="en-IN" dirty="0"/>
                        <a:t>MAIN TUNNEL 3</a:t>
                      </a:r>
                    </a:p>
                  </a:txBody>
                  <a:tcPr/>
                </a:tc>
                <a:tc>
                  <a:txBody>
                    <a:bodyPr/>
                    <a:lstStyle/>
                    <a:p>
                      <a:r>
                        <a:rPr lang="en-IN" dirty="0"/>
                        <a:t>7.23</a:t>
                      </a:r>
                    </a:p>
                  </a:txBody>
                  <a:tcPr/>
                </a:tc>
                <a:extLst>
                  <a:ext uri="{0D108BD9-81ED-4DB2-BD59-A6C34878D82A}">
                    <a16:rowId xmlns:a16="http://schemas.microsoft.com/office/drawing/2014/main" val="1784439845"/>
                  </a:ext>
                </a:extLst>
              </a:tr>
              <a:tr h="507115">
                <a:tc>
                  <a:txBody>
                    <a:bodyPr/>
                    <a:lstStyle/>
                    <a:p>
                      <a:r>
                        <a:rPr lang="en-IN" dirty="0"/>
                        <a:t>ESCAPE TUNNEL 3</a:t>
                      </a:r>
                    </a:p>
                  </a:txBody>
                  <a:tcPr/>
                </a:tc>
                <a:tc>
                  <a:txBody>
                    <a:bodyPr/>
                    <a:lstStyle/>
                    <a:p>
                      <a:r>
                        <a:rPr lang="en-IN" dirty="0"/>
                        <a:t>6.95</a:t>
                      </a:r>
                    </a:p>
                  </a:txBody>
                  <a:tcPr/>
                </a:tc>
                <a:extLst>
                  <a:ext uri="{0D108BD9-81ED-4DB2-BD59-A6C34878D82A}">
                    <a16:rowId xmlns:a16="http://schemas.microsoft.com/office/drawing/2014/main" val="3828182736"/>
                  </a:ext>
                </a:extLst>
              </a:tr>
            </a:tbl>
          </a:graphicData>
        </a:graphic>
      </p:graphicFrame>
      <p:graphicFrame>
        <p:nvGraphicFramePr>
          <p:cNvPr id="12" name="Content Placeholder 11">
            <a:extLst>
              <a:ext uri="{FF2B5EF4-FFF2-40B4-BE49-F238E27FC236}">
                <a16:creationId xmlns:a16="http://schemas.microsoft.com/office/drawing/2014/main" id="{DB6AB53E-03E2-42DD-A084-ED7DB0356DFC}"/>
              </a:ext>
            </a:extLst>
          </p:cNvPr>
          <p:cNvGraphicFramePr>
            <a:graphicFrameLocks noGrp="1"/>
          </p:cNvGraphicFramePr>
          <p:nvPr>
            <p:ph idx="1"/>
          </p:nvPr>
        </p:nvGraphicFramePr>
        <p:xfrm>
          <a:off x="4426743" y="2607071"/>
          <a:ext cx="7689058" cy="3595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711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8901-1AEE-4276-9403-A195B0E13A19}"/>
              </a:ext>
            </a:extLst>
          </p:cNvPr>
          <p:cNvSpPr>
            <a:spLocks noGrp="1"/>
          </p:cNvSpPr>
          <p:nvPr>
            <p:ph type="title"/>
          </p:nvPr>
        </p:nvSpPr>
        <p:spPr>
          <a:xfrm>
            <a:off x="718351" y="-105671"/>
            <a:ext cx="10515600" cy="1325563"/>
          </a:xfrm>
        </p:spPr>
        <p:txBody>
          <a:bodyPr>
            <a:normAutofit/>
          </a:bodyPr>
          <a:lstStyle/>
          <a:p>
            <a:r>
              <a:rPr lang="en-IN" sz="3600" b="1" dirty="0">
                <a:latin typeface="+mn-lt"/>
              </a:rPr>
              <a:t>OVERBREAK MODEL DEVELOPMENT</a:t>
            </a:r>
          </a:p>
        </p:txBody>
      </p:sp>
      <p:sp>
        <p:nvSpPr>
          <p:cNvPr id="3" name="Content Placeholder 2">
            <a:extLst>
              <a:ext uri="{FF2B5EF4-FFF2-40B4-BE49-F238E27FC236}">
                <a16:creationId xmlns:a16="http://schemas.microsoft.com/office/drawing/2014/main" id="{B71E345E-12E5-49D1-BB14-69615C704570}"/>
              </a:ext>
            </a:extLst>
          </p:cNvPr>
          <p:cNvSpPr>
            <a:spLocks noGrp="1"/>
          </p:cNvSpPr>
          <p:nvPr>
            <p:ph idx="1"/>
          </p:nvPr>
        </p:nvSpPr>
        <p:spPr>
          <a:xfrm>
            <a:off x="805649" y="953562"/>
            <a:ext cx="10275903" cy="3825941"/>
          </a:xfrm>
        </p:spPr>
        <p:txBody>
          <a:bodyPr>
            <a:noAutofit/>
          </a:bodyPr>
          <a:lstStyle/>
          <a:p>
            <a:r>
              <a:rPr lang="en-IN" sz="1800" dirty="0"/>
              <a:t>A total of 43 blasts were studied across 3 months from September to November 2020 for all 4 tunnels. </a:t>
            </a:r>
          </a:p>
          <a:p>
            <a:r>
              <a:rPr lang="en-IN" sz="1800" dirty="0"/>
              <a:t>As covered earlier, nine major factors affecting overbreak are collected for every blast along with actual overbreak occurred to analyse the impact of those on the breakage levels.</a:t>
            </a:r>
          </a:p>
          <a:p>
            <a:r>
              <a:rPr lang="en-IN" sz="1800" dirty="0"/>
              <a:t>The recorded events in a blast are </a:t>
            </a:r>
          </a:p>
          <a:p>
            <a:endParaRPr lang="en-IN" sz="1800" dirty="0"/>
          </a:p>
          <a:p>
            <a:endParaRPr lang="en-IN" sz="1800" dirty="0"/>
          </a:p>
          <a:p>
            <a:endParaRPr lang="en-IN" sz="1800" dirty="0"/>
          </a:p>
          <a:p>
            <a:endParaRPr lang="en-IN" sz="1800" dirty="0"/>
          </a:p>
          <a:p>
            <a:endParaRPr lang="en-IN" sz="1800" dirty="0"/>
          </a:p>
          <a:p>
            <a:r>
              <a:rPr lang="en-IN" sz="1800" dirty="0"/>
              <a:t>RES (Rock engineering system) was used to analyse overbreak trends in the project site.</a:t>
            </a:r>
          </a:p>
          <a:p>
            <a:r>
              <a:rPr lang="en-IN" sz="1800" dirty="0"/>
              <a:t>RES is a comprehensive methodology that is capable of considering unlimited number of parameters for modelling.</a:t>
            </a:r>
          </a:p>
          <a:p>
            <a:r>
              <a:rPr lang="en-US" sz="1800" dirty="0"/>
              <a:t>The rock engineering systems, as a multi-objective and powerful system, is fast becoming a key instrument in solving complex rock engineering problems especially in the field of rock mechanics</a:t>
            </a:r>
            <a:r>
              <a:rPr lang="en-IN" sz="1800" dirty="0"/>
              <a:t>. </a:t>
            </a:r>
          </a:p>
          <a:p>
            <a:r>
              <a:rPr lang="en-IN" sz="1800" dirty="0"/>
              <a:t> The major advantage of using RES is that it considers the inter-relation between parameters affecting overbreak.</a:t>
            </a:r>
          </a:p>
        </p:txBody>
      </p:sp>
      <p:sp>
        <p:nvSpPr>
          <p:cNvPr id="4" name="Date Placeholder 3">
            <a:extLst>
              <a:ext uri="{FF2B5EF4-FFF2-40B4-BE49-F238E27FC236}">
                <a16:creationId xmlns:a16="http://schemas.microsoft.com/office/drawing/2014/main" id="{F2F78FBB-75C9-42B8-8AE7-88D9A4D95BF8}"/>
              </a:ext>
            </a:extLst>
          </p:cNvPr>
          <p:cNvSpPr>
            <a:spLocks noGrp="1"/>
          </p:cNvSpPr>
          <p:nvPr>
            <p:ph type="dt" sz="half" idx="10"/>
          </p:nvPr>
        </p:nvSpPr>
        <p:spPr>
          <a:xfrm>
            <a:off x="-19050" y="6382986"/>
            <a:ext cx="4086221" cy="365125"/>
          </a:xfrm>
          <a:gradFill>
            <a:gsLst>
              <a:gs pos="21780">
                <a:srgbClr val="E3EAF6"/>
              </a:gs>
              <a:gs pos="4000">
                <a:schemeClr val="accent1">
                  <a:lumMod val="5000"/>
                  <a:lumOff val="95000"/>
                </a:schemeClr>
              </a:gs>
              <a:gs pos="74000">
                <a:schemeClr val="accent1">
                  <a:lumMod val="45000"/>
                  <a:lumOff val="55000"/>
                </a:schemeClr>
              </a:gs>
              <a:gs pos="83000">
                <a:schemeClr val="accent1">
                  <a:lumMod val="45000"/>
                  <a:lumOff val="55000"/>
                </a:schemeClr>
              </a:gs>
              <a:gs pos="56454">
                <a:srgbClr val="BECEEA"/>
              </a:gs>
              <a:gs pos="100000">
                <a:schemeClr val="accent1">
                  <a:lumMod val="30000"/>
                  <a:lumOff val="70000"/>
                </a:schemeClr>
              </a:gs>
            </a:gsLst>
          </a:gradFill>
        </p:spPr>
        <p:txBody>
          <a:bodyPr/>
          <a:lstStyle/>
          <a:p>
            <a:fld id="{7D720527-E009-4C97-9FEF-231DF66833B9}" type="datetime3">
              <a:rPr lang="en-US" smtClean="0"/>
              <a:t>1 January 2024</a:t>
            </a:fld>
            <a:endParaRPr lang="en-IN" dirty="0"/>
          </a:p>
        </p:txBody>
      </p:sp>
      <p:sp>
        <p:nvSpPr>
          <p:cNvPr id="5" name="Footer Placeholder 4">
            <a:extLst>
              <a:ext uri="{FF2B5EF4-FFF2-40B4-BE49-F238E27FC236}">
                <a16:creationId xmlns:a16="http://schemas.microsoft.com/office/drawing/2014/main" id="{0113944B-1E07-4E6D-B3F7-18F0945DF12F}"/>
              </a:ext>
            </a:extLst>
          </p:cNvPr>
          <p:cNvSpPr>
            <a:spLocks noGrp="1"/>
          </p:cNvSpPr>
          <p:nvPr>
            <p:ph type="ftr" sz="quarter" idx="11"/>
          </p:nvPr>
        </p:nvSpPr>
        <p:spPr>
          <a:xfrm>
            <a:off x="4057648" y="6382986"/>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gradFill>
        </p:spPr>
        <p:txBody>
          <a:bodyPr/>
          <a:lstStyle/>
          <a:p>
            <a:r>
              <a:rPr lang="en-IN" dirty="0"/>
              <a:t>203519019</a:t>
            </a:r>
          </a:p>
        </p:txBody>
      </p:sp>
      <p:sp>
        <p:nvSpPr>
          <p:cNvPr id="6" name="Slide Number Placeholder 5">
            <a:extLst>
              <a:ext uri="{FF2B5EF4-FFF2-40B4-BE49-F238E27FC236}">
                <a16:creationId xmlns:a16="http://schemas.microsoft.com/office/drawing/2014/main" id="{9C724573-D621-4A97-B407-3E08740E8D59}"/>
              </a:ext>
            </a:extLst>
          </p:cNvPr>
          <p:cNvSpPr>
            <a:spLocks noGrp="1"/>
          </p:cNvSpPr>
          <p:nvPr>
            <p:ph type="sldNum" sz="quarter" idx="12"/>
          </p:nvPr>
        </p:nvSpPr>
        <p:spPr>
          <a:xfrm>
            <a:off x="8629648" y="6382985"/>
            <a:ext cx="356235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15</a:t>
            </a:fld>
            <a:endParaRPr lang="en-IN" dirty="0"/>
          </a:p>
        </p:txBody>
      </p:sp>
      <p:cxnSp>
        <p:nvCxnSpPr>
          <p:cNvPr id="7" name="Straight Connector 6">
            <a:extLst>
              <a:ext uri="{FF2B5EF4-FFF2-40B4-BE49-F238E27FC236}">
                <a16:creationId xmlns:a16="http://schemas.microsoft.com/office/drawing/2014/main" id="{3B6A8F3E-1BFE-4148-A587-EED413FE8AC1}"/>
              </a:ext>
            </a:extLst>
          </p:cNvPr>
          <p:cNvCxnSpPr/>
          <p:nvPr/>
        </p:nvCxnSpPr>
        <p:spPr>
          <a:xfrm>
            <a:off x="805649" y="879193"/>
            <a:ext cx="10668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EA1557-9D61-4432-8EFF-777E22506C6F}"/>
              </a:ext>
            </a:extLst>
          </p:cNvPr>
          <p:cNvSpPr txBox="1"/>
          <p:nvPr/>
        </p:nvSpPr>
        <p:spPr>
          <a:xfrm>
            <a:off x="680622" y="2337947"/>
            <a:ext cx="2904752" cy="2031325"/>
          </a:xfrm>
          <a:prstGeom prst="rect">
            <a:avLst/>
          </a:prstGeom>
          <a:noFill/>
        </p:spPr>
        <p:txBody>
          <a:bodyPr wrap="square" rtlCol="0">
            <a:spAutoFit/>
          </a:bodyPr>
          <a:lstStyle/>
          <a:p>
            <a:pPr lvl="1">
              <a:buFont typeface="Wingdings" panose="05000000000000000000" pitchFamily="2" charset="2"/>
              <a:buChar char="Ø"/>
            </a:pPr>
            <a:r>
              <a:rPr lang="en-IN" sz="1800" dirty="0"/>
              <a:t> Q –value of rock</a:t>
            </a:r>
          </a:p>
          <a:p>
            <a:pPr lvl="1">
              <a:buFont typeface="Wingdings" panose="05000000000000000000" pitchFamily="2" charset="2"/>
              <a:buChar char="Ø"/>
            </a:pPr>
            <a:r>
              <a:rPr lang="en-IN" sz="1800" dirty="0"/>
              <a:t>Spacing to burden ratio</a:t>
            </a:r>
          </a:p>
          <a:p>
            <a:pPr lvl="1">
              <a:buFont typeface="Wingdings" panose="05000000000000000000" pitchFamily="2" charset="2"/>
              <a:buChar char="Ø"/>
            </a:pPr>
            <a:r>
              <a:rPr lang="en-IN" sz="1800" dirty="0"/>
              <a:t>Perimeter charge</a:t>
            </a:r>
          </a:p>
          <a:p>
            <a:pPr lvl="1">
              <a:buFont typeface="Wingdings" panose="05000000000000000000" pitchFamily="2" charset="2"/>
              <a:buChar char="Ø"/>
            </a:pPr>
            <a:r>
              <a:rPr lang="en-IN" sz="1800" dirty="0"/>
              <a:t>Powder factor</a:t>
            </a:r>
          </a:p>
          <a:p>
            <a:pPr lvl="1">
              <a:buFont typeface="Wingdings" panose="05000000000000000000" pitchFamily="2" charset="2"/>
              <a:buChar char="Ø"/>
            </a:pPr>
            <a:r>
              <a:rPr lang="en-IN" sz="1800" dirty="0"/>
              <a:t>Hole diameter                            </a:t>
            </a:r>
          </a:p>
          <a:p>
            <a:endParaRPr lang="en-IN" dirty="0"/>
          </a:p>
        </p:txBody>
      </p:sp>
      <p:sp>
        <p:nvSpPr>
          <p:cNvPr id="9" name="TextBox 8">
            <a:extLst>
              <a:ext uri="{FF2B5EF4-FFF2-40B4-BE49-F238E27FC236}">
                <a16:creationId xmlns:a16="http://schemas.microsoft.com/office/drawing/2014/main" id="{69A50864-79AC-499A-B28C-061F5C3522FC}"/>
              </a:ext>
            </a:extLst>
          </p:cNvPr>
          <p:cNvSpPr txBox="1"/>
          <p:nvPr/>
        </p:nvSpPr>
        <p:spPr>
          <a:xfrm>
            <a:off x="2995979" y="2379050"/>
            <a:ext cx="3711334" cy="1477328"/>
          </a:xfrm>
          <a:prstGeom prst="rect">
            <a:avLst/>
          </a:prstGeom>
          <a:noFill/>
        </p:spPr>
        <p:txBody>
          <a:bodyPr wrap="square" rtlCol="0">
            <a:spAutoFit/>
          </a:bodyPr>
          <a:lstStyle/>
          <a:p>
            <a:pPr lvl="1">
              <a:buFont typeface="Wingdings" panose="05000000000000000000" pitchFamily="2" charset="2"/>
              <a:buChar char="Ø"/>
            </a:pPr>
            <a:r>
              <a:rPr lang="en-IN" sz="1800" dirty="0"/>
              <a:t>Round length</a:t>
            </a:r>
          </a:p>
          <a:p>
            <a:pPr lvl="1">
              <a:buFont typeface="Wingdings" panose="05000000000000000000" pitchFamily="2" charset="2"/>
              <a:buChar char="Ø"/>
            </a:pPr>
            <a:r>
              <a:rPr lang="en-IN" sz="1800" dirty="0"/>
              <a:t>Delay time</a:t>
            </a:r>
          </a:p>
          <a:p>
            <a:pPr lvl="1">
              <a:buFont typeface="Wingdings" panose="05000000000000000000" pitchFamily="2" charset="2"/>
              <a:buChar char="Ø"/>
            </a:pPr>
            <a:r>
              <a:rPr lang="en-IN" sz="1800" dirty="0"/>
              <a:t>Explosive used</a:t>
            </a:r>
          </a:p>
          <a:p>
            <a:pPr lvl="1">
              <a:buFont typeface="Wingdings" panose="05000000000000000000" pitchFamily="2" charset="2"/>
              <a:buChar char="Ø"/>
            </a:pPr>
            <a:r>
              <a:rPr lang="en-IN" sz="1800" dirty="0"/>
              <a:t>Round length</a:t>
            </a:r>
          </a:p>
          <a:p>
            <a:endParaRPr lang="en-IN" dirty="0"/>
          </a:p>
        </p:txBody>
      </p:sp>
    </p:spTree>
    <p:extLst>
      <p:ext uri="{BB962C8B-B14F-4D97-AF65-F5344CB8AC3E}">
        <p14:creationId xmlns:p14="http://schemas.microsoft.com/office/powerpoint/2010/main" val="100693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1C95-324A-43BA-B421-0994A42FFF52}"/>
              </a:ext>
            </a:extLst>
          </p:cNvPr>
          <p:cNvSpPr>
            <a:spLocks noGrp="1"/>
          </p:cNvSpPr>
          <p:nvPr>
            <p:ph type="title"/>
          </p:nvPr>
        </p:nvSpPr>
        <p:spPr>
          <a:xfrm>
            <a:off x="838200" y="136529"/>
            <a:ext cx="10515600" cy="1325563"/>
          </a:xfrm>
        </p:spPr>
        <p:txBody>
          <a:bodyPr>
            <a:normAutofit/>
          </a:bodyPr>
          <a:lstStyle/>
          <a:p>
            <a:r>
              <a:rPr lang="en-IN" sz="3600" b="1" dirty="0">
                <a:latin typeface="+mn-lt"/>
              </a:rPr>
              <a:t>OVERBREAK MODEL DEVELOPMENT (CONTINUED)</a:t>
            </a:r>
          </a:p>
        </p:txBody>
      </p:sp>
      <p:pic>
        <p:nvPicPr>
          <p:cNvPr id="9" name="Content Placeholder 8">
            <a:extLst>
              <a:ext uri="{FF2B5EF4-FFF2-40B4-BE49-F238E27FC236}">
                <a16:creationId xmlns:a16="http://schemas.microsoft.com/office/drawing/2014/main" id="{EBF7F3AD-1ECC-49C6-9A0D-8E91C5432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789" y="1330960"/>
            <a:ext cx="5614987" cy="4822183"/>
          </a:xfrm>
        </p:spPr>
      </p:pic>
      <p:sp>
        <p:nvSpPr>
          <p:cNvPr id="4" name="Date Placeholder 3">
            <a:extLst>
              <a:ext uri="{FF2B5EF4-FFF2-40B4-BE49-F238E27FC236}">
                <a16:creationId xmlns:a16="http://schemas.microsoft.com/office/drawing/2014/main" id="{734074A6-0D36-426E-BA3E-F9A6B717EA01}"/>
              </a:ext>
            </a:extLst>
          </p:cNvPr>
          <p:cNvSpPr>
            <a:spLocks noGrp="1"/>
          </p:cNvSpPr>
          <p:nvPr>
            <p:ph type="dt" sz="half" idx="10"/>
          </p:nvPr>
        </p:nvSpPr>
        <p:spPr>
          <a:xfrm>
            <a:off x="-1" y="6356350"/>
            <a:ext cx="4048123"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1884D2E8-7552-4137-8098-9F66BC8A143D}" type="datetime3">
              <a:rPr lang="en-US" smtClean="0"/>
              <a:t>1 January 2024</a:t>
            </a:fld>
            <a:endParaRPr lang="en-IN" dirty="0"/>
          </a:p>
        </p:txBody>
      </p:sp>
      <p:sp>
        <p:nvSpPr>
          <p:cNvPr id="5" name="Footer Placeholder 4">
            <a:extLst>
              <a:ext uri="{FF2B5EF4-FFF2-40B4-BE49-F238E27FC236}">
                <a16:creationId xmlns:a16="http://schemas.microsoft.com/office/drawing/2014/main" id="{C186661C-08A4-4687-86B1-C02364573319}"/>
              </a:ext>
            </a:extLst>
          </p:cNvPr>
          <p:cNvSpPr>
            <a:spLocks noGrp="1"/>
          </p:cNvSpPr>
          <p:nvPr>
            <p:ph type="ftr" sz="quarter" idx="11"/>
          </p:nvPr>
        </p:nvSpPr>
        <p:spPr>
          <a:xfrm>
            <a:off x="4048128" y="6356354"/>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BF085D1-4DF2-4C57-B9E7-1D1CC63BB09D}"/>
              </a:ext>
            </a:extLst>
          </p:cNvPr>
          <p:cNvSpPr>
            <a:spLocks noGrp="1"/>
          </p:cNvSpPr>
          <p:nvPr>
            <p:ph type="sldNum" sz="quarter" idx="12"/>
          </p:nvPr>
        </p:nvSpPr>
        <p:spPr>
          <a:xfrm>
            <a:off x="8610600"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16</a:t>
            </a:fld>
            <a:endParaRPr lang="en-IN" dirty="0"/>
          </a:p>
        </p:txBody>
      </p:sp>
      <p:cxnSp>
        <p:nvCxnSpPr>
          <p:cNvPr id="7" name="Straight Connector 6">
            <a:extLst>
              <a:ext uri="{FF2B5EF4-FFF2-40B4-BE49-F238E27FC236}">
                <a16:creationId xmlns:a16="http://schemas.microsoft.com/office/drawing/2014/main" id="{6862E08F-B71B-4C18-8DB1-D79D6C52B0C7}"/>
              </a:ext>
            </a:extLst>
          </p:cNvPr>
          <p:cNvCxnSpPr/>
          <p:nvPr/>
        </p:nvCxnSpPr>
        <p:spPr>
          <a:xfrm>
            <a:off x="966788" y="1176040"/>
            <a:ext cx="1066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8375DE-CA92-498D-80C2-4D01E3074327}"/>
              </a:ext>
            </a:extLst>
          </p:cNvPr>
          <p:cNvSpPr txBox="1"/>
          <p:nvPr/>
        </p:nvSpPr>
        <p:spPr>
          <a:xfrm>
            <a:off x="6710361" y="1360197"/>
            <a:ext cx="5181600" cy="5078313"/>
          </a:xfrm>
          <a:prstGeom prst="rect">
            <a:avLst/>
          </a:prstGeom>
          <a:noFill/>
        </p:spPr>
        <p:txBody>
          <a:bodyPr wrap="square" rtlCol="0">
            <a:spAutoFit/>
          </a:bodyPr>
          <a:lstStyle/>
          <a:p>
            <a:pPr marL="285750" indent="-285750" algn="just">
              <a:buFont typeface="Arial" panose="020B0604020202020204" pitchFamily="34" charset="0"/>
              <a:buChar char="•"/>
            </a:pPr>
            <a:r>
              <a:rPr lang="en-IN" dirty="0"/>
              <a:t>All the influencing parameters of a system are placed on the diagonal of the matrix.</a:t>
            </a:r>
          </a:p>
          <a:p>
            <a:pPr marL="285750" indent="-285750" algn="just">
              <a:buFont typeface="Arial" panose="020B0604020202020204" pitchFamily="34" charset="0"/>
              <a:buChar char="•"/>
            </a:pPr>
            <a:r>
              <a:rPr lang="en-IN" dirty="0"/>
              <a:t>The row which the parameter occupies shows the influence of that parameter on the rest of parameters.</a:t>
            </a:r>
          </a:p>
          <a:p>
            <a:pPr marL="285750" indent="-285750" algn="just">
              <a:buFont typeface="Arial" panose="020B0604020202020204" pitchFamily="34" charset="0"/>
              <a:buChar char="•"/>
            </a:pPr>
            <a:r>
              <a:rPr lang="en-IN" dirty="0"/>
              <a:t>The column which the parameters occupy show the influence of other parameters on that particular parameter.</a:t>
            </a:r>
          </a:p>
          <a:p>
            <a:pPr marL="285750" indent="-285750" algn="just">
              <a:buFont typeface="Arial" panose="020B0604020202020204" pitchFamily="34" charset="0"/>
              <a:buChar char="•"/>
            </a:pPr>
            <a:r>
              <a:rPr lang="en-IN" dirty="0"/>
              <a:t>As far as minimisation is concerned the shows us the most influencing parameters on which emphasis can be laid for further control of a system.</a:t>
            </a:r>
          </a:p>
          <a:p>
            <a:pPr marL="285750" indent="-285750" algn="just">
              <a:buFont typeface="Arial" panose="020B0604020202020204" pitchFamily="34" charset="0"/>
              <a:buChar char="•"/>
            </a:pPr>
            <a:r>
              <a:rPr lang="en-IN" dirty="0"/>
              <a:t>On the other hand , it shows us up to what extent the sensitive variable is being affected by other parameters, thereby showing us the factors to be optimised for better controlling the system.</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78942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D375ED-76DE-4BBA-B5D9-00283FD4E5CF}"/>
              </a:ext>
            </a:extLst>
          </p:cNvPr>
          <p:cNvSpPr>
            <a:spLocks noGrp="1"/>
          </p:cNvSpPr>
          <p:nvPr>
            <p:ph type="dt" sz="half" idx="10"/>
          </p:nvPr>
        </p:nvSpPr>
        <p:spPr>
          <a:xfrm>
            <a:off x="2" y="6356352"/>
            <a:ext cx="403859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7673EF27-2E93-44B4-8F0D-9C24E591153D}" type="datetime3">
              <a:rPr lang="en-US" smtClean="0"/>
              <a:t>1 January 2024</a:t>
            </a:fld>
            <a:endParaRPr lang="en-IN" dirty="0"/>
          </a:p>
        </p:txBody>
      </p:sp>
      <p:sp>
        <p:nvSpPr>
          <p:cNvPr id="5" name="Footer Placeholder 4">
            <a:extLst>
              <a:ext uri="{FF2B5EF4-FFF2-40B4-BE49-F238E27FC236}">
                <a16:creationId xmlns:a16="http://schemas.microsoft.com/office/drawing/2014/main" id="{0AC52B95-AEAA-47D5-A044-C650B3D096F5}"/>
              </a:ext>
            </a:extLst>
          </p:cNvPr>
          <p:cNvSpPr>
            <a:spLocks noGrp="1"/>
          </p:cNvSpPr>
          <p:nvPr>
            <p:ph type="ftr" sz="quarter" idx="11"/>
          </p:nvPr>
        </p:nvSpPr>
        <p:spPr>
          <a:xfrm>
            <a:off x="4038600" y="6356354"/>
            <a:ext cx="4800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F133B14C-2797-4459-856B-1862DF987163}"/>
              </a:ext>
            </a:extLst>
          </p:cNvPr>
          <p:cNvSpPr>
            <a:spLocks noGrp="1"/>
          </p:cNvSpPr>
          <p:nvPr>
            <p:ph type="sldNum" sz="quarter" idx="12"/>
          </p:nvPr>
        </p:nvSpPr>
        <p:spPr>
          <a:xfrm>
            <a:off x="8839203" y="6356354"/>
            <a:ext cx="3376613"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17</a:t>
            </a:fld>
            <a:endParaRPr lang="en-IN" dirty="0"/>
          </a:p>
        </p:txBody>
      </p:sp>
      <p:sp>
        <p:nvSpPr>
          <p:cNvPr id="11" name="TextBox 10">
            <a:extLst>
              <a:ext uri="{FF2B5EF4-FFF2-40B4-BE49-F238E27FC236}">
                <a16:creationId xmlns:a16="http://schemas.microsoft.com/office/drawing/2014/main" id="{A10FE68E-DE1D-4AC9-8DA0-63F43F21FA40}"/>
              </a:ext>
            </a:extLst>
          </p:cNvPr>
          <p:cNvSpPr txBox="1"/>
          <p:nvPr/>
        </p:nvSpPr>
        <p:spPr>
          <a:xfrm>
            <a:off x="838200" y="350840"/>
            <a:ext cx="5924550" cy="584775"/>
          </a:xfrm>
          <a:prstGeom prst="rect">
            <a:avLst/>
          </a:prstGeom>
          <a:noFill/>
        </p:spPr>
        <p:txBody>
          <a:bodyPr wrap="square" rtlCol="0">
            <a:spAutoFit/>
          </a:bodyPr>
          <a:lstStyle/>
          <a:p>
            <a:r>
              <a:rPr lang="en-IN" sz="3200" b="1" dirty="0"/>
              <a:t>RES MATRIX FOR OVERBREAK</a:t>
            </a:r>
          </a:p>
        </p:txBody>
      </p:sp>
      <p:cxnSp>
        <p:nvCxnSpPr>
          <p:cNvPr id="12" name="Straight Connector 11">
            <a:extLst>
              <a:ext uri="{FF2B5EF4-FFF2-40B4-BE49-F238E27FC236}">
                <a16:creationId xmlns:a16="http://schemas.microsoft.com/office/drawing/2014/main" id="{97843555-34FA-4D6B-8A97-84F254D70EBB}"/>
              </a:ext>
            </a:extLst>
          </p:cNvPr>
          <p:cNvCxnSpPr/>
          <p:nvPr/>
        </p:nvCxnSpPr>
        <p:spPr>
          <a:xfrm>
            <a:off x="838200" y="935613"/>
            <a:ext cx="1066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E9BB835-6D5C-4027-A679-8AA7196505D2}"/>
              </a:ext>
            </a:extLst>
          </p:cNvPr>
          <p:cNvSpPr txBox="1"/>
          <p:nvPr/>
        </p:nvSpPr>
        <p:spPr>
          <a:xfrm>
            <a:off x="1028702" y="1043333"/>
            <a:ext cx="1093787" cy="369332"/>
          </a:xfrm>
          <a:prstGeom prst="rect">
            <a:avLst/>
          </a:prstGeom>
          <a:noFill/>
        </p:spPr>
        <p:txBody>
          <a:bodyPr wrap="square" rtlCol="0">
            <a:spAutoFit/>
          </a:bodyPr>
          <a:lstStyle/>
          <a:p>
            <a:r>
              <a:rPr lang="en-IN" dirty="0"/>
              <a:t>EFFECT</a:t>
            </a:r>
          </a:p>
        </p:txBody>
      </p:sp>
      <p:sp>
        <p:nvSpPr>
          <p:cNvPr id="15" name="Arrow: Right 14">
            <a:extLst>
              <a:ext uri="{FF2B5EF4-FFF2-40B4-BE49-F238E27FC236}">
                <a16:creationId xmlns:a16="http://schemas.microsoft.com/office/drawing/2014/main" id="{6F8F518F-779E-4EB3-8995-14424ECF66D3}"/>
              </a:ext>
            </a:extLst>
          </p:cNvPr>
          <p:cNvSpPr/>
          <p:nvPr/>
        </p:nvSpPr>
        <p:spPr>
          <a:xfrm>
            <a:off x="1885954" y="1155254"/>
            <a:ext cx="1093787" cy="191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6AEE4BBA-F101-4762-B0BA-3372DA53AAB2}"/>
              </a:ext>
            </a:extLst>
          </p:cNvPr>
          <p:cNvSpPr txBox="1"/>
          <p:nvPr/>
        </p:nvSpPr>
        <p:spPr>
          <a:xfrm>
            <a:off x="180977" y="1673596"/>
            <a:ext cx="847725" cy="369332"/>
          </a:xfrm>
          <a:prstGeom prst="rect">
            <a:avLst/>
          </a:prstGeom>
          <a:noFill/>
        </p:spPr>
        <p:txBody>
          <a:bodyPr wrap="square" rtlCol="0">
            <a:spAutoFit/>
          </a:bodyPr>
          <a:lstStyle/>
          <a:p>
            <a:r>
              <a:rPr lang="en-IN" dirty="0"/>
              <a:t>CAUSE</a:t>
            </a:r>
          </a:p>
        </p:txBody>
      </p:sp>
      <p:sp>
        <p:nvSpPr>
          <p:cNvPr id="17" name="Arrow: Down 16">
            <a:extLst>
              <a:ext uri="{FF2B5EF4-FFF2-40B4-BE49-F238E27FC236}">
                <a16:creationId xmlns:a16="http://schemas.microsoft.com/office/drawing/2014/main" id="{52A72909-9FEA-4A3C-821B-79294F1C7E75}"/>
              </a:ext>
            </a:extLst>
          </p:cNvPr>
          <p:cNvSpPr/>
          <p:nvPr/>
        </p:nvSpPr>
        <p:spPr>
          <a:xfrm>
            <a:off x="441327" y="2196139"/>
            <a:ext cx="225425" cy="698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4294D759-C0BC-4D1A-9296-9336E74266AC}"/>
              </a:ext>
            </a:extLst>
          </p:cNvPr>
          <p:cNvSpPr txBox="1"/>
          <p:nvPr/>
        </p:nvSpPr>
        <p:spPr>
          <a:xfrm>
            <a:off x="8755066" y="987064"/>
            <a:ext cx="3376613" cy="2308324"/>
          </a:xfrm>
          <a:prstGeom prst="rect">
            <a:avLst/>
          </a:prstGeom>
          <a:noFill/>
        </p:spPr>
        <p:txBody>
          <a:bodyPr wrap="square" rtlCol="0">
            <a:spAutoFit/>
          </a:bodyPr>
          <a:lstStyle/>
          <a:p>
            <a:pPr marL="285750" indent="-285750">
              <a:buFont typeface="Arial" panose="020B0604020202020204" pitchFamily="34" charset="0"/>
              <a:buChar char="•"/>
            </a:pPr>
            <a:r>
              <a:rPr lang="en-IN" dirty="0"/>
              <a:t>Q- ROCK QUALITY INDEX</a:t>
            </a:r>
          </a:p>
          <a:p>
            <a:pPr marL="285750" indent="-285750">
              <a:buFont typeface="Arial" panose="020B0604020202020204" pitchFamily="34" charset="0"/>
              <a:buChar char="•"/>
            </a:pPr>
            <a:r>
              <a:rPr lang="en-IN" dirty="0"/>
              <a:t>B/S- BURDEN TO SPACING RATIO</a:t>
            </a:r>
          </a:p>
          <a:p>
            <a:pPr marL="285750" indent="-285750">
              <a:buFont typeface="Arial" panose="020B0604020202020204" pitchFamily="34" charset="0"/>
              <a:buChar char="•"/>
            </a:pPr>
            <a:r>
              <a:rPr lang="en-IN" dirty="0"/>
              <a:t>A- AREA OF TUNNEL</a:t>
            </a:r>
          </a:p>
          <a:p>
            <a:pPr marL="285750" indent="-285750">
              <a:buFont typeface="Arial" panose="020B0604020202020204" pitchFamily="34" charset="0"/>
              <a:buChar char="•"/>
            </a:pPr>
            <a:r>
              <a:rPr lang="en-IN" dirty="0"/>
              <a:t>D- HOLE DIAMETER</a:t>
            </a:r>
          </a:p>
          <a:p>
            <a:pPr marL="285750" indent="-285750">
              <a:buFont typeface="Arial" panose="020B0604020202020204" pitchFamily="34" charset="0"/>
              <a:buChar char="•"/>
            </a:pPr>
            <a:r>
              <a:rPr lang="en-IN" dirty="0"/>
              <a:t>PF- POWDER FACTOR</a:t>
            </a:r>
          </a:p>
          <a:p>
            <a:pPr marL="285750" indent="-285750">
              <a:buFont typeface="Arial" panose="020B0604020202020204" pitchFamily="34" charset="0"/>
              <a:buChar char="•"/>
            </a:pPr>
            <a:r>
              <a:rPr lang="en-IN" dirty="0"/>
              <a:t>PC- PERIMETER CHARGE</a:t>
            </a:r>
          </a:p>
          <a:p>
            <a:pPr marL="285750" indent="-285750">
              <a:buFont typeface="Arial" panose="020B0604020202020204" pitchFamily="34" charset="0"/>
              <a:buChar char="•"/>
            </a:pPr>
            <a:r>
              <a:rPr lang="en-IN" dirty="0"/>
              <a:t>L- ROUND LENGTH.</a:t>
            </a:r>
          </a:p>
        </p:txBody>
      </p:sp>
      <p:graphicFrame>
        <p:nvGraphicFramePr>
          <p:cNvPr id="19" name="Table 19">
            <a:extLst>
              <a:ext uri="{FF2B5EF4-FFF2-40B4-BE49-F238E27FC236}">
                <a16:creationId xmlns:a16="http://schemas.microsoft.com/office/drawing/2014/main" id="{FD407302-CCA6-47BE-8EAF-BAD76BA427EE}"/>
              </a:ext>
            </a:extLst>
          </p:cNvPr>
          <p:cNvGraphicFramePr>
            <a:graphicFrameLocks noGrp="1"/>
          </p:cNvGraphicFramePr>
          <p:nvPr/>
        </p:nvGraphicFramePr>
        <p:xfrm>
          <a:off x="8755062" y="3257377"/>
          <a:ext cx="3230562" cy="3032760"/>
        </p:xfrm>
        <a:graphic>
          <a:graphicData uri="http://schemas.openxmlformats.org/drawingml/2006/table">
            <a:tbl>
              <a:tblPr firstRow="1" bandRow="1">
                <a:tableStyleId>{7DF18680-E054-41AD-8BC1-D1AEF772440D}</a:tableStyleId>
              </a:tblPr>
              <a:tblGrid>
                <a:gridCol w="958056">
                  <a:extLst>
                    <a:ext uri="{9D8B030D-6E8A-4147-A177-3AD203B41FA5}">
                      <a16:colId xmlns:a16="http://schemas.microsoft.com/office/drawing/2014/main" val="1293981828"/>
                    </a:ext>
                  </a:extLst>
                </a:gridCol>
                <a:gridCol w="2272506">
                  <a:extLst>
                    <a:ext uri="{9D8B030D-6E8A-4147-A177-3AD203B41FA5}">
                      <a16:colId xmlns:a16="http://schemas.microsoft.com/office/drawing/2014/main" val="1726857063"/>
                    </a:ext>
                  </a:extLst>
                </a:gridCol>
              </a:tblGrid>
              <a:tr h="370840">
                <a:tc>
                  <a:txBody>
                    <a:bodyPr/>
                    <a:lstStyle/>
                    <a:p>
                      <a:r>
                        <a:rPr lang="en-IN" dirty="0"/>
                        <a:t>RATING</a:t>
                      </a:r>
                    </a:p>
                  </a:txBody>
                  <a:tcPr/>
                </a:tc>
                <a:tc>
                  <a:txBody>
                    <a:bodyPr/>
                    <a:lstStyle/>
                    <a:p>
                      <a:r>
                        <a:rPr lang="en-IN" dirty="0"/>
                        <a:t>DESCRIPTION</a:t>
                      </a:r>
                    </a:p>
                  </a:txBody>
                  <a:tcPr/>
                </a:tc>
                <a:extLst>
                  <a:ext uri="{0D108BD9-81ED-4DB2-BD59-A6C34878D82A}">
                    <a16:rowId xmlns:a16="http://schemas.microsoft.com/office/drawing/2014/main" val="2778879370"/>
                  </a:ext>
                </a:extLst>
              </a:tr>
              <a:tr h="370840">
                <a:tc>
                  <a:txBody>
                    <a:bodyPr/>
                    <a:lstStyle/>
                    <a:p>
                      <a:r>
                        <a:rPr lang="en-IN" dirty="0"/>
                        <a:t>       4</a:t>
                      </a:r>
                    </a:p>
                  </a:txBody>
                  <a:tcPr/>
                </a:tc>
                <a:tc>
                  <a:txBody>
                    <a:bodyPr/>
                    <a:lstStyle/>
                    <a:p>
                      <a:r>
                        <a:rPr lang="en-IN" dirty="0"/>
                        <a:t>CRITICAL INTERACTION</a:t>
                      </a:r>
                    </a:p>
                  </a:txBody>
                  <a:tcPr/>
                </a:tc>
                <a:extLst>
                  <a:ext uri="{0D108BD9-81ED-4DB2-BD59-A6C34878D82A}">
                    <a16:rowId xmlns:a16="http://schemas.microsoft.com/office/drawing/2014/main" val="3915319941"/>
                  </a:ext>
                </a:extLst>
              </a:tr>
              <a:tr h="370840">
                <a:tc>
                  <a:txBody>
                    <a:bodyPr/>
                    <a:lstStyle/>
                    <a:p>
                      <a:r>
                        <a:rPr lang="en-IN" dirty="0"/>
                        <a:t>       3</a:t>
                      </a:r>
                    </a:p>
                  </a:txBody>
                  <a:tcPr/>
                </a:tc>
                <a:tc>
                  <a:txBody>
                    <a:bodyPr/>
                    <a:lstStyle/>
                    <a:p>
                      <a:r>
                        <a:rPr lang="en-IN" dirty="0"/>
                        <a:t>STRONG INTERACTION</a:t>
                      </a:r>
                    </a:p>
                  </a:txBody>
                  <a:tcPr/>
                </a:tc>
                <a:extLst>
                  <a:ext uri="{0D108BD9-81ED-4DB2-BD59-A6C34878D82A}">
                    <a16:rowId xmlns:a16="http://schemas.microsoft.com/office/drawing/2014/main" val="3372147678"/>
                  </a:ext>
                </a:extLst>
              </a:tr>
              <a:tr h="370840">
                <a:tc>
                  <a:txBody>
                    <a:bodyPr/>
                    <a:lstStyle/>
                    <a:p>
                      <a:r>
                        <a:rPr lang="en-IN" dirty="0"/>
                        <a:t>       2</a:t>
                      </a:r>
                    </a:p>
                  </a:txBody>
                  <a:tcPr/>
                </a:tc>
                <a:tc>
                  <a:txBody>
                    <a:bodyPr/>
                    <a:lstStyle/>
                    <a:p>
                      <a:r>
                        <a:rPr lang="en-IN" dirty="0"/>
                        <a:t>MEDIUM INTERACTION</a:t>
                      </a:r>
                    </a:p>
                  </a:txBody>
                  <a:tcPr/>
                </a:tc>
                <a:extLst>
                  <a:ext uri="{0D108BD9-81ED-4DB2-BD59-A6C34878D82A}">
                    <a16:rowId xmlns:a16="http://schemas.microsoft.com/office/drawing/2014/main" val="451126145"/>
                  </a:ext>
                </a:extLst>
              </a:tr>
              <a:tr h="370840">
                <a:tc>
                  <a:txBody>
                    <a:bodyPr/>
                    <a:lstStyle/>
                    <a:p>
                      <a:r>
                        <a:rPr lang="en-IN" dirty="0"/>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WEAK INTERACTION</a:t>
                      </a:r>
                    </a:p>
                  </a:txBody>
                  <a:tcPr/>
                </a:tc>
                <a:extLst>
                  <a:ext uri="{0D108BD9-81ED-4DB2-BD59-A6C34878D82A}">
                    <a16:rowId xmlns:a16="http://schemas.microsoft.com/office/drawing/2014/main" val="103149068"/>
                  </a:ext>
                </a:extLst>
              </a:tr>
              <a:tr h="370840">
                <a:tc>
                  <a:txBody>
                    <a:bodyPr/>
                    <a:lstStyle/>
                    <a:p>
                      <a:r>
                        <a:rPr lang="en-IN" dirty="0"/>
                        <a:t>       0</a:t>
                      </a:r>
                    </a:p>
                  </a:txBody>
                  <a:tcPr/>
                </a:tc>
                <a:tc>
                  <a:txBody>
                    <a:bodyPr/>
                    <a:lstStyle/>
                    <a:p>
                      <a:r>
                        <a:rPr lang="en-IN" dirty="0"/>
                        <a:t>NO INTERACTION</a:t>
                      </a:r>
                    </a:p>
                  </a:txBody>
                  <a:tcPr/>
                </a:tc>
                <a:extLst>
                  <a:ext uri="{0D108BD9-81ED-4DB2-BD59-A6C34878D82A}">
                    <a16:rowId xmlns:a16="http://schemas.microsoft.com/office/drawing/2014/main" val="2187720113"/>
                  </a:ext>
                </a:extLst>
              </a:tr>
            </a:tbl>
          </a:graphicData>
        </a:graphic>
      </p:graphicFrame>
      <p:graphicFrame>
        <p:nvGraphicFramePr>
          <p:cNvPr id="20" name="Table 19">
            <a:extLst>
              <a:ext uri="{FF2B5EF4-FFF2-40B4-BE49-F238E27FC236}">
                <a16:creationId xmlns:a16="http://schemas.microsoft.com/office/drawing/2014/main" id="{9FC41EF1-54EB-45D6-A344-4D7A426EC1D3}"/>
              </a:ext>
            </a:extLst>
          </p:cNvPr>
          <p:cNvGraphicFramePr>
            <a:graphicFrameLocks noGrp="1"/>
          </p:cNvGraphicFramePr>
          <p:nvPr/>
        </p:nvGraphicFramePr>
        <p:xfrm>
          <a:off x="1093793" y="1581228"/>
          <a:ext cx="7170741" cy="4431915"/>
        </p:xfrm>
        <a:graphic>
          <a:graphicData uri="http://schemas.openxmlformats.org/drawingml/2006/table">
            <a:tbl>
              <a:tblPr>
                <a:tableStyleId>{93296810-A885-4BE3-A3E7-6D5BEEA58F35}</a:tableStyleId>
              </a:tblPr>
              <a:tblGrid>
                <a:gridCol w="796749">
                  <a:extLst>
                    <a:ext uri="{9D8B030D-6E8A-4147-A177-3AD203B41FA5}">
                      <a16:colId xmlns:a16="http://schemas.microsoft.com/office/drawing/2014/main" val="2218943924"/>
                    </a:ext>
                  </a:extLst>
                </a:gridCol>
                <a:gridCol w="796749">
                  <a:extLst>
                    <a:ext uri="{9D8B030D-6E8A-4147-A177-3AD203B41FA5}">
                      <a16:colId xmlns:a16="http://schemas.microsoft.com/office/drawing/2014/main" val="779633942"/>
                    </a:ext>
                  </a:extLst>
                </a:gridCol>
                <a:gridCol w="796749">
                  <a:extLst>
                    <a:ext uri="{9D8B030D-6E8A-4147-A177-3AD203B41FA5}">
                      <a16:colId xmlns:a16="http://schemas.microsoft.com/office/drawing/2014/main" val="1807506988"/>
                    </a:ext>
                  </a:extLst>
                </a:gridCol>
                <a:gridCol w="796749">
                  <a:extLst>
                    <a:ext uri="{9D8B030D-6E8A-4147-A177-3AD203B41FA5}">
                      <a16:colId xmlns:a16="http://schemas.microsoft.com/office/drawing/2014/main" val="1298299675"/>
                    </a:ext>
                  </a:extLst>
                </a:gridCol>
                <a:gridCol w="796749">
                  <a:extLst>
                    <a:ext uri="{9D8B030D-6E8A-4147-A177-3AD203B41FA5}">
                      <a16:colId xmlns:a16="http://schemas.microsoft.com/office/drawing/2014/main" val="1205591144"/>
                    </a:ext>
                  </a:extLst>
                </a:gridCol>
                <a:gridCol w="796749">
                  <a:extLst>
                    <a:ext uri="{9D8B030D-6E8A-4147-A177-3AD203B41FA5}">
                      <a16:colId xmlns:a16="http://schemas.microsoft.com/office/drawing/2014/main" val="3094393960"/>
                    </a:ext>
                  </a:extLst>
                </a:gridCol>
                <a:gridCol w="796749">
                  <a:extLst>
                    <a:ext uri="{9D8B030D-6E8A-4147-A177-3AD203B41FA5}">
                      <a16:colId xmlns:a16="http://schemas.microsoft.com/office/drawing/2014/main" val="3227138483"/>
                    </a:ext>
                  </a:extLst>
                </a:gridCol>
                <a:gridCol w="796749">
                  <a:extLst>
                    <a:ext uri="{9D8B030D-6E8A-4147-A177-3AD203B41FA5}">
                      <a16:colId xmlns:a16="http://schemas.microsoft.com/office/drawing/2014/main" val="2564395365"/>
                    </a:ext>
                  </a:extLst>
                </a:gridCol>
                <a:gridCol w="796749">
                  <a:extLst>
                    <a:ext uri="{9D8B030D-6E8A-4147-A177-3AD203B41FA5}">
                      <a16:colId xmlns:a16="http://schemas.microsoft.com/office/drawing/2014/main" val="2419956695"/>
                    </a:ext>
                  </a:extLst>
                </a:gridCol>
              </a:tblGrid>
              <a:tr h="492435">
                <a:tc>
                  <a:txBody>
                    <a:bodyPr/>
                    <a:lstStyle/>
                    <a:p>
                      <a:pPr algn="ctr" fontAlgn="b"/>
                      <a:r>
                        <a:rPr lang="en-IN" sz="1100" b="1" u="none" strike="noStrike" dirty="0">
                          <a:effectLst/>
                        </a:rPr>
                        <a:t>Q</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57454"/>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T</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1279503"/>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B/S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8535126"/>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A</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867843"/>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D</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0042491"/>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PF</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2139901"/>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PC</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1243855"/>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391669"/>
                  </a:ext>
                </a:extLst>
              </a:tr>
              <a:tr h="492435">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K</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0023319"/>
                  </a:ext>
                </a:extLst>
              </a:tr>
            </a:tbl>
          </a:graphicData>
        </a:graphic>
      </p:graphicFrame>
    </p:spTree>
    <p:extLst>
      <p:ext uri="{BB962C8B-B14F-4D97-AF65-F5344CB8AC3E}">
        <p14:creationId xmlns:p14="http://schemas.microsoft.com/office/powerpoint/2010/main" val="137096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12DBB-EB5C-4F3B-B54A-D9E7427EEEFA}"/>
              </a:ext>
            </a:extLst>
          </p:cNvPr>
          <p:cNvSpPr>
            <a:spLocks noGrp="1"/>
          </p:cNvSpPr>
          <p:nvPr>
            <p:ph type="dt" sz="half" idx="10"/>
          </p:nvPr>
        </p:nvSpPr>
        <p:spPr>
          <a:xfrm>
            <a:off x="-9525" y="6356353"/>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81E40CAA-2C24-4CF9-B3AA-D56D63CD6F87}" type="datetime3">
              <a:rPr lang="en-US" smtClean="0"/>
              <a:t>1 January 2024</a:t>
            </a:fld>
            <a:endParaRPr lang="en-IN" dirty="0"/>
          </a:p>
        </p:txBody>
      </p:sp>
      <p:sp>
        <p:nvSpPr>
          <p:cNvPr id="3" name="Footer Placeholder 2">
            <a:extLst>
              <a:ext uri="{FF2B5EF4-FFF2-40B4-BE49-F238E27FC236}">
                <a16:creationId xmlns:a16="http://schemas.microsoft.com/office/drawing/2014/main" id="{455FFF3D-1400-487A-AF30-302DCE71D9F0}"/>
              </a:ext>
            </a:extLst>
          </p:cNvPr>
          <p:cNvSpPr>
            <a:spLocks noGrp="1"/>
          </p:cNvSpPr>
          <p:nvPr>
            <p:ph type="ftr" sz="quarter" idx="11"/>
          </p:nvPr>
        </p:nvSpPr>
        <p:spPr>
          <a:xfrm>
            <a:off x="4019550" y="6356353"/>
            <a:ext cx="459105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F0308A29-D4A1-40D8-BB7A-391D52160629}"/>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18</a:t>
            </a:fld>
            <a:endParaRPr lang="en-IN" dirty="0"/>
          </a:p>
        </p:txBody>
      </p:sp>
      <p:graphicFrame>
        <p:nvGraphicFramePr>
          <p:cNvPr id="5" name="Table 4">
            <a:extLst>
              <a:ext uri="{FF2B5EF4-FFF2-40B4-BE49-F238E27FC236}">
                <a16:creationId xmlns:a16="http://schemas.microsoft.com/office/drawing/2014/main" id="{709CE7DD-2EDD-4081-B6A3-9BF050233640}"/>
              </a:ext>
            </a:extLst>
          </p:cNvPr>
          <p:cNvGraphicFramePr>
            <a:graphicFrameLocks noGrp="1"/>
          </p:cNvGraphicFramePr>
          <p:nvPr/>
        </p:nvGraphicFramePr>
        <p:xfrm>
          <a:off x="674702" y="843378"/>
          <a:ext cx="7212367" cy="5355392"/>
        </p:xfrm>
        <a:graphic>
          <a:graphicData uri="http://schemas.openxmlformats.org/drawingml/2006/table">
            <a:tbl>
              <a:tblPr>
                <a:tableStyleId>{00A15C55-8517-42AA-B614-E9B94910E393}</a:tableStyleId>
              </a:tblPr>
              <a:tblGrid>
                <a:gridCol w="801374">
                  <a:extLst>
                    <a:ext uri="{9D8B030D-6E8A-4147-A177-3AD203B41FA5}">
                      <a16:colId xmlns:a16="http://schemas.microsoft.com/office/drawing/2014/main" val="2661155217"/>
                    </a:ext>
                  </a:extLst>
                </a:gridCol>
                <a:gridCol w="1502576">
                  <a:extLst>
                    <a:ext uri="{9D8B030D-6E8A-4147-A177-3AD203B41FA5}">
                      <a16:colId xmlns:a16="http://schemas.microsoft.com/office/drawing/2014/main" val="2232856947"/>
                    </a:ext>
                  </a:extLst>
                </a:gridCol>
                <a:gridCol w="801374">
                  <a:extLst>
                    <a:ext uri="{9D8B030D-6E8A-4147-A177-3AD203B41FA5}">
                      <a16:colId xmlns:a16="http://schemas.microsoft.com/office/drawing/2014/main" val="4151904575"/>
                    </a:ext>
                  </a:extLst>
                </a:gridCol>
                <a:gridCol w="1268843">
                  <a:extLst>
                    <a:ext uri="{9D8B030D-6E8A-4147-A177-3AD203B41FA5}">
                      <a16:colId xmlns:a16="http://schemas.microsoft.com/office/drawing/2014/main" val="3234118340"/>
                    </a:ext>
                  </a:extLst>
                </a:gridCol>
                <a:gridCol w="1235452">
                  <a:extLst>
                    <a:ext uri="{9D8B030D-6E8A-4147-A177-3AD203B41FA5}">
                      <a16:colId xmlns:a16="http://schemas.microsoft.com/office/drawing/2014/main" val="1244312926"/>
                    </a:ext>
                  </a:extLst>
                </a:gridCol>
                <a:gridCol w="801374">
                  <a:extLst>
                    <a:ext uri="{9D8B030D-6E8A-4147-A177-3AD203B41FA5}">
                      <a16:colId xmlns:a16="http://schemas.microsoft.com/office/drawing/2014/main" val="3950136284"/>
                    </a:ext>
                  </a:extLst>
                </a:gridCol>
                <a:gridCol w="801374">
                  <a:extLst>
                    <a:ext uri="{9D8B030D-6E8A-4147-A177-3AD203B41FA5}">
                      <a16:colId xmlns:a16="http://schemas.microsoft.com/office/drawing/2014/main" val="150378110"/>
                    </a:ext>
                  </a:extLst>
                </a:gridCol>
              </a:tblGrid>
              <a:tr h="484146">
                <a:tc>
                  <a:txBody>
                    <a:bodyPr/>
                    <a:lstStyle/>
                    <a:p>
                      <a:pPr algn="ctr" fontAlgn="b"/>
                      <a:r>
                        <a:rPr lang="en-IN" sz="1600" u="none" strike="noStrike" dirty="0">
                          <a:effectLst/>
                        </a:rPr>
                        <a:t>S.NO</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PARAMETERS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CAUSE (C)</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EFFECT (E)</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C+E</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C-E</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a</a:t>
                      </a:r>
                      <a:r>
                        <a:rPr lang="en-IN" sz="1600" u="none" strike="noStrike" baseline="-25000" dirty="0">
                          <a:effectLst/>
                        </a:rPr>
                        <a:t>i</a:t>
                      </a:r>
                      <a:r>
                        <a:rPr lang="en-IN" sz="1600" u="none" strike="noStrike" dirty="0">
                          <a:effectLst/>
                        </a:rPr>
                        <a:t>(%)</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1907214"/>
                  </a:ext>
                </a:extLst>
              </a:tr>
              <a:tr h="446905">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Q</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16.66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1525097"/>
                  </a:ext>
                </a:extLst>
              </a:tr>
              <a:tr h="446905">
                <a:tc>
                  <a:txBody>
                    <a:bodyPr/>
                    <a:lstStyle/>
                    <a:p>
                      <a:pPr algn="ctr" fontAlgn="b"/>
                      <a:r>
                        <a:rPr lang="en-IN" sz="1600" b="0"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DELAY TIME</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8</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6.55</a:t>
                      </a:r>
                    </a:p>
                  </a:txBody>
                  <a:tcPr marL="7620" marR="7620" marT="7620" marB="0" anchor="b"/>
                </a:tc>
                <a:extLst>
                  <a:ext uri="{0D108BD9-81ED-4DB2-BD59-A6C34878D82A}">
                    <a16:rowId xmlns:a16="http://schemas.microsoft.com/office/drawing/2014/main" val="682146846"/>
                  </a:ext>
                </a:extLst>
              </a:tr>
              <a:tr h="446905">
                <a:tc>
                  <a:txBody>
                    <a:bodyPr/>
                    <a:lstStyle/>
                    <a:p>
                      <a:pPr algn="ctr" fontAlgn="b"/>
                      <a:r>
                        <a:rPr lang="en-IN" sz="1600" b="0" i="0" u="none" strike="noStrike" dirty="0">
                          <a:solidFill>
                            <a:srgbClr val="000000"/>
                          </a:solidFill>
                          <a:effectLst/>
                          <a:latin typeface="Calibri" panose="020F0502020204030204" pitchFamily="34" charset="0"/>
                        </a:rPr>
                        <a:t>3</a:t>
                      </a:r>
                    </a:p>
                  </a:txBody>
                  <a:tcPr marL="7620" marR="7620" marT="7620" marB="0" anchor="b"/>
                </a:tc>
                <a:tc>
                  <a:txBody>
                    <a:bodyPr/>
                    <a:lstStyle/>
                    <a:p>
                      <a:pPr algn="ctr" fontAlgn="b"/>
                      <a:r>
                        <a:rPr lang="en-IN" sz="1600" u="none" strike="noStrike" dirty="0">
                          <a:effectLst/>
                        </a:rPr>
                        <a:t>B/S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13.72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0351254"/>
                  </a:ext>
                </a:extLst>
              </a:tr>
              <a:tr h="446905">
                <a:tc>
                  <a:txBody>
                    <a:bodyPr/>
                    <a:lstStyle/>
                    <a:p>
                      <a:pPr algn="ctr" fontAlgn="b"/>
                      <a:r>
                        <a:rPr lang="en-IN" sz="16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ctr" fontAlgn="b"/>
                      <a:r>
                        <a:rPr lang="en-IN" sz="1600" u="none" strike="noStrike" dirty="0">
                          <a:effectLst/>
                        </a:rPr>
                        <a:t>AREA</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14.7</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317043"/>
                  </a:ext>
                </a:extLst>
              </a:tr>
              <a:tr h="446905">
                <a:tc>
                  <a:txBody>
                    <a:bodyPr/>
                    <a:lstStyle/>
                    <a:p>
                      <a:pPr algn="ctr" fontAlgn="b"/>
                      <a:r>
                        <a:rPr lang="en-IN" sz="1600" b="0" i="0" u="none" strike="noStrike" dirty="0">
                          <a:solidFill>
                            <a:srgbClr val="000000"/>
                          </a:solidFill>
                          <a:effectLst/>
                          <a:latin typeface="Calibri" panose="020F0502020204030204" pitchFamily="34" charset="0"/>
                        </a:rPr>
                        <a:t>5</a:t>
                      </a:r>
                    </a:p>
                  </a:txBody>
                  <a:tcPr marL="7620" marR="7620" marT="7620" marB="0" anchor="b"/>
                </a:tc>
                <a:tc>
                  <a:txBody>
                    <a:bodyPr/>
                    <a:lstStyle/>
                    <a:p>
                      <a:pPr algn="ctr" fontAlgn="b"/>
                      <a:r>
                        <a:rPr lang="en-IN" sz="1600" u="none" strike="noStrike" dirty="0">
                          <a:effectLst/>
                        </a:rPr>
                        <a:t>HOLE DIAMETER</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9</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8.82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130567"/>
                  </a:ext>
                </a:extLst>
              </a:tr>
              <a:tr h="446905">
                <a:tc>
                  <a:txBody>
                    <a:bodyPr/>
                    <a:lstStyle/>
                    <a:p>
                      <a:pPr algn="ctr" fontAlgn="b"/>
                      <a:r>
                        <a:rPr lang="en-IN" sz="1600" b="0" i="0" u="none" strike="noStrike" dirty="0">
                          <a:solidFill>
                            <a:srgbClr val="000000"/>
                          </a:solidFill>
                          <a:effectLst/>
                          <a:latin typeface="Calibri" panose="020F0502020204030204" pitchFamily="34" charset="0"/>
                        </a:rPr>
                        <a:t>6</a:t>
                      </a:r>
                    </a:p>
                  </a:txBody>
                  <a:tcPr marL="7620" marR="7620" marT="7620" marB="0" anchor="b"/>
                </a:tc>
                <a:tc>
                  <a:txBody>
                    <a:bodyPr/>
                    <a:lstStyle/>
                    <a:p>
                      <a:pPr algn="ctr" fontAlgn="b"/>
                      <a:r>
                        <a:rPr lang="en-IN" sz="1600" u="none" strike="noStrike" dirty="0">
                          <a:effectLst/>
                        </a:rPr>
                        <a:t>POWDER FACTOR</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15.68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0856946"/>
                  </a:ext>
                </a:extLst>
              </a:tr>
              <a:tr h="837947">
                <a:tc>
                  <a:txBody>
                    <a:bodyPr/>
                    <a:lstStyle/>
                    <a:p>
                      <a:pPr algn="ctr" fontAlgn="b"/>
                      <a:r>
                        <a:rPr lang="en-IN" sz="16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ctr" fontAlgn="b"/>
                      <a:r>
                        <a:rPr lang="en-IN" sz="1600" u="none" strike="noStrike" dirty="0">
                          <a:effectLst/>
                        </a:rPr>
                        <a:t>PERIMETER CHARGE</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14</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20</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-8</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19.6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1722988"/>
                  </a:ext>
                </a:extLst>
              </a:tr>
              <a:tr h="446905">
                <a:tc>
                  <a:txBody>
                    <a:bodyPr/>
                    <a:lstStyle/>
                    <a:p>
                      <a:pPr algn="ctr" fontAlgn="b"/>
                      <a:r>
                        <a:rPr lang="en-IN" sz="1600" b="0" i="0" u="none" strike="noStrike" dirty="0">
                          <a:solidFill>
                            <a:srgbClr val="000000"/>
                          </a:solidFill>
                          <a:effectLst/>
                          <a:latin typeface="Calibri" panose="020F0502020204030204" pitchFamily="34" charset="0"/>
                        </a:rPr>
                        <a:t>8</a:t>
                      </a:r>
                    </a:p>
                  </a:txBody>
                  <a:tcPr marL="7620" marR="7620" marT="7620" marB="0" anchor="b"/>
                </a:tc>
                <a:tc>
                  <a:txBody>
                    <a:bodyPr/>
                    <a:lstStyle/>
                    <a:p>
                      <a:pPr algn="ctr" fontAlgn="b"/>
                      <a:r>
                        <a:rPr lang="en-IN" sz="1600" u="none" strike="noStrike" dirty="0">
                          <a:effectLst/>
                        </a:rPr>
                        <a:t>ROUND LENGTH</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10.78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326335"/>
                  </a:ext>
                </a:extLst>
              </a:tr>
              <a:tr h="446905">
                <a:tc>
                  <a:txBody>
                    <a:bodyPr/>
                    <a:lstStyle/>
                    <a:p>
                      <a:pPr algn="ctr" fontAlgn="b"/>
                      <a:r>
                        <a:rPr lang="en-IN" sz="1600" b="0" i="0" u="none" strike="noStrike" dirty="0">
                          <a:solidFill>
                            <a:srgbClr val="000000"/>
                          </a:solidFill>
                          <a:effectLst/>
                          <a:latin typeface="Calibri" panose="020F0502020204030204" pitchFamily="34" charset="0"/>
                        </a:rPr>
                        <a:t>9</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EXPLOSIVE</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5</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9.83</a:t>
                      </a:r>
                    </a:p>
                  </a:txBody>
                  <a:tcPr marL="7620" marR="7620" marT="7620" marB="0" anchor="b"/>
                </a:tc>
                <a:extLst>
                  <a:ext uri="{0D108BD9-81ED-4DB2-BD59-A6C34878D82A}">
                    <a16:rowId xmlns:a16="http://schemas.microsoft.com/office/drawing/2014/main" val="2056671509"/>
                  </a:ext>
                </a:extLst>
              </a:tr>
              <a:tr h="446905">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57</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65</a:t>
                      </a:r>
                    </a:p>
                  </a:txBody>
                  <a:tcPr marL="7620" marR="7620" marT="7620" marB="0" anchor="b"/>
                </a:tc>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2560143"/>
                  </a:ext>
                </a:extLst>
              </a:tr>
            </a:tbl>
          </a:graphicData>
        </a:graphic>
      </p:graphicFrame>
      <p:pic>
        <p:nvPicPr>
          <p:cNvPr id="7" name="Picture 6">
            <a:extLst>
              <a:ext uri="{FF2B5EF4-FFF2-40B4-BE49-F238E27FC236}">
                <a16:creationId xmlns:a16="http://schemas.microsoft.com/office/drawing/2014/main" id="{50EFE386-7376-4263-8A86-CF7EAF643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989" y="1029907"/>
            <a:ext cx="3548011" cy="1148741"/>
          </a:xfrm>
          <a:prstGeom prst="rect">
            <a:avLst/>
          </a:prstGeom>
        </p:spPr>
      </p:pic>
      <p:sp>
        <p:nvSpPr>
          <p:cNvPr id="8" name="TextBox 7">
            <a:extLst>
              <a:ext uri="{FF2B5EF4-FFF2-40B4-BE49-F238E27FC236}">
                <a16:creationId xmlns:a16="http://schemas.microsoft.com/office/drawing/2014/main" id="{1CD01820-F56C-4CC6-9BE6-6284CF1BF612}"/>
              </a:ext>
            </a:extLst>
          </p:cNvPr>
          <p:cNvSpPr txBox="1"/>
          <p:nvPr/>
        </p:nvSpPr>
        <p:spPr>
          <a:xfrm>
            <a:off x="8273989" y="2030244"/>
            <a:ext cx="3417902" cy="4247317"/>
          </a:xfrm>
          <a:prstGeom prst="rect">
            <a:avLst/>
          </a:prstGeom>
          <a:noFill/>
        </p:spPr>
        <p:txBody>
          <a:bodyPr wrap="square" rtlCol="0">
            <a:spAutoFit/>
          </a:bodyPr>
          <a:lstStyle/>
          <a:p>
            <a:pPr marL="285750" indent="-285750" algn="just">
              <a:buFont typeface="Arial" panose="020B0604020202020204" pitchFamily="34" charset="0"/>
              <a:buChar char="•"/>
            </a:pPr>
            <a:r>
              <a:rPr lang="en-IN" dirty="0"/>
              <a:t>Using the cause and effect for each parameter , the weight factor of each parameter are found out.</a:t>
            </a:r>
          </a:p>
          <a:p>
            <a:pPr algn="just"/>
            <a:endParaRPr lang="en-IN" dirty="0"/>
          </a:p>
          <a:p>
            <a:pPr marL="285750" indent="-285750" algn="just">
              <a:buFont typeface="Arial" panose="020B0604020202020204" pitchFamily="34" charset="0"/>
              <a:buChar char="•"/>
            </a:pPr>
            <a:r>
              <a:rPr lang="en-IN" dirty="0"/>
              <a:t>C+E is called dominance factor.</a:t>
            </a:r>
          </a:p>
          <a:p>
            <a:pPr marL="285750" indent="-285750" algn="just">
              <a:buFont typeface="Arial" panose="020B0604020202020204" pitchFamily="34" charset="0"/>
              <a:buChar char="•"/>
            </a:pPr>
            <a:r>
              <a:rPr lang="en-IN" dirty="0"/>
              <a:t>The more the dominance factor, the more importance the parameter becomes.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this system perimeter charge is the most dominant factor among blast parameters along with Q.</a:t>
            </a:r>
          </a:p>
          <a:p>
            <a:endParaRPr lang="en-IN" dirty="0"/>
          </a:p>
        </p:txBody>
      </p:sp>
      <p:sp>
        <p:nvSpPr>
          <p:cNvPr id="6" name="TextBox 5">
            <a:extLst>
              <a:ext uri="{FF2B5EF4-FFF2-40B4-BE49-F238E27FC236}">
                <a16:creationId xmlns:a16="http://schemas.microsoft.com/office/drawing/2014/main" id="{BEF94923-6EDB-4B22-8A35-81185E459E5C}"/>
              </a:ext>
            </a:extLst>
          </p:cNvPr>
          <p:cNvSpPr txBox="1"/>
          <p:nvPr/>
        </p:nvSpPr>
        <p:spPr>
          <a:xfrm>
            <a:off x="683581" y="230819"/>
            <a:ext cx="7226423" cy="584775"/>
          </a:xfrm>
          <a:prstGeom prst="rect">
            <a:avLst/>
          </a:prstGeom>
          <a:noFill/>
        </p:spPr>
        <p:txBody>
          <a:bodyPr wrap="square" rtlCol="0">
            <a:spAutoFit/>
          </a:bodyPr>
          <a:lstStyle/>
          <a:p>
            <a:r>
              <a:rPr lang="en-IN" sz="3200" b="1" dirty="0"/>
              <a:t>CAUSE – EFFECT TABLE</a:t>
            </a:r>
          </a:p>
        </p:txBody>
      </p:sp>
      <p:cxnSp>
        <p:nvCxnSpPr>
          <p:cNvPr id="9" name="Straight Connector 8">
            <a:extLst>
              <a:ext uri="{FF2B5EF4-FFF2-40B4-BE49-F238E27FC236}">
                <a16:creationId xmlns:a16="http://schemas.microsoft.com/office/drawing/2014/main" id="{7A533B53-DD75-4A8A-AAAB-CA113C98D4F0}"/>
              </a:ext>
            </a:extLst>
          </p:cNvPr>
          <p:cNvCxnSpPr/>
          <p:nvPr/>
        </p:nvCxnSpPr>
        <p:spPr>
          <a:xfrm>
            <a:off x="674702" y="774663"/>
            <a:ext cx="1066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10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FDD50B-4833-45D5-BE6A-0F1429C62808}"/>
              </a:ext>
            </a:extLst>
          </p:cNvPr>
          <p:cNvSpPr>
            <a:spLocks noGrp="1"/>
          </p:cNvSpPr>
          <p:nvPr>
            <p:ph type="dt" sz="half" idx="10"/>
          </p:nvPr>
        </p:nvSpPr>
        <p:spPr>
          <a:xfrm>
            <a:off x="0" y="6356353"/>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DA362EDC-687E-4D22-837C-203F6CEC4F12}" type="datetime3">
              <a:rPr lang="en-US" smtClean="0"/>
              <a:t>1 January 2024</a:t>
            </a:fld>
            <a:endParaRPr lang="en-IN" dirty="0"/>
          </a:p>
        </p:txBody>
      </p:sp>
      <p:sp>
        <p:nvSpPr>
          <p:cNvPr id="3" name="Footer Placeholder 2">
            <a:extLst>
              <a:ext uri="{FF2B5EF4-FFF2-40B4-BE49-F238E27FC236}">
                <a16:creationId xmlns:a16="http://schemas.microsoft.com/office/drawing/2014/main" id="{A5F0736A-8644-45F0-B1A5-435B69D02BB2}"/>
              </a:ext>
            </a:extLst>
          </p:cNvPr>
          <p:cNvSpPr>
            <a:spLocks noGrp="1"/>
          </p:cNvSpPr>
          <p:nvPr>
            <p:ph type="ftr" sz="quarter" idx="11"/>
          </p:nvPr>
        </p:nvSpPr>
        <p:spPr>
          <a:xfrm>
            <a:off x="4038600" y="6356353"/>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438899E6-77E4-469B-8509-C054ECEC3175}"/>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19</a:t>
            </a:fld>
            <a:endParaRPr lang="en-IN" dirty="0"/>
          </a:p>
        </p:txBody>
      </p:sp>
      <p:sp>
        <p:nvSpPr>
          <p:cNvPr id="7" name="TextBox 6">
            <a:extLst>
              <a:ext uri="{FF2B5EF4-FFF2-40B4-BE49-F238E27FC236}">
                <a16:creationId xmlns:a16="http://schemas.microsoft.com/office/drawing/2014/main" id="{B3907EAF-5F12-4CA8-AFB6-8B2EA9F2CC53}"/>
              </a:ext>
            </a:extLst>
          </p:cNvPr>
          <p:cNvSpPr txBox="1"/>
          <p:nvPr/>
        </p:nvSpPr>
        <p:spPr>
          <a:xfrm>
            <a:off x="7600954" y="933450"/>
            <a:ext cx="4029075"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Figure  shows the C - E plot for each parameter. </a:t>
            </a:r>
          </a:p>
          <a:p>
            <a:pPr marL="285750" indent="-285750" algn="just">
              <a:buFont typeface="Arial" panose="020B0604020202020204" pitchFamily="34" charset="0"/>
              <a:buChar char="•"/>
            </a:pPr>
            <a:r>
              <a:rPr lang="en-US" dirty="0"/>
              <a:t>In this figure, the points under the line C = E line are called dominant parameters and the points over the C = E line are subordinate parameters.</a:t>
            </a:r>
          </a:p>
          <a:p>
            <a:pPr marL="285750" indent="-285750" algn="just">
              <a:buFont typeface="Arial" panose="020B0604020202020204" pitchFamily="34" charset="0"/>
              <a:buChar char="•"/>
            </a:pPr>
            <a:r>
              <a:rPr lang="en-US" dirty="0"/>
              <a:t> Dominant parameters are dominant in the system and subordinate parameters and highly dominated by the system, respectively.</a:t>
            </a:r>
          </a:p>
          <a:p>
            <a:pPr marL="285750" indent="-285750" algn="just">
              <a:buFont typeface="Arial" panose="020B0604020202020204" pitchFamily="34" charset="0"/>
              <a:buChar char="•"/>
            </a:pPr>
            <a:r>
              <a:rPr lang="en-US" dirty="0"/>
              <a:t>Area and Q values represent the uncontrollable and semi controllable parameters which dictate the blast design and rightly so are below the slope line indicating dominance in the system.</a:t>
            </a:r>
          </a:p>
          <a:p>
            <a:pPr marL="285750" indent="-285750" algn="just">
              <a:buFont typeface="Arial" panose="020B0604020202020204" pitchFamily="34" charset="0"/>
              <a:buChar char="•"/>
            </a:pPr>
            <a:endParaRPr lang="en-IN" dirty="0"/>
          </a:p>
        </p:txBody>
      </p:sp>
      <p:graphicFrame>
        <p:nvGraphicFramePr>
          <p:cNvPr id="8" name="Chart 7">
            <a:extLst>
              <a:ext uri="{FF2B5EF4-FFF2-40B4-BE49-F238E27FC236}">
                <a16:creationId xmlns:a16="http://schemas.microsoft.com/office/drawing/2014/main" id="{30C182C7-B7DD-4647-A24C-CCB428F0DDDF}"/>
              </a:ext>
            </a:extLst>
          </p:cNvPr>
          <p:cNvGraphicFramePr>
            <a:graphicFrameLocks/>
          </p:cNvGraphicFramePr>
          <p:nvPr/>
        </p:nvGraphicFramePr>
        <p:xfrm>
          <a:off x="676274" y="776287"/>
          <a:ext cx="6429375" cy="53054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D0D1364-D2F7-43EE-91B8-D0B5A42320C3}"/>
              </a:ext>
            </a:extLst>
          </p:cNvPr>
          <p:cNvSpPr txBox="1"/>
          <p:nvPr/>
        </p:nvSpPr>
        <p:spPr>
          <a:xfrm>
            <a:off x="962029" y="136522"/>
            <a:ext cx="5539666" cy="584775"/>
          </a:xfrm>
          <a:prstGeom prst="rect">
            <a:avLst/>
          </a:prstGeom>
          <a:noFill/>
        </p:spPr>
        <p:txBody>
          <a:bodyPr wrap="square" rtlCol="0">
            <a:spAutoFit/>
          </a:bodyPr>
          <a:lstStyle/>
          <a:p>
            <a:r>
              <a:rPr lang="en-IN" sz="3200" b="1" dirty="0"/>
              <a:t>CAUSE – EFFECT GRAPH</a:t>
            </a:r>
          </a:p>
        </p:txBody>
      </p:sp>
      <p:cxnSp>
        <p:nvCxnSpPr>
          <p:cNvPr id="9" name="Straight Connector 8">
            <a:extLst>
              <a:ext uri="{FF2B5EF4-FFF2-40B4-BE49-F238E27FC236}">
                <a16:creationId xmlns:a16="http://schemas.microsoft.com/office/drawing/2014/main" id="{260A4D30-B9C0-4536-A3AE-18BDEEF4C4FB}"/>
              </a:ext>
            </a:extLst>
          </p:cNvPr>
          <p:cNvCxnSpPr/>
          <p:nvPr/>
        </p:nvCxnSpPr>
        <p:spPr>
          <a:xfrm>
            <a:off x="962029" y="828825"/>
            <a:ext cx="1066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92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FC53D5-EBA5-4925-AC52-0532880770B2}"/>
              </a:ext>
            </a:extLst>
          </p:cNvPr>
          <p:cNvSpPr>
            <a:spLocks noGrp="1"/>
          </p:cNvSpPr>
          <p:nvPr>
            <p:ph type="title" idx="4294967295"/>
          </p:nvPr>
        </p:nvSpPr>
        <p:spPr>
          <a:xfrm>
            <a:off x="1083076" y="332204"/>
            <a:ext cx="6658252" cy="626582"/>
          </a:xfrm>
        </p:spPr>
        <p:txBody>
          <a:bodyPr>
            <a:normAutofit/>
          </a:bodyPr>
          <a:lstStyle/>
          <a:p>
            <a:r>
              <a:rPr lang="en-IN" sz="3600" b="1" dirty="0">
                <a:latin typeface="+mn-lt"/>
              </a:rPr>
              <a:t>INTRODUCTION</a:t>
            </a:r>
          </a:p>
        </p:txBody>
      </p:sp>
      <p:sp>
        <p:nvSpPr>
          <p:cNvPr id="5" name="Content Placeholder 4">
            <a:extLst>
              <a:ext uri="{FF2B5EF4-FFF2-40B4-BE49-F238E27FC236}">
                <a16:creationId xmlns:a16="http://schemas.microsoft.com/office/drawing/2014/main" id="{98B1C0DE-A144-4CF8-87ED-4748BE0B83D8}"/>
              </a:ext>
            </a:extLst>
          </p:cNvPr>
          <p:cNvSpPr>
            <a:spLocks noGrp="1"/>
          </p:cNvSpPr>
          <p:nvPr>
            <p:ph type="body" sz="half" idx="4294967295"/>
          </p:nvPr>
        </p:nvSpPr>
        <p:spPr>
          <a:xfrm>
            <a:off x="4432921" y="1127723"/>
            <a:ext cx="6729273" cy="5246900"/>
          </a:xfrm>
        </p:spPr>
        <p:txBody>
          <a:bodyPr>
            <a:normAutofit fontScale="25000" lnSpcReduction="20000"/>
          </a:bodyPr>
          <a:lstStyle/>
          <a:p>
            <a:pPr algn="just">
              <a:lnSpc>
                <a:spcPct val="120000"/>
              </a:lnSpc>
            </a:pPr>
            <a:r>
              <a:rPr lang="en-IN" sz="7200" dirty="0"/>
              <a:t>Drilling and blasting type of tunnelling is an age old technique in excavating tunnels.</a:t>
            </a:r>
          </a:p>
          <a:p>
            <a:pPr algn="just">
              <a:lnSpc>
                <a:spcPct val="120000"/>
              </a:lnSpc>
            </a:pPr>
            <a:r>
              <a:rPr lang="en-IN" sz="7200" dirty="0">
                <a:latin typeface="Calibri" panose="020F0502020204030204" pitchFamily="34" charset="0"/>
                <a:ea typeface="Calibri" panose="020F0502020204030204" pitchFamily="34" charset="0"/>
                <a:cs typeface="Times New Roman" panose="02020603050405020304" pitchFamily="18" charset="0"/>
              </a:rPr>
              <a:t>As the name suggests it involves drilling horizontal holes into the available free face of the rock and then filling these holes with explosives for blasting to generate an opening.</a:t>
            </a:r>
          </a:p>
          <a:p>
            <a:pPr algn="just">
              <a:lnSpc>
                <a:spcPct val="120000"/>
              </a:lnSpc>
            </a:pPr>
            <a:r>
              <a:rPr lang="en-IN" sz="7200" dirty="0">
                <a:latin typeface="Calibri" panose="020F0502020204030204" pitchFamily="34" charset="0"/>
                <a:cs typeface="Times New Roman" panose="02020603050405020304" pitchFamily="18" charset="0"/>
              </a:rPr>
              <a:t> The blasting further continues with rock fragments falling into the available openings created in preceding blasts.</a:t>
            </a:r>
          </a:p>
          <a:p>
            <a:pPr algn="just">
              <a:lnSpc>
                <a:spcPct val="120000"/>
              </a:lnSpc>
            </a:pPr>
            <a:r>
              <a:rPr lang="en-IN" sz="7200" dirty="0"/>
              <a:t>The inability to control the periphery of a profile causes excess removal of rock by blasting which is termed as overbreak. </a:t>
            </a:r>
          </a:p>
          <a:p>
            <a:pPr algn="just">
              <a:lnSpc>
                <a:spcPct val="120000"/>
              </a:lnSpc>
            </a:pPr>
            <a:r>
              <a:rPr lang="en-IN" sz="7200" dirty="0"/>
              <a:t>The excess rock blasted will involve more mucking there by increasing cycle time of a blast round and increasing the amount of shotcrete required for lining .</a:t>
            </a:r>
          </a:p>
          <a:p>
            <a:pPr algn="just">
              <a:lnSpc>
                <a:spcPct val="120000"/>
              </a:lnSpc>
            </a:pPr>
            <a:r>
              <a:rPr lang="en-IN" sz="7200" dirty="0"/>
              <a:t>The increased cost and cycle time will sure lead to a claim from client side.</a:t>
            </a:r>
          </a:p>
          <a:p>
            <a:endParaRPr lang="en-IN" dirty="0"/>
          </a:p>
        </p:txBody>
      </p:sp>
      <p:cxnSp>
        <p:nvCxnSpPr>
          <p:cNvPr id="8" name="Straight Connector 7">
            <a:extLst>
              <a:ext uri="{FF2B5EF4-FFF2-40B4-BE49-F238E27FC236}">
                <a16:creationId xmlns:a16="http://schemas.microsoft.com/office/drawing/2014/main" id="{CAAFB057-54E2-417C-ACA8-26BECDC4978D}"/>
              </a:ext>
            </a:extLst>
          </p:cNvPr>
          <p:cNvCxnSpPr/>
          <p:nvPr/>
        </p:nvCxnSpPr>
        <p:spPr>
          <a:xfrm>
            <a:off x="1207047" y="985419"/>
            <a:ext cx="977790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0" name="Picture 6" descr="Development of overbreak prediction models in drill and blast tunneling  using soft computing methods | SpringerLink">
            <a:extLst>
              <a:ext uri="{FF2B5EF4-FFF2-40B4-BE49-F238E27FC236}">
                <a16:creationId xmlns:a16="http://schemas.microsoft.com/office/drawing/2014/main" id="{A95EF069-AB07-4590-A1AE-FE03D7E72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39" y="1709322"/>
            <a:ext cx="3686175"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1054A3-4B8E-4270-B5F4-5A437B826CAE}"/>
              </a:ext>
            </a:extLst>
          </p:cNvPr>
          <p:cNvSpPr txBox="1"/>
          <p:nvPr/>
        </p:nvSpPr>
        <p:spPr>
          <a:xfrm>
            <a:off x="1029812" y="4733181"/>
            <a:ext cx="3065801" cy="830997"/>
          </a:xfrm>
          <a:prstGeom prst="rect">
            <a:avLst/>
          </a:prstGeom>
          <a:noFill/>
        </p:spPr>
        <p:txBody>
          <a:bodyPr wrap="square" rtlCol="0">
            <a:spAutoFit/>
          </a:bodyPr>
          <a:lstStyle/>
          <a:p>
            <a:pPr algn="just"/>
            <a:r>
              <a:rPr lang="en-IN" sz="1600" dirty="0"/>
              <a:t>Underbreak and overbreak in a tunnel cross section; Mottahedi et al (2017)</a:t>
            </a:r>
          </a:p>
        </p:txBody>
      </p:sp>
      <p:sp>
        <p:nvSpPr>
          <p:cNvPr id="2" name="Date Placeholder 1">
            <a:extLst>
              <a:ext uri="{FF2B5EF4-FFF2-40B4-BE49-F238E27FC236}">
                <a16:creationId xmlns:a16="http://schemas.microsoft.com/office/drawing/2014/main" id="{51AD798C-556A-4308-BF89-F6514D38D0FA}"/>
              </a:ext>
            </a:extLst>
          </p:cNvPr>
          <p:cNvSpPr>
            <a:spLocks noGrp="1"/>
          </p:cNvSpPr>
          <p:nvPr>
            <p:ph type="dt" sz="half" idx="10"/>
          </p:nvPr>
        </p:nvSpPr>
        <p:spPr>
          <a:xfrm>
            <a:off x="0" y="6356352"/>
            <a:ext cx="401955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05C0B31D-7322-4CB8-86FF-2B693E2E3816}" type="datetime3">
              <a:rPr lang="en-US" smtClean="0"/>
              <a:t>1 January 2024</a:t>
            </a:fld>
            <a:endParaRPr lang="en-IN" dirty="0"/>
          </a:p>
        </p:txBody>
      </p:sp>
      <p:sp>
        <p:nvSpPr>
          <p:cNvPr id="6" name="Footer Placeholder 5">
            <a:extLst>
              <a:ext uri="{FF2B5EF4-FFF2-40B4-BE49-F238E27FC236}">
                <a16:creationId xmlns:a16="http://schemas.microsoft.com/office/drawing/2014/main" id="{8B261434-9CF4-4E0F-8A72-11C37F705C7D}"/>
              </a:ext>
            </a:extLst>
          </p:cNvPr>
          <p:cNvSpPr>
            <a:spLocks noGrp="1"/>
          </p:cNvSpPr>
          <p:nvPr>
            <p:ph type="ftr" sz="quarter" idx="11"/>
          </p:nvPr>
        </p:nvSpPr>
        <p:spPr>
          <a:xfrm>
            <a:off x="4019550" y="6356354"/>
            <a:ext cx="459105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7" name="Slide Number Placeholder 6">
            <a:extLst>
              <a:ext uri="{FF2B5EF4-FFF2-40B4-BE49-F238E27FC236}">
                <a16:creationId xmlns:a16="http://schemas.microsoft.com/office/drawing/2014/main" id="{56E4E4CE-74BB-4DD4-B3A3-ED6C18C9B2FF}"/>
              </a:ext>
            </a:extLst>
          </p:cNvPr>
          <p:cNvSpPr>
            <a:spLocks noGrp="1"/>
          </p:cNvSpPr>
          <p:nvPr>
            <p:ph type="sldNum" sz="quarter" idx="12"/>
          </p:nvPr>
        </p:nvSpPr>
        <p:spPr>
          <a:xfrm>
            <a:off x="8610600" y="6356354"/>
            <a:ext cx="35814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a:t>
            </a:fld>
            <a:endParaRPr lang="en-IN" dirty="0"/>
          </a:p>
        </p:txBody>
      </p:sp>
    </p:spTree>
    <p:extLst>
      <p:ext uri="{BB962C8B-B14F-4D97-AF65-F5344CB8AC3E}">
        <p14:creationId xmlns:p14="http://schemas.microsoft.com/office/powerpoint/2010/main" val="306503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451C8A-81BE-409B-8F6F-8E4D5CBE8704}"/>
              </a:ext>
            </a:extLst>
          </p:cNvPr>
          <p:cNvSpPr>
            <a:spLocks noGrp="1"/>
          </p:cNvSpPr>
          <p:nvPr>
            <p:ph type="title"/>
          </p:nvPr>
        </p:nvSpPr>
        <p:spPr>
          <a:xfrm>
            <a:off x="838200" y="4"/>
            <a:ext cx="10515600" cy="1325563"/>
          </a:xfrm>
        </p:spPr>
        <p:txBody>
          <a:bodyPr>
            <a:normAutofit/>
          </a:bodyPr>
          <a:lstStyle/>
          <a:p>
            <a:r>
              <a:rPr lang="en-IN" sz="3600" b="1" dirty="0">
                <a:latin typeface="+mn-lt"/>
              </a:rPr>
              <a:t>OVERBREAK INDICES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2D97304-F499-4F0B-A4AF-B45574407D91}"/>
                  </a:ext>
                </a:extLst>
              </p:cNvPr>
              <p:cNvSpPr>
                <a:spLocks noGrp="1"/>
              </p:cNvSpPr>
              <p:nvPr>
                <p:ph idx="1"/>
              </p:nvPr>
            </p:nvSpPr>
            <p:spPr>
              <a:xfrm>
                <a:off x="914400" y="1117755"/>
                <a:ext cx="10515600" cy="4351338"/>
              </a:xfrm>
            </p:spPr>
            <p:txBody>
              <a:bodyPr>
                <a:normAutofit/>
              </a:bodyPr>
              <a:lstStyle/>
              <a:p>
                <a:r>
                  <a:rPr lang="en-IN" sz="1800" dirty="0"/>
                  <a:t>RES approach to determine the rock mass instability number (RMII) as per Hudson (1996) is given by </a:t>
                </a:r>
              </a:p>
              <a:p>
                <a:pPr marL="0" indent="0">
                  <a:buNone/>
                </a:pPr>
                <a:r>
                  <a:rPr lang="en-IN" sz="1800" dirty="0"/>
                  <a:t>                                RMII = </a:t>
                </a:r>
                <a14:m>
                  <m:oMath xmlns:m="http://schemas.openxmlformats.org/officeDocument/2006/math">
                    <m:nary>
                      <m:naryPr>
                        <m:chr m:val="∑"/>
                        <m:ctrlPr>
                          <a:rPr lang="en-IN" sz="1800" i="1">
                            <a:latin typeface="Cambria Math" panose="02040503050406030204" pitchFamily="18" charset="0"/>
                          </a:rPr>
                        </m:ctrlPr>
                      </m:naryPr>
                      <m:sub>
                        <m: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𝑛</m:t>
                        </m:r>
                      </m:sup>
                      <m:e>
                        <m:r>
                          <a:rPr lang="en-IN" sz="1800" i="1">
                            <a:latin typeface="Cambria Math" panose="02040503050406030204" pitchFamily="18" charset="0"/>
                          </a:rPr>
                          <m:t>𝑎</m:t>
                        </m:r>
                        <m:r>
                          <a:rPr lang="en-IN" sz="1800" i="1" baseline="-25000">
                            <a:latin typeface="Cambria Math" panose="02040503050406030204" pitchFamily="18" charset="0"/>
                          </a:rPr>
                          <m:t>𝑖</m:t>
                        </m:r>
                        <m:r>
                          <a:rPr lang="en-IN" sz="1800" i="1">
                            <a:latin typeface="Cambria Math" panose="02040503050406030204" pitchFamily="18" charset="0"/>
                          </a:rPr>
                          <m:t> ∗(</m:t>
                        </m:r>
                        <m:f>
                          <m:fPr>
                            <m:ctrlPr>
                              <a:rPr lang="en-IN" sz="1800" i="1">
                                <a:latin typeface="Cambria Math" panose="02040503050406030204" pitchFamily="18" charset="0"/>
                              </a:rPr>
                            </m:ctrlPr>
                          </m:fPr>
                          <m:num>
                            <m:r>
                              <a:rPr lang="en-IN" sz="1800" i="1">
                                <a:latin typeface="Cambria Math" panose="02040503050406030204" pitchFamily="18" charset="0"/>
                              </a:rPr>
                              <m:t>𝑣</m:t>
                            </m:r>
                            <m:r>
                              <a:rPr lang="en-IN" sz="1800" i="1" baseline="-25000">
                                <a:latin typeface="Cambria Math" panose="02040503050406030204" pitchFamily="18" charset="0"/>
                              </a:rPr>
                              <m:t>𝑖</m:t>
                            </m:r>
                          </m:num>
                          <m:den>
                            <m:r>
                              <a:rPr lang="en-IN" sz="1800" i="1">
                                <a:latin typeface="Cambria Math" panose="02040503050406030204" pitchFamily="18" charset="0"/>
                              </a:rPr>
                              <m:t>𝑣𝑚𝑎𝑥</m:t>
                            </m:r>
                          </m:den>
                        </m:f>
                        <m:r>
                          <a:rPr lang="en-IN" sz="1800" i="1">
                            <a:latin typeface="Cambria Math" panose="02040503050406030204" pitchFamily="18" charset="0"/>
                          </a:rPr>
                          <m:t>)</m:t>
                        </m:r>
                      </m:e>
                    </m:nary>
                  </m:oMath>
                </a14:m>
                <a:r>
                  <a:rPr lang="en-IN" sz="1800" dirty="0"/>
                  <a:t>.</a:t>
                </a:r>
              </a:p>
              <a:p>
                <a:pPr marL="0" indent="0">
                  <a:buNone/>
                </a:pPr>
                <a:r>
                  <a:rPr lang="en-IN" sz="1800" dirty="0"/>
                  <a:t>          a</a:t>
                </a:r>
                <a:r>
                  <a:rPr lang="en-IN" sz="1800" baseline="-25000" dirty="0"/>
                  <a:t>i </a:t>
                </a:r>
                <a:r>
                  <a:rPr lang="en-IN" sz="1800" dirty="0"/>
                  <a:t>= weight of the parameter </a:t>
                </a:r>
              </a:p>
              <a:p>
                <a:pPr marL="0" indent="0">
                  <a:buNone/>
                </a:pPr>
                <a:r>
                  <a:rPr lang="en-IN" sz="1800" dirty="0"/>
                  <a:t>          v</a:t>
                </a:r>
                <a:r>
                  <a:rPr lang="en-IN" sz="1800" baseline="-25000" dirty="0"/>
                  <a:t>i</a:t>
                </a:r>
                <a:r>
                  <a:rPr lang="en-IN" sz="1800" dirty="0"/>
                  <a:t>= rating given to parameter based on its value at blast site from expert ratings as discussed earlier.</a:t>
                </a:r>
              </a:p>
              <a:p>
                <a:pPr marL="0" indent="0">
                  <a:buNone/>
                </a:pPr>
                <a:r>
                  <a:rPr lang="en-IN" sz="1800" dirty="0"/>
                  <a:t>          v</a:t>
                </a:r>
                <a:r>
                  <a:rPr lang="en-IN" sz="1800" baseline="-25000" dirty="0"/>
                  <a:t>max</a:t>
                </a:r>
                <a:r>
                  <a:rPr lang="en-IN" sz="1800" dirty="0"/>
                  <a:t>  = maximum rating given to given to i</a:t>
                </a:r>
                <a:r>
                  <a:rPr lang="en-IN" sz="1800" baseline="30000" dirty="0"/>
                  <a:t>th</a:t>
                </a:r>
                <a:r>
                  <a:rPr lang="en-IN" sz="1800" dirty="0"/>
                  <a:t> parameter affecting rock instability.</a:t>
                </a:r>
              </a:p>
              <a:p>
                <a:r>
                  <a:rPr lang="en-IN" sz="1800" dirty="0"/>
                  <a:t>Instability index represents the damage to rock existing at blast site and is also known as overbreak index.</a:t>
                </a:r>
              </a:p>
              <a:p>
                <a:r>
                  <a:rPr lang="en-IN" sz="1800" dirty="0"/>
                  <a:t>The maximum value is 100 and the minimum is 0.</a:t>
                </a:r>
              </a:p>
              <a:p>
                <a:r>
                  <a:rPr lang="en-IN" sz="1800" dirty="0"/>
                  <a:t>3 categories classification system is used for assessing risk level for overbreak.</a:t>
                </a:r>
              </a:p>
              <a:p>
                <a:endParaRPr lang="en-IN" sz="1800" dirty="0"/>
              </a:p>
              <a:p>
                <a:endParaRPr lang="en-IN" sz="1800" dirty="0"/>
              </a:p>
              <a:p>
                <a:pPr marL="0" indent="0">
                  <a:buNone/>
                </a:pPr>
                <a:endParaRPr lang="en-IN" sz="1800" dirty="0"/>
              </a:p>
            </p:txBody>
          </p:sp>
        </mc:Choice>
        <mc:Fallback xmlns="">
          <p:sp>
            <p:nvSpPr>
              <p:cNvPr id="6" name="Content Placeholder 5">
                <a:extLst>
                  <a:ext uri="{FF2B5EF4-FFF2-40B4-BE49-F238E27FC236}">
                    <a16:creationId xmlns:a16="http://schemas.microsoft.com/office/drawing/2014/main" id="{62D97304-F499-4F0B-A4AF-B45574407D91}"/>
                  </a:ext>
                </a:extLst>
              </p:cNvPr>
              <p:cNvSpPr>
                <a:spLocks noGrp="1" noRot="1" noChangeAspect="1" noMove="1" noResize="1" noEditPoints="1" noAdjustHandles="1" noChangeArrowheads="1" noChangeShapeType="1" noTextEdit="1"/>
              </p:cNvSpPr>
              <p:nvPr>
                <p:ph idx="1"/>
              </p:nvPr>
            </p:nvSpPr>
            <p:spPr>
              <a:xfrm>
                <a:off x="914400" y="1117755"/>
                <a:ext cx="10515600" cy="4351338"/>
              </a:xfrm>
              <a:blipFill>
                <a:blip r:embed="rId6"/>
                <a:stretch>
                  <a:fillRect l="-348" t="-1401"/>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0FFE994C-1A49-4374-BEBB-66BD47BFDA9F}"/>
              </a:ext>
            </a:extLst>
          </p:cNvPr>
          <p:cNvSpPr>
            <a:spLocks noGrp="1"/>
          </p:cNvSpPr>
          <p:nvPr>
            <p:ph type="dt" sz="half" idx="10"/>
          </p:nvPr>
        </p:nvSpPr>
        <p:spPr>
          <a:xfrm>
            <a:off x="0" y="6356352"/>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3D85D5ED-C116-4141-89CB-15BAE5A1C2E8}" type="datetime3">
              <a:rPr lang="en-US" smtClean="0"/>
              <a:t>1 January 2024</a:t>
            </a:fld>
            <a:endParaRPr lang="en-IN" dirty="0"/>
          </a:p>
        </p:txBody>
      </p:sp>
      <p:sp>
        <p:nvSpPr>
          <p:cNvPr id="3" name="Footer Placeholder 2">
            <a:extLst>
              <a:ext uri="{FF2B5EF4-FFF2-40B4-BE49-F238E27FC236}">
                <a16:creationId xmlns:a16="http://schemas.microsoft.com/office/drawing/2014/main" id="{F91F1A4E-0593-42AB-BB6B-7F9C38C61E48}"/>
              </a:ext>
            </a:extLst>
          </p:cNvPr>
          <p:cNvSpPr>
            <a:spLocks noGrp="1"/>
          </p:cNvSpPr>
          <p:nvPr>
            <p:ph type="ftr" sz="quarter" idx="11"/>
          </p:nvPr>
        </p:nvSpPr>
        <p:spPr>
          <a:xfrm>
            <a:off x="4038600" y="6356354"/>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27E2EAA9-CAFC-44D8-B498-F7C3C6B18647}"/>
              </a:ext>
            </a:extLst>
          </p:cNvPr>
          <p:cNvSpPr>
            <a:spLocks noGrp="1"/>
          </p:cNvSpPr>
          <p:nvPr>
            <p:ph type="sldNum" sz="quarter" idx="12"/>
          </p:nvPr>
        </p:nvSpPr>
        <p:spPr>
          <a:xfrm>
            <a:off x="8610600"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20</a:t>
            </a:fld>
            <a:endParaRPr lang="en-IN" dirty="0"/>
          </a:p>
        </p:txBody>
      </p:sp>
      <p:cxnSp>
        <p:nvCxnSpPr>
          <p:cNvPr id="7" name="Straight Connector 6">
            <a:extLst>
              <a:ext uri="{FF2B5EF4-FFF2-40B4-BE49-F238E27FC236}">
                <a16:creationId xmlns:a16="http://schemas.microsoft.com/office/drawing/2014/main" id="{A89F3285-AA32-49D6-A0FB-6B82C94CDD17}"/>
              </a:ext>
            </a:extLst>
          </p:cNvPr>
          <p:cNvCxnSpPr/>
          <p:nvPr/>
        </p:nvCxnSpPr>
        <p:spPr>
          <a:xfrm>
            <a:off x="914400" y="1002288"/>
            <a:ext cx="10668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2C516B20-74A0-4B13-9283-4295698D4BA8}"/>
              </a:ext>
            </a:extLst>
          </p:cNvPr>
          <p:cNvGraphicFramePr>
            <a:graphicFrameLocks noGrp="1"/>
          </p:cNvGraphicFramePr>
          <p:nvPr/>
        </p:nvGraphicFramePr>
        <p:xfrm>
          <a:off x="1854200" y="4167716"/>
          <a:ext cx="8128000" cy="2026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8693201"/>
                    </a:ext>
                  </a:extLst>
                </a:gridCol>
                <a:gridCol w="2032000">
                  <a:extLst>
                    <a:ext uri="{9D8B030D-6E8A-4147-A177-3AD203B41FA5}">
                      <a16:colId xmlns:a16="http://schemas.microsoft.com/office/drawing/2014/main" val="1776552128"/>
                    </a:ext>
                  </a:extLst>
                </a:gridCol>
                <a:gridCol w="2032000">
                  <a:extLst>
                    <a:ext uri="{9D8B030D-6E8A-4147-A177-3AD203B41FA5}">
                      <a16:colId xmlns:a16="http://schemas.microsoft.com/office/drawing/2014/main" val="1885485949"/>
                    </a:ext>
                  </a:extLst>
                </a:gridCol>
                <a:gridCol w="2032000">
                  <a:extLst>
                    <a:ext uri="{9D8B030D-6E8A-4147-A177-3AD203B41FA5}">
                      <a16:colId xmlns:a16="http://schemas.microsoft.com/office/drawing/2014/main" val="592752265"/>
                    </a:ext>
                  </a:extLst>
                </a:gridCol>
              </a:tblGrid>
              <a:tr h="370840">
                <a:tc>
                  <a:txBody>
                    <a:bodyPr/>
                    <a:lstStyle/>
                    <a:p>
                      <a:r>
                        <a:rPr lang="en-IN" dirty="0"/>
                        <a:t>RISK LEVEL</a:t>
                      </a:r>
                    </a:p>
                  </a:txBody>
                  <a:tcPr/>
                </a:tc>
                <a:tc>
                  <a:txBody>
                    <a:bodyPr/>
                    <a:lstStyle/>
                    <a:p>
                      <a:r>
                        <a:rPr lang="en-IN" dirty="0"/>
                        <a:t>LOW MEDIUM</a:t>
                      </a:r>
                    </a:p>
                  </a:txBody>
                  <a:tcPr/>
                </a:tc>
                <a:tc>
                  <a:txBody>
                    <a:bodyPr/>
                    <a:lstStyle/>
                    <a:p>
                      <a:r>
                        <a:rPr lang="en-IN" dirty="0"/>
                        <a:t>MEDIUM HIGH</a:t>
                      </a:r>
                    </a:p>
                  </a:txBody>
                  <a:tcPr/>
                </a:tc>
                <a:tc>
                  <a:txBody>
                    <a:bodyPr/>
                    <a:lstStyle/>
                    <a:p>
                      <a:r>
                        <a:rPr lang="en-IN" dirty="0"/>
                        <a:t>HIGH- VERY HIGH</a:t>
                      </a:r>
                    </a:p>
                  </a:txBody>
                  <a:tcPr/>
                </a:tc>
                <a:extLst>
                  <a:ext uri="{0D108BD9-81ED-4DB2-BD59-A6C34878D82A}">
                    <a16:rowId xmlns:a16="http://schemas.microsoft.com/office/drawing/2014/main" val="2629845354"/>
                  </a:ext>
                </a:extLst>
              </a:tr>
              <a:tr h="370840">
                <a:tc>
                  <a:txBody>
                    <a:bodyPr/>
                    <a:lstStyle/>
                    <a:p>
                      <a:r>
                        <a:rPr lang="en-IN" dirty="0"/>
                        <a:t>CATEGORY</a:t>
                      </a:r>
                    </a:p>
                  </a:txBody>
                  <a:tcPr/>
                </a:tc>
                <a:tc>
                  <a:txBody>
                    <a:bodyPr/>
                    <a:lstStyle/>
                    <a:p>
                      <a:r>
                        <a:rPr lang="en-IN" dirty="0"/>
                        <a:t>              I</a:t>
                      </a:r>
                    </a:p>
                  </a:txBody>
                  <a:tcPr/>
                </a:tc>
                <a:tc>
                  <a:txBody>
                    <a:bodyPr/>
                    <a:lstStyle/>
                    <a:p>
                      <a:r>
                        <a:rPr lang="en-IN" dirty="0"/>
                        <a:t>               II</a:t>
                      </a:r>
                    </a:p>
                  </a:txBody>
                  <a:tcPr/>
                </a:tc>
                <a:tc>
                  <a:txBody>
                    <a:bodyPr/>
                    <a:lstStyle/>
                    <a:p>
                      <a:r>
                        <a:rPr lang="en-IN" dirty="0"/>
                        <a:t>                III</a:t>
                      </a:r>
                    </a:p>
                  </a:txBody>
                  <a:tcPr/>
                </a:tc>
                <a:extLst>
                  <a:ext uri="{0D108BD9-81ED-4DB2-BD59-A6C34878D82A}">
                    <a16:rowId xmlns:a16="http://schemas.microsoft.com/office/drawing/2014/main" val="1682563191"/>
                  </a:ext>
                </a:extLst>
              </a:tr>
              <a:tr h="370840">
                <a:tc>
                  <a:txBody>
                    <a:bodyPr/>
                    <a:lstStyle/>
                    <a:p>
                      <a:r>
                        <a:rPr lang="en-IN" dirty="0"/>
                        <a:t>OVERBREAK INDEX</a:t>
                      </a:r>
                    </a:p>
                  </a:txBody>
                  <a:tcPr/>
                </a:tc>
                <a:tc>
                  <a:txBody>
                    <a:bodyPr/>
                    <a:lstStyle/>
                    <a:p>
                      <a:r>
                        <a:rPr lang="en-IN" dirty="0"/>
                        <a:t>           0-33</a:t>
                      </a:r>
                    </a:p>
                  </a:txBody>
                  <a:tcPr/>
                </a:tc>
                <a:tc>
                  <a:txBody>
                    <a:bodyPr/>
                    <a:lstStyle/>
                    <a:p>
                      <a:r>
                        <a:rPr lang="en-IN" dirty="0"/>
                        <a:t>           33-60</a:t>
                      </a:r>
                    </a:p>
                  </a:txBody>
                  <a:tcPr/>
                </a:tc>
                <a:tc>
                  <a:txBody>
                    <a:bodyPr/>
                    <a:lstStyle/>
                    <a:p>
                      <a:r>
                        <a:rPr lang="en-IN" dirty="0"/>
                        <a:t>            60-100</a:t>
                      </a:r>
                    </a:p>
                  </a:txBody>
                  <a:tcPr/>
                </a:tc>
                <a:extLst>
                  <a:ext uri="{0D108BD9-81ED-4DB2-BD59-A6C34878D82A}">
                    <a16:rowId xmlns:a16="http://schemas.microsoft.com/office/drawing/2014/main" val="1038313594"/>
                  </a:ext>
                </a:extLst>
              </a:tr>
              <a:tr h="370840">
                <a:tc>
                  <a:txBody>
                    <a:bodyPr/>
                    <a:lstStyle/>
                    <a:p>
                      <a:r>
                        <a:rPr lang="en-IN" dirty="0"/>
                        <a:t>CONSEQUENCES</a:t>
                      </a:r>
                    </a:p>
                  </a:txBody>
                  <a:tcPr/>
                </a:tc>
                <a:tc>
                  <a:txBody>
                    <a:bodyPr/>
                    <a:lstStyle/>
                    <a:p>
                      <a:r>
                        <a:rPr lang="en-IN" dirty="0"/>
                        <a:t>Slight overbreak and no instability of tunnel</a:t>
                      </a:r>
                    </a:p>
                  </a:txBody>
                  <a:tcPr/>
                </a:tc>
                <a:tc>
                  <a:txBody>
                    <a:bodyPr/>
                    <a:lstStyle/>
                    <a:p>
                      <a:r>
                        <a:rPr lang="en-IN" dirty="0"/>
                        <a:t>Overbreak which will cause extra cost</a:t>
                      </a:r>
                    </a:p>
                  </a:txBody>
                  <a:tcPr/>
                </a:tc>
                <a:tc>
                  <a:txBody>
                    <a:bodyPr/>
                    <a:lstStyle/>
                    <a:p>
                      <a:r>
                        <a:rPr lang="en-IN" dirty="0"/>
                        <a:t>Extra cost and safety hazards.</a:t>
                      </a:r>
                    </a:p>
                  </a:txBody>
                  <a:tcPr/>
                </a:tc>
                <a:extLst>
                  <a:ext uri="{0D108BD9-81ED-4DB2-BD59-A6C34878D82A}">
                    <a16:rowId xmlns:a16="http://schemas.microsoft.com/office/drawing/2014/main" val="2899756466"/>
                  </a:ext>
                </a:extLst>
              </a:tr>
            </a:tbl>
          </a:graphicData>
        </a:graphic>
      </p:graphicFrame>
    </p:spTree>
    <p:extLst>
      <p:ext uri="{BB962C8B-B14F-4D97-AF65-F5344CB8AC3E}">
        <p14:creationId xmlns:p14="http://schemas.microsoft.com/office/powerpoint/2010/main" val="270518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06F3-AAB7-4356-A94D-53B79CB25766}"/>
              </a:ext>
            </a:extLst>
          </p:cNvPr>
          <p:cNvSpPr>
            <a:spLocks noGrp="1"/>
          </p:cNvSpPr>
          <p:nvPr>
            <p:ph type="title"/>
          </p:nvPr>
        </p:nvSpPr>
        <p:spPr>
          <a:xfrm>
            <a:off x="838200" y="187329"/>
            <a:ext cx="10515600" cy="1325563"/>
          </a:xfrm>
        </p:spPr>
        <p:txBody>
          <a:bodyPr>
            <a:normAutofit/>
          </a:bodyPr>
          <a:lstStyle/>
          <a:p>
            <a:r>
              <a:rPr lang="en-IN" sz="3600" b="1" dirty="0">
                <a:latin typeface="+mn-lt"/>
              </a:rPr>
              <a:t>OVERBREAK INDICES (CONTINUATION)</a:t>
            </a:r>
          </a:p>
        </p:txBody>
      </p:sp>
      <p:sp>
        <p:nvSpPr>
          <p:cNvPr id="3" name="Content Placeholder 2">
            <a:extLst>
              <a:ext uri="{FF2B5EF4-FFF2-40B4-BE49-F238E27FC236}">
                <a16:creationId xmlns:a16="http://schemas.microsoft.com/office/drawing/2014/main" id="{D2A95AF2-77D5-48AD-B3BB-96D538C5C4AD}"/>
              </a:ext>
            </a:extLst>
          </p:cNvPr>
          <p:cNvSpPr>
            <a:spLocks noGrp="1"/>
          </p:cNvSpPr>
          <p:nvPr>
            <p:ph idx="1"/>
          </p:nvPr>
        </p:nvSpPr>
        <p:spPr>
          <a:xfrm>
            <a:off x="838200" y="1332924"/>
            <a:ext cx="10515600" cy="4351338"/>
          </a:xfrm>
        </p:spPr>
        <p:txBody>
          <a:bodyPr>
            <a:normAutofit/>
          </a:bodyPr>
          <a:lstStyle/>
          <a:p>
            <a:r>
              <a:rPr lang="en-IN" sz="1800" dirty="0"/>
              <a:t>Overbreak indices were calculated for 34 blasts across 4 tunnels.</a:t>
            </a:r>
          </a:p>
          <a:p>
            <a:r>
              <a:rPr lang="en-IN" sz="1800" dirty="0"/>
              <a:t>Sample calculation for each of the tunnel is :</a:t>
            </a:r>
          </a:p>
          <a:p>
            <a:pPr marL="0" indent="0">
              <a:buNone/>
            </a:pPr>
            <a:r>
              <a:rPr lang="en-IN" sz="1800" dirty="0"/>
              <a:t> </a:t>
            </a:r>
          </a:p>
        </p:txBody>
      </p:sp>
      <p:sp>
        <p:nvSpPr>
          <p:cNvPr id="4" name="Date Placeholder 3">
            <a:extLst>
              <a:ext uri="{FF2B5EF4-FFF2-40B4-BE49-F238E27FC236}">
                <a16:creationId xmlns:a16="http://schemas.microsoft.com/office/drawing/2014/main" id="{95D2A68C-AB2C-4A56-A0F8-1E4CB29951EA}"/>
              </a:ext>
            </a:extLst>
          </p:cNvPr>
          <p:cNvSpPr>
            <a:spLocks noGrp="1"/>
          </p:cNvSpPr>
          <p:nvPr>
            <p:ph type="dt" sz="half" idx="10"/>
          </p:nvPr>
        </p:nvSpPr>
        <p:spPr>
          <a:xfrm>
            <a:off x="0" y="6356353"/>
            <a:ext cx="4048124" cy="365125"/>
          </a:xfrm>
        </p:spPr>
        <p:txBody>
          <a:bodyPr/>
          <a:lstStyle/>
          <a:p>
            <a:fld id="{7FBA9B1C-0538-4B8E-BE38-A2399F5358C7}" type="datetime3">
              <a:rPr lang="en-US" smtClean="0"/>
              <a:t>1 January 2024</a:t>
            </a:fld>
            <a:endParaRPr lang="en-IN" dirty="0"/>
          </a:p>
        </p:txBody>
      </p:sp>
      <p:sp>
        <p:nvSpPr>
          <p:cNvPr id="5" name="Footer Placeholder 4">
            <a:extLst>
              <a:ext uri="{FF2B5EF4-FFF2-40B4-BE49-F238E27FC236}">
                <a16:creationId xmlns:a16="http://schemas.microsoft.com/office/drawing/2014/main" id="{29BBA99B-FF99-4723-8EC6-F229D5CAC216}"/>
              </a:ext>
            </a:extLst>
          </p:cNvPr>
          <p:cNvSpPr>
            <a:spLocks noGrp="1"/>
          </p:cNvSpPr>
          <p:nvPr>
            <p:ph type="ftr" sz="quarter" idx="11"/>
          </p:nvPr>
        </p:nvSpPr>
        <p:spPr/>
        <p:txBody>
          <a:bodyPr/>
          <a:lstStyle/>
          <a:p>
            <a:r>
              <a:rPr lang="en-IN" dirty="0"/>
              <a:t>203519019</a:t>
            </a:r>
          </a:p>
        </p:txBody>
      </p:sp>
      <p:sp>
        <p:nvSpPr>
          <p:cNvPr id="6" name="Slide Number Placeholder 5">
            <a:extLst>
              <a:ext uri="{FF2B5EF4-FFF2-40B4-BE49-F238E27FC236}">
                <a16:creationId xmlns:a16="http://schemas.microsoft.com/office/drawing/2014/main" id="{3EAAD2D0-4CC0-495A-9FE9-21C6D7B3C253}"/>
              </a:ext>
            </a:extLst>
          </p:cNvPr>
          <p:cNvSpPr>
            <a:spLocks noGrp="1"/>
          </p:cNvSpPr>
          <p:nvPr>
            <p:ph type="sldNum" sz="quarter" idx="12"/>
          </p:nvPr>
        </p:nvSpPr>
        <p:spPr/>
        <p:txBody>
          <a:bodyPr/>
          <a:lstStyle/>
          <a:p>
            <a:fld id="{69433B67-967D-40A2-B046-E31276562B31}" type="slidenum">
              <a:rPr lang="en-IN" smtClean="0"/>
              <a:t>21</a:t>
            </a:fld>
            <a:endParaRPr lang="en-IN" dirty="0"/>
          </a:p>
        </p:txBody>
      </p:sp>
      <p:cxnSp>
        <p:nvCxnSpPr>
          <p:cNvPr id="7" name="Straight Connector 6">
            <a:extLst>
              <a:ext uri="{FF2B5EF4-FFF2-40B4-BE49-F238E27FC236}">
                <a16:creationId xmlns:a16="http://schemas.microsoft.com/office/drawing/2014/main" id="{A73F17FC-65FB-4694-A3BB-386E79ED3334}"/>
              </a:ext>
            </a:extLst>
          </p:cNvPr>
          <p:cNvCxnSpPr/>
          <p:nvPr/>
        </p:nvCxnSpPr>
        <p:spPr>
          <a:xfrm>
            <a:off x="923925" y="1173738"/>
            <a:ext cx="10668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67B4C23B-9BF0-4C5C-B5F8-086FFAA31A7D}"/>
              </a:ext>
            </a:extLst>
          </p:cNvPr>
          <p:cNvGraphicFramePr>
            <a:graphicFrameLocks noGrp="1"/>
          </p:cNvGraphicFramePr>
          <p:nvPr/>
        </p:nvGraphicFramePr>
        <p:xfrm>
          <a:off x="838200" y="2028825"/>
          <a:ext cx="10515598" cy="4014072"/>
        </p:xfrm>
        <a:graphic>
          <a:graphicData uri="http://schemas.openxmlformats.org/drawingml/2006/table">
            <a:tbl>
              <a:tblPr>
                <a:tableStyleId>{00A15C55-8517-42AA-B614-E9B94910E393}</a:tableStyleId>
              </a:tblPr>
              <a:tblGrid>
                <a:gridCol w="884055">
                  <a:extLst>
                    <a:ext uri="{9D8B030D-6E8A-4147-A177-3AD203B41FA5}">
                      <a16:colId xmlns:a16="http://schemas.microsoft.com/office/drawing/2014/main" val="2931758588"/>
                    </a:ext>
                  </a:extLst>
                </a:gridCol>
                <a:gridCol w="860790">
                  <a:extLst>
                    <a:ext uri="{9D8B030D-6E8A-4147-A177-3AD203B41FA5}">
                      <a16:colId xmlns:a16="http://schemas.microsoft.com/office/drawing/2014/main" val="3564602413"/>
                    </a:ext>
                  </a:extLst>
                </a:gridCol>
                <a:gridCol w="558350">
                  <a:extLst>
                    <a:ext uri="{9D8B030D-6E8A-4147-A177-3AD203B41FA5}">
                      <a16:colId xmlns:a16="http://schemas.microsoft.com/office/drawing/2014/main" val="3167828406"/>
                    </a:ext>
                  </a:extLst>
                </a:gridCol>
                <a:gridCol w="558350">
                  <a:extLst>
                    <a:ext uri="{9D8B030D-6E8A-4147-A177-3AD203B41FA5}">
                      <a16:colId xmlns:a16="http://schemas.microsoft.com/office/drawing/2014/main" val="1322060724"/>
                    </a:ext>
                  </a:extLst>
                </a:gridCol>
                <a:gridCol w="558350">
                  <a:extLst>
                    <a:ext uri="{9D8B030D-6E8A-4147-A177-3AD203B41FA5}">
                      <a16:colId xmlns:a16="http://schemas.microsoft.com/office/drawing/2014/main" val="2480561849"/>
                    </a:ext>
                  </a:extLst>
                </a:gridCol>
                <a:gridCol w="814261">
                  <a:extLst>
                    <a:ext uri="{9D8B030D-6E8A-4147-A177-3AD203B41FA5}">
                      <a16:colId xmlns:a16="http://schemas.microsoft.com/office/drawing/2014/main" val="2595613042"/>
                    </a:ext>
                  </a:extLst>
                </a:gridCol>
                <a:gridCol w="744467">
                  <a:extLst>
                    <a:ext uri="{9D8B030D-6E8A-4147-A177-3AD203B41FA5}">
                      <a16:colId xmlns:a16="http://schemas.microsoft.com/office/drawing/2014/main" val="4167087353"/>
                    </a:ext>
                  </a:extLst>
                </a:gridCol>
                <a:gridCol w="918952">
                  <a:extLst>
                    <a:ext uri="{9D8B030D-6E8A-4147-A177-3AD203B41FA5}">
                      <a16:colId xmlns:a16="http://schemas.microsoft.com/office/drawing/2014/main" val="4112223091"/>
                    </a:ext>
                  </a:extLst>
                </a:gridCol>
                <a:gridCol w="1174862">
                  <a:extLst>
                    <a:ext uri="{9D8B030D-6E8A-4147-A177-3AD203B41FA5}">
                      <a16:colId xmlns:a16="http://schemas.microsoft.com/office/drawing/2014/main" val="3652054815"/>
                    </a:ext>
                  </a:extLst>
                </a:gridCol>
                <a:gridCol w="1174862">
                  <a:extLst>
                    <a:ext uri="{9D8B030D-6E8A-4147-A177-3AD203B41FA5}">
                      <a16:colId xmlns:a16="http://schemas.microsoft.com/office/drawing/2014/main" val="1767909810"/>
                    </a:ext>
                  </a:extLst>
                </a:gridCol>
                <a:gridCol w="1267921">
                  <a:extLst>
                    <a:ext uri="{9D8B030D-6E8A-4147-A177-3AD203B41FA5}">
                      <a16:colId xmlns:a16="http://schemas.microsoft.com/office/drawing/2014/main" val="2878806434"/>
                    </a:ext>
                  </a:extLst>
                </a:gridCol>
                <a:gridCol w="1000378">
                  <a:extLst>
                    <a:ext uri="{9D8B030D-6E8A-4147-A177-3AD203B41FA5}">
                      <a16:colId xmlns:a16="http://schemas.microsoft.com/office/drawing/2014/main" val="3022954804"/>
                    </a:ext>
                  </a:extLst>
                </a:gridCol>
              </a:tblGrid>
              <a:tr h="34429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Q</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T</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B/S</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AREA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DIAMETER</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POWDER FACTOR</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PERIMETER CHARGE</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EXPLOSIVE</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ROUND LENGTH</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overbreak index</a:t>
                      </a:r>
                      <a:endParaRPr lang="en-IN" sz="1050" b="1"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1850593004"/>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WEIGHT</a:t>
                      </a:r>
                      <a:endParaRPr lang="en-IN" sz="1050" b="1"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16.6</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6.55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13.72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14.7</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8.82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15.68</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19.6</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9.83</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10.78</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1705958509"/>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3782113908"/>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value at blast</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0.08</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50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30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0.7</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EMULSION</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1.66</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727749050"/>
                  </a:ext>
                </a:extLst>
              </a:tr>
              <a:tr h="176354">
                <a:tc>
                  <a:txBody>
                    <a:bodyPr/>
                    <a:lstStyle/>
                    <a:p>
                      <a:pPr algn="l" fontAlgn="b"/>
                      <a:r>
                        <a:rPr lang="en-IN" sz="1050" u="none" strike="noStrike" dirty="0">
                          <a:effectLst/>
                        </a:rPr>
                        <a:t>escape tunnel 2</a:t>
                      </a:r>
                      <a:endParaRPr lang="en-IN" sz="1050" b="1"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rating assigned</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53.69</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3358609581"/>
                  </a:ext>
                </a:extLst>
              </a:tr>
              <a:tr h="344294">
                <a:tc>
                  <a:txBody>
                    <a:bodyPr/>
                    <a:lstStyle/>
                    <a:p>
                      <a:pPr algn="l" fontAlgn="b"/>
                      <a:r>
                        <a:rPr lang="en-IN" sz="1050" u="none" strike="noStrike" dirty="0">
                          <a:effectLst/>
                        </a:rPr>
                        <a:t> </a:t>
                      </a:r>
                      <a:endParaRPr lang="en-IN" sz="1050" b="1"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maximum rating</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1316202824"/>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2054329125"/>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value at blast</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3.54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75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60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0.9</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EMULSION</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2246115888"/>
                  </a:ext>
                </a:extLst>
              </a:tr>
              <a:tr h="176354">
                <a:tc>
                  <a:txBody>
                    <a:bodyPr/>
                    <a:lstStyle/>
                    <a:p>
                      <a:pPr algn="ctr" fontAlgn="b"/>
                      <a:r>
                        <a:rPr lang="en-IN" sz="1050" u="none" strike="noStrike" dirty="0">
                          <a:effectLst/>
                        </a:rPr>
                        <a:t>main tunnel 2</a:t>
                      </a:r>
                      <a:endParaRPr lang="en-IN" sz="1050" b="1"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rating assigned</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3</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3</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62.86</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465387951"/>
                  </a:ext>
                </a:extLst>
              </a:tr>
              <a:tr h="344294">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maximum rating</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3562289927"/>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3883429523"/>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value at blast</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50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60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0.9</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0.6</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EMULSION</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1.89</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2525291325"/>
                  </a:ext>
                </a:extLst>
              </a:tr>
              <a:tr h="176354">
                <a:tc>
                  <a:txBody>
                    <a:bodyPr/>
                    <a:lstStyle/>
                    <a:p>
                      <a:pPr algn="ctr" fontAlgn="b"/>
                      <a:r>
                        <a:rPr lang="en-IN" sz="1050" u="none" strike="noStrike" dirty="0">
                          <a:effectLst/>
                        </a:rPr>
                        <a:t>main tunnel 3</a:t>
                      </a:r>
                      <a:endParaRPr lang="en-IN" sz="1050" b="1"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rating assigned</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49.03</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3990497646"/>
                  </a:ext>
                </a:extLst>
              </a:tr>
              <a:tr h="34429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maximum rating</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3617670460"/>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2941863943"/>
                  </a:ext>
                </a:extLst>
              </a:tr>
              <a:tr h="17635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value at blast</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50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1.3</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30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45</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1.3</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0.6</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EMULSION</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3064473081"/>
                  </a:ext>
                </a:extLst>
              </a:tr>
              <a:tr h="176354">
                <a:tc>
                  <a:txBody>
                    <a:bodyPr/>
                    <a:lstStyle/>
                    <a:p>
                      <a:pPr algn="ctr" fontAlgn="b"/>
                      <a:r>
                        <a:rPr lang="en-IN" sz="1050" u="none" strike="noStrike" dirty="0">
                          <a:effectLst/>
                        </a:rPr>
                        <a:t>escape tunnel 3</a:t>
                      </a:r>
                      <a:endParaRPr lang="en-IN" sz="1050" b="1"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rating assigned</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0</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38.28</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557624435"/>
                  </a:ext>
                </a:extLst>
              </a:tr>
              <a:tr h="344294">
                <a:tc>
                  <a:txBody>
                    <a:bodyPr/>
                    <a:lstStyle/>
                    <a:p>
                      <a:pPr algn="ctr"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maximum rating</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6979" marR="6979" marT="6979" marB="0" anchor="b"/>
                </a:tc>
                <a:tc>
                  <a:txBody>
                    <a:bodyPr/>
                    <a:lstStyle/>
                    <a:p>
                      <a:pPr algn="l" fontAlgn="b"/>
                      <a:r>
                        <a:rPr lang="en-IN" sz="1050" u="none" strike="noStrike" dirty="0">
                          <a:effectLst/>
                        </a:rPr>
                        <a:t> </a:t>
                      </a:r>
                      <a:endParaRPr lang="en-IN" sz="1050" b="0" i="0" u="none" strike="noStrike" dirty="0">
                        <a:solidFill>
                          <a:srgbClr val="000000"/>
                        </a:solidFill>
                        <a:effectLst/>
                        <a:latin typeface="Calibri" panose="020F0502020204030204" pitchFamily="34" charset="0"/>
                      </a:endParaRPr>
                    </a:p>
                  </a:txBody>
                  <a:tcPr marL="6979" marR="6979" marT="6979" marB="0" anchor="b"/>
                </a:tc>
                <a:extLst>
                  <a:ext uri="{0D108BD9-81ED-4DB2-BD59-A6C34878D82A}">
                    <a16:rowId xmlns:a16="http://schemas.microsoft.com/office/drawing/2014/main" val="2250591843"/>
                  </a:ext>
                </a:extLst>
              </a:tr>
            </a:tbl>
          </a:graphicData>
        </a:graphic>
      </p:graphicFrame>
    </p:spTree>
    <p:extLst>
      <p:ext uri="{BB962C8B-B14F-4D97-AF65-F5344CB8AC3E}">
        <p14:creationId xmlns:p14="http://schemas.microsoft.com/office/powerpoint/2010/main" val="2032871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4E2F9C-7EF1-4A48-BFF8-69BCE37CA7DE}"/>
              </a:ext>
            </a:extLst>
          </p:cNvPr>
          <p:cNvSpPr>
            <a:spLocks noGrp="1"/>
          </p:cNvSpPr>
          <p:nvPr>
            <p:ph type="dt" sz="half" idx="10"/>
          </p:nvPr>
        </p:nvSpPr>
        <p:spPr>
          <a:xfrm>
            <a:off x="0" y="6356353"/>
            <a:ext cx="4038600" cy="365125"/>
          </a:xfr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EC818F9A-155E-4DBD-9B6F-23DBEF5F86C1}" type="datetime3">
              <a:rPr lang="en-US" smtClean="0"/>
              <a:t>1 January 2024</a:t>
            </a:fld>
            <a:endParaRPr lang="en-IN" dirty="0"/>
          </a:p>
        </p:txBody>
      </p:sp>
      <p:sp>
        <p:nvSpPr>
          <p:cNvPr id="5" name="Footer Placeholder 4">
            <a:extLst>
              <a:ext uri="{FF2B5EF4-FFF2-40B4-BE49-F238E27FC236}">
                <a16:creationId xmlns:a16="http://schemas.microsoft.com/office/drawing/2014/main" id="{AA7E184D-6223-466D-BBCF-CDE747917AD1}"/>
              </a:ext>
            </a:extLst>
          </p:cNvPr>
          <p:cNvSpPr>
            <a:spLocks noGrp="1"/>
          </p:cNvSpPr>
          <p:nvPr>
            <p:ph type="ftr" sz="quarter" idx="11"/>
          </p:nvPr>
        </p:nvSpPr>
        <p:spPr>
          <a:xfrm>
            <a:off x="4048124" y="6356353"/>
            <a:ext cx="4562475" cy="365125"/>
          </a:xfr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CFCD3BE6-CA8C-445F-9735-E7164AF92570}"/>
              </a:ext>
            </a:extLst>
          </p:cNvPr>
          <p:cNvSpPr>
            <a:spLocks noGrp="1"/>
          </p:cNvSpPr>
          <p:nvPr>
            <p:ph type="sldNum" sz="quarter" idx="12"/>
          </p:nvPr>
        </p:nvSpPr>
        <p:spPr>
          <a:xfrm>
            <a:off x="8610600" y="6356353"/>
            <a:ext cx="3581400" cy="365125"/>
          </a:xfr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22</a:t>
            </a:fld>
            <a:endParaRPr lang="en-IN" dirty="0"/>
          </a:p>
        </p:txBody>
      </p:sp>
      <p:graphicFrame>
        <p:nvGraphicFramePr>
          <p:cNvPr id="7" name="Chart 6">
            <a:extLst>
              <a:ext uri="{FF2B5EF4-FFF2-40B4-BE49-F238E27FC236}">
                <a16:creationId xmlns:a16="http://schemas.microsoft.com/office/drawing/2014/main" id="{C5CB1168-1A07-4541-AC2E-AB6800AB6049}"/>
              </a:ext>
            </a:extLst>
          </p:cNvPr>
          <p:cNvGraphicFramePr>
            <a:graphicFrameLocks/>
          </p:cNvGraphicFramePr>
          <p:nvPr/>
        </p:nvGraphicFramePr>
        <p:xfrm>
          <a:off x="504825" y="1028701"/>
          <a:ext cx="11182350" cy="494347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6B02D5D-0572-4071-84D6-08ED73E82977}"/>
              </a:ext>
            </a:extLst>
          </p:cNvPr>
          <p:cNvSpPr txBox="1"/>
          <p:nvPr/>
        </p:nvSpPr>
        <p:spPr>
          <a:xfrm>
            <a:off x="504827" y="176790"/>
            <a:ext cx="8496301" cy="584775"/>
          </a:xfrm>
          <a:prstGeom prst="rect">
            <a:avLst/>
          </a:prstGeom>
          <a:noFill/>
        </p:spPr>
        <p:txBody>
          <a:bodyPr wrap="square" rtlCol="0">
            <a:spAutoFit/>
          </a:bodyPr>
          <a:lstStyle/>
          <a:p>
            <a:r>
              <a:rPr lang="en-IN" sz="3200" b="1" dirty="0"/>
              <a:t>OVERBREAK INDEX RESULTING DUE TO BLASTING</a:t>
            </a:r>
          </a:p>
        </p:txBody>
      </p:sp>
      <p:cxnSp>
        <p:nvCxnSpPr>
          <p:cNvPr id="9" name="Straight Connector 8">
            <a:extLst>
              <a:ext uri="{FF2B5EF4-FFF2-40B4-BE49-F238E27FC236}">
                <a16:creationId xmlns:a16="http://schemas.microsoft.com/office/drawing/2014/main" id="{934EECB2-FCBF-464A-AFFC-969995A23DF0}"/>
              </a:ext>
            </a:extLst>
          </p:cNvPr>
          <p:cNvCxnSpPr/>
          <p:nvPr/>
        </p:nvCxnSpPr>
        <p:spPr>
          <a:xfrm>
            <a:off x="504825" y="761563"/>
            <a:ext cx="1066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91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1C76C-2F74-4F1A-97C8-244FDD75DCE6}"/>
              </a:ext>
            </a:extLst>
          </p:cNvPr>
          <p:cNvSpPr>
            <a:spLocks noGrp="1"/>
          </p:cNvSpPr>
          <p:nvPr>
            <p:ph type="dt" sz="half" idx="10"/>
          </p:nvPr>
        </p:nvSpPr>
        <p:spPr>
          <a:xfrm>
            <a:off x="0" y="6356352"/>
            <a:ext cx="40767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8D7C8ACD-C0A0-4FEF-98AA-6B8736B56D1E}" type="datetime3">
              <a:rPr lang="en-US" smtClean="0"/>
              <a:t>1 January 2024</a:t>
            </a:fld>
            <a:endParaRPr lang="en-IN" dirty="0"/>
          </a:p>
        </p:txBody>
      </p:sp>
      <p:sp>
        <p:nvSpPr>
          <p:cNvPr id="3" name="Footer Placeholder 2">
            <a:extLst>
              <a:ext uri="{FF2B5EF4-FFF2-40B4-BE49-F238E27FC236}">
                <a16:creationId xmlns:a16="http://schemas.microsoft.com/office/drawing/2014/main" id="{CAA6EFDD-C0EB-46A7-9B03-CD80BC179D85}"/>
              </a:ext>
            </a:extLst>
          </p:cNvPr>
          <p:cNvSpPr>
            <a:spLocks noGrp="1"/>
          </p:cNvSpPr>
          <p:nvPr>
            <p:ph type="ftr" sz="quarter" idx="11"/>
          </p:nvPr>
        </p:nvSpPr>
        <p:spPr>
          <a:xfrm>
            <a:off x="4048128" y="6356354"/>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B7AEB6A0-E666-40E7-A1BE-036C07A0BCBD}"/>
              </a:ext>
            </a:extLst>
          </p:cNvPr>
          <p:cNvSpPr>
            <a:spLocks noGrp="1"/>
          </p:cNvSpPr>
          <p:nvPr>
            <p:ph type="sldNum" sz="quarter" idx="12"/>
          </p:nvPr>
        </p:nvSpPr>
        <p:spPr>
          <a:xfrm>
            <a:off x="8610600"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23</a:t>
            </a:fld>
            <a:endParaRPr lang="en-IN" dirty="0"/>
          </a:p>
        </p:txBody>
      </p:sp>
      <p:sp>
        <p:nvSpPr>
          <p:cNvPr id="5" name="Title 4">
            <a:extLst>
              <a:ext uri="{FF2B5EF4-FFF2-40B4-BE49-F238E27FC236}">
                <a16:creationId xmlns:a16="http://schemas.microsoft.com/office/drawing/2014/main" id="{EED8304A-573A-4998-8A5F-9E69FB9B59F3}"/>
              </a:ext>
            </a:extLst>
          </p:cNvPr>
          <p:cNvSpPr>
            <a:spLocks noGrp="1"/>
          </p:cNvSpPr>
          <p:nvPr>
            <p:ph type="title" idx="4294967295"/>
          </p:nvPr>
        </p:nvSpPr>
        <p:spPr>
          <a:xfrm>
            <a:off x="733425" y="-150693"/>
            <a:ext cx="10515600" cy="1325563"/>
          </a:xfrm>
        </p:spPr>
        <p:txBody>
          <a:bodyPr/>
          <a:lstStyle/>
          <a:p>
            <a:r>
              <a:rPr lang="en-IN" b="1" dirty="0">
                <a:latin typeface="+mn-lt"/>
              </a:rPr>
              <a:t>OVERBREAK (ACTUAL)</a:t>
            </a:r>
          </a:p>
        </p:txBody>
      </p:sp>
      <p:sp>
        <p:nvSpPr>
          <p:cNvPr id="6" name="Content Placeholder 5">
            <a:extLst>
              <a:ext uri="{FF2B5EF4-FFF2-40B4-BE49-F238E27FC236}">
                <a16:creationId xmlns:a16="http://schemas.microsoft.com/office/drawing/2014/main" id="{4E71FEB0-9053-4525-890E-4B7D16CA0E7C}"/>
              </a:ext>
            </a:extLst>
          </p:cNvPr>
          <p:cNvSpPr>
            <a:spLocks noGrp="1"/>
          </p:cNvSpPr>
          <p:nvPr>
            <p:ph idx="4294967295"/>
          </p:nvPr>
        </p:nvSpPr>
        <p:spPr>
          <a:xfrm>
            <a:off x="771525" y="967345"/>
            <a:ext cx="10515600" cy="4352925"/>
          </a:xfrm>
        </p:spPr>
        <p:txBody>
          <a:bodyPr>
            <a:normAutofit/>
          </a:bodyPr>
          <a:lstStyle/>
          <a:p>
            <a:r>
              <a:rPr lang="en-IN" sz="1800" dirty="0"/>
              <a:t>Overbreak was recorded for all the 34 blasts and co related with overbreak index calculated for the blast.</a:t>
            </a:r>
          </a:p>
        </p:txBody>
      </p:sp>
      <p:cxnSp>
        <p:nvCxnSpPr>
          <p:cNvPr id="7" name="Straight Connector 6">
            <a:extLst>
              <a:ext uri="{FF2B5EF4-FFF2-40B4-BE49-F238E27FC236}">
                <a16:creationId xmlns:a16="http://schemas.microsoft.com/office/drawing/2014/main" id="{64BC39C1-1033-44FA-BB0B-6C573BA92093}"/>
              </a:ext>
            </a:extLst>
          </p:cNvPr>
          <p:cNvCxnSpPr/>
          <p:nvPr/>
        </p:nvCxnSpPr>
        <p:spPr>
          <a:xfrm>
            <a:off x="790575" y="837763"/>
            <a:ext cx="10668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F9500429-337B-4F29-9BBF-2D79A9E30EED}"/>
              </a:ext>
            </a:extLst>
          </p:cNvPr>
          <p:cNvGraphicFramePr>
            <a:graphicFrameLocks/>
          </p:cNvGraphicFramePr>
          <p:nvPr/>
        </p:nvGraphicFramePr>
        <p:xfrm>
          <a:off x="1102044" y="1389082"/>
          <a:ext cx="4562473" cy="293318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0C1ACF05-773C-432B-BAE6-A63332681B2C}"/>
              </a:ext>
            </a:extLst>
          </p:cNvPr>
          <p:cNvSpPr txBox="1"/>
          <p:nvPr/>
        </p:nvSpPr>
        <p:spPr>
          <a:xfrm>
            <a:off x="6984683" y="1647928"/>
            <a:ext cx="3533775" cy="369332"/>
          </a:xfrm>
          <a:prstGeom prst="rect">
            <a:avLst/>
          </a:prstGeom>
          <a:noFill/>
        </p:spPr>
        <p:txBody>
          <a:bodyPr wrap="square" rtlCol="0">
            <a:spAutoFit/>
          </a:bodyPr>
          <a:lstStyle/>
          <a:p>
            <a:r>
              <a:rPr lang="en-IN" b="1" dirty="0"/>
              <a:t>Overbreak= 3.8507+0.1187(OI</a:t>
            </a:r>
            <a:r>
              <a:rPr lang="en-IN" dirty="0"/>
              <a:t>)</a:t>
            </a:r>
          </a:p>
        </p:txBody>
      </p:sp>
      <p:graphicFrame>
        <p:nvGraphicFramePr>
          <p:cNvPr id="10" name="Chart 9">
            <a:extLst>
              <a:ext uri="{FF2B5EF4-FFF2-40B4-BE49-F238E27FC236}">
                <a16:creationId xmlns:a16="http://schemas.microsoft.com/office/drawing/2014/main" id="{B2813E09-0AD5-4FFC-9A31-A55C01B8349D}"/>
              </a:ext>
            </a:extLst>
          </p:cNvPr>
          <p:cNvGraphicFramePr>
            <a:graphicFrameLocks/>
          </p:cNvGraphicFramePr>
          <p:nvPr>
            <p:extLst>
              <p:ext uri="{D42A27DB-BD31-4B8C-83A1-F6EECF244321}">
                <p14:modId xmlns:p14="http://schemas.microsoft.com/office/powerpoint/2010/main" val="3254130979"/>
              </p:ext>
            </p:extLst>
          </p:nvPr>
        </p:nvGraphicFramePr>
        <p:xfrm>
          <a:off x="5895975" y="3238509"/>
          <a:ext cx="5721669" cy="293318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5AF48C41-161A-471D-8248-D79F011D366C}"/>
              </a:ext>
            </a:extLst>
          </p:cNvPr>
          <p:cNvSpPr txBox="1"/>
          <p:nvPr/>
        </p:nvSpPr>
        <p:spPr>
          <a:xfrm>
            <a:off x="1864040" y="4997106"/>
            <a:ext cx="3771900" cy="646331"/>
          </a:xfrm>
          <a:prstGeom prst="rect">
            <a:avLst/>
          </a:prstGeom>
          <a:noFill/>
        </p:spPr>
        <p:txBody>
          <a:bodyPr wrap="square" rtlCol="0">
            <a:spAutoFit/>
          </a:bodyPr>
          <a:lstStyle/>
          <a:p>
            <a:r>
              <a:rPr lang="en-IN" dirty="0"/>
              <a:t>Overbreak calculated using OI was validated for 9 blasts across 4 tunnels.</a:t>
            </a:r>
          </a:p>
        </p:txBody>
      </p:sp>
      <p:sp>
        <p:nvSpPr>
          <p:cNvPr id="12" name="Arrow: Right 11">
            <a:extLst>
              <a:ext uri="{FF2B5EF4-FFF2-40B4-BE49-F238E27FC236}">
                <a16:creationId xmlns:a16="http://schemas.microsoft.com/office/drawing/2014/main" id="{924A0178-0604-46EE-BC8C-BDA8F74491F5}"/>
              </a:ext>
            </a:extLst>
          </p:cNvPr>
          <p:cNvSpPr/>
          <p:nvPr/>
        </p:nvSpPr>
        <p:spPr>
          <a:xfrm>
            <a:off x="5895975" y="1664039"/>
            <a:ext cx="1050608" cy="3693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17ACCD31-72F9-4373-829D-CB38E342DCF0}"/>
              </a:ext>
            </a:extLst>
          </p:cNvPr>
          <p:cNvSpPr/>
          <p:nvPr/>
        </p:nvSpPr>
        <p:spPr>
          <a:xfrm>
            <a:off x="5594036" y="5135602"/>
            <a:ext cx="1263964" cy="369332"/>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5004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6A27-5A1C-4832-8D47-62F4D542A969}"/>
              </a:ext>
            </a:extLst>
          </p:cNvPr>
          <p:cNvSpPr>
            <a:spLocks noGrp="1"/>
          </p:cNvSpPr>
          <p:nvPr>
            <p:ph type="title"/>
          </p:nvPr>
        </p:nvSpPr>
        <p:spPr>
          <a:xfrm>
            <a:off x="676275" y="136522"/>
            <a:ext cx="10515600" cy="1325563"/>
          </a:xfrm>
        </p:spPr>
        <p:txBody>
          <a:bodyPr>
            <a:normAutofit/>
          </a:bodyPr>
          <a:lstStyle/>
          <a:p>
            <a:r>
              <a:rPr lang="en-IN" sz="3600" b="1" dirty="0">
                <a:latin typeface="+mn-lt"/>
              </a:rPr>
              <a:t>ALTERING PARAMETERS OF BLAST</a:t>
            </a:r>
            <a:endParaRPr lang="en-IN" sz="3600" dirty="0"/>
          </a:p>
        </p:txBody>
      </p:sp>
      <p:sp>
        <p:nvSpPr>
          <p:cNvPr id="3" name="Content Placeholder 2">
            <a:extLst>
              <a:ext uri="{FF2B5EF4-FFF2-40B4-BE49-F238E27FC236}">
                <a16:creationId xmlns:a16="http://schemas.microsoft.com/office/drawing/2014/main" id="{67E5BCA4-EB4E-4176-87A7-50B77250FB03}"/>
              </a:ext>
            </a:extLst>
          </p:cNvPr>
          <p:cNvSpPr>
            <a:spLocks noGrp="1"/>
          </p:cNvSpPr>
          <p:nvPr>
            <p:ph idx="1"/>
          </p:nvPr>
        </p:nvSpPr>
        <p:spPr>
          <a:xfrm>
            <a:off x="685800" y="1354574"/>
            <a:ext cx="10515600" cy="4351338"/>
          </a:xfrm>
        </p:spPr>
        <p:txBody>
          <a:bodyPr>
            <a:normAutofit/>
          </a:bodyPr>
          <a:lstStyle/>
          <a:p>
            <a:r>
              <a:rPr lang="en-IN" sz="1800" dirty="0"/>
              <a:t>Out of 4 blasts considered, 2 were from main tunnel 2 with rock class B2, C2 and another two from escape tunnel 3 with rock class C3.</a:t>
            </a:r>
          </a:p>
          <a:p>
            <a:r>
              <a:rPr lang="en-IN" sz="1800" dirty="0"/>
              <a:t> On applying control blast techniques the optimisable parameters are perimeter charge and spacing to burden ratio.</a:t>
            </a:r>
          </a:p>
          <a:p>
            <a:endParaRPr lang="en-IN" sz="1800" dirty="0"/>
          </a:p>
        </p:txBody>
      </p:sp>
      <p:sp>
        <p:nvSpPr>
          <p:cNvPr id="4" name="Date Placeholder 3">
            <a:extLst>
              <a:ext uri="{FF2B5EF4-FFF2-40B4-BE49-F238E27FC236}">
                <a16:creationId xmlns:a16="http://schemas.microsoft.com/office/drawing/2014/main" id="{C5E0487F-D2B9-429D-BF4C-1D8D2EA52B0D}"/>
              </a:ext>
            </a:extLst>
          </p:cNvPr>
          <p:cNvSpPr>
            <a:spLocks noGrp="1"/>
          </p:cNvSpPr>
          <p:nvPr>
            <p:ph type="dt" sz="half" idx="10"/>
          </p:nvPr>
        </p:nvSpPr>
        <p:spPr>
          <a:xfrm>
            <a:off x="-1" y="6356353"/>
            <a:ext cx="4048124"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F2057E95-14C7-47FE-A3C4-EFC7875FDE11}" type="datetime3">
              <a:rPr lang="en-US" smtClean="0"/>
              <a:t>1 January 2024</a:t>
            </a:fld>
            <a:endParaRPr lang="en-IN" dirty="0"/>
          </a:p>
        </p:txBody>
      </p:sp>
      <p:sp>
        <p:nvSpPr>
          <p:cNvPr id="5" name="Footer Placeholder 4">
            <a:extLst>
              <a:ext uri="{FF2B5EF4-FFF2-40B4-BE49-F238E27FC236}">
                <a16:creationId xmlns:a16="http://schemas.microsoft.com/office/drawing/2014/main" id="{DBB27C0B-C092-453F-8BD3-450C7C18F0DA}"/>
              </a:ext>
            </a:extLst>
          </p:cNvPr>
          <p:cNvSpPr>
            <a:spLocks noGrp="1"/>
          </p:cNvSpPr>
          <p:nvPr>
            <p:ph type="ftr" sz="quarter" idx="11"/>
          </p:nvPr>
        </p:nvSpPr>
        <p:spPr>
          <a:xfrm>
            <a:off x="4048123" y="6356353"/>
            <a:ext cx="4581527"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BBA3FA63-F1F0-409A-BA22-3190E915F110}"/>
              </a:ext>
            </a:extLst>
          </p:cNvPr>
          <p:cNvSpPr>
            <a:spLocks noGrp="1"/>
          </p:cNvSpPr>
          <p:nvPr>
            <p:ph type="sldNum" sz="quarter" idx="12"/>
          </p:nvPr>
        </p:nvSpPr>
        <p:spPr>
          <a:xfrm>
            <a:off x="8629650" y="6356353"/>
            <a:ext cx="3581400" cy="365125"/>
          </a:xfrm>
          <a:gradFill>
            <a:gsLst>
              <a:gs pos="2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24</a:t>
            </a:fld>
            <a:endParaRPr lang="en-IN" dirty="0"/>
          </a:p>
        </p:txBody>
      </p:sp>
      <p:cxnSp>
        <p:nvCxnSpPr>
          <p:cNvPr id="7" name="Straight Connector 6">
            <a:extLst>
              <a:ext uri="{FF2B5EF4-FFF2-40B4-BE49-F238E27FC236}">
                <a16:creationId xmlns:a16="http://schemas.microsoft.com/office/drawing/2014/main" id="{2708239C-8E61-46B4-B3FF-FF4A78E5F1E9}"/>
              </a:ext>
            </a:extLst>
          </p:cNvPr>
          <p:cNvCxnSpPr/>
          <p:nvPr/>
        </p:nvCxnSpPr>
        <p:spPr>
          <a:xfrm>
            <a:off x="685800" y="1152088"/>
            <a:ext cx="10668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10F50D60-41C8-4368-A687-EA5E67C5CB6B}"/>
              </a:ext>
            </a:extLst>
          </p:cNvPr>
          <p:cNvGraphicFramePr>
            <a:graphicFrameLocks noGrp="1"/>
          </p:cNvGraphicFramePr>
          <p:nvPr>
            <p:extLst>
              <p:ext uri="{D42A27DB-BD31-4B8C-83A1-F6EECF244321}">
                <p14:modId xmlns:p14="http://schemas.microsoft.com/office/powerpoint/2010/main" val="2374598857"/>
              </p:ext>
            </p:extLst>
          </p:nvPr>
        </p:nvGraphicFramePr>
        <p:xfrm>
          <a:off x="990600" y="2656897"/>
          <a:ext cx="8210550" cy="2917716"/>
        </p:xfrm>
        <a:graphic>
          <a:graphicData uri="http://schemas.openxmlformats.org/drawingml/2006/table">
            <a:tbl>
              <a:tblPr firstRow="1" bandRow="1">
                <a:tableStyleId>{5C22544A-7EE6-4342-B048-85BDC9FD1C3A}</a:tableStyleId>
              </a:tblPr>
              <a:tblGrid>
                <a:gridCol w="1642110">
                  <a:extLst>
                    <a:ext uri="{9D8B030D-6E8A-4147-A177-3AD203B41FA5}">
                      <a16:colId xmlns:a16="http://schemas.microsoft.com/office/drawing/2014/main" val="67643450"/>
                    </a:ext>
                  </a:extLst>
                </a:gridCol>
                <a:gridCol w="1642110">
                  <a:extLst>
                    <a:ext uri="{9D8B030D-6E8A-4147-A177-3AD203B41FA5}">
                      <a16:colId xmlns:a16="http://schemas.microsoft.com/office/drawing/2014/main" val="64331669"/>
                    </a:ext>
                  </a:extLst>
                </a:gridCol>
                <a:gridCol w="1642110">
                  <a:extLst>
                    <a:ext uri="{9D8B030D-6E8A-4147-A177-3AD203B41FA5}">
                      <a16:colId xmlns:a16="http://schemas.microsoft.com/office/drawing/2014/main" val="535249011"/>
                    </a:ext>
                  </a:extLst>
                </a:gridCol>
                <a:gridCol w="1642110">
                  <a:extLst>
                    <a:ext uri="{9D8B030D-6E8A-4147-A177-3AD203B41FA5}">
                      <a16:colId xmlns:a16="http://schemas.microsoft.com/office/drawing/2014/main" val="1107940832"/>
                    </a:ext>
                  </a:extLst>
                </a:gridCol>
                <a:gridCol w="1642110">
                  <a:extLst>
                    <a:ext uri="{9D8B030D-6E8A-4147-A177-3AD203B41FA5}">
                      <a16:colId xmlns:a16="http://schemas.microsoft.com/office/drawing/2014/main" val="1782084428"/>
                    </a:ext>
                  </a:extLst>
                </a:gridCol>
              </a:tblGrid>
              <a:tr h="414784">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Blast no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Blast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Blast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Blast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8251710"/>
                  </a:ext>
                </a:extLst>
              </a:tr>
              <a:tr h="445960">
                <a:tc>
                  <a:txBody>
                    <a:bodyPr/>
                    <a:lstStyle/>
                    <a:p>
                      <a:pPr algn="ctr"/>
                      <a:r>
                        <a:rPr lang="en-IN" sz="1200" b="1" dirty="0">
                          <a:latin typeface="Times New Roman" panose="02020603050405020304" pitchFamily="18" charset="0"/>
                          <a:cs typeface="Times New Roman" panose="02020603050405020304" pitchFamily="18" charset="0"/>
                        </a:rPr>
                        <a:t>Overbreak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57.36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62.86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0456480"/>
                  </a:ext>
                </a:extLst>
              </a:tr>
              <a:tr h="414784">
                <a:tc>
                  <a:txBody>
                    <a:bodyPr/>
                    <a:lstStyle/>
                    <a:p>
                      <a:pPr algn="ctr"/>
                      <a:r>
                        <a:rPr lang="en-IN" sz="1200" b="1" dirty="0">
                          <a:latin typeface="Times New Roman" panose="02020603050405020304" pitchFamily="18" charset="0"/>
                          <a:cs typeface="Times New Roman" panose="02020603050405020304" pitchFamily="18" charset="0"/>
                        </a:rPr>
                        <a:t>Q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5031195"/>
                  </a:ext>
                </a:extLst>
              </a:tr>
              <a:tr h="414784">
                <a:tc>
                  <a:txBody>
                    <a:bodyPr/>
                    <a:lstStyle/>
                    <a:p>
                      <a:pPr algn="ctr"/>
                      <a:r>
                        <a:rPr lang="en-IN" sz="1200" b="1" dirty="0">
                          <a:latin typeface="Times New Roman" panose="02020603050405020304" pitchFamily="18" charset="0"/>
                          <a:cs typeface="Times New Roman" panose="02020603050405020304" pitchFamily="18" charset="0"/>
                        </a:rPr>
                        <a:t>Area(m</a:t>
                      </a:r>
                      <a:r>
                        <a:rPr lang="en-IN" sz="1200" b="1" baseline="30000" dirty="0">
                          <a:latin typeface="Times New Roman" panose="02020603050405020304" pitchFamily="18" charset="0"/>
                          <a:cs typeface="Times New Roman" panose="02020603050405020304" pitchFamily="18" charset="0"/>
                        </a:rPr>
                        <a:t>2</a:t>
                      </a:r>
                      <a:r>
                        <a:rPr lang="en-IN" sz="1200" b="1"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7527796"/>
                  </a:ext>
                </a:extLst>
              </a:tr>
              <a:tr h="414784">
                <a:tc>
                  <a:txBody>
                    <a:bodyPr/>
                    <a:lstStyle/>
                    <a:p>
                      <a:pPr algn="ctr"/>
                      <a:r>
                        <a:rPr lang="en-IN" sz="1200" b="1" dirty="0">
                          <a:latin typeface="Times New Roman" panose="02020603050405020304" pitchFamily="18" charset="0"/>
                          <a:cs typeface="Times New Roman" panose="02020603050405020304" pitchFamily="18" charset="0"/>
                        </a:rPr>
                        <a:t>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8955596"/>
                  </a:ext>
                </a:extLst>
              </a:tr>
              <a:tr h="397836">
                <a:tc>
                  <a:txBody>
                    <a:bodyPr/>
                    <a:lstStyle/>
                    <a:p>
                      <a:pPr algn="ctr"/>
                      <a:r>
                        <a:rPr lang="en-IN" sz="1200" b="1" dirty="0">
                          <a:latin typeface="Times New Roman" panose="02020603050405020304" pitchFamily="18" charset="0"/>
                          <a:cs typeface="Times New Roman" panose="02020603050405020304" pitchFamily="18" charset="0"/>
                        </a:rPr>
                        <a:t>Perimeter charge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0241273"/>
                  </a:ext>
                </a:extLst>
              </a:tr>
              <a:tr h="414784">
                <a:tc>
                  <a:txBody>
                    <a:bodyPr/>
                    <a:lstStyle/>
                    <a:p>
                      <a:pPr algn="ctr"/>
                      <a:r>
                        <a:rPr lang="en-IN" sz="1200" b="1" dirty="0">
                          <a:latin typeface="Times New Roman" panose="02020603050405020304" pitchFamily="18" charset="0"/>
                          <a:cs typeface="Times New Roman" panose="02020603050405020304" pitchFamily="18" charset="0"/>
                        </a:rPr>
                        <a:t>Delay time(ms)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6692689"/>
                  </a:ext>
                </a:extLst>
              </a:tr>
            </a:tbl>
          </a:graphicData>
        </a:graphic>
      </p:graphicFrame>
    </p:spTree>
    <p:extLst>
      <p:ext uri="{BB962C8B-B14F-4D97-AF65-F5344CB8AC3E}">
        <p14:creationId xmlns:p14="http://schemas.microsoft.com/office/powerpoint/2010/main" val="389292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9B43-2788-4E29-8B33-EC2D11185290}"/>
              </a:ext>
            </a:extLst>
          </p:cNvPr>
          <p:cNvSpPr>
            <a:spLocks noGrp="1"/>
          </p:cNvSpPr>
          <p:nvPr>
            <p:ph type="title"/>
          </p:nvPr>
        </p:nvSpPr>
        <p:spPr>
          <a:xfrm>
            <a:off x="704850" y="268069"/>
            <a:ext cx="10515600" cy="1325563"/>
          </a:xfrm>
        </p:spPr>
        <p:txBody>
          <a:bodyPr>
            <a:normAutofit/>
          </a:bodyPr>
          <a:lstStyle/>
          <a:p>
            <a:r>
              <a:rPr lang="en-IN" sz="3600" b="1" dirty="0">
                <a:latin typeface="+mn-lt"/>
              </a:rPr>
              <a:t>PRESPILLTING &amp; SMOOTH BLASTING</a:t>
            </a:r>
          </a:p>
        </p:txBody>
      </p:sp>
      <p:sp>
        <p:nvSpPr>
          <p:cNvPr id="3" name="Content Placeholder 2">
            <a:extLst>
              <a:ext uri="{FF2B5EF4-FFF2-40B4-BE49-F238E27FC236}">
                <a16:creationId xmlns:a16="http://schemas.microsoft.com/office/drawing/2014/main" id="{E1A7097D-C5F0-4A2F-9BD2-1BE32D923A63}"/>
              </a:ext>
            </a:extLst>
          </p:cNvPr>
          <p:cNvSpPr>
            <a:spLocks noGrp="1"/>
          </p:cNvSpPr>
          <p:nvPr>
            <p:ph idx="1"/>
          </p:nvPr>
        </p:nvSpPr>
        <p:spPr>
          <a:xfrm>
            <a:off x="762000" y="1444625"/>
            <a:ext cx="10515600" cy="4351338"/>
          </a:xfrm>
        </p:spPr>
        <p:txBody>
          <a:bodyPr>
            <a:normAutofit lnSpcReduction="10000"/>
          </a:bodyPr>
          <a:lstStyle/>
          <a:p>
            <a:r>
              <a:rPr lang="en-IN" sz="1800" dirty="0"/>
              <a:t>From literature, like Singh et al(2018) , Sushil Bhandari(1997), Zong-Xian Zhang(2016)  </a:t>
            </a:r>
          </a:p>
          <a:p>
            <a:pPr marL="457200" lvl="1" indent="0">
              <a:buNone/>
            </a:pPr>
            <a:r>
              <a:rPr lang="en-IN" sz="1800" b="1" dirty="0"/>
              <a:t>Pre-Splitting</a:t>
            </a:r>
            <a:r>
              <a:rPr lang="en-IN" sz="1800" dirty="0"/>
              <a:t>:</a:t>
            </a:r>
          </a:p>
          <a:p>
            <a:pPr lvl="1"/>
            <a:r>
              <a:rPr lang="en-IN" sz="1800" dirty="0"/>
              <a:t>Spacing of perimeter holes for pre-splitting is 8 to 12 times of hole diameter.</a:t>
            </a:r>
          </a:p>
          <a:p>
            <a:pPr lvl="1"/>
            <a:r>
              <a:rPr lang="en-IN" sz="1800" dirty="0"/>
              <a:t>Pre-splitting is carried out before production blast and burden to the next buffer roles is half of normal burden used in production blast.</a:t>
            </a:r>
          </a:p>
          <a:p>
            <a:pPr lvl="1"/>
            <a:r>
              <a:rPr lang="en-IN" sz="1800" dirty="0"/>
              <a:t>Perimeter charge = the advance achieved through charge length</a:t>
            </a:r>
          </a:p>
          <a:p>
            <a:pPr marL="457200" lvl="1" indent="0">
              <a:buNone/>
            </a:pPr>
            <a:r>
              <a:rPr lang="en-IN" sz="1800" dirty="0"/>
              <a:t>                                    = (L*S)/0.5.      L= half of the hole depth.   </a:t>
            </a:r>
          </a:p>
          <a:p>
            <a:pPr marL="457200" lvl="1" indent="0">
              <a:buNone/>
            </a:pPr>
            <a:r>
              <a:rPr lang="en-IN" sz="1800" dirty="0"/>
              <a:t>                                                               S= spacing between contour holes.</a:t>
            </a:r>
          </a:p>
          <a:p>
            <a:pPr marL="457200" lvl="1" indent="0">
              <a:buNone/>
            </a:pPr>
            <a:r>
              <a:rPr lang="en-IN" sz="1800" dirty="0"/>
              <a:t>                                                                for contour holes, charge depth and uncharged depth are to be equal.</a:t>
            </a:r>
          </a:p>
          <a:p>
            <a:pPr marL="457200" lvl="1" indent="0">
              <a:buNone/>
            </a:pPr>
            <a:r>
              <a:rPr lang="en-IN" sz="1800" b="1" dirty="0"/>
              <a:t>Smooth blasting : </a:t>
            </a:r>
          </a:p>
          <a:p>
            <a:pPr lvl="1"/>
            <a:r>
              <a:rPr lang="en-IN" sz="1800" dirty="0"/>
              <a:t>Smooth blasting is done post the production blast or sometimes as a part of it in the final round.</a:t>
            </a:r>
          </a:p>
          <a:p>
            <a:pPr lvl="1"/>
            <a:r>
              <a:rPr lang="en-IN" sz="1800" dirty="0"/>
              <a:t>Spacing to burden ratio cannot exceed 0.8.</a:t>
            </a:r>
          </a:p>
          <a:p>
            <a:pPr lvl="1"/>
            <a:r>
              <a:rPr lang="en-IN" sz="1800" dirty="0"/>
              <a:t>Perimeter charge is calculated similar to the pre-splitting.</a:t>
            </a:r>
          </a:p>
          <a:p>
            <a:pPr lvl="1"/>
            <a:r>
              <a:rPr lang="en-IN" sz="1800" dirty="0"/>
              <a:t>Delay time per round for both the control blasting methods must be optimum to ensure enough breakage but should never exceed 100ms.</a:t>
            </a:r>
          </a:p>
          <a:p>
            <a:pPr marL="457200" lvl="1" indent="0">
              <a:buNone/>
            </a:pPr>
            <a:endParaRPr lang="en-IN" sz="1800" dirty="0"/>
          </a:p>
          <a:p>
            <a:pPr lvl="1"/>
            <a:endParaRPr lang="en-IN" sz="1800" dirty="0"/>
          </a:p>
          <a:p>
            <a:pPr marL="457200" lvl="1" indent="0">
              <a:buNone/>
            </a:pPr>
            <a:endParaRPr lang="en-IN" sz="1800" dirty="0"/>
          </a:p>
        </p:txBody>
      </p:sp>
      <p:sp>
        <p:nvSpPr>
          <p:cNvPr id="4" name="Date Placeholder 3">
            <a:extLst>
              <a:ext uri="{FF2B5EF4-FFF2-40B4-BE49-F238E27FC236}">
                <a16:creationId xmlns:a16="http://schemas.microsoft.com/office/drawing/2014/main" id="{5CA1D272-F533-4057-97E1-D99649570073}"/>
              </a:ext>
            </a:extLst>
          </p:cNvPr>
          <p:cNvSpPr>
            <a:spLocks noGrp="1"/>
          </p:cNvSpPr>
          <p:nvPr>
            <p:ph type="dt" sz="half" idx="10"/>
          </p:nvPr>
        </p:nvSpPr>
        <p:spPr>
          <a:xfrm>
            <a:off x="0" y="6356353"/>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3C9CFE0D-4134-4834-BF4A-537ACECC36C0}" type="datetime3">
              <a:rPr lang="en-US" smtClean="0"/>
              <a:t>1 January 2024</a:t>
            </a:fld>
            <a:endParaRPr lang="en-IN" dirty="0"/>
          </a:p>
        </p:txBody>
      </p:sp>
      <p:sp>
        <p:nvSpPr>
          <p:cNvPr id="5" name="Footer Placeholder 4">
            <a:extLst>
              <a:ext uri="{FF2B5EF4-FFF2-40B4-BE49-F238E27FC236}">
                <a16:creationId xmlns:a16="http://schemas.microsoft.com/office/drawing/2014/main" id="{74EC4130-9602-456C-A028-74C01CBB4C1D}"/>
              </a:ext>
            </a:extLst>
          </p:cNvPr>
          <p:cNvSpPr>
            <a:spLocks noGrp="1"/>
          </p:cNvSpPr>
          <p:nvPr>
            <p:ph type="ftr" sz="quarter" idx="11"/>
          </p:nvPr>
        </p:nvSpPr>
        <p:spPr>
          <a:xfrm>
            <a:off x="4048124" y="6356353"/>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A1FE9B6D-0D1A-4E01-BAEF-240BDC8F542C}"/>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25</a:t>
            </a:fld>
            <a:endParaRPr lang="en-IN" dirty="0"/>
          </a:p>
        </p:txBody>
      </p:sp>
      <p:cxnSp>
        <p:nvCxnSpPr>
          <p:cNvPr id="7" name="Straight Connector 6">
            <a:extLst>
              <a:ext uri="{FF2B5EF4-FFF2-40B4-BE49-F238E27FC236}">
                <a16:creationId xmlns:a16="http://schemas.microsoft.com/office/drawing/2014/main" id="{F765F68D-5EB8-4AD3-BBD3-B0BF409A7B7C}"/>
              </a:ext>
            </a:extLst>
          </p:cNvPr>
          <p:cNvCxnSpPr/>
          <p:nvPr/>
        </p:nvCxnSpPr>
        <p:spPr>
          <a:xfrm>
            <a:off x="762000" y="1266388"/>
            <a:ext cx="1066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15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297-B5C0-43C9-B33F-FC26F54005A7}"/>
              </a:ext>
            </a:extLst>
          </p:cNvPr>
          <p:cNvSpPr>
            <a:spLocks noGrp="1"/>
          </p:cNvSpPr>
          <p:nvPr>
            <p:ph type="title"/>
          </p:nvPr>
        </p:nvSpPr>
        <p:spPr>
          <a:xfrm>
            <a:off x="828675" y="307978"/>
            <a:ext cx="10515600" cy="1325563"/>
          </a:xfrm>
        </p:spPr>
        <p:txBody>
          <a:bodyPr>
            <a:normAutofit/>
          </a:bodyPr>
          <a:lstStyle/>
          <a:p>
            <a:r>
              <a:rPr lang="en-IN" sz="3600" b="1" dirty="0">
                <a:latin typeface="+mn-lt"/>
              </a:rPr>
              <a:t>PRESPILLTING &amp; SMOOTH BLASTING CALCULATIONS</a:t>
            </a:r>
            <a:endParaRPr lang="en-IN" sz="3600" dirty="0"/>
          </a:p>
        </p:txBody>
      </p:sp>
      <p:sp>
        <p:nvSpPr>
          <p:cNvPr id="3" name="Content Placeholder 2">
            <a:extLst>
              <a:ext uri="{FF2B5EF4-FFF2-40B4-BE49-F238E27FC236}">
                <a16:creationId xmlns:a16="http://schemas.microsoft.com/office/drawing/2014/main" id="{5C1555F0-C4CD-47AC-9F49-4641C18C8D94}"/>
              </a:ext>
            </a:extLst>
          </p:cNvPr>
          <p:cNvSpPr>
            <a:spLocks noGrp="1"/>
          </p:cNvSpPr>
          <p:nvPr>
            <p:ph idx="1"/>
          </p:nvPr>
        </p:nvSpPr>
        <p:spPr>
          <a:xfrm>
            <a:off x="828675" y="1387475"/>
            <a:ext cx="10515600" cy="4351338"/>
          </a:xfrm>
        </p:spPr>
        <p:txBody>
          <a:bodyPr>
            <a:normAutofit/>
          </a:bodyPr>
          <a:lstStyle/>
          <a:p>
            <a:r>
              <a:rPr lang="en-IN" sz="1800" dirty="0"/>
              <a:t>Diameter of drilled hole due to site constraints cannot be less than 45mm and increasing it to further extent does not satisfy conditions of control blasting.</a:t>
            </a:r>
          </a:p>
          <a:p>
            <a:r>
              <a:rPr lang="en-IN" sz="1800" dirty="0"/>
              <a:t>So as per Sushil Bhandari(1997) spacing for 45mm hole diameter for pre-splitting blast is 0.4m.</a:t>
            </a:r>
          </a:p>
          <a:p>
            <a:r>
              <a:rPr lang="en-IN" sz="1800" dirty="0"/>
              <a:t>Burden for next easer hole for pre-splitting is 0.7m.</a:t>
            </a:r>
          </a:p>
          <a:p>
            <a:r>
              <a:rPr lang="en-IN" sz="1800" b="1" dirty="0"/>
              <a:t>Burden to spacing ratio= 0.7/0.4= 1.75</a:t>
            </a:r>
            <a:r>
              <a:rPr lang="en-IN" sz="1800" dirty="0"/>
              <a:t>.</a:t>
            </a:r>
          </a:p>
          <a:p>
            <a:r>
              <a:rPr lang="en-IN" sz="1800" dirty="0"/>
              <a:t>Perimeter charge= (charged length* spacing)/0.5.</a:t>
            </a:r>
          </a:p>
          <a:p>
            <a:pPr marL="457200" lvl="1" indent="0">
              <a:buNone/>
            </a:pPr>
            <a:r>
              <a:rPr lang="en-IN" sz="1800" dirty="0"/>
              <a:t>hole depth drilled=1.5m; charged length = 0.75m, spacing = 0.4m.</a:t>
            </a:r>
          </a:p>
          <a:p>
            <a:pPr marL="457200" lvl="1" indent="0">
              <a:buNone/>
            </a:pPr>
            <a:r>
              <a:rPr lang="en-IN" sz="1800" b="1" dirty="0"/>
              <a:t>Perimeter charge= 0.75*0.4/0.5= 0.6.</a:t>
            </a:r>
          </a:p>
          <a:p>
            <a:pPr marL="457200" lvl="1" indent="0">
              <a:buNone/>
            </a:pPr>
            <a:endParaRPr lang="en-IN" sz="1800" b="1" dirty="0"/>
          </a:p>
          <a:p>
            <a:r>
              <a:rPr lang="en-IN" sz="1800" dirty="0"/>
              <a:t>As per Olofsson (1988), for smooth blasting spacing for 45 mm diameter holes is 0.6m and burden is 0.8m.</a:t>
            </a:r>
          </a:p>
          <a:p>
            <a:r>
              <a:rPr lang="en-IN" sz="1800" b="1" dirty="0"/>
              <a:t>Burden to spacing ratio = 0.8/0.6=1.33.</a:t>
            </a:r>
          </a:p>
          <a:p>
            <a:r>
              <a:rPr lang="en-IN" sz="1800" b="1" dirty="0"/>
              <a:t>Perimeter charge= 0.75*0.6/0.5=0.9.</a:t>
            </a:r>
          </a:p>
        </p:txBody>
      </p:sp>
      <p:sp>
        <p:nvSpPr>
          <p:cNvPr id="4" name="Date Placeholder 3">
            <a:extLst>
              <a:ext uri="{FF2B5EF4-FFF2-40B4-BE49-F238E27FC236}">
                <a16:creationId xmlns:a16="http://schemas.microsoft.com/office/drawing/2014/main" id="{171605D8-5E70-4670-BAE0-1FA18FB00177}"/>
              </a:ext>
            </a:extLst>
          </p:cNvPr>
          <p:cNvSpPr>
            <a:spLocks noGrp="1"/>
          </p:cNvSpPr>
          <p:nvPr>
            <p:ph type="dt" sz="half" idx="10"/>
          </p:nvPr>
        </p:nvSpPr>
        <p:spPr>
          <a:xfrm>
            <a:off x="-1" y="6356353"/>
            <a:ext cx="4048123"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9EA57773-8D99-4292-855D-23566527814D}" type="datetime3">
              <a:rPr lang="en-US" smtClean="0"/>
              <a:t>1 January 2024</a:t>
            </a:fld>
            <a:endParaRPr lang="en-IN" dirty="0"/>
          </a:p>
        </p:txBody>
      </p:sp>
      <p:sp>
        <p:nvSpPr>
          <p:cNvPr id="5" name="Footer Placeholder 4">
            <a:extLst>
              <a:ext uri="{FF2B5EF4-FFF2-40B4-BE49-F238E27FC236}">
                <a16:creationId xmlns:a16="http://schemas.microsoft.com/office/drawing/2014/main" id="{C3A54B6E-5126-46AA-A7C7-CA1A8E7C468D}"/>
              </a:ext>
            </a:extLst>
          </p:cNvPr>
          <p:cNvSpPr>
            <a:spLocks noGrp="1"/>
          </p:cNvSpPr>
          <p:nvPr>
            <p:ph type="ftr" sz="quarter" idx="11"/>
          </p:nvPr>
        </p:nvSpPr>
        <p:spPr>
          <a:xfrm>
            <a:off x="4048124" y="6356353"/>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DDBABD06-F132-4B91-ADB0-9660D329990D}"/>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26</a:t>
            </a:fld>
            <a:endParaRPr lang="en-IN" dirty="0"/>
          </a:p>
        </p:txBody>
      </p:sp>
      <p:cxnSp>
        <p:nvCxnSpPr>
          <p:cNvPr id="7" name="Straight Connector 6">
            <a:extLst>
              <a:ext uri="{FF2B5EF4-FFF2-40B4-BE49-F238E27FC236}">
                <a16:creationId xmlns:a16="http://schemas.microsoft.com/office/drawing/2014/main" id="{23D8B01C-9C53-4801-AF22-F27E4A1C2AB7}"/>
              </a:ext>
            </a:extLst>
          </p:cNvPr>
          <p:cNvCxnSpPr/>
          <p:nvPr/>
        </p:nvCxnSpPr>
        <p:spPr>
          <a:xfrm>
            <a:off x="923925" y="1256863"/>
            <a:ext cx="1066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92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FA010E5-09FE-4896-82C9-07BA6CD41294}"/>
              </a:ext>
            </a:extLst>
          </p:cNvPr>
          <p:cNvSpPr txBox="1">
            <a:spLocks noGrp="1"/>
          </p:cNvSpPr>
          <p:nvPr>
            <p:ph type="title"/>
          </p:nvPr>
        </p:nvSpPr>
        <p:spPr>
          <a:prstGeom prst="rect">
            <a:avLst/>
          </a:prstGeom>
          <a:noFill/>
        </p:spPr>
        <p:txBody>
          <a:bodyPr wrap="square">
            <a:spAutoFit/>
          </a:bodyPr>
          <a:lstStyle/>
          <a:p>
            <a:r>
              <a:rPr lang="en-IN" sz="3600" b="1" dirty="0">
                <a:latin typeface="+mn-lt"/>
              </a:rPr>
              <a:t>PRESPILLTING &amp; SMOOTH BLASTING CALCULATIONS </a:t>
            </a:r>
            <a:endParaRPr lang="en-IN" sz="3600" dirty="0"/>
          </a:p>
        </p:txBody>
      </p:sp>
      <p:graphicFrame>
        <p:nvGraphicFramePr>
          <p:cNvPr id="10" name="Table 10">
            <a:extLst>
              <a:ext uri="{FF2B5EF4-FFF2-40B4-BE49-F238E27FC236}">
                <a16:creationId xmlns:a16="http://schemas.microsoft.com/office/drawing/2014/main" id="{7F13EA53-BBB2-4B7C-9B11-8FBDC56DFD96}"/>
              </a:ext>
            </a:extLst>
          </p:cNvPr>
          <p:cNvGraphicFramePr>
            <a:graphicFrameLocks noGrp="1"/>
          </p:cNvGraphicFramePr>
          <p:nvPr>
            <p:ph idx="1"/>
            <p:extLst>
              <p:ext uri="{D42A27DB-BD31-4B8C-83A1-F6EECF244321}">
                <p14:modId xmlns:p14="http://schemas.microsoft.com/office/powerpoint/2010/main" val="1607588313"/>
              </p:ext>
            </p:extLst>
          </p:nvPr>
        </p:nvGraphicFramePr>
        <p:xfrm>
          <a:off x="838205" y="1501775"/>
          <a:ext cx="10515595" cy="2032000"/>
        </p:xfrm>
        <a:graphic>
          <a:graphicData uri="http://schemas.openxmlformats.org/drawingml/2006/table">
            <a:tbl>
              <a:tblPr firstRow="1" bandRow="1">
                <a:tableStyleId>{5C22544A-7EE6-4342-B048-85BDC9FD1C3A}</a:tableStyleId>
              </a:tblPr>
              <a:tblGrid>
                <a:gridCol w="1561903">
                  <a:extLst>
                    <a:ext uri="{9D8B030D-6E8A-4147-A177-3AD203B41FA5}">
                      <a16:colId xmlns:a16="http://schemas.microsoft.com/office/drawing/2014/main" val="806430905"/>
                    </a:ext>
                  </a:extLst>
                </a:gridCol>
                <a:gridCol w="1160010">
                  <a:extLst>
                    <a:ext uri="{9D8B030D-6E8A-4147-A177-3AD203B41FA5}">
                      <a16:colId xmlns:a16="http://schemas.microsoft.com/office/drawing/2014/main" val="3692222628"/>
                    </a:ext>
                  </a:extLst>
                </a:gridCol>
                <a:gridCol w="1160010">
                  <a:extLst>
                    <a:ext uri="{9D8B030D-6E8A-4147-A177-3AD203B41FA5}">
                      <a16:colId xmlns:a16="http://schemas.microsoft.com/office/drawing/2014/main" val="280561230"/>
                    </a:ext>
                  </a:extLst>
                </a:gridCol>
                <a:gridCol w="1160010">
                  <a:extLst>
                    <a:ext uri="{9D8B030D-6E8A-4147-A177-3AD203B41FA5}">
                      <a16:colId xmlns:a16="http://schemas.microsoft.com/office/drawing/2014/main" val="1616683322"/>
                    </a:ext>
                  </a:extLst>
                </a:gridCol>
                <a:gridCol w="1013867">
                  <a:extLst>
                    <a:ext uri="{9D8B030D-6E8A-4147-A177-3AD203B41FA5}">
                      <a16:colId xmlns:a16="http://schemas.microsoft.com/office/drawing/2014/main" val="2870738645"/>
                    </a:ext>
                  </a:extLst>
                </a:gridCol>
                <a:gridCol w="666777">
                  <a:extLst>
                    <a:ext uri="{9D8B030D-6E8A-4147-A177-3AD203B41FA5}">
                      <a16:colId xmlns:a16="http://schemas.microsoft.com/office/drawing/2014/main" val="2999590609"/>
                    </a:ext>
                  </a:extLst>
                </a:gridCol>
                <a:gridCol w="840322">
                  <a:extLst>
                    <a:ext uri="{9D8B030D-6E8A-4147-A177-3AD203B41FA5}">
                      <a16:colId xmlns:a16="http://schemas.microsoft.com/office/drawing/2014/main" val="520365745"/>
                    </a:ext>
                  </a:extLst>
                </a:gridCol>
                <a:gridCol w="1061972">
                  <a:extLst>
                    <a:ext uri="{9D8B030D-6E8A-4147-A177-3AD203B41FA5}">
                      <a16:colId xmlns:a16="http://schemas.microsoft.com/office/drawing/2014/main" val="1395822992"/>
                    </a:ext>
                  </a:extLst>
                </a:gridCol>
                <a:gridCol w="940795">
                  <a:extLst>
                    <a:ext uri="{9D8B030D-6E8A-4147-A177-3AD203B41FA5}">
                      <a16:colId xmlns:a16="http://schemas.microsoft.com/office/drawing/2014/main" val="2696302334"/>
                    </a:ext>
                  </a:extLst>
                </a:gridCol>
                <a:gridCol w="949929">
                  <a:extLst>
                    <a:ext uri="{9D8B030D-6E8A-4147-A177-3AD203B41FA5}">
                      <a16:colId xmlns:a16="http://schemas.microsoft.com/office/drawing/2014/main" val="3293936532"/>
                    </a:ext>
                  </a:extLst>
                </a:gridCol>
              </a:tblGrid>
              <a:tr h="185420">
                <a:tc rowSpan="2">
                  <a:txBody>
                    <a:bodyPr/>
                    <a:lstStyle/>
                    <a:p>
                      <a:pPr algn="ctr"/>
                      <a:endParaRPr lang="en-IN" sz="12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          Actual blast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hMerge="1">
                  <a:txBody>
                    <a:bodyPr/>
                    <a:lstStyle/>
                    <a:p>
                      <a:endParaRPr lang="en-IN" dirty="0"/>
                    </a:p>
                  </a:txBody>
                  <a:tcPr/>
                </a:tc>
                <a:tc gridSpan="3">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Pre-splitting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hMerge="1">
                  <a:txBody>
                    <a:bodyPr/>
                    <a:lstStyle/>
                    <a:p>
                      <a:endParaRPr lang="en-IN" dirty="0"/>
                    </a:p>
                  </a:txBody>
                  <a:tcPr/>
                </a:tc>
                <a:tc gridSpan="3">
                  <a:txBody>
                    <a:bodyPr/>
                    <a:lstStyle/>
                    <a:p>
                      <a:pPr algn="ctr"/>
                      <a:r>
                        <a:rPr lang="en-IN" sz="1200" b="1" dirty="0">
                          <a:solidFill>
                            <a:schemeClr val="tx1"/>
                          </a:solidFill>
                          <a:latin typeface="Times New Roman" panose="02020603050405020304" pitchFamily="18" charset="0"/>
                          <a:cs typeface="Times New Roman" panose="02020603050405020304" pitchFamily="18" charset="0"/>
                        </a:rPr>
                        <a:t>Smooth blasting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3305178732"/>
                  </a:ext>
                </a:extLst>
              </a:tr>
              <a:tr h="185420">
                <a:tc vMerge="1">
                  <a:txBody>
                    <a:bodyPr/>
                    <a:lstStyle/>
                    <a:p>
                      <a:endParaRPr lang="en-IN"/>
                    </a:p>
                  </a:txBody>
                  <a:tcPr/>
                </a:tc>
                <a:tc>
                  <a:txBody>
                    <a:bodyPr/>
                    <a:lstStyle/>
                    <a:p>
                      <a:pPr algn="ctr"/>
                      <a:r>
                        <a:rPr lang="en-IN" sz="1200" dirty="0">
                          <a:latin typeface="Times New Roman" panose="02020603050405020304" pitchFamily="18" charset="0"/>
                          <a:cs typeface="Times New Roman" panose="02020603050405020304" pitchFamily="18" charset="0"/>
                        </a:rPr>
                        <a:t>spacing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spacing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spacing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8637401"/>
                  </a:ext>
                </a:extLst>
              </a:tr>
              <a:tr h="370840">
                <a:tc>
                  <a:txBody>
                    <a:bodyPr/>
                    <a:lstStyle/>
                    <a:p>
                      <a:pPr algn="ctr"/>
                      <a:r>
                        <a:rPr lang="en-IN" sz="1200" b="1" dirty="0">
                          <a:latin typeface="Times New Roman" panose="02020603050405020304" pitchFamily="18" charset="0"/>
                          <a:cs typeface="Times New Roman" panose="02020603050405020304" pitchFamily="18" charset="0"/>
                        </a:rPr>
                        <a:t>Blast no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7131016"/>
                  </a:ext>
                </a:extLst>
              </a:tr>
              <a:tr h="370840">
                <a:tc>
                  <a:txBody>
                    <a:bodyPr/>
                    <a:lstStyle/>
                    <a:p>
                      <a:pPr algn="ctr"/>
                      <a:r>
                        <a:rPr lang="en-IN" sz="1200" b="1" dirty="0">
                          <a:latin typeface="Times New Roman" panose="02020603050405020304" pitchFamily="18" charset="0"/>
                          <a:cs typeface="Times New Roman" panose="02020603050405020304" pitchFamily="18" charset="0"/>
                        </a:rPr>
                        <a:t>Blast no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6463109"/>
                  </a:ext>
                </a:extLst>
              </a:tr>
              <a:tr h="370840">
                <a:tc>
                  <a:txBody>
                    <a:bodyPr/>
                    <a:lstStyle/>
                    <a:p>
                      <a:pPr algn="ctr"/>
                      <a:r>
                        <a:rPr lang="en-IN" sz="1200" b="1" dirty="0">
                          <a:latin typeface="Times New Roman" panose="02020603050405020304" pitchFamily="18" charset="0"/>
                          <a:cs typeface="Times New Roman" panose="02020603050405020304" pitchFamily="18" charset="0"/>
                        </a:rPr>
                        <a:t>Blast no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2690390"/>
                  </a:ext>
                </a:extLst>
              </a:tr>
              <a:tr h="370840">
                <a:tc>
                  <a:txBody>
                    <a:bodyPr/>
                    <a:lstStyle/>
                    <a:p>
                      <a:pPr algn="ctr"/>
                      <a:r>
                        <a:rPr lang="en-IN" sz="1200" b="1" dirty="0">
                          <a:latin typeface="Times New Roman" panose="02020603050405020304" pitchFamily="18" charset="0"/>
                          <a:cs typeface="Times New Roman" panose="02020603050405020304" pitchFamily="18" charset="0"/>
                        </a:rPr>
                        <a:t>Blast no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3094847"/>
                  </a:ext>
                </a:extLst>
              </a:tr>
            </a:tbl>
          </a:graphicData>
        </a:graphic>
      </p:graphicFrame>
      <p:sp>
        <p:nvSpPr>
          <p:cNvPr id="4" name="Date Placeholder 3">
            <a:extLst>
              <a:ext uri="{FF2B5EF4-FFF2-40B4-BE49-F238E27FC236}">
                <a16:creationId xmlns:a16="http://schemas.microsoft.com/office/drawing/2014/main" id="{90556959-744E-4ADD-9ED6-F1D3726E4AEF}"/>
              </a:ext>
            </a:extLst>
          </p:cNvPr>
          <p:cNvSpPr>
            <a:spLocks noGrp="1"/>
          </p:cNvSpPr>
          <p:nvPr>
            <p:ph type="dt" sz="half" idx="10"/>
          </p:nvPr>
        </p:nvSpPr>
        <p:spPr>
          <a:xfrm>
            <a:off x="0" y="6356353"/>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7CCB35E3-B651-42B1-96CF-C93F9D09E370}" type="datetime3">
              <a:rPr lang="en-US" smtClean="0"/>
              <a:t>1 January 2024</a:t>
            </a:fld>
            <a:endParaRPr lang="en-IN" dirty="0"/>
          </a:p>
        </p:txBody>
      </p:sp>
      <p:sp>
        <p:nvSpPr>
          <p:cNvPr id="5" name="Footer Placeholder 4">
            <a:extLst>
              <a:ext uri="{FF2B5EF4-FFF2-40B4-BE49-F238E27FC236}">
                <a16:creationId xmlns:a16="http://schemas.microsoft.com/office/drawing/2014/main" id="{767DDE43-E46E-4D0E-9DFD-EB638347F67E}"/>
              </a:ext>
            </a:extLst>
          </p:cNvPr>
          <p:cNvSpPr>
            <a:spLocks noGrp="1"/>
          </p:cNvSpPr>
          <p:nvPr>
            <p:ph type="ftr" sz="quarter" idx="11"/>
          </p:nvPr>
        </p:nvSpPr>
        <p:spPr>
          <a:xfrm>
            <a:off x="4038600" y="6356353"/>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2595394C-0B8D-4AF2-B9E6-8EF7CAB20D21}"/>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27</a:t>
            </a:fld>
            <a:endParaRPr lang="en-IN" dirty="0"/>
          </a:p>
        </p:txBody>
      </p:sp>
      <p:sp>
        <p:nvSpPr>
          <p:cNvPr id="11" name="TextBox 10">
            <a:extLst>
              <a:ext uri="{FF2B5EF4-FFF2-40B4-BE49-F238E27FC236}">
                <a16:creationId xmlns:a16="http://schemas.microsoft.com/office/drawing/2014/main" id="{BA2F7C48-6B02-4639-951E-1DE3211E1F29}"/>
              </a:ext>
            </a:extLst>
          </p:cNvPr>
          <p:cNvSpPr txBox="1"/>
          <p:nvPr/>
        </p:nvSpPr>
        <p:spPr>
          <a:xfrm>
            <a:off x="828675" y="3968747"/>
            <a:ext cx="1082992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On observing blast no 10,31,32 the actual blast parameters are superior to pre-splitting and smooth blasting which indicates parameters other than these are influencing the overbreak.</a:t>
            </a:r>
          </a:p>
          <a:p>
            <a:pPr marL="285750" indent="-285750">
              <a:buFont typeface="Arial" panose="020B0604020202020204" pitchFamily="34" charset="0"/>
              <a:buChar char="•"/>
            </a:pPr>
            <a:r>
              <a:rPr lang="en-IN" dirty="0"/>
              <a:t>The other parameters like area of opening and Q value can not be altered, hole diameter is fixed due to site logistics and round length cannot be compromised since reducing advance will not have the nod of client.</a:t>
            </a:r>
          </a:p>
          <a:p>
            <a:pPr marL="285750" indent="-285750">
              <a:buFont typeface="Arial" panose="020B0604020202020204" pitchFamily="34" charset="0"/>
              <a:buChar char="•"/>
            </a:pPr>
            <a:r>
              <a:rPr lang="en-IN" dirty="0"/>
              <a:t>The other optimisable parameter for these 3 blasts are </a:t>
            </a:r>
            <a:r>
              <a:rPr lang="en-IN" b="1" dirty="0"/>
              <a:t>delay time.</a:t>
            </a:r>
          </a:p>
          <a:p>
            <a:pPr marL="285750" indent="-285750">
              <a:buFont typeface="Arial" panose="020B0604020202020204" pitchFamily="34" charset="0"/>
              <a:buChar char="•"/>
            </a:pPr>
            <a:r>
              <a:rPr lang="en-IN" dirty="0"/>
              <a:t>Delay time is increased by 25 ms from 50 to 75 ms.</a:t>
            </a:r>
          </a:p>
        </p:txBody>
      </p:sp>
    </p:spTree>
    <p:extLst>
      <p:ext uri="{BB962C8B-B14F-4D97-AF65-F5344CB8AC3E}">
        <p14:creationId xmlns:p14="http://schemas.microsoft.com/office/powerpoint/2010/main" val="2186785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BF53-CADA-48CE-9A1D-FE26F4A2139D}"/>
              </a:ext>
            </a:extLst>
          </p:cNvPr>
          <p:cNvSpPr>
            <a:spLocks noGrp="1"/>
          </p:cNvSpPr>
          <p:nvPr>
            <p:ph type="title"/>
          </p:nvPr>
        </p:nvSpPr>
        <p:spPr>
          <a:xfrm>
            <a:off x="542925" y="-38378"/>
            <a:ext cx="10515600" cy="1325563"/>
          </a:xfrm>
        </p:spPr>
        <p:txBody>
          <a:bodyPr>
            <a:normAutofit/>
          </a:bodyPr>
          <a:lstStyle/>
          <a:p>
            <a:r>
              <a:rPr lang="en-IN" sz="3600" b="1" dirty="0">
                <a:latin typeface="+mn-lt"/>
              </a:rPr>
              <a:t>CHANGE IN OVERBREAK</a:t>
            </a:r>
          </a:p>
        </p:txBody>
      </p:sp>
      <p:graphicFrame>
        <p:nvGraphicFramePr>
          <p:cNvPr id="8" name="Table 8">
            <a:extLst>
              <a:ext uri="{FF2B5EF4-FFF2-40B4-BE49-F238E27FC236}">
                <a16:creationId xmlns:a16="http://schemas.microsoft.com/office/drawing/2014/main" id="{F3D054D0-2FC8-49E7-A6AD-9B4F689F9307}"/>
              </a:ext>
            </a:extLst>
          </p:cNvPr>
          <p:cNvGraphicFramePr>
            <a:graphicFrameLocks noGrp="1"/>
          </p:cNvGraphicFramePr>
          <p:nvPr>
            <p:ph idx="1"/>
            <p:extLst>
              <p:ext uri="{D42A27DB-BD31-4B8C-83A1-F6EECF244321}">
                <p14:modId xmlns:p14="http://schemas.microsoft.com/office/powerpoint/2010/main" val="2613316062"/>
              </p:ext>
            </p:extLst>
          </p:nvPr>
        </p:nvGraphicFramePr>
        <p:xfrm>
          <a:off x="685800" y="957333"/>
          <a:ext cx="9115427" cy="2641531"/>
        </p:xfrm>
        <a:graphic>
          <a:graphicData uri="http://schemas.openxmlformats.org/drawingml/2006/table">
            <a:tbl>
              <a:tblPr firstRow="1" bandRow="1">
                <a:tableStyleId>{5C22544A-7EE6-4342-B048-85BDC9FD1C3A}</a:tableStyleId>
              </a:tblPr>
              <a:tblGrid>
                <a:gridCol w="1804777">
                  <a:extLst>
                    <a:ext uri="{9D8B030D-6E8A-4147-A177-3AD203B41FA5}">
                      <a16:colId xmlns:a16="http://schemas.microsoft.com/office/drawing/2014/main" val="2186437608"/>
                    </a:ext>
                  </a:extLst>
                </a:gridCol>
                <a:gridCol w="1500230">
                  <a:extLst>
                    <a:ext uri="{9D8B030D-6E8A-4147-A177-3AD203B41FA5}">
                      <a16:colId xmlns:a16="http://schemas.microsoft.com/office/drawing/2014/main" val="2271177019"/>
                    </a:ext>
                  </a:extLst>
                </a:gridCol>
                <a:gridCol w="906212">
                  <a:extLst>
                    <a:ext uri="{9D8B030D-6E8A-4147-A177-3AD203B41FA5}">
                      <a16:colId xmlns:a16="http://schemas.microsoft.com/office/drawing/2014/main" val="1025758421"/>
                    </a:ext>
                  </a:extLst>
                </a:gridCol>
                <a:gridCol w="1183406">
                  <a:extLst>
                    <a:ext uri="{9D8B030D-6E8A-4147-A177-3AD203B41FA5}">
                      <a16:colId xmlns:a16="http://schemas.microsoft.com/office/drawing/2014/main" val="843582338"/>
                    </a:ext>
                  </a:extLst>
                </a:gridCol>
                <a:gridCol w="1215391">
                  <a:extLst>
                    <a:ext uri="{9D8B030D-6E8A-4147-A177-3AD203B41FA5}">
                      <a16:colId xmlns:a16="http://schemas.microsoft.com/office/drawing/2014/main" val="3137283021"/>
                    </a:ext>
                  </a:extLst>
                </a:gridCol>
                <a:gridCol w="1162084">
                  <a:extLst>
                    <a:ext uri="{9D8B030D-6E8A-4147-A177-3AD203B41FA5}">
                      <a16:colId xmlns:a16="http://schemas.microsoft.com/office/drawing/2014/main" val="2592830667"/>
                    </a:ext>
                  </a:extLst>
                </a:gridCol>
                <a:gridCol w="1343327">
                  <a:extLst>
                    <a:ext uri="{9D8B030D-6E8A-4147-A177-3AD203B41FA5}">
                      <a16:colId xmlns:a16="http://schemas.microsoft.com/office/drawing/2014/main" val="396629841"/>
                    </a:ext>
                  </a:extLst>
                </a:gridCol>
              </a:tblGrid>
              <a:tr h="641141">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Changed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Actual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Changed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Actual overbreak(m</a:t>
                      </a:r>
                      <a:r>
                        <a:rPr lang="en-IN" sz="1200" baseline="0" dirty="0">
                          <a:solidFill>
                            <a:schemeClr val="tx1"/>
                          </a:solidFill>
                          <a:latin typeface="Times New Roman" panose="02020603050405020304" pitchFamily="18" charset="0"/>
                          <a:cs typeface="Times New Roman" panose="02020603050405020304" pitchFamily="18" charset="0"/>
                        </a:rPr>
                        <a:t>2</a:t>
                      </a:r>
                      <a:r>
                        <a:rPr lang="en-IN" sz="12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Reduced overbreak(m</a:t>
                      </a:r>
                      <a:r>
                        <a:rPr lang="en-IN" sz="1200" baseline="30000" dirty="0">
                          <a:solidFill>
                            <a:schemeClr val="tx1"/>
                          </a:solidFill>
                          <a:latin typeface="Times New Roman" panose="02020603050405020304" pitchFamily="18" charset="0"/>
                          <a:cs typeface="Times New Roman" panose="02020603050405020304" pitchFamily="18" charset="0"/>
                        </a:rPr>
                        <a:t>2</a:t>
                      </a:r>
                      <a:r>
                        <a:rPr lang="en-IN" sz="12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solidFill>
                            <a:schemeClr val="tx1"/>
                          </a:solidFill>
                          <a:latin typeface="Times New Roman" panose="02020603050405020304" pitchFamily="18" charset="0"/>
                          <a:cs typeface="Times New Roman" panose="02020603050405020304" pitchFamily="18" charset="0"/>
                        </a:rPr>
                        <a:t>% in reduction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8867451"/>
                  </a:ext>
                </a:extLst>
              </a:tr>
              <a:tr h="307752">
                <a:tc>
                  <a:txBody>
                    <a:bodyPr/>
                    <a:lstStyle/>
                    <a:p>
                      <a:pPr algn="ctr"/>
                      <a:r>
                        <a:rPr lang="en-IN" sz="1200" b="1" dirty="0">
                          <a:latin typeface="Times New Roman" panose="02020603050405020304" pitchFamily="18" charset="0"/>
                          <a:cs typeface="Times New Roman" panose="02020603050405020304" pitchFamily="18" charset="0"/>
                        </a:rPr>
                        <a:t>Blast no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Delay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57.36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10.76739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10.52512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2.250053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699106"/>
                  </a:ext>
                </a:extLst>
              </a:tr>
              <a:tr h="307752">
                <a:tc>
                  <a:txBody>
                    <a:bodyPr/>
                    <a:lstStyle/>
                    <a:p>
                      <a:pPr algn="ctr"/>
                      <a:r>
                        <a:rPr lang="en-IN" sz="1200" b="1" dirty="0">
                          <a:latin typeface="Times New Roman" panose="02020603050405020304" pitchFamily="18" charset="0"/>
                          <a:cs typeface="Times New Roman" panose="02020603050405020304" pitchFamily="18" charset="0"/>
                        </a:rPr>
                        <a:t>Blast no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Delay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48.625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9.882022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9.6441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2.407625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36153"/>
                  </a:ext>
                </a:extLst>
              </a:tr>
              <a:tr h="307752">
                <a:tc>
                  <a:txBody>
                    <a:bodyPr/>
                    <a:lstStyle/>
                    <a:p>
                      <a:pPr algn="ctr"/>
                      <a:r>
                        <a:rPr lang="en-IN" sz="1200" b="1" dirty="0">
                          <a:latin typeface="Times New Roman" panose="02020603050405020304" pitchFamily="18" charset="0"/>
                          <a:cs typeface="Times New Roman" panose="02020603050405020304" pitchFamily="18" charset="0"/>
                        </a:rPr>
                        <a:t>Blast no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Delay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10.37085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10.12956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2.32658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7052542"/>
                  </a:ext>
                </a:extLst>
              </a:tr>
              <a:tr h="538567">
                <a:tc>
                  <a:txBody>
                    <a:bodyPr/>
                    <a:lstStyle/>
                    <a:p>
                      <a:pPr algn="ctr"/>
                      <a:r>
                        <a:rPr lang="en-IN" sz="1200" b="1" dirty="0">
                          <a:latin typeface="Times New Roman" panose="02020603050405020304" pitchFamily="18" charset="0"/>
                          <a:cs typeface="Times New Roman" panose="02020603050405020304" pitchFamily="18" charset="0"/>
                        </a:rPr>
                        <a:t>Blast no 32 (pre-splitting)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Perimeter charge, 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62.86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51.10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11.45324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9.951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13.1163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6601905"/>
                  </a:ext>
                </a:extLst>
              </a:tr>
              <a:tr h="538567">
                <a:tc>
                  <a:txBody>
                    <a:bodyPr/>
                    <a:lstStyle/>
                    <a:p>
                      <a:pPr algn="ctr"/>
                      <a:r>
                        <a:rPr lang="en-IN" sz="1200" b="1" dirty="0">
                          <a:latin typeface="Times New Roman" panose="02020603050405020304" pitchFamily="18" charset="0"/>
                          <a:cs typeface="Times New Roman" panose="02020603050405020304" pitchFamily="18" charset="0"/>
                        </a:rPr>
                        <a:t>Blast no 32 (smooth blast)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Perimeter charge, 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62.86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59.43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11.45324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10.98392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4.097722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9530907"/>
                  </a:ext>
                </a:extLst>
              </a:tr>
            </a:tbl>
          </a:graphicData>
        </a:graphic>
      </p:graphicFrame>
      <p:sp>
        <p:nvSpPr>
          <p:cNvPr id="4" name="Date Placeholder 3">
            <a:extLst>
              <a:ext uri="{FF2B5EF4-FFF2-40B4-BE49-F238E27FC236}">
                <a16:creationId xmlns:a16="http://schemas.microsoft.com/office/drawing/2014/main" id="{BEC5EE9D-5964-42A7-9017-F078D769EAED}"/>
              </a:ext>
            </a:extLst>
          </p:cNvPr>
          <p:cNvSpPr>
            <a:spLocks noGrp="1"/>
          </p:cNvSpPr>
          <p:nvPr>
            <p:ph type="dt" sz="half" idx="10"/>
          </p:nvPr>
        </p:nvSpPr>
        <p:spPr>
          <a:xfrm>
            <a:off x="0" y="6356353"/>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71756094-E287-4D53-B5D9-248AA02379EC}" type="datetime3">
              <a:rPr lang="en-US" smtClean="0"/>
              <a:t>1 January 2024</a:t>
            </a:fld>
            <a:endParaRPr lang="en-IN" dirty="0"/>
          </a:p>
        </p:txBody>
      </p:sp>
      <p:sp>
        <p:nvSpPr>
          <p:cNvPr id="5" name="Footer Placeholder 4">
            <a:extLst>
              <a:ext uri="{FF2B5EF4-FFF2-40B4-BE49-F238E27FC236}">
                <a16:creationId xmlns:a16="http://schemas.microsoft.com/office/drawing/2014/main" id="{472F67F3-D2B7-422C-9DD2-4A4F0F7D38DD}"/>
              </a:ext>
            </a:extLst>
          </p:cNvPr>
          <p:cNvSpPr>
            <a:spLocks noGrp="1"/>
          </p:cNvSpPr>
          <p:nvPr>
            <p:ph type="ftr" sz="quarter" idx="11"/>
          </p:nvPr>
        </p:nvSpPr>
        <p:spPr>
          <a:xfrm>
            <a:off x="4038600" y="6356353"/>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A0E5D1F1-7F6F-4435-9E41-A078A17E671A}"/>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28</a:t>
            </a:fld>
            <a:endParaRPr lang="en-IN" dirty="0"/>
          </a:p>
        </p:txBody>
      </p:sp>
      <p:cxnSp>
        <p:nvCxnSpPr>
          <p:cNvPr id="7" name="Straight Connector 6">
            <a:extLst>
              <a:ext uri="{FF2B5EF4-FFF2-40B4-BE49-F238E27FC236}">
                <a16:creationId xmlns:a16="http://schemas.microsoft.com/office/drawing/2014/main" id="{3F7FFF69-8833-4C25-9F32-2B6243120EBF}"/>
              </a:ext>
            </a:extLst>
          </p:cNvPr>
          <p:cNvCxnSpPr/>
          <p:nvPr/>
        </p:nvCxnSpPr>
        <p:spPr>
          <a:xfrm>
            <a:off x="685800" y="875863"/>
            <a:ext cx="1066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5D7960-1C2D-49C2-80E1-52B334259543}"/>
              </a:ext>
            </a:extLst>
          </p:cNvPr>
          <p:cNvSpPr txBox="1"/>
          <p:nvPr/>
        </p:nvSpPr>
        <p:spPr>
          <a:xfrm>
            <a:off x="8610600" y="4249173"/>
            <a:ext cx="6096000" cy="369332"/>
          </a:xfrm>
          <a:prstGeom prst="rect">
            <a:avLst/>
          </a:prstGeom>
          <a:noFill/>
        </p:spPr>
        <p:txBody>
          <a:bodyPr wrap="square">
            <a:spAutoFit/>
          </a:bodyPr>
          <a:lstStyle/>
          <a:p>
            <a:r>
              <a:rPr lang="en-IN" b="1" dirty="0"/>
              <a:t>Overbreak= 3.6146+0.1247(OI</a:t>
            </a:r>
            <a:r>
              <a:rPr lang="en-IN" dirty="0"/>
              <a:t>)</a:t>
            </a:r>
          </a:p>
        </p:txBody>
      </p:sp>
      <p:graphicFrame>
        <p:nvGraphicFramePr>
          <p:cNvPr id="13" name="Chart 12">
            <a:extLst>
              <a:ext uri="{FF2B5EF4-FFF2-40B4-BE49-F238E27FC236}">
                <a16:creationId xmlns:a16="http://schemas.microsoft.com/office/drawing/2014/main" id="{1DD68BCB-79E6-49A9-B9CD-9BC381EE42E2}"/>
              </a:ext>
            </a:extLst>
          </p:cNvPr>
          <p:cNvGraphicFramePr>
            <a:graphicFrameLocks/>
          </p:cNvGraphicFramePr>
          <p:nvPr>
            <p:extLst>
              <p:ext uri="{D42A27DB-BD31-4B8C-83A1-F6EECF244321}">
                <p14:modId xmlns:p14="http://schemas.microsoft.com/office/powerpoint/2010/main" val="458813027"/>
              </p:ext>
            </p:extLst>
          </p:nvPr>
        </p:nvGraphicFramePr>
        <p:xfrm>
          <a:off x="371475" y="4155280"/>
          <a:ext cx="9115427" cy="2170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7682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ABD81-79A8-46D3-8881-A28F6FAFCEC6}"/>
              </a:ext>
            </a:extLst>
          </p:cNvPr>
          <p:cNvSpPr>
            <a:spLocks noGrp="1"/>
          </p:cNvSpPr>
          <p:nvPr>
            <p:ph type="dt" sz="half" idx="10"/>
          </p:nvPr>
        </p:nvSpPr>
        <p:spPr>
          <a:xfrm>
            <a:off x="-1" y="6356353"/>
            <a:ext cx="412432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861F9EB4-A806-402F-AD36-1A8BE19531DE}" type="datetime3">
              <a:rPr lang="en-US" smtClean="0"/>
              <a:t>1 January 2024</a:t>
            </a:fld>
            <a:endParaRPr lang="en-IN" dirty="0"/>
          </a:p>
        </p:txBody>
      </p:sp>
      <p:sp>
        <p:nvSpPr>
          <p:cNvPr id="3" name="Footer Placeholder 2">
            <a:extLst>
              <a:ext uri="{FF2B5EF4-FFF2-40B4-BE49-F238E27FC236}">
                <a16:creationId xmlns:a16="http://schemas.microsoft.com/office/drawing/2014/main" id="{CA2497E3-2F4F-4DF5-8272-F84B0FA90362}"/>
              </a:ext>
            </a:extLst>
          </p:cNvPr>
          <p:cNvSpPr>
            <a:spLocks noGrp="1"/>
          </p:cNvSpPr>
          <p:nvPr>
            <p:ph type="ftr" sz="quarter" idx="11"/>
          </p:nvPr>
        </p:nvSpPr>
        <p:spPr>
          <a:xfrm>
            <a:off x="4057649" y="6356353"/>
            <a:ext cx="457199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BD4B88BC-12DA-49AB-8B8D-2B1D93F2CB3D}"/>
              </a:ext>
            </a:extLst>
          </p:cNvPr>
          <p:cNvSpPr>
            <a:spLocks noGrp="1"/>
          </p:cNvSpPr>
          <p:nvPr>
            <p:ph type="sldNum" sz="quarter" idx="12"/>
          </p:nvPr>
        </p:nvSpPr>
        <p:spPr>
          <a:xfrm>
            <a:off x="8620122" y="6356353"/>
            <a:ext cx="3571877"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29</a:t>
            </a:fld>
            <a:endParaRPr lang="en-IN" dirty="0"/>
          </a:p>
        </p:txBody>
      </p:sp>
      <p:sp>
        <p:nvSpPr>
          <p:cNvPr id="5" name="Title 4">
            <a:extLst>
              <a:ext uri="{FF2B5EF4-FFF2-40B4-BE49-F238E27FC236}">
                <a16:creationId xmlns:a16="http://schemas.microsoft.com/office/drawing/2014/main" id="{11A5AC73-3988-464A-9AAD-CC47DF877927}"/>
              </a:ext>
            </a:extLst>
          </p:cNvPr>
          <p:cNvSpPr>
            <a:spLocks noGrp="1"/>
          </p:cNvSpPr>
          <p:nvPr>
            <p:ph type="title" idx="4294967295"/>
          </p:nvPr>
        </p:nvSpPr>
        <p:spPr>
          <a:xfrm>
            <a:off x="257175" y="-155574"/>
            <a:ext cx="11201400" cy="1325563"/>
          </a:xfrm>
        </p:spPr>
        <p:txBody>
          <a:bodyPr>
            <a:normAutofit/>
          </a:bodyPr>
          <a:lstStyle/>
          <a:p>
            <a:r>
              <a:rPr lang="en-IN" sz="3600" b="1" dirty="0">
                <a:latin typeface="+mn-lt"/>
              </a:rPr>
              <a:t>ADVANCEMNT FACTOR</a:t>
            </a:r>
            <a:r>
              <a:rPr lang="en-IN" sz="2400" b="1" dirty="0">
                <a:latin typeface="+mn-lt"/>
              </a:rPr>
              <a:t> (A</a:t>
            </a:r>
            <a:r>
              <a:rPr lang="en-IN" sz="2400" b="1" baseline="-25000" dirty="0">
                <a:latin typeface="+mn-lt"/>
              </a:rPr>
              <a:t>f</a:t>
            </a:r>
            <a:r>
              <a:rPr lang="en-IN" sz="2400" b="1" dirty="0">
                <a:latin typeface="+mn-lt"/>
              </a:rPr>
              <a:t>)</a:t>
            </a:r>
            <a:r>
              <a:rPr lang="en-IN" sz="3600" b="1" dirty="0">
                <a:latin typeface="+mn-lt"/>
              </a:rPr>
              <a:t>INFLUENCE ON OVERBREAK</a:t>
            </a:r>
          </a:p>
        </p:txBody>
      </p:sp>
      <p:cxnSp>
        <p:nvCxnSpPr>
          <p:cNvPr id="8" name="Straight Connector 7">
            <a:extLst>
              <a:ext uri="{FF2B5EF4-FFF2-40B4-BE49-F238E27FC236}">
                <a16:creationId xmlns:a16="http://schemas.microsoft.com/office/drawing/2014/main" id="{CDAF3BF0-08A5-4EBE-AF73-EB0E748341C1}"/>
              </a:ext>
            </a:extLst>
          </p:cNvPr>
          <p:cNvCxnSpPr/>
          <p:nvPr/>
        </p:nvCxnSpPr>
        <p:spPr>
          <a:xfrm>
            <a:off x="361950" y="809188"/>
            <a:ext cx="1066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BF6B05-3F5B-4ED5-B1D2-1A9F7EB6C00C}"/>
              </a:ext>
            </a:extLst>
          </p:cNvPr>
          <p:cNvSpPr txBox="1"/>
          <p:nvPr/>
        </p:nvSpPr>
        <p:spPr>
          <a:xfrm>
            <a:off x="5184559" y="989592"/>
            <a:ext cx="6897949"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t>Apart from the factors considered in the model, overbreak variation with respect to commercial aspects like pull achieved will be of great interest to the client. Hence variation of overbreak with respect to Advancement factor will be interesting.</a:t>
            </a:r>
          </a:p>
          <a:p>
            <a:pPr marL="285750" indent="-285750" algn="just">
              <a:buFont typeface="Arial" panose="020B0604020202020204" pitchFamily="34" charset="0"/>
              <a:buChar char="•"/>
            </a:pPr>
            <a:r>
              <a:rPr lang="en-US" dirty="0"/>
              <a:t>advancement factor is the ratio of pull obtained to hole depth.</a:t>
            </a:r>
          </a:p>
          <a:p>
            <a:pPr marL="285750" indent="-285750" algn="just">
              <a:buFont typeface="Arial" panose="020B0604020202020204" pitchFamily="34" charset="0"/>
              <a:buChar char="•"/>
            </a:pPr>
            <a:r>
              <a:rPr lang="en-US" dirty="0"/>
              <a:t>It is clear from graph that higher perimeter charge factor  gives rise to greater overbreak.</a:t>
            </a:r>
          </a:p>
          <a:p>
            <a:pPr marL="285750" indent="-285750" algn="just">
              <a:buFont typeface="Arial" panose="020B0604020202020204" pitchFamily="34" charset="0"/>
              <a:buChar char="•"/>
            </a:pPr>
            <a:r>
              <a:rPr lang="en-US" dirty="0"/>
              <a:t> Overbreak caused by perimeter charge(q</a:t>
            </a:r>
            <a:r>
              <a:rPr lang="en-US" baseline="-25000" dirty="0"/>
              <a:t>p</a:t>
            </a:r>
            <a:r>
              <a:rPr lang="en-US" dirty="0"/>
              <a:t>) factor can be reduced by optimum advancement in a blasting round. </a:t>
            </a:r>
          </a:p>
          <a:p>
            <a:pPr marL="285750" indent="-285750" algn="just">
              <a:buFont typeface="Arial" panose="020B0604020202020204" pitchFamily="34" charset="0"/>
              <a:buChar char="•"/>
            </a:pPr>
            <a:r>
              <a:rPr lang="en-US" dirty="0"/>
              <a:t>This is due to the availability of better of free face and lesser burden on the contour holes.</a:t>
            </a:r>
          </a:p>
          <a:p>
            <a:pPr marL="285750" indent="-285750" algn="just">
              <a:buFont typeface="Arial" panose="020B0604020202020204" pitchFamily="34" charset="0"/>
              <a:buChar char="•"/>
            </a:pPr>
            <a:r>
              <a:rPr lang="en-US" dirty="0"/>
              <a:t> Greater advancement may reduce negative impacts of perimeter charge factor on overbreak.</a:t>
            </a:r>
          </a:p>
          <a:p>
            <a:pPr marL="285750" indent="-285750" algn="just">
              <a:buFont typeface="Arial" panose="020B0604020202020204" pitchFamily="34" charset="0"/>
              <a:buChar char="•"/>
            </a:pPr>
            <a:r>
              <a:rPr lang="en-US" dirty="0"/>
              <a:t>Better advancement in a blast round will optimally utilize the explosive energy and hence damage to the rock mass will be reduced.</a:t>
            </a:r>
          </a:p>
          <a:p>
            <a:pPr marL="285750" indent="-285750" algn="just">
              <a:buFont typeface="Arial" panose="020B0604020202020204" pitchFamily="34" charset="0"/>
              <a:buChar char="•"/>
            </a:pPr>
            <a:r>
              <a:rPr lang="en-US" dirty="0"/>
              <a:t> Higher advancement enhances the utilization of explosive energy in productive work, i.e. breaking and displacement of rock pieces.</a:t>
            </a:r>
            <a:endParaRPr lang="en-IN" dirty="0"/>
          </a:p>
        </p:txBody>
      </p:sp>
      <p:graphicFrame>
        <p:nvGraphicFramePr>
          <p:cNvPr id="10" name="Chart 9">
            <a:extLst>
              <a:ext uri="{FF2B5EF4-FFF2-40B4-BE49-F238E27FC236}">
                <a16:creationId xmlns:a16="http://schemas.microsoft.com/office/drawing/2014/main" id="{92338DE5-65DC-4DAE-A6EC-D1A746B13A89}"/>
              </a:ext>
            </a:extLst>
          </p:cNvPr>
          <p:cNvGraphicFramePr>
            <a:graphicFrameLocks/>
          </p:cNvGraphicFramePr>
          <p:nvPr>
            <p:extLst>
              <p:ext uri="{D42A27DB-BD31-4B8C-83A1-F6EECF244321}">
                <p14:modId xmlns:p14="http://schemas.microsoft.com/office/powerpoint/2010/main" val="1926650751"/>
              </p:ext>
            </p:extLst>
          </p:nvPr>
        </p:nvGraphicFramePr>
        <p:xfrm>
          <a:off x="361950" y="989592"/>
          <a:ext cx="4822609" cy="48788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816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04562E-8FC7-43DF-B5E6-13059138C272}"/>
              </a:ext>
            </a:extLst>
          </p:cNvPr>
          <p:cNvSpPr txBox="1"/>
          <p:nvPr/>
        </p:nvSpPr>
        <p:spPr>
          <a:xfrm flipH="1">
            <a:off x="933486" y="233128"/>
            <a:ext cx="8494599" cy="646331"/>
          </a:xfrm>
          <a:prstGeom prst="rect">
            <a:avLst/>
          </a:prstGeom>
          <a:noFill/>
        </p:spPr>
        <p:txBody>
          <a:bodyPr wrap="square" rtlCol="0">
            <a:spAutoFit/>
          </a:bodyPr>
          <a:lstStyle/>
          <a:p>
            <a:r>
              <a:rPr lang="en-IN" sz="3200" b="1" dirty="0"/>
              <a:t>INFERENCE</a:t>
            </a:r>
            <a:r>
              <a:rPr lang="en-IN" sz="3600" dirty="0"/>
              <a:t> </a:t>
            </a:r>
            <a:r>
              <a:rPr lang="en-IN" sz="3200" b="1" dirty="0"/>
              <a:t>FROM</a:t>
            </a:r>
            <a:r>
              <a:rPr lang="en-IN" sz="3600" dirty="0"/>
              <a:t> </a:t>
            </a:r>
            <a:r>
              <a:rPr lang="en-IN" sz="3200" b="1" dirty="0"/>
              <a:t>LITERATURE</a:t>
            </a:r>
          </a:p>
        </p:txBody>
      </p:sp>
      <p:cxnSp>
        <p:nvCxnSpPr>
          <p:cNvPr id="4" name="Straight Connector 3">
            <a:extLst>
              <a:ext uri="{FF2B5EF4-FFF2-40B4-BE49-F238E27FC236}">
                <a16:creationId xmlns:a16="http://schemas.microsoft.com/office/drawing/2014/main" id="{0AF7FA7F-B1E3-4012-A704-1B94192FEE3B}"/>
              </a:ext>
            </a:extLst>
          </p:cNvPr>
          <p:cNvCxnSpPr/>
          <p:nvPr/>
        </p:nvCxnSpPr>
        <p:spPr>
          <a:xfrm>
            <a:off x="1029810" y="879459"/>
            <a:ext cx="839827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1BCCFBB-D45A-4866-97CC-FC77701D8530}"/>
              </a:ext>
            </a:extLst>
          </p:cNvPr>
          <p:cNvSpPr txBox="1"/>
          <p:nvPr/>
        </p:nvSpPr>
        <p:spPr>
          <a:xfrm flipH="1">
            <a:off x="543683" y="1042196"/>
            <a:ext cx="11104634" cy="3416320"/>
          </a:xfrm>
          <a:prstGeom prst="rect">
            <a:avLst/>
          </a:prstGeom>
          <a:noFill/>
        </p:spPr>
        <p:txBody>
          <a:bodyPr wrap="square" rtlCol="0">
            <a:spAutoFit/>
          </a:bodyPr>
          <a:lstStyle/>
          <a:p>
            <a:pPr marL="342900" indent="-342900" algn="just">
              <a:lnSpc>
                <a:spcPct val="100000"/>
              </a:lnSpc>
              <a:spcBef>
                <a:spcPts val="0"/>
              </a:spcBef>
              <a:buFont typeface="Wingdings" panose="05000000000000000000" pitchFamily="2" charset="2"/>
              <a:buChar char="§"/>
            </a:pPr>
            <a:r>
              <a:rPr lang="en-IN" dirty="0"/>
              <a:t>On studying literature it became evident that overbreak to an extent is inevitable.</a:t>
            </a:r>
          </a:p>
          <a:p>
            <a:pPr marL="285750" indent="-285750" algn="just">
              <a:lnSpc>
                <a:spcPct val="100000"/>
              </a:lnSpc>
              <a:spcBef>
                <a:spcPts val="0"/>
              </a:spcBef>
              <a:buFont typeface="Wingdings" panose="05000000000000000000" pitchFamily="2" charset="2"/>
              <a:buChar char="§"/>
            </a:pPr>
            <a:r>
              <a:rPr lang="en-IN" dirty="0"/>
              <a:t> The excess overbreak is mainly attributed to three factors namely uncontrollable (geological), semi controllable ( tunnel shape and size) and controllable (blasting parameters). </a:t>
            </a:r>
          </a:p>
          <a:p>
            <a:pPr marL="285750" indent="-285750" algn="just">
              <a:lnSpc>
                <a:spcPct val="100000"/>
              </a:lnSpc>
              <a:spcBef>
                <a:spcPts val="0"/>
              </a:spcBef>
              <a:buFont typeface="Wingdings" panose="05000000000000000000" pitchFamily="2" charset="2"/>
              <a:buChar char="§"/>
            </a:pPr>
            <a:r>
              <a:rPr lang="en-IN" dirty="0"/>
              <a:t>Blasting parameters include delay timing, spacing to burden ratio, powder factor, lookout angle, round length, type of explosive, while the geological parameters are discontinuity orientation, rock quality index, compressive strength of rock.</a:t>
            </a:r>
          </a:p>
          <a:p>
            <a:pPr marL="285750" indent="-285750" algn="just">
              <a:buFont typeface="Wingdings" panose="05000000000000000000" pitchFamily="2" charset="2"/>
              <a:buChar char="§"/>
            </a:pPr>
            <a:r>
              <a:rPr lang="en-IN" dirty="0"/>
              <a:t>Literature existing more or less can be divided into two wings, one tried to generalise overbreak trend in a site after studying initial blast results, while the other worked at developing a blast design to suit the in situ conditions.</a:t>
            </a:r>
          </a:p>
          <a:p>
            <a:pPr marL="285750" indent="-285750" algn="just">
              <a:lnSpc>
                <a:spcPct val="100000"/>
              </a:lnSpc>
              <a:spcBef>
                <a:spcPts val="0"/>
              </a:spcBef>
              <a:buFont typeface="Wingdings" panose="05000000000000000000" pitchFamily="2" charset="2"/>
              <a:buChar char="§"/>
            </a:pPr>
            <a:r>
              <a:rPr lang="en-IN" dirty="0"/>
              <a:t>Among the blasting parameters powder factor at the perimeter holes and among geological parameters the rock quality index was cited as the most influential parameter influencing overbreak.</a:t>
            </a:r>
          </a:p>
          <a:p>
            <a:pPr marL="285750" indent="-285750" algn="just">
              <a:buFont typeface="Wingdings" panose="05000000000000000000" pitchFamily="2" charset="2"/>
              <a:buChar char="§"/>
            </a:pPr>
            <a:r>
              <a:rPr lang="en-IN" dirty="0"/>
              <a:t>Recent literature tried to incorporate machine learning to predict overbreak blocks.</a:t>
            </a:r>
          </a:p>
          <a:p>
            <a:endParaRPr lang="en-IN" dirty="0"/>
          </a:p>
        </p:txBody>
      </p:sp>
      <p:pic>
        <p:nvPicPr>
          <p:cNvPr id="7" name="Picture 6">
            <a:extLst>
              <a:ext uri="{FF2B5EF4-FFF2-40B4-BE49-F238E27FC236}">
                <a16:creationId xmlns:a16="http://schemas.microsoft.com/office/drawing/2014/main" id="{651FC853-755D-4A67-A2E9-60956767D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12" y="4149629"/>
            <a:ext cx="11104635" cy="1930887"/>
          </a:xfrm>
          <a:prstGeom prst="rect">
            <a:avLst/>
          </a:prstGeom>
        </p:spPr>
      </p:pic>
      <p:sp>
        <p:nvSpPr>
          <p:cNvPr id="8" name="Date Placeholder 7">
            <a:extLst>
              <a:ext uri="{FF2B5EF4-FFF2-40B4-BE49-F238E27FC236}">
                <a16:creationId xmlns:a16="http://schemas.microsoft.com/office/drawing/2014/main" id="{115F784E-4319-41EB-B4A2-2EE7C1AC451F}"/>
              </a:ext>
            </a:extLst>
          </p:cNvPr>
          <p:cNvSpPr>
            <a:spLocks noGrp="1"/>
          </p:cNvSpPr>
          <p:nvPr>
            <p:ph type="dt" sz="half" idx="10"/>
          </p:nvPr>
        </p:nvSpPr>
        <p:spPr>
          <a:xfrm>
            <a:off x="19086" y="6442893"/>
            <a:ext cx="4114800" cy="365125"/>
          </a:xfr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69CA0CD-EC2D-4263-B9B5-7FE2B993FB54}" type="datetime3">
              <a:rPr lang="en-US" smtClean="0"/>
              <a:t>1 January 2024</a:t>
            </a:fld>
            <a:endParaRPr lang="en-IN" dirty="0"/>
          </a:p>
        </p:txBody>
      </p:sp>
      <p:sp>
        <p:nvSpPr>
          <p:cNvPr id="9" name="Footer Placeholder 8">
            <a:extLst>
              <a:ext uri="{FF2B5EF4-FFF2-40B4-BE49-F238E27FC236}">
                <a16:creationId xmlns:a16="http://schemas.microsoft.com/office/drawing/2014/main" id="{2E079CCE-842F-498E-B8AE-A62998B399DB}"/>
              </a:ext>
            </a:extLst>
          </p:cNvPr>
          <p:cNvSpPr>
            <a:spLocks noGrp="1"/>
          </p:cNvSpPr>
          <p:nvPr>
            <p:ph type="ftr" sz="quarter" idx="11"/>
          </p:nvPr>
        </p:nvSpPr>
        <p:spPr>
          <a:xfrm>
            <a:off x="4038601" y="6444048"/>
            <a:ext cx="4114800" cy="365125"/>
          </a:xfr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0" name="Slide Number Placeholder 9">
            <a:extLst>
              <a:ext uri="{FF2B5EF4-FFF2-40B4-BE49-F238E27FC236}">
                <a16:creationId xmlns:a16="http://schemas.microsoft.com/office/drawing/2014/main" id="{4C2FC93C-62EE-49DB-86AE-7D2F86954F15}"/>
              </a:ext>
            </a:extLst>
          </p:cNvPr>
          <p:cNvSpPr>
            <a:spLocks noGrp="1"/>
          </p:cNvSpPr>
          <p:nvPr>
            <p:ph type="sldNum" sz="quarter" idx="12"/>
          </p:nvPr>
        </p:nvSpPr>
        <p:spPr>
          <a:xfrm>
            <a:off x="8153400" y="6441738"/>
            <a:ext cx="4019513" cy="365125"/>
          </a:xfrm>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81908B27-8AE5-41CD-9E2F-2D84001330FD}" type="slidenum">
              <a:rPr lang="en-IN" smtClean="0"/>
              <a:t>3</a:t>
            </a:fld>
            <a:endParaRPr lang="en-IN" dirty="0"/>
          </a:p>
        </p:txBody>
      </p:sp>
      <p:sp>
        <p:nvSpPr>
          <p:cNvPr id="6" name="TextBox 5">
            <a:extLst>
              <a:ext uri="{FF2B5EF4-FFF2-40B4-BE49-F238E27FC236}">
                <a16:creationId xmlns:a16="http://schemas.microsoft.com/office/drawing/2014/main" id="{A9B9C519-6531-403D-9EA3-5F22B3F49CBF}"/>
              </a:ext>
            </a:extLst>
          </p:cNvPr>
          <p:cNvSpPr txBox="1"/>
          <p:nvPr/>
        </p:nvSpPr>
        <p:spPr>
          <a:xfrm>
            <a:off x="3249228" y="6072406"/>
            <a:ext cx="5468645" cy="369332"/>
          </a:xfrm>
          <a:prstGeom prst="rect">
            <a:avLst/>
          </a:prstGeom>
          <a:noFill/>
        </p:spPr>
        <p:txBody>
          <a:bodyPr wrap="square" rtlCol="0">
            <a:spAutoFit/>
          </a:bodyPr>
          <a:lstStyle/>
          <a:p>
            <a:r>
              <a:rPr lang="en-IN" dirty="0"/>
              <a:t>  summary of causes of overbreak; Kim and Moon (2012)</a:t>
            </a:r>
          </a:p>
        </p:txBody>
      </p:sp>
    </p:spTree>
    <p:extLst>
      <p:ext uri="{BB962C8B-B14F-4D97-AF65-F5344CB8AC3E}">
        <p14:creationId xmlns:p14="http://schemas.microsoft.com/office/powerpoint/2010/main" val="334935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ACA98-9CE1-40AE-8E43-18D66E648134}"/>
              </a:ext>
            </a:extLst>
          </p:cNvPr>
          <p:cNvSpPr>
            <a:spLocks noGrp="1"/>
          </p:cNvSpPr>
          <p:nvPr>
            <p:ph type="dt" sz="half" idx="10"/>
          </p:nvPr>
        </p:nvSpPr>
        <p:spPr>
          <a:xfrm>
            <a:off x="0" y="6356353"/>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340EE813-04D6-4D17-8E1F-F7399204AC9B}" type="datetime3">
              <a:rPr lang="en-US" smtClean="0"/>
              <a:t>1 January 2024</a:t>
            </a:fld>
            <a:endParaRPr lang="en-IN" dirty="0"/>
          </a:p>
        </p:txBody>
      </p:sp>
      <p:sp>
        <p:nvSpPr>
          <p:cNvPr id="3" name="Footer Placeholder 2">
            <a:extLst>
              <a:ext uri="{FF2B5EF4-FFF2-40B4-BE49-F238E27FC236}">
                <a16:creationId xmlns:a16="http://schemas.microsoft.com/office/drawing/2014/main" id="{A8E4A5B6-E88C-42F3-AC11-9363685102A8}"/>
              </a:ext>
            </a:extLst>
          </p:cNvPr>
          <p:cNvSpPr>
            <a:spLocks noGrp="1"/>
          </p:cNvSpPr>
          <p:nvPr>
            <p:ph type="ftr" sz="quarter" idx="11"/>
          </p:nvPr>
        </p:nvSpPr>
        <p:spPr>
          <a:xfrm>
            <a:off x="4038600" y="6356353"/>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9148FB85-0C84-49AD-B179-AC76C8A2E542}"/>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30</a:t>
            </a:fld>
            <a:endParaRPr lang="en-IN" dirty="0"/>
          </a:p>
        </p:txBody>
      </p:sp>
      <p:sp>
        <p:nvSpPr>
          <p:cNvPr id="5" name="Title 4">
            <a:extLst>
              <a:ext uri="{FF2B5EF4-FFF2-40B4-BE49-F238E27FC236}">
                <a16:creationId xmlns:a16="http://schemas.microsoft.com/office/drawing/2014/main" id="{C877596E-BC43-4FE9-9D4B-A55BAF239D42}"/>
              </a:ext>
            </a:extLst>
          </p:cNvPr>
          <p:cNvSpPr>
            <a:spLocks noGrp="1"/>
          </p:cNvSpPr>
          <p:nvPr>
            <p:ph type="title" idx="4294967295"/>
          </p:nvPr>
        </p:nvSpPr>
        <p:spPr>
          <a:xfrm>
            <a:off x="123825" y="0"/>
            <a:ext cx="11830050" cy="1327150"/>
          </a:xfrm>
        </p:spPr>
        <p:txBody>
          <a:bodyPr>
            <a:normAutofit/>
          </a:bodyPr>
          <a:lstStyle/>
          <a:p>
            <a:r>
              <a:rPr lang="en-IN" sz="3200" b="1" cap="all" dirty="0">
                <a:latin typeface="+mn-lt"/>
              </a:rPr>
              <a:t>Normalised confinement factor(</a:t>
            </a:r>
            <a:r>
              <a:rPr lang="en-IN" sz="3200" b="1" dirty="0">
                <a:latin typeface="+mn-lt"/>
              </a:rPr>
              <a:t>c</a:t>
            </a:r>
            <a:r>
              <a:rPr lang="en-IN" sz="3200" b="1" baseline="-25000" dirty="0">
                <a:latin typeface="+mn-lt"/>
              </a:rPr>
              <a:t>f</a:t>
            </a:r>
            <a:r>
              <a:rPr lang="en-IN" sz="3200" b="1" dirty="0">
                <a:latin typeface="+mn-lt"/>
              </a:rPr>
              <a:t>) </a:t>
            </a:r>
            <a:r>
              <a:rPr lang="en-IN" sz="3200" b="1" cap="all" dirty="0">
                <a:latin typeface="+mn-lt"/>
              </a:rPr>
              <a:t>influence on overbreak</a:t>
            </a:r>
          </a:p>
        </p:txBody>
      </p:sp>
      <p:cxnSp>
        <p:nvCxnSpPr>
          <p:cNvPr id="10" name="Straight Connector 9">
            <a:extLst>
              <a:ext uri="{FF2B5EF4-FFF2-40B4-BE49-F238E27FC236}">
                <a16:creationId xmlns:a16="http://schemas.microsoft.com/office/drawing/2014/main" id="{B35EA3A3-9ECC-4F56-BD7A-DCE073462103}"/>
              </a:ext>
            </a:extLst>
          </p:cNvPr>
          <p:cNvCxnSpPr>
            <a:cxnSpLocks/>
          </p:cNvCxnSpPr>
          <p:nvPr/>
        </p:nvCxnSpPr>
        <p:spPr>
          <a:xfrm>
            <a:off x="238125" y="904438"/>
            <a:ext cx="1151572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53CE8C-346C-44CB-9A86-69CDCB408DB9}"/>
              </a:ext>
            </a:extLst>
          </p:cNvPr>
          <p:cNvSpPr txBox="1"/>
          <p:nvPr/>
        </p:nvSpPr>
        <p:spPr>
          <a:xfrm>
            <a:off x="6498824" y="1116306"/>
            <a:ext cx="4905375" cy="5078313"/>
          </a:xfrm>
          <a:prstGeom prst="rect">
            <a:avLst/>
          </a:prstGeom>
          <a:noFill/>
        </p:spPr>
        <p:txBody>
          <a:bodyPr wrap="square" rtlCol="0">
            <a:spAutoFit/>
          </a:bodyPr>
          <a:lstStyle/>
          <a:p>
            <a:pPr marL="285750" indent="-285750" algn="just">
              <a:buFont typeface="Arial" panose="020B0604020202020204" pitchFamily="34" charset="0"/>
              <a:buChar char="•"/>
            </a:pPr>
            <a:r>
              <a:rPr lang="en-IN" dirty="0"/>
              <a:t>Effect of confinement of  tunnel opening and the charge depth used in creating the opening in the rock influences the overbreak to an extent.</a:t>
            </a:r>
          </a:p>
          <a:p>
            <a:pPr marL="285750" indent="-285750" algn="just">
              <a:buFont typeface="Arial" panose="020B0604020202020204" pitchFamily="34" charset="0"/>
              <a:buChar char="•"/>
            </a:pPr>
            <a:r>
              <a:rPr lang="en-IN" dirty="0"/>
              <a:t> Confinement factor is the ratio of depth of hole to area of opening.</a:t>
            </a:r>
          </a:p>
          <a:p>
            <a:pPr marL="285750" indent="-285750" algn="just">
              <a:buFont typeface="Arial" panose="020B0604020202020204" pitchFamily="34" charset="0"/>
              <a:buChar char="•"/>
            </a:pPr>
            <a:r>
              <a:rPr lang="en-IN" dirty="0"/>
              <a:t>Confinement factor is normalised with Q value and the overbreak variation was observed with respect to it.</a:t>
            </a:r>
          </a:p>
          <a:p>
            <a:pPr marL="285750" indent="-285750" algn="just">
              <a:buFont typeface="Arial" panose="020B0604020202020204" pitchFamily="34" charset="0"/>
              <a:buChar char="•"/>
            </a:pPr>
            <a:r>
              <a:rPr lang="en-US" dirty="0"/>
              <a:t>It is clear from the graph that average overbreak increases with increase in confinement factor.</a:t>
            </a:r>
          </a:p>
          <a:p>
            <a:pPr marL="285750" indent="-285750" algn="just">
              <a:buFont typeface="Arial" panose="020B0604020202020204" pitchFamily="34" charset="0"/>
              <a:buChar char="•"/>
            </a:pPr>
            <a:r>
              <a:rPr lang="en-US" dirty="0"/>
              <a:t>Greater hole depth means more room for explosive.</a:t>
            </a:r>
          </a:p>
          <a:p>
            <a:pPr marL="285750" indent="-285750" algn="just">
              <a:buFont typeface="Arial" panose="020B0604020202020204" pitchFamily="34" charset="0"/>
              <a:buChar char="•"/>
            </a:pPr>
            <a:r>
              <a:rPr lang="en-US" dirty="0"/>
              <a:t>Greater depth of hole beyond optimum value will increase overbreak substantially due to increase in confinement factor. </a:t>
            </a:r>
          </a:p>
          <a:p>
            <a:pPr marL="285750" indent="-285750">
              <a:buFont typeface="Arial" panose="020B0604020202020204" pitchFamily="34" charset="0"/>
              <a:buChar char="•"/>
            </a:pPr>
            <a:endParaRPr lang="en-IN" dirty="0"/>
          </a:p>
        </p:txBody>
      </p:sp>
      <p:graphicFrame>
        <p:nvGraphicFramePr>
          <p:cNvPr id="9" name="Chart 8">
            <a:extLst>
              <a:ext uri="{FF2B5EF4-FFF2-40B4-BE49-F238E27FC236}">
                <a16:creationId xmlns:a16="http://schemas.microsoft.com/office/drawing/2014/main" id="{88AF87DF-9231-44BB-8699-301B5098F613}"/>
              </a:ext>
            </a:extLst>
          </p:cNvPr>
          <p:cNvGraphicFramePr>
            <a:graphicFrameLocks/>
          </p:cNvGraphicFramePr>
          <p:nvPr>
            <p:extLst>
              <p:ext uri="{D42A27DB-BD31-4B8C-83A1-F6EECF244321}">
                <p14:modId xmlns:p14="http://schemas.microsoft.com/office/powerpoint/2010/main" val="654574346"/>
              </p:ext>
            </p:extLst>
          </p:nvPr>
        </p:nvGraphicFramePr>
        <p:xfrm>
          <a:off x="493228" y="1249686"/>
          <a:ext cx="6005596" cy="47038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0882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56ACF9-DCAA-47F3-B51D-CB679A7937B3}"/>
              </a:ext>
            </a:extLst>
          </p:cNvPr>
          <p:cNvSpPr>
            <a:spLocks noGrp="1"/>
          </p:cNvSpPr>
          <p:nvPr>
            <p:ph type="title"/>
          </p:nvPr>
        </p:nvSpPr>
        <p:spPr>
          <a:xfrm>
            <a:off x="457200" y="136522"/>
            <a:ext cx="10515600" cy="1325563"/>
          </a:xfrm>
        </p:spPr>
        <p:txBody>
          <a:bodyPr>
            <a:normAutofit/>
          </a:bodyPr>
          <a:lstStyle/>
          <a:p>
            <a:r>
              <a:rPr lang="en-IN" sz="3600" b="1" dirty="0">
                <a:latin typeface="+mn-lt"/>
              </a:rPr>
              <a:t>RESULTS</a:t>
            </a:r>
          </a:p>
        </p:txBody>
      </p:sp>
      <p:sp>
        <p:nvSpPr>
          <p:cNvPr id="6" name="Content Placeholder 5">
            <a:extLst>
              <a:ext uri="{FF2B5EF4-FFF2-40B4-BE49-F238E27FC236}">
                <a16:creationId xmlns:a16="http://schemas.microsoft.com/office/drawing/2014/main" id="{0F2B8EAE-ABFE-4FC4-A58B-3466BB6F9312}"/>
              </a:ext>
            </a:extLst>
          </p:cNvPr>
          <p:cNvSpPr>
            <a:spLocks noGrp="1"/>
          </p:cNvSpPr>
          <p:nvPr>
            <p:ph idx="1"/>
          </p:nvPr>
        </p:nvSpPr>
        <p:spPr>
          <a:xfrm>
            <a:off x="457200" y="1253331"/>
            <a:ext cx="10515600" cy="4351338"/>
          </a:xfrm>
        </p:spPr>
        <p:txBody>
          <a:bodyPr>
            <a:normAutofit/>
          </a:bodyPr>
          <a:lstStyle/>
          <a:p>
            <a:r>
              <a:rPr lang="en-IN" sz="1800" dirty="0"/>
              <a:t>An index representing the overbreak for a blast was formulated using RES (rock engineering system).</a:t>
            </a:r>
          </a:p>
          <a:p>
            <a:r>
              <a:rPr lang="en-IN" sz="1800" dirty="0"/>
              <a:t>The average overbreak index was 42.70 for all blasts across 4 tunnels.</a:t>
            </a:r>
          </a:p>
          <a:p>
            <a:r>
              <a:rPr lang="en-IN" sz="1800" dirty="0"/>
              <a:t>A relation for actual overbreak in site was found with respect to overbreak index with co-efficient of determination of 0.85.</a:t>
            </a:r>
          </a:p>
          <a:p>
            <a:pPr lvl="1"/>
            <a:r>
              <a:rPr lang="en-IN" sz="1800" b="1" dirty="0"/>
              <a:t>Overbreak= 3.8507+0.1187(OI</a:t>
            </a:r>
            <a:r>
              <a:rPr lang="en-IN" sz="1800" dirty="0"/>
              <a:t>)</a:t>
            </a:r>
          </a:p>
          <a:p>
            <a:r>
              <a:rPr lang="en-IN" sz="1800" dirty="0"/>
              <a:t>The model was validated using the remaining blast details.</a:t>
            </a:r>
          </a:p>
          <a:p>
            <a:r>
              <a:rPr lang="en-IN" sz="1800" dirty="0"/>
              <a:t>4 highest cases with overbreak index were identified and their parameters for further optimisation were considered.</a:t>
            </a:r>
          </a:p>
          <a:p>
            <a:r>
              <a:rPr lang="en-IN" sz="1800" dirty="0"/>
              <a:t>Using smooth blasting and pre-splitting blast design wherever there is scope for application (blast no 32) yielded a decrease in overbreak of </a:t>
            </a:r>
            <a:r>
              <a:rPr lang="en-IN" sz="1800" b="1" dirty="0"/>
              <a:t>4% </a:t>
            </a:r>
            <a:r>
              <a:rPr lang="en-IN" sz="1800" dirty="0"/>
              <a:t>and </a:t>
            </a:r>
            <a:r>
              <a:rPr lang="en-IN" sz="1800" b="1" dirty="0"/>
              <a:t>13% </a:t>
            </a:r>
            <a:r>
              <a:rPr lang="en-IN" sz="1800" dirty="0"/>
              <a:t>respectively. </a:t>
            </a:r>
          </a:p>
          <a:p>
            <a:r>
              <a:rPr lang="en-IN" sz="1800" dirty="0"/>
              <a:t>Delay time was altered for 3 blasts and the reduced overbreak was around </a:t>
            </a:r>
            <a:r>
              <a:rPr lang="en-IN" sz="1800" b="1" dirty="0"/>
              <a:t>2.25%, 2.32%, 2.40%.</a:t>
            </a:r>
          </a:p>
          <a:p>
            <a:r>
              <a:rPr lang="en-IN" sz="1800" dirty="0"/>
              <a:t>For factors other than what are considered in the RES model like advancement factor and confinement factor an overbreak relation was obtained. </a:t>
            </a:r>
          </a:p>
          <a:p>
            <a:endParaRPr lang="en-IN" sz="1800" dirty="0"/>
          </a:p>
          <a:p>
            <a:endParaRPr lang="en-IN" sz="1800" dirty="0"/>
          </a:p>
          <a:p>
            <a:pPr lvl="1"/>
            <a:endParaRPr lang="en-IN" sz="1400" dirty="0"/>
          </a:p>
          <a:p>
            <a:endParaRPr lang="en-IN" sz="1800" dirty="0"/>
          </a:p>
          <a:p>
            <a:endParaRPr lang="en-IN" sz="1800" dirty="0"/>
          </a:p>
          <a:p>
            <a:endParaRPr lang="en-IN" sz="1800" dirty="0"/>
          </a:p>
        </p:txBody>
      </p:sp>
      <p:sp>
        <p:nvSpPr>
          <p:cNvPr id="2" name="Date Placeholder 1">
            <a:extLst>
              <a:ext uri="{FF2B5EF4-FFF2-40B4-BE49-F238E27FC236}">
                <a16:creationId xmlns:a16="http://schemas.microsoft.com/office/drawing/2014/main" id="{17453A25-8F2D-4616-BBB0-8197B776AC37}"/>
              </a:ext>
            </a:extLst>
          </p:cNvPr>
          <p:cNvSpPr>
            <a:spLocks noGrp="1"/>
          </p:cNvSpPr>
          <p:nvPr>
            <p:ph type="dt" sz="half" idx="10"/>
          </p:nvPr>
        </p:nvSpPr>
        <p:spPr>
          <a:xfrm>
            <a:off x="-1" y="6356353"/>
            <a:ext cx="4048123"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98008C16-0632-4D0B-82DC-8A4261506256}" type="datetime3">
              <a:rPr lang="en-US" smtClean="0"/>
              <a:t>1 January 2024</a:t>
            </a:fld>
            <a:endParaRPr lang="en-IN" dirty="0"/>
          </a:p>
        </p:txBody>
      </p:sp>
      <p:sp>
        <p:nvSpPr>
          <p:cNvPr id="3" name="Footer Placeholder 2">
            <a:extLst>
              <a:ext uri="{FF2B5EF4-FFF2-40B4-BE49-F238E27FC236}">
                <a16:creationId xmlns:a16="http://schemas.microsoft.com/office/drawing/2014/main" id="{BAA4D99B-602C-4110-9E4B-0C7C2FE285C4}"/>
              </a:ext>
            </a:extLst>
          </p:cNvPr>
          <p:cNvSpPr>
            <a:spLocks noGrp="1"/>
          </p:cNvSpPr>
          <p:nvPr>
            <p:ph type="ftr" sz="quarter" idx="11"/>
          </p:nvPr>
        </p:nvSpPr>
        <p:spPr>
          <a:xfrm>
            <a:off x="4048124" y="6356353"/>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5AC34769-8E4B-4AD5-8676-264A5689FA12}"/>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31</a:t>
            </a:fld>
            <a:endParaRPr lang="en-IN" dirty="0"/>
          </a:p>
        </p:txBody>
      </p:sp>
      <p:cxnSp>
        <p:nvCxnSpPr>
          <p:cNvPr id="7" name="Straight Connector 6">
            <a:extLst>
              <a:ext uri="{FF2B5EF4-FFF2-40B4-BE49-F238E27FC236}">
                <a16:creationId xmlns:a16="http://schemas.microsoft.com/office/drawing/2014/main" id="{9A139ABB-E69F-4163-A459-059AA55CA37D}"/>
              </a:ext>
            </a:extLst>
          </p:cNvPr>
          <p:cNvCxnSpPr>
            <a:cxnSpLocks/>
          </p:cNvCxnSpPr>
          <p:nvPr/>
        </p:nvCxnSpPr>
        <p:spPr>
          <a:xfrm>
            <a:off x="457200" y="1104463"/>
            <a:ext cx="1151572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18E2E07-DBBD-4053-AE6A-AE3DD92A74BF}"/>
              </a:ext>
            </a:extLst>
          </p:cNvPr>
          <p:cNvSpPr txBox="1"/>
          <p:nvPr/>
        </p:nvSpPr>
        <p:spPr>
          <a:xfrm>
            <a:off x="847725" y="5505450"/>
            <a:ext cx="4791075" cy="646331"/>
          </a:xfrm>
          <a:prstGeom prst="rect">
            <a:avLst/>
          </a:prstGeom>
          <a:noFill/>
        </p:spPr>
        <p:txBody>
          <a:bodyPr wrap="square" rtlCol="0">
            <a:spAutoFit/>
          </a:bodyPr>
          <a:lstStyle/>
          <a:p>
            <a:r>
              <a:rPr lang="en-IN" b="1" dirty="0"/>
              <a:t>OB=0.54(C</a:t>
            </a:r>
            <a:r>
              <a:rPr lang="en-IN" b="1" baseline="-25000" dirty="0"/>
              <a:t>f</a:t>
            </a:r>
            <a:r>
              <a:rPr lang="en-IN" b="1" dirty="0"/>
              <a:t>/Q)+5.80; R</a:t>
            </a:r>
            <a:r>
              <a:rPr lang="en-IN" b="1" baseline="30000" dirty="0"/>
              <a:t>2</a:t>
            </a:r>
            <a:r>
              <a:rPr lang="en-IN" b="1" dirty="0"/>
              <a:t>=0.81</a:t>
            </a:r>
          </a:p>
          <a:p>
            <a:r>
              <a:rPr lang="en-IN" b="1" dirty="0"/>
              <a:t>OB=5.22ln(q</a:t>
            </a:r>
            <a:r>
              <a:rPr lang="en-IN" b="1" baseline="-25000" dirty="0"/>
              <a:t>p</a:t>
            </a:r>
            <a:r>
              <a:rPr lang="en-IN" b="1" dirty="0"/>
              <a:t>/A</a:t>
            </a:r>
            <a:r>
              <a:rPr lang="en-IN" b="1" baseline="-25000" dirty="0"/>
              <a:t>f</a:t>
            </a:r>
            <a:r>
              <a:rPr lang="en-IN" b="1" dirty="0"/>
              <a:t>)+ 7.57; R</a:t>
            </a:r>
            <a:r>
              <a:rPr lang="en-IN" b="1" baseline="30000" dirty="0"/>
              <a:t>2</a:t>
            </a:r>
            <a:r>
              <a:rPr lang="en-IN" b="1" dirty="0"/>
              <a:t>= 0.73</a:t>
            </a:r>
          </a:p>
        </p:txBody>
      </p:sp>
    </p:spTree>
    <p:extLst>
      <p:ext uri="{BB962C8B-B14F-4D97-AF65-F5344CB8AC3E}">
        <p14:creationId xmlns:p14="http://schemas.microsoft.com/office/powerpoint/2010/main" val="3201396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TLSHAPE_TB_00000000000000000000000000000000_LeftEndCaps">
            <a:extLst>
              <a:ext uri="{FF2B5EF4-FFF2-40B4-BE49-F238E27FC236}">
                <a16:creationId xmlns:a16="http://schemas.microsoft.com/office/drawing/2014/main" id="{9793CFA0-976C-460B-927B-6BB75353D796}"/>
              </a:ext>
            </a:extLst>
          </p:cNvPr>
          <p:cNvSpPr txBox="1"/>
          <p:nvPr>
            <p:custDataLst>
              <p:tags r:id="rId2"/>
            </p:custDataLst>
          </p:nvPr>
        </p:nvSpPr>
        <p:spPr>
          <a:xfrm>
            <a:off x="254000" y="5194469"/>
            <a:ext cx="449610" cy="279061"/>
          </a:xfrm>
          <a:prstGeom prst="rect">
            <a:avLst/>
          </a:prstGeom>
          <a:noFill/>
        </p:spPr>
        <p:txBody>
          <a:bodyPr vert="horz" wrap="none" lIns="0" tIns="0" rIns="0" bIns="0" rtlCol="0" anchor="ctr" anchorCtr="0">
            <a:spAutoFit/>
          </a:bodyPr>
          <a:lstStyle/>
          <a:p>
            <a:pPr algn="ctr"/>
            <a:r>
              <a:rPr lang="en-IN" b="1" spc="-38">
                <a:solidFill>
                  <a:schemeClr val="dk1"/>
                </a:solidFill>
                <a:latin typeface="Calibri" panose="020F0502020204030204" pitchFamily="34" charset="0"/>
              </a:rPr>
              <a:t>2020</a:t>
            </a:r>
          </a:p>
        </p:txBody>
      </p:sp>
      <p:sp>
        <p:nvSpPr>
          <p:cNvPr id="3" name="OTLSHAPE_TB_00000000000000000000000000000000_RightEndCaps">
            <a:extLst>
              <a:ext uri="{FF2B5EF4-FFF2-40B4-BE49-F238E27FC236}">
                <a16:creationId xmlns:a16="http://schemas.microsoft.com/office/drawing/2014/main" id="{D178136E-235D-4B50-9C39-BEDA2D05ADF5}"/>
              </a:ext>
            </a:extLst>
          </p:cNvPr>
          <p:cNvSpPr txBox="1"/>
          <p:nvPr>
            <p:custDataLst>
              <p:tags r:id="rId3"/>
            </p:custDataLst>
          </p:nvPr>
        </p:nvSpPr>
        <p:spPr>
          <a:xfrm>
            <a:off x="11474534" y="5194469"/>
            <a:ext cx="449610" cy="279061"/>
          </a:xfrm>
          <a:prstGeom prst="rect">
            <a:avLst/>
          </a:prstGeom>
          <a:noFill/>
        </p:spPr>
        <p:txBody>
          <a:bodyPr vert="horz" wrap="none" lIns="0" tIns="0" rIns="0" bIns="0" rtlCol="0" anchor="ctr" anchorCtr="0">
            <a:spAutoFit/>
          </a:bodyPr>
          <a:lstStyle/>
          <a:p>
            <a:pPr algn="ctr"/>
            <a:r>
              <a:rPr lang="en-IN" b="1" spc="-38" dirty="0">
                <a:solidFill>
                  <a:schemeClr val="accent2"/>
                </a:solidFill>
                <a:latin typeface="Calibri" panose="020F0502020204030204" pitchFamily="34" charset="0"/>
              </a:rPr>
              <a:t>2020</a:t>
            </a:r>
          </a:p>
        </p:txBody>
      </p:sp>
      <p:cxnSp>
        <p:nvCxnSpPr>
          <p:cNvPr id="16" name="OTLSHAPE_T_76044e77ef464d1487fc53542d449902_LeftVerticalConnector1">
            <a:extLst>
              <a:ext uri="{FF2B5EF4-FFF2-40B4-BE49-F238E27FC236}">
                <a16:creationId xmlns:a16="http://schemas.microsoft.com/office/drawing/2014/main" id="{FB75BD60-B159-4085-AA1B-977168178FF9}"/>
              </a:ext>
            </a:extLst>
          </p:cNvPr>
          <p:cNvCxnSpPr/>
          <p:nvPr>
            <p:custDataLst>
              <p:tags r:id="rId4"/>
            </p:custDataLst>
          </p:nvPr>
        </p:nvCxnSpPr>
        <p:spPr>
          <a:xfrm>
            <a:off x="8931063" y="4870450"/>
            <a:ext cx="0" cy="27305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_76044e77ef464d1487fc53542d449902_RightVerticalConnector1">
            <a:extLst>
              <a:ext uri="{FF2B5EF4-FFF2-40B4-BE49-F238E27FC236}">
                <a16:creationId xmlns:a16="http://schemas.microsoft.com/office/drawing/2014/main" id="{0E1E6D4F-7DFB-4E2B-8E95-A5A08D3EAC0E}"/>
              </a:ext>
            </a:extLst>
          </p:cNvPr>
          <p:cNvCxnSpPr/>
          <p:nvPr>
            <p:custDataLst>
              <p:tags r:id="rId5"/>
            </p:custDataLst>
          </p:nvPr>
        </p:nvCxnSpPr>
        <p:spPr>
          <a:xfrm>
            <a:off x="9681463" y="4800600"/>
            <a:ext cx="0" cy="3429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A848126F-B48A-4C8C-A0F1-B6781AE94907}"/>
              </a:ext>
            </a:extLst>
          </p:cNvPr>
          <p:cNvSpPr/>
          <p:nvPr>
            <p:custDataLst>
              <p:tags r:id="rId6"/>
            </p:custDataLst>
          </p:nvPr>
        </p:nvSpPr>
        <p:spPr>
          <a:xfrm>
            <a:off x="844465" y="5143500"/>
            <a:ext cx="10515600" cy="381000"/>
          </a:xfrm>
          <a:prstGeom prst="snip2DiagRect">
            <a:avLst>
              <a:gd name="adj1" fmla="val 100000"/>
              <a:gd name="adj2" fmla="val 16667"/>
            </a:avLst>
          </a:prstGeom>
          <a:gradFill flip="none" rotWithShape="1">
            <a:gsLst>
              <a:gs pos="0">
                <a:srgbClr val="44546A"/>
              </a:gs>
              <a:gs pos="100000">
                <a:srgbClr val="52667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TLSHAPE_TB_00000000000000000000000000000000_ElapsedTime">
            <a:extLst>
              <a:ext uri="{FF2B5EF4-FFF2-40B4-BE49-F238E27FC236}">
                <a16:creationId xmlns:a16="http://schemas.microsoft.com/office/drawing/2014/main" id="{3E63496C-4E72-4A5A-8928-FAE5F4127422}"/>
              </a:ext>
            </a:extLst>
          </p:cNvPr>
          <p:cNvSpPr/>
          <p:nvPr>
            <p:custDataLst>
              <p:tags r:id="rId7"/>
            </p:custDataLst>
          </p:nvPr>
        </p:nvSpPr>
        <p:spPr>
          <a:xfrm>
            <a:off x="844465" y="5143500"/>
            <a:ext cx="8089900" cy="381000"/>
          </a:xfrm>
          <a:prstGeom prst="snip2DiagRect">
            <a:avLst>
              <a:gd name="adj1" fmla="val 100000"/>
              <a:gd name="adj2" fmla="val 30000"/>
            </a:avLst>
          </a:prstGeom>
          <a:solidFill>
            <a:srgbClr val="FF0000">
              <a:alpha val="30196"/>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TLSHAPE_TB_00000000000000000000000000000000_TodayMarkerShape">
            <a:extLst>
              <a:ext uri="{FF2B5EF4-FFF2-40B4-BE49-F238E27FC236}">
                <a16:creationId xmlns:a16="http://schemas.microsoft.com/office/drawing/2014/main" id="{9DEF98DC-3B1B-4378-8B02-335F6B47242B}"/>
              </a:ext>
            </a:extLst>
          </p:cNvPr>
          <p:cNvSpPr/>
          <p:nvPr>
            <p:custDataLst>
              <p:tags r:id="rId8"/>
            </p:custDataLst>
          </p:nvPr>
        </p:nvSpPr>
        <p:spPr>
          <a:xfrm>
            <a:off x="8879436" y="5524500"/>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TLSHAPE_TB_00000000000000000000000000000000_TodayMarkerText">
            <a:extLst>
              <a:ext uri="{FF2B5EF4-FFF2-40B4-BE49-F238E27FC236}">
                <a16:creationId xmlns:a16="http://schemas.microsoft.com/office/drawing/2014/main" id="{D37699DB-4D3F-4CD9-A008-AD26FFC8F576}"/>
              </a:ext>
            </a:extLst>
          </p:cNvPr>
          <p:cNvSpPr txBox="1"/>
          <p:nvPr>
            <p:custDataLst>
              <p:tags r:id="rId9"/>
            </p:custDataLst>
          </p:nvPr>
        </p:nvSpPr>
        <p:spPr>
          <a:xfrm>
            <a:off x="8753735" y="5651500"/>
            <a:ext cx="368300" cy="186055"/>
          </a:xfrm>
          <a:prstGeom prst="rect">
            <a:avLst/>
          </a:prstGeom>
          <a:noFill/>
        </p:spPr>
        <p:txBody>
          <a:bodyPr vert="horz" wrap="none" lIns="0" tIns="0" rIns="0" bIns="0" rtlCol="0" anchor="ctr" anchorCtr="0">
            <a:spAutoFit/>
          </a:bodyPr>
          <a:lstStyle/>
          <a:p>
            <a:pPr algn="ctr"/>
            <a:r>
              <a:rPr lang="en-IN" sz="1200" spc="-12">
                <a:solidFill>
                  <a:schemeClr val="dk1"/>
                </a:solidFill>
                <a:latin typeface="Calibri" panose="020F0502020204030204" pitchFamily="34" charset="0"/>
              </a:rPr>
              <a:t>Today</a:t>
            </a:r>
          </a:p>
        </p:txBody>
      </p:sp>
      <p:sp>
        <p:nvSpPr>
          <p:cNvPr id="8" name="OTLSHAPE_TB_00000000000000000000000000000000_TimescaleInterval1">
            <a:extLst>
              <a:ext uri="{FF2B5EF4-FFF2-40B4-BE49-F238E27FC236}">
                <a16:creationId xmlns:a16="http://schemas.microsoft.com/office/drawing/2014/main" id="{C07F6BCB-376F-481E-AB73-47C555FAA0A2}"/>
              </a:ext>
            </a:extLst>
          </p:cNvPr>
          <p:cNvSpPr txBox="1"/>
          <p:nvPr>
            <p:custDataLst>
              <p:tags r:id="rId10"/>
            </p:custDataLst>
          </p:nvPr>
        </p:nvSpPr>
        <p:spPr>
          <a:xfrm>
            <a:off x="1073065" y="5240972"/>
            <a:ext cx="228600" cy="186055"/>
          </a:xfrm>
          <a:prstGeom prst="rect">
            <a:avLst/>
          </a:prstGeom>
          <a:noFill/>
        </p:spPr>
        <p:txBody>
          <a:bodyPr vert="horz" wrap="none" lIns="0" tIns="0" rIns="0" bIns="0" rtlCol="0" anchor="ctr" anchorCtr="0">
            <a:noAutofit/>
          </a:bodyPr>
          <a:lstStyle/>
          <a:p>
            <a:r>
              <a:rPr lang="en-IN" sz="1200" spc="-18">
                <a:solidFill>
                  <a:schemeClr val="lt1"/>
                </a:solidFill>
                <a:latin typeface="Calibri" panose="020F0502020204030204" pitchFamily="34" charset="0"/>
              </a:rPr>
              <a:t>Sep</a:t>
            </a:r>
          </a:p>
        </p:txBody>
      </p:sp>
      <p:sp>
        <p:nvSpPr>
          <p:cNvPr id="10" name="OTLSHAPE_TB_00000000000000000000000000000000_TimescaleInterval2">
            <a:extLst>
              <a:ext uri="{FF2B5EF4-FFF2-40B4-BE49-F238E27FC236}">
                <a16:creationId xmlns:a16="http://schemas.microsoft.com/office/drawing/2014/main" id="{7EF8925D-DDDF-4670-ADB3-5491FEA7D2E3}"/>
              </a:ext>
            </a:extLst>
          </p:cNvPr>
          <p:cNvSpPr txBox="1"/>
          <p:nvPr>
            <p:custDataLst>
              <p:tags r:id="rId11"/>
            </p:custDataLst>
          </p:nvPr>
        </p:nvSpPr>
        <p:spPr>
          <a:xfrm>
            <a:off x="3574591" y="5240972"/>
            <a:ext cx="211148" cy="186055"/>
          </a:xfrm>
          <a:prstGeom prst="rect">
            <a:avLst/>
          </a:prstGeom>
          <a:noFill/>
        </p:spPr>
        <p:txBody>
          <a:bodyPr vert="horz" wrap="none" lIns="0" tIns="0" rIns="0" bIns="0" rtlCol="0" anchor="ctr" anchorCtr="0">
            <a:noAutofit/>
          </a:bodyPr>
          <a:lstStyle/>
          <a:p>
            <a:r>
              <a:rPr lang="en-IN" sz="1200" spc="-22">
                <a:solidFill>
                  <a:schemeClr val="lt1"/>
                </a:solidFill>
                <a:latin typeface="Calibri" panose="020F0502020204030204" pitchFamily="34" charset="0"/>
              </a:rPr>
              <a:t>Oct</a:t>
            </a:r>
          </a:p>
        </p:txBody>
      </p:sp>
      <p:sp>
        <p:nvSpPr>
          <p:cNvPr id="12" name="OTLSHAPE_TB_00000000000000000000000000000000_TimescaleInterval3">
            <a:extLst>
              <a:ext uri="{FF2B5EF4-FFF2-40B4-BE49-F238E27FC236}">
                <a16:creationId xmlns:a16="http://schemas.microsoft.com/office/drawing/2014/main" id="{E6B075D8-020F-46CE-A0A6-6CB815824CFA}"/>
              </a:ext>
            </a:extLst>
          </p:cNvPr>
          <p:cNvSpPr txBox="1"/>
          <p:nvPr>
            <p:custDataLst>
              <p:tags r:id="rId12"/>
            </p:custDataLst>
          </p:nvPr>
        </p:nvSpPr>
        <p:spPr>
          <a:xfrm>
            <a:off x="6159500" y="5240972"/>
            <a:ext cx="249364" cy="186055"/>
          </a:xfrm>
          <a:prstGeom prst="rect">
            <a:avLst/>
          </a:prstGeom>
          <a:noFill/>
        </p:spPr>
        <p:txBody>
          <a:bodyPr vert="horz" wrap="none" lIns="0" tIns="0" rIns="0" bIns="0" rtlCol="0" anchor="ctr" anchorCtr="0">
            <a:noAutofit/>
          </a:bodyPr>
          <a:lstStyle/>
          <a:p>
            <a:r>
              <a:rPr lang="en-IN" sz="1200" spc="-20">
                <a:solidFill>
                  <a:schemeClr val="lt1"/>
                </a:solidFill>
                <a:latin typeface="Calibri" panose="020F0502020204030204" pitchFamily="34" charset="0"/>
              </a:rPr>
              <a:t>Nov</a:t>
            </a:r>
          </a:p>
        </p:txBody>
      </p:sp>
      <p:sp>
        <p:nvSpPr>
          <p:cNvPr id="14" name="OTLSHAPE_TB_00000000000000000000000000000000_TimescaleInterval4">
            <a:extLst>
              <a:ext uri="{FF2B5EF4-FFF2-40B4-BE49-F238E27FC236}">
                <a16:creationId xmlns:a16="http://schemas.microsoft.com/office/drawing/2014/main" id="{F9C8C9F4-F41C-4209-9544-19F12C21EAE8}"/>
              </a:ext>
            </a:extLst>
          </p:cNvPr>
          <p:cNvSpPr txBox="1"/>
          <p:nvPr>
            <p:custDataLst>
              <p:tags r:id="rId13"/>
            </p:custDataLst>
          </p:nvPr>
        </p:nvSpPr>
        <p:spPr>
          <a:xfrm>
            <a:off x="8661026" y="5240972"/>
            <a:ext cx="237244" cy="186055"/>
          </a:xfrm>
          <a:prstGeom prst="rect">
            <a:avLst/>
          </a:prstGeom>
          <a:noFill/>
        </p:spPr>
        <p:txBody>
          <a:bodyPr vert="horz" wrap="none" lIns="0" tIns="0" rIns="0" bIns="0" rtlCol="0" anchor="ctr" anchorCtr="0">
            <a:noAutofit/>
          </a:bodyPr>
          <a:lstStyle/>
          <a:p>
            <a:r>
              <a:rPr lang="en-IN" sz="1200" spc="-22">
                <a:solidFill>
                  <a:schemeClr val="lt1"/>
                </a:solidFill>
                <a:latin typeface="Calibri" panose="020F0502020204030204" pitchFamily="34" charset="0"/>
              </a:rPr>
              <a:t>Dec</a:t>
            </a:r>
          </a:p>
        </p:txBody>
      </p:sp>
      <p:cxnSp>
        <p:nvCxnSpPr>
          <p:cNvPr id="9" name="OTLSHAPE_TB_00000000000000000000000000000000_Separator1">
            <a:extLst>
              <a:ext uri="{FF2B5EF4-FFF2-40B4-BE49-F238E27FC236}">
                <a16:creationId xmlns:a16="http://schemas.microsoft.com/office/drawing/2014/main" id="{9F0C563E-C9CA-401D-8DB8-A272B2DB5519}"/>
              </a:ext>
            </a:extLst>
          </p:cNvPr>
          <p:cNvCxnSpPr/>
          <p:nvPr>
            <p:custDataLst>
              <p:tags r:id="rId14"/>
            </p:custDataLst>
          </p:nvPr>
        </p:nvCxnSpPr>
        <p:spPr>
          <a:xfrm>
            <a:off x="3511090" y="5207000"/>
            <a:ext cx="0" cy="2540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B_00000000000000000000000000000000_Separator2">
            <a:extLst>
              <a:ext uri="{FF2B5EF4-FFF2-40B4-BE49-F238E27FC236}">
                <a16:creationId xmlns:a16="http://schemas.microsoft.com/office/drawing/2014/main" id="{1813C03F-88C5-4EAC-A57E-42ECBDE8EB78}"/>
              </a:ext>
            </a:extLst>
          </p:cNvPr>
          <p:cNvCxnSpPr/>
          <p:nvPr>
            <p:custDataLst>
              <p:tags r:id="rId15"/>
            </p:custDataLst>
          </p:nvPr>
        </p:nvCxnSpPr>
        <p:spPr>
          <a:xfrm>
            <a:off x="6096000" y="5207000"/>
            <a:ext cx="0" cy="2540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B_00000000000000000000000000000000_Separator3">
            <a:extLst>
              <a:ext uri="{FF2B5EF4-FFF2-40B4-BE49-F238E27FC236}">
                <a16:creationId xmlns:a16="http://schemas.microsoft.com/office/drawing/2014/main" id="{D3BFC33D-610B-4CDE-BA2D-67737728D048}"/>
              </a:ext>
            </a:extLst>
          </p:cNvPr>
          <p:cNvCxnSpPr/>
          <p:nvPr>
            <p:custDataLst>
              <p:tags r:id="rId16"/>
            </p:custDataLst>
          </p:nvPr>
        </p:nvCxnSpPr>
        <p:spPr>
          <a:xfrm>
            <a:off x="8597525" y="5207000"/>
            <a:ext cx="0" cy="2540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TLSHAPE_T_729c5fd3280841789736dea309e96fd6_Shape">
            <a:extLst>
              <a:ext uri="{FF2B5EF4-FFF2-40B4-BE49-F238E27FC236}">
                <a16:creationId xmlns:a16="http://schemas.microsoft.com/office/drawing/2014/main" id="{75C82B54-62AC-4018-BEBC-50CA79E29CEB}"/>
              </a:ext>
            </a:extLst>
          </p:cNvPr>
          <p:cNvSpPr/>
          <p:nvPr>
            <p:custDataLst>
              <p:tags r:id="rId17"/>
            </p:custDataLst>
          </p:nvPr>
        </p:nvSpPr>
        <p:spPr>
          <a:xfrm>
            <a:off x="1009565" y="2458381"/>
            <a:ext cx="7683500" cy="279400"/>
          </a:xfrm>
          <a:prstGeom prst="rightArrow">
            <a:avLst>
              <a:gd name="adj1" fmla="val 75000"/>
              <a:gd name="adj2" fmla="val 50000"/>
            </a:avLst>
          </a:prstGeom>
          <a:solidFill>
            <a:schemeClr val="accent3"/>
          </a:solidFill>
          <a:ln w="15240" cap="flat" cmpd="sng" algn="ctr">
            <a:solidFill>
              <a:schemeClr val="dk1"/>
            </a:solid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TLSHAPE_T_358ebfa47d77481daf6a0598a03e6fd1_Shape">
            <a:extLst>
              <a:ext uri="{FF2B5EF4-FFF2-40B4-BE49-F238E27FC236}">
                <a16:creationId xmlns:a16="http://schemas.microsoft.com/office/drawing/2014/main" id="{E5923FA0-6FBF-4062-9B5E-2BA2E5D642EE}"/>
              </a:ext>
            </a:extLst>
          </p:cNvPr>
          <p:cNvSpPr/>
          <p:nvPr>
            <p:custDataLst>
              <p:tags r:id="rId18"/>
            </p:custDataLst>
          </p:nvPr>
        </p:nvSpPr>
        <p:spPr>
          <a:xfrm>
            <a:off x="5428927" y="2864781"/>
            <a:ext cx="342900" cy="279400"/>
          </a:xfrm>
          <a:prstGeom prst="rightArrow">
            <a:avLst>
              <a:gd name="adj1" fmla="val 75000"/>
              <a:gd name="adj2" fmla="val 50000"/>
            </a:avLst>
          </a:prstGeom>
          <a:solidFill>
            <a:schemeClr val="accent3"/>
          </a:solidFill>
          <a:ln w="15240" cap="flat" cmpd="sng" algn="ctr">
            <a:solidFill>
              <a:schemeClr val="dk1"/>
            </a:solid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TLSHAPE_T_69322b7c5363423bad17a99366c0b308_Shape">
            <a:extLst>
              <a:ext uri="{FF2B5EF4-FFF2-40B4-BE49-F238E27FC236}">
                <a16:creationId xmlns:a16="http://schemas.microsoft.com/office/drawing/2014/main" id="{070F0C4E-E3E7-413C-811D-871508C0E2F5}"/>
              </a:ext>
            </a:extLst>
          </p:cNvPr>
          <p:cNvSpPr/>
          <p:nvPr>
            <p:custDataLst>
              <p:tags r:id="rId19"/>
            </p:custDataLst>
          </p:nvPr>
        </p:nvSpPr>
        <p:spPr>
          <a:xfrm>
            <a:off x="5929232" y="3271181"/>
            <a:ext cx="2755900" cy="279400"/>
          </a:xfrm>
          <a:prstGeom prst="rightArrow">
            <a:avLst>
              <a:gd name="adj1" fmla="val 75000"/>
              <a:gd name="adj2" fmla="val 50000"/>
            </a:avLst>
          </a:prstGeom>
          <a:solidFill>
            <a:schemeClr val="accent3"/>
          </a:solidFill>
          <a:ln w="15240" cap="flat" cmpd="sng" algn="ctr">
            <a:solidFill>
              <a:schemeClr val="dk1"/>
            </a:solid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TLSHAPE_T_a827d335c7e8491d934ee671495a8e47_Shape">
            <a:extLst>
              <a:ext uri="{FF2B5EF4-FFF2-40B4-BE49-F238E27FC236}">
                <a16:creationId xmlns:a16="http://schemas.microsoft.com/office/drawing/2014/main" id="{CDDE7DEE-B1BA-4FBE-90E2-1EA153F3CDAB}"/>
              </a:ext>
            </a:extLst>
          </p:cNvPr>
          <p:cNvSpPr/>
          <p:nvPr>
            <p:custDataLst>
              <p:tags r:id="rId20"/>
            </p:custDataLst>
          </p:nvPr>
        </p:nvSpPr>
        <p:spPr>
          <a:xfrm>
            <a:off x="8597526" y="3677581"/>
            <a:ext cx="419100" cy="279400"/>
          </a:xfrm>
          <a:prstGeom prst="rightArrow">
            <a:avLst>
              <a:gd name="adj1" fmla="val 75000"/>
              <a:gd name="adj2" fmla="val 50000"/>
            </a:avLst>
          </a:prstGeom>
          <a:solidFill>
            <a:schemeClr val="accent3"/>
          </a:solidFill>
          <a:ln w="15240" cap="flat" cmpd="sng" algn="ctr">
            <a:solidFill>
              <a:schemeClr val="dk1"/>
            </a:solid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TLSHAPE_T_21d0aed5e330498ca6974a7d26d19ebf_Shape">
            <a:extLst>
              <a:ext uri="{FF2B5EF4-FFF2-40B4-BE49-F238E27FC236}">
                <a16:creationId xmlns:a16="http://schemas.microsoft.com/office/drawing/2014/main" id="{776B978A-AE4D-46E4-9D65-A6EA0BDA4C4D}"/>
              </a:ext>
            </a:extLst>
          </p:cNvPr>
          <p:cNvSpPr/>
          <p:nvPr>
            <p:custDataLst>
              <p:tags r:id="rId21"/>
            </p:custDataLst>
          </p:nvPr>
        </p:nvSpPr>
        <p:spPr>
          <a:xfrm>
            <a:off x="8597526" y="4083981"/>
            <a:ext cx="419100" cy="279400"/>
          </a:xfrm>
          <a:prstGeom prst="rightArrow">
            <a:avLst>
              <a:gd name="adj1" fmla="val 75000"/>
              <a:gd name="adj2" fmla="val 50000"/>
            </a:avLst>
          </a:prstGeom>
          <a:solidFill>
            <a:schemeClr val="accent3"/>
          </a:solidFill>
          <a:ln w="15240" cap="flat" cmpd="sng" algn="ctr">
            <a:solidFill>
              <a:schemeClr val="dk1"/>
            </a:solidFill>
            <a:prstDash val="solid"/>
            <a:miter lim="800000"/>
          </a:ln>
          <a:effectLst/>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TLSHAPE_T_76044e77ef464d1487fc53542d449902_Shape">
            <a:extLst>
              <a:ext uri="{FF2B5EF4-FFF2-40B4-BE49-F238E27FC236}">
                <a16:creationId xmlns:a16="http://schemas.microsoft.com/office/drawing/2014/main" id="{15C214D7-5699-4295-9747-DC00EA487332}"/>
              </a:ext>
            </a:extLst>
          </p:cNvPr>
          <p:cNvSpPr/>
          <p:nvPr>
            <p:custDataLst>
              <p:tags r:id="rId22"/>
            </p:custDataLst>
          </p:nvPr>
        </p:nvSpPr>
        <p:spPr>
          <a:xfrm>
            <a:off x="8931063" y="4660900"/>
            <a:ext cx="762000" cy="279400"/>
          </a:xfrm>
          <a:prstGeom prst="rightArrow">
            <a:avLst>
              <a:gd name="adj1" fmla="val 75000"/>
              <a:gd name="adj2" fmla="val 50000"/>
            </a:avLst>
          </a:prstGeom>
          <a:solidFill>
            <a:schemeClr val="accent3"/>
          </a:solidFill>
          <a:ln w="15240">
            <a:solidFill>
              <a:schemeClr val="dk1"/>
            </a:solidFill>
          </a:ln>
          <a:scene3d>
            <a:camera prst="orthographicFront"/>
            <a:lightRig rig="balanced" dir="t">
              <a:rot lat="0" lon="0" rev="8700000"/>
            </a:lightRig>
          </a:scene3d>
          <a:sp3d>
            <a:bevelT w="165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TLSHAPE_T_729c5fd3280841789736dea309e96fd6_ShapePercentage">
            <a:extLst>
              <a:ext uri="{FF2B5EF4-FFF2-40B4-BE49-F238E27FC236}">
                <a16:creationId xmlns:a16="http://schemas.microsoft.com/office/drawing/2014/main" id="{5A970448-E738-43DC-B803-D5E8699A069C}"/>
              </a:ext>
            </a:extLst>
          </p:cNvPr>
          <p:cNvSpPr/>
          <p:nvPr>
            <p:custDataLst>
              <p:tags r:id="rId23"/>
            </p:custDataLst>
          </p:nvPr>
        </p:nvSpPr>
        <p:spPr>
          <a:xfrm>
            <a:off x="1009565" y="2458381"/>
            <a:ext cx="7683500" cy="279400"/>
          </a:xfrm>
          <a:prstGeom prst="rightArrow">
            <a:avLst>
              <a:gd name="adj1" fmla="val 75000"/>
              <a:gd name="adj2" fmla="val 5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TLSHAPE_T_358ebfa47d77481daf6a0598a03e6fd1_ShapePercentage">
            <a:extLst>
              <a:ext uri="{FF2B5EF4-FFF2-40B4-BE49-F238E27FC236}">
                <a16:creationId xmlns:a16="http://schemas.microsoft.com/office/drawing/2014/main" id="{10B0E05C-15BE-402A-BF2F-680A916E3F39}"/>
              </a:ext>
            </a:extLst>
          </p:cNvPr>
          <p:cNvSpPr/>
          <p:nvPr>
            <p:custDataLst>
              <p:tags r:id="rId24"/>
            </p:custDataLst>
          </p:nvPr>
        </p:nvSpPr>
        <p:spPr>
          <a:xfrm>
            <a:off x="5428927" y="2864781"/>
            <a:ext cx="342900" cy="279400"/>
          </a:xfrm>
          <a:prstGeom prst="rightArrow">
            <a:avLst>
              <a:gd name="adj1" fmla="val 75000"/>
              <a:gd name="adj2" fmla="val 5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TLSHAPE_T_69322b7c5363423bad17a99366c0b308_ShapePercentage">
            <a:extLst>
              <a:ext uri="{FF2B5EF4-FFF2-40B4-BE49-F238E27FC236}">
                <a16:creationId xmlns:a16="http://schemas.microsoft.com/office/drawing/2014/main" id="{E0F68934-F098-449C-8C19-22260152C2C6}"/>
              </a:ext>
            </a:extLst>
          </p:cNvPr>
          <p:cNvSpPr/>
          <p:nvPr>
            <p:custDataLst>
              <p:tags r:id="rId25"/>
            </p:custDataLst>
          </p:nvPr>
        </p:nvSpPr>
        <p:spPr>
          <a:xfrm>
            <a:off x="5929232" y="3271181"/>
            <a:ext cx="2755900" cy="279400"/>
          </a:xfrm>
          <a:prstGeom prst="rightArrow">
            <a:avLst>
              <a:gd name="adj1" fmla="val 75000"/>
              <a:gd name="adj2" fmla="val 5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TLSHAPE_T_a827d335c7e8491d934ee671495a8e47_ShapePercentage">
            <a:extLst>
              <a:ext uri="{FF2B5EF4-FFF2-40B4-BE49-F238E27FC236}">
                <a16:creationId xmlns:a16="http://schemas.microsoft.com/office/drawing/2014/main" id="{297737A3-A07B-41E8-9C4C-BE58DB43BAF3}"/>
              </a:ext>
            </a:extLst>
          </p:cNvPr>
          <p:cNvSpPr/>
          <p:nvPr>
            <p:custDataLst>
              <p:tags r:id="rId26"/>
            </p:custDataLst>
          </p:nvPr>
        </p:nvSpPr>
        <p:spPr>
          <a:xfrm>
            <a:off x="8597526" y="3677581"/>
            <a:ext cx="419100" cy="279400"/>
          </a:xfrm>
          <a:prstGeom prst="rightArrow">
            <a:avLst>
              <a:gd name="adj1" fmla="val 75000"/>
              <a:gd name="adj2" fmla="val 5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TLSHAPE_T_21d0aed5e330498ca6974a7d26d19ebf_ShapePercentage">
            <a:extLst>
              <a:ext uri="{FF2B5EF4-FFF2-40B4-BE49-F238E27FC236}">
                <a16:creationId xmlns:a16="http://schemas.microsoft.com/office/drawing/2014/main" id="{0D400B40-43F7-4F37-A1F6-D213ED309FC7}"/>
              </a:ext>
            </a:extLst>
          </p:cNvPr>
          <p:cNvSpPr/>
          <p:nvPr>
            <p:custDataLst>
              <p:tags r:id="rId27"/>
            </p:custDataLst>
          </p:nvPr>
        </p:nvSpPr>
        <p:spPr>
          <a:xfrm>
            <a:off x="8597526" y="4083981"/>
            <a:ext cx="419100" cy="279400"/>
          </a:xfrm>
          <a:prstGeom prst="rightArrow">
            <a:avLst>
              <a:gd name="adj1" fmla="val 75000"/>
              <a:gd name="adj2" fmla="val 5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TLSHAPE_T_76044e77ef464d1487fc53542d449902_ShapePercentage">
            <a:extLst>
              <a:ext uri="{FF2B5EF4-FFF2-40B4-BE49-F238E27FC236}">
                <a16:creationId xmlns:a16="http://schemas.microsoft.com/office/drawing/2014/main" id="{716CA15A-F247-4685-BC5D-58E7F1EACFA4}"/>
              </a:ext>
            </a:extLst>
          </p:cNvPr>
          <p:cNvSpPr/>
          <p:nvPr>
            <p:custDataLst>
              <p:tags r:id="rId28"/>
            </p:custDataLst>
          </p:nvPr>
        </p:nvSpPr>
        <p:spPr>
          <a:xfrm>
            <a:off x="8931063" y="4660900"/>
            <a:ext cx="762000" cy="279400"/>
          </a:xfrm>
          <a:prstGeom prst="rightArrow">
            <a:avLst>
              <a:gd name="adj1" fmla="val 75000"/>
              <a:gd name="adj2" fmla="val 5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TLSHAPE_T_729c5fd3280841789736dea309e96fd6_Duration" hidden="1">
            <a:extLst>
              <a:ext uri="{FF2B5EF4-FFF2-40B4-BE49-F238E27FC236}">
                <a16:creationId xmlns:a16="http://schemas.microsoft.com/office/drawing/2014/main" id="{3D6BE63F-989C-4E17-BE34-6FE040DB3E57}"/>
              </a:ext>
            </a:extLst>
          </p:cNvPr>
          <p:cNvSpPr txBox="1"/>
          <p:nvPr>
            <p:custDataLst>
              <p:tags r:id="rId29"/>
            </p:custDataLst>
          </p:nvPr>
        </p:nvSpPr>
        <p:spPr>
          <a:xfrm>
            <a:off x="4650899" y="2669417"/>
            <a:ext cx="393700" cy="155025"/>
          </a:xfrm>
          <a:prstGeom prst="rect">
            <a:avLst/>
          </a:prstGeom>
          <a:noFill/>
        </p:spPr>
        <p:txBody>
          <a:bodyPr vert="horz" wrap="square" lIns="0" tIns="0" rIns="0" bIns="0" rtlCol="0" anchor="ctr" anchorCtr="0">
            <a:spAutoFit/>
          </a:bodyPr>
          <a:lstStyle/>
          <a:p>
            <a:r>
              <a:rPr lang="en-IN" sz="1000" spc="-8">
                <a:solidFill>
                  <a:schemeClr val="accent2"/>
                </a:solidFill>
                <a:latin typeface="Calibri" panose="020F0502020204030204" pitchFamily="34" charset="0"/>
              </a:rPr>
              <a:t>66 days</a:t>
            </a:r>
          </a:p>
        </p:txBody>
      </p:sp>
      <p:sp>
        <p:nvSpPr>
          <p:cNvPr id="30" name="OTLSHAPE_T_729c5fd3280841789736dea309e96fd6_TextPercentage">
            <a:extLst>
              <a:ext uri="{FF2B5EF4-FFF2-40B4-BE49-F238E27FC236}">
                <a16:creationId xmlns:a16="http://schemas.microsoft.com/office/drawing/2014/main" id="{C6565F85-F031-4347-B0E6-13E76ECA8E9F}"/>
              </a:ext>
            </a:extLst>
          </p:cNvPr>
          <p:cNvSpPr txBox="1"/>
          <p:nvPr>
            <p:custDataLst>
              <p:tags r:id="rId30"/>
            </p:custDataLst>
          </p:nvPr>
        </p:nvSpPr>
        <p:spPr>
          <a:xfrm>
            <a:off x="8371480" y="2520569"/>
            <a:ext cx="292100" cy="155025"/>
          </a:xfrm>
          <a:prstGeom prst="rect">
            <a:avLst/>
          </a:prstGeom>
          <a:noFill/>
        </p:spPr>
        <p:txBody>
          <a:bodyPr vert="horz" wrap="square" lIns="0" tIns="0" rIns="0" bIns="0" rtlCol="0" anchor="ctr" anchorCtr="0">
            <a:spAutoFit/>
          </a:bodyPr>
          <a:lstStyle/>
          <a:p>
            <a:pPr algn="ctr"/>
            <a:r>
              <a:rPr lang="en-IN" sz="1000" spc="-8">
                <a:solidFill>
                  <a:schemeClr val="lt1"/>
                </a:solidFill>
                <a:latin typeface="Calibri" panose="020F0502020204030204" pitchFamily="34" charset="0"/>
              </a:rPr>
              <a:t>100%</a:t>
            </a:r>
          </a:p>
        </p:txBody>
      </p:sp>
      <p:sp>
        <p:nvSpPr>
          <p:cNvPr id="31" name="OTLSHAPE_T_729c5fd3280841789736dea309e96fd6_StartDate" hidden="1">
            <a:extLst>
              <a:ext uri="{FF2B5EF4-FFF2-40B4-BE49-F238E27FC236}">
                <a16:creationId xmlns:a16="http://schemas.microsoft.com/office/drawing/2014/main" id="{42A818C7-DC6A-4A04-B21A-6B2D23A9CBC1}"/>
              </a:ext>
            </a:extLst>
          </p:cNvPr>
          <p:cNvSpPr txBox="1"/>
          <p:nvPr>
            <p:custDataLst>
              <p:tags r:id="rId31"/>
            </p:custDataLst>
          </p:nvPr>
        </p:nvSpPr>
        <p:spPr>
          <a:xfrm>
            <a:off x="12700" y="-81829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32" name="OTLSHAPE_T_729c5fd3280841789736dea309e96fd6_EndDate" hidden="1">
            <a:extLst>
              <a:ext uri="{FF2B5EF4-FFF2-40B4-BE49-F238E27FC236}">
                <a16:creationId xmlns:a16="http://schemas.microsoft.com/office/drawing/2014/main" id="{34A555B9-65B2-40CF-BC4E-D695BC06733A}"/>
              </a:ext>
            </a:extLst>
          </p:cNvPr>
          <p:cNvSpPr txBox="1"/>
          <p:nvPr>
            <p:custDataLst>
              <p:tags r:id="rId32"/>
            </p:custDataLst>
          </p:nvPr>
        </p:nvSpPr>
        <p:spPr>
          <a:xfrm>
            <a:off x="12700" y="-81829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33" name="OTLSHAPE_T_729c5fd3280841789736dea309e96fd6_JoinedDate">
            <a:extLst>
              <a:ext uri="{FF2B5EF4-FFF2-40B4-BE49-F238E27FC236}">
                <a16:creationId xmlns:a16="http://schemas.microsoft.com/office/drawing/2014/main" id="{070EE09E-B188-427E-B80A-45B66F7DA62B}"/>
              </a:ext>
            </a:extLst>
          </p:cNvPr>
          <p:cNvSpPr txBox="1"/>
          <p:nvPr>
            <p:custDataLst>
              <p:tags r:id="rId33"/>
            </p:custDataLst>
          </p:nvPr>
        </p:nvSpPr>
        <p:spPr>
          <a:xfrm>
            <a:off x="8731652" y="2505054"/>
            <a:ext cx="812800" cy="186055"/>
          </a:xfrm>
          <a:prstGeom prst="rect">
            <a:avLst/>
          </a:prstGeom>
          <a:noFill/>
        </p:spPr>
        <p:txBody>
          <a:bodyPr vert="horz" wrap="square" lIns="0" tIns="0" rIns="0" bIns="0" rtlCol="0" anchor="ctr" anchorCtr="0">
            <a:spAutoFit/>
          </a:bodyPr>
          <a:lstStyle/>
          <a:p>
            <a:r>
              <a:rPr lang="en-IN" sz="1200" b="1" spc="-8">
                <a:solidFill>
                  <a:schemeClr val="dk1"/>
                </a:solidFill>
                <a:latin typeface="Calibri" panose="020F0502020204030204" pitchFamily="34" charset="0"/>
              </a:rPr>
              <a:t>Sep 1 - Dec 1</a:t>
            </a:r>
            <a:endParaRPr lang="en-IN" sz="1200" b="1" spc="-8" dirty="0">
              <a:solidFill>
                <a:schemeClr val="dk1"/>
              </a:solidFill>
              <a:latin typeface="Calibri" panose="020F0502020204030204" pitchFamily="34" charset="0"/>
            </a:endParaRPr>
          </a:p>
        </p:txBody>
      </p:sp>
      <p:sp>
        <p:nvSpPr>
          <p:cNvPr id="34" name="OTLSHAPE_T_729c5fd3280841789736dea309e96fd6_Title">
            <a:extLst>
              <a:ext uri="{FF2B5EF4-FFF2-40B4-BE49-F238E27FC236}">
                <a16:creationId xmlns:a16="http://schemas.microsoft.com/office/drawing/2014/main" id="{467ACFF7-9DCD-47CE-8C79-0B24C8ABD1F9}"/>
              </a:ext>
            </a:extLst>
          </p:cNvPr>
          <p:cNvSpPr txBox="1"/>
          <p:nvPr>
            <p:custDataLst>
              <p:tags r:id="rId34"/>
            </p:custDataLst>
          </p:nvPr>
        </p:nvSpPr>
        <p:spPr>
          <a:xfrm>
            <a:off x="1009565" y="2287863"/>
            <a:ext cx="1193800" cy="170519"/>
          </a:xfrm>
          <a:prstGeom prst="rect">
            <a:avLst/>
          </a:prstGeom>
          <a:noFill/>
        </p:spPr>
        <p:txBody>
          <a:bodyPr vert="horz" wrap="square" lIns="0" tIns="0" rIns="0" bIns="0" rtlCol="0" anchor="ctr" anchorCtr="0">
            <a:noAutofit/>
          </a:bodyPr>
          <a:lstStyle/>
          <a:p>
            <a:r>
              <a:rPr lang="en-IN" sz="1100" b="1" spc="-10" dirty="0">
                <a:solidFill>
                  <a:schemeClr val="dk1"/>
                </a:solidFill>
                <a:latin typeface="Calibri" panose="020F0502020204030204" pitchFamily="34" charset="0"/>
              </a:rPr>
              <a:t>LITERATURE REVIEW</a:t>
            </a:r>
          </a:p>
        </p:txBody>
      </p:sp>
      <p:sp>
        <p:nvSpPr>
          <p:cNvPr id="37" name="OTLSHAPE_T_358ebfa47d77481daf6a0598a03e6fd1_Duration" hidden="1">
            <a:extLst>
              <a:ext uri="{FF2B5EF4-FFF2-40B4-BE49-F238E27FC236}">
                <a16:creationId xmlns:a16="http://schemas.microsoft.com/office/drawing/2014/main" id="{E3639D37-B6DE-43A6-9B50-F74CCE34FC5E}"/>
              </a:ext>
            </a:extLst>
          </p:cNvPr>
          <p:cNvSpPr txBox="1"/>
          <p:nvPr>
            <p:custDataLst>
              <p:tags r:id="rId35"/>
            </p:custDataLst>
          </p:nvPr>
        </p:nvSpPr>
        <p:spPr>
          <a:xfrm>
            <a:off x="12700" y="-227915"/>
            <a:ext cx="330200" cy="153888"/>
          </a:xfrm>
          <a:prstGeom prst="rect">
            <a:avLst/>
          </a:prstGeom>
          <a:noFill/>
        </p:spPr>
        <p:txBody>
          <a:bodyPr vert="horz" wrap="square" lIns="0" tIns="0" rIns="0" bIns="0" rtlCol="0" anchor="ctr" anchorCtr="0">
            <a:spAutoFit/>
          </a:bodyPr>
          <a:lstStyle/>
          <a:p>
            <a:r>
              <a:rPr lang="en-IN" sz="1000">
                <a:solidFill>
                  <a:schemeClr val="accent2"/>
                </a:solidFill>
                <a:latin typeface="Calibri" panose="020F0502020204030204" pitchFamily="34" charset="0"/>
              </a:rPr>
              <a:t>2 days</a:t>
            </a:r>
          </a:p>
        </p:txBody>
      </p:sp>
      <p:sp>
        <p:nvSpPr>
          <p:cNvPr id="38" name="OTLSHAPE_T_358ebfa47d77481daf6a0598a03e6fd1_TextPercentage">
            <a:extLst>
              <a:ext uri="{FF2B5EF4-FFF2-40B4-BE49-F238E27FC236}">
                <a16:creationId xmlns:a16="http://schemas.microsoft.com/office/drawing/2014/main" id="{2AFE20B8-79A4-4D86-BC4C-AC5442CAA7E9}"/>
              </a:ext>
            </a:extLst>
          </p:cNvPr>
          <p:cNvSpPr txBox="1"/>
          <p:nvPr>
            <p:custDataLst>
              <p:tags r:id="rId36"/>
            </p:custDataLst>
          </p:nvPr>
        </p:nvSpPr>
        <p:spPr>
          <a:xfrm>
            <a:off x="5453034" y="2926969"/>
            <a:ext cx="292100" cy="155025"/>
          </a:xfrm>
          <a:prstGeom prst="rect">
            <a:avLst/>
          </a:prstGeom>
          <a:noFill/>
        </p:spPr>
        <p:txBody>
          <a:bodyPr vert="horz" wrap="square" lIns="0" tIns="0" rIns="0" bIns="0" rtlCol="0" anchor="ctr" anchorCtr="0">
            <a:spAutoFit/>
          </a:bodyPr>
          <a:lstStyle/>
          <a:p>
            <a:pPr algn="ctr"/>
            <a:r>
              <a:rPr lang="en-IN" sz="1000" spc="-8">
                <a:solidFill>
                  <a:schemeClr val="lt1"/>
                </a:solidFill>
                <a:latin typeface="Calibri" panose="020F0502020204030204" pitchFamily="34" charset="0"/>
              </a:rPr>
              <a:t>100%</a:t>
            </a:r>
          </a:p>
        </p:txBody>
      </p:sp>
      <p:sp>
        <p:nvSpPr>
          <p:cNvPr id="39" name="OTLSHAPE_T_358ebfa47d77481daf6a0598a03e6fd1_StartDate" hidden="1">
            <a:extLst>
              <a:ext uri="{FF2B5EF4-FFF2-40B4-BE49-F238E27FC236}">
                <a16:creationId xmlns:a16="http://schemas.microsoft.com/office/drawing/2014/main" id="{B1C6E927-30CC-41AD-AC1A-77574222C98B}"/>
              </a:ext>
            </a:extLst>
          </p:cNvPr>
          <p:cNvSpPr txBox="1"/>
          <p:nvPr>
            <p:custDataLst>
              <p:tags r:id="rId37"/>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40" name="OTLSHAPE_T_358ebfa47d77481daf6a0598a03e6fd1_EndDate" hidden="1">
            <a:extLst>
              <a:ext uri="{FF2B5EF4-FFF2-40B4-BE49-F238E27FC236}">
                <a16:creationId xmlns:a16="http://schemas.microsoft.com/office/drawing/2014/main" id="{988BC161-56AF-461D-9C71-6226468CD536}"/>
              </a:ext>
            </a:extLst>
          </p:cNvPr>
          <p:cNvSpPr txBox="1"/>
          <p:nvPr>
            <p:custDataLst>
              <p:tags r:id="rId38"/>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41" name="OTLSHAPE_T_358ebfa47d77481daf6a0598a03e6fd1_JoinedDate">
            <a:extLst>
              <a:ext uri="{FF2B5EF4-FFF2-40B4-BE49-F238E27FC236}">
                <a16:creationId xmlns:a16="http://schemas.microsoft.com/office/drawing/2014/main" id="{A4ECEC56-D4EA-4465-BF78-AEB80FD87F1C}"/>
              </a:ext>
            </a:extLst>
          </p:cNvPr>
          <p:cNvSpPr txBox="1"/>
          <p:nvPr>
            <p:custDataLst>
              <p:tags r:id="rId39"/>
            </p:custDataLst>
          </p:nvPr>
        </p:nvSpPr>
        <p:spPr>
          <a:xfrm>
            <a:off x="5813206" y="2911454"/>
            <a:ext cx="927100" cy="186055"/>
          </a:xfrm>
          <a:prstGeom prst="rect">
            <a:avLst/>
          </a:prstGeom>
          <a:noFill/>
        </p:spPr>
        <p:txBody>
          <a:bodyPr vert="horz" wrap="square" lIns="0" tIns="0" rIns="0" bIns="0" rtlCol="0" anchor="ctr" anchorCtr="0">
            <a:spAutoFit/>
          </a:bodyPr>
          <a:lstStyle/>
          <a:p>
            <a:r>
              <a:rPr lang="en-IN" sz="1200" b="1" spc="-6">
                <a:solidFill>
                  <a:schemeClr val="dk1"/>
                </a:solidFill>
                <a:latin typeface="Calibri" panose="020F0502020204030204" pitchFamily="34" charset="0"/>
              </a:rPr>
              <a:t>Oct 24 - Oct 27</a:t>
            </a:r>
          </a:p>
        </p:txBody>
      </p:sp>
      <p:sp>
        <p:nvSpPr>
          <p:cNvPr id="42" name="OTLSHAPE_T_358ebfa47d77481daf6a0598a03e6fd1_Title">
            <a:extLst>
              <a:ext uri="{FF2B5EF4-FFF2-40B4-BE49-F238E27FC236}">
                <a16:creationId xmlns:a16="http://schemas.microsoft.com/office/drawing/2014/main" id="{EC90E230-F4EE-4238-A420-5724DA1104BD}"/>
              </a:ext>
            </a:extLst>
          </p:cNvPr>
          <p:cNvSpPr txBox="1"/>
          <p:nvPr>
            <p:custDataLst>
              <p:tags r:id="rId40"/>
            </p:custDataLst>
          </p:nvPr>
        </p:nvSpPr>
        <p:spPr>
          <a:xfrm>
            <a:off x="2297657" y="2919222"/>
            <a:ext cx="3086100" cy="170519"/>
          </a:xfrm>
          <a:prstGeom prst="rect">
            <a:avLst/>
          </a:prstGeom>
          <a:noFill/>
        </p:spPr>
        <p:txBody>
          <a:bodyPr vert="horz" wrap="square" lIns="0" tIns="0" rIns="0" bIns="0" rtlCol="0" anchor="ctr" anchorCtr="0">
            <a:noAutofit/>
          </a:bodyPr>
          <a:lstStyle/>
          <a:p>
            <a:r>
              <a:rPr lang="en-US" sz="1100" b="1" spc="-4" dirty="0">
                <a:solidFill>
                  <a:schemeClr val="dk1"/>
                </a:solidFill>
                <a:latin typeface="Calibri" panose="020F0502020204030204" pitchFamily="34" charset="0"/>
              </a:rPr>
              <a:t>DEFINING SCOPE AND OBJECTIVE FOR THE SEMESTER</a:t>
            </a:r>
            <a:endParaRPr lang="en-IN" sz="1100" b="1" spc="-4" dirty="0">
              <a:solidFill>
                <a:schemeClr val="dk1"/>
              </a:solidFill>
              <a:latin typeface="Calibri" panose="020F0502020204030204" pitchFamily="34" charset="0"/>
            </a:endParaRPr>
          </a:p>
        </p:txBody>
      </p:sp>
      <p:sp>
        <p:nvSpPr>
          <p:cNvPr id="53" name="OTLSHAPE_T_69322b7c5363423bad17a99366c0b308_Duration" hidden="1">
            <a:extLst>
              <a:ext uri="{FF2B5EF4-FFF2-40B4-BE49-F238E27FC236}">
                <a16:creationId xmlns:a16="http://schemas.microsoft.com/office/drawing/2014/main" id="{30362A46-9EAD-42FC-89E7-E355BF95B535}"/>
              </a:ext>
            </a:extLst>
          </p:cNvPr>
          <p:cNvSpPr txBox="1"/>
          <p:nvPr>
            <p:custDataLst>
              <p:tags r:id="rId41"/>
            </p:custDataLst>
          </p:nvPr>
        </p:nvSpPr>
        <p:spPr>
          <a:xfrm>
            <a:off x="12700" y="-304860"/>
            <a:ext cx="393700" cy="153888"/>
          </a:xfrm>
          <a:prstGeom prst="rect">
            <a:avLst/>
          </a:prstGeom>
          <a:noFill/>
        </p:spPr>
        <p:txBody>
          <a:bodyPr vert="horz" wrap="square" lIns="0" tIns="0" rIns="0" bIns="0" rtlCol="0" anchor="ctr" anchorCtr="0">
            <a:spAutoFit/>
          </a:bodyPr>
          <a:lstStyle/>
          <a:p>
            <a:r>
              <a:rPr lang="en-IN" sz="1000">
                <a:solidFill>
                  <a:schemeClr val="accent2"/>
                </a:solidFill>
                <a:latin typeface="Calibri" panose="020F0502020204030204" pitchFamily="34" charset="0"/>
              </a:rPr>
              <a:t>23 days</a:t>
            </a:r>
          </a:p>
        </p:txBody>
      </p:sp>
      <p:sp>
        <p:nvSpPr>
          <p:cNvPr id="54" name="OTLSHAPE_T_69322b7c5363423bad17a99366c0b308_TextPercentage">
            <a:extLst>
              <a:ext uri="{FF2B5EF4-FFF2-40B4-BE49-F238E27FC236}">
                <a16:creationId xmlns:a16="http://schemas.microsoft.com/office/drawing/2014/main" id="{61A0B5DA-4A0F-4F73-B4D0-A9DC4A71BB33}"/>
              </a:ext>
            </a:extLst>
          </p:cNvPr>
          <p:cNvSpPr txBox="1"/>
          <p:nvPr>
            <p:custDataLst>
              <p:tags r:id="rId42"/>
            </p:custDataLst>
          </p:nvPr>
        </p:nvSpPr>
        <p:spPr>
          <a:xfrm>
            <a:off x="8371480" y="3333369"/>
            <a:ext cx="292100" cy="155025"/>
          </a:xfrm>
          <a:prstGeom prst="rect">
            <a:avLst/>
          </a:prstGeom>
          <a:noFill/>
        </p:spPr>
        <p:txBody>
          <a:bodyPr vert="horz" wrap="square" lIns="0" tIns="0" rIns="0" bIns="0" rtlCol="0" anchor="ctr" anchorCtr="0">
            <a:spAutoFit/>
          </a:bodyPr>
          <a:lstStyle/>
          <a:p>
            <a:pPr algn="ctr"/>
            <a:r>
              <a:rPr lang="en-IN" sz="1000" spc="-8">
                <a:solidFill>
                  <a:schemeClr val="lt1"/>
                </a:solidFill>
                <a:latin typeface="Calibri" panose="020F0502020204030204" pitchFamily="34" charset="0"/>
              </a:rPr>
              <a:t>100%</a:t>
            </a:r>
          </a:p>
        </p:txBody>
      </p:sp>
      <p:sp>
        <p:nvSpPr>
          <p:cNvPr id="55" name="OTLSHAPE_T_69322b7c5363423bad17a99366c0b308_StartDate" hidden="1">
            <a:extLst>
              <a:ext uri="{FF2B5EF4-FFF2-40B4-BE49-F238E27FC236}">
                <a16:creationId xmlns:a16="http://schemas.microsoft.com/office/drawing/2014/main" id="{C7E8BDC1-E9B6-4A6B-B988-64558A4EDD70}"/>
              </a:ext>
            </a:extLst>
          </p:cNvPr>
          <p:cNvSpPr txBox="1"/>
          <p:nvPr>
            <p:custDataLst>
              <p:tags r:id="rId43"/>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56" name="OTLSHAPE_T_69322b7c5363423bad17a99366c0b308_EndDate" hidden="1">
            <a:extLst>
              <a:ext uri="{FF2B5EF4-FFF2-40B4-BE49-F238E27FC236}">
                <a16:creationId xmlns:a16="http://schemas.microsoft.com/office/drawing/2014/main" id="{F7D03696-AA6F-4462-8AF4-958FE0A23525}"/>
              </a:ext>
            </a:extLst>
          </p:cNvPr>
          <p:cNvSpPr txBox="1"/>
          <p:nvPr>
            <p:custDataLst>
              <p:tags r:id="rId44"/>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57" name="OTLSHAPE_T_69322b7c5363423bad17a99366c0b308_JoinedDate">
            <a:extLst>
              <a:ext uri="{FF2B5EF4-FFF2-40B4-BE49-F238E27FC236}">
                <a16:creationId xmlns:a16="http://schemas.microsoft.com/office/drawing/2014/main" id="{148613D0-D620-41E2-9A8B-7669F2F05BD3}"/>
              </a:ext>
            </a:extLst>
          </p:cNvPr>
          <p:cNvSpPr txBox="1"/>
          <p:nvPr>
            <p:custDataLst>
              <p:tags r:id="rId45"/>
            </p:custDataLst>
          </p:nvPr>
        </p:nvSpPr>
        <p:spPr>
          <a:xfrm>
            <a:off x="8731652" y="3317854"/>
            <a:ext cx="876300" cy="186055"/>
          </a:xfrm>
          <a:prstGeom prst="rect">
            <a:avLst/>
          </a:prstGeom>
          <a:noFill/>
        </p:spPr>
        <p:txBody>
          <a:bodyPr vert="horz" wrap="square" lIns="0" tIns="0" rIns="0" bIns="0" rtlCol="0" anchor="ctr" anchorCtr="0">
            <a:spAutoFit/>
          </a:bodyPr>
          <a:lstStyle/>
          <a:p>
            <a:r>
              <a:rPr lang="en-IN" sz="1200" b="1" spc="-8">
                <a:solidFill>
                  <a:schemeClr val="dk1"/>
                </a:solidFill>
                <a:latin typeface="Calibri" panose="020F0502020204030204" pitchFamily="34" charset="0"/>
              </a:rPr>
              <a:t>Oct 30 - Dec 1</a:t>
            </a:r>
          </a:p>
        </p:txBody>
      </p:sp>
      <p:sp>
        <p:nvSpPr>
          <p:cNvPr id="58" name="OTLSHAPE_T_69322b7c5363423bad17a99366c0b308_Title">
            <a:extLst>
              <a:ext uri="{FF2B5EF4-FFF2-40B4-BE49-F238E27FC236}">
                <a16:creationId xmlns:a16="http://schemas.microsoft.com/office/drawing/2014/main" id="{158CEAE2-4453-4496-B59E-14FC36D2C120}"/>
              </a:ext>
            </a:extLst>
          </p:cNvPr>
          <p:cNvSpPr txBox="1"/>
          <p:nvPr>
            <p:custDataLst>
              <p:tags r:id="rId46"/>
            </p:custDataLst>
          </p:nvPr>
        </p:nvSpPr>
        <p:spPr>
          <a:xfrm>
            <a:off x="1704535" y="3325622"/>
            <a:ext cx="4178300" cy="170519"/>
          </a:xfrm>
          <a:prstGeom prst="rect">
            <a:avLst/>
          </a:prstGeom>
          <a:noFill/>
        </p:spPr>
        <p:txBody>
          <a:bodyPr vert="horz" wrap="square" lIns="0" tIns="0" rIns="0" bIns="0" rtlCol="0" anchor="ctr" anchorCtr="0">
            <a:noAutofit/>
          </a:bodyPr>
          <a:lstStyle/>
          <a:p>
            <a:r>
              <a:rPr lang="en-US" sz="1100" b="1" spc="-10" dirty="0">
                <a:solidFill>
                  <a:schemeClr val="dk1"/>
                </a:solidFill>
                <a:latin typeface="Calibri" panose="020F0502020204030204" pitchFamily="34" charset="0"/>
              </a:rPr>
              <a:t>DATA COLLECTION THROUGH WORKING SITES FOR PROBLEM SATEMENT</a:t>
            </a:r>
            <a:endParaRPr lang="en-IN" sz="1100" b="1" spc="-10" dirty="0">
              <a:solidFill>
                <a:schemeClr val="dk1"/>
              </a:solidFill>
              <a:latin typeface="Calibri" panose="020F0502020204030204" pitchFamily="34" charset="0"/>
            </a:endParaRPr>
          </a:p>
        </p:txBody>
      </p:sp>
      <p:sp>
        <p:nvSpPr>
          <p:cNvPr id="95" name="OTLSHAPE_T_a827d335c7e8491d934ee671495a8e47_Duration" hidden="1">
            <a:extLst>
              <a:ext uri="{FF2B5EF4-FFF2-40B4-BE49-F238E27FC236}">
                <a16:creationId xmlns:a16="http://schemas.microsoft.com/office/drawing/2014/main" id="{104DEC4A-C90D-4949-98AD-578E23726904}"/>
              </a:ext>
            </a:extLst>
          </p:cNvPr>
          <p:cNvSpPr txBox="1"/>
          <p:nvPr>
            <p:custDataLst>
              <p:tags r:id="rId47"/>
            </p:custDataLst>
          </p:nvPr>
        </p:nvSpPr>
        <p:spPr>
          <a:xfrm>
            <a:off x="12700" y="-222309"/>
            <a:ext cx="330200" cy="153888"/>
          </a:xfrm>
          <a:prstGeom prst="rect">
            <a:avLst/>
          </a:prstGeom>
          <a:noFill/>
        </p:spPr>
        <p:txBody>
          <a:bodyPr vert="horz" wrap="square" lIns="0" tIns="0" rIns="0" bIns="0" rtlCol="0" anchor="ctr" anchorCtr="0">
            <a:spAutoFit/>
          </a:bodyPr>
          <a:lstStyle/>
          <a:p>
            <a:r>
              <a:rPr lang="en-IN" sz="1000">
                <a:solidFill>
                  <a:schemeClr val="accent2"/>
                </a:solidFill>
                <a:latin typeface="Calibri" panose="020F0502020204030204" pitchFamily="34" charset="0"/>
              </a:rPr>
              <a:t>4 days</a:t>
            </a:r>
          </a:p>
        </p:txBody>
      </p:sp>
      <p:sp>
        <p:nvSpPr>
          <p:cNvPr id="96" name="OTLSHAPE_T_a827d335c7e8491d934ee671495a8e47_TextPercentage">
            <a:extLst>
              <a:ext uri="{FF2B5EF4-FFF2-40B4-BE49-F238E27FC236}">
                <a16:creationId xmlns:a16="http://schemas.microsoft.com/office/drawing/2014/main" id="{B3C3D17B-302C-448B-95EE-01362E318FD1}"/>
              </a:ext>
            </a:extLst>
          </p:cNvPr>
          <p:cNvSpPr txBox="1"/>
          <p:nvPr>
            <p:custDataLst>
              <p:tags r:id="rId48"/>
            </p:custDataLst>
          </p:nvPr>
        </p:nvSpPr>
        <p:spPr>
          <a:xfrm>
            <a:off x="8705017" y="3739769"/>
            <a:ext cx="292100" cy="155025"/>
          </a:xfrm>
          <a:prstGeom prst="rect">
            <a:avLst/>
          </a:prstGeom>
          <a:noFill/>
        </p:spPr>
        <p:txBody>
          <a:bodyPr vert="horz" wrap="square" lIns="0" tIns="0" rIns="0" bIns="0" rtlCol="0" anchor="ctr" anchorCtr="0">
            <a:spAutoFit/>
          </a:bodyPr>
          <a:lstStyle/>
          <a:p>
            <a:pPr algn="ctr"/>
            <a:r>
              <a:rPr lang="en-IN" sz="1000" spc="-8">
                <a:solidFill>
                  <a:schemeClr val="lt1"/>
                </a:solidFill>
                <a:latin typeface="Calibri" panose="020F0502020204030204" pitchFamily="34" charset="0"/>
              </a:rPr>
              <a:t>100%</a:t>
            </a:r>
          </a:p>
        </p:txBody>
      </p:sp>
      <p:sp>
        <p:nvSpPr>
          <p:cNvPr id="97" name="OTLSHAPE_T_a827d335c7e8491d934ee671495a8e47_StartDate" hidden="1">
            <a:extLst>
              <a:ext uri="{FF2B5EF4-FFF2-40B4-BE49-F238E27FC236}">
                <a16:creationId xmlns:a16="http://schemas.microsoft.com/office/drawing/2014/main" id="{06866765-E02B-4FFE-9DCA-4916571CA8CC}"/>
              </a:ext>
            </a:extLst>
          </p:cNvPr>
          <p:cNvSpPr txBox="1"/>
          <p:nvPr>
            <p:custDataLst>
              <p:tags r:id="rId49"/>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98" name="OTLSHAPE_T_a827d335c7e8491d934ee671495a8e47_EndDate" hidden="1">
            <a:extLst>
              <a:ext uri="{FF2B5EF4-FFF2-40B4-BE49-F238E27FC236}">
                <a16:creationId xmlns:a16="http://schemas.microsoft.com/office/drawing/2014/main" id="{B0C1C4AC-1534-46DD-9BFA-451F2EDCF82E}"/>
              </a:ext>
            </a:extLst>
          </p:cNvPr>
          <p:cNvSpPr txBox="1"/>
          <p:nvPr>
            <p:custDataLst>
              <p:tags r:id="rId50"/>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99" name="OTLSHAPE_T_a827d335c7e8491d934ee671495a8e47_JoinedDate">
            <a:extLst>
              <a:ext uri="{FF2B5EF4-FFF2-40B4-BE49-F238E27FC236}">
                <a16:creationId xmlns:a16="http://schemas.microsoft.com/office/drawing/2014/main" id="{11FC0D7E-BF5F-424B-BF74-6F57BC38BB96}"/>
              </a:ext>
            </a:extLst>
          </p:cNvPr>
          <p:cNvSpPr txBox="1"/>
          <p:nvPr>
            <p:custDataLst>
              <p:tags r:id="rId51"/>
            </p:custDataLst>
          </p:nvPr>
        </p:nvSpPr>
        <p:spPr>
          <a:xfrm>
            <a:off x="9065189" y="3724254"/>
            <a:ext cx="812800" cy="186055"/>
          </a:xfrm>
          <a:prstGeom prst="rect">
            <a:avLst/>
          </a:prstGeom>
          <a:noFill/>
        </p:spPr>
        <p:txBody>
          <a:bodyPr vert="horz" wrap="square" lIns="0" tIns="0" rIns="0" bIns="0" rtlCol="0" anchor="ctr" anchorCtr="0">
            <a:spAutoFit/>
          </a:bodyPr>
          <a:lstStyle/>
          <a:p>
            <a:r>
              <a:rPr lang="en-IN" sz="1200" b="1" spc="-8">
                <a:solidFill>
                  <a:schemeClr val="dk1"/>
                </a:solidFill>
                <a:latin typeface="Calibri" panose="020F0502020204030204" pitchFamily="34" charset="0"/>
              </a:rPr>
              <a:t>Dec 1 - Dec 5</a:t>
            </a:r>
          </a:p>
        </p:txBody>
      </p:sp>
      <p:sp>
        <p:nvSpPr>
          <p:cNvPr id="100" name="OTLSHAPE_T_a827d335c7e8491d934ee671495a8e47_Title">
            <a:extLst>
              <a:ext uri="{FF2B5EF4-FFF2-40B4-BE49-F238E27FC236}">
                <a16:creationId xmlns:a16="http://schemas.microsoft.com/office/drawing/2014/main" id="{377278D6-A854-4658-8124-BD26550CC5EA}"/>
              </a:ext>
            </a:extLst>
          </p:cNvPr>
          <p:cNvSpPr txBox="1"/>
          <p:nvPr>
            <p:custDataLst>
              <p:tags r:id="rId52"/>
            </p:custDataLst>
          </p:nvPr>
        </p:nvSpPr>
        <p:spPr>
          <a:xfrm>
            <a:off x="7346347" y="3709405"/>
            <a:ext cx="1079500" cy="170519"/>
          </a:xfrm>
          <a:prstGeom prst="rect">
            <a:avLst/>
          </a:prstGeom>
          <a:noFill/>
        </p:spPr>
        <p:txBody>
          <a:bodyPr vert="horz" wrap="square" lIns="0" tIns="0" rIns="0" bIns="0" rtlCol="0" anchor="ctr" anchorCtr="0">
            <a:spAutoFit/>
          </a:bodyPr>
          <a:lstStyle/>
          <a:p>
            <a:r>
              <a:rPr lang="en-IN" sz="1100" b="1" spc="-22" dirty="0">
                <a:solidFill>
                  <a:schemeClr val="dk1"/>
                </a:solidFill>
                <a:latin typeface="Calibri" panose="020F0502020204030204" pitchFamily="34" charset="0"/>
              </a:rPr>
              <a:t>ANALYSIS OF DATA</a:t>
            </a:r>
          </a:p>
        </p:txBody>
      </p:sp>
      <p:sp>
        <p:nvSpPr>
          <p:cNvPr id="103" name="OTLSHAPE_T_21d0aed5e330498ca6974a7d26d19ebf_Duration" hidden="1">
            <a:extLst>
              <a:ext uri="{FF2B5EF4-FFF2-40B4-BE49-F238E27FC236}">
                <a16:creationId xmlns:a16="http://schemas.microsoft.com/office/drawing/2014/main" id="{74EC35FA-9239-40D1-A450-704D7E8639FC}"/>
              </a:ext>
            </a:extLst>
          </p:cNvPr>
          <p:cNvSpPr txBox="1"/>
          <p:nvPr>
            <p:custDataLst>
              <p:tags r:id="rId53"/>
            </p:custDataLst>
          </p:nvPr>
        </p:nvSpPr>
        <p:spPr>
          <a:xfrm>
            <a:off x="12700" y="-227915"/>
            <a:ext cx="330200" cy="153888"/>
          </a:xfrm>
          <a:prstGeom prst="rect">
            <a:avLst/>
          </a:prstGeom>
          <a:noFill/>
        </p:spPr>
        <p:txBody>
          <a:bodyPr vert="horz" wrap="square" lIns="0" tIns="0" rIns="0" bIns="0" rtlCol="0" anchor="ctr" anchorCtr="0">
            <a:spAutoFit/>
          </a:bodyPr>
          <a:lstStyle/>
          <a:p>
            <a:r>
              <a:rPr lang="en-IN" sz="1000">
                <a:solidFill>
                  <a:schemeClr val="accent2"/>
                </a:solidFill>
                <a:latin typeface="Calibri" panose="020F0502020204030204" pitchFamily="34" charset="0"/>
              </a:rPr>
              <a:t>4 days</a:t>
            </a:r>
          </a:p>
        </p:txBody>
      </p:sp>
      <p:sp>
        <p:nvSpPr>
          <p:cNvPr id="104" name="OTLSHAPE_T_21d0aed5e330498ca6974a7d26d19ebf_TextPercentage">
            <a:extLst>
              <a:ext uri="{FF2B5EF4-FFF2-40B4-BE49-F238E27FC236}">
                <a16:creationId xmlns:a16="http://schemas.microsoft.com/office/drawing/2014/main" id="{CD50F16F-DFFD-4FE8-B367-DA3116D0EBBC}"/>
              </a:ext>
            </a:extLst>
          </p:cNvPr>
          <p:cNvSpPr txBox="1"/>
          <p:nvPr>
            <p:custDataLst>
              <p:tags r:id="rId54"/>
            </p:custDataLst>
          </p:nvPr>
        </p:nvSpPr>
        <p:spPr>
          <a:xfrm>
            <a:off x="8705017" y="4146169"/>
            <a:ext cx="292100" cy="155025"/>
          </a:xfrm>
          <a:prstGeom prst="rect">
            <a:avLst/>
          </a:prstGeom>
          <a:noFill/>
        </p:spPr>
        <p:txBody>
          <a:bodyPr vert="horz" wrap="square" lIns="0" tIns="0" rIns="0" bIns="0" rtlCol="0" anchor="ctr" anchorCtr="0">
            <a:spAutoFit/>
          </a:bodyPr>
          <a:lstStyle/>
          <a:p>
            <a:pPr algn="ctr"/>
            <a:r>
              <a:rPr lang="en-IN" sz="1000" spc="-8">
                <a:solidFill>
                  <a:schemeClr val="lt1"/>
                </a:solidFill>
                <a:latin typeface="Calibri" panose="020F0502020204030204" pitchFamily="34" charset="0"/>
              </a:rPr>
              <a:t>100%</a:t>
            </a:r>
          </a:p>
        </p:txBody>
      </p:sp>
      <p:sp>
        <p:nvSpPr>
          <p:cNvPr id="105" name="OTLSHAPE_T_21d0aed5e330498ca6974a7d26d19ebf_StartDate" hidden="1">
            <a:extLst>
              <a:ext uri="{FF2B5EF4-FFF2-40B4-BE49-F238E27FC236}">
                <a16:creationId xmlns:a16="http://schemas.microsoft.com/office/drawing/2014/main" id="{45AB6823-BB50-41DA-B445-2133F941112C}"/>
              </a:ext>
            </a:extLst>
          </p:cNvPr>
          <p:cNvSpPr txBox="1"/>
          <p:nvPr>
            <p:custDataLst>
              <p:tags r:id="rId55"/>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106" name="OTLSHAPE_T_21d0aed5e330498ca6974a7d26d19ebf_EndDate" hidden="1">
            <a:extLst>
              <a:ext uri="{FF2B5EF4-FFF2-40B4-BE49-F238E27FC236}">
                <a16:creationId xmlns:a16="http://schemas.microsoft.com/office/drawing/2014/main" id="{92D61E7D-4ACA-4066-A6F0-BE5C22273137}"/>
              </a:ext>
            </a:extLst>
          </p:cNvPr>
          <p:cNvSpPr txBox="1"/>
          <p:nvPr>
            <p:custDataLst>
              <p:tags r:id="rId56"/>
            </p:custDataLst>
          </p:nvPr>
        </p:nvSpPr>
        <p:spPr>
          <a:xfrm>
            <a:off x="12700" y="-295077"/>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107" name="OTLSHAPE_T_21d0aed5e330498ca6974a7d26d19ebf_JoinedDate">
            <a:extLst>
              <a:ext uri="{FF2B5EF4-FFF2-40B4-BE49-F238E27FC236}">
                <a16:creationId xmlns:a16="http://schemas.microsoft.com/office/drawing/2014/main" id="{E5D0F327-96BC-4D44-93D3-63EC07EF1130}"/>
              </a:ext>
            </a:extLst>
          </p:cNvPr>
          <p:cNvSpPr txBox="1"/>
          <p:nvPr>
            <p:custDataLst>
              <p:tags r:id="rId57"/>
            </p:custDataLst>
          </p:nvPr>
        </p:nvSpPr>
        <p:spPr>
          <a:xfrm>
            <a:off x="9065189" y="4130654"/>
            <a:ext cx="812800" cy="186055"/>
          </a:xfrm>
          <a:prstGeom prst="rect">
            <a:avLst/>
          </a:prstGeom>
          <a:noFill/>
        </p:spPr>
        <p:txBody>
          <a:bodyPr vert="horz" wrap="square" lIns="0" tIns="0" rIns="0" bIns="0" rtlCol="0" anchor="ctr" anchorCtr="0">
            <a:spAutoFit/>
          </a:bodyPr>
          <a:lstStyle/>
          <a:p>
            <a:r>
              <a:rPr lang="en-IN" sz="1200" b="1" spc="-8">
                <a:solidFill>
                  <a:schemeClr val="dk1"/>
                </a:solidFill>
                <a:latin typeface="Calibri" panose="020F0502020204030204" pitchFamily="34" charset="0"/>
              </a:rPr>
              <a:t>Dec 1 - Dec 5</a:t>
            </a:r>
          </a:p>
        </p:txBody>
      </p:sp>
      <p:sp>
        <p:nvSpPr>
          <p:cNvPr id="108" name="OTLSHAPE_T_21d0aed5e330498ca6974a7d26d19ebf_Title">
            <a:extLst>
              <a:ext uri="{FF2B5EF4-FFF2-40B4-BE49-F238E27FC236}">
                <a16:creationId xmlns:a16="http://schemas.microsoft.com/office/drawing/2014/main" id="{24589187-88F4-4794-AEC2-81B68906DCD7}"/>
              </a:ext>
            </a:extLst>
          </p:cNvPr>
          <p:cNvSpPr txBox="1"/>
          <p:nvPr>
            <p:custDataLst>
              <p:tags r:id="rId58"/>
            </p:custDataLst>
          </p:nvPr>
        </p:nvSpPr>
        <p:spPr>
          <a:xfrm>
            <a:off x="7088174" y="4138422"/>
            <a:ext cx="1460500" cy="170519"/>
          </a:xfrm>
          <a:prstGeom prst="rect">
            <a:avLst/>
          </a:prstGeom>
          <a:noFill/>
        </p:spPr>
        <p:txBody>
          <a:bodyPr vert="horz" wrap="square" lIns="0" tIns="0" rIns="0" bIns="0" rtlCol="0" anchor="ctr" anchorCtr="0">
            <a:spAutoFit/>
          </a:bodyPr>
          <a:lstStyle/>
          <a:p>
            <a:r>
              <a:rPr lang="en-IN" sz="1100" b="1" spc="-8" dirty="0">
                <a:solidFill>
                  <a:schemeClr val="dk1"/>
                </a:solidFill>
                <a:latin typeface="Calibri" panose="020F0502020204030204" pitchFamily="34" charset="0"/>
              </a:rPr>
              <a:t>DRAWING CONCLUSIONS</a:t>
            </a:r>
          </a:p>
        </p:txBody>
      </p:sp>
      <p:sp>
        <p:nvSpPr>
          <p:cNvPr id="25" name="OTLSHAPE_T_76044e77ef464d1487fc53542d449902_Duration" hidden="1">
            <a:extLst>
              <a:ext uri="{FF2B5EF4-FFF2-40B4-BE49-F238E27FC236}">
                <a16:creationId xmlns:a16="http://schemas.microsoft.com/office/drawing/2014/main" id="{6F756254-9BD9-464B-B462-F23934822049}"/>
              </a:ext>
            </a:extLst>
          </p:cNvPr>
          <p:cNvSpPr txBox="1"/>
          <p:nvPr>
            <p:custDataLst>
              <p:tags r:id="rId59"/>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chemeClr val="accent2"/>
                </a:solidFill>
                <a:latin typeface="Calibri" panose="020F0502020204030204" pitchFamily="34" charset="0"/>
              </a:rPr>
              <a:t>5 days</a:t>
            </a:r>
          </a:p>
        </p:txBody>
      </p:sp>
      <p:sp>
        <p:nvSpPr>
          <p:cNvPr id="26" name="OTLSHAPE_T_76044e77ef464d1487fc53542d449902_StartDate" hidden="1">
            <a:extLst>
              <a:ext uri="{FF2B5EF4-FFF2-40B4-BE49-F238E27FC236}">
                <a16:creationId xmlns:a16="http://schemas.microsoft.com/office/drawing/2014/main" id="{CEE0C56C-7E8D-4F1F-A2DF-AD09765F406F}"/>
              </a:ext>
            </a:extLst>
          </p:cNvPr>
          <p:cNvSpPr txBox="1"/>
          <p:nvPr>
            <p:custDataLst>
              <p:tags r:id="rId60"/>
            </p:custDataLst>
          </p:nvPr>
        </p:nvSpPr>
        <p:spPr>
          <a:xfrm>
            <a:off x="12700" y="58866"/>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27" name="OTLSHAPE_T_76044e77ef464d1487fc53542d449902_EndDate" hidden="1">
            <a:extLst>
              <a:ext uri="{FF2B5EF4-FFF2-40B4-BE49-F238E27FC236}">
                <a16:creationId xmlns:a16="http://schemas.microsoft.com/office/drawing/2014/main" id="{5D7F7A1D-237C-471B-B56C-935A50792E7C}"/>
              </a:ext>
            </a:extLst>
          </p:cNvPr>
          <p:cNvSpPr txBox="1"/>
          <p:nvPr>
            <p:custDataLst>
              <p:tags r:id="rId61"/>
            </p:custDataLst>
          </p:nvPr>
        </p:nvSpPr>
        <p:spPr>
          <a:xfrm>
            <a:off x="12700" y="58866"/>
            <a:ext cx="0" cy="0"/>
          </a:xfrm>
          <a:prstGeom prst="rect">
            <a:avLst/>
          </a:prstGeom>
          <a:noFill/>
        </p:spPr>
        <p:txBody>
          <a:bodyPr vert="horz" wrap="square" lIns="0" tIns="0" rIns="0" bIns="0" rtlCol="0" anchor="ctr" anchorCtr="0">
            <a:spAutoFit/>
          </a:bodyPr>
          <a:lstStyle/>
          <a:p>
            <a:endParaRPr lang="en-IN" sz="1200" b="1">
              <a:solidFill>
                <a:schemeClr val="dk1"/>
              </a:solidFill>
              <a:latin typeface="Calibri" panose="020F0502020204030204" pitchFamily="34" charset="0"/>
            </a:endParaRPr>
          </a:p>
        </p:txBody>
      </p:sp>
      <p:sp>
        <p:nvSpPr>
          <p:cNvPr id="28" name="OTLSHAPE_T_76044e77ef464d1487fc53542d449902_Title">
            <a:extLst>
              <a:ext uri="{FF2B5EF4-FFF2-40B4-BE49-F238E27FC236}">
                <a16:creationId xmlns:a16="http://schemas.microsoft.com/office/drawing/2014/main" id="{73FBC8CA-4DB3-4B0A-9048-6FC8C00C0F8E}"/>
              </a:ext>
            </a:extLst>
          </p:cNvPr>
          <p:cNvSpPr txBox="1"/>
          <p:nvPr>
            <p:custDataLst>
              <p:tags r:id="rId62"/>
            </p:custDataLst>
          </p:nvPr>
        </p:nvSpPr>
        <p:spPr>
          <a:xfrm>
            <a:off x="8931063" y="4490381"/>
            <a:ext cx="342900" cy="170519"/>
          </a:xfrm>
          <a:prstGeom prst="rect">
            <a:avLst/>
          </a:prstGeom>
          <a:noFill/>
        </p:spPr>
        <p:txBody>
          <a:bodyPr vert="horz" wrap="square" lIns="0" tIns="0" rIns="0" bIns="0" rtlCol="0" anchor="ctr" anchorCtr="0">
            <a:spAutoFit/>
          </a:bodyPr>
          <a:lstStyle/>
          <a:p>
            <a:r>
              <a:rPr lang="en-IN" sz="1100" b="1" spc="-8">
                <a:solidFill>
                  <a:schemeClr val="dk1"/>
                </a:solidFill>
                <a:latin typeface="Calibri" panose="020F0502020204030204" pitchFamily="34" charset="0"/>
              </a:rPr>
              <a:t>thesis</a:t>
            </a:r>
          </a:p>
        </p:txBody>
      </p:sp>
      <p:sp>
        <p:nvSpPr>
          <p:cNvPr id="43" name="OTLSHAPE_T_76044e77ef464d1487fc53542d449902_JoinedDate">
            <a:extLst>
              <a:ext uri="{FF2B5EF4-FFF2-40B4-BE49-F238E27FC236}">
                <a16:creationId xmlns:a16="http://schemas.microsoft.com/office/drawing/2014/main" id="{BCACF72F-9A31-44EA-8E7E-14493F0A2B4C}"/>
              </a:ext>
            </a:extLst>
          </p:cNvPr>
          <p:cNvSpPr txBox="1"/>
          <p:nvPr>
            <p:custDataLst>
              <p:tags r:id="rId63"/>
            </p:custDataLst>
          </p:nvPr>
        </p:nvSpPr>
        <p:spPr>
          <a:xfrm>
            <a:off x="9732263" y="4707572"/>
            <a:ext cx="901700" cy="186055"/>
          </a:xfrm>
          <a:prstGeom prst="rect">
            <a:avLst/>
          </a:prstGeom>
          <a:noFill/>
        </p:spPr>
        <p:txBody>
          <a:bodyPr vert="horz" wrap="square" lIns="0" tIns="0" rIns="0" bIns="0" rtlCol="0" anchor="ctr" anchorCtr="0">
            <a:spAutoFit/>
          </a:bodyPr>
          <a:lstStyle/>
          <a:p>
            <a:r>
              <a:rPr lang="en-IN" sz="1200" b="1" spc="-8">
                <a:solidFill>
                  <a:schemeClr val="dk1"/>
                </a:solidFill>
                <a:latin typeface="Calibri" panose="020F0502020204030204" pitchFamily="34" charset="0"/>
              </a:rPr>
              <a:t>Dec 5 - Dec 13</a:t>
            </a:r>
          </a:p>
        </p:txBody>
      </p:sp>
      <p:sp>
        <p:nvSpPr>
          <p:cNvPr id="44" name="OTLSHAPE_T_76044e77ef464d1487fc53542d449902_TextPercentage">
            <a:extLst>
              <a:ext uri="{FF2B5EF4-FFF2-40B4-BE49-F238E27FC236}">
                <a16:creationId xmlns:a16="http://schemas.microsoft.com/office/drawing/2014/main" id="{859DA228-A2C3-404D-96AD-FDAE873AEFB0}"/>
              </a:ext>
            </a:extLst>
          </p:cNvPr>
          <p:cNvSpPr txBox="1"/>
          <p:nvPr>
            <p:custDataLst>
              <p:tags r:id="rId64"/>
            </p:custDataLst>
          </p:nvPr>
        </p:nvSpPr>
        <p:spPr>
          <a:xfrm>
            <a:off x="9372091" y="4723088"/>
            <a:ext cx="292100" cy="155025"/>
          </a:xfrm>
          <a:prstGeom prst="rect">
            <a:avLst/>
          </a:prstGeom>
          <a:noFill/>
        </p:spPr>
        <p:txBody>
          <a:bodyPr vert="horz" wrap="square" lIns="0" tIns="0" rIns="0" bIns="0" rtlCol="0" anchor="ctr" anchorCtr="0">
            <a:spAutoFit/>
          </a:bodyPr>
          <a:lstStyle/>
          <a:p>
            <a:pPr algn="ctr"/>
            <a:r>
              <a:rPr lang="en-IN" sz="1000" spc="-8">
                <a:solidFill>
                  <a:schemeClr val="lt1"/>
                </a:solidFill>
                <a:latin typeface="Calibri" panose="020F0502020204030204" pitchFamily="34" charset="0"/>
              </a:rPr>
              <a:t>100%</a:t>
            </a:r>
          </a:p>
        </p:txBody>
      </p:sp>
      <p:sp>
        <p:nvSpPr>
          <p:cNvPr id="15" name="TextBox 14">
            <a:extLst>
              <a:ext uri="{FF2B5EF4-FFF2-40B4-BE49-F238E27FC236}">
                <a16:creationId xmlns:a16="http://schemas.microsoft.com/office/drawing/2014/main" id="{42091B7B-0004-4720-B0D2-E024120C9BBE}"/>
              </a:ext>
            </a:extLst>
          </p:cNvPr>
          <p:cNvSpPr txBox="1"/>
          <p:nvPr/>
        </p:nvSpPr>
        <p:spPr>
          <a:xfrm>
            <a:off x="842799" y="687819"/>
            <a:ext cx="5086435" cy="584775"/>
          </a:xfrm>
          <a:prstGeom prst="rect">
            <a:avLst/>
          </a:prstGeom>
          <a:noFill/>
        </p:spPr>
        <p:txBody>
          <a:bodyPr wrap="square" rtlCol="0">
            <a:spAutoFit/>
          </a:bodyPr>
          <a:lstStyle/>
          <a:p>
            <a:r>
              <a:rPr lang="en-IN" sz="3200" b="1" dirty="0"/>
              <a:t>TIME LINE</a:t>
            </a:r>
          </a:p>
        </p:txBody>
      </p:sp>
      <p:cxnSp>
        <p:nvCxnSpPr>
          <p:cNvPr id="78" name="Straight Connector 77">
            <a:extLst>
              <a:ext uri="{FF2B5EF4-FFF2-40B4-BE49-F238E27FC236}">
                <a16:creationId xmlns:a16="http://schemas.microsoft.com/office/drawing/2014/main" id="{FFCB616B-83D1-46DD-9DA0-E2C9899D69C1}"/>
              </a:ext>
            </a:extLst>
          </p:cNvPr>
          <p:cNvCxnSpPr/>
          <p:nvPr/>
        </p:nvCxnSpPr>
        <p:spPr>
          <a:xfrm>
            <a:off x="966339" y="1279133"/>
            <a:ext cx="1008133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Date Placeholder 20">
            <a:extLst>
              <a:ext uri="{FF2B5EF4-FFF2-40B4-BE49-F238E27FC236}">
                <a16:creationId xmlns:a16="http://schemas.microsoft.com/office/drawing/2014/main" id="{7B79775A-48B3-4FE7-BC9D-2C343E626590}"/>
              </a:ext>
            </a:extLst>
          </p:cNvPr>
          <p:cNvSpPr>
            <a:spLocks noGrp="1"/>
          </p:cNvSpPr>
          <p:nvPr>
            <p:ph type="dt" sz="half" idx="10"/>
          </p:nvPr>
        </p:nvSpPr>
        <p:spPr>
          <a:xfrm>
            <a:off x="-1" y="6356350"/>
            <a:ext cx="4067176"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DE37AD16-CC88-470D-A094-6060E74D891E}" type="datetime3">
              <a:rPr lang="en-US" smtClean="0"/>
              <a:t>1 January 2024</a:t>
            </a:fld>
            <a:endParaRPr lang="en-IN" dirty="0"/>
          </a:p>
        </p:txBody>
      </p:sp>
      <p:sp>
        <p:nvSpPr>
          <p:cNvPr id="22" name="Footer Placeholder 21">
            <a:extLst>
              <a:ext uri="{FF2B5EF4-FFF2-40B4-BE49-F238E27FC236}">
                <a16:creationId xmlns:a16="http://schemas.microsoft.com/office/drawing/2014/main" id="{3B8EB3E1-88AB-44A8-9BD1-F46B760155F2}"/>
              </a:ext>
            </a:extLst>
          </p:cNvPr>
          <p:cNvSpPr>
            <a:spLocks noGrp="1"/>
          </p:cNvSpPr>
          <p:nvPr>
            <p:ph type="ftr" sz="quarter" idx="11"/>
          </p:nvPr>
        </p:nvSpPr>
        <p:spPr>
          <a:xfrm>
            <a:off x="4067179" y="6356354"/>
            <a:ext cx="454342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23" name="Slide Number Placeholder 22">
            <a:extLst>
              <a:ext uri="{FF2B5EF4-FFF2-40B4-BE49-F238E27FC236}">
                <a16:creationId xmlns:a16="http://schemas.microsoft.com/office/drawing/2014/main" id="{65526214-8221-44C7-827A-1885B2BDBF35}"/>
              </a:ext>
            </a:extLst>
          </p:cNvPr>
          <p:cNvSpPr>
            <a:spLocks noGrp="1"/>
          </p:cNvSpPr>
          <p:nvPr>
            <p:ph type="sldNum" sz="quarter" idx="12"/>
          </p:nvPr>
        </p:nvSpPr>
        <p:spPr>
          <a:xfrm>
            <a:off x="8610600" y="6356354"/>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32</a:t>
            </a:fld>
            <a:endParaRPr lang="en-IN" dirty="0"/>
          </a:p>
        </p:txBody>
      </p:sp>
    </p:spTree>
    <p:custDataLst>
      <p:tags r:id="rId1"/>
    </p:custDataLst>
    <p:extLst>
      <p:ext uri="{BB962C8B-B14F-4D97-AF65-F5344CB8AC3E}">
        <p14:creationId xmlns:p14="http://schemas.microsoft.com/office/powerpoint/2010/main" val="1770858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DA601B-036A-4E44-AF7B-F24AB35C16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967" y="242594"/>
            <a:ext cx="4553339" cy="5924941"/>
          </a:xfrm>
          <a:prstGeom prst="rect">
            <a:avLst/>
          </a:prstGeom>
          <a:noFill/>
        </p:spPr>
      </p:pic>
      <p:graphicFrame>
        <p:nvGraphicFramePr>
          <p:cNvPr id="19" name="Table 19">
            <a:extLst>
              <a:ext uri="{FF2B5EF4-FFF2-40B4-BE49-F238E27FC236}">
                <a16:creationId xmlns:a16="http://schemas.microsoft.com/office/drawing/2014/main" id="{B625439D-C700-442A-82D1-248B4311CFF4}"/>
              </a:ext>
            </a:extLst>
          </p:cNvPr>
          <p:cNvGraphicFramePr>
            <a:graphicFrameLocks noGrp="1"/>
          </p:cNvGraphicFramePr>
          <p:nvPr>
            <p:extLst>
              <p:ext uri="{D42A27DB-BD31-4B8C-83A1-F6EECF244321}">
                <p14:modId xmlns:p14="http://schemas.microsoft.com/office/powerpoint/2010/main" val="4039347150"/>
              </p:ext>
            </p:extLst>
          </p:nvPr>
        </p:nvGraphicFramePr>
        <p:xfrm>
          <a:off x="5122507" y="-2"/>
          <a:ext cx="6186194" cy="7749278"/>
        </p:xfrm>
        <a:graphic>
          <a:graphicData uri="http://schemas.openxmlformats.org/drawingml/2006/table">
            <a:tbl>
              <a:tblPr bandRow="1">
                <a:tableStyleId>{5C22544A-7EE6-4342-B048-85BDC9FD1C3A}</a:tableStyleId>
              </a:tblPr>
              <a:tblGrid>
                <a:gridCol w="746313">
                  <a:extLst>
                    <a:ext uri="{9D8B030D-6E8A-4147-A177-3AD203B41FA5}">
                      <a16:colId xmlns:a16="http://schemas.microsoft.com/office/drawing/2014/main" val="2748554728"/>
                    </a:ext>
                  </a:extLst>
                </a:gridCol>
                <a:gridCol w="746313">
                  <a:extLst>
                    <a:ext uri="{9D8B030D-6E8A-4147-A177-3AD203B41FA5}">
                      <a16:colId xmlns:a16="http://schemas.microsoft.com/office/drawing/2014/main" val="125254156"/>
                    </a:ext>
                  </a:extLst>
                </a:gridCol>
                <a:gridCol w="338832">
                  <a:extLst>
                    <a:ext uri="{9D8B030D-6E8A-4147-A177-3AD203B41FA5}">
                      <a16:colId xmlns:a16="http://schemas.microsoft.com/office/drawing/2014/main" val="491649435"/>
                    </a:ext>
                  </a:extLst>
                </a:gridCol>
                <a:gridCol w="1240935">
                  <a:extLst>
                    <a:ext uri="{9D8B030D-6E8A-4147-A177-3AD203B41FA5}">
                      <a16:colId xmlns:a16="http://schemas.microsoft.com/office/drawing/2014/main" val="3417648350"/>
                    </a:ext>
                  </a:extLst>
                </a:gridCol>
                <a:gridCol w="746313">
                  <a:extLst>
                    <a:ext uri="{9D8B030D-6E8A-4147-A177-3AD203B41FA5}">
                      <a16:colId xmlns:a16="http://schemas.microsoft.com/office/drawing/2014/main" val="2905390900"/>
                    </a:ext>
                  </a:extLst>
                </a:gridCol>
                <a:gridCol w="338832">
                  <a:extLst>
                    <a:ext uri="{9D8B030D-6E8A-4147-A177-3AD203B41FA5}">
                      <a16:colId xmlns:a16="http://schemas.microsoft.com/office/drawing/2014/main" val="3826463194"/>
                    </a:ext>
                  </a:extLst>
                </a:gridCol>
                <a:gridCol w="1282343">
                  <a:extLst>
                    <a:ext uri="{9D8B030D-6E8A-4147-A177-3AD203B41FA5}">
                      <a16:colId xmlns:a16="http://schemas.microsoft.com/office/drawing/2014/main" val="2792413960"/>
                    </a:ext>
                  </a:extLst>
                </a:gridCol>
                <a:gridCol w="746313">
                  <a:extLst>
                    <a:ext uri="{9D8B030D-6E8A-4147-A177-3AD203B41FA5}">
                      <a16:colId xmlns:a16="http://schemas.microsoft.com/office/drawing/2014/main" val="3234502160"/>
                    </a:ext>
                  </a:extLst>
                </a:gridCol>
              </a:tblGrid>
              <a:tr h="431871">
                <a:tc gridSpan="2">
                  <a:txBody>
                    <a:bodyPr/>
                    <a:lstStyle/>
                    <a:p>
                      <a:pPr algn="ctr"/>
                      <a:r>
                        <a:rPr lang="en-IN" sz="1200" b="1" dirty="0">
                          <a:latin typeface="Times New Roman" panose="02020603050405020304" pitchFamily="18" charset="0"/>
                          <a:cs typeface="Times New Roman" panose="02020603050405020304" pitchFamily="18" charset="0"/>
                        </a:rPr>
                        <a:t>Tunnel Rock Quality index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IN" sz="1200" b="1" dirty="0">
                          <a:latin typeface="Times New Roman" panose="02020603050405020304" pitchFamily="18" charset="0"/>
                          <a:cs typeface="Times New Roman" panose="02020603050405020304" pitchFamily="18" charset="0"/>
                        </a:rPr>
                        <a:t>Perimeter Charge (tn/m3)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IN" sz="1200" b="1" dirty="0">
                          <a:latin typeface="Times New Roman" panose="02020603050405020304" pitchFamily="18" charset="0"/>
                          <a:cs typeface="Times New Roman" panose="02020603050405020304" pitchFamily="18" charset="0"/>
                        </a:rPr>
                        <a:t>Delay Time (ms)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extLst>
                  <a:ext uri="{0D108BD9-81ED-4DB2-BD59-A6C34878D82A}">
                    <a16:rowId xmlns:a16="http://schemas.microsoft.com/office/drawing/2014/main" val="3395128174"/>
                  </a:ext>
                </a:extLst>
              </a:tr>
              <a:tr h="379994">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172933"/>
                  </a:ext>
                </a:extLst>
              </a:tr>
              <a:tr h="227997">
                <a:tc>
                  <a:txBody>
                    <a:bodyPr/>
                    <a:lstStyle/>
                    <a:p>
                      <a:pPr algn="ctr"/>
                      <a:r>
                        <a:rPr lang="en-IN" sz="1200" dirty="0">
                          <a:latin typeface="Times New Roman" panose="02020603050405020304" pitchFamily="18" charset="0"/>
                          <a:cs typeface="Times New Roman" panose="02020603050405020304" pitchFamily="18" charset="0"/>
                        </a:rPr>
                        <a:t>&gt;61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&lt;0.3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1256062"/>
                  </a:ext>
                </a:extLst>
              </a:tr>
              <a:tr h="227997">
                <a:tc>
                  <a:txBody>
                    <a:bodyPr/>
                    <a:lstStyle/>
                    <a:p>
                      <a:pPr algn="ctr"/>
                      <a:r>
                        <a:rPr lang="en-IN" sz="1200" dirty="0">
                          <a:latin typeface="Times New Roman" panose="02020603050405020304" pitchFamily="18" charset="0"/>
                          <a:cs typeface="Times New Roman" panose="02020603050405020304" pitchFamily="18" charset="0"/>
                        </a:rPr>
                        <a:t>6.6-61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0.3-0.6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911720"/>
                  </a:ext>
                </a:extLst>
              </a:tr>
              <a:tr h="308479">
                <a:tc>
                  <a:txBody>
                    <a:bodyPr/>
                    <a:lstStyle/>
                    <a:p>
                      <a:pPr algn="ctr"/>
                      <a:r>
                        <a:rPr lang="en-IN" sz="1200" dirty="0">
                          <a:latin typeface="Times New Roman" panose="02020603050405020304" pitchFamily="18" charset="0"/>
                          <a:cs typeface="Times New Roman" panose="02020603050405020304" pitchFamily="18" charset="0"/>
                        </a:rPr>
                        <a:t>0.72-6.6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0.6-0.9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8458062"/>
                  </a:ext>
                </a:extLst>
              </a:tr>
              <a:tr h="227997">
                <a:tc>
                  <a:txBody>
                    <a:bodyPr/>
                    <a:lstStyle/>
                    <a:p>
                      <a:pPr algn="ctr"/>
                      <a:r>
                        <a:rPr lang="en-IN" sz="1200" dirty="0">
                          <a:latin typeface="Times New Roman" panose="02020603050405020304" pitchFamily="18" charset="0"/>
                          <a:cs typeface="Times New Roman" panose="02020603050405020304" pitchFamily="18" charset="0"/>
                        </a:rPr>
                        <a:t>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75-100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9632427"/>
                  </a:ext>
                </a:extLst>
              </a:tr>
              <a:tr h="227997">
                <a:tc>
                  <a:txBody>
                    <a:bodyPr/>
                    <a:lstStyle/>
                    <a:p>
                      <a:pPr algn="ctr"/>
                      <a:r>
                        <a:rPr lang="en-IN" sz="1200" dirty="0">
                          <a:latin typeface="Times New Roman" panose="02020603050405020304" pitchFamily="18" charset="0"/>
                          <a:cs typeface="Times New Roman" panose="02020603050405020304" pitchFamily="18" charset="0"/>
                        </a:rPr>
                        <a:t>&lt;0.1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&gt;1.1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&gt;100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2338170"/>
                  </a:ext>
                </a:extLst>
              </a:tr>
              <a:tr h="303995">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2092563"/>
                  </a:ext>
                </a:extLst>
              </a:tr>
              <a:tr h="379994">
                <a:tc gridSpan="2">
                  <a:txBody>
                    <a:bodyPr/>
                    <a:lstStyle/>
                    <a:p>
                      <a:pPr algn="ctr"/>
                      <a:r>
                        <a:rPr lang="en-IN" sz="1200" b="1" dirty="0">
                          <a:latin typeface="Times New Roman" panose="02020603050405020304" pitchFamily="18" charset="0"/>
                          <a:cs typeface="Times New Roman" panose="02020603050405020304" pitchFamily="18" charset="0"/>
                        </a:rPr>
                        <a:t>Perimeter Hole Diameter (mm)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IN" sz="1200" b="1" dirty="0">
                          <a:latin typeface="Times New Roman" panose="02020603050405020304" pitchFamily="18" charset="0"/>
                          <a:cs typeface="Times New Roman" panose="02020603050405020304" pitchFamily="18" charset="0"/>
                        </a:rPr>
                        <a:t>Burden to Spacing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IN" sz="1200" b="1" dirty="0">
                          <a:latin typeface="Times New Roman" panose="02020603050405020304" pitchFamily="18" charset="0"/>
                          <a:cs typeface="Times New Roman" panose="02020603050405020304" pitchFamily="18" charset="0"/>
                        </a:rPr>
                        <a:t>Cross-section area (m</a:t>
                      </a:r>
                      <a:r>
                        <a:rPr lang="en-IN" sz="1200" b="1" baseline="30000" dirty="0">
                          <a:latin typeface="Times New Roman" panose="02020603050405020304" pitchFamily="18" charset="0"/>
                          <a:cs typeface="Times New Roman" panose="02020603050405020304" pitchFamily="18" charset="0"/>
                        </a:rPr>
                        <a:t>2</a:t>
                      </a:r>
                      <a:r>
                        <a:rPr lang="en-IN" sz="1200" b="1"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extLst>
                  <a:ext uri="{0D108BD9-81ED-4DB2-BD59-A6C34878D82A}">
                    <a16:rowId xmlns:a16="http://schemas.microsoft.com/office/drawing/2014/main" val="2262282456"/>
                  </a:ext>
                </a:extLst>
              </a:tr>
              <a:tr h="379994">
                <a:tc>
                  <a:txBody>
                    <a:bodyPr/>
                    <a:lstStyle/>
                    <a:p>
                      <a:pPr algn="ctr"/>
                      <a:r>
                        <a:rPr lang="en-IN" sz="1200" dirty="0">
                          <a:latin typeface="Times New Roman" panose="02020603050405020304" pitchFamily="18" charset="0"/>
                          <a:cs typeface="Times New Roman" panose="02020603050405020304" pitchFamily="18" charset="0"/>
                        </a:rPr>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2377195"/>
                  </a:ext>
                </a:extLst>
              </a:tr>
              <a:tr h="227997">
                <a:tc>
                  <a:txBody>
                    <a:bodyPr/>
                    <a:lstStyle/>
                    <a:p>
                      <a:pPr algn="ctr"/>
                      <a:r>
                        <a:rPr lang="en-IN" sz="1200" dirty="0">
                          <a:latin typeface="Times New Roman" panose="02020603050405020304" pitchFamily="18" charset="0"/>
                          <a:cs typeface="Times New Roman" panose="02020603050405020304" pitchFamily="18" charset="0"/>
                        </a:rPr>
                        <a:t>38-42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&lt;0.85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&lt;20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4680105"/>
                  </a:ext>
                </a:extLst>
              </a:tr>
              <a:tr h="227997">
                <a:tc>
                  <a:txBody>
                    <a:bodyPr/>
                    <a:lstStyle/>
                    <a:p>
                      <a:pPr algn="ctr"/>
                      <a:r>
                        <a:rPr lang="en-IN" sz="1200" dirty="0">
                          <a:latin typeface="Times New Roman" panose="02020603050405020304" pitchFamily="18" charset="0"/>
                          <a:cs typeface="Times New Roman" panose="02020603050405020304" pitchFamily="18" charset="0"/>
                        </a:rPr>
                        <a:t>42-51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4718061"/>
                  </a:ext>
                </a:extLst>
              </a:tr>
              <a:tr h="227997">
                <a:tc>
                  <a:txBody>
                    <a:bodyPr/>
                    <a:lstStyle/>
                    <a:p>
                      <a:pPr algn="ctr"/>
                      <a:r>
                        <a:rPr lang="en-IN" sz="1200" dirty="0">
                          <a:latin typeface="Times New Roman" panose="02020603050405020304" pitchFamily="18" charset="0"/>
                          <a:cs typeface="Times New Roman" panose="02020603050405020304" pitchFamily="18" charset="0"/>
                        </a:rPr>
                        <a:t>51-60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3697764"/>
                  </a:ext>
                </a:extLst>
              </a:tr>
              <a:tr h="227997">
                <a:tc>
                  <a:txBody>
                    <a:bodyPr/>
                    <a:lstStyle/>
                    <a:p>
                      <a:pPr algn="ctr"/>
                      <a:r>
                        <a:rPr lang="en-IN" sz="1200" dirty="0">
                          <a:latin typeface="Times New Roman" panose="02020603050405020304" pitchFamily="18" charset="0"/>
                          <a:cs typeface="Times New Roman" panose="02020603050405020304" pitchFamily="18" charset="0"/>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60-80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5982016"/>
                  </a:ext>
                </a:extLst>
              </a:tr>
              <a:tr h="227997">
                <a:tc>
                  <a:txBody>
                    <a:bodyPr/>
                    <a:lstStyle/>
                    <a:p>
                      <a:pPr algn="ctr"/>
                      <a:r>
                        <a:rPr lang="en-IN" sz="1200" dirty="0">
                          <a:latin typeface="Times New Roman" panose="02020603050405020304" pitchFamily="18" charset="0"/>
                          <a:cs typeface="Times New Roman" panose="02020603050405020304" pitchFamily="18" charset="0"/>
                        </a:rPr>
                        <a:t>&gt;65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&gt;80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1675476"/>
                  </a:ext>
                </a:extLst>
              </a:tr>
              <a:tr h="227997">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5796611"/>
                  </a:ext>
                </a:extLst>
              </a:tr>
              <a:tr h="308479">
                <a:tc gridSpan="2">
                  <a:txBody>
                    <a:bodyPr/>
                    <a:lstStyle/>
                    <a:p>
                      <a:pPr algn="ctr"/>
                      <a:r>
                        <a:rPr lang="en-IN" sz="1200" b="1" dirty="0">
                          <a:latin typeface="Times New Roman" panose="02020603050405020304" pitchFamily="18" charset="0"/>
                          <a:cs typeface="Times New Roman" panose="02020603050405020304" pitchFamily="18" charset="0"/>
                        </a:rPr>
                        <a:t>Round length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IN" sz="1200" b="1" dirty="0">
                          <a:latin typeface="Times New Roman" panose="02020603050405020304" pitchFamily="18" charset="0"/>
                          <a:cs typeface="Times New Roman" panose="02020603050405020304" pitchFamily="18" charset="0"/>
                        </a:rPr>
                        <a:t>Powder Factor (tn/m</a:t>
                      </a:r>
                      <a:r>
                        <a:rPr lang="en-IN" sz="1200" b="1" baseline="30000" dirty="0">
                          <a:latin typeface="Times New Roman" panose="02020603050405020304" pitchFamily="18" charset="0"/>
                          <a:cs typeface="Times New Roman" panose="02020603050405020304" pitchFamily="18" charset="0"/>
                        </a:rPr>
                        <a:t>3</a:t>
                      </a:r>
                      <a:r>
                        <a:rPr lang="en-IN" sz="1200" b="1" baseline="0" dirty="0">
                          <a:latin typeface="Times New Roman" panose="02020603050405020304" pitchFamily="18" charset="0"/>
                          <a:cs typeface="Times New Roman" panose="02020603050405020304" pitchFamily="18" charset="0"/>
                        </a:rPr>
                        <a:t>)</a:t>
                      </a:r>
                      <a:endParaRPr lang="en-IN" sz="1200" b="1" baseline="30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IN" sz="1200" b="1" dirty="0">
                          <a:latin typeface="Times New Roman" panose="02020603050405020304" pitchFamily="18" charset="0"/>
                          <a:cs typeface="Times New Roman" panose="02020603050405020304" pitchFamily="18" charset="0"/>
                        </a:rPr>
                        <a:t>Type of Explosive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dirty="0"/>
                    </a:p>
                  </a:txBody>
                  <a:tcPr/>
                </a:tc>
                <a:extLst>
                  <a:ext uri="{0D108BD9-81ED-4DB2-BD59-A6C34878D82A}">
                    <a16:rowId xmlns:a16="http://schemas.microsoft.com/office/drawing/2014/main" val="2914727325"/>
                  </a:ext>
                </a:extLst>
              </a:tr>
              <a:tr h="379994">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9074159"/>
                  </a:ext>
                </a:extLst>
              </a:tr>
              <a:tr h="227997">
                <a:tc>
                  <a:txBody>
                    <a:bodyPr/>
                    <a:lstStyle/>
                    <a:p>
                      <a:pPr algn="ctr"/>
                      <a:r>
                        <a:rPr lang="en-IN" sz="1200" dirty="0">
                          <a:latin typeface="Times New Roman" panose="02020603050405020304" pitchFamily="18" charset="0"/>
                          <a:cs typeface="Times New Roman" panose="02020603050405020304" pitchFamily="18" charset="0"/>
                        </a:rPr>
                        <a:t>&lt;1.5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&lt;0.5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Tracer Blasting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8949451"/>
                  </a:ext>
                </a:extLst>
              </a:tr>
              <a:tr h="379994">
                <a:tc>
                  <a:txBody>
                    <a:bodyPr/>
                    <a:lstStyle/>
                    <a:p>
                      <a:pPr algn="ctr"/>
                      <a:r>
                        <a:rPr lang="en-IN" sz="1200" dirty="0">
                          <a:latin typeface="Times New Roman" panose="02020603050405020304" pitchFamily="18" charset="0"/>
                          <a:cs typeface="Times New Roman" panose="02020603050405020304" pitchFamily="18" charset="0"/>
                        </a:rPr>
                        <a:t>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Low Strength Emulsion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9249255"/>
                  </a:ext>
                </a:extLst>
              </a:tr>
              <a:tr h="379994">
                <a:tc>
                  <a:txBody>
                    <a:bodyPr/>
                    <a:lstStyle/>
                    <a:p>
                      <a:pPr algn="ctr"/>
                      <a:r>
                        <a:rPr lang="en-IN" sz="1200" dirty="0">
                          <a:latin typeface="Times New Roman" panose="02020603050405020304" pitchFamily="18" charset="0"/>
                          <a:cs typeface="Times New Roman" panose="02020603050405020304" pitchFamily="18"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High Strength Emulsion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797176"/>
                  </a:ext>
                </a:extLst>
              </a:tr>
              <a:tr h="227997">
                <a:tc>
                  <a:txBody>
                    <a:bodyPr/>
                    <a:lstStyle/>
                    <a:p>
                      <a:pPr algn="ctr"/>
                      <a:r>
                        <a:rPr lang="en-IN" sz="1200" dirty="0">
                          <a:latin typeface="Times New Roman" panose="02020603050405020304" pitchFamily="18" charset="0"/>
                          <a:cs typeface="Times New Roman" panose="02020603050405020304" pitchFamily="18" charset="0"/>
                        </a:rPr>
                        <a:t>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1.3-1.5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Dynamite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0271924"/>
                  </a:ext>
                </a:extLst>
              </a:tr>
              <a:tr h="227997">
                <a:tc>
                  <a:txBody>
                    <a:bodyPr/>
                    <a:lstStyle/>
                    <a:p>
                      <a:pPr algn="ctr"/>
                      <a:r>
                        <a:rPr lang="en-IN" sz="1200" dirty="0">
                          <a:latin typeface="Times New Roman" panose="02020603050405020304" pitchFamily="18" charset="0"/>
                          <a:cs typeface="Times New Roman" panose="02020603050405020304" pitchFamily="18" charset="0"/>
                        </a:rPr>
                        <a:t>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&gt;1.5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2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ANFO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3955430"/>
                  </a:ext>
                </a:extLst>
              </a:tr>
            </a:tbl>
          </a:graphicData>
        </a:graphic>
      </p:graphicFrame>
    </p:spTree>
    <p:extLst>
      <p:ext uri="{BB962C8B-B14F-4D97-AF65-F5344CB8AC3E}">
        <p14:creationId xmlns:p14="http://schemas.microsoft.com/office/powerpoint/2010/main" val="3628312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8284975-7A6D-415F-BCA8-5B5647F972DA}"/>
              </a:ext>
            </a:extLst>
          </p:cNvPr>
          <p:cNvGraphicFramePr>
            <a:graphicFrameLocks noGrp="1"/>
          </p:cNvGraphicFramePr>
          <p:nvPr>
            <p:extLst>
              <p:ext uri="{D42A27DB-BD31-4B8C-83A1-F6EECF244321}">
                <p14:modId xmlns:p14="http://schemas.microsoft.com/office/powerpoint/2010/main" val="3677006880"/>
              </p:ext>
            </p:extLst>
          </p:nvPr>
        </p:nvGraphicFramePr>
        <p:xfrm>
          <a:off x="670249" y="897309"/>
          <a:ext cx="10806404" cy="5246262"/>
        </p:xfrm>
        <a:graphic>
          <a:graphicData uri="http://schemas.openxmlformats.org/drawingml/2006/table">
            <a:tbl>
              <a:tblPr>
                <a:tableStyleId>{00A15C55-8517-42AA-B614-E9B94910E393}</a:tableStyleId>
              </a:tblPr>
              <a:tblGrid>
                <a:gridCol w="884055">
                  <a:extLst>
                    <a:ext uri="{9D8B030D-6E8A-4147-A177-3AD203B41FA5}">
                      <a16:colId xmlns:a16="http://schemas.microsoft.com/office/drawing/2014/main" val="2931758588"/>
                    </a:ext>
                  </a:extLst>
                </a:gridCol>
                <a:gridCol w="860790">
                  <a:extLst>
                    <a:ext uri="{9D8B030D-6E8A-4147-A177-3AD203B41FA5}">
                      <a16:colId xmlns:a16="http://schemas.microsoft.com/office/drawing/2014/main" val="3564602413"/>
                    </a:ext>
                  </a:extLst>
                </a:gridCol>
                <a:gridCol w="558350">
                  <a:extLst>
                    <a:ext uri="{9D8B030D-6E8A-4147-A177-3AD203B41FA5}">
                      <a16:colId xmlns:a16="http://schemas.microsoft.com/office/drawing/2014/main" val="3167828406"/>
                    </a:ext>
                  </a:extLst>
                </a:gridCol>
                <a:gridCol w="558350">
                  <a:extLst>
                    <a:ext uri="{9D8B030D-6E8A-4147-A177-3AD203B41FA5}">
                      <a16:colId xmlns:a16="http://schemas.microsoft.com/office/drawing/2014/main" val="1322060724"/>
                    </a:ext>
                  </a:extLst>
                </a:gridCol>
                <a:gridCol w="558350">
                  <a:extLst>
                    <a:ext uri="{9D8B030D-6E8A-4147-A177-3AD203B41FA5}">
                      <a16:colId xmlns:a16="http://schemas.microsoft.com/office/drawing/2014/main" val="2480561849"/>
                    </a:ext>
                  </a:extLst>
                </a:gridCol>
                <a:gridCol w="814261">
                  <a:extLst>
                    <a:ext uri="{9D8B030D-6E8A-4147-A177-3AD203B41FA5}">
                      <a16:colId xmlns:a16="http://schemas.microsoft.com/office/drawing/2014/main" val="2595613042"/>
                    </a:ext>
                  </a:extLst>
                </a:gridCol>
                <a:gridCol w="899236">
                  <a:extLst>
                    <a:ext uri="{9D8B030D-6E8A-4147-A177-3AD203B41FA5}">
                      <a16:colId xmlns:a16="http://schemas.microsoft.com/office/drawing/2014/main" val="4167087353"/>
                    </a:ext>
                  </a:extLst>
                </a:gridCol>
                <a:gridCol w="914400">
                  <a:extLst>
                    <a:ext uri="{9D8B030D-6E8A-4147-A177-3AD203B41FA5}">
                      <a16:colId xmlns:a16="http://schemas.microsoft.com/office/drawing/2014/main" val="4112223091"/>
                    </a:ext>
                  </a:extLst>
                </a:gridCol>
                <a:gridCol w="1024645">
                  <a:extLst>
                    <a:ext uri="{9D8B030D-6E8A-4147-A177-3AD203B41FA5}">
                      <a16:colId xmlns:a16="http://schemas.microsoft.com/office/drawing/2014/main" val="3652054815"/>
                    </a:ext>
                  </a:extLst>
                </a:gridCol>
                <a:gridCol w="1174862">
                  <a:extLst>
                    <a:ext uri="{9D8B030D-6E8A-4147-A177-3AD203B41FA5}">
                      <a16:colId xmlns:a16="http://schemas.microsoft.com/office/drawing/2014/main" val="1767909810"/>
                    </a:ext>
                  </a:extLst>
                </a:gridCol>
                <a:gridCol w="1411440">
                  <a:extLst>
                    <a:ext uri="{9D8B030D-6E8A-4147-A177-3AD203B41FA5}">
                      <a16:colId xmlns:a16="http://schemas.microsoft.com/office/drawing/2014/main" val="2878806434"/>
                    </a:ext>
                  </a:extLst>
                </a:gridCol>
                <a:gridCol w="1147665">
                  <a:extLst>
                    <a:ext uri="{9D8B030D-6E8A-4147-A177-3AD203B41FA5}">
                      <a16:colId xmlns:a16="http://schemas.microsoft.com/office/drawing/2014/main" val="3022954804"/>
                    </a:ext>
                  </a:extLst>
                </a:gridCol>
              </a:tblGrid>
              <a:tr h="34429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Q</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T(ms)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B/S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AREA(m2) </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DIAMETER(mm)</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POWDER FACTOR</a:t>
                      </a:r>
                    </a:p>
                    <a:p>
                      <a:pPr algn="ctr" fontAlgn="b"/>
                      <a:r>
                        <a:rPr lang="en-IN" sz="1200" b="1" i="0" u="none" strike="noStrike" dirty="0">
                          <a:solidFill>
                            <a:srgbClr val="000000"/>
                          </a:solidFill>
                          <a:effectLst/>
                          <a:latin typeface="Times New Roman" panose="02020603050405020304" pitchFamily="18" charset="0"/>
                          <a:cs typeface="Times New Roman" panose="02020603050405020304" pitchFamily="18" charset="0"/>
                        </a:rPr>
                        <a:t>(tn/m3)</a:t>
                      </a: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PERIMETER CHARGE(tn/m3)</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EXPLOSIVE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ROUND LENGTH (m)</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OVERBREAK INDEX</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0593004"/>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WEIGHT</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16.6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6.55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13.72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14.7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8.82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15.68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19.6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9.83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10.78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5958509"/>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13908"/>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value at blast</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0.08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EMULSION</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1.66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7749050"/>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escape tunnel 2</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rating assigned</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53.69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609581"/>
                  </a:ext>
                </a:extLst>
              </a:tr>
              <a:tr h="34429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maximum rating</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6202824"/>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4329125"/>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value at blast</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3.54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75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EMULSION</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6115888"/>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main tunnel 2</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rating assigned</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62.86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5387951"/>
                  </a:ext>
                </a:extLst>
              </a:tr>
              <a:tr h="34429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maximum rating</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289927"/>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429523"/>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value at blast</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EMULSION</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1.89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5291325"/>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main tunnel 3</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rating assigned</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49.03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0497646"/>
                  </a:ext>
                </a:extLst>
              </a:tr>
              <a:tr h="34429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maximum rating</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7670460"/>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863943"/>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value at blast</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EMULSION</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4473081"/>
                  </a:ext>
                </a:extLst>
              </a:tr>
              <a:tr h="17635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escape tunnel 3</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rating assigned</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38.28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7624435"/>
                  </a:ext>
                </a:extLst>
              </a:tr>
              <a:tr h="34429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maximum rating</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979" marR="6979" marT="69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0591843"/>
                  </a:ext>
                </a:extLst>
              </a:tr>
            </a:tbl>
          </a:graphicData>
        </a:graphic>
      </p:graphicFrame>
    </p:spTree>
    <p:extLst>
      <p:ext uri="{BB962C8B-B14F-4D97-AF65-F5344CB8AC3E}">
        <p14:creationId xmlns:p14="http://schemas.microsoft.com/office/powerpoint/2010/main" val="3152910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12DBB-EB5C-4F3B-B54A-D9E7427EEEFA}"/>
              </a:ext>
            </a:extLst>
          </p:cNvPr>
          <p:cNvSpPr>
            <a:spLocks noGrp="1"/>
          </p:cNvSpPr>
          <p:nvPr>
            <p:ph type="dt" sz="half" idx="10"/>
          </p:nvPr>
        </p:nvSpPr>
        <p:spPr>
          <a:xfrm>
            <a:off x="-9525" y="6356353"/>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81E40CAA-2C24-4CF9-B3AA-D56D63CD6F87}" type="datetime3">
              <a:rPr lang="en-US" smtClean="0"/>
              <a:t>1 January 2024</a:t>
            </a:fld>
            <a:endParaRPr lang="en-IN" dirty="0"/>
          </a:p>
        </p:txBody>
      </p:sp>
      <p:sp>
        <p:nvSpPr>
          <p:cNvPr id="3" name="Footer Placeholder 2">
            <a:extLst>
              <a:ext uri="{FF2B5EF4-FFF2-40B4-BE49-F238E27FC236}">
                <a16:creationId xmlns:a16="http://schemas.microsoft.com/office/drawing/2014/main" id="{455FFF3D-1400-487A-AF30-302DCE71D9F0}"/>
              </a:ext>
            </a:extLst>
          </p:cNvPr>
          <p:cNvSpPr>
            <a:spLocks noGrp="1"/>
          </p:cNvSpPr>
          <p:nvPr>
            <p:ph type="ftr" sz="quarter" idx="11"/>
          </p:nvPr>
        </p:nvSpPr>
        <p:spPr>
          <a:xfrm>
            <a:off x="4019550" y="6356353"/>
            <a:ext cx="459105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F0308A29-D4A1-40D8-BB7A-391D52160629}"/>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35</a:t>
            </a:fld>
            <a:endParaRPr lang="en-IN" dirty="0"/>
          </a:p>
        </p:txBody>
      </p:sp>
      <p:graphicFrame>
        <p:nvGraphicFramePr>
          <p:cNvPr id="5" name="Table 4">
            <a:extLst>
              <a:ext uri="{FF2B5EF4-FFF2-40B4-BE49-F238E27FC236}">
                <a16:creationId xmlns:a16="http://schemas.microsoft.com/office/drawing/2014/main" id="{709CE7DD-2EDD-4081-B6A3-9BF050233640}"/>
              </a:ext>
            </a:extLst>
          </p:cNvPr>
          <p:cNvGraphicFramePr>
            <a:graphicFrameLocks noGrp="1"/>
          </p:cNvGraphicFramePr>
          <p:nvPr>
            <p:extLst>
              <p:ext uri="{D42A27DB-BD31-4B8C-83A1-F6EECF244321}">
                <p14:modId xmlns:p14="http://schemas.microsoft.com/office/powerpoint/2010/main" val="3605400885"/>
              </p:ext>
            </p:extLst>
          </p:nvPr>
        </p:nvGraphicFramePr>
        <p:xfrm>
          <a:off x="674702" y="843378"/>
          <a:ext cx="7212367" cy="5344238"/>
        </p:xfrm>
        <a:graphic>
          <a:graphicData uri="http://schemas.openxmlformats.org/drawingml/2006/table">
            <a:tbl>
              <a:tblPr>
                <a:tableStyleId>{00A15C55-8517-42AA-B614-E9B94910E393}</a:tableStyleId>
              </a:tblPr>
              <a:tblGrid>
                <a:gridCol w="801374">
                  <a:extLst>
                    <a:ext uri="{9D8B030D-6E8A-4147-A177-3AD203B41FA5}">
                      <a16:colId xmlns:a16="http://schemas.microsoft.com/office/drawing/2014/main" val="2661155217"/>
                    </a:ext>
                  </a:extLst>
                </a:gridCol>
                <a:gridCol w="1502576">
                  <a:extLst>
                    <a:ext uri="{9D8B030D-6E8A-4147-A177-3AD203B41FA5}">
                      <a16:colId xmlns:a16="http://schemas.microsoft.com/office/drawing/2014/main" val="2232856947"/>
                    </a:ext>
                  </a:extLst>
                </a:gridCol>
                <a:gridCol w="801374">
                  <a:extLst>
                    <a:ext uri="{9D8B030D-6E8A-4147-A177-3AD203B41FA5}">
                      <a16:colId xmlns:a16="http://schemas.microsoft.com/office/drawing/2014/main" val="4151904575"/>
                    </a:ext>
                  </a:extLst>
                </a:gridCol>
                <a:gridCol w="1268843">
                  <a:extLst>
                    <a:ext uri="{9D8B030D-6E8A-4147-A177-3AD203B41FA5}">
                      <a16:colId xmlns:a16="http://schemas.microsoft.com/office/drawing/2014/main" val="3234118340"/>
                    </a:ext>
                  </a:extLst>
                </a:gridCol>
                <a:gridCol w="1235452">
                  <a:extLst>
                    <a:ext uri="{9D8B030D-6E8A-4147-A177-3AD203B41FA5}">
                      <a16:colId xmlns:a16="http://schemas.microsoft.com/office/drawing/2014/main" val="1244312926"/>
                    </a:ext>
                  </a:extLst>
                </a:gridCol>
                <a:gridCol w="801374">
                  <a:extLst>
                    <a:ext uri="{9D8B030D-6E8A-4147-A177-3AD203B41FA5}">
                      <a16:colId xmlns:a16="http://schemas.microsoft.com/office/drawing/2014/main" val="3950136284"/>
                    </a:ext>
                  </a:extLst>
                </a:gridCol>
                <a:gridCol w="801374">
                  <a:extLst>
                    <a:ext uri="{9D8B030D-6E8A-4147-A177-3AD203B41FA5}">
                      <a16:colId xmlns:a16="http://schemas.microsoft.com/office/drawing/2014/main" val="150378110"/>
                    </a:ext>
                  </a:extLst>
                </a:gridCol>
              </a:tblGrid>
              <a:tr h="484146">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S.NO</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PARAMETERS</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CAUSE (C)</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EFFECT (E)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C+E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C-E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1" u="none" strike="noStrike" dirty="0">
                          <a:effectLst/>
                          <a:latin typeface="Times New Roman" panose="02020603050405020304" pitchFamily="18" charset="0"/>
                          <a:cs typeface="Times New Roman" panose="02020603050405020304" pitchFamily="18" charset="0"/>
                        </a:rPr>
                        <a:t>a</a:t>
                      </a:r>
                      <a:r>
                        <a:rPr lang="en-IN" sz="1200" b="1" u="none" strike="noStrike" baseline="-25000" dirty="0">
                          <a:effectLst/>
                          <a:latin typeface="Times New Roman" panose="02020603050405020304" pitchFamily="18" charset="0"/>
                          <a:cs typeface="Times New Roman" panose="02020603050405020304" pitchFamily="18" charset="0"/>
                        </a:rPr>
                        <a:t>i</a:t>
                      </a:r>
                      <a:r>
                        <a:rPr lang="en-IN" sz="1200" b="1" u="none" strike="noStrike" dirty="0">
                          <a:effectLst/>
                          <a:latin typeface="Times New Roman" panose="02020603050405020304" pitchFamily="18" charset="0"/>
                          <a:cs typeface="Times New Roman" panose="02020603050405020304" pitchFamily="18" charset="0"/>
                        </a:rPr>
                        <a:t>(%)</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1907214"/>
                  </a:ext>
                </a:extLst>
              </a:tr>
              <a:tr h="446905">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Q</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16.66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1525097"/>
                  </a:ext>
                </a:extLst>
              </a:tr>
              <a:tr h="446905">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DELAY TIME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6.55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146846"/>
                  </a:ext>
                </a:extLst>
              </a:tr>
              <a:tr h="446905">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B/S</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13.72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0351254"/>
                  </a:ext>
                </a:extLst>
              </a:tr>
              <a:tr h="446905">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AREA</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14.7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317043"/>
                  </a:ext>
                </a:extLst>
              </a:tr>
              <a:tr h="446905">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HOLE DIAMETER</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8.82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130567"/>
                  </a:ext>
                </a:extLst>
              </a:tr>
              <a:tr h="446905">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POWDER FACTOR</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15.68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0856946"/>
                  </a:ext>
                </a:extLst>
              </a:tr>
              <a:tr h="837947">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PERIMETER CHARGE</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20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19.6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1722988"/>
                  </a:ext>
                </a:extLst>
              </a:tr>
              <a:tr h="446905">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ROUND LENGTH</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10.78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326335"/>
                  </a:ext>
                </a:extLst>
              </a:tr>
              <a:tr h="446905">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EXPLOSIVE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9.83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671509"/>
                  </a:ext>
                </a:extLst>
              </a:tr>
              <a:tr h="446905">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Times New Roman" panose="02020603050405020304" pitchFamily="18" charset="0"/>
                          <a:cs typeface="Times New Roman" panose="02020603050405020304" pitchFamily="18" charset="0"/>
                        </a:rPr>
                        <a:t>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 </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2560143"/>
                  </a:ext>
                </a:extLst>
              </a:tr>
            </a:tbl>
          </a:graphicData>
        </a:graphic>
      </p:graphicFrame>
      <p:sp>
        <p:nvSpPr>
          <p:cNvPr id="6" name="TextBox 5">
            <a:extLst>
              <a:ext uri="{FF2B5EF4-FFF2-40B4-BE49-F238E27FC236}">
                <a16:creationId xmlns:a16="http://schemas.microsoft.com/office/drawing/2014/main" id="{BEF94923-6EDB-4B22-8A35-81185E459E5C}"/>
              </a:ext>
            </a:extLst>
          </p:cNvPr>
          <p:cNvSpPr txBox="1"/>
          <p:nvPr/>
        </p:nvSpPr>
        <p:spPr>
          <a:xfrm>
            <a:off x="683581" y="230819"/>
            <a:ext cx="7226423" cy="584775"/>
          </a:xfrm>
          <a:prstGeom prst="rect">
            <a:avLst/>
          </a:prstGeom>
          <a:noFill/>
        </p:spPr>
        <p:txBody>
          <a:bodyPr wrap="square" rtlCol="0">
            <a:spAutoFit/>
          </a:bodyPr>
          <a:lstStyle/>
          <a:p>
            <a:r>
              <a:rPr lang="en-IN" sz="3200" b="1" dirty="0"/>
              <a:t>CAUSE – EFFECT TABLE</a:t>
            </a:r>
          </a:p>
        </p:txBody>
      </p:sp>
      <p:cxnSp>
        <p:nvCxnSpPr>
          <p:cNvPr id="9" name="Straight Connector 8">
            <a:extLst>
              <a:ext uri="{FF2B5EF4-FFF2-40B4-BE49-F238E27FC236}">
                <a16:creationId xmlns:a16="http://schemas.microsoft.com/office/drawing/2014/main" id="{7A533B53-DD75-4A8A-AAAB-CA113C98D4F0}"/>
              </a:ext>
            </a:extLst>
          </p:cNvPr>
          <p:cNvCxnSpPr/>
          <p:nvPr/>
        </p:nvCxnSpPr>
        <p:spPr>
          <a:xfrm>
            <a:off x="674702" y="774663"/>
            <a:ext cx="1066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78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A7694C1-6CD4-4012-AEA2-D76BBD893EEA}"/>
              </a:ext>
            </a:extLst>
          </p:cNvPr>
          <p:cNvGraphicFramePr>
            <a:graphicFrameLocks/>
          </p:cNvGraphicFramePr>
          <p:nvPr>
            <p:extLst>
              <p:ext uri="{D42A27DB-BD31-4B8C-83A1-F6EECF244321}">
                <p14:modId xmlns:p14="http://schemas.microsoft.com/office/powerpoint/2010/main" val="105689973"/>
              </p:ext>
            </p:extLst>
          </p:nvPr>
        </p:nvGraphicFramePr>
        <p:xfrm>
          <a:off x="504825" y="1028701"/>
          <a:ext cx="11182350" cy="4943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5502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BD817A7-5670-4A1E-8C14-DE0E8BC976E9}"/>
              </a:ext>
            </a:extLst>
          </p:cNvPr>
          <p:cNvGraphicFramePr>
            <a:graphicFrameLocks noGrp="1"/>
          </p:cNvGraphicFramePr>
          <p:nvPr>
            <p:extLst>
              <p:ext uri="{D42A27DB-BD31-4B8C-83A1-F6EECF244321}">
                <p14:modId xmlns:p14="http://schemas.microsoft.com/office/powerpoint/2010/main" val="629599673"/>
              </p:ext>
            </p:extLst>
          </p:nvPr>
        </p:nvGraphicFramePr>
        <p:xfrm>
          <a:off x="372863" y="870011"/>
          <a:ext cx="11185864" cy="4937760"/>
        </p:xfrm>
        <a:graphic>
          <a:graphicData uri="http://schemas.openxmlformats.org/drawingml/2006/table">
            <a:tbl>
              <a:tblPr firstRow="1" bandRow="1">
                <a:tableStyleId>{5C22544A-7EE6-4342-B048-85BDC9FD1C3A}</a:tableStyleId>
              </a:tblPr>
              <a:tblGrid>
                <a:gridCol w="2339816">
                  <a:extLst>
                    <a:ext uri="{9D8B030D-6E8A-4147-A177-3AD203B41FA5}">
                      <a16:colId xmlns:a16="http://schemas.microsoft.com/office/drawing/2014/main" val="1538347877"/>
                    </a:ext>
                  </a:extLst>
                </a:gridCol>
                <a:gridCol w="8846048">
                  <a:extLst>
                    <a:ext uri="{9D8B030D-6E8A-4147-A177-3AD203B41FA5}">
                      <a16:colId xmlns:a16="http://schemas.microsoft.com/office/drawing/2014/main" val="1353922200"/>
                    </a:ext>
                  </a:extLst>
                </a:gridCol>
              </a:tblGrid>
              <a:tr h="319821">
                <a:tc>
                  <a:txBody>
                    <a:bodyPr/>
                    <a:lstStyle/>
                    <a:p>
                      <a:pPr algn="ctr"/>
                      <a:r>
                        <a:rPr lang="en-IN" dirty="0"/>
                        <a:t>PARAMETER </a:t>
                      </a:r>
                    </a:p>
                  </a:txBody>
                  <a:tcPr/>
                </a:tc>
                <a:tc>
                  <a:txBody>
                    <a:bodyPr/>
                    <a:lstStyle/>
                    <a:p>
                      <a:pPr algn="ctr"/>
                      <a:r>
                        <a:rPr lang="en-IN" dirty="0"/>
                        <a:t>DESCRIPTION</a:t>
                      </a:r>
                    </a:p>
                  </a:txBody>
                  <a:tcPr/>
                </a:tc>
                <a:extLst>
                  <a:ext uri="{0D108BD9-81ED-4DB2-BD59-A6C34878D82A}">
                    <a16:rowId xmlns:a16="http://schemas.microsoft.com/office/drawing/2014/main" val="1507391636"/>
                  </a:ext>
                </a:extLst>
              </a:tr>
              <a:tr h="1759015">
                <a:tc>
                  <a:txBody>
                    <a:bodyPr/>
                    <a:lstStyle/>
                    <a:p>
                      <a:pPr algn="ctr"/>
                      <a:r>
                        <a:rPr lang="en-IN" dirty="0"/>
                        <a:t>Perimeter Charge</a:t>
                      </a:r>
                    </a:p>
                  </a:txBody>
                  <a:tcPr/>
                </a:tc>
                <a:tc>
                  <a:txBody>
                    <a:bodyPr/>
                    <a:lstStyle/>
                    <a:p>
                      <a:pPr marL="285750" indent="-285750" algn="just">
                        <a:buFont typeface="Arial" panose="020B0604020202020204" pitchFamily="34" charset="0"/>
                        <a:buChar char="•"/>
                      </a:pPr>
                      <a:r>
                        <a:rPr lang="en-IN" sz="1800" dirty="0"/>
                        <a:t>It is the charge load used in the contour/perimeter holes.</a:t>
                      </a:r>
                    </a:p>
                    <a:p>
                      <a:pPr marL="285750" indent="-285750" algn="just">
                        <a:buFont typeface="Arial" panose="020B0604020202020204" pitchFamily="34" charset="0"/>
                        <a:buChar char="•"/>
                      </a:pPr>
                      <a:r>
                        <a:rPr lang="en-IN" sz="1800" dirty="0"/>
                        <a:t>Lighter the charge, better the contour profile is the usual belief in the industry.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Separate explosives devoted to contour charging itself(less Velocity of Detonation) are the best way to load contour holes.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dirty="0"/>
                        <a:t>Ideal practise </a:t>
                      </a:r>
                      <a:r>
                        <a:rPr lang="en-IN" sz="1800" dirty="0"/>
                        <a:t>: more number of holes with less dense charges instead of less number of holes with high dense charges.</a:t>
                      </a:r>
                    </a:p>
                    <a:p>
                      <a:pPr algn="just"/>
                      <a:endParaRPr lang="en-IN" dirty="0"/>
                    </a:p>
                  </a:txBody>
                  <a:tcPr/>
                </a:tc>
                <a:extLst>
                  <a:ext uri="{0D108BD9-81ED-4DB2-BD59-A6C34878D82A}">
                    <a16:rowId xmlns:a16="http://schemas.microsoft.com/office/drawing/2014/main" val="2373132839"/>
                  </a:ext>
                </a:extLst>
              </a:tr>
              <a:tr h="19988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Hole diameter</a:t>
                      </a:r>
                    </a:p>
                    <a:p>
                      <a:pPr algn="ctr"/>
                      <a:endParaRPr lang="en-IN" dirty="0"/>
                    </a:p>
                  </a:txBody>
                  <a:tcPr/>
                </a:tc>
                <a:tc>
                  <a:txBody>
                    <a:bodyPr/>
                    <a:lstStyle/>
                    <a:p>
                      <a:pPr algn="just"/>
                      <a:r>
                        <a:rPr lang="en-US" sz="1800" dirty="0"/>
                        <a:t> It is the diameter drilled by the blasting crew to load explosive charges.</a:t>
                      </a:r>
                    </a:p>
                    <a:p>
                      <a:pPr marL="285750" indent="-285750" algn="just">
                        <a:buFont typeface="Arial" panose="020B0604020202020204" pitchFamily="34" charset="0"/>
                        <a:buChar char="•"/>
                      </a:pPr>
                      <a:r>
                        <a:rPr lang="en-US" sz="1800" dirty="0"/>
                        <a:t>Optimum range of hole diameter is the way too important regarding overbreak as it controls the energy spread of the explosive.</a:t>
                      </a:r>
                    </a:p>
                    <a:p>
                      <a:pPr marL="285750" indent="-285750" algn="just">
                        <a:buFont typeface="Arial" panose="020B0604020202020204" pitchFamily="34" charset="0"/>
                        <a:buChar char="•"/>
                      </a:pPr>
                      <a:r>
                        <a:rPr lang="en-US" sz="1800" dirty="0"/>
                        <a:t>Hole diameter depends upon the available drilling jumbo at site. </a:t>
                      </a:r>
                    </a:p>
                    <a:p>
                      <a:pPr marL="285750" indent="-285750" algn="just">
                        <a:buFont typeface="Arial" panose="020B0604020202020204" pitchFamily="34" charset="0"/>
                        <a:buChar char="•"/>
                      </a:pPr>
                      <a:r>
                        <a:rPr lang="en-US" sz="1800" dirty="0"/>
                        <a:t>The diameter used at contour holes must generally be small compared to production blast diameter.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Control of hole diameter range if decided upon geology rather than logistic can better prevent overbreak.</a:t>
                      </a:r>
                      <a:endParaRPr lang="en-US" sz="1800" dirty="0"/>
                    </a:p>
                    <a:p>
                      <a:pPr algn="just"/>
                      <a:endParaRPr lang="en-IN" dirty="0"/>
                    </a:p>
                  </a:txBody>
                  <a:tcPr/>
                </a:tc>
                <a:extLst>
                  <a:ext uri="{0D108BD9-81ED-4DB2-BD59-A6C34878D82A}">
                    <a16:rowId xmlns:a16="http://schemas.microsoft.com/office/drawing/2014/main" val="858322716"/>
                  </a:ext>
                </a:extLst>
              </a:tr>
            </a:tbl>
          </a:graphicData>
        </a:graphic>
      </p:graphicFrame>
    </p:spTree>
    <p:extLst>
      <p:ext uri="{BB962C8B-B14F-4D97-AF65-F5344CB8AC3E}">
        <p14:creationId xmlns:p14="http://schemas.microsoft.com/office/powerpoint/2010/main" val="3629417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02B9E0F-12CE-4E4A-9E4E-6D8D40D0200B}"/>
              </a:ext>
            </a:extLst>
          </p:cNvPr>
          <p:cNvGraphicFramePr>
            <a:graphicFrameLocks noGrp="1"/>
          </p:cNvGraphicFramePr>
          <p:nvPr>
            <p:extLst>
              <p:ext uri="{D42A27DB-BD31-4B8C-83A1-F6EECF244321}">
                <p14:modId xmlns:p14="http://schemas.microsoft.com/office/powerpoint/2010/main" val="1014745018"/>
              </p:ext>
            </p:extLst>
          </p:nvPr>
        </p:nvGraphicFramePr>
        <p:xfrm>
          <a:off x="550414" y="967289"/>
          <a:ext cx="10787848" cy="4746886"/>
        </p:xfrm>
        <a:graphic>
          <a:graphicData uri="http://schemas.openxmlformats.org/drawingml/2006/table">
            <a:tbl>
              <a:tblPr firstRow="1" bandRow="1">
                <a:tableStyleId>{5C22544A-7EE6-4342-B048-85BDC9FD1C3A}</a:tableStyleId>
              </a:tblPr>
              <a:tblGrid>
                <a:gridCol w="1761810">
                  <a:extLst>
                    <a:ext uri="{9D8B030D-6E8A-4147-A177-3AD203B41FA5}">
                      <a16:colId xmlns:a16="http://schemas.microsoft.com/office/drawing/2014/main" val="2389392498"/>
                    </a:ext>
                  </a:extLst>
                </a:gridCol>
                <a:gridCol w="9026038">
                  <a:extLst>
                    <a:ext uri="{9D8B030D-6E8A-4147-A177-3AD203B41FA5}">
                      <a16:colId xmlns:a16="http://schemas.microsoft.com/office/drawing/2014/main" val="787635078"/>
                    </a:ext>
                  </a:extLst>
                </a:gridCol>
              </a:tblGrid>
              <a:tr h="449206">
                <a:tc>
                  <a:txBody>
                    <a:bodyPr/>
                    <a:lstStyle/>
                    <a:p>
                      <a:pPr algn="ctr"/>
                      <a:r>
                        <a:rPr lang="en-IN" dirty="0"/>
                        <a:t>PARAMETER</a:t>
                      </a:r>
                    </a:p>
                  </a:txBody>
                  <a:tcPr/>
                </a:tc>
                <a:tc>
                  <a:txBody>
                    <a:bodyPr/>
                    <a:lstStyle/>
                    <a:p>
                      <a:pPr algn="ctr"/>
                      <a:r>
                        <a:rPr lang="en-IN" dirty="0"/>
                        <a:t>DESCRIPTION</a:t>
                      </a:r>
                    </a:p>
                  </a:txBody>
                  <a:tcPr/>
                </a:tc>
                <a:extLst>
                  <a:ext uri="{0D108BD9-81ED-4DB2-BD59-A6C34878D82A}">
                    <a16:rowId xmlns:a16="http://schemas.microsoft.com/office/drawing/2014/main" val="4216854364"/>
                  </a:ext>
                </a:extLst>
              </a:tr>
              <a:tr h="2027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Spacing to Burden ratio</a:t>
                      </a:r>
                    </a:p>
                    <a:p>
                      <a:endParaRPr lang="en-IN" dirty="0"/>
                    </a:p>
                  </a:txBody>
                  <a:tcPr/>
                </a:tc>
                <a:tc>
                  <a:txBody>
                    <a:bodyPr/>
                    <a:lstStyle/>
                    <a:p>
                      <a:pPr marL="285750" indent="-285750" algn="just">
                        <a:buFont typeface="Arial" panose="020B0604020202020204" pitchFamily="34" charset="0"/>
                        <a:buChar char="•"/>
                      </a:pPr>
                      <a:r>
                        <a:rPr lang="en-IN" sz="1800" dirty="0"/>
                        <a:t>Spacing is the horizontal distance between drill holes in the same row. Burden is vertical distance between two holes of consecutive rows.</a:t>
                      </a:r>
                    </a:p>
                    <a:p>
                      <a:pPr marL="285750" indent="-285750" algn="just">
                        <a:buFont typeface="Arial" panose="020B0604020202020204" pitchFamily="34" charset="0"/>
                        <a:buChar char="•"/>
                      </a:pPr>
                      <a:r>
                        <a:rPr lang="en-IN" sz="1800" dirty="0"/>
                        <a:t>In a site which has jointed rock (with very less Q value) there are many ways for a gas wave from explosive to travel. The objective of an ideal spacing and burden is to allow the gas wave to take the path of drill holes.</a:t>
                      </a:r>
                    </a:p>
                    <a:p>
                      <a:pPr marL="285750" indent="-285750" algn="just">
                        <a:buFont typeface="Arial" panose="020B0604020202020204" pitchFamily="34" charset="0"/>
                        <a:buChar char="•"/>
                      </a:pPr>
                      <a:r>
                        <a:rPr lang="en-IN" sz="1800" dirty="0"/>
                        <a:t>This invariably indicates less spacing is required in contour holes for a clear profile.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1" dirty="0"/>
                        <a:t>Ideal practise : </a:t>
                      </a:r>
                      <a:r>
                        <a:rPr lang="en-IN" sz="1800" dirty="0"/>
                        <a:t>B/S for contour holes around 0.8, B/S for other holes in the range of 2.</a:t>
                      </a:r>
                      <a:endParaRPr lang="en-IN" sz="1800" b="1" dirty="0"/>
                    </a:p>
                    <a:p>
                      <a:pPr algn="just"/>
                      <a:endParaRPr lang="en-IN" dirty="0"/>
                    </a:p>
                  </a:txBody>
                  <a:tcPr/>
                </a:tc>
                <a:extLst>
                  <a:ext uri="{0D108BD9-81ED-4DB2-BD59-A6C34878D82A}">
                    <a16:rowId xmlns:a16="http://schemas.microsoft.com/office/drawing/2014/main" val="141296073"/>
                  </a:ext>
                </a:extLst>
              </a:tr>
              <a:tr h="1730639">
                <a:tc>
                  <a:txBody>
                    <a:bodyPr/>
                    <a:lstStyle/>
                    <a:p>
                      <a:pPr algn="just"/>
                      <a:r>
                        <a:rPr lang="en-IN" dirty="0"/>
                        <a:t>Delay time</a:t>
                      </a:r>
                    </a:p>
                  </a:txBody>
                  <a:tcPr/>
                </a:tc>
                <a:tc>
                  <a:txBody>
                    <a:bodyPr/>
                    <a:lstStyle/>
                    <a:p>
                      <a:pPr marL="285750" indent="-285750" algn="just">
                        <a:buFont typeface="Arial" panose="020B0604020202020204" pitchFamily="34" charset="0"/>
                        <a:buChar char="•"/>
                      </a:pPr>
                      <a:r>
                        <a:rPr lang="en-IN" sz="1800" dirty="0"/>
                        <a:t>Delay time is the gap between firing successive holes in a blast.</a:t>
                      </a:r>
                    </a:p>
                    <a:p>
                      <a:pPr marL="285750" indent="-285750" algn="just">
                        <a:buFont typeface="Arial" panose="020B0604020202020204" pitchFamily="34" charset="0"/>
                        <a:buChar char="•"/>
                      </a:pPr>
                      <a:r>
                        <a:rPr lang="en-IN" sz="1800" dirty="0"/>
                        <a:t>The timing of hole blasting should not be too small to not allow proper rock breakage and at the same time not too high to interact with another blast.</a:t>
                      </a:r>
                    </a:p>
                    <a:p>
                      <a:pPr marL="285750" indent="-285750" algn="just">
                        <a:buFont typeface="Arial" panose="020B0604020202020204" pitchFamily="34" charset="0"/>
                        <a:buChar char="•"/>
                      </a:pPr>
                      <a:r>
                        <a:rPr lang="en-IN" sz="1800" dirty="0"/>
                        <a:t>Delaying too much time in a foliated rock can cause the movement of gas wave to travel into directions of existing discontinuities which only aggravates the problem of rock damage.</a:t>
                      </a:r>
                    </a:p>
                    <a:p>
                      <a:pPr algn="just"/>
                      <a:endParaRPr lang="en-IN" dirty="0"/>
                    </a:p>
                  </a:txBody>
                  <a:tcPr/>
                </a:tc>
                <a:extLst>
                  <a:ext uri="{0D108BD9-81ED-4DB2-BD59-A6C34878D82A}">
                    <a16:rowId xmlns:a16="http://schemas.microsoft.com/office/drawing/2014/main" val="2764388000"/>
                  </a:ext>
                </a:extLst>
              </a:tr>
            </a:tbl>
          </a:graphicData>
        </a:graphic>
      </p:graphicFrame>
    </p:spTree>
    <p:extLst>
      <p:ext uri="{BB962C8B-B14F-4D97-AF65-F5344CB8AC3E}">
        <p14:creationId xmlns:p14="http://schemas.microsoft.com/office/powerpoint/2010/main" val="3742246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776F58C-CE2E-4586-B57D-4881C34A8B5D}"/>
              </a:ext>
            </a:extLst>
          </p:cNvPr>
          <p:cNvGraphicFramePr>
            <a:graphicFrameLocks noGrp="1"/>
          </p:cNvGraphicFramePr>
          <p:nvPr>
            <p:extLst>
              <p:ext uri="{D42A27DB-BD31-4B8C-83A1-F6EECF244321}">
                <p14:modId xmlns:p14="http://schemas.microsoft.com/office/powerpoint/2010/main" val="2936736240"/>
              </p:ext>
            </p:extLst>
          </p:nvPr>
        </p:nvGraphicFramePr>
        <p:xfrm>
          <a:off x="378781" y="474511"/>
          <a:ext cx="11043821" cy="6035040"/>
        </p:xfrm>
        <a:graphic>
          <a:graphicData uri="http://schemas.openxmlformats.org/drawingml/2006/table">
            <a:tbl>
              <a:tblPr firstRow="1" bandRow="1">
                <a:tableStyleId>{5C22544A-7EE6-4342-B048-85BDC9FD1C3A}</a:tableStyleId>
              </a:tblPr>
              <a:tblGrid>
                <a:gridCol w="1455939">
                  <a:extLst>
                    <a:ext uri="{9D8B030D-6E8A-4147-A177-3AD203B41FA5}">
                      <a16:colId xmlns:a16="http://schemas.microsoft.com/office/drawing/2014/main" val="1990546766"/>
                    </a:ext>
                  </a:extLst>
                </a:gridCol>
                <a:gridCol w="9587882">
                  <a:extLst>
                    <a:ext uri="{9D8B030D-6E8A-4147-A177-3AD203B41FA5}">
                      <a16:colId xmlns:a16="http://schemas.microsoft.com/office/drawing/2014/main" val="2261322301"/>
                    </a:ext>
                  </a:extLst>
                </a:gridCol>
              </a:tblGrid>
              <a:tr h="350017">
                <a:tc>
                  <a:txBody>
                    <a:bodyPr/>
                    <a:lstStyle/>
                    <a:p>
                      <a:pPr algn="ctr"/>
                      <a:r>
                        <a:rPr lang="en-IN" dirty="0"/>
                        <a:t>PARAMETER</a:t>
                      </a:r>
                    </a:p>
                  </a:txBody>
                  <a:tcPr/>
                </a:tc>
                <a:tc>
                  <a:txBody>
                    <a:bodyPr/>
                    <a:lstStyle/>
                    <a:p>
                      <a:pPr algn="ctr"/>
                      <a:r>
                        <a:rPr lang="en-IN" dirty="0"/>
                        <a:t>DESCRIPTION</a:t>
                      </a:r>
                    </a:p>
                  </a:txBody>
                  <a:tcPr/>
                </a:tc>
                <a:extLst>
                  <a:ext uri="{0D108BD9-81ED-4DB2-BD59-A6C34878D82A}">
                    <a16:rowId xmlns:a16="http://schemas.microsoft.com/office/drawing/2014/main" val="2636450877"/>
                  </a:ext>
                </a:extLst>
              </a:tr>
              <a:tr h="2183345">
                <a:tc>
                  <a:txBody>
                    <a:bodyPr/>
                    <a:lstStyle/>
                    <a:p>
                      <a:pPr algn="ctr"/>
                      <a:r>
                        <a:rPr lang="en-IN" dirty="0"/>
                        <a:t>Decoupled charge</a:t>
                      </a:r>
                    </a:p>
                  </a:txBody>
                  <a:tcPr/>
                </a:tc>
                <a:tc>
                  <a:txBody>
                    <a:bodyPr/>
                    <a:lstStyle/>
                    <a:p>
                      <a:pPr marL="342900" indent="-342900" algn="just">
                        <a:buFont typeface="Arial" panose="020B0604020202020204" pitchFamily="34" charset="0"/>
                        <a:buChar char="•"/>
                      </a:pPr>
                      <a:r>
                        <a:rPr lang="en-IN" sz="1800" dirty="0"/>
                        <a:t>This is the ratio of explosive diameter in hole to the hole diameter.</a:t>
                      </a:r>
                    </a:p>
                    <a:p>
                      <a:pPr marL="342900" indent="-342900" algn="just">
                        <a:buFont typeface="Arial" panose="020B0604020202020204" pitchFamily="34" charset="0"/>
                        <a:buChar char="•"/>
                      </a:pPr>
                      <a:r>
                        <a:rPr lang="en-US" sz="1800" dirty="0"/>
                        <a:t>The air gap between the borehole wall and the explosive provides additional volume for the expansion of high-pressure detonation products. </a:t>
                      </a:r>
                    </a:p>
                    <a:p>
                      <a:pPr marL="342900" indent="-342900" algn="just">
                        <a:buFont typeface="Arial" panose="020B0604020202020204" pitchFamily="34" charset="0"/>
                        <a:buChar char="•"/>
                      </a:pPr>
                      <a:r>
                        <a:rPr lang="en-US" sz="1800" dirty="0"/>
                        <a:t>Using a decoupled charge in contour holes produces less detonation energy since some of it must be consumed to compress air gap between charge and bore hole. This also leads to lower pressure acting on walls of borehole and less cracks around borehole.</a:t>
                      </a:r>
                    </a:p>
                    <a:p>
                      <a:pPr marL="342900" indent="-342900" algn="just">
                        <a:buFont typeface="Arial" panose="020B0604020202020204" pitchFamily="34" charset="0"/>
                        <a:buChar char="•"/>
                      </a:pPr>
                      <a:r>
                        <a:rPr lang="en-IN" sz="1800" b="1" dirty="0"/>
                        <a:t>Ideal practise : </a:t>
                      </a:r>
                      <a:r>
                        <a:rPr lang="en-IN" sz="1800" dirty="0"/>
                        <a:t>charge length of 2/3</a:t>
                      </a:r>
                      <a:r>
                        <a:rPr lang="en-IN" sz="1800" baseline="30000" dirty="0"/>
                        <a:t>rd</a:t>
                      </a:r>
                      <a:r>
                        <a:rPr lang="en-IN" sz="1800" dirty="0"/>
                        <a:t> of blast hole length is ideal; but at the end of the day it is again a Q dependent factor.</a:t>
                      </a:r>
                      <a:endParaRPr lang="en-IN" sz="1800" b="1" dirty="0"/>
                    </a:p>
                    <a:p>
                      <a:endParaRPr lang="en-IN" dirty="0"/>
                    </a:p>
                  </a:txBody>
                  <a:tcPr/>
                </a:tc>
                <a:extLst>
                  <a:ext uri="{0D108BD9-81ED-4DB2-BD59-A6C34878D82A}">
                    <a16:rowId xmlns:a16="http://schemas.microsoft.com/office/drawing/2014/main" val="3752775010"/>
                  </a:ext>
                </a:extLst>
              </a:tr>
              <a:tr h="3019621">
                <a:tc>
                  <a:txBody>
                    <a:bodyPr/>
                    <a:lstStyle/>
                    <a:p>
                      <a:pPr algn="ctr"/>
                      <a:r>
                        <a:rPr lang="en-IN" dirty="0"/>
                        <a:t>Explosives</a:t>
                      </a:r>
                    </a:p>
                  </a:txBody>
                  <a:tcPr/>
                </a:tc>
                <a:tc>
                  <a:txBody>
                    <a:bodyPr/>
                    <a:lstStyle/>
                    <a:p>
                      <a:pPr marL="285750" indent="-285750">
                        <a:buFont typeface="Arial" panose="020B0604020202020204" pitchFamily="34" charset="0"/>
                        <a:buChar char="•"/>
                      </a:pPr>
                      <a:r>
                        <a:rPr lang="en-IN" sz="1800" dirty="0"/>
                        <a:t>The basic thumb rule in the industry is that detonation velocity (VOD) of  explosive must match with sonic velocity (VSO) of rock to obtain fine fragments. </a:t>
                      </a:r>
                    </a:p>
                    <a:p>
                      <a:pPr marL="285750" indent="-285750">
                        <a:buFont typeface="Arial" panose="020B0604020202020204" pitchFamily="34" charset="0"/>
                        <a:buChar char="•"/>
                      </a:pPr>
                      <a:r>
                        <a:rPr lang="en-US" sz="1800" dirty="0"/>
                        <a:t>There is no value in using an explosive that has a VOD greatly in excess of the VSO of the rock, since there is little or no improvement in fragmentation above the VSO.</a:t>
                      </a:r>
                    </a:p>
                    <a:p>
                      <a:pPr marL="285750" indent="-285750">
                        <a:buFont typeface="Arial" panose="020B0604020202020204" pitchFamily="34" charset="0"/>
                        <a:buChar char="•"/>
                      </a:pPr>
                      <a:r>
                        <a:rPr lang="en-US" sz="1800" dirty="0"/>
                        <a:t>Two main explosive being used in industry are ANFO ( ammonium nitrate fuel oil) and emulsion explosives. The choice of explosive depends on the fragmentation of rock required and the geology of rock to be blasted.</a:t>
                      </a:r>
                    </a:p>
                    <a:p>
                      <a:pPr marL="285750" indent="-285750">
                        <a:buFont typeface="Arial" panose="020B0604020202020204" pitchFamily="34" charset="0"/>
                        <a:buChar char="•"/>
                      </a:pPr>
                      <a:r>
                        <a:rPr lang="en-US" sz="1800" b="1" dirty="0"/>
                        <a:t>Ideal practice : </a:t>
                      </a:r>
                      <a:r>
                        <a:rPr lang="en-US" sz="1800" dirty="0"/>
                        <a:t>for good quality rock( Q&gt; 10) emulsion explosive with energy factor around 90% is preferred. For a weak rock with more foliations a less dense explosive like a mixture of ANFO- emulsion might be sufficient. </a:t>
                      </a:r>
                    </a:p>
                    <a:p>
                      <a:endParaRPr lang="en-IN" dirty="0"/>
                    </a:p>
                  </a:txBody>
                  <a:tcPr/>
                </a:tc>
                <a:extLst>
                  <a:ext uri="{0D108BD9-81ED-4DB2-BD59-A6C34878D82A}">
                    <a16:rowId xmlns:a16="http://schemas.microsoft.com/office/drawing/2014/main" val="1164874604"/>
                  </a:ext>
                </a:extLst>
              </a:tr>
            </a:tbl>
          </a:graphicData>
        </a:graphic>
      </p:graphicFrame>
    </p:spTree>
    <p:extLst>
      <p:ext uri="{BB962C8B-B14F-4D97-AF65-F5344CB8AC3E}">
        <p14:creationId xmlns:p14="http://schemas.microsoft.com/office/powerpoint/2010/main" val="78227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E1A6-374E-45C3-B21F-452929DB7918}"/>
              </a:ext>
            </a:extLst>
          </p:cNvPr>
          <p:cNvSpPr>
            <a:spLocks noGrp="1"/>
          </p:cNvSpPr>
          <p:nvPr>
            <p:ph type="title"/>
          </p:nvPr>
        </p:nvSpPr>
        <p:spPr>
          <a:xfrm>
            <a:off x="705034" y="21117"/>
            <a:ext cx="10515600" cy="1325563"/>
          </a:xfrm>
        </p:spPr>
        <p:txBody>
          <a:bodyPr>
            <a:normAutofit/>
          </a:bodyPr>
          <a:lstStyle/>
          <a:p>
            <a:r>
              <a:rPr lang="en-IN" sz="3200" b="1" dirty="0">
                <a:latin typeface="+mn-lt"/>
              </a:rPr>
              <a:t> OBJECTIVE &amp; SCOPE</a:t>
            </a:r>
          </a:p>
        </p:txBody>
      </p:sp>
      <p:graphicFrame>
        <p:nvGraphicFramePr>
          <p:cNvPr id="7" name="Content Placeholder 6">
            <a:extLst>
              <a:ext uri="{FF2B5EF4-FFF2-40B4-BE49-F238E27FC236}">
                <a16:creationId xmlns:a16="http://schemas.microsoft.com/office/drawing/2014/main" id="{D0AC11D7-6416-4FA6-AFE9-BB3E7D082680}"/>
              </a:ext>
            </a:extLst>
          </p:cNvPr>
          <p:cNvGraphicFramePr>
            <a:graphicFrameLocks noGrp="1"/>
          </p:cNvGraphicFramePr>
          <p:nvPr>
            <p:ph idx="1"/>
          </p:nvPr>
        </p:nvGraphicFramePr>
        <p:xfrm>
          <a:off x="2704734" y="552200"/>
          <a:ext cx="4821315" cy="307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rrow: Right 8">
            <a:extLst>
              <a:ext uri="{FF2B5EF4-FFF2-40B4-BE49-F238E27FC236}">
                <a16:creationId xmlns:a16="http://schemas.microsoft.com/office/drawing/2014/main" id="{54E5A1FA-441F-4199-97B3-0BDE4EB95F8D}"/>
              </a:ext>
            </a:extLst>
          </p:cNvPr>
          <p:cNvSpPr/>
          <p:nvPr/>
        </p:nvSpPr>
        <p:spPr>
          <a:xfrm flipV="1">
            <a:off x="6727714" y="1877763"/>
            <a:ext cx="1350146" cy="45143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CFE3CF7-37E7-472C-BD13-EF12D7D28DDC}"/>
              </a:ext>
            </a:extLst>
          </p:cNvPr>
          <p:cNvSpPr txBox="1"/>
          <p:nvPr/>
        </p:nvSpPr>
        <p:spPr>
          <a:xfrm>
            <a:off x="8077864" y="1818085"/>
            <a:ext cx="2482049" cy="369332"/>
          </a:xfrm>
          <a:prstGeom prst="rect">
            <a:avLst/>
          </a:prstGeom>
          <a:noFill/>
        </p:spPr>
        <p:txBody>
          <a:bodyPr wrap="square" rtlCol="0">
            <a:spAutoFit/>
          </a:bodyPr>
          <a:lstStyle/>
          <a:p>
            <a:r>
              <a:rPr lang="en-IN" dirty="0"/>
              <a:t>AREA OF STUDY</a:t>
            </a:r>
          </a:p>
        </p:txBody>
      </p:sp>
      <p:cxnSp>
        <p:nvCxnSpPr>
          <p:cNvPr id="12" name="Straight Connector 11">
            <a:extLst>
              <a:ext uri="{FF2B5EF4-FFF2-40B4-BE49-F238E27FC236}">
                <a16:creationId xmlns:a16="http://schemas.microsoft.com/office/drawing/2014/main" id="{D7108FD9-73E2-4666-9D30-42C1B1B7E1AF}"/>
              </a:ext>
            </a:extLst>
          </p:cNvPr>
          <p:cNvCxnSpPr/>
          <p:nvPr/>
        </p:nvCxnSpPr>
        <p:spPr>
          <a:xfrm>
            <a:off x="838200" y="920941"/>
            <a:ext cx="1008133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272D77-8937-4CBA-95F8-B5BA6DD22B37}"/>
              </a:ext>
            </a:extLst>
          </p:cNvPr>
          <p:cNvSpPr txBox="1"/>
          <p:nvPr/>
        </p:nvSpPr>
        <p:spPr>
          <a:xfrm>
            <a:off x="574091" y="3255258"/>
            <a:ext cx="10345445"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Overbreak volume can be divided into geological overbreak ( excess rock break due to release of in situ stress or due to orientation of discontinuities), blast induced overbreak ( excess rock break due to </a:t>
            </a:r>
            <a:r>
              <a:rPr lang="en-US" dirty="0"/>
              <a:t>inaccuracy in drilling and charging of contour blast holes, which control the damage induced in the surrounding rock mass due to blasting. </a:t>
            </a:r>
          </a:p>
          <a:p>
            <a:pPr marL="285750" indent="-285750" algn="just">
              <a:buFont typeface="Arial" panose="020B0604020202020204" pitchFamily="34" charset="0"/>
              <a:buChar char="•"/>
            </a:pPr>
            <a:r>
              <a:rPr lang="en-US" dirty="0"/>
              <a:t>Inclining with the objective of minimizing overbreak, the study will focus on minimizing blast induced damage as it is something which can be regulated. </a:t>
            </a:r>
          </a:p>
          <a:p>
            <a:pPr marL="285750" indent="-285750" algn="just">
              <a:buFont typeface="Arial" panose="020B0604020202020204" pitchFamily="34" charset="0"/>
              <a:buChar char="•"/>
            </a:pPr>
            <a:r>
              <a:rPr lang="en-US" dirty="0"/>
              <a:t>Blasting techniques like smooth blasting and pre-splitting design will be done and parameters (blast hole diameter, powder factor, delay time) for the blast will be altered with a view to keep the damage to rock as minimum as possible.</a:t>
            </a:r>
            <a:endParaRPr lang="en-IN" dirty="0"/>
          </a:p>
          <a:p>
            <a:pPr marL="285750" indent="-285750">
              <a:buFont typeface="Arial" panose="020B0604020202020204" pitchFamily="34" charset="0"/>
              <a:buChar char="•"/>
            </a:pPr>
            <a:endParaRPr lang="en-IN" dirty="0"/>
          </a:p>
        </p:txBody>
      </p:sp>
      <p:sp>
        <p:nvSpPr>
          <p:cNvPr id="3" name="Date Placeholder 2">
            <a:extLst>
              <a:ext uri="{FF2B5EF4-FFF2-40B4-BE49-F238E27FC236}">
                <a16:creationId xmlns:a16="http://schemas.microsoft.com/office/drawing/2014/main" id="{D473A674-192B-4630-A815-1C58D10BC929}"/>
              </a:ext>
            </a:extLst>
          </p:cNvPr>
          <p:cNvSpPr>
            <a:spLocks noGrp="1"/>
          </p:cNvSpPr>
          <p:nvPr>
            <p:ph type="dt" sz="half" idx="10"/>
          </p:nvPr>
        </p:nvSpPr>
        <p:spPr>
          <a:xfrm>
            <a:off x="-9526" y="6356350"/>
            <a:ext cx="4048125"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1D940F52-7585-4B0E-921A-AC60A05E32BE}" type="datetime3">
              <a:rPr lang="en-US" smtClean="0"/>
              <a:t>1 January 2024</a:t>
            </a:fld>
            <a:endParaRPr lang="en-IN" dirty="0"/>
          </a:p>
        </p:txBody>
      </p:sp>
      <p:sp>
        <p:nvSpPr>
          <p:cNvPr id="8" name="Footer Placeholder 7">
            <a:extLst>
              <a:ext uri="{FF2B5EF4-FFF2-40B4-BE49-F238E27FC236}">
                <a16:creationId xmlns:a16="http://schemas.microsoft.com/office/drawing/2014/main" id="{445DEB72-9CDC-4080-B7BC-6E6340500EA6}"/>
              </a:ext>
            </a:extLst>
          </p:cNvPr>
          <p:cNvSpPr>
            <a:spLocks noGrp="1"/>
          </p:cNvSpPr>
          <p:nvPr>
            <p:ph type="ftr" sz="quarter" idx="11"/>
          </p:nvPr>
        </p:nvSpPr>
        <p:spPr>
          <a:xfrm>
            <a:off x="4038600" y="6356354"/>
            <a:ext cx="4581524"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1" name="Slide Number Placeholder 10">
            <a:extLst>
              <a:ext uri="{FF2B5EF4-FFF2-40B4-BE49-F238E27FC236}">
                <a16:creationId xmlns:a16="http://schemas.microsoft.com/office/drawing/2014/main" id="{23E868A6-CE1B-4E6D-9C2A-E3B8559160FC}"/>
              </a:ext>
            </a:extLst>
          </p:cNvPr>
          <p:cNvSpPr>
            <a:spLocks noGrp="1"/>
          </p:cNvSpPr>
          <p:nvPr>
            <p:ph type="sldNum" sz="quarter" idx="12"/>
          </p:nvPr>
        </p:nvSpPr>
        <p:spPr>
          <a:xfrm>
            <a:off x="8620128" y="6356354"/>
            <a:ext cx="3571875"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4</a:t>
            </a:fld>
            <a:endParaRPr lang="en-IN" dirty="0"/>
          </a:p>
        </p:txBody>
      </p:sp>
    </p:spTree>
    <p:extLst>
      <p:ext uri="{BB962C8B-B14F-4D97-AF65-F5344CB8AC3E}">
        <p14:creationId xmlns:p14="http://schemas.microsoft.com/office/powerpoint/2010/main" val="1257456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Table 7">
            <a:extLst>
              <a:ext uri="{FF2B5EF4-FFF2-40B4-BE49-F238E27FC236}">
                <a16:creationId xmlns:a16="http://schemas.microsoft.com/office/drawing/2014/main" id="{46A5E18B-EFAA-4A7E-A812-75661830D4B7}"/>
              </a:ext>
            </a:extLst>
          </p:cNvPr>
          <p:cNvGraphicFramePr>
            <a:graphicFrameLocks/>
          </p:cNvGraphicFramePr>
          <p:nvPr>
            <p:extLst>
              <p:ext uri="{D42A27DB-BD31-4B8C-83A1-F6EECF244321}">
                <p14:modId xmlns:p14="http://schemas.microsoft.com/office/powerpoint/2010/main" val="3308663944"/>
              </p:ext>
            </p:extLst>
          </p:nvPr>
        </p:nvGraphicFramePr>
        <p:xfrm>
          <a:off x="982318" y="1627312"/>
          <a:ext cx="10515603" cy="1691640"/>
        </p:xfrm>
        <a:graphic>
          <a:graphicData uri="http://schemas.openxmlformats.org/drawingml/2006/table">
            <a:tbl>
              <a:tblPr firstRow="1" bandRow="1">
                <a:tableStyleId>{5940675A-B579-460E-94D1-54222C63F5DA}</a:tableStyleId>
              </a:tblPr>
              <a:tblGrid>
                <a:gridCol w="1502229">
                  <a:extLst>
                    <a:ext uri="{9D8B030D-6E8A-4147-A177-3AD203B41FA5}">
                      <a16:colId xmlns:a16="http://schemas.microsoft.com/office/drawing/2014/main" val="1368402466"/>
                    </a:ext>
                  </a:extLst>
                </a:gridCol>
                <a:gridCol w="1502229">
                  <a:extLst>
                    <a:ext uri="{9D8B030D-6E8A-4147-A177-3AD203B41FA5}">
                      <a16:colId xmlns:a16="http://schemas.microsoft.com/office/drawing/2014/main" val="3483089859"/>
                    </a:ext>
                  </a:extLst>
                </a:gridCol>
                <a:gridCol w="1502229">
                  <a:extLst>
                    <a:ext uri="{9D8B030D-6E8A-4147-A177-3AD203B41FA5}">
                      <a16:colId xmlns:a16="http://schemas.microsoft.com/office/drawing/2014/main" val="2792790649"/>
                    </a:ext>
                  </a:extLst>
                </a:gridCol>
                <a:gridCol w="1502229">
                  <a:extLst>
                    <a:ext uri="{9D8B030D-6E8A-4147-A177-3AD203B41FA5}">
                      <a16:colId xmlns:a16="http://schemas.microsoft.com/office/drawing/2014/main" val="2760248972"/>
                    </a:ext>
                  </a:extLst>
                </a:gridCol>
                <a:gridCol w="1502229">
                  <a:extLst>
                    <a:ext uri="{9D8B030D-6E8A-4147-A177-3AD203B41FA5}">
                      <a16:colId xmlns:a16="http://schemas.microsoft.com/office/drawing/2014/main" val="2882462434"/>
                    </a:ext>
                  </a:extLst>
                </a:gridCol>
                <a:gridCol w="1502229">
                  <a:extLst>
                    <a:ext uri="{9D8B030D-6E8A-4147-A177-3AD203B41FA5}">
                      <a16:colId xmlns:a16="http://schemas.microsoft.com/office/drawing/2014/main" val="4200997260"/>
                    </a:ext>
                  </a:extLst>
                </a:gridCol>
                <a:gridCol w="1502229">
                  <a:extLst>
                    <a:ext uri="{9D8B030D-6E8A-4147-A177-3AD203B41FA5}">
                      <a16:colId xmlns:a16="http://schemas.microsoft.com/office/drawing/2014/main" val="230420557"/>
                    </a:ext>
                  </a:extLst>
                </a:gridCol>
              </a:tblGrid>
              <a:tr h="370840">
                <a:tc>
                  <a:txBody>
                    <a:bodyPr/>
                    <a:lstStyle/>
                    <a:p>
                      <a:pPr algn="ctr"/>
                      <a:r>
                        <a:rPr lang="en-IN" sz="1600" b="1" dirty="0"/>
                        <a:t>Rock Class</a:t>
                      </a:r>
                    </a:p>
                  </a:txBody>
                  <a:tcPr/>
                </a:tc>
                <a:tc gridSpan="2">
                  <a:txBody>
                    <a:bodyPr/>
                    <a:lstStyle/>
                    <a:p>
                      <a:pPr algn="ctr"/>
                      <a:r>
                        <a:rPr lang="en-IN" sz="1600" b="1" dirty="0"/>
                        <a:t>ET2 cycle time (mins)</a:t>
                      </a:r>
                    </a:p>
                  </a:txBody>
                  <a:tcPr/>
                </a:tc>
                <a:tc hMerge="1">
                  <a:txBody>
                    <a:bodyPr/>
                    <a:lstStyle/>
                    <a:p>
                      <a:endParaRPr lang="en-IN"/>
                    </a:p>
                  </a:txBody>
                  <a:tcPr/>
                </a:tc>
                <a:tc>
                  <a:txBody>
                    <a:bodyPr/>
                    <a:lstStyle/>
                    <a:p>
                      <a:pPr algn="ctr"/>
                      <a:r>
                        <a:rPr lang="en-IN" sz="1600" b="1" dirty="0"/>
                        <a:t>Reduced time(hr)</a:t>
                      </a:r>
                    </a:p>
                  </a:txBody>
                  <a:tcPr/>
                </a:tc>
                <a:tc gridSpan="2">
                  <a:txBody>
                    <a:bodyPr/>
                    <a:lstStyle/>
                    <a:p>
                      <a:pPr algn="ctr"/>
                      <a:r>
                        <a:rPr lang="en-IN" sz="1600" b="1" dirty="0"/>
                        <a:t>ET3 cycle time (mins)</a:t>
                      </a:r>
                    </a:p>
                  </a:txBody>
                  <a:tcPr/>
                </a:tc>
                <a:tc hMerge="1">
                  <a:txBody>
                    <a:bodyPr/>
                    <a:lstStyle/>
                    <a:p>
                      <a:endParaRPr lang="en-IN"/>
                    </a:p>
                  </a:txBody>
                  <a:tcPr/>
                </a:tc>
                <a:tc>
                  <a:txBody>
                    <a:bodyPr/>
                    <a:lstStyle/>
                    <a:p>
                      <a:pPr algn="ctr"/>
                      <a:r>
                        <a:rPr lang="en-IN" sz="1600" b="1" dirty="0"/>
                        <a:t>Reduced time (hr)</a:t>
                      </a:r>
                    </a:p>
                  </a:txBody>
                  <a:tcPr/>
                </a:tc>
                <a:extLst>
                  <a:ext uri="{0D108BD9-81ED-4DB2-BD59-A6C34878D82A}">
                    <a16:rowId xmlns:a16="http://schemas.microsoft.com/office/drawing/2014/main" val="32166493"/>
                  </a:ext>
                </a:extLst>
              </a:tr>
              <a:tr h="370840">
                <a:tc>
                  <a:txBody>
                    <a:bodyPr/>
                    <a:lstStyle/>
                    <a:p>
                      <a:pPr algn="ctr"/>
                      <a:endParaRPr lang="en-IN" sz="1600" dirty="0"/>
                    </a:p>
                  </a:txBody>
                  <a:tcPr/>
                </a:tc>
                <a:tc>
                  <a:txBody>
                    <a:bodyPr/>
                    <a:lstStyle/>
                    <a:p>
                      <a:pPr algn="ctr"/>
                      <a:r>
                        <a:rPr lang="en-IN" sz="1600" dirty="0"/>
                        <a:t>Before</a:t>
                      </a:r>
                    </a:p>
                  </a:txBody>
                  <a:tcPr/>
                </a:tc>
                <a:tc>
                  <a:txBody>
                    <a:bodyPr/>
                    <a:lstStyle/>
                    <a:p>
                      <a:pPr algn="ctr"/>
                      <a:r>
                        <a:rPr lang="en-IN" sz="1600" dirty="0"/>
                        <a:t>After</a:t>
                      </a:r>
                    </a:p>
                  </a:txBody>
                  <a:tcPr/>
                </a:tc>
                <a:tc>
                  <a:txBody>
                    <a:bodyPr/>
                    <a:lstStyle/>
                    <a:p>
                      <a:pPr algn="ctr"/>
                      <a:endParaRPr lang="en-IN" sz="1600" dirty="0"/>
                    </a:p>
                  </a:txBody>
                  <a:tcPr/>
                </a:tc>
                <a:tc>
                  <a:txBody>
                    <a:bodyPr/>
                    <a:lstStyle/>
                    <a:p>
                      <a:pPr algn="ctr"/>
                      <a:r>
                        <a:rPr lang="en-IN" sz="1600" dirty="0"/>
                        <a:t>Before</a:t>
                      </a:r>
                    </a:p>
                  </a:txBody>
                  <a:tcPr/>
                </a:tc>
                <a:tc>
                  <a:txBody>
                    <a:bodyPr/>
                    <a:lstStyle/>
                    <a:p>
                      <a:pPr algn="ctr"/>
                      <a:r>
                        <a:rPr lang="en-IN" sz="1600" dirty="0"/>
                        <a:t>After</a:t>
                      </a:r>
                    </a:p>
                  </a:txBody>
                  <a:tcPr/>
                </a:tc>
                <a:tc>
                  <a:txBody>
                    <a:bodyPr/>
                    <a:lstStyle/>
                    <a:p>
                      <a:pPr algn="ctr"/>
                      <a:endParaRPr lang="en-IN" sz="1600" dirty="0"/>
                    </a:p>
                  </a:txBody>
                  <a:tcPr/>
                </a:tc>
                <a:extLst>
                  <a:ext uri="{0D108BD9-81ED-4DB2-BD59-A6C34878D82A}">
                    <a16:rowId xmlns:a16="http://schemas.microsoft.com/office/drawing/2014/main" val="1660860348"/>
                  </a:ext>
                </a:extLst>
              </a:tr>
              <a:tr h="370840">
                <a:tc>
                  <a:txBody>
                    <a:bodyPr/>
                    <a:lstStyle/>
                    <a:p>
                      <a:pPr algn="ctr" fontAlgn="ctr"/>
                      <a:r>
                        <a:rPr lang="en-IN" sz="1600" b="1" u="none" strike="noStrike" dirty="0">
                          <a:solidFill>
                            <a:srgbClr val="000000"/>
                          </a:solidFill>
                          <a:effectLst/>
                        </a:rPr>
                        <a:t>B2</a:t>
                      </a:r>
                      <a:endParaRPr lang="en-IN" sz="1600" b="1"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dirty="0">
                          <a:effectLst/>
                        </a:rPr>
                        <a:t>931.28</a:t>
                      </a:r>
                      <a:endParaRPr lang="en-IN"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1" u="none" strike="noStrike" dirty="0">
                          <a:solidFill>
                            <a:srgbClr val="000000"/>
                          </a:solidFill>
                          <a:effectLst/>
                        </a:rPr>
                        <a:t>845.45</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u="none" strike="noStrike" dirty="0">
                          <a:solidFill>
                            <a:srgbClr val="000000"/>
                          </a:solidFill>
                          <a:effectLst/>
                        </a:rPr>
                        <a:t>1.43</a:t>
                      </a:r>
                      <a:endParaRPr lang="en-IN" sz="1600" b="1"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dirty="0">
                          <a:effectLst/>
                        </a:rPr>
                        <a:t>885.70</a:t>
                      </a:r>
                      <a:endParaRPr lang="en-IN"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1" u="none" strike="noStrike" dirty="0">
                          <a:solidFill>
                            <a:srgbClr val="000000"/>
                          </a:solidFill>
                          <a:effectLst/>
                        </a:rPr>
                        <a:t>809.38</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u="none" strike="noStrike" dirty="0">
                          <a:solidFill>
                            <a:srgbClr val="000000"/>
                          </a:solidFill>
                          <a:effectLst/>
                        </a:rPr>
                        <a:t>1.27</a:t>
                      </a:r>
                      <a:endParaRPr lang="en-IN" sz="1600" b="1" i="0" u="none" strike="noStrike" dirty="0">
                        <a:solidFill>
                          <a:srgbClr val="000000"/>
                        </a:solidFill>
                        <a:effectLst/>
                        <a:latin typeface="+mn-lt"/>
                      </a:endParaRPr>
                    </a:p>
                  </a:txBody>
                  <a:tcPr marL="7489" marR="7489" marT="7489" marB="0" anchor="ctr"/>
                </a:tc>
                <a:extLst>
                  <a:ext uri="{0D108BD9-81ED-4DB2-BD59-A6C34878D82A}">
                    <a16:rowId xmlns:a16="http://schemas.microsoft.com/office/drawing/2014/main" val="3747825234"/>
                  </a:ext>
                </a:extLst>
              </a:tr>
              <a:tr h="370840">
                <a:tc>
                  <a:txBody>
                    <a:bodyPr/>
                    <a:lstStyle/>
                    <a:p>
                      <a:pPr algn="ctr" fontAlgn="ctr"/>
                      <a:r>
                        <a:rPr lang="en-IN" sz="1600" b="1" u="none" strike="noStrike" dirty="0">
                          <a:solidFill>
                            <a:srgbClr val="000000"/>
                          </a:solidFill>
                          <a:effectLst/>
                        </a:rPr>
                        <a:t>B3</a:t>
                      </a:r>
                      <a:endParaRPr lang="en-IN" sz="1600" b="1"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dirty="0">
                          <a:effectLst/>
                        </a:rPr>
                        <a:t>911.04</a:t>
                      </a:r>
                      <a:endParaRPr lang="en-IN"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1" u="none" strike="noStrike" dirty="0">
                          <a:solidFill>
                            <a:srgbClr val="000000"/>
                          </a:solidFill>
                          <a:effectLst/>
                        </a:rPr>
                        <a:t>796.93</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u="none" strike="noStrike" dirty="0">
                          <a:solidFill>
                            <a:srgbClr val="000000"/>
                          </a:solidFill>
                          <a:effectLst/>
                        </a:rPr>
                        <a:t>1.90</a:t>
                      </a:r>
                      <a:endParaRPr lang="en-IN" sz="1600" b="1"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dirty="0">
                          <a:effectLst/>
                        </a:rPr>
                        <a:t>1098.16</a:t>
                      </a:r>
                      <a:endParaRPr lang="en-IN" sz="1600" b="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1" u="none" strike="noStrike" dirty="0">
                          <a:solidFill>
                            <a:srgbClr val="000000"/>
                          </a:solidFill>
                          <a:effectLst/>
                        </a:rPr>
                        <a:t>988.36</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u="none" strike="noStrike" dirty="0">
                          <a:solidFill>
                            <a:srgbClr val="000000"/>
                          </a:solidFill>
                          <a:effectLst/>
                        </a:rPr>
                        <a:t>1.83</a:t>
                      </a:r>
                      <a:endParaRPr lang="en-IN" sz="1600" b="1" i="0" u="none" strike="noStrike" dirty="0">
                        <a:solidFill>
                          <a:srgbClr val="000000"/>
                        </a:solidFill>
                        <a:effectLst/>
                        <a:latin typeface="+mn-lt"/>
                      </a:endParaRPr>
                    </a:p>
                  </a:txBody>
                  <a:tcPr marL="7489" marR="7489" marT="7489" marB="0" anchor="ctr"/>
                </a:tc>
                <a:extLst>
                  <a:ext uri="{0D108BD9-81ED-4DB2-BD59-A6C34878D82A}">
                    <a16:rowId xmlns:a16="http://schemas.microsoft.com/office/drawing/2014/main" val="4226949075"/>
                  </a:ext>
                </a:extLst>
              </a:tr>
            </a:tbl>
          </a:graphicData>
        </a:graphic>
      </p:graphicFrame>
    </p:spTree>
    <p:extLst>
      <p:ext uri="{BB962C8B-B14F-4D97-AF65-F5344CB8AC3E}">
        <p14:creationId xmlns:p14="http://schemas.microsoft.com/office/powerpoint/2010/main" val="171063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9702249-F15B-44D3-8CD2-AFC7F23A6164}"/>
              </a:ext>
            </a:extLst>
          </p:cNvPr>
          <p:cNvSpPr>
            <a:spLocks noGrp="1"/>
          </p:cNvSpPr>
          <p:nvPr>
            <p:ph type="dt" sz="half" idx="10"/>
          </p:nvPr>
        </p:nvSpPr>
        <p:spPr>
          <a:xfrm>
            <a:off x="0" y="6356353"/>
            <a:ext cx="40386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72F59C5-7549-4397-A52B-75D4EFDC8935}" type="datetime3">
              <a:rPr lang="en-US" smtClean="0"/>
              <a:t>1 January 2024</a:t>
            </a:fld>
            <a:endParaRPr lang="en-IN" dirty="0"/>
          </a:p>
        </p:txBody>
      </p:sp>
      <p:sp>
        <p:nvSpPr>
          <p:cNvPr id="9" name="Footer Placeholder 8">
            <a:extLst>
              <a:ext uri="{FF2B5EF4-FFF2-40B4-BE49-F238E27FC236}">
                <a16:creationId xmlns:a16="http://schemas.microsoft.com/office/drawing/2014/main" id="{4C2C57D2-1DA2-41DD-A9F4-756E8884501E}"/>
              </a:ext>
            </a:extLst>
          </p:cNvPr>
          <p:cNvSpPr>
            <a:spLocks noGrp="1"/>
          </p:cNvSpPr>
          <p:nvPr>
            <p:ph type="ftr" sz="quarter" idx="11"/>
          </p:nvPr>
        </p:nvSpPr>
        <p:spPr>
          <a:xfrm>
            <a:off x="4038600" y="6356353"/>
            <a:ext cx="45720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0" name="Slide Number Placeholder 9">
            <a:extLst>
              <a:ext uri="{FF2B5EF4-FFF2-40B4-BE49-F238E27FC236}">
                <a16:creationId xmlns:a16="http://schemas.microsoft.com/office/drawing/2014/main" id="{2C7AF08C-D3F0-45EF-A9D0-F7093B488D4F}"/>
              </a:ext>
            </a:extLst>
          </p:cNvPr>
          <p:cNvSpPr>
            <a:spLocks noGrp="1"/>
          </p:cNvSpPr>
          <p:nvPr>
            <p:ph type="sldNum" sz="quarter" idx="12"/>
          </p:nvPr>
        </p:nvSpPr>
        <p:spPr>
          <a:xfrm>
            <a:off x="8610600" y="6356353"/>
            <a:ext cx="35814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5</a:t>
            </a:fld>
            <a:endParaRPr lang="en-IN" dirty="0"/>
          </a:p>
        </p:txBody>
      </p:sp>
      <p:sp>
        <p:nvSpPr>
          <p:cNvPr id="2" name="Title 1">
            <a:extLst>
              <a:ext uri="{FF2B5EF4-FFF2-40B4-BE49-F238E27FC236}">
                <a16:creationId xmlns:a16="http://schemas.microsoft.com/office/drawing/2014/main" id="{18894ADE-A461-4D53-92CF-2B0DDA902EB9}"/>
              </a:ext>
            </a:extLst>
          </p:cNvPr>
          <p:cNvSpPr>
            <a:spLocks noGrp="1"/>
          </p:cNvSpPr>
          <p:nvPr>
            <p:ph type="title" idx="4294967295"/>
          </p:nvPr>
        </p:nvSpPr>
        <p:spPr>
          <a:xfrm>
            <a:off x="642891" y="136522"/>
            <a:ext cx="10515600" cy="1325562"/>
          </a:xfrm>
        </p:spPr>
        <p:txBody>
          <a:bodyPr>
            <a:normAutofit/>
          </a:bodyPr>
          <a:lstStyle/>
          <a:p>
            <a:r>
              <a:rPr lang="en-IN" sz="3200" b="1" dirty="0">
                <a:latin typeface="+mn-lt"/>
              </a:rPr>
              <a:t>METHODOLOGY</a:t>
            </a:r>
            <a:r>
              <a:rPr lang="en-IN" sz="3200" dirty="0">
                <a:latin typeface="+mn-lt"/>
              </a:rPr>
              <a:t> (continued)</a:t>
            </a:r>
          </a:p>
        </p:txBody>
      </p:sp>
      <p:cxnSp>
        <p:nvCxnSpPr>
          <p:cNvPr id="8" name="Straight Connector 7">
            <a:extLst>
              <a:ext uri="{FF2B5EF4-FFF2-40B4-BE49-F238E27FC236}">
                <a16:creationId xmlns:a16="http://schemas.microsoft.com/office/drawing/2014/main" id="{72A06001-D145-4284-9BD9-CB0201C5F5FF}"/>
              </a:ext>
            </a:extLst>
          </p:cNvPr>
          <p:cNvCxnSpPr/>
          <p:nvPr/>
        </p:nvCxnSpPr>
        <p:spPr>
          <a:xfrm>
            <a:off x="742950" y="1118679"/>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Diagram 15">
            <a:extLst>
              <a:ext uri="{FF2B5EF4-FFF2-40B4-BE49-F238E27FC236}">
                <a16:creationId xmlns:a16="http://schemas.microsoft.com/office/drawing/2014/main" id="{9DFFABAA-BA53-46F4-BCD6-BFF651934637}"/>
              </a:ext>
            </a:extLst>
          </p:cNvPr>
          <p:cNvGraphicFramePr/>
          <p:nvPr/>
        </p:nvGraphicFramePr>
        <p:xfrm>
          <a:off x="742950" y="1356498"/>
          <a:ext cx="10515599" cy="4762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8261-5F8E-4DBF-96CF-10A66DA71271}"/>
              </a:ext>
            </a:extLst>
          </p:cNvPr>
          <p:cNvSpPr>
            <a:spLocks noGrp="1"/>
          </p:cNvSpPr>
          <p:nvPr>
            <p:ph type="title"/>
          </p:nvPr>
        </p:nvSpPr>
        <p:spPr>
          <a:xfrm>
            <a:off x="753446" y="-53762"/>
            <a:ext cx="10515600" cy="1325563"/>
          </a:xfrm>
        </p:spPr>
        <p:txBody>
          <a:bodyPr>
            <a:normAutofit/>
          </a:bodyPr>
          <a:lstStyle/>
          <a:p>
            <a:r>
              <a:rPr lang="en-IN" sz="3600" b="1" dirty="0">
                <a:latin typeface="+mn-lt"/>
              </a:rPr>
              <a:t>IDENTIFICATION </a:t>
            </a:r>
            <a:endParaRPr lang="en-IN" sz="3600" dirty="0">
              <a:latin typeface="+mn-lt"/>
            </a:endParaRPr>
          </a:p>
        </p:txBody>
      </p:sp>
      <p:sp>
        <p:nvSpPr>
          <p:cNvPr id="3" name="Content Placeholder 2">
            <a:extLst>
              <a:ext uri="{FF2B5EF4-FFF2-40B4-BE49-F238E27FC236}">
                <a16:creationId xmlns:a16="http://schemas.microsoft.com/office/drawing/2014/main" id="{9A5849EA-6803-4F69-AD94-14A86AA809F5}"/>
              </a:ext>
            </a:extLst>
          </p:cNvPr>
          <p:cNvSpPr>
            <a:spLocks noGrp="1"/>
          </p:cNvSpPr>
          <p:nvPr>
            <p:ph idx="1"/>
          </p:nvPr>
        </p:nvSpPr>
        <p:spPr>
          <a:xfrm>
            <a:off x="838200" y="1271800"/>
            <a:ext cx="10515600" cy="4351338"/>
          </a:xfrm>
        </p:spPr>
        <p:txBody>
          <a:bodyPr>
            <a:normAutofit/>
          </a:bodyPr>
          <a:lstStyle/>
          <a:p>
            <a:pPr marL="0" indent="0">
              <a:buNone/>
            </a:pPr>
            <a:endParaRPr lang="en-IN" sz="2000" dirty="0"/>
          </a:p>
          <a:p>
            <a:pPr marL="0" indent="0">
              <a:buNone/>
            </a:pPr>
            <a:endParaRPr lang="en-IN" sz="2000" dirty="0"/>
          </a:p>
          <a:p>
            <a:pPr marL="0" indent="0">
              <a:buNone/>
            </a:pPr>
            <a:endParaRPr lang="en-IN" sz="2000" dirty="0"/>
          </a:p>
        </p:txBody>
      </p:sp>
      <p:cxnSp>
        <p:nvCxnSpPr>
          <p:cNvPr id="10" name="Straight Connector 9">
            <a:extLst>
              <a:ext uri="{FF2B5EF4-FFF2-40B4-BE49-F238E27FC236}">
                <a16:creationId xmlns:a16="http://schemas.microsoft.com/office/drawing/2014/main" id="{953AE8C2-E2C2-4E48-8022-B00693D50F34}"/>
              </a:ext>
            </a:extLst>
          </p:cNvPr>
          <p:cNvCxnSpPr/>
          <p:nvPr/>
        </p:nvCxnSpPr>
        <p:spPr>
          <a:xfrm>
            <a:off x="838203" y="960016"/>
            <a:ext cx="1068355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AE9FE9B-1EC5-496C-B37E-DFBEA6628828}"/>
              </a:ext>
            </a:extLst>
          </p:cNvPr>
          <p:cNvSpPr txBox="1"/>
          <p:nvPr/>
        </p:nvSpPr>
        <p:spPr>
          <a:xfrm>
            <a:off x="679967" y="1166237"/>
            <a:ext cx="3483428"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Even though it appears that taking care of contour holes minimises overbreak, there are several other factors all along the tunnelling stages (marking, drilling, loading, blasting) which will affect overbreak before we take care about contours.</a:t>
            </a:r>
          </a:p>
          <a:p>
            <a:pPr algn="just"/>
            <a:endParaRPr lang="en-IN" dirty="0"/>
          </a:p>
          <a:p>
            <a:pPr marL="285750" indent="-285750" algn="just">
              <a:buFont typeface="Arial" panose="020B0604020202020204" pitchFamily="34" charset="0"/>
              <a:buChar char="•"/>
            </a:pPr>
            <a:r>
              <a:rPr lang="en-IN" dirty="0"/>
              <a:t>All those factors would be studied and the ideal practises will be the benchmark to which practises of a site will be compared to. </a:t>
            </a:r>
          </a:p>
        </p:txBody>
      </p:sp>
      <p:sp>
        <p:nvSpPr>
          <p:cNvPr id="8" name="Date Placeholder 7">
            <a:extLst>
              <a:ext uri="{FF2B5EF4-FFF2-40B4-BE49-F238E27FC236}">
                <a16:creationId xmlns:a16="http://schemas.microsoft.com/office/drawing/2014/main" id="{6598211C-B20E-4CBE-8DD3-D966EA321E9C}"/>
              </a:ext>
            </a:extLst>
          </p:cNvPr>
          <p:cNvSpPr>
            <a:spLocks noGrp="1"/>
          </p:cNvSpPr>
          <p:nvPr>
            <p:ph type="dt" sz="half" idx="10"/>
          </p:nvPr>
        </p:nvSpPr>
        <p:spPr>
          <a:xfrm>
            <a:off x="0" y="6356352"/>
            <a:ext cx="401955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10D5A160-1429-4FE6-8956-A87F93BB3300}" type="datetime3">
              <a:rPr lang="en-US" smtClean="0"/>
              <a:t>1 January 2024</a:t>
            </a:fld>
            <a:endParaRPr lang="en-IN" dirty="0"/>
          </a:p>
        </p:txBody>
      </p:sp>
      <p:sp>
        <p:nvSpPr>
          <p:cNvPr id="9" name="Footer Placeholder 8">
            <a:extLst>
              <a:ext uri="{FF2B5EF4-FFF2-40B4-BE49-F238E27FC236}">
                <a16:creationId xmlns:a16="http://schemas.microsoft.com/office/drawing/2014/main" id="{24762B3C-2EBE-4A4A-8360-08585790D6A1}"/>
              </a:ext>
            </a:extLst>
          </p:cNvPr>
          <p:cNvSpPr>
            <a:spLocks noGrp="1"/>
          </p:cNvSpPr>
          <p:nvPr>
            <p:ph type="ftr" sz="quarter" idx="11"/>
          </p:nvPr>
        </p:nvSpPr>
        <p:spPr>
          <a:xfrm>
            <a:off x="4019550" y="6356354"/>
            <a:ext cx="459105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1" name="Slide Number Placeholder 10">
            <a:extLst>
              <a:ext uri="{FF2B5EF4-FFF2-40B4-BE49-F238E27FC236}">
                <a16:creationId xmlns:a16="http://schemas.microsoft.com/office/drawing/2014/main" id="{EC631DD8-4665-48ED-8880-B35747D7E4D9}"/>
              </a:ext>
            </a:extLst>
          </p:cNvPr>
          <p:cNvSpPr>
            <a:spLocks noGrp="1"/>
          </p:cNvSpPr>
          <p:nvPr>
            <p:ph type="sldNum" sz="quarter" idx="12"/>
          </p:nvPr>
        </p:nvSpPr>
        <p:spPr>
          <a:xfrm>
            <a:off x="8610600" y="6356354"/>
            <a:ext cx="35814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6</a:t>
            </a:fld>
            <a:endParaRPr lang="en-IN" dirty="0"/>
          </a:p>
        </p:txBody>
      </p:sp>
      <p:pic>
        <p:nvPicPr>
          <p:cNvPr id="13" name="Content Placeholder 3">
            <a:extLst>
              <a:ext uri="{FF2B5EF4-FFF2-40B4-BE49-F238E27FC236}">
                <a16:creationId xmlns:a16="http://schemas.microsoft.com/office/drawing/2014/main" id="{D11B56FC-4FC1-46EA-9597-0A0BED6BF6F9}"/>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891594" y="1001530"/>
            <a:ext cx="5860473" cy="3560618"/>
          </a:xfrm>
          <a:prstGeom prst="rect">
            <a:avLst/>
          </a:prstGeom>
          <a:noFill/>
          <a:ln>
            <a:noFill/>
          </a:ln>
        </p:spPr>
      </p:pic>
      <p:sp>
        <p:nvSpPr>
          <p:cNvPr id="16" name="TextBox 15">
            <a:extLst>
              <a:ext uri="{FF2B5EF4-FFF2-40B4-BE49-F238E27FC236}">
                <a16:creationId xmlns:a16="http://schemas.microsoft.com/office/drawing/2014/main" id="{34DFFBB5-4133-4BD3-ADF2-DBB6DC0D0877}"/>
              </a:ext>
            </a:extLst>
          </p:cNvPr>
          <p:cNvSpPr txBox="1"/>
          <p:nvPr/>
        </p:nvSpPr>
        <p:spPr>
          <a:xfrm>
            <a:off x="5010541" y="2169368"/>
            <a:ext cx="1436915" cy="369332"/>
          </a:xfrm>
          <a:prstGeom prst="rect">
            <a:avLst/>
          </a:prstGeom>
          <a:noFill/>
        </p:spPr>
        <p:txBody>
          <a:bodyPr wrap="square" rtlCol="0">
            <a:spAutoFit/>
          </a:bodyPr>
          <a:lstStyle/>
          <a:p>
            <a:r>
              <a:rPr lang="en-IN" dirty="0"/>
              <a:t>SURVEYING</a:t>
            </a:r>
          </a:p>
        </p:txBody>
      </p:sp>
      <p:sp>
        <p:nvSpPr>
          <p:cNvPr id="17" name="TextBox 16">
            <a:extLst>
              <a:ext uri="{FF2B5EF4-FFF2-40B4-BE49-F238E27FC236}">
                <a16:creationId xmlns:a16="http://schemas.microsoft.com/office/drawing/2014/main" id="{07FD281C-640E-4847-8206-255AD8E2A152}"/>
              </a:ext>
            </a:extLst>
          </p:cNvPr>
          <p:cNvSpPr txBox="1"/>
          <p:nvPr/>
        </p:nvSpPr>
        <p:spPr>
          <a:xfrm>
            <a:off x="5418755" y="1349266"/>
            <a:ext cx="1184989" cy="369332"/>
          </a:xfrm>
          <a:prstGeom prst="rect">
            <a:avLst/>
          </a:prstGeom>
          <a:noFill/>
        </p:spPr>
        <p:txBody>
          <a:bodyPr wrap="square" rtlCol="0">
            <a:spAutoFit/>
          </a:bodyPr>
          <a:lstStyle/>
          <a:p>
            <a:r>
              <a:rPr lang="en-IN" dirty="0"/>
              <a:t>DRILLING</a:t>
            </a:r>
          </a:p>
        </p:txBody>
      </p:sp>
      <p:sp>
        <p:nvSpPr>
          <p:cNvPr id="18" name="TextBox 17">
            <a:extLst>
              <a:ext uri="{FF2B5EF4-FFF2-40B4-BE49-F238E27FC236}">
                <a16:creationId xmlns:a16="http://schemas.microsoft.com/office/drawing/2014/main" id="{48C5ED56-9503-4D51-AEF7-186B66E6DA88}"/>
              </a:ext>
            </a:extLst>
          </p:cNvPr>
          <p:cNvSpPr txBox="1"/>
          <p:nvPr/>
        </p:nvSpPr>
        <p:spPr>
          <a:xfrm>
            <a:off x="10934312" y="1095673"/>
            <a:ext cx="1443911" cy="369332"/>
          </a:xfrm>
          <a:prstGeom prst="rect">
            <a:avLst/>
          </a:prstGeom>
          <a:noFill/>
        </p:spPr>
        <p:txBody>
          <a:bodyPr wrap="square" rtlCol="0">
            <a:spAutoFit/>
          </a:bodyPr>
          <a:lstStyle/>
          <a:p>
            <a:r>
              <a:rPr lang="en-IN" dirty="0"/>
              <a:t>CHARGING</a:t>
            </a:r>
          </a:p>
        </p:txBody>
      </p:sp>
      <p:sp>
        <p:nvSpPr>
          <p:cNvPr id="19" name="TextBox 18">
            <a:extLst>
              <a:ext uri="{FF2B5EF4-FFF2-40B4-BE49-F238E27FC236}">
                <a16:creationId xmlns:a16="http://schemas.microsoft.com/office/drawing/2014/main" id="{95EEED9E-AF3E-45C7-9FB1-FC991AD3C284}"/>
              </a:ext>
            </a:extLst>
          </p:cNvPr>
          <p:cNvSpPr txBox="1"/>
          <p:nvPr/>
        </p:nvSpPr>
        <p:spPr>
          <a:xfrm>
            <a:off x="11187867" y="1966041"/>
            <a:ext cx="1231641" cy="369332"/>
          </a:xfrm>
          <a:prstGeom prst="rect">
            <a:avLst/>
          </a:prstGeom>
          <a:noFill/>
        </p:spPr>
        <p:txBody>
          <a:bodyPr wrap="square" rtlCol="0">
            <a:spAutoFit/>
          </a:bodyPr>
          <a:lstStyle/>
          <a:p>
            <a:r>
              <a:rPr lang="en-IN" dirty="0"/>
              <a:t>BLASTING</a:t>
            </a:r>
          </a:p>
        </p:txBody>
      </p:sp>
      <p:sp>
        <p:nvSpPr>
          <p:cNvPr id="20" name="TextBox 19">
            <a:extLst>
              <a:ext uri="{FF2B5EF4-FFF2-40B4-BE49-F238E27FC236}">
                <a16:creationId xmlns:a16="http://schemas.microsoft.com/office/drawing/2014/main" id="{4C09894F-6C15-4B78-AA6C-21548D37C212}"/>
              </a:ext>
            </a:extLst>
          </p:cNvPr>
          <p:cNvSpPr txBox="1"/>
          <p:nvPr/>
        </p:nvSpPr>
        <p:spPr>
          <a:xfrm>
            <a:off x="10882921" y="3165064"/>
            <a:ext cx="1436915" cy="369332"/>
          </a:xfrm>
          <a:prstGeom prst="rect">
            <a:avLst/>
          </a:prstGeom>
          <a:noFill/>
        </p:spPr>
        <p:txBody>
          <a:bodyPr wrap="square" rtlCol="0">
            <a:spAutoFit/>
          </a:bodyPr>
          <a:lstStyle/>
          <a:p>
            <a:r>
              <a:rPr lang="en-IN" dirty="0"/>
              <a:t>VENTILATION</a:t>
            </a:r>
          </a:p>
        </p:txBody>
      </p:sp>
      <p:sp>
        <p:nvSpPr>
          <p:cNvPr id="21" name="TextBox 20">
            <a:extLst>
              <a:ext uri="{FF2B5EF4-FFF2-40B4-BE49-F238E27FC236}">
                <a16:creationId xmlns:a16="http://schemas.microsoft.com/office/drawing/2014/main" id="{1CA73395-9EE9-419D-9567-F0C6A0BEC92C}"/>
              </a:ext>
            </a:extLst>
          </p:cNvPr>
          <p:cNvSpPr txBox="1"/>
          <p:nvPr/>
        </p:nvSpPr>
        <p:spPr>
          <a:xfrm>
            <a:off x="10926968" y="3944909"/>
            <a:ext cx="1313213" cy="369332"/>
          </a:xfrm>
          <a:prstGeom prst="rect">
            <a:avLst/>
          </a:prstGeom>
          <a:noFill/>
        </p:spPr>
        <p:txBody>
          <a:bodyPr wrap="square" rtlCol="0">
            <a:spAutoFit/>
          </a:bodyPr>
          <a:lstStyle/>
          <a:p>
            <a:r>
              <a:rPr lang="en-IN" dirty="0"/>
              <a:t>MUCKING</a:t>
            </a:r>
          </a:p>
        </p:txBody>
      </p:sp>
      <p:sp>
        <p:nvSpPr>
          <p:cNvPr id="22" name="TextBox 21">
            <a:extLst>
              <a:ext uri="{FF2B5EF4-FFF2-40B4-BE49-F238E27FC236}">
                <a16:creationId xmlns:a16="http://schemas.microsoft.com/office/drawing/2014/main" id="{90C85A43-0B03-4B1D-BDB1-8E385F866457}"/>
              </a:ext>
            </a:extLst>
          </p:cNvPr>
          <p:cNvSpPr txBox="1"/>
          <p:nvPr/>
        </p:nvSpPr>
        <p:spPr>
          <a:xfrm>
            <a:off x="5603226" y="3983093"/>
            <a:ext cx="1436914" cy="369332"/>
          </a:xfrm>
          <a:prstGeom prst="rect">
            <a:avLst/>
          </a:prstGeom>
          <a:noFill/>
        </p:spPr>
        <p:txBody>
          <a:bodyPr wrap="square" rtlCol="0">
            <a:spAutoFit/>
          </a:bodyPr>
          <a:lstStyle/>
          <a:p>
            <a:r>
              <a:rPr lang="en-IN" dirty="0"/>
              <a:t>SCALING</a:t>
            </a:r>
          </a:p>
        </p:txBody>
      </p:sp>
      <p:sp>
        <p:nvSpPr>
          <p:cNvPr id="23" name="TextBox 22">
            <a:extLst>
              <a:ext uri="{FF2B5EF4-FFF2-40B4-BE49-F238E27FC236}">
                <a16:creationId xmlns:a16="http://schemas.microsoft.com/office/drawing/2014/main" id="{6389EBD9-D839-48A7-A1C8-8F53CC168A40}"/>
              </a:ext>
            </a:extLst>
          </p:cNvPr>
          <p:cNvSpPr txBox="1"/>
          <p:nvPr/>
        </p:nvSpPr>
        <p:spPr>
          <a:xfrm>
            <a:off x="5079903" y="2875986"/>
            <a:ext cx="1436915" cy="646331"/>
          </a:xfrm>
          <a:prstGeom prst="rect">
            <a:avLst/>
          </a:prstGeom>
          <a:noFill/>
        </p:spPr>
        <p:txBody>
          <a:bodyPr wrap="square" rtlCol="0">
            <a:spAutoFit/>
          </a:bodyPr>
          <a:lstStyle/>
          <a:p>
            <a:r>
              <a:rPr lang="en-IN" dirty="0"/>
              <a:t>ROCK</a:t>
            </a:r>
          </a:p>
          <a:p>
            <a:r>
              <a:rPr lang="en-IN" dirty="0"/>
              <a:t>SUPPORT</a:t>
            </a:r>
          </a:p>
        </p:txBody>
      </p:sp>
      <p:graphicFrame>
        <p:nvGraphicFramePr>
          <p:cNvPr id="25" name="Diagram 24">
            <a:extLst>
              <a:ext uri="{FF2B5EF4-FFF2-40B4-BE49-F238E27FC236}">
                <a16:creationId xmlns:a16="http://schemas.microsoft.com/office/drawing/2014/main" id="{2132BF25-DC8B-424C-A1E2-6E38AB8BECF0}"/>
              </a:ext>
            </a:extLst>
          </p:cNvPr>
          <p:cNvGraphicFramePr/>
          <p:nvPr/>
        </p:nvGraphicFramePr>
        <p:xfrm>
          <a:off x="2889963" y="4666323"/>
          <a:ext cx="7876592" cy="1707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162D8961-53A0-43F3-AD2E-7F74D4C1236D}"/>
              </a:ext>
            </a:extLst>
          </p:cNvPr>
          <p:cNvSpPr txBox="1"/>
          <p:nvPr/>
        </p:nvSpPr>
        <p:spPr>
          <a:xfrm>
            <a:off x="6447456" y="4430502"/>
            <a:ext cx="2535985" cy="307777"/>
          </a:xfrm>
          <a:prstGeom prst="rect">
            <a:avLst/>
          </a:prstGeom>
          <a:noFill/>
        </p:spPr>
        <p:txBody>
          <a:bodyPr wrap="square" rtlCol="0">
            <a:spAutoFit/>
          </a:bodyPr>
          <a:lstStyle/>
          <a:p>
            <a:r>
              <a:rPr lang="en-IN" sz="1400" b="1" dirty="0"/>
              <a:t>STAGES IN TUNNELLING</a:t>
            </a:r>
          </a:p>
        </p:txBody>
      </p:sp>
    </p:spTree>
    <p:extLst>
      <p:ext uri="{BB962C8B-B14F-4D97-AF65-F5344CB8AC3E}">
        <p14:creationId xmlns:p14="http://schemas.microsoft.com/office/powerpoint/2010/main" val="128702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22EF-09C7-4AE3-8BF4-D8F60119E549}"/>
              </a:ext>
            </a:extLst>
          </p:cNvPr>
          <p:cNvSpPr>
            <a:spLocks noGrp="1"/>
          </p:cNvSpPr>
          <p:nvPr>
            <p:ph type="title"/>
          </p:nvPr>
        </p:nvSpPr>
        <p:spPr>
          <a:xfrm>
            <a:off x="350287" y="0"/>
            <a:ext cx="10515600" cy="1325563"/>
          </a:xfrm>
        </p:spPr>
        <p:txBody>
          <a:bodyPr>
            <a:normAutofit/>
          </a:bodyPr>
          <a:lstStyle/>
          <a:p>
            <a:r>
              <a:rPr lang="en-IN" sz="3600" b="1" dirty="0">
                <a:latin typeface="+mn-lt"/>
              </a:rPr>
              <a:t>CONTROL BLASTING TECHNIQUES</a:t>
            </a:r>
            <a:endParaRPr lang="en-IN" sz="3600" dirty="0"/>
          </a:p>
        </p:txBody>
      </p:sp>
      <p:graphicFrame>
        <p:nvGraphicFramePr>
          <p:cNvPr id="10" name="Table 10">
            <a:extLst>
              <a:ext uri="{FF2B5EF4-FFF2-40B4-BE49-F238E27FC236}">
                <a16:creationId xmlns:a16="http://schemas.microsoft.com/office/drawing/2014/main" id="{1F7AB9BE-81A5-487A-A583-FEA6A3D75AFD}"/>
              </a:ext>
            </a:extLst>
          </p:cNvPr>
          <p:cNvGraphicFramePr>
            <a:graphicFrameLocks noGrp="1"/>
          </p:cNvGraphicFramePr>
          <p:nvPr>
            <p:ph idx="1"/>
          </p:nvPr>
        </p:nvGraphicFramePr>
        <p:xfrm>
          <a:off x="350287" y="1080842"/>
          <a:ext cx="10974938" cy="5075019"/>
        </p:xfrm>
        <a:graphic>
          <a:graphicData uri="http://schemas.openxmlformats.org/drawingml/2006/table">
            <a:tbl>
              <a:tblPr firstRow="1" bandRow="1">
                <a:tableStyleId>{5C22544A-7EE6-4342-B048-85BDC9FD1C3A}</a:tableStyleId>
              </a:tblPr>
              <a:tblGrid>
                <a:gridCol w="2297663">
                  <a:extLst>
                    <a:ext uri="{9D8B030D-6E8A-4147-A177-3AD203B41FA5}">
                      <a16:colId xmlns:a16="http://schemas.microsoft.com/office/drawing/2014/main" val="3711332099"/>
                    </a:ext>
                  </a:extLst>
                </a:gridCol>
                <a:gridCol w="8677275">
                  <a:extLst>
                    <a:ext uri="{9D8B030D-6E8A-4147-A177-3AD203B41FA5}">
                      <a16:colId xmlns:a16="http://schemas.microsoft.com/office/drawing/2014/main" val="3385253503"/>
                    </a:ext>
                  </a:extLst>
                </a:gridCol>
              </a:tblGrid>
              <a:tr h="334472">
                <a:tc>
                  <a:txBody>
                    <a:bodyPr/>
                    <a:lstStyle/>
                    <a:p>
                      <a:r>
                        <a:rPr lang="en-IN" dirty="0"/>
                        <a:t>TECHNIQUE</a:t>
                      </a:r>
                    </a:p>
                  </a:txBody>
                  <a:tcPr/>
                </a:tc>
                <a:tc>
                  <a:txBody>
                    <a:bodyPr/>
                    <a:lstStyle/>
                    <a:p>
                      <a:r>
                        <a:rPr lang="en-IN" dirty="0"/>
                        <a:t>DESCRIPTION</a:t>
                      </a:r>
                    </a:p>
                  </a:txBody>
                  <a:tcPr/>
                </a:tc>
                <a:extLst>
                  <a:ext uri="{0D108BD9-81ED-4DB2-BD59-A6C34878D82A}">
                    <a16:rowId xmlns:a16="http://schemas.microsoft.com/office/drawing/2014/main" val="3710661471"/>
                  </a:ext>
                </a:extLst>
              </a:tr>
              <a:tr h="1337889">
                <a:tc>
                  <a:txBody>
                    <a:bodyPr/>
                    <a:lstStyle/>
                    <a:p>
                      <a:r>
                        <a:rPr lang="en-IN" dirty="0"/>
                        <a:t>Pre-splitting</a:t>
                      </a:r>
                    </a:p>
                  </a:txBody>
                  <a:tcPr/>
                </a:tc>
                <a:tc>
                  <a:txBody>
                    <a:bodyPr/>
                    <a:lstStyle/>
                    <a:p>
                      <a:r>
                        <a:rPr lang="en-IN" dirty="0"/>
                        <a:t>Blasting of contour holes with less dense charges before production blast; more of a preventive measure where in the idea is to create a artificial plane of breakage to arrest the movement of blast vibrations damaging rock beyond periphery.</a:t>
                      </a:r>
                    </a:p>
                  </a:txBody>
                  <a:tcPr/>
                </a:tc>
                <a:extLst>
                  <a:ext uri="{0D108BD9-81ED-4DB2-BD59-A6C34878D82A}">
                    <a16:rowId xmlns:a16="http://schemas.microsoft.com/office/drawing/2014/main" val="1213749986"/>
                  </a:ext>
                </a:extLst>
              </a:tr>
              <a:tr h="836181">
                <a:tc>
                  <a:txBody>
                    <a:bodyPr/>
                    <a:lstStyle/>
                    <a:p>
                      <a:r>
                        <a:rPr lang="en-IN" dirty="0"/>
                        <a:t>Smooth blasting</a:t>
                      </a:r>
                    </a:p>
                  </a:txBody>
                  <a:tcPr/>
                </a:tc>
                <a:tc>
                  <a:txBody>
                    <a:bodyPr/>
                    <a:lstStyle/>
                    <a:p>
                      <a:r>
                        <a:rPr lang="en-IN" dirty="0"/>
                        <a:t>A reactive measure similar to pre-splitting but done after or along with production blast using decoupled charges to trim of excess surface</a:t>
                      </a:r>
                    </a:p>
                  </a:txBody>
                  <a:tcPr/>
                </a:tc>
                <a:extLst>
                  <a:ext uri="{0D108BD9-81ED-4DB2-BD59-A6C34878D82A}">
                    <a16:rowId xmlns:a16="http://schemas.microsoft.com/office/drawing/2014/main" val="4147444055"/>
                  </a:ext>
                </a:extLst>
              </a:tr>
              <a:tr h="1337889">
                <a:tc>
                  <a:txBody>
                    <a:bodyPr/>
                    <a:lstStyle/>
                    <a:p>
                      <a:r>
                        <a:rPr lang="en-IN" dirty="0"/>
                        <a:t>Line drilling</a:t>
                      </a:r>
                    </a:p>
                  </a:txBody>
                  <a:tcPr/>
                </a:tc>
                <a:tc>
                  <a:txBody>
                    <a:bodyPr/>
                    <a:lstStyle/>
                    <a:p>
                      <a:r>
                        <a:rPr lang="en-IN" dirty="0"/>
                        <a:t>Drilling of holes along contour line but not loading them with explosives, only to allow these empty holes to act as stress concentrators </a:t>
                      </a:r>
                      <a:r>
                        <a:rPr lang="en-US" dirty="0"/>
                        <a:t>causing the fracture to form between the line drill holes during the production blasting. </a:t>
                      </a:r>
                    </a:p>
                    <a:p>
                      <a:r>
                        <a:rPr lang="en-US" dirty="0"/>
                        <a:t>Used along with pre-splitting or smooth blasting</a:t>
                      </a:r>
                      <a:endParaRPr lang="en-IN" dirty="0"/>
                    </a:p>
                  </a:txBody>
                  <a:tcPr/>
                </a:tc>
                <a:extLst>
                  <a:ext uri="{0D108BD9-81ED-4DB2-BD59-A6C34878D82A}">
                    <a16:rowId xmlns:a16="http://schemas.microsoft.com/office/drawing/2014/main" val="1130393130"/>
                  </a:ext>
                </a:extLst>
              </a:tr>
              <a:tr h="1197300">
                <a:tc>
                  <a:txBody>
                    <a:bodyPr/>
                    <a:lstStyle/>
                    <a:p>
                      <a:r>
                        <a:rPr lang="en-IN" dirty="0"/>
                        <a:t>Cushion blasting </a:t>
                      </a:r>
                    </a:p>
                  </a:txBody>
                  <a:tcPr/>
                </a:tc>
                <a:tc>
                  <a:txBody>
                    <a:bodyPr/>
                    <a:lstStyle/>
                    <a:p>
                      <a:r>
                        <a:rPr lang="en-US" dirty="0"/>
                        <a:t>a single row of holes is drilled at the perimeter of the excavation and loaded lightly with explosive with decking of inert material right throughout the blast hole initiated with detonating cord to minimize delay between holes.</a:t>
                      </a:r>
                    </a:p>
                  </a:txBody>
                  <a:tcPr/>
                </a:tc>
                <a:extLst>
                  <a:ext uri="{0D108BD9-81ED-4DB2-BD59-A6C34878D82A}">
                    <a16:rowId xmlns:a16="http://schemas.microsoft.com/office/drawing/2014/main" val="2298262636"/>
                  </a:ext>
                </a:extLst>
              </a:tr>
            </a:tbl>
          </a:graphicData>
        </a:graphic>
      </p:graphicFrame>
      <p:sp>
        <p:nvSpPr>
          <p:cNvPr id="4" name="Date Placeholder 3">
            <a:extLst>
              <a:ext uri="{FF2B5EF4-FFF2-40B4-BE49-F238E27FC236}">
                <a16:creationId xmlns:a16="http://schemas.microsoft.com/office/drawing/2014/main" id="{4A039326-3762-454D-B37B-405B2120BD46}"/>
              </a:ext>
            </a:extLst>
          </p:cNvPr>
          <p:cNvSpPr>
            <a:spLocks noGrp="1"/>
          </p:cNvSpPr>
          <p:nvPr>
            <p:ph type="dt" sz="half" idx="10"/>
          </p:nvPr>
        </p:nvSpPr>
        <p:spPr/>
        <p:txBody>
          <a:bodyPr/>
          <a:lstStyle/>
          <a:p>
            <a:fld id="{F18566E3-4FA5-49F7-83E3-A187F23DEFEB}" type="datetime3">
              <a:rPr lang="en-US" smtClean="0"/>
              <a:t>1 January 2024</a:t>
            </a:fld>
            <a:endParaRPr lang="en-IN" dirty="0"/>
          </a:p>
        </p:txBody>
      </p:sp>
      <p:sp>
        <p:nvSpPr>
          <p:cNvPr id="5" name="Footer Placeholder 4">
            <a:extLst>
              <a:ext uri="{FF2B5EF4-FFF2-40B4-BE49-F238E27FC236}">
                <a16:creationId xmlns:a16="http://schemas.microsoft.com/office/drawing/2014/main" id="{0FD21F97-6E4C-48CD-B745-D087AD0FEBD8}"/>
              </a:ext>
            </a:extLst>
          </p:cNvPr>
          <p:cNvSpPr>
            <a:spLocks noGrp="1"/>
          </p:cNvSpPr>
          <p:nvPr>
            <p:ph type="ftr" sz="quarter" idx="11"/>
          </p:nvPr>
        </p:nvSpPr>
        <p:spPr/>
        <p:txBody>
          <a:bodyPr/>
          <a:lstStyle/>
          <a:p>
            <a:r>
              <a:rPr lang="en-IN" dirty="0"/>
              <a:t>203519019</a:t>
            </a:r>
          </a:p>
        </p:txBody>
      </p:sp>
      <p:sp>
        <p:nvSpPr>
          <p:cNvPr id="6" name="Slide Number Placeholder 5">
            <a:extLst>
              <a:ext uri="{FF2B5EF4-FFF2-40B4-BE49-F238E27FC236}">
                <a16:creationId xmlns:a16="http://schemas.microsoft.com/office/drawing/2014/main" id="{A4C96B16-7C5B-4B68-8C95-0FB375374F6F}"/>
              </a:ext>
            </a:extLst>
          </p:cNvPr>
          <p:cNvSpPr>
            <a:spLocks noGrp="1"/>
          </p:cNvSpPr>
          <p:nvPr>
            <p:ph type="sldNum" sz="quarter" idx="12"/>
          </p:nvPr>
        </p:nvSpPr>
        <p:spPr/>
        <p:txBody>
          <a:bodyPr/>
          <a:lstStyle/>
          <a:p>
            <a:r>
              <a:rPr lang="en-IN" dirty="0"/>
              <a:t>1</a:t>
            </a:r>
          </a:p>
        </p:txBody>
      </p:sp>
      <p:cxnSp>
        <p:nvCxnSpPr>
          <p:cNvPr id="9" name="Straight Connector 8">
            <a:extLst>
              <a:ext uri="{FF2B5EF4-FFF2-40B4-BE49-F238E27FC236}">
                <a16:creationId xmlns:a16="http://schemas.microsoft.com/office/drawing/2014/main" id="{8021E912-2C5A-4028-8AF1-67457ED270A2}"/>
              </a:ext>
            </a:extLst>
          </p:cNvPr>
          <p:cNvCxnSpPr>
            <a:cxnSpLocks/>
          </p:cNvCxnSpPr>
          <p:nvPr/>
        </p:nvCxnSpPr>
        <p:spPr>
          <a:xfrm>
            <a:off x="416962" y="952684"/>
            <a:ext cx="10615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4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DD59-75D9-428B-809B-1A706435FCAB}"/>
              </a:ext>
            </a:extLst>
          </p:cNvPr>
          <p:cNvSpPr>
            <a:spLocks noGrp="1"/>
          </p:cNvSpPr>
          <p:nvPr>
            <p:ph type="title"/>
          </p:nvPr>
        </p:nvSpPr>
        <p:spPr>
          <a:xfrm>
            <a:off x="483637" y="98593"/>
            <a:ext cx="10515600" cy="1325563"/>
          </a:xfrm>
        </p:spPr>
        <p:txBody>
          <a:bodyPr>
            <a:normAutofit/>
          </a:bodyPr>
          <a:lstStyle/>
          <a:p>
            <a:r>
              <a:rPr lang="en-IN" sz="3600" b="1" dirty="0">
                <a:latin typeface="+mn-lt"/>
              </a:rPr>
              <a:t>RATING OF PARAMETERS</a:t>
            </a:r>
          </a:p>
        </p:txBody>
      </p:sp>
      <p:sp>
        <p:nvSpPr>
          <p:cNvPr id="4" name="Content Placeholder 3">
            <a:extLst>
              <a:ext uri="{FF2B5EF4-FFF2-40B4-BE49-F238E27FC236}">
                <a16:creationId xmlns:a16="http://schemas.microsoft.com/office/drawing/2014/main" id="{979C093D-7316-4241-89B5-D9F58D566AB4}"/>
              </a:ext>
            </a:extLst>
          </p:cNvPr>
          <p:cNvSpPr>
            <a:spLocks noGrp="1"/>
          </p:cNvSpPr>
          <p:nvPr>
            <p:ph idx="1"/>
          </p:nvPr>
        </p:nvSpPr>
        <p:spPr>
          <a:xfrm>
            <a:off x="571500" y="1325562"/>
            <a:ext cx="10515600" cy="4351338"/>
          </a:xfrm>
        </p:spPr>
        <p:txBody>
          <a:bodyPr>
            <a:normAutofit/>
          </a:bodyPr>
          <a:lstStyle/>
          <a:p>
            <a:pPr marL="285750" indent="-285750" algn="just">
              <a:buFont typeface="Arial" panose="020B0604020202020204" pitchFamily="34" charset="0"/>
              <a:buChar char="•"/>
            </a:pPr>
            <a:r>
              <a:rPr lang="en-US" sz="1800" dirty="0"/>
              <a:t>Expert Semi-Quantitative (ESQ) coding method is used to assign codes to the effective parameters based on the views of four experts educated in rock mechanic engineering. [ AZAD (2019) ].</a:t>
            </a:r>
          </a:p>
          <a:p>
            <a:pPr marL="285750" indent="-285750" algn="just">
              <a:buFont typeface="Arial" panose="020B0604020202020204" pitchFamily="34" charset="0"/>
              <a:buChar char="•"/>
            </a:pPr>
            <a:r>
              <a:rPr lang="en-US" sz="1800" dirty="0"/>
              <a:t>Totally five classification groups, ranging from 0 to 4, were considered, where 0 denotes the best case (most favorable condition (the value assigned to the parameter make no contribution to overbreak)) and 4 the worst (most unfavorable condition (the value assigned to the parameter make significant contribution to overbreak)).</a:t>
            </a:r>
          </a:p>
          <a:p>
            <a:pPr marL="285750" indent="-285750" algn="just">
              <a:buFont typeface="Arial" panose="020B0604020202020204" pitchFamily="34" charset="0"/>
              <a:buChar char="•"/>
            </a:pPr>
            <a:r>
              <a:rPr lang="en-US" sz="1800" dirty="0"/>
              <a:t>These factors vaguely helps in forming an initial opinion on overbreak causes.</a:t>
            </a:r>
          </a:p>
          <a:p>
            <a:endParaRPr lang="en-IN" dirty="0"/>
          </a:p>
        </p:txBody>
      </p:sp>
      <p:sp>
        <p:nvSpPr>
          <p:cNvPr id="3" name="Date Placeholder 2">
            <a:extLst>
              <a:ext uri="{FF2B5EF4-FFF2-40B4-BE49-F238E27FC236}">
                <a16:creationId xmlns:a16="http://schemas.microsoft.com/office/drawing/2014/main" id="{7993D488-D5FE-4EE8-AE42-B5E3767E8FBE}"/>
              </a:ext>
            </a:extLst>
          </p:cNvPr>
          <p:cNvSpPr>
            <a:spLocks noGrp="1"/>
          </p:cNvSpPr>
          <p:nvPr>
            <p:ph type="dt" sz="half" idx="10"/>
          </p:nvPr>
        </p:nvSpPr>
        <p:spPr>
          <a:xfrm>
            <a:off x="9526" y="6356353"/>
            <a:ext cx="4048123"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E8C65DB1-88DD-4F7B-A37B-0A095624C05F}" type="datetime3">
              <a:rPr lang="en-US" smtClean="0"/>
              <a:t>1 January 2024</a:t>
            </a:fld>
            <a:endParaRPr lang="en-IN" dirty="0"/>
          </a:p>
        </p:txBody>
      </p:sp>
      <p:sp>
        <p:nvSpPr>
          <p:cNvPr id="7" name="Footer Placeholder 6">
            <a:extLst>
              <a:ext uri="{FF2B5EF4-FFF2-40B4-BE49-F238E27FC236}">
                <a16:creationId xmlns:a16="http://schemas.microsoft.com/office/drawing/2014/main" id="{47EDA5E5-82B9-4090-827D-C8E15B854F62}"/>
              </a:ext>
            </a:extLst>
          </p:cNvPr>
          <p:cNvSpPr>
            <a:spLocks noGrp="1"/>
          </p:cNvSpPr>
          <p:nvPr>
            <p:ph type="ftr" sz="quarter" idx="11"/>
          </p:nvPr>
        </p:nvSpPr>
        <p:spPr>
          <a:xfrm>
            <a:off x="4057649" y="6356353"/>
            <a:ext cx="4581526"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9" name="Slide Number Placeholder 8">
            <a:extLst>
              <a:ext uri="{FF2B5EF4-FFF2-40B4-BE49-F238E27FC236}">
                <a16:creationId xmlns:a16="http://schemas.microsoft.com/office/drawing/2014/main" id="{744B02CF-E544-44D9-8679-2F94EBA2FE4D}"/>
              </a:ext>
            </a:extLst>
          </p:cNvPr>
          <p:cNvSpPr>
            <a:spLocks noGrp="1"/>
          </p:cNvSpPr>
          <p:nvPr>
            <p:ph type="sldNum" sz="quarter" idx="12"/>
          </p:nvPr>
        </p:nvSpPr>
        <p:spPr>
          <a:xfrm>
            <a:off x="8639175" y="6356353"/>
            <a:ext cx="35814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8</a:t>
            </a:fld>
            <a:endParaRPr lang="en-IN" dirty="0"/>
          </a:p>
        </p:txBody>
      </p:sp>
      <p:cxnSp>
        <p:nvCxnSpPr>
          <p:cNvPr id="16" name="Straight Connector 15">
            <a:extLst>
              <a:ext uri="{FF2B5EF4-FFF2-40B4-BE49-F238E27FC236}">
                <a16:creationId xmlns:a16="http://schemas.microsoft.com/office/drawing/2014/main" id="{EEB0AF39-D2C2-4DDA-BB91-89AC906D1E89}"/>
              </a:ext>
            </a:extLst>
          </p:cNvPr>
          <p:cNvCxnSpPr/>
          <p:nvPr/>
        </p:nvCxnSpPr>
        <p:spPr>
          <a:xfrm>
            <a:off x="571500" y="1181100"/>
            <a:ext cx="10858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5">
            <a:extLst>
              <a:ext uri="{FF2B5EF4-FFF2-40B4-BE49-F238E27FC236}">
                <a16:creationId xmlns:a16="http://schemas.microsoft.com/office/drawing/2014/main" id="{FBA2700D-AF64-47F5-A740-5261279FA967}"/>
              </a:ext>
            </a:extLst>
          </p:cNvPr>
          <p:cNvGraphicFramePr>
            <a:graphicFrameLocks noGrp="1"/>
          </p:cNvGraphicFramePr>
          <p:nvPr/>
        </p:nvGraphicFramePr>
        <p:xfrm>
          <a:off x="1193800" y="3705384"/>
          <a:ext cx="3159125" cy="2585720"/>
        </p:xfrm>
        <a:graphic>
          <a:graphicData uri="http://schemas.openxmlformats.org/drawingml/2006/table">
            <a:tbl>
              <a:tblPr firstRow="1" bandRow="1">
                <a:tableStyleId>{5C22544A-7EE6-4342-B048-85BDC9FD1C3A}</a:tableStyleId>
              </a:tblPr>
              <a:tblGrid>
                <a:gridCol w="1454150">
                  <a:extLst>
                    <a:ext uri="{9D8B030D-6E8A-4147-A177-3AD203B41FA5}">
                      <a16:colId xmlns:a16="http://schemas.microsoft.com/office/drawing/2014/main" val="2759159137"/>
                    </a:ext>
                  </a:extLst>
                </a:gridCol>
                <a:gridCol w="1704975">
                  <a:extLst>
                    <a:ext uri="{9D8B030D-6E8A-4147-A177-3AD203B41FA5}">
                      <a16:colId xmlns:a16="http://schemas.microsoft.com/office/drawing/2014/main" val="2068935367"/>
                    </a:ext>
                  </a:extLst>
                </a:gridCol>
              </a:tblGrid>
              <a:tr h="320040">
                <a:tc gridSpan="2">
                  <a:txBody>
                    <a:bodyPr/>
                    <a:lstStyle/>
                    <a:p>
                      <a:pPr algn="ctr"/>
                      <a:r>
                        <a:rPr lang="en-IN" dirty="0"/>
                        <a:t>TUNNEL ROCK QUALITY INDEX</a:t>
                      </a:r>
                    </a:p>
                  </a:txBody>
                  <a:tcPr/>
                </a:tc>
                <a:tc hMerge="1">
                  <a:txBody>
                    <a:bodyPr/>
                    <a:lstStyle/>
                    <a:p>
                      <a:r>
                        <a:rPr lang="en-IN" dirty="0"/>
                        <a:t>RATING</a:t>
                      </a:r>
                    </a:p>
                  </a:txBody>
                  <a:tcPr/>
                </a:tc>
                <a:extLst>
                  <a:ext uri="{0D108BD9-81ED-4DB2-BD59-A6C34878D82A}">
                    <a16:rowId xmlns:a16="http://schemas.microsoft.com/office/drawing/2014/main" val="2924406181"/>
                  </a:ext>
                </a:extLst>
              </a:tr>
              <a:tr h="3200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3989804162"/>
                  </a:ext>
                </a:extLst>
              </a:tr>
              <a:tr h="370840">
                <a:tc>
                  <a:txBody>
                    <a:bodyPr/>
                    <a:lstStyle/>
                    <a:p>
                      <a:pPr algn="ctr"/>
                      <a:r>
                        <a:rPr lang="en-IN" dirty="0"/>
                        <a:t>&gt;61</a:t>
                      </a:r>
                    </a:p>
                  </a:txBody>
                  <a:tcPr/>
                </a:tc>
                <a:tc>
                  <a:txBody>
                    <a:bodyPr/>
                    <a:lstStyle/>
                    <a:p>
                      <a:pPr algn="ctr"/>
                      <a:r>
                        <a:rPr lang="en-IN" dirty="0"/>
                        <a:t>0</a:t>
                      </a:r>
                    </a:p>
                  </a:txBody>
                  <a:tcPr/>
                </a:tc>
                <a:extLst>
                  <a:ext uri="{0D108BD9-81ED-4DB2-BD59-A6C34878D82A}">
                    <a16:rowId xmlns:a16="http://schemas.microsoft.com/office/drawing/2014/main" val="1992010444"/>
                  </a:ext>
                </a:extLst>
              </a:tr>
              <a:tr h="370840">
                <a:tc>
                  <a:txBody>
                    <a:bodyPr/>
                    <a:lstStyle/>
                    <a:p>
                      <a:pPr algn="ctr"/>
                      <a:r>
                        <a:rPr lang="en-IN" dirty="0"/>
                        <a:t>6.6-61</a:t>
                      </a:r>
                    </a:p>
                  </a:txBody>
                  <a:tcPr/>
                </a:tc>
                <a:tc>
                  <a:txBody>
                    <a:bodyPr/>
                    <a:lstStyle/>
                    <a:p>
                      <a:pPr algn="ctr"/>
                      <a:r>
                        <a:rPr lang="en-IN" dirty="0"/>
                        <a:t>1</a:t>
                      </a:r>
                    </a:p>
                  </a:txBody>
                  <a:tcPr/>
                </a:tc>
                <a:extLst>
                  <a:ext uri="{0D108BD9-81ED-4DB2-BD59-A6C34878D82A}">
                    <a16:rowId xmlns:a16="http://schemas.microsoft.com/office/drawing/2014/main" val="167612167"/>
                  </a:ext>
                </a:extLst>
              </a:tr>
              <a:tr h="370840">
                <a:tc>
                  <a:txBody>
                    <a:bodyPr/>
                    <a:lstStyle/>
                    <a:p>
                      <a:pPr algn="ctr"/>
                      <a:r>
                        <a:rPr lang="en-IN" dirty="0"/>
                        <a:t>0.72-6.6</a:t>
                      </a:r>
                    </a:p>
                  </a:txBody>
                  <a:tcPr/>
                </a:tc>
                <a:tc>
                  <a:txBody>
                    <a:bodyPr/>
                    <a:lstStyle/>
                    <a:p>
                      <a:pPr algn="ctr"/>
                      <a:r>
                        <a:rPr lang="en-IN" dirty="0"/>
                        <a:t>2</a:t>
                      </a:r>
                    </a:p>
                  </a:txBody>
                  <a:tcPr/>
                </a:tc>
                <a:extLst>
                  <a:ext uri="{0D108BD9-81ED-4DB2-BD59-A6C34878D82A}">
                    <a16:rowId xmlns:a16="http://schemas.microsoft.com/office/drawing/2014/main" val="533560948"/>
                  </a:ext>
                </a:extLst>
              </a:tr>
              <a:tr h="370840">
                <a:tc>
                  <a:txBody>
                    <a:bodyPr/>
                    <a:lstStyle/>
                    <a:p>
                      <a:pPr algn="ctr"/>
                      <a:r>
                        <a:rPr lang="en-IN" dirty="0"/>
                        <a:t>0.1-0.7</a:t>
                      </a:r>
                    </a:p>
                  </a:txBody>
                  <a:tcPr/>
                </a:tc>
                <a:tc>
                  <a:txBody>
                    <a:bodyPr/>
                    <a:lstStyle/>
                    <a:p>
                      <a:pPr algn="ctr"/>
                      <a:r>
                        <a:rPr lang="en-IN" dirty="0"/>
                        <a:t>3</a:t>
                      </a:r>
                    </a:p>
                  </a:txBody>
                  <a:tcPr/>
                </a:tc>
                <a:extLst>
                  <a:ext uri="{0D108BD9-81ED-4DB2-BD59-A6C34878D82A}">
                    <a16:rowId xmlns:a16="http://schemas.microsoft.com/office/drawing/2014/main" val="3585759405"/>
                  </a:ext>
                </a:extLst>
              </a:tr>
              <a:tr h="370840">
                <a:tc>
                  <a:txBody>
                    <a:bodyPr/>
                    <a:lstStyle/>
                    <a:p>
                      <a:pPr algn="ctr"/>
                      <a:r>
                        <a:rPr lang="en-IN" dirty="0"/>
                        <a:t>&lt;0.1</a:t>
                      </a:r>
                    </a:p>
                  </a:txBody>
                  <a:tcPr/>
                </a:tc>
                <a:tc>
                  <a:txBody>
                    <a:bodyPr/>
                    <a:lstStyle/>
                    <a:p>
                      <a:pPr algn="ctr"/>
                      <a:r>
                        <a:rPr lang="en-IN" dirty="0"/>
                        <a:t>4</a:t>
                      </a:r>
                    </a:p>
                  </a:txBody>
                  <a:tcPr/>
                </a:tc>
                <a:extLst>
                  <a:ext uri="{0D108BD9-81ED-4DB2-BD59-A6C34878D82A}">
                    <a16:rowId xmlns:a16="http://schemas.microsoft.com/office/drawing/2014/main" val="2282833342"/>
                  </a:ext>
                </a:extLst>
              </a:tr>
            </a:tbl>
          </a:graphicData>
        </a:graphic>
      </p:graphicFrame>
      <p:graphicFrame>
        <p:nvGraphicFramePr>
          <p:cNvPr id="19" name="Table 11">
            <a:extLst>
              <a:ext uri="{FF2B5EF4-FFF2-40B4-BE49-F238E27FC236}">
                <a16:creationId xmlns:a16="http://schemas.microsoft.com/office/drawing/2014/main" id="{FE6D1920-1BEF-42E6-903B-FBC79C683A62}"/>
              </a:ext>
            </a:extLst>
          </p:cNvPr>
          <p:cNvGraphicFramePr>
            <a:graphicFrameLocks noGrp="1"/>
          </p:cNvGraphicFramePr>
          <p:nvPr/>
        </p:nvGraphicFramePr>
        <p:xfrm>
          <a:off x="4611687" y="3705384"/>
          <a:ext cx="3000375" cy="2595880"/>
        </p:xfrm>
        <a:graphic>
          <a:graphicData uri="http://schemas.openxmlformats.org/drawingml/2006/table">
            <a:tbl>
              <a:tblPr firstRow="1" bandRow="1">
                <a:tableStyleId>{5C22544A-7EE6-4342-B048-85BDC9FD1C3A}</a:tableStyleId>
              </a:tblPr>
              <a:tblGrid>
                <a:gridCol w="1776489">
                  <a:extLst>
                    <a:ext uri="{9D8B030D-6E8A-4147-A177-3AD203B41FA5}">
                      <a16:colId xmlns:a16="http://schemas.microsoft.com/office/drawing/2014/main" val="2743304153"/>
                    </a:ext>
                  </a:extLst>
                </a:gridCol>
                <a:gridCol w="1223886">
                  <a:extLst>
                    <a:ext uri="{9D8B030D-6E8A-4147-A177-3AD203B41FA5}">
                      <a16:colId xmlns:a16="http://schemas.microsoft.com/office/drawing/2014/main" val="3302262711"/>
                    </a:ext>
                  </a:extLst>
                </a:gridCol>
              </a:tblGrid>
              <a:tr h="370840">
                <a:tc gridSpan="2">
                  <a:txBody>
                    <a:bodyPr/>
                    <a:lstStyle/>
                    <a:p>
                      <a:pPr algn="ctr"/>
                      <a:r>
                        <a:rPr lang="en-IN" dirty="0"/>
                        <a:t>PERIMETER CHARGE(t/m</a:t>
                      </a:r>
                      <a:r>
                        <a:rPr lang="en-IN" baseline="30000" dirty="0"/>
                        <a:t>3</a:t>
                      </a:r>
                      <a:r>
                        <a:rPr lang="en-IN" dirty="0"/>
                        <a:t>)</a:t>
                      </a:r>
                    </a:p>
                  </a:txBody>
                  <a:tcPr/>
                </a:tc>
                <a:tc hMerge="1">
                  <a:txBody>
                    <a:bodyPr/>
                    <a:lstStyle/>
                    <a:p>
                      <a:endParaRPr lang="en-IN" dirty="0"/>
                    </a:p>
                  </a:txBody>
                  <a:tcPr/>
                </a:tc>
                <a:extLst>
                  <a:ext uri="{0D108BD9-81ED-4DB2-BD59-A6C34878D82A}">
                    <a16:rowId xmlns:a16="http://schemas.microsoft.com/office/drawing/2014/main" val="123354651"/>
                  </a:ext>
                </a:extLst>
              </a:tr>
              <a:tr h="3708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2980958835"/>
                  </a:ext>
                </a:extLst>
              </a:tr>
              <a:tr h="370840">
                <a:tc>
                  <a:txBody>
                    <a:bodyPr/>
                    <a:lstStyle/>
                    <a:p>
                      <a:pPr algn="ctr"/>
                      <a:r>
                        <a:rPr lang="en-IN" dirty="0"/>
                        <a:t>&lt;0.3</a:t>
                      </a:r>
                    </a:p>
                  </a:txBody>
                  <a:tcPr/>
                </a:tc>
                <a:tc>
                  <a:txBody>
                    <a:bodyPr/>
                    <a:lstStyle/>
                    <a:p>
                      <a:pPr algn="ctr"/>
                      <a:r>
                        <a:rPr lang="en-IN" dirty="0"/>
                        <a:t>0</a:t>
                      </a:r>
                    </a:p>
                  </a:txBody>
                  <a:tcPr/>
                </a:tc>
                <a:extLst>
                  <a:ext uri="{0D108BD9-81ED-4DB2-BD59-A6C34878D82A}">
                    <a16:rowId xmlns:a16="http://schemas.microsoft.com/office/drawing/2014/main" val="918568225"/>
                  </a:ext>
                </a:extLst>
              </a:tr>
              <a:tr h="370840">
                <a:tc>
                  <a:txBody>
                    <a:bodyPr/>
                    <a:lstStyle/>
                    <a:p>
                      <a:pPr algn="ctr"/>
                      <a:r>
                        <a:rPr lang="en-IN" dirty="0"/>
                        <a:t>0.3-0.6</a:t>
                      </a:r>
                    </a:p>
                  </a:txBody>
                  <a:tcPr/>
                </a:tc>
                <a:tc>
                  <a:txBody>
                    <a:bodyPr/>
                    <a:lstStyle/>
                    <a:p>
                      <a:pPr algn="ctr"/>
                      <a:r>
                        <a:rPr lang="en-IN" dirty="0"/>
                        <a:t>1</a:t>
                      </a:r>
                    </a:p>
                  </a:txBody>
                  <a:tcPr/>
                </a:tc>
                <a:extLst>
                  <a:ext uri="{0D108BD9-81ED-4DB2-BD59-A6C34878D82A}">
                    <a16:rowId xmlns:a16="http://schemas.microsoft.com/office/drawing/2014/main" val="2743692956"/>
                  </a:ext>
                </a:extLst>
              </a:tr>
              <a:tr h="370840">
                <a:tc>
                  <a:txBody>
                    <a:bodyPr/>
                    <a:lstStyle/>
                    <a:p>
                      <a:pPr algn="ctr"/>
                      <a:r>
                        <a:rPr lang="en-IN" dirty="0"/>
                        <a:t>0.6-0.9</a:t>
                      </a:r>
                    </a:p>
                  </a:txBody>
                  <a:tcPr/>
                </a:tc>
                <a:tc>
                  <a:txBody>
                    <a:bodyPr/>
                    <a:lstStyle/>
                    <a:p>
                      <a:pPr algn="ctr"/>
                      <a:r>
                        <a:rPr lang="en-IN" dirty="0"/>
                        <a:t>2</a:t>
                      </a:r>
                    </a:p>
                  </a:txBody>
                  <a:tcPr/>
                </a:tc>
                <a:extLst>
                  <a:ext uri="{0D108BD9-81ED-4DB2-BD59-A6C34878D82A}">
                    <a16:rowId xmlns:a16="http://schemas.microsoft.com/office/drawing/2014/main" val="2096008"/>
                  </a:ext>
                </a:extLst>
              </a:tr>
              <a:tr h="370840">
                <a:tc>
                  <a:txBody>
                    <a:bodyPr/>
                    <a:lstStyle/>
                    <a:p>
                      <a:pPr algn="ctr"/>
                      <a:r>
                        <a:rPr lang="en-IN" dirty="0"/>
                        <a:t>0.9-1.1</a:t>
                      </a:r>
                    </a:p>
                  </a:txBody>
                  <a:tcPr/>
                </a:tc>
                <a:tc>
                  <a:txBody>
                    <a:bodyPr/>
                    <a:lstStyle/>
                    <a:p>
                      <a:pPr algn="ctr"/>
                      <a:r>
                        <a:rPr lang="en-IN" dirty="0"/>
                        <a:t>3</a:t>
                      </a:r>
                    </a:p>
                  </a:txBody>
                  <a:tcPr/>
                </a:tc>
                <a:extLst>
                  <a:ext uri="{0D108BD9-81ED-4DB2-BD59-A6C34878D82A}">
                    <a16:rowId xmlns:a16="http://schemas.microsoft.com/office/drawing/2014/main" val="396009034"/>
                  </a:ext>
                </a:extLst>
              </a:tr>
              <a:tr h="370840">
                <a:tc>
                  <a:txBody>
                    <a:bodyPr/>
                    <a:lstStyle/>
                    <a:p>
                      <a:pPr algn="ctr"/>
                      <a:r>
                        <a:rPr lang="en-IN" dirty="0"/>
                        <a:t>&gt;1.1</a:t>
                      </a:r>
                    </a:p>
                  </a:txBody>
                  <a:tcPr/>
                </a:tc>
                <a:tc>
                  <a:txBody>
                    <a:bodyPr/>
                    <a:lstStyle/>
                    <a:p>
                      <a:pPr algn="ctr"/>
                      <a:r>
                        <a:rPr lang="en-IN" dirty="0"/>
                        <a:t>4</a:t>
                      </a:r>
                    </a:p>
                  </a:txBody>
                  <a:tcPr/>
                </a:tc>
                <a:extLst>
                  <a:ext uri="{0D108BD9-81ED-4DB2-BD59-A6C34878D82A}">
                    <a16:rowId xmlns:a16="http://schemas.microsoft.com/office/drawing/2014/main" val="2636288758"/>
                  </a:ext>
                </a:extLst>
              </a:tr>
            </a:tbl>
          </a:graphicData>
        </a:graphic>
      </p:graphicFrame>
      <p:graphicFrame>
        <p:nvGraphicFramePr>
          <p:cNvPr id="21" name="Table 6">
            <a:extLst>
              <a:ext uri="{FF2B5EF4-FFF2-40B4-BE49-F238E27FC236}">
                <a16:creationId xmlns:a16="http://schemas.microsoft.com/office/drawing/2014/main" id="{417B0B5C-B24B-40EB-B924-9C350B5B5C90}"/>
              </a:ext>
            </a:extLst>
          </p:cNvPr>
          <p:cNvGraphicFramePr>
            <a:graphicFrameLocks noGrp="1"/>
          </p:cNvGraphicFramePr>
          <p:nvPr/>
        </p:nvGraphicFramePr>
        <p:xfrm>
          <a:off x="7870824" y="3705384"/>
          <a:ext cx="2752725" cy="2595880"/>
        </p:xfrm>
        <a:graphic>
          <a:graphicData uri="http://schemas.openxmlformats.org/drawingml/2006/table">
            <a:tbl>
              <a:tblPr firstRow="1" bandRow="1">
                <a:tableStyleId>{5C22544A-7EE6-4342-B048-85BDC9FD1C3A}</a:tableStyleId>
              </a:tblPr>
              <a:tblGrid>
                <a:gridCol w="1514475">
                  <a:extLst>
                    <a:ext uri="{9D8B030D-6E8A-4147-A177-3AD203B41FA5}">
                      <a16:colId xmlns:a16="http://schemas.microsoft.com/office/drawing/2014/main" val="1635010736"/>
                    </a:ext>
                  </a:extLst>
                </a:gridCol>
                <a:gridCol w="1238250">
                  <a:extLst>
                    <a:ext uri="{9D8B030D-6E8A-4147-A177-3AD203B41FA5}">
                      <a16:colId xmlns:a16="http://schemas.microsoft.com/office/drawing/2014/main" val="148124554"/>
                    </a:ext>
                  </a:extLst>
                </a:gridCol>
              </a:tblGrid>
              <a:tr h="370840">
                <a:tc gridSpan="2">
                  <a:txBody>
                    <a:bodyPr/>
                    <a:lstStyle/>
                    <a:p>
                      <a:pPr algn="ctr"/>
                      <a:r>
                        <a:rPr lang="en-IN" dirty="0"/>
                        <a:t>DELAY TIME(ms)</a:t>
                      </a:r>
                    </a:p>
                  </a:txBody>
                  <a:tcPr/>
                </a:tc>
                <a:tc hMerge="1">
                  <a:txBody>
                    <a:bodyPr/>
                    <a:lstStyle/>
                    <a:p>
                      <a:endParaRPr lang="en-IN" dirty="0"/>
                    </a:p>
                  </a:txBody>
                  <a:tcPr/>
                </a:tc>
                <a:extLst>
                  <a:ext uri="{0D108BD9-81ED-4DB2-BD59-A6C34878D82A}">
                    <a16:rowId xmlns:a16="http://schemas.microsoft.com/office/drawing/2014/main" val="782820479"/>
                  </a:ext>
                </a:extLst>
              </a:tr>
              <a:tr h="3708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18294645"/>
                  </a:ext>
                </a:extLst>
              </a:tr>
              <a:tr h="370840">
                <a:tc>
                  <a:txBody>
                    <a:bodyPr/>
                    <a:lstStyle/>
                    <a:p>
                      <a:pPr algn="ctr"/>
                      <a:r>
                        <a:rPr lang="en-IN" dirty="0"/>
                        <a:t>0</a:t>
                      </a:r>
                    </a:p>
                  </a:txBody>
                  <a:tcPr/>
                </a:tc>
                <a:tc>
                  <a:txBody>
                    <a:bodyPr/>
                    <a:lstStyle/>
                    <a:p>
                      <a:pPr algn="ctr"/>
                      <a:r>
                        <a:rPr lang="en-IN" dirty="0"/>
                        <a:t>4</a:t>
                      </a:r>
                    </a:p>
                  </a:txBody>
                  <a:tcPr/>
                </a:tc>
                <a:extLst>
                  <a:ext uri="{0D108BD9-81ED-4DB2-BD59-A6C34878D82A}">
                    <a16:rowId xmlns:a16="http://schemas.microsoft.com/office/drawing/2014/main" val="848177246"/>
                  </a:ext>
                </a:extLst>
              </a:tr>
              <a:tr h="370840">
                <a:tc>
                  <a:txBody>
                    <a:bodyPr/>
                    <a:lstStyle/>
                    <a:p>
                      <a:pPr algn="ctr"/>
                      <a:r>
                        <a:rPr lang="en-IN" dirty="0"/>
                        <a:t>25</a:t>
                      </a:r>
                    </a:p>
                  </a:txBody>
                  <a:tcPr/>
                </a:tc>
                <a:tc>
                  <a:txBody>
                    <a:bodyPr/>
                    <a:lstStyle/>
                    <a:p>
                      <a:pPr algn="ctr"/>
                      <a:r>
                        <a:rPr lang="en-IN" dirty="0"/>
                        <a:t>3</a:t>
                      </a:r>
                    </a:p>
                  </a:txBody>
                  <a:tcPr/>
                </a:tc>
                <a:extLst>
                  <a:ext uri="{0D108BD9-81ED-4DB2-BD59-A6C34878D82A}">
                    <a16:rowId xmlns:a16="http://schemas.microsoft.com/office/drawing/2014/main" val="1417787160"/>
                  </a:ext>
                </a:extLst>
              </a:tr>
              <a:tr h="370840">
                <a:tc>
                  <a:txBody>
                    <a:bodyPr/>
                    <a:lstStyle/>
                    <a:p>
                      <a:pPr algn="ctr"/>
                      <a:r>
                        <a:rPr lang="en-IN" dirty="0"/>
                        <a:t>50</a:t>
                      </a:r>
                    </a:p>
                  </a:txBody>
                  <a:tcPr/>
                </a:tc>
                <a:tc>
                  <a:txBody>
                    <a:bodyPr/>
                    <a:lstStyle/>
                    <a:p>
                      <a:pPr algn="ctr"/>
                      <a:r>
                        <a:rPr lang="en-IN" dirty="0"/>
                        <a:t>2</a:t>
                      </a:r>
                    </a:p>
                  </a:txBody>
                  <a:tcPr/>
                </a:tc>
                <a:extLst>
                  <a:ext uri="{0D108BD9-81ED-4DB2-BD59-A6C34878D82A}">
                    <a16:rowId xmlns:a16="http://schemas.microsoft.com/office/drawing/2014/main" val="9930111"/>
                  </a:ext>
                </a:extLst>
              </a:tr>
              <a:tr h="370840">
                <a:tc>
                  <a:txBody>
                    <a:bodyPr/>
                    <a:lstStyle/>
                    <a:p>
                      <a:pPr algn="ctr"/>
                      <a:r>
                        <a:rPr lang="en-IN" dirty="0"/>
                        <a:t>75-100</a:t>
                      </a:r>
                    </a:p>
                  </a:txBody>
                  <a:tcPr/>
                </a:tc>
                <a:tc>
                  <a:txBody>
                    <a:bodyPr/>
                    <a:lstStyle/>
                    <a:p>
                      <a:pPr algn="ctr"/>
                      <a:r>
                        <a:rPr lang="en-IN" dirty="0"/>
                        <a:t>1</a:t>
                      </a:r>
                    </a:p>
                  </a:txBody>
                  <a:tcPr/>
                </a:tc>
                <a:extLst>
                  <a:ext uri="{0D108BD9-81ED-4DB2-BD59-A6C34878D82A}">
                    <a16:rowId xmlns:a16="http://schemas.microsoft.com/office/drawing/2014/main" val="1931872360"/>
                  </a:ext>
                </a:extLst>
              </a:tr>
              <a:tr h="370840">
                <a:tc>
                  <a:txBody>
                    <a:bodyPr/>
                    <a:lstStyle/>
                    <a:p>
                      <a:pPr algn="ctr"/>
                      <a:r>
                        <a:rPr lang="en-IN" dirty="0"/>
                        <a:t>&gt;100</a:t>
                      </a:r>
                    </a:p>
                  </a:txBody>
                  <a:tcPr/>
                </a:tc>
                <a:tc>
                  <a:txBody>
                    <a:bodyPr/>
                    <a:lstStyle/>
                    <a:p>
                      <a:pPr algn="ctr"/>
                      <a:r>
                        <a:rPr lang="en-IN" dirty="0"/>
                        <a:t>0</a:t>
                      </a:r>
                    </a:p>
                  </a:txBody>
                  <a:tcPr/>
                </a:tc>
                <a:extLst>
                  <a:ext uri="{0D108BD9-81ED-4DB2-BD59-A6C34878D82A}">
                    <a16:rowId xmlns:a16="http://schemas.microsoft.com/office/drawing/2014/main" val="3828547606"/>
                  </a:ext>
                </a:extLst>
              </a:tr>
            </a:tbl>
          </a:graphicData>
        </a:graphic>
      </p:graphicFrame>
    </p:spTree>
    <p:extLst>
      <p:ext uri="{BB962C8B-B14F-4D97-AF65-F5344CB8AC3E}">
        <p14:creationId xmlns:p14="http://schemas.microsoft.com/office/powerpoint/2010/main" val="272882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92863-E7C6-4958-B486-B41E97489B22}"/>
              </a:ext>
            </a:extLst>
          </p:cNvPr>
          <p:cNvSpPr>
            <a:spLocks noGrp="1"/>
          </p:cNvSpPr>
          <p:nvPr>
            <p:ph type="dt" sz="half" idx="10"/>
          </p:nvPr>
        </p:nvSpPr>
        <p:spPr>
          <a:xfrm>
            <a:off x="0" y="6356353"/>
            <a:ext cx="40386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81534564-3E1D-49A7-B36C-1A6242400699}" type="datetime3">
              <a:rPr lang="en-US" smtClean="0"/>
              <a:t>1 January 2024</a:t>
            </a:fld>
            <a:endParaRPr lang="en-IN" dirty="0"/>
          </a:p>
        </p:txBody>
      </p:sp>
      <p:sp>
        <p:nvSpPr>
          <p:cNvPr id="3" name="Footer Placeholder 2">
            <a:extLst>
              <a:ext uri="{FF2B5EF4-FFF2-40B4-BE49-F238E27FC236}">
                <a16:creationId xmlns:a16="http://schemas.microsoft.com/office/drawing/2014/main" id="{B4393FAF-E917-4D57-B8B0-D3E2E4DC7662}"/>
              </a:ext>
            </a:extLst>
          </p:cNvPr>
          <p:cNvSpPr>
            <a:spLocks noGrp="1"/>
          </p:cNvSpPr>
          <p:nvPr>
            <p:ph type="ftr" sz="quarter" idx="11"/>
          </p:nvPr>
        </p:nvSpPr>
        <p:spPr>
          <a:xfrm>
            <a:off x="4038600" y="6356353"/>
            <a:ext cx="45720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883437AE-7D36-442B-95CD-9B629E3D281E}"/>
              </a:ext>
            </a:extLst>
          </p:cNvPr>
          <p:cNvSpPr>
            <a:spLocks noGrp="1"/>
          </p:cNvSpPr>
          <p:nvPr>
            <p:ph type="sldNum" sz="quarter" idx="12"/>
          </p:nvPr>
        </p:nvSpPr>
        <p:spPr>
          <a:xfrm>
            <a:off x="8610600" y="6356353"/>
            <a:ext cx="3581400" cy="365125"/>
          </a:xfrm>
          <a:gradFill>
            <a:gsLst>
              <a:gs pos="23162">
                <a:srgbClr val="E5EBF7"/>
              </a:gs>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9</a:t>
            </a:fld>
            <a:endParaRPr lang="en-IN" dirty="0"/>
          </a:p>
        </p:txBody>
      </p:sp>
      <p:sp>
        <p:nvSpPr>
          <p:cNvPr id="14" name="Title 13">
            <a:extLst>
              <a:ext uri="{FF2B5EF4-FFF2-40B4-BE49-F238E27FC236}">
                <a16:creationId xmlns:a16="http://schemas.microsoft.com/office/drawing/2014/main" id="{688A64C2-CFF1-40CF-8309-622D6D0C818E}"/>
              </a:ext>
            </a:extLst>
          </p:cNvPr>
          <p:cNvSpPr>
            <a:spLocks noGrp="1"/>
          </p:cNvSpPr>
          <p:nvPr>
            <p:ph type="title" idx="4294967295"/>
          </p:nvPr>
        </p:nvSpPr>
        <p:spPr>
          <a:xfrm>
            <a:off x="273050" y="0"/>
            <a:ext cx="10515600" cy="1325563"/>
          </a:xfrm>
        </p:spPr>
        <p:txBody>
          <a:bodyPr>
            <a:normAutofit/>
          </a:bodyPr>
          <a:lstStyle/>
          <a:p>
            <a:r>
              <a:rPr lang="en-IN" sz="3600" b="1" dirty="0">
                <a:latin typeface="+mn-lt"/>
              </a:rPr>
              <a:t>RATING OF PARAMETERS (continued)</a:t>
            </a:r>
            <a:endParaRPr lang="en-IN" sz="3600" dirty="0"/>
          </a:p>
        </p:txBody>
      </p:sp>
      <p:graphicFrame>
        <p:nvGraphicFramePr>
          <p:cNvPr id="7" name="Table 7">
            <a:extLst>
              <a:ext uri="{FF2B5EF4-FFF2-40B4-BE49-F238E27FC236}">
                <a16:creationId xmlns:a16="http://schemas.microsoft.com/office/drawing/2014/main" id="{5666B8AA-3217-490F-B761-4B5A6928659D}"/>
              </a:ext>
            </a:extLst>
          </p:cNvPr>
          <p:cNvGraphicFramePr>
            <a:graphicFrameLocks noGrp="1"/>
          </p:cNvGraphicFramePr>
          <p:nvPr/>
        </p:nvGraphicFramePr>
        <p:xfrm>
          <a:off x="3876675" y="1044443"/>
          <a:ext cx="2409825" cy="2595880"/>
        </p:xfrm>
        <a:graphic>
          <a:graphicData uri="http://schemas.openxmlformats.org/drawingml/2006/table">
            <a:tbl>
              <a:tblPr firstRow="1" bandRow="1">
                <a:tableStyleId>{5C22544A-7EE6-4342-B048-85BDC9FD1C3A}</a:tableStyleId>
              </a:tblPr>
              <a:tblGrid>
                <a:gridCol w="1406525">
                  <a:extLst>
                    <a:ext uri="{9D8B030D-6E8A-4147-A177-3AD203B41FA5}">
                      <a16:colId xmlns:a16="http://schemas.microsoft.com/office/drawing/2014/main" val="4201362472"/>
                    </a:ext>
                  </a:extLst>
                </a:gridCol>
                <a:gridCol w="1003300">
                  <a:extLst>
                    <a:ext uri="{9D8B030D-6E8A-4147-A177-3AD203B41FA5}">
                      <a16:colId xmlns:a16="http://schemas.microsoft.com/office/drawing/2014/main" val="52610267"/>
                    </a:ext>
                  </a:extLst>
                </a:gridCol>
              </a:tblGrid>
              <a:tr h="370840">
                <a:tc gridSpan="2">
                  <a:txBody>
                    <a:bodyPr/>
                    <a:lstStyle/>
                    <a:p>
                      <a:r>
                        <a:rPr lang="en-IN" dirty="0"/>
                        <a:t>Burden to spacing ratio</a:t>
                      </a:r>
                    </a:p>
                  </a:txBody>
                  <a:tcPr/>
                </a:tc>
                <a:tc hMerge="1">
                  <a:txBody>
                    <a:bodyPr/>
                    <a:lstStyle/>
                    <a:p>
                      <a:endParaRPr lang="en-IN" dirty="0"/>
                    </a:p>
                  </a:txBody>
                  <a:tcPr/>
                </a:tc>
                <a:extLst>
                  <a:ext uri="{0D108BD9-81ED-4DB2-BD59-A6C34878D82A}">
                    <a16:rowId xmlns:a16="http://schemas.microsoft.com/office/drawing/2014/main" val="1531095636"/>
                  </a:ext>
                </a:extLst>
              </a:tr>
              <a:tr h="3708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1680676770"/>
                  </a:ext>
                </a:extLst>
              </a:tr>
              <a:tr h="370840">
                <a:tc>
                  <a:txBody>
                    <a:bodyPr/>
                    <a:lstStyle/>
                    <a:p>
                      <a:pPr algn="ctr"/>
                      <a:r>
                        <a:rPr lang="en-IN" dirty="0"/>
                        <a:t>&lt;0.85</a:t>
                      </a:r>
                    </a:p>
                  </a:txBody>
                  <a:tcPr/>
                </a:tc>
                <a:tc>
                  <a:txBody>
                    <a:bodyPr/>
                    <a:lstStyle/>
                    <a:p>
                      <a:pPr algn="ctr"/>
                      <a:r>
                        <a:rPr lang="en-IN" dirty="0"/>
                        <a:t>4</a:t>
                      </a:r>
                    </a:p>
                  </a:txBody>
                  <a:tcPr/>
                </a:tc>
                <a:extLst>
                  <a:ext uri="{0D108BD9-81ED-4DB2-BD59-A6C34878D82A}">
                    <a16:rowId xmlns:a16="http://schemas.microsoft.com/office/drawing/2014/main" val="621910540"/>
                  </a:ext>
                </a:extLst>
              </a:tr>
              <a:tr h="370840">
                <a:tc>
                  <a:txBody>
                    <a:bodyPr/>
                    <a:lstStyle/>
                    <a:p>
                      <a:pPr algn="ctr"/>
                      <a:r>
                        <a:rPr lang="en-IN" dirty="0"/>
                        <a:t>0.85-1</a:t>
                      </a:r>
                    </a:p>
                  </a:txBody>
                  <a:tcPr/>
                </a:tc>
                <a:tc>
                  <a:txBody>
                    <a:bodyPr/>
                    <a:lstStyle/>
                    <a:p>
                      <a:pPr algn="ctr"/>
                      <a:r>
                        <a:rPr lang="en-IN" dirty="0"/>
                        <a:t>3</a:t>
                      </a:r>
                    </a:p>
                  </a:txBody>
                  <a:tcPr/>
                </a:tc>
                <a:extLst>
                  <a:ext uri="{0D108BD9-81ED-4DB2-BD59-A6C34878D82A}">
                    <a16:rowId xmlns:a16="http://schemas.microsoft.com/office/drawing/2014/main" val="156871547"/>
                  </a:ext>
                </a:extLst>
              </a:tr>
              <a:tr h="370840">
                <a:tc>
                  <a:txBody>
                    <a:bodyPr/>
                    <a:lstStyle/>
                    <a:p>
                      <a:pPr algn="ctr"/>
                      <a:r>
                        <a:rPr lang="en-IN" dirty="0"/>
                        <a:t>1-1.3</a:t>
                      </a:r>
                    </a:p>
                  </a:txBody>
                  <a:tcPr/>
                </a:tc>
                <a:tc>
                  <a:txBody>
                    <a:bodyPr/>
                    <a:lstStyle/>
                    <a:p>
                      <a:pPr algn="ctr"/>
                      <a:r>
                        <a:rPr lang="en-IN" dirty="0"/>
                        <a:t>2</a:t>
                      </a:r>
                    </a:p>
                  </a:txBody>
                  <a:tcPr/>
                </a:tc>
                <a:extLst>
                  <a:ext uri="{0D108BD9-81ED-4DB2-BD59-A6C34878D82A}">
                    <a16:rowId xmlns:a16="http://schemas.microsoft.com/office/drawing/2014/main" val="1999483205"/>
                  </a:ext>
                </a:extLst>
              </a:tr>
              <a:tr h="370840">
                <a:tc>
                  <a:txBody>
                    <a:bodyPr/>
                    <a:lstStyle/>
                    <a:p>
                      <a:pPr algn="ctr"/>
                      <a:r>
                        <a:rPr lang="en-IN" dirty="0"/>
                        <a:t>1.3-1.5</a:t>
                      </a:r>
                    </a:p>
                  </a:txBody>
                  <a:tcPr/>
                </a:tc>
                <a:tc>
                  <a:txBody>
                    <a:bodyPr/>
                    <a:lstStyle/>
                    <a:p>
                      <a:pPr algn="ctr"/>
                      <a:r>
                        <a:rPr lang="en-IN" dirty="0"/>
                        <a:t>1</a:t>
                      </a:r>
                    </a:p>
                  </a:txBody>
                  <a:tcPr/>
                </a:tc>
                <a:extLst>
                  <a:ext uri="{0D108BD9-81ED-4DB2-BD59-A6C34878D82A}">
                    <a16:rowId xmlns:a16="http://schemas.microsoft.com/office/drawing/2014/main" val="1744128406"/>
                  </a:ext>
                </a:extLst>
              </a:tr>
              <a:tr h="370840">
                <a:tc>
                  <a:txBody>
                    <a:bodyPr/>
                    <a:lstStyle/>
                    <a:p>
                      <a:pPr algn="ctr"/>
                      <a:r>
                        <a:rPr lang="en-IN" dirty="0"/>
                        <a:t>1.5-2</a:t>
                      </a:r>
                    </a:p>
                  </a:txBody>
                  <a:tcPr/>
                </a:tc>
                <a:tc>
                  <a:txBody>
                    <a:bodyPr/>
                    <a:lstStyle/>
                    <a:p>
                      <a:pPr algn="ctr"/>
                      <a:r>
                        <a:rPr lang="en-IN" dirty="0"/>
                        <a:t>0</a:t>
                      </a:r>
                    </a:p>
                  </a:txBody>
                  <a:tcPr/>
                </a:tc>
                <a:extLst>
                  <a:ext uri="{0D108BD9-81ED-4DB2-BD59-A6C34878D82A}">
                    <a16:rowId xmlns:a16="http://schemas.microsoft.com/office/drawing/2014/main" val="4293648555"/>
                  </a:ext>
                </a:extLst>
              </a:tr>
            </a:tbl>
          </a:graphicData>
        </a:graphic>
      </p:graphicFrame>
      <p:graphicFrame>
        <p:nvGraphicFramePr>
          <p:cNvPr id="8" name="Table 8">
            <a:extLst>
              <a:ext uri="{FF2B5EF4-FFF2-40B4-BE49-F238E27FC236}">
                <a16:creationId xmlns:a16="http://schemas.microsoft.com/office/drawing/2014/main" id="{2A6EC3FA-9A6E-4770-B557-7A09B1696457}"/>
              </a:ext>
            </a:extLst>
          </p:cNvPr>
          <p:cNvGraphicFramePr>
            <a:graphicFrameLocks noGrp="1"/>
          </p:cNvGraphicFramePr>
          <p:nvPr/>
        </p:nvGraphicFramePr>
        <p:xfrm>
          <a:off x="6546850" y="1044443"/>
          <a:ext cx="2578100" cy="2595880"/>
        </p:xfrm>
        <a:graphic>
          <a:graphicData uri="http://schemas.openxmlformats.org/drawingml/2006/table">
            <a:tbl>
              <a:tblPr firstRow="1" bandRow="1">
                <a:tableStyleId>{5C22544A-7EE6-4342-B048-85BDC9FD1C3A}</a:tableStyleId>
              </a:tblPr>
              <a:tblGrid>
                <a:gridCol w="1587500">
                  <a:extLst>
                    <a:ext uri="{9D8B030D-6E8A-4147-A177-3AD203B41FA5}">
                      <a16:colId xmlns:a16="http://schemas.microsoft.com/office/drawing/2014/main" val="2655130124"/>
                    </a:ext>
                  </a:extLst>
                </a:gridCol>
                <a:gridCol w="990600">
                  <a:extLst>
                    <a:ext uri="{9D8B030D-6E8A-4147-A177-3AD203B41FA5}">
                      <a16:colId xmlns:a16="http://schemas.microsoft.com/office/drawing/2014/main" val="1418061769"/>
                    </a:ext>
                  </a:extLst>
                </a:gridCol>
              </a:tblGrid>
              <a:tr h="370840">
                <a:tc gridSpan="2">
                  <a:txBody>
                    <a:bodyPr/>
                    <a:lstStyle/>
                    <a:p>
                      <a:r>
                        <a:rPr lang="en-IN" dirty="0"/>
                        <a:t>Cross section area(m</a:t>
                      </a:r>
                      <a:r>
                        <a:rPr lang="en-IN" baseline="30000" dirty="0"/>
                        <a:t>2</a:t>
                      </a:r>
                      <a:r>
                        <a:rPr lang="en-IN" dirty="0"/>
                        <a:t>)</a:t>
                      </a:r>
                    </a:p>
                  </a:txBody>
                  <a:tcPr/>
                </a:tc>
                <a:tc hMerge="1">
                  <a:txBody>
                    <a:bodyPr/>
                    <a:lstStyle/>
                    <a:p>
                      <a:endParaRPr lang="en-IN" dirty="0"/>
                    </a:p>
                  </a:txBody>
                  <a:tcPr/>
                </a:tc>
                <a:extLst>
                  <a:ext uri="{0D108BD9-81ED-4DB2-BD59-A6C34878D82A}">
                    <a16:rowId xmlns:a16="http://schemas.microsoft.com/office/drawing/2014/main" val="4085872838"/>
                  </a:ext>
                </a:extLst>
              </a:tr>
              <a:tr h="3708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388399738"/>
                  </a:ext>
                </a:extLst>
              </a:tr>
              <a:tr h="370840">
                <a:tc>
                  <a:txBody>
                    <a:bodyPr/>
                    <a:lstStyle/>
                    <a:p>
                      <a:pPr algn="ctr"/>
                      <a:r>
                        <a:rPr lang="en-IN" dirty="0"/>
                        <a:t>&lt;20</a:t>
                      </a:r>
                    </a:p>
                  </a:txBody>
                  <a:tcPr/>
                </a:tc>
                <a:tc>
                  <a:txBody>
                    <a:bodyPr/>
                    <a:lstStyle/>
                    <a:p>
                      <a:pPr algn="ctr"/>
                      <a:r>
                        <a:rPr lang="en-IN" dirty="0"/>
                        <a:t>0</a:t>
                      </a:r>
                    </a:p>
                  </a:txBody>
                  <a:tcPr/>
                </a:tc>
                <a:extLst>
                  <a:ext uri="{0D108BD9-81ED-4DB2-BD59-A6C34878D82A}">
                    <a16:rowId xmlns:a16="http://schemas.microsoft.com/office/drawing/2014/main" val="503570031"/>
                  </a:ext>
                </a:extLst>
              </a:tr>
              <a:tr h="370840">
                <a:tc>
                  <a:txBody>
                    <a:bodyPr/>
                    <a:lstStyle/>
                    <a:p>
                      <a:pPr algn="ctr"/>
                      <a:r>
                        <a:rPr lang="en-IN" dirty="0"/>
                        <a:t>20-40</a:t>
                      </a:r>
                    </a:p>
                  </a:txBody>
                  <a:tcPr/>
                </a:tc>
                <a:tc>
                  <a:txBody>
                    <a:bodyPr/>
                    <a:lstStyle/>
                    <a:p>
                      <a:pPr algn="ctr"/>
                      <a:r>
                        <a:rPr lang="en-IN" dirty="0"/>
                        <a:t>1</a:t>
                      </a:r>
                    </a:p>
                  </a:txBody>
                  <a:tcPr/>
                </a:tc>
                <a:extLst>
                  <a:ext uri="{0D108BD9-81ED-4DB2-BD59-A6C34878D82A}">
                    <a16:rowId xmlns:a16="http://schemas.microsoft.com/office/drawing/2014/main" val="3242487777"/>
                  </a:ext>
                </a:extLst>
              </a:tr>
              <a:tr h="370840">
                <a:tc>
                  <a:txBody>
                    <a:bodyPr/>
                    <a:lstStyle/>
                    <a:p>
                      <a:pPr algn="ctr"/>
                      <a:r>
                        <a:rPr lang="en-IN" dirty="0"/>
                        <a:t>40-60</a:t>
                      </a:r>
                    </a:p>
                  </a:txBody>
                  <a:tcPr/>
                </a:tc>
                <a:tc>
                  <a:txBody>
                    <a:bodyPr/>
                    <a:lstStyle/>
                    <a:p>
                      <a:pPr algn="ctr"/>
                      <a:r>
                        <a:rPr lang="en-IN" dirty="0"/>
                        <a:t>2</a:t>
                      </a:r>
                    </a:p>
                  </a:txBody>
                  <a:tcPr/>
                </a:tc>
                <a:extLst>
                  <a:ext uri="{0D108BD9-81ED-4DB2-BD59-A6C34878D82A}">
                    <a16:rowId xmlns:a16="http://schemas.microsoft.com/office/drawing/2014/main" val="2614930927"/>
                  </a:ext>
                </a:extLst>
              </a:tr>
              <a:tr h="370840">
                <a:tc>
                  <a:txBody>
                    <a:bodyPr/>
                    <a:lstStyle/>
                    <a:p>
                      <a:pPr algn="ctr"/>
                      <a:r>
                        <a:rPr lang="en-IN" dirty="0"/>
                        <a:t>60-80</a:t>
                      </a:r>
                    </a:p>
                  </a:txBody>
                  <a:tcPr/>
                </a:tc>
                <a:tc>
                  <a:txBody>
                    <a:bodyPr/>
                    <a:lstStyle/>
                    <a:p>
                      <a:pPr algn="ctr"/>
                      <a:r>
                        <a:rPr lang="en-IN" dirty="0"/>
                        <a:t>3</a:t>
                      </a:r>
                    </a:p>
                  </a:txBody>
                  <a:tcPr/>
                </a:tc>
                <a:extLst>
                  <a:ext uri="{0D108BD9-81ED-4DB2-BD59-A6C34878D82A}">
                    <a16:rowId xmlns:a16="http://schemas.microsoft.com/office/drawing/2014/main" val="3613895738"/>
                  </a:ext>
                </a:extLst>
              </a:tr>
              <a:tr h="370840">
                <a:tc>
                  <a:txBody>
                    <a:bodyPr/>
                    <a:lstStyle/>
                    <a:p>
                      <a:pPr algn="ctr"/>
                      <a:r>
                        <a:rPr lang="en-IN" dirty="0"/>
                        <a:t>&gt;80</a:t>
                      </a:r>
                    </a:p>
                  </a:txBody>
                  <a:tcPr/>
                </a:tc>
                <a:tc>
                  <a:txBody>
                    <a:bodyPr/>
                    <a:lstStyle/>
                    <a:p>
                      <a:pPr algn="ctr"/>
                      <a:r>
                        <a:rPr lang="en-IN" dirty="0"/>
                        <a:t>4</a:t>
                      </a:r>
                    </a:p>
                  </a:txBody>
                  <a:tcPr/>
                </a:tc>
                <a:extLst>
                  <a:ext uri="{0D108BD9-81ED-4DB2-BD59-A6C34878D82A}">
                    <a16:rowId xmlns:a16="http://schemas.microsoft.com/office/drawing/2014/main" val="3026142221"/>
                  </a:ext>
                </a:extLst>
              </a:tr>
            </a:tbl>
          </a:graphicData>
        </a:graphic>
      </p:graphicFrame>
      <p:graphicFrame>
        <p:nvGraphicFramePr>
          <p:cNvPr id="9" name="Table 9">
            <a:extLst>
              <a:ext uri="{FF2B5EF4-FFF2-40B4-BE49-F238E27FC236}">
                <a16:creationId xmlns:a16="http://schemas.microsoft.com/office/drawing/2014/main" id="{C91F02E6-25B8-4EF2-A8BC-F79C505966FD}"/>
              </a:ext>
            </a:extLst>
          </p:cNvPr>
          <p:cNvGraphicFramePr>
            <a:graphicFrameLocks noGrp="1"/>
          </p:cNvGraphicFramePr>
          <p:nvPr/>
        </p:nvGraphicFramePr>
        <p:xfrm>
          <a:off x="431800" y="1053784"/>
          <a:ext cx="3149600" cy="2595880"/>
        </p:xfrm>
        <a:graphic>
          <a:graphicData uri="http://schemas.openxmlformats.org/drawingml/2006/table">
            <a:tbl>
              <a:tblPr firstRow="1" bandRow="1">
                <a:tableStyleId>{5C22544A-7EE6-4342-B048-85BDC9FD1C3A}</a:tableStyleId>
              </a:tblPr>
              <a:tblGrid>
                <a:gridCol w="1425575">
                  <a:extLst>
                    <a:ext uri="{9D8B030D-6E8A-4147-A177-3AD203B41FA5}">
                      <a16:colId xmlns:a16="http://schemas.microsoft.com/office/drawing/2014/main" val="816376172"/>
                    </a:ext>
                  </a:extLst>
                </a:gridCol>
                <a:gridCol w="1724025">
                  <a:extLst>
                    <a:ext uri="{9D8B030D-6E8A-4147-A177-3AD203B41FA5}">
                      <a16:colId xmlns:a16="http://schemas.microsoft.com/office/drawing/2014/main" val="4154454241"/>
                    </a:ext>
                  </a:extLst>
                </a:gridCol>
              </a:tblGrid>
              <a:tr h="370840">
                <a:tc gridSpan="2">
                  <a:txBody>
                    <a:bodyPr/>
                    <a:lstStyle/>
                    <a:p>
                      <a:pPr algn="ctr"/>
                      <a:r>
                        <a:rPr lang="en-IN" dirty="0"/>
                        <a:t>PERIMETER HOLE DIAMTER(m)</a:t>
                      </a:r>
                    </a:p>
                  </a:txBody>
                  <a:tcPr/>
                </a:tc>
                <a:tc hMerge="1">
                  <a:txBody>
                    <a:bodyPr/>
                    <a:lstStyle/>
                    <a:p>
                      <a:endParaRPr lang="en-IN" dirty="0"/>
                    </a:p>
                  </a:txBody>
                  <a:tcPr/>
                </a:tc>
                <a:extLst>
                  <a:ext uri="{0D108BD9-81ED-4DB2-BD59-A6C34878D82A}">
                    <a16:rowId xmlns:a16="http://schemas.microsoft.com/office/drawing/2014/main" val="3120478234"/>
                  </a:ext>
                </a:extLst>
              </a:tr>
              <a:tr h="3708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3192966763"/>
                  </a:ext>
                </a:extLst>
              </a:tr>
              <a:tr h="370840">
                <a:tc>
                  <a:txBody>
                    <a:bodyPr/>
                    <a:lstStyle/>
                    <a:p>
                      <a:pPr algn="ctr"/>
                      <a:r>
                        <a:rPr lang="en-IN" dirty="0"/>
                        <a:t>38-42</a:t>
                      </a:r>
                    </a:p>
                  </a:txBody>
                  <a:tcPr/>
                </a:tc>
                <a:tc>
                  <a:txBody>
                    <a:bodyPr/>
                    <a:lstStyle/>
                    <a:p>
                      <a:pPr algn="ctr"/>
                      <a:r>
                        <a:rPr lang="en-IN" dirty="0"/>
                        <a:t>0</a:t>
                      </a:r>
                    </a:p>
                  </a:txBody>
                  <a:tcPr/>
                </a:tc>
                <a:extLst>
                  <a:ext uri="{0D108BD9-81ED-4DB2-BD59-A6C34878D82A}">
                    <a16:rowId xmlns:a16="http://schemas.microsoft.com/office/drawing/2014/main" val="2295631475"/>
                  </a:ext>
                </a:extLst>
              </a:tr>
              <a:tr h="370840">
                <a:tc>
                  <a:txBody>
                    <a:bodyPr/>
                    <a:lstStyle/>
                    <a:p>
                      <a:pPr algn="ctr"/>
                      <a:r>
                        <a:rPr lang="en-IN" dirty="0"/>
                        <a:t>42-51</a:t>
                      </a:r>
                    </a:p>
                  </a:txBody>
                  <a:tcPr/>
                </a:tc>
                <a:tc>
                  <a:txBody>
                    <a:bodyPr/>
                    <a:lstStyle/>
                    <a:p>
                      <a:pPr algn="ctr"/>
                      <a:r>
                        <a:rPr lang="en-IN" dirty="0"/>
                        <a:t>1</a:t>
                      </a:r>
                    </a:p>
                  </a:txBody>
                  <a:tcPr/>
                </a:tc>
                <a:extLst>
                  <a:ext uri="{0D108BD9-81ED-4DB2-BD59-A6C34878D82A}">
                    <a16:rowId xmlns:a16="http://schemas.microsoft.com/office/drawing/2014/main" val="2687527666"/>
                  </a:ext>
                </a:extLst>
              </a:tr>
              <a:tr h="370840">
                <a:tc>
                  <a:txBody>
                    <a:bodyPr/>
                    <a:lstStyle/>
                    <a:p>
                      <a:pPr algn="ctr"/>
                      <a:r>
                        <a:rPr lang="en-IN" dirty="0"/>
                        <a:t>51-60</a:t>
                      </a:r>
                    </a:p>
                  </a:txBody>
                  <a:tcPr/>
                </a:tc>
                <a:tc>
                  <a:txBody>
                    <a:bodyPr/>
                    <a:lstStyle/>
                    <a:p>
                      <a:pPr algn="ctr"/>
                      <a:r>
                        <a:rPr lang="en-IN" dirty="0"/>
                        <a:t>2</a:t>
                      </a:r>
                    </a:p>
                  </a:txBody>
                  <a:tcPr/>
                </a:tc>
                <a:extLst>
                  <a:ext uri="{0D108BD9-81ED-4DB2-BD59-A6C34878D82A}">
                    <a16:rowId xmlns:a16="http://schemas.microsoft.com/office/drawing/2014/main" val="2116516927"/>
                  </a:ext>
                </a:extLst>
              </a:tr>
              <a:tr h="370840">
                <a:tc>
                  <a:txBody>
                    <a:bodyPr/>
                    <a:lstStyle/>
                    <a:p>
                      <a:pPr algn="ctr"/>
                      <a:r>
                        <a:rPr lang="en-IN" dirty="0"/>
                        <a:t>60-65</a:t>
                      </a:r>
                    </a:p>
                  </a:txBody>
                  <a:tcPr/>
                </a:tc>
                <a:tc>
                  <a:txBody>
                    <a:bodyPr/>
                    <a:lstStyle/>
                    <a:p>
                      <a:pPr algn="ctr"/>
                      <a:r>
                        <a:rPr lang="en-IN" dirty="0"/>
                        <a:t>3</a:t>
                      </a:r>
                    </a:p>
                  </a:txBody>
                  <a:tcPr/>
                </a:tc>
                <a:extLst>
                  <a:ext uri="{0D108BD9-81ED-4DB2-BD59-A6C34878D82A}">
                    <a16:rowId xmlns:a16="http://schemas.microsoft.com/office/drawing/2014/main" val="126857490"/>
                  </a:ext>
                </a:extLst>
              </a:tr>
              <a:tr h="370840">
                <a:tc>
                  <a:txBody>
                    <a:bodyPr/>
                    <a:lstStyle/>
                    <a:p>
                      <a:pPr algn="ctr"/>
                      <a:r>
                        <a:rPr lang="en-IN" dirty="0"/>
                        <a:t>&gt;65</a:t>
                      </a:r>
                    </a:p>
                  </a:txBody>
                  <a:tcPr/>
                </a:tc>
                <a:tc>
                  <a:txBody>
                    <a:bodyPr/>
                    <a:lstStyle/>
                    <a:p>
                      <a:pPr algn="ctr"/>
                      <a:r>
                        <a:rPr lang="en-IN" dirty="0"/>
                        <a:t>4</a:t>
                      </a:r>
                    </a:p>
                  </a:txBody>
                  <a:tcPr/>
                </a:tc>
                <a:extLst>
                  <a:ext uri="{0D108BD9-81ED-4DB2-BD59-A6C34878D82A}">
                    <a16:rowId xmlns:a16="http://schemas.microsoft.com/office/drawing/2014/main" val="3339864723"/>
                  </a:ext>
                </a:extLst>
              </a:tr>
            </a:tbl>
          </a:graphicData>
        </a:graphic>
      </p:graphicFrame>
      <p:graphicFrame>
        <p:nvGraphicFramePr>
          <p:cNvPr id="10" name="Table 10">
            <a:extLst>
              <a:ext uri="{FF2B5EF4-FFF2-40B4-BE49-F238E27FC236}">
                <a16:creationId xmlns:a16="http://schemas.microsoft.com/office/drawing/2014/main" id="{D4E037B8-BB47-4A13-8107-CF6DAACA33C9}"/>
              </a:ext>
            </a:extLst>
          </p:cNvPr>
          <p:cNvGraphicFramePr>
            <a:graphicFrameLocks noGrp="1"/>
          </p:cNvGraphicFramePr>
          <p:nvPr/>
        </p:nvGraphicFramePr>
        <p:xfrm>
          <a:off x="431800" y="3705068"/>
          <a:ext cx="3149600" cy="2595880"/>
        </p:xfrm>
        <a:graphic>
          <a:graphicData uri="http://schemas.openxmlformats.org/drawingml/2006/table">
            <a:tbl>
              <a:tblPr firstRow="1" bandRow="1">
                <a:tableStyleId>{5C22544A-7EE6-4342-B048-85BDC9FD1C3A}</a:tableStyleId>
              </a:tblPr>
              <a:tblGrid>
                <a:gridCol w="1789098">
                  <a:extLst>
                    <a:ext uri="{9D8B030D-6E8A-4147-A177-3AD203B41FA5}">
                      <a16:colId xmlns:a16="http://schemas.microsoft.com/office/drawing/2014/main" val="3047929782"/>
                    </a:ext>
                  </a:extLst>
                </a:gridCol>
                <a:gridCol w="1360502">
                  <a:extLst>
                    <a:ext uri="{9D8B030D-6E8A-4147-A177-3AD203B41FA5}">
                      <a16:colId xmlns:a16="http://schemas.microsoft.com/office/drawing/2014/main" val="538963029"/>
                    </a:ext>
                  </a:extLst>
                </a:gridCol>
              </a:tblGrid>
              <a:tr h="370840">
                <a:tc gridSpan="2">
                  <a:txBody>
                    <a:bodyPr/>
                    <a:lstStyle/>
                    <a:p>
                      <a:pPr algn="ctr"/>
                      <a:r>
                        <a:rPr lang="en-IN" dirty="0"/>
                        <a:t>POWDER FACTOR(t/m</a:t>
                      </a:r>
                      <a:r>
                        <a:rPr lang="en-IN" baseline="30000" dirty="0"/>
                        <a:t>3</a:t>
                      </a:r>
                      <a:r>
                        <a:rPr lang="en-IN" dirty="0"/>
                        <a:t>)</a:t>
                      </a:r>
                    </a:p>
                  </a:txBody>
                  <a:tcPr/>
                </a:tc>
                <a:tc hMerge="1">
                  <a:txBody>
                    <a:bodyPr/>
                    <a:lstStyle/>
                    <a:p>
                      <a:endParaRPr lang="en-IN" dirty="0"/>
                    </a:p>
                  </a:txBody>
                  <a:tcPr/>
                </a:tc>
                <a:extLst>
                  <a:ext uri="{0D108BD9-81ED-4DB2-BD59-A6C34878D82A}">
                    <a16:rowId xmlns:a16="http://schemas.microsoft.com/office/drawing/2014/main" val="1328889437"/>
                  </a:ext>
                </a:extLst>
              </a:tr>
              <a:tr h="3708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1455193768"/>
                  </a:ext>
                </a:extLst>
              </a:tr>
              <a:tr h="370840">
                <a:tc>
                  <a:txBody>
                    <a:bodyPr/>
                    <a:lstStyle/>
                    <a:p>
                      <a:pPr algn="ctr"/>
                      <a:r>
                        <a:rPr lang="en-IN" dirty="0"/>
                        <a:t>&lt;0.5</a:t>
                      </a:r>
                    </a:p>
                  </a:txBody>
                  <a:tcPr/>
                </a:tc>
                <a:tc>
                  <a:txBody>
                    <a:bodyPr/>
                    <a:lstStyle/>
                    <a:p>
                      <a:pPr algn="ctr"/>
                      <a:r>
                        <a:rPr lang="en-IN" dirty="0"/>
                        <a:t>0</a:t>
                      </a:r>
                    </a:p>
                  </a:txBody>
                  <a:tcPr/>
                </a:tc>
                <a:extLst>
                  <a:ext uri="{0D108BD9-81ED-4DB2-BD59-A6C34878D82A}">
                    <a16:rowId xmlns:a16="http://schemas.microsoft.com/office/drawing/2014/main" val="1494527114"/>
                  </a:ext>
                </a:extLst>
              </a:tr>
              <a:tr h="370840">
                <a:tc>
                  <a:txBody>
                    <a:bodyPr/>
                    <a:lstStyle/>
                    <a:p>
                      <a:pPr algn="ctr"/>
                      <a:r>
                        <a:rPr lang="en-IN" dirty="0"/>
                        <a:t>0.5-1</a:t>
                      </a:r>
                    </a:p>
                  </a:txBody>
                  <a:tcPr/>
                </a:tc>
                <a:tc>
                  <a:txBody>
                    <a:bodyPr/>
                    <a:lstStyle/>
                    <a:p>
                      <a:pPr algn="ctr"/>
                      <a:r>
                        <a:rPr lang="en-IN" dirty="0"/>
                        <a:t>1</a:t>
                      </a:r>
                    </a:p>
                  </a:txBody>
                  <a:tcPr/>
                </a:tc>
                <a:extLst>
                  <a:ext uri="{0D108BD9-81ED-4DB2-BD59-A6C34878D82A}">
                    <a16:rowId xmlns:a16="http://schemas.microsoft.com/office/drawing/2014/main" val="3987311617"/>
                  </a:ext>
                </a:extLst>
              </a:tr>
              <a:tr h="370840">
                <a:tc>
                  <a:txBody>
                    <a:bodyPr/>
                    <a:lstStyle/>
                    <a:p>
                      <a:pPr algn="ctr"/>
                      <a:r>
                        <a:rPr lang="en-IN" dirty="0"/>
                        <a:t>1-1.3</a:t>
                      </a:r>
                    </a:p>
                  </a:txBody>
                  <a:tcPr/>
                </a:tc>
                <a:tc>
                  <a:txBody>
                    <a:bodyPr/>
                    <a:lstStyle/>
                    <a:p>
                      <a:pPr algn="ctr"/>
                      <a:r>
                        <a:rPr lang="en-IN" dirty="0"/>
                        <a:t>2</a:t>
                      </a:r>
                    </a:p>
                  </a:txBody>
                  <a:tcPr/>
                </a:tc>
                <a:extLst>
                  <a:ext uri="{0D108BD9-81ED-4DB2-BD59-A6C34878D82A}">
                    <a16:rowId xmlns:a16="http://schemas.microsoft.com/office/drawing/2014/main" val="2600975185"/>
                  </a:ext>
                </a:extLst>
              </a:tr>
              <a:tr h="370840">
                <a:tc>
                  <a:txBody>
                    <a:bodyPr/>
                    <a:lstStyle/>
                    <a:p>
                      <a:pPr algn="ctr"/>
                      <a:r>
                        <a:rPr lang="en-IN" dirty="0"/>
                        <a:t>1.3-1.5</a:t>
                      </a:r>
                    </a:p>
                  </a:txBody>
                  <a:tcPr/>
                </a:tc>
                <a:tc>
                  <a:txBody>
                    <a:bodyPr/>
                    <a:lstStyle/>
                    <a:p>
                      <a:pPr algn="ctr"/>
                      <a:r>
                        <a:rPr lang="en-IN" dirty="0"/>
                        <a:t>3</a:t>
                      </a:r>
                    </a:p>
                  </a:txBody>
                  <a:tcPr/>
                </a:tc>
                <a:extLst>
                  <a:ext uri="{0D108BD9-81ED-4DB2-BD59-A6C34878D82A}">
                    <a16:rowId xmlns:a16="http://schemas.microsoft.com/office/drawing/2014/main" val="1737873789"/>
                  </a:ext>
                </a:extLst>
              </a:tr>
              <a:tr h="370840">
                <a:tc>
                  <a:txBody>
                    <a:bodyPr/>
                    <a:lstStyle/>
                    <a:p>
                      <a:pPr algn="ctr"/>
                      <a:r>
                        <a:rPr lang="en-IN" dirty="0"/>
                        <a:t>&gt;1.5</a:t>
                      </a:r>
                    </a:p>
                  </a:txBody>
                  <a:tcPr/>
                </a:tc>
                <a:tc>
                  <a:txBody>
                    <a:bodyPr/>
                    <a:lstStyle/>
                    <a:p>
                      <a:pPr algn="ctr"/>
                      <a:r>
                        <a:rPr lang="en-IN" dirty="0"/>
                        <a:t>4</a:t>
                      </a:r>
                    </a:p>
                  </a:txBody>
                  <a:tcPr/>
                </a:tc>
                <a:extLst>
                  <a:ext uri="{0D108BD9-81ED-4DB2-BD59-A6C34878D82A}">
                    <a16:rowId xmlns:a16="http://schemas.microsoft.com/office/drawing/2014/main" val="874690114"/>
                  </a:ext>
                </a:extLst>
              </a:tr>
            </a:tbl>
          </a:graphicData>
        </a:graphic>
      </p:graphicFrame>
      <p:graphicFrame>
        <p:nvGraphicFramePr>
          <p:cNvPr id="12" name="Table 12">
            <a:extLst>
              <a:ext uri="{FF2B5EF4-FFF2-40B4-BE49-F238E27FC236}">
                <a16:creationId xmlns:a16="http://schemas.microsoft.com/office/drawing/2014/main" id="{1A52DE19-7E02-4BB1-BB38-864765A5AF86}"/>
              </a:ext>
            </a:extLst>
          </p:cNvPr>
          <p:cNvGraphicFramePr>
            <a:graphicFrameLocks noGrp="1"/>
          </p:cNvGraphicFramePr>
          <p:nvPr/>
        </p:nvGraphicFramePr>
        <p:xfrm>
          <a:off x="9385300" y="1053784"/>
          <a:ext cx="2463800" cy="2595880"/>
        </p:xfrm>
        <a:graphic>
          <a:graphicData uri="http://schemas.openxmlformats.org/drawingml/2006/table">
            <a:tbl>
              <a:tblPr firstRow="1" bandRow="1">
                <a:tableStyleId>{5C22544A-7EE6-4342-B048-85BDC9FD1C3A}</a:tableStyleId>
              </a:tblPr>
              <a:tblGrid>
                <a:gridCol w="1520825">
                  <a:extLst>
                    <a:ext uri="{9D8B030D-6E8A-4147-A177-3AD203B41FA5}">
                      <a16:colId xmlns:a16="http://schemas.microsoft.com/office/drawing/2014/main" val="1860792207"/>
                    </a:ext>
                  </a:extLst>
                </a:gridCol>
                <a:gridCol w="942975">
                  <a:extLst>
                    <a:ext uri="{9D8B030D-6E8A-4147-A177-3AD203B41FA5}">
                      <a16:colId xmlns:a16="http://schemas.microsoft.com/office/drawing/2014/main" val="636076719"/>
                    </a:ext>
                  </a:extLst>
                </a:gridCol>
              </a:tblGrid>
              <a:tr h="370840">
                <a:tc gridSpan="2">
                  <a:txBody>
                    <a:bodyPr/>
                    <a:lstStyle/>
                    <a:p>
                      <a:r>
                        <a:rPr lang="en-IN" dirty="0"/>
                        <a:t>ROUND LENGTH(m)</a:t>
                      </a:r>
                    </a:p>
                  </a:txBody>
                  <a:tcPr/>
                </a:tc>
                <a:tc hMerge="1">
                  <a:txBody>
                    <a:bodyPr/>
                    <a:lstStyle/>
                    <a:p>
                      <a:endParaRPr lang="en-IN" dirty="0"/>
                    </a:p>
                  </a:txBody>
                  <a:tcPr/>
                </a:tc>
                <a:extLst>
                  <a:ext uri="{0D108BD9-81ED-4DB2-BD59-A6C34878D82A}">
                    <a16:rowId xmlns:a16="http://schemas.microsoft.com/office/drawing/2014/main" val="62721455"/>
                  </a:ext>
                </a:extLst>
              </a:tr>
              <a:tr h="370840">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616588208"/>
                  </a:ext>
                </a:extLst>
              </a:tr>
              <a:tr h="370840">
                <a:tc>
                  <a:txBody>
                    <a:bodyPr/>
                    <a:lstStyle/>
                    <a:p>
                      <a:pPr algn="ctr"/>
                      <a:r>
                        <a:rPr lang="en-IN" dirty="0"/>
                        <a:t>&lt;1.5</a:t>
                      </a:r>
                    </a:p>
                  </a:txBody>
                  <a:tcPr/>
                </a:tc>
                <a:tc>
                  <a:txBody>
                    <a:bodyPr/>
                    <a:lstStyle/>
                    <a:p>
                      <a:pPr algn="ctr"/>
                      <a:r>
                        <a:rPr lang="en-IN" dirty="0"/>
                        <a:t>0</a:t>
                      </a:r>
                    </a:p>
                  </a:txBody>
                  <a:tcPr/>
                </a:tc>
                <a:extLst>
                  <a:ext uri="{0D108BD9-81ED-4DB2-BD59-A6C34878D82A}">
                    <a16:rowId xmlns:a16="http://schemas.microsoft.com/office/drawing/2014/main" val="1705224522"/>
                  </a:ext>
                </a:extLst>
              </a:tr>
              <a:tr h="370840">
                <a:tc>
                  <a:txBody>
                    <a:bodyPr/>
                    <a:lstStyle/>
                    <a:p>
                      <a:pPr algn="ctr"/>
                      <a:r>
                        <a:rPr lang="en-IN" dirty="0"/>
                        <a:t>1.5-2</a:t>
                      </a:r>
                    </a:p>
                  </a:txBody>
                  <a:tcPr/>
                </a:tc>
                <a:tc>
                  <a:txBody>
                    <a:bodyPr/>
                    <a:lstStyle/>
                    <a:p>
                      <a:pPr algn="ctr"/>
                      <a:r>
                        <a:rPr lang="en-IN" dirty="0"/>
                        <a:t>1</a:t>
                      </a:r>
                    </a:p>
                  </a:txBody>
                  <a:tcPr/>
                </a:tc>
                <a:extLst>
                  <a:ext uri="{0D108BD9-81ED-4DB2-BD59-A6C34878D82A}">
                    <a16:rowId xmlns:a16="http://schemas.microsoft.com/office/drawing/2014/main" val="2201071011"/>
                  </a:ext>
                </a:extLst>
              </a:tr>
              <a:tr h="370840">
                <a:tc>
                  <a:txBody>
                    <a:bodyPr/>
                    <a:lstStyle/>
                    <a:p>
                      <a:pPr algn="ctr"/>
                      <a:r>
                        <a:rPr lang="en-IN" dirty="0"/>
                        <a:t>2-2.5</a:t>
                      </a:r>
                    </a:p>
                  </a:txBody>
                  <a:tcPr/>
                </a:tc>
                <a:tc>
                  <a:txBody>
                    <a:bodyPr/>
                    <a:lstStyle/>
                    <a:p>
                      <a:pPr algn="ctr"/>
                      <a:r>
                        <a:rPr lang="en-IN" dirty="0"/>
                        <a:t>2</a:t>
                      </a:r>
                    </a:p>
                  </a:txBody>
                  <a:tcPr/>
                </a:tc>
                <a:extLst>
                  <a:ext uri="{0D108BD9-81ED-4DB2-BD59-A6C34878D82A}">
                    <a16:rowId xmlns:a16="http://schemas.microsoft.com/office/drawing/2014/main" val="1101180537"/>
                  </a:ext>
                </a:extLst>
              </a:tr>
              <a:tr h="370840">
                <a:tc>
                  <a:txBody>
                    <a:bodyPr/>
                    <a:lstStyle/>
                    <a:p>
                      <a:pPr algn="ctr"/>
                      <a:r>
                        <a:rPr lang="en-IN" dirty="0"/>
                        <a:t>2.5-3</a:t>
                      </a:r>
                    </a:p>
                  </a:txBody>
                  <a:tcPr/>
                </a:tc>
                <a:tc>
                  <a:txBody>
                    <a:bodyPr/>
                    <a:lstStyle/>
                    <a:p>
                      <a:pPr algn="ctr"/>
                      <a:r>
                        <a:rPr lang="en-IN" dirty="0"/>
                        <a:t>3</a:t>
                      </a:r>
                    </a:p>
                  </a:txBody>
                  <a:tcPr/>
                </a:tc>
                <a:extLst>
                  <a:ext uri="{0D108BD9-81ED-4DB2-BD59-A6C34878D82A}">
                    <a16:rowId xmlns:a16="http://schemas.microsoft.com/office/drawing/2014/main" val="88459517"/>
                  </a:ext>
                </a:extLst>
              </a:tr>
              <a:tr h="370840">
                <a:tc>
                  <a:txBody>
                    <a:bodyPr/>
                    <a:lstStyle/>
                    <a:p>
                      <a:pPr algn="ctr"/>
                      <a:r>
                        <a:rPr lang="en-IN" dirty="0"/>
                        <a:t>3-3.5</a:t>
                      </a:r>
                    </a:p>
                  </a:txBody>
                  <a:tcPr/>
                </a:tc>
                <a:tc>
                  <a:txBody>
                    <a:bodyPr/>
                    <a:lstStyle/>
                    <a:p>
                      <a:pPr algn="ctr"/>
                      <a:r>
                        <a:rPr lang="en-IN" dirty="0"/>
                        <a:t>4</a:t>
                      </a:r>
                    </a:p>
                  </a:txBody>
                  <a:tcPr/>
                </a:tc>
                <a:extLst>
                  <a:ext uri="{0D108BD9-81ED-4DB2-BD59-A6C34878D82A}">
                    <a16:rowId xmlns:a16="http://schemas.microsoft.com/office/drawing/2014/main" val="4086664998"/>
                  </a:ext>
                </a:extLst>
              </a:tr>
            </a:tbl>
          </a:graphicData>
        </a:graphic>
      </p:graphicFrame>
      <p:graphicFrame>
        <p:nvGraphicFramePr>
          <p:cNvPr id="13" name="Table 13">
            <a:extLst>
              <a:ext uri="{FF2B5EF4-FFF2-40B4-BE49-F238E27FC236}">
                <a16:creationId xmlns:a16="http://schemas.microsoft.com/office/drawing/2014/main" id="{89F3B2CE-ACE8-48DC-9D5A-4084963C71FF}"/>
              </a:ext>
            </a:extLst>
          </p:cNvPr>
          <p:cNvGraphicFramePr>
            <a:graphicFrameLocks noGrp="1"/>
          </p:cNvGraphicFramePr>
          <p:nvPr/>
        </p:nvGraphicFramePr>
        <p:xfrm>
          <a:off x="3876675" y="3705068"/>
          <a:ext cx="3420364" cy="2609116"/>
        </p:xfrm>
        <a:graphic>
          <a:graphicData uri="http://schemas.openxmlformats.org/drawingml/2006/table">
            <a:tbl>
              <a:tblPr firstRow="1" bandRow="1">
                <a:tableStyleId>{5C22544A-7EE6-4342-B048-85BDC9FD1C3A}</a:tableStyleId>
              </a:tblPr>
              <a:tblGrid>
                <a:gridCol w="2391664">
                  <a:extLst>
                    <a:ext uri="{9D8B030D-6E8A-4147-A177-3AD203B41FA5}">
                      <a16:colId xmlns:a16="http://schemas.microsoft.com/office/drawing/2014/main" val="3220257332"/>
                    </a:ext>
                  </a:extLst>
                </a:gridCol>
                <a:gridCol w="1028700">
                  <a:extLst>
                    <a:ext uri="{9D8B030D-6E8A-4147-A177-3AD203B41FA5}">
                      <a16:colId xmlns:a16="http://schemas.microsoft.com/office/drawing/2014/main" val="2172180689"/>
                    </a:ext>
                  </a:extLst>
                </a:gridCol>
              </a:tblGrid>
              <a:tr h="328927">
                <a:tc gridSpan="2">
                  <a:txBody>
                    <a:bodyPr/>
                    <a:lstStyle/>
                    <a:p>
                      <a:pPr algn="ctr"/>
                      <a:r>
                        <a:rPr lang="en-IN" dirty="0"/>
                        <a:t>TYPE OF EXPLOSIVE</a:t>
                      </a:r>
                    </a:p>
                  </a:txBody>
                  <a:tcPr/>
                </a:tc>
                <a:tc hMerge="1">
                  <a:txBody>
                    <a:bodyPr/>
                    <a:lstStyle/>
                    <a:p>
                      <a:endParaRPr lang="en-IN" dirty="0"/>
                    </a:p>
                  </a:txBody>
                  <a:tcPr/>
                </a:tc>
                <a:extLst>
                  <a:ext uri="{0D108BD9-81ED-4DB2-BD59-A6C34878D82A}">
                    <a16:rowId xmlns:a16="http://schemas.microsoft.com/office/drawing/2014/main" val="3747404109"/>
                  </a:ext>
                </a:extLst>
              </a:tr>
              <a:tr h="302525">
                <a:tc>
                  <a:txBody>
                    <a:bodyPr/>
                    <a:lstStyle/>
                    <a:p>
                      <a:pPr algn="ctr"/>
                      <a:r>
                        <a:rPr lang="en-IN" dirty="0"/>
                        <a:t>DESCRIPTION</a:t>
                      </a:r>
                    </a:p>
                  </a:txBody>
                  <a:tcPr/>
                </a:tc>
                <a:tc>
                  <a:txBody>
                    <a:bodyPr/>
                    <a:lstStyle/>
                    <a:p>
                      <a:pPr algn="ctr"/>
                      <a:r>
                        <a:rPr lang="en-IN" dirty="0"/>
                        <a:t>RATING</a:t>
                      </a:r>
                    </a:p>
                  </a:txBody>
                  <a:tcPr/>
                </a:tc>
                <a:extLst>
                  <a:ext uri="{0D108BD9-81ED-4DB2-BD59-A6C34878D82A}">
                    <a16:rowId xmlns:a16="http://schemas.microsoft.com/office/drawing/2014/main" val="1970196615"/>
                  </a:ext>
                </a:extLst>
              </a:tr>
              <a:tr h="328927">
                <a:tc>
                  <a:txBody>
                    <a:bodyPr/>
                    <a:lstStyle/>
                    <a:p>
                      <a:pPr algn="ctr"/>
                      <a:r>
                        <a:rPr lang="en-IN" dirty="0"/>
                        <a:t>Tracer Blating</a:t>
                      </a:r>
                    </a:p>
                  </a:txBody>
                  <a:tcPr/>
                </a:tc>
                <a:tc>
                  <a:txBody>
                    <a:bodyPr/>
                    <a:lstStyle/>
                    <a:p>
                      <a:pPr algn="ctr"/>
                      <a:r>
                        <a:rPr lang="en-IN" dirty="0"/>
                        <a:t>0</a:t>
                      </a:r>
                    </a:p>
                  </a:txBody>
                  <a:tcPr/>
                </a:tc>
                <a:extLst>
                  <a:ext uri="{0D108BD9-81ED-4DB2-BD59-A6C34878D82A}">
                    <a16:rowId xmlns:a16="http://schemas.microsoft.com/office/drawing/2014/main" val="2079815353"/>
                  </a:ext>
                </a:extLst>
              </a:tr>
              <a:tr h="390158">
                <a:tc>
                  <a:txBody>
                    <a:bodyPr/>
                    <a:lstStyle/>
                    <a:p>
                      <a:pPr algn="ctr"/>
                      <a:r>
                        <a:rPr lang="en-IN" dirty="0"/>
                        <a:t>Low Strength Emulsion</a:t>
                      </a:r>
                    </a:p>
                  </a:txBody>
                  <a:tcPr/>
                </a:tc>
                <a:tc>
                  <a:txBody>
                    <a:bodyPr/>
                    <a:lstStyle/>
                    <a:p>
                      <a:pPr algn="ctr"/>
                      <a:r>
                        <a:rPr lang="en-IN" dirty="0"/>
                        <a:t>1</a:t>
                      </a:r>
                    </a:p>
                  </a:txBody>
                  <a:tcPr/>
                </a:tc>
                <a:extLst>
                  <a:ext uri="{0D108BD9-81ED-4DB2-BD59-A6C34878D82A}">
                    <a16:rowId xmlns:a16="http://schemas.microsoft.com/office/drawing/2014/main" val="1545140015"/>
                  </a:ext>
                </a:extLst>
              </a:tr>
              <a:tr h="390158">
                <a:tc>
                  <a:txBody>
                    <a:bodyPr/>
                    <a:lstStyle/>
                    <a:p>
                      <a:pPr algn="ctr"/>
                      <a:r>
                        <a:rPr lang="en-IN" dirty="0"/>
                        <a:t>High strength emulsion</a:t>
                      </a:r>
                    </a:p>
                  </a:txBody>
                  <a:tcPr/>
                </a:tc>
                <a:tc>
                  <a:txBody>
                    <a:bodyPr/>
                    <a:lstStyle/>
                    <a:p>
                      <a:pPr algn="ctr"/>
                      <a:r>
                        <a:rPr lang="en-IN" dirty="0"/>
                        <a:t>2</a:t>
                      </a:r>
                    </a:p>
                  </a:txBody>
                  <a:tcPr/>
                </a:tc>
                <a:extLst>
                  <a:ext uri="{0D108BD9-81ED-4DB2-BD59-A6C34878D82A}">
                    <a16:rowId xmlns:a16="http://schemas.microsoft.com/office/drawing/2014/main" val="2084916143"/>
                  </a:ext>
                </a:extLst>
              </a:tr>
              <a:tr h="328927">
                <a:tc>
                  <a:txBody>
                    <a:bodyPr/>
                    <a:lstStyle/>
                    <a:p>
                      <a:pPr algn="ctr"/>
                      <a:r>
                        <a:rPr lang="en-IN" dirty="0"/>
                        <a:t>dynamite</a:t>
                      </a:r>
                    </a:p>
                  </a:txBody>
                  <a:tcPr/>
                </a:tc>
                <a:tc>
                  <a:txBody>
                    <a:bodyPr/>
                    <a:lstStyle/>
                    <a:p>
                      <a:pPr algn="ctr"/>
                      <a:r>
                        <a:rPr lang="en-IN" dirty="0"/>
                        <a:t>3</a:t>
                      </a:r>
                    </a:p>
                  </a:txBody>
                  <a:tcPr/>
                </a:tc>
                <a:extLst>
                  <a:ext uri="{0D108BD9-81ED-4DB2-BD59-A6C34878D82A}">
                    <a16:rowId xmlns:a16="http://schemas.microsoft.com/office/drawing/2014/main" val="1784409798"/>
                  </a:ext>
                </a:extLst>
              </a:tr>
              <a:tr h="328927">
                <a:tc>
                  <a:txBody>
                    <a:bodyPr/>
                    <a:lstStyle/>
                    <a:p>
                      <a:pPr algn="ctr"/>
                      <a:r>
                        <a:rPr lang="en-IN" dirty="0"/>
                        <a:t>ANFO</a:t>
                      </a:r>
                    </a:p>
                  </a:txBody>
                  <a:tcPr/>
                </a:tc>
                <a:tc>
                  <a:txBody>
                    <a:bodyPr/>
                    <a:lstStyle/>
                    <a:p>
                      <a:pPr algn="ctr"/>
                      <a:r>
                        <a:rPr lang="en-IN" dirty="0"/>
                        <a:t>4</a:t>
                      </a:r>
                    </a:p>
                  </a:txBody>
                  <a:tcPr/>
                </a:tc>
                <a:extLst>
                  <a:ext uri="{0D108BD9-81ED-4DB2-BD59-A6C34878D82A}">
                    <a16:rowId xmlns:a16="http://schemas.microsoft.com/office/drawing/2014/main" val="3025931682"/>
                  </a:ext>
                </a:extLst>
              </a:tr>
            </a:tbl>
          </a:graphicData>
        </a:graphic>
      </p:graphicFrame>
      <p:cxnSp>
        <p:nvCxnSpPr>
          <p:cNvPr id="16" name="Straight Connector 15">
            <a:extLst>
              <a:ext uri="{FF2B5EF4-FFF2-40B4-BE49-F238E27FC236}">
                <a16:creationId xmlns:a16="http://schemas.microsoft.com/office/drawing/2014/main" id="{C644094F-73F0-411E-8D09-16A879C1C0BF}"/>
              </a:ext>
            </a:extLst>
          </p:cNvPr>
          <p:cNvCxnSpPr/>
          <p:nvPr/>
        </p:nvCxnSpPr>
        <p:spPr>
          <a:xfrm>
            <a:off x="361950" y="942975"/>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51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SIsIk9yaWdpbmFsQXNzZW1ibHlWZXJzaW9uIjoiNC4wNi4wMS4wMCIsIkVkaXRpb24iOiJGcmVlIiwiSXNQbHVzRWRpdGlvbiI6ZmFsc2UsIklzUHJvRWRpdGlvbiI6ZmFsc2V9LCJFZmZlY3QiOjEsIlN0eWxlIjp7IiRpZCI6IjMiLCJUaW1lYmFuZFN0eWxlIjp7IiRpZCI6IjQiLCJTY2FsZU1hcmtpbmciOjAsIlNoYXBlIjo2LCJTaGFwZVN0eWxlIjp7IiRpZCI6IjUiLCJNYXJnaW4iOnsiJGlkIjoiNiIsIlRvcCI6MCwiTGVmdCI6MTAsIlJpZ2h0IjoxMCwiQm90dG9tIjowfSwiUGFkZGluZyI6eyIkaWQiOiI3IiwiVG9wIjo1LCJMZWZ0IjoxMywiUmlnaHQiOjEz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i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M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NSwiU2hhcGVUaGlja25lc3MiOjI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aWQiOiI5MSIsIkEiOjg5LCJSIjowLCJHIjowLCJCIjow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C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EuMCwiTGluZVR5cGUiOjAsIlBhcmVudFN0eWxlIjpudWxsfSwiTWFyZ2luIjpudWxsLCJTdGFydERhdGVQb3NpdGlvbiI6NCwiRW5kRGF0ZVBvc2l0aW9uIjo0LCJEYXRlSXNWaXNpYmxlIjp0cnVlLCJUaXRsZVBvc2l0aW9uIjowLCJEdXJhdGlvblBvc2l0aW9uIjo2LCJQZXJjZW50YWdlQ29tcGxldGVkUG9zaXRpb24iOjIsIlNwYWNpbmciOjEw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xNjUsIkciOjE2NSwiQiI6MTY1fX0sIklzVmlzaWJsZSI6dHJ1ZSwiV2lkdGgiOjAuMCwiSGVpZ2h0IjoyMi4wLCJCb3JkZXJTdHlsZSI6eyIkaWQiOiIxMTAiLCJMaW5lQ29sb3IiOnsiJGlkIjoiMTExIiwiJHR5cGUiOiJOTFJFLkNvbW1vbi5Eb20uU29saWRDb2xvckJydXNoLCBOTFJFLkNvbW1vbiIsIkNvbG9yIjp7IiRpZCI6IjExMiIsIkEiOjI1NSwiUiI6MCwiRyI6MCwiQiI6MH19LCJMaW5lV2VpZ2h0Ijoy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IsIkZvbnROYW1lIjoiQ2FsaWJyaSIsIklzQm9sZCI6dHJ1ZSwiSXNJdGFsaWMiOmZhbHNlLCJJc1VuZGVybGluZWQiOmZhbHNlLCJQYXJlbnRTdHlsZSI6bnVsbH0sIkF1dG9TaXplIjowLCJGb3JlZ3JvdW5kIjp7IiRpZCI6IjEyMiIsIkNvbG9yIjp7IiRpZCI6IjE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nsiJGlkIjoiMTM2IiwiTGluZUNvbG9yIjpudWxsLCJMaW5lV2VpZ2h0IjowLjAsIkxpbmVUeXBlIjowLCJQYXJlbnRTdHlsZSI6bnVsbH0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MC4wLCJNYXhIZWlnaHQiOjAuMC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ZmFsc2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ZmFsc2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wMDAxLTAxLTAxVDAwOjAwOjAwIiwiRW5kRGF0ZSI6IjIwMjEtMDItMjhUMjM6NTk6MDAiLCJGb3JtYXQiOiJNTU0iLCJUeXBlIjoyLCJBdXRvRGF0ZVJhbmdlIjp0cnVlLCJXb3JraW5nRGF5cyI6MzEsIkZpc2NhbFllYXIiOnsiJGlkIjoiMTY2IiwiU3RhcnRNb250aCI6MSwiVXNlU3RhcnRpbmdZZWFyRm9yTnVtYmVyaW5nIjp0cnVlLCJTaG93RmlzY2FsWWVhckxhYmVsIjp0cnVlfSwiVG9kYXlNYXJrZXJUZXh0IjoiVG9kYXkiLCJBdXRvU2NhbGVUeXBlIjp0cnVlfSwiTWlsZXN0b25lcyI6W10sIlRhc2tzIjpbeyIkaWQiOiIxNjciLCJHcm91cE5hbWUiOm51bGwsIlN0YXJ0RGF0ZSI6IjIwMjAtMDktMDFUMDA6MDA6MDBaIiwiRW5kRGF0ZSI6IjIwMjAtMTItMDFUMjM6NTk6MDBaIiwiUGVyY2VudGFnZUNvbXBsZXRlIjoxMDAuMCwiU3R5bGUiOnsiJGlkIjoiMTY4IiwiU2hhcGUiOjUsIlNoYXBlVGhpY2tuZXNzIjoyLCJEdXJhdGlvbkZvcm1hdCI6MCwiSW5jbHVkZU5vbldvcmtpbmdEYXlzSW5EdXJhdGlvbiI6ZmFsc2UsIlBlcmNlbnRhZ2VDb21wbGV0ZVN0eWxlIjp7IiRpZCI6IjE2OSIsIkZvbnRTZXR0aW5ncyI6eyIkaWQiOiIxNzA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SwiVmVydGljYWxBbGlnbm1lbnQiOjAsIlNtYXJ0Rm9yZWdyb3VuZCI6bnVsbCwiQmFja2dyb3VuZEZpbGxUeXBlIjowLCJNYXJnaW4iOnsiJGlkIjoiMTcxIiwiVG9wIjowLCJMZWZ0IjowLCJSaWdodCI6MCwiQm90dG9tIjowfSwiUGFkZGluZyI6eyIkaWQiOiIxNzIiLCJUb3AiOjAsIkxlZnQiOjAsIlJpZ2h0IjowLCJCb3R0b20iOjB9LCJCYWNrZ3JvdW5kIjp7IiRyZWYiOiI5MCJ9LCJJc1Zpc2libGUiOnRydWUsIldpZHRoIjowLjAsIkhlaWdodCI6MC4wLCJCb3JkZXJTdHlsZSI6eyIkaWQiOiIxNzMiLCJMaW5lQ29sb3IiOm51bGwsIkxpbmVXZWlnaHQiOjAuMCwiTGluZVR5cGUiOjAsIlBhcmVudFN0eWxlIjpudWxsfSwiUGFyZW50U3R5bGUiOm51bGx9LCJEdXJhdGlvblN0eWxlIjp7IiRpZCI6IjE3NCIsIkZvbnRTZXR0aW5ncyI6eyIkaWQiOiIxNzUiLCJGb250U2l6ZSI6MTAsIkZvbnROYW1lIjoiQ2FsaWJyaSIsIklzQm9sZCI6ZmFsc2UsIklzSXRhbGljIjpmYWxzZSwiSXNVbmRlcmxpbmVkIjpmYWxzZSwiUGFyZW50U3R5bGUiOm51bGx9LCJBdXRvU2l6ZSI6MCwiRm9yZWdyb3VuZCI6eyIkaWQiOiIxNzYiLCJDb2xvciI6eyIkaWQiOiIxNz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giLCJUb3AiOjAsIkxlZnQiOjAsIlJpZ2h0IjowLCJCb3R0b20iOjB9LCJQYWRkaW5nIjp7IiRpZCI6IjE3OSIsIlRvcCI6MCwiTGVmdCI6MCwiUmlnaHQiOjAsIkJvdHRvbSI6MH0sIkJhY2tncm91bmQiOnsiJGlkIjoiMTgwIiwiQ29sb3IiOnsiJGlkIjoiMTgxIiwiQSI6ODksIlIiOjAsIkciOjAsIkIiOjB9fSwiSXNWaXNpYmxlIjp0cnVlLCJXaWR0aCI6MC4wLCJIZWlnaHQiOjAuMCwiQm9yZGVyU3R5bGUiOnsiJGlkIjoiMTgyIiwiTGluZUNvbG9yIjpudWxsLCJMaW5lV2VpZ2h0IjowLjAsIkxpbmVUeXBlIjowLCJQYXJlbnRTdHlsZSI6bnVsbH0sIlBhcmVudFN0eWxlIjpudWxsfSwiSG9yaXpvbnRhbENvbm5lY3RvclN0eWxlIjp7IiRpZCI6IjE4MyIsIkxpbmVDb2xvciI6eyIkcmVmIjoiMTAwIn0sIkxpbmVXZWlnaHQiOjAuMCwiTGluZVR5cGUiOjAsIlBhcmVudFN0eWxlIjpudWxsfSwiVmVydGljYWxDb25uZWN0b3JTdHlsZSI6eyIkaWQiOiIxODQiLCJMaW5lQ29sb3IiOnsiJHJlZiI6IjEwMyJ9LCJMaW5lV2VpZ2h0IjowLjAsIkxpbmVUeXBlIjowLCJQYXJlbnRTdHlsZSI6bnVsbH0sIk1hcmdpbiI6bnVsbCwiU3RhcnREYXRlUG9zaXRpb24iOjQsIkVuZERhdGVQb3NpdGlvbiI6NCwiRGF0ZUlzVmlzaWJsZSI6dHJ1ZSwiVGl0bGVQb3NpdGlvbiI6MCwiRHVyYXRpb25Qb3NpdGlvbiI6NiwiUGVyY2VudGFnZUNvbXBsZXRlZFBvc2l0aW9uIjoyLCJTcGFjaW5nIjoxMCwiSXNCZWxvd1RpbWViYW5kIjpmYWxzZSwiUGVyY2VudGFnZUNvbXBsZXRlU2hhcGVPcGFjaXR5IjozNSwiU2hhcGVTdHlsZSI6eyIkaWQiOiIxODUiLCJNYXJnaW4iOnsiJGlkIjoiMTg2IiwiVG9wIjowLCJMZWZ0Ijo0LCJSaWdodCI6NCwiQm90dG9tIjowfSwiUGFkZGluZyI6eyIkaWQiOiIxODciLCJUb3AiOjAsIkxlZnQiOjAsIlJpZ2h0IjowLCJCb3R0b20iOjB9LCJCYWNrZ3JvdW5kIjp7IiRpZCI6IjE4OCIsIkNvbG9yIjp7IiRpZCI6IjE4OSIsIkEiOjI1NSwiUiI6MTY1LCJHIjoxNjUsIkIiOjE2NX19LCJJc1Zpc2libGUiOnRydWUsIldpZHRoIjowLjAsIkhlaWdodCI6MjIuMCwiQm9yZGVyU3R5bGUiOnsiJGlkIjoiMTkwIiwiTGluZUNvbG9yIjp7IiRpZCI6IjE5MSIsIiR0eXBlIjoiTkxSRS5Db21tb24uRG9tLlNvbGlkQ29sb3JCcnVzaCwgTkxSRS5Db21tb24iLCJDb2xvciI6eyIkaWQiOiIxOTIiLCJBIjoyNTUsIlIiOjAsIkciOjAsIkIiOjB9fSwiTGluZVdlaWdodCI6Mi4wLCJMaW5lVHlwZSI6MCwiUGFyZW50U3R5bGUiOm51bGx9LCJQYXJlbnRTdHlsZSI6bnVsbH0sIlRpdGxlU3R5bGUiOnsiJGlkIjoiMTkzIiwiRm9udFNldHRpbmdzIjp7IiRpZCI6IjE5NCIsIkZvbnRTaXplIjoxMSwiRm9udE5hbWUiOiJDYWxpYnJpIiwiSXNCb2xkIjp0cnVlLCJJc0l0YWxpYyI6ZmFsc2UsIklzVW5kZXJsaW5lZCI6ZmFsc2UsIlBhcmVudFN0eWxlIjpudWxsfSwiQXV0b1NpemUiOjIsIkZvcmVncm91bmQiOnsiJGlkIjoiMTk1IiwiQ29sb3IiOnsiJGlkIjoiMTk2IiwiQSI6MjU1LCJSIjowLCJHIjowLCJCIjowfX0sIk1heFdpZHRoIjo5NC4wLCJNYXhIZWlnaHQiOiJJbmZpbml0eSIsIlNtYXJ0Rm9yZWdyb3VuZElzQWN0aXZlIjpmYWxzZSwiSG9yaXpvbnRhbEFsaWdubWVudCI6MCwiVmVydGljYWxBbGlnbm1lbnQiOjAsIlNtYXJ0Rm9yZWdyb3VuZCI6bnVsbCwiQmFja2dyb3VuZEZpbGxUeXBlIjowLCJNYXJnaW4iOnsiJGlkIjoiMTk3IiwiVG9wIjowLCJMZWZ0IjowLCJSaWdodCI6MCwiQm90dG9tIjowfSwiUGFkZGluZyI6eyIkaWQiOiIxOTgiLCJUb3AiOjAsIkxlZnQiOjAsIlJpZ2h0IjowLCJCb3R0b20iO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IsIkZvbnROYW1lIjoiQ2FsaWJyaSIsIklzQm9sZCI6dHJ1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GlkIjoiMjA0IiwiVG9wIjowLCJMZWZ0IjowLCJSaWdodCI6MCwiQm90dG9tIjowfSwiUGFkZGluZyI6eyIkaWQiOiIyMDUiLCJUb3AiOjAsIkxlZnQiOjAsIlJpZ2h0IjowLCJCb3R0b20iOjB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wIiwiRm9ybWF0IjowLCJJc1Zpc2libGUiOmZhbHNlLCJMYXN0S25vd25WaXNpYmlsaXR5U3RhdGUiOmZhbHNlfSwiSXNWaXNpYmxlIjp0cnVlLCJQYXJlbnRTdHlsZSI6bnVsbH0sIkluZGV4IjowLCJTbWFydER1cmF0aW9uQWN0aXZhdGVkIjpmYWxzZSwiRGF0ZUZvcm1hdCI6eyIkcmVmIjoiMjA5In0sIldlZWtOdW1iZXJpbmciOnsiJGlkIjoiMjExIiwiRm9ybWF0IjowLCJJc1Zpc2libGUiOmZhbHNlLCJMYXN0S25vd25WaXNpYmlsaXR5U3RhdGUiOmZhbHNlfSwiSWQiOiI3MjljNWZkMy0yODA4LTQxNzgtOTczNi1kZWEzMDllOTZmZDYiLCJJbXBvcnRJZCI6bnVsbCwiVGl0bGUiOiJMSVRFUkFUVVJFIFJFVklFVyIsIk5vdGUiOm51bGwsIkh5cGVybGluayI6eyIkaWQiOiIyMTIiLCJBZGRyZXNzIjpudWxsLCJTdWJBZGRyZXNzIjpudWxsfSwiSXNDaGFuZ2VkIjpmYWxzZSwiSXNOZXciOmZhbHNlfSx7IiRpZCI6IjIxMyIsIkdyb3VwTmFtZSI6bnVsbCwiU3RhcnREYXRlIjoiMjAyMC0xMC0yNFQwMDowMDowMFoiLCJFbmREYXRlIjoiMjAyMC0xMC0yN1QyMzo1OTowMFoiLCJQZXJjZW50YWdlQ29tcGxldGUiOjEwMC4wLCJTdHlsZSI6eyIkaWQiOiIyMTQiLCJTaGFwZSI6NSwiU2hhcGVUaGlja25lc3MiOjIsIkR1cmF0aW9uRm9ybWF0IjowLCJJbmNsdWRlTm9uV29ya2luZ0RheXNJbkR1cmF0aW9uIjpmYWxzZSwiUGVyY2VudGFnZUNvbXBsZXRlU3R5bGUiOnsiJGlkIjoiMjE1IiwiRm9udFNldHRpbmdzIjp7IiRpZCI6IjIx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xLCJWZXJ0aWNhbEFsaWdubWVudCI6MCwiU21hcnRGb3JlZ3JvdW5kIjpudWxsLCJCYWNrZ3JvdW5kRmlsbFR5cGUiOjAsIk1hcmdpbiI6eyIkcmVmIjoiODgifSwiUGFkZGluZyI6eyIkcmVmIjoiODkifSwiQmFja2dyb3VuZCI6eyIkcmVmIjoiOTAifSwiSXNWaXNpYmxlIjp0cnVlLCJXaWR0aCI6MC4wLCJIZWlnaHQiOjAuMCwiQm9yZGVyU3R5bGUiOnsiJGlkIjoiMjE3IiwiTGluZUNvbG9yIjpudWxsLCJMaW5lV2VpZ2h0IjowLjAsIkxpbmVUeXBlIjowLCJQYXJlbnRTdHlsZSI6bnVsbH0sIlBhcmVudFN0eWxlIjpudWxsfSwiRHVyYXRpb25TdHlsZSI6eyIkaWQiOiIyMTgiLCJGb250U2V0dGluZ3MiOnsiJGlkIjoiMjE5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MjAiLCJMaW5lQ29sb3IiOm51bGwsIkxpbmVXZWlnaHQiOjAuMCwiTGluZVR5cGUiOjAsIlBhcmVudFN0eWxlIjpudWxsfSwiUGFyZW50U3R5bGUiOm51bGx9LCJIb3Jpem9udGFsQ29ubmVjdG9yU3R5bGUiOnsiJGlkIjoiMjIxIiwiTGluZUNvbG9yIjp7IiRyZWYiOiIxMDAifSwiTGluZVdlaWdodCI6MC4wLCJMaW5lVHlwZSI6MCwiUGFyZW50U3R5bGUiOm51bGx9LCJWZXJ0aWNhbENvbm5lY3RvclN0eWxlIjp7IiRpZCI6IjIyMiIsIkxpbmVDb2xvciI6eyIkcmVmIjoiMTAz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EwLCJJc0JlbG93VGltZWJhbmQiOmZhbHNlLCJQZXJjZW50YWdlQ29tcGxldGVTaGFwZU9wYWNpdHkiOjM1LCJTaGFwZVN0eWxlIjp7IiRpZCI6IjIyMyIsIk1hcmdpbiI6eyIkcmVmIjoiMTA2In0sIlBhZGRpbmciOnsiJHJlZiI6IjEwNyJ9LCJCYWNrZ3JvdW5kIjp7IiRpZCI6IjIyNCIsIkNvbG9yIjp7IiRpZCI6IjIyNSIsIkEiOjI1NSwiUiI6MTY1LCJHIjoxNjUsIkIiOjE2NX19LCJJc1Zpc2libGUiOnRydWUsIldpZHRoIjowLjAsIkhlaWdodCI6MjIuMCwiQm9yZGVyU3R5bGUiOnsiJGlkIjoiMjI2IiwiTGluZUNvbG9yIjp7IiRpZCI6IjIyNyIsIiR0eXBlIjoiTkxSRS5Db21tb24uRG9tLlNvbGlkQ29sb3JCcnVzaCwgTkxSRS5Db21tb24iLCJDb2xvciI6eyIkaWQiOiIyMjgiLCJBIjoyNTUsIlIiOjAsIkciOjAsIkIiOjB9fSwiTGluZVdlaWdodCI6Mi4wLCJMaW5lVHlwZSI6MCwiUGFyZW50U3R5bGUiOm51bGx9LCJQYXJlbnRTdHlsZSI6bnVsbH0sIlRpdGxlU3R5bGUiOnsiJGlkIjoiMjI5IiwiRm9udFNldHRpbmdzIjp7IiRpZCI6IjIzMCIsIkZvbnRTaXplIjoxMSwiRm9udE5hbWUiOiJDYWxpYnJpIiwiSXNCb2xkIjp0cnVlLCJJc0l0YWxpYyI6ZmFsc2UsIklzVW5kZXJsaW5lZCI6ZmFsc2UsIlBhcmVudFN0eWxlIjpudWxsfSwiQXV0b1NpemUiOjIsIkZvcmVncm91bmQiOnsiJGlkIjoiMjMxIiwiQ29sb3IiOnsiJGlkIjoiMjMyIiwiQSI6MjU1LCJSIjowLCJHIjowLCJCIjowfX0sIk1heFdpZHRoIjozMTIuMzYyMjEzMTM0NzY1NjM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IzMyIsIkNvbG9yIjp7IiRpZCI6IjIzNCIsIkEiOjAsIlIiOjI1NSwiRyI6MjU1LCJCIjoyNTV9fSwiSXNWaXNpYmxlIjp0cnVlLCJXaWR0aCI6MC4wLCJIZWlnaHQiOjAuMCwiQm9yZGVyU3R5bGUiOnsiJGlkIjoiMjM1IiwiTGluZUNvbG9yIjpudWxsLCJMaW5lV2VpZ2h0IjowLjAsIkxpbmVUeXBlIjowLCJQYXJlbnRTdHlsZSI6bnVsbH0sIlBhcmVudFN0eWxlIjpudWxsfSwiRGF0ZVN0eWxlIjp7IiRpZCI6IjIzNiIsIkZvbnRTZXR0aW5ncyI6eyIkaWQiOiIyMzciLCJGb250U2l6ZSI6MTIsIkZvbnROYW1lIjoiQ2FsaWJyaSIsIklzQm9sZCI6dHJ1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yMzgiLCJDb2xvciI6eyIkaWQiOiIyMzkiLCJBIjowLCJSIjoyNTUsIkciOjI1NSwiQiI6MjU1fX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MiIsIkZvcm1hdCI6MCwiSXNWaXNpYmxlIjpmYWxzZSwiTGFzdEtub3duVmlzaWJpbGl0eVN0YXRlIjpmYWxzZX0sIklzVmlzaWJsZSI6dHJ1ZSwiUGFyZW50U3R5bGUiOm51bGx9LCJJbmRleCI6MSwiU21hcnREdXJhdGlvbkFjdGl2YXRlZCI6ZmFsc2UsIkRhdGVGb3JtYXQiOnsiJHJlZiI6IjI0MSJ9LCJXZWVrTnVtYmVyaW5nIjp7IiRpZCI6IjI0MyIsIkZvcm1hdCI6MCwiSXNWaXNpYmxlIjpmYWxzZSwiTGFzdEtub3duVmlzaWJpbGl0eVN0YXRlIjpmYWxzZX0sIklkIjoiMzU4ZWJmYTQtN2Q3Ny00ODFkLWFmNmEtMDU5OGEwM2U2ZmQxIiwiSW1wb3J0SWQiOm51bGwsIlRpdGxlIjoiREVGSU5JTkcgU0NPUEUgQU5EIE9CSkVDVElWRSBGT1IgVEhFIFNFTUVTVEVSIiwiTm90ZSI6bnVsbCwiSHlwZXJsaW5rIjp7IiRpZCI6IjI0NCIsIkFkZHJlc3MiOm51bGwsIlN1YkFkZHJlc3MiOm51bGx9LCJJc0NoYW5nZWQiOmZhbHNlLCJJc05ldyI6ZmFsc2V9LHsiJGlkIjoiMjQ1IiwiR3JvdXBOYW1lIjpudWxsLCJTdGFydERhdGUiOiIyMDIwLTEwLTMwVDAwOjAwOjAwWiIsIkVuZERhdGUiOiIyMDIwLTEyLTAxVDIzOjU5OjAwWiIsIlBlcmNlbnRhZ2VDb21wbGV0ZSI6MTAwLjAsIlN0eWxlIjp7IiRpZCI6IjI0NiIsIlNoYXBlIjo1LCJTaGFwZVRoaWNrbmVzcyI6MiwiRHVyYXRpb25Gb3JtYXQiOjAsIkluY2x1ZGVOb25Xb3JraW5nRGF5c0luRHVyYXRpb24iOmZhbHNlLCJQZXJjZW50YWdlQ29tcGxldGVTdHlsZSI6eyIkaWQiOiIyNDciLCJGb250U2V0dGluZ3MiOnsiJGlkIjoiMjQ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yZWYiOiI5MCJ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1MiIsIkxpbmVDb2xvciI6bnVsbCwiTGluZVdlaWdodCI6MC4wLCJMaW5lVHlwZSI6MCwiUGFyZW50U3R5bGUiOm51bGx9LCJQYXJlbnRTdHlsZSI6bnVsbH0sIkhvcml6b250YWxDb25uZWN0b3JTdHlsZSI6eyIkaWQiOiIyNTMiLCJMaW5lQ29sb3IiOnsiJHJlZiI6IjEwMCJ9LCJMaW5lV2VpZ2h0IjowLjAsIkxpbmVUeXBlIjowLCJQYXJlbnRTdHlsZSI6bnVsbH0sIlZlcnRpY2FsQ29ubmVjdG9yU3R5bGUiOnsiJGlkIjoiMjU0IiwiTGluZUNvbG9yIjp7IiRyZWYiOiIxMDM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MTAsIklzQmVsb3dUaW1lYmFuZCI6ZmFsc2UsIlBlcmNlbnRhZ2VDb21wbGV0ZVNoYXBlT3BhY2l0eSI6MzUsIlNoYXBlU3R5bGUiOnsiJGlkIjoiMjU1IiwiTWFyZ2luIjp7IiRyZWYiOiIxMDYifSwiUGFkZGluZyI6eyIkcmVmIjoiMTA3In0sIkJhY2tncm91bmQiOnsiJGlkIjoiMjU2IiwiQ29sb3IiOnsiJGlkIjoiMjU3IiwiQSI6MjU1LCJSIjoxNjUsIkciOjE2NSwiQiI6MTY1fX0sIklzVmlzaWJsZSI6dHJ1ZSwiV2lkdGgiOjAuMCwiSGVpZ2h0IjoyMi4wLCJCb3JkZXJTdHlsZSI6eyIkaWQiOiIyNTgiLCJMaW5lQ29sb3IiOnsiJGlkIjoiMjU5IiwiJHR5cGUiOiJOTFJFLkNvbW1vbi5Eb20uU29saWRDb2xvckJydXNoLCBOTFJFLkNvbW1vbiIsIkNvbG9yIjp7IiRpZCI6IjI2MCIsIkEiOjI1NSwiUiI6MCwiRyI6MCwiQiI6MH19LCJMaW5lV2VpZ2h0IjoyLjAsIkxpbmVUeXBlIjowLCJQYXJlbnRTdHlsZSI6bnVsbH0sIlBhcmVudFN0eWxlIjpudWxsfSwiVGl0bGVTdHlsZSI6eyIkaWQiOiIyNjEiLCJGb250U2V0dGluZ3MiOnsiJGlkIjoiMjYyIiwiRm9udFNpemUiOjExLCJGb250TmFtZSI6IkNhbGlicmkiLCJJc0JvbGQiOnRydWUsIklzSXRhbGljIjpmYWxzZSwiSXNVbmRlcmxpbmVkIjpmYWxzZSwiUGFyZW50U3R5bGUiOm51bGx9LCJBdXRvU2l6ZSI6MiwiRm9yZWdyb3VuZCI6eyIkaWQiOiIyNjMiLCJDb2xvciI6eyIkaWQiOiIyNjQiLCJBIjoyNTUsIlIiOjAsIkciOjAsIkIiOjB9fSwiTWF4V2lkdGgiOjM2My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aWQiOiIyNjUiLCJDb2xvciI6eyIkaWQiOiIyNjYiLCJBIjowLCJSIjoyNTUsIkciOjI1NSwiQiI6MjU1fX0sIklzVmlzaWJsZSI6dHJ1ZSwiV2lkdGgiOjAuMCwiSGVpZ2h0IjowLjAsIkJvcmRlclN0eWxlIjp7IiRpZCI6IjI2NyIsIkxpbmVDb2xvciI6bnVsbCwiTGluZVdlaWdodCI6MC4wLCJMaW5lVHlwZSI6MCwiUGFyZW50U3R5bGUiOm51bGx9LCJQYXJlbnRTdHlsZSI6bnVsbH0sIkRhdGVTdHlsZSI6eyIkaWQiOiIyNjgiLCJGb250U2V0dGluZ3MiOnsiJGlkIjoiMjY5IiwiRm9udFNpemUiOjEyLCJGb250TmFtZSI6IkNhbGlicmkiLCJJc0JvbGQiOnRydW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MjcwIiwiQ29sb3IiOnsiJGlkIjoiMjcxIiwiQSI6MCwiUiI6MjU1LCJHIjoyNTUsIkIiOjI1NX19LCJJc1Zpc2libGUiOnRydWUsIldpZHRoIjowLjAsIkhlaWdodCI6MC4wLCJCb3JkZXJTdHlsZSI6eyIkaWQiOiIyNzIiLCJMaW5lQ29sb3IiOm51bGwsIkxpbmVXZWlnaHQiOjAuMCwiTGluZVR5cGUiOjAsIlBhcmVudFN0eWxlIjpudWxsfSwiUGFyZW50U3R5bGUiOm51bGx9LCJEYXRlRm9ybWF0Ijp7IiRpZCI6IjI3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QiLCJGb3JtYXQiOjAsIklzVmlzaWJsZSI6ZmFsc2UsIkxhc3RLbm93blZpc2liaWxpdHlTdGF0ZSI6ZmFsc2V9LCJJc1Zpc2libGUiOnRydWUsIlBhcmVudFN0eWxlIjpudWxsfSwiSW5kZXgiOjIsIlNtYXJ0RHVyYXRpb25BY3RpdmF0ZWQiOmZhbHNlLCJEYXRlRm9ybWF0Ijp7IiRyZWYiOiIyNzMifSwiV2Vla051bWJlcmluZyI6eyIkaWQiOiIyNzUiLCJGb3JtYXQiOjAsIklzVmlzaWJsZSI6ZmFsc2UsIkxhc3RLbm93blZpc2liaWxpdHlTdGF0ZSI6ZmFsc2V9LCJJZCI6IjY5MzIyYjdjLTUzNjMtNDIzYi1hZDE3LWE5OTM2NmMwYjMwOCIsIkltcG9ydElkIjpudWxsLCJUaXRsZSI6IkRBVEEgQ09MTEVDVElPTiBUSFJPVUdIIFdPUktJTkcgU0lURVMgRk9SIFBST0JMRU0gU0FURU1FTlQiLCJOb3RlIjpudWxsLCJIeXBlcmxpbmsiOnsiJGlkIjoiMjc2IiwiQWRkcmVzcyI6bnVsbCwiU3ViQWRkcmVzcyI6bnVsbH0sIklzQ2hhbmdlZCI6ZmFsc2UsIklzTmV3IjpmYWxzZX0seyIkaWQiOiIyNzciLCJHcm91cE5hbWUiOm51bGwsIlN0YXJ0RGF0ZSI6IjIwMjAtMTItMDFUMDA6MDA6MDBaIiwiRW5kRGF0ZSI6IjIwMjAtMTItMDVUMjM6NTk6MDBaIiwiUGVyY2VudGFnZUNvbXBsZXRlIjoxMDAuMCwiU3R5bGUiOnsiJGlkIjoiMjc4IiwiU2hhcGUiOjUsIlNoYXBlVGhpY2tuZXNzIjoyLCJEdXJhdGlvbkZvcm1hdCI6MCwiSW5jbHVkZU5vbldvcmtpbmdEYXlzSW5EdXJhdGlvbiI6ZmFsc2UsIlBlcmNlbnRhZ2VDb21wbGV0ZVN0eWxlIjp7IiRpZCI6IjI3OSIsIkZvbnRTZXR0aW5ncyI6eyIkaWQiOiIyODA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SwiVmVydGljYWxBbGlnbm1lbnQiOjAsIlNtYXJ0Rm9yZWdyb3VuZCI6bnVsbCwiQmFja2dyb3VuZEZpbGxUeXBlIjowLCJNYXJnaW4iOnsiJHJlZiI6Ijg4In0sIlBhZGRpbmciOnsiJHJlZiI6Ijg5In0sIkJhY2tncm91bmQiOnsiJHJlZiI6IjkwIn0sIklzVmlzaWJsZSI6dHJ1ZSwiV2lkdGgiOjAuMCwiSGVpZ2h0IjowLjAsIkJvcmRlclN0eWxlIjp7IiRpZCI6IjI4MSIsIkxpbmVDb2xvciI6bnVsbCwiTGluZVdlaWdodCI6MC4wLCJMaW5lVHlwZSI6MCwiUGFyZW50U3R5bGUiOm51bGx9LCJQYXJlbnRTdHlsZSI6bnVsbH0sIkR1cmF0aW9uU3R5bGUiOnsiJGlkIjoiMjgyIiwiRm9udFNldHRpbmdzIjp7IiRpZCI6IjI4My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g0IiwiTGluZUNvbG9yIjpudWxsLCJMaW5lV2VpZ2h0IjowLjAsIkxpbmVUeXBlIjowLCJQYXJlbnRTdHlsZSI6bnVsbH0sIlBhcmVudFN0eWxlIjpudWxsfSwiSG9yaXpvbnRhbENvbm5lY3RvclN0eWxlIjp7IiRpZCI6IjI4NSIsIkxpbmVDb2xvciI6eyIkcmVmIjoiMTAwIn0sIkxpbmVXZWlnaHQiOjAuMCwiTGluZVR5cGUiOjAsIlBhcmVudFN0eWxlIjpudWxsfSwiVmVydGljYWxDb25uZWN0b3JTdHlsZSI6eyIkaWQiOiIyODYiLCJMaW5lQ29sb3IiOnsiJHJlZiI6IjEwMyJ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xMCwiSXNCZWxvd1RpbWViYW5kIjpmYWxzZSwiUGVyY2VudGFnZUNvbXBsZXRlU2hhcGVPcGFjaXR5IjozNSwiU2hhcGVTdHlsZSI6eyIkaWQiOiIyODciLCJNYXJnaW4iOnsiJHJlZiI6IjEwNiJ9LCJQYWRkaW5nIjp7IiRyZWYiOiIxMDcifSwiQmFja2dyb3VuZCI6eyIkaWQiOiIyODgiLCJDb2xvciI6eyIkaWQiOiIyODkiLCJBIjoyNTUsIlIiOjE2NSwiRyI6MTY1LCJCIjoxNjV9fSwiSXNWaXNpYmxlIjp0cnVlLCJXaWR0aCI6MC4wLCJIZWlnaHQiOjIyLjAsIkJvcmRlclN0eWxlIjp7IiRpZCI6IjI5MCIsIkxpbmVDb2xvciI6eyIkaWQiOiIyOTEiLCIkdHlwZSI6Ik5MUkUuQ29tbW9uLkRvbS5Tb2xpZENvbG9yQnJ1c2gsIE5MUkUuQ29tbW9uIiwiQ29sb3IiOnsiJGlkIjoiMjkyIiwiQSI6MjU1LCJSIjowLCJHIjowLCJCIjowfX0sIkxpbmVXZWlnaHQiOjIuMCwiTGluZVR5cGUiOjAsIlBhcmVudFN0eWxlIjpudWxsfSwiUGFyZW50U3R5bGUiOm51bGx9LCJUaXRsZVN0eWxlIjp7IiRpZCI6IjI5MyIsIkZvbnRTZXR0aW5ncyI6eyIkaWQiOiIyOTQiLCJGb250U2l6ZSI6MTEsIkZvbnROYW1lIjoiQ2FsaWJyaSIsIklzQm9sZCI6dHJ1ZSwiSXNJdGFsaWMiOmZhbHNlLCJJc1VuZGVybGluZWQiOmZhbHNlLCJQYXJlbnRTdHlsZSI6bnVsbH0sIkF1dG9TaXplIjowLCJGb3JlZ3JvdW5kIjp7IiRpZCI6IjI5NSIsIkNvbG9yIjp7IiRpZCI6IjI5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I5NyIsIkNvbG9yIjp7IiRpZCI6IjI5OCIsIkEiOjAsIlIiOjI1NSwiRyI6MjU1LCJCIjoyNTV9fSwiSXNWaXNpYmxlIjp0cnVlLCJXaWR0aCI6MC4wLCJIZWlnaHQiOjAuMCwiQm9yZGVyU3R5bGUiOnsiJGlkIjoiMjk5IiwiTGluZUNvbG9yIjpudWxsLCJMaW5lV2VpZ2h0IjowLjAsIkxpbmVUeXBlIjowLCJQYXJlbnRTdHlsZSI6bnVsbH0sIlBhcmVudFN0eWxlIjpudWxsfSwiRGF0ZVN0eWxlIjp7IiRpZCI6IjMwMCIsIkZvbnRTZXR0aW5ncyI6eyIkaWQiOiIzMDEiLCJGb250U2l6ZSI6MTIsIkZvbnROYW1lIjoiQ2FsaWJyaSIsIklzQm9sZCI6dHJ1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zMDIiLCJDb2xvciI6eyIkaWQiOiIzMDMiLCJBIjowLCJSIjoyNTUsIkciOjI1NSwiQiI6MjU1fX0sIklzVmlzaWJsZSI6dHJ1ZSwiV2lkdGgiOjAuMCwiSGVpZ2h0IjowLjAsIkJvcmRlclN0eWxlIjp7IiRpZCI6IjMwNCIsIkxpbmVDb2xvciI6bnVsbCwiTGluZVdlaWdodCI6MC4wLCJMaW5lVHlwZSI6MCwiUGFyZW50U3R5bGUiOm51bGx9LCJQYXJlbnRTdHlsZSI6bnVsbH0sIkRhdGVGb3JtYXQiOnsiJGlkIjoiMzA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wNiIsIkZvcm1hdCI6MCwiSXNWaXNpYmxlIjpmYWxzZSwiTGFzdEtub3duVmlzaWJpbGl0eVN0YXRlIjpmYWxzZX0sIklzVmlzaWJsZSI6dHJ1ZSwiUGFyZW50U3R5bGUiOm51bGx9LCJJbmRleCI6MywiU21hcnREdXJhdGlvbkFjdGl2YXRlZCI6ZmFsc2UsIkRhdGVGb3JtYXQiOnsiJHJlZiI6IjMwNSJ9LCJXZWVrTnVtYmVyaW5nIjp7IiRpZCI6IjMwNyIsIkZvcm1hdCI6MCwiSXNWaXNpYmxlIjpmYWxzZSwiTGFzdEtub3duVmlzaWJpbGl0eVN0YXRlIjpmYWxzZX0sIklkIjoiYTgyN2QzMzUtYzdlOC00OTFkLTkzNGUtZTY3MTQ5NWE4ZTQ3IiwiSW1wb3J0SWQiOm51bGwsIlRpdGxlIjoiQU5BTFlTSVMgT0YgREFUQSIsIk5vdGUiOm51bGwsIkh5cGVybGluayI6eyIkaWQiOiIzMDgiLCJBZGRyZXNzIjpudWxsLCJTdWJBZGRyZXNzIjpudWxsfSwiSXNDaGFuZ2VkIjpmYWxzZSwiSXNOZXciOmZhbHNlfSx7IiRpZCI6IjMwOSIsIkdyb3VwTmFtZSI6bnVsbCwiU3RhcnREYXRlIjoiMjAyMC0xMi0wMVQwMDowMDowMFoiLCJFbmREYXRlIjoiMjAyMC0xMi0wNVQyMzo1OTowMFoiLCJQZXJjZW50YWdlQ29tcGxldGUiOjEwMC4wLCJTdHlsZSI6eyIkaWQiOiIzMTAiLCJTaGFwZSI6NSwiU2hhcGVUaGlja25lc3MiOjIsIkR1cmF0aW9uRm9ybWF0IjowLCJJbmNsdWRlTm9uV29ya2luZ0RheXNJbkR1cmF0aW9uIjpmYWxzZSwiUGVyY2VudGFnZUNvbXBsZXRlU3R5bGUiOnsiJGlkIjoiMzExIiwiRm9udFNldHRpbmdzIjp7IiRpZCI6IjMx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xLCJWZXJ0aWNhbEFsaWdubWVudCI6MCwiU21hcnRGb3JlZ3JvdW5kIjpudWxsLCJCYWNrZ3JvdW5kRmlsbFR5cGUiOjAsIk1hcmdpbiI6eyIkcmVmIjoiODgifSwiUGFkZGluZyI6eyIkcmVmIjoiODkifSwiQmFja2dyb3VuZCI6eyIkcmVmIjoiOTAifSwiSXNWaXNpYmxlIjp0cnVlLCJXaWR0aCI6MC4wLCJIZWlnaHQiOjAuMCwiQm9yZGVyU3R5bGUiOnsiJGlkIjoiMzEzIiwiTGluZUNvbG9yIjpudWxsLCJMaW5lV2VpZ2h0IjowLjAsIkxpbmVUeXBlIjowLCJQYXJlbnRTdHlsZSI6bnVsbH0sIlBhcmVudFN0eWxlIjpudWxsfSwiRHVyYXRpb25TdHlsZSI6eyIkaWQiOiIzMTQiLCJGb250U2V0dGluZ3MiOnsiJGlkIjoiMzE1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TYiLCJMaW5lQ29sb3IiOm51bGwsIkxpbmVXZWlnaHQiOjAuMCwiTGluZVR5cGUiOjAsIlBhcmVudFN0eWxlIjpudWxsfSwiUGFyZW50U3R5bGUiOm51bGx9LCJIb3Jpem9udGFsQ29ubmVjdG9yU3R5bGUiOnsiJGlkIjoiMzE3IiwiTGluZUNvbG9yIjp7IiRyZWYiOiIxMDAifSwiTGluZVdlaWdodCI6MC4wLCJMaW5lVHlwZSI6MCwiUGFyZW50U3R5bGUiOm51bGx9LCJWZXJ0aWNhbENvbm5lY3RvclN0eWxlIjp7IiRpZCI6IjMxOCIsIkxpbmVDb2xvciI6eyIkcmVmIjoiMTAz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EwLCJJc0JlbG93VGltZWJhbmQiOmZhbHNlLCJQZXJjZW50YWdlQ29tcGxldGVTaGFwZU9wYWNpdHkiOjM1LCJTaGFwZVN0eWxlIjp7IiRpZCI6IjMxOSIsIk1hcmdpbiI6eyIkcmVmIjoiMTA2In0sIlBhZGRpbmciOnsiJHJlZiI6IjEwNyJ9LCJCYWNrZ3JvdW5kIjp7IiRpZCI6IjMyMCIsIkNvbG9yIjp7IiRpZCI6IjMyMSIsIkEiOjI1NSwiUiI6MTY1LCJHIjoxNjUsIkIiOjE2NX19LCJJc1Zpc2libGUiOnRydWUsIldpZHRoIjowLjAsIkhlaWdodCI6MjIuMCwiQm9yZGVyU3R5bGUiOnsiJGlkIjoiMzIyIiwiTGluZUNvbG9yIjp7IiRpZCI6IjMyMyIsIiR0eXBlIjoiTkxSRS5Db21tb24uRG9tLlNvbGlkQ29sb3JCcnVzaCwgTkxSRS5Db21tb24iLCJDb2xvciI6eyIkaWQiOiIzMjQiLCJBIjoyNTUsIlIiOjAsIkciOjAsIkIiOjB9fSwiTGluZVdlaWdodCI6Mi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GlkIjoiMzI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GlkIjoiMzI5IiwiQ29sb3IiOnsiJGlkIjoiMzMwIiwiQSI6MCwiUiI6MjU1LCJHIjoyNTUsIkIiOjI1NX19LCJJc1Zpc2libGUiOnRydWUsIldpZHRoIjowLjAsIkhlaWdodCI6MC4wLCJCb3JkZXJTdHlsZSI6eyIkaWQiOiIzMzEiLCJMaW5lQ29sb3IiOm51bGwsIkxpbmVXZWlnaHQiOjAuMCwiTGluZVR5cGUiOjAsIlBhcmVudFN0eWxlIjpudWxsfSwiUGFyZW50U3R5bGUiOm51bGx9LCJEYXRlU3R5bGUiOnsiJGlkIjoiMzMyIiwiRm9udFNldHRpbmdzIjp7IiRpZCI6IjMzMyIsIkZvbnRTaXplIjoxMiwiRm9udE5hbWUiOiJDYWxpYnJpIiwiSXNCb2xkIjp0cnV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MzNCIsIkNvbG9yIjp7IiRpZCI6IjMzNSIsIkEiOjAsIlIiOjI1NSwiRyI6MjU1LCJCIjoyNTV9fSwiSXNWaXNpYmxlIjp0cnVlLCJXaWR0aCI6MC4wLCJIZWlnaHQiOjAuMCwiQm9yZGVyU3R5bGUiOnsiJGlkIjoiMzM2IiwiTGluZUNvbG9yIjpudWxsLCJMaW5lV2VpZ2h0IjowLjAsIkxpbmVUeXBlIjowLCJQYXJlbnRTdHlsZSI6bnVsbH0sIlBhcmVudFN0eWxlIjpudWxsfSwiRGF0ZUZvcm1hdCI6eyIkaWQiOiIz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M4IiwiRm9ybWF0IjowLCJJc1Zpc2libGUiOmZhbHNlLCJMYXN0S25vd25WaXNpYmlsaXR5U3RhdGUiOmZhbHNlfSwiSXNWaXNpYmxlIjp0cnVlLCJQYXJlbnRTdHlsZSI6bnVsbH0sIkluZGV4Ijo0LCJTbWFydER1cmF0aW9uQWN0aXZhdGVkIjpmYWxzZSwiRGF0ZUZvcm1hdCI6eyIkcmVmIjoiMzM3In0sIldlZWtOdW1iZXJpbmciOnsiJGlkIjoiMzM5IiwiRm9ybWF0IjowLCJJc1Zpc2libGUiOmZhbHNlLCJMYXN0S25vd25WaXNpYmlsaXR5U3RhdGUiOmZhbHNlfSwiSWQiOiIyMWQwYWVkNS1lMzMwLTQ5OGMtYTY5Ny00YTdkMjZkMTllYmYiLCJJbXBvcnRJZCI6bnVsbCwiVGl0bGUiOiJEUkFXSU5HIENPTkNMVVNJT05TIiwiTm90ZSI6bnVsbCwiSHlwZXJsaW5rIjp7IiRpZCI6IjM0MCIsIkFkZHJlc3MiOm51bGwsIlN1YkFkZHJlc3MiOm51bGx9LCJJc0NoYW5nZWQiOmZhbHNlLCJJc05ldyI6ZmFsc2V9LHsiJGlkIjoiMzQxIiwiR3JvdXBOYW1lIjpudWxsLCJTdGFydERhdGUiOiIyMDIwLTEyLTA1VDAwOjAwOjAwWiIsIkVuZERhdGUiOiIyMDIwLTEyLTEzVDIzOjU5OjAwWiIsIlBlcmNlbnRhZ2VDb21wbGV0ZSI6MTAwLjAsIlN0eWxlIjp7IiRpZCI6IjM0MiIsIlNoYXBlIjo1LCJTaGFwZVRoaWNrbmVzcyI6MiwiRHVyYXRpb25Gb3JtYXQiOjAsIkluY2x1ZGVOb25Xb3JraW5nRGF5c0luRHVyYXRpb24iOmZhbHNlLCJQZXJjZW50YWdlQ29tcGxldGVTdHlsZSI6eyIkaWQiOiIzNDMiLCJGb250U2V0dGluZ3MiOnsiJGlkIjoiMzQ0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yZWYiOiI5MCJ9LCJJc1Zpc2libGUiOnRydWUsIldpZHRoIjowLjAsIkhlaWdodCI6MC4wLCJCb3JkZXJTdHlsZSI6eyIkaWQiOiIzNDUiLCJMaW5lQ29sb3IiOm51bGwsIkxpbmVXZWlnaHQiOjAuMCwiTGluZVR5cGUiOjAsIlBhcmVudFN0eWxlIjpudWxsfSwiUGFyZW50U3R5bGUiOm51bGx9LCJEdXJhdGlvblN0eWxlIjp7IiRpZCI6IjM0NiIsIkZvbnRTZXR0aW5ncyI6eyIkaWQiOiIzNDc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OCIsIkxpbmVDb2xvciI6bnVsbCwiTGluZVdlaWdodCI6MC4wLCJMaW5lVHlwZSI6MCwiUGFyZW50U3R5bGUiOm51bGx9LCJQYXJlbnRTdHlsZSI6bnVsbH0sIkhvcml6b250YWxDb25uZWN0b3JTdHlsZSI6eyIkaWQiOiIzNDkiLCJMaW5lQ29sb3IiOnsiJHJlZiI6IjEwMCJ9LCJMaW5lV2VpZ2h0IjowLjAsIkxpbmVUeXBlIjowLCJQYXJlbnRTdHlsZSI6bnVsbH0sIlZlcnRpY2FsQ29ubmVjdG9yU3R5bGUiOnsiJGlkIjoiMzUwIiwiTGluZUNvbG9yIjp7IiRyZWYiOiIxMDMifSwiTGluZVdlaWdodCI6MS4wLCJMaW5lVHlwZSI6MCwiUGFyZW50U3R5bGUiOm51bGx9LCJNYXJnaW4iOm51bGwsIlN0YXJ0RGF0ZVBvc2l0aW9uIjo0LCJFbmREYXRlUG9zaXRpb24iOjQsIkRhdGVJc1Zpc2libGUiOnRydWUsIlRpdGxlUG9zaXRpb24iOjAsIkR1cmF0aW9uUG9zaXRpb24iOjYsIlBlcmNlbnRhZ2VDb21wbGV0ZWRQb3NpdGlvbiI6MiwiU3BhY2luZyI6MTAsIklzQmVsb3dUaW1lYmFuZCI6ZmFsc2UsIlBlcmNlbnRhZ2VDb21wbGV0ZVNoYXBlT3BhY2l0eSI6MzUsIlNoYXBlU3R5bGUiOnsiJGlkIjoiMzUxIiwiTWFyZ2luIjp7IiRyZWYiOiIxMDYifSwiUGFkZGluZyI6eyIkcmVmIjoiMTA3In0sIkJhY2tncm91bmQiOnsiJGlkIjoiMzUyIiwiQ29sb3IiOnsiJGlkIjoiMzUzIiwiQSI6MjU1LCJSIjoxNjUsIkciOjE2NSwiQiI6MTY1fX0sIklzVmlzaWJsZSI6dHJ1ZSwiV2lkdGgiOjAuMCwiSGVpZ2h0IjoyMi4wLCJCb3JkZXJTdHlsZSI6eyIkaWQiOiIzNTQiLCJMaW5lQ29sb3IiOnsiJHJlZiI6IjExMSJ9LCJMaW5lV2VpZ2h0Ijoy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ciLCJMaW5lQ29sb3IiOm51bGwsIkxpbmVXZWlnaHQiOjAuMCwiTGluZVR5cGUiOjAsIlBhcmVudFN0eWxlIjpudWxsfSwiUGFyZW50U3R5bGUiOm51bGx9LCJEYXRlU3R5bGUiOnsiJGlkIjoiMzU4IiwiRm9udFNldHRpbmdzIjp7IiRpZCI6IjM1OSIsIkZvbnRTaXplIjoxMiwiRm9udE5hbWUiOiJDYWxpYnJpIiwiSXNCb2xkIjp0cnV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wIiwiTGluZUNvbG9yIjpudWxsLCJMaW5lV2VpZ2h0IjowLjAsIkxpbmVUeXBlIjowLCJQYXJlbnRTdHlsZSI6bnVsbH0sIlBhcmVudFN0eWxlIjpudWxsfSwiRGF0ZUZvcm1hdCI6eyIkcmVmIjoiMTI3In0sIldlZWtOdW1iZXJpbmciOnsiJGlkIjoiMzYxIiwiRm9ybWF0IjowLCJJc1Zpc2libGUiOmZhbHNlLCJMYXN0S25vd25WaXNpYmlsaXR5U3RhdGUiOmZhbHNlfSwiSXNWaXNpYmxlIjp0cnVlLCJQYXJlbnRTdHlsZSI6bnVsbH0sIkluZGV4Ijo1LCJTbWFydER1cmF0aW9uQWN0aXZhdGVkIjpmYWxzZSwiRGF0ZUZvcm1hdCI6eyIkcmVmIjoiMTI3In0sIldlZWtOdW1iZXJpbmciOnsiJGlkIjoiMzYyIiwiRm9ybWF0IjowLCJJc1Zpc2libGUiOmZhbHNlLCJMYXN0S25vd25WaXNpYmlsaXR5U3RhdGUiOmZhbHNlfSwiSWQiOiI3NjA0NGU3Ny1lZjQ2LTRkMTQtODdmYy01MzU0MmQ0NDk5MDIiLCJJbXBvcnRJZCI6bnVsbCwiVGl0bGUiOiJ0aGVzaXMiLCJOb3RlIjpudWxsLCJIeXBlcmxpbmsiOnsiJGlkIjoiMzYzIiwiQWRkcmVzcyI6IiIsIlN1YkFkZHJlc3MiOiIifSwiSXNDaGFuZ2VkIjpmYWxzZSwiSXNOZXciOmZhbHNlfV0sIlN3aW1sYW5lcyI6W10sIk1zUHJvamVjdEl0ZW1zVHJlZSI6eyIkaWQiOiIzNjQiLCJSb290Ijp7IkltcG9ydElkIjpudWxsLCJJc0ltcG9ydGVkIjpmYWxzZSwiQ2hpbGRyZW4iOltdfX0sIk1ldGFkYXRhIjp7IiRpZCI6IjM2NSIsIlJlY2VudENvbG9yc0NvbGxlY3Rpb24iOiJbXSJ9LCJTZXR0aW5ncyI6eyIkaWQiOiIzNjYiLCJJbXBhT3B0aW9ucyI6eyIkaWQiOiIzNj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zNjgiLCJVc2VUaW1lIjpmYWxzZSwiV29ya0RheVN0YXJ0IjoiMDA6MDA6MDAiLCJXb3JrRGF5RW5kIjoiMjM6NTk6MDAifSwiTGFzdFVzZWRUZW1wbGF0ZUlkIjoiNGI2OWZiM2UtZmExOS00MGU2LWJjOGMtMjVhMGY5MWEzMjkyIiwiRmlyc3RXZWVrT2ZZZWFyIjow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09-01T00:00:00.0000000Z"/>
  <p:tag name="OTLENDDATE" val="2020-12-01T23:59:00.0000000Z"/>
  <p:tag name="OTLDURATIONFORMAT" val="day"/>
  <p:tag name="OTLSHAPETHICKNESSTYPE" val="Thick"/>
  <p:tag name="OTLSPACING" val="10"/>
  <p:tag name="OTLPERCENTAGE" val="100"/>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0-24T00:00:00.0000000Z"/>
  <p:tag name="OTLENDDATE" val="2020-10-27T23:59:00.0000000Z"/>
  <p:tag name="OTLPERCENTAGE" val="100"/>
  <p:tag name="OTLSHAPETHICKNESSTYPE" val="Thick"/>
  <p:tag name="OTLSPACING" val="10"/>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0-30T00:00:00.0000000Z"/>
  <p:tag name="OTLSHAPETHICKNESSTYPE" val="Thick"/>
  <p:tag name="OTLSPACING" val="10"/>
  <p:tag name="OTLENDDATE" val="2020-12-01T23:59:00.0000000Z"/>
  <p:tag name="OTLPERCENTAGE" val="100"/>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HAPETHICKNESSTYPE" val="Thick"/>
  <p:tag name="OTLSPACING" val="10"/>
  <p:tag name="OTLSTARTDATE" val="2020-12-01T00:00:00.0000000Z"/>
  <p:tag name="OTLENDDATE" val="2020-12-05T23:59:00.0000000Z"/>
  <p:tag name="OTLPERCENTAGE" val="100"/>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HAPETHICKNESSTYPE" val="Thick"/>
  <p:tag name="OTLSPACING" val="10"/>
  <p:tag name="OTLSTARTDATE" val="2020-12-01T00:00:00.0000000Z"/>
  <p:tag name="OTLENDDATE" val="2020-12-05T23:59:00.0000000Z"/>
  <p:tag name="OTLPERCENTAGE" val="100"/>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2-05T00:00:00.0000000Z"/>
  <p:tag name="OTLENDDATE" val="2020-12-13T23:59:00.0000000Z"/>
  <p:tag name="OTLPERCENTAGE" val="100"/>
  <p:tag name="OTLDURATIONFORMAT" val="day"/>
  <p:tag name="OTLSPACING" val="10"/>
  <p:tag name="OTLSHAPETHICKNESSTYPE" val="Thick"/>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TIMEBANDCULTUREINFO" val="en-US"/>
  <p:tag name="OTLTIMEBANDSHAPETYPE" val="ModernTimeband"/>
  <p:tag name="OTLTIMEBANDTHREEDEFFECTS" val="Gel"/>
  <p:tag name="OTLTIMEBANDAUTODATERANGE" val="True"/>
  <p:tag name="OTLTIMEBANDSTARTDATE" val="0001-01-01T00:00: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0"/>
  <p:tag name="OTLLEFTENDCAPSMARGINLEFT" val="20"/>
  <p:tag name="OTLTIMEBANDSHAPEPADDINGTOP" val="5"/>
  <p:tag name="OTLTIMEBANDFYSTARTMONTH" val="January"/>
  <p:tag name="OTLTIMEBANDSHOWFYLABEL" val="True"/>
  <p:tag name="OTLTIMEBANDUSESTARTINGOFTHEYEARFORFYNUMBERING" val="True"/>
  <p:tag name="OTLTIMEBANDSCALETYPE" val="Months"/>
  <p:tag name="OTLTIMEBANDSCALEFORMAT" val="MMM"/>
  <p:tag name="OTLTIMEBANDENDDATE" val="2021-02-28T23:59:00.0000000"/>
  <p:tag name="OTLTIMEBANDQUICKPOSITION" val="Bottom"/>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ELAPSEDSTYLE" val="Thick"/>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TODAYPOSITION" val="Below"/>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15084</TotalTime>
  <Words>5541</Words>
  <Application>Microsoft Office PowerPoint</Application>
  <PresentationFormat>Widescreen</PresentationFormat>
  <Paragraphs>1605</Paragraphs>
  <Slides>40</Slides>
  <Notes>1</Notes>
  <HiddenSlides>17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-apple-system</vt:lpstr>
      <vt:lpstr>Arial</vt:lpstr>
      <vt:lpstr>Calibri</vt:lpstr>
      <vt:lpstr>Calibri Light</vt:lpstr>
      <vt:lpstr>Cambria Math</vt:lpstr>
      <vt:lpstr>Times New Roman</vt:lpstr>
      <vt:lpstr>Wingdings</vt:lpstr>
      <vt:lpstr>Office Theme</vt:lpstr>
      <vt:lpstr>MINIMISATION OF TUNNEL OVERBREAK IN DRILL AND ROCK BLAST TUNNELLING</vt:lpstr>
      <vt:lpstr>INTRODUCTION</vt:lpstr>
      <vt:lpstr>PowerPoint Presentation</vt:lpstr>
      <vt:lpstr> OBJECTIVE &amp; SCOPE</vt:lpstr>
      <vt:lpstr>METHODOLOGY (continued)</vt:lpstr>
      <vt:lpstr>IDENTIFICATION </vt:lpstr>
      <vt:lpstr>CONTROL BLASTING TECHNIQUES</vt:lpstr>
      <vt:lpstr>RATING OF PARAMETERS</vt:lpstr>
      <vt:lpstr>RATING OF PARAMETERS (continued)</vt:lpstr>
      <vt:lpstr>SITE INFO</vt:lpstr>
      <vt:lpstr>SITE GEOLOGY</vt:lpstr>
      <vt:lpstr>SITE GEOLOGY (CONTINUED)</vt:lpstr>
      <vt:lpstr>PowerPoint Presentation</vt:lpstr>
      <vt:lpstr>OVERBREAK VARIATON FOR TUNNELS</vt:lpstr>
      <vt:lpstr>OVERBREAK MODEL DEVELOPMENT</vt:lpstr>
      <vt:lpstr>OVERBREAK MODEL DEVELOPMENT (CONTINUED)</vt:lpstr>
      <vt:lpstr>PowerPoint Presentation</vt:lpstr>
      <vt:lpstr>PowerPoint Presentation</vt:lpstr>
      <vt:lpstr>PowerPoint Presentation</vt:lpstr>
      <vt:lpstr>OVERBREAK INDICES</vt:lpstr>
      <vt:lpstr>OVERBREAK INDICES (CONTINUATION)</vt:lpstr>
      <vt:lpstr>PowerPoint Presentation</vt:lpstr>
      <vt:lpstr>OVERBREAK (ACTUAL)</vt:lpstr>
      <vt:lpstr>ALTERING PARAMETERS OF BLAST</vt:lpstr>
      <vt:lpstr>PRESPILLTING &amp; SMOOTH BLASTING</vt:lpstr>
      <vt:lpstr>PRESPILLTING &amp; SMOOTH BLASTING CALCULATIONS</vt:lpstr>
      <vt:lpstr>PRESPILLTING &amp; SMOOTH BLASTING CALCULATIONS </vt:lpstr>
      <vt:lpstr>CHANGE IN OVERBREAK</vt:lpstr>
      <vt:lpstr>ADVANCEMNT FACTOR (Af)INFLUENCE ON OVERBREAK</vt:lpstr>
      <vt:lpstr>Normalised confinement factor(cf) influence on overbreak</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MINIMISATION OF TUNNEL OVERBREAK IN DRILL AND ROCK BLAST TUNNELLING</dc:title>
  <dc:creator>vishnu vardhan</dc:creator>
  <cp:lastModifiedBy>Vishnu vardhan Ponduri</cp:lastModifiedBy>
  <cp:revision>31</cp:revision>
  <dcterms:created xsi:type="dcterms:W3CDTF">2020-12-12T05:24:12Z</dcterms:created>
  <dcterms:modified xsi:type="dcterms:W3CDTF">2024-01-01T23:05:48Z</dcterms:modified>
</cp:coreProperties>
</file>