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62" r:id="rId2"/>
    <p:sldId id="263" r:id="rId3"/>
    <p:sldId id="264" r:id="rId4"/>
    <p:sldId id="265" r:id="rId5"/>
    <p:sldId id="266" r:id="rId6"/>
    <p:sldId id="267" r:id="rId7"/>
    <p:sldId id="268" r:id="rId8"/>
    <p:sldId id="302" r:id="rId9"/>
    <p:sldId id="303" r:id="rId10"/>
    <p:sldId id="304" r:id="rId11"/>
    <p:sldId id="305" r:id="rId12"/>
    <p:sldId id="306" r:id="rId13"/>
    <p:sldId id="307" r:id="rId14"/>
    <p:sldId id="308" r:id="rId15"/>
    <p:sldId id="269" r:id="rId16"/>
    <p:sldId id="270" r:id="rId17"/>
    <p:sldId id="271" r:id="rId18"/>
    <p:sldId id="272" r:id="rId19"/>
    <p:sldId id="273" r:id="rId20"/>
    <p:sldId id="274"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80" r:id="rId36"/>
    <p:sldId id="298" r:id="rId37"/>
    <p:sldId id="299" r:id="rId38"/>
    <p:sldId id="300" r:id="rId39"/>
    <p:sldId id="301" r:id="rId40"/>
    <p:sldId id="313" r:id="rId41"/>
    <p:sldId id="279" r:id="rId42"/>
    <p:sldId id="28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5" d="100"/>
          <a:sy n="85" d="100"/>
        </p:scale>
        <p:origin x="8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ishnu\AppData\Roaming\Microsoft\Excel\project%20(version%202).xlsb"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vishnu\AppData\Roaming\Microsoft\Excel\review%25202%2520sem%25202%20(version%201).xlsb"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vishnu\AppData\Roaming\Microsoft\Excel\review%25202%2520sem%25202%20(version%201).xlsb"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vishnu\AppData\Roaming\Microsoft\Excel\review%25202%2520sem%25202%20(version%201).xlsb"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vishnu\AppData\Roaming\Microsoft\Excel\review%25202%2520sem%25202%20(version%201).xlsb"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vishnu\AppData\Roaming\Microsoft\Excel\review%25202%2520sem%25202%20(version%201).xlsb"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vishnu\AppData\Roaming\Microsoft\Excel\review%25202%2520sem%25202%20(version%201).xlsb"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vishnu\AppData\Roaming\Microsoft\Excel\review%25202%2520sem%25202%20(version%201).xlsb"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vishnu\AppData\Roaming\Microsoft\Excel\review%25202%2520sem%25202%20(version%201).xlsb"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vishnu\AppData\Roaming\Microsoft\Excel\review%25202%2520sem%25202%20(version%201).xlsb"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https://d.docs.live.net/22394d66ba2b61cb/Desktop/review%202%20sem%202.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ishnu\OneDrive\Desktop\sem%202%20project.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https://d.docs.live.net/22394d66ba2b61cb/Desktop/review%202%20sem%202.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https://d.docs.live.net/22394d66ba2b61cb/Desktop/review%202%20sem%202.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https://d.docs.live.net/22394d66ba2b61cb/Desktop/review%202%20sem%202.xlsx" TargetMode="External"/><Relationship Id="rId2" Type="http://schemas.microsoft.com/office/2011/relationships/chartColorStyle" Target="colors22.xml"/><Relationship Id="rId1" Type="http://schemas.microsoft.com/office/2011/relationships/chartStyle" Target="style2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vishnu\OneDrive\Desktop\sem%202%20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vishnu\OneDrive\Desktop\sem%202%20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vishnu\OneDrive\Desktop\sem%202%20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vishnu\AppData\Roaming\Microsoft\Excel\review%25202%2520sem%25202%20(version%201).xlsb"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vishnu\AppData\Roaming\Microsoft\Excel\review%25202%2520sem%25202%20(version%201).xlsb"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vishnu\AppData\Roaming\Microsoft\Excel\review%25202%2520sem%25202%20(version%201).xlsb"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vishnu\AppData\Roaming\Microsoft\Excel\review%25202%2520sem%25202%20(version%201).xlsb"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layout>
                <c:manualLayout>
                  <c:x val="3.2431743867212127E-2"/>
                  <c:y val="0.17085364329458819"/>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Sheet1!$AI$2:$AI$35</c:f>
              <c:numCache>
                <c:formatCode>General</c:formatCode>
                <c:ptCount val="34"/>
                <c:pt idx="0">
                  <c:v>-0.39031250000000206</c:v>
                </c:pt>
                <c:pt idx="1">
                  <c:v>-0.77546874999999815</c:v>
                </c:pt>
                <c:pt idx="2">
                  <c:v>1.0732812500000009</c:v>
                </c:pt>
                <c:pt idx="3">
                  <c:v>3.0760937500000018</c:v>
                </c:pt>
                <c:pt idx="4">
                  <c:v>-0.23625000000000007</c:v>
                </c:pt>
                <c:pt idx="5">
                  <c:v>0.22593749999999968</c:v>
                </c:pt>
                <c:pt idx="6">
                  <c:v>-0.69843749999999982</c:v>
                </c:pt>
                <c:pt idx="7">
                  <c:v>0.68812499999999943</c:v>
                </c:pt>
                <c:pt idx="8">
                  <c:v>0.76515625000000043</c:v>
                </c:pt>
                <c:pt idx="9">
                  <c:v>2.1517187499999997</c:v>
                </c:pt>
                <c:pt idx="10">
                  <c:v>1.5354687499999979</c:v>
                </c:pt>
                <c:pt idx="11">
                  <c:v>0.6110937500000011</c:v>
                </c:pt>
                <c:pt idx="12">
                  <c:v>2.0746874999999987</c:v>
                </c:pt>
                <c:pt idx="13">
                  <c:v>1.5354687499999979</c:v>
                </c:pt>
                <c:pt idx="14">
                  <c:v>-0.23625000000000007</c:v>
                </c:pt>
                <c:pt idx="15">
                  <c:v>-2.3160937500000003</c:v>
                </c:pt>
                <c:pt idx="16">
                  <c:v>0.76515625000000043</c:v>
                </c:pt>
                <c:pt idx="17">
                  <c:v>0.53406249999999744</c:v>
                </c:pt>
                <c:pt idx="18">
                  <c:v>-1.3917187500000008</c:v>
                </c:pt>
                <c:pt idx="19">
                  <c:v>-0.4673437499999995</c:v>
                </c:pt>
                <c:pt idx="20">
                  <c:v>-1.1606249999999996</c:v>
                </c:pt>
                <c:pt idx="21">
                  <c:v>0.45703125</c:v>
                </c:pt>
                <c:pt idx="22">
                  <c:v>0.99624999999999986</c:v>
                </c:pt>
                <c:pt idx="23">
                  <c:v>0.45703125</c:v>
                </c:pt>
                <c:pt idx="24">
                  <c:v>7.1874999999997691E-2</c:v>
                </c:pt>
                <c:pt idx="25">
                  <c:v>-1.2376562500000006</c:v>
                </c:pt>
                <c:pt idx="26">
                  <c:v>0.30296874999999801</c:v>
                </c:pt>
                <c:pt idx="27">
                  <c:v>0.14890624999999869</c:v>
                </c:pt>
                <c:pt idx="28">
                  <c:v>-0.77546874999999815</c:v>
                </c:pt>
                <c:pt idx="29">
                  <c:v>-0.69843749999999982</c:v>
                </c:pt>
                <c:pt idx="30">
                  <c:v>0.76515625000000043</c:v>
                </c:pt>
                <c:pt idx="31">
                  <c:v>-0.77546874999999815</c:v>
                </c:pt>
                <c:pt idx="32">
                  <c:v>1.7665625000000009</c:v>
                </c:pt>
                <c:pt idx="33">
                  <c:v>0.53406249999999744</c:v>
                </c:pt>
              </c:numCache>
            </c:numRef>
          </c:xVal>
          <c:yVal>
            <c:numRef>
              <c:f>Sheet1!$AG$2:$AG$35</c:f>
              <c:numCache>
                <c:formatCode>General</c:formatCode>
                <c:ptCount val="34"/>
                <c:pt idx="0">
                  <c:v>854</c:v>
                </c:pt>
                <c:pt idx="1">
                  <c:v>780</c:v>
                </c:pt>
                <c:pt idx="2">
                  <c:v>920</c:v>
                </c:pt>
                <c:pt idx="3">
                  <c:v>1082</c:v>
                </c:pt>
                <c:pt idx="4">
                  <c:v>863</c:v>
                </c:pt>
                <c:pt idx="5">
                  <c:v>843</c:v>
                </c:pt>
                <c:pt idx="6">
                  <c:v>863</c:v>
                </c:pt>
                <c:pt idx="7">
                  <c:v>850</c:v>
                </c:pt>
                <c:pt idx="8">
                  <c:v>886</c:v>
                </c:pt>
                <c:pt idx="9">
                  <c:v>982</c:v>
                </c:pt>
                <c:pt idx="10">
                  <c:v>921</c:v>
                </c:pt>
                <c:pt idx="11">
                  <c:v>878</c:v>
                </c:pt>
                <c:pt idx="12">
                  <c:v>974</c:v>
                </c:pt>
                <c:pt idx="13">
                  <c:v>922</c:v>
                </c:pt>
                <c:pt idx="14">
                  <c:v>845</c:v>
                </c:pt>
                <c:pt idx="15">
                  <c:v>732</c:v>
                </c:pt>
                <c:pt idx="16">
                  <c:v>934</c:v>
                </c:pt>
                <c:pt idx="17">
                  <c:v>913</c:v>
                </c:pt>
                <c:pt idx="18">
                  <c:v>803</c:v>
                </c:pt>
                <c:pt idx="19">
                  <c:v>771</c:v>
                </c:pt>
                <c:pt idx="20">
                  <c:v>832</c:v>
                </c:pt>
                <c:pt idx="21">
                  <c:v>863</c:v>
                </c:pt>
                <c:pt idx="22">
                  <c:v>891</c:v>
                </c:pt>
                <c:pt idx="23">
                  <c:v>843</c:v>
                </c:pt>
                <c:pt idx="24">
                  <c:v>820</c:v>
                </c:pt>
                <c:pt idx="25">
                  <c:v>780</c:v>
                </c:pt>
                <c:pt idx="26">
                  <c:v>855</c:v>
                </c:pt>
                <c:pt idx="27">
                  <c:v>863</c:v>
                </c:pt>
                <c:pt idx="28">
                  <c:v>780</c:v>
                </c:pt>
                <c:pt idx="29">
                  <c:v>854</c:v>
                </c:pt>
                <c:pt idx="30">
                  <c:v>903</c:v>
                </c:pt>
                <c:pt idx="31">
                  <c:v>828</c:v>
                </c:pt>
                <c:pt idx="32">
                  <c:v>926</c:v>
                </c:pt>
                <c:pt idx="33">
                  <c:v>822</c:v>
                </c:pt>
              </c:numCache>
            </c:numRef>
          </c:yVal>
          <c:smooth val="0"/>
          <c:extLst>
            <c:ext xmlns:c16="http://schemas.microsoft.com/office/drawing/2014/chart" uri="{C3380CC4-5D6E-409C-BE32-E72D297353CC}">
              <c16:uniqueId val="{00000001-17A2-448C-BC80-D720BC749B8F}"/>
            </c:ext>
          </c:extLst>
        </c:ser>
        <c:dLbls>
          <c:showLegendKey val="0"/>
          <c:showVal val="0"/>
          <c:showCatName val="0"/>
          <c:showSerName val="0"/>
          <c:showPercent val="0"/>
          <c:showBubbleSize val="0"/>
        </c:dLbls>
        <c:axId val="368503103"/>
        <c:axId val="368434879"/>
      </c:scatterChart>
      <c:valAx>
        <c:axId val="368503103"/>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distance</a:t>
                </a:r>
                <a:r>
                  <a:rPr lang="en-IN" baseline="0"/>
                  <a:t> from centre</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8434879"/>
        <c:crosses val="autoZero"/>
        <c:crossBetween val="midCat"/>
      </c:valAx>
      <c:valAx>
        <c:axId val="368434879"/>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PPV</a:t>
                </a:r>
                <a:r>
                  <a:rPr lang="en-IN" baseline="0"/>
                  <a:t> (mm/sec)</a:t>
                </a:r>
                <a:endParaRPr lang="en-IN"/>
              </a:p>
            </c:rich>
          </c:tx>
          <c:layout>
            <c:manualLayout>
              <c:xMode val="edge"/>
              <c:yMode val="edge"/>
              <c:x val="8.8289609035583656E-3"/>
              <c:y val="0.37968390412328351"/>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850310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OB tech vs discontinuities density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Sheet1!$BT$4</c:f>
              <c:strCache>
                <c:ptCount val="1"/>
                <c:pt idx="0">
                  <c:v>OB tech</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Sheet1!$BS$5:$BS$25</c:f>
              <c:numCache>
                <c:formatCode>General</c:formatCode>
                <c:ptCount val="21"/>
                <c:pt idx="0">
                  <c:v>0.6</c:v>
                </c:pt>
                <c:pt idx="1">
                  <c:v>0.6</c:v>
                </c:pt>
                <c:pt idx="2">
                  <c:v>0.8</c:v>
                </c:pt>
                <c:pt idx="3">
                  <c:v>0.7</c:v>
                </c:pt>
                <c:pt idx="4">
                  <c:v>2</c:v>
                </c:pt>
                <c:pt idx="5">
                  <c:v>2</c:v>
                </c:pt>
                <c:pt idx="6">
                  <c:v>2</c:v>
                </c:pt>
                <c:pt idx="7">
                  <c:v>2</c:v>
                </c:pt>
                <c:pt idx="8">
                  <c:v>2</c:v>
                </c:pt>
                <c:pt idx="9">
                  <c:v>2.1</c:v>
                </c:pt>
                <c:pt idx="10">
                  <c:v>2.1</c:v>
                </c:pt>
                <c:pt idx="11">
                  <c:v>2.1</c:v>
                </c:pt>
                <c:pt idx="12">
                  <c:v>2.2000000000000002</c:v>
                </c:pt>
                <c:pt idx="13">
                  <c:v>2.2000000000000002</c:v>
                </c:pt>
                <c:pt idx="14">
                  <c:v>2.2000000000000002</c:v>
                </c:pt>
                <c:pt idx="15">
                  <c:v>3</c:v>
                </c:pt>
              </c:numCache>
            </c:numRef>
          </c:xVal>
          <c:yVal>
            <c:numRef>
              <c:f>Sheet1!$BT$5:$BT$25</c:f>
              <c:numCache>
                <c:formatCode>General</c:formatCode>
                <c:ptCount val="21"/>
                <c:pt idx="0">
                  <c:v>2.5000000000000001E-2</c:v>
                </c:pt>
                <c:pt idx="1">
                  <c:v>3.5000000000000003E-2</c:v>
                </c:pt>
                <c:pt idx="2">
                  <c:v>0.04</c:v>
                </c:pt>
                <c:pt idx="3">
                  <c:v>0.08</c:v>
                </c:pt>
                <c:pt idx="4">
                  <c:v>0.02</c:v>
                </c:pt>
                <c:pt idx="5">
                  <c:v>0.03</c:v>
                </c:pt>
                <c:pt idx="6">
                  <c:v>0.04</c:v>
                </c:pt>
                <c:pt idx="7">
                  <c:v>4.4999999999999998E-2</c:v>
                </c:pt>
                <c:pt idx="8">
                  <c:v>0.05</c:v>
                </c:pt>
                <c:pt idx="9">
                  <c:v>0.06</c:v>
                </c:pt>
                <c:pt idx="10">
                  <c:v>6.5000000000000002E-2</c:v>
                </c:pt>
                <c:pt idx="11">
                  <c:v>7.0000000000000007E-2</c:v>
                </c:pt>
                <c:pt idx="12">
                  <c:v>7.4999999999999997E-2</c:v>
                </c:pt>
                <c:pt idx="13">
                  <c:v>0.08</c:v>
                </c:pt>
                <c:pt idx="14">
                  <c:v>0.08</c:v>
                </c:pt>
                <c:pt idx="15">
                  <c:v>0.05</c:v>
                </c:pt>
              </c:numCache>
            </c:numRef>
          </c:yVal>
          <c:smooth val="0"/>
          <c:extLst>
            <c:ext xmlns:c16="http://schemas.microsoft.com/office/drawing/2014/chart" uri="{C3380CC4-5D6E-409C-BE32-E72D297353CC}">
              <c16:uniqueId val="{00000000-5233-43F5-AF22-6D374D5006B2}"/>
            </c:ext>
          </c:extLst>
        </c:ser>
        <c:dLbls>
          <c:showLegendKey val="0"/>
          <c:showVal val="0"/>
          <c:showCatName val="0"/>
          <c:showSerName val="0"/>
          <c:showPercent val="0"/>
          <c:showBubbleSize val="0"/>
        </c:dLbls>
        <c:axId val="1559435072"/>
        <c:axId val="1559431744"/>
      </c:scatterChart>
      <c:valAx>
        <c:axId val="15594350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Discontinuties</a:t>
                </a:r>
                <a:r>
                  <a:rPr lang="en-IN" baseline="0"/>
                  <a:t> density</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9431744"/>
        <c:crosses val="autoZero"/>
        <c:crossBetween val="midCat"/>
      </c:valAx>
      <c:valAx>
        <c:axId val="1559431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Overbreak</a:t>
                </a:r>
                <a:r>
                  <a:rPr lang="en-IN" baseline="0"/>
                  <a:t> technical</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94350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Ob geo vs</a:t>
            </a:r>
            <a:r>
              <a:rPr lang="en-US" baseline="0"/>
              <a:t> discontinuities density</a:t>
            </a:r>
            <a:r>
              <a:rPr lang="en-US"/>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Sheet1!$CA$4</c:f>
              <c:strCache>
                <c:ptCount val="1"/>
                <c:pt idx="0">
                  <c:v>Ob geo</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Sheet1!$BZ$5:$BZ$23</c:f>
              <c:numCache>
                <c:formatCode>General</c:formatCode>
                <c:ptCount val="19"/>
                <c:pt idx="0">
                  <c:v>0.2</c:v>
                </c:pt>
                <c:pt idx="1">
                  <c:v>0.6</c:v>
                </c:pt>
                <c:pt idx="2">
                  <c:v>0.6</c:v>
                </c:pt>
                <c:pt idx="3">
                  <c:v>0.6</c:v>
                </c:pt>
                <c:pt idx="4">
                  <c:v>0.6</c:v>
                </c:pt>
                <c:pt idx="5">
                  <c:v>2</c:v>
                </c:pt>
                <c:pt idx="6">
                  <c:v>2</c:v>
                </c:pt>
                <c:pt idx="7">
                  <c:v>2</c:v>
                </c:pt>
                <c:pt idx="8">
                  <c:v>2</c:v>
                </c:pt>
                <c:pt idx="9">
                  <c:v>2</c:v>
                </c:pt>
                <c:pt idx="10">
                  <c:v>2</c:v>
                </c:pt>
                <c:pt idx="11">
                  <c:v>2</c:v>
                </c:pt>
                <c:pt idx="12">
                  <c:v>2.1</c:v>
                </c:pt>
                <c:pt idx="13">
                  <c:v>2.2000000000000002</c:v>
                </c:pt>
                <c:pt idx="14">
                  <c:v>2.2000000000000002</c:v>
                </c:pt>
                <c:pt idx="15">
                  <c:v>2.2000000000000002</c:v>
                </c:pt>
                <c:pt idx="16">
                  <c:v>2.2000000000000002</c:v>
                </c:pt>
                <c:pt idx="17">
                  <c:v>2.2000000000000002</c:v>
                </c:pt>
                <c:pt idx="18">
                  <c:v>3</c:v>
                </c:pt>
              </c:numCache>
            </c:numRef>
          </c:xVal>
          <c:yVal>
            <c:numRef>
              <c:f>Sheet1!$CA$5:$CA$23</c:f>
              <c:numCache>
                <c:formatCode>General</c:formatCode>
                <c:ptCount val="19"/>
                <c:pt idx="0">
                  <c:v>0.02</c:v>
                </c:pt>
                <c:pt idx="1">
                  <c:v>5.0000000000000001E-3</c:v>
                </c:pt>
                <c:pt idx="2">
                  <c:v>0.01</c:v>
                </c:pt>
                <c:pt idx="3">
                  <c:v>1.4999999999999999E-2</c:v>
                </c:pt>
                <c:pt idx="4">
                  <c:v>0.02</c:v>
                </c:pt>
                <c:pt idx="5">
                  <c:v>5.0000000000000001E-3</c:v>
                </c:pt>
                <c:pt idx="6">
                  <c:v>5.0000000000000001E-3</c:v>
                </c:pt>
                <c:pt idx="7">
                  <c:v>0.01</c:v>
                </c:pt>
                <c:pt idx="8">
                  <c:v>1.4999999999999999E-2</c:v>
                </c:pt>
                <c:pt idx="9">
                  <c:v>0.02</c:v>
                </c:pt>
                <c:pt idx="10">
                  <c:v>2.5000000000000001E-2</c:v>
                </c:pt>
                <c:pt idx="11">
                  <c:v>0.03</c:v>
                </c:pt>
                <c:pt idx="12">
                  <c:v>3.5000000000000003E-2</c:v>
                </c:pt>
                <c:pt idx="13">
                  <c:v>0.04</c:v>
                </c:pt>
                <c:pt idx="14">
                  <c:v>4.4999999999999998E-2</c:v>
                </c:pt>
                <c:pt idx="15">
                  <c:v>4.4999999999999998E-2</c:v>
                </c:pt>
                <c:pt idx="16">
                  <c:v>0.06</c:v>
                </c:pt>
                <c:pt idx="17">
                  <c:v>7.0000000000000007E-2</c:v>
                </c:pt>
                <c:pt idx="18">
                  <c:v>0.02</c:v>
                </c:pt>
              </c:numCache>
            </c:numRef>
          </c:yVal>
          <c:smooth val="0"/>
          <c:extLst>
            <c:ext xmlns:c16="http://schemas.microsoft.com/office/drawing/2014/chart" uri="{C3380CC4-5D6E-409C-BE32-E72D297353CC}">
              <c16:uniqueId val="{00000000-5456-4C02-BB32-3D6B327B49BE}"/>
            </c:ext>
          </c:extLst>
        </c:ser>
        <c:dLbls>
          <c:showLegendKey val="0"/>
          <c:showVal val="0"/>
          <c:showCatName val="0"/>
          <c:showSerName val="0"/>
          <c:showPercent val="0"/>
          <c:showBubbleSize val="0"/>
        </c:dLbls>
        <c:axId val="1583398079"/>
        <c:axId val="1583398495"/>
      </c:scatterChart>
      <c:valAx>
        <c:axId val="158339807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effectLst/>
                  </a:rPr>
                  <a:t>discontinuities density </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3398495"/>
        <c:crosses val="autoZero"/>
        <c:crossBetween val="midCat"/>
      </c:valAx>
      <c:valAx>
        <c:axId val="15833984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Overbreak</a:t>
                </a:r>
                <a:r>
                  <a:rPr lang="en-IN" baseline="0"/>
                  <a:t> geo</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339807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OB tech vs RQD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Sheet1!$BE$4</c:f>
              <c:strCache>
                <c:ptCount val="1"/>
                <c:pt idx="0">
                  <c:v>OB tech</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Sheet1!$BD$5:$BD$29</c:f>
              <c:numCache>
                <c:formatCode>General</c:formatCode>
                <c:ptCount val="25"/>
                <c:pt idx="0">
                  <c:v>25</c:v>
                </c:pt>
                <c:pt idx="1">
                  <c:v>25</c:v>
                </c:pt>
                <c:pt idx="2">
                  <c:v>25</c:v>
                </c:pt>
                <c:pt idx="3">
                  <c:v>52</c:v>
                </c:pt>
                <c:pt idx="4">
                  <c:v>75</c:v>
                </c:pt>
                <c:pt idx="5">
                  <c:v>73</c:v>
                </c:pt>
                <c:pt idx="6">
                  <c:v>70</c:v>
                </c:pt>
                <c:pt idx="7">
                  <c:v>69</c:v>
                </c:pt>
                <c:pt idx="8">
                  <c:v>75</c:v>
                </c:pt>
                <c:pt idx="9">
                  <c:v>76</c:v>
                </c:pt>
                <c:pt idx="10">
                  <c:v>74</c:v>
                </c:pt>
                <c:pt idx="11">
                  <c:v>73</c:v>
                </c:pt>
                <c:pt idx="12">
                  <c:v>72</c:v>
                </c:pt>
                <c:pt idx="13">
                  <c:v>70</c:v>
                </c:pt>
                <c:pt idx="14">
                  <c:v>69</c:v>
                </c:pt>
                <c:pt idx="15">
                  <c:v>67</c:v>
                </c:pt>
                <c:pt idx="16">
                  <c:v>66</c:v>
                </c:pt>
                <c:pt idx="17">
                  <c:v>65</c:v>
                </c:pt>
                <c:pt idx="18">
                  <c:v>64</c:v>
                </c:pt>
                <c:pt idx="19">
                  <c:v>90</c:v>
                </c:pt>
                <c:pt idx="20">
                  <c:v>89</c:v>
                </c:pt>
                <c:pt idx="21">
                  <c:v>92</c:v>
                </c:pt>
                <c:pt idx="22">
                  <c:v>95</c:v>
                </c:pt>
                <c:pt idx="23">
                  <c:v>94</c:v>
                </c:pt>
                <c:pt idx="24">
                  <c:v>93</c:v>
                </c:pt>
              </c:numCache>
            </c:numRef>
          </c:xVal>
          <c:yVal>
            <c:numRef>
              <c:f>Sheet1!$BE$5:$BE$29</c:f>
              <c:numCache>
                <c:formatCode>General</c:formatCode>
                <c:ptCount val="25"/>
                <c:pt idx="0">
                  <c:v>2.3E-2</c:v>
                </c:pt>
                <c:pt idx="1">
                  <c:v>6.0999999999999999E-2</c:v>
                </c:pt>
                <c:pt idx="2">
                  <c:v>0.08</c:v>
                </c:pt>
                <c:pt idx="3">
                  <c:v>0.06</c:v>
                </c:pt>
                <c:pt idx="4">
                  <c:v>0.02</c:v>
                </c:pt>
                <c:pt idx="5">
                  <c:v>2.4E-2</c:v>
                </c:pt>
                <c:pt idx="6">
                  <c:v>2.9000000000000001E-2</c:v>
                </c:pt>
                <c:pt idx="7">
                  <c:v>3.1E-2</c:v>
                </c:pt>
                <c:pt idx="8">
                  <c:v>3.4500000000000003E-2</c:v>
                </c:pt>
                <c:pt idx="9">
                  <c:v>3.7999999999999999E-2</c:v>
                </c:pt>
                <c:pt idx="10">
                  <c:v>4.2000000000000003E-2</c:v>
                </c:pt>
                <c:pt idx="11">
                  <c:v>4.8000000000000001E-2</c:v>
                </c:pt>
                <c:pt idx="12">
                  <c:v>5.0999999999999997E-2</c:v>
                </c:pt>
                <c:pt idx="13">
                  <c:v>5.3999999999999999E-2</c:v>
                </c:pt>
                <c:pt idx="14">
                  <c:v>5.8999999999999997E-2</c:v>
                </c:pt>
                <c:pt idx="15">
                  <c:v>6.2E-2</c:v>
                </c:pt>
                <c:pt idx="16">
                  <c:v>6.5000000000000002E-2</c:v>
                </c:pt>
                <c:pt idx="17">
                  <c:v>6.8000000000000005E-2</c:v>
                </c:pt>
                <c:pt idx="18">
                  <c:v>7.1999999999999995E-2</c:v>
                </c:pt>
                <c:pt idx="19">
                  <c:v>0.03</c:v>
                </c:pt>
                <c:pt idx="20">
                  <c:v>4.4999999999999998E-2</c:v>
                </c:pt>
                <c:pt idx="21">
                  <c:v>0.05</c:v>
                </c:pt>
                <c:pt idx="22">
                  <c:v>0.06</c:v>
                </c:pt>
                <c:pt idx="23">
                  <c:v>0.08</c:v>
                </c:pt>
                <c:pt idx="24">
                  <c:v>7.4999999999999997E-2</c:v>
                </c:pt>
              </c:numCache>
            </c:numRef>
          </c:yVal>
          <c:smooth val="0"/>
          <c:extLst>
            <c:ext xmlns:c16="http://schemas.microsoft.com/office/drawing/2014/chart" uri="{C3380CC4-5D6E-409C-BE32-E72D297353CC}">
              <c16:uniqueId val="{00000000-1BFC-4364-B2AA-294127EDBF50}"/>
            </c:ext>
          </c:extLst>
        </c:ser>
        <c:dLbls>
          <c:showLegendKey val="0"/>
          <c:showVal val="0"/>
          <c:showCatName val="0"/>
          <c:showSerName val="0"/>
          <c:showPercent val="0"/>
          <c:showBubbleSize val="0"/>
        </c:dLbls>
        <c:axId val="2112067440"/>
        <c:axId val="1557490832"/>
      </c:scatterChart>
      <c:valAx>
        <c:axId val="2112067440"/>
        <c:scaling>
          <c:orientation val="minMax"/>
          <c:min val="2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RQD%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7490832"/>
        <c:crosses val="autoZero"/>
        <c:crossBetween val="midCat"/>
      </c:valAx>
      <c:valAx>
        <c:axId val="1557490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OB</a:t>
                </a:r>
                <a:r>
                  <a:rPr lang="en-IN" baseline="0"/>
                  <a:t> tech</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20674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Ob geo vs RQD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Sheet1!$BM$4</c:f>
              <c:strCache>
                <c:ptCount val="1"/>
                <c:pt idx="0">
                  <c:v>Ob geo</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Sheet1!$BL$5:$BL$29</c:f>
              <c:numCache>
                <c:formatCode>General</c:formatCode>
                <c:ptCount val="25"/>
                <c:pt idx="0">
                  <c:v>25</c:v>
                </c:pt>
                <c:pt idx="1">
                  <c:v>25</c:v>
                </c:pt>
                <c:pt idx="2">
                  <c:v>25</c:v>
                </c:pt>
                <c:pt idx="3">
                  <c:v>45</c:v>
                </c:pt>
                <c:pt idx="4">
                  <c:v>45</c:v>
                </c:pt>
                <c:pt idx="5">
                  <c:v>70</c:v>
                </c:pt>
                <c:pt idx="6">
                  <c:v>70</c:v>
                </c:pt>
                <c:pt idx="7">
                  <c:v>70</c:v>
                </c:pt>
                <c:pt idx="8">
                  <c:v>70</c:v>
                </c:pt>
                <c:pt idx="9">
                  <c:v>70</c:v>
                </c:pt>
                <c:pt idx="10">
                  <c:v>70</c:v>
                </c:pt>
                <c:pt idx="11">
                  <c:v>70</c:v>
                </c:pt>
                <c:pt idx="12">
                  <c:v>70</c:v>
                </c:pt>
                <c:pt idx="13">
                  <c:v>70</c:v>
                </c:pt>
                <c:pt idx="14">
                  <c:v>70</c:v>
                </c:pt>
                <c:pt idx="15">
                  <c:v>70</c:v>
                </c:pt>
                <c:pt idx="16">
                  <c:v>70</c:v>
                </c:pt>
                <c:pt idx="17">
                  <c:v>70</c:v>
                </c:pt>
                <c:pt idx="18">
                  <c:v>90</c:v>
                </c:pt>
                <c:pt idx="19">
                  <c:v>89</c:v>
                </c:pt>
                <c:pt idx="20">
                  <c:v>84</c:v>
                </c:pt>
                <c:pt idx="21">
                  <c:v>89</c:v>
                </c:pt>
                <c:pt idx="22">
                  <c:v>87</c:v>
                </c:pt>
                <c:pt idx="23">
                  <c:v>85</c:v>
                </c:pt>
                <c:pt idx="24">
                  <c:v>90</c:v>
                </c:pt>
              </c:numCache>
            </c:numRef>
          </c:xVal>
          <c:yVal>
            <c:numRef>
              <c:f>Sheet1!$BM$5:$BM$29</c:f>
              <c:numCache>
                <c:formatCode>General</c:formatCode>
                <c:ptCount val="25"/>
                <c:pt idx="0">
                  <c:v>5.0000000000000001E-3</c:v>
                </c:pt>
                <c:pt idx="1">
                  <c:v>0.02</c:v>
                </c:pt>
                <c:pt idx="2">
                  <c:v>0.03</c:v>
                </c:pt>
                <c:pt idx="3">
                  <c:v>8.0000000000000002E-3</c:v>
                </c:pt>
                <c:pt idx="4">
                  <c:v>2.5999999999999999E-2</c:v>
                </c:pt>
                <c:pt idx="5">
                  <c:v>1E-3</c:v>
                </c:pt>
                <c:pt idx="6">
                  <c:v>5.0000000000000001E-3</c:v>
                </c:pt>
                <c:pt idx="7">
                  <c:v>0.01</c:v>
                </c:pt>
                <c:pt idx="8">
                  <c:v>1.4999999999999999E-2</c:v>
                </c:pt>
                <c:pt idx="9">
                  <c:v>1.7999999999999999E-2</c:v>
                </c:pt>
                <c:pt idx="10">
                  <c:v>0.02</c:v>
                </c:pt>
                <c:pt idx="11">
                  <c:v>0.03</c:v>
                </c:pt>
                <c:pt idx="12">
                  <c:v>3.5000000000000003E-2</c:v>
                </c:pt>
                <c:pt idx="13">
                  <c:v>3.7999999999999999E-2</c:v>
                </c:pt>
                <c:pt idx="14">
                  <c:v>0.04</c:v>
                </c:pt>
                <c:pt idx="15">
                  <c:v>4.8000000000000001E-2</c:v>
                </c:pt>
                <c:pt idx="16">
                  <c:v>0.05</c:v>
                </c:pt>
                <c:pt idx="17">
                  <c:v>0.06</c:v>
                </c:pt>
                <c:pt idx="18">
                  <c:v>0.01</c:v>
                </c:pt>
                <c:pt idx="19">
                  <c:v>1.4999999999999999E-2</c:v>
                </c:pt>
                <c:pt idx="20">
                  <c:v>1.7999999999999999E-2</c:v>
                </c:pt>
                <c:pt idx="21">
                  <c:v>0.02</c:v>
                </c:pt>
                <c:pt idx="22">
                  <c:v>2.5000000000000001E-2</c:v>
                </c:pt>
                <c:pt idx="23">
                  <c:v>2.8000000000000001E-2</c:v>
                </c:pt>
                <c:pt idx="24">
                  <c:v>0.03</c:v>
                </c:pt>
              </c:numCache>
            </c:numRef>
          </c:yVal>
          <c:smooth val="0"/>
          <c:extLst>
            <c:ext xmlns:c16="http://schemas.microsoft.com/office/drawing/2014/chart" uri="{C3380CC4-5D6E-409C-BE32-E72D297353CC}">
              <c16:uniqueId val="{00000000-EA9B-46EA-8616-3B8738455431}"/>
            </c:ext>
          </c:extLst>
        </c:ser>
        <c:dLbls>
          <c:showLegendKey val="0"/>
          <c:showVal val="0"/>
          <c:showCatName val="0"/>
          <c:showSerName val="0"/>
          <c:showPercent val="0"/>
          <c:showBubbleSize val="0"/>
        </c:dLbls>
        <c:axId val="2126775872"/>
        <c:axId val="2126775456"/>
      </c:scatterChart>
      <c:valAx>
        <c:axId val="21267758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RQD</a:t>
                </a:r>
                <a:r>
                  <a:rPr lang="en-IN" baseline="0"/>
                  <a:t> %</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6775456"/>
        <c:crosses val="autoZero"/>
        <c:crossBetween val="midCat"/>
      </c:valAx>
      <c:valAx>
        <c:axId val="21267754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OB</a:t>
                </a:r>
                <a:r>
                  <a:rPr lang="en-IN" baseline="0"/>
                  <a:t> geo</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67758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Ob geo vs RMR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Sheet1!$CH$4</c:f>
              <c:strCache>
                <c:ptCount val="1"/>
                <c:pt idx="0">
                  <c:v>Ob geo</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Sheet1!$CG$5:$CG$31</c:f>
              <c:numCache>
                <c:formatCode>General</c:formatCode>
                <c:ptCount val="27"/>
                <c:pt idx="0">
                  <c:v>52</c:v>
                </c:pt>
                <c:pt idx="1">
                  <c:v>62</c:v>
                </c:pt>
                <c:pt idx="2">
                  <c:v>65</c:v>
                </c:pt>
                <c:pt idx="3">
                  <c:v>66</c:v>
                </c:pt>
                <c:pt idx="4">
                  <c:v>68</c:v>
                </c:pt>
                <c:pt idx="5">
                  <c:v>69</c:v>
                </c:pt>
                <c:pt idx="6">
                  <c:v>70</c:v>
                </c:pt>
                <c:pt idx="7">
                  <c:v>71</c:v>
                </c:pt>
                <c:pt idx="8">
                  <c:v>73</c:v>
                </c:pt>
                <c:pt idx="9">
                  <c:v>72</c:v>
                </c:pt>
                <c:pt idx="10">
                  <c:v>72</c:v>
                </c:pt>
                <c:pt idx="11">
                  <c:v>73</c:v>
                </c:pt>
                <c:pt idx="12">
                  <c:v>76</c:v>
                </c:pt>
                <c:pt idx="13">
                  <c:v>74</c:v>
                </c:pt>
                <c:pt idx="14">
                  <c:v>75</c:v>
                </c:pt>
                <c:pt idx="15">
                  <c:v>75</c:v>
                </c:pt>
                <c:pt idx="16">
                  <c:v>74</c:v>
                </c:pt>
                <c:pt idx="17">
                  <c:v>74</c:v>
                </c:pt>
                <c:pt idx="18">
                  <c:v>76</c:v>
                </c:pt>
                <c:pt idx="19">
                  <c:v>76</c:v>
                </c:pt>
                <c:pt idx="20">
                  <c:v>78</c:v>
                </c:pt>
                <c:pt idx="21">
                  <c:v>79</c:v>
                </c:pt>
                <c:pt idx="22">
                  <c:v>79</c:v>
                </c:pt>
                <c:pt idx="23">
                  <c:v>80</c:v>
                </c:pt>
                <c:pt idx="24">
                  <c:v>81</c:v>
                </c:pt>
                <c:pt idx="25">
                  <c:v>82</c:v>
                </c:pt>
                <c:pt idx="26">
                  <c:v>85</c:v>
                </c:pt>
              </c:numCache>
            </c:numRef>
          </c:xVal>
          <c:yVal>
            <c:numRef>
              <c:f>Sheet1!$CH$5:$CH$31</c:f>
              <c:numCache>
                <c:formatCode>General</c:formatCode>
                <c:ptCount val="27"/>
                <c:pt idx="0">
                  <c:v>0.06</c:v>
                </c:pt>
                <c:pt idx="1">
                  <c:v>0.05</c:v>
                </c:pt>
                <c:pt idx="2">
                  <c:v>3.2000000000000001E-2</c:v>
                </c:pt>
                <c:pt idx="3">
                  <c:v>3.4000000000000002E-2</c:v>
                </c:pt>
                <c:pt idx="4">
                  <c:v>0.06</c:v>
                </c:pt>
                <c:pt idx="5">
                  <c:v>0.01</c:v>
                </c:pt>
                <c:pt idx="6">
                  <c:v>8.0000000000000002E-3</c:v>
                </c:pt>
                <c:pt idx="7">
                  <c:v>2E-3</c:v>
                </c:pt>
                <c:pt idx="8">
                  <c:v>4.0000000000000001E-3</c:v>
                </c:pt>
                <c:pt idx="9">
                  <c:v>0.02</c:v>
                </c:pt>
                <c:pt idx="10">
                  <c:v>2.5999999999999999E-2</c:v>
                </c:pt>
                <c:pt idx="11">
                  <c:v>2.8000000000000001E-2</c:v>
                </c:pt>
                <c:pt idx="12">
                  <c:v>4.0000000000000001E-3</c:v>
                </c:pt>
                <c:pt idx="13">
                  <c:v>1.4999999999999999E-2</c:v>
                </c:pt>
                <c:pt idx="14">
                  <c:v>1.4E-2</c:v>
                </c:pt>
                <c:pt idx="15">
                  <c:v>1.6E-2</c:v>
                </c:pt>
                <c:pt idx="16">
                  <c:v>2.5000000000000001E-2</c:v>
                </c:pt>
                <c:pt idx="17">
                  <c:v>0.05</c:v>
                </c:pt>
                <c:pt idx="18">
                  <c:v>1.7999999999999999E-2</c:v>
                </c:pt>
                <c:pt idx="19">
                  <c:v>2.1999999999999999E-2</c:v>
                </c:pt>
                <c:pt idx="20">
                  <c:v>0.03</c:v>
                </c:pt>
                <c:pt idx="21">
                  <c:v>0.01</c:v>
                </c:pt>
                <c:pt idx="22">
                  <c:v>1.4999999999999999E-2</c:v>
                </c:pt>
                <c:pt idx="23">
                  <c:v>0.02</c:v>
                </c:pt>
                <c:pt idx="24">
                  <c:v>2.5000000000000001E-2</c:v>
                </c:pt>
                <c:pt idx="25">
                  <c:v>2.3E-2</c:v>
                </c:pt>
                <c:pt idx="26">
                  <c:v>0.01</c:v>
                </c:pt>
              </c:numCache>
            </c:numRef>
          </c:yVal>
          <c:smooth val="0"/>
          <c:extLst>
            <c:ext xmlns:c16="http://schemas.microsoft.com/office/drawing/2014/chart" uri="{C3380CC4-5D6E-409C-BE32-E72D297353CC}">
              <c16:uniqueId val="{00000000-FE57-46A1-B37F-34ACAE494D0D}"/>
            </c:ext>
          </c:extLst>
        </c:ser>
        <c:dLbls>
          <c:showLegendKey val="0"/>
          <c:showVal val="0"/>
          <c:showCatName val="0"/>
          <c:showSerName val="0"/>
          <c:showPercent val="0"/>
          <c:showBubbleSize val="0"/>
        </c:dLbls>
        <c:axId val="1576232159"/>
        <c:axId val="1576232991"/>
      </c:scatterChart>
      <c:valAx>
        <c:axId val="1576232159"/>
        <c:scaling>
          <c:orientation val="minMax"/>
          <c:min val="5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RMR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6232991"/>
        <c:crosses val="autoZero"/>
        <c:crossBetween val="midCat"/>
      </c:valAx>
      <c:valAx>
        <c:axId val="15762329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OB</a:t>
                </a:r>
                <a:r>
                  <a:rPr lang="en-IN" baseline="0" dirty="0"/>
                  <a:t> geo</a:t>
                </a:r>
                <a:endParaRPr lang="en-IN"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623215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Overbreak technical vs RMR</a:t>
            </a:r>
          </a:p>
        </c:rich>
      </c:tx>
      <c:layout>
        <c:manualLayout>
          <c:xMode val="edge"/>
          <c:yMode val="edge"/>
          <c:x val="0.30873084588492827"/>
          <c:y val="2.080083203328133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Overbreak vs RMR</c:v>
          </c:tx>
          <c:spPr>
            <a:ln w="25400" cap="rnd">
              <a:noFill/>
              <a:round/>
            </a:ln>
            <a:effectLst/>
          </c:spPr>
          <c:marker>
            <c:symbol val="circle"/>
            <c:size val="5"/>
            <c:spPr>
              <a:solidFill>
                <a:schemeClr val="accent1"/>
              </a:solidFill>
              <a:ln w="9525">
                <a:solidFill>
                  <a:schemeClr val="accent1"/>
                </a:solidFill>
              </a:ln>
              <a:effectLst/>
            </c:spPr>
          </c:marker>
          <c:xVal>
            <c:numRef>
              <c:f>Sheet1!$O$5:$O$33</c:f>
              <c:numCache>
                <c:formatCode>General</c:formatCode>
                <c:ptCount val="29"/>
                <c:pt idx="0">
                  <c:v>52</c:v>
                </c:pt>
                <c:pt idx="1">
                  <c:v>60</c:v>
                </c:pt>
                <c:pt idx="2">
                  <c:v>66</c:v>
                </c:pt>
                <c:pt idx="3">
                  <c:v>65</c:v>
                </c:pt>
                <c:pt idx="4">
                  <c:v>64</c:v>
                </c:pt>
                <c:pt idx="5">
                  <c:v>69</c:v>
                </c:pt>
                <c:pt idx="6">
                  <c:v>70</c:v>
                </c:pt>
                <c:pt idx="7">
                  <c:v>71</c:v>
                </c:pt>
                <c:pt idx="8">
                  <c:v>74</c:v>
                </c:pt>
                <c:pt idx="9">
                  <c:v>72</c:v>
                </c:pt>
                <c:pt idx="10">
                  <c:v>74</c:v>
                </c:pt>
                <c:pt idx="11">
                  <c:v>75</c:v>
                </c:pt>
                <c:pt idx="12">
                  <c:v>75</c:v>
                </c:pt>
                <c:pt idx="13">
                  <c:v>76</c:v>
                </c:pt>
                <c:pt idx="14">
                  <c:v>79</c:v>
                </c:pt>
                <c:pt idx="15">
                  <c:v>79</c:v>
                </c:pt>
                <c:pt idx="16">
                  <c:v>80</c:v>
                </c:pt>
                <c:pt idx="17">
                  <c:v>72</c:v>
                </c:pt>
                <c:pt idx="18">
                  <c:v>73</c:v>
                </c:pt>
                <c:pt idx="19">
                  <c:v>74</c:v>
                </c:pt>
                <c:pt idx="20">
                  <c:v>77</c:v>
                </c:pt>
                <c:pt idx="21">
                  <c:v>77</c:v>
                </c:pt>
                <c:pt idx="22">
                  <c:v>78</c:v>
                </c:pt>
                <c:pt idx="23">
                  <c:v>78</c:v>
                </c:pt>
                <c:pt idx="24">
                  <c:v>81</c:v>
                </c:pt>
                <c:pt idx="25">
                  <c:v>82</c:v>
                </c:pt>
                <c:pt idx="26">
                  <c:v>84</c:v>
                </c:pt>
                <c:pt idx="27">
                  <c:v>67</c:v>
                </c:pt>
                <c:pt idx="28">
                  <c:v>73</c:v>
                </c:pt>
              </c:numCache>
            </c:numRef>
          </c:xVal>
          <c:yVal>
            <c:numRef>
              <c:f>Sheet1!$P$5:$P$33</c:f>
              <c:numCache>
                <c:formatCode>General</c:formatCode>
                <c:ptCount val="29"/>
                <c:pt idx="0">
                  <c:v>5.8000000000000003E-2</c:v>
                </c:pt>
                <c:pt idx="1">
                  <c:v>0.04</c:v>
                </c:pt>
                <c:pt idx="2">
                  <c:v>0.03</c:v>
                </c:pt>
                <c:pt idx="3">
                  <c:v>3.7999999999999999E-2</c:v>
                </c:pt>
                <c:pt idx="4">
                  <c:v>0.04</c:v>
                </c:pt>
                <c:pt idx="5">
                  <c:v>0.03</c:v>
                </c:pt>
                <c:pt idx="6">
                  <c:v>2.8000000000000001E-2</c:v>
                </c:pt>
                <c:pt idx="7">
                  <c:v>3.1E-2</c:v>
                </c:pt>
                <c:pt idx="8">
                  <c:v>2.7E-2</c:v>
                </c:pt>
                <c:pt idx="9">
                  <c:v>2.4E-2</c:v>
                </c:pt>
                <c:pt idx="10">
                  <c:v>2.5999999999999999E-2</c:v>
                </c:pt>
                <c:pt idx="11">
                  <c:v>2.1999999999999999E-2</c:v>
                </c:pt>
                <c:pt idx="12">
                  <c:v>2.1000000000000001E-2</c:v>
                </c:pt>
                <c:pt idx="13">
                  <c:v>2.5000000000000001E-2</c:v>
                </c:pt>
                <c:pt idx="14">
                  <c:v>1.4999999999999999E-2</c:v>
                </c:pt>
                <c:pt idx="15">
                  <c:v>1.6E-2</c:v>
                </c:pt>
                <c:pt idx="16">
                  <c:v>1.7999999999999999E-2</c:v>
                </c:pt>
                <c:pt idx="17">
                  <c:v>2.8000000000000001E-2</c:v>
                </c:pt>
                <c:pt idx="18">
                  <c:v>0.03</c:v>
                </c:pt>
                <c:pt idx="19">
                  <c:v>2.7E-2</c:v>
                </c:pt>
                <c:pt idx="20">
                  <c:v>2.4E-2</c:v>
                </c:pt>
                <c:pt idx="21">
                  <c:v>2.8000000000000001E-2</c:v>
                </c:pt>
                <c:pt idx="22">
                  <c:v>2.1999999999999999E-2</c:v>
                </c:pt>
                <c:pt idx="23">
                  <c:v>2.1000000000000001E-2</c:v>
                </c:pt>
                <c:pt idx="24">
                  <c:v>1.7999999999999999E-2</c:v>
                </c:pt>
                <c:pt idx="25">
                  <c:v>0.02</c:v>
                </c:pt>
                <c:pt idx="26">
                  <c:v>1.7999999999999999E-2</c:v>
                </c:pt>
                <c:pt idx="27">
                  <c:v>3.5000000000000003E-2</c:v>
                </c:pt>
                <c:pt idx="28">
                  <c:v>2.9000000000000001E-2</c:v>
                </c:pt>
              </c:numCache>
            </c:numRef>
          </c:yVal>
          <c:smooth val="0"/>
          <c:extLst>
            <c:ext xmlns:c16="http://schemas.microsoft.com/office/drawing/2014/chart" uri="{C3380CC4-5D6E-409C-BE32-E72D297353CC}">
              <c16:uniqueId val="{00000000-E1E3-48AC-9908-6A0F15B9732A}"/>
            </c:ext>
          </c:extLst>
        </c:ser>
        <c:dLbls>
          <c:showLegendKey val="0"/>
          <c:showVal val="0"/>
          <c:showCatName val="0"/>
          <c:showSerName val="0"/>
          <c:showPercent val="0"/>
          <c:showBubbleSize val="0"/>
        </c:dLbls>
        <c:axId val="951406896"/>
        <c:axId val="951406064"/>
      </c:scatterChart>
      <c:valAx>
        <c:axId val="951406896"/>
        <c:scaling>
          <c:orientation val="minMax"/>
          <c:min val="5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RMR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1406064"/>
        <c:crosses val="autoZero"/>
        <c:crossBetween val="midCat"/>
      </c:valAx>
      <c:valAx>
        <c:axId val="951406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OB</a:t>
                </a:r>
                <a:r>
                  <a:rPr lang="en-IN" baseline="0" dirty="0"/>
                  <a:t> tech</a:t>
                </a:r>
                <a:endParaRPr lang="en-IN"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140689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82079262913714"/>
          <c:y val="0.18128054740957966"/>
          <c:w val="0.76637561124361531"/>
          <c:h val="0.65545793212798542"/>
        </c:manualLayout>
      </c:layout>
      <c:scatterChart>
        <c:scatterStyle val="lineMarker"/>
        <c:varyColors val="0"/>
        <c:ser>
          <c:idx val="0"/>
          <c:order val="0"/>
          <c:tx>
            <c:v>Overbreak vs RMR</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og"/>
            <c:dispRSqr val="1"/>
            <c:dispEq val="1"/>
            <c:trendlineLbl>
              <c:layout>
                <c:manualLayout>
                  <c:x val="0.16061930277387526"/>
                  <c:y val="-0.33862321421990738"/>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Sheet1!$O$5:$O$33</c:f>
              <c:numCache>
                <c:formatCode>General</c:formatCode>
                <c:ptCount val="29"/>
                <c:pt idx="0">
                  <c:v>52</c:v>
                </c:pt>
                <c:pt idx="1">
                  <c:v>60</c:v>
                </c:pt>
                <c:pt idx="2">
                  <c:v>66</c:v>
                </c:pt>
                <c:pt idx="3">
                  <c:v>65</c:v>
                </c:pt>
                <c:pt idx="4">
                  <c:v>64</c:v>
                </c:pt>
                <c:pt idx="5">
                  <c:v>69</c:v>
                </c:pt>
                <c:pt idx="6">
                  <c:v>70</c:v>
                </c:pt>
                <c:pt idx="7">
                  <c:v>71</c:v>
                </c:pt>
                <c:pt idx="8">
                  <c:v>74</c:v>
                </c:pt>
                <c:pt idx="9">
                  <c:v>72</c:v>
                </c:pt>
                <c:pt idx="10">
                  <c:v>74</c:v>
                </c:pt>
                <c:pt idx="11">
                  <c:v>75</c:v>
                </c:pt>
                <c:pt idx="12">
                  <c:v>75</c:v>
                </c:pt>
                <c:pt idx="13">
                  <c:v>76</c:v>
                </c:pt>
                <c:pt idx="14">
                  <c:v>79</c:v>
                </c:pt>
                <c:pt idx="15">
                  <c:v>79</c:v>
                </c:pt>
                <c:pt idx="16">
                  <c:v>80</c:v>
                </c:pt>
                <c:pt idx="17">
                  <c:v>72</c:v>
                </c:pt>
                <c:pt idx="18">
                  <c:v>73</c:v>
                </c:pt>
                <c:pt idx="19">
                  <c:v>74</c:v>
                </c:pt>
                <c:pt idx="20">
                  <c:v>77</c:v>
                </c:pt>
                <c:pt idx="21">
                  <c:v>77</c:v>
                </c:pt>
                <c:pt idx="22">
                  <c:v>78</c:v>
                </c:pt>
                <c:pt idx="23">
                  <c:v>78</c:v>
                </c:pt>
                <c:pt idx="24">
                  <c:v>81</c:v>
                </c:pt>
                <c:pt idx="25">
                  <c:v>82</c:v>
                </c:pt>
                <c:pt idx="26">
                  <c:v>84</c:v>
                </c:pt>
                <c:pt idx="27">
                  <c:v>67</c:v>
                </c:pt>
                <c:pt idx="28">
                  <c:v>73</c:v>
                </c:pt>
              </c:numCache>
            </c:numRef>
          </c:xVal>
          <c:yVal>
            <c:numRef>
              <c:f>Sheet1!$P$5:$P$33</c:f>
              <c:numCache>
                <c:formatCode>General</c:formatCode>
                <c:ptCount val="29"/>
                <c:pt idx="0">
                  <c:v>5.8000000000000003E-2</c:v>
                </c:pt>
                <c:pt idx="1">
                  <c:v>0.04</c:v>
                </c:pt>
                <c:pt idx="2">
                  <c:v>0.03</c:v>
                </c:pt>
                <c:pt idx="3">
                  <c:v>3.7999999999999999E-2</c:v>
                </c:pt>
                <c:pt idx="4">
                  <c:v>0.04</c:v>
                </c:pt>
                <c:pt idx="5">
                  <c:v>0.03</c:v>
                </c:pt>
                <c:pt idx="6">
                  <c:v>2.8000000000000001E-2</c:v>
                </c:pt>
                <c:pt idx="7">
                  <c:v>3.1E-2</c:v>
                </c:pt>
                <c:pt idx="8">
                  <c:v>2.7E-2</c:v>
                </c:pt>
                <c:pt idx="9">
                  <c:v>2.4E-2</c:v>
                </c:pt>
                <c:pt idx="10">
                  <c:v>2.5999999999999999E-2</c:v>
                </c:pt>
                <c:pt idx="11">
                  <c:v>2.1999999999999999E-2</c:v>
                </c:pt>
                <c:pt idx="12">
                  <c:v>2.1000000000000001E-2</c:v>
                </c:pt>
                <c:pt idx="13">
                  <c:v>2.5000000000000001E-2</c:v>
                </c:pt>
                <c:pt idx="14">
                  <c:v>1.4999999999999999E-2</c:v>
                </c:pt>
                <c:pt idx="15">
                  <c:v>1.6E-2</c:v>
                </c:pt>
                <c:pt idx="16">
                  <c:v>1.7999999999999999E-2</c:v>
                </c:pt>
                <c:pt idx="17">
                  <c:v>2.8000000000000001E-2</c:v>
                </c:pt>
                <c:pt idx="18">
                  <c:v>0.03</c:v>
                </c:pt>
                <c:pt idx="19">
                  <c:v>2.7E-2</c:v>
                </c:pt>
                <c:pt idx="20">
                  <c:v>2.4E-2</c:v>
                </c:pt>
                <c:pt idx="21">
                  <c:v>2.8000000000000001E-2</c:v>
                </c:pt>
                <c:pt idx="22">
                  <c:v>2.1999999999999999E-2</c:v>
                </c:pt>
                <c:pt idx="23">
                  <c:v>2.1000000000000001E-2</c:v>
                </c:pt>
                <c:pt idx="24">
                  <c:v>1.7999999999999999E-2</c:v>
                </c:pt>
                <c:pt idx="25">
                  <c:v>0.02</c:v>
                </c:pt>
                <c:pt idx="26">
                  <c:v>1.7999999999999999E-2</c:v>
                </c:pt>
                <c:pt idx="27">
                  <c:v>3.5000000000000003E-2</c:v>
                </c:pt>
                <c:pt idx="28">
                  <c:v>2.9000000000000001E-2</c:v>
                </c:pt>
              </c:numCache>
            </c:numRef>
          </c:yVal>
          <c:smooth val="0"/>
          <c:extLst>
            <c:ext xmlns:c16="http://schemas.microsoft.com/office/drawing/2014/chart" uri="{C3380CC4-5D6E-409C-BE32-E72D297353CC}">
              <c16:uniqueId val="{00000001-ABE3-4969-A2AE-867D8DB9593A}"/>
            </c:ext>
          </c:extLst>
        </c:ser>
        <c:dLbls>
          <c:showLegendKey val="0"/>
          <c:showVal val="0"/>
          <c:showCatName val="0"/>
          <c:showSerName val="0"/>
          <c:showPercent val="0"/>
          <c:showBubbleSize val="0"/>
        </c:dLbls>
        <c:axId val="951406896"/>
        <c:axId val="951406064"/>
      </c:scatterChart>
      <c:valAx>
        <c:axId val="951406896"/>
        <c:scaling>
          <c:orientation val="minMax"/>
          <c:min val="5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dirty="0"/>
                  <a:t>RMR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1406064"/>
        <c:crosses val="autoZero"/>
        <c:crossBetween val="midCat"/>
      </c:valAx>
      <c:valAx>
        <c:axId val="951406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dirty="0"/>
                  <a:t>Geological</a:t>
                </a:r>
                <a:r>
                  <a:rPr lang="en-IN" b="1" baseline="0" dirty="0"/>
                  <a:t> Overbreak</a:t>
                </a:r>
                <a:endParaRPr lang="en-IN" b="1"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140689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Overbreak vs Blast hole length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893492682346747"/>
          <c:y val="0.17171296296296296"/>
          <c:w val="0.79469013582040116"/>
          <c:h val="0.67459135316418795"/>
        </c:manualLayout>
      </c:layout>
      <c:scatterChart>
        <c:scatterStyle val="lineMarker"/>
        <c:varyColors val="0"/>
        <c:ser>
          <c:idx val="0"/>
          <c:order val="0"/>
          <c:tx>
            <c:v>Overbreak vs Blast hole length</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Sheet1!$D$5:$D$34</c:f>
              <c:numCache>
                <c:formatCode>General</c:formatCode>
                <c:ptCount val="30"/>
                <c:pt idx="0">
                  <c:v>1.5</c:v>
                </c:pt>
                <c:pt idx="1">
                  <c:v>1.5</c:v>
                </c:pt>
                <c:pt idx="2">
                  <c:v>1.5</c:v>
                </c:pt>
                <c:pt idx="3">
                  <c:v>1.5</c:v>
                </c:pt>
                <c:pt idx="4">
                  <c:v>1.5</c:v>
                </c:pt>
                <c:pt idx="5">
                  <c:v>2</c:v>
                </c:pt>
                <c:pt idx="6">
                  <c:v>2</c:v>
                </c:pt>
                <c:pt idx="7">
                  <c:v>2</c:v>
                </c:pt>
                <c:pt idx="8">
                  <c:v>2</c:v>
                </c:pt>
                <c:pt idx="9">
                  <c:v>2</c:v>
                </c:pt>
                <c:pt idx="10">
                  <c:v>2</c:v>
                </c:pt>
                <c:pt idx="11">
                  <c:v>2</c:v>
                </c:pt>
                <c:pt idx="12">
                  <c:v>2</c:v>
                </c:pt>
                <c:pt idx="13">
                  <c:v>2</c:v>
                </c:pt>
                <c:pt idx="14">
                  <c:v>3</c:v>
                </c:pt>
                <c:pt idx="15">
                  <c:v>3</c:v>
                </c:pt>
                <c:pt idx="16">
                  <c:v>3</c:v>
                </c:pt>
                <c:pt idx="17">
                  <c:v>3</c:v>
                </c:pt>
                <c:pt idx="18">
                  <c:v>3</c:v>
                </c:pt>
                <c:pt idx="19">
                  <c:v>3</c:v>
                </c:pt>
                <c:pt idx="20">
                  <c:v>3</c:v>
                </c:pt>
                <c:pt idx="21">
                  <c:v>3</c:v>
                </c:pt>
                <c:pt idx="22">
                  <c:v>3</c:v>
                </c:pt>
                <c:pt idx="23">
                  <c:v>4</c:v>
                </c:pt>
                <c:pt idx="24">
                  <c:v>4</c:v>
                </c:pt>
                <c:pt idx="25">
                  <c:v>4</c:v>
                </c:pt>
                <c:pt idx="26">
                  <c:v>4</c:v>
                </c:pt>
                <c:pt idx="27">
                  <c:v>4</c:v>
                </c:pt>
                <c:pt idx="28">
                  <c:v>4</c:v>
                </c:pt>
              </c:numCache>
            </c:numRef>
          </c:xVal>
          <c:yVal>
            <c:numRef>
              <c:f>Sheet1!$E$5:$E$34</c:f>
              <c:numCache>
                <c:formatCode>General</c:formatCode>
                <c:ptCount val="30"/>
                <c:pt idx="0">
                  <c:v>0.03</c:v>
                </c:pt>
                <c:pt idx="1">
                  <c:v>3.2000000000000001E-2</c:v>
                </c:pt>
                <c:pt idx="2">
                  <c:v>3.5999999999999997E-2</c:v>
                </c:pt>
                <c:pt idx="3">
                  <c:v>3.2000000000000001E-2</c:v>
                </c:pt>
                <c:pt idx="4">
                  <c:v>3.3000000000000002E-2</c:v>
                </c:pt>
                <c:pt idx="5">
                  <c:v>3.5000000000000003E-2</c:v>
                </c:pt>
                <c:pt idx="6">
                  <c:v>3.5999999999999997E-2</c:v>
                </c:pt>
                <c:pt idx="7">
                  <c:v>3.4000000000000002E-2</c:v>
                </c:pt>
                <c:pt idx="8">
                  <c:v>3.4000000000000002E-2</c:v>
                </c:pt>
                <c:pt idx="9">
                  <c:v>3.3000000000000002E-2</c:v>
                </c:pt>
                <c:pt idx="10">
                  <c:v>0.04</c:v>
                </c:pt>
                <c:pt idx="11">
                  <c:v>3.3000000000000002E-2</c:v>
                </c:pt>
                <c:pt idx="12">
                  <c:v>3.7999999999999999E-2</c:v>
                </c:pt>
                <c:pt idx="13">
                  <c:v>3.7999999999999999E-2</c:v>
                </c:pt>
                <c:pt idx="14">
                  <c:v>4.3999999999999997E-2</c:v>
                </c:pt>
                <c:pt idx="15">
                  <c:v>4.2000000000000003E-2</c:v>
                </c:pt>
                <c:pt idx="16">
                  <c:v>3.9E-2</c:v>
                </c:pt>
                <c:pt idx="17">
                  <c:v>0.04</c:v>
                </c:pt>
                <c:pt idx="18">
                  <c:v>4.2000000000000003E-2</c:v>
                </c:pt>
                <c:pt idx="19">
                  <c:v>4.2000000000000003E-2</c:v>
                </c:pt>
                <c:pt idx="20">
                  <c:v>4.3999999999999997E-2</c:v>
                </c:pt>
                <c:pt idx="21">
                  <c:v>4.2999999999999997E-2</c:v>
                </c:pt>
                <c:pt idx="22">
                  <c:v>4.4999999999999998E-2</c:v>
                </c:pt>
                <c:pt idx="23">
                  <c:v>4.2000000000000003E-2</c:v>
                </c:pt>
                <c:pt idx="24">
                  <c:v>4.3999999999999997E-2</c:v>
                </c:pt>
                <c:pt idx="25">
                  <c:v>4.8000000000000001E-2</c:v>
                </c:pt>
                <c:pt idx="26">
                  <c:v>0.05</c:v>
                </c:pt>
                <c:pt idx="27">
                  <c:v>4.7E-2</c:v>
                </c:pt>
                <c:pt idx="28">
                  <c:v>4.8000000000000001E-2</c:v>
                </c:pt>
              </c:numCache>
            </c:numRef>
          </c:yVal>
          <c:smooth val="0"/>
          <c:extLst>
            <c:ext xmlns:c16="http://schemas.microsoft.com/office/drawing/2014/chart" uri="{C3380CC4-5D6E-409C-BE32-E72D297353CC}">
              <c16:uniqueId val="{00000001-8C33-4F59-99B3-EF723BAEBB41}"/>
            </c:ext>
          </c:extLst>
        </c:ser>
        <c:dLbls>
          <c:showLegendKey val="0"/>
          <c:showVal val="0"/>
          <c:showCatName val="0"/>
          <c:showSerName val="0"/>
          <c:showPercent val="0"/>
          <c:showBubbleSize val="0"/>
        </c:dLbls>
        <c:axId val="801652000"/>
        <c:axId val="801649920"/>
      </c:scatterChart>
      <c:valAx>
        <c:axId val="801652000"/>
        <c:scaling>
          <c:orientation val="minMax"/>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Blast</a:t>
                </a:r>
                <a:r>
                  <a:rPr lang="en-IN" b="1" baseline="0"/>
                  <a:t> hole length</a:t>
                </a:r>
                <a:endParaRPr lang="en-IN" b="1"/>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1649920"/>
        <c:crosses val="autoZero"/>
        <c:crossBetween val="midCat"/>
        <c:majorUnit val="0.5"/>
      </c:valAx>
      <c:valAx>
        <c:axId val="801649920"/>
        <c:scaling>
          <c:orientation val="minMax"/>
          <c:min val="2.5000000000000005E-2"/>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Technical Overbreak</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165200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dirty="0"/>
              <a:t>Forward</a:t>
            </a:r>
            <a:r>
              <a:rPr lang="en-IN" b="1" baseline="0" dirty="0"/>
              <a:t> Regression Analysis</a:t>
            </a:r>
            <a:endParaRPr lang="en-IN"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Sheet1!$CQ$3</c:f>
              <c:strCache>
                <c:ptCount val="1"/>
                <c:pt idx="0">
                  <c:v>A</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Sheet1!$CP$4:$CP$10</c:f>
              <c:numCache>
                <c:formatCode>General</c:formatCode>
                <c:ptCount val="7"/>
                <c:pt idx="0">
                  <c:v>10</c:v>
                </c:pt>
                <c:pt idx="1">
                  <c:v>20</c:v>
                </c:pt>
                <c:pt idx="2">
                  <c:v>30</c:v>
                </c:pt>
                <c:pt idx="3">
                  <c:v>40</c:v>
                </c:pt>
                <c:pt idx="4">
                  <c:v>50</c:v>
                </c:pt>
                <c:pt idx="5">
                  <c:v>60</c:v>
                </c:pt>
                <c:pt idx="6">
                  <c:v>70</c:v>
                </c:pt>
              </c:numCache>
            </c:numRef>
          </c:cat>
          <c:val>
            <c:numRef>
              <c:f>Sheet1!$CQ$4:$CQ$10</c:f>
              <c:numCache>
                <c:formatCode>General</c:formatCode>
                <c:ptCount val="7"/>
                <c:pt idx="0">
                  <c:v>1.2E-2</c:v>
                </c:pt>
                <c:pt idx="1">
                  <c:v>1.7999999999999999E-2</c:v>
                </c:pt>
                <c:pt idx="2">
                  <c:v>2.1000000000000001E-2</c:v>
                </c:pt>
                <c:pt idx="3">
                  <c:v>3.1E-2</c:v>
                </c:pt>
                <c:pt idx="4">
                  <c:v>3.2000000000000001E-2</c:v>
                </c:pt>
                <c:pt idx="5">
                  <c:v>3.4000000000000002E-2</c:v>
                </c:pt>
                <c:pt idx="6">
                  <c:v>3.4000000000000002E-2</c:v>
                </c:pt>
              </c:numCache>
            </c:numRef>
          </c:val>
          <c:smooth val="0"/>
          <c:extLst>
            <c:ext xmlns:c16="http://schemas.microsoft.com/office/drawing/2014/chart" uri="{C3380CC4-5D6E-409C-BE32-E72D297353CC}">
              <c16:uniqueId val="{00000000-C485-4409-BB45-60F2C4D5031C}"/>
            </c:ext>
          </c:extLst>
        </c:ser>
        <c:ser>
          <c:idx val="1"/>
          <c:order val="1"/>
          <c:tx>
            <c:strRef>
              <c:f>Sheet1!$CR$3</c:f>
              <c:strCache>
                <c:ptCount val="1"/>
                <c:pt idx="0">
                  <c:v>B</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Sheet1!$CP$4:$CP$10</c:f>
              <c:numCache>
                <c:formatCode>General</c:formatCode>
                <c:ptCount val="7"/>
                <c:pt idx="0">
                  <c:v>10</c:v>
                </c:pt>
                <c:pt idx="1">
                  <c:v>20</c:v>
                </c:pt>
                <c:pt idx="2">
                  <c:v>30</c:v>
                </c:pt>
                <c:pt idx="3">
                  <c:v>40</c:v>
                </c:pt>
                <c:pt idx="4">
                  <c:v>50</c:v>
                </c:pt>
                <c:pt idx="5">
                  <c:v>60</c:v>
                </c:pt>
                <c:pt idx="6">
                  <c:v>70</c:v>
                </c:pt>
              </c:numCache>
            </c:numRef>
          </c:cat>
          <c:val>
            <c:numRef>
              <c:f>Sheet1!$CR$4:$CR$10</c:f>
              <c:numCache>
                <c:formatCode>General</c:formatCode>
                <c:ptCount val="7"/>
                <c:pt idx="0">
                  <c:v>-0.9</c:v>
                </c:pt>
                <c:pt idx="1">
                  <c:v>-0.75</c:v>
                </c:pt>
                <c:pt idx="2">
                  <c:v>-0.51</c:v>
                </c:pt>
                <c:pt idx="3">
                  <c:v>-0.21</c:v>
                </c:pt>
                <c:pt idx="4">
                  <c:v>-0.06</c:v>
                </c:pt>
                <c:pt idx="5">
                  <c:v>0.09</c:v>
                </c:pt>
                <c:pt idx="6">
                  <c:v>0.2</c:v>
                </c:pt>
              </c:numCache>
            </c:numRef>
          </c:val>
          <c:smooth val="0"/>
          <c:extLst>
            <c:ext xmlns:c16="http://schemas.microsoft.com/office/drawing/2014/chart" uri="{C3380CC4-5D6E-409C-BE32-E72D297353CC}">
              <c16:uniqueId val="{00000001-C485-4409-BB45-60F2C4D5031C}"/>
            </c:ext>
          </c:extLst>
        </c:ser>
        <c:ser>
          <c:idx val="2"/>
          <c:order val="2"/>
          <c:tx>
            <c:strRef>
              <c:f>Sheet1!$CS$3</c:f>
              <c:strCache>
                <c:ptCount val="1"/>
                <c:pt idx="0">
                  <c:v>C</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Sheet1!$CP$4:$CP$10</c:f>
              <c:numCache>
                <c:formatCode>General</c:formatCode>
                <c:ptCount val="7"/>
                <c:pt idx="0">
                  <c:v>10</c:v>
                </c:pt>
                <c:pt idx="1">
                  <c:v>20</c:v>
                </c:pt>
                <c:pt idx="2">
                  <c:v>30</c:v>
                </c:pt>
                <c:pt idx="3">
                  <c:v>40</c:v>
                </c:pt>
                <c:pt idx="4">
                  <c:v>50</c:v>
                </c:pt>
                <c:pt idx="5">
                  <c:v>60</c:v>
                </c:pt>
                <c:pt idx="6">
                  <c:v>70</c:v>
                </c:pt>
              </c:numCache>
            </c:numRef>
          </c:cat>
          <c:val>
            <c:numRef>
              <c:f>Sheet1!$CS$4:$CS$10</c:f>
              <c:numCache>
                <c:formatCode>General</c:formatCode>
                <c:ptCount val="7"/>
                <c:pt idx="0">
                  <c:v>0.15</c:v>
                </c:pt>
                <c:pt idx="1">
                  <c:v>0.02</c:v>
                </c:pt>
                <c:pt idx="2">
                  <c:v>-0.04</c:v>
                </c:pt>
                <c:pt idx="3">
                  <c:v>-1.2E-2</c:v>
                </c:pt>
                <c:pt idx="4">
                  <c:v>-1.2999999999999999E-2</c:v>
                </c:pt>
                <c:pt idx="5">
                  <c:v>-1.4999999999999999E-2</c:v>
                </c:pt>
                <c:pt idx="6">
                  <c:v>-1.7000000000000001E-2</c:v>
                </c:pt>
              </c:numCache>
            </c:numRef>
          </c:val>
          <c:smooth val="0"/>
          <c:extLst>
            <c:ext xmlns:c16="http://schemas.microsoft.com/office/drawing/2014/chart" uri="{C3380CC4-5D6E-409C-BE32-E72D297353CC}">
              <c16:uniqueId val="{00000002-C485-4409-BB45-60F2C4D5031C}"/>
            </c:ext>
          </c:extLst>
        </c:ser>
        <c:ser>
          <c:idx val="3"/>
          <c:order val="3"/>
          <c:tx>
            <c:strRef>
              <c:f>Sheet1!$CT$3</c:f>
              <c:strCache>
                <c:ptCount val="1"/>
                <c:pt idx="0">
                  <c:v>D</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Sheet1!$CP$4:$CP$10</c:f>
              <c:numCache>
                <c:formatCode>General</c:formatCode>
                <c:ptCount val="7"/>
                <c:pt idx="0">
                  <c:v>10</c:v>
                </c:pt>
                <c:pt idx="1">
                  <c:v>20</c:v>
                </c:pt>
                <c:pt idx="2">
                  <c:v>30</c:v>
                </c:pt>
                <c:pt idx="3">
                  <c:v>40</c:v>
                </c:pt>
                <c:pt idx="4">
                  <c:v>50</c:v>
                </c:pt>
                <c:pt idx="5">
                  <c:v>60</c:v>
                </c:pt>
                <c:pt idx="6">
                  <c:v>70</c:v>
                </c:pt>
              </c:numCache>
            </c:numRef>
          </c:cat>
          <c:val>
            <c:numRef>
              <c:f>Sheet1!$CT$4:$CT$10</c:f>
              <c:numCache>
                <c:formatCode>General</c:formatCode>
                <c:ptCount val="7"/>
                <c:pt idx="0">
                  <c:v>-0.7</c:v>
                </c:pt>
                <c:pt idx="1">
                  <c:v>-0.5</c:v>
                </c:pt>
                <c:pt idx="2">
                  <c:v>-0.38</c:v>
                </c:pt>
                <c:pt idx="3">
                  <c:v>-0.18</c:v>
                </c:pt>
                <c:pt idx="4">
                  <c:v>0.10299999999999999</c:v>
                </c:pt>
                <c:pt idx="5">
                  <c:v>0.109</c:v>
                </c:pt>
                <c:pt idx="6">
                  <c:v>0.11899999999999999</c:v>
                </c:pt>
              </c:numCache>
            </c:numRef>
          </c:val>
          <c:smooth val="0"/>
          <c:extLst>
            <c:ext xmlns:c16="http://schemas.microsoft.com/office/drawing/2014/chart" uri="{C3380CC4-5D6E-409C-BE32-E72D297353CC}">
              <c16:uniqueId val="{00000003-C485-4409-BB45-60F2C4D5031C}"/>
            </c:ext>
          </c:extLst>
        </c:ser>
        <c:dLbls>
          <c:showLegendKey val="0"/>
          <c:showVal val="0"/>
          <c:showCatName val="0"/>
          <c:showSerName val="0"/>
          <c:showPercent val="0"/>
          <c:showBubbleSize val="0"/>
        </c:dLbls>
        <c:marker val="1"/>
        <c:smooth val="0"/>
        <c:axId val="1724457263"/>
        <c:axId val="1724458095"/>
      </c:lineChart>
      <c:catAx>
        <c:axId val="172445726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Data</a:t>
                </a:r>
                <a:r>
                  <a:rPr lang="en-IN" baseline="0"/>
                  <a:t> sets</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4458095"/>
        <c:crosses val="autoZero"/>
        <c:auto val="1"/>
        <c:lblAlgn val="ctr"/>
        <c:lblOffset val="100"/>
        <c:noMultiLvlLbl val="0"/>
      </c:catAx>
      <c:valAx>
        <c:axId val="17244580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Parameter</a:t>
                </a:r>
                <a:r>
                  <a:rPr lang="en-IN" baseline="0"/>
                  <a:t> values</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44572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dirty="0"/>
              <a:t>Forward</a:t>
            </a:r>
            <a:r>
              <a:rPr lang="en-IN" b="1" baseline="0" dirty="0"/>
              <a:t> Regression Analysis</a:t>
            </a:r>
            <a:endParaRPr lang="en-IN"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'[review 2 sem 2.xlsx]Sheet1'!$CQ$3</c:f>
              <c:strCache>
                <c:ptCount val="1"/>
                <c:pt idx="0">
                  <c:v>A</c:v>
                </c:pt>
              </c:strCache>
            </c:strRef>
          </c:tx>
          <c:spPr>
            <a:ln w="28575" cap="rnd">
              <a:solidFill>
                <a:schemeClr val="accent1"/>
              </a:solidFill>
              <a:round/>
            </a:ln>
            <a:effectLst/>
          </c:spPr>
          <c:marker>
            <c:symbol val="none"/>
          </c:marker>
          <c:cat>
            <c:numRef>
              <c:f>'[review 2 sem 2.xlsx]Sheet1'!$CP$4:$CP$12</c:f>
              <c:numCache>
                <c:formatCode>General</c:formatCode>
                <c:ptCount val="9"/>
                <c:pt idx="0">
                  <c:v>10</c:v>
                </c:pt>
                <c:pt idx="1">
                  <c:v>20</c:v>
                </c:pt>
                <c:pt idx="2">
                  <c:v>30</c:v>
                </c:pt>
                <c:pt idx="3">
                  <c:v>40</c:v>
                </c:pt>
                <c:pt idx="4">
                  <c:v>50</c:v>
                </c:pt>
                <c:pt idx="5">
                  <c:v>60</c:v>
                </c:pt>
                <c:pt idx="6">
                  <c:v>70</c:v>
                </c:pt>
                <c:pt idx="7">
                  <c:v>80</c:v>
                </c:pt>
                <c:pt idx="8">
                  <c:v>90</c:v>
                </c:pt>
              </c:numCache>
            </c:numRef>
          </c:cat>
          <c:val>
            <c:numRef>
              <c:f>'[review 2 sem 2.xlsx]Sheet1'!$CQ$4:$CQ$12</c:f>
              <c:numCache>
                <c:formatCode>General</c:formatCode>
                <c:ptCount val="9"/>
                <c:pt idx="0">
                  <c:v>1.2E-2</c:v>
                </c:pt>
                <c:pt idx="1">
                  <c:v>1.7999999999999999E-2</c:v>
                </c:pt>
                <c:pt idx="2">
                  <c:v>2.1000000000000001E-2</c:v>
                </c:pt>
                <c:pt idx="3">
                  <c:v>3.1E-2</c:v>
                </c:pt>
                <c:pt idx="4">
                  <c:v>3.2000000000000001E-2</c:v>
                </c:pt>
                <c:pt idx="5">
                  <c:v>3.4000000000000002E-2</c:v>
                </c:pt>
                <c:pt idx="6">
                  <c:v>3.4000000000000002E-2</c:v>
                </c:pt>
                <c:pt idx="7">
                  <c:v>3.4000000000000002E-2</c:v>
                </c:pt>
                <c:pt idx="8">
                  <c:v>3.5000000000000003E-2</c:v>
                </c:pt>
              </c:numCache>
            </c:numRef>
          </c:val>
          <c:smooth val="0"/>
          <c:extLst>
            <c:ext xmlns:c16="http://schemas.microsoft.com/office/drawing/2014/chart" uri="{C3380CC4-5D6E-409C-BE32-E72D297353CC}">
              <c16:uniqueId val="{00000000-A842-4B76-AD4E-CA0F7E121E3A}"/>
            </c:ext>
          </c:extLst>
        </c:ser>
        <c:ser>
          <c:idx val="1"/>
          <c:order val="1"/>
          <c:tx>
            <c:strRef>
              <c:f>'[review 2 sem 2.xlsx]Sheet1'!$CR$3</c:f>
              <c:strCache>
                <c:ptCount val="1"/>
                <c:pt idx="0">
                  <c:v>B</c:v>
                </c:pt>
              </c:strCache>
            </c:strRef>
          </c:tx>
          <c:spPr>
            <a:ln w="28575" cap="rnd">
              <a:solidFill>
                <a:schemeClr val="accent2"/>
              </a:solidFill>
              <a:round/>
            </a:ln>
            <a:effectLst/>
          </c:spPr>
          <c:marker>
            <c:symbol val="none"/>
          </c:marker>
          <c:cat>
            <c:numRef>
              <c:f>'[review 2 sem 2.xlsx]Sheet1'!$CP$4:$CP$12</c:f>
              <c:numCache>
                <c:formatCode>General</c:formatCode>
                <c:ptCount val="9"/>
                <c:pt idx="0">
                  <c:v>10</c:v>
                </c:pt>
                <c:pt idx="1">
                  <c:v>20</c:v>
                </c:pt>
                <c:pt idx="2">
                  <c:v>30</c:v>
                </c:pt>
                <c:pt idx="3">
                  <c:v>40</c:v>
                </c:pt>
                <c:pt idx="4">
                  <c:v>50</c:v>
                </c:pt>
                <c:pt idx="5">
                  <c:v>60</c:v>
                </c:pt>
                <c:pt idx="6">
                  <c:v>70</c:v>
                </c:pt>
                <c:pt idx="7">
                  <c:v>80</c:v>
                </c:pt>
                <c:pt idx="8">
                  <c:v>90</c:v>
                </c:pt>
              </c:numCache>
            </c:numRef>
          </c:cat>
          <c:val>
            <c:numRef>
              <c:f>'[review 2 sem 2.xlsx]Sheet1'!$CR$4:$CR$12</c:f>
              <c:numCache>
                <c:formatCode>General</c:formatCode>
                <c:ptCount val="9"/>
                <c:pt idx="0">
                  <c:v>-0.9</c:v>
                </c:pt>
                <c:pt idx="1">
                  <c:v>-0.75</c:v>
                </c:pt>
                <c:pt idx="2">
                  <c:v>-0.51</c:v>
                </c:pt>
                <c:pt idx="3">
                  <c:v>-0.21</c:v>
                </c:pt>
                <c:pt idx="4">
                  <c:v>-0.06</c:v>
                </c:pt>
                <c:pt idx="5">
                  <c:v>0.09</c:v>
                </c:pt>
                <c:pt idx="6">
                  <c:v>0.2</c:v>
                </c:pt>
                <c:pt idx="7">
                  <c:v>0.21</c:v>
                </c:pt>
                <c:pt idx="8">
                  <c:v>0.22</c:v>
                </c:pt>
              </c:numCache>
            </c:numRef>
          </c:val>
          <c:smooth val="0"/>
          <c:extLst>
            <c:ext xmlns:c16="http://schemas.microsoft.com/office/drawing/2014/chart" uri="{C3380CC4-5D6E-409C-BE32-E72D297353CC}">
              <c16:uniqueId val="{00000001-A842-4B76-AD4E-CA0F7E121E3A}"/>
            </c:ext>
          </c:extLst>
        </c:ser>
        <c:ser>
          <c:idx val="2"/>
          <c:order val="2"/>
          <c:tx>
            <c:strRef>
              <c:f>'[review 2 sem 2.xlsx]Sheet1'!$CS$3</c:f>
              <c:strCache>
                <c:ptCount val="1"/>
                <c:pt idx="0">
                  <c:v>C</c:v>
                </c:pt>
              </c:strCache>
            </c:strRef>
          </c:tx>
          <c:spPr>
            <a:ln w="28575" cap="rnd">
              <a:solidFill>
                <a:schemeClr val="accent3"/>
              </a:solidFill>
              <a:round/>
            </a:ln>
            <a:effectLst/>
          </c:spPr>
          <c:marker>
            <c:symbol val="none"/>
          </c:marker>
          <c:cat>
            <c:numRef>
              <c:f>'[review 2 sem 2.xlsx]Sheet1'!$CP$4:$CP$12</c:f>
              <c:numCache>
                <c:formatCode>General</c:formatCode>
                <c:ptCount val="9"/>
                <c:pt idx="0">
                  <c:v>10</c:v>
                </c:pt>
                <c:pt idx="1">
                  <c:v>20</c:v>
                </c:pt>
                <c:pt idx="2">
                  <c:v>30</c:v>
                </c:pt>
                <c:pt idx="3">
                  <c:v>40</c:v>
                </c:pt>
                <c:pt idx="4">
                  <c:v>50</c:v>
                </c:pt>
                <c:pt idx="5">
                  <c:v>60</c:v>
                </c:pt>
                <c:pt idx="6">
                  <c:v>70</c:v>
                </c:pt>
                <c:pt idx="7">
                  <c:v>80</c:v>
                </c:pt>
                <c:pt idx="8">
                  <c:v>90</c:v>
                </c:pt>
              </c:numCache>
            </c:numRef>
          </c:cat>
          <c:val>
            <c:numRef>
              <c:f>'[review 2 sem 2.xlsx]Sheet1'!$CS$4:$CS$12</c:f>
              <c:numCache>
                <c:formatCode>General</c:formatCode>
                <c:ptCount val="9"/>
                <c:pt idx="0">
                  <c:v>0.15</c:v>
                </c:pt>
                <c:pt idx="1">
                  <c:v>0.02</c:v>
                </c:pt>
                <c:pt idx="2">
                  <c:v>-0.04</c:v>
                </c:pt>
                <c:pt idx="3">
                  <c:v>-1.2E-2</c:v>
                </c:pt>
                <c:pt idx="4">
                  <c:v>-1.2999999999999999E-2</c:v>
                </c:pt>
                <c:pt idx="5">
                  <c:v>-1.4999999999999999E-2</c:v>
                </c:pt>
                <c:pt idx="6">
                  <c:v>-1.7000000000000001E-2</c:v>
                </c:pt>
                <c:pt idx="7">
                  <c:v>-1.9E-2</c:v>
                </c:pt>
                <c:pt idx="8">
                  <c:v>-1.7999999999999999E-2</c:v>
                </c:pt>
              </c:numCache>
            </c:numRef>
          </c:val>
          <c:smooth val="0"/>
          <c:extLst>
            <c:ext xmlns:c16="http://schemas.microsoft.com/office/drawing/2014/chart" uri="{C3380CC4-5D6E-409C-BE32-E72D297353CC}">
              <c16:uniqueId val="{00000002-A842-4B76-AD4E-CA0F7E121E3A}"/>
            </c:ext>
          </c:extLst>
        </c:ser>
        <c:ser>
          <c:idx val="3"/>
          <c:order val="3"/>
          <c:tx>
            <c:strRef>
              <c:f>'[review 2 sem 2.xlsx]Sheet1'!$CT$3</c:f>
              <c:strCache>
                <c:ptCount val="1"/>
                <c:pt idx="0">
                  <c:v>D</c:v>
                </c:pt>
              </c:strCache>
            </c:strRef>
          </c:tx>
          <c:spPr>
            <a:ln w="28575" cap="rnd">
              <a:solidFill>
                <a:schemeClr val="accent4"/>
              </a:solidFill>
              <a:round/>
            </a:ln>
            <a:effectLst/>
          </c:spPr>
          <c:marker>
            <c:symbol val="none"/>
          </c:marker>
          <c:cat>
            <c:numRef>
              <c:f>'[review 2 sem 2.xlsx]Sheet1'!$CP$4:$CP$12</c:f>
              <c:numCache>
                <c:formatCode>General</c:formatCode>
                <c:ptCount val="9"/>
                <c:pt idx="0">
                  <c:v>10</c:v>
                </c:pt>
                <c:pt idx="1">
                  <c:v>20</c:v>
                </c:pt>
                <c:pt idx="2">
                  <c:v>30</c:v>
                </c:pt>
                <c:pt idx="3">
                  <c:v>40</c:v>
                </c:pt>
                <c:pt idx="4">
                  <c:v>50</c:v>
                </c:pt>
                <c:pt idx="5">
                  <c:v>60</c:v>
                </c:pt>
                <c:pt idx="6">
                  <c:v>70</c:v>
                </c:pt>
                <c:pt idx="7">
                  <c:v>80</c:v>
                </c:pt>
                <c:pt idx="8">
                  <c:v>90</c:v>
                </c:pt>
              </c:numCache>
            </c:numRef>
          </c:cat>
          <c:val>
            <c:numRef>
              <c:f>'[review 2 sem 2.xlsx]Sheet1'!$CT$4:$CT$12</c:f>
              <c:numCache>
                <c:formatCode>General</c:formatCode>
                <c:ptCount val="9"/>
                <c:pt idx="0">
                  <c:v>-0.7</c:v>
                </c:pt>
                <c:pt idx="1">
                  <c:v>-0.5</c:v>
                </c:pt>
                <c:pt idx="2">
                  <c:v>-0.38</c:v>
                </c:pt>
                <c:pt idx="3">
                  <c:v>-0.18</c:v>
                </c:pt>
                <c:pt idx="4">
                  <c:v>0.10299999999999999</c:v>
                </c:pt>
                <c:pt idx="5">
                  <c:v>0.109</c:v>
                </c:pt>
                <c:pt idx="6">
                  <c:v>0.11899999999999999</c:v>
                </c:pt>
                <c:pt idx="7">
                  <c:v>0.13900000000000001</c:v>
                </c:pt>
                <c:pt idx="8">
                  <c:v>0.13600000000000001</c:v>
                </c:pt>
              </c:numCache>
            </c:numRef>
          </c:val>
          <c:smooth val="0"/>
          <c:extLst>
            <c:ext xmlns:c16="http://schemas.microsoft.com/office/drawing/2014/chart" uri="{C3380CC4-5D6E-409C-BE32-E72D297353CC}">
              <c16:uniqueId val="{00000003-A842-4B76-AD4E-CA0F7E121E3A}"/>
            </c:ext>
          </c:extLst>
        </c:ser>
        <c:dLbls>
          <c:showLegendKey val="0"/>
          <c:showVal val="0"/>
          <c:showCatName val="0"/>
          <c:showSerName val="0"/>
          <c:showPercent val="0"/>
          <c:showBubbleSize val="0"/>
        </c:dLbls>
        <c:smooth val="0"/>
        <c:axId val="671884304"/>
        <c:axId val="671881392"/>
      </c:lineChart>
      <c:catAx>
        <c:axId val="6718843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Data</a:t>
                </a:r>
                <a:r>
                  <a:rPr lang="en-IN" baseline="0"/>
                  <a:t> sets</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1881392"/>
        <c:crosses val="autoZero"/>
        <c:auto val="1"/>
        <c:lblAlgn val="ctr"/>
        <c:lblOffset val="100"/>
        <c:noMultiLvlLbl val="0"/>
      </c:catAx>
      <c:valAx>
        <c:axId val="671881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 Parameter</a:t>
                </a:r>
                <a:r>
                  <a:rPr lang="en-IN" baseline="0"/>
                  <a:t> values</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18843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457737285457119"/>
          <c:y val="0.26942204301075268"/>
          <c:w val="0.83748196396916352"/>
          <c:h val="0.59483691050715437"/>
        </c:manualLayout>
      </c:layout>
      <c:scatterChart>
        <c:scatterStyle val="smoothMarker"/>
        <c:varyColors val="0"/>
        <c:ser>
          <c:idx val="0"/>
          <c:order val="0"/>
          <c:tx>
            <c:v>PPV vs R</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Sheet1!$L$9:$L$16</c:f>
              <c:numCache>
                <c:formatCode>General</c:formatCode>
                <c:ptCount val="8"/>
                <c:pt idx="0">
                  <c:v>0.5</c:v>
                </c:pt>
                <c:pt idx="1">
                  <c:v>1</c:v>
                </c:pt>
                <c:pt idx="2">
                  <c:v>1.5</c:v>
                </c:pt>
                <c:pt idx="3">
                  <c:v>2</c:v>
                </c:pt>
                <c:pt idx="4">
                  <c:v>2.5</c:v>
                </c:pt>
                <c:pt idx="5">
                  <c:v>3</c:v>
                </c:pt>
                <c:pt idx="6">
                  <c:v>3.5</c:v>
                </c:pt>
                <c:pt idx="7">
                  <c:v>4</c:v>
                </c:pt>
              </c:numCache>
            </c:numRef>
          </c:xVal>
          <c:yVal>
            <c:numRef>
              <c:f>Sheet1!$N$9:$N$16</c:f>
              <c:numCache>
                <c:formatCode>General</c:formatCode>
                <c:ptCount val="8"/>
                <c:pt idx="0">
                  <c:v>28.83994365945134</c:v>
                </c:pt>
                <c:pt idx="1">
                  <c:v>13.642124615079652</c:v>
                </c:pt>
                <c:pt idx="2">
                  <c:v>8.8044747547067512</c:v>
                </c:pt>
                <c:pt idx="3">
                  <c:v>6.4531181548397898</c:v>
                </c:pt>
                <c:pt idx="4">
                  <c:v>5.0711540421662136</c:v>
                </c:pt>
                <c:pt idx="5">
                  <c:v>4.164770333546393</c:v>
                </c:pt>
                <c:pt idx="6">
                  <c:v>3.526050471185469</c:v>
                </c:pt>
                <c:pt idx="7">
                  <c:v>3.052510887804976</c:v>
                </c:pt>
              </c:numCache>
            </c:numRef>
          </c:yVal>
          <c:smooth val="1"/>
          <c:extLst>
            <c:ext xmlns:c16="http://schemas.microsoft.com/office/drawing/2014/chart" uri="{C3380CC4-5D6E-409C-BE32-E72D297353CC}">
              <c16:uniqueId val="{00000000-0B1B-437B-BCFE-63442C0EFE38}"/>
            </c:ext>
          </c:extLst>
        </c:ser>
        <c:dLbls>
          <c:showLegendKey val="0"/>
          <c:showVal val="0"/>
          <c:showCatName val="0"/>
          <c:showSerName val="0"/>
          <c:showPercent val="0"/>
          <c:showBubbleSize val="0"/>
        </c:dLbls>
        <c:axId val="1128393488"/>
        <c:axId val="1128400560"/>
      </c:scatterChart>
      <c:valAx>
        <c:axId val="11283934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8400560"/>
        <c:crosses val="autoZero"/>
        <c:crossBetween val="midCat"/>
      </c:valAx>
      <c:valAx>
        <c:axId val="1128400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83934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dirty="0"/>
              <a:t>Technical</a:t>
            </a:r>
            <a:r>
              <a:rPr lang="en-IN" b="1" baseline="0" dirty="0"/>
              <a:t> Overbreak Validation</a:t>
            </a:r>
            <a:endParaRPr lang="en-IN"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'[review 2 sem 2.xlsx]Sheet1'!$DG$22</c:f>
              <c:strCache>
                <c:ptCount val="1"/>
                <c:pt idx="0">
                  <c:v>Model </c:v>
                </c:pt>
              </c:strCache>
            </c:strRef>
          </c:tx>
          <c:spPr>
            <a:solidFill>
              <a:schemeClr val="accent1"/>
            </a:solidFill>
            <a:ln>
              <a:noFill/>
            </a:ln>
            <a:effectLst/>
          </c:spPr>
          <c:invertIfNegative val="0"/>
          <c:val>
            <c:numRef>
              <c:f>'[review 2 sem 2.xlsx]Sheet1'!$DG$23:$DG$31</c:f>
              <c:numCache>
                <c:formatCode>General</c:formatCode>
                <c:ptCount val="9"/>
                <c:pt idx="0">
                  <c:v>3.24</c:v>
                </c:pt>
                <c:pt idx="1">
                  <c:v>7.21</c:v>
                </c:pt>
                <c:pt idx="2">
                  <c:v>4.92</c:v>
                </c:pt>
                <c:pt idx="3">
                  <c:v>5.21</c:v>
                </c:pt>
                <c:pt idx="4">
                  <c:v>3.92</c:v>
                </c:pt>
                <c:pt idx="5">
                  <c:v>4.1500000000000004</c:v>
                </c:pt>
                <c:pt idx="6">
                  <c:v>6.24</c:v>
                </c:pt>
                <c:pt idx="7">
                  <c:v>5.81</c:v>
                </c:pt>
                <c:pt idx="8">
                  <c:v>4.92</c:v>
                </c:pt>
              </c:numCache>
            </c:numRef>
          </c:val>
          <c:extLst>
            <c:ext xmlns:c16="http://schemas.microsoft.com/office/drawing/2014/chart" uri="{C3380CC4-5D6E-409C-BE32-E72D297353CC}">
              <c16:uniqueId val="{00000000-A82C-40BE-B98E-8B330C4BF2BB}"/>
            </c:ext>
          </c:extLst>
        </c:ser>
        <c:ser>
          <c:idx val="1"/>
          <c:order val="1"/>
          <c:tx>
            <c:strRef>
              <c:f>'[review 2 sem 2.xlsx]Sheet1'!$DH$22</c:f>
              <c:strCache>
                <c:ptCount val="1"/>
                <c:pt idx="0">
                  <c:v>Actual</c:v>
                </c:pt>
              </c:strCache>
            </c:strRef>
          </c:tx>
          <c:spPr>
            <a:solidFill>
              <a:schemeClr val="accent2"/>
            </a:solidFill>
            <a:ln>
              <a:noFill/>
            </a:ln>
            <a:effectLst/>
          </c:spPr>
          <c:invertIfNegative val="0"/>
          <c:val>
            <c:numRef>
              <c:f>'[review 2 sem 2.xlsx]Sheet1'!$DH$23:$DH$31</c:f>
              <c:numCache>
                <c:formatCode>General</c:formatCode>
                <c:ptCount val="9"/>
                <c:pt idx="0">
                  <c:v>2.7</c:v>
                </c:pt>
                <c:pt idx="1">
                  <c:v>9.2100000000000009</c:v>
                </c:pt>
                <c:pt idx="2">
                  <c:v>5.39</c:v>
                </c:pt>
                <c:pt idx="3">
                  <c:v>5.29</c:v>
                </c:pt>
                <c:pt idx="4">
                  <c:v>3.24</c:v>
                </c:pt>
                <c:pt idx="5">
                  <c:v>4.0199999999999996</c:v>
                </c:pt>
                <c:pt idx="6">
                  <c:v>6.48</c:v>
                </c:pt>
                <c:pt idx="7">
                  <c:v>5.63</c:v>
                </c:pt>
                <c:pt idx="8">
                  <c:v>4.57</c:v>
                </c:pt>
              </c:numCache>
            </c:numRef>
          </c:val>
          <c:extLst>
            <c:ext xmlns:c16="http://schemas.microsoft.com/office/drawing/2014/chart" uri="{C3380CC4-5D6E-409C-BE32-E72D297353CC}">
              <c16:uniqueId val="{00000001-A82C-40BE-B98E-8B330C4BF2BB}"/>
            </c:ext>
          </c:extLst>
        </c:ser>
        <c:dLbls>
          <c:showLegendKey val="0"/>
          <c:showVal val="0"/>
          <c:showCatName val="0"/>
          <c:showSerName val="0"/>
          <c:showPercent val="0"/>
          <c:showBubbleSize val="0"/>
        </c:dLbls>
        <c:gapWidth val="150"/>
        <c:axId val="663078544"/>
        <c:axId val="663079376"/>
      </c:barChart>
      <c:catAx>
        <c:axId val="663078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3079376"/>
        <c:crosses val="autoZero"/>
        <c:auto val="1"/>
        <c:lblAlgn val="ctr"/>
        <c:lblOffset val="100"/>
        <c:noMultiLvlLbl val="0"/>
      </c:catAx>
      <c:valAx>
        <c:axId val="6630793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Technical</a:t>
                </a:r>
                <a:r>
                  <a:rPr lang="en-IN" baseline="0"/>
                  <a:t> Overbreak (%)</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307854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Geological</a:t>
            </a:r>
            <a:r>
              <a:rPr lang="en-IN" b="1" baseline="0"/>
              <a:t> Overbreak Validation</a:t>
            </a:r>
            <a:endParaRPr lang="en-IN"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'[review 2 sem 2.xlsx]Sheet1'!$DJ$22</c:f>
              <c:strCache>
                <c:ptCount val="1"/>
                <c:pt idx="0">
                  <c:v>Model</c:v>
                </c:pt>
              </c:strCache>
            </c:strRef>
          </c:tx>
          <c:spPr>
            <a:solidFill>
              <a:schemeClr val="accent1"/>
            </a:solidFill>
            <a:ln>
              <a:noFill/>
            </a:ln>
            <a:effectLst/>
          </c:spPr>
          <c:invertIfNegative val="0"/>
          <c:val>
            <c:numRef>
              <c:f>'[review 2 sem 2.xlsx]Sheet1'!$DJ$23:$DJ$31</c:f>
              <c:numCache>
                <c:formatCode>General</c:formatCode>
                <c:ptCount val="9"/>
                <c:pt idx="0">
                  <c:v>7.21</c:v>
                </c:pt>
                <c:pt idx="1">
                  <c:v>2.92</c:v>
                </c:pt>
                <c:pt idx="2">
                  <c:v>8.2100000000000009</c:v>
                </c:pt>
                <c:pt idx="3">
                  <c:v>6.29</c:v>
                </c:pt>
                <c:pt idx="4">
                  <c:v>5.45</c:v>
                </c:pt>
                <c:pt idx="5">
                  <c:v>6.71</c:v>
                </c:pt>
                <c:pt idx="6">
                  <c:v>3.18</c:v>
                </c:pt>
                <c:pt idx="7">
                  <c:v>4.3600000000000003</c:v>
                </c:pt>
                <c:pt idx="8">
                  <c:v>6.08</c:v>
                </c:pt>
              </c:numCache>
            </c:numRef>
          </c:val>
          <c:extLst>
            <c:ext xmlns:c16="http://schemas.microsoft.com/office/drawing/2014/chart" uri="{C3380CC4-5D6E-409C-BE32-E72D297353CC}">
              <c16:uniqueId val="{00000000-4B59-4E3F-8051-9BA1DA994DB8}"/>
            </c:ext>
          </c:extLst>
        </c:ser>
        <c:ser>
          <c:idx val="1"/>
          <c:order val="1"/>
          <c:tx>
            <c:strRef>
              <c:f>'[review 2 sem 2.xlsx]Sheet1'!$DK$22</c:f>
              <c:strCache>
                <c:ptCount val="1"/>
                <c:pt idx="0">
                  <c:v>Actual</c:v>
                </c:pt>
              </c:strCache>
            </c:strRef>
          </c:tx>
          <c:spPr>
            <a:solidFill>
              <a:schemeClr val="accent2"/>
            </a:solidFill>
            <a:ln>
              <a:noFill/>
            </a:ln>
            <a:effectLst/>
          </c:spPr>
          <c:invertIfNegative val="0"/>
          <c:val>
            <c:numRef>
              <c:f>'[review 2 sem 2.xlsx]Sheet1'!$DK$23:$DK$31</c:f>
              <c:numCache>
                <c:formatCode>General</c:formatCode>
                <c:ptCount val="9"/>
                <c:pt idx="0">
                  <c:v>5.96</c:v>
                </c:pt>
                <c:pt idx="1">
                  <c:v>2.88</c:v>
                </c:pt>
                <c:pt idx="2">
                  <c:v>8.9499999999999993</c:v>
                </c:pt>
                <c:pt idx="3">
                  <c:v>6.03</c:v>
                </c:pt>
                <c:pt idx="4">
                  <c:v>5.89</c:v>
                </c:pt>
                <c:pt idx="5">
                  <c:v>6.98</c:v>
                </c:pt>
                <c:pt idx="6">
                  <c:v>3.87</c:v>
                </c:pt>
                <c:pt idx="7">
                  <c:v>2.95</c:v>
                </c:pt>
                <c:pt idx="8">
                  <c:v>6.91</c:v>
                </c:pt>
              </c:numCache>
            </c:numRef>
          </c:val>
          <c:extLst>
            <c:ext xmlns:c16="http://schemas.microsoft.com/office/drawing/2014/chart" uri="{C3380CC4-5D6E-409C-BE32-E72D297353CC}">
              <c16:uniqueId val="{00000001-4B59-4E3F-8051-9BA1DA994DB8}"/>
            </c:ext>
          </c:extLst>
        </c:ser>
        <c:dLbls>
          <c:showLegendKey val="0"/>
          <c:showVal val="0"/>
          <c:showCatName val="0"/>
          <c:showSerName val="0"/>
          <c:showPercent val="0"/>
          <c:showBubbleSize val="0"/>
        </c:dLbls>
        <c:gapWidth val="150"/>
        <c:axId val="742937408"/>
        <c:axId val="670100496"/>
      </c:barChart>
      <c:catAx>
        <c:axId val="742937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0100496"/>
        <c:crosses val="autoZero"/>
        <c:auto val="1"/>
        <c:lblAlgn val="ctr"/>
        <c:lblOffset val="100"/>
        <c:noMultiLvlLbl val="0"/>
      </c:catAx>
      <c:valAx>
        <c:axId val="6701004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Geological</a:t>
                </a:r>
                <a:r>
                  <a:rPr lang="en-IN" baseline="0"/>
                  <a:t> Overbreak %</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293740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Total</a:t>
            </a:r>
            <a:r>
              <a:rPr lang="en-IN" b="1" baseline="0"/>
              <a:t> Overbreak Validation</a:t>
            </a:r>
            <a:endParaRPr lang="en-IN"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1020436689581181E-2"/>
          <c:y val="0.19415050407754078"/>
          <c:w val="0.92052641739776153"/>
          <c:h val="0.59004413490776053"/>
        </c:manualLayout>
      </c:layout>
      <c:barChart>
        <c:barDir val="col"/>
        <c:grouping val="clustered"/>
        <c:varyColors val="0"/>
        <c:ser>
          <c:idx val="0"/>
          <c:order val="0"/>
          <c:tx>
            <c:strRef>
              <c:f>'[review 2 sem 2.xlsx]Sheet1'!$DM$22</c:f>
              <c:strCache>
                <c:ptCount val="1"/>
                <c:pt idx="0">
                  <c:v>Model</c:v>
                </c:pt>
              </c:strCache>
            </c:strRef>
          </c:tx>
          <c:spPr>
            <a:solidFill>
              <a:schemeClr val="accent1"/>
            </a:solidFill>
            <a:ln>
              <a:noFill/>
            </a:ln>
            <a:effectLst/>
          </c:spPr>
          <c:invertIfNegative val="0"/>
          <c:val>
            <c:numRef>
              <c:f>'[review 2 sem 2.xlsx]Sheet1'!$DM$23:$DM$31</c:f>
              <c:numCache>
                <c:formatCode>General</c:formatCode>
                <c:ptCount val="9"/>
                <c:pt idx="0">
                  <c:v>10.45</c:v>
                </c:pt>
                <c:pt idx="1">
                  <c:v>10.129999999999999</c:v>
                </c:pt>
                <c:pt idx="2">
                  <c:v>13.13</c:v>
                </c:pt>
                <c:pt idx="3">
                  <c:v>11.5</c:v>
                </c:pt>
                <c:pt idx="4">
                  <c:v>9.370000000000001</c:v>
                </c:pt>
                <c:pt idx="5">
                  <c:v>10.86</c:v>
                </c:pt>
                <c:pt idx="6">
                  <c:v>9.42</c:v>
                </c:pt>
                <c:pt idx="7">
                  <c:v>10.17</c:v>
                </c:pt>
                <c:pt idx="8">
                  <c:v>11</c:v>
                </c:pt>
              </c:numCache>
            </c:numRef>
          </c:val>
          <c:extLst>
            <c:ext xmlns:c16="http://schemas.microsoft.com/office/drawing/2014/chart" uri="{C3380CC4-5D6E-409C-BE32-E72D297353CC}">
              <c16:uniqueId val="{00000000-652A-4C4D-8362-EE63CACD8AEA}"/>
            </c:ext>
          </c:extLst>
        </c:ser>
        <c:ser>
          <c:idx val="1"/>
          <c:order val="1"/>
          <c:tx>
            <c:strRef>
              <c:f>'[review 2 sem 2.xlsx]Sheet1'!$DN$22</c:f>
              <c:strCache>
                <c:ptCount val="1"/>
                <c:pt idx="0">
                  <c:v>Actual</c:v>
                </c:pt>
              </c:strCache>
            </c:strRef>
          </c:tx>
          <c:spPr>
            <a:solidFill>
              <a:schemeClr val="accent2"/>
            </a:solidFill>
            <a:ln>
              <a:noFill/>
            </a:ln>
            <a:effectLst/>
          </c:spPr>
          <c:invertIfNegative val="0"/>
          <c:val>
            <c:numRef>
              <c:f>'[review 2 sem 2.xlsx]Sheet1'!$DN$23:$DN$31</c:f>
              <c:numCache>
                <c:formatCode>General</c:formatCode>
                <c:ptCount val="9"/>
                <c:pt idx="0">
                  <c:v>8.66</c:v>
                </c:pt>
                <c:pt idx="1">
                  <c:v>12.09</c:v>
                </c:pt>
                <c:pt idx="2">
                  <c:v>14.34</c:v>
                </c:pt>
                <c:pt idx="3">
                  <c:v>11.32</c:v>
                </c:pt>
                <c:pt idx="4">
                  <c:v>9.129999999999999</c:v>
                </c:pt>
                <c:pt idx="5">
                  <c:v>11</c:v>
                </c:pt>
                <c:pt idx="6">
                  <c:v>10.350000000000001</c:v>
                </c:pt>
                <c:pt idx="7">
                  <c:v>8.58</c:v>
                </c:pt>
                <c:pt idx="8">
                  <c:v>11.48</c:v>
                </c:pt>
              </c:numCache>
            </c:numRef>
          </c:val>
          <c:extLst>
            <c:ext xmlns:c16="http://schemas.microsoft.com/office/drawing/2014/chart" uri="{C3380CC4-5D6E-409C-BE32-E72D297353CC}">
              <c16:uniqueId val="{00000001-652A-4C4D-8362-EE63CACD8AEA}"/>
            </c:ext>
          </c:extLst>
        </c:ser>
        <c:dLbls>
          <c:showLegendKey val="0"/>
          <c:showVal val="0"/>
          <c:showCatName val="0"/>
          <c:showSerName val="0"/>
          <c:showPercent val="0"/>
          <c:showBubbleSize val="0"/>
        </c:dLbls>
        <c:gapWidth val="150"/>
        <c:axId val="839938992"/>
        <c:axId val="839939824"/>
      </c:barChart>
      <c:catAx>
        <c:axId val="839938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9939824"/>
        <c:crosses val="autoZero"/>
        <c:auto val="1"/>
        <c:lblAlgn val="ctr"/>
        <c:lblOffset val="100"/>
        <c:noMultiLvlLbl val="0"/>
      </c:catAx>
      <c:valAx>
        <c:axId val="8399398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Total</a:t>
                </a:r>
                <a:r>
                  <a:rPr lang="en-IN" baseline="0"/>
                  <a:t> Overbreak %</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993899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3252055458395017E-2"/>
          <c:y val="0.16494582461051246"/>
          <c:w val="0.85508202687389889"/>
          <c:h val="0.67621410075107469"/>
        </c:manualLayout>
      </c:layout>
      <c:scatterChart>
        <c:scatterStyle val="smoothMarker"/>
        <c:varyColors val="0"/>
        <c:ser>
          <c:idx val="0"/>
          <c:order val="0"/>
          <c:tx>
            <c:v>PPV vs R</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Sheet1!$L$19:$L$26</c:f>
              <c:numCache>
                <c:formatCode>General</c:formatCode>
                <c:ptCount val="8"/>
                <c:pt idx="0">
                  <c:v>0.5</c:v>
                </c:pt>
                <c:pt idx="1">
                  <c:v>1</c:v>
                </c:pt>
                <c:pt idx="2">
                  <c:v>1.5</c:v>
                </c:pt>
                <c:pt idx="3">
                  <c:v>2</c:v>
                </c:pt>
                <c:pt idx="4">
                  <c:v>2.5</c:v>
                </c:pt>
                <c:pt idx="5">
                  <c:v>3</c:v>
                </c:pt>
                <c:pt idx="6">
                  <c:v>3.5</c:v>
                </c:pt>
                <c:pt idx="7">
                  <c:v>4</c:v>
                </c:pt>
              </c:numCache>
            </c:numRef>
          </c:xVal>
          <c:yVal>
            <c:numRef>
              <c:f>Sheet1!$N$19:$N$26</c:f>
              <c:numCache>
                <c:formatCode>General</c:formatCode>
                <c:ptCount val="8"/>
                <c:pt idx="0">
                  <c:v>25.464328315296715</c:v>
                </c:pt>
                <c:pt idx="1">
                  <c:v>12.045361260708786</c:v>
                </c:pt>
                <c:pt idx="2">
                  <c:v>7.7739415320986627</c:v>
                </c:pt>
                <c:pt idx="3">
                  <c:v>5.6978030641329038</c:v>
                </c:pt>
                <c:pt idx="4">
                  <c:v>4.4775930560753805</c:v>
                </c:pt>
                <c:pt idx="5">
                  <c:v>3.6772984158198163</c:v>
                </c:pt>
                <c:pt idx="6">
                  <c:v>3.1133384972875375</c:v>
                </c:pt>
                <c:pt idx="7">
                  <c:v>2.6952250791797328</c:v>
                </c:pt>
              </c:numCache>
            </c:numRef>
          </c:yVal>
          <c:smooth val="1"/>
          <c:extLst>
            <c:ext xmlns:c16="http://schemas.microsoft.com/office/drawing/2014/chart" uri="{C3380CC4-5D6E-409C-BE32-E72D297353CC}">
              <c16:uniqueId val="{00000000-9785-4FA5-8597-7C227DA7DF61}"/>
            </c:ext>
          </c:extLst>
        </c:ser>
        <c:dLbls>
          <c:showLegendKey val="0"/>
          <c:showVal val="0"/>
          <c:showCatName val="0"/>
          <c:showSerName val="0"/>
          <c:showPercent val="0"/>
          <c:showBubbleSize val="0"/>
        </c:dLbls>
        <c:axId val="1128396816"/>
        <c:axId val="1128397232"/>
      </c:scatterChart>
      <c:valAx>
        <c:axId val="11283968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8397232"/>
        <c:crosses val="autoZero"/>
        <c:crossBetween val="midCat"/>
      </c:valAx>
      <c:valAx>
        <c:axId val="1128397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839681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PPV vs R</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Sheet1!$L$29:$L$36</c:f>
              <c:numCache>
                <c:formatCode>General</c:formatCode>
                <c:ptCount val="8"/>
                <c:pt idx="0">
                  <c:v>0.5</c:v>
                </c:pt>
                <c:pt idx="1">
                  <c:v>1</c:v>
                </c:pt>
                <c:pt idx="2">
                  <c:v>1.5</c:v>
                </c:pt>
                <c:pt idx="3">
                  <c:v>2</c:v>
                </c:pt>
                <c:pt idx="4">
                  <c:v>2.5</c:v>
                </c:pt>
                <c:pt idx="5">
                  <c:v>3</c:v>
                </c:pt>
                <c:pt idx="6">
                  <c:v>3.5</c:v>
                </c:pt>
                <c:pt idx="7">
                  <c:v>4</c:v>
                </c:pt>
              </c:numCache>
            </c:numRef>
          </c:xVal>
          <c:yVal>
            <c:numRef>
              <c:f>Sheet1!$N$29:$N$36</c:f>
              <c:numCache>
                <c:formatCode>General</c:formatCode>
                <c:ptCount val="8"/>
                <c:pt idx="0">
                  <c:v>23.89515560293307</c:v>
                </c:pt>
                <c:pt idx="1">
                  <c:v>11.303097338926399</c:v>
                </c:pt>
                <c:pt idx="2">
                  <c:v>7.2948926929289373</c:v>
                </c:pt>
                <c:pt idx="3">
                  <c:v>5.3466908345875268</c:v>
                </c:pt>
                <c:pt idx="4">
                  <c:v>4.2016730807410321</c:v>
                </c:pt>
                <c:pt idx="5">
                  <c:v>3.4506945070940476</c:v>
                </c:pt>
                <c:pt idx="6">
                  <c:v>2.9214871453176467</c:v>
                </c:pt>
                <c:pt idx="7">
                  <c:v>2.5291388743695942</c:v>
                </c:pt>
              </c:numCache>
            </c:numRef>
          </c:yVal>
          <c:smooth val="1"/>
          <c:extLst>
            <c:ext xmlns:c16="http://schemas.microsoft.com/office/drawing/2014/chart" uri="{C3380CC4-5D6E-409C-BE32-E72D297353CC}">
              <c16:uniqueId val="{00000000-07FA-4F6E-BD8E-72CFDE18FC4B}"/>
            </c:ext>
          </c:extLst>
        </c:ser>
        <c:dLbls>
          <c:showLegendKey val="0"/>
          <c:showVal val="0"/>
          <c:showCatName val="0"/>
          <c:showSerName val="0"/>
          <c:showPercent val="0"/>
          <c:showBubbleSize val="0"/>
        </c:dLbls>
        <c:axId val="1023040944"/>
        <c:axId val="1023041360"/>
      </c:scatterChart>
      <c:valAx>
        <c:axId val="10230409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3041360"/>
        <c:crosses val="autoZero"/>
        <c:crossBetween val="midCat"/>
      </c:valAx>
      <c:valAx>
        <c:axId val="1023041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30409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PPV vs R</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olid"/>
              </a:ln>
              <a:effectLst/>
            </c:spPr>
            <c:trendlineType val="power"/>
            <c:dispRSqr val="0"/>
            <c:dispEq val="0"/>
          </c:trendline>
          <c:xVal>
            <c:numRef>
              <c:f>Sheet1!$L$39:$L$46</c:f>
              <c:numCache>
                <c:formatCode>General</c:formatCode>
                <c:ptCount val="8"/>
                <c:pt idx="0">
                  <c:v>0.5</c:v>
                </c:pt>
                <c:pt idx="1">
                  <c:v>1</c:v>
                </c:pt>
                <c:pt idx="2">
                  <c:v>1.5</c:v>
                </c:pt>
                <c:pt idx="3">
                  <c:v>2</c:v>
                </c:pt>
                <c:pt idx="4">
                  <c:v>2.5</c:v>
                </c:pt>
                <c:pt idx="5">
                  <c:v>3</c:v>
                </c:pt>
                <c:pt idx="6">
                  <c:v>3.5</c:v>
                </c:pt>
                <c:pt idx="7">
                  <c:v>4</c:v>
                </c:pt>
              </c:numCache>
            </c:numRef>
          </c:xVal>
          <c:yVal>
            <c:numRef>
              <c:f>Sheet1!$N$39:$N$46</c:f>
              <c:numCache>
                <c:formatCode>General</c:formatCode>
                <c:ptCount val="8"/>
                <c:pt idx="0">
                  <c:v>22.798382726124807</c:v>
                </c:pt>
                <c:pt idx="1">
                  <c:v>10.784292155513556</c:v>
                </c:pt>
                <c:pt idx="2">
                  <c:v>6.9600616260055155</c:v>
                </c:pt>
                <c:pt idx="3">
                  <c:v>5.1012810291232293</c:v>
                </c:pt>
                <c:pt idx="4">
                  <c:v>4.0088188826454765</c:v>
                </c:pt>
                <c:pt idx="5">
                  <c:v>3.2923097614819512</c:v>
                </c:pt>
                <c:pt idx="6">
                  <c:v>2.7873926906016835</c:v>
                </c:pt>
                <c:pt idx="7">
                  <c:v>2.413052962849124</c:v>
                </c:pt>
              </c:numCache>
            </c:numRef>
          </c:yVal>
          <c:smooth val="0"/>
          <c:extLst>
            <c:ext xmlns:c16="http://schemas.microsoft.com/office/drawing/2014/chart" uri="{C3380CC4-5D6E-409C-BE32-E72D297353CC}">
              <c16:uniqueId val="{00000001-E908-4A37-9573-6B36A5A9CF5E}"/>
            </c:ext>
          </c:extLst>
        </c:ser>
        <c:dLbls>
          <c:showLegendKey val="0"/>
          <c:showVal val="0"/>
          <c:showCatName val="0"/>
          <c:showSerName val="0"/>
          <c:showPercent val="0"/>
          <c:showBubbleSize val="0"/>
        </c:dLbls>
        <c:axId val="1120215167"/>
        <c:axId val="1120216415"/>
      </c:scatterChart>
      <c:valAx>
        <c:axId val="112021516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0216415"/>
        <c:crosses val="autoZero"/>
        <c:crossBetween val="midCat"/>
      </c:valAx>
      <c:valAx>
        <c:axId val="11202164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02151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Overbreak vs Blast hole length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893492682346747"/>
          <c:y val="0.17171296296296296"/>
          <c:w val="0.79469013582040116"/>
          <c:h val="0.67459135316418795"/>
        </c:manualLayout>
      </c:layout>
      <c:scatterChart>
        <c:scatterStyle val="lineMarker"/>
        <c:varyColors val="0"/>
        <c:ser>
          <c:idx val="0"/>
          <c:order val="0"/>
          <c:tx>
            <c:v>Overbreak vs Blast hole length</c:v>
          </c:tx>
          <c:spPr>
            <a:ln w="25400" cap="rnd">
              <a:noFill/>
              <a:round/>
            </a:ln>
            <a:effectLst/>
          </c:spPr>
          <c:marker>
            <c:symbol val="circle"/>
            <c:size val="5"/>
            <c:spPr>
              <a:solidFill>
                <a:schemeClr val="accent1"/>
              </a:solidFill>
              <a:ln w="9525">
                <a:solidFill>
                  <a:schemeClr val="accent1"/>
                </a:solidFill>
              </a:ln>
              <a:effectLst/>
            </c:spPr>
          </c:marker>
          <c:xVal>
            <c:numRef>
              <c:f>Sheet1!$D$5:$D$34</c:f>
              <c:numCache>
                <c:formatCode>General</c:formatCode>
                <c:ptCount val="30"/>
                <c:pt idx="0">
                  <c:v>1.5</c:v>
                </c:pt>
                <c:pt idx="1">
                  <c:v>1.5</c:v>
                </c:pt>
                <c:pt idx="2">
                  <c:v>1.5</c:v>
                </c:pt>
                <c:pt idx="3">
                  <c:v>1.5</c:v>
                </c:pt>
                <c:pt idx="4">
                  <c:v>1.5</c:v>
                </c:pt>
                <c:pt idx="5">
                  <c:v>2</c:v>
                </c:pt>
                <c:pt idx="6">
                  <c:v>2</c:v>
                </c:pt>
                <c:pt idx="7">
                  <c:v>2</c:v>
                </c:pt>
                <c:pt idx="8">
                  <c:v>2</c:v>
                </c:pt>
                <c:pt idx="9">
                  <c:v>2</c:v>
                </c:pt>
                <c:pt idx="10">
                  <c:v>2</c:v>
                </c:pt>
                <c:pt idx="11">
                  <c:v>2</c:v>
                </c:pt>
                <c:pt idx="12">
                  <c:v>2</c:v>
                </c:pt>
                <c:pt idx="13">
                  <c:v>2</c:v>
                </c:pt>
                <c:pt idx="14">
                  <c:v>3</c:v>
                </c:pt>
                <c:pt idx="15">
                  <c:v>3</c:v>
                </c:pt>
                <c:pt idx="16">
                  <c:v>3</c:v>
                </c:pt>
                <c:pt idx="17">
                  <c:v>3</c:v>
                </c:pt>
                <c:pt idx="18">
                  <c:v>3</c:v>
                </c:pt>
                <c:pt idx="19">
                  <c:v>3</c:v>
                </c:pt>
                <c:pt idx="20">
                  <c:v>3</c:v>
                </c:pt>
                <c:pt idx="21">
                  <c:v>3</c:v>
                </c:pt>
                <c:pt idx="22">
                  <c:v>3</c:v>
                </c:pt>
                <c:pt idx="23">
                  <c:v>4</c:v>
                </c:pt>
                <c:pt idx="24">
                  <c:v>4</c:v>
                </c:pt>
                <c:pt idx="25">
                  <c:v>4</c:v>
                </c:pt>
                <c:pt idx="26">
                  <c:v>4</c:v>
                </c:pt>
                <c:pt idx="27">
                  <c:v>4</c:v>
                </c:pt>
                <c:pt idx="28">
                  <c:v>4</c:v>
                </c:pt>
              </c:numCache>
            </c:numRef>
          </c:xVal>
          <c:yVal>
            <c:numRef>
              <c:f>Sheet1!$E$5:$E$34</c:f>
              <c:numCache>
                <c:formatCode>General</c:formatCode>
                <c:ptCount val="30"/>
                <c:pt idx="0">
                  <c:v>0.03</c:v>
                </c:pt>
                <c:pt idx="1">
                  <c:v>3.2000000000000001E-2</c:v>
                </c:pt>
                <c:pt idx="2">
                  <c:v>3.5999999999999997E-2</c:v>
                </c:pt>
                <c:pt idx="3">
                  <c:v>3.2000000000000001E-2</c:v>
                </c:pt>
                <c:pt idx="4">
                  <c:v>3.3000000000000002E-2</c:v>
                </c:pt>
                <c:pt idx="5">
                  <c:v>3.5000000000000003E-2</c:v>
                </c:pt>
                <c:pt idx="6">
                  <c:v>3.5999999999999997E-2</c:v>
                </c:pt>
                <c:pt idx="7">
                  <c:v>3.4000000000000002E-2</c:v>
                </c:pt>
                <c:pt idx="8">
                  <c:v>3.4000000000000002E-2</c:v>
                </c:pt>
                <c:pt idx="9">
                  <c:v>3.3000000000000002E-2</c:v>
                </c:pt>
                <c:pt idx="10">
                  <c:v>0.04</c:v>
                </c:pt>
                <c:pt idx="11">
                  <c:v>3.3000000000000002E-2</c:v>
                </c:pt>
                <c:pt idx="12">
                  <c:v>3.7999999999999999E-2</c:v>
                </c:pt>
                <c:pt idx="13">
                  <c:v>3.7999999999999999E-2</c:v>
                </c:pt>
                <c:pt idx="14">
                  <c:v>4.3999999999999997E-2</c:v>
                </c:pt>
                <c:pt idx="15">
                  <c:v>4.2000000000000003E-2</c:v>
                </c:pt>
                <c:pt idx="16">
                  <c:v>3.9E-2</c:v>
                </c:pt>
                <c:pt idx="17">
                  <c:v>0.04</c:v>
                </c:pt>
                <c:pt idx="18">
                  <c:v>4.2000000000000003E-2</c:v>
                </c:pt>
                <c:pt idx="19">
                  <c:v>4.2000000000000003E-2</c:v>
                </c:pt>
                <c:pt idx="20">
                  <c:v>4.3999999999999997E-2</c:v>
                </c:pt>
                <c:pt idx="21">
                  <c:v>4.2999999999999997E-2</c:v>
                </c:pt>
                <c:pt idx="22">
                  <c:v>4.4999999999999998E-2</c:v>
                </c:pt>
                <c:pt idx="23">
                  <c:v>4.2000000000000003E-2</c:v>
                </c:pt>
                <c:pt idx="24">
                  <c:v>4.3999999999999997E-2</c:v>
                </c:pt>
                <c:pt idx="25">
                  <c:v>4.8000000000000001E-2</c:v>
                </c:pt>
                <c:pt idx="26">
                  <c:v>0.05</c:v>
                </c:pt>
                <c:pt idx="27">
                  <c:v>4.7E-2</c:v>
                </c:pt>
                <c:pt idx="28">
                  <c:v>4.8000000000000001E-2</c:v>
                </c:pt>
              </c:numCache>
            </c:numRef>
          </c:yVal>
          <c:smooth val="0"/>
          <c:extLst>
            <c:ext xmlns:c16="http://schemas.microsoft.com/office/drawing/2014/chart" uri="{C3380CC4-5D6E-409C-BE32-E72D297353CC}">
              <c16:uniqueId val="{00000000-AAAD-433A-8664-5344E2F4D9DC}"/>
            </c:ext>
          </c:extLst>
        </c:ser>
        <c:dLbls>
          <c:showLegendKey val="0"/>
          <c:showVal val="0"/>
          <c:showCatName val="0"/>
          <c:showSerName val="0"/>
          <c:showPercent val="0"/>
          <c:showBubbleSize val="0"/>
        </c:dLbls>
        <c:axId val="801652000"/>
        <c:axId val="801649920"/>
      </c:scatterChart>
      <c:valAx>
        <c:axId val="801652000"/>
        <c:scaling>
          <c:orientation val="minMax"/>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Blast</a:t>
                </a:r>
                <a:r>
                  <a:rPr lang="en-IN" b="1" baseline="0"/>
                  <a:t> hole length</a:t>
                </a:r>
                <a:endParaRPr lang="en-IN" b="1"/>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1649920"/>
        <c:crosses val="autoZero"/>
        <c:crossBetween val="midCat"/>
        <c:majorUnit val="0.5"/>
      </c:valAx>
      <c:valAx>
        <c:axId val="801649920"/>
        <c:scaling>
          <c:orientation val="minMax"/>
          <c:min val="2.5000000000000005E-2"/>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Technical Overbreak</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165200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100"/>
              <a:t>Geo</a:t>
            </a:r>
            <a:r>
              <a:rPr lang="en-IN" sz="1100" baseline="0"/>
              <a:t> overbreak vs blast hole length</a:t>
            </a:r>
            <a:endParaRPr lang="en-IN" sz="1100"/>
          </a:p>
        </c:rich>
      </c:tx>
      <c:layout>
        <c:manualLayout>
          <c:xMode val="edge"/>
          <c:yMode val="edge"/>
          <c:x val="0.26064081481585594"/>
          <c:y val="1.28679655543813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68519830571447"/>
          <c:y val="0.12518382352941176"/>
          <c:w val="0.79123285300495771"/>
          <c:h val="0.71915865755751129"/>
        </c:manualLayout>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xVal>
            <c:numRef>
              <c:f>Sheet1!$AI$5:$AI$31</c:f>
              <c:numCache>
                <c:formatCode>General</c:formatCode>
                <c:ptCount val="27"/>
                <c:pt idx="0">
                  <c:v>1.4</c:v>
                </c:pt>
                <c:pt idx="1">
                  <c:v>1.4</c:v>
                </c:pt>
                <c:pt idx="2">
                  <c:v>1.4</c:v>
                </c:pt>
                <c:pt idx="3">
                  <c:v>1.4</c:v>
                </c:pt>
                <c:pt idx="4">
                  <c:v>1.4</c:v>
                </c:pt>
                <c:pt idx="5">
                  <c:v>2</c:v>
                </c:pt>
                <c:pt idx="6">
                  <c:v>2</c:v>
                </c:pt>
                <c:pt idx="7">
                  <c:v>2</c:v>
                </c:pt>
                <c:pt idx="8">
                  <c:v>2</c:v>
                </c:pt>
                <c:pt idx="9">
                  <c:v>2</c:v>
                </c:pt>
                <c:pt idx="10">
                  <c:v>2</c:v>
                </c:pt>
                <c:pt idx="11">
                  <c:v>3</c:v>
                </c:pt>
                <c:pt idx="12">
                  <c:v>3</c:v>
                </c:pt>
                <c:pt idx="13">
                  <c:v>3</c:v>
                </c:pt>
                <c:pt idx="14">
                  <c:v>3</c:v>
                </c:pt>
                <c:pt idx="15">
                  <c:v>3</c:v>
                </c:pt>
                <c:pt idx="16">
                  <c:v>3</c:v>
                </c:pt>
                <c:pt idx="17">
                  <c:v>3</c:v>
                </c:pt>
                <c:pt idx="18">
                  <c:v>3</c:v>
                </c:pt>
                <c:pt idx="19">
                  <c:v>3</c:v>
                </c:pt>
                <c:pt idx="20">
                  <c:v>4</c:v>
                </c:pt>
                <c:pt idx="21">
                  <c:v>4</c:v>
                </c:pt>
                <c:pt idx="22">
                  <c:v>4</c:v>
                </c:pt>
                <c:pt idx="23">
                  <c:v>4</c:v>
                </c:pt>
                <c:pt idx="24">
                  <c:v>4</c:v>
                </c:pt>
                <c:pt idx="25">
                  <c:v>4</c:v>
                </c:pt>
                <c:pt idx="26">
                  <c:v>4</c:v>
                </c:pt>
              </c:numCache>
            </c:numRef>
          </c:xVal>
          <c:yVal>
            <c:numRef>
              <c:f>Sheet1!$AH$5:$AH$31</c:f>
              <c:numCache>
                <c:formatCode>General</c:formatCode>
                <c:ptCount val="27"/>
                <c:pt idx="0">
                  <c:v>1.5E-3</c:v>
                </c:pt>
                <c:pt idx="1">
                  <c:v>1E-3</c:v>
                </c:pt>
                <c:pt idx="2">
                  <c:v>1.1999999999999999E-3</c:v>
                </c:pt>
                <c:pt idx="3">
                  <c:v>1.4E-3</c:v>
                </c:pt>
                <c:pt idx="4">
                  <c:v>1.6E-2</c:v>
                </c:pt>
                <c:pt idx="5">
                  <c:v>1E-3</c:v>
                </c:pt>
                <c:pt idx="6">
                  <c:v>1.1999999999999999E-3</c:v>
                </c:pt>
                <c:pt idx="7">
                  <c:v>1.8E-3</c:v>
                </c:pt>
                <c:pt idx="8">
                  <c:v>2E-3</c:v>
                </c:pt>
                <c:pt idx="9">
                  <c:v>3.0000000000000001E-3</c:v>
                </c:pt>
                <c:pt idx="10">
                  <c:v>4.0000000000000001E-3</c:v>
                </c:pt>
                <c:pt idx="11">
                  <c:v>1.5E-3</c:v>
                </c:pt>
                <c:pt idx="12">
                  <c:v>1.8E-3</c:v>
                </c:pt>
                <c:pt idx="13">
                  <c:v>2E-3</c:v>
                </c:pt>
                <c:pt idx="14">
                  <c:v>2.2000000000000001E-3</c:v>
                </c:pt>
                <c:pt idx="15">
                  <c:v>2.3999999999999998E-3</c:v>
                </c:pt>
                <c:pt idx="16">
                  <c:v>3.0000000000000001E-3</c:v>
                </c:pt>
                <c:pt idx="17">
                  <c:v>3.5000000000000001E-3</c:v>
                </c:pt>
                <c:pt idx="18">
                  <c:v>4.4000000000000003E-3</c:v>
                </c:pt>
                <c:pt idx="19">
                  <c:v>6.1999999999999998E-3</c:v>
                </c:pt>
                <c:pt idx="20">
                  <c:v>1E-3</c:v>
                </c:pt>
                <c:pt idx="21">
                  <c:v>1.4999999999999999E-2</c:v>
                </c:pt>
                <c:pt idx="22">
                  <c:v>2.1999999999999999E-2</c:v>
                </c:pt>
                <c:pt idx="23">
                  <c:v>2.4E-2</c:v>
                </c:pt>
                <c:pt idx="24">
                  <c:v>3.4000000000000002E-2</c:v>
                </c:pt>
                <c:pt idx="25">
                  <c:v>3.7999999999999999E-2</c:v>
                </c:pt>
                <c:pt idx="26">
                  <c:v>3.9E-2</c:v>
                </c:pt>
              </c:numCache>
            </c:numRef>
          </c:yVal>
          <c:smooth val="0"/>
          <c:extLst>
            <c:ext xmlns:c16="http://schemas.microsoft.com/office/drawing/2014/chart" uri="{C3380CC4-5D6E-409C-BE32-E72D297353CC}">
              <c16:uniqueId val="{00000000-6DAB-4348-B5D9-C9AFBFAD4EF6}"/>
            </c:ext>
          </c:extLst>
        </c:ser>
        <c:dLbls>
          <c:showLegendKey val="0"/>
          <c:showVal val="0"/>
          <c:showCatName val="0"/>
          <c:showSerName val="0"/>
          <c:showPercent val="0"/>
          <c:showBubbleSize val="0"/>
        </c:dLbls>
        <c:axId val="1632487648"/>
        <c:axId val="1632488896"/>
      </c:scatterChart>
      <c:valAx>
        <c:axId val="163248764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Blast</a:t>
                </a:r>
                <a:r>
                  <a:rPr lang="en-IN" baseline="0" dirty="0"/>
                  <a:t> hole length</a:t>
                </a:r>
                <a:endParaRPr lang="en-IN"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2488896"/>
        <c:crosses val="autoZero"/>
        <c:crossBetween val="midCat"/>
      </c:valAx>
      <c:valAx>
        <c:axId val="16324888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Geological</a:t>
                </a:r>
                <a:r>
                  <a:rPr lang="en-IN" baseline="0" dirty="0"/>
                  <a:t> overbreak</a:t>
                </a:r>
                <a:endParaRPr lang="en-IN"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248764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technical</a:t>
            </a:r>
            <a:r>
              <a:rPr lang="en-US" baseline="0"/>
              <a:t> overbreak vs discontinuties per round length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78476654031451"/>
          <c:y val="0.19967305781184741"/>
          <c:w val="0.82326817962679666"/>
          <c:h val="0.61434325426302849"/>
        </c:manualLayout>
      </c:layout>
      <c:scatterChart>
        <c:scatterStyle val="lineMarker"/>
        <c:varyColors val="0"/>
        <c:ser>
          <c:idx val="0"/>
          <c:order val="0"/>
          <c:tx>
            <c:strRef>
              <c:f>Sheet1!$AW$4</c:f>
              <c:strCache>
                <c:ptCount val="1"/>
                <c:pt idx="0">
                  <c:v>Ob tech</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Sheet1!$AV$5:$AV$29</c:f>
              <c:numCache>
                <c:formatCode>General</c:formatCode>
                <c:ptCount val="25"/>
                <c:pt idx="0">
                  <c:v>1.5</c:v>
                </c:pt>
                <c:pt idx="1">
                  <c:v>1.5</c:v>
                </c:pt>
                <c:pt idx="2">
                  <c:v>1.5</c:v>
                </c:pt>
                <c:pt idx="3">
                  <c:v>1.5</c:v>
                </c:pt>
                <c:pt idx="4">
                  <c:v>3</c:v>
                </c:pt>
                <c:pt idx="5">
                  <c:v>3</c:v>
                </c:pt>
                <c:pt idx="6">
                  <c:v>3</c:v>
                </c:pt>
                <c:pt idx="7">
                  <c:v>3</c:v>
                </c:pt>
                <c:pt idx="8">
                  <c:v>3</c:v>
                </c:pt>
                <c:pt idx="9">
                  <c:v>4</c:v>
                </c:pt>
                <c:pt idx="10">
                  <c:v>4</c:v>
                </c:pt>
                <c:pt idx="11">
                  <c:v>4</c:v>
                </c:pt>
                <c:pt idx="12">
                  <c:v>4</c:v>
                </c:pt>
                <c:pt idx="13">
                  <c:v>4</c:v>
                </c:pt>
                <c:pt idx="14">
                  <c:v>4</c:v>
                </c:pt>
                <c:pt idx="15">
                  <c:v>4</c:v>
                </c:pt>
                <c:pt idx="16">
                  <c:v>4</c:v>
                </c:pt>
                <c:pt idx="17">
                  <c:v>5</c:v>
                </c:pt>
                <c:pt idx="18">
                  <c:v>5</c:v>
                </c:pt>
                <c:pt idx="19">
                  <c:v>5</c:v>
                </c:pt>
                <c:pt idx="20">
                  <c:v>5</c:v>
                </c:pt>
                <c:pt idx="21">
                  <c:v>5</c:v>
                </c:pt>
                <c:pt idx="22">
                  <c:v>6</c:v>
                </c:pt>
                <c:pt idx="23">
                  <c:v>7</c:v>
                </c:pt>
                <c:pt idx="24">
                  <c:v>8</c:v>
                </c:pt>
              </c:numCache>
            </c:numRef>
          </c:xVal>
          <c:yVal>
            <c:numRef>
              <c:f>Sheet1!$AW$5:$AW$29</c:f>
              <c:numCache>
                <c:formatCode>General</c:formatCode>
                <c:ptCount val="25"/>
                <c:pt idx="0">
                  <c:v>0.02</c:v>
                </c:pt>
                <c:pt idx="1">
                  <c:v>3.7999999999999999E-2</c:v>
                </c:pt>
                <c:pt idx="2">
                  <c:v>4.2000000000000003E-2</c:v>
                </c:pt>
                <c:pt idx="3">
                  <c:v>5.0999999999999997E-2</c:v>
                </c:pt>
                <c:pt idx="4">
                  <c:v>3.2000000000000001E-2</c:v>
                </c:pt>
                <c:pt idx="5">
                  <c:v>3.7999999999999999E-2</c:v>
                </c:pt>
                <c:pt idx="6">
                  <c:v>4.2000000000000003E-2</c:v>
                </c:pt>
                <c:pt idx="7">
                  <c:v>4.5999999999999999E-2</c:v>
                </c:pt>
                <c:pt idx="8">
                  <c:v>0.05</c:v>
                </c:pt>
                <c:pt idx="9">
                  <c:v>2.5000000000000001E-2</c:v>
                </c:pt>
                <c:pt idx="10">
                  <c:v>2.8000000000000001E-2</c:v>
                </c:pt>
                <c:pt idx="11">
                  <c:v>3.2000000000000001E-2</c:v>
                </c:pt>
                <c:pt idx="12">
                  <c:v>3.7999999999999999E-2</c:v>
                </c:pt>
                <c:pt idx="13">
                  <c:v>4.2000000000000003E-2</c:v>
                </c:pt>
                <c:pt idx="14">
                  <c:v>4.5999999999999999E-2</c:v>
                </c:pt>
                <c:pt idx="15">
                  <c:v>0.05</c:v>
                </c:pt>
                <c:pt idx="16">
                  <c:v>7.0000000000000007E-2</c:v>
                </c:pt>
                <c:pt idx="17">
                  <c:v>0.03</c:v>
                </c:pt>
                <c:pt idx="18">
                  <c:v>0.04</c:v>
                </c:pt>
                <c:pt idx="19">
                  <c:v>4.8000000000000001E-2</c:v>
                </c:pt>
                <c:pt idx="20">
                  <c:v>5.1999999999999998E-2</c:v>
                </c:pt>
                <c:pt idx="21">
                  <c:v>6.4000000000000001E-2</c:v>
                </c:pt>
                <c:pt idx="22">
                  <c:v>4.4999999999999998E-2</c:v>
                </c:pt>
                <c:pt idx="23">
                  <c:v>0.05</c:v>
                </c:pt>
                <c:pt idx="24">
                  <c:v>3.7999999999999999E-2</c:v>
                </c:pt>
              </c:numCache>
            </c:numRef>
          </c:yVal>
          <c:smooth val="0"/>
          <c:extLst>
            <c:ext xmlns:c16="http://schemas.microsoft.com/office/drawing/2014/chart" uri="{C3380CC4-5D6E-409C-BE32-E72D297353CC}">
              <c16:uniqueId val="{00000000-B38B-4992-8935-3911763B48E0}"/>
            </c:ext>
          </c:extLst>
        </c:ser>
        <c:dLbls>
          <c:showLegendKey val="0"/>
          <c:showVal val="0"/>
          <c:showCatName val="0"/>
          <c:showSerName val="0"/>
          <c:showPercent val="0"/>
          <c:showBubbleSize val="0"/>
        </c:dLbls>
        <c:axId val="1637180512"/>
        <c:axId val="1637187584"/>
      </c:scatterChart>
      <c:valAx>
        <c:axId val="16371805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discontinuities</a:t>
                </a:r>
              </a:p>
            </c:rich>
          </c:tx>
          <c:layout>
            <c:manualLayout>
              <c:xMode val="edge"/>
              <c:yMode val="edge"/>
              <c:x val="0.45305713880233506"/>
              <c:y val="0.9255321487367144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7187584"/>
        <c:crosses val="autoZero"/>
        <c:crossBetween val="midCat"/>
      </c:valAx>
      <c:valAx>
        <c:axId val="16371875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OB</a:t>
                </a:r>
                <a:r>
                  <a:rPr lang="en-IN" baseline="0"/>
                  <a:t> technical</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718051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a:t>Geo</a:t>
            </a:r>
            <a:r>
              <a:rPr lang="en-US" sz="1200" baseline="0"/>
              <a:t> overbreak vs discontinuties for Round length</a:t>
            </a:r>
            <a:endParaRPr lang="en-US" sz="120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Sheet1!$AO$4</c:f>
              <c:strCache>
                <c:ptCount val="1"/>
                <c:pt idx="0">
                  <c:v>discon</c:v>
                </c:pt>
              </c:strCache>
            </c:strRef>
          </c:tx>
          <c:spPr>
            <a:ln w="25400" cap="rnd">
              <a:noFill/>
              <a:round/>
            </a:ln>
            <a:effectLst/>
          </c:spPr>
          <c:marker>
            <c:symbol val="circle"/>
            <c:size val="5"/>
            <c:spPr>
              <a:solidFill>
                <a:schemeClr val="accent1"/>
              </a:solidFill>
              <a:ln w="9525">
                <a:solidFill>
                  <a:schemeClr val="accent1"/>
                </a:solidFill>
              </a:ln>
              <a:effectLst/>
            </c:spPr>
          </c:marker>
          <c:xVal>
            <c:numRef>
              <c:f>Sheet1!$AO$5:$AO$31</c:f>
              <c:numCache>
                <c:formatCode>General</c:formatCode>
                <c:ptCount val="27"/>
                <c:pt idx="0">
                  <c:v>2</c:v>
                </c:pt>
                <c:pt idx="1">
                  <c:v>2</c:v>
                </c:pt>
                <c:pt idx="2">
                  <c:v>2</c:v>
                </c:pt>
                <c:pt idx="3">
                  <c:v>2</c:v>
                </c:pt>
                <c:pt idx="4">
                  <c:v>3</c:v>
                </c:pt>
                <c:pt idx="5">
                  <c:v>3</c:v>
                </c:pt>
                <c:pt idx="6">
                  <c:v>3</c:v>
                </c:pt>
                <c:pt idx="7">
                  <c:v>3</c:v>
                </c:pt>
                <c:pt idx="8">
                  <c:v>3</c:v>
                </c:pt>
                <c:pt idx="9">
                  <c:v>3</c:v>
                </c:pt>
                <c:pt idx="10">
                  <c:v>4</c:v>
                </c:pt>
                <c:pt idx="11">
                  <c:v>4</c:v>
                </c:pt>
                <c:pt idx="12">
                  <c:v>4</c:v>
                </c:pt>
                <c:pt idx="13">
                  <c:v>4</c:v>
                </c:pt>
                <c:pt idx="14">
                  <c:v>4</c:v>
                </c:pt>
                <c:pt idx="15">
                  <c:v>4</c:v>
                </c:pt>
                <c:pt idx="16">
                  <c:v>4</c:v>
                </c:pt>
                <c:pt idx="17">
                  <c:v>5</c:v>
                </c:pt>
                <c:pt idx="18">
                  <c:v>5</c:v>
                </c:pt>
                <c:pt idx="19">
                  <c:v>5</c:v>
                </c:pt>
                <c:pt idx="20">
                  <c:v>5</c:v>
                </c:pt>
                <c:pt idx="21">
                  <c:v>5</c:v>
                </c:pt>
                <c:pt idx="22">
                  <c:v>5</c:v>
                </c:pt>
                <c:pt idx="23">
                  <c:v>5</c:v>
                </c:pt>
                <c:pt idx="24">
                  <c:v>6</c:v>
                </c:pt>
                <c:pt idx="25">
                  <c:v>7</c:v>
                </c:pt>
                <c:pt idx="26">
                  <c:v>8</c:v>
                </c:pt>
              </c:numCache>
            </c:numRef>
          </c:xVal>
          <c:yVal>
            <c:numRef>
              <c:f>Sheet1!$AN$5:$AN$31</c:f>
              <c:numCache>
                <c:formatCode>General</c:formatCode>
                <c:ptCount val="27"/>
                <c:pt idx="0">
                  <c:v>0.01</c:v>
                </c:pt>
                <c:pt idx="1">
                  <c:v>1.4999999999999999E-2</c:v>
                </c:pt>
                <c:pt idx="2">
                  <c:v>0.03</c:v>
                </c:pt>
                <c:pt idx="3">
                  <c:v>3.4000000000000002E-2</c:v>
                </c:pt>
                <c:pt idx="4">
                  <c:v>6.0000000000000001E-3</c:v>
                </c:pt>
                <c:pt idx="5">
                  <c:v>8.9999999999999993E-3</c:v>
                </c:pt>
                <c:pt idx="6">
                  <c:v>1.0999999999999999E-2</c:v>
                </c:pt>
                <c:pt idx="7">
                  <c:v>1.7999999999999999E-2</c:v>
                </c:pt>
                <c:pt idx="8">
                  <c:v>2.3E-2</c:v>
                </c:pt>
                <c:pt idx="9">
                  <c:v>2.7E-2</c:v>
                </c:pt>
                <c:pt idx="10">
                  <c:v>4.0000000000000001E-3</c:v>
                </c:pt>
                <c:pt idx="11">
                  <c:v>1.2E-2</c:v>
                </c:pt>
                <c:pt idx="12">
                  <c:v>1.4999999999999999E-2</c:v>
                </c:pt>
                <c:pt idx="13">
                  <c:v>1.7999999999999999E-2</c:v>
                </c:pt>
                <c:pt idx="14">
                  <c:v>0.02</c:v>
                </c:pt>
                <c:pt idx="15">
                  <c:v>0.03</c:v>
                </c:pt>
                <c:pt idx="16">
                  <c:v>3.7999999999999999E-2</c:v>
                </c:pt>
                <c:pt idx="17">
                  <c:v>7.0000000000000001E-3</c:v>
                </c:pt>
                <c:pt idx="18">
                  <c:v>0.01</c:v>
                </c:pt>
                <c:pt idx="19">
                  <c:v>1.4999999999999999E-2</c:v>
                </c:pt>
                <c:pt idx="20">
                  <c:v>2.1000000000000001E-2</c:v>
                </c:pt>
                <c:pt idx="21">
                  <c:v>2.1999999999999999E-2</c:v>
                </c:pt>
                <c:pt idx="22">
                  <c:v>3.7999999999999999E-2</c:v>
                </c:pt>
                <c:pt idx="23">
                  <c:v>5.8000000000000003E-2</c:v>
                </c:pt>
                <c:pt idx="24">
                  <c:v>0.04</c:v>
                </c:pt>
                <c:pt idx="25">
                  <c:v>0.03</c:v>
                </c:pt>
                <c:pt idx="26">
                  <c:v>0.05</c:v>
                </c:pt>
              </c:numCache>
            </c:numRef>
          </c:yVal>
          <c:smooth val="0"/>
          <c:extLst>
            <c:ext xmlns:c16="http://schemas.microsoft.com/office/drawing/2014/chart" uri="{C3380CC4-5D6E-409C-BE32-E72D297353CC}">
              <c16:uniqueId val="{00000000-F6BB-4823-AEE2-78D01ABC1A0A}"/>
            </c:ext>
          </c:extLst>
        </c:ser>
        <c:dLbls>
          <c:showLegendKey val="0"/>
          <c:showVal val="0"/>
          <c:showCatName val="0"/>
          <c:showSerName val="0"/>
          <c:showPercent val="0"/>
          <c:showBubbleSize val="0"/>
        </c:dLbls>
        <c:axId val="1677024880"/>
        <c:axId val="1677026128"/>
      </c:scatterChart>
      <c:valAx>
        <c:axId val="16770248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Discontinuities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7026128"/>
        <c:crosses val="autoZero"/>
        <c:crossBetween val="midCat"/>
      </c:valAx>
      <c:valAx>
        <c:axId val="16770261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OB</a:t>
                </a:r>
                <a:r>
                  <a:rPr lang="en-IN" baseline="0" dirty="0"/>
                  <a:t> geological</a:t>
                </a:r>
                <a:endParaRPr lang="en-IN"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70248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D225EC-8E4C-4808-AD9B-3B96A7BDAA5B}"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IN"/>
        </a:p>
      </dgm:t>
    </dgm:pt>
    <dgm:pt modelId="{029BEE16-C817-4DA1-8AD2-B121F8424472}">
      <dgm:prSet phldrT="[Text]">
        <dgm:style>
          <a:lnRef idx="1">
            <a:schemeClr val="accent3"/>
          </a:lnRef>
          <a:fillRef idx="2">
            <a:schemeClr val="accent3"/>
          </a:fillRef>
          <a:effectRef idx="1">
            <a:schemeClr val="accent3"/>
          </a:effectRef>
          <a:fontRef idx="minor">
            <a:schemeClr val="dk1"/>
          </a:fontRef>
        </dgm:style>
      </dgm:prSet>
      <dgm:spPr/>
      <dgm:t>
        <a:bodyPr/>
        <a:lstStyle/>
        <a:p>
          <a:r>
            <a:rPr lang="en-IN" dirty="0"/>
            <a:t>OVERBREAK CAUSING FACTORS</a:t>
          </a:r>
        </a:p>
      </dgm:t>
    </dgm:pt>
    <dgm:pt modelId="{97A90068-3937-46EE-BC78-82B6DE4801EA}" type="parTrans" cxnId="{EF181E27-AF67-4F9D-A397-CBC4CBCF6204}">
      <dgm:prSet/>
      <dgm:spPr/>
      <dgm:t>
        <a:bodyPr/>
        <a:lstStyle/>
        <a:p>
          <a:endParaRPr lang="en-IN"/>
        </a:p>
      </dgm:t>
    </dgm:pt>
    <dgm:pt modelId="{47F98D17-A149-4B11-A8DB-EAA02DD112EE}" type="sibTrans" cxnId="{EF181E27-AF67-4F9D-A397-CBC4CBCF6204}">
      <dgm:prSet/>
      <dgm:spPr/>
      <dgm:t>
        <a:bodyPr/>
        <a:lstStyle/>
        <a:p>
          <a:endParaRPr lang="en-IN"/>
        </a:p>
      </dgm:t>
    </dgm:pt>
    <dgm:pt modelId="{638973A6-EB9D-403B-B730-E5EA16634295}">
      <dgm:prSet phldrT="[Text]">
        <dgm:style>
          <a:lnRef idx="1">
            <a:schemeClr val="accent3"/>
          </a:lnRef>
          <a:fillRef idx="2">
            <a:schemeClr val="accent3"/>
          </a:fillRef>
          <a:effectRef idx="1">
            <a:schemeClr val="accent3"/>
          </a:effectRef>
          <a:fontRef idx="minor">
            <a:schemeClr val="dk1"/>
          </a:fontRef>
        </dgm:style>
      </dgm:prSet>
      <dgm:spPr/>
      <dgm:t>
        <a:bodyPr/>
        <a:lstStyle/>
        <a:p>
          <a:r>
            <a:rPr lang="en-IN" dirty="0"/>
            <a:t>BLASTING</a:t>
          </a:r>
        </a:p>
      </dgm:t>
    </dgm:pt>
    <dgm:pt modelId="{FB4BFE05-23E7-493D-B097-B6D4BF390983}" type="parTrans" cxnId="{6E2B8996-14B1-46E1-B3CD-B98D6FD6CBD4}">
      <dgm:prSet/>
      <dgm:spPr/>
      <dgm:t>
        <a:bodyPr/>
        <a:lstStyle/>
        <a:p>
          <a:endParaRPr lang="en-IN" dirty="0"/>
        </a:p>
      </dgm:t>
    </dgm:pt>
    <dgm:pt modelId="{BDBB1245-8D28-4319-87DA-F37C37CA7E24}" type="sibTrans" cxnId="{6E2B8996-14B1-46E1-B3CD-B98D6FD6CBD4}">
      <dgm:prSet/>
      <dgm:spPr/>
      <dgm:t>
        <a:bodyPr/>
        <a:lstStyle/>
        <a:p>
          <a:endParaRPr lang="en-IN"/>
        </a:p>
      </dgm:t>
    </dgm:pt>
    <dgm:pt modelId="{E203F3AC-5C4A-4051-A3FE-1A29030E9492}">
      <dgm:prSet phldrT="[Text]"/>
      <dgm:spPr>
        <a:solidFill>
          <a:schemeClr val="accent2">
            <a:lumMod val="75000"/>
          </a:schemeClr>
        </a:solidFill>
      </dgm:spPr>
      <dgm:t>
        <a:bodyPr/>
        <a:lstStyle/>
        <a:p>
          <a:r>
            <a:rPr lang="en-IN" dirty="0"/>
            <a:t>GEOLOGICAL</a:t>
          </a:r>
        </a:p>
      </dgm:t>
    </dgm:pt>
    <dgm:pt modelId="{737A66F3-D6BE-4F4A-818D-D5B808E1C95E}" type="parTrans" cxnId="{29A950B7-1DAE-48ED-A2A5-21196FBC0244}">
      <dgm:prSet/>
      <dgm:spPr/>
      <dgm:t>
        <a:bodyPr/>
        <a:lstStyle/>
        <a:p>
          <a:endParaRPr lang="en-IN" dirty="0"/>
        </a:p>
      </dgm:t>
    </dgm:pt>
    <dgm:pt modelId="{084F8FBE-73BE-4B13-B810-F6979AB62A27}" type="sibTrans" cxnId="{29A950B7-1DAE-48ED-A2A5-21196FBC0244}">
      <dgm:prSet/>
      <dgm:spPr/>
      <dgm:t>
        <a:bodyPr/>
        <a:lstStyle/>
        <a:p>
          <a:endParaRPr lang="en-IN"/>
        </a:p>
      </dgm:t>
    </dgm:pt>
    <dgm:pt modelId="{356577B7-6C8D-4E39-ACFA-31C3B00387CF}">
      <dgm:prSet phldrT="[Text]">
        <dgm:style>
          <a:lnRef idx="1">
            <a:schemeClr val="accent3"/>
          </a:lnRef>
          <a:fillRef idx="2">
            <a:schemeClr val="accent3"/>
          </a:fillRef>
          <a:effectRef idx="1">
            <a:schemeClr val="accent3"/>
          </a:effectRef>
          <a:fontRef idx="minor">
            <a:schemeClr val="dk1"/>
          </a:fontRef>
        </dgm:style>
      </dgm:prSet>
      <dgm:spPr/>
      <dgm:t>
        <a:bodyPr/>
        <a:lstStyle/>
        <a:p>
          <a:r>
            <a:rPr lang="en-IN" dirty="0"/>
            <a:t>TUNNEL CHARACTERISTICS</a:t>
          </a:r>
        </a:p>
      </dgm:t>
    </dgm:pt>
    <dgm:pt modelId="{CF901002-1B5D-4BC0-A73A-65C371867BDB}" type="parTrans" cxnId="{B14F730A-E8A3-4871-B1F0-74210F858B98}">
      <dgm:prSet/>
      <dgm:spPr/>
      <dgm:t>
        <a:bodyPr/>
        <a:lstStyle/>
        <a:p>
          <a:endParaRPr lang="en-IN" dirty="0"/>
        </a:p>
      </dgm:t>
    </dgm:pt>
    <dgm:pt modelId="{598FE52D-7EA6-46D6-8617-2EF805636D42}" type="sibTrans" cxnId="{B14F730A-E8A3-4871-B1F0-74210F858B98}">
      <dgm:prSet/>
      <dgm:spPr/>
      <dgm:t>
        <a:bodyPr/>
        <a:lstStyle/>
        <a:p>
          <a:endParaRPr lang="en-IN"/>
        </a:p>
      </dgm:t>
    </dgm:pt>
    <dgm:pt modelId="{7FDDF675-FEA3-4940-BDA1-91147F0F5135}" type="pres">
      <dgm:prSet presAssocID="{D6D225EC-8E4C-4808-AD9B-3B96A7BDAA5B}" presName="Name0" presStyleCnt="0">
        <dgm:presLayoutVars>
          <dgm:chPref val="1"/>
          <dgm:dir/>
          <dgm:animOne val="branch"/>
          <dgm:animLvl val="lvl"/>
          <dgm:resizeHandles val="exact"/>
        </dgm:presLayoutVars>
      </dgm:prSet>
      <dgm:spPr/>
    </dgm:pt>
    <dgm:pt modelId="{E1C7A4CA-7307-408F-BD34-FEAD2CE2568A}" type="pres">
      <dgm:prSet presAssocID="{029BEE16-C817-4DA1-8AD2-B121F8424472}" presName="root1" presStyleCnt="0"/>
      <dgm:spPr/>
    </dgm:pt>
    <dgm:pt modelId="{CEDABCB6-679C-4C04-919E-C8354CDBCD81}" type="pres">
      <dgm:prSet presAssocID="{029BEE16-C817-4DA1-8AD2-B121F8424472}" presName="LevelOneTextNode" presStyleLbl="node0" presStyleIdx="0" presStyleCnt="1" custScaleY="60420">
        <dgm:presLayoutVars>
          <dgm:chPref val="3"/>
        </dgm:presLayoutVars>
      </dgm:prSet>
      <dgm:spPr/>
    </dgm:pt>
    <dgm:pt modelId="{B5331D6F-3F81-4AC2-9285-C4B5ED3313EB}" type="pres">
      <dgm:prSet presAssocID="{029BEE16-C817-4DA1-8AD2-B121F8424472}" presName="level2hierChild" presStyleCnt="0"/>
      <dgm:spPr/>
    </dgm:pt>
    <dgm:pt modelId="{619BBE64-701C-4E6B-A568-3593A60A7011}" type="pres">
      <dgm:prSet presAssocID="{FB4BFE05-23E7-493D-B097-B6D4BF390983}" presName="conn2-1" presStyleLbl="parChTrans1D2" presStyleIdx="0" presStyleCnt="3"/>
      <dgm:spPr/>
    </dgm:pt>
    <dgm:pt modelId="{CEABF39A-21C8-4ABA-8045-56B21EE9B41F}" type="pres">
      <dgm:prSet presAssocID="{FB4BFE05-23E7-493D-B097-B6D4BF390983}" presName="connTx" presStyleLbl="parChTrans1D2" presStyleIdx="0" presStyleCnt="3"/>
      <dgm:spPr/>
    </dgm:pt>
    <dgm:pt modelId="{74C14685-BDCE-4164-9635-E60DDF93C140}" type="pres">
      <dgm:prSet presAssocID="{638973A6-EB9D-403B-B730-E5EA16634295}" presName="root2" presStyleCnt="0"/>
      <dgm:spPr/>
    </dgm:pt>
    <dgm:pt modelId="{320979D6-D5F0-4E5B-86BD-2026BBA41F8E}" type="pres">
      <dgm:prSet presAssocID="{638973A6-EB9D-403B-B730-E5EA16634295}" presName="LevelTwoTextNode" presStyleLbl="node2" presStyleIdx="0" presStyleCnt="3" custLinFactNeighborX="-223" custLinFactNeighborY="-3410">
        <dgm:presLayoutVars>
          <dgm:chPref val="3"/>
        </dgm:presLayoutVars>
      </dgm:prSet>
      <dgm:spPr/>
    </dgm:pt>
    <dgm:pt modelId="{A5DE684F-4E53-4F25-ADEF-0B76B8EE4EDE}" type="pres">
      <dgm:prSet presAssocID="{638973A6-EB9D-403B-B730-E5EA16634295}" presName="level3hierChild" presStyleCnt="0"/>
      <dgm:spPr/>
    </dgm:pt>
    <dgm:pt modelId="{C41B8986-1408-455A-A4E4-BE29E6E9311D}" type="pres">
      <dgm:prSet presAssocID="{737A66F3-D6BE-4F4A-818D-D5B808E1C95E}" presName="conn2-1" presStyleLbl="parChTrans1D2" presStyleIdx="1" presStyleCnt="3"/>
      <dgm:spPr/>
    </dgm:pt>
    <dgm:pt modelId="{AB227DFC-DA16-47BD-9B06-244A26CEBBD7}" type="pres">
      <dgm:prSet presAssocID="{737A66F3-D6BE-4F4A-818D-D5B808E1C95E}" presName="connTx" presStyleLbl="parChTrans1D2" presStyleIdx="1" presStyleCnt="3"/>
      <dgm:spPr/>
    </dgm:pt>
    <dgm:pt modelId="{B805A7E0-D71B-4E3F-98E3-A31870490C6A}" type="pres">
      <dgm:prSet presAssocID="{E203F3AC-5C4A-4051-A3FE-1A29030E9492}" presName="root2" presStyleCnt="0"/>
      <dgm:spPr/>
    </dgm:pt>
    <dgm:pt modelId="{01E69A3B-37AE-42C9-AA99-5105318D511B}" type="pres">
      <dgm:prSet presAssocID="{E203F3AC-5C4A-4051-A3FE-1A29030E9492}" presName="LevelTwoTextNode" presStyleLbl="node2" presStyleIdx="1" presStyleCnt="3" custLinFactNeighborX="62" custLinFactNeighborY="0">
        <dgm:presLayoutVars>
          <dgm:chPref val="3"/>
        </dgm:presLayoutVars>
      </dgm:prSet>
      <dgm:spPr/>
    </dgm:pt>
    <dgm:pt modelId="{DE135AF6-3F6D-422D-8902-4466A43B32C7}" type="pres">
      <dgm:prSet presAssocID="{E203F3AC-5C4A-4051-A3FE-1A29030E9492}" presName="level3hierChild" presStyleCnt="0"/>
      <dgm:spPr/>
    </dgm:pt>
    <dgm:pt modelId="{C4E5E234-FCD4-44BE-9FAE-A512846C22F7}" type="pres">
      <dgm:prSet presAssocID="{CF901002-1B5D-4BC0-A73A-65C371867BDB}" presName="conn2-1" presStyleLbl="parChTrans1D2" presStyleIdx="2" presStyleCnt="3"/>
      <dgm:spPr/>
    </dgm:pt>
    <dgm:pt modelId="{736154BE-A3D1-4630-B54B-C6ADFBFA6EBC}" type="pres">
      <dgm:prSet presAssocID="{CF901002-1B5D-4BC0-A73A-65C371867BDB}" presName="connTx" presStyleLbl="parChTrans1D2" presStyleIdx="2" presStyleCnt="3"/>
      <dgm:spPr/>
    </dgm:pt>
    <dgm:pt modelId="{5D5707FD-1E29-4AA3-9E76-9C8E833C9B86}" type="pres">
      <dgm:prSet presAssocID="{356577B7-6C8D-4E39-ACFA-31C3B00387CF}" presName="root2" presStyleCnt="0"/>
      <dgm:spPr/>
    </dgm:pt>
    <dgm:pt modelId="{0E93E6C7-B44D-47D6-919D-3656DB25966E}" type="pres">
      <dgm:prSet presAssocID="{356577B7-6C8D-4E39-ACFA-31C3B00387CF}" presName="LevelTwoTextNode" presStyleLbl="node2" presStyleIdx="2" presStyleCnt="3">
        <dgm:presLayoutVars>
          <dgm:chPref val="3"/>
        </dgm:presLayoutVars>
      </dgm:prSet>
      <dgm:spPr/>
    </dgm:pt>
    <dgm:pt modelId="{50D1F887-876C-4A1D-BE85-DEB618CCA746}" type="pres">
      <dgm:prSet presAssocID="{356577B7-6C8D-4E39-ACFA-31C3B00387CF}" presName="level3hierChild" presStyleCnt="0"/>
      <dgm:spPr/>
    </dgm:pt>
  </dgm:ptLst>
  <dgm:cxnLst>
    <dgm:cxn modelId="{B14F730A-E8A3-4871-B1F0-74210F858B98}" srcId="{029BEE16-C817-4DA1-8AD2-B121F8424472}" destId="{356577B7-6C8D-4E39-ACFA-31C3B00387CF}" srcOrd="2" destOrd="0" parTransId="{CF901002-1B5D-4BC0-A73A-65C371867BDB}" sibTransId="{598FE52D-7EA6-46D6-8617-2EF805636D42}"/>
    <dgm:cxn modelId="{E9DB8211-F340-4A35-815A-B88EE681BDA7}" type="presOf" srcId="{638973A6-EB9D-403B-B730-E5EA16634295}" destId="{320979D6-D5F0-4E5B-86BD-2026BBA41F8E}" srcOrd="0" destOrd="0" presId="urn:microsoft.com/office/officeart/2008/layout/HorizontalMultiLevelHierarchy"/>
    <dgm:cxn modelId="{0B4D7A17-AC3B-4428-BC1B-C2712CA396F9}" type="presOf" srcId="{E203F3AC-5C4A-4051-A3FE-1A29030E9492}" destId="{01E69A3B-37AE-42C9-AA99-5105318D511B}" srcOrd="0" destOrd="0" presId="urn:microsoft.com/office/officeart/2008/layout/HorizontalMultiLevelHierarchy"/>
    <dgm:cxn modelId="{EF181E27-AF67-4F9D-A397-CBC4CBCF6204}" srcId="{D6D225EC-8E4C-4808-AD9B-3B96A7BDAA5B}" destId="{029BEE16-C817-4DA1-8AD2-B121F8424472}" srcOrd="0" destOrd="0" parTransId="{97A90068-3937-46EE-BC78-82B6DE4801EA}" sibTransId="{47F98D17-A149-4B11-A8DB-EAA02DD112EE}"/>
    <dgm:cxn modelId="{52EC1B41-A98C-4A94-98D0-BD007430CE05}" type="presOf" srcId="{029BEE16-C817-4DA1-8AD2-B121F8424472}" destId="{CEDABCB6-679C-4C04-919E-C8354CDBCD81}" srcOrd="0" destOrd="0" presId="urn:microsoft.com/office/officeart/2008/layout/HorizontalMultiLevelHierarchy"/>
    <dgm:cxn modelId="{A3D50B4C-3E54-422F-9247-9D59A8F728CE}" type="presOf" srcId="{356577B7-6C8D-4E39-ACFA-31C3B00387CF}" destId="{0E93E6C7-B44D-47D6-919D-3656DB25966E}" srcOrd="0" destOrd="0" presId="urn:microsoft.com/office/officeart/2008/layout/HorizontalMultiLevelHierarchy"/>
    <dgm:cxn modelId="{23F5434D-3DA9-494A-8B0D-647B2847DE1A}" type="presOf" srcId="{CF901002-1B5D-4BC0-A73A-65C371867BDB}" destId="{736154BE-A3D1-4630-B54B-C6ADFBFA6EBC}" srcOrd="1" destOrd="0" presId="urn:microsoft.com/office/officeart/2008/layout/HorizontalMultiLevelHierarchy"/>
    <dgm:cxn modelId="{63A19672-EAB4-453C-8850-57E6936B864E}" type="presOf" srcId="{737A66F3-D6BE-4F4A-818D-D5B808E1C95E}" destId="{AB227DFC-DA16-47BD-9B06-244A26CEBBD7}" srcOrd="1" destOrd="0" presId="urn:microsoft.com/office/officeart/2008/layout/HorizontalMultiLevelHierarchy"/>
    <dgm:cxn modelId="{3A6C8E56-6190-4252-AAF8-9F62B1BE20E5}" type="presOf" srcId="{FB4BFE05-23E7-493D-B097-B6D4BF390983}" destId="{CEABF39A-21C8-4ABA-8045-56B21EE9B41F}" srcOrd="1" destOrd="0" presId="urn:microsoft.com/office/officeart/2008/layout/HorizontalMultiLevelHierarchy"/>
    <dgm:cxn modelId="{6E2B8996-14B1-46E1-B3CD-B98D6FD6CBD4}" srcId="{029BEE16-C817-4DA1-8AD2-B121F8424472}" destId="{638973A6-EB9D-403B-B730-E5EA16634295}" srcOrd="0" destOrd="0" parTransId="{FB4BFE05-23E7-493D-B097-B6D4BF390983}" sibTransId="{BDBB1245-8D28-4319-87DA-F37C37CA7E24}"/>
    <dgm:cxn modelId="{57C69EA9-21F1-47EB-B70D-F2B69D6AE2D6}" type="presOf" srcId="{CF901002-1B5D-4BC0-A73A-65C371867BDB}" destId="{C4E5E234-FCD4-44BE-9FAE-A512846C22F7}" srcOrd="0" destOrd="0" presId="urn:microsoft.com/office/officeart/2008/layout/HorizontalMultiLevelHierarchy"/>
    <dgm:cxn modelId="{29A950B7-1DAE-48ED-A2A5-21196FBC0244}" srcId="{029BEE16-C817-4DA1-8AD2-B121F8424472}" destId="{E203F3AC-5C4A-4051-A3FE-1A29030E9492}" srcOrd="1" destOrd="0" parTransId="{737A66F3-D6BE-4F4A-818D-D5B808E1C95E}" sibTransId="{084F8FBE-73BE-4B13-B810-F6979AB62A27}"/>
    <dgm:cxn modelId="{4B8B78DD-6CD3-4902-B93E-C5E2067EC11C}" type="presOf" srcId="{737A66F3-D6BE-4F4A-818D-D5B808E1C95E}" destId="{C41B8986-1408-455A-A4E4-BE29E6E9311D}" srcOrd="0" destOrd="0" presId="urn:microsoft.com/office/officeart/2008/layout/HorizontalMultiLevelHierarchy"/>
    <dgm:cxn modelId="{40B305DF-A10B-431C-BCAF-FB10A7DD6F37}" type="presOf" srcId="{D6D225EC-8E4C-4808-AD9B-3B96A7BDAA5B}" destId="{7FDDF675-FEA3-4940-BDA1-91147F0F5135}" srcOrd="0" destOrd="0" presId="urn:microsoft.com/office/officeart/2008/layout/HorizontalMultiLevelHierarchy"/>
    <dgm:cxn modelId="{B07CE3E9-F447-42E6-8B50-0EC80E9D1BD2}" type="presOf" srcId="{FB4BFE05-23E7-493D-B097-B6D4BF390983}" destId="{619BBE64-701C-4E6B-A568-3593A60A7011}" srcOrd="0" destOrd="0" presId="urn:microsoft.com/office/officeart/2008/layout/HorizontalMultiLevelHierarchy"/>
    <dgm:cxn modelId="{D7760B93-281F-4630-AD11-EEC522C302AF}" type="presParOf" srcId="{7FDDF675-FEA3-4940-BDA1-91147F0F5135}" destId="{E1C7A4CA-7307-408F-BD34-FEAD2CE2568A}" srcOrd="0" destOrd="0" presId="urn:microsoft.com/office/officeart/2008/layout/HorizontalMultiLevelHierarchy"/>
    <dgm:cxn modelId="{E6761B2F-52D8-431E-994D-BA4D8C851F03}" type="presParOf" srcId="{E1C7A4CA-7307-408F-BD34-FEAD2CE2568A}" destId="{CEDABCB6-679C-4C04-919E-C8354CDBCD81}" srcOrd="0" destOrd="0" presId="urn:microsoft.com/office/officeart/2008/layout/HorizontalMultiLevelHierarchy"/>
    <dgm:cxn modelId="{07D640B1-F59C-4051-9BC3-799AEE983E97}" type="presParOf" srcId="{E1C7A4CA-7307-408F-BD34-FEAD2CE2568A}" destId="{B5331D6F-3F81-4AC2-9285-C4B5ED3313EB}" srcOrd="1" destOrd="0" presId="urn:microsoft.com/office/officeart/2008/layout/HorizontalMultiLevelHierarchy"/>
    <dgm:cxn modelId="{29D76EAC-412F-4957-99A5-ABC94FE93A93}" type="presParOf" srcId="{B5331D6F-3F81-4AC2-9285-C4B5ED3313EB}" destId="{619BBE64-701C-4E6B-A568-3593A60A7011}" srcOrd="0" destOrd="0" presId="urn:microsoft.com/office/officeart/2008/layout/HorizontalMultiLevelHierarchy"/>
    <dgm:cxn modelId="{6E451C4B-88CB-4E76-A347-0F93679A1B4A}" type="presParOf" srcId="{619BBE64-701C-4E6B-A568-3593A60A7011}" destId="{CEABF39A-21C8-4ABA-8045-56B21EE9B41F}" srcOrd="0" destOrd="0" presId="urn:microsoft.com/office/officeart/2008/layout/HorizontalMultiLevelHierarchy"/>
    <dgm:cxn modelId="{667C4006-89D3-43B7-9922-802AD0B9FE68}" type="presParOf" srcId="{B5331D6F-3F81-4AC2-9285-C4B5ED3313EB}" destId="{74C14685-BDCE-4164-9635-E60DDF93C140}" srcOrd="1" destOrd="0" presId="urn:microsoft.com/office/officeart/2008/layout/HorizontalMultiLevelHierarchy"/>
    <dgm:cxn modelId="{914294A2-60A9-4DA9-8ED8-8BF838CABAD1}" type="presParOf" srcId="{74C14685-BDCE-4164-9635-E60DDF93C140}" destId="{320979D6-D5F0-4E5B-86BD-2026BBA41F8E}" srcOrd="0" destOrd="0" presId="urn:microsoft.com/office/officeart/2008/layout/HorizontalMultiLevelHierarchy"/>
    <dgm:cxn modelId="{685433A8-92C3-49E7-B80E-206498F7C745}" type="presParOf" srcId="{74C14685-BDCE-4164-9635-E60DDF93C140}" destId="{A5DE684F-4E53-4F25-ADEF-0B76B8EE4EDE}" srcOrd="1" destOrd="0" presId="urn:microsoft.com/office/officeart/2008/layout/HorizontalMultiLevelHierarchy"/>
    <dgm:cxn modelId="{09F064DE-9612-43E1-970F-FC3E9DBED041}" type="presParOf" srcId="{B5331D6F-3F81-4AC2-9285-C4B5ED3313EB}" destId="{C41B8986-1408-455A-A4E4-BE29E6E9311D}" srcOrd="2" destOrd="0" presId="urn:microsoft.com/office/officeart/2008/layout/HorizontalMultiLevelHierarchy"/>
    <dgm:cxn modelId="{F5258443-E82E-48E0-9C83-370DCEB8157D}" type="presParOf" srcId="{C41B8986-1408-455A-A4E4-BE29E6E9311D}" destId="{AB227DFC-DA16-47BD-9B06-244A26CEBBD7}" srcOrd="0" destOrd="0" presId="urn:microsoft.com/office/officeart/2008/layout/HorizontalMultiLevelHierarchy"/>
    <dgm:cxn modelId="{46A99FDF-30F0-4936-8B1B-1ABC74506429}" type="presParOf" srcId="{B5331D6F-3F81-4AC2-9285-C4B5ED3313EB}" destId="{B805A7E0-D71B-4E3F-98E3-A31870490C6A}" srcOrd="3" destOrd="0" presId="urn:microsoft.com/office/officeart/2008/layout/HorizontalMultiLevelHierarchy"/>
    <dgm:cxn modelId="{05E99AD1-95C4-4517-A08D-63DCC71C3112}" type="presParOf" srcId="{B805A7E0-D71B-4E3F-98E3-A31870490C6A}" destId="{01E69A3B-37AE-42C9-AA99-5105318D511B}" srcOrd="0" destOrd="0" presId="urn:microsoft.com/office/officeart/2008/layout/HorizontalMultiLevelHierarchy"/>
    <dgm:cxn modelId="{9C18A069-F8AA-4E78-BF37-987D36451FEE}" type="presParOf" srcId="{B805A7E0-D71B-4E3F-98E3-A31870490C6A}" destId="{DE135AF6-3F6D-422D-8902-4466A43B32C7}" srcOrd="1" destOrd="0" presId="urn:microsoft.com/office/officeart/2008/layout/HorizontalMultiLevelHierarchy"/>
    <dgm:cxn modelId="{D7B75A0A-05BE-4926-ADA9-F81B86903559}" type="presParOf" srcId="{B5331D6F-3F81-4AC2-9285-C4B5ED3313EB}" destId="{C4E5E234-FCD4-44BE-9FAE-A512846C22F7}" srcOrd="4" destOrd="0" presId="urn:microsoft.com/office/officeart/2008/layout/HorizontalMultiLevelHierarchy"/>
    <dgm:cxn modelId="{A62441E2-4C6C-4F07-94DB-70B21A86FD7D}" type="presParOf" srcId="{C4E5E234-FCD4-44BE-9FAE-A512846C22F7}" destId="{736154BE-A3D1-4630-B54B-C6ADFBFA6EBC}" srcOrd="0" destOrd="0" presId="urn:microsoft.com/office/officeart/2008/layout/HorizontalMultiLevelHierarchy"/>
    <dgm:cxn modelId="{29E723F7-BF16-461D-BD76-579D02ABABB5}" type="presParOf" srcId="{B5331D6F-3F81-4AC2-9285-C4B5ED3313EB}" destId="{5D5707FD-1E29-4AA3-9E76-9C8E833C9B86}" srcOrd="5" destOrd="0" presId="urn:microsoft.com/office/officeart/2008/layout/HorizontalMultiLevelHierarchy"/>
    <dgm:cxn modelId="{2A55405D-1720-4C37-B640-281BFB8A7079}" type="presParOf" srcId="{5D5707FD-1E29-4AA3-9E76-9C8E833C9B86}" destId="{0E93E6C7-B44D-47D6-919D-3656DB25966E}" srcOrd="0" destOrd="0" presId="urn:microsoft.com/office/officeart/2008/layout/HorizontalMultiLevelHierarchy"/>
    <dgm:cxn modelId="{F367657A-B11F-4387-8F00-193524DDA750}" type="presParOf" srcId="{5D5707FD-1E29-4AA3-9E76-9C8E833C9B86}" destId="{50D1F887-876C-4A1D-BE85-DEB618CCA746}"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3A27C3-3A7D-41A7-8084-67581C52B39C}"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IN"/>
        </a:p>
      </dgm:t>
    </dgm:pt>
    <dgm:pt modelId="{22CE97EC-E318-4ED9-A8AD-085CD5ABC626}">
      <dgm:prSet phldrT="[Text]"/>
      <dgm:spPr/>
      <dgm:t>
        <a:bodyPr/>
        <a:lstStyle/>
        <a:p>
          <a:r>
            <a:rPr lang="en-IN" dirty="0"/>
            <a:t>COLLECTING DATA REQUIRED (MEASURED PPV VALUES, UCS (Unconfined compressive strength), young's modulus etc) FROM SITES</a:t>
          </a:r>
        </a:p>
      </dgm:t>
    </dgm:pt>
    <dgm:pt modelId="{FD5EA761-D551-4F18-B432-6CF103AD9D27}" type="sibTrans" cxnId="{44A3087B-A408-47BD-B79A-D1BD12B3C1C0}">
      <dgm:prSet/>
      <dgm:spPr/>
      <dgm:t>
        <a:bodyPr/>
        <a:lstStyle/>
        <a:p>
          <a:endParaRPr lang="en-IN"/>
        </a:p>
      </dgm:t>
    </dgm:pt>
    <dgm:pt modelId="{098B591D-929B-43F9-BBEE-E3D88E47CDB1}" type="parTrans" cxnId="{44A3087B-A408-47BD-B79A-D1BD12B3C1C0}">
      <dgm:prSet/>
      <dgm:spPr/>
      <dgm:t>
        <a:bodyPr/>
        <a:lstStyle/>
        <a:p>
          <a:endParaRPr lang="en-IN"/>
        </a:p>
      </dgm:t>
    </dgm:pt>
    <dgm:pt modelId="{CEBF9E56-9050-4B93-BA8B-FC0C2207BD2F}">
      <dgm:prSet/>
      <dgm:spPr/>
      <dgm:t>
        <a:bodyPr/>
        <a:lstStyle/>
        <a:p>
          <a:r>
            <a:rPr lang="en-IN" dirty="0"/>
            <a:t>PREPARING USABLE CHARTS WHICH CAN BE USED TO PREDICT OVERBREAK  DEPTH FROM THE BORE HOLE USING PPV ANALYSIS  BY HP MODEL</a:t>
          </a:r>
        </a:p>
      </dgm:t>
    </dgm:pt>
    <dgm:pt modelId="{448B9E96-C23B-4ADD-B7D0-DF1CBCAF9B78}" type="parTrans" cxnId="{702B8F9F-5B61-4ACC-8A3C-3ADAB9A9A3BB}">
      <dgm:prSet/>
      <dgm:spPr/>
      <dgm:t>
        <a:bodyPr/>
        <a:lstStyle/>
        <a:p>
          <a:endParaRPr lang="en-IN"/>
        </a:p>
      </dgm:t>
    </dgm:pt>
    <dgm:pt modelId="{4E602E6E-8CF0-4B10-AC3B-FE8B987B5C2D}" type="sibTrans" cxnId="{702B8F9F-5B61-4ACC-8A3C-3ADAB9A9A3BB}">
      <dgm:prSet/>
      <dgm:spPr/>
      <dgm:t>
        <a:bodyPr/>
        <a:lstStyle/>
        <a:p>
          <a:endParaRPr lang="en-IN"/>
        </a:p>
      </dgm:t>
    </dgm:pt>
    <dgm:pt modelId="{BFF5B50B-1ACC-47D6-A427-061A044D5710}">
      <dgm:prSet/>
      <dgm:spPr/>
      <dgm:t>
        <a:bodyPr/>
        <a:lstStyle/>
        <a:p>
          <a:r>
            <a:rPr lang="en-IN" dirty="0"/>
            <a:t>HALF CAST FACTOR ANALYSIS TO DISTINGUISH TWO KINDS OF OVERBREAK. </a:t>
          </a:r>
        </a:p>
      </dgm:t>
    </dgm:pt>
    <dgm:pt modelId="{EDC2C7F6-ABA9-4B7B-BE74-5AA815593C50}" type="parTrans" cxnId="{E0C4BD23-F891-40B4-A563-A94B208ADFC2}">
      <dgm:prSet/>
      <dgm:spPr/>
      <dgm:t>
        <a:bodyPr/>
        <a:lstStyle/>
        <a:p>
          <a:endParaRPr lang="en-IN"/>
        </a:p>
      </dgm:t>
    </dgm:pt>
    <dgm:pt modelId="{65F35B4B-8C89-462A-A682-F991B46FED31}" type="sibTrans" cxnId="{E0C4BD23-F891-40B4-A563-A94B208ADFC2}">
      <dgm:prSet/>
      <dgm:spPr/>
      <dgm:t>
        <a:bodyPr/>
        <a:lstStyle/>
        <a:p>
          <a:endParaRPr lang="en-IN"/>
        </a:p>
      </dgm:t>
    </dgm:pt>
    <dgm:pt modelId="{078A1B85-D70B-411C-8712-0FBA93B81AE8}">
      <dgm:prSet phldrT="[Text]"/>
      <dgm:spPr/>
      <dgm:t>
        <a:bodyPr/>
        <a:lstStyle/>
        <a:p>
          <a:r>
            <a:rPr lang="en-IN" dirty="0"/>
            <a:t>PEAK PARTICLE VELOCITY ANALYSIS</a:t>
          </a:r>
        </a:p>
      </dgm:t>
    </dgm:pt>
    <dgm:pt modelId="{32AE1047-D520-4CC3-97C2-A6CB633FC51A}" type="sibTrans" cxnId="{82290D3E-CF30-4517-B21A-36F6CB28FACA}">
      <dgm:prSet/>
      <dgm:spPr/>
      <dgm:t>
        <a:bodyPr/>
        <a:lstStyle/>
        <a:p>
          <a:endParaRPr lang="en-IN"/>
        </a:p>
      </dgm:t>
    </dgm:pt>
    <dgm:pt modelId="{CCABDF1E-3939-4731-99FC-892505F1C4C5}" type="parTrans" cxnId="{82290D3E-CF30-4517-B21A-36F6CB28FACA}">
      <dgm:prSet/>
      <dgm:spPr/>
      <dgm:t>
        <a:bodyPr/>
        <a:lstStyle/>
        <a:p>
          <a:endParaRPr lang="en-IN"/>
        </a:p>
      </dgm:t>
    </dgm:pt>
    <dgm:pt modelId="{56F5E18D-F66B-4CC2-A3A4-90F3ECFC373C}">
      <dgm:prSet/>
      <dgm:spPr/>
      <dgm:t>
        <a:bodyPr/>
        <a:lstStyle/>
        <a:p>
          <a:r>
            <a:rPr lang="en-IN" dirty="0"/>
            <a:t>PREPARING AN OVERBREAK PREDICTING MODEL  BASED ON HALF CAST FACTOR ANAYSIS</a:t>
          </a:r>
        </a:p>
      </dgm:t>
    </dgm:pt>
    <dgm:pt modelId="{65F3D7ED-E31D-4434-8F8E-AA2B7C688B58}" type="parTrans" cxnId="{5C111EF5-D168-4F1C-A61F-47CF12C859B7}">
      <dgm:prSet/>
      <dgm:spPr/>
      <dgm:t>
        <a:bodyPr/>
        <a:lstStyle/>
        <a:p>
          <a:endParaRPr lang="en-IN"/>
        </a:p>
      </dgm:t>
    </dgm:pt>
    <dgm:pt modelId="{43A5B971-137C-4A7F-9825-99D5362F5097}" type="sibTrans" cxnId="{5C111EF5-D168-4F1C-A61F-47CF12C859B7}">
      <dgm:prSet/>
      <dgm:spPr/>
      <dgm:t>
        <a:bodyPr/>
        <a:lstStyle/>
        <a:p>
          <a:endParaRPr lang="en-IN"/>
        </a:p>
      </dgm:t>
    </dgm:pt>
    <dgm:pt modelId="{F6ABAABF-9E38-4B12-BC45-8457FCC928AE}">
      <dgm:prSet/>
      <dgm:spPr/>
      <dgm:t>
        <a:bodyPr/>
        <a:lstStyle/>
        <a:p>
          <a:r>
            <a:rPr lang="en-IN" dirty="0"/>
            <a:t>PERFORMING CYCLE TIME ANALYSIS FOR LIVE CASES WHERE SMOOTH BLAST RECOMMENDATIONS MADE IN LAST PHASE WHERE APPLIED </a:t>
          </a:r>
        </a:p>
      </dgm:t>
    </dgm:pt>
    <dgm:pt modelId="{C82AFEAE-C19C-459D-94F0-5035050C36EF}" type="parTrans" cxnId="{DD169EE3-98CA-4D0B-8864-E2F0FE8B995C}">
      <dgm:prSet/>
      <dgm:spPr/>
      <dgm:t>
        <a:bodyPr/>
        <a:lstStyle/>
        <a:p>
          <a:endParaRPr lang="en-IN"/>
        </a:p>
      </dgm:t>
    </dgm:pt>
    <dgm:pt modelId="{67CC1DA6-2A5B-4E86-9BDC-9E43CB7D047E}" type="sibTrans" cxnId="{DD169EE3-98CA-4D0B-8864-E2F0FE8B995C}">
      <dgm:prSet/>
      <dgm:spPr/>
      <dgm:t>
        <a:bodyPr/>
        <a:lstStyle/>
        <a:p>
          <a:endParaRPr lang="en-IN"/>
        </a:p>
      </dgm:t>
    </dgm:pt>
    <dgm:pt modelId="{10B466B5-016E-419A-B202-62490BD2DB9E}" type="pres">
      <dgm:prSet presAssocID="{433A27C3-3A7D-41A7-8084-67581C52B39C}" presName="Name0" presStyleCnt="0">
        <dgm:presLayoutVars>
          <dgm:dir/>
          <dgm:animLvl val="lvl"/>
          <dgm:resizeHandles val="exact"/>
        </dgm:presLayoutVars>
      </dgm:prSet>
      <dgm:spPr/>
    </dgm:pt>
    <dgm:pt modelId="{F2E76A7D-2425-435F-9DBB-3F467A6C847D}" type="pres">
      <dgm:prSet presAssocID="{56F5E18D-F66B-4CC2-A3A4-90F3ECFC373C}" presName="boxAndChildren" presStyleCnt="0"/>
      <dgm:spPr/>
    </dgm:pt>
    <dgm:pt modelId="{69C6B083-7995-4169-BCD9-85EA470C6471}" type="pres">
      <dgm:prSet presAssocID="{56F5E18D-F66B-4CC2-A3A4-90F3ECFC373C}" presName="parentTextBox" presStyleLbl="node1" presStyleIdx="0" presStyleCnt="6"/>
      <dgm:spPr/>
    </dgm:pt>
    <dgm:pt modelId="{D2E3205C-C451-44BA-8A2E-AE32052B7564}" type="pres">
      <dgm:prSet presAssocID="{65F35B4B-8C89-462A-A682-F991B46FED31}" presName="sp" presStyleCnt="0"/>
      <dgm:spPr/>
    </dgm:pt>
    <dgm:pt modelId="{19A6197C-F963-4A3D-AD97-02E6F9A123DD}" type="pres">
      <dgm:prSet presAssocID="{BFF5B50B-1ACC-47D6-A427-061A044D5710}" presName="arrowAndChildren" presStyleCnt="0"/>
      <dgm:spPr/>
    </dgm:pt>
    <dgm:pt modelId="{4C8E9280-8BCA-4B10-80FA-575A92F9F51A}" type="pres">
      <dgm:prSet presAssocID="{BFF5B50B-1ACC-47D6-A427-061A044D5710}" presName="parentTextArrow" presStyleLbl="node1" presStyleIdx="1" presStyleCnt="6"/>
      <dgm:spPr/>
    </dgm:pt>
    <dgm:pt modelId="{BEA91407-F1E9-42BD-A5F1-8592757E73D3}" type="pres">
      <dgm:prSet presAssocID="{4E602E6E-8CF0-4B10-AC3B-FE8B987B5C2D}" presName="sp" presStyleCnt="0"/>
      <dgm:spPr/>
    </dgm:pt>
    <dgm:pt modelId="{9196EBE3-F1D9-4A30-BC1F-CAB7CC03BB17}" type="pres">
      <dgm:prSet presAssocID="{CEBF9E56-9050-4B93-BA8B-FC0C2207BD2F}" presName="arrowAndChildren" presStyleCnt="0"/>
      <dgm:spPr/>
    </dgm:pt>
    <dgm:pt modelId="{1639D154-EBB8-4E2E-A883-0BAD99E4755A}" type="pres">
      <dgm:prSet presAssocID="{CEBF9E56-9050-4B93-BA8B-FC0C2207BD2F}" presName="parentTextArrow" presStyleLbl="node1" presStyleIdx="2" presStyleCnt="6"/>
      <dgm:spPr/>
    </dgm:pt>
    <dgm:pt modelId="{C9CADBB1-2CA2-4AD4-B122-E44346642C93}" type="pres">
      <dgm:prSet presAssocID="{32AE1047-D520-4CC3-97C2-A6CB633FC51A}" presName="sp" presStyleCnt="0"/>
      <dgm:spPr/>
    </dgm:pt>
    <dgm:pt modelId="{FABB2F4C-6223-4F41-8095-B03F0681C94D}" type="pres">
      <dgm:prSet presAssocID="{078A1B85-D70B-411C-8712-0FBA93B81AE8}" presName="arrowAndChildren" presStyleCnt="0"/>
      <dgm:spPr/>
    </dgm:pt>
    <dgm:pt modelId="{B4B0FF04-3026-45E7-B895-E288C4AA5102}" type="pres">
      <dgm:prSet presAssocID="{078A1B85-D70B-411C-8712-0FBA93B81AE8}" presName="parentTextArrow" presStyleLbl="node1" presStyleIdx="3" presStyleCnt="6"/>
      <dgm:spPr/>
    </dgm:pt>
    <dgm:pt modelId="{B0DF0C93-25A4-45DE-B3D1-945B7D9CA04E}" type="pres">
      <dgm:prSet presAssocID="{67CC1DA6-2A5B-4E86-9BDC-9E43CB7D047E}" presName="sp" presStyleCnt="0"/>
      <dgm:spPr/>
    </dgm:pt>
    <dgm:pt modelId="{095FEE67-6297-4E4E-922A-993D9E1D916C}" type="pres">
      <dgm:prSet presAssocID="{F6ABAABF-9E38-4B12-BC45-8457FCC928AE}" presName="arrowAndChildren" presStyleCnt="0"/>
      <dgm:spPr/>
    </dgm:pt>
    <dgm:pt modelId="{08F3A29D-CF7E-4320-9B65-AC76A04BE393}" type="pres">
      <dgm:prSet presAssocID="{F6ABAABF-9E38-4B12-BC45-8457FCC928AE}" presName="parentTextArrow" presStyleLbl="node1" presStyleIdx="4" presStyleCnt="6" custLinFactY="-20857" custLinFactNeighborX="5" custLinFactNeighborY="-100000"/>
      <dgm:spPr/>
    </dgm:pt>
    <dgm:pt modelId="{B1CEA9BE-597E-460F-8389-7722AAA93ED6}" type="pres">
      <dgm:prSet presAssocID="{FD5EA761-D551-4F18-B432-6CF103AD9D27}" presName="sp" presStyleCnt="0"/>
      <dgm:spPr/>
    </dgm:pt>
    <dgm:pt modelId="{6E00B8F9-4D10-4F87-87DB-567BFF13A386}" type="pres">
      <dgm:prSet presAssocID="{22CE97EC-E318-4ED9-A8AD-085CD5ABC626}" presName="arrowAndChildren" presStyleCnt="0"/>
      <dgm:spPr/>
    </dgm:pt>
    <dgm:pt modelId="{5A5AD85C-E16A-4966-884C-1AFBFF789727}" type="pres">
      <dgm:prSet presAssocID="{22CE97EC-E318-4ED9-A8AD-085CD5ABC626}" presName="parentTextArrow" presStyleLbl="node1" presStyleIdx="5" presStyleCnt="6" custLinFactY="1406" custLinFactNeighborX="5" custLinFactNeighborY="100000"/>
      <dgm:spPr/>
    </dgm:pt>
  </dgm:ptLst>
  <dgm:cxnLst>
    <dgm:cxn modelId="{2A2D8811-2351-4DA6-AED9-2F75483ADC28}" type="presOf" srcId="{078A1B85-D70B-411C-8712-0FBA93B81AE8}" destId="{B4B0FF04-3026-45E7-B895-E288C4AA5102}" srcOrd="0" destOrd="0" presId="urn:microsoft.com/office/officeart/2005/8/layout/process4"/>
    <dgm:cxn modelId="{E0C4BD23-F891-40B4-A563-A94B208ADFC2}" srcId="{433A27C3-3A7D-41A7-8084-67581C52B39C}" destId="{BFF5B50B-1ACC-47D6-A427-061A044D5710}" srcOrd="4" destOrd="0" parTransId="{EDC2C7F6-ABA9-4B7B-BE74-5AA815593C50}" sibTransId="{65F35B4B-8C89-462A-A682-F991B46FED31}"/>
    <dgm:cxn modelId="{82290D3E-CF30-4517-B21A-36F6CB28FACA}" srcId="{433A27C3-3A7D-41A7-8084-67581C52B39C}" destId="{078A1B85-D70B-411C-8712-0FBA93B81AE8}" srcOrd="2" destOrd="0" parTransId="{CCABDF1E-3939-4731-99FC-892505F1C4C5}" sibTransId="{32AE1047-D520-4CC3-97C2-A6CB633FC51A}"/>
    <dgm:cxn modelId="{3BA7B86D-5E18-476F-985D-06425351ACFE}" type="presOf" srcId="{CEBF9E56-9050-4B93-BA8B-FC0C2207BD2F}" destId="{1639D154-EBB8-4E2E-A883-0BAD99E4755A}" srcOrd="0" destOrd="0" presId="urn:microsoft.com/office/officeart/2005/8/layout/process4"/>
    <dgm:cxn modelId="{44A3087B-A408-47BD-B79A-D1BD12B3C1C0}" srcId="{433A27C3-3A7D-41A7-8084-67581C52B39C}" destId="{22CE97EC-E318-4ED9-A8AD-085CD5ABC626}" srcOrd="0" destOrd="0" parTransId="{098B591D-929B-43F9-BBEE-E3D88E47CDB1}" sibTransId="{FD5EA761-D551-4F18-B432-6CF103AD9D27}"/>
    <dgm:cxn modelId="{5CEAFD98-A8FB-4291-A6CE-D23375906296}" type="presOf" srcId="{22CE97EC-E318-4ED9-A8AD-085CD5ABC626}" destId="{5A5AD85C-E16A-4966-884C-1AFBFF789727}" srcOrd="0" destOrd="0" presId="urn:microsoft.com/office/officeart/2005/8/layout/process4"/>
    <dgm:cxn modelId="{8121269F-B19F-41EC-87CC-051FDA353D39}" type="presOf" srcId="{BFF5B50B-1ACC-47D6-A427-061A044D5710}" destId="{4C8E9280-8BCA-4B10-80FA-575A92F9F51A}" srcOrd="0" destOrd="0" presId="urn:microsoft.com/office/officeart/2005/8/layout/process4"/>
    <dgm:cxn modelId="{702B8F9F-5B61-4ACC-8A3C-3ADAB9A9A3BB}" srcId="{433A27C3-3A7D-41A7-8084-67581C52B39C}" destId="{CEBF9E56-9050-4B93-BA8B-FC0C2207BD2F}" srcOrd="3" destOrd="0" parTransId="{448B9E96-C23B-4ADD-B7D0-DF1CBCAF9B78}" sibTransId="{4E602E6E-8CF0-4B10-AC3B-FE8B987B5C2D}"/>
    <dgm:cxn modelId="{F1FC9FC1-91F2-45D2-ACF5-BB7323482182}" type="presOf" srcId="{56F5E18D-F66B-4CC2-A3A4-90F3ECFC373C}" destId="{69C6B083-7995-4169-BCD9-85EA470C6471}" srcOrd="0" destOrd="0" presId="urn:microsoft.com/office/officeart/2005/8/layout/process4"/>
    <dgm:cxn modelId="{28B377C9-8DC7-483C-981B-9C2B775B3DAA}" type="presOf" srcId="{433A27C3-3A7D-41A7-8084-67581C52B39C}" destId="{10B466B5-016E-419A-B202-62490BD2DB9E}" srcOrd="0" destOrd="0" presId="urn:microsoft.com/office/officeart/2005/8/layout/process4"/>
    <dgm:cxn modelId="{DD169EE3-98CA-4D0B-8864-E2F0FE8B995C}" srcId="{433A27C3-3A7D-41A7-8084-67581C52B39C}" destId="{F6ABAABF-9E38-4B12-BC45-8457FCC928AE}" srcOrd="1" destOrd="0" parTransId="{C82AFEAE-C19C-459D-94F0-5035050C36EF}" sibTransId="{67CC1DA6-2A5B-4E86-9BDC-9E43CB7D047E}"/>
    <dgm:cxn modelId="{5042BBF0-451F-4DFA-8884-9E07006DDF19}" type="presOf" srcId="{F6ABAABF-9E38-4B12-BC45-8457FCC928AE}" destId="{08F3A29D-CF7E-4320-9B65-AC76A04BE393}" srcOrd="0" destOrd="0" presId="urn:microsoft.com/office/officeart/2005/8/layout/process4"/>
    <dgm:cxn modelId="{5C111EF5-D168-4F1C-A61F-47CF12C859B7}" srcId="{433A27C3-3A7D-41A7-8084-67581C52B39C}" destId="{56F5E18D-F66B-4CC2-A3A4-90F3ECFC373C}" srcOrd="5" destOrd="0" parTransId="{65F3D7ED-E31D-4434-8F8E-AA2B7C688B58}" sibTransId="{43A5B971-137C-4A7F-9825-99D5362F5097}"/>
    <dgm:cxn modelId="{A8145338-976C-497B-B046-6A0953D615A3}" type="presParOf" srcId="{10B466B5-016E-419A-B202-62490BD2DB9E}" destId="{F2E76A7D-2425-435F-9DBB-3F467A6C847D}" srcOrd="0" destOrd="0" presId="urn:microsoft.com/office/officeart/2005/8/layout/process4"/>
    <dgm:cxn modelId="{E4E889AE-CD3C-496C-A183-9ED783E929B4}" type="presParOf" srcId="{F2E76A7D-2425-435F-9DBB-3F467A6C847D}" destId="{69C6B083-7995-4169-BCD9-85EA470C6471}" srcOrd="0" destOrd="0" presId="urn:microsoft.com/office/officeart/2005/8/layout/process4"/>
    <dgm:cxn modelId="{EEEC9139-D35B-478B-8D16-D3A0D5B1EA81}" type="presParOf" srcId="{10B466B5-016E-419A-B202-62490BD2DB9E}" destId="{D2E3205C-C451-44BA-8A2E-AE32052B7564}" srcOrd="1" destOrd="0" presId="urn:microsoft.com/office/officeart/2005/8/layout/process4"/>
    <dgm:cxn modelId="{B818AC07-B023-4BCA-89A2-C9943D4C135C}" type="presParOf" srcId="{10B466B5-016E-419A-B202-62490BD2DB9E}" destId="{19A6197C-F963-4A3D-AD97-02E6F9A123DD}" srcOrd="2" destOrd="0" presId="urn:microsoft.com/office/officeart/2005/8/layout/process4"/>
    <dgm:cxn modelId="{D7D5B4EA-6275-4B76-A991-044E4D8F7ED5}" type="presParOf" srcId="{19A6197C-F963-4A3D-AD97-02E6F9A123DD}" destId="{4C8E9280-8BCA-4B10-80FA-575A92F9F51A}" srcOrd="0" destOrd="0" presId="urn:microsoft.com/office/officeart/2005/8/layout/process4"/>
    <dgm:cxn modelId="{16BAECDB-2EEB-4764-B431-981E354F98B1}" type="presParOf" srcId="{10B466B5-016E-419A-B202-62490BD2DB9E}" destId="{BEA91407-F1E9-42BD-A5F1-8592757E73D3}" srcOrd="3" destOrd="0" presId="urn:microsoft.com/office/officeart/2005/8/layout/process4"/>
    <dgm:cxn modelId="{C84A88FF-65AD-4BD5-8E5C-CC85008BE828}" type="presParOf" srcId="{10B466B5-016E-419A-B202-62490BD2DB9E}" destId="{9196EBE3-F1D9-4A30-BC1F-CAB7CC03BB17}" srcOrd="4" destOrd="0" presId="urn:microsoft.com/office/officeart/2005/8/layout/process4"/>
    <dgm:cxn modelId="{7B51E673-4555-41BF-B8F9-4723350E5BCA}" type="presParOf" srcId="{9196EBE3-F1D9-4A30-BC1F-CAB7CC03BB17}" destId="{1639D154-EBB8-4E2E-A883-0BAD99E4755A}" srcOrd="0" destOrd="0" presId="urn:microsoft.com/office/officeart/2005/8/layout/process4"/>
    <dgm:cxn modelId="{F1BAF509-F31E-46E5-939E-96387DC0AFCA}" type="presParOf" srcId="{10B466B5-016E-419A-B202-62490BD2DB9E}" destId="{C9CADBB1-2CA2-4AD4-B122-E44346642C93}" srcOrd="5" destOrd="0" presId="urn:microsoft.com/office/officeart/2005/8/layout/process4"/>
    <dgm:cxn modelId="{43CFCAAA-DC8D-460A-AD11-25D8EB6FF44F}" type="presParOf" srcId="{10B466B5-016E-419A-B202-62490BD2DB9E}" destId="{FABB2F4C-6223-4F41-8095-B03F0681C94D}" srcOrd="6" destOrd="0" presId="urn:microsoft.com/office/officeart/2005/8/layout/process4"/>
    <dgm:cxn modelId="{EAB01336-7070-47D3-9362-E1BC92C4376E}" type="presParOf" srcId="{FABB2F4C-6223-4F41-8095-B03F0681C94D}" destId="{B4B0FF04-3026-45E7-B895-E288C4AA5102}" srcOrd="0" destOrd="0" presId="urn:microsoft.com/office/officeart/2005/8/layout/process4"/>
    <dgm:cxn modelId="{3CDC2F8F-0D60-4CC0-99B8-2A92DF0E262F}" type="presParOf" srcId="{10B466B5-016E-419A-B202-62490BD2DB9E}" destId="{B0DF0C93-25A4-45DE-B3D1-945B7D9CA04E}" srcOrd="7" destOrd="0" presId="urn:microsoft.com/office/officeart/2005/8/layout/process4"/>
    <dgm:cxn modelId="{3FBAD034-9620-426A-B7C9-8BE131CDBC75}" type="presParOf" srcId="{10B466B5-016E-419A-B202-62490BD2DB9E}" destId="{095FEE67-6297-4E4E-922A-993D9E1D916C}" srcOrd="8" destOrd="0" presId="urn:microsoft.com/office/officeart/2005/8/layout/process4"/>
    <dgm:cxn modelId="{D401AAE5-68FB-4949-BF01-7E0921C80893}" type="presParOf" srcId="{095FEE67-6297-4E4E-922A-993D9E1D916C}" destId="{08F3A29D-CF7E-4320-9B65-AC76A04BE393}" srcOrd="0" destOrd="0" presId="urn:microsoft.com/office/officeart/2005/8/layout/process4"/>
    <dgm:cxn modelId="{E695DFE9-AE84-4AF3-A4CA-E65FDEFE1916}" type="presParOf" srcId="{10B466B5-016E-419A-B202-62490BD2DB9E}" destId="{B1CEA9BE-597E-460F-8389-7722AAA93ED6}" srcOrd="9" destOrd="0" presId="urn:microsoft.com/office/officeart/2005/8/layout/process4"/>
    <dgm:cxn modelId="{C36E1835-B915-4D22-8953-D66ED822EB3C}" type="presParOf" srcId="{10B466B5-016E-419A-B202-62490BD2DB9E}" destId="{6E00B8F9-4D10-4F87-87DB-567BFF13A386}" srcOrd="10" destOrd="0" presId="urn:microsoft.com/office/officeart/2005/8/layout/process4"/>
    <dgm:cxn modelId="{AEC236E5-7B14-41F8-ACBA-4DA2A9D7989E}" type="presParOf" srcId="{6E00B8F9-4D10-4F87-87DB-567BFF13A386}" destId="{5A5AD85C-E16A-4966-884C-1AFBFF789727}"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E5E234-FCD4-44BE-9FAE-A512846C22F7}">
      <dsp:nvSpPr>
        <dsp:cNvPr id="0" name=""/>
        <dsp:cNvSpPr/>
      </dsp:nvSpPr>
      <dsp:spPr>
        <a:xfrm>
          <a:off x="978762" y="1396486"/>
          <a:ext cx="348116" cy="663331"/>
        </a:xfrm>
        <a:custGeom>
          <a:avLst/>
          <a:gdLst/>
          <a:ahLst/>
          <a:cxnLst/>
          <a:rect l="0" t="0" r="0" b="0"/>
          <a:pathLst>
            <a:path>
              <a:moveTo>
                <a:pt x="0" y="0"/>
              </a:moveTo>
              <a:lnTo>
                <a:pt x="174058" y="0"/>
              </a:lnTo>
              <a:lnTo>
                <a:pt x="174058" y="663331"/>
              </a:lnTo>
              <a:lnTo>
                <a:pt x="348116" y="6633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1134092" y="1709423"/>
        <a:ext cx="37456" cy="37456"/>
      </dsp:txXfrm>
    </dsp:sp>
    <dsp:sp modelId="{C41B8986-1408-455A-A4E4-BE29E6E9311D}">
      <dsp:nvSpPr>
        <dsp:cNvPr id="0" name=""/>
        <dsp:cNvSpPr/>
      </dsp:nvSpPr>
      <dsp:spPr>
        <a:xfrm>
          <a:off x="978762" y="1350766"/>
          <a:ext cx="349195" cy="91440"/>
        </a:xfrm>
        <a:custGeom>
          <a:avLst/>
          <a:gdLst/>
          <a:ahLst/>
          <a:cxnLst/>
          <a:rect l="0" t="0" r="0" b="0"/>
          <a:pathLst>
            <a:path>
              <a:moveTo>
                <a:pt x="0" y="45720"/>
              </a:moveTo>
              <a:lnTo>
                <a:pt x="349195"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1144630" y="1387756"/>
        <a:ext cx="17459" cy="17459"/>
      </dsp:txXfrm>
    </dsp:sp>
    <dsp:sp modelId="{619BBE64-701C-4E6B-A568-3593A60A7011}">
      <dsp:nvSpPr>
        <dsp:cNvPr id="0" name=""/>
        <dsp:cNvSpPr/>
      </dsp:nvSpPr>
      <dsp:spPr>
        <a:xfrm>
          <a:off x="978762" y="715059"/>
          <a:ext cx="344234" cy="681426"/>
        </a:xfrm>
        <a:custGeom>
          <a:avLst/>
          <a:gdLst/>
          <a:ahLst/>
          <a:cxnLst/>
          <a:rect l="0" t="0" r="0" b="0"/>
          <a:pathLst>
            <a:path>
              <a:moveTo>
                <a:pt x="0" y="681426"/>
              </a:moveTo>
              <a:lnTo>
                <a:pt x="172117" y="681426"/>
              </a:lnTo>
              <a:lnTo>
                <a:pt x="172117" y="0"/>
              </a:lnTo>
              <a:lnTo>
                <a:pt x="344234"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1131794" y="1036687"/>
        <a:ext cx="38171" cy="38171"/>
      </dsp:txXfrm>
    </dsp:sp>
    <dsp:sp modelId="{CEDABCB6-679C-4C04-919E-C8354CDBCD81}">
      <dsp:nvSpPr>
        <dsp:cNvPr id="0" name=""/>
        <dsp:cNvSpPr/>
      </dsp:nvSpPr>
      <dsp:spPr>
        <a:xfrm rot="16200000">
          <a:off x="-130326" y="1131154"/>
          <a:ext cx="1687514" cy="530664"/>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OVERBREAK CAUSING FACTORS</a:t>
          </a:r>
        </a:p>
      </dsp:txBody>
      <dsp:txXfrm>
        <a:off x="-130326" y="1131154"/>
        <a:ext cx="1687514" cy="530664"/>
      </dsp:txXfrm>
    </dsp:sp>
    <dsp:sp modelId="{320979D6-D5F0-4E5B-86BD-2026BBA41F8E}">
      <dsp:nvSpPr>
        <dsp:cNvPr id="0" name=""/>
        <dsp:cNvSpPr/>
      </dsp:nvSpPr>
      <dsp:spPr>
        <a:xfrm>
          <a:off x="1322997" y="449727"/>
          <a:ext cx="1740580" cy="530664"/>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BLASTING</a:t>
          </a:r>
        </a:p>
      </dsp:txBody>
      <dsp:txXfrm>
        <a:off x="1322997" y="449727"/>
        <a:ext cx="1740580" cy="530664"/>
      </dsp:txXfrm>
    </dsp:sp>
    <dsp:sp modelId="{01E69A3B-37AE-42C9-AA99-5105318D511B}">
      <dsp:nvSpPr>
        <dsp:cNvPr id="0" name=""/>
        <dsp:cNvSpPr/>
      </dsp:nvSpPr>
      <dsp:spPr>
        <a:xfrm>
          <a:off x="1327958" y="1131154"/>
          <a:ext cx="1740580" cy="530664"/>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GEOLOGICAL</a:t>
          </a:r>
        </a:p>
      </dsp:txBody>
      <dsp:txXfrm>
        <a:off x="1327958" y="1131154"/>
        <a:ext cx="1740580" cy="530664"/>
      </dsp:txXfrm>
    </dsp:sp>
    <dsp:sp modelId="{0E93E6C7-B44D-47D6-919D-3656DB25966E}">
      <dsp:nvSpPr>
        <dsp:cNvPr id="0" name=""/>
        <dsp:cNvSpPr/>
      </dsp:nvSpPr>
      <dsp:spPr>
        <a:xfrm>
          <a:off x="1326879" y="1794485"/>
          <a:ext cx="1740580" cy="530664"/>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TUNNEL CHARACTERISTICS</a:t>
          </a:r>
        </a:p>
      </dsp:txBody>
      <dsp:txXfrm>
        <a:off x="1326879" y="1794485"/>
        <a:ext cx="1740580" cy="5306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C6B083-7995-4169-BCD9-85EA470C6471}">
      <dsp:nvSpPr>
        <dsp:cNvPr id="0" name=""/>
        <dsp:cNvSpPr/>
      </dsp:nvSpPr>
      <dsp:spPr>
        <a:xfrm>
          <a:off x="0" y="3844668"/>
          <a:ext cx="10515600" cy="5046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t>PREPARING AN OVERBREAK PREDICTING MODEL  BASED ON HALF CAST FACTOR ANAYSIS</a:t>
          </a:r>
        </a:p>
      </dsp:txBody>
      <dsp:txXfrm>
        <a:off x="0" y="3844668"/>
        <a:ext cx="10515600" cy="504610"/>
      </dsp:txXfrm>
    </dsp:sp>
    <dsp:sp modelId="{4C8E9280-8BCA-4B10-80FA-575A92F9F51A}">
      <dsp:nvSpPr>
        <dsp:cNvPr id="0" name=""/>
        <dsp:cNvSpPr/>
      </dsp:nvSpPr>
      <dsp:spPr>
        <a:xfrm rot="10800000">
          <a:off x="0" y="3076146"/>
          <a:ext cx="10515600" cy="77609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t>HALF CAST FACTOR ANALYSIS TO DISTINGUISH TWO KINDS OF OVERBREAK. </a:t>
          </a:r>
        </a:p>
      </dsp:txBody>
      <dsp:txXfrm rot="10800000">
        <a:off x="0" y="3076146"/>
        <a:ext cx="10515600" cy="504281"/>
      </dsp:txXfrm>
    </dsp:sp>
    <dsp:sp modelId="{1639D154-EBB8-4E2E-A883-0BAD99E4755A}">
      <dsp:nvSpPr>
        <dsp:cNvPr id="0" name=""/>
        <dsp:cNvSpPr/>
      </dsp:nvSpPr>
      <dsp:spPr>
        <a:xfrm rot="10800000">
          <a:off x="0" y="2307624"/>
          <a:ext cx="10515600" cy="77609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t>PREPARING USABLE CHARTS WHICH CAN BE USED TO PREDICT OVERBREAK  DEPTH FROM THE BORE HOLE USING PPV ANALYSIS  BY HP MODEL</a:t>
          </a:r>
        </a:p>
      </dsp:txBody>
      <dsp:txXfrm rot="10800000">
        <a:off x="0" y="2307624"/>
        <a:ext cx="10515600" cy="504281"/>
      </dsp:txXfrm>
    </dsp:sp>
    <dsp:sp modelId="{B4B0FF04-3026-45E7-B895-E288C4AA5102}">
      <dsp:nvSpPr>
        <dsp:cNvPr id="0" name=""/>
        <dsp:cNvSpPr/>
      </dsp:nvSpPr>
      <dsp:spPr>
        <a:xfrm rot="10800000">
          <a:off x="0" y="1539102"/>
          <a:ext cx="10515600" cy="77609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t>PEAK PARTICLE VELOCITY ANALYSIS</a:t>
          </a:r>
        </a:p>
      </dsp:txBody>
      <dsp:txXfrm rot="10800000">
        <a:off x="0" y="1539102"/>
        <a:ext cx="10515600" cy="504281"/>
      </dsp:txXfrm>
    </dsp:sp>
    <dsp:sp modelId="{08F3A29D-CF7E-4320-9B65-AC76A04BE393}">
      <dsp:nvSpPr>
        <dsp:cNvPr id="0" name=""/>
        <dsp:cNvSpPr/>
      </dsp:nvSpPr>
      <dsp:spPr>
        <a:xfrm rot="10800000">
          <a:off x="0" y="0"/>
          <a:ext cx="10515600" cy="77609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t>PERFORMING CYCLE TIME ANALYSIS FOR LIVE CASES WHERE SMOOTH BLAST RECOMMENDATIONS MADE IN LAST PHASE WHERE APPLIED </a:t>
          </a:r>
        </a:p>
      </dsp:txBody>
      <dsp:txXfrm rot="10800000">
        <a:off x="0" y="0"/>
        <a:ext cx="10515600" cy="504281"/>
      </dsp:txXfrm>
    </dsp:sp>
    <dsp:sp modelId="{5A5AD85C-E16A-4966-884C-1AFBFF789727}">
      <dsp:nvSpPr>
        <dsp:cNvPr id="0" name=""/>
        <dsp:cNvSpPr/>
      </dsp:nvSpPr>
      <dsp:spPr>
        <a:xfrm rot="10800000">
          <a:off x="0" y="789061"/>
          <a:ext cx="10515600" cy="77609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t>COLLECTING DATA REQUIRED (MEASURED PPV VALUES, UCS (Unconfined compressive strength), young's modulus etc) FROM SITES</a:t>
          </a:r>
        </a:p>
      </dsp:txBody>
      <dsp:txXfrm rot="10800000">
        <a:off x="0" y="789061"/>
        <a:ext cx="10515600" cy="504281"/>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2D945-6DDE-4720-AA76-E9592B1054BD}" type="datetimeFigureOut">
              <a:rPr lang="en-IN" smtClean="0"/>
              <a:t>01-01-2024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78FD74-D963-4C0A-AAC1-49857A2AEE6E}" type="slidenum">
              <a:rPr lang="en-IN" smtClean="0"/>
              <a:t>‹#›</a:t>
            </a:fld>
            <a:endParaRPr lang="en-IN"/>
          </a:p>
        </p:txBody>
      </p:sp>
    </p:spTree>
    <p:extLst>
      <p:ext uri="{BB962C8B-B14F-4D97-AF65-F5344CB8AC3E}">
        <p14:creationId xmlns:p14="http://schemas.microsoft.com/office/powerpoint/2010/main" val="3460629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D9E326-63B2-4DE3-805A-6485005C51D6}" type="slidenum">
              <a:rPr lang="en-US" smtClean="0"/>
              <a:t>1</a:t>
            </a:fld>
            <a:endParaRPr lang="en-US" dirty="0"/>
          </a:p>
        </p:txBody>
      </p:sp>
    </p:spTree>
    <p:extLst>
      <p:ext uri="{BB962C8B-B14F-4D97-AF65-F5344CB8AC3E}">
        <p14:creationId xmlns:p14="http://schemas.microsoft.com/office/powerpoint/2010/main" val="2252622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B682A-0784-4C8A-AEA7-A67A6D1207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E57E98A-0E97-496F-9011-1EE38FCBDE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15EBF72-E79F-4601-8029-0B09A42E4F6D}"/>
              </a:ext>
            </a:extLst>
          </p:cNvPr>
          <p:cNvSpPr>
            <a:spLocks noGrp="1"/>
          </p:cNvSpPr>
          <p:nvPr>
            <p:ph type="dt" sz="half" idx="10"/>
          </p:nvPr>
        </p:nvSpPr>
        <p:spPr/>
        <p:txBody>
          <a:bodyPr/>
          <a:lstStyle/>
          <a:p>
            <a:fld id="{7875A3CB-B204-46F1-B37C-8D6739BE7498}" type="datetime1">
              <a:rPr lang="en-IN" smtClean="0"/>
              <a:t>01-01-2024</a:t>
            </a:fld>
            <a:endParaRPr lang="en-IN"/>
          </a:p>
        </p:txBody>
      </p:sp>
      <p:sp>
        <p:nvSpPr>
          <p:cNvPr id="5" name="Footer Placeholder 4">
            <a:extLst>
              <a:ext uri="{FF2B5EF4-FFF2-40B4-BE49-F238E27FC236}">
                <a16:creationId xmlns:a16="http://schemas.microsoft.com/office/drawing/2014/main" id="{12D53EA7-C7B0-4431-B659-00F47AD6AB5B}"/>
              </a:ext>
            </a:extLst>
          </p:cNvPr>
          <p:cNvSpPr>
            <a:spLocks noGrp="1"/>
          </p:cNvSpPr>
          <p:nvPr>
            <p:ph type="ftr" sz="quarter" idx="11"/>
          </p:nvPr>
        </p:nvSpPr>
        <p:spPr/>
        <p:txBody>
          <a:bodyPr/>
          <a:lstStyle/>
          <a:p>
            <a:r>
              <a:rPr lang="en-IN"/>
              <a:t>203519019</a:t>
            </a:r>
          </a:p>
        </p:txBody>
      </p:sp>
      <p:sp>
        <p:nvSpPr>
          <p:cNvPr id="6" name="Slide Number Placeholder 5">
            <a:extLst>
              <a:ext uri="{FF2B5EF4-FFF2-40B4-BE49-F238E27FC236}">
                <a16:creationId xmlns:a16="http://schemas.microsoft.com/office/drawing/2014/main" id="{54C3EFDF-6F14-439D-870B-0F46549EFA51}"/>
              </a:ext>
            </a:extLst>
          </p:cNvPr>
          <p:cNvSpPr>
            <a:spLocks noGrp="1"/>
          </p:cNvSpPr>
          <p:nvPr>
            <p:ph type="sldNum" sz="quarter" idx="12"/>
          </p:nvPr>
        </p:nvSpPr>
        <p:spPr/>
        <p:txBody>
          <a:bodyPr/>
          <a:lstStyle/>
          <a:p>
            <a:fld id="{5D3C630B-1F32-4DE8-AF51-AF5E2135D2D2}" type="slidenum">
              <a:rPr lang="en-IN" smtClean="0"/>
              <a:t>‹#›</a:t>
            </a:fld>
            <a:endParaRPr lang="en-IN"/>
          </a:p>
        </p:txBody>
      </p:sp>
    </p:spTree>
    <p:extLst>
      <p:ext uri="{BB962C8B-B14F-4D97-AF65-F5344CB8AC3E}">
        <p14:creationId xmlns:p14="http://schemas.microsoft.com/office/powerpoint/2010/main" val="1872112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98946-2E00-4AE4-A79C-314093DB05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741B88-4560-4A6C-8753-BAFA594107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6D63D9-DA51-49F3-AFAE-8749859D825A}"/>
              </a:ext>
            </a:extLst>
          </p:cNvPr>
          <p:cNvSpPr>
            <a:spLocks noGrp="1"/>
          </p:cNvSpPr>
          <p:nvPr>
            <p:ph type="dt" sz="half" idx="10"/>
          </p:nvPr>
        </p:nvSpPr>
        <p:spPr/>
        <p:txBody>
          <a:bodyPr/>
          <a:lstStyle/>
          <a:p>
            <a:fld id="{9DFACB1B-4F9B-46F7-B4B1-CE494AAB3452}" type="datetime1">
              <a:rPr lang="en-IN" smtClean="0"/>
              <a:t>01-01-2024</a:t>
            </a:fld>
            <a:endParaRPr lang="en-IN"/>
          </a:p>
        </p:txBody>
      </p:sp>
      <p:sp>
        <p:nvSpPr>
          <p:cNvPr id="5" name="Footer Placeholder 4">
            <a:extLst>
              <a:ext uri="{FF2B5EF4-FFF2-40B4-BE49-F238E27FC236}">
                <a16:creationId xmlns:a16="http://schemas.microsoft.com/office/drawing/2014/main" id="{EE53F18A-413A-4741-91F4-F7369246330C}"/>
              </a:ext>
            </a:extLst>
          </p:cNvPr>
          <p:cNvSpPr>
            <a:spLocks noGrp="1"/>
          </p:cNvSpPr>
          <p:nvPr>
            <p:ph type="ftr" sz="quarter" idx="11"/>
          </p:nvPr>
        </p:nvSpPr>
        <p:spPr/>
        <p:txBody>
          <a:bodyPr/>
          <a:lstStyle/>
          <a:p>
            <a:r>
              <a:rPr lang="en-IN"/>
              <a:t>203519019</a:t>
            </a:r>
          </a:p>
        </p:txBody>
      </p:sp>
      <p:sp>
        <p:nvSpPr>
          <p:cNvPr id="6" name="Slide Number Placeholder 5">
            <a:extLst>
              <a:ext uri="{FF2B5EF4-FFF2-40B4-BE49-F238E27FC236}">
                <a16:creationId xmlns:a16="http://schemas.microsoft.com/office/drawing/2014/main" id="{77CE2AAC-A735-4EF0-85FA-BE0CFA45FB97}"/>
              </a:ext>
            </a:extLst>
          </p:cNvPr>
          <p:cNvSpPr>
            <a:spLocks noGrp="1"/>
          </p:cNvSpPr>
          <p:nvPr>
            <p:ph type="sldNum" sz="quarter" idx="12"/>
          </p:nvPr>
        </p:nvSpPr>
        <p:spPr/>
        <p:txBody>
          <a:bodyPr/>
          <a:lstStyle/>
          <a:p>
            <a:fld id="{5D3C630B-1F32-4DE8-AF51-AF5E2135D2D2}" type="slidenum">
              <a:rPr lang="en-IN" smtClean="0"/>
              <a:t>‹#›</a:t>
            </a:fld>
            <a:endParaRPr lang="en-IN"/>
          </a:p>
        </p:txBody>
      </p:sp>
    </p:spTree>
    <p:extLst>
      <p:ext uri="{BB962C8B-B14F-4D97-AF65-F5344CB8AC3E}">
        <p14:creationId xmlns:p14="http://schemas.microsoft.com/office/powerpoint/2010/main" val="3502548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0FB674-BB18-4A26-A98D-32D5D3F95B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9BF246-AC14-47D1-B9FD-2134E38CD5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566CEB-FD4B-4FCA-9543-72F8C84ACEA8}"/>
              </a:ext>
            </a:extLst>
          </p:cNvPr>
          <p:cNvSpPr>
            <a:spLocks noGrp="1"/>
          </p:cNvSpPr>
          <p:nvPr>
            <p:ph type="dt" sz="half" idx="10"/>
          </p:nvPr>
        </p:nvSpPr>
        <p:spPr/>
        <p:txBody>
          <a:bodyPr/>
          <a:lstStyle/>
          <a:p>
            <a:fld id="{E04E0FF1-5323-40B9-9EBB-384401319529}" type="datetime1">
              <a:rPr lang="en-IN" smtClean="0"/>
              <a:t>01-01-2024</a:t>
            </a:fld>
            <a:endParaRPr lang="en-IN"/>
          </a:p>
        </p:txBody>
      </p:sp>
      <p:sp>
        <p:nvSpPr>
          <p:cNvPr id="5" name="Footer Placeholder 4">
            <a:extLst>
              <a:ext uri="{FF2B5EF4-FFF2-40B4-BE49-F238E27FC236}">
                <a16:creationId xmlns:a16="http://schemas.microsoft.com/office/drawing/2014/main" id="{2F6DBF13-960C-422C-9604-C92589C183BF}"/>
              </a:ext>
            </a:extLst>
          </p:cNvPr>
          <p:cNvSpPr>
            <a:spLocks noGrp="1"/>
          </p:cNvSpPr>
          <p:nvPr>
            <p:ph type="ftr" sz="quarter" idx="11"/>
          </p:nvPr>
        </p:nvSpPr>
        <p:spPr/>
        <p:txBody>
          <a:bodyPr/>
          <a:lstStyle/>
          <a:p>
            <a:r>
              <a:rPr lang="en-IN"/>
              <a:t>203519019</a:t>
            </a:r>
          </a:p>
        </p:txBody>
      </p:sp>
      <p:sp>
        <p:nvSpPr>
          <p:cNvPr id="6" name="Slide Number Placeholder 5">
            <a:extLst>
              <a:ext uri="{FF2B5EF4-FFF2-40B4-BE49-F238E27FC236}">
                <a16:creationId xmlns:a16="http://schemas.microsoft.com/office/drawing/2014/main" id="{0882B58B-02BE-4592-ACE8-E6B3E14E2951}"/>
              </a:ext>
            </a:extLst>
          </p:cNvPr>
          <p:cNvSpPr>
            <a:spLocks noGrp="1"/>
          </p:cNvSpPr>
          <p:nvPr>
            <p:ph type="sldNum" sz="quarter" idx="12"/>
          </p:nvPr>
        </p:nvSpPr>
        <p:spPr/>
        <p:txBody>
          <a:bodyPr/>
          <a:lstStyle/>
          <a:p>
            <a:fld id="{5D3C630B-1F32-4DE8-AF51-AF5E2135D2D2}" type="slidenum">
              <a:rPr lang="en-IN" smtClean="0"/>
              <a:t>‹#›</a:t>
            </a:fld>
            <a:endParaRPr lang="en-IN"/>
          </a:p>
        </p:txBody>
      </p:sp>
    </p:spTree>
    <p:extLst>
      <p:ext uri="{BB962C8B-B14F-4D97-AF65-F5344CB8AC3E}">
        <p14:creationId xmlns:p14="http://schemas.microsoft.com/office/powerpoint/2010/main" val="1457814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D5A5-4F8E-4064-9F70-23B10B5E67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655246-C284-4A25-8D72-9893B99AB6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9EAE11-6FD8-4B53-890A-204DEF8ED98B}"/>
              </a:ext>
            </a:extLst>
          </p:cNvPr>
          <p:cNvSpPr>
            <a:spLocks noGrp="1"/>
          </p:cNvSpPr>
          <p:nvPr>
            <p:ph type="dt" sz="half" idx="10"/>
          </p:nvPr>
        </p:nvSpPr>
        <p:spPr/>
        <p:txBody>
          <a:bodyPr/>
          <a:lstStyle/>
          <a:p>
            <a:fld id="{C1B2490D-8F4B-4AFC-8527-718FFF3763FB}" type="datetime1">
              <a:rPr lang="en-IN" smtClean="0"/>
              <a:t>01-01-2024</a:t>
            </a:fld>
            <a:endParaRPr lang="en-IN"/>
          </a:p>
        </p:txBody>
      </p:sp>
      <p:sp>
        <p:nvSpPr>
          <p:cNvPr id="5" name="Footer Placeholder 4">
            <a:extLst>
              <a:ext uri="{FF2B5EF4-FFF2-40B4-BE49-F238E27FC236}">
                <a16:creationId xmlns:a16="http://schemas.microsoft.com/office/drawing/2014/main" id="{F1F75122-BD39-4E4C-BD4A-3119B67D8D1C}"/>
              </a:ext>
            </a:extLst>
          </p:cNvPr>
          <p:cNvSpPr>
            <a:spLocks noGrp="1"/>
          </p:cNvSpPr>
          <p:nvPr>
            <p:ph type="ftr" sz="quarter" idx="11"/>
          </p:nvPr>
        </p:nvSpPr>
        <p:spPr/>
        <p:txBody>
          <a:bodyPr/>
          <a:lstStyle/>
          <a:p>
            <a:r>
              <a:rPr lang="en-IN"/>
              <a:t>203519019</a:t>
            </a:r>
          </a:p>
        </p:txBody>
      </p:sp>
      <p:sp>
        <p:nvSpPr>
          <p:cNvPr id="6" name="Slide Number Placeholder 5">
            <a:extLst>
              <a:ext uri="{FF2B5EF4-FFF2-40B4-BE49-F238E27FC236}">
                <a16:creationId xmlns:a16="http://schemas.microsoft.com/office/drawing/2014/main" id="{1E620EDC-2A5C-433A-9990-6CCCE549A3C0}"/>
              </a:ext>
            </a:extLst>
          </p:cNvPr>
          <p:cNvSpPr>
            <a:spLocks noGrp="1"/>
          </p:cNvSpPr>
          <p:nvPr>
            <p:ph type="sldNum" sz="quarter" idx="12"/>
          </p:nvPr>
        </p:nvSpPr>
        <p:spPr/>
        <p:txBody>
          <a:bodyPr/>
          <a:lstStyle/>
          <a:p>
            <a:fld id="{5D3C630B-1F32-4DE8-AF51-AF5E2135D2D2}" type="slidenum">
              <a:rPr lang="en-IN" smtClean="0"/>
              <a:t>‹#›</a:t>
            </a:fld>
            <a:endParaRPr lang="en-IN"/>
          </a:p>
        </p:txBody>
      </p:sp>
    </p:spTree>
    <p:extLst>
      <p:ext uri="{BB962C8B-B14F-4D97-AF65-F5344CB8AC3E}">
        <p14:creationId xmlns:p14="http://schemas.microsoft.com/office/powerpoint/2010/main" val="3404504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D4B33-8C1A-4F1D-BD0D-C854B1626F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00F7AD-BFBB-427B-9FCE-8D407A0E1C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4A827A-8383-4052-9C1D-F60935C623A1}"/>
              </a:ext>
            </a:extLst>
          </p:cNvPr>
          <p:cNvSpPr>
            <a:spLocks noGrp="1"/>
          </p:cNvSpPr>
          <p:nvPr>
            <p:ph type="dt" sz="half" idx="10"/>
          </p:nvPr>
        </p:nvSpPr>
        <p:spPr/>
        <p:txBody>
          <a:bodyPr/>
          <a:lstStyle/>
          <a:p>
            <a:fld id="{7C354157-6517-4EC3-A5CF-96CA6296AF3F}" type="datetime1">
              <a:rPr lang="en-IN" smtClean="0"/>
              <a:t>01-01-2024</a:t>
            </a:fld>
            <a:endParaRPr lang="en-IN"/>
          </a:p>
        </p:txBody>
      </p:sp>
      <p:sp>
        <p:nvSpPr>
          <p:cNvPr id="5" name="Footer Placeholder 4">
            <a:extLst>
              <a:ext uri="{FF2B5EF4-FFF2-40B4-BE49-F238E27FC236}">
                <a16:creationId xmlns:a16="http://schemas.microsoft.com/office/drawing/2014/main" id="{C248A62A-BDC0-4EF7-8A3A-D28D872FC906}"/>
              </a:ext>
            </a:extLst>
          </p:cNvPr>
          <p:cNvSpPr>
            <a:spLocks noGrp="1"/>
          </p:cNvSpPr>
          <p:nvPr>
            <p:ph type="ftr" sz="quarter" idx="11"/>
          </p:nvPr>
        </p:nvSpPr>
        <p:spPr/>
        <p:txBody>
          <a:bodyPr/>
          <a:lstStyle/>
          <a:p>
            <a:r>
              <a:rPr lang="en-IN"/>
              <a:t>203519019</a:t>
            </a:r>
          </a:p>
        </p:txBody>
      </p:sp>
      <p:sp>
        <p:nvSpPr>
          <p:cNvPr id="6" name="Slide Number Placeholder 5">
            <a:extLst>
              <a:ext uri="{FF2B5EF4-FFF2-40B4-BE49-F238E27FC236}">
                <a16:creationId xmlns:a16="http://schemas.microsoft.com/office/drawing/2014/main" id="{2FE81C58-11BD-46DF-AA3F-43EEFC247274}"/>
              </a:ext>
            </a:extLst>
          </p:cNvPr>
          <p:cNvSpPr>
            <a:spLocks noGrp="1"/>
          </p:cNvSpPr>
          <p:nvPr>
            <p:ph type="sldNum" sz="quarter" idx="12"/>
          </p:nvPr>
        </p:nvSpPr>
        <p:spPr/>
        <p:txBody>
          <a:bodyPr/>
          <a:lstStyle/>
          <a:p>
            <a:fld id="{5D3C630B-1F32-4DE8-AF51-AF5E2135D2D2}" type="slidenum">
              <a:rPr lang="en-IN" smtClean="0"/>
              <a:t>‹#›</a:t>
            </a:fld>
            <a:endParaRPr lang="en-IN"/>
          </a:p>
        </p:txBody>
      </p:sp>
    </p:spTree>
    <p:extLst>
      <p:ext uri="{BB962C8B-B14F-4D97-AF65-F5344CB8AC3E}">
        <p14:creationId xmlns:p14="http://schemas.microsoft.com/office/powerpoint/2010/main" val="1531722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C01AB-3F8D-44D8-89D5-965D4EA162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0D32EA-E860-4F44-9529-33C522F3DE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9AFF0A-126C-4730-9D4F-1D445B3C91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48E0200-16E6-477B-BFD6-88A7E2BBA043}"/>
              </a:ext>
            </a:extLst>
          </p:cNvPr>
          <p:cNvSpPr>
            <a:spLocks noGrp="1"/>
          </p:cNvSpPr>
          <p:nvPr>
            <p:ph type="dt" sz="half" idx="10"/>
          </p:nvPr>
        </p:nvSpPr>
        <p:spPr/>
        <p:txBody>
          <a:bodyPr/>
          <a:lstStyle/>
          <a:p>
            <a:fld id="{8E0840DE-0A58-4C75-9C0D-6319A38EF8D8}" type="datetime1">
              <a:rPr lang="en-IN" smtClean="0"/>
              <a:t>01-01-2024</a:t>
            </a:fld>
            <a:endParaRPr lang="en-IN"/>
          </a:p>
        </p:txBody>
      </p:sp>
      <p:sp>
        <p:nvSpPr>
          <p:cNvPr id="6" name="Footer Placeholder 5">
            <a:extLst>
              <a:ext uri="{FF2B5EF4-FFF2-40B4-BE49-F238E27FC236}">
                <a16:creationId xmlns:a16="http://schemas.microsoft.com/office/drawing/2014/main" id="{A794F761-21A5-4CCF-BEDE-AAC69250BC85}"/>
              </a:ext>
            </a:extLst>
          </p:cNvPr>
          <p:cNvSpPr>
            <a:spLocks noGrp="1"/>
          </p:cNvSpPr>
          <p:nvPr>
            <p:ph type="ftr" sz="quarter" idx="11"/>
          </p:nvPr>
        </p:nvSpPr>
        <p:spPr/>
        <p:txBody>
          <a:bodyPr/>
          <a:lstStyle/>
          <a:p>
            <a:r>
              <a:rPr lang="en-IN"/>
              <a:t>203519019</a:t>
            </a:r>
          </a:p>
        </p:txBody>
      </p:sp>
      <p:sp>
        <p:nvSpPr>
          <p:cNvPr id="7" name="Slide Number Placeholder 6">
            <a:extLst>
              <a:ext uri="{FF2B5EF4-FFF2-40B4-BE49-F238E27FC236}">
                <a16:creationId xmlns:a16="http://schemas.microsoft.com/office/drawing/2014/main" id="{E41920BC-29AF-4CB6-82A2-EC92CCF8E1D0}"/>
              </a:ext>
            </a:extLst>
          </p:cNvPr>
          <p:cNvSpPr>
            <a:spLocks noGrp="1"/>
          </p:cNvSpPr>
          <p:nvPr>
            <p:ph type="sldNum" sz="quarter" idx="12"/>
          </p:nvPr>
        </p:nvSpPr>
        <p:spPr/>
        <p:txBody>
          <a:bodyPr/>
          <a:lstStyle/>
          <a:p>
            <a:fld id="{5D3C630B-1F32-4DE8-AF51-AF5E2135D2D2}" type="slidenum">
              <a:rPr lang="en-IN" smtClean="0"/>
              <a:t>‹#›</a:t>
            </a:fld>
            <a:endParaRPr lang="en-IN"/>
          </a:p>
        </p:txBody>
      </p:sp>
    </p:spTree>
    <p:extLst>
      <p:ext uri="{BB962C8B-B14F-4D97-AF65-F5344CB8AC3E}">
        <p14:creationId xmlns:p14="http://schemas.microsoft.com/office/powerpoint/2010/main" val="2763955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954D9-8F59-474C-9451-B70CCFEB3C0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F2E1A5-6715-4CC3-AB9B-34686AEDD0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F47BEF-6F02-40DF-8524-CDF3B50904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2B69A9F-F445-4100-9702-71A2267311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D526E7-04B9-49B4-A3BF-B562221515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4FB1C2-2EBD-4DBA-BD22-933AE13D3FA9}"/>
              </a:ext>
            </a:extLst>
          </p:cNvPr>
          <p:cNvSpPr>
            <a:spLocks noGrp="1"/>
          </p:cNvSpPr>
          <p:nvPr>
            <p:ph type="dt" sz="half" idx="10"/>
          </p:nvPr>
        </p:nvSpPr>
        <p:spPr/>
        <p:txBody>
          <a:bodyPr/>
          <a:lstStyle/>
          <a:p>
            <a:fld id="{0B61E3B2-422A-4306-A315-2DAF65418676}" type="datetime1">
              <a:rPr lang="en-IN" smtClean="0"/>
              <a:t>01-01-2024</a:t>
            </a:fld>
            <a:endParaRPr lang="en-IN"/>
          </a:p>
        </p:txBody>
      </p:sp>
      <p:sp>
        <p:nvSpPr>
          <p:cNvPr id="8" name="Footer Placeholder 7">
            <a:extLst>
              <a:ext uri="{FF2B5EF4-FFF2-40B4-BE49-F238E27FC236}">
                <a16:creationId xmlns:a16="http://schemas.microsoft.com/office/drawing/2014/main" id="{07FA1ED5-6AC9-4477-8580-DA2849C579B3}"/>
              </a:ext>
            </a:extLst>
          </p:cNvPr>
          <p:cNvSpPr>
            <a:spLocks noGrp="1"/>
          </p:cNvSpPr>
          <p:nvPr>
            <p:ph type="ftr" sz="quarter" idx="11"/>
          </p:nvPr>
        </p:nvSpPr>
        <p:spPr/>
        <p:txBody>
          <a:bodyPr/>
          <a:lstStyle/>
          <a:p>
            <a:r>
              <a:rPr lang="en-IN"/>
              <a:t>203519019</a:t>
            </a:r>
          </a:p>
        </p:txBody>
      </p:sp>
      <p:sp>
        <p:nvSpPr>
          <p:cNvPr id="9" name="Slide Number Placeholder 8">
            <a:extLst>
              <a:ext uri="{FF2B5EF4-FFF2-40B4-BE49-F238E27FC236}">
                <a16:creationId xmlns:a16="http://schemas.microsoft.com/office/drawing/2014/main" id="{D710135B-CC55-41C9-8658-8A09CF6949D3}"/>
              </a:ext>
            </a:extLst>
          </p:cNvPr>
          <p:cNvSpPr>
            <a:spLocks noGrp="1"/>
          </p:cNvSpPr>
          <p:nvPr>
            <p:ph type="sldNum" sz="quarter" idx="12"/>
          </p:nvPr>
        </p:nvSpPr>
        <p:spPr/>
        <p:txBody>
          <a:bodyPr/>
          <a:lstStyle/>
          <a:p>
            <a:fld id="{5D3C630B-1F32-4DE8-AF51-AF5E2135D2D2}" type="slidenum">
              <a:rPr lang="en-IN" smtClean="0"/>
              <a:t>‹#›</a:t>
            </a:fld>
            <a:endParaRPr lang="en-IN"/>
          </a:p>
        </p:txBody>
      </p:sp>
    </p:spTree>
    <p:extLst>
      <p:ext uri="{BB962C8B-B14F-4D97-AF65-F5344CB8AC3E}">
        <p14:creationId xmlns:p14="http://schemas.microsoft.com/office/powerpoint/2010/main" val="84121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E1BF-7DCF-4600-9C56-F3337148D5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636BBB8-6B79-4BF8-B087-8646E6DB7D3D}"/>
              </a:ext>
            </a:extLst>
          </p:cNvPr>
          <p:cNvSpPr>
            <a:spLocks noGrp="1"/>
          </p:cNvSpPr>
          <p:nvPr>
            <p:ph type="dt" sz="half" idx="10"/>
          </p:nvPr>
        </p:nvSpPr>
        <p:spPr/>
        <p:txBody>
          <a:bodyPr/>
          <a:lstStyle/>
          <a:p>
            <a:fld id="{8FCF2636-82D1-47AD-A6DA-491A19616122}" type="datetime1">
              <a:rPr lang="en-IN" smtClean="0"/>
              <a:t>01-01-2024</a:t>
            </a:fld>
            <a:endParaRPr lang="en-IN"/>
          </a:p>
        </p:txBody>
      </p:sp>
      <p:sp>
        <p:nvSpPr>
          <p:cNvPr id="4" name="Footer Placeholder 3">
            <a:extLst>
              <a:ext uri="{FF2B5EF4-FFF2-40B4-BE49-F238E27FC236}">
                <a16:creationId xmlns:a16="http://schemas.microsoft.com/office/drawing/2014/main" id="{44BE29FF-9DD5-4D8B-924F-0166DF8A1AB4}"/>
              </a:ext>
            </a:extLst>
          </p:cNvPr>
          <p:cNvSpPr>
            <a:spLocks noGrp="1"/>
          </p:cNvSpPr>
          <p:nvPr>
            <p:ph type="ftr" sz="quarter" idx="11"/>
          </p:nvPr>
        </p:nvSpPr>
        <p:spPr/>
        <p:txBody>
          <a:bodyPr/>
          <a:lstStyle/>
          <a:p>
            <a:r>
              <a:rPr lang="en-IN"/>
              <a:t>203519019</a:t>
            </a:r>
          </a:p>
        </p:txBody>
      </p:sp>
      <p:sp>
        <p:nvSpPr>
          <p:cNvPr id="5" name="Slide Number Placeholder 4">
            <a:extLst>
              <a:ext uri="{FF2B5EF4-FFF2-40B4-BE49-F238E27FC236}">
                <a16:creationId xmlns:a16="http://schemas.microsoft.com/office/drawing/2014/main" id="{E78A88F7-15C8-4F0F-9085-7571E813BFAA}"/>
              </a:ext>
            </a:extLst>
          </p:cNvPr>
          <p:cNvSpPr>
            <a:spLocks noGrp="1"/>
          </p:cNvSpPr>
          <p:nvPr>
            <p:ph type="sldNum" sz="quarter" idx="12"/>
          </p:nvPr>
        </p:nvSpPr>
        <p:spPr/>
        <p:txBody>
          <a:bodyPr/>
          <a:lstStyle/>
          <a:p>
            <a:fld id="{5D3C630B-1F32-4DE8-AF51-AF5E2135D2D2}" type="slidenum">
              <a:rPr lang="en-IN" smtClean="0"/>
              <a:t>‹#›</a:t>
            </a:fld>
            <a:endParaRPr lang="en-IN"/>
          </a:p>
        </p:txBody>
      </p:sp>
    </p:spTree>
    <p:extLst>
      <p:ext uri="{BB962C8B-B14F-4D97-AF65-F5344CB8AC3E}">
        <p14:creationId xmlns:p14="http://schemas.microsoft.com/office/powerpoint/2010/main" val="1786497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0D21F3-4F0C-4639-A68C-DEACCFE48222}"/>
              </a:ext>
            </a:extLst>
          </p:cNvPr>
          <p:cNvSpPr>
            <a:spLocks noGrp="1"/>
          </p:cNvSpPr>
          <p:nvPr>
            <p:ph type="dt" sz="half" idx="10"/>
          </p:nvPr>
        </p:nvSpPr>
        <p:spPr/>
        <p:txBody>
          <a:bodyPr/>
          <a:lstStyle/>
          <a:p>
            <a:fld id="{1E54652F-2124-48E5-9A75-2AE4C80F6915}" type="datetime1">
              <a:rPr lang="en-IN" smtClean="0"/>
              <a:t>01-01-2024</a:t>
            </a:fld>
            <a:endParaRPr lang="en-IN"/>
          </a:p>
        </p:txBody>
      </p:sp>
      <p:sp>
        <p:nvSpPr>
          <p:cNvPr id="3" name="Footer Placeholder 2">
            <a:extLst>
              <a:ext uri="{FF2B5EF4-FFF2-40B4-BE49-F238E27FC236}">
                <a16:creationId xmlns:a16="http://schemas.microsoft.com/office/drawing/2014/main" id="{89561078-43A2-4150-BC16-3F83403FBE30}"/>
              </a:ext>
            </a:extLst>
          </p:cNvPr>
          <p:cNvSpPr>
            <a:spLocks noGrp="1"/>
          </p:cNvSpPr>
          <p:nvPr>
            <p:ph type="ftr" sz="quarter" idx="11"/>
          </p:nvPr>
        </p:nvSpPr>
        <p:spPr/>
        <p:txBody>
          <a:bodyPr/>
          <a:lstStyle/>
          <a:p>
            <a:r>
              <a:rPr lang="en-IN"/>
              <a:t>203519019</a:t>
            </a:r>
          </a:p>
        </p:txBody>
      </p:sp>
      <p:sp>
        <p:nvSpPr>
          <p:cNvPr id="4" name="Slide Number Placeholder 3">
            <a:extLst>
              <a:ext uri="{FF2B5EF4-FFF2-40B4-BE49-F238E27FC236}">
                <a16:creationId xmlns:a16="http://schemas.microsoft.com/office/drawing/2014/main" id="{B44D761E-B411-40D8-952C-F0FB41EA2A77}"/>
              </a:ext>
            </a:extLst>
          </p:cNvPr>
          <p:cNvSpPr>
            <a:spLocks noGrp="1"/>
          </p:cNvSpPr>
          <p:nvPr>
            <p:ph type="sldNum" sz="quarter" idx="12"/>
          </p:nvPr>
        </p:nvSpPr>
        <p:spPr/>
        <p:txBody>
          <a:bodyPr/>
          <a:lstStyle/>
          <a:p>
            <a:fld id="{5D3C630B-1F32-4DE8-AF51-AF5E2135D2D2}" type="slidenum">
              <a:rPr lang="en-IN" smtClean="0"/>
              <a:t>‹#›</a:t>
            </a:fld>
            <a:endParaRPr lang="en-IN"/>
          </a:p>
        </p:txBody>
      </p:sp>
    </p:spTree>
    <p:extLst>
      <p:ext uri="{BB962C8B-B14F-4D97-AF65-F5344CB8AC3E}">
        <p14:creationId xmlns:p14="http://schemas.microsoft.com/office/powerpoint/2010/main" val="597241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4EC03-27F5-460E-BD95-8FDA1B4650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4D0A6F-D0BA-4241-B8D4-1EC2BA82DD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F788CFE-32A2-4EB5-959F-A3A0F1476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ECC188-CFBD-4EE8-92B9-661ABE4354F3}"/>
              </a:ext>
            </a:extLst>
          </p:cNvPr>
          <p:cNvSpPr>
            <a:spLocks noGrp="1"/>
          </p:cNvSpPr>
          <p:nvPr>
            <p:ph type="dt" sz="half" idx="10"/>
          </p:nvPr>
        </p:nvSpPr>
        <p:spPr/>
        <p:txBody>
          <a:bodyPr/>
          <a:lstStyle/>
          <a:p>
            <a:fld id="{45716B49-2503-4E43-9E46-D4165838A21C}" type="datetime1">
              <a:rPr lang="en-IN" smtClean="0"/>
              <a:t>01-01-2024</a:t>
            </a:fld>
            <a:endParaRPr lang="en-IN"/>
          </a:p>
        </p:txBody>
      </p:sp>
      <p:sp>
        <p:nvSpPr>
          <p:cNvPr id="6" name="Footer Placeholder 5">
            <a:extLst>
              <a:ext uri="{FF2B5EF4-FFF2-40B4-BE49-F238E27FC236}">
                <a16:creationId xmlns:a16="http://schemas.microsoft.com/office/drawing/2014/main" id="{BC993CE7-528D-4F0B-9FAC-1032B20BE4D3}"/>
              </a:ext>
            </a:extLst>
          </p:cNvPr>
          <p:cNvSpPr>
            <a:spLocks noGrp="1"/>
          </p:cNvSpPr>
          <p:nvPr>
            <p:ph type="ftr" sz="quarter" idx="11"/>
          </p:nvPr>
        </p:nvSpPr>
        <p:spPr/>
        <p:txBody>
          <a:bodyPr/>
          <a:lstStyle/>
          <a:p>
            <a:r>
              <a:rPr lang="en-IN"/>
              <a:t>203519019</a:t>
            </a:r>
          </a:p>
        </p:txBody>
      </p:sp>
      <p:sp>
        <p:nvSpPr>
          <p:cNvPr id="7" name="Slide Number Placeholder 6">
            <a:extLst>
              <a:ext uri="{FF2B5EF4-FFF2-40B4-BE49-F238E27FC236}">
                <a16:creationId xmlns:a16="http://schemas.microsoft.com/office/drawing/2014/main" id="{48E05526-2F90-4C8E-B1D8-33D99F373DDD}"/>
              </a:ext>
            </a:extLst>
          </p:cNvPr>
          <p:cNvSpPr>
            <a:spLocks noGrp="1"/>
          </p:cNvSpPr>
          <p:nvPr>
            <p:ph type="sldNum" sz="quarter" idx="12"/>
          </p:nvPr>
        </p:nvSpPr>
        <p:spPr/>
        <p:txBody>
          <a:bodyPr/>
          <a:lstStyle/>
          <a:p>
            <a:fld id="{5D3C630B-1F32-4DE8-AF51-AF5E2135D2D2}" type="slidenum">
              <a:rPr lang="en-IN" smtClean="0"/>
              <a:t>‹#›</a:t>
            </a:fld>
            <a:endParaRPr lang="en-IN"/>
          </a:p>
        </p:txBody>
      </p:sp>
    </p:spTree>
    <p:extLst>
      <p:ext uri="{BB962C8B-B14F-4D97-AF65-F5344CB8AC3E}">
        <p14:creationId xmlns:p14="http://schemas.microsoft.com/office/powerpoint/2010/main" val="844091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0A913-BB9B-4041-99A2-30FB53ADF9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C4993E4-937E-4F38-B134-25D4F48969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2158D3-8BFA-4693-AAD3-E4DEBD58FB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73F8AE-4D14-4FA5-A4ED-C92FAC2F83A0}"/>
              </a:ext>
            </a:extLst>
          </p:cNvPr>
          <p:cNvSpPr>
            <a:spLocks noGrp="1"/>
          </p:cNvSpPr>
          <p:nvPr>
            <p:ph type="dt" sz="half" idx="10"/>
          </p:nvPr>
        </p:nvSpPr>
        <p:spPr/>
        <p:txBody>
          <a:bodyPr/>
          <a:lstStyle/>
          <a:p>
            <a:fld id="{313720D2-5237-49B3-8D5C-874C64DBC916}" type="datetime1">
              <a:rPr lang="en-IN" smtClean="0"/>
              <a:t>01-01-2024</a:t>
            </a:fld>
            <a:endParaRPr lang="en-IN"/>
          </a:p>
        </p:txBody>
      </p:sp>
      <p:sp>
        <p:nvSpPr>
          <p:cNvPr id="6" name="Footer Placeholder 5">
            <a:extLst>
              <a:ext uri="{FF2B5EF4-FFF2-40B4-BE49-F238E27FC236}">
                <a16:creationId xmlns:a16="http://schemas.microsoft.com/office/drawing/2014/main" id="{9BDD765F-8118-458B-B46D-86FA5AB65112}"/>
              </a:ext>
            </a:extLst>
          </p:cNvPr>
          <p:cNvSpPr>
            <a:spLocks noGrp="1"/>
          </p:cNvSpPr>
          <p:nvPr>
            <p:ph type="ftr" sz="quarter" idx="11"/>
          </p:nvPr>
        </p:nvSpPr>
        <p:spPr/>
        <p:txBody>
          <a:bodyPr/>
          <a:lstStyle/>
          <a:p>
            <a:r>
              <a:rPr lang="en-IN"/>
              <a:t>203519019</a:t>
            </a:r>
          </a:p>
        </p:txBody>
      </p:sp>
      <p:sp>
        <p:nvSpPr>
          <p:cNvPr id="7" name="Slide Number Placeholder 6">
            <a:extLst>
              <a:ext uri="{FF2B5EF4-FFF2-40B4-BE49-F238E27FC236}">
                <a16:creationId xmlns:a16="http://schemas.microsoft.com/office/drawing/2014/main" id="{8C9BFE06-F64C-428B-9646-21F456C50672}"/>
              </a:ext>
            </a:extLst>
          </p:cNvPr>
          <p:cNvSpPr>
            <a:spLocks noGrp="1"/>
          </p:cNvSpPr>
          <p:nvPr>
            <p:ph type="sldNum" sz="quarter" idx="12"/>
          </p:nvPr>
        </p:nvSpPr>
        <p:spPr/>
        <p:txBody>
          <a:bodyPr/>
          <a:lstStyle/>
          <a:p>
            <a:fld id="{5D3C630B-1F32-4DE8-AF51-AF5E2135D2D2}" type="slidenum">
              <a:rPr lang="en-IN" smtClean="0"/>
              <a:t>‹#›</a:t>
            </a:fld>
            <a:endParaRPr lang="en-IN"/>
          </a:p>
        </p:txBody>
      </p:sp>
    </p:spTree>
    <p:extLst>
      <p:ext uri="{BB962C8B-B14F-4D97-AF65-F5344CB8AC3E}">
        <p14:creationId xmlns:p14="http://schemas.microsoft.com/office/powerpoint/2010/main" val="410165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9D9846-AB7A-4E12-8F99-015370AD92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4164EB-A08E-4F91-B0F4-26F9D6A0F2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06F21D-9E59-47B7-A7FE-C4C5002150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98E14A-DD10-44D9-9945-05CDEA895502}" type="datetime1">
              <a:rPr lang="en-IN" smtClean="0"/>
              <a:t>01-01-2024</a:t>
            </a:fld>
            <a:endParaRPr lang="en-IN"/>
          </a:p>
        </p:txBody>
      </p:sp>
      <p:sp>
        <p:nvSpPr>
          <p:cNvPr id="5" name="Footer Placeholder 4">
            <a:extLst>
              <a:ext uri="{FF2B5EF4-FFF2-40B4-BE49-F238E27FC236}">
                <a16:creationId xmlns:a16="http://schemas.microsoft.com/office/drawing/2014/main" id="{3FC42E82-F918-4B1F-90C8-2A3470807E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203519019</a:t>
            </a:r>
          </a:p>
        </p:txBody>
      </p:sp>
      <p:sp>
        <p:nvSpPr>
          <p:cNvPr id="6" name="Slide Number Placeholder 5">
            <a:extLst>
              <a:ext uri="{FF2B5EF4-FFF2-40B4-BE49-F238E27FC236}">
                <a16:creationId xmlns:a16="http://schemas.microsoft.com/office/drawing/2014/main" id="{D7EA5FAD-382D-4378-8A0E-EE6286201D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3C630B-1F32-4DE8-AF51-AF5E2135D2D2}" type="slidenum">
              <a:rPr lang="en-IN" smtClean="0"/>
              <a:t>‹#›</a:t>
            </a:fld>
            <a:endParaRPr lang="en-IN"/>
          </a:p>
        </p:txBody>
      </p:sp>
    </p:spTree>
    <p:extLst>
      <p:ext uri="{BB962C8B-B14F-4D97-AF65-F5344CB8AC3E}">
        <p14:creationId xmlns:p14="http://schemas.microsoft.com/office/powerpoint/2010/main" val="2517396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 Id="rId6" Type="http://schemas.openxmlformats.org/officeDocument/2006/relationships/chart" Target="../charts/chart5.xml"/><Relationship Id="rId5" Type="http://schemas.openxmlformats.org/officeDocument/2006/relationships/image" Target="../media/image5.gif"/><Relationship Id="rId4" Type="http://schemas.openxmlformats.org/officeDocument/2006/relationships/chart" Target="../charts/char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2" y="230311"/>
            <a:ext cx="10273699" cy="1560576"/>
          </a:xfrm>
          <a:ln>
            <a:solidFill>
              <a:schemeClr val="bg1"/>
            </a:solidFill>
          </a:ln>
        </p:spPr>
        <p:txBody>
          <a:bodyPr>
            <a:normAutofit/>
          </a:bodyPr>
          <a:lstStyle/>
          <a:p>
            <a:pPr algn="ctr"/>
            <a:r>
              <a:rPr lang="en-US" sz="4000" b="1" dirty="0">
                <a:latin typeface="+mn-lt"/>
              </a:rPr>
              <a:t>MINIMISATION OF TUNNEL OVERBREAK IN DRILL AND ROCK BLAST TUNNELLING</a:t>
            </a:r>
          </a:p>
        </p:txBody>
      </p:sp>
      <p:sp>
        <p:nvSpPr>
          <p:cNvPr id="3" name="Subtitle 2"/>
          <p:cNvSpPr>
            <a:spLocks noGrp="1"/>
          </p:cNvSpPr>
          <p:nvPr>
            <p:ph type="subTitle" idx="1"/>
          </p:nvPr>
        </p:nvSpPr>
        <p:spPr/>
        <p:txBody>
          <a:bodyPr/>
          <a:lstStyle/>
          <a:p>
            <a:endParaRPr lang="en-US" dirty="0"/>
          </a:p>
          <a:p>
            <a:endParaRPr lang="en-US" dirty="0"/>
          </a:p>
        </p:txBody>
      </p:sp>
      <p:pic>
        <p:nvPicPr>
          <p:cNvPr id="8" name="Picture 7"/>
          <p:cNvPicPr>
            <a:picLocks noChangeAspect="1"/>
          </p:cNvPicPr>
          <p:nvPr/>
        </p:nvPicPr>
        <p:blipFill>
          <a:blip r:embed="rId3"/>
          <a:stretch>
            <a:fillRect/>
          </a:stretch>
        </p:blipFill>
        <p:spPr>
          <a:xfrm>
            <a:off x="3581399" y="1918082"/>
            <a:ext cx="2353056" cy="2159275"/>
          </a:xfrm>
          <a:prstGeom prst="rect">
            <a:avLst/>
          </a:prstGeom>
        </p:spPr>
      </p:pic>
      <p:pic>
        <p:nvPicPr>
          <p:cNvPr id="10" name="Picture 9"/>
          <p:cNvPicPr>
            <a:picLocks noChangeAspect="1"/>
          </p:cNvPicPr>
          <p:nvPr/>
        </p:nvPicPr>
        <p:blipFill>
          <a:blip r:embed="rId4"/>
          <a:stretch>
            <a:fillRect/>
          </a:stretch>
        </p:blipFill>
        <p:spPr>
          <a:xfrm>
            <a:off x="6257551" y="1999692"/>
            <a:ext cx="2193937" cy="2144356"/>
          </a:xfrm>
          <a:prstGeom prst="rect">
            <a:avLst/>
          </a:prstGeom>
        </p:spPr>
      </p:pic>
      <p:sp>
        <p:nvSpPr>
          <p:cNvPr id="12" name="TextBox 11"/>
          <p:cNvSpPr txBox="1"/>
          <p:nvPr/>
        </p:nvSpPr>
        <p:spPr>
          <a:xfrm>
            <a:off x="1134448" y="4297495"/>
            <a:ext cx="9680448" cy="2308324"/>
          </a:xfrm>
          <a:prstGeom prst="rect">
            <a:avLst/>
          </a:prstGeom>
          <a:noFill/>
        </p:spPr>
        <p:txBody>
          <a:bodyPr wrap="square" rtlCol="0">
            <a:spAutoFit/>
          </a:bodyPr>
          <a:lstStyle/>
          <a:p>
            <a:r>
              <a:rPr lang="en-US" dirty="0"/>
              <a:t>Guided by								Presented by</a:t>
            </a:r>
          </a:p>
          <a:p>
            <a:r>
              <a:rPr lang="en-IN" b="1" dirty="0">
                <a:solidFill>
                  <a:srgbClr val="000000"/>
                </a:solidFill>
              </a:rPr>
              <a:t>Dr R. Senthil Kumar,                                                                                                                 </a:t>
            </a:r>
            <a:r>
              <a:rPr lang="en-IN" dirty="0">
                <a:solidFill>
                  <a:srgbClr val="000000"/>
                </a:solidFill>
              </a:rPr>
              <a:t>P. Vishnu Vardhan</a:t>
            </a:r>
          </a:p>
          <a:p>
            <a:r>
              <a:rPr lang="en-IN" dirty="0">
                <a:solidFill>
                  <a:srgbClr val="000000"/>
                </a:solidFill>
              </a:rPr>
              <a:t>Assistant professor                                                </a:t>
            </a:r>
            <a:r>
              <a:rPr lang="en-US" b="1" dirty="0"/>
              <a:t>            </a:t>
            </a:r>
            <a:r>
              <a:rPr lang="en-US" dirty="0"/>
              <a:t>M Tech, Construction Technology &amp; Management</a:t>
            </a:r>
            <a:r>
              <a:rPr lang="en-IN" dirty="0">
                <a:solidFill>
                  <a:srgbClr val="000000"/>
                </a:solidFill>
              </a:rPr>
              <a:t>            </a:t>
            </a:r>
          </a:p>
          <a:p>
            <a:pPr algn="l" fontAlgn="base"/>
            <a:r>
              <a:rPr lang="en-IN" dirty="0">
                <a:solidFill>
                  <a:srgbClr val="000000"/>
                </a:solidFill>
              </a:rPr>
              <a:t>Dept of Civil Engineering</a:t>
            </a:r>
            <a:r>
              <a:rPr lang="en-US" b="1" dirty="0"/>
              <a:t>		                                                                                           </a:t>
            </a:r>
            <a:r>
              <a:rPr lang="en-US" dirty="0"/>
              <a:t>203519019</a:t>
            </a:r>
            <a:r>
              <a:rPr lang="en-US" b="1" dirty="0"/>
              <a:t>		               </a:t>
            </a:r>
            <a:r>
              <a:rPr lang="en-US" dirty="0"/>
              <a:t>		           				                                     </a:t>
            </a:r>
            <a:endParaRPr lang="en-US" dirty="0">
              <a:latin typeface="-apple-system"/>
            </a:endParaRPr>
          </a:p>
          <a:p>
            <a:pPr algn="l" fontAlgn="b"/>
            <a:r>
              <a:rPr lang="en-US" dirty="0">
                <a:latin typeface="-apple-system"/>
              </a:rPr>
              <a:t> </a:t>
            </a:r>
            <a:r>
              <a:rPr lang="en-US" b="1" dirty="0">
                <a:latin typeface="-apple-system"/>
              </a:rPr>
              <a:t>Sanjay Pajni</a:t>
            </a:r>
            <a:r>
              <a:rPr lang="en-US" dirty="0">
                <a:latin typeface="-apple-system"/>
              </a:rPr>
              <a:t>,</a:t>
            </a:r>
          </a:p>
          <a:p>
            <a:pPr algn="l" fontAlgn="base"/>
            <a:r>
              <a:rPr lang="en-US" dirty="0">
                <a:latin typeface="-apple-system"/>
              </a:rPr>
              <a:t> Chief Engineering Manager , EDRC Faridabad, Larsen &amp; Toubro</a:t>
            </a:r>
          </a:p>
          <a:p>
            <a:r>
              <a:rPr lang="en-US" dirty="0"/>
              <a:t>	        </a:t>
            </a:r>
          </a:p>
        </p:txBody>
      </p:sp>
      <p:cxnSp>
        <p:nvCxnSpPr>
          <p:cNvPr id="20" name="Straight Connector 19">
            <a:extLst>
              <a:ext uri="{FF2B5EF4-FFF2-40B4-BE49-F238E27FC236}">
                <a16:creationId xmlns:a16="http://schemas.microsoft.com/office/drawing/2014/main" id="{36381C84-C8AD-4047-95F2-C6DBED3819B9}"/>
              </a:ext>
            </a:extLst>
          </p:cNvPr>
          <p:cNvCxnSpPr/>
          <p:nvPr/>
        </p:nvCxnSpPr>
        <p:spPr>
          <a:xfrm>
            <a:off x="949911" y="4297495"/>
            <a:ext cx="10049522"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CF38EBF9-69DB-40FB-8B24-B416D6776069}"/>
              </a:ext>
            </a:extLst>
          </p:cNvPr>
          <p:cNvSpPr>
            <a:spLocks noGrp="1"/>
          </p:cNvSpPr>
          <p:nvPr>
            <p:ph type="dt" sz="half" idx="10"/>
          </p:nvPr>
        </p:nvSpPr>
        <p:spPr>
          <a:xfrm>
            <a:off x="0" y="6356350"/>
            <a:ext cx="4018722"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70C073DB-BACA-454B-B346-00360EA5D948}" type="datetime1">
              <a:rPr lang="en-IN" smtClean="0"/>
              <a:t>01-01-2024</a:t>
            </a:fld>
            <a:endParaRPr lang="en-IN" dirty="0"/>
          </a:p>
        </p:txBody>
      </p:sp>
      <p:sp>
        <p:nvSpPr>
          <p:cNvPr id="9" name="Footer Placeholder 8">
            <a:extLst>
              <a:ext uri="{FF2B5EF4-FFF2-40B4-BE49-F238E27FC236}">
                <a16:creationId xmlns:a16="http://schemas.microsoft.com/office/drawing/2014/main" id="{EA4D4252-CE38-4E2C-8D90-4A3E775B5A71}"/>
              </a:ext>
            </a:extLst>
          </p:cNvPr>
          <p:cNvSpPr>
            <a:spLocks noGrp="1"/>
          </p:cNvSpPr>
          <p:nvPr>
            <p:ph type="ftr" sz="quarter" idx="11"/>
          </p:nvPr>
        </p:nvSpPr>
        <p:spPr>
          <a:xfrm>
            <a:off x="4018722" y="6356350"/>
            <a:ext cx="4591878"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11" name="Slide Number Placeholder 10">
            <a:extLst>
              <a:ext uri="{FF2B5EF4-FFF2-40B4-BE49-F238E27FC236}">
                <a16:creationId xmlns:a16="http://schemas.microsoft.com/office/drawing/2014/main" id="{BD7C8F67-535E-40B7-8D16-171B9E9DD529}"/>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1</a:t>
            </a:fld>
            <a:endParaRPr lang="en-IN" dirty="0"/>
          </a:p>
        </p:txBody>
      </p:sp>
    </p:spTree>
    <p:extLst>
      <p:ext uri="{BB962C8B-B14F-4D97-AF65-F5344CB8AC3E}">
        <p14:creationId xmlns:p14="http://schemas.microsoft.com/office/powerpoint/2010/main" val="2803160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FB7B0-F404-43D6-97D5-F5F7717C12F2}"/>
              </a:ext>
            </a:extLst>
          </p:cNvPr>
          <p:cNvSpPr>
            <a:spLocks noGrp="1"/>
          </p:cNvSpPr>
          <p:nvPr>
            <p:ph type="title"/>
          </p:nvPr>
        </p:nvSpPr>
        <p:spPr>
          <a:xfrm>
            <a:off x="758687" y="0"/>
            <a:ext cx="10515600" cy="1325563"/>
          </a:xfrm>
        </p:spPr>
        <p:txBody>
          <a:bodyPr>
            <a:normAutofit/>
          </a:bodyPr>
          <a:lstStyle/>
          <a:p>
            <a:r>
              <a:rPr lang="en-IN" sz="3600" dirty="0">
                <a:latin typeface="+mn-lt"/>
              </a:rPr>
              <a:t>Cycle Time Analysis</a:t>
            </a:r>
          </a:p>
        </p:txBody>
      </p:sp>
      <p:sp>
        <p:nvSpPr>
          <p:cNvPr id="3" name="Content Placeholder 2">
            <a:extLst>
              <a:ext uri="{FF2B5EF4-FFF2-40B4-BE49-F238E27FC236}">
                <a16:creationId xmlns:a16="http://schemas.microsoft.com/office/drawing/2014/main" id="{DA8A1D56-D5F6-42C5-998F-C04629F9A524}"/>
              </a:ext>
            </a:extLst>
          </p:cNvPr>
          <p:cNvSpPr>
            <a:spLocks noGrp="1"/>
          </p:cNvSpPr>
          <p:nvPr>
            <p:ph idx="1"/>
          </p:nvPr>
        </p:nvSpPr>
        <p:spPr>
          <a:xfrm>
            <a:off x="838200" y="1072806"/>
            <a:ext cx="10515600" cy="4488897"/>
          </a:xfrm>
        </p:spPr>
        <p:txBody>
          <a:bodyPr>
            <a:normAutofit/>
          </a:bodyPr>
          <a:lstStyle/>
          <a:p>
            <a:r>
              <a:rPr lang="en-IN" sz="1800" dirty="0"/>
              <a:t>The next analysed tunnels are same main tunnels 2 and 3 of class B3</a:t>
            </a:r>
          </a:p>
          <a:p>
            <a:endParaRPr lang="en-IN" sz="1800" dirty="0"/>
          </a:p>
        </p:txBody>
      </p:sp>
      <p:sp>
        <p:nvSpPr>
          <p:cNvPr id="4" name="Date Placeholder 3">
            <a:extLst>
              <a:ext uri="{FF2B5EF4-FFF2-40B4-BE49-F238E27FC236}">
                <a16:creationId xmlns:a16="http://schemas.microsoft.com/office/drawing/2014/main" id="{3D7E349E-FC69-473C-8EE7-C968B603C379}"/>
              </a:ext>
            </a:extLst>
          </p:cNvPr>
          <p:cNvSpPr>
            <a:spLocks noGrp="1"/>
          </p:cNvSpPr>
          <p:nvPr>
            <p:ph type="dt" sz="half" idx="10"/>
          </p:nvPr>
        </p:nvSpPr>
        <p:spPr>
          <a:xfrm>
            <a:off x="1" y="6356350"/>
            <a:ext cx="4018718"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C1B2490D-8F4B-4AFC-8527-718FFF3763FB}" type="datetime1">
              <a:rPr lang="en-IN" smtClean="0"/>
              <a:t>01-01-2024</a:t>
            </a:fld>
            <a:endParaRPr lang="en-IN" dirty="0"/>
          </a:p>
        </p:txBody>
      </p:sp>
      <p:sp>
        <p:nvSpPr>
          <p:cNvPr id="5" name="Footer Placeholder 4">
            <a:extLst>
              <a:ext uri="{FF2B5EF4-FFF2-40B4-BE49-F238E27FC236}">
                <a16:creationId xmlns:a16="http://schemas.microsoft.com/office/drawing/2014/main" id="{F489E78C-B0EC-4C84-ACA2-0D087240B06E}"/>
              </a:ext>
            </a:extLst>
          </p:cNvPr>
          <p:cNvSpPr>
            <a:spLocks noGrp="1"/>
          </p:cNvSpPr>
          <p:nvPr>
            <p:ph type="ftr" sz="quarter" idx="11"/>
          </p:nvPr>
        </p:nvSpPr>
        <p:spPr>
          <a:xfrm>
            <a:off x="4018720" y="6356350"/>
            <a:ext cx="4591879"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556C595E-F98A-491E-8B03-C8389B942028}"/>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10</a:t>
            </a:fld>
            <a:endParaRPr lang="en-IN" dirty="0"/>
          </a:p>
        </p:txBody>
      </p:sp>
      <p:cxnSp>
        <p:nvCxnSpPr>
          <p:cNvPr id="7" name="Straight Connector 6">
            <a:extLst>
              <a:ext uri="{FF2B5EF4-FFF2-40B4-BE49-F238E27FC236}">
                <a16:creationId xmlns:a16="http://schemas.microsoft.com/office/drawing/2014/main" id="{14FF2D82-69D5-479D-ACD8-65A658EFE4C6}"/>
              </a:ext>
            </a:extLst>
          </p:cNvPr>
          <p:cNvCxnSpPr>
            <a:cxnSpLocks/>
          </p:cNvCxnSpPr>
          <p:nvPr/>
        </p:nvCxnSpPr>
        <p:spPr>
          <a:xfrm>
            <a:off x="838200" y="974036"/>
            <a:ext cx="10515600" cy="36581"/>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3F9A94CF-1450-4549-890E-E07A641E0BB3}"/>
              </a:ext>
            </a:extLst>
          </p:cNvPr>
          <p:cNvGraphicFramePr>
            <a:graphicFrameLocks noGrp="1"/>
          </p:cNvGraphicFramePr>
          <p:nvPr>
            <p:extLst>
              <p:ext uri="{D42A27DB-BD31-4B8C-83A1-F6EECF244321}">
                <p14:modId xmlns:p14="http://schemas.microsoft.com/office/powerpoint/2010/main" val="2858762807"/>
              </p:ext>
            </p:extLst>
          </p:nvPr>
        </p:nvGraphicFramePr>
        <p:xfrm>
          <a:off x="1035324" y="1449021"/>
          <a:ext cx="10318474" cy="4802693"/>
        </p:xfrm>
        <a:graphic>
          <a:graphicData uri="http://schemas.openxmlformats.org/drawingml/2006/table">
            <a:tbl>
              <a:tblPr>
                <a:tableStyleId>{616DA210-FB5B-4158-B5E0-FEB733F419BA}</a:tableStyleId>
              </a:tblPr>
              <a:tblGrid>
                <a:gridCol w="3736590">
                  <a:extLst>
                    <a:ext uri="{9D8B030D-6E8A-4147-A177-3AD203B41FA5}">
                      <a16:colId xmlns:a16="http://schemas.microsoft.com/office/drawing/2014/main" val="3696986054"/>
                    </a:ext>
                  </a:extLst>
                </a:gridCol>
                <a:gridCol w="1645471">
                  <a:extLst>
                    <a:ext uri="{9D8B030D-6E8A-4147-A177-3AD203B41FA5}">
                      <a16:colId xmlns:a16="http://schemas.microsoft.com/office/drawing/2014/main" val="128492287"/>
                    </a:ext>
                  </a:extLst>
                </a:gridCol>
                <a:gridCol w="1645471">
                  <a:extLst>
                    <a:ext uri="{9D8B030D-6E8A-4147-A177-3AD203B41FA5}">
                      <a16:colId xmlns:a16="http://schemas.microsoft.com/office/drawing/2014/main" val="3925774909"/>
                    </a:ext>
                  </a:extLst>
                </a:gridCol>
                <a:gridCol w="1645471">
                  <a:extLst>
                    <a:ext uri="{9D8B030D-6E8A-4147-A177-3AD203B41FA5}">
                      <a16:colId xmlns:a16="http://schemas.microsoft.com/office/drawing/2014/main" val="602343013"/>
                    </a:ext>
                  </a:extLst>
                </a:gridCol>
                <a:gridCol w="1645471">
                  <a:extLst>
                    <a:ext uri="{9D8B030D-6E8A-4147-A177-3AD203B41FA5}">
                      <a16:colId xmlns:a16="http://schemas.microsoft.com/office/drawing/2014/main" val="1458381957"/>
                    </a:ext>
                  </a:extLst>
                </a:gridCol>
              </a:tblGrid>
              <a:tr h="555414">
                <a:tc>
                  <a:txBody>
                    <a:bodyPr/>
                    <a:lstStyle/>
                    <a:p>
                      <a:pPr algn="ctr" fontAlgn="ctr"/>
                      <a:r>
                        <a:rPr lang="en-IN" sz="1600" b="1" i="0" u="none" strike="noStrike" dirty="0">
                          <a:solidFill>
                            <a:srgbClr val="000000"/>
                          </a:solidFill>
                          <a:effectLst/>
                          <a:latin typeface="+mn-lt"/>
                        </a:rPr>
                        <a:t>B3 rock class</a:t>
                      </a:r>
                    </a:p>
                  </a:txBody>
                  <a:tcPr marL="7489" marR="7489" marT="7489" marB="0" anchor="ctr"/>
                </a:tc>
                <a:tc>
                  <a:txBody>
                    <a:bodyPr/>
                    <a:lstStyle/>
                    <a:p>
                      <a:pPr algn="ctr" fontAlgn="ctr"/>
                      <a:r>
                        <a:rPr lang="en-IN" sz="1600" b="1" u="none" strike="noStrike">
                          <a:effectLst/>
                          <a:latin typeface="+mn-lt"/>
                        </a:rPr>
                        <a:t>MT2</a:t>
                      </a:r>
                      <a:endParaRPr lang="en-IN" sz="1600" b="1" i="0" u="none" strike="noStrike">
                        <a:solidFill>
                          <a:srgbClr val="000000"/>
                        </a:solidFill>
                        <a:effectLst/>
                        <a:latin typeface="+mn-lt"/>
                      </a:endParaRPr>
                    </a:p>
                  </a:txBody>
                  <a:tcPr marL="7489" marR="7489" marT="7489" marB="0" anchor="ctr"/>
                </a:tc>
                <a:tc>
                  <a:txBody>
                    <a:bodyPr/>
                    <a:lstStyle/>
                    <a:p>
                      <a:pPr algn="ctr" fontAlgn="ctr"/>
                      <a:r>
                        <a:rPr lang="en-IN" sz="1600" b="1" i="0" u="none" strike="noStrike" dirty="0">
                          <a:solidFill>
                            <a:srgbClr val="000000"/>
                          </a:solidFill>
                          <a:effectLst/>
                          <a:latin typeface="+mn-lt"/>
                        </a:rPr>
                        <a:t>MT2 (after application)</a:t>
                      </a:r>
                    </a:p>
                  </a:txBody>
                  <a:tcPr marL="7489" marR="7489" marT="7489" marB="0" anchor="ctr"/>
                </a:tc>
                <a:tc>
                  <a:txBody>
                    <a:bodyPr/>
                    <a:lstStyle/>
                    <a:p>
                      <a:pPr algn="ctr" fontAlgn="ctr"/>
                      <a:r>
                        <a:rPr lang="en-IN" sz="1600" b="1" u="none" strike="noStrike" dirty="0">
                          <a:effectLst/>
                          <a:latin typeface="+mn-lt"/>
                        </a:rPr>
                        <a:t>MT3</a:t>
                      </a:r>
                      <a:endParaRPr lang="en-IN" sz="1600" b="1" i="0" u="none" strike="noStrike" dirty="0">
                        <a:solidFill>
                          <a:srgbClr val="000000"/>
                        </a:solidFill>
                        <a:effectLst/>
                        <a:latin typeface="+mn-lt"/>
                      </a:endParaRPr>
                    </a:p>
                  </a:txBody>
                  <a:tcPr marL="7489" marR="7489" marT="7489" marB="0" anchor="ctr"/>
                </a:tc>
                <a:tc>
                  <a:txBody>
                    <a:bodyPr/>
                    <a:lstStyle/>
                    <a:p>
                      <a:pPr algn="ctr" fontAlgn="ctr"/>
                      <a:r>
                        <a:rPr lang="en-IN" sz="1600" b="1" i="0" u="none" strike="noStrike" dirty="0">
                          <a:solidFill>
                            <a:srgbClr val="000000"/>
                          </a:solidFill>
                          <a:effectLst/>
                          <a:latin typeface="+mn-lt"/>
                        </a:rPr>
                        <a:t>MT3 (after application)</a:t>
                      </a:r>
                    </a:p>
                  </a:txBody>
                  <a:tcPr marL="7489" marR="7489" marT="7489" marB="0" anchor="ctr"/>
                </a:tc>
                <a:extLst>
                  <a:ext uri="{0D108BD9-81ED-4DB2-BD59-A6C34878D82A}">
                    <a16:rowId xmlns:a16="http://schemas.microsoft.com/office/drawing/2014/main" val="497958209"/>
                  </a:ext>
                </a:extLst>
              </a:tr>
              <a:tr h="555414">
                <a:tc>
                  <a:txBody>
                    <a:bodyPr/>
                    <a:lstStyle/>
                    <a:p>
                      <a:pPr algn="ctr" fontAlgn="ctr"/>
                      <a:r>
                        <a:rPr lang="en-IN" sz="1600" b="1" u="none" strike="noStrike">
                          <a:effectLst/>
                          <a:latin typeface="+mn-lt"/>
                        </a:rPr>
                        <a:t>Activities</a:t>
                      </a:r>
                      <a:endParaRPr lang="en-IN" sz="1600" b="1" i="0" u="none" strike="noStrike">
                        <a:solidFill>
                          <a:srgbClr val="000000"/>
                        </a:solidFill>
                        <a:effectLst/>
                        <a:latin typeface="+mn-lt"/>
                      </a:endParaRPr>
                    </a:p>
                  </a:txBody>
                  <a:tcPr marL="7489" marR="7489" marT="7489" marB="0" anchor="ctr"/>
                </a:tc>
                <a:tc>
                  <a:txBody>
                    <a:bodyPr/>
                    <a:lstStyle/>
                    <a:p>
                      <a:pPr algn="ctr" fontAlgn="ctr"/>
                      <a:r>
                        <a:rPr lang="en-IN" sz="1600" u="none" strike="noStrike" dirty="0">
                          <a:effectLst/>
                          <a:latin typeface="+mn-lt"/>
                        </a:rPr>
                        <a:t>Average time (min) </a:t>
                      </a:r>
                      <a:endParaRPr lang="en-IN" sz="1600" b="1" i="0" u="none" strike="noStrike" dirty="0">
                        <a:solidFill>
                          <a:srgbClr val="000000"/>
                        </a:solidFill>
                        <a:effectLst/>
                        <a:latin typeface="+mn-lt"/>
                      </a:endParaRPr>
                    </a:p>
                  </a:txBody>
                  <a:tcPr marL="7489" marR="7489" marT="7489" marB="0" anchor="ctr"/>
                </a:tc>
                <a:tc>
                  <a:txBody>
                    <a:bodyPr/>
                    <a:lstStyle/>
                    <a:p>
                      <a:pPr algn="ctr" fontAlgn="ctr"/>
                      <a:r>
                        <a:rPr lang="en-IN" sz="1600" b="0" i="0" u="none" strike="noStrike" dirty="0">
                          <a:solidFill>
                            <a:srgbClr val="000000"/>
                          </a:solidFill>
                          <a:effectLst/>
                          <a:latin typeface="+mn-lt"/>
                        </a:rPr>
                        <a:t>Average time</a:t>
                      </a:r>
                    </a:p>
                    <a:p>
                      <a:pPr algn="ctr" fontAlgn="ctr"/>
                      <a:r>
                        <a:rPr lang="en-IN" sz="1600" b="0" i="0" u="none" strike="noStrike" dirty="0">
                          <a:solidFill>
                            <a:srgbClr val="000000"/>
                          </a:solidFill>
                          <a:effectLst/>
                          <a:latin typeface="+mn-lt"/>
                        </a:rPr>
                        <a:t>(min)</a:t>
                      </a:r>
                    </a:p>
                  </a:txBody>
                  <a:tcPr marL="7489" marR="7489" marT="7489" marB="0" anchor="ctr"/>
                </a:tc>
                <a:tc>
                  <a:txBody>
                    <a:bodyPr/>
                    <a:lstStyle/>
                    <a:p>
                      <a:pPr algn="ctr" fontAlgn="ctr"/>
                      <a:r>
                        <a:rPr lang="en-IN" sz="1600" u="none" strike="noStrike">
                          <a:effectLst/>
                          <a:latin typeface="+mn-lt"/>
                        </a:rPr>
                        <a:t>Average time (min)</a:t>
                      </a:r>
                      <a:endParaRPr lang="en-IN" sz="1600" b="1" i="0" u="none" strike="noStrike">
                        <a:solidFill>
                          <a:srgbClr val="000000"/>
                        </a:solidFill>
                        <a:effectLst/>
                        <a:latin typeface="+mn-lt"/>
                      </a:endParaRPr>
                    </a:p>
                  </a:txBody>
                  <a:tcPr marL="7489" marR="7489" marT="7489" marB="0" anchor="ctr"/>
                </a:tc>
                <a:tc>
                  <a:txBody>
                    <a:bodyPr/>
                    <a:lstStyle/>
                    <a:p>
                      <a:pPr algn="ctr" fontAlgn="ctr"/>
                      <a:r>
                        <a:rPr lang="en-IN" sz="1600" b="0" i="0" u="none" strike="noStrike" dirty="0">
                          <a:solidFill>
                            <a:srgbClr val="000000"/>
                          </a:solidFill>
                          <a:effectLst/>
                          <a:latin typeface="+mn-lt"/>
                        </a:rPr>
                        <a:t>Average time</a:t>
                      </a:r>
                    </a:p>
                    <a:p>
                      <a:pPr algn="ctr" fontAlgn="ctr"/>
                      <a:r>
                        <a:rPr lang="en-IN" sz="1600" b="0" i="0" u="none" strike="noStrike" dirty="0">
                          <a:solidFill>
                            <a:srgbClr val="000000"/>
                          </a:solidFill>
                          <a:effectLst/>
                          <a:latin typeface="+mn-lt"/>
                        </a:rPr>
                        <a:t>(min)</a:t>
                      </a:r>
                    </a:p>
                  </a:txBody>
                  <a:tcPr marL="7489" marR="7489" marT="7489" marB="0" anchor="ctr"/>
                </a:tc>
                <a:extLst>
                  <a:ext uri="{0D108BD9-81ED-4DB2-BD59-A6C34878D82A}">
                    <a16:rowId xmlns:a16="http://schemas.microsoft.com/office/drawing/2014/main" val="87078828"/>
                  </a:ext>
                </a:extLst>
              </a:tr>
              <a:tr h="367809">
                <a:tc>
                  <a:txBody>
                    <a:bodyPr/>
                    <a:lstStyle/>
                    <a:p>
                      <a:pPr algn="ctr" fontAlgn="ctr"/>
                      <a:r>
                        <a:rPr lang="en-IN" sz="1600" b="0" u="none" strike="noStrike" dirty="0">
                          <a:effectLst/>
                          <a:latin typeface="+mn-lt"/>
                        </a:rPr>
                        <a:t>Preparation &amp; Profile Marking</a:t>
                      </a:r>
                      <a:endParaRPr lang="en-IN" sz="1600" b="0" i="0" u="none" strike="noStrike" dirty="0">
                        <a:solidFill>
                          <a:srgbClr val="000000"/>
                        </a:solidFill>
                        <a:effectLst/>
                        <a:latin typeface="+mn-lt"/>
                      </a:endParaRPr>
                    </a:p>
                  </a:txBody>
                  <a:tcPr marL="7489" marR="7489" marT="7489" marB="0" anchor="ctr"/>
                </a:tc>
                <a:tc>
                  <a:txBody>
                    <a:bodyPr/>
                    <a:lstStyle/>
                    <a:p>
                      <a:pPr algn="ctr">
                        <a:lnSpc>
                          <a:spcPct val="150000"/>
                        </a:lnSpc>
                        <a:spcAft>
                          <a:spcPts val="800"/>
                        </a:spcAft>
                      </a:pPr>
                      <a:r>
                        <a:rPr lang="en-IN" sz="1600" b="0" dirty="0">
                          <a:effectLst/>
                          <a:latin typeface="+mn-lt"/>
                          <a:ea typeface="Calibri" panose="020F0502020204030204" pitchFamily="34" charset="0"/>
                          <a:cs typeface="Arial" panose="020B0604020202020204" pitchFamily="34" charset="0"/>
                        </a:rPr>
                        <a:t>75.27</a:t>
                      </a:r>
                    </a:p>
                  </a:txBody>
                  <a:tcPr marL="68580" marR="68580" marT="0" marB="0"/>
                </a:tc>
                <a:tc>
                  <a:txBody>
                    <a:bodyPr/>
                    <a:lstStyle/>
                    <a:p>
                      <a:pPr algn="ctr" fontAlgn="ctr"/>
                      <a:r>
                        <a:rPr lang="en-IN" sz="1600" b="0" i="0" u="none" strike="noStrike" dirty="0">
                          <a:solidFill>
                            <a:srgbClr val="000000"/>
                          </a:solidFill>
                          <a:effectLst/>
                          <a:latin typeface="+mn-lt"/>
                        </a:rPr>
                        <a:t>90.5</a:t>
                      </a:r>
                    </a:p>
                  </a:txBody>
                  <a:tcPr marL="7489" marR="7489" marT="7489" marB="0" anchor="ctr"/>
                </a:tc>
                <a:tc>
                  <a:txBody>
                    <a:bodyPr/>
                    <a:lstStyle/>
                    <a:p>
                      <a:pPr algn="ctr" fontAlgn="ctr"/>
                      <a:r>
                        <a:rPr lang="en-IN" sz="1600" u="none" strike="noStrike" dirty="0">
                          <a:effectLst/>
                          <a:latin typeface="+mn-lt"/>
                        </a:rPr>
                        <a:t>18.97</a:t>
                      </a:r>
                      <a:endParaRPr lang="en-IN" sz="1600" b="0" i="0" u="none" strike="noStrike" dirty="0">
                        <a:solidFill>
                          <a:srgbClr val="000000"/>
                        </a:solidFill>
                        <a:effectLst/>
                        <a:latin typeface="+mn-lt"/>
                      </a:endParaRPr>
                    </a:p>
                  </a:txBody>
                  <a:tcPr marL="7489" marR="7489" marT="7489" marB="0" anchor="ctr"/>
                </a:tc>
                <a:tc>
                  <a:txBody>
                    <a:bodyPr/>
                    <a:lstStyle/>
                    <a:p>
                      <a:pPr algn="ctr" fontAlgn="ctr"/>
                      <a:r>
                        <a:rPr lang="en-IN" sz="1600" b="0" i="0" u="none" strike="noStrike" dirty="0">
                          <a:solidFill>
                            <a:srgbClr val="000000"/>
                          </a:solidFill>
                          <a:effectLst/>
                          <a:latin typeface="+mn-lt"/>
                        </a:rPr>
                        <a:t>26.3</a:t>
                      </a:r>
                    </a:p>
                  </a:txBody>
                  <a:tcPr marL="7489" marR="7489" marT="7489" marB="0" anchor="ctr"/>
                </a:tc>
                <a:extLst>
                  <a:ext uri="{0D108BD9-81ED-4DB2-BD59-A6C34878D82A}">
                    <a16:rowId xmlns:a16="http://schemas.microsoft.com/office/drawing/2014/main" val="2637385910"/>
                  </a:ext>
                </a:extLst>
              </a:tr>
              <a:tr h="367809">
                <a:tc>
                  <a:txBody>
                    <a:bodyPr/>
                    <a:lstStyle/>
                    <a:p>
                      <a:pPr algn="ctr" fontAlgn="ctr"/>
                      <a:r>
                        <a:rPr lang="en-IN" sz="1600" b="1" u="none" strike="noStrike" dirty="0">
                          <a:effectLst/>
                          <a:latin typeface="+mn-lt"/>
                        </a:rPr>
                        <a:t>Drilling</a:t>
                      </a:r>
                      <a:endParaRPr lang="en-IN" sz="1600" b="1" i="0" u="none" strike="noStrike" dirty="0">
                        <a:solidFill>
                          <a:srgbClr val="000000"/>
                        </a:solidFill>
                        <a:effectLst/>
                        <a:latin typeface="+mn-lt"/>
                      </a:endParaRPr>
                    </a:p>
                  </a:txBody>
                  <a:tcPr marL="7489" marR="7489" marT="7489" marB="0" anchor="ctr">
                    <a:solidFill>
                      <a:schemeClr val="bg2">
                        <a:lumMod val="90000"/>
                      </a:schemeClr>
                    </a:solidFill>
                  </a:tcPr>
                </a:tc>
                <a:tc>
                  <a:txBody>
                    <a:bodyPr/>
                    <a:lstStyle/>
                    <a:p>
                      <a:pPr algn="ctr">
                        <a:lnSpc>
                          <a:spcPct val="150000"/>
                        </a:lnSpc>
                        <a:spcAft>
                          <a:spcPts val="800"/>
                        </a:spcAft>
                      </a:pPr>
                      <a:r>
                        <a:rPr lang="en-IN" sz="1600" b="0" dirty="0">
                          <a:effectLst/>
                          <a:latin typeface="+mn-lt"/>
                          <a:ea typeface="Calibri" panose="020F0502020204030204" pitchFamily="34" charset="0"/>
                          <a:cs typeface="Arial" panose="020B0604020202020204" pitchFamily="34" charset="0"/>
                        </a:rPr>
                        <a:t>85.71</a:t>
                      </a:r>
                    </a:p>
                  </a:txBody>
                  <a:tcPr marL="68580" marR="68580" marT="0" marB="0">
                    <a:solidFill>
                      <a:schemeClr val="bg2">
                        <a:lumMod val="90000"/>
                      </a:schemeClr>
                    </a:solidFill>
                  </a:tcPr>
                </a:tc>
                <a:tc>
                  <a:txBody>
                    <a:bodyPr/>
                    <a:lstStyle/>
                    <a:p>
                      <a:pPr algn="ctr" fontAlgn="ctr"/>
                      <a:r>
                        <a:rPr lang="en-IN" sz="1600" b="1" i="0" u="none" strike="noStrike" dirty="0">
                          <a:solidFill>
                            <a:srgbClr val="000000"/>
                          </a:solidFill>
                          <a:effectLst/>
                          <a:latin typeface="+mn-lt"/>
                        </a:rPr>
                        <a:t>110.35</a:t>
                      </a:r>
                    </a:p>
                  </a:txBody>
                  <a:tcPr marL="7489" marR="7489" marT="7489" marB="0" anchor="ctr">
                    <a:solidFill>
                      <a:schemeClr val="bg2">
                        <a:lumMod val="90000"/>
                      </a:schemeClr>
                    </a:solidFill>
                  </a:tcPr>
                </a:tc>
                <a:tc>
                  <a:txBody>
                    <a:bodyPr/>
                    <a:lstStyle/>
                    <a:p>
                      <a:pPr algn="ctr" fontAlgn="ctr"/>
                      <a:r>
                        <a:rPr lang="en-IN" sz="1600" b="1" u="none" strike="noStrike" dirty="0">
                          <a:effectLst/>
                          <a:latin typeface="+mn-lt"/>
                        </a:rPr>
                        <a:t>86.18</a:t>
                      </a:r>
                      <a:endParaRPr lang="en-IN" sz="1600" b="1" i="0" u="none" strike="noStrike" dirty="0">
                        <a:solidFill>
                          <a:srgbClr val="000000"/>
                        </a:solidFill>
                        <a:effectLst/>
                        <a:latin typeface="+mn-lt"/>
                      </a:endParaRPr>
                    </a:p>
                  </a:txBody>
                  <a:tcPr marL="7489" marR="7489" marT="7489" marB="0" anchor="ctr">
                    <a:solidFill>
                      <a:schemeClr val="bg2">
                        <a:lumMod val="90000"/>
                      </a:schemeClr>
                    </a:solidFill>
                  </a:tcPr>
                </a:tc>
                <a:tc>
                  <a:txBody>
                    <a:bodyPr/>
                    <a:lstStyle/>
                    <a:p>
                      <a:pPr algn="ctr" fontAlgn="ctr"/>
                      <a:r>
                        <a:rPr lang="en-IN" sz="1600" b="1" i="0" u="none" strike="noStrike" dirty="0">
                          <a:solidFill>
                            <a:srgbClr val="000000"/>
                          </a:solidFill>
                          <a:effectLst/>
                          <a:latin typeface="+mn-lt"/>
                        </a:rPr>
                        <a:t>105.45</a:t>
                      </a:r>
                    </a:p>
                  </a:txBody>
                  <a:tcPr marL="7489" marR="7489" marT="7489" marB="0" anchor="ctr">
                    <a:solidFill>
                      <a:schemeClr val="bg2">
                        <a:lumMod val="90000"/>
                      </a:schemeClr>
                    </a:solidFill>
                  </a:tcPr>
                </a:tc>
                <a:extLst>
                  <a:ext uri="{0D108BD9-81ED-4DB2-BD59-A6C34878D82A}">
                    <a16:rowId xmlns:a16="http://schemas.microsoft.com/office/drawing/2014/main" val="3264421366"/>
                  </a:ext>
                </a:extLst>
              </a:tr>
              <a:tr h="624049">
                <a:tc>
                  <a:txBody>
                    <a:bodyPr/>
                    <a:lstStyle/>
                    <a:p>
                      <a:pPr algn="ctr" fontAlgn="ctr"/>
                      <a:r>
                        <a:rPr lang="en-IN" sz="1600" b="0" u="none" strike="noStrike" dirty="0">
                          <a:effectLst/>
                          <a:latin typeface="+mn-lt"/>
                        </a:rPr>
                        <a:t>Explosive Charging and Blasting</a:t>
                      </a:r>
                      <a:endParaRPr lang="en-IN" sz="1600" b="0" i="0" u="none" strike="noStrike" dirty="0">
                        <a:solidFill>
                          <a:srgbClr val="000000"/>
                        </a:solidFill>
                        <a:effectLst/>
                        <a:latin typeface="+mn-lt"/>
                      </a:endParaRPr>
                    </a:p>
                  </a:txBody>
                  <a:tcPr marL="7489" marR="7489" marT="7489" marB="0" anchor="ctr"/>
                </a:tc>
                <a:tc>
                  <a:txBody>
                    <a:bodyPr/>
                    <a:lstStyle/>
                    <a:p>
                      <a:pPr algn="ctr">
                        <a:lnSpc>
                          <a:spcPct val="150000"/>
                        </a:lnSpc>
                        <a:spcAft>
                          <a:spcPts val="800"/>
                        </a:spcAft>
                      </a:pPr>
                      <a:r>
                        <a:rPr lang="en-IN" sz="1600" b="0" dirty="0">
                          <a:effectLst/>
                          <a:latin typeface="+mn-lt"/>
                          <a:ea typeface="Calibri" panose="020F0502020204030204" pitchFamily="34" charset="0"/>
                          <a:cs typeface="Arial" panose="020B0604020202020204" pitchFamily="34" charset="0"/>
                        </a:rPr>
                        <a:t>56.57</a:t>
                      </a:r>
                    </a:p>
                  </a:txBody>
                  <a:tcPr marL="68580" marR="68580" marT="0" marB="0"/>
                </a:tc>
                <a:tc>
                  <a:txBody>
                    <a:bodyPr/>
                    <a:lstStyle/>
                    <a:p>
                      <a:pPr algn="ctr" fontAlgn="ctr"/>
                      <a:r>
                        <a:rPr lang="en-IN" sz="1600" b="0" i="0" u="none" strike="noStrike" dirty="0">
                          <a:solidFill>
                            <a:srgbClr val="000000"/>
                          </a:solidFill>
                          <a:effectLst/>
                          <a:latin typeface="+mn-lt"/>
                        </a:rPr>
                        <a:t>69.49</a:t>
                      </a:r>
                    </a:p>
                  </a:txBody>
                  <a:tcPr marL="7489" marR="7489" marT="7489" marB="0" anchor="ctr"/>
                </a:tc>
                <a:tc>
                  <a:txBody>
                    <a:bodyPr/>
                    <a:lstStyle/>
                    <a:p>
                      <a:pPr algn="ctr" fontAlgn="ctr"/>
                      <a:r>
                        <a:rPr lang="en-IN" sz="1600" u="none" strike="noStrike" dirty="0">
                          <a:effectLst/>
                          <a:latin typeface="+mn-lt"/>
                        </a:rPr>
                        <a:t>64.2</a:t>
                      </a:r>
                      <a:endParaRPr lang="en-IN" sz="1600" b="0" i="0" u="none" strike="noStrike" dirty="0">
                        <a:solidFill>
                          <a:srgbClr val="000000"/>
                        </a:solidFill>
                        <a:effectLst/>
                        <a:latin typeface="+mn-lt"/>
                      </a:endParaRPr>
                    </a:p>
                  </a:txBody>
                  <a:tcPr marL="7489" marR="7489" marT="7489" marB="0" anchor="ctr"/>
                </a:tc>
                <a:tc>
                  <a:txBody>
                    <a:bodyPr/>
                    <a:lstStyle/>
                    <a:p>
                      <a:pPr algn="ctr" fontAlgn="ctr"/>
                      <a:r>
                        <a:rPr lang="en-IN" sz="1600" b="0" i="0" u="none" strike="noStrike" dirty="0">
                          <a:solidFill>
                            <a:srgbClr val="000000"/>
                          </a:solidFill>
                          <a:effectLst/>
                          <a:latin typeface="+mn-lt"/>
                        </a:rPr>
                        <a:t>65.7</a:t>
                      </a:r>
                    </a:p>
                  </a:txBody>
                  <a:tcPr marL="7489" marR="7489" marT="7489" marB="0" anchor="ctr"/>
                </a:tc>
                <a:extLst>
                  <a:ext uri="{0D108BD9-81ED-4DB2-BD59-A6C34878D82A}">
                    <a16:rowId xmlns:a16="http://schemas.microsoft.com/office/drawing/2014/main" val="2771779918"/>
                  </a:ext>
                </a:extLst>
              </a:tr>
              <a:tr h="367809">
                <a:tc>
                  <a:txBody>
                    <a:bodyPr/>
                    <a:lstStyle/>
                    <a:p>
                      <a:pPr algn="ctr" fontAlgn="ctr"/>
                      <a:r>
                        <a:rPr lang="en-IN" sz="1600" b="0" u="none" strike="noStrike" dirty="0">
                          <a:effectLst/>
                          <a:latin typeface="+mn-lt"/>
                        </a:rPr>
                        <a:t>De-fuming</a:t>
                      </a:r>
                      <a:endParaRPr lang="en-IN" sz="1600" b="0" i="0" u="none" strike="noStrike" dirty="0">
                        <a:solidFill>
                          <a:srgbClr val="000000"/>
                        </a:solidFill>
                        <a:effectLst/>
                        <a:latin typeface="+mn-lt"/>
                      </a:endParaRPr>
                    </a:p>
                  </a:txBody>
                  <a:tcPr marL="7489" marR="7489" marT="7489" marB="0" anchor="ctr"/>
                </a:tc>
                <a:tc>
                  <a:txBody>
                    <a:bodyPr/>
                    <a:lstStyle/>
                    <a:p>
                      <a:pPr algn="ctr">
                        <a:lnSpc>
                          <a:spcPct val="150000"/>
                        </a:lnSpc>
                        <a:spcAft>
                          <a:spcPts val="800"/>
                        </a:spcAft>
                      </a:pPr>
                      <a:r>
                        <a:rPr lang="en-IN" sz="1600" b="0">
                          <a:effectLst/>
                          <a:latin typeface="+mn-lt"/>
                          <a:ea typeface="Calibri" panose="020F0502020204030204" pitchFamily="34" charset="0"/>
                          <a:cs typeface="Arial" panose="020B0604020202020204" pitchFamily="34" charset="0"/>
                        </a:rPr>
                        <a:t>21</a:t>
                      </a:r>
                    </a:p>
                  </a:txBody>
                  <a:tcPr marL="68580" marR="68580" marT="0" marB="0"/>
                </a:tc>
                <a:tc>
                  <a:txBody>
                    <a:bodyPr/>
                    <a:lstStyle/>
                    <a:p>
                      <a:pPr algn="ctr" fontAlgn="ctr"/>
                      <a:r>
                        <a:rPr lang="en-IN" sz="1600" b="0" i="0" u="none" strike="noStrike" dirty="0">
                          <a:solidFill>
                            <a:srgbClr val="000000"/>
                          </a:solidFill>
                          <a:effectLst/>
                          <a:latin typeface="+mn-lt"/>
                        </a:rPr>
                        <a:t>22</a:t>
                      </a:r>
                    </a:p>
                  </a:txBody>
                  <a:tcPr marL="7489" marR="7489" marT="7489" marB="0" anchor="ctr"/>
                </a:tc>
                <a:tc>
                  <a:txBody>
                    <a:bodyPr/>
                    <a:lstStyle/>
                    <a:p>
                      <a:pPr algn="ctr" fontAlgn="ctr"/>
                      <a:r>
                        <a:rPr lang="en-IN" sz="1600" u="none" strike="noStrike">
                          <a:effectLst/>
                          <a:latin typeface="+mn-lt"/>
                        </a:rPr>
                        <a:t>13.87</a:t>
                      </a:r>
                      <a:endParaRPr lang="en-IN" sz="1600" b="0" i="0" u="none" strike="noStrike">
                        <a:solidFill>
                          <a:srgbClr val="000000"/>
                        </a:solidFill>
                        <a:effectLst/>
                        <a:latin typeface="+mn-lt"/>
                      </a:endParaRPr>
                    </a:p>
                  </a:txBody>
                  <a:tcPr marL="7489" marR="7489" marT="7489" marB="0" anchor="ctr"/>
                </a:tc>
                <a:tc>
                  <a:txBody>
                    <a:bodyPr/>
                    <a:lstStyle/>
                    <a:p>
                      <a:pPr algn="ctr" fontAlgn="ctr"/>
                      <a:r>
                        <a:rPr lang="en-IN" sz="1600" b="0" i="0" u="none" strike="noStrike" dirty="0">
                          <a:solidFill>
                            <a:srgbClr val="000000"/>
                          </a:solidFill>
                          <a:effectLst/>
                          <a:latin typeface="+mn-lt"/>
                        </a:rPr>
                        <a:t>13.98</a:t>
                      </a:r>
                    </a:p>
                  </a:txBody>
                  <a:tcPr marL="7489" marR="7489" marT="7489" marB="0" anchor="ctr"/>
                </a:tc>
                <a:extLst>
                  <a:ext uri="{0D108BD9-81ED-4DB2-BD59-A6C34878D82A}">
                    <a16:rowId xmlns:a16="http://schemas.microsoft.com/office/drawing/2014/main" val="4052400435"/>
                  </a:ext>
                </a:extLst>
              </a:tr>
              <a:tr h="367809">
                <a:tc>
                  <a:txBody>
                    <a:bodyPr/>
                    <a:lstStyle/>
                    <a:p>
                      <a:pPr algn="ctr" fontAlgn="ctr"/>
                      <a:r>
                        <a:rPr lang="en-IN" sz="1600" b="1" u="none" strike="noStrike" dirty="0">
                          <a:effectLst/>
                          <a:latin typeface="+mn-lt"/>
                        </a:rPr>
                        <a:t>Mucking </a:t>
                      </a:r>
                      <a:endParaRPr lang="en-IN" sz="1600" b="1" i="0" u="none" strike="noStrike" dirty="0">
                        <a:solidFill>
                          <a:srgbClr val="000000"/>
                        </a:solidFill>
                        <a:effectLst/>
                        <a:latin typeface="+mn-lt"/>
                      </a:endParaRPr>
                    </a:p>
                  </a:txBody>
                  <a:tcPr marL="7489" marR="7489" marT="7489" marB="0" anchor="ctr">
                    <a:solidFill>
                      <a:schemeClr val="bg2">
                        <a:lumMod val="90000"/>
                      </a:schemeClr>
                    </a:solidFill>
                  </a:tcPr>
                </a:tc>
                <a:tc>
                  <a:txBody>
                    <a:bodyPr/>
                    <a:lstStyle/>
                    <a:p>
                      <a:pPr algn="ctr">
                        <a:lnSpc>
                          <a:spcPct val="150000"/>
                        </a:lnSpc>
                        <a:spcAft>
                          <a:spcPts val="800"/>
                        </a:spcAft>
                      </a:pPr>
                      <a:r>
                        <a:rPr lang="en-IN" sz="1600" b="0" dirty="0">
                          <a:effectLst/>
                          <a:latin typeface="+mn-lt"/>
                          <a:ea typeface="Calibri" panose="020F0502020204030204" pitchFamily="34" charset="0"/>
                          <a:cs typeface="Arial" panose="020B0604020202020204" pitchFamily="34" charset="0"/>
                        </a:rPr>
                        <a:t>122.53</a:t>
                      </a:r>
                    </a:p>
                  </a:txBody>
                  <a:tcPr marL="68580" marR="68580" marT="0" marB="0">
                    <a:solidFill>
                      <a:schemeClr val="bg2">
                        <a:lumMod val="90000"/>
                      </a:schemeClr>
                    </a:solidFill>
                  </a:tcPr>
                </a:tc>
                <a:tc>
                  <a:txBody>
                    <a:bodyPr/>
                    <a:lstStyle/>
                    <a:p>
                      <a:pPr algn="ctr" fontAlgn="ctr"/>
                      <a:r>
                        <a:rPr lang="en-IN" sz="1600" b="1" i="0" u="none" strike="noStrike" dirty="0">
                          <a:solidFill>
                            <a:srgbClr val="000000"/>
                          </a:solidFill>
                          <a:effectLst/>
                          <a:latin typeface="+mn-lt"/>
                        </a:rPr>
                        <a:t>90.5</a:t>
                      </a:r>
                    </a:p>
                  </a:txBody>
                  <a:tcPr marL="7489" marR="7489" marT="7489" marB="0" anchor="ctr">
                    <a:solidFill>
                      <a:schemeClr val="bg2">
                        <a:lumMod val="90000"/>
                      </a:schemeClr>
                    </a:solidFill>
                  </a:tcPr>
                </a:tc>
                <a:tc>
                  <a:txBody>
                    <a:bodyPr/>
                    <a:lstStyle/>
                    <a:p>
                      <a:pPr algn="ctr" fontAlgn="ctr"/>
                      <a:r>
                        <a:rPr lang="en-IN" sz="1600" b="1" u="none" strike="noStrike">
                          <a:effectLst/>
                          <a:latin typeface="+mn-lt"/>
                        </a:rPr>
                        <a:t>152.62</a:t>
                      </a:r>
                      <a:endParaRPr lang="en-IN" sz="1600" b="1" i="0" u="none" strike="noStrike">
                        <a:solidFill>
                          <a:srgbClr val="000000"/>
                        </a:solidFill>
                        <a:effectLst/>
                        <a:latin typeface="+mn-lt"/>
                      </a:endParaRPr>
                    </a:p>
                  </a:txBody>
                  <a:tcPr marL="7489" marR="7489" marT="7489" marB="0" anchor="ctr">
                    <a:solidFill>
                      <a:schemeClr val="bg2">
                        <a:lumMod val="90000"/>
                      </a:schemeClr>
                    </a:solidFill>
                  </a:tcPr>
                </a:tc>
                <a:tc>
                  <a:txBody>
                    <a:bodyPr/>
                    <a:lstStyle/>
                    <a:p>
                      <a:pPr algn="ctr" fontAlgn="ctr"/>
                      <a:r>
                        <a:rPr lang="en-IN" sz="1600" b="1" i="0" u="none" strike="noStrike" dirty="0">
                          <a:solidFill>
                            <a:srgbClr val="000000"/>
                          </a:solidFill>
                          <a:effectLst/>
                          <a:latin typeface="+mn-lt"/>
                        </a:rPr>
                        <a:t>113.65</a:t>
                      </a:r>
                    </a:p>
                  </a:txBody>
                  <a:tcPr marL="7489" marR="7489" marT="7489" marB="0" anchor="ctr">
                    <a:solidFill>
                      <a:schemeClr val="bg2">
                        <a:lumMod val="90000"/>
                      </a:schemeClr>
                    </a:solidFill>
                  </a:tcPr>
                </a:tc>
                <a:extLst>
                  <a:ext uri="{0D108BD9-81ED-4DB2-BD59-A6C34878D82A}">
                    <a16:rowId xmlns:a16="http://schemas.microsoft.com/office/drawing/2014/main" val="1056718125"/>
                  </a:ext>
                </a:extLst>
              </a:tr>
              <a:tr h="367809">
                <a:tc>
                  <a:txBody>
                    <a:bodyPr/>
                    <a:lstStyle/>
                    <a:p>
                      <a:pPr algn="ctr" fontAlgn="ctr"/>
                      <a:r>
                        <a:rPr lang="en-IN" sz="1600" b="1" u="none" strike="noStrike">
                          <a:effectLst/>
                          <a:latin typeface="+mn-lt"/>
                        </a:rPr>
                        <a:t>Scaling/Chipping/Breaking</a:t>
                      </a:r>
                      <a:endParaRPr lang="en-IN" sz="1600" b="1" i="0" u="none" strike="noStrike">
                        <a:solidFill>
                          <a:srgbClr val="000000"/>
                        </a:solidFill>
                        <a:effectLst/>
                        <a:latin typeface="+mn-lt"/>
                      </a:endParaRPr>
                    </a:p>
                  </a:txBody>
                  <a:tcPr marL="7489" marR="7489" marT="7489" marB="0" anchor="ctr">
                    <a:solidFill>
                      <a:schemeClr val="bg2">
                        <a:lumMod val="90000"/>
                      </a:schemeClr>
                    </a:solidFill>
                  </a:tcPr>
                </a:tc>
                <a:tc>
                  <a:txBody>
                    <a:bodyPr/>
                    <a:lstStyle/>
                    <a:p>
                      <a:pPr algn="ctr">
                        <a:lnSpc>
                          <a:spcPct val="150000"/>
                        </a:lnSpc>
                        <a:spcAft>
                          <a:spcPts val="800"/>
                        </a:spcAft>
                      </a:pPr>
                      <a:r>
                        <a:rPr lang="en-IN" sz="1600" b="0" dirty="0">
                          <a:effectLst/>
                          <a:latin typeface="+mn-lt"/>
                          <a:ea typeface="Calibri" panose="020F0502020204030204" pitchFamily="34" charset="0"/>
                          <a:cs typeface="Arial" panose="020B0604020202020204" pitchFamily="34" charset="0"/>
                        </a:rPr>
                        <a:t>129.71</a:t>
                      </a:r>
                    </a:p>
                  </a:txBody>
                  <a:tcPr marL="68580" marR="68580" marT="0" marB="0">
                    <a:solidFill>
                      <a:schemeClr val="bg2">
                        <a:lumMod val="90000"/>
                      </a:schemeClr>
                    </a:solidFill>
                  </a:tcPr>
                </a:tc>
                <a:tc>
                  <a:txBody>
                    <a:bodyPr/>
                    <a:lstStyle/>
                    <a:p>
                      <a:pPr algn="ctr" fontAlgn="ctr"/>
                      <a:r>
                        <a:rPr lang="en-IN" sz="1600" b="1" i="0" u="none" strike="noStrike" dirty="0">
                          <a:solidFill>
                            <a:srgbClr val="000000"/>
                          </a:solidFill>
                          <a:effectLst/>
                          <a:latin typeface="+mn-lt"/>
                        </a:rPr>
                        <a:t>106.3</a:t>
                      </a:r>
                    </a:p>
                  </a:txBody>
                  <a:tcPr marL="7489" marR="7489" marT="7489" marB="0" anchor="ctr">
                    <a:solidFill>
                      <a:schemeClr val="bg2">
                        <a:lumMod val="90000"/>
                      </a:schemeClr>
                    </a:solidFill>
                  </a:tcPr>
                </a:tc>
                <a:tc>
                  <a:txBody>
                    <a:bodyPr/>
                    <a:lstStyle/>
                    <a:p>
                      <a:pPr algn="ctr" fontAlgn="ctr"/>
                      <a:r>
                        <a:rPr lang="en-IN" sz="1600" b="1" u="none" strike="noStrike" dirty="0">
                          <a:effectLst/>
                          <a:latin typeface="+mn-lt"/>
                        </a:rPr>
                        <a:t>75.24</a:t>
                      </a:r>
                      <a:endParaRPr lang="en-IN" sz="1600" b="1" i="0" u="none" strike="noStrike" dirty="0">
                        <a:solidFill>
                          <a:srgbClr val="000000"/>
                        </a:solidFill>
                        <a:effectLst/>
                        <a:latin typeface="+mn-lt"/>
                      </a:endParaRPr>
                    </a:p>
                  </a:txBody>
                  <a:tcPr marL="7489" marR="7489" marT="7489" marB="0" anchor="ctr">
                    <a:solidFill>
                      <a:schemeClr val="bg2">
                        <a:lumMod val="90000"/>
                      </a:schemeClr>
                    </a:solidFill>
                  </a:tcPr>
                </a:tc>
                <a:tc>
                  <a:txBody>
                    <a:bodyPr/>
                    <a:lstStyle/>
                    <a:p>
                      <a:pPr algn="ctr" fontAlgn="ctr"/>
                      <a:r>
                        <a:rPr lang="en-IN" sz="1600" b="1" i="0" u="none" strike="noStrike" dirty="0">
                          <a:solidFill>
                            <a:srgbClr val="000000"/>
                          </a:solidFill>
                          <a:effectLst/>
                          <a:latin typeface="+mn-lt"/>
                        </a:rPr>
                        <a:t>60.24</a:t>
                      </a:r>
                    </a:p>
                  </a:txBody>
                  <a:tcPr marL="7489" marR="7489" marT="7489" marB="0" anchor="ctr">
                    <a:solidFill>
                      <a:schemeClr val="bg2">
                        <a:lumMod val="90000"/>
                      </a:schemeClr>
                    </a:solidFill>
                  </a:tcPr>
                </a:tc>
                <a:extLst>
                  <a:ext uri="{0D108BD9-81ED-4DB2-BD59-A6C34878D82A}">
                    <a16:rowId xmlns:a16="http://schemas.microsoft.com/office/drawing/2014/main" val="1072944600"/>
                  </a:ext>
                </a:extLst>
              </a:tr>
              <a:tr h="412489">
                <a:tc>
                  <a:txBody>
                    <a:bodyPr/>
                    <a:lstStyle/>
                    <a:p>
                      <a:pPr algn="ctr" fontAlgn="ctr"/>
                      <a:r>
                        <a:rPr lang="en-IN" sz="1600" b="0" u="none" strike="noStrike">
                          <a:effectLst/>
                          <a:latin typeface="+mn-lt"/>
                        </a:rPr>
                        <a:t>Face logging /Geological Mapping</a:t>
                      </a:r>
                      <a:endParaRPr lang="en-IN" sz="1600" b="0" i="0" u="none" strike="noStrike">
                        <a:solidFill>
                          <a:srgbClr val="000000"/>
                        </a:solidFill>
                        <a:effectLst/>
                        <a:latin typeface="+mn-lt"/>
                      </a:endParaRPr>
                    </a:p>
                  </a:txBody>
                  <a:tcPr marL="7489" marR="7489" marT="7489" marB="0" anchor="ctr"/>
                </a:tc>
                <a:tc>
                  <a:txBody>
                    <a:bodyPr/>
                    <a:lstStyle/>
                    <a:p>
                      <a:pPr algn="ctr">
                        <a:lnSpc>
                          <a:spcPct val="150000"/>
                        </a:lnSpc>
                        <a:spcAft>
                          <a:spcPts val="800"/>
                        </a:spcAft>
                      </a:pPr>
                      <a:r>
                        <a:rPr lang="en-IN" sz="1600" b="0">
                          <a:effectLst/>
                          <a:latin typeface="+mn-lt"/>
                          <a:ea typeface="Calibri" panose="020F0502020204030204" pitchFamily="34" charset="0"/>
                          <a:cs typeface="Arial" panose="020B0604020202020204" pitchFamily="34" charset="0"/>
                        </a:rPr>
                        <a:t>30</a:t>
                      </a:r>
                    </a:p>
                  </a:txBody>
                  <a:tcPr marL="68580" marR="68580" marT="0" marB="0"/>
                </a:tc>
                <a:tc>
                  <a:txBody>
                    <a:bodyPr/>
                    <a:lstStyle/>
                    <a:p>
                      <a:pPr algn="ctr" fontAlgn="ctr"/>
                      <a:r>
                        <a:rPr lang="en-IN" sz="1600" b="0" i="0" u="none" strike="noStrike" dirty="0">
                          <a:solidFill>
                            <a:srgbClr val="000000"/>
                          </a:solidFill>
                          <a:effectLst/>
                          <a:latin typeface="+mn-lt"/>
                        </a:rPr>
                        <a:t>29</a:t>
                      </a:r>
                    </a:p>
                  </a:txBody>
                  <a:tcPr marL="7489" marR="7489" marT="7489" marB="0" anchor="ctr"/>
                </a:tc>
                <a:tc>
                  <a:txBody>
                    <a:bodyPr/>
                    <a:lstStyle/>
                    <a:p>
                      <a:pPr algn="ctr" fontAlgn="ctr"/>
                      <a:r>
                        <a:rPr lang="en-IN" sz="1600" u="none" strike="noStrike" dirty="0">
                          <a:effectLst/>
                          <a:latin typeface="+mn-lt"/>
                        </a:rPr>
                        <a:t>17.73</a:t>
                      </a:r>
                      <a:endParaRPr lang="en-IN" sz="1600" b="0" i="0" u="none" strike="noStrike" dirty="0">
                        <a:solidFill>
                          <a:srgbClr val="000000"/>
                        </a:solidFill>
                        <a:effectLst/>
                        <a:latin typeface="+mn-lt"/>
                      </a:endParaRPr>
                    </a:p>
                  </a:txBody>
                  <a:tcPr marL="7489" marR="7489" marT="7489" marB="0" anchor="ctr"/>
                </a:tc>
                <a:tc>
                  <a:txBody>
                    <a:bodyPr/>
                    <a:lstStyle/>
                    <a:p>
                      <a:pPr algn="ctr" fontAlgn="ctr"/>
                      <a:r>
                        <a:rPr lang="en-IN" sz="1600" b="0" i="0" u="none" strike="noStrike" dirty="0">
                          <a:solidFill>
                            <a:srgbClr val="000000"/>
                          </a:solidFill>
                          <a:effectLst/>
                          <a:latin typeface="+mn-lt"/>
                        </a:rPr>
                        <a:t>17.6</a:t>
                      </a:r>
                    </a:p>
                  </a:txBody>
                  <a:tcPr marL="7489" marR="7489" marT="7489" marB="0" anchor="ctr"/>
                </a:tc>
                <a:extLst>
                  <a:ext uri="{0D108BD9-81ED-4DB2-BD59-A6C34878D82A}">
                    <a16:rowId xmlns:a16="http://schemas.microsoft.com/office/drawing/2014/main" val="3866078965"/>
                  </a:ext>
                </a:extLst>
              </a:tr>
              <a:tr h="367809">
                <a:tc>
                  <a:txBody>
                    <a:bodyPr/>
                    <a:lstStyle/>
                    <a:p>
                      <a:pPr algn="ctr" fontAlgn="ctr"/>
                      <a:r>
                        <a:rPr lang="en-IN" sz="1600" b="1" u="none" strike="noStrike">
                          <a:effectLst/>
                          <a:latin typeface="+mn-lt"/>
                        </a:rPr>
                        <a:t>Rock support</a:t>
                      </a:r>
                      <a:endParaRPr lang="en-IN" sz="1600" b="1" i="0" u="none" strike="noStrike">
                        <a:solidFill>
                          <a:srgbClr val="000000"/>
                        </a:solidFill>
                        <a:effectLst/>
                        <a:latin typeface="+mn-lt"/>
                      </a:endParaRPr>
                    </a:p>
                  </a:txBody>
                  <a:tcPr marL="7489" marR="7489" marT="7489" marB="0" anchor="ctr">
                    <a:solidFill>
                      <a:schemeClr val="bg2">
                        <a:lumMod val="90000"/>
                      </a:schemeClr>
                    </a:solidFill>
                  </a:tcPr>
                </a:tc>
                <a:tc>
                  <a:txBody>
                    <a:bodyPr/>
                    <a:lstStyle/>
                    <a:p>
                      <a:pPr algn="ctr">
                        <a:lnSpc>
                          <a:spcPct val="150000"/>
                        </a:lnSpc>
                        <a:spcAft>
                          <a:spcPts val="800"/>
                        </a:spcAft>
                      </a:pPr>
                      <a:r>
                        <a:rPr lang="en-IN" sz="1600" b="1">
                          <a:effectLst/>
                          <a:latin typeface="+mn-lt"/>
                          <a:ea typeface="Calibri" panose="020F0502020204030204" pitchFamily="34" charset="0"/>
                          <a:cs typeface="Arial" panose="020B0604020202020204" pitchFamily="34" charset="0"/>
                        </a:rPr>
                        <a:t>706.79</a:t>
                      </a:r>
                    </a:p>
                  </a:txBody>
                  <a:tcPr marL="68580" marR="68580" marT="0" marB="0">
                    <a:solidFill>
                      <a:schemeClr val="bg2">
                        <a:lumMod val="90000"/>
                      </a:schemeClr>
                    </a:solidFill>
                  </a:tcPr>
                </a:tc>
                <a:tc>
                  <a:txBody>
                    <a:bodyPr/>
                    <a:lstStyle/>
                    <a:p>
                      <a:pPr algn="ctr" fontAlgn="ctr"/>
                      <a:r>
                        <a:rPr lang="en-IN" sz="1600" b="1" i="0" u="none" strike="noStrike" dirty="0">
                          <a:solidFill>
                            <a:srgbClr val="000000"/>
                          </a:solidFill>
                          <a:effectLst/>
                          <a:latin typeface="+mn-lt"/>
                        </a:rPr>
                        <a:t>634.5</a:t>
                      </a:r>
                    </a:p>
                  </a:txBody>
                  <a:tcPr marL="7489" marR="7489" marT="7489" marB="0" anchor="ctr">
                    <a:solidFill>
                      <a:schemeClr val="bg2">
                        <a:lumMod val="90000"/>
                      </a:schemeClr>
                    </a:solidFill>
                  </a:tcPr>
                </a:tc>
                <a:tc>
                  <a:txBody>
                    <a:bodyPr/>
                    <a:lstStyle/>
                    <a:p>
                      <a:pPr algn="ctr" fontAlgn="ctr"/>
                      <a:r>
                        <a:rPr lang="en-IN" sz="1600" b="1" u="none" strike="noStrike">
                          <a:effectLst/>
                          <a:latin typeface="+mn-lt"/>
                        </a:rPr>
                        <a:t>831</a:t>
                      </a:r>
                      <a:endParaRPr lang="en-IN" sz="1600" b="1" i="0" u="none" strike="noStrike">
                        <a:solidFill>
                          <a:srgbClr val="000000"/>
                        </a:solidFill>
                        <a:effectLst/>
                        <a:latin typeface="+mn-lt"/>
                      </a:endParaRPr>
                    </a:p>
                  </a:txBody>
                  <a:tcPr marL="7489" marR="7489" marT="7489" marB="0" anchor="ctr">
                    <a:solidFill>
                      <a:schemeClr val="bg2">
                        <a:lumMod val="90000"/>
                      </a:schemeClr>
                    </a:solidFill>
                  </a:tcPr>
                </a:tc>
                <a:tc>
                  <a:txBody>
                    <a:bodyPr/>
                    <a:lstStyle/>
                    <a:p>
                      <a:pPr algn="ctr" fontAlgn="ctr"/>
                      <a:r>
                        <a:rPr lang="en-IN" sz="1600" b="1" i="0" u="none" strike="noStrike" dirty="0">
                          <a:solidFill>
                            <a:srgbClr val="000000"/>
                          </a:solidFill>
                          <a:effectLst/>
                          <a:latin typeface="+mn-lt"/>
                        </a:rPr>
                        <a:t>795</a:t>
                      </a:r>
                    </a:p>
                  </a:txBody>
                  <a:tcPr marL="7489" marR="7489" marT="7489" marB="0" anchor="ctr">
                    <a:solidFill>
                      <a:schemeClr val="bg2">
                        <a:lumMod val="90000"/>
                      </a:schemeClr>
                    </a:solidFill>
                  </a:tcPr>
                </a:tc>
                <a:extLst>
                  <a:ext uri="{0D108BD9-81ED-4DB2-BD59-A6C34878D82A}">
                    <a16:rowId xmlns:a16="http://schemas.microsoft.com/office/drawing/2014/main" val="4113042138"/>
                  </a:ext>
                </a:extLst>
              </a:tr>
              <a:tr h="448473">
                <a:tc>
                  <a:txBody>
                    <a:bodyPr/>
                    <a:lstStyle/>
                    <a:p>
                      <a:pPr algn="ctr" fontAlgn="ctr"/>
                      <a:r>
                        <a:rPr lang="en-IN" sz="1600" b="0" u="none" strike="noStrike" dirty="0">
                          <a:effectLst/>
                          <a:latin typeface="+mn-lt"/>
                        </a:rPr>
                        <a:t>Total cycle time for a metre progress</a:t>
                      </a:r>
                      <a:endParaRPr lang="en-IN" sz="1600" b="0" i="0" u="none" strike="noStrike" dirty="0">
                        <a:solidFill>
                          <a:srgbClr val="000000"/>
                        </a:solidFill>
                        <a:effectLst/>
                        <a:latin typeface="+mn-lt"/>
                      </a:endParaRPr>
                    </a:p>
                  </a:txBody>
                  <a:tcPr marL="7489" marR="7489" marT="7489" marB="0" anchor="ctr"/>
                </a:tc>
                <a:tc>
                  <a:txBody>
                    <a:bodyPr/>
                    <a:lstStyle/>
                    <a:p>
                      <a:pPr algn="ctr">
                        <a:lnSpc>
                          <a:spcPct val="150000"/>
                        </a:lnSpc>
                        <a:spcAft>
                          <a:spcPts val="800"/>
                        </a:spcAft>
                      </a:pPr>
                      <a:r>
                        <a:rPr lang="en-IN" sz="1600" b="0" dirty="0">
                          <a:effectLst/>
                          <a:latin typeface="+mn-lt"/>
                          <a:ea typeface="Calibri" panose="020F0502020204030204" pitchFamily="34" charset="0"/>
                          <a:cs typeface="Arial" panose="020B0604020202020204" pitchFamily="34" charset="0"/>
                        </a:rPr>
                        <a:t>1227.59</a:t>
                      </a:r>
                    </a:p>
                  </a:txBody>
                  <a:tcPr marL="68580" marR="68580" marT="0" marB="0"/>
                </a:tc>
                <a:tc>
                  <a:txBody>
                    <a:bodyPr/>
                    <a:lstStyle/>
                    <a:p>
                      <a:pPr algn="ctr" fontAlgn="ctr"/>
                      <a:r>
                        <a:rPr lang="en-IN" sz="1600" b="1" i="0" u="none" strike="noStrike" dirty="0">
                          <a:solidFill>
                            <a:srgbClr val="000000"/>
                          </a:solidFill>
                          <a:effectLst/>
                          <a:latin typeface="+mn-lt"/>
                        </a:rPr>
                        <a:t>1152.64</a:t>
                      </a:r>
                    </a:p>
                  </a:txBody>
                  <a:tcPr marL="7489" marR="7489" marT="7489" marB="0" anchor="ctr"/>
                </a:tc>
                <a:tc>
                  <a:txBody>
                    <a:bodyPr/>
                    <a:lstStyle/>
                    <a:p>
                      <a:pPr algn="ctr" fontAlgn="ctr"/>
                      <a:r>
                        <a:rPr lang="en-IN" sz="1600" u="none" strike="noStrike" dirty="0">
                          <a:effectLst/>
                          <a:latin typeface="+mn-lt"/>
                        </a:rPr>
                        <a:t>1259.8</a:t>
                      </a:r>
                      <a:endParaRPr lang="en-IN" sz="1600" b="1" i="0" u="none" strike="noStrike" dirty="0">
                        <a:solidFill>
                          <a:srgbClr val="000000"/>
                        </a:solidFill>
                        <a:effectLst/>
                        <a:latin typeface="+mn-lt"/>
                      </a:endParaRPr>
                    </a:p>
                  </a:txBody>
                  <a:tcPr marL="7489" marR="7489" marT="7489" marB="0" anchor="ctr"/>
                </a:tc>
                <a:tc>
                  <a:txBody>
                    <a:bodyPr/>
                    <a:lstStyle/>
                    <a:p>
                      <a:pPr algn="ctr" fontAlgn="ctr"/>
                      <a:r>
                        <a:rPr lang="en-IN" sz="1600" b="1" i="0" u="none" strike="noStrike" dirty="0">
                          <a:solidFill>
                            <a:srgbClr val="000000"/>
                          </a:solidFill>
                          <a:effectLst/>
                          <a:latin typeface="+mn-lt"/>
                        </a:rPr>
                        <a:t>1197.92</a:t>
                      </a:r>
                    </a:p>
                  </a:txBody>
                  <a:tcPr marL="7489" marR="7489" marT="7489" marB="0" anchor="ctr"/>
                </a:tc>
                <a:extLst>
                  <a:ext uri="{0D108BD9-81ED-4DB2-BD59-A6C34878D82A}">
                    <a16:rowId xmlns:a16="http://schemas.microsoft.com/office/drawing/2014/main" val="1391378451"/>
                  </a:ext>
                </a:extLst>
              </a:tr>
            </a:tbl>
          </a:graphicData>
        </a:graphic>
      </p:graphicFrame>
    </p:spTree>
    <p:extLst>
      <p:ext uri="{BB962C8B-B14F-4D97-AF65-F5344CB8AC3E}">
        <p14:creationId xmlns:p14="http://schemas.microsoft.com/office/powerpoint/2010/main" val="962811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FB7B0-F404-43D6-97D5-F5F7717C12F2}"/>
              </a:ext>
            </a:extLst>
          </p:cNvPr>
          <p:cNvSpPr>
            <a:spLocks noGrp="1"/>
          </p:cNvSpPr>
          <p:nvPr>
            <p:ph type="title"/>
          </p:nvPr>
        </p:nvSpPr>
        <p:spPr>
          <a:xfrm>
            <a:off x="758687" y="0"/>
            <a:ext cx="10515600" cy="1325563"/>
          </a:xfrm>
        </p:spPr>
        <p:txBody>
          <a:bodyPr>
            <a:normAutofit/>
          </a:bodyPr>
          <a:lstStyle/>
          <a:p>
            <a:r>
              <a:rPr lang="en-IN" sz="3600" dirty="0">
                <a:latin typeface="+mn-lt"/>
              </a:rPr>
              <a:t>Cycle Time Analysis</a:t>
            </a:r>
          </a:p>
        </p:txBody>
      </p:sp>
      <p:sp>
        <p:nvSpPr>
          <p:cNvPr id="3" name="Content Placeholder 2">
            <a:extLst>
              <a:ext uri="{FF2B5EF4-FFF2-40B4-BE49-F238E27FC236}">
                <a16:creationId xmlns:a16="http://schemas.microsoft.com/office/drawing/2014/main" id="{DA8A1D56-D5F6-42C5-998F-C04629F9A524}"/>
              </a:ext>
            </a:extLst>
          </p:cNvPr>
          <p:cNvSpPr>
            <a:spLocks noGrp="1"/>
          </p:cNvSpPr>
          <p:nvPr>
            <p:ph idx="1"/>
          </p:nvPr>
        </p:nvSpPr>
        <p:spPr>
          <a:xfrm>
            <a:off x="838200" y="1072806"/>
            <a:ext cx="10515600" cy="4488897"/>
          </a:xfrm>
        </p:spPr>
        <p:txBody>
          <a:bodyPr>
            <a:normAutofit/>
          </a:bodyPr>
          <a:lstStyle/>
          <a:p>
            <a:r>
              <a:rPr lang="en-IN" sz="1800" dirty="0"/>
              <a:t>The next analysed tunnels are exit tunnels 2 and 3 but of superior rock class B2</a:t>
            </a:r>
          </a:p>
          <a:p>
            <a:endParaRPr lang="en-IN" sz="1800" dirty="0"/>
          </a:p>
        </p:txBody>
      </p:sp>
      <p:sp>
        <p:nvSpPr>
          <p:cNvPr id="4" name="Date Placeholder 3">
            <a:extLst>
              <a:ext uri="{FF2B5EF4-FFF2-40B4-BE49-F238E27FC236}">
                <a16:creationId xmlns:a16="http://schemas.microsoft.com/office/drawing/2014/main" id="{3D7E349E-FC69-473C-8EE7-C968B603C379}"/>
              </a:ext>
            </a:extLst>
          </p:cNvPr>
          <p:cNvSpPr>
            <a:spLocks noGrp="1"/>
          </p:cNvSpPr>
          <p:nvPr>
            <p:ph type="dt" sz="half" idx="10"/>
          </p:nvPr>
        </p:nvSpPr>
        <p:spPr>
          <a:xfrm>
            <a:off x="1" y="6356350"/>
            <a:ext cx="4018718"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C1B2490D-8F4B-4AFC-8527-718FFF3763FB}" type="datetime1">
              <a:rPr lang="en-IN" smtClean="0"/>
              <a:t>01-01-2024</a:t>
            </a:fld>
            <a:endParaRPr lang="en-IN" dirty="0"/>
          </a:p>
        </p:txBody>
      </p:sp>
      <p:sp>
        <p:nvSpPr>
          <p:cNvPr id="5" name="Footer Placeholder 4">
            <a:extLst>
              <a:ext uri="{FF2B5EF4-FFF2-40B4-BE49-F238E27FC236}">
                <a16:creationId xmlns:a16="http://schemas.microsoft.com/office/drawing/2014/main" id="{F489E78C-B0EC-4C84-ACA2-0D087240B06E}"/>
              </a:ext>
            </a:extLst>
          </p:cNvPr>
          <p:cNvSpPr>
            <a:spLocks noGrp="1"/>
          </p:cNvSpPr>
          <p:nvPr>
            <p:ph type="ftr" sz="quarter" idx="11"/>
          </p:nvPr>
        </p:nvSpPr>
        <p:spPr>
          <a:xfrm>
            <a:off x="4018720" y="6356350"/>
            <a:ext cx="4591879"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556C595E-F98A-491E-8B03-C8389B942028}"/>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11</a:t>
            </a:fld>
            <a:endParaRPr lang="en-IN" dirty="0"/>
          </a:p>
        </p:txBody>
      </p:sp>
      <p:cxnSp>
        <p:nvCxnSpPr>
          <p:cNvPr id="7" name="Straight Connector 6">
            <a:extLst>
              <a:ext uri="{FF2B5EF4-FFF2-40B4-BE49-F238E27FC236}">
                <a16:creationId xmlns:a16="http://schemas.microsoft.com/office/drawing/2014/main" id="{14FF2D82-69D5-479D-ACD8-65A658EFE4C6}"/>
              </a:ext>
            </a:extLst>
          </p:cNvPr>
          <p:cNvCxnSpPr>
            <a:cxnSpLocks/>
          </p:cNvCxnSpPr>
          <p:nvPr/>
        </p:nvCxnSpPr>
        <p:spPr>
          <a:xfrm>
            <a:off x="838200" y="974036"/>
            <a:ext cx="10515600" cy="36581"/>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3F9A94CF-1450-4549-890E-E07A641E0BB3}"/>
              </a:ext>
            </a:extLst>
          </p:cNvPr>
          <p:cNvGraphicFramePr>
            <a:graphicFrameLocks noGrp="1"/>
          </p:cNvGraphicFramePr>
          <p:nvPr>
            <p:extLst>
              <p:ext uri="{D42A27DB-BD31-4B8C-83A1-F6EECF244321}">
                <p14:modId xmlns:p14="http://schemas.microsoft.com/office/powerpoint/2010/main" val="1267218848"/>
              </p:ext>
            </p:extLst>
          </p:nvPr>
        </p:nvGraphicFramePr>
        <p:xfrm>
          <a:off x="954157" y="1514370"/>
          <a:ext cx="10202519" cy="4697588"/>
        </p:xfrm>
        <a:graphic>
          <a:graphicData uri="http://schemas.openxmlformats.org/drawingml/2006/table">
            <a:tbl>
              <a:tblPr>
                <a:tableStyleId>{616DA210-FB5B-4158-B5E0-FEB733F419BA}</a:tableStyleId>
              </a:tblPr>
              <a:tblGrid>
                <a:gridCol w="3694599">
                  <a:extLst>
                    <a:ext uri="{9D8B030D-6E8A-4147-A177-3AD203B41FA5}">
                      <a16:colId xmlns:a16="http://schemas.microsoft.com/office/drawing/2014/main" val="3696986054"/>
                    </a:ext>
                  </a:extLst>
                </a:gridCol>
                <a:gridCol w="1626980">
                  <a:extLst>
                    <a:ext uri="{9D8B030D-6E8A-4147-A177-3AD203B41FA5}">
                      <a16:colId xmlns:a16="http://schemas.microsoft.com/office/drawing/2014/main" val="128492287"/>
                    </a:ext>
                  </a:extLst>
                </a:gridCol>
                <a:gridCol w="1626980">
                  <a:extLst>
                    <a:ext uri="{9D8B030D-6E8A-4147-A177-3AD203B41FA5}">
                      <a16:colId xmlns:a16="http://schemas.microsoft.com/office/drawing/2014/main" val="3925774909"/>
                    </a:ext>
                  </a:extLst>
                </a:gridCol>
                <a:gridCol w="1626980">
                  <a:extLst>
                    <a:ext uri="{9D8B030D-6E8A-4147-A177-3AD203B41FA5}">
                      <a16:colId xmlns:a16="http://schemas.microsoft.com/office/drawing/2014/main" val="602343013"/>
                    </a:ext>
                  </a:extLst>
                </a:gridCol>
                <a:gridCol w="1626980">
                  <a:extLst>
                    <a:ext uri="{9D8B030D-6E8A-4147-A177-3AD203B41FA5}">
                      <a16:colId xmlns:a16="http://schemas.microsoft.com/office/drawing/2014/main" val="1458381957"/>
                    </a:ext>
                  </a:extLst>
                </a:gridCol>
              </a:tblGrid>
              <a:tr h="551309">
                <a:tc>
                  <a:txBody>
                    <a:bodyPr/>
                    <a:lstStyle/>
                    <a:p>
                      <a:pPr algn="ctr" fontAlgn="ctr"/>
                      <a:r>
                        <a:rPr lang="en-IN" sz="1600" b="1" i="0" u="none" strike="noStrike" dirty="0">
                          <a:solidFill>
                            <a:srgbClr val="000000"/>
                          </a:solidFill>
                          <a:effectLst/>
                          <a:latin typeface="+mn-lt"/>
                        </a:rPr>
                        <a:t>B2 rock class</a:t>
                      </a:r>
                    </a:p>
                  </a:txBody>
                  <a:tcPr marL="7489" marR="7489" marT="7489" marB="0" anchor="ctr"/>
                </a:tc>
                <a:tc>
                  <a:txBody>
                    <a:bodyPr/>
                    <a:lstStyle/>
                    <a:p>
                      <a:pPr algn="ctr" fontAlgn="ctr"/>
                      <a:r>
                        <a:rPr lang="en-IN" sz="1600" b="1" u="none" strike="noStrike" dirty="0">
                          <a:effectLst/>
                          <a:latin typeface="+mn-lt"/>
                        </a:rPr>
                        <a:t>ET2</a:t>
                      </a:r>
                      <a:endParaRPr lang="en-IN" sz="1600" b="1" i="0" u="none" strike="noStrike" dirty="0">
                        <a:solidFill>
                          <a:srgbClr val="000000"/>
                        </a:solidFill>
                        <a:effectLst/>
                        <a:latin typeface="+mn-lt"/>
                      </a:endParaRPr>
                    </a:p>
                  </a:txBody>
                  <a:tcPr marL="7489" marR="7489" marT="7489" marB="0" anchor="ctr"/>
                </a:tc>
                <a:tc>
                  <a:txBody>
                    <a:bodyPr/>
                    <a:lstStyle/>
                    <a:p>
                      <a:pPr algn="ctr" fontAlgn="ctr"/>
                      <a:r>
                        <a:rPr lang="en-IN" sz="1600" b="1" i="0" u="none" strike="noStrike" dirty="0">
                          <a:solidFill>
                            <a:srgbClr val="000000"/>
                          </a:solidFill>
                          <a:effectLst/>
                          <a:latin typeface="+mn-lt"/>
                        </a:rPr>
                        <a:t>ET2 (after application)</a:t>
                      </a:r>
                    </a:p>
                  </a:txBody>
                  <a:tcPr marL="7489" marR="7489" marT="7489" marB="0" anchor="ctr"/>
                </a:tc>
                <a:tc>
                  <a:txBody>
                    <a:bodyPr/>
                    <a:lstStyle/>
                    <a:p>
                      <a:pPr algn="ctr" fontAlgn="ctr"/>
                      <a:r>
                        <a:rPr lang="en-IN" sz="1600" b="1" u="none" strike="noStrike" dirty="0">
                          <a:effectLst/>
                          <a:latin typeface="+mn-lt"/>
                        </a:rPr>
                        <a:t>ET3</a:t>
                      </a:r>
                      <a:endParaRPr lang="en-IN" sz="1600" b="1" i="0" u="none" strike="noStrike" dirty="0">
                        <a:solidFill>
                          <a:srgbClr val="000000"/>
                        </a:solidFill>
                        <a:effectLst/>
                        <a:latin typeface="+mn-lt"/>
                      </a:endParaRPr>
                    </a:p>
                  </a:txBody>
                  <a:tcPr marL="7489" marR="7489" marT="7489" marB="0" anchor="ctr"/>
                </a:tc>
                <a:tc>
                  <a:txBody>
                    <a:bodyPr/>
                    <a:lstStyle/>
                    <a:p>
                      <a:pPr algn="ctr" fontAlgn="ctr"/>
                      <a:r>
                        <a:rPr lang="en-IN" sz="1600" b="1" i="0" u="none" strike="noStrike" dirty="0">
                          <a:solidFill>
                            <a:srgbClr val="000000"/>
                          </a:solidFill>
                          <a:effectLst/>
                          <a:latin typeface="+mn-lt"/>
                        </a:rPr>
                        <a:t>ET3 (after application)</a:t>
                      </a:r>
                    </a:p>
                  </a:txBody>
                  <a:tcPr marL="7489" marR="7489" marT="7489" marB="0" anchor="ctr"/>
                </a:tc>
                <a:extLst>
                  <a:ext uri="{0D108BD9-81ED-4DB2-BD59-A6C34878D82A}">
                    <a16:rowId xmlns:a16="http://schemas.microsoft.com/office/drawing/2014/main" val="497958209"/>
                  </a:ext>
                </a:extLst>
              </a:tr>
              <a:tr h="551309">
                <a:tc>
                  <a:txBody>
                    <a:bodyPr/>
                    <a:lstStyle/>
                    <a:p>
                      <a:pPr algn="ctr" fontAlgn="ctr"/>
                      <a:r>
                        <a:rPr lang="en-IN" sz="1600" b="1" u="none" strike="noStrike">
                          <a:effectLst/>
                          <a:latin typeface="+mn-lt"/>
                        </a:rPr>
                        <a:t>Activities</a:t>
                      </a:r>
                      <a:endParaRPr lang="en-IN" sz="1600" b="1" i="0" u="none" strike="noStrike">
                        <a:solidFill>
                          <a:srgbClr val="000000"/>
                        </a:solidFill>
                        <a:effectLst/>
                        <a:latin typeface="+mn-lt"/>
                      </a:endParaRPr>
                    </a:p>
                  </a:txBody>
                  <a:tcPr marL="7489" marR="7489" marT="7489" marB="0" anchor="ctr"/>
                </a:tc>
                <a:tc>
                  <a:txBody>
                    <a:bodyPr/>
                    <a:lstStyle/>
                    <a:p>
                      <a:pPr algn="ctr" fontAlgn="ctr"/>
                      <a:r>
                        <a:rPr lang="en-IN" sz="1600" u="none" strike="noStrike" dirty="0">
                          <a:effectLst/>
                          <a:latin typeface="+mn-lt"/>
                        </a:rPr>
                        <a:t>Average time (min) </a:t>
                      </a:r>
                      <a:endParaRPr lang="en-IN" sz="1600" b="1" i="0" u="none" strike="noStrike" dirty="0">
                        <a:solidFill>
                          <a:srgbClr val="000000"/>
                        </a:solidFill>
                        <a:effectLst/>
                        <a:latin typeface="+mn-lt"/>
                      </a:endParaRPr>
                    </a:p>
                  </a:txBody>
                  <a:tcPr marL="7489" marR="7489" marT="7489" marB="0" anchor="ctr"/>
                </a:tc>
                <a:tc>
                  <a:txBody>
                    <a:bodyPr/>
                    <a:lstStyle/>
                    <a:p>
                      <a:pPr algn="ctr" fontAlgn="ctr"/>
                      <a:r>
                        <a:rPr lang="en-IN" sz="1600" b="0" i="0" u="none" strike="noStrike" dirty="0">
                          <a:solidFill>
                            <a:srgbClr val="000000"/>
                          </a:solidFill>
                          <a:effectLst/>
                          <a:latin typeface="+mn-lt"/>
                        </a:rPr>
                        <a:t>Average time</a:t>
                      </a:r>
                    </a:p>
                    <a:p>
                      <a:pPr algn="ctr" fontAlgn="ctr"/>
                      <a:r>
                        <a:rPr lang="en-IN" sz="1600" b="0" i="0" u="none" strike="noStrike" dirty="0">
                          <a:solidFill>
                            <a:srgbClr val="000000"/>
                          </a:solidFill>
                          <a:effectLst/>
                          <a:latin typeface="+mn-lt"/>
                        </a:rPr>
                        <a:t>(min)</a:t>
                      </a:r>
                    </a:p>
                  </a:txBody>
                  <a:tcPr marL="7489" marR="7489" marT="7489" marB="0" anchor="ctr"/>
                </a:tc>
                <a:tc>
                  <a:txBody>
                    <a:bodyPr/>
                    <a:lstStyle/>
                    <a:p>
                      <a:pPr algn="ctr" fontAlgn="ctr"/>
                      <a:r>
                        <a:rPr lang="en-IN" sz="1600" u="none" strike="noStrike">
                          <a:effectLst/>
                          <a:latin typeface="+mn-lt"/>
                        </a:rPr>
                        <a:t>Average time (min)</a:t>
                      </a:r>
                      <a:endParaRPr lang="en-IN" sz="1600" b="1" i="0" u="none" strike="noStrike">
                        <a:solidFill>
                          <a:srgbClr val="000000"/>
                        </a:solidFill>
                        <a:effectLst/>
                        <a:latin typeface="+mn-lt"/>
                      </a:endParaRPr>
                    </a:p>
                  </a:txBody>
                  <a:tcPr marL="7489" marR="7489" marT="7489" marB="0" anchor="ctr"/>
                </a:tc>
                <a:tc>
                  <a:txBody>
                    <a:bodyPr/>
                    <a:lstStyle/>
                    <a:p>
                      <a:pPr algn="ctr" fontAlgn="ctr"/>
                      <a:r>
                        <a:rPr lang="en-IN" sz="1600" b="0" i="0" u="none" strike="noStrike" dirty="0">
                          <a:solidFill>
                            <a:srgbClr val="000000"/>
                          </a:solidFill>
                          <a:effectLst/>
                          <a:latin typeface="+mn-lt"/>
                        </a:rPr>
                        <a:t>Average time</a:t>
                      </a:r>
                    </a:p>
                    <a:p>
                      <a:pPr algn="ctr" fontAlgn="ctr"/>
                      <a:r>
                        <a:rPr lang="en-IN" sz="1600" b="0" i="0" u="none" strike="noStrike" dirty="0">
                          <a:solidFill>
                            <a:srgbClr val="000000"/>
                          </a:solidFill>
                          <a:effectLst/>
                          <a:latin typeface="+mn-lt"/>
                        </a:rPr>
                        <a:t>(min)</a:t>
                      </a:r>
                    </a:p>
                  </a:txBody>
                  <a:tcPr marL="7489" marR="7489" marT="7489" marB="0" anchor="ctr"/>
                </a:tc>
                <a:extLst>
                  <a:ext uri="{0D108BD9-81ED-4DB2-BD59-A6C34878D82A}">
                    <a16:rowId xmlns:a16="http://schemas.microsoft.com/office/drawing/2014/main" val="87078828"/>
                  </a:ext>
                </a:extLst>
              </a:tr>
              <a:tr h="342499">
                <a:tc>
                  <a:txBody>
                    <a:bodyPr/>
                    <a:lstStyle/>
                    <a:p>
                      <a:pPr algn="ctr" fontAlgn="ctr"/>
                      <a:r>
                        <a:rPr lang="en-IN" sz="1600" b="0" u="none" strike="noStrike" dirty="0">
                          <a:effectLst/>
                          <a:latin typeface="+mn-lt"/>
                        </a:rPr>
                        <a:t>Preparation &amp; Profile Marking</a:t>
                      </a:r>
                      <a:endParaRPr lang="en-IN" sz="1600" b="0" i="0" u="none" strike="noStrike" dirty="0">
                        <a:solidFill>
                          <a:srgbClr val="000000"/>
                        </a:solidFill>
                        <a:effectLst/>
                        <a:latin typeface="+mn-lt"/>
                      </a:endParaRPr>
                    </a:p>
                  </a:txBody>
                  <a:tcPr marL="7489" marR="7489" marT="7489" marB="0" anchor="ctr"/>
                </a:tc>
                <a:tc>
                  <a:txBody>
                    <a:bodyPr/>
                    <a:lstStyle/>
                    <a:p>
                      <a:pPr algn="ctr">
                        <a:lnSpc>
                          <a:spcPct val="150000"/>
                        </a:lnSpc>
                        <a:spcAft>
                          <a:spcPts val="800"/>
                        </a:spcAft>
                      </a:pPr>
                      <a:r>
                        <a:rPr lang="en-IN" sz="1600" b="1" dirty="0">
                          <a:effectLst/>
                          <a:latin typeface="+mn-lt"/>
                          <a:ea typeface="Calibri" panose="020F0502020204030204" pitchFamily="34" charset="0"/>
                          <a:cs typeface="Arial" panose="020B0604020202020204" pitchFamily="34" charset="0"/>
                        </a:rPr>
                        <a:t>21.80</a:t>
                      </a:r>
                      <a:endParaRPr lang="en-IN" sz="16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algn="ctr" fontAlgn="ctr"/>
                      <a:r>
                        <a:rPr lang="en-IN" sz="1600" b="0" i="0" u="none" strike="noStrike" dirty="0">
                          <a:solidFill>
                            <a:srgbClr val="000000"/>
                          </a:solidFill>
                          <a:effectLst/>
                          <a:latin typeface="+mn-lt"/>
                        </a:rPr>
                        <a:t>26.5</a:t>
                      </a:r>
                    </a:p>
                  </a:txBody>
                  <a:tcPr marL="7489" marR="7489" marT="7489" marB="0" anchor="ctr"/>
                </a:tc>
                <a:tc>
                  <a:txBody>
                    <a:bodyPr/>
                    <a:lstStyle/>
                    <a:p>
                      <a:pPr algn="ctr">
                        <a:lnSpc>
                          <a:spcPct val="150000"/>
                        </a:lnSpc>
                        <a:spcAft>
                          <a:spcPts val="800"/>
                        </a:spcAft>
                      </a:pPr>
                      <a:r>
                        <a:rPr lang="en-IN" sz="1600" b="0" dirty="0">
                          <a:effectLst/>
                          <a:latin typeface="+mn-lt"/>
                          <a:ea typeface="Calibri" panose="020F0502020204030204" pitchFamily="34" charset="0"/>
                          <a:cs typeface="Arial" panose="020B0604020202020204" pitchFamily="34" charset="0"/>
                        </a:rPr>
                        <a:t>73.99</a:t>
                      </a:r>
                    </a:p>
                  </a:txBody>
                  <a:tcPr marL="68580" marR="68580" marT="0" marB="0"/>
                </a:tc>
                <a:tc>
                  <a:txBody>
                    <a:bodyPr/>
                    <a:lstStyle/>
                    <a:p>
                      <a:pPr algn="ctr" fontAlgn="ctr"/>
                      <a:r>
                        <a:rPr lang="en-IN" sz="1600" b="0" i="0" u="none" strike="noStrike" dirty="0">
                          <a:solidFill>
                            <a:srgbClr val="000000"/>
                          </a:solidFill>
                          <a:effectLst/>
                          <a:latin typeface="+mn-lt"/>
                        </a:rPr>
                        <a:t>88.34</a:t>
                      </a:r>
                    </a:p>
                  </a:txBody>
                  <a:tcPr marL="7489" marR="7489" marT="7489" marB="0" anchor="ctr"/>
                </a:tc>
                <a:extLst>
                  <a:ext uri="{0D108BD9-81ED-4DB2-BD59-A6C34878D82A}">
                    <a16:rowId xmlns:a16="http://schemas.microsoft.com/office/drawing/2014/main" val="2637385910"/>
                  </a:ext>
                </a:extLst>
              </a:tr>
              <a:tr h="342499">
                <a:tc>
                  <a:txBody>
                    <a:bodyPr/>
                    <a:lstStyle/>
                    <a:p>
                      <a:pPr algn="ctr" fontAlgn="ctr"/>
                      <a:r>
                        <a:rPr lang="en-IN" sz="1600" b="1" u="none" strike="noStrike" dirty="0">
                          <a:effectLst/>
                          <a:latin typeface="+mn-lt"/>
                        </a:rPr>
                        <a:t>Drilling</a:t>
                      </a:r>
                      <a:endParaRPr lang="en-IN" sz="1600" b="1" i="0" u="none" strike="noStrike" dirty="0">
                        <a:solidFill>
                          <a:srgbClr val="000000"/>
                        </a:solidFill>
                        <a:effectLst/>
                        <a:latin typeface="+mn-lt"/>
                      </a:endParaRPr>
                    </a:p>
                  </a:txBody>
                  <a:tcPr marL="7489" marR="7489" marT="7489" marB="0" anchor="ctr">
                    <a:solidFill>
                      <a:schemeClr val="bg2">
                        <a:lumMod val="90000"/>
                      </a:schemeClr>
                    </a:solidFill>
                  </a:tcPr>
                </a:tc>
                <a:tc>
                  <a:txBody>
                    <a:bodyPr/>
                    <a:lstStyle/>
                    <a:p>
                      <a:pPr algn="ctr">
                        <a:lnSpc>
                          <a:spcPct val="150000"/>
                        </a:lnSpc>
                        <a:spcAft>
                          <a:spcPts val="800"/>
                        </a:spcAft>
                      </a:pPr>
                      <a:r>
                        <a:rPr lang="en-IN" sz="1600" b="1" dirty="0">
                          <a:effectLst/>
                          <a:latin typeface="+mn-lt"/>
                          <a:ea typeface="Calibri" panose="020F0502020204030204" pitchFamily="34" charset="0"/>
                          <a:cs typeface="Arial" panose="020B0604020202020204" pitchFamily="34" charset="0"/>
                        </a:rPr>
                        <a:t>58.75</a:t>
                      </a:r>
                      <a:endParaRPr lang="en-IN" sz="1600" dirty="0">
                        <a:effectLst/>
                        <a:latin typeface="+mn-lt"/>
                        <a:ea typeface="Calibri" panose="020F0502020204030204" pitchFamily="34" charset="0"/>
                        <a:cs typeface="Arial" panose="020B0604020202020204" pitchFamily="34" charset="0"/>
                      </a:endParaRPr>
                    </a:p>
                  </a:txBody>
                  <a:tcPr marL="68580" marR="68580" marT="0" marB="0">
                    <a:solidFill>
                      <a:schemeClr val="bg2">
                        <a:lumMod val="90000"/>
                      </a:schemeClr>
                    </a:solidFill>
                  </a:tcPr>
                </a:tc>
                <a:tc>
                  <a:txBody>
                    <a:bodyPr/>
                    <a:lstStyle/>
                    <a:p>
                      <a:pPr algn="ctr" fontAlgn="ctr"/>
                      <a:r>
                        <a:rPr lang="en-IN" sz="1600" b="1" i="0" u="none" strike="noStrike" dirty="0">
                          <a:solidFill>
                            <a:srgbClr val="000000"/>
                          </a:solidFill>
                          <a:effectLst/>
                          <a:latin typeface="+mn-lt"/>
                        </a:rPr>
                        <a:t>80.35</a:t>
                      </a:r>
                    </a:p>
                  </a:txBody>
                  <a:tcPr marL="7489" marR="7489" marT="7489" marB="0" anchor="ctr">
                    <a:solidFill>
                      <a:schemeClr val="bg2">
                        <a:lumMod val="90000"/>
                      </a:schemeClr>
                    </a:solidFill>
                  </a:tcPr>
                </a:tc>
                <a:tc>
                  <a:txBody>
                    <a:bodyPr/>
                    <a:lstStyle/>
                    <a:p>
                      <a:pPr algn="ctr">
                        <a:lnSpc>
                          <a:spcPct val="150000"/>
                        </a:lnSpc>
                        <a:spcAft>
                          <a:spcPts val="800"/>
                        </a:spcAft>
                      </a:pPr>
                      <a:r>
                        <a:rPr lang="en-IN" sz="1600" b="1" dirty="0">
                          <a:effectLst/>
                          <a:latin typeface="+mn-lt"/>
                          <a:ea typeface="Calibri" panose="020F0502020204030204" pitchFamily="34" charset="0"/>
                          <a:cs typeface="Arial" panose="020B0604020202020204" pitchFamily="34" charset="0"/>
                        </a:rPr>
                        <a:t>62.26</a:t>
                      </a:r>
                    </a:p>
                  </a:txBody>
                  <a:tcPr marL="68580" marR="68580" marT="0" marB="0">
                    <a:solidFill>
                      <a:schemeClr val="bg2">
                        <a:lumMod val="90000"/>
                      </a:schemeClr>
                    </a:solidFill>
                  </a:tcPr>
                </a:tc>
                <a:tc>
                  <a:txBody>
                    <a:bodyPr/>
                    <a:lstStyle/>
                    <a:p>
                      <a:pPr algn="ctr" fontAlgn="ctr"/>
                      <a:r>
                        <a:rPr lang="en-IN" sz="1600" b="1" i="0" u="none" strike="noStrike" dirty="0">
                          <a:solidFill>
                            <a:srgbClr val="000000"/>
                          </a:solidFill>
                          <a:effectLst/>
                          <a:latin typeface="+mn-lt"/>
                        </a:rPr>
                        <a:t>85.67</a:t>
                      </a:r>
                    </a:p>
                  </a:txBody>
                  <a:tcPr marL="7489" marR="7489" marT="7489" marB="0" anchor="ctr">
                    <a:solidFill>
                      <a:schemeClr val="bg2">
                        <a:lumMod val="90000"/>
                      </a:schemeClr>
                    </a:solidFill>
                  </a:tcPr>
                </a:tc>
                <a:extLst>
                  <a:ext uri="{0D108BD9-81ED-4DB2-BD59-A6C34878D82A}">
                    <a16:rowId xmlns:a16="http://schemas.microsoft.com/office/drawing/2014/main" val="3264421366"/>
                  </a:ext>
                </a:extLst>
              </a:tr>
              <a:tr h="619438">
                <a:tc>
                  <a:txBody>
                    <a:bodyPr/>
                    <a:lstStyle/>
                    <a:p>
                      <a:pPr algn="ctr" fontAlgn="ctr"/>
                      <a:r>
                        <a:rPr lang="en-IN" sz="1600" b="0" u="none" strike="noStrike">
                          <a:effectLst/>
                          <a:latin typeface="+mn-lt"/>
                        </a:rPr>
                        <a:t>Explosive Charging and Blasting</a:t>
                      </a:r>
                      <a:endParaRPr lang="en-IN" sz="1600" b="0" i="0" u="none" strike="noStrike">
                        <a:solidFill>
                          <a:srgbClr val="000000"/>
                        </a:solidFill>
                        <a:effectLst/>
                        <a:latin typeface="+mn-lt"/>
                      </a:endParaRPr>
                    </a:p>
                  </a:txBody>
                  <a:tcPr marL="7489" marR="7489" marT="7489" marB="0" anchor="ctr"/>
                </a:tc>
                <a:tc>
                  <a:txBody>
                    <a:bodyPr/>
                    <a:lstStyle/>
                    <a:p>
                      <a:pPr algn="ctr">
                        <a:lnSpc>
                          <a:spcPct val="150000"/>
                        </a:lnSpc>
                        <a:spcAft>
                          <a:spcPts val="800"/>
                        </a:spcAft>
                      </a:pPr>
                      <a:r>
                        <a:rPr lang="en-IN" sz="1600" b="1" dirty="0">
                          <a:effectLst/>
                          <a:latin typeface="+mn-lt"/>
                          <a:ea typeface="Calibri" panose="020F0502020204030204" pitchFamily="34" charset="0"/>
                          <a:cs typeface="Arial" panose="020B0604020202020204" pitchFamily="34" charset="0"/>
                        </a:rPr>
                        <a:t>45.29</a:t>
                      </a:r>
                      <a:endParaRPr lang="en-IN" sz="16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algn="ctr" fontAlgn="ctr"/>
                      <a:r>
                        <a:rPr lang="en-IN" sz="1600" b="0" i="0" u="none" strike="noStrike" dirty="0">
                          <a:solidFill>
                            <a:srgbClr val="000000"/>
                          </a:solidFill>
                          <a:effectLst/>
                          <a:latin typeface="+mn-lt"/>
                        </a:rPr>
                        <a:t>48.65</a:t>
                      </a:r>
                    </a:p>
                  </a:txBody>
                  <a:tcPr marL="7489" marR="7489" marT="7489" marB="0" anchor="ctr"/>
                </a:tc>
                <a:tc>
                  <a:txBody>
                    <a:bodyPr/>
                    <a:lstStyle/>
                    <a:p>
                      <a:pPr algn="ctr">
                        <a:lnSpc>
                          <a:spcPct val="150000"/>
                        </a:lnSpc>
                        <a:spcAft>
                          <a:spcPts val="800"/>
                        </a:spcAft>
                      </a:pPr>
                      <a:r>
                        <a:rPr lang="en-IN" sz="1600" b="0">
                          <a:effectLst/>
                          <a:latin typeface="+mn-lt"/>
                          <a:ea typeface="Calibri" panose="020F0502020204030204" pitchFamily="34" charset="0"/>
                          <a:cs typeface="Arial" panose="020B0604020202020204" pitchFamily="34" charset="0"/>
                        </a:rPr>
                        <a:t>43.27</a:t>
                      </a:r>
                    </a:p>
                  </a:txBody>
                  <a:tcPr marL="68580" marR="68580" marT="0" marB="0"/>
                </a:tc>
                <a:tc>
                  <a:txBody>
                    <a:bodyPr/>
                    <a:lstStyle/>
                    <a:p>
                      <a:pPr algn="ctr" fontAlgn="ctr"/>
                      <a:r>
                        <a:rPr lang="en-IN" sz="1600" b="0" i="0" u="none" strike="noStrike" dirty="0">
                          <a:solidFill>
                            <a:srgbClr val="000000"/>
                          </a:solidFill>
                          <a:effectLst/>
                          <a:latin typeface="+mn-lt"/>
                        </a:rPr>
                        <a:t>44.14</a:t>
                      </a:r>
                    </a:p>
                  </a:txBody>
                  <a:tcPr marL="7489" marR="7489" marT="7489" marB="0" anchor="ctr"/>
                </a:tc>
                <a:extLst>
                  <a:ext uri="{0D108BD9-81ED-4DB2-BD59-A6C34878D82A}">
                    <a16:rowId xmlns:a16="http://schemas.microsoft.com/office/drawing/2014/main" val="2771779918"/>
                  </a:ext>
                </a:extLst>
              </a:tr>
              <a:tr h="342499">
                <a:tc>
                  <a:txBody>
                    <a:bodyPr/>
                    <a:lstStyle/>
                    <a:p>
                      <a:pPr algn="ctr" fontAlgn="ctr"/>
                      <a:r>
                        <a:rPr lang="en-IN" sz="1600" b="0" u="none" strike="noStrike" dirty="0">
                          <a:effectLst/>
                          <a:latin typeface="+mn-lt"/>
                        </a:rPr>
                        <a:t>De-fuming</a:t>
                      </a:r>
                      <a:endParaRPr lang="en-IN" sz="1600" b="0" i="0" u="none" strike="noStrike" dirty="0">
                        <a:solidFill>
                          <a:srgbClr val="000000"/>
                        </a:solidFill>
                        <a:effectLst/>
                        <a:latin typeface="+mn-lt"/>
                      </a:endParaRPr>
                    </a:p>
                  </a:txBody>
                  <a:tcPr marL="7489" marR="7489" marT="7489" marB="0" anchor="ctr"/>
                </a:tc>
                <a:tc>
                  <a:txBody>
                    <a:bodyPr/>
                    <a:lstStyle/>
                    <a:p>
                      <a:pPr algn="ctr">
                        <a:lnSpc>
                          <a:spcPct val="150000"/>
                        </a:lnSpc>
                        <a:spcAft>
                          <a:spcPts val="800"/>
                        </a:spcAft>
                      </a:pPr>
                      <a:r>
                        <a:rPr lang="en-IN" sz="1600" b="1">
                          <a:effectLst/>
                          <a:latin typeface="+mn-lt"/>
                          <a:ea typeface="Calibri" panose="020F0502020204030204" pitchFamily="34" charset="0"/>
                          <a:cs typeface="Arial" panose="020B0604020202020204" pitchFamily="34" charset="0"/>
                        </a:rPr>
                        <a:t>15.89</a:t>
                      </a:r>
                      <a:endParaRPr lang="en-IN" sz="1600">
                        <a:effectLst/>
                        <a:latin typeface="+mn-lt"/>
                        <a:ea typeface="Calibri" panose="020F0502020204030204" pitchFamily="34" charset="0"/>
                        <a:cs typeface="Arial" panose="020B0604020202020204" pitchFamily="34" charset="0"/>
                      </a:endParaRPr>
                    </a:p>
                  </a:txBody>
                  <a:tcPr marL="68580" marR="68580" marT="0" marB="0"/>
                </a:tc>
                <a:tc>
                  <a:txBody>
                    <a:bodyPr/>
                    <a:lstStyle/>
                    <a:p>
                      <a:pPr algn="ctr" fontAlgn="ctr"/>
                      <a:r>
                        <a:rPr lang="en-IN" sz="1600" b="0" i="0" u="none" strike="noStrike" dirty="0">
                          <a:solidFill>
                            <a:srgbClr val="000000"/>
                          </a:solidFill>
                          <a:effectLst/>
                          <a:latin typeface="+mn-lt"/>
                        </a:rPr>
                        <a:t>15.12</a:t>
                      </a:r>
                    </a:p>
                  </a:txBody>
                  <a:tcPr marL="7489" marR="7489" marT="7489" marB="0" anchor="ctr"/>
                </a:tc>
                <a:tc>
                  <a:txBody>
                    <a:bodyPr/>
                    <a:lstStyle/>
                    <a:p>
                      <a:pPr algn="ctr">
                        <a:lnSpc>
                          <a:spcPct val="150000"/>
                        </a:lnSpc>
                        <a:spcAft>
                          <a:spcPts val="800"/>
                        </a:spcAft>
                      </a:pPr>
                      <a:r>
                        <a:rPr lang="en-IN" sz="1600" b="0">
                          <a:effectLst/>
                          <a:latin typeface="+mn-lt"/>
                          <a:ea typeface="Calibri" panose="020F0502020204030204" pitchFamily="34" charset="0"/>
                          <a:cs typeface="Arial" panose="020B0604020202020204" pitchFamily="34" charset="0"/>
                        </a:rPr>
                        <a:t>20.55</a:t>
                      </a:r>
                    </a:p>
                  </a:txBody>
                  <a:tcPr marL="68580" marR="68580" marT="0" marB="0"/>
                </a:tc>
                <a:tc>
                  <a:txBody>
                    <a:bodyPr/>
                    <a:lstStyle/>
                    <a:p>
                      <a:pPr algn="ctr" fontAlgn="ctr"/>
                      <a:r>
                        <a:rPr lang="en-IN" sz="1600" b="0" i="0" u="none" strike="noStrike" dirty="0">
                          <a:solidFill>
                            <a:srgbClr val="000000"/>
                          </a:solidFill>
                          <a:effectLst/>
                          <a:latin typeface="+mn-lt"/>
                        </a:rPr>
                        <a:t>21.05</a:t>
                      </a:r>
                    </a:p>
                  </a:txBody>
                  <a:tcPr marL="7489" marR="7489" marT="7489" marB="0" anchor="ctr"/>
                </a:tc>
                <a:extLst>
                  <a:ext uri="{0D108BD9-81ED-4DB2-BD59-A6C34878D82A}">
                    <a16:rowId xmlns:a16="http://schemas.microsoft.com/office/drawing/2014/main" val="4052400435"/>
                  </a:ext>
                </a:extLst>
              </a:tr>
              <a:tr h="342499">
                <a:tc>
                  <a:txBody>
                    <a:bodyPr/>
                    <a:lstStyle/>
                    <a:p>
                      <a:pPr algn="ctr" fontAlgn="ctr"/>
                      <a:r>
                        <a:rPr lang="en-IN" sz="1600" b="1" u="none" strike="noStrike" dirty="0">
                          <a:effectLst/>
                          <a:latin typeface="+mn-lt"/>
                        </a:rPr>
                        <a:t>Mucking </a:t>
                      </a:r>
                      <a:endParaRPr lang="en-IN" sz="1600" b="1" i="0" u="none" strike="noStrike" dirty="0">
                        <a:solidFill>
                          <a:srgbClr val="000000"/>
                        </a:solidFill>
                        <a:effectLst/>
                        <a:latin typeface="+mn-lt"/>
                      </a:endParaRPr>
                    </a:p>
                  </a:txBody>
                  <a:tcPr marL="7489" marR="7489" marT="7489" marB="0" anchor="ctr">
                    <a:solidFill>
                      <a:schemeClr val="bg2">
                        <a:lumMod val="90000"/>
                      </a:schemeClr>
                    </a:solidFill>
                  </a:tcPr>
                </a:tc>
                <a:tc>
                  <a:txBody>
                    <a:bodyPr/>
                    <a:lstStyle/>
                    <a:p>
                      <a:pPr algn="ctr">
                        <a:lnSpc>
                          <a:spcPct val="150000"/>
                        </a:lnSpc>
                        <a:spcAft>
                          <a:spcPts val="800"/>
                        </a:spcAft>
                      </a:pPr>
                      <a:r>
                        <a:rPr lang="en-IN" sz="1600" b="1">
                          <a:effectLst/>
                          <a:latin typeface="+mn-lt"/>
                          <a:ea typeface="Calibri" panose="020F0502020204030204" pitchFamily="34" charset="0"/>
                          <a:cs typeface="Arial" panose="020B0604020202020204" pitchFamily="34" charset="0"/>
                        </a:rPr>
                        <a:t>102.21</a:t>
                      </a:r>
                      <a:endParaRPr lang="en-IN" sz="1600">
                        <a:effectLst/>
                        <a:latin typeface="+mn-lt"/>
                        <a:ea typeface="Calibri" panose="020F0502020204030204" pitchFamily="34" charset="0"/>
                        <a:cs typeface="Arial" panose="020B0604020202020204" pitchFamily="34" charset="0"/>
                      </a:endParaRPr>
                    </a:p>
                  </a:txBody>
                  <a:tcPr marL="68580" marR="68580" marT="0" marB="0">
                    <a:solidFill>
                      <a:schemeClr val="bg2">
                        <a:lumMod val="90000"/>
                      </a:schemeClr>
                    </a:solidFill>
                  </a:tcPr>
                </a:tc>
                <a:tc>
                  <a:txBody>
                    <a:bodyPr/>
                    <a:lstStyle/>
                    <a:p>
                      <a:pPr algn="ctr" fontAlgn="ctr"/>
                      <a:r>
                        <a:rPr lang="en-IN" sz="1600" b="1" i="0" u="none" strike="noStrike" dirty="0">
                          <a:solidFill>
                            <a:srgbClr val="000000"/>
                          </a:solidFill>
                          <a:effectLst/>
                          <a:latin typeface="+mn-lt"/>
                        </a:rPr>
                        <a:t>68.74</a:t>
                      </a:r>
                    </a:p>
                  </a:txBody>
                  <a:tcPr marL="7489" marR="7489" marT="7489" marB="0" anchor="ctr">
                    <a:solidFill>
                      <a:schemeClr val="bg2">
                        <a:lumMod val="90000"/>
                      </a:schemeClr>
                    </a:solidFill>
                  </a:tcPr>
                </a:tc>
                <a:tc>
                  <a:txBody>
                    <a:bodyPr/>
                    <a:lstStyle/>
                    <a:p>
                      <a:pPr algn="ctr">
                        <a:lnSpc>
                          <a:spcPct val="150000"/>
                        </a:lnSpc>
                        <a:spcAft>
                          <a:spcPts val="800"/>
                        </a:spcAft>
                      </a:pPr>
                      <a:r>
                        <a:rPr lang="en-IN" sz="1600" b="1">
                          <a:effectLst/>
                          <a:latin typeface="+mn-lt"/>
                          <a:ea typeface="Calibri" panose="020F0502020204030204" pitchFamily="34" charset="0"/>
                          <a:cs typeface="Arial" panose="020B0604020202020204" pitchFamily="34" charset="0"/>
                        </a:rPr>
                        <a:t>140.55</a:t>
                      </a:r>
                    </a:p>
                  </a:txBody>
                  <a:tcPr marL="68580" marR="68580" marT="0" marB="0">
                    <a:solidFill>
                      <a:schemeClr val="bg2">
                        <a:lumMod val="90000"/>
                      </a:schemeClr>
                    </a:solidFill>
                  </a:tcPr>
                </a:tc>
                <a:tc>
                  <a:txBody>
                    <a:bodyPr/>
                    <a:lstStyle/>
                    <a:p>
                      <a:pPr algn="ctr" fontAlgn="ctr"/>
                      <a:r>
                        <a:rPr lang="en-IN" sz="1600" b="1" i="0" u="none" strike="noStrike" dirty="0">
                          <a:solidFill>
                            <a:srgbClr val="000000"/>
                          </a:solidFill>
                          <a:effectLst/>
                          <a:latin typeface="+mn-lt"/>
                        </a:rPr>
                        <a:t>114.28</a:t>
                      </a:r>
                    </a:p>
                  </a:txBody>
                  <a:tcPr marL="7489" marR="7489" marT="7489" marB="0" anchor="ctr">
                    <a:solidFill>
                      <a:schemeClr val="bg2">
                        <a:lumMod val="90000"/>
                      </a:schemeClr>
                    </a:solidFill>
                  </a:tcPr>
                </a:tc>
                <a:extLst>
                  <a:ext uri="{0D108BD9-81ED-4DB2-BD59-A6C34878D82A}">
                    <a16:rowId xmlns:a16="http://schemas.microsoft.com/office/drawing/2014/main" val="1056718125"/>
                  </a:ext>
                </a:extLst>
              </a:tr>
              <a:tr h="464578">
                <a:tc>
                  <a:txBody>
                    <a:bodyPr/>
                    <a:lstStyle/>
                    <a:p>
                      <a:pPr algn="ctr" fontAlgn="ctr"/>
                      <a:r>
                        <a:rPr lang="en-IN" sz="1600" b="1" u="none" strike="noStrike" dirty="0">
                          <a:effectLst/>
                          <a:latin typeface="+mn-lt"/>
                        </a:rPr>
                        <a:t>Scaling/Chipping/Breaking</a:t>
                      </a:r>
                      <a:endParaRPr lang="en-IN" sz="1600" b="1" i="0" u="none" strike="noStrike" dirty="0">
                        <a:solidFill>
                          <a:srgbClr val="000000"/>
                        </a:solidFill>
                        <a:effectLst/>
                        <a:latin typeface="+mn-lt"/>
                      </a:endParaRPr>
                    </a:p>
                  </a:txBody>
                  <a:tcPr marL="7489" marR="7489" marT="7489" marB="0" anchor="ctr">
                    <a:solidFill>
                      <a:schemeClr val="bg2">
                        <a:lumMod val="90000"/>
                      </a:schemeClr>
                    </a:solidFill>
                  </a:tcPr>
                </a:tc>
                <a:tc>
                  <a:txBody>
                    <a:bodyPr/>
                    <a:lstStyle/>
                    <a:p>
                      <a:pPr algn="ctr">
                        <a:lnSpc>
                          <a:spcPct val="150000"/>
                        </a:lnSpc>
                        <a:spcAft>
                          <a:spcPts val="800"/>
                        </a:spcAft>
                      </a:pPr>
                      <a:r>
                        <a:rPr lang="en-IN" sz="1600" b="1" dirty="0">
                          <a:effectLst/>
                          <a:latin typeface="+mn-lt"/>
                          <a:ea typeface="Calibri" panose="020F0502020204030204" pitchFamily="34" charset="0"/>
                          <a:cs typeface="Arial" panose="020B0604020202020204" pitchFamily="34" charset="0"/>
                        </a:rPr>
                        <a:t>52.01</a:t>
                      </a:r>
                      <a:endParaRPr lang="en-IN" sz="1600" dirty="0">
                        <a:effectLst/>
                        <a:latin typeface="+mn-lt"/>
                        <a:ea typeface="Calibri" panose="020F0502020204030204" pitchFamily="34" charset="0"/>
                        <a:cs typeface="Arial" panose="020B0604020202020204" pitchFamily="34" charset="0"/>
                      </a:endParaRPr>
                    </a:p>
                  </a:txBody>
                  <a:tcPr marL="68580" marR="68580" marT="0" marB="0">
                    <a:solidFill>
                      <a:schemeClr val="bg2">
                        <a:lumMod val="90000"/>
                      </a:schemeClr>
                    </a:solidFill>
                  </a:tcPr>
                </a:tc>
                <a:tc>
                  <a:txBody>
                    <a:bodyPr/>
                    <a:lstStyle/>
                    <a:p>
                      <a:pPr algn="ctr" fontAlgn="ctr"/>
                      <a:r>
                        <a:rPr lang="en-IN" sz="1600" b="1" i="0" u="none" strike="noStrike" dirty="0">
                          <a:solidFill>
                            <a:srgbClr val="000000"/>
                          </a:solidFill>
                          <a:effectLst/>
                          <a:latin typeface="+mn-lt"/>
                        </a:rPr>
                        <a:t>39.54</a:t>
                      </a:r>
                    </a:p>
                  </a:txBody>
                  <a:tcPr marL="7489" marR="7489" marT="7489" marB="0" anchor="ctr">
                    <a:solidFill>
                      <a:schemeClr val="bg2">
                        <a:lumMod val="90000"/>
                      </a:schemeClr>
                    </a:solidFill>
                  </a:tcPr>
                </a:tc>
                <a:tc>
                  <a:txBody>
                    <a:bodyPr/>
                    <a:lstStyle/>
                    <a:p>
                      <a:pPr algn="ctr">
                        <a:lnSpc>
                          <a:spcPct val="150000"/>
                        </a:lnSpc>
                        <a:spcAft>
                          <a:spcPts val="800"/>
                        </a:spcAft>
                      </a:pPr>
                      <a:r>
                        <a:rPr lang="en-IN" sz="1600" b="1" dirty="0">
                          <a:effectLst/>
                          <a:latin typeface="+mn-lt"/>
                          <a:ea typeface="Calibri" panose="020F0502020204030204" pitchFamily="34" charset="0"/>
                          <a:cs typeface="Arial" panose="020B0604020202020204" pitchFamily="34" charset="0"/>
                        </a:rPr>
                        <a:t>42.20</a:t>
                      </a:r>
                    </a:p>
                  </a:txBody>
                  <a:tcPr marL="68580" marR="68580" marT="0" marB="0">
                    <a:solidFill>
                      <a:schemeClr val="bg2">
                        <a:lumMod val="90000"/>
                      </a:schemeClr>
                    </a:solidFill>
                  </a:tcPr>
                </a:tc>
                <a:tc>
                  <a:txBody>
                    <a:bodyPr/>
                    <a:lstStyle/>
                    <a:p>
                      <a:pPr algn="ctr" fontAlgn="ctr"/>
                      <a:r>
                        <a:rPr lang="en-IN" sz="1600" b="1" i="0" u="none" strike="noStrike" dirty="0">
                          <a:solidFill>
                            <a:srgbClr val="000000"/>
                          </a:solidFill>
                          <a:effectLst/>
                          <a:latin typeface="+mn-lt"/>
                        </a:rPr>
                        <a:t>27.61</a:t>
                      </a:r>
                    </a:p>
                  </a:txBody>
                  <a:tcPr marL="7489" marR="7489" marT="7489" marB="0" anchor="ctr">
                    <a:solidFill>
                      <a:schemeClr val="bg2">
                        <a:lumMod val="90000"/>
                      </a:schemeClr>
                    </a:solidFill>
                  </a:tcPr>
                </a:tc>
                <a:extLst>
                  <a:ext uri="{0D108BD9-81ED-4DB2-BD59-A6C34878D82A}">
                    <a16:rowId xmlns:a16="http://schemas.microsoft.com/office/drawing/2014/main" val="1072944600"/>
                  </a:ext>
                </a:extLst>
              </a:tr>
              <a:tr h="353300">
                <a:tc>
                  <a:txBody>
                    <a:bodyPr/>
                    <a:lstStyle/>
                    <a:p>
                      <a:pPr algn="ctr" fontAlgn="ctr"/>
                      <a:r>
                        <a:rPr lang="en-IN" sz="1600" b="0" u="none" strike="noStrike">
                          <a:effectLst/>
                          <a:latin typeface="+mn-lt"/>
                        </a:rPr>
                        <a:t>Face logging /Geological Mapping</a:t>
                      </a:r>
                      <a:endParaRPr lang="en-IN" sz="1600" b="0" i="0" u="none" strike="noStrike">
                        <a:solidFill>
                          <a:srgbClr val="000000"/>
                        </a:solidFill>
                        <a:effectLst/>
                        <a:latin typeface="+mn-lt"/>
                      </a:endParaRPr>
                    </a:p>
                  </a:txBody>
                  <a:tcPr marL="7489" marR="7489" marT="7489" marB="0" anchor="ctr"/>
                </a:tc>
                <a:tc>
                  <a:txBody>
                    <a:bodyPr/>
                    <a:lstStyle/>
                    <a:p>
                      <a:pPr algn="ctr">
                        <a:lnSpc>
                          <a:spcPct val="150000"/>
                        </a:lnSpc>
                        <a:spcAft>
                          <a:spcPts val="800"/>
                        </a:spcAft>
                      </a:pPr>
                      <a:r>
                        <a:rPr lang="en-IN" sz="1600" b="1">
                          <a:effectLst/>
                          <a:latin typeface="+mn-lt"/>
                          <a:ea typeface="Calibri" panose="020F0502020204030204" pitchFamily="34" charset="0"/>
                          <a:cs typeface="Arial" panose="020B0604020202020204" pitchFamily="34" charset="0"/>
                        </a:rPr>
                        <a:t>18.02</a:t>
                      </a:r>
                      <a:endParaRPr lang="en-IN" sz="1600">
                        <a:effectLst/>
                        <a:latin typeface="+mn-lt"/>
                        <a:ea typeface="Calibri" panose="020F0502020204030204" pitchFamily="34" charset="0"/>
                        <a:cs typeface="Arial" panose="020B0604020202020204" pitchFamily="34" charset="0"/>
                      </a:endParaRPr>
                    </a:p>
                  </a:txBody>
                  <a:tcPr marL="68580" marR="68580" marT="0" marB="0"/>
                </a:tc>
                <a:tc>
                  <a:txBody>
                    <a:bodyPr/>
                    <a:lstStyle/>
                    <a:p>
                      <a:pPr algn="ctr" fontAlgn="ctr"/>
                      <a:r>
                        <a:rPr lang="en-IN" sz="1600" b="0" i="0" u="none" strike="noStrike" dirty="0">
                          <a:solidFill>
                            <a:srgbClr val="000000"/>
                          </a:solidFill>
                          <a:effectLst/>
                          <a:latin typeface="+mn-lt"/>
                        </a:rPr>
                        <a:t>18.15</a:t>
                      </a:r>
                    </a:p>
                  </a:txBody>
                  <a:tcPr marL="7489" marR="7489" marT="7489" marB="0" anchor="ctr"/>
                </a:tc>
                <a:tc>
                  <a:txBody>
                    <a:bodyPr/>
                    <a:lstStyle/>
                    <a:p>
                      <a:pPr algn="ctr">
                        <a:lnSpc>
                          <a:spcPct val="150000"/>
                        </a:lnSpc>
                        <a:spcAft>
                          <a:spcPts val="800"/>
                        </a:spcAft>
                      </a:pPr>
                      <a:r>
                        <a:rPr lang="en-IN" sz="1600" b="0">
                          <a:effectLst/>
                          <a:latin typeface="+mn-lt"/>
                          <a:ea typeface="Calibri" panose="020F0502020204030204" pitchFamily="34" charset="0"/>
                          <a:cs typeface="Arial" panose="020B0604020202020204" pitchFamily="34" charset="0"/>
                        </a:rPr>
                        <a:t>27.40</a:t>
                      </a:r>
                    </a:p>
                  </a:txBody>
                  <a:tcPr marL="68580" marR="68580" marT="0" marB="0"/>
                </a:tc>
                <a:tc>
                  <a:txBody>
                    <a:bodyPr/>
                    <a:lstStyle/>
                    <a:p>
                      <a:pPr algn="ctr" fontAlgn="ctr"/>
                      <a:r>
                        <a:rPr lang="en-IN" sz="1600" b="0" i="0" u="none" strike="noStrike" dirty="0">
                          <a:solidFill>
                            <a:srgbClr val="000000"/>
                          </a:solidFill>
                          <a:effectLst/>
                          <a:latin typeface="+mn-lt"/>
                        </a:rPr>
                        <a:t>27.04</a:t>
                      </a:r>
                    </a:p>
                  </a:txBody>
                  <a:tcPr marL="7489" marR="7489" marT="7489" marB="0" anchor="ctr"/>
                </a:tc>
                <a:extLst>
                  <a:ext uri="{0D108BD9-81ED-4DB2-BD59-A6C34878D82A}">
                    <a16:rowId xmlns:a16="http://schemas.microsoft.com/office/drawing/2014/main" val="3866078965"/>
                  </a:ext>
                </a:extLst>
              </a:tr>
              <a:tr h="342499">
                <a:tc>
                  <a:txBody>
                    <a:bodyPr/>
                    <a:lstStyle/>
                    <a:p>
                      <a:pPr algn="ctr" fontAlgn="ctr"/>
                      <a:r>
                        <a:rPr lang="en-IN" sz="1600" b="1" u="none" strike="noStrike" dirty="0">
                          <a:effectLst/>
                          <a:latin typeface="+mn-lt"/>
                        </a:rPr>
                        <a:t>Rock support</a:t>
                      </a:r>
                      <a:endParaRPr lang="en-IN" sz="1600" b="1" i="0" u="none" strike="noStrike" dirty="0">
                        <a:solidFill>
                          <a:srgbClr val="000000"/>
                        </a:solidFill>
                        <a:effectLst/>
                        <a:latin typeface="+mn-lt"/>
                      </a:endParaRPr>
                    </a:p>
                  </a:txBody>
                  <a:tcPr marL="7489" marR="7489" marT="7489" marB="0" anchor="ctr">
                    <a:solidFill>
                      <a:schemeClr val="bg2">
                        <a:lumMod val="90000"/>
                      </a:schemeClr>
                    </a:solidFill>
                  </a:tcPr>
                </a:tc>
                <a:tc>
                  <a:txBody>
                    <a:bodyPr/>
                    <a:lstStyle/>
                    <a:p>
                      <a:pPr algn="ctr">
                        <a:lnSpc>
                          <a:spcPct val="150000"/>
                        </a:lnSpc>
                        <a:spcAft>
                          <a:spcPts val="800"/>
                        </a:spcAft>
                      </a:pPr>
                      <a:r>
                        <a:rPr lang="en-IN" sz="1600" b="1" dirty="0">
                          <a:effectLst/>
                          <a:latin typeface="+mn-lt"/>
                          <a:ea typeface="Calibri" panose="020F0502020204030204" pitchFamily="34" charset="0"/>
                          <a:cs typeface="Arial" panose="020B0604020202020204" pitchFamily="34" charset="0"/>
                        </a:rPr>
                        <a:t>617.33</a:t>
                      </a:r>
                    </a:p>
                  </a:txBody>
                  <a:tcPr marL="68580" marR="68580" marT="0" marB="0">
                    <a:solidFill>
                      <a:schemeClr val="bg2">
                        <a:lumMod val="90000"/>
                      </a:schemeClr>
                    </a:solidFill>
                  </a:tcPr>
                </a:tc>
                <a:tc>
                  <a:txBody>
                    <a:bodyPr/>
                    <a:lstStyle/>
                    <a:p>
                      <a:pPr algn="ctr" fontAlgn="ctr"/>
                      <a:r>
                        <a:rPr lang="en-IN" sz="1600" b="1" i="0" u="none" strike="noStrike" dirty="0">
                          <a:solidFill>
                            <a:srgbClr val="000000"/>
                          </a:solidFill>
                          <a:effectLst/>
                          <a:latin typeface="+mn-lt"/>
                        </a:rPr>
                        <a:t>548.4</a:t>
                      </a:r>
                    </a:p>
                  </a:txBody>
                  <a:tcPr marL="7489" marR="7489" marT="7489" marB="0" anchor="ctr">
                    <a:solidFill>
                      <a:schemeClr val="bg2">
                        <a:lumMod val="90000"/>
                      </a:schemeClr>
                    </a:solidFill>
                  </a:tcPr>
                </a:tc>
                <a:tc>
                  <a:txBody>
                    <a:bodyPr/>
                    <a:lstStyle/>
                    <a:p>
                      <a:pPr algn="ctr">
                        <a:lnSpc>
                          <a:spcPct val="150000"/>
                        </a:lnSpc>
                        <a:spcAft>
                          <a:spcPts val="800"/>
                        </a:spcAft>
                      </a:pPr>
                      <a:r>
                        <a:rPr lang="en-IN" sz="1600" b="1" dirty="0">
                          <a:effectLst/>
                          <a:latin typeface="+mn-lt"/>
                          <a:ea typeface="Calibri" panose="020F0502020204030204" pitchFamily="34" charset="0"/>
                          <a:cs typeface="Arial" panose="020B0604020202020204" pitchFamily="34" charset="0"/>
                        </a:rPr>
                        <a:t>475.49</a:t>
                      </a:r>
                    </a:p>
                  </a:txBody>
                  <a:tcPr marL="68580" marR="68580" marT="0" marB="0">
                    <a:solidFill>
                      <a:schemeClr val="bg2">
                        <a:lumMod val="90000"/>
                      </a:schemeClr>
                    </a:solidFill>
                  </a:tcPr>
                </a:tc>
                <a:tc>
                  <a:txBody>
                    <a:bodyPr/>
                    <a:lstStyle/>
                    <a:p>
                      <a:pPr algn="ctr" fontAlgn="ctr"/>
                      <a:r>
                        <a:rPr lang="en-IN" sz="1600" b="1" i="0" u="none" strike="noStrike" dirty="0">
                          <a:solidFill>
                            <a:srgbClr val="000000"/>
                          </a:solidFill>
                          <a:effectLst/>
                          <a:latin typeface="+mn-lt"/>
                        </a:rPr>
                        <a:t>401.25</a:t>
                      </a:r>
                    </a:p>
                  </a:txBody>
                  <a:tcPr marL="7489" marR="7489" marT="7489" marB="0" anchor="ctr">
                    <a:solidFill>
                      <a:schemeClr val="bg2">
                        <a:lumMod val="90000"/>
                      </a:schemeClr>
                    </a:solidFill>
                  </a:tcPr>
                </a:tc>
                <a:extLst>
                  <a:ext uri="{0D108BD9-81ED-4DB2-BD59-A6C34878D82A}">
                    <a16:rowId xmlns:a16="http://schemas.microsoft.com/office/drawing/2014/main" val="4113042138"/>
                  </a:ext>
                </a:extLst>
              </a:tr>
              <a:tr h="445159">
                <a:tc>
                  <a:txBody>
                    <a:bodyPr/>
                    <a:lstStyle/>
                    <a:p>
                      <a:pPr algn="ctr" fontAlgn="ctr"/>
                      <a:r>
                        <a:rPr lang="en-IN" sz="1600" b="0" u="none" strike="noStrike" dirty="0">
                          <a:effectLst/>
                          <a:latin typeface="+mn-lt"/>
                        </a:rPr>
                        <a:t>Total cycle time for a metre progress</a:t>
                      </a:r>
                      <a:endParaRPr lang="en-IN" sz="1600" b="0" i="0" u="none" strike="noStrike" dirty="0">
                        <a:solidFill>
                          <a:srgbClr val="000000"/>
                        </a:solidFill>
                        <a:effectLst/>
                        <a:latin typeface="+mn-lt"/>
                      </a:endParaRPr>
                    </a:p>
                  </a:txBody>
                  <a:tcPr marL="7489" marR="7489" marT="7489" marB="0" anchor="ctr"/>
                </a:tc>
                <a:tc>
                  <a:txBody>
                    <a:bodyPr/>
                    <a:lstStyle/>
                    <a:p>
                      <a:pPr algn="ctr">
                        <a:lnSpc>
                          <a:spcPct val="150000"/>
                        </a:lnSpc>
                        <a:spcAft>
                          <a:spcPts val="800"/>
                        </a:spcAft>
                      </a:pPr>
                      <a:r>
                        <a:rPr lang="en-IN" sz="1600" dirty="0">
                          <a:effectLst/>
                          <a:latin typeface="+mn-lt"/>
                          <a:ea typeface="Calibri" panose="020F0502020204030204" pitchFamily="34" charset="0"/>
                          <a:cs typeface="Arial" panose="020B0604020202020204" pitchFamily="34" charset="0"/>
                        </a:rPr>
                        <a:t>931.28</a:t>
                      </a:r>
                    </a:p>
                  </a:txBody>
                  <a:tcPr marL="68580" marR="68580" marT="0" marB="0"/>
                </a:tc>
                <a:tc>
                  <a:txBody>
                    <a:bodyPr/>
                    <a:lstStyle/>
                    <a:p>
                      <a:pPr algn="ctr" fontAlgn="ctr"/>
                      <a:r>
                        <a:rPr lang="en-IN" sz="1600" b="1" i="0" u="none" strike="noStrike" dirty="0">
                          <a:solidFill>
                            <a:srgbClr val="000000"/>
                          </a:solidFill>
                          <a:effectLst/>
                          <a:latin typeface="+mn-lt"/>
                        </a:rPr>
                        <a:t>845.45</a:t>
                      </a:r>
                    </a:p>
                  </a:txBody>
                  <a:tcPr marL="7489" marR="7489" marT="7489" marB="0" anchor="ctr"/>
                </a:tc>
                <a:tc>
                  <a:txBody>
                    <a:bodyPr/>
                    <a:lstStyle/>
                    <a:p>
                      <a:pPr algn="ctr">
                        <a:lnSpc>
                          <a:spcPct val="150000"/>
                        </a:lnSpc>
                        <a:spcAft>
                          <a:spcPts val="800"/>
                        </a:spcAft>
                      </a:pPr>
                      <a:r>
                        <a:rPr lang="en-IN" sz="1600" dirty="0">
                          <a:effectLst/>
                          <a:latin typeface="+mn-lt"/>
                          <a:ea typeface="Calibri" panose="020F0502020204030204" pitchFamily="34" charset="0"/>
                          <a:cs typeface="Arial" panose="020B0604020202020204" pitchFamily="34" charset="0"/>
                        </a:rPr>
                        <a:t>885.70</a:t>
                      </a:r>
                    </a:p>
                  </a:txBody>
                  <a:tcPr marL="68580" marR="68580" marT="0" marB="0"/>
                </a:tc>
                <a:tc>
                  <a:txBody>
                    <a:bodyPr/>
                    <a:lstStyle/>
                    <a:p>
                      <a:pPr algn="ctr" fontAlgn="ctr"/>
                      <a:r>
                        <a:rPr lang="en-IN" sz="1600" b="1" i="0" u="none" strike="noStrike" dirty="0">
                          <a:solidFill>
                            <a:srgbClr val="000000"/>
                          </a:solidFill>
                          <a:effectLst/>
                          <a:latin typeface="+mn-lt"/>
                        </a:rPr>
                        <a:t>809.38</a:t>
                      </a:r>
                    </a:p>
                  </a:txBody>
                  <a:tcPr marL="7489" marR="7489" marT="7489" marB="0" anchor="ctr"/>
                </a:tc>
                <a:extLst>
                  <a:ext uri="{0D108BD9-81ED-4DB2-BD59-A6C34878D82A}">
                    <a16:rowId xmlns:a16="http://schemas.microsoft.com/office/drawing/2014/main" val="1391378451"/>
                  </a:ext>
                </a:extLst>
              </a:tr>
            </a:tbl>
          </a:graphicData>
        </a:graphic>
      </p:graphicFrame>
    </p:spTree>
    <p:extLst>
      <p:ext uri="{BB962C8B-B14F-4D97-AF65-F5344CB8AC3E}">
        <p14:creationId xmlns:p14="http://schemas.microsoft.com/office/powerpoint/2010/main" val="172152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FB7B0-F404-43D6-97D5-F5F7717C12F2}"/>
              </a:ext>
            </a:extLst>
          </p:cNvPr>
          <p:cNvSpPr>
            <a:spLocks noGrp="1"/>
          </p:cNvSpPr>
          <p:nvPr>
            <p:ph type="title"/>
          </p:nvPr>
        </p:nvSpPr>
        <p:spPr>
          <a:xfrm>
            <a:off x="758687" y="0"/>
            <a:ext cx="10515600" cy="1325563"/>
          </a:xfrm>
        </p:spPr>
        <p:txBody>
          <a:bodyPr>
            <a:normAutofit/>
          </a:bodyPr>
          <a:lstStyle/>
          <a:p>
            <a:r>
              <a:rPr lang="en-IN" sz="3600" dirty="0">
                <a:latin typeface="+mn-lt"/>
              </a:rPr>
              <a:t>Cycle Time Analysis</a:t>
            </a:r>
          </a:p>
        </p:txBody>
      </p:sp>
      <p:sp>
        <p:nvSpPr>
          <p:cNvPr id="3" name="Content Placeholder 2">
            <a:extLst>
              <a:ext uri="{FF2B5EF4-FFF2-40B4-BE49-F238E27FC236}">
                <a16:creationId xmlns:a16="http://schemas.microsoft.com/office/drawing/2014/main" id="{DA8A1D56-D5F6-42C5-998F-C04629F9A524}"/>
              </a:ext>
            </a:extLst>
          </p:cNvPr>
          <p:cNvSpPr>
            <a:spLocks noGrp="1"/>
          </p:cNvSpPr>
          <p:nvPr>
            <p:ph idx="1"/>
          </p:nvPr>
        </p:nvSpPr>
        <p:spPr>
          <a:xfrm>
            <a:off x="838200" y="1072806"/>
            <a:ext cx="10515600" cy="4488897"/>
          </a:xfrm>
        </p:spPr>
        <p:txBody>
          <a:bodyPr>
            <a:normAutofit/>
          </a:bodyPr>
          <a:lstStyle/>
          <a:p>
            <a:r>
              <a:rPr lang="en-IN" sz="1800" dirty="0"/>
              <a:t>The next analysed tunnels are same exit tunnels 2 and 3 but of rock class B3</a:t>
            </a:r>
          </a:p>
          <a:p>
            <a:endParaRPr lang="en-IN" sz="1800" dirty="0"/>
          </a:p>
        </p:txBody>
      </p:sp>
      <p:sp>
        <p:nvSpPr>
          <p:cNvPr id="4" name="Date Placeholder 3">
            <a:extLst>
              <a:ext uri="{FF2B5EF4-FFF2-40B4-BE49-F238E27FC236}">
                <a16:creationId xmlns:a16="http://schemas.microsoft.com/office/drawing/2014/main" id="{3D7E349E-FC69-473C-8EE7-C968B603C379}"/>
              </a:ext>
            </a:extLst>
          </p:cNvPr>
          <p:cNvSpPr>
            <a:spLocks noGrp="1"/>
          </p:cNvSpPr>
          <p:nvPr>
            <p:ph type="dt" sz="half" idx="10"/>
          </p:nvPr>
        </p:nvSpPr>
        <p:spPr>
          <a:xfrm>
            <a:off x="1" y="6356350"/>
            <a:ext cx="4018718"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C1B2490D-8F4B-4AFC-8527-718FFF3763FB}" type="datetime1">
              <a:rPr lang="en-IN" smtClean="0"/>
              <a:t>01-01-2024</a:t>
            </a:fld>
            <a:endParaRPr lang="en-IN" dirty="0"/>
          </a:p>
        </p:txBody>
      </p:sp>
      <p:sp>
        <p:nvSpPr>
          <p:cNvPr id="5" name="Footer Placeholder 4">
            <a:extLst>
              <a:ext uri="{FF2B5EF4-FFF2-40B4-BE49-F238E27FC236}">
                <a16:creationId xmlns:a16="http://schemas.microsoft.com/office/drawing/2014/main" id="{F489E78C-B0EC-4C84-ACA2-0D087240B06E}"/>
              </a:ext>
            </a:extLst>
          </p:cNvPr>
          <p:cNvSpPr>
            <a:spLocks noGrp="1"/>
          </p:cNvSpPr>
          <p:nvPr>
            <p:ph type="ftr" sz="quarter" idx="11"/>
          </p:nvPr>
        </p:nvSpPr>
        <p:spPr>
          <a:xfrm>
            <a:off x="4018720" y="6356350"/>
            <a:ext cx="4591879"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556C595E-F98A-491E-8B03-C8389B942028}"/>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12</a:t>
            </a:fld>
            <a:endParaRPr lang="en-IN" dirty="0"/>
          </a:p>
        </p:txBody>
      </p:sp>
      <p:cxnSp>
        <p:nvCxnSpPr>
          <p:cNvPr id="7" name="Straight Connector 6">
            <a:extLst>
              <a:ext uri="{FF2B5EF4-FFF2-40B4-BE49-F238E27FC236}">
                <a16:creationId xmlns:a16="http://schemas.microsoft.com/office/drawing/2014/main" id="{14FF2D82-69D5-479D-ACD8-65A658EFE4C6}"/>
              </a:ext>
            </a:extLst>
          </p:cNvPr>
          <p:cNvCxnSpPr>
            <a:cxnSpLocks/>
          </p:cNvCxnSpPr>
          <p:nvPr/>
        </p:nvCxnSpPr>
        <p:spPr>
          <a:xfrm>
            <a:off x="838200" y="974036"/>
            <a:ext cx="10515600" cy="36581"/>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3F9A94CF-1450-4549-890E-E07A641E0BB3}"/>
              </a:ext>
            </a:extLst>
          </p:cNvPr>
          <p:cNvGraphicFramePr>
            <a:graphicFrameLocks noGrp="1"/>
          </p:cNvGraphicFramePr>
          <p:nvPr>
            <p:extLst>
              <p:ext uri="{D42A27DB-BD31-4B8C-83A1-F6EECF244321}">
                <p14:modId xmlns:p14="http://schemas.microsoft.com/office/powerpoint/2010/main" val="143220497"/>
              </p:ext>
            </p:extLst>
          </p:nvPr>
        </p:nvGraphicFramePr>
        <p:xfrm>
          <a:off x="838199" y="1589433"/>
          <a:ext cx="10515598" cy="4464402"/>
        </p:xfrm>
        <a:graphic>
          <a:graphicData uri="http://schemas.openxmlformats.org/drawingml/2006/table">
            <a:tbl>
              <a:tblPr>
                <a:tableStyleId>{616DA210-FB5B-4158-B5E0-FEB733F419BA}</a:tableStyleId>
              </a:tblPr>
              <a:tblGrid>
                <a:gridCol w="3807974">
                  <a:extLst>
                    <a:ext uri="{9D8B030D-6E8A-4147-A177-3AD203B41FA5}">
                      <a16:colId xmlns:a16="http://schemas.microsoft.com/office/drawing/2014/main" val="3696986054"/>
                    </a:ext>
                  </a:extLst>
                </a:gridCol>
                <a:gridCol w="1676906">
                  <a:extLst>
                    <a:ext uri="{9D8B030D-6E8A-4147-A177-3AD203B41FA5}">
                      <a16:colId xmlns:a16="http://schemas.microsoft.com/office/drawing/2014/main" val="128492287"/>
                    </a:ext>
                  </a:extLst>
                </a:gridCol>
                <a:gridCol w="1676906">
                  <a:extLst>
                    <a:ext uri="{9D8B030D-6E8A-4147-A177-3AD203B41FA5}">
                      <a16:colId xmlns:a16="http://schemas.microsoft.com/office/drawing/2014/main" val="3925774909"/>
                    </a:ext>
                  </a:extLst>
                </a:gridCol>
                <a:gridCol w="1676906">
                  <a:extLst>
                    <a:ext uri="{9D8B030D-6E8A-4147-A177-3AD203B41FA5}">
                      <a16:colId xmlns:a16="http://schemas.microsoft.com/office/drawing/2014/main" val="602343013"/>
                    </a:ext>
                  </a:extLst>
                </a:gridCol>
                <a:gridCol w="1676906">
                  <a:extLst>
                    <a:ext uri="{9D8B030D-6E8A-4147-A177-3AD203B41FA5}">
                      <a16:colId xmlns:a16="http://schemas.microsoft.com/office/drawing/2014/main" val="1458381957"/>
                    </a:ext>
                  </a:extLst>
                </a:gridCol>
              </a:tblGrid>
              <a:tr h="518200">
                <a:tc>
                  <a:txBody>
                    <a:bodyPr/>
                    <a:lstStyle/>
                    <a:p>
                      <a:pPr algn="ctr" fontAlgn="ctr"/>
                      <a:r>
                        <a:rPr lang="en-IN" sz="1600" b="1" i="0" u="none" strike="noStrike" dirty="0">
                          <a:solidFill>
                            <a:srgbClr val="000000"/>
                          </a:solidFill>
                          <a:effectLst/>
                          <a:latin typeface="+mn-lt"/>
                        </a:rPr>
                        <a:t>B3 rock class</a:t>
                      </a:r>
                    </a:p>
                  </a:txBody>
                  <a:tcPr marL="7489" marR="7489" marT="7489" marB="0" anchor="ctr"/>
                </a:tc>
                <a:tc>
                  <a:txBody>
                    <a:bodyPr/>
                    <a:lstStyle/>
                    <a:p>
                      <a:pPr algn="ctr" fontAlgn="ctr"/>
                      <a:r>
                        <a:rPr lang="en-IN" sz="1600" b="1" u="none" strike="noStrike" dirty="0">
                          <a:effectLst/>
                          <a:latin typeface="+mn-lt"/>
                        </a:rPr>
                        <a:t>ET2</a:t>
                      </a:r>
                      <a:endParaRPr lang="en-IN" sz="1600" b="1" i="0" u="none" strike="noStrike" dirty="0">
                        <a:solidFill>
                          <a:srgbClr val="000000"/>
                        </a:solidFill>
                        <a:effectLst/>
                        <a:latin typeface="+mn-lt"/>
                      </a:endParaRPr>
                    </a:p>
                  </a:txBody>
                  <a:tcPr marL="7489" marR="7489" marT="7489" marB="0" anchor="ctr"/>
                </a:tc>
                <a:tc>
                  <a:txBody>
                    <a:bodyPr/>
                    <a:lstStyle/>
                    <a:p>
                      <a:pPr algn="ctr" fontAlgn="ctr"/>
                      <a:r>
                        <a:rPr lang="en-IN" sz="1600" b="1" i="0" u="none" strike="noStrike" dirty="0">
                          <a:solidFill>
                            <a:srgbClr val="000000"/>
                          </a:solidFill>
                          <a:effectLst/>
                          <a:latin typeface="+mn-lt"/>
                        </a:rPr>
                        <a:t>ET2 (after application)</a:t>
                      </a:r>
                    </a:p>
                  </a:txBody>
                  <a:tcPr marL="7489" marR="7489" marT="7489" marB="0" anchor="ctr"/>
                </a:tc>
                <a:tc>
                  <a:txBody>
                    <a:bodyPr/>
                    <a:lstStyle/>
                    <a:p>
                      <a:pPr algn="ctr" fontAlgn="ctr"/>
                      <a:r>
                        <a:rPr lang="en-IN" sz="1600" b="1" u="none" strike="noStrike" dirty="0">
                          <a:effectLst/>
                          <a:latin typeface="+mn-lt"/>
                        </a:rPr>
                        <a:t>ET3</a:t>
                      </a:r>
                      <a:endParaRPr lang="en-IN" sz="1600" b="1" i="0" u="none" strike="noStrike" dirty="0">
                        <a:solidFill>
                          <a:srgbClr val="000000"/>
                        </a:solidFill>
                        <a:effectLst/>
                        <a:latin typeface="+mn-lt"/>
                      </a:endParaRPr>
                    </a:p>
                  </a:txBody>
                  <a:tcPr marL="7489" marR="7489" marT="7489" marB="0" anchor="ctr"/>
                </a:tc>
                <a:tc>
                  <a:txBody>
                    <a:bodyPr/>
                    <a:lstStyle/>
                    <a:p>
                      <a:pPr algn="ctr" fontAlgn="ctr"/>
                      <a:r>
                        <a:rPr lang="en-IN" sz="1600" b="1" i="0" u="none" strike="noStrike" dirty="0">
                          <a:solidFill>
                            <a:srgbClr val="000000"/>
                          </a:solidFill>
                          <a:effectLst/>
                          <a:latin typeface="+mn-lt"/>
                        </a:rPr>
                        <a:t>ET3 (after application)</a:t>
                      </a:r>
                    </a:p>
                  </a:txBody>
                  <a:tcPr marL="7489" marR="7489" marT="7489" marB="0" anchor="ctr"/>
                </a:tc>
                <a:extLst>
                  <a:ext uri="{0D108BD9-81ED-4DB2-BD59-A6C34878D82A}">
                    <a16:rowId xmlns:a16="http://schemas.microsoft.com/office/drawing/2014/main" val="497958209"/>
                  </a:ext>
                </a:extLst>
              </a:tr>
              <a:tr h="518200">
                <a:tc>
                  <a:txBody>
                    <a:bodyPr/>
                    <a:lstStyle/>
                    <a:p>
                      <a:pPr algn="ctr" fontAlgn="ctr"/>
                      <a:r>
                        <a:rPr lang="en-IN" sz="1600" b="1" u="none" strike="noStrike">
                          <a:effectLst/>
                          <a:latin typeface="+mn-lt"/>
                        </a:rPr>
                        <a:t>Activities</a:t>
                      </a:r>
                      <a:endParaRPr lang="en-IN" sz="1600" b="1" i="0" u="none" strike="noStrike">
                        <a:solidFill>
                          <a:srgbClr val="000000"/>
                        </a:solidFill>
                        <a:effectLst/>
                        <a:latin typeface="+mn-lt"/>
                      </a:endParaRPr>
                    </a:p>
                  </a:txBody>
                  <a:tcPr marL="7489" marR="7489" marT="7489" marB="0" anchor="ctr"/>
                </a:tc>
                <a:tc>
                  <a:txBody>
                    <a:bodyPr/>
                    <a:lstStyle/>
                    <a:p>
                      <a:pPr algn="ctr" fontAlgn="ctr"/>
                      <a:r>
                        <a:rPr lang="en-IN" sz="1600" u="none" strike="noStrike" dirty="0">
                          <a:effectLst/>
                          <a:latin typeface="+mn-lt"/>
                        </a:rPr>
                        <a:t>Average time (min) </a:t>
                      </a:r>
                      <a:endParaRPr lang="en-IN" sz="1600" b="1" i="0" u="none" strike="noStrike" dirty="0">
                        <a:solidFill>
                          <a:srgbClr val="000000"/>
                        </a:solidFill>
                        <a:effectLst/>
                        <a:latin typeface="+mn-lt"/>
                      </a:endParaRPr>
                    </a:p>
                  </a:txBody>
                  <a:tcPr marL="7489" marR="7489" marT="7489" marB="0" anchor="ctr"/>
                </a:tc>
                <a:tc>
                  <a:txBody>
                    <a:bodyPr/>
                    <a:lstStyle/>
                    <a:p>
                      <a:pPr algn="ctr" fontAlgn="ctr"/>
                      <a:r>
                        <a:rPr lang="en-IN" sz="1600" b="0" i="0" u="none" strike="noStrike" dirty="0">
                          <a:solidFill>
                            <a:srgbClr val="000000"/>
                          </a:solidFill>
                          <a:effectLst/>
                          <a:latin typeface="+mn-lt"/>
                        </a:rPr>
                        <a:t>Average time</a:t>
                      </a:r>
                    </a:p>
                    <a:p>
                      <a:pPr algn="ctr" fontAlgn="ctr"/>
                      <a:r>
                        <a:rPr lang="en-IN" sz="1600" b="0" i="0" u="none" strike="noStrike" dirty="0">
                          <a:solidFill>
                            <a:srgbClr val="000000"/>
                          </a:solidFill>
                          <a:effectLst/>
                          <a:latin typeface="+mn-lt"/>
                        </a:rPr>
                        <a:t>(min)</a:t>
                      </a:r>
                    </a:p>
                  </a:txBody>
                  <a:tcPr marL="7489" marR="7489" marT="7489" marB="0" anchor="ctr"/>
                </a:tc>
                <a:tc>
                  <a:txBody>
                    <a:bodyPr/>
                    <a:lstStyle/>
                    <a:p>
                      <a:pPr algn="ctr" fontAlgn="ctr"/>
                      <a:r>
                        <a:rPr lang="en-IN" sz="1600" u="none" strike="noStrike">
                          <a:effectLst/>
                          <a:latin typeface="+mn-lt"/>
                        </a:rPr>
                        <a:t>Average time (min)</a:t>
                      </a:r>
                      <a:endParaRPr lang="en-IN" sz="1600" b="1" i="0" u="none" strike="noStrike">
                        <a:solidFill>
                          <a:srgbClr val="000000"/>
                        </a:solidFill>
                        <a:effectLst/>
                        <a:latin typeface="+mn-lt"/>
                      </a:endParaRPr>
                    </a:p>
                  </a:txBody>
                  <a:tcPr marL="7489" marR="7489" marT="7489" marB="0" anchor="ctr"/>
                </a:tc>
                <a:tc>
                  <a:txBody>
                    <a:bodyPr/>
                    <a:lstStyle/>
                    <a:p>
                      <a:pPr algn="ctr" fontAlgn="ctr"/>
                      <a:r>
                        <a:rPr lang="en-IN" sz="1600" b="0" i="0" u="none" strike="noStrike" dirty="0">
                          <a:solidFill>
                            <a:srgbClr val="000000"/>
                          </a:solidFill>
                          <a:effectLst/>
                          <a:latin typeface="+mn-lt"/>
                        </a:rPr>
                        <a:t>Average time</a:t>
                      </a:r>
                    </a:p>
                    <a:p>
                      <a:pPr algn="ctr" fontAlgn="ctr"/>
                      <a:r>
                        <a:rPr lang="en-IN" sz="1600" b="0" i="0" u="none" strike="noStrike" dirty="0">
                          <a:solidFill>
                            <a:srgbClr val="000000"/>
                          </a:solidFill>
                          <a:effectLst/>
                          <a:latin typeface="+mn-lt"/>
                        </a:rPr>
                        <a:t>(min)</a:t>
                      </a:r>
                    </a:p>
                  </a:txBody>
                  <a:tcPr marL="7489" marR="7489" marT="7489" marB="0" anchor="ctr"/>
                </a:tc>
                <a:extLst>
                  <a:ext uri="{0D108BD9-81ED-4DB2-BD59-A6C34878D82A}">
                    <a16:rowId xmlns:a16="http://schemas.microsoft.com/office/drawing/2014/main" val="87078828"/>
                  </a:ext>
                </a:extLst>
              </a:tr>
              <a:tr h="291118">
                <a:tc>
                  <a:txBody>
                    <a:bodyPr/>
                    <a:lstStyle/>
                    <a:p>
                      <a:pPr algn="ctr" fontAlgn="ctr"/>
                      <a:r>
                        <a:rPr lang="en-IN" sz="1600" b="0" u="none" strike="noStrike" dirty="0">
                          <a:effectLst/>
                          <a:latin typeface="+mn-lt"/>
                        </a:rPr>
                        <a:t>Preparation &amp; Profile Marking</a:t>
                      </a:r>
                      <a:endParaRPr lang="en-IN" sz="1600" b="0" i="0" u="none" strike="noStrike" dirty="0">
                        <a:solidFill>
                          <a:srgbClr val="000000"/>
                        </a:solidFill>
                        <a:effectLst/>
                        <a:latin typeface="+mn-lt"/>
                      </a:endParaRPr>
                    </a:p>
                  </a:txBody>
                  <a:tcPr marL="7489" marR="7489" marT="7489" marB="0" anchor="ctr"/>
                </a:tc>
                <a:tc>
                  <a:txBody>
                    <a:bodyPr/>
                    <a:lstStyle/>
                    <a:p>
                      <a:pPr algn="ctr">
                        <a:lnSpc>
                          <a:spcPct val="150000"/>
                        </a:lnSpc>
                        <a:spcAft>
                          <a:spcPts val="800"/>
                        </a:spcAft>
                      </a:pPr>
                      <a:r>
                        <a:rPr lang="en-IN" sz="1600" b="0" dirty="0">
                          <a:effectLst/>
                          <a:latin typeface="+mn-lt"/>
                          <a:ea typeface="Calibri" panose="020F0502020204030204" pitchFamily="34" charset="0"/>
                          <a:cs typeface="Arial" panose="020B0604020202020204" pitchFamily="34" charset="0"/>
                        </a:rPr>
                        <a:t>62.82</a:t>
                      </a:r>
                    </a:p>
                  </a:txBody>
                  <a:tcPr marL="68580" marR="68580" marT="0" marB="0"/>
                </a:tc>
                <a:tc>
                  <a:txBody>
                    <a:bodyPr/>
                    <a:lstStyle/>
                    <a:p>
                      <a:pPr algn="ctr" fontAlgn="ctr"/>
                      <a:r>
                        <a:rPr lang="en-IN" sz="1600" b="0" i="0" u="none" strike="noStrike" dirty="0">
                          <a:solidFill>
                            <a:srgbClr val="000000"/>
                          </a:solidFill>
                          <a:effectLst/>
                          <a:latin typeface="+mn-lt"/>
                        </a:rPr>
                        <a:t>76.65</a:t>
                      </a:r>
                    </a:p>
                  </a:txBody>
                  <a:tcPr marL="7489" marR="7489" marT="7489" marB="0" anchor="ctr"/>
                </a:tc>
                <a:tc>
                  <a:txBody>
                    <a:bodyPr/>
                    <a:lstStyle/>
                    <a:p>
                      <a:pPr algn="ctr">
                        <a:lnSpc>
                          <a:spcPct val="150000"/>
                        </a:lnSpc>
                        <a:spcAft>
                          <a:spcPts val="800"/>
                        </a:spcAft>
                      </a:pPr>
                      <a:r>
                        <a:rPr lang="en-IN" sz="1600" b="0" dirty="0">
                          <a:effectLst/>
                          <a:latin typeface="+mn-lt"/>
                          <a:ea typeface="Calibri" panose="020F0502020204030204" pitchFamily="34" charset="0"/>
                          <a:cs typeface="Arial" panose="020B0604020202020204" pitchFamily="34" charset="0"/>
                        </a:rPr>
                        <a:t>24.62</a:t>
                      </a:r>
                    </a:p>
                  </a:txBody>
                  <a:tcPr marL="68580" marR="68580" marT="0" marB="0"/>
                </a:tc>
                <a:tc>
                  <a:txBody>
                    <a:bodyPr/>
                    <a:lstStyle/>
                    <a:p>
                      <a:pPr algn="ctr" fontAlgn="ctr"/>
                      <a:r>
                        <a:rPr lang="en-IN" sz="1600" b="0" i="0" u="none" strike="noStrike" dirty="0">
                          <a:solidFill>
                            <a:srgbClr val="000000"/>
                          </a:solidFill>
                          <a:effectLst/>
                          <a:latin typeface="+mn-lt"/>
                        </a:rPr>
                        <a:t>28.3</a:t>
                      </a:r>
                    </a:p>
                  </a:txBody>
                  <a:tcPr marL="7489" marR="7489" marT="7489" marB="0" anchor="ctr"/>
                </a:tc>
                <a:extLst>
                  <a:ext uri="{0D108BD9-81ED-4DB2-BD59-A6C34878D82A}">
                    <a16:rowId xmlns:a16="http://schemas.microsoft.com/office/drawing/2014/main" val="2637385910"/>
                  </a:ext>
                </a:extLst>
              </a:tr>
              <a:tr h="263019">
                <a:tc>
                  <a:txBody>
                    <a:bodyPr/>
                    <a:lstStyle/>
                    <a:p>
                      <a:pPr algn="ctr" fontAlgn="ctr"/>
                      <a:r>
                        <a:rPr lang="en-IN" sz="1600" b="1" u="none" strike="noStrike" dirty="0">
                          <a:effectLst/>
                          <a:latin typeface="+mn-lt"/>
                        </a:rPr>
                        <a:t>Drilling</a:t>
                      </a:r>
                      <a:endParaRPr lang="en-IN" sz="1600" b="1" i="0" u="none" strike="noStrike" dirty="0">
                        <a:solidFill>
                          <a:srgbClr val="000000"/>
                        </a:solidFill>
                        <a:effectLst/>
                        <a:latin typeface="+mn-lt"/>
                      </a:endParaRPr>
                    </a:p>
                  </a:txBody>
                  <a:tcPr marL="7489" marR="7489" marT="7489" marB="0" anchor="ctr">
                    <a:solidFill>
                      <a:schemeClr val="bg2">
                        <a:lumMod val="90000"/>
                      </a:schemeClr>
                    </a:solidFill>
                  </a:tcPr>
                </a:tc>
                <a:tc>
                  <a:txBody>
                    <a:bodyPr/>
                    <a:lstStyle/>
                    <a:p>
                      <a:pPr algn="ctr">
                        <a:lnSpc>
                          <a:spcPct val="150000"/>
                        </a:lnSpc>
                        <a:spcAft>
                          <a:spcPts val="800"/>
                        </a:spcAft>
                      </a:pPr>
                      <a:r>
                        <a:rPr lang="en-IN" sz="1600" b="1" dirty="0">
                          <a:effectLst/>
                          <a:latin typeface="+mn-lt"/>
                          <a:ea typeface="Calibri" panose="020F0502020204030204" pitchFamily="34" charset="0"/>
                          <a:cs typeface="Arial" panose="020B0604020202020204" pitchFamily="34" charset="0"/>
                        </a:rPr>
                        <a:t>65.55</a:t>
                      </a:r>
                    </a:p>
                  </a:txBody>
                  <a:tcPr marL="68580" marR="68580" marT="0" marB="0">
                    <a:solidFill>
                      <a:schemeClr val="bg2">
                        <a:lumMod val="90000"/>
                      </a:schemeClr>
                    </a:solidFill>
                  </a:tcPr>
                </a:tc>
                <a:tc>
                  <a:txBody>
                    <a:bodyPr/>
                    <a:lstStyle/>
                    <a:p>
                      <a:pPr algn="ctr" fontAlgn="ctr"/>
                      <a:r>
                        <a:rPr lang="en-IN" sz="1600" b="1" i="0" u="none" strike="noStrike" dirty="0">
                          <a:solidFill>
                            <a:srgbClr val="000000"/>
                          </a:solidFill>
                          <a:effectLst/>
                          <a:latin typeface="+mn-lt"/>
                        </a:rPr>
                        <a:t>78.35</a:t>
                      </a:r>
                    </a:p>
                  </a:txBody>
                  <a:tcPr marL="7489" marR="7489" marT="7489" marB="0" anchor="ctr">
                    <a:solidFill>
                      <a:schemeClr val="bg2">
                        <a:lumMod val="90000"/>
                      </a:schemeClr>
                    </a:solidFill>
                  </a:tcPr>
                </a:tc>
                <a:tc>
                  <a:txBody>
                    <a:bodyPr/>
                    <a:lstStyle/>
                    <a:p>
                      <a:pPr algn="ctr">
                        <a:lnSpc>
                          <a:spcPct val="150000"/>
                        </a:lnSpc>
                        <a:spcAft>
                          <a:spcPts val="800"/>
                        </a:spcAft>
                      </a:pPr>
                      <a:r>
                        <a:rPr lang="en-IN" sz="1600" b="0" dirty="0">
                          <a:effectLst/>
                          <a:latin typeface="+mn-lt"/>
                          <a:ea typeface="Calibri" panose="020F0502020204030204" pitchFamily="34" charset="0"/>
                          <a:cs typeface="Arial" panose="020B0604020202020204" pitchFamily="34" charset="0"/>
                        </a:rPr>
                        <a:t>58.70</a:t>
                      </a:r>
                    </a:p>
                  </a:txBody>
                  <a:tcPr marL="68580" marR="68580" marT="0" marB="0">
                    <a:solidFill>
                      <a:schemeClr val="bg2">
                        <a:lumMod val="90000"/>
                      </a:schemeClr>
                    </a:solidFill>
                  </a:tcPr>
                </a:tc>
                <a:tc>
                  <a:txBody>
                    <a:bodyPr/>
                    <a:lstStyle/>
                    <a:p>
                      <a:pPr algn="ctr" fontAlgn="ctr"/>
                      <a:r>
                        <a:rPr lang="en-IN" sz="1600" b="1" i="0" u="none" strike="noStrike" dirty="0">
                          <a:solidFill>
                            <a:srgbClr val="000000"/>
                          </a:solidFill>
                          <a:effectLst/>
                          <a:latin typeface="+mn-lt"/>
                        </a:rPr>
                        <a:t>75.45</a:t>
                      </a:r>
                    </a:p>
                  </a:txBody>
                  <a:tcPr marL="7489" marR="7489" marT="7489" marB="0" anchor="ctr">
                    <a:solidFill>
                      <a:schemeClr val="bg2">
                        <a:lumMod val="90000"/>
                      </a:schemeClr>
                    </a:solidFill>
                  </a:tcPr>
                </a:tc>
                <a:extLst>
                  <a:ext uri="{0D108BD9-81ED-4DB2-BD59-A6C34878D82A}">
                    <a16:rowId xmlns:a16="http://schemas.microsoft.com/office/drawing/2014/main" val="3264421366"/>
                  </a:ext>
                </a:extLst>
              </a:tr>
              <a:tr h="582237">
                <a:tc>
                  <a:txBody>
                    <a:bodyPr/>
                    <a:lstStyle/>
                    <a:p>
                      <a:pPr algn="ctr" fontAlgn="ctr"/>
                      <a:r>
                        <a:rPr lang="en-IN" sz="1600" b="0" u="none" strike="noStrike">
                          <a:effectLst/>
                          <a:latin typeface="+mn-lt"/>
                        </a:rPr>
                        <a:t>Explosive Charging and Blasting</a:t>
                      </a:r>
                      <a:endParaRPr lang="en-IN" sz="1600" b="0" i="0" u="none" strike="noStrike">
                        <a:solidFill>
                          <a:srgbClr val="000000"/>
                        </a:solidFill>
                        <a:effectLst/>
                        <a:latin typeface="+mn-lt"/>
                      </a:endParaRPr>
                    </a:p>
                  </a:txBody>
                  <a:tcPr marL="7489" marR="7489" marT="7489" marB="0" anchor="ctr"/>
                </a:tc>
                <a:tc>
                  <a:txBody>
                    <a:bodyPr/>
                    <a:lstStyle/>
                    <a:p>
                      <a:pPr algn="ctr">
                        <a:lnSpc>
                          <a:spcPct val="150000"/>
                        </a:lnSpc>
                        <a:spcAft>
                          <a:spcPts val="800"/>
                        </a:spcAft>
                      </a:pPr>
                      <a:r>
                        <a:rPr lang="en-IN" sz="1600" b="0">
                          <a:effectLst/>
                          <a:latin typeface="+mn-lt"/>
                          <a:ea typeface="Calibri" panose="020F0502020204030204" pitchFamily="34" charset="0"/>
                          <a:cs typeface="Arial" panose="020B0604020202020204" pitchFamily="34" charset="0"/>
                        </a:rPr>
                        <a:t>52.57</a:t>
                      </a:r>
                    </a:p>
                  </a:txBody>
                  <a:tcPr marL="68580" marR="68580" marT="0" marB="0"/>
                </a:tc>
                <a:tc>
                  <a:txBody>
                    <a:bodyPr/>
                    <a:lstStyle/>
                    <a:p>
                      <a:pPr algn="ctr" fontAlgn="ctr"/>
                      <a:r>
                        <a:rPr lang="en-IN" sz="1600" b="0" i="0" u="none" strike="noStrike" dirty="0">
                          <a:solidFill>
                            <a:srgbClr val="000000"/>
                          </a:solidFill>
                          <a:effectLst/>
                          <a:latin typeface="+mn-lt"/>
                        </a:rPr>
                        <a:t>51.74</a:t>
                      </a:r>
                    </a:p>
                  </a:txBody>
                  <a:tcPr marL="7489" marR="7489" marT="7489" marB="0" anchor="ctr"/>
                </a:tc>
                <a:tc>
                  <a:txBody>
                    <a:bodyPr/>
                    <a:lstStyle/>
                    <a:p>
                      <a:pPr algn="ctr">
                        <a:lnSpc>
                          <a:spcPct val="150000"/>
                        </a:lnSpc>
                        <a:spcAft>
                          <a:spcPts val="800"/>
                        </a:spcAft>
                      </a:pPr>
                      <a:r>
                        <a:rPr lang="en-IN" sz="1600" b="0">
                          <a:effectLst/>
                          <a:latin typeface="+mn-lt"/>
                          <a:ea typeface="Calibri" panose="020F0502020204030204" pitchFamily="34" charset="0"/>
                          <a:cs typeface="Arial" panose="020B0604020202020204" pitchFamily="34" charset="0"/>
                        </a:rPr>
                        <a:t>55.08</a:t>
                      </a:r>
                    </a:p>
                  </a:txBody>
                  <a:tcPr marL="68580" marR="68580" marT="0" marB="0"/>
                </a:tc>
                <a:tc>
                  <a:txBody>
                    <a:bodyPr/>
                    <a:lstStyle/>
                    <a:p>
                      <a:pPr algn="ctr" fontAlgn="ctr"/>
                      <a:r>
                        <a:rPr lang="en-IN" sz="1600" b="0" i="0" u="none" strike="noStrike" dirty="0">
                          <a:solidFill>
                            <a:srgbClr val="000000"/>
                          </a:solidFill>
                          <a:effectLst/>
                          <a:latin typeface="+mn-lt"/>
                        </a:rPr>
                        <a:t>58.7</a:t>
                      </a:r>
                    </a:p>
                  </a:txBody>
                  <a:tcPr marL="7489" marR="7489" marT="7489" marB="0" anchor="ctr"/>
                </a:tc>
                <a:extLst>
                  <a:ext uri="{0D108BD9-81ED-4DB2-BD59-A6C34878D82A}">
                    <a16:rowId xmlns:a16="http://schemas.microsoft.com/office/drawing/2014/main" val="2771779918"/>
                  </a:ext>
                </a:extLst>
              </a:tr>
              <a:tr h="291118">
                <a:tc>
                  <a:txBody>
                    <a:bodyPr/>
                    <a:lstStyle/>
                    <a:p>
                      <a:pPr algn="ctr" fontAlgn="ctr"/>
                      <a:r>
                        <a:rPr lang="en-IN" sz="1600" b="0" u="none" strike="noStrike" dirty="0">
                          <a:effectLst/>
                          <a:latin typeface="+mn-lt"/>
                        </a:rPr>
                        <a:t>De-fuming</a:t>
                      </a:r>
                      <a:endParaRPr lang="en-IN" sz="1600" b="0" i="0" u="none" strike="noStrike" dirty="0">
                        <a:solidFill>
                          <a:srgbClr val="000000"/>
                        </a:solidFill>
                        <a:effectLst/>
                        <a:latin typeface="+mn-lt"/>
                      </a:endParaRPr>
                    </a:p>
                  </a:txBody>
                  <a:tcPr marL="7489" marR="7489" marT="7489" marB="0" anchor="ctr"/>
                </a:tc>
                <a:tc>
                  <a:txBody>
                    <a:bodyPr/>
                    <a:lstStyle/>
                    <a:p>
                      <a:pPr algn="ctr">
                        <a:lnSpc>
                          <a:spcPct val="150000"/>
                        </a:lnSpc>
                        <a:spcAft>
                          <a:spcPts val="800"/>
                        </a:spcAft>
                      </a:pPr>
                      <a:r>
                        <a:rPr lang="en-IN" sz="1600" b="0">
                          <a:effectLst/>
                          <a:latin typeface="+mn-lt"/>
                          <a:ea typeface="Calibri" panose="020F0502020204030204" pitchFamily="34" charset="0"/>
                          <a:cs typeface="Arial" panose="020B0604020202020204" pitchFamily="34" charset="0"/>
                        </a:rPr>
                        <a:t>16.99</a:t>
                      </a:r>
                    </a:p>
                  </a:txBody>
                  <a:tcPr marL="68580" marR="68580" marT="0" marB="0"/>
                </a:tc>
                <a:tc>
                  <a:txBody>
                    <a:bodyPr/>
                    <a:lstStyle/>
                    <a:p>
                      <a:pPr algn="ctr" fontAlgn="ctr"/>
                      <a:r>
                        <a:rPr lang="en-IN" sz="1600" b="0" i="0" u="none" strike="noStrike" dirty="0">
                          <a:solidFill>
                            <a:srgbClr val="000000"/>
                          </a:solidFill>
                          <a:effectLst/>
                          <a:latin typeface="+mn-lt"/>
                        </a:rPr>
                        <a:t>16.56</a:t>
                      </a:r>
                    </a:p>
                  </a:txBody>
                  <a:tcPr marL="7489" marR="7489" marT="7489" marB="0" anchor="ctr"/>
                </a:tc>
                <a:tc>
                  <a:txBody>
                    <a:bodyPr/>
                    <a:lstStyle/>
                    <a:p>
                      <a:pPr algn="ctr">
                        <a:lnSpc>
                          <a:spcPct val="150000"/>
                        </a:lnSpc>
                        <a:spcAft>
                          <a:spcPts val="800"/>
                        </a:spcAft>
                      </a:pPr>
                      <a:r>
                        <a:rPr lang="en-IN" sz="1600" b="0">
                          <a:effectLst/>
                          <a:latin typeface="+mn-lt"/>
                          <a:ea typeface="Calibri" panose="020F0502020204030204" pitchFamily="34" charset="0"/>
                          <a:cs typeface="Arial" panose="020B0604020202020204" pitchFamily="34" charset="0"/>
                        </a:rPr>
                        <a:t>17.24</a:t>
                      </a:r>
                    </a:p>
                  </a:txBody>
                  <a:tcPr marL="68580" marR="68580" marT="0" marB="0"/>
                </a:tc>
                <a:tc>
                  <a:txBody>
                    <a:bodyPr/>
                    <a:lstStyle/>
                    <a:p>
                      <a:pPr algn="ctr" fontAlgn="ctr"/>
                      <a:r>
                        <a:rPr lang="en-IN" sz="1600" b="0" i="0" u="none" strike="noStrike" dirty="0">
                          <a:solidFill>
                            <a:srgbClr val="000000"/>
                          </a:solidFill>
                          <a:effectLst/>
                          <a:latin typeface="+mn-lt"/>
                        </a:rPr>
                        <a:t>16.56</a:t>
                      </a:r>
                    </a:p>
                  </a:txBody>
                  <a:tcPr marL="7489" marR="7489" marT="7489" marB="0" anchor="ctr"/>
                </a:tc>
                <a:extLst>
                  <a:ext uri="{0D108BD9-81ED-4DB2-BD59-A6C34878D82A}">
                    <a16:rowId xmlns:a16="http://schemas.microsoft.com/office/drawing/2014/main" val="4052400435"/>
                  </a:ext>
                </a:extLst>
              </a:tr>
              <a:tr h="263019">
                <a:tc>
                  <a:txBody>
                    <a:bodyPr/>
                    <a:lstStyle/>
                    <a:p>
                      <a:pPr algn="ctr" fontAlgn="ctr"/>
                      <a:r>
                        <a:rPr lang="en-IN" sz="1600" b="1" u="none" strike="noStrike" dirty="0">
                          <a:effectLst/>
                          <a:latin typeface="+mn-lt"/>
                        </a:rPr>
                        <a:t>Mucking </a:t>
                      </a:r>
                      <a:endParaRPr lang="en-IN" sz="1600" b="1" i="0" u="none" strike="noStrike" dirty="0">
                        <a:solidFill>
                          <a:srgbClr val="000000"/>
                        </a:solidFill>
                        <a:effectLst/>
                        <a:latin typeface="+mn-lt"/>
                      </a:endParaRPr>
                    </a:p>
                  </a:txBody>
                  <a:tcPr marL="7489" marR="7489" marT="7489" marB="0" anchor="ctr">
                    <a:solidFill>
                      <a:schemeClr val="bg2">
                        <a:lumMod val="90000"/>
                      </a:schemeClr>
                    </a:solidFill>
                  </a:tcPr>
                </a:tc>
                <a:tc>
                  <a:txBody>
                    <a:bodyPr/>
                    <a:lstStyle/>
                    <a:p>
                      <a:pPr algn="ctr">
                        <a:lnSpc>
                          <a:spcPct val="150000"/>
                        </a:lnSpc>
                        <a:spcAft>
                          <a:spcPts val="800"/>
                        </a:spcAft>
                      </a:pPr>
                      <a:r>
                        <a:rPr lang="en-IN" sz="1600" b="1">
                          <a:effectLst/>
                          <a:latin typeface="+mn-lt"/>
                          <a:ea typeface="Calibri" panose="020F0502020204030204" pitchFamily="34" charset="0"/>
                          <a:cs typeface="Arial" panose="020B0604020202020204" pitchFamily="34" charset="0"/>
                        </a:rPr>
                        <a:t>100.57</a:t>
                      </a:r>
                    </a:p>
                  </a:txBody>
                  <a:tcPr marL="68580" marR="68580" marT="0" marB="0">
                    <a:solidFill>
                      <a:schemeClr val="bg2">
                        <a:lumMod val="90000"/>
                      </a:schemeClr>
                    </a:solidFill>
                  </a:tcPr>
                </a:tc>
                <a:tc>
                  <a:txBody>
                    <a:bodyPr/>
                    <a:lstStyle/>
                    <a:p>
                      <a:pPr algn="ctr" fontAlgn="ctr"/>
                      <a:r>
                        <a:rPr lang="en-IN" sz="1600" b="1" i="0" u="none" strike="noStrike" dirty="0">
                          <a:solidFill>
                            <a:srgbClr val="000000"/>
                          </a:solidFill>
                          <a:effectLst/>
                          <a:latin typeface="+mn-lt"/>
                        </a:rPr>
                        <a:t>70.15</a:t>
                      </a:r>
                    </a:p>
                  </a:txBody>
                  <a:tcPr marL="7489" marR="7489" marT="7489" marB="0" anchor="ctr">
                    <a:solidFill>
                      <a:schemeClr val="bg2">
                        <a:lumMod val="90000"/>
                      </a:schemeClr>
                    </a:solidFill>
                  </a:tcPr>
                </a:tc>
                <a:tc>
                  <a:txBody>
                    <a:bodyPr/>
                    <a:lstStyle/>
                    <a:p>
                      <a:pPr algn="ctr">
                        <a:lnSpc>
                          <a:spcPct val="150000"/>
                        </a:lnSpc>
                        <a:spcAft>
                          <a:spcPts val="800"/>
                        </a:spcAft>
                      </a:pPr>
                      <a:r>
                        <a:rPr lang="en-IN" sz="1600" b="0">
                          <a:effectLst/>
                          <a:latin typeface="+mn-lt"/>
                          <a:ea typeface="Calibri" panose="020F0502020204030204" pitchFamily="34" charset="0"/>
                          <a:cs typeface="Arial" panose="020B0604020202020204" pitchFamily="34" charset="0"/>
                        </a:rPr>
                        <a:t>114.33</a:t>
                      </a:r>
                    </a:p>
                  </a:txBody>
                  <a:tcPr marL="68580" marR="68580" marT="0" marB="0">
                    <a:solidFill>
                      <a:schemeClr val="bg2">
                        <a:lumMod val="90000"/>
                      </a:schemeClr>
                    </a:solidFill>
                  </a:tcPr>
                </a:tc>
                <a:tc>
                  <a:txBody>
                    <a:bodyPr/>
                    <a:lstStyle/>
                    <a:p>
                      <a:pPr algn="ctr" fontAlgn="ctr"/>
                      <a:r>
                        <a:rPr lang="en-IN" sz="1600" b="1" i="0" u="none" strike="noStrike" dirty="0">
                          <a:solidFill>
                            <a:srgbClr val="000000"/>
                          </a:solidFill>
                          <a:effectLst/>
                          <a:latin typeface="+mn-lt"/>
                        </a:rPr>
                        <a:t>76.25</a:t>
                      </a:r>
                    </a:p>
                  </a:txBody>
                  <a:tcPr marL="7489" marR="7489" marT="7489" marB="0" anchor="ctr">
                    <a:solidFill>
                      <a:schemeClr val="bg2">
                        <a:lumMod val="90000"/>
                      </a:schemeClr>
                    </a:solidFill>
                  </a:tcPr>
                </a:tc>
                <a:extLst>
                  <a:ext uri="{0D108BD9-81ED-4DB2-BD59-A6C34878D82A}">
                    <a16:rowId xmlns:a16="http://schemas.microsoft.com/office/drawing/2014/main" val="1056718125"/>
                  </a:ext>
                </a:extLst>
              </a:tr>
              <a:tr h="436678">
                <a:tc>
                  <a:txBody>
                    <a:bodyPr/>
                    <a:lstStyle/>
                    <a:p>
                      <a:pPr algn="ctr" fontAlgn="ctr"/>
                      <a:r>
                        <a:rPr lang="en-IN" sz="1600" b="1" u="none" strike="noStrike" dirty="0">
                          <a:effectLst/>
                          <a:latin typeface="+mn-lt"/>
                        </a:rPr>
                        <a:t>Scaling/Chipping/Breaking</a:t>
                      </a:r>
                      <a:endParaRPr lang="en-IN" sz="1600" b="1" i="0" u="none" strike="noStrike" dirty="0">
                        <a:solidFill>
                          <a:srgbClr val="000000"/>
                        </a:solidFill>
                        <a:effectLst/>
                        <a:latin typeface="+mn-lt"/>
                      </a:endParaRPr>
                    </a:p>
                  </a:txBody>
                  <a:tcPr marL="7489" marR="7489" marT="7489" marB="0" anchor="ctr">
                    <a:solidFill>
                      <a:schemeClr val="bg2">
                        <a:lumMod val="90000"/>
                      </a:schemeClr>
                    </a:solidFill>
                  </a:tcPr>
                </a:tc>
                <a:tc>
                  <a:txBody>
                    <a:bodyPr/>
                    <a:lstStyle/>
                    <a:p>
                      <a:pPr algn="ctr">
                        <a:lnSpc>
                          <a:spcPct val="150000"/>
                        </a:lnSpc>
                        <a:spcAft>
                          <a:spcPts val="800"/>
                        </a:spcAft>
                      </a:pPr>
                      <a:r>
                        <a:rPr lang="en-IN" sz="1600" b="1" dirty="0">
                          <a:effectLst/>
                          <a:latin typeface="+mn-lt"/>
                          <a:ea typeface="Calibri" panose="020F0502020204030204" pitchFamily="34" charset="0"/>
                          <a:cs typeface="Arial" panose="020B0604020202020204" pitchFamily="34" charset="0"/>
                        </a:rPr>
                        <a:t>80.30</a:t>
                      </a:r>
                    </a:p>
                  </a:txBody>
                  <a:tcPr marL="68580" marR="68580" marT="0" marB="0">
                    <a:solidFill>
                      <a:schemeClr val="bg2">
                        <a:lumMod val="90000"/>
                      </a:schemeClr>
                    </a:solidFill>
                  </a:tcPr>
                </a:tc>
                <a:tc>
                  <a:txBody>
                    <a:bodyPr/>
                    <a:lstStyle/>
                    <a:p>
                      <a:pPr algn="ctr" fontAlgn="ctr"/>
                      <a:r>
                        <a:rPr lang="en-IN" sz="1600" b="1" i="0" u="none" strike="noStrike" dirty="0">
                          <a:solidFill>
                            <a:srgbClr val="000000"/>
                          </a:solidFill>
                          <a:effectLst/>
                          <a:latin typeface="+mn-lt"/>
                        </a:rPr>
                        <a:t>59.14</a:t>
                      </a:r>
                    </a:p>
                  </a:txBody>
                  <a:tcPr marL="7489" marR="7489" marT="7489" marB="0" anchor="ctr">
                    <a:solidFill>
                      <a:schemeClr val="bg2">
                        <a:lumMod val="90000"/>
                      </a:schemeClr>
                    </a:solidFill>
                  </a:tcPr>
                </a:tc>
                <a:tc>
                  <a:txBody>
                    <a:bodyPr/>
                    <a:lstStyle/>
                    <a:p>
                      <a:pPr algn="ctr">
                        <a:lnSpc>
                          <a:spcPct val="150000"/>
                        </a:lnSpc>
                        <a:spcAft>
                          <a:spcPts val="800"/>
                        </a:spcAft>
                      </a:pPr>
                      <a:r>
                        <a:rPr lang="en-IN" sz="1600" b="0" dirty="0">
                          <a:effectLst/>
                          <a:latin typeface="+mn-lt"/>
                          <a:ea typeface="Calibri" panose="020F0502020204030204" pitchFamily="34" charset="0"/>
                          <a:cs typeface="Arial" panose="020B0604020202020204" pitchFamily="34" charset="0"/>
                        </a:rPr>
                        <a:t>56.9</a:t>
                      </a:r>
                    </a:p>
                  </a:txBody>
                  <a:tcPr marL="68580" marR="68580" marT="0" marB="0">
                    <a:solidFill>
                      <a:schemeClr val="bg2">
                        <a:lumMod val="90000"/>
                      </a:schemeClr>
                    </a:solidFill>
                  </a:tcPr>
                </a:tc>
                <a:tc>
                  <a:txBody>
                    <a:bodyPr/>
                    <a:lstStyle/>
                    <a:p>
                      <a:pPr algn="ctr" fontAlgn="ctr"/>
                      <a:r>
                        <a:rPr lang="en-IN" sz="1600" b="1" i="0" u="none" strike="noStrike" dirty="0">
                          <a:solidFill>
                            <a:srgbClr val="000000"/>
                          </a:solidFill>
                          <a:effectLst/>
                          <a:latin typeface="+mn-lt"/>
                        </a:rPr>
                        <a:t>42.85</a:t>
                      </a:r>
                    </a:p>
                  </a:txBody>
                  <a:tcPr marL="7489" marR="7489" marT="7489" marB="0" anchor="ctr">
                    <a:solidFill>
                      <a:schemeClr val="bg2">
                        <a:lumMod val="90000"/>
                      </a:schemeClr>
                    </a:solidFill>
                  </a:tcPr>
                </a:tc>
                <a:extLst>
                  <a:ext uri="{0D108BD9-81ED-4DB2-BD59-A6C34878D82A}">
                    <a16:rowId xmlns:a16="http://schemas.microsoft.com/office/drawing/2014/main" val="1072944600"/>
                  </a:ext>
                </a:extLst>
              </a:tr>
              <a:tr h="351092">
                <a:tc>
                  <a:txBody>
                    <a:bodyPr/>
                    <a:lstStyle/>
                    <a:p>
                      <a:pPr algn="ctr" fontAlgn="ctr"/>
                      <a:r>
                        <a:rPr lang="en-IN" sz="1600" b="0" u="none" strike="noStrike">
                          <a:effectLst/>
                          <a:latin typeface="+mn-lt"/>
                        </a:rPr>
                        <a:t>Face logging /Geological Mapping</a:t>
                      </a:r>
                      <a:endParaRPr lang="en-IN" sz="1600" b="0" i="0" u="none" strike="noStrike">
                        <a:solidFill>
                          <a:srgbClr val="000000"/>
                        </a:solidFill>
                        <a:effectLst/>
                        <a:latin typeface="+mn-lt"/>
                      </a:endParaRPr>
                    </a:p>
                  </a:txBody>
                  <a:tcPr marL="7489" marR="7489" marT="7489" marB="0" anchor="ctr"/>
                </a:tc>
                <a:tc>
                  <a:txBody>
                    <a:bodyPr/>
                    <a:lstStyle/>
                    <a:p>
                      <a:pPr algn="ctr">
                        <a:lnSpc>
                          <a:spcPct val="150000"/>
                        </a:lnSpc>
                        <a:spcAft>
                          <a:spcPts val="800"/>
                        </a:spcAft>
                      </a:pPr>
                      <a:r>
                        <a:rPr lang="en-IN" sz="1600" b="0">
                          <a:effectLst/>
                          <a:latin typeface="+mn-lt"/>
                          <a:ea typeface="Calibri" panose="020F0502020204030204" pitchFamily="34" charset="0"/>
                          <a:cs typeface="Arial" panose="020B0604020202020204" pitchFamily="34" charset="0"/>
                        </a:rPr>
                        <a:t>25.96</a:t>
                      </a:r>
                    </a:p>
                  </a:txBody>
                  <a:tcPr marL="68580" marR="68580" marT="0" marB="0"/>
                </a:tc>
                <a:tc>
                  <a:txBody>
                    <a:bodyPr/>
                    <a:lstStyle/>
                    <a:p>
                      <a:pPr algn="ctr" fontAlgn="ctr"/>
                      <a:r>
                        <a:rPr lang="en-IN" sz="1600" b="0" i="0" u="none" strike="noStrike" dirty="0">
                          <a:solidFill>
                            <a:srgbClr val="000000"/>
                          </a:solidFill>
                          <a:effectLst/>
                          <a:latin typeface="+mn-lt"/>
                        </a:rPr>
                        <a:t>24.69</a:t>
                      </a:r>
                    </a:p>
                  </a:txBody>
                  <a:tcPr marL="7489" marR="7489" marT="7489" marB="0" anchor="ctr"/>
                </a:tc>
                <a:tc>
                  <a:txBody>
                    <a:bodyPr/>
                    <a:lstStyle/>
                    <a:p>
                      <a:pPr algn="ctr">
                        <a:lnSpc>
                          <a:spcPct val="150000"/>
                        </a:lnSpc>
                        <a:spcAft>
                          <a:spcPts val="800"/>
                        </a:spcAft>
                      </a:pPr>
                      <a:r>
                        <a:rPr lang="en-IN" sz="1600" b="0">
                          <a:effectLst/>
                          <a:latin typeface="+mn-lt"/>
                          <a:ea typeface="Calibri" panose="020F0502020204030204" pitchFamily="34" charset="0"/>
                          <a:cs typeface="Arial" panose="020B0604020202020204" pitchFamily="34" charset="0"/>
                        </a:rPr>
                        <a:t>19.70</a:t>
                      </a:r>
                    </a:p>
                  </a:txBody>
                  <a:tcPr marL="68580" marR="68580" marT="0" marB="0"/>
                </a:tc>
                <a:tc>
                  <a:txBody>
                    <a:bodyPr/>
                    <a:lstStyle/>
                    <a:p>
                      <a:pPr algn="ctr" fontAlgn="ctr"/>
                      <a:r>
                        <a:rPr lang="en-IN" sz="1600" b="0" i="0" u="none" strike="noStrike" dirty="0">
                          <a:solidFill>
                            <a:srgbClr val="000000"/>
                          </a:solidFill>
                          <a:effectLst/>
                          <a:latin typeface="+mn-lt"/>
                        </a:rPr>
                        <a:t>19.6</a:t>
                      </a:r>
                    </a:p>
                  </a:txBody>
                  <a:tcPr marL="7489" marR="7489" marT="7489" marB="0" anchor="ctr"/>
                </a:tc>
                <a:extLst>
                  <a:ext uri="{0D108BD9-81ED-4DB2-BD59-A6C34878D82A}">
                    <a16:rowId xmlns:a16="http://schemas.microsoft.com/office/drawing/2014/main" val="3866078965"/>
                  </a:ext>
                </a:extLst>
              </a:tr>
              <a:tr h="263019">
                <a:tc>
                  <a:txBody>
                    <a:bodyPr/>
                    <a:lstStyle/>
                    <a:p>
                      <a:pPr algn="ctr" fontAlgn="ctr"/>
                      <a:r>
                        <a:rPr lang="en-IN" sz="1600" b="1" u="none" strike="noStrike" dirty="0">
                          <a:effectLst/>
                          <a:latin typeface="+mn-lt"/>
                        </a:rPr>
                        <a:t>Rock support</a:t>
                      </a:r>
                      <a:endParaRPr lang="en-IN" sz="1600" b="1" i="0" u="none" strike="noStrike" dirty="0">
                        <a:solidFill>
                          <a:srgbClr val="000000"/>
                        </a:solidFill>
                        <a:effectLst/>
                        <a:latin typeface="+mn-lt"/>
                      </a:endParaRPr>
                    </a:p>
                  </a:txBody>
                  <a:tcPr marL="7489" marR="7489" marT="7489" marB="0" anchor="ctr">
                    <a:solidFill>
                      <a:schemeClr val="bg2">
                        <a:lumMod val="90000"/>
                      </a:schemeClr>
                    </a:solidFill>
                  </a:tcPr>
                </a:tc>
                <a:tc>
                  <a:txBody>
                    <a:bodyPr/>
                    <a:lstStyle/>
                    <a:p>
                      <a:pPr algn="ctr">
                        <a:lnSpc>
                          <a:spcPct val="150000"/>
                        </a:lnSpc>
                        <a:spcAft>
                          <a:spcPts val="800"/>
                        </a:spcAft>
                      </a:pPr>
                      <a:r>
                        <a:rPr lang="en-IN" sz="1600" b="1" dirty="0">
                          <a:effectLst/>
                          <a:latin typeface="+mn-lt"/>
                          <a:ea typeface="Calibri" panose="020F0502020204030204" pitchFamily="34" charset="0"/>
                          <a:cs typeface="Arial" panose="020B0604020202020204" pitchFamily="34" charset="0"/>
                        </a:rPr>
                        <a:t>506.27</a:t>
                      </a:r>
                    </a:p>
                  </a:txBody>
                  <a:tcPr marL="68580" marR="68580" marT="0" marB="0">
                    <a:solidFill>
                      <a:schemeClr val="bg2">
                        <a:lumMod val="90000"/>
                      </a:schemeClr>
                    </a:solidFill>
                  </a:tcPr>
                </a:tc>
                <a:tc>
                  <a:txBody>
                    <a:bodyPr/>
                    <a:lstStyle/>
                    <a:p>
                      <a:pPr algn="ctr" fontAlgn="ctr"/>
                      <a:r>
                        <a:rPr lang="en-IN" sz="1600" b="1" i="0" u="none" strike="noStrike" dirty="0">
                          <a:solidFill>
                            <a:srgbClr val="000000"/>
                          </a:solidFill>
                          <a:effectLst/>
                          <a:latin typeface="+mn-lt"/>
                        </a:rPr>
                        <a:t>419.65</a:t>
                      </a:r>
                    </a:p>
                  </a:txBody>
                  <a:tcPr marL="7489" marR="7489" marT="7489" marB="0" anchor="ctr">
                    <a:solidFill>
                      <a:schemeClr val="bg2">
                        <a:lumMod val="90000"/>
                      </a:schemeClr>
                    </a:solidFill>
                  </a:tcPr>
                </a:tc>
                <a:tc>
                  <a:txBody>
                    <a:bodyPr/>
                    <a:lstStyle/>
                    <a:p>
                      <a:pPr algn="ctr">
                        <a:lnSpc>
                          <a:spcPct val="150000"/>
                        </a:lnSpc>
                        <a:spcAft>
                          <a:spcPts val="800"/>
                        </a:spcAft>
                      </a:pPr>
                      <a:r>
                        <a:rPr lang="en-IN" sz="1600" b="1" dirty="0">
                          <a:effectLst/>
                          <a:latin typeface="+mn-lt"/>
                          <a:ea typeface="Calibri" panose="020F0502020204030204" pitchFamily="34" charset="0"/>
                          <a:cs typeface="Arial" panose="020B0604020202020204" pitchFamily="34" charset="0"/>
                        </a:rPr>
                        <a:t>751.58</a:t>
                      </a:r>
                    </a:p>
                  </a:txBody>
                  <a:tcPr marL="68580" marR="68580" marT="0" marB="0">
                    <a:solidFill>
                      <a:schemeClr val="bg2">
                        <a:lumMod val="90000"/>
                      </a:schemeClr>
                    </a:solidFill>
                  </a:tcPr>
                </a:tc>
                <a:tc>
                  <a:txBody>
                    <a:bodyPr/>
                    <a:lstStyle/>
                    <a:p>
                      <a:pPr algn="ctr" fontAlgn="ctr"/>
                      <a:r>
                        <a:rPr lang="en-IN" sz="1600" b="1" i="0" u="none" strike="noStrike" dirty="0">
                          <a:solidFill>
                            <a:srgbClr val="000000"/>
                          </a:solidFill>
                          <a:effectLst/>
                          <a:latin typeface="+mn-lt"/>
                        </a:rPr>
                        <a:t>670.65</a:t>
                      </a:r>
                    </a:p>
                  </a:txBody>
                  <a:tcPr marL="7489" marR="7489" marT="7489" marB="0" anchor="ctr">
                    <a:solidFill>
                      <a:schemeClr val="bg2">
                        <a:lumMod val="90000"/>
                      </a:schemeClr>
                    </a:solidFill>
                  </a:tcPr>
                </a:tc>
                <a:extLst>
                  <a:ext uri="{0D108BD9-81ED-4DB2-BD59-A6C34878D82A}">
                    <a16:rowId xmlns:a16="http://schemas.microsoft.com/office/drawing/2014/main" val="4113042138"/>
                  </a:ext>
                </a:extLst>
              </a:tr>
              <a:tr h="418425">
                <a:tc>
                  <a:txBody>
                    <a:bodyPr/>
                    <a:lstStyle/>
                    <a:p>
                      <a:pPr algn="ctr" fontAlgn="ctr"/>
                      <a:r>
                        <a:rPr lang="en-IN" sz="1600" b="0" u="none" strike="noStrike" dirty="0">
                          <a:effectLst/>
                          <a:latin typeface="+mn-lt"/>
                        </a:rPr>
                        <a:t>Total cycle time for a metre progress</a:t>
                      </a:r>
                      <a:endParaRPr lang="en-IN" sz="1600" b="0" i="0" u="none" strike="noStrike" dirty="0">
                        <a:solidFill>
                          <a:srgbClr val="000000"/>
                        </a:solidFill>
                        <a:effectLst/>
                        <a:latin typeface="+mn-lt"/>
                      </a:endParaRPr>
                    </a:p>
                  </a:txBody>
                  <a:tcPr marL="7489" marR="7489" marT="7489" marB="0" anchor="ctr"/>
                </a:tc>
                <a:tc>
                  <a:txBody>
                    <a:bodyPr/>
                    <a:lstStyle/>
                    <a:p>
                      <a:pPr algn="ctr">
                        <a:lnSpc>
                          <a:spcPct val="150000"/>
                        </a:lnSpc>
                        <a:spcAft>
                          <a:spcPts val="800"/>
                        </a:spcAft>
                      </a:pPr>
                      <a:r>
                        <a:rPr lang="en-IN" sz="1600" dirty="0">
                          <a:effectLst/>
                          <a:latin typeface="+mn-lt"/>
                          <a:ea typeface="Calibri" panose="020F0502020204030204" pitchFamily="34" charset="0"/>
                          <a:cs typeface="Arial" panose="020B0604020202020204" pitchFamily="34" charset="0"/>
                        </a:rPr>
                        <a:t>911.04</a:t>
                      </a:r>
                    </a:p>
                  </a:txBody>
                  <a:tcPr marL="68580" marR="68580" marT="0" marB="0"/>
                </a:tc>
                <a:tc>
                  <a:txBody>
                    <a:bodyPr/>
                    <a:lstStyle/>
                    <a:p>
                      <a:pPr algn="ctr" fontAlgn="ctr"/>
                      <a:r>
                        <a:rPr lang="en-IN" sz="1600" b="1" i="0" u="none" strike="noStrike" dirty="0">
                          <a:solidFill>
                            <a:srgbClr val="000000"/>
                          </a:solidFill>
                          <a:effectLst/>
                          <a:latin typeface="+mn-lt"/>
                        </a:rPr>
                        <a:t>796.93</a:t>
                      </a:r>
                    </a:p>
                  </a:txBody>
                  <a:tcPr marL="7489" marR="7489" marT="7489" marB="0" anchor="ctr"/>
                </a:tc>
                <a:tc>
                  <a:txBody>
                    <a:bodyPr/>
                    <a:lstStyle/>
                    <a:p>
                      <a:pPr algn="ctr">
                        <a:lnSpc>
                          <a:spcPct val="150000"/>
                        </a:lnSpc>
                        <a:spcAft>
                          <a:spcPts val="800"/>
                        </a:spcAft>
                      </a:pPr>
                      <a:r>
                        <a:rPr lang="en-IN" sz="1600" b="0" dirty="0">
                          <a:effectLst/>
                          <a:latin typeface="+mn-lt"/>
                          <a:ea typeface="Calibri" panose="020F0502020204030204" pitchFamily="34" charset="0"/>
                          <a:cs typeface="Arial" panose="020B0604020202020204" pitchFamily="34" charset="0"/>
                        </a:rPr>
                        <a:t>1098.16</a:t>
                      </a:r>
                    </a:p>
                  </a:txBody>
                  <a:tcPr marL="68580" marR="68580" marT="0" marB="0"/>
                </a:tc>
                <a:tc>
                  <a:txBody>
                    <a:bodyPr/>
                    <a:lstStyle/>
                    <a:p>
                      <a:pPr algn="ctr" fontAlgn="ctr"/>
                      <a:r>
                        <a:rPr lang="en-IN" sz="1600" b="1" i="0" u="none" strike="noStrike" dirty="0">
                          <a:solidFill>
                            <a:srgbClr val="000000"/>
                          </a:solidFill>
                          <a:effectLst/>
                          <a:latin typeface="+mn-lt"/>
                        </a:rPr>
                        <a:t>988.36</a:t>
                      </a:r>
                    </a:p>
                  </a:txBody>
                  <a:tcPr marL="7489" marR="7489" marT="7489" marB="0" anchor="ctr"/>
                </a:tc>
                <a:extLst>
                  <a:ext uri="{0D108BD9-81ED-4DB2-BD59-A6C34878D82A}">
                    <a16:rowId xmlns:a16="http://schemas.microsoft.com/office/drawing/2014/main" val="1391378451"/>
                  </a:ext>
                </a:extLst>
              </a:tr>
            </a:tbl>
          </a:graphicData>
        </a:graphic>
      </p:graphicFrame>
    </p:spTree>
    <p:extLst>
      <p:ext uri="{BB962C8B-B14F-4D97-AF65-F5344CB8AC3E}">
        <p14:creationId xmlns:p14="http://schemas.microsoft.com/office/powerpoint/2010/main" val="380445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FB7B0-F404-43D6-97D5-F5F7717C12F2}"/>
              </a:ext>
            </a:extLst>
          </p:cNvPr>
          <p:cNvSpPr>
            <a:spLocks noGrp="1"/>
          </p:cNvSpPr>
          <p:nvPr>
            <p:ph type="title"/>
          </p:nvPr>
        </p:nvSpPr>
        <p:spPr/>
        <p:txBody>
          <a:bodyPr>
            <a:normAutofit/>
          </a:bodyPr>
          <a:lstStyle/>
          <a:p>
            <a:r>
              <a:rPr lang="en-IN" sz="3600" dirty="0">
                <a:latin typeface="+mn-lt"/>
              </a:rPr>
              <a:t> Cycle Time Analysis</a:t>
            </a:r>
          </a:p>
        </p:txBody>
      </p:sp>
      <p:sp>
        <p:nvSpPr>
          <p:cNvPr id="3" name="Content Placeholder 2">
            <a:extLst>
              <a:ext uri="{FF2B5EF4-FFF2-40B4-BE49-F238E27FC236}">
                <a16:creationId xmlns:a16="http://schemas.microsoft.com/office/drawing/2014/main" id="{DA8A1D56-D5F6-42C5-998F-C04629F9A524}"/>
              </a:ext>
            </a:extLst>
          </p:cNvPr>
          <p:cNvSpPr>
            <a:spLocks noGrp="1"/>
          </p:cNvSpPr>
          <p:nvPr>
            <p:ph idx="1"/>
          </p:nvPr>
        </p:nvSpPr>
        <p:spPr>
          <a:xfrm>
            <a:off x="894521" y="1368424"/>
            <a:ext cx="10515600" cy="4488897"/>
          </a:xfrm>
        </p:spPr>
        <p:txBody>
          <a:bodyPr>
            <a:normAutofit/>
          </a:bodyPr>
          <a:lstStyle/>
          <a:p>
            <a:r>
              <a:rPr lang="en-IN" sz="1800" dirty="0"/>
              <a:t>Due to application of these techniques drilling and profile marking took more time than the usual but because of less rock blasted mucking time and scaling, chipping time reduced.</a:t>
            </a:r>
          </a:p>
          <a:p>
            <a:r>
              <a:rPr lang="en-IN" sz="1800" dirty="0"/>
              <a:t>Another major time reduction was seen in </a:t>
            </a:r>
            <a:r>
              <a:rPr lang="en-IN" sz="1800" b="1" dirty="0"/>
              <a:t>rock support installation </a:t>
            </a:r>
            <a:r>
              <a:rPr lang="en-IN" sz="1800" dirty="0"/>
              <a:t>courtesy of limited damage to surrounding rock.</a:t>
            </a:r>
          </a:p>
          <a:p>
            <a:r>
              <a:rPr lang="en-IN" sz="1800" dirty="0"/>
              <a:t>The result is summarised as follows for main tunnels and exit tunnels.</a:t>
            </a:r>
            <a:endParaRPr lang="en-IN" sz="1800" b="0" i="0" u="none" strike="noStrike" dirty="0">
              <a:effectLst/>
              <a:latin typeface="Arial" panose="020B0604020202020204" pitchFamily="34" charset="0"/>
            </a:endParaRPr>
          </a:p>
          <a:p>
            <a:pPr marL="0" indent="0" algn="ctr" rtl="0" eaLnBrk="1" fontAlgn="ctr" latinLnBrk="0" hangingPunct="1">
              <a:spcBef>
                <a:spcPts val="0"/>
              </a:spcBef>
              <a:spcAft>
                <a:spcPts val="0"/>
              </a:spcAft>
              <a:buNone/>
            </a:pPr>
            <a:endParaRPr lang="en-IN" sz="1800" b="0" i="0" u="none" strike="noStrike" dirty="0">
              <a:effectLst/>
              <a:latin typeface="Arial" panose="020B0604020202020204" pitchFamily="34" charset="0"/>
            </a:endParaRPr>
          </a:p>
          <a:p>
            <a:endParaRPr lang="en-IN" sz="1800" dirty="0"/>
          </a:p>
          <a:p>
            <a:endParaRPr lang="en-IN" sz="1800" dirty="0"/>
          </a:p>
          <a:p>
            <a:endParaRPr lang="en-IN" sz="1800" dirty="0"/>
          </a:p>
        </p:txBody>
      </p:sp>
      <p:sp>
        <p:nvSpPr>
          <p:cNvPr id="4" name="Date Placeholder 3">
            <a:extLst>
              <a:ext uri="{FF2B5EF4-FFF2-40B4-BE49-F238E27FC236}">
                <a16:creationId xmlns:a16="http://schemas.microsoft.com/office/drawing/2014/main" id="{3D7E349E-FC69-473C-8EE7-C968B603C379}"/>
              </a:ext>
            </a:extLst>
          </p:cNvPr>
          <p:cNvSpPr>
            <a:spLocks noGrp="1"/>
          </p:cNvSpPr>
          <p:nvPr>
            <p:ph type="dt" sz="half" idx="10"/>
          </p:nvPr>
        </p:nvSpPr>
        <p:spPr>
          <a:xfrm>
            <a:off x="1" y="6356350"/>
            <a:ext cx="4018718"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C1B2490D-8F4B-4AFC-8527-718FFF3763FB}" type="datetime1">
              <a:rPr lang="en-IN" smtClean="0"/>
              <a:t>01-01-2024</a:t>
            </a:fld>
            <a:endParaRPr lang="en-IN" dirty="0"/>
          </a:p>
        </p:txBody>
      </p:sp>
      <p:sp>
        <p:nvSpPr>
          <p:cNvPr id="5" name="Footer Placeholder 4">
            <a:extLst>
              <a:ext uri="{FF2B5EF4-FFF2-40B4-BE49-F238E27FC236}">
                <a16:creationId xmlns:a16="http://schemas.microsoft.com/office/drawing/2014/main" id="{F489E78C-B0EC-4C84-ACA2-0D087240B06E}"/>
              </a:ext>
            </a:extLst>
          </p:cNvPr>
          <p:cNvSpPr>
            <a:spLocks noGrp="1"/>
          </p:cNvSpPr>
          <p:nvPr>
            <p:ph type="ftr" sz="quarter" idx="11"/>
          </p:nvPr>
        </p:nvSpPr>
        <p:spPr>
          <a:xfrm>
            <a:off x="4018720" y="6356350"/>
            <a:ext cx="4591879"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556C595E-F98A-491E-8B03-C8389B942028}"/>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13</a:t>
            </a:fld>
            <a:endParaRPr lang="en-IN" dirty="0"/>
          </a:p>
        </p:txBody>
      </p:sp>
      <p:cxnSp>
        <p:nvCxnSpPr>
          <p:cNvPr id="7" name="Straight Connector 6">
            <a:extLst>
              <a:ext uri="{FF2B5EF4-FFF2-40B4-BE49-F238E27FC236}">
                <a16:creationId xmlns:a16="http://schemas.microsoft.com/office/drawing/2014/main" id="{14FF2D82-69D5-479D-ACD8-65A658EFE4C6}"/>
              </a:ext>
            </a:extLst>
          </p:cNvPr>
          <p:cNvCxnSpPr>
            <a:cxnSpLocks/>
          </p:cNvCxnSpPr>
          <p:nvPr/>
        </p:nvCxnSpPr>
        <p:spPr>
          <a:xfrm>
            <a:off x="882926" y="1331844"/>
            <a:ext cx="10515600" cy="36581"/>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Table 9">
            <a:extLst>
              <a:ext uri="{FF2B5EF4-FFF2-40B4-BE49-F238E27FC236}">
                <a16:creationId xmlns:a16="http://schemas.microsoft.com/office/drawing/2014/main" id="{D2ADABE7-F124-4E6E-95CD-B32966A15188}"/>
              </a:ext>
            </a:extLst>
          </p:cNvPr>
          <p:cNvGraphicFramePr>
            <a:graphicFrameLocks noGrp="1"/>
          </p:cNvGraphicFramePr>
          <p:nvPr>
            <p:extLst>
              <p:ext uri="{D42A27DB-BD31-4B8C-83A1-F6EECF244321}">
                <p14:modId xmlns:p14="http://schemas.microsoft.com/office/powerpoint/2010/main" val="1000877265"/>
              </p:ext>
            </p:extLst>
          </p:nvPr>
        </p:nvGraphicFramePr>
        <p:xfrm>
          <a:off x="956643" y="3278526"/>
          <a:ext cx="10278714" cy="1861153"/>
        </p:xfrm>
        <a:graphic>
          <a:graphicData uri="http://schemas.openxmlformats.org/drawingml/2006/table">
            <a:tbl>
              <a:tblPr firstRow="1" bandRow="1">
                <a:tableStyleId>{5940675A-B579-460E-94D1-54222C63F5DA}</a:tableStyleId>
              </a:tblPr>
              <a:tblGrid>
                <a:gridCol w="2569680">
                  <a:extLst>
                    <a:ext uri="{9D8B030D-6E8A-4147-A177-3AD203B41FA5}">
                      <a16:colId xmlns:a16="http://schemas.microsoft.com/office/drawing/2014/main" val="3032148078"/>
                    </a:ext>
                  </a:extLst>
                </a:gridCol>
                <a:gridCol w="1284839">
                  <a:extLst>
                    <a:ext uri="{9D8B030D-6E8A-4147-A177-3AD203B41FA5}">
                      <a16:colId xmlns:a16="http://schemas.microsoft.com/office/drawing/2014/main" val="532998936"/>
                    </a:ext>
                  </a:extLst>
                </a:gridCol>
                <a:gridCol w="1284839">
                  <a:extLst>
                    <a:ext uri="{9D8B030D-6E8A-4147-A177-3AD203B41FA5}">
                      <a16:colId xmlns:a16="http://schemas.microsoft.com/office/drawing/2014/main" val="2337848216"/>
                    </a:ext>
                  </a:extLst>
                </a:gridCol>
                <a:gridCol w="1284839">
                  <a:extLst>
                    <a:ext uri="{9D8B030D-6E8A-4147-A177-3AD203B41FA5}">
                      <a16:colId xmlns:a16="http://schemas.microsoft.com/office/drawing/2014/main" val="2056202076"/>
                    </a:ext>
                  </a:extLst>
                </a:gridCol>
                <a:gridCol w="1284839">
                  <a:extLst>
                    <a:ext uri="{9D8B030D-6E8A-4147-A177-3AD203B41FA5}">
                      <a16:colId xmlns:a16="http://schemas.microsoft.com/office/drawing/2014/main" val="2944766997"/>
                    </a:ext>
                  </a:extLst>
                </a:gridCol>
                <a:gridCol w="1284839">
                  <a:extLst>
                    <a:ext uri="{9D8B030D-6E8A-4147-A177-3AD203B41FA5}">
                      <a16:colId xmlns:a16="http://schemas.microsoft.com/office/drawing/2014/main" val="3092432637"/>
                    </a:ext>
                  </a:extLst>
                </a:gridCol>
                <a:gridCol w="1284839">
                  <a:extLst>
                    <a:ext uri="{9D8B030D-6E8A-4147-A177-3AD203B41FA5}">
                      <a16:colId xmlns:a16="http://schemas.microsoft.com/office/drawing/2014/main" val="2537629779"/>
                    </a:ext>
                  </a:extLst>
                </a:gridCol>
              </a:tblGrid>
              <a:tr h="687901">
                <a:tc>
                  <a:txBody>
                    <a:bodyPr/>
                    <a:lstStyle/>
                    <a:p>
                      <a:pPr algn="ctr"/>
                      <a:r>
                        <a:rPr lang="en-IN" sz="1800" b="1" dirty="0"/>
                        <a:t>Rock Class</a:t>
                      </a:r>
                    </a:p>
                  </a:txBody>
                  <a:tcPr/>
                </a:tc>
                <a:tc gridSpan="2">
                  <a:txBody>
                    <a:bodyPr/>
                    <a:lstStyle/>
                    <a:p>
                      <a:pPr algn="ctr"/>
                      <a:r>
                        <a:rPr lang="en-IN" sz="1800" b="1" dirty="0"/>
                        <a:t>MT2 cycle time (mins)</a:t>
                      </a:r>
                    </a:p>
                  </a:txBody>
                  <a:tcPr/>
                </a:tc>
                <a:tc hMerge="1">
                  <a:txBody>
                    <a:bodyPr/>
                    <a:lstStyle/>
                    <a:p>
                      <a:endParaRPr lang="en-IN"/>
                    </a:p>
                  </a:txBody>
                  <a:tcPr/>
                </a:tc>
                <a:tc>
                  <a:txBody>
                    <a:bodyPr/>
                    <a:lstStyle/>
                    <a:p>
                      <a:pPr algn="ctr"/>
                      <a:r>
                        <a:rPr lang="en-IN" sz="1800" b="1" dirty="0"/>
                        <a:t>Reduced time (hr)</a:t>
                      </a:r>
                    </a:p>
                  </a:txBody>
                  <a:tcPr/>
                </a:tc>
                <a:tc gridSpan="2">
                  <a:txBody>
                    <a:bodyPr/>
                    <a:lstStyle/>
                    <a:p>
                      <a:pPr algn="ctr"/>
                      <a:r>
                        <a:rPr lang="en-IN" sz="1800" b="1" dirty="0"/>
                        <a:t>MT3 cycle time (mins)</a:t>
                      </a:r>
                    </a:p>
                  </a:txBody>
                  <a:tcPr/>
                </a:tc>
                <a:tc hMerge="1">
                  <a:txBody>
                    <a:bodyPr/>
                    <a:lstStyle/>
                    <a:p>
                      <a:endParaRPr lang="en-IN"/>
                    </a:p>
                  </a:txBody>
                  <a:tcPr/>
                </a:tc>
                <a:tc>
                  <a:txBody>
                    <a:bodyPr/>
                    <a:lstStyle/>
                    <a:p>
                      <a:pPr algn="ctr"/>
                      <a:r>
                        <a:rPr lang="en-IN" sz="1800" b="1" dirty="0"/>
                        <a:t>Reduced time(hr)</a:t>
                      </a:r>
                    </a:p>
                  </a:txBody>
                  <a:tcPr/>
                </a:tc>
                <a:extLst>
                  <a:ext uri="{0D108BD9-81ED-4DB2-BD59-A6C34878D82A}">
                    <a16:rowId xmlns:a16="http://schemas.microsoft.com/office/drawing/2014/main" val="2328528889"/>
                  </a:ext>
                </a:extLst>
              </a:tr>
              <a:tr h="370408">
                <a:tc>
                  <a:txBody>
                    <a:bodyPr/>
                    <a:lstStyle/>
                    <a:p>
                      <a:pPr algn="ctr"/>
                      <a:endParaRPr lang="en-IN" sz="1800" dirty="0"/>
                    </a:p>
                  </a:txBody>
                  <a:tcPr/>
                </a:tc>
                <a:tc>
                  <a:txBody>
                    <a:bodyPr/>
                    <a:lstStyle/>
                    <a:p>
                      <a:pPr algn="ctr"/>
                      <a:r>
                        <a:rPr lang="en-IN" sz="1800" dirty="0"/>
                        <a:t>Before</a:t>
                      </a:r>
                    </a:p>
                  </a:txBody>
                  <a:tcPr/>
                </a:tc>
                <a:tc>
                  <a:txBody>
                    <a:bodyPr/>
                    <a:lstStyle/>
                    <a:p>
                      <a:pPr algn="ctr"/>
                      <a:r>
                        <a:rPr lang="en-IN" sz="1800" dirty="0"/>
                        <a:t>After</a:t>
                      </a:r>
                    </a:p>
                  </a:txBody>
                  <a:tcPr/>
                </a:tc>
                <a:tc>
                  <a:txBody>
                    <a:bodyPr/>
                    <a:lstStyle/>
                    <a:p>
                      <a:pPr algn="ctr"/>
                      <a:endParaRPr lang="en-IN" sz="1800" dirty="0"/>
                    </a:p>
                  </a:txBody>
                  <a:tcPr/>
                </a:tc>
                <a:tc>
                  <a:txBody>
                    <a:bodyPr/>
                    <a:lstStyle/>
                    <a:p>
                      <a:pPr algn="ctr"/>
                      <a:r>
                        <a:rPr lang="en-IN" sz="1800" dirty="0"/>
                        <a:t>Before</a:t>
                      </a:r>
                    </a:p>
                  </a:txBody>
                  <a:tcPr/>
                </a:tc>
                <a:tc>
                  <a:txBody>
                    <a:bodyPr/>
                    <a:lstStyle/>
                    <a:p>
                      <a:pPr algn="ctr"/>
                      <a:r>
                        <a:rPr lang="en-IN" sz="1800" dirty="0"/>
                        <a:t>After</a:t>
                      </a:r>
                    </a:p>
                  </a:txBody>
                  <a:tcPr/>
                </a:tc>
                <a:tc>
                  <a:txBody>
                    <a:bodyPr/>
                    <a:lstStyle/>
                    <a:p>
                      <a:pPr algn="ctr"/>
                      <a:endParaRPr lang="en-IN" sz="1800" dirty="0"/>
                    </a:p>
                  </a:txBody>
                  <a:tcPr/>
                </a:tc>
                <a:extLst>
                  <a:ext uri="{0D108BD9-81ED-4DB2-BD59-A6C34878D82A}">
                    <a16:rowId xmlns:a16="http://schemas.microsoft.com/office/drawing/2014/main" val="3781656305"/>
                  </a:ext>
                </a:extLst>
              </a:tr>
              <a:tr h="401422">
                <a:tc>
                  <a:txBody>
                    <a:bodyPr/>
                    <a:lstStyle/>
                    <a:p>
                      <a:pPr algn="ctr"/>
                      <a:r>
                        <a:rPr lang="en-IN" sz="1800" dirty="0"/>
                        <a:t>B2</a:t>
                      </a:r>
                    </a:p>
                  </a:txBody>
                  <a:tcPr/>
                </a:tc>
                <a:tc>
                  <a:txBody>
                    <a:bodyPr/>
                    <a:lstStyle/>
                    <a:p>
                      <a:pPr algn="ctr" fontAlgn="ctr"/>
                      <a:r>
                        <a:rPr lang="en-IN" sz="1800" u="none" strike="noStrike" dirty="0">
                          <a:effectLst/>
                        </a:rPr>
                        <a:t>1130.79</a:t>
                      </a:r>
                      <a:endParaRPr lang="en-IN" sz="1800" b="1" i="0" u="none" strike="noStrike" dirty="0">
                        <a:solidFill>
                          <a:srgbClr val="000000"/>
                        </a:solidFill>
                        <a:effectLst/>
                        <a:latin typeface="+mn-lt"/>
                      </a:endParaRPr>
                    </a:p>
                  </a:txBody>
                  <a:tcPr marL="7489" marR="7489" marT="7489" marB="0" anchor="ctr"/>
                </a:tc>
                <a:tc>
                  <a:txBody>
                    <a:bodyPr/>
                    <a:lstStyle/>
                    <a:p>
                      <a:pPr algn="ctr" fontAlgn="ctr"/>
                      <a:r>
                        <a:rPr lang="en-IN" sz="1800" b="1" u="none" strike="noStrike" dirty="0">
                          <a:solidFill>
                            <a:srgbClr val="000000"/>
                          </a:solidFill>
                          <a:effectLst/>
                        </a:rPr>
                        <a:t>1041.97</a:t>
                      </a:r>
                      <a:endParaRPr lang="en-IN" sz="1800" b="1" i="0" u="none" strike="noStrike" dirty="0">
                        <a:solidFill>
                          <a:srgbClr val="000000"/>
                        </a:solidFill>
                        <a:effectLst/>
                        <a:latin typeface="+mn-lt"/>
                      </a:endParaRPr>
                    </a:p>
                  </a:txBody>
                  <a:tcPr marL="7489" marR="7489" marT="7489" marB="0" anchor="ctr"/>
                </a:tc>
                <a:tc>
                  <a:txBody>
                    <a:bodyPr/>
                    <a:lstStyle/>
                    <a:p>
                      <a:pPr algn="ctr" fontAlgn="ctr"/>
                      <a:r>
                        <a:rPr lang="en-IN" sz="1800" b="1" i="0" u="none" strike="noStrike" dirty="0">
                          <a:solidFill>
                            <a:srgbClr val="000000"/>
                          </a:solidFill>
                          <a:effectLst/>
                          <a:latin typeface="+mn-lt"/>
                        </a:rPr>
                        <a:t>1.48</a:t>
                      </a:r>
                    </a:p>
                  </a:txBody>
                  <a:tcPr marL="7489" marR="7489" marT="7489" marB="0" anchor="ctr"/>
                </a:tc>
                <a:tc>
                  <a:txBody>
                    <a:bodyPr/>
                    <a:lstStyle/>
                    <a:p>
                      <a:pPr algn="ctr" fontAlgn="ctr"/>
                      <a:r>
                        <a:rPr lang="en-IN" sz="1800" b="0" i="0" u="none" strike="noStrike" kern="1200" dirty="0">
                          <a:solidFill>
                            <a:srgbClr val="000000"/>
                          </a:solidFill>
                          <a:effectLst/>
                          <a:latin typeface="Calibri" panose="020F0502020204030204" pitchFamily="34" charset="0"/>
                        </a:rPr>
                        <a:t>1048.54</a:t>
                      </a:r>
                      <a:endParaRPr lang="en-IN" sz="1800" b="1" i="0" u="none" strike="noStrike" dirty="0">
                        <a:solidFill>
                          <a:srgbClr val="000000"/>
                        </a:solidFill>
                        <a:effectLst/>
                        <a:latin typeface="+mn-lt"/>
                      </a:endParaRPr>
                    </a:p>
                  </a:txBody>
                  <a:tcPr marL="7489" marR="7489" marT="7489"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800" b="1" i="0" u="none" strike="noStrike" kern="1200" dirty="0">
                          <a:solidFill>
                            <a:srgbClr val="000000"/>
                          </a:solidFill>
                          <a:effectLst/>
                          <a:latin typeface="Calibri" panose="020F0502020204030204" pitchFamily="34" charset="0"/>
                        </a:rPr>
                        <a:t>906.96</a:t>
                      </a:r>
                      <a:endParaRPr lang="en-IN" sz="1800" b="0" i="0" u="none" strike="noStrike" dirty="0">
                        <a:effectLst/>
                        <a:latin typeface="Arial" panose="020B0604020202020204" pitchFamily="34" charset="0"/>
                      </a:endParaRPr>
                    </a:p>
                  </a:txBody>
                  <a:tcPr marL="7489" marR="7489" marT="7489" marB="0" anchor="ctr"/>
                </a:tc>
                <a:tc>
                  <a:txBody>
                    <a:bodyPr/>
                    <a:lstStyle/>
                    <a:p>
                      <a:pPr algn="ctr" fontAlgn="ctr"/>
                      <a:r>
                        <a:rPr lang="en-IN" sz="1800" b="1" i="0" u="none" strike="noStrike" dirty="0">
                          <a:solidFill>
                            <a:srgbClr val="000000"/>
                          </a:solidFill>
                          <a:effectLst/>
                          <a:latin typeface="+mn-lt"/>
                        </a:rPr>
                        <a:t>2.35</a:t>
                      </a:r>
                    </a:p>
                  </a:txBody>
                  <a:tcPr marL="7489" marR="7489" marT="7489" marB="0" anchor="ctr"/>
                </a:tc>
                <a:extLst>
                  <a:ext uri="{0D108BD9-81ED-4DB2-BD59-A6C34878D82A}">
                    <a16:rowId xmlns:a16="http://schemas.microsoft.com/office/drawing/2014/main" val="95398044"/>
                  </a:ext>
                </a:extLst>
              </a:tr>
              <a:tr h="401422">
                <a:tc>
                  <a:txBody>
                    <a:bodyPr/>
                    <a:lstStyle/>
                    <a:p>
                      <a:pPr algn="ctr"/>
                      <a:r>
                        <a:rPr lang="en-IN" sz="1800" dirty="0"/>
                        <a:t>B3</a:t>
                      </a:r>
                    </a:p>
                  </a:txBody>
                  <a:tcPr/>
                </a:tc>
                <a:tc>
                  <a:txBody>
                    <a:bodyPr/>
                    <a:lstStyle/>
                    <a:p>
                      <a:pPr algn="ctr">
                        <a:lnSpc>
                          <a:spcPct val="150000"/>
                        </a:lnSpc>
                        <a:spcAft>
                          <a:spcPts val="800"/>
                        </a:spcAft>
                      </a:pPr>
                      <a:r>
                        <a:rPr lang="en-IN" sz="1800" b="0" dirty="0">
                          <a:effectLst/>
                        </a:rPr>
                        <a:t>1227.59</a:t>
                      </a:r>
                      <a:endParaRPr lang="en-IN" sz="1800" b="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algn="ctr" fontAlgn="ctr"/>
                      <a:r>
                        <a:rPr lang="en-IN" sz="1800" b="1" u="none" strike="noStrike" dirty="0">
                          <a:solidFill>
                            <a:srgbClr val="000000"/>
                          </a:solidFill>
                          <a:effectLst/>
                        </a:rPr>
                        <a:t>1152.64</a:t>
                      </a:r>
                      <a:endParaRPr lang="en-IN" sz="1800" b="1" i="0" u="none" strike="noStrike" dirty="0">
                        <a:solidFill>
                          <a:srgbClr val="000000"/>
                        </a:solidFill>
                        <a:effectLst/>
                        <a:latin typeface="+mn-lt"/>
                      </a:endParaRPr>
                    </a:p>
                  </a:txBody>
                  <a:tcPr marL="7489" marR="7489" marT="7489" marB="0" anchor="ctr"/>
                </a:tc>
                <a:tc>
                  <a:txBody>
                    <a:bodyPr/>
                    <a:lstStyle/>
                    <a:p>
                      <a:pPr algn="ctr" fontAlgn="ctr"/>
                      <a:r>
                        <a:rPr lang="en-IN" sz="1800" b="1" i="0" u="none" strike="noStrike" dirty="0">
                          <a:solidFill>
                            <a:srgbClr val="000000"/>
                          </a:solidFill>
                          <a:effectLst/>
                          <a:latin typeface="+mn-lt"/>
                        </a:rPr>
                        <a:t>1.24</a:t>
                      </a:r>
                    </a:p>
                  </a:txBody>
                  <a:tcPr marL="7489" marR="7489" marT="7489" marB="0" anchor="ctr"/>
                </a:tc>
                <a:tc>
                  <a:txBody>
                    <a:bodyPr/>
                    <a:lstStyle/>
                    <a:p>
                      <a:pPr algn="ctr" fontAlgn="ctr"/>
                      <a:r>
                        <a:rPr lang="en-IN" sz="1800" u="none" strike="noStrike" dirty="0">
                          <a:effectLst/>
                        </a:rPr>
                        <a:t>1259.8</a:t>
                      </a:r>
                      <a:endParaRPr lang="en-IN" sz="1800" b="1" i="0" u="none" strike="noStrike" dirty="0">
                        <a:solidFill>
                          <a:srgbClr val="000000"/>
                        </a:solidFill>
                        <a:effectLst/>
                        <a:latin typeface="+mn-lt"/>
                      </a:endParaRPr>
                    </a:p>
                  </a:txBody>
                  <a:tcPr marL="7489" marR="7489" marT="7489" marB="0" anchor="ctr"/>
                </a:tc>
                <a:tc>
                  <a:txBody>
                    <a:bodyPr/>
                    <a:lstStyle/>
                    <a:p>
                      <a:pPr algn="ctr" fontAlgn="ctr"/>
                      <a:r>
                        <a:rPr lang="en-IN" sz="1800" b="1" u="none" strike="noStrike" dirty="0">
                          <a:solidFill>
                            <a:srgbClr val="000000"/>
                          </a:solidFill>
                          <a:effectLst/>
                        </a:rPr>
                        <a:t>1197.92</a:t>
                      </a:r>
                      <a:endParaRPr lang="en-IN" sz="1800" b="1" i="0" u="none" strike="noStrike" dirty="0">
                        <a:solidFill>
                          <a:srgbClr val="000000"/>
                        </a:solidFill>
                        <a:effectLst/>
                        <a:latin typeface="+mn-lt"/>
                      </a:endParaRPr>
                    </a:p>
                  </a:txBody>
                  <a:tcPr marL="7489" marR="7489" marT="7489" marB="0" anchor="ctr"/>
                </a:tc>
                <a:tc>
                  <a:txBody>
                    <a:bodyPr/>
                    <a:lstStyle/>
                    <a:p>
                      <a:pPr algn="ctr" fontAlgn="ctr"/>
                      <a:r>
                        <a:rPr lang="en-IN" sz="1800" b="1" i="0" u="none" strike="noStrike" dirty="0">
                          <a:solidFill>
                            <a:srgbClr val="000000"/>
                          </a:solidFill>
                          <a:effectLst/>
                          <a:latin typeface="+mn-lt"/>
                        </a:rPr>
                        <a:t>1.03</a:t>
                      </a:r>
                    </a:p>
                  </a:txBody>
                  <a:tcPr marL="7489" marR="7489" marT="7489" marB="0" anchor="ctr"/>
                </a:tc>
                <a:extLst>
                  <a:ext uri="{0D108BD9-81ED-4DB2-BD59-A6C34878D82A}">
                    <a16:rowId xmlns:a16="http://schemas.microsoft.com/office/drawing/2014/main" val="1461500537"/>
                  </a:ext>
                </a:extLst>
              </a:tr>
            </a:tbl>
          </a:graphicData>
        </a:graphic>
      </p:graphicFrame>
    </p:spTree>
    <p:extLst>
      <p:ext uri="{BB962C8B-B14F-4D97-AF65-F5344CB8AC3E}">
        <p14:creationId xmlns:p14="http://schemas.microsoft.com/office/powerpoint/2010/main" val="2102274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0EDB7-8FB0-4175-BD87-C8414FF41FE3}"/>
              </a:ext>
            </a:extLst>
          </p:cNvPr>
          <p:cNvSpPr>
            <a:spLocks noGrp="1"/>
          </p:cNvSpPr>
          <p:nvPr>
            <p:ph type="title"/>
          </p:nvPr>
        </p:nvSpPr>
        <p:spPr>
          <a:xfrm>
            <a:off x="838200" y="708818"/>
            <a:ext cx="10515600" cy="1325563"/>
          </a:xfrm>
        </p:spPr>
        <p:txBody>
          <a:bodyPr>
            <a:normAutofit fontScale="90000"/>
          </a:bodyPr>
          <a:lstStyle/>
          <a:p>
            <a:pPr marL="0" rtl="0" eaLnBrk="1" fontAlgn="ctr" latinLnBrk="0" hangingPunct="1">
              <a:spcBef>
                <a:spcPts val="0"/>
              </a:spcBef>
              <a:spcAft>
                <a:spcPts val="0"/>
              </a:spcAft>
            </a:pPr>
            <a:r>
              <a:rPr lang="en-IN" sz="4000" dirty="0">
                <a:latin typeface="+mn-lt"/>
              </a:rPr>
              <a:t>Cycle Time</a:t>
            </a:r>
            <a:r>
              <a:rPr lang="en-IN" sz="4000" dirty="0"/>
              <a:t> </a:t>
            </a:r>
            <a:r>
              <a:rPr lang="en-IN" sz="4000" dirty="0">
                <a:latin typeface="+mn-lt"/>
              </a:rPr>
              <a:t>Analysis </a:t>
            </a:r>
            <a:br>
              <a:rPr lang="en-IN" sz="1800" b="0" i="0" u="none" strike="noStrike" dirty="0">
                <a:effectLst/>
                <a:latin typeface="Arial" panose="020B0604020202020204" pitchFamily="34" charset="0"/>
              </a:rPr>
            </a:br>
            <a:br>
              <a:rPr lang="en-IN" sz="1800" b="0" i="0" u="none" strike="noStrike" dirty="0">
                <a:effectLst/>
                <a:latin typeface="Arial" panose="020B0604020202020204" pitchFamily="34" charset="0"/>
              </a:rPr>
            </a:br>
            <a:endParaRPr lang="en-IN" sz="3600" dirty="0">
              <a:latin typeface="+mn-lt"/>
            </a:endParaRPr>
          </a:p>
        </p:txBody>
      </p:sp>
      <p:sp>
        <p:nvSpPr>
          <p:cNvPr id="4" name="Date Placeholder 3">
            <a:extLst>
              <a:ext uri="{FF2B5EF4-FFF2-40B4-BE49-F238E27FC236}">
                <a16:creationId xmlns:a16="http://schemas.microsoft.com/office/drawing/2014/main" id="{7B67B738-0714-443F-8B5C-1485C5257357}"/>
              </a:ext>
            </a:extLst>
          </p:cNvPr>
          <p:cNvSpPr>
            <a:spLocks noGrp="1"/>
          </p:cNvSpPr>
          <p:nvPr>
            <p:ph type="dt" sz="half" idx="10"/>
          </p:nvPr>
        </p:nvSpPr>
        <p:spPr>
          <a:xfrm>
            <a:off x="1" y="6356350"/>
            <a:ext cx="4018718"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C1B2490D-8F4B-4AFC-8527-718FFF3763FB}" type="datetime1">
              <a:rPr lang="en-IN" smtClean="0"/>
              <a:t>01-01-2024</a:t>
            </a:fld>
            <a:endParaRPr lang="en-IN"/>
          </a:p>
        </p:txBody>
      </p:sp>
      <p:sp>
        <p:nvSpPr>
          <p:cNvPr id="5" name="Footer Placeholder 4">
            <a:extLst>
              <a:ext uri="{FF2B5EF4-FFF2-40B4-BE49-F238E27FC236}">
                <a16:creationId xmlns:a16="http://schemas.microsoft.com/office/drawing/2014/main" id="{8FD894D7-7D2E-4494-BFA8-FF9D2F41DA3F}"/>
              </a:ext>
            </a:extLst>
          </p:cNvPr>
          <p:cNvSpPr>
            <a:spLocks noGrp="1"/>
          </p:cNvSpPr>
          <p:nvPr>
            <p:ph type="ftr" sz="quarter" idx="11"/>
          </p:nvPr>
        </p:nvSpPr>
        <p:spPr>
          <a:xfrm>
            <a:off x="4018720" y="6356350"/>
            <a:ext cx="4591879"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6C800166-F6AD-449D-B200-20DFBA8557FC}"/>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14</a:t>
            </a:fld>
            <a:endParaRPr lang="en-IN" dirty="0"/>
          </a:p>
        </p:txBody>
      </p:sp>
      <p:cxnSp>
        <p:nvCxnSpPr>
          <p:cNvPr id="8" name="Straight Connector 7">
            <a:extLst>
              <a:ext uri="{FF2B5EF4-FFF2-40B4-BE49-F238E27FC236}">
                <a16:creationId xmlns:a16="http://schemas.microsoft.com/office/drawing/2014/main" id="{52C322CA-4D28-4F53-B4CF-DADC62F8634F}"/>
              </a:ext>
            </a:extLst>
          </p:cNvPr>
          <p:cNvCxnSpPr>
            <a:cxnSpLocks/>
          </p:cNvCxnSpPr>
          <p:nvPr/>
        </p:nvCxnSpPr>
        <p:spPr>
          <a:xfrm>
            <a:off x="910259" y="1335017"/>
            <a:ext cx="10515600" cy="36581"/>
          </a:xfrm>
          <a:prstGeom prst="line">
            <a:avLst/>
          </a:prstGeom>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91F31ADF-4358-4435-BE62-D118D2BDF7EB}"/>
              </a:ext>
            </a:extLst>
          </p:cNvPr>
          <p:cNvSpPr>
            <a:spLocks noGrp="1"/>
          </p:cNvSpPr>
          <p:nvPr>
            <p:ph idx="1"/>
          </p:nvPr>
        </p:nvSpPr>
        <p:spPr>
          <a:xfrm>
            <a:off x="874230" y="1381100"/>
            <a:ext cx="10515600" cy="4351338"/>
          </a:xfrm>
        </p:spPr>
        <p:txBody>
          <a:bodyPr>
            <a:normAutofit/>
          </a:bodyPr>
          <a:lstStyle/>
          <a:p>
            <a:endParaRPr lang="en-IN" sz="1800" dirty="0"/>
          </a:p>
          <a:p>
            <a:pPr marL="0" indent="0">
              <a:buNone/>
            </a:pPr>
            <a:endParaRPr lang="en-IN" sz="1800" dirty="0"/>
          </a:p>
          <a:p>
            <a:endParaRPr lang="en-IN" sz="1800" dirty="0"/>
          </a:p>
          <a:p>
            <a:endParaRPr lang="en-IN" sz="1800" dirty="0"/>
          </a:p>
          <a:p>
            <a:endParaRPr lang="en-IN" sz="1800" dirty="0"/>
          </a:p>
          <a:p>
            <a:endParaRPr lang="en-IN" sz="1800" dirty="0"/>
          </a:p>
          <a:p>
            <a:pPr algn="just"/>
            <a:r>
              <a:rPr lang="en-IN" sz="1800" dirty="0"/>
              <a:t>As seen from the above conclusions there is reduction in cycle times pre and post application of control blast techniques.</a:t>
            </a:r>
          </a:p>
          <a:p>
            <a:pPr algn="just"/>
            <a:r>
              <a:rPr lang="en-IN" sz="1800" dirty="0"/>
              <a:t>One striking point in the analysis apart from cycle time reduction is influence of rock class. As seen in both main tunnels and exit tunnels there is reduction of cycle time but the magnitude of reduction is greater for good rock class B2 as compared to B3.</a:t>
            </a:r>
          </a:p>
          <a:p>
            <a:pPr algn="just"/>
            <a:r>
              <a:rPr lang="en-IN" sz="1800" dirty="0"/>
              <a:t>This proves the fact that in a same tunnel when a superior rock is encountered optimised use of blasting techniques will often lead to less damage.</a:t>
            </a:r>
          </a:p>
          <a:p>
            <a:endParaRPr lang="en-IN" sz="1800" dirty="0"/>
          </a:p>
        </p:txBody>
      </p:sp>
      <p:pic>
        <p:nvPicPr>
          <p:cNvPr id="12" name="Picture 11">
            <a:extLst>
              <a:ext uri="{FF2B5EF4-FFF2-40B4-BE49-F238E27FC236}">
                <a16:creationId xmlns:a16="http://schemas.microsoft.com/office/drawing/2014/main" id="{C04D3CB4-8464-4BAC-BDCA-2902179BA5B0}"/>
              </a:ext>
            </a:extLst>
          </p:cNvPr>
          <p:cNvPicPr>
            <a:picLocks noChangeAspect="1"/>
          </p:cNvPicPr>
          <p:nvPr/>
        </p:nvPicPr>
        <p:blipFill>
          <a:blip r:embed="rId2"/>
          <a:stretch>
            <a:fillRect/>
          </a:stretch>
        </p:blipFill>
        <p:spPr>
          <a:xfrm>
            <a:off x="897610" y="1764390"/>
            <a:ext cx="10540898" cy="1792379"/>
          </a:xfrm>
          <a:prstGeom prst="rect">
            <a:avLst/>
          </a:prstGeom>
        </p:spPr>
      </p:pic>
    </p:spTree>
    <p:extLst>
      <p:ext uri="{BB962C8B-B14F-4D97-AF65-F5344CB8AC3E}">
        <p14:creationId xmlns:p14="http://schemas.microsoft.com/office/powerpoint/2010/main" val="49465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7D6A9-45CB-4A92-8F1D-6AB2496D36D0}"/>
              </a:ext>
            </a:extLst>
          </p:cNvPr>
          <p:cNvSpPr>
            <a:spLocks noGrp="1"/>
          </p:cNvSpPr>
          <p:nvPr>
            <p:ph type="title"/>
          </p:nvPr>
        </p:nvSpPr>
        <p:spPr>
          <a:xfrm>
            <a:off x="838200" y="276348"/>
            <a:ext cx="10515600" cy="1325563"/>
          </a:xfrm>
        </p:spPr>
        <p:txBody>
          <a:bodyPr>
            <a:normAutofit/>
          </a:bodyPr>
          <a:lstStyle/>
          <a:p>
            <a:r>
              <a:rPr lang="en-IN" sz="3600" dirty="0">
                <a:latin typeface="+mn-lt"/>
              </a:rPr>
              <a:t>PPV RELATION WITH OVERBREAK</a:t>
            </a:r>
          </a:p>
        </p:txBody>
      </p:sp>
      <p:sp>
        <p:nvSpPr>
          <p:cNvPr id="3" name="Content Placeholder 2">
            <a:extLst>
              <a:ext uri="{FF2B5EF4-FFF2-40B4-BE49-F238E27FC236}">
                <a16:creationId xmlns:a16="http://schemas.microsoft.com/office/drawing/2014/main" id="{AB460BC7-6AFF-4325-9C1C-84E663E1DC70}"/>
              </a:ext>
            </a:extLst>
          </p:cNvPr>
          <p:cNvSpPr>
            <a:spLocks noGrp="1"/>
          </p:cNvSpPr>
          <p:nvPr>
            <p:ph idx="1"/>
          </p:nvPr>
        </p:nvSpPr>
        <p:spPr>
          <a:xfrm>
            <a:off x="838200" y="1207742"/>
            <a:ext cx="10460776" cy="4592742"/>
          </a:xfrm>
        </p:spPr>
        <p:txBody>
          <a:bodyPr>
            <a:normAutofit lnSpcReduction="10000"/>
          </a:bodyPr>
          <a:lstStyle/>
          <a:p>
            <a:r>
              <a:rPr lang="en-IN" sz="1800" dirty="0"/>
              <a:t>Peak particle velocity is the velocity in the surrounding rock mass produced by the exploding charge in the borehole. </a:t>
            </a:r>
          </a:p>
          <a:p>
            <a:r>
              <a:rPr lang="en-US" sz="1800" dirty="0"/>
              <a:t>The selection of particle velocity as a parameter is because of the simplicity in measuring it using conventional geophones. When PPV is used as a parameter, the damage zone is calculated as the distance between the borehole and the location in the rock mass where the PPV value doesn’t cause any fracturing or damage in the intact rock/rock mass</a:t>
            </a:r>
            <a:r>
              <a:rPr lang="en-US" sz="1200" dirty="0"/>
              <a:t>.</a:t>
            </a:r>
          </a:p>
          <a:p>
            <a:r>
              <a:rPr lang="en-US" sz="1800" dirty="0"/>
              <a:t>PPV value obtained from site is compared against a PPV value that is known or adopted (most of the time based on site specific field tests) that will produce some damage in the rock or rock mass.</a:t>
            </a:r>
          </a:p>
          <a:p>
            <a:r>
              <a:rPr lang="en-US" sz="1800" dirty="0"/>
              <a:t>The model going to be used is the </a:t>
            </a:r>
            <a:r>
              <a:rPr lang="en-IN" sz="1800" dirty="0"/>
              <a:t>Holmberg &amp; perrson model. It is a function of distance from borehole centre and maximum charge per delay blast.</a:t>
            </a:r>
          </a:p>
          <a:p>
            <a:r>
              <a:rPr lang="en-IN" sz="1800" dirty="0"/>
              <a:t>It is given by </a:t>
            </a:r>
          </a:p>
          <a:p>
            <a:r>
              <a:rPr lang="en-IN" sz="1800" dirty="0"/>
              <a:t>PPV = peak particle velocity</a:t>
            </a:r>
          </a:p>
          <a:p>
            <a:r>
              <a:rPr lang="en-IN" sz="1800" dirty="0"/>
              <a:t>Q= maximum charge per delay blast</a:t>
            </a:r>
          </a:p>
          <a:p>
            <a:r>
              <a:rPr lang="en-IN" sz="1800" dirty="0"/>
              <a:t>R = distance from bore hole centre.</a:t>
            </a:r>
          </a:p>
          <a:p>
            <a:r>
              <a:rPr lang="en-IN" sz="1800" dirty="0"/>
              <a:t>K, α, ß are site constants.</a:t>
            </a:r>
          </a:p>
        </p:txBody>
      </p:sp>
      <p:cxnSp>
        <p:nvCxnSpPr>
          <p:cNvPr id="4" name="Straight Connector 3">
            <a:extLst>
              <a:ext uri="{FF2B5EF4-FFF2-40B4-BE49-F238E27FC236}">
                <a16:creationId xmlns:a16="http://schemas.microsoft.com/office/drawing/2014/main" id="{9BE454F2-868B-44F2-B8F2-EA86D64EB719}"/>
              </a:ext>
            </a:extLst>
          </p:cNvPr>
          <p:cNvCxnSpPr/>
          <p:nvPr/>
        </p:nvCxnSpPr>
        <p:spPr>
          <a:xfrm>
            <a:off x="918099" y="1136720"/>
            <a:ext cx="10049522"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8" name="Picture 4" descr="PPV = k.Q^{\alpha } / R^{\beta }">
            <a:extLst>
              <a:ext uri="{FF2B5EF4-FFF2-40B4-BE49-F238E27FC236}">
                <a16:creationId xmlns:a16="http://schemas.microsoft.com/office/drawing/2014/main" id="{DC59220C-8CB5-43FC-BAC5-B89D3889BC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515" y="3959949"/>
            <a:ext cx="1357213" cy="211122"/>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7F9FF5FD-3B0F-4E65-A827-16C454EB8B37}"/>
              </a:ext>
            </a:extLst>
          </p:cNvPr>
          <p:cNvSpPr>
            <a:spLocks noGrp="1"/>
          </p:cNvSpPr>
          <p:nvPr>
            <p:ph type="dt" sz="half" idx="10"/>
          </p:nvPr>
        </p:nvSpPr>
        <p:spPr>
          <a:xfrm>
            <a:off x="0" y="6356350"/>
            <a:ext cx="40386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C03CEC38-A0A6-4198-B6BD-975DA5DADFC3}" type="datetime1">
              <a:rPr lang="en-IN" smtClean="0"/>
              <a:t>01-01-2024</a:t>
            </a:fld>
            <a:endParaRPr lang="en-IN" dirty="0"/>
          </a:p>
        </p:txBody>
      </p:sp>
      <p:sp>
        <p:nvSpPr>
          <p:cNvPr id="6" name="Footer Placeholder 5">
            <a:extLst>
              <a:ext uri="{FF2B5EF4-FFF2-40B4-BE49-F238E27FC236}">
                <a16:creationId xmlns:a16="http://schemas.microsoft.com/office/drawing/2014/main" id="{2E4EDCC5-8D19-49D8-AB34-188E37F961C5}"/>
              </a:ext>
            </a:extLst>
          </p:cNvPr>
          <p:cNvSpPr>
            <a:spLocks noGrp="1"/>
          </p:cNvSpPr>
          <p:nvPr>
            <p:ph type="ftr" sz="quarter" idx="11"/>
          </p:nvPr>
        </p:nvSpPr>
        <p:spPr>
          <a:xfrm>
            <a:off x="4038602" y="6356350"/>
            <a:ext cx="4571998"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7" name="Slide Number Placeholder 6">
            <a:extLst>
              <a:ext uri="{FF2B5EF4-FFF2-40B4-BE49-F238E27FC236}">
                <a16:creationId xmlns:a16="http://schemas.microsoft.com/office/drawing/2014/main" id="{821AFDD1-0DA5-4A70-A909-74A7598297CC}"/>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15</a:t>
            </a:fld>
            <a:endParaRPr lang="en-IN" dirty="0"/>
          </a:p>
        </p:txBody>
      </p:sp>
    </p:spTree>
    <p:extLst>
      <p:ext uri="{BB962C8B-B14F-4D97-AF65-F5344CB8AC3E}">
        <p14:creationId xmlns:p14="http://schemas.microsoft.com/office/powerpoint/2010/main" val="50619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58AA5B-BB38-40B1-BFC1-22F7833DF769}"/>
              </a:ext>
            </a:extLst>
          </p:cNvPr>
          <p:cNvSpPr>
            <a:spLocks noGrp="1"/>
          </p:cNvSpPr>
          <p:nvPr>
            <p:ph type="title"/>
          </p:nvPr>
        </p:nvSpPr>
        <p:spPr>
          <a:xfrm>
            <a:off x="838200" y="231960"/>
            <a:ext cx="10515600" cy="1325563"/>
          </a:xfrm>
        </p:spPr>
        <p:txBody>
          <a:bodyPr>
            <a:normAutofit/>
          </a:bodyPr>
          <a:lstStyle/>
          <a:p>
            <a:r>
              <a:rPr lang="en-IN" sz="3600" dirty="0">
                <a:latin typeface="+mn-lt"/>
              </a:rPr>
              <a:t>DETERMINING SITE CONSTANTS</a:t>
            </a:r>
          </a:p>
        </p:txBody>
      </p:sp>
      <p:sp>
        <p:nvSpPr>
          <p:cNvPr id="5" name="Content Placeholder 4">
            <a:extLst>
              <a:ext uri="{FF2B5EF4-FFF2-40B4-BE49-F238E27FC236}">
                <a16:creationId xmlns:a16="http://schemas.microsoft.com/office/drawing/2014/main" id="{97272315-5A62-4DF0-95BC-B5A90CACE56F}"/>
              </a:ext>
            </a:extLst>
          </p:cNvPr>
          <p:cNvSpPr>
            <a:spLocks noGrp="1"/>
          </p:cNvSpPr>
          <p:nvPr>
            <p:ph idx="1"/>
          </p:nvPr>
        </p:nvSpPr>
        <p:spPr>
          <a:xfrm>
            <a:off x="971365" y="1399497"/>
            <a:ext cx="10515600" cy="4351338"/>
          </a:xfrm>
        </p:spPr>
        <p:txBody>
          <a:bodyPr>
            <a:normAutofit/>
          </a:bodyPr>
          <a:lstStyle/>
          <a:p>
            <a:r>
              <a:rPr lang="en-IN" sz="1800" dirty="0"/>
              <a:t>First step in the analysis is to determine site constants K, α, ß . They are found out from PPV measured at site using geophones from centre of a blast hole.</a:t>
            </a:r>
          </a:p>
          <a:p>
            <a:endParaRPr lang="en-IN" sz="1800" dirty="0"/>
          </a:p>
        </p:txBody>
      </p:sp>
      <p:cxnSp>
        <p:nvCxnSpPr>
          <p:cNvPr id="6" name="Straight Connector 5">
            <a:extLst>
              <a:ext uri="{FF2B5EF4-FFF2-40B4-BE49-F238E27FC236}">
                <a16:creationId xmlns:a16="http://schemas.microsoft.com/office/drawing/2014/main" id="{5AEB4840-5DA3-44AD-8B4E-9220E27DCEED}"/>
              </a:ext>
            </a:extLst>
          </p:cNvPr>
          <p:cNvCxnSpPr/>
          <p:nvPr/>
        </p:nvCxnSpPr>
        <p:spPr>
          <a:xfrm>
            <a:off x="971365" y="1234375"/>
            <a:ext cx="10049522"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Content Placeholder 5">
            <a:extLst>
              <a:ext uri="{FF2B5EF4-FFF2-40B4-BE49-F238E27FC236}">
                <a16:creationId xmlns:a16="http://schemas.microsoft.com/office/drawing/2014/main" id="{053910F8-B398-4C21-8B14-55EA6EA42B42}"/>
              </a:ext>
            </a:extLst>
          </p:cNvPr>
          <p:cNvGraphicFramePr>
            <a:graphicFrameLocks/>
          </p:cNvGraphicFramePr>
          <p:nvPr>
            <p:extLst>
              <p:ext uri="{D42A27DB-BD31-4B8C-83A1-F6EECF244321}">
                <p14:modId xmlns:p14="http://schemas.microsoft.com/office/powerpoint/2010/main" val="2471791234"/>
              </p:ext>
            </p:extLst>
          </p:nvPr>
        </p:nvGraphicFramePr>
        <p:xfrm>
          <a:off x="1216241" y="2126202"/>
          <a:ext cx="5291091" cy="3789754"/>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8AFA6195-7FE4-4F98-ADCA-9BB8A8D1CEDE}"/>
              </a:ext>
            </a:extLst>
          </p:cNvPr>
          <p:cNvSpPr txBox="1"/>
          <p:nvPr/>
        </p:nvSpPr>
        <p:spPr>
          <a:xfrm>
            <a:off x="6752208" y="2140022"/>
            <a:ext cx="4420340" cy="3970318"/>
          </a:xfrm>
          <a:prstGeom prst="rect">
            <a:avLst/>
          </a:prstGeom>
          <a:noFill/>
        </p:spPr>
        <p:txBody>
          <a:bodyPr wrap="square" rtlCol="0">
            <a:spAutoFit/>
          </a:bodyPr>
          <a:lstStyle/>
          <a:p>
            <a:pPr marL="285750" indent="-285750" algn="just">
              <a:buFont typeface="Arial" panose="020B0604020202020204" pitchFamily="34" charset="0"/>
              <a:buChar char="•"/>
            </a:pPr>
            <a:r>
              <a:rPr lang="en-IN" dirty="0"/>
              <a:t>This is the relation for PPV produced due to the blast on either side of blast hole.</a:t>
            </a:r>
          </a:p>
          <a:p>
            <a:pPr marL="285750" indent="-285750" algn="just">
              <a:buFont typeface="Arial" panose="020B0604020202020204" pitchFamily="34" charset="0"/>
              <a:buChar char="•"/>
            </a:pPr>
            <a:r>
              <a:rPr lang="en-IN" dirty="0"/>
              <a:t>PPV variation with distance is fitted using a  straight line. As per HP model the intercept of the line is the Value of k and the slope value divided by 100 is the value of </a:t>
            </a:r>
            <a:r>
              <a:rPr lang="en-IN" sz="1800" dirty="0"/>
              <a:t>α. The other constant ß is taken as twice of α.</a:t>
            </a:r>
          </a:p>
          <a:p>
            <a:pPr marL="285750" indent="-285750" algn="just">
              <a:buFont typeface="Arial" panose="020B0604020202020204" pitchFamily="34" charset="0"/>
              <a:buChar char="•"/>
            </a:pPr>
            <a:r>
              <a:rPr lang="en-IN" sz="1800" dirty="0"/>
              <a:t>From the graph intercept is 852 which is the constant k. slope of the line is 54.192. α becomes 0.54. ß is twice the α which is 1.08 </a:t>
            </a:r>
          </a:p>
          <a:p>
            <a:pPr marL="285750" indent="-285750" algn="just">
              <a:buFont typeface="Arial" panose="020B0604020202020204" pitchFamily="34" charset="0"/>
              <a:buChar char="•"/>
            </a:pPr>
            <a:r>
              <a:rPr lang="en-IN" b="1" dirty="0"/>
              <a:t>K=852, </a:t>
            </a:r>
            <a:r>
              <a:rPr lang="en-IN" sz="1800" b="1" dirty="0"/>
              <a:t>α</a:t>
            </a:r>
            <a:r>
              <a:rPr lang="en-IN" b="1" dirty="0"/>
              <a:t>=0.54, </a:t>
            </a:r>
            <a:r>
              <a:rPr lang="en-IN" sz="1800" b="1" dirty="0"/>
              <a:t>ß=1.08.</a:t>
            </a:r>
          </a:p>
          <a:p>
            <a:endParaRPr lang="en-IN" dirty="0"/>
          </a:p>
        </p:txBody>
      </p:sp>
      <p:sp>
        <p:nvSpPr>
          <p:cNvPr id="9" name="Date Placeholder 8">
            <a:extLst>
              <a:ext uri="{FF2B5EF4-FFF2-40B4-BE49-F238E27FC236}">
                <a16:creationId xmlns:a16="http://schemas.microsoft.com/office/drawing/2014/main" id="{E04D0B59-EB37-44BA-8988-70CBAD3BEE72}"/>
              </a:ext>
            </a:extLst>
          </p:cNvPr>
          <p:cNvSpPr>
            <a:spLocks noGrp="1"/>
          </p:cNvSpPr>
          <p:nvPr>
            <p:ph type="dt" sz="half" idx="10"/>
          </p:nvPr>
        </p:nvSpPr>
        <p:spPr>
          <a:xfrm>
            <a:off x="0" y="6356350"/>
            <a:ext cx="4018721"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996D0F2B-B696-442D-898F-8E9668C33557}" type="datetime1">
              <a:rPr lang="en-IN" smtClean="0"/>
              <a:t>01-01-2024</a:t>
            </a:fld>
            <a:endParaRPr lang="en-IN"/>
          </a:p>
        </p:txBody>
      </p:sp>
      <p:sp>
        <p:nvSpPr>
          <p:cNvPr id="10" name="Footer Placeholder 9">
            <a:extLst>
              <a:ext uri="{FF2B5EF4-FFF2-40B4-BE49-F238E27FC236}">
                <a16:creationId xmlns:a16="http://schemas.microsoft.com/office/drawing/2014/main" id="{0D174D54-AB6E-4A7F-AC00-3E3EC3973568}"/>
              </a:ext>
            </a:extLst>
          </p:cNvPr>
          <p:cNvSpPr>
            <a:spLocks noGrp="1"/>
          </p:cNvSpPr>
          <p:nvPr>
            <p:ph type="ftr" sz="quarter" idx="11"/>
          </p:nvPr>
        </p:nvSpPr>
        <p:spPr>
          <a:xfrm>
            <a:off x="4018722" y="6356350"/>
            <a:ext cx="4591878"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11" name="Slide Number Placeholder 10">
            <a:extLst>
              <a:ext uri="{FF2B5EF4-FFF2-40B4-BE49-F238E27FC236}">
                <a16:creationId xmlns:a16="http://schemas.microsoft.com/office/drawing/2014/main" id="{AEC7F1DE-550C-413C-8C44-F2E22446B028}"/>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16</a:t>
            </a:fld>
            <a:endParaRPr lang="en-IN" dirty="0"/>
          </a:p>
        </p:txBody>
      </p:sp>
    </p:spTree>
    <p:extLst>
      <p:ext uri="{BB962C8B-B14F-4D97-AF65-F5344CB8AC3E}">
        <p14:creationId xmlns:p14="http://schemas.microsoft.com/office/powerpoint/2010/main" val="4033305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F3408-D4D1-40A6-8A7B-30309AD66893}"/>
              </a:ext>
            </a:extLst>
          </p:cNvPr>
          <p:cNvSpPr>
            <a:spLocks noGrp="1"/>
          </p:cNvSpPr>
          <p:nvPr>
            <p:ph type="title"/>
          </p:nvPr>
        </p:nvSpPr>
        <p:spPr>
          <a:xfrm>
            <a:off x="749423" y="152061"/>
            <a:ext cx="10515600" cy="1325563"/>
          </a:xfrm>
        </p:spPr>
        <p:txBody>
          <a:bodyPr/>
          <a:lstStyle/>
          <a:p>
            <a:r>
              <a:rPr lang="en-IN" sz="3600" dirty="0">
                <a:latin typeface="+mn-lt"/>
              </a:rPr>
              <a:t>DEFINING TRESHOLDS</a:t>
            </a:r>
          </a:p>
        </p:txBody>
      </p:sp>
      <p:sp>
        <p:nvSpPr>
          <p:cNvPr id="3" name="Content Placeholder 2">
            <a:extLst>
              <a:ext uri="{FF2B5EF4-FFF2-40B4-BE49-F238E27FC236}">
                <a16:creationId xmlns:a16="http://schemas.microsoft.com/office/drawing/2014/main" id="{468F543C-389E-401E-8D7A-CE5B46DEAB08}"/>
              </a:ext>
            </a:extLst>
          </p:cNvPr>
          <p:cNvSpPr>
            <a:spLocks noGrp="1"/>
          </p:cNvSpPr>
          <p:nvPr>
            <p:ph idx="1"/>
          </p:nvPr>
        </p:nvSpPr>
        <p:spPr>
          <a:xfrm>
            <a:off x="838200" y="1253331"/>
            <a:ext cx="10515600" cy="4351338"/>
          </a:xfrm>
        </p:spPr>
        <p:txBody>
          <a:bodyPr/>
          <a:lstStyle/>
          <a:p>
            <a:r>
              <a:rPr lang="en-IN" sz="1800" dirty="0"/>
              <a:t>The overbreak analysis was therefore carried in 4 tunnels.</a:t>
            </a:r>
          </a:p>
          <a:p>
            <a:r>
              <a:rPr lang="en-IN" sz="1800" dirty="0"/>
              <a:t>Final area of tunnel to be formed:</a:t>
            </a:r>
          </a:p>
          <a:p>
            <a:pPr>
              <a:buFont typeface="Wingdings" panose="05000000000000000000" pitchFamily="2" charset="2"/>
              <a:buChar char="Ø"/>
            </a:pPr>
            <a:r>
              <a:rPr lang="en-IN" sz="1800" dirty="0"/>
              <a:t>       main tunnel 2 &amp; 3 = 60m</a:t>
            </a:r>
            <a:r>
              <a:rPr lang="en-IN" sz="1800" baseline="30000" dirty="0"/>
              <a:t>2</a:t>
            </a:r>
          </a:p>
          <a:p>
            <a:pPr>
              <a:buFont typeface="Wingdings" panose="05000000000000000000" pitchFamily="2" charset="2"/>
              <a:buChar char="Ø"/>
            </a:pPr>
            <a:r>
              <a:rPr lang="en-IN" sz="1800" dirty="0"/>
              <a:t>       escape tunnel 2 &amp; 3 = 30m</a:t>
            </a:r>
            <a:r>
              <a:rPr lang="en-IN" sz="1800" baseline="30000" dirty="0"/>
              <a:t>2 </a:t>
            </a:r>
            <a:endParaRPr lang="en-IN" sz="1800" dirty="0"/>
          </a:p>
          <a:p>
            <a:r>
              <a:rPr lang="en-IN" sz="1800" dirty="0"/>
              <a:t>The major rock classes found in these 4 tunnels are B1,B2,C1,C2 ONORM class</a:t>
            </a:r>
          </a:p>
          <a:p>
            <a:r>
              <a:rPr lang="en-IN" sz="1800" dirty="0"/>
              <a:t>The rock properties for each class are provided below</a:t>
            </a:r>
          </a:p>
          <a:p>
            <a:pPr>
              <a:buFont typeface="Wingdings" panose="05000000000000000000" pitchFamily="2" charset="2"/>
              <a:buChar char="Ø"/>
            </a:pPr>
            <a:endParaRPr lang="en-IN" sz="1800" dirty="0"/>
          </a:p>
          <a:p>
            <a:endParaRPr lang="en-IN" sz="1800" baseline="30000" dirty="0"/>
          </a:p>
          <a:p>
            <a:endParaRPr lang="en-IN" sz="1800" dirty="0"/>
          </a:p>
        </p:txBody>
      </p:sp>
      <p:cxnSp>
        <p:nvCxnSpPr>
          <p:cNvPr id="4" name="Straight Connector 3">
            <a:extLst>
              <a:ext uri="{FF2B5EF4-FFF2-40B4-BE49-F238E27FC236}">
                <a16:creationId xmlns:a16="http://schemas.microsoft.com/office/drawing/2014/main" id="{6687B485-5FD7-4E73-B362-C6FE4DB150A7}"/>
              </a:ext>
            </a:extLst>
          </p:cNvPr>
          <p:cNvCxnSpPr/>
          <p:nvPr/>
        </p:nvCxnSpPr>
        <p:spPr>
          <a:xfrm>
            <a:off x="838200" y="1039066"/>
            <a:ext cx="10049522"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BBB7544F-95C3-4562-8623-12EFFFE17CD4}"/>
              </a:ext>
            </a:extLst>
          </p:cNvPr>
          <p:cNvGraphicFramePr>
            <a:graphicFrameLocks noGrp="1"/>
          </p:cNvGraphicFramePr>
          <p:nvPr>
            <p:extLst>
              <p:ext uri="{D42A27DB-BD31-4B8C-83A1-F6EECF244321}">
                <p14:modId xmlns:p14="http://schemas.microsoft.com/office/powerpoint/2010/main" val="2032328320"/>
              </p:ext>
            </p:extLst>
          </p:nvPr>
        </p:nvGraphicFramePr>
        <p:xfrm>
          <a:off x="1060141" y="3457966"/>
          <a:ext cx="4319727" cy="2146703"/>
        </p:xfrm>
        <a:graphic>
          <a:graphicData uri="http://schemas.openxmlformats.org/drawingml/2006/table">
            <a:tbl>
              <a:tblPr firstRow="1" bandRow="1">
                <a:tableStyleId>{5C22544A-7EE6-4342-B048-85BDC9FD1C3A}</a:tableStyleId>
              </a:tblPr>
              <a:tblGrid>
                <a:gridCol w="3281040">
                  <a:extLst>
                    <a:ext uri="{9D8B030D-6E8A-4147-A177-3AD203B41FA5}">
                      <a16:colId xmlns:a16="http://schemas.microsoft.com/office/drawing/2014/main" val="1407518852"/>
                    </a:ext>
                  </a:extLst>
                </a:gridCol>
                <a:gridCol w="1038687">
                  <a:extLst>
                    <a:ext uri="{9D8B030D-6E8A-4147-A177-3AD203B41FA5}">
                      <a16:colId xmlns:a16="http://schemas.microsoft.com/office/drawing/2014/main" val="3437169613"/>
                    </a:ext>
                  </a:extLst>
                </a:gridCol>
              </a:tblGrid>
              <a:tr h="277263">
                <a:tc>
                  <a:txBody>
                    <a:bodyPr/>
                    <a:lstStyle/>
                    <a:p>
                      <a:pPr algn="ctr"/>
                      <a:r>
                        <a:rPr lang="en-IN" dirty="0"/>
                        <a:t>PARAMETER</a:t>
                      </a:r>
                    </a:p>
                  </a:txBody>
                  <a:tcPr/>
                </a:tc>
                <a:tc>
                  <a:txBody>
                    <a:bodyPr/>
                    <a:lstStyle/>
                    <a:p>
                      <a:pPr algn="ctr"/>
                      <a:r>
                        <a:rPr lang="en-IN" dirty="0"/>
                        <a:t>VALUE</a:t>
                      </a:r>
                    </a:p>
                  </a:txBody>
                  <a:tcPr/>
                </a:tc>
                <a:extLst>
                  <a:ext uri="{0D108BD9-81ED-4DB2-BD59-A6C34878D82A}">
                    <a16:rowId xmlns:a16="http://schemas.microsoft.com/office/drawing/2014/main" val="2528112189"/>
                  </a:ext>
                </a:extLst>
              </a:tr>
              <a:tr h="277263">
                <a:tc>
                  <a:txBody>
                    <a:bodyPr/>
                    <a:lstStyle/>
                    <a:p>
                      <a:pPr algn="ctr"/>
                      <a:r>
                        <a:rPr lang="en-IN" dirty="0"/>
                        <a:t>SPECIFIC GRAVITY</a:t>
                      </a:r>
                    </a:p>
                  </a:txBody>
                  <a:tcPr/>
                </a:tc>
                <a:tc>
                  <a:txBody>
                    <a:bodyPr/>
                    <a:lstStyle/>
                    <a:p>
                      <a:pPr algn="ctr"/>
                      <a:r>
                        <a:rPr lang="en-IN" dirty="0"/>
                        <a:t>2.68</a:t>
                      </a:r>
                    </a:p>
                  </a:txBody>
                  <a:tcPr/>
                </a:tc>
                <a:extLst>
                  <a:ext uri="{0D108BD9-81ED-4DB2-BD59-A6C34878D82A}">
                    <a16:rowId xmlns:a16="http://schemas.microsoft.com/office/drawing/2014/main" val="3752637286"/>
                  </a:ext>
                </a:extLst>
              </a:tr>
              <a:tr h="683663">
                <a:tc>
                  <a:txBody>
                    <a:bodyPr/>
                    <a:lstStyle/>
                    <a:p>
                      <a:pPr algn="ctr"/>
                      <a:r>
                        <a:rPr lang="en-IN" dirty="0"/>
                        <a:t>LONGITUDINAL PROPOGATION VELOCITY (m/sec)</a:t>
                      </a:r>
                    </a:p>
                  </a:txBody>
                  <a:tcPr/>
                </a:tc>
                <a:tc>
                  <a:txBody>
                    <a:bodyPr/>
                    <a:lstStyle/>
                    <a:p>
                      <a:pPr algn="ctr"/>
                      <a:r>
                        <a:rPr lang="en-IN" dirty="0"/>
                        <a:t>5550</a:t>
                      </a:r>
                    </a:p>
                  </a:txBody>
                  <a:tcPr/>
                </a:tc>
                <a:extLst>
                  <a:ext uri="{0D108BD9-81ED-4DB2-BD59-A6C34878D82A}">
                    <a16:rowId xmlns:a16="http://schemas.microsoft.com/office/drawing/2014/main" val="1495190580"/>
                  </a:ext>
                </a:extLst>
              </a:tr>
              <a:tr h="277263">
                <a:tc>
                  <a:txBody>
                    <a:bodyPr/>
                    <a:lstStyle/>
                    <a:p>
                      <a:pPr algn="ctr"/>
                      <a:r>
                        <a:rPr lang="en-IN" dirty="0"/>
                        <a:t>UCS(Pa)</a:t>
                      </a:r>
                    </a:p>
                  </a:txBody>
                  <a:tcPr/>
                </a:tc>
                <a:tc>
                  <a:txBody>
                    <a:bodyPr/>
                    <a:lstStyle/>
                    <a:p>
                      <a:pPr algn="ctr"/>
                      <a:r>
                        <a:rPr lang="en-IN" dirty="0"/>
                        <a:t>224</a:t>
                      </a:r>
                    </a:p>
                  </a:txBody>
                  <a:tcPr/>
                </a:tc>
                <a:extLst>
                  <a:ext uri="{0D108BD9-81ED-4DB2-BD59-A6C34878D82A}">
                    <a16:rowId xmlns:a16="http://schemas.microsoft.com/office/drawing/2014/main" val="3648810668"/>
                  </a:ext>
                </a:extLst>
              </a:tr>
              <a:tr h="277263">
                <a:tc>
                  <a:txBody>
                    <a:bodyPr/>
                    <a:lstStyle/>
                    <a:p>
                      <a:pPr algn="ctr"/>
                      <a:r>
                        <a:rPr lang="en-IN" dirty="0"/>
                        <a:t>Youngs modulus(Gpa)</a:t>
                      </a:r>
                    </a:p>
                  </a:txBody>
                  <a:tcPr/>
                </a:tc>
                <a:tc>
                  <a:txBody>
                    <a:bodyPr/>
                    <a:lstStyle/>
                    <a:p>
                      <a:pPr algn="ctr"/>
                      <a:r>
                        <a:rPr lang="en-IN" dirty="0"/>
                        <a:t>21.4</a:t>
                      </a:r>
                    </a:p>
                  </a:txBody>
                  <a:tcPr/>
                </a:tc>
                <a:extLst>
                  <a:ext uri="{0D108BD9-81ED-4DB2-BD59-A6C34878D82A}">
                    <a16:rowId xmlns:a16="http://schemas.microsoft.com/office/drawing/2014/main" val="2396204935"/>
                  </a:ext>
                </a:extLst>
              </a:tr>
            </a:tbl>
          </a:graphicData>
        </a:graphic>
      </p:graphicFrame>
      <p:graphicFrame>
        <p:nvGraphicFramePr>
          <p:cNvPr id="6" name="Table 6">
            <a:extLst>
              <a:ext uri="{FF2B5EF4-FFF2-40B4-BE49-F238E27FC236}">
                <a16:creationId xmlns:a16="http://schemas.microsoft.com/office/drawing/2014/main" id="{38D92775-D1C5-4A86-89DC-C00122A534F4}"/>
              </a:ext>
            </a:extLst>
          </p:cNvPr>
          <p:cNvGraphicFramePr>
            <a:graphicFrameLocks noGrp="1"/>
          </p:cNvGraphicFramePr>
          <p:nvPr>
            <p:extLst>
              <p:ext uri="{D42A27DB-BD31-4B8C-83A1-F6EECF244321}">
                <p14:modId xmlns:p14="http://schemas.microsoft.com/office/powerpoint/2010/main" val="1311873416"/>
              </p:ext>
            </p:extLst>
          </p:nvPr>
        </p:nvGraphicFramePr>
        <p:xfrm>
          <a:off x="6177872" y="3457966"/>
          <a:ext cx="4555232" cy="2146700"/>
        </p:xfrm>
        <a:graphic>
          <a:graphicData uri="http://schemas.openxmlformats.org/drawingml/2006/table">
            <a:tbl>
              <a:tblPr firstRow="1" bandRow="1">
                <a:tableStyleId>{5C22544A-7EE6-4342-B048-85BDC9FD1C3A}</a:tableStyleId>
              </a:tblPr>
              <a:tblGrid>
                <a:gridCol w="3702975">
                  <a:extLst>
                    <a:ext uri="{9D8B030D-6E8A-4147-A177-3AD203B41FA5}">
                      <a16:colId xmlns:a16="http://schemas.microsoft.com/office/drawing/2014/main" val="2159200802"/>
                    </a:ext>
                  </a:extLst>
                </a:gridCol>
                <a:gridCol w="852257">
                  <a:extLst>
                    <a:ext uri="{9D8B030D-6E8A-4147-A177-3AD203B41FA5}">
                      <a16:colId xmlns:a16="http://schemas.microsoft.com/office/drawing/2014/main" val="2809971914"/>
                    </a:ext>
                  </a:extLst>
                </a:gridCol>
              </a:tblGrid>
              <a:tr h="373339">
                <a:tc>
                  <a:txBody>
                    <a:bodyPr/>
                    <a:lstStyle/>
                    <a:p>
                      <a:pPr algn="ctr"/>
                      <a:r>
                        <a:rPr lang="en-IN" dirty="0"/>
                        <a:t>PARAMETER</a:t>
                      </a:r>
                    </a:p>
                  </a:txBody>
                  <a:tcPr/>
                </a:tc>
                <a:tc>
                  <a:txBody>
                    <a:bodyPr/>
                    <a:lstStyle/>
                    <a:p>
                      <a:pPr algn="ctr"/>
                      <a:r>
                        <a:rPr lang="en-IN" dirty="0"/>
                        <a:t>VALUE</a:t>
                      </a:r>
                    </a:p>
                  </a:txBody>
                  <a:tcPr/>
                </a:tc>
                <a:extLst>
                  <a:ext uri="{0D108BD9-81ED-4DB2-BD59-A6C34878D82A}">
                    <a16:rowId xmlns:a16="http://schemas.microsoft.com/office/drawing/2014/main" val="805365792"/>
                  </a:ext>
                </a:extLst>
              </a:tr>
              <a:tr h="373339">
                <a:tc>
                  <a:txBody>
                    <a:bodyPr/>
                    <a:lstStyle/>
                    <a:p>
                      <a:pPr algn="ctr"/>
                      <a:r>
                        <a:rPr lang="en-IN" dirty="0"/>
                        <a:t>SPECIFIC GRAVITY</a:t>
                      </a:r>
                    </a:p>
                  </a:txBody>
                  <a:tcPr/>
                </a:tc>
                <a:tc>
                  <a:txBody>
                    <a:bodyPr/>
                    <a:lstStyle/>
                    <a:p>
                      <a:pPr algn="ctr"/>
                      <a:r>
                        <a:rPr lang="en-IN" dirty="0"/>
                        <a:t>2.64</a:t>
                      </a:r>
                    </a:p>
                  </a:txBody>
                  <a:tcPr/>
                </a:tc>
                <a:extLst>
                  <a:ext uri="{0D108BD9-81ED-4DB2-BD59-A6C34878D82A}">
                    <a16:rowId xmlns:a16="http://schemas.microsoft.com/office/drawing/2014/main" val="30846667"/>
                  </a:ext>
                </a:extLst>
              </a:tr>
              <a:tr h="653344">
                <a:tc>
                  <a:txBody>
                    <a:bodyPr/>
                    <a:lstStyle/>
                    <a:p>
                      <a:pPr algn="ctr"/>
                      <a:r>
                        <a:rPr lang="en-IN" dirty="0"/>
                        <a:t>LONGITUDINAL PROPOGATION VELOCITY (m/sec)</a:t>
                      </a:r>
                    </a:p>
                  </a:txBody>
                  <a:tcPr/>
                </a:tc>
                <a:tc>
                  <a:txBody>
                    <a:bodyPr/>
                    <a:lstStyle/>
                    <a:p>
                      <a:pPr algn="ctr"/>
                      <a:r>
                        <a:rPr lang="en-IN" dirty="0"/>
                        <a:t>5120</a:t>
                      </a:r>
                    </a:p>
                  </a:txBody>
                  <a:tcPr/>
                </a:tc>
                <a:extLst>
                  <a:ext uri="{0D108BD9-81ED-4DB2-BD59-A6C34878D82A}">
                    <a16:rowId xmlns:a16="http://schemas.microsoft.com/office/drawing/2014/main" val="2969007778"/>
                  </a:ext>
                </a:extLst>
              </a:tr>
              <a:tr h="373339">
                <a:tc>
                  <a:txBody>
                    <a:bodyPr/>
                    <a:lstStyle/>
                    <a:p>
                      <a:pPr algn="ctr"/>
                      <a:r>
                        <a:rPr lang="en-IN" dirty="0"/>
                        <a:t>UCS(Pa)</a:t>
                      </a:r>
                    </a:p>
                  </a:txBody>
                  <a:tcPr/>
                </a:tc>
                <a:tc>
                  <a:txBody>
                    <a:bodyPr/>
                    <a:lstStyle/>
                    <a:p>
                      <a:pPr algn="ctr"/>
                      <a:r>
                        <a:rPr lang="en-IN" dirty="0"/>
                        <a:t>210</a:t>
                      </a:r>
                    </a:p>
                  </a:txBody>
                  <a:tcPr/>
                </a:tc>
                <a:extLst>
                  <a:ext uri="{0D108BD9-81ED-4DB2-BD59-A6C34878D82A}">
                    <a16:rowId xmlns:a16="http://schemas.microsoft.com/office/drawing/2014/main" val="920856820"/>
                  </a:ext>
                </a:extLst>
              </a:tr>
              <a:tr h="373339">
                <a:tc>
                  <a:txBody>
                    <a:bodyPr/>
                    <a:lstStyle/>
                    <a:p>
                      <a:pPr algn="ctr"/>
                      <a:r>
                        <a:rPr lang="en-IN" dirty="0"/>
                        <a:t>Youngs modulus(Gpa)</a:t>
                      </a:r>
                    </a:p>
                  </a:txBody>
                  <a:tcPr/>
                </a:tc>
                <a:tc>
                  <a:txBody>
                    <a:bodyPr/>
                    <a:lstStyle/>
                    <a:p>
                      <a:pPr algn="ctr"/>
                      <a:r>
                        <a:rPr lang="en-IN" dirty="0"/>
                        <a:t>20.6</a:t>
                      </a:r>
                    </a:p>
                  </a:txBody>
                  <a:tcPr/>
                </a:tc>
                <a:extLst>
                  <a:ext uri="{0D108BD9-81ED-4DB2-BD59-A6C34878D82A}">
                    <a16:rowId xmlns:a16="http://schemas.microsoft.com/office/drawing/2014/main" val="3703505309"/>
                  </a:ext>
                </a:extLst>
              </a:tr>
            </a:tbl>
          </a:graphicData>
        </a:graphic>
      </p:graphicFrame>
      <p:sp>
        <p:nvSpPr>
          <p:cNvPr id="7" name="TextBox 6">
            <a:extLst>
              <a:ext uri="{FF2B5EF4-FFF2-40B4-BE49-F238E27FC236}">
                <a16:creationId xmlns:a16="http://schemas.microsoft.com/office/drawing/2014/main" id="{F43E4C66-810B-41DA-A855-DF8739D4FC4B}"/>
              </a:ext>
            </a:extLst>
          </p:cNvPr>
          <p:cNvSpPr txBox="1"/>
          <p:nvPr/>
        </p:nvSpPr>
        <p:spPr>
          <a:xfrm>
            <a:off x="2929632" y="5604669"/>
            <a:ext cx="2059619" cy="369332"/>
          </a:xfrm>
          <a:prstGeom prst="rect">
            <a:avLst/>
          </a:prstGeom>
          <a:noFill/>
        </p:spPr>
        <p:txBody>
          <a:bodyPr wrap="square" rtlCol="0">
            <a:spAutoFit/>
          </a:bodyPr>
          <a:lstStyle/>
          <a:p>
            <a:r>
              <a:rPr lang="en-IN" dirty="0"/>
              <a:t>B2 CLASS</a:t>
            </a:r>
          </a:p>
        </p:txBody>
      </p:sp>
      <p:sp>
        <p:nvSpPr>
          <p:cNvPr id="8" name="TextBox 7">
            <a:extLst>
              <a:ext uri="{FF2B5EF4-FFF2-40B4-BE49-F238E27FC236}">
                <a16:creationId xmlns:a16="http://schemas.microsoft.com/office/drawing/2014/main" id="{E244B349-539F-495A-A75F-CE04798E997A}"/>
              </a:ext>
            </a:extLst>
          </p:cNvPr>
          <p:cNvSpPr txBox="1"/>
          <p:nvPr/>
        </p:nvSpPr>
        <p:spPr>
          <a:xfrm>
            <a:off x="7874494" y="5604669"/>
            <a:ext cx="2059619" cy="369332"/>
          </a:xfrm>
          <a:prstGeom prst="rect">
            <a:avLst/>
          </a:prstGeom>
          <a:noFill/>
        </p:spPr>
        <p:txBody>
          <a:bodyPr wrap="square" rtlCol="0">
            <a:spAutoFit/>
          </a:bodyPr>
          <a:lstStyle/>
          <a:p>
            <a:r>
              <a:rPr lang="en-IN" dirty="0"/>
              <a:t>B3 CLASS</a:t>
            </a:r>
          </a:p>
        </p:txBody>
      </p:sp>
      <p:sp>
        <p:nvSpPr>
          <p:cNvPr id="9" name="Date Placeholder 8">
            <a:extLst>
              <a:ext uri="{FF2B5EF4-FFF2-40B4-BE49-F238E27FC236}">
                <a16:creationId xmlns:a16="http://schemas.microsoft.com/office/drawing/2014/main" id="{62717269-375C-46DF-AB9D-55E28B20CA0F}"/>
              </a:ext>
            </a:extLst>
          </p:cNvPr>
          <p:cNvSpPr>
            <a:spLocks noGrp="1"/>
          </p:cNvSpPr>
          <p:nvPr>
            <p:ph type="dt" sz="half" idx="10"/>
          </p:nvPr>
        </p:nvSpPr>
        <p:spPr>
          <a:xfrm>
            <a:off x="0" y="6356350"/>
            <a:ext cx="4058478"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6CE5A09D-FAC8-4856-ABB8-8A85103E7FE3}" type="datetime1">
              <a:rPr lang="en-IN" smtClean="0"/>
              <a:t>01-01-2024</a:t>
            </a:fld>
            <a:endParaRPr lang="en-IN" dirty="0"/>
          </a:p>
        </p:txBody>
      </p:sp>
      <p:sp>
        <p:nvSpPr>
          <p:cNvPr id="10" name="Footer Placeholder 9">
            <a:extLst>
              <a:ext uri="{FF2B5EF4-FFF2-40B4-BE49-F238E27FC236}">
                <a16:creationId xmlns:a16="http://schemas.microsoft.com/office/drawing/2014/main" id="{C6CCE346-616A-416E-8B75-444FA0302348}"/>
              </a:ext>
            </a:extLst>
          </p:cNvPr>
          <p:cNvSpPr>
            <a:spLocks noGrp="1"/>
          </p:cNvSpPr>
          <p:nvPr>
            <p:ph type="ftr" sz="quarter" idx="11"/>
          </p:nvPr>
        </p:nvSpPr>
        <p:spPr>
          <a:xfrm>
            <a:off x="4058478" y="6356350"/>
            <a:ext cx="4552122"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11" name="Slide Number Placeholder 10">
            <a:extLst>
              <a:ext uri="{FF2B5EF4-FFF2-40B4-BE49-F238E27FC236}">
                <a16:creationId xmlns:a16="http://schemas.microsoft.com/office/drawing/2014/main" id="{EBA97517-2CDB-4929-B0F1-E100A6E296CE}"/>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17</a:t>
            </a:fld>
            <a:endParaRPr lang="en-IN" dirty="0"/>
          </a:p>
        </p:txBody>
      </p:sp>
    </p:spTree>
    <p:extLst>
      <p:ext uri="{BB962C8B-B14F-4D97-AF65-F5344CB8AC3E}">
        <p14:creationId xmlns:p14="http://schemas.microsoft.com/office/powerpoint/2010/main" val="312207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8BF19-EC92-4403-9908-452105DA2A26}"/>
              </a:ext>
            </a:extLst>
          </p:cNvPr>
          <p:cNvSpPr>
            <a:spLocks noGrp="1"/>
          </p:cNvSpPr>
          <p:nvPr>
            <p:ph type="title"/>
          </p:nvPr>
        </p:nvSpPr>
        <p:spPr>
          <a:xfrm>
            <a:off x="838200" y="-64537"/>
            <a:ext cx="10515600" cy="1325563"/>
          </a:xfrm>
        </p:spPr>
        <p:txBody>
          <a:bodyPr>
            <a:normAutofit/>
          </a:bodyPr>
          <a:lstStyle/>
          <a:p>
            <a:r>
              <a:rPr lang="en-IN" sz="3600" dirty="0">
                <a:latin typeface="+mn-lt"/>
              </a:rPr>
              <a:t>DEFINING TRESHOLDS</a:t>
            </a:r>
            <a:endParaRPr lang="en-IN" sz="3600" dirty="0"/>
          </a:p>
        </p:txBody>
      </p:sp>
      <p:graphicFrame>
        <p:nvGraphicFramePr>
          <p:cNvPr id="5" name="Table 5">
            <a:extLst>
              <a:ext uri="{FF2B5EF4-FFF2-40B4-BE49-F238E27FC236}">
                <a16:creationId xmlns:a16="http://schemas.microsoft.com/office/drawing/2014/main" id="{479495D8-9DCE-4E90-8A47-5AB95DE2B05A}"/>
              </a:ext>
            </a:extLst>
          </p:cNvPr>
          <p:cNvGraphicFramePr>
            <a:graphicFrameLocks noGrp="1"/>
          </p:cNvGraphicFramePr>
          <p:nvPr>
            <p:ph idx="1"/>
            <p:extLst>
              <p:ext uri="{D42A27DB-BD31-4B8C-83A1-F6EECF244321}">
                <p14:modId xmlns:p14="http://schemas.microsoft.com/office/powerpoint/2010/main" val="3681107804"/>
              </p:ext>
            </p:extLst>
          </p:nvPr>
        </p:nvGraphicFramePr>
        <p:xfrm>
          <a:off x="1175552" y="980663"/>
          <a:ext cx="4023804" cy="2123440"/>
        </p:xfrm>
        <a:graphic>
          <a:graphicData uri="http://schemas.openxmlformats.org/drawingml/2006/table">
            <a:tbl>
              <a:tblPr firstRow="1" bandRow="1">
                <a:tableStyleId>{5C22544A-7EE6-4342-B048-85BDC9FD1C3A}</a:tableStyleId>
              </a:tblPr>
              <a:tblGrid>
                <a:gridCol w="3147873">
                  <a:extLst>
                    <a:ext uri="{9D8B030D-6E8A-4147-A177-3AD203B41FA5}">
                      <a16:colId xmlns:a16="http://schemas.microsoft.com/office/drawing/2014/main" val="352461565"/>
                    </a:ext>
                  </a:extLst>
                </a:gridCol>
                <a:gridCol w="875931">
                  <a:extLst>
                    <a:ext uri="{9D8B030D-6E8A-4147-A177-3AD203B41FA5}">
                      <a16:colId xmlns:a16="http://schemas.microsoft.com/office/drawing/2014/main" val="1335342703"/>
                    </a:ext>
                  </a:extLst>
                </a:gridCol>
              </a:tblGrid>
              <a:tr h="370840">
                <a:tc>
                  <a:txBody>
                    <a:bodyPr/>
                    <a:lstStyle/>
                    <a:p>
                      <a:pPr algn="ctr"/>
                      <a:r>
                        <a:rPr lang="en-IN" dirty="0"/>
                        <a:t>PARAMETER</a:t>
                      </a:r>
                    </a:p>
                  </a:txBody>
                  <a:tcPr/>
                </a:tc>
                <a:tc>
                  <a:txBody>
                    <a:bodyPr/>
                    <a:lstStyle/>
                    <a:p>
                      <a:pPr algn="ctr"/>
                      <a:r>
                        <a:rPr lang="en-IN" dirty="0"/>
                        <a:t>VALUE</a:t>
                      </a:r>
                    </a:p>
                  </a:txBody>
                  <a:tcPr/>
                </a:tc>
                <a:extLst>
                  <a:ext uri="{0D108BD9-81ED-4DB2-BD59-A6C34878D82A}">
                    <a16:rowId xmlns:a16="http://schemas.microsoft.com/office/drawing/2014/main" val="420187768"/>
                  </a:ext>
                </a:extLst>
              </a:tr>
              <a:tr h="370840">
                <a:tc>
                  <a:txBody>
                    <a:bodyPr/>
                    <a:lstStyle/>
                    <a:p>
                      <a:pPr algn="ctr"/>
                      <a:r>
                        <a:rPr lang="en-IN" dirty="0"/>
                        <a:t>SPECIFIC GRAVITY</a:t>
                      </a:r>
                    </a:p>
                  </a:txBody>
                  <a:tcPr/>
                </a:tc>
                <a:tc>
                  <a:txBody>
                    <a:bodyPr/>
                    <a:lstStyle/>
                    <a:p>
                      <a:pPr algn="ctr"/>
                      <a:r>
                        <a:rPr lang="en-IN" dirty="0"/>
                        <a:t>2.61</a:t>
                      </a:r>
                    </a:p>
                  </a:txBody>
                  <a:tcPr/>
                </a:tc>
                <a:extLst>
                  <a:ext uri="{0D108BD9-81ED-4DB2-BD59-A6C34878D82A}">
                    <a16:rowId xmlns:a16="http://schemas.microsoft.com/office/drawing/2014/main" val="3242824106"/>
                  </a:ext>
                </a:extLst>
              </a:tr>
              <a:tr h="370840">
                <a:tc>
                  <a:txBody>
                    <a:bodyPr/>
                    <a:lstStyle/>
                    <a:p>
                      <a:pPr algn="ctr"/>
                      <a:r>
                        <a:rPr lang="en-IN" dirty="0"/>
                        <a:t>LONGITUDINAL PROPOGATION VELOCITY (m/sec)</a:t>
                      </a:r>
                    </a:p>
                  </a:txBody>
                  <a:tcPr/>
                </a:tc>
                <a:tc>
                  <a:txBody>
                    <a:bodyPr/>
                    <a:lstStyle/>
                    <a:p>
                      <a:pPr algn="ctr"/>
                      <a:r>
                        <a:rPr lang="en-IN" dirty="0"/>
                        <a:t>5020</a:t>
                      </a:r>
                    </a:p>
                  </a:txBody>
                  <a:tcPr/>
                </a:tc>
                <a:extLst>
                  <a:ext uri="{0D108BD9-81ED-4DB2-BD59-A6C34878D82A}">
                    <a16:rowId xmlns:a16="http://schemas.microsoft.com/office/drawing/2014/main" val="1858469799"/>
                  </a:ext>
                </a:extLst>
              </a:tr>
              <a:tr h="370840">
                <a:tc>
                  <a:txBody>
                    <a:bodyPr/>
                    <a:lstStyle/>
                    <a:p>
                      <a:pPr algn="ctr"/>
                      <a:r>
                        <a:rPr lang="en-IN" dirty="0"/>
                        <a:t>UCS(MPa)</a:t>
                      </a:r>
                    </a:p>
                  </a:txBody>
                  <a:tcPr/>
                </a:tc>
                <a:tc>
                  <a:txBody>
                    <a:bodyPr/>
                    <a:lstStyle/>
                    <a:p>
                      <a:pPr algn="ctr"/>
                      <a:r>
                        <a:rPr lang="en-IN" dirty="0"/>
                        <a:t>202</a:t>
                      </a:r>
                    </a:p>
                  </a:txBody>
                  <a:tcPr/>
                </a:tc>
                <a:extLst>
                  <a:ext uri="{0D108BD9-81ED-4DB2-BD59-A6C34878D82A}">
                    <a16:rowId xmlns:a16="http://schemas.microsoft.com/office/drawing/2014/main" val="619500931"/>
                  </a:ext>
                </a:extLst>
              </a:tr>
              <a:tr h="370840">
                <a:tc>
                  <a:txBody>
                    <a:bodyPr/>
                    <a:lstStyle/>
                    <a:p>
                      <a:pPr algn="ctr"/>
                      <a:r>
                        <a:rPr lang="en-IN" dirty="0"/>
                        <a:t>Youngs modulus(Gpa)</a:t>
                      </a:r>
                    </a:p>
                  </a:txBody>
                  <a:tcPr/>
                </a:tc>
                <a:tc>
                  <a:txBody>
                    <a:bodyPr/>
                    <a:lstStyle/>
                    <a:p>
                      <a:pPr algn="ctr"/>
                      <a:r>
                        <a:rPr lang="en-IN" dirty="0"/>
                        <a:t>20.1</a:t>
                      </a:r>
                    </a:p>
                  </a:txBody>
                  <a:tcPr/>
                </a:tc>
                <a:extLst>
                  <a:ext uri="{0D108BD9-81ED-4DB2-BD59-A6C34878D82A}">
                    <a16:rowId xmlns:a16="http://schemas.microsoft.com/office/drawing/2014/main" val="4278573434"/>
                  </a:ext>
                </a:extLst>
              </a:tr>
            </a:tbl>
          </a:graphicData>
        </a:graphic>
      </p:graphicFrame>
      <p:cxnSp>
        <p:nvCxnSpPr>
          <p:cNvPr id="4" name="Straight Connector 3">
            <a:extLst>
              <a:ext uri="{FF2B5EF4-FFF2-40B4-BE49-F238E27FC236}">
                <a16:creationId xmlns:a16="http://schemas.microsoft.com/office/drawing/2014/main" id="{E84B236D-C2BB-45C8-B2A5-A7990D99F457}"/>
              </a:ext>
            </a:extLst>
          </p:cNvPr>
          <p:cNvCxnSpPr/>
          <p:nvPr/>
        </p:nvCxnSpPr>
        <p:spPr>
          <a:xfrm>
            <a:off x="926977" y="852634"/>
            <a:ext cx="10049522"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 name="Table 6">
            <a:extLst>
              <a:ext uri="{FF2B5EF4-FFF2-40B4-BE49-F238E27FC236}">
                <a16:creationId xmlns:a16="http://schemas.microsoft.com/office/drawing/2014/main" id="{8E6483E4-DAC0-4ED9-95E7-50D21887C54E}"/>
              </a:ext>
            </a:extLst>
          </p:cNvPr>
          <p:cNvGraphicFramePr>
            <a:graphicFrameLocks noGrp="1"/>
          </p:cNvGraphicFramePr>
          <p:nvPr>
            <p:extLst>
              <p:ext uri="{D42A27DB-BD31-4B8C-83A1-F6EECF244321}">
                <p14:modId xmlns:p14="http://schemas.microsoft.com/office/powerpoint/2010/main" val="2484542564"/>
              </p:ext>
            </p:extLst>
          </p:nvPr>
        </p:nvGraphicFramePr>
        <p:xfrm>
          <a:off x="5774184" y="1004192"/>
          <a:ext cx="4798935" cy="2123440"/>
        </p:xfrm>
        <a:graphic>
          <a:graphicData uri="http://schemas.openxmlformats.org/drawingml/2006/table">
            <a:tbl>
              <a:tblPr firstRow="1" bandRow="1">
                <a:tableStyleId>{5C22544A-7EE6-4342-B048-85BDC9FD1C3A}</a:tableStyleId>
              </a:tblPr>
              <a:tblGrid>
                <a:gridCol w="3986075">
                  <a:extLst>
                    <a:ext uri="{9D8B030D-6E8A-4147-A177-3AD203B41FA5}">
                      <a16:colId xmlns:a16="http://schemas.microsoft.com/office/drawing/2014/main" val="2850664452"/>
                    </a:ext>
                  </a:extLst>
                </a:gridCol>
                <a:gridCol w="812860">
                  <a:extLst>
                    <a:ext uri="{9D8B030D-6E8A-4147-A177-3AD203B41FA5}">
                      <a16:colId xmlns:a16="http://schemas.microsoft.com/office/drawing/2014/main" val="27625804"/>
                    </a:ext>
                  </a:extLst>
                </a:gridCol>
              </a:tblGrid>
              <a:tr h="370840">
                <a:tc>
                  <a:txBody>
                    <a:bodyPr/>
                    <a:lstStyle/>
                    <a:p>
                      <a:pPr algn="ctr"/>
                      <a:r>
                        <a:rPr lang="en-IN" dirty="0"/>
                        <a:t>PARAMETER</a:t>
                      </a:r>
                    </a:p>
                  </a:txBody>
                  <a:tcPr/>
                </a:tc>
                <a:tc>
                  <a:txBody>
                    <a:bodyPr/>
                    <a:lstStyle/>
                    <a:p>
                      <a:pPr algn="ctr"/>
                      <a:r>
                        <a:rPr lang="en-IN" dirty="0"/>
                        <a:t>VALUE</a:t>
                      </a:r>
                    </a:p>
                  </a:txBody>
                  <a:tcPr/>
                </a:tc>
                <a:extLst>
                  <a:ext uri="{0D108BD9-81ED-4DB2-BD59-A6C34878D82A}">
                    <a16:rowId xmlns:a16="http://schemas.microsoft.com/office/drawing/2014/main" val="399600279"/>
                  </a:ext>
                </a:extLst>
              </a:tr>
              <a:tr h="370840">
                <a:tc>
                  <a:txBody>
                    <a:bodyPr/>
                    <a:lstStyle/>
                    <a:p>
                      <a:pPr algn="ctr"/>
                      <a:r>
                        <a:rPr lang="en-IN" dirty="0"/>
                        <a:t>SPECIFIC GRAVITY</a:t>
                      </a:r>
                    </a:p>
                  </a:txBody>
                  <a:tcPr/>
                </a:tc>
                <a:tc>
                  <a:txBody>
                    <a:bodyPr/>
                    <a:lstStyle/>
                    <a:p>
                      <a:pPr algn="ctr"/>
                      <a:r>
                        <a:rPr lang="en-IN" dirty="0"/>
                        <a:t>2.59</a:t>
                      </a:r>
                    </a:p>
                  </a:txBody>
                  <a:tcPr/>
                </a:tc>
                <a:extLst>
                  <a:ext uri="{0D108BD9-81ED-4DB2-BD59-A6C34878D82A}">
                    <a16:rowId xmlns:a16="http://schemas.microsoft.com/office/drawing/2014/main" val="2516097585"/>
                  </a:ext>
                </a:extLst>
              </a:tr>
              <a:tr h="370840">
                <a:tc>
                  <a:txBody>
                    <a:bodyPr/>
                    <a:lstStyle/>
                    <a:p>
                      <a:pPr algn="ctr"/>
                      <a:r>
                        <a:rPr lang="en-IN" dirty="0"/>
                        <a:t>LONGITUDINAL PROPOGATION VELOCITY (m/sec)</a:t>
                      </a:r>
                    </a:p>
                  </a:txBody>
                  <a:tcPr/>
                </a:tc>
                <a:tc>
                  <a:txBody>
                    <a:bodyPr/>
                    <a:lstStyle/>
                    <a:p>
                      <a:pPr algn="ctr"/>
                      <a:r>
                        <a:rPr lang="en-IN" dirty="0"/>
                        <a:t>4910</a:t>
                      </a:r>
                    </a:p>
                  </a:txBody>
                  <a:tcPr/>
                </a:tc>
                <a:extLst>
                  <a:ext uri="{0D108BD9-81ED-4DB2-BD59-A6C34878D82A}">
                    <a16:rowId xmlns:a16="http://schemas.microsoft.com/office/drawing/2014/main" val="3327370371"/>
                  </a:ext>
                </a:extLst>
              </a:tr>
              <a:tr h="370840">
                <a:tc>
                  <a:txBody>
                    <a:bodyPr/>
                    <a:lstStyle/>
                    <a:p>
                      <a:pPr algn="ctr"/>
                      <a:r>
                        <a:rPr lang="en-IN" dirty="0"/>
                        <a:t>UCS(MPa)</a:t>
                      </a:r>
                    </a:p>
                  </a:txBody>
                  <a:tcPr/>
                </a:tc>
                <a:tc>
                  <a:txBody>
                    <a:bodyPr/>
                    <a:lstStyle/>
                    <a:p>
                      <a:pPr algn="ctr"/>
                      <a:r>
                        <a:rPr lang="en-IN" dirty="0"/>
                        <a:t>197</a:t>
                      </a:r>
                    </a:p>
                  </a:txBody>
                  <a:tcPr/>
                </a:tc>
                <a:extLst>
                  <a:ext uri="{0D108BD9-81ED-4DB2-BD59-A6C34878D82A}">
                    <a16:rowId xmlns:a16="http://schemas.microsoft.com/office/drawing/2014/main" val="1556862782"/>
                  </a:ext>
                </a:extLst>
              </a:tr>
              <a:tr h="370840">
                <a:tc>
                  <a:txBody>
                    <a:bodyPr/>
                    <a:lstStyle/>
                    <a:p>
                      <a:pPr algn="ctr"/>
                      <a:r>
                        <a:rPr lang="en-IN" dirty="0"/>
                        <a:t>Youngs modulus(Gpa)</a:t>
                      </a:r>
                    </a:p>
                  </a:txBody>
                  <a:tcPr/>
                </a:tc>
                <a:tc>
                  <a:txBody>
                    <a:bodyPr/>
                    <a:lstStyle/>
                    <a:p>
                      <a:pPr algn="ctr"/>
                      <a:r>
                        <a:rPr lang="en-IN" dirty="0"/>
                        <a:t>19.6</a:t>
                      </a:r>
                    </a:p>
                  </a:txBody>
                  <a:tcPr/>
                </a:tc>
                <a:extLst>
                  <a:ext uri="{0D108BD9-81ED-4DB2-BD59-A6C34878D82A}">
                    <a16:rowId xmlns:a16="http://schemas.microsoft.com/office/drawing/2014/main" val="2324117055"/>
                  </a:ext>
                </a:extLst>
              </a:tr>
            </a:tbl>
          </a:graphicData>
        </a:graphic>
      </p:graphicFrame>
      <p:sp>
        <p:nvSpPr>
          <p:cNvPr id="7" name="TextBox 6">
            <a:extLst>
              <a:ext uri="{FF2B5EF4-FFF2-40B4-BE49-F238E27FC236}">
                <a16:creationId xmlns:a16="http://schemas.microsoft.com/office/drawing/2014/main" id="{38007B84-B9A2-4B43-910D-A25580621835}"/>
              </a:ext>
            </a:extLst>
          </p:cNvPr>
          <p:cNvSpPr txBox="1"/>
          <p:nvPr/>
        </p:nvSpPr>
        <p:spPr>
          <a:xfrm>
            <a:off x="2265748" y="3232131"/>
            <a:ext cx="1713390" cy="369332"/>
          </a:xfrm>
          <a:prstGeom prst="rect">
            <a:avLst/>
          </a:prstGeom>
          <a:noFill/>
        </p:spPr>
        <p:txBody>
          <a:bodyPr wrap="square" rtlCol="0">
            <a:spAutoFit/>
          </a:bodyPr>
          <a:lstStyle/>
          <a:p>
            <a:r>
              <a:rPr lang="en-IN" dirty="0"/>
              <a:t>C1 CLASS</a:t>
            </a:r>
          </a:p>
        </p:txBody>
      </p:sp>
      <p:sp>
        <p:nvSpPr>
          <p:cNvPr id="8" name="TextBox 7">
            <a:extLst>
              <a:ext uri="{FF2B5EF4-FFF2-40B4-BE49-F238E27FC236}">
                <a16:creationId xmlns:a16="http://schemas.microsoft.com/office/drawing/2014/main" id="{1BA0C0A6-9EA1-4E9B-80FC-37E1EA56BB9B}"/>
              </a:ext>
            </a:extLst>
          </p:cNvPr>
          <p:cNvSpPr txBox="1"/>
          <p:nvPr/>
        </p:nvSpPr>
        <p:spPr>
          <a:xfrm>
            <a:off x="7502648" y="3183116"/>
            <a:ext cx="2121763" cy="369332"/>
          </a:xfrm>
          <a:prstGeom prst="rect">
            <a:avLst/>
          </a:prstGeom>
          <a:noFill/>
        </p:spPr>
        <p:txBody>
          <a:bodyPr wrap="square" rtlCol="0">
            <a:spAutoFit/>
          </a:bodyPr>
          <a:lstStyle/>
          <a:p>
            <a:r>
              <a:rPr lang="en-IN" dirty="0"/>
              <a:t>C2 CLASS</a:t>
            </a:r>
          </a:p>
        </p:txBody>
      </p:sp>
      <p:sp>
        <p:nvSpPr>
          <p:cNvPr id="9" name="TextBox 8">
            <a:extLst>
              <a:ext uri="{FF2B5EF4-FFF2-40B4-BE49-F238E27FC236}">
                <a16:creationId xmlns:a16="http://schemas.microsoft.com/office/drawing/2014/main" id="{6A094175-B5F1-4ADB-80D5-0EA1B6E0DAD7}"/>
              </a:ext>
            </a:extLst>
          </p:cNvPr>
          <p:cNvSpPr txBox="1"/>
          <p:nvPr/>
        </p:nvSpPr>
        <p:spPr>
          <a:xfrm>
            <a:off x="5662829" y="3849895"/>
            <a:ext cx="5313670" cy="1892826"/>
          </a:xfrm>
          <a:prstGeom prst="rect">
            <a:avLst/>
          </a:prstGeom>
          <a:noFill/>
        </p:spPr>
        <p:txBody>
          <a:bodyPr wrap="square" rtlCol="0">
            <a:spAutoFit/>
          </a:bodyPr>
          <a:lstStyle/>
          <a:p>
            <a:pPr marL="285750" indent="-285750" algn="just">
              <a:buFont typeface="Arial" panose="020B0604020202020204" pitchFamily="34" charset="0"/>
              <a:buChar char="•"/>
            </a:pPr>
            <a:r>
              <a:rPr lang="en-IN" dirty="0"/>
              <a:t>As per Forsyth, PPV threshold = 0.1*UCS</a:t>
            </a:r>
            <a:r>
              <a:rPr lang="en-IN" baseline="-25000" dirty="0"/>
              <a:t>dynamic * </a:t>
            </a:r>
            <a:r>
              <a:rPr lang="en-IN" dirty="0"/>
              <a:t> longitudinal velocity / Youngs modulus.</a:t>
            </a:r>
          </a:p>
          <a:p>
            <a:pPr marL="285750" indent="-285750" algn="just">
              <a:lnSpc>
                <a:spcPct val="150000"/>
              </a:lnSpc>
              <a:buFont typeface="Arial" panose="020B0604020202020204" pitchFamily="34" charset="0"/>
              <a:buChar char="•"/>
            </a:pPr>
            <a:r>
              <a:rPr lang="en-IN" dirty="0"/>
              <a:t>UCS</a:t>
            </a:r>
            <a:r>
              <a:rPr lang="en-IN" baseline="-25000" dirty="0"/>
              <a:t>dynamic = </a:t>
            </a:r>
            <a:r>
              <a:rPr lang="en-IN" dirty="0"/>
              <a:t> strength factor * UCS </a:t>
            </a:r>
            <a:r>
              <a:rPr lang="en-IN" baseline="-25000" dirty="0"/>
              <a:t>static</a:t>
            </a:r>
            <a:r>
              <a:rPr lang="en-IN" dirty="0"/>
              <a:t> </a:t>
            </a:r>
          </a:p>
          <a:p>
            <a:pPr marL="285750" indent="-285750" algn="just">
              <a:buFont typeface="Arial" panose="020B0604020202020204" pitchFamily="34" charset="0"/>
              <a:buChar char="•"/>
            </a:pPr>
            <a:r>
              <a:rPr lang="en-US" dirty="0"/>
              <a:t>strength increase factor for the different types of rock class (B1,B2,C1,C2)  is 2.8 for B1, 2.9 for B2, 3.2 for C1, 3.4 for C2. (from GBR Of RVNL).</a:t>
            </a:r>
            <a:endParaRPr lang="en-IN" dirty="0"/>
          </a:p>
        </p:txBody>
      </p:sp>
      <p:graphicFrame>
        <p:nvGraphicFramePr>
          <p:cNvPr id="10" name="Table 10">
            <a:extLst>
              <a:ext uri="{FF2B5EF4-FFF2-40B4-BE49-F238E27FC236}">
                <a16:creationId xmlns:a16="http://schemas.microsoft.com/office/drawing/2014/main" id="{42D9E3D4-7D28-4A2E-B3EC-466BC8E6BB9A}"/>
              </a:ext>
            </a:extLst>
          </p:cNvPr>
          <p:cNvGraphicFramePr>
            <a:graphicFrameLocks noGrp="1"/>
          </p:cNvGraphicFramePr>
          <p:nvPr>
            <p:extLst>
              <p:ext uri="{D42A27DB-BD31-4B8C-83A1-F6EECF244321}">
                <p14:modId xmlns:p14="http://schemas.microsoft.com/office/powerpoint/2010/main" val="3438192709"/>
              </p:ext>
            </p:extLst>
          </p:nvPr>
        </p:nvGraphicFramePr>
        <p:xfrm>
          <a:off x="1175552" y="3729491"/>
          <a:ext cx="4023804" cy="1828800"/>
        </p:xfrm>
        <a:graphic>
          <a:graphicData uri="http://schemas.openxmlformats.org/drawingml/2006/table">
            <a:tbl>
              <a:tblPr firstRow="1" bandRow="1">
                <a:tableStyleId>{5C22544A-7EE6-4342-B048-85BDC9FD1C3A}</a:tableStyleId>
              </a:tblPr>
              <a:tblGrid>
                <a:gridCol w="1571068">
                  <a:extLst>
                    <a:ext uri="{9D8B030D-6E8A-4147-A177-3AD203B41FA5}">
                      <a16:colId xmlns:a16="http://schemas.microsoft.com/office/drawing/2014/main" val="3102029220"/>
                    </a:ext>
                  </a:extLst>
                </a:gridCol>
                <a:gridCol w="2452736">
                  <a:extLst>
                    <a:ext uri="{9D8B030D-6E8A-4147-A177-3AD203B41FA5}">
                      <a16:colId xmlns:a16="http://schemas.microsoft.com/office/drawing/2014/main" val="2104969324"/>
                    </a:ext>
                  </a:extLst>
                </a:gridCol>
              </a:tblGrid>
              <a:tr h="234840">
                <a:tc>
                  <a:txBody>
                    <a:bodyPr/>
                    <a:lstStyle/>
                    <a:p>
                      <a:pPr algn="ctr"/>
                      <a:r>
                        <a:rPr lang="en-IN" dirty="0"/>
                        <a:t>ROCK CLASS</a:t>
                      </a:r>
                    </a:p>
                  </a:txBody>
                  <a:tcPr/>
                </a:tc>
                <a:tc>
                  <a:txBody>
                    <a:bodyPr/>
                    <a:lstStyle/>
                    <a:p>
                      <a:pPr algn="ctr"/>
                      <a:r>
                        <a:rPr lang="en-IN" dirty="0"/>
                        <a:t>PPV </a:t>
                      </a:r>
                      <a:r>
                        <a:rPr lang="en-IN" baseline="-25000" dirty="0"/>
                        <a:t>threshold</a:t>
                      </a:r>
                      <a:r>
                        <a:rPr lang="en-IN" baseline="0" dirty="0"/>
                        <a:t> (m/sec)</a:t>
                      </a:r>
                      <a:endParaRPr lang="en-IN" dirty="0"/>
                    </a:p>
                  </a:txBody>
                  <a:tcPr/>
                </a:tc>
                <a:extLst>
                  <a:ext uri="{0D108BD9-81ED-4DB2-BD59-A6C34878D82A}">
                    <a16:rowId xmlns:a16="http://schemas.microsoft.com/office/drawing/2014/main" val="3399302653"/>
                  </a:ext>
                </a:extLst>
              </a:tr>
              <a:tr h="234840">
                <a:tc>
                  <a:txBody>
                    <a:bodyPr/>
                    <a:lstStyle/>
                    <a:p>
                      <a:pPr algn="ctr"/>
                      <a:r>
                        <a:rPr lang="en-IN" dirty="0"/>
                        <a:t>B2</a:t>
                      </a:r>
                    </a:p>
                  </a:txBody>
                  <a:tcPr/>
                </a:tc>
                <a:tc>
                  <a:txBody>
                    <a:bodyPr/>
                    <a:lstStyle/>
                    <a:p>
                      <a:pPr algn="ctr"/>
                      <a:r>
                        <a:rPr lang="en-IN" dirty="0"/>
                        <a:t>16.65</a:t>
                      </a:r>
                    </a:p>
                  </a:txBody>
                  <a:tcPr/>
                </a:tc>
                <a:extLst>
                  <a:ext uri="{0D108BD9-81ED-4DB2-BD59-A6C34878D82A}">
                    <a16:rowId xmlns:a16="http://schemas.microsoft.com/office/drawing/2014/main" val="3086022490"/>
                  </a:ext>
                </a:extLst>
              </a:tr>
              <a:tr h="234840">
                <a:tc>
                  <a:txBody>
                    <a:bodyPr/>
                    <a:lstStyle/>
                    <a:p>
                      <a:pPr algn="ctr"/>
                      <a:r>
                        <a:rPr lang="en-IN" dirty="0"/>
                        <a:t>B3</a:t>
                      </a:r>
                    </a:p>
                  </a:txBody>
                  <a:tcPr/>
                </a:tc>
                <a:tc>
                  <a:txBody>
                    <a:bodyPr/>
                    <a:lstStyle/>
                    <a:p>
                      <a:pPr algn="ctr"/>
                      <a:r>
                        <a:rPr lang="en-IN" dirty="0"/>
                        <a:t>15.65</a:t>
                      </a:r>
                    </a:p>
                  </a:txBody>
                  <a:tcPr/>
                </a:tc>
                <a:extLst>
                  <a:ext uri="{0D108BD9-81ED-4DB2-BD59-A6C34878D82A}">
                    <a16:rowId xmlns:a16="http://schemas.microsoft.com/office/drawing/2014/main" val="3871801369"/>
                  </a:ext>
                </a:extLst>
              </a:tr>
              <a:tr h="234840">
                <a:tc>
                  <a:txBody>
                    <a:bodyPr/>
                    <a:lstStyle/>
                    <a:p>
                      <a:pPr algn="ctr"/>
                      <a:r>
                        <a:rPr lang="en-IN" dirty="0"/>
                        <a:t>C1</a:t>
                      </a:r>
                    </a:p>
                  </a:txBody>
                  <a:tcPr/>
                </a:tc>
                <a:tc>
                  <a:txBody>
                    <a:bodyPr/>
                    <a:lstStyle/>
                    <a:p>
                      <a:pPr algn="ctr"/>
                      <a:r>
                        <a:rPr lang="en-IN" dirty="0"/>
                        <a:t>15.13</a:t>
                      </a:r>
                    </a:p>
                  </a:txBody>
                  <a:tcPr/>
                </a:tc>
                <a:extLst>
                  <a:ext uri="{0D108BD9-81ED-4DB2-BD59-A6C34878D82A}">
                    <a16:rowId xmlns:a16="http://schemas.microsoft.com/office/drawing/2014/main" val="1847034771"/>
                  </a:ext>
                </a:extLst>
              </a:tr>
              <a:tr h="234840">
                <a:tc>
                  <a:txBody>
                    <a:bodyPr/>
                    <a:lstStyle/>
                    <a:p>
                      <a:pPr algn="ctr"/>
                      <a:r>
                        <a:rPr lang="en-IN" dirty="0"/>
                        <a:t>C2 </a:t>
                      </a:r>
                    </a:p>
                  </a:txBody>
                  <a:tcPr/>
                </a:tc>
                <a:tc>
                  <a:txBody>
                    <a:bodyPr/>
                    <a:lstStyle/>
                    <a:p>
                      <a:pPr algn="ctr"/>
                      <a:r>
                        <a:rPr lang="en-IN" dirty="0"/>
                        <a:t>14.80</a:t>
                      </a:r>
                    </a:p>
                  </a:txBody>
                  <a:tcPr/>
                </a:tc>
                <a:extLst>
                  <a:ext uri="{0D108BD9-81ED-4DB2-BD59-A6C34878D82A}">
                    <a16:rowId xmlns:a16="http://schemas.microsoft.com/office/drawing/2014/main" val="1512128962"/>
                  </a:ext>
                </a:extLst>
              </a:tr>
            </a:tbl>
          </a:graphicData>
        </a:graphic>
      </p:graphicFrame>
      <p:sp>
        <p:nvSpPr>
          <p:cNvPr id="11" name="Date Placeholder 10">
            <a:extLst>
              <a:ext uri="{FF2B5EF4-FFF2-40B4-BE49-F238E27FC236}">
                <a16:creationId xmlns:a16="http://schemas.microsoft.com/office/drawing/2014/main" id="{87FB82BF-3B5E-4B3D-988E-16523062C32E}"/>
              </a:ext>
            </a:extLst>
          </p:cNvPr>
          <p:cNvSpPr>
            <a:spLocks noGrp="1"/>
          </p:cNvSpPr>
          <p:nvPr>
            <p:ph type="dt" sz="half" idx="10"/>
          </p:nvPr>
        </p:nvSpPr>
        <p:spPr>
          <a:xfrm>
            <a:off x="0" y="6356349"/>
            <a:ext cx="4018721"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12577B8C-5E3F-4C4F-9170-EC449BBFBFEF}" type="datetime1">
              <a:rPr lang="en-IN" smtClean="0"/>
              <a:t>01-01-2024</a:t>
            </a:fld>
            <a:endParaRPr lang="en-IN" dirty="0"/>
          </a:p>
        </p:txBody>
      </p:sp>
      <p:sp>
        <p:nvSpPr>
          <p:cNvPr id="12" name="Footer Placeholder 11">
            <a:extLst>
              <a:ext uri="{FF2B5EF4-FFF2-40B4-BE49-F238E27FC236}">
                <a16:creationId xmlns:a16="http://schemas.microsoft.com/office/drawing/2014/main" id="{23F2E378-F021-49FA-94AE-40251C53B7C4}"/>
              </a:ext>
            </a:extLst>
          </p:cNvPr>
          <p:cNvSpPr>
            <a:spLocks noGrp="1"/>
          </p:cNvSpPr>
          <p:nvPr>
            <p:ph type="ftr" sz="quarter" idx="11"/>
          </p:nvPr>
        </p:nvSpPr>
        <p:spPr>
          <a:xfrm>
            <a:off x="4018722" y="6356350"/>
            <a:ext cx="4591878"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13" name="Slide Number Placeholder 12">
            <a:extLst>
              <a:ext uri="{FF2B5EF4-FFF2-40B4-BE49-F238E27FC236}">
                <a16:creationId xmlns:a16="http://schemas.microsoft.com/office/drawing/2014/main" id="{CE0AFE96-6CC0-444B-9D8F-07AE2AC68C22}"/>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18</a:t>
            </a:fld>
            <a:endParaRPr lang="en-IN" dirty="0"/>
          </a:p>
        </p:txBody>
      </p:sp>
    </p:spTree>
    <p:extLst>
      <p:ext uri="{BB962C8B-B14F-4D97-AF65-F5344CB8AC3E}">
        <p14:creationId xmlns:p14="http://schemas.microsoft.com/office/powerpoint/2010/main" val="769927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CB649F-DD42-4A85-A183-66803D8E5105}"/>
              </a:ext>
            </a:extLst>
          </p:cNvPr>
          <p:cNvSpPr txBox="1"/>
          <p:nvPr/>
        </p:nvSpPr>
        <p:spPr>
          <a:xfrm>
            <a:off x="479393" y="248575"/>
            <a:ext cx="8904303" cy="646331"/>
          </a:xfrm>
          <a:prstGeom prst="rect">
            <a:avLst/>
          </a:prstGeom>
          <a:noFill/>
        </p:spPr>
        <p:txBody>
          <a:bodyPr wrap="square" rtlCol="0">
            <a:spAutoFit/>
          </a:bodyPr>
          <a:lstStyle/>
          <a:p>
            <a:r>
              <a:rPr lang="en-IN" sz="3600" dirty="0"/>
              <a:t>PPV vs Distance around bore hole</a:t>
            </a:r>
          </a:p>
        </p:txBody>
      </p:sp>
      <p:cxnSp>
        <p:nvCxnSpPr>
          <p:cNvPr id="5" name="Straight Connector 4">
            <a:extLst>
              <a:ext uri="{FF2B5EF4-FFF2-40B4-BE49-F238E27FC236}">
                <a16:creationId xmlns:a16="http://schemas.microsoft.com/office/drawing/2014/main" id="{B5D68407-E654-4ABA-83C3-8A099FCC3CB9}"/>
              </a:ext>
            </a:extLst>
          </p:cNvPr>
          <p:cNvCxnSpPr/>
          <p:nvPr/>
        </p:nvCxnSpPr>
        <p:spPr>
          <a:xfrm>
            <a:off x="616259" y="894906"/>
            <a:ext cx="10049522"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A4374135-4C07-4199-AB6D-E992C34DE2F6}"/>
              </a:ext>
            </a:extLst>
          </p:cNvPr>
          <p:cNvGraphicFramePr>
            <a:graphicFrameLocks/>
          </p:cNvGraphicFramePr>
          <p:nvPr>
            <p:extLst>
              <p:ext uri="{D42A27DB-BD31-4B8C-83A1-F6EECF244321}">
                <p14:modId xmlns:p14="http://schemas.microsoft.com/office/powerpoint/2010/main" val="2555321445"/>
              </p:ext>
            </p:extLst>
          </p:nvPr>
        </p:nvGraphicFramePr>
        <p:xfrm>
          <a:off x="911959" y="992671"/>
          <a:ext cx="2910840" cy="188976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B5E27CD2-B7D9-40CF-A474-44C3746FEE7C}"/>
              </a:ext>
            </a:extLst>
          </p:cNvPr>
          <p:cNvSpPr txBox="1"/>
          <p:nvPr/>
        </p:nvSpPr>
        <p:spPr>
          <a:xfrm>
            <a:off x="981944" y="2882431"/>
            <a:ext cx="3163928" cy="369332"/>
          </a:xfrm>
          <a:prstGeom prst="rect">
            <a:avLst/>
          </a:prstGeom>
          <a:noFill/>
        </p:spPr>
        <p:txBody>
          <a:bodyPr wrap="square" rtlCol="0">
            <a:spAutoFit/>
          </a:bodyPr>
          <a:lstStyle/>
          <a:p>
            <a:r>
              <a:rPr lang="en-IN" dirty="0"/>
              <a:t>Rock class B2, whose Q=170 kg</a:t>
            </a:r>
          </a:p>
        </p:txBody>
      </p:sp>
      <p:graphicFrame>
        <p:nvGraphicFramePr>
          <p:cNvPr id="8" name="Chart 7">
            <a:extLst>
              <a:ext uri="{FF2B5EF4-FFF2-40B4-BE49-F238E27FC236}">
                <a16:creationId xmlns:a16="http://schemas.microsoft.com/office/drawing/2014/main" id="{115267AE-93D6-4D51-BBB0-F5BFF03A517F}"/>
              </a:ext>
            </a:extLst>
          </p:cNvPr>
          <p:cNvGraphicFramePr>
            <a:graphicFrameLocks/>
          </p:cNvGraphicFramePr>
          <p:nvPr>
            <p:extLst>
              <p:ext uri="{D42A27DB-BD31-4B8C-83A1-F6EECF244321}">
                <p14:modId xmlns:p14="http://schemas.microsoft.com/office/powerpoint/2010/main" val="3462175371"/>
              </p:ext>
            </p:extLst>
          </p:nvPr>
        </p:nvGraphicFramePr>
        <p:xfrm>
          <a:off x="6891696" y="1074218"/>
          <a:ext cx="3264357" cy="1808210"/>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206972E5-D87D-4136-BF77-52F897D5B669}"/>
              </a:ext>
            </a:extLst>
          </p:cNvPr>
          <p:cNvSpPr txBox="1"/>
          <p:nvPr/>
        </p:nvSpPr>
        <p:spPr>
          <a:xfrm>
            <a:off x="7169679" y="2996840"/>
            <a:ext cx="3163928" cy="369332"/>
          </a:xfrm>
          <a:prstGeom prst="rect">
            <a:avLst/>
          </a:prstGeom>
          <a:noFill/>
        </p:spPr>
        <p:txBody>
          <a:bodyPr wrap="square" rtlCol="0">
            <a:spAutoFit/>
          </a:bodyPr>
          <a:lstStyle/>
          <a:p>
            <a:r>
              <a:rPr lang="en-IN" dirty="0"/>
              <a:t>Rock class B3, whose Q=135 kg</a:t>
            </a:r>
          </a:p>
        </p:txBody>
      </p:sp>
      <p:graphicFrame>
        <p:nvGraphicFramePr>
          <p:cNvPr id="10" name="Chart 9">
            <a:extLst>
              <a:ext uri="{FF2B5EF4-FFF2-40B4-BE49-F238E27FC236}">
                <a16:creationId xmlns:a16="http://schemas.microsoft.com/office/drawing/2014/main" id="{BDB1180E-748A-4808-B57A-C17D226DABD0}"/>
              </a:ext>
            </a:extLst>
          </p:cNvPr>
          <p:cNvGraphicFramePr>
            <a:graphicFrameLocks/>
          </p:cNvGraphicFramePr>
          <p:nvPr>
            <p:extLst>
              <p:ext uri="{D42A27DB-BD31-4B8C-83A1-F6EECF244321}">
                <p14:modId xmlns:p14="http://schemas.microsoft.com/office/powerpoint/2010/main" val="1985582951"/>
              </p:ext>
            </p:extLst>
          </p:nvPr>
        </p:nvGraphicFramePr>
        <p:xfrm>
          <a:off x="1127464" y="3429000"/>
          <a:ext cx="2695335" cy="2032838"/>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7A593517-8EEC-407F-890B-E2421AC9ADAC}"/>
              </a:ext>
            </a:extLst>
          </p:cNvPr>
          <p:cNvSpPr txBox="1"/>
          <p:nvPr/>
        </p:nvSpPr>
        <p:spPr>
          <a:xfrm>
            <a:off x="981944" y="5680663"/>
            <a:ext cx="3163928" cy="369332"/>
          </a:xfrm>
          <a:prstGeom prst="rect">
            <a:avLst/>
          </a:prstGeom>
          <a:noFill/>
        </p:spPr>
        <p:txBody>
          <a:bodyPr wrap="square" rtlCol="0">
            <a:spAutoFit/>
          </a:bodyPr>
          <a:lstStyle/>
          <a:p>
            <a:r>
              <a:rPr lang="en-IN" dirty="0"/>
              <a:t>Rock class C1, whose Q=120 kg</a:t>
            </a:r>
          </a:p>
        </p:txBody>
      </p:sp>
      <p:sp>
        <p:nvSpPr>
          <p:cNvPr id="13" name="TextBox 12">
            <a:extLst>
              <a:ext uri="{FF2B5EF4-FFF2-40B4-BE49-F238E27FC236}">
                <a16:creationId xmlns:a16="http://schemas.microsoft.com/office/drawing/2014/main" id="{CF845DB9-E45C-4666-BFB9-78518786A5FC}"/>
              </a:ext>
            </a:extLst>
          </p:cNvPr>
          <p:cNvSpPr txBox="1"/>
          <p:nvPr/>
        </p:nvSpPr>
        <p:spPr>
          <a:xfrm>
            <a:off x="7243662" y="5593762"/>
            <a:ext cx="3163928" cy="369332"/>
          </a:xfrm>
          <a:prstGeom prst="rect">
            <a:avLst/>
          </a:prstGeom>
          <a:noFill/>
        </p:spPr>
        <p:txBody>
          <a:bodyPr wrap="square" rtlCol="0">
            <a:spAutoFit/>
          </a:bodyPr>
          <a:lstStyle/>
          <a:p>
            <a:r>
              <a:rPr lang="en-IN" dirty="0"/>
              <a:t>Rock class C2, whose Q=110 kg</a:t>
            </a:r>
          </a:p>
        </p:txBody>
      </p:sp>
      <p:pic>
        <p:nvPicPr>
          <p:cNvPr id="16" name="Picture 4" descr="PPV = k.Q^{\alpha } / R^{\beta }">
            <a:extLst>
              <a:ext uri="{FF2B5EF4-FFF2-40B4-BE49-F238E27FC236}">
                <a16:creationId xmlns:a16="http://schemas.microsoft.com/office/drawing/2014/main" id="{C577F616-9F8F-409C-87B7-F5D6C5E54B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4724" y="3251763"/>
            <a:ext cx="1357213" cy="282797"/>
          </a:xfrm>
          <a:prstGeom prst="rect">
            <a:avLst/>
          </a:prstGeom>
          <a:noFill/>
          <a:extLst>
            <a:ext uri="{909E8E84-426E-40DD-AFC4-6F175D3DCCD1}">
              <a14:hiddenFill xmlns:a14="http://schemas.microsoft.com/office/drawing/2010/main">
                <a:solidFill>
                  <a:srgbClr val="FFFFFF"/>
                </a:solidFill>
              </a14:hiddenFill>
            </a:ext>
          </a:extLst>
        </p:spPr>
      </p:pic>
      <p:sp>
        <p:nvSpPr>
          <p:cNvPr id="17" name="Date Placeholder 16">
            <a:extLst>
              <a:ext uri="{FF2B5EF4-FFF2-40B4-BE49-F238E27FC236}">
                <a16:creationId xmlns:a16="http://schemas.microsoft.com/office/drawing/2014/main" id="{5E0220E6-E0D1-44D3-B0AB-2393CB6E917D}"/>
              </a:ext>
            </a:extLst>
          </p:cNvPr>
          <p:cNvSpPr>
            <a:spLocks noGrp="1"/>
          </p:cNvSpPr>
          <p:nvPr>
            <p:ph type="dt" sz="half" idx="10"/>
          </p:nvPr>
        </p:nvSpPr>
        <p:spPr>
          <a:xfrm>
            <a:off x="1" y="6356350"/>
            <a:ext cx="4018718"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EDFBFA15-81AB-4382-8763-FDF345FAB4CF}" type="datetime1">
              <a:rPr lang="en-IN" smtClean="0"/>
              <a:t>01-01-2024</a:t>
            </a:fld>
            <a:endParaRPr lang="en-IN" dirty="0"/>
          </a:p>
        </p:txBody>
      </p:sp>
      <p:sp>
        <p:nvSpPr>
          <p:cNvPr id="18" name="Footer Placeholder 17">
            <a:extLst>
              <a:ext uri="{FF2B5EF4-FFF2-40B4-BE49-F238E27FC236}">
                <a16:creationId xmlns:a16="http://schemas.microsoft.com/office/drawing/2014/main" id="{F29F972B-9942-4618-8402-EAAD9454F509}"/>
              </a:ext>
            </a:extLst>
          </p:cNvPr>
          <p:cNvSpPr>
            <a:spLocks noGrp="1"/>
          </p:cNvSpPr>
          <p:nvPr>
            <p:ph type="ftr" sz="quarter" idx="11"/>
          </p:nvPr>
        </p:nvSpPr>
        <p:spPr>
          <a:xfrm>
            <a:off x="4018720" y="6356350"/>
            <a:ext cx="4591879"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19" name="Slide Number Placeholder 18">
            <a:extLst>
              <a:ext uri="{FF2B5EF4-FFF2-40B4-BE49-F238E27FC236}">
                <a16:creationId xmlns:a16="http://schemas.microsoft.com/office/drawing/2014/main" id="{357BF399-F7DC-419E-B997-9731887671AF}"/>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19</a:t>
            </a:fld>
            <a:endParaRPr lang="en-IN" dirty="0"/>
          </a:p>
        </p:txBody>
      </p:sp>
      <p:graphicFrame>
        <p:nvGraphicFramePr>
          <p:cNvPr id="20" name="Chart 19">
            <a:extLst>
              <a:ext uri="{FF2B5EF4-FFF2-40B4-BE49-F238E27FC236}">
                <a16:creationId xmlns:a16="http://schemas.microsoft.com/office/drawing/2014/main" id="{135F2E19-E539-4395-902D-A039DAFE6DD3}"/>
              </a:ext>
            </a:extLst>
          </p:cNvPr>
          <p:cNvGraphicFramePr>
            <a:graphicFrameLocks/>
          </p:cNvGraphicFramePr>
          <p:nvPr>
            <p:extLst>
              <p:ext uri="{D42A27DB-BD31-4B8C-83A1-F6EECF244321}">
                <p14:modId xmlns:p14="http://schemas.microsoft.com/office/powerpoint/2010/main" val="3112986896"/>
              </p:ext>
            </p:extLst>
          </p:nvPr>
        </p:nvGraphicFramePr>
        <p:xfrm>
          <a:off x="7169679" y="3672527"/>
          <a:ext cx="3163928" cy="1873717"/>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194002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02607-2593-4C8C-84D0-327E469449AB}"/>
              </a:ext>
            </a:extLst>
          </p:cNvPr>
          <p:cNvSpPr>
            <a:spLocks noGrp="1"/>
          </p:cNvSpPr>
          <p:nvPr>
            <p:ph type="title"/>
          </p:nvPr>
        </p:nvSpPr>
        <p:spPr>
          <a:xfrm>
            <a:off x="838200" y="365126"/>
            <a:ext cx="10515600" cy="742040"/>
          </a:xfrm>
        </p:spPr>
        <p:txBody>
          <a:bodyPr>
            <a:normAutofit/>
          </a:bodyPr>
          <a:lstStyle/>
          <a:p>
            <a:r>
              <a:rPr lang="en-IN" sz="3600" b="1" dirty="0">
                <a:latin typeface="+mn-lt"/>
              </a:rPr>
              <a:t>INTRODUCTION</a:t>
            </a:r>
          </a:p>
        </p:txBody>
      </p:sp>
      <p:sp>
        <p:nvSpPr>
          <p:cNvPr id="3" name="Content Placeholder 2">
            <a:extLst>
              <a:ext uri="{FF2B5EF4-FFF2-40B4-BE49-F238E27FC236}">
                <a16:creationId xmlns:a16="http://schemas.microsoft.com/office/drawing/2014/main" id="{BC20EF42-452B-49F2-B547-1726AA36C8E3}"/>
              </a:ext>
            </a:extLst>
          </p:cNvPr>
          <p:cNvSpPr>
            <a:spLocks noGrp="1"/>
          </p:cNvSpPr>
          <p:nvPr>
            <p:ph idx="1"/>
          </p:nvPr>
        </p:nvSpPr>
        <p:spPr>
          <a:xfrm>
            <a:off x="838200" y="1009582"/>
            <a:ext cx="10515600" cy="4351338"/>
          </a:xfrm>
        </p:spPr>
        <p:txBody>
          <a:bodyPr>
            <a:noAutofit/>
          </a:bodyPr>
          <a:lstStyle/>
          <a:p>
            <a:pPr algn="just"/>
            <a:r>
              <a:rPr lang="en-IN" sz="1800" dirty="0"/>
              <a:t>In the last part of the project, blasting practises at RVNL site were studied and certain relations of blasting parameters with overbreak were formulated. Those are:</a:t>
            </a:r>
          </a:p>
          <a:p>
            <a:pPr algn="just"/>
            <a:r>
              <a:rPr lang="en-IN" sz="1800" b="1" dirty="0"/>
              <a:t>Overbreak= 3.8507+0.1187(OI</a:t>
            </a:r>
            <a:r>
              <a:rPr lang="en-IN" sz="1800" dirty="0"/>
              <a:t>)</a:t>
            </a:r>
          </a:p>
          <a:p>
            <a:pPr algn="just"/>
            <a:r>
              <a:rPr lang="en-IN" sz="1800" b="1" dirty="0"/>
              <a:t>OB=0.54(C</a:t>
            </a:r>
            <a:r>
              <a:rPr lang="en-IN" sz="1800" b="1" baseline="-25000" dirty="0"/>
              <a:t>f</a:t>
            </a:r>
            <a:r>
              <a:rPr lang="en-IN" sz="1800" b="1" dirty="0"/>
              <a:t>/Q)+5.80;</a:t>
            </a:r>
          </a:p>
          <a:p>
            <a:pPr algn="just"/>
            <a:r>
              <a:rPr lang="en-IN" sz="1800" b="1" dirty="0"/>
              <a:t>OB=5.22ln(q</a:t>
            </a:r>
            <a:r>
              <a:rPr lang="en-IN" sz="1800" b="1" baseline="-25000" dirty="0"/>
              <a:t>p</a:t>
            </a:r>
            <a:r>
              <a:rPr lang="en-IN" sz="1800" b="1" dirty="0"/>
              <a:t>/A</a:t>
            </a:r>
            <a:r>
              <a:rPr lang="en-IN" sz="1800" b="1" baseline="-25000" dirty="0"/>
              <a:t>f</a:t>
            </a:r>
            <a:r>
              <a:rPr lang="en-IN" sz="1800" b="1" dirty="0"/>
              <a:t>)+ 7.57; </a:t>
            </a:r>
          </a:p>
          <a:p>
            <a:pPr algn="just"/>
            <a:r>
              <a:rPr lang="en-IN" sz="1800" dirty="0"/>
              <a:t>The above developed equations involve blasting parameters, tunnel characteristic features and geological parameter in the form of Q.</a:t>
            </a:r>
          </a:p>
          <a:p>
            <a:pPr algn="just"/>
            <a:r>
              <a:rPr lang="en-IN" sz="1800" dirty="0"/>
              <a:t>Overbreak volume can be divided into geological overbreak ( excess rock break due to release of in situ stress or due to orientation of discontinuities), blast induced overbreak ( excess rock break due to </a:t>
            </a:r>
            <a:r>
              <a:rPr lang="en-US" sz="1800" dirty="0"/>
              <a:t>inaccuracy in drilling and charging of contour blast holes, which control the damage induced in the surrounding rock mass due to blasting. </a:t>
            </a:r>
            <a:endParaRPr lang="en-IN" sz="1800" dirty="0"/>
          </a:p>
          <a:p>
            <a:pPr algn="just"/>
            <a:r>
              <a:rPr lang="en-IN" sz="1800" dirty="0"/>
              <a:t>Apart from Q (which is a function of 6 geological parameters) there are other important geological parameters which were not included in the model.</a:t>
            </a:r>
          </a:p>
          <a:p>
            <a:pPr algn="just"/>
            <a:r>
              <a:rPr lang="en-IN" sz="1800" dirty="0"/>
              <a:t>This part of the project proceeds forward with an intention to define overbreak in terms of other geological properties.</a:t>
            </a:r>
          </a:p>
          <a:p>
            <a:pPr algn="just"/>
            <a:r>
              <a:rPr lang="en-IN" sz="1800" dirty="0"/>
              <a:t>The properties in interest are PPV (peak particle velocity), HCF (half cast factor) and ONORM rock classes.</a:t>
            </a:r>
          </a:p>
        </p:txBody>
      </p:sp>
      <p:cxnSp>
        <p:nvCxnSpPr>
          <p:cNvPr id="4" name="Straight Connector 3">
            <a:extLst>
              <a:ext uri="{FF2B5EF4-FFF2-40B4-BE49-F238E27FC236}">
                <a16:creationId xmlns:a16="http://schemas.microsoft.com/office/drawing/2014/main" id="{AC604E28-1F54-4720-A7C0-0F9AE0E5BDC7}"/>
              </a:ext>
            </a:extLst>
          </p:cNvPr>
          <p:cNvCxnSpPr/>
          <p:nvPr/>
        </p:nvCxnSpPr>
        <p:spPr>
          <a:xfrm>
            <a:off x="838200" y="986123"/>
            <a:ext cx="10049522"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F0938C7E-2B7C-410E-B75F-F448BCD0EEB0}"/>
              </a:ext>
            </a:extLst>
          </p:cNvPr>
          <p:cNvSpPr>
            <a:spLocks noGrp="1"/>
          </p:cNvSpPr>
          <p:nvPr>
            <p:ph type="dt" sz="half" idx="10"/>
          </p:nvPr>
        </p:nvSpPr>
        <p:spPr>
          <a:xfrm>
            <a:off x="0" y="6356350"/>
            <a:ext cx="40386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FABA4EE8-168A-40C7-A7C6-39BACFE293C2}" type="datetime1">
              <a:rPr lang="en-IN" smtClean="0"/>
              <a:t>01-01-2024</a:t>
            </a:fld>
            <a:endParaRPr lang="en-IN"/>
          </a:p>
        </p:txBody>
      </p:sp>
      <p:sp>
        <p:nvSpPr>
          <p:cNvPr id="6" name="Footer Placeholder 5">
            <a:extLst>
              <a:ext uri="{FF2B5EF4-FFF2-40B4-BE49-F238E27FC236}">
                <a16:creationId xmlns:a16="http://schemas.microsoft.com/office/drawing/2014/main" id="{C4FDF16F-3747-4150-A468-90CA3D8C2073}"/>
              </a:ext>
            </a:extLst>
          </p:cNvPr>
          <p:cNvSpPr>
            <a:spLocks noGrp="1"/>
          </p:cNvSpPr>
          <p:nvPr>
            <p:ph type="ftr" sz="quarter" idx="11"/>
          </p:nvPr>
        </p:nvSpPr>
        <p:spPr>
          <a:xfrm>
            <a:off x="4038600" y="6356349"/>
            <a:ext cx="45720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7" name="Slide Number Placeholder 6">
            <a:extLst>
              <a:ext uri="{FF2B5EF4-FFF2-40B4-BE49-F238E27FC236}">
                <a16:creationId xmlns:a16="http://schemas.microsoft.com/office/drawing/2014/main" id="{A47FB5CF-DE04-4E93-B542-761598DFA5E4}"/>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2</a:t>
            </a:fld>
            <a:endParaRPr lang="en-IN" dirty="0"/>
          </a:p>
        </p:txBody>
      </p:sp>
    </p:spTree>
    <p:extLst>
      <p:ext uri="{BB962C8B-B14F-4D97-AF65-F5344CB8AC3E}">
        <p14:creationId xmlns:p14="http://schemas.microsoft.com/office/powerpoint/2010/main" val="1736575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D4F2E-BF3B-471C-B521-414209569B97}"/>
              </a:ext>
            </a:extLst>
          </p:cNvPr>
          <p:cNvSpPr>
            <a:spLocks noGrp="1"/>
          </p:cNvSpPr>
          <p:nvPr>
            <p:ph type="title"/>
          </p:nvPr>
        </p:nvSpPr>
        <p:spPr>
          <a:xfrm>
            <a:off x="838200" y="171588"/>
            <a:ext cx="10515600" cy="1325563"/>
          </a:xfrm>
        </p:spPr>
        <p:txBody>
          <a:bodyPr>
            <a:normAutofit/>
          </a:bodyPr>
          <a:lstStyle/>
          <a:p>
            <a:r>
              <a:rPr lang="en-IN" sz="3600" dirty="0">
                <a:latin typeface="+mn-lt"/>
              </a:rPr>
              <a:t>PPV (vs) Distance around bore hole</a:t>
            </a:r>
          </a:p>
        </p:txBody>
      </p:sp>
      <p:sp>
        <p:nvSpPr>
          <p:cNvPr id="3" name="Content Placeholder 2">
            <a:extLst>
              <a:ext uri="{FF2B5EF4-FFF2-40B4-BE49-F238E27FC236}">
                <a16:creationId xmlns:a16="http://schemas.microsoft.com/office/drawing/2014/main" id="{B099F5A4-B550-47D8-B09D-50E0A9FF30C3}"/>
              </a:ext>
            </a:extLst>
          </p:cNvPr>
          <p:cNvSpPr>
            <a:spLocks noGrp="1"/>
          </p:cNvSpPr>
          <p:nvPr>
            <p:ph idx="1"/>
          </p:nvPr>
        </p:nvSpPr>
        <p:spPr>
          <a:xfrm>
            <a:off x="900344" y="1253331"/>
            <a:ext cx="10515600" cy="4351338"/>
          </a:xfrm>
        </p:spPr>
        <p:txBody>
          <a:bodyPr>
            <a:normAutofit/>
          </a:bodyPr>
          <a:lstStyle/>
          <a:p>
            <a:r>
              <a:rPr lang="en-IN" sz="1800" dirty="0"/>
              <a:t>Once we have the PPV vs the distance around drilled hole for a rock type, we can read the damage limit corresponding to a particular PPV threshold value.</a:t>
            </a:r>
          </a:p>
          <a:p>
            <a:r>
              <a:rPr lang="en-IN" sz="1800" dirty="0"/>
              <a:t>For example threshold PPV corresponding to rock class B2 is 16.65m/sec. when read against its PPV vs distance graph the extent of rock damage is 0.83m.</a:t>
            </a:r>
          </a:p>
          <a:p>
            <a:r>
              <a:rPr lang="en-IN" sz="1800" dirty="0"/>
              <a:t>Similarly the rock damage depth on sides of borehole can be calculated for the threshold PPV fixed for any rock class from the graphs.</a:t>
            </a:r>
          </a:p>
          <a:p>
            <a:r>
              <a:rPr lang="en-IN" sz="1800" dirty="0"/>
              <a:t>For minimisation we can work it the opposite way and find the corresponding PPV and from it the subsequent explosive to control the overbreak to a given extent can be determined.</a:t>
            </a:r>
          </a:p>
        </p:txBody>
      </p:sp>
      <p:cxnSp>
        <p:nvCxnSpPr>
          <p:cNvPr id="4" name="Straight Connector 3">
            <a:extLst>
              <a:ext uri="{FF2B5EF4-FFF2-40B4-BE49-F238E27FC236}">
                <a16:creationId xmlns:a16="http://schemas.microsoft.com/office/drawing/2014/main" id="{8C244173-C81C-488D-ABD6-1F60B29BD328}"/>
              </a:ext>
            </a:extLst>
          </p:cNvPr>
          <p:cNvCxnSpPr/>
          <p:nvPr/>
        </p:nvCxnSpPr>
        <p:spPr>
          <a:xfrm>
            <a:off x="900344" y="1090215"/>
            <a:ext cx="10049522"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E4119BB9-FB19-46C6-B41C-D43BF8579F83}"/>
              </a:ext>
            </a:extLst>
          </p:cNvPr>
          <p:cNvSpPr>
            <a:spLocks noGrp="1"/>
          </p:cNvSpPr>
          <p:nvPr>
            <p:ph type="dt" sz="half" idx="10"/>
          </p:nvPr>
        </p:nvSpPr>
        <p:spPr>
          <a:xfrm>
            <a:off x="1" y="6356350"/>
            <a:ext cx="4018718"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1BD396C9-E9BF-4196-96C7-9C453FEF2F5A}" type="datetime1">
              <a:rPr lang="en-IN" smtClean="0"/>
              <a:t>01-01-2024</a:t>
            </a:fld>
            <a:endParaRPr lang="en-IN" dirty="0"/>
          </a:p>
        </p:txBody>
      </p:sp>
      <p:sp>
        <p:nvSpPr>
          <p:cNvPr id="6" name="Footer Placeholder 5">
            <a:extLst>
              <a:ext uri="{FF2B5EF4-FFF2-40B4-BE49-F238E27FC236}">
                <a16:creationId xmlns:a16="http://schemas.microsoft.com/office/drawing/2014/main" id="{7D049712-B059-4E22-84E9-71684C8C324B}"/>
              </a:ext>
            </a:extLst>
          </p:cNvPr>
          <p:cNvSpPr>
            <a:spLocks noGrp="1"/>
          </p:cNvSpPr>
          <p:nvPr>
            <p:ph type="ftr" sz="quarter" idx="11"/>
          </p:nvPr>
        </p:nvSpPr>
        <p:spPr>
          <a:xfrm>
            <a:off x="4018720" y="6356350"/>
            <a:ext cx="4591879"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7" name="Slide Number Placeholder 6">
            <a:extLst>
              <a:ext uri="{FF2B5EF4-FFF2-40B4-BE49-F238E27FC236}">
                <a16:creationId xmlns:a16="http://schemas.microsoft.com/office/drawing/2014/main" id="{C4703384-3057-4D47-B135-8E1B6611B2A9}"/>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20</a:t>
            </a:fld>
            <a:endParaRPr lang="en-IN" dirty="0"/>
          </a:p>
        </p:txBody>
      </p:sp>
    </p:spTree>
    <p:extLst>
      <p:ext uri="{BB962C8B-B14F-4D97-AF65-F5344CB8AC3E}">
        <p14:creationId xmlns:p14="http://schemas.microsoft.com/office/powerpoint/2010/main" val="1495580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45980-032E-41DF-9710-558F477E5209}"/>
              </a:ext>
            </a:extLst>
          </p:cNvPr>
          <p:cNvSpPr>
            <a:spLocks noGrp="1"/>
          </p:cNvSpPr>
          <p:nvPr>
            <p:ph type="title"/>
          </p:nvPr>
        </p:nvSpPr>
        <p:spPr>
          <a:xfrm>
            <a:off x="740923" y="263680"/>
            <a:ext cx="10515600" cy="1325563"/>
          </a:xfrm>
        </p:spPr>
        <p:txBody>
          <a:bodyPr>
            <a:normAutofit/>
          </a:bodyPr>
          <a:lstStyle/>
          <a:p>
            <a:r>
              <a:rPr lang="en-IN" sz="3600" dirty="0">
                <a:latin typeface="+mn-lt"/>
              </a:rPr>
              <a:t>Half cast factor( HCF)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C6BD80E-E012-496B-8A55-4054A1A78344}"/>
                  </a:ext>
                </a:extLst>
              </p:cNvPr>
              <p:cNvSpPr>
                <a:spLocks noGrp="1"/>
              </p:cNvSpPr>
              <p:nvPr>
                <p:ph idx="1"/>
              </p:nvPr>
            </p:nvSpPr>
            <p:spPr>
              <a:xfrm>
                <a:off x="838200" y="1485157"/>
                <a:ext cx="10515600" cy="4351338"/>
              </a:xfrm>
            </p:spPr>
            <p:txBody>
              <a:bodyPr>
                <a:normAutofit/>
              </a:bodyPr>
              <a:lstStyle/>
              <a:p>
                <a:pPr algn="just"/>
                <a:r>
                  <a:rPr lang="en-US" sz="2000" dirty="0"/>
                  <a:t>Half Cast Factor (HCF) is a popular parameter for the assessment of induced damage.</a:t>
                </a:r>
              </a:p>
              <a:p>
                <a:pPr algn="just"/>
                <a:r>
                  <a:rPr lang="en-US" sz="2000" dirty="0"/>
                  <a:t>Controlled-blasting techniques leave intact almost half the blast hole surface, referred to as “half-casts” or “half barrels”. Half casts are the traces of blast holes on the excavated surfaces, and they are  associated with radial fractures, provoking a blast-induced damage thickness.</a:t>
                </a:r>
              </a:p>
              <a:p>
                <a:pPr algn="just"/>
                <a:r>
                  <a:rPr lang="en-US" sz="2000" dirty="0"/>
                  <a:t>It is computed as the total length of visible half-casts divided by the total length of drilled contour blast holes, and is typically expressed as a percentage.</a:t>
                </a:r>
              </a:p>
              <a:p>
                <a:pPr algn="just"/>
                <a:r>
                  <a:rPr lang="en-IN" sz="2000" dirty="0"/>
                  <a:t>HCF = </a:t>
                </a:r>
                <a14:m>
                  <m:oMath xmlns:m="http://schemas.openxmlformats.org/officeDocument/2006/math">
                    <m:nary>
                      <m:naryPr>
                        <m:chr m:val="∑"/>
                        <m:ctrlPr>
                          <a:rPr lang="en-IN" sz="2000" i="1" smtClean="0">
                            <a:latin typeface="Cambria Math" panose="02040503050406030204" pitchFamily="18" charset="0"/>
                          </a:rPr>
                        </m:ctrlPr>
                      </m:naryPr>
                      <m:sub>
                        <m:r>
                          <m:rPr>
                            <m:brk m:alnAt="23"/>
                          </m:rPr>
                          <a:rPr lang="en-IN" sz="2000" b="0" i="1" smtClean="0">
                            <a:latin typeface="Cambria Math" panose="02040503050406030204" pitchFamily="18" charset="0"/>
                          </a:rPr>
                          <m:t>0</m:t>
                        </m:r>
                      </m:sub>
                      <m:sup>
                        <m:r>
                          <a:rPr lang="en-IN" sz="2000" b="0" i="1" smtClean="0">
                            <a:latin typeface="Cambria Math" panose="02040503050406030204" pitchFamily="18" charset="0"/>
                          </a:rPr>
                          <m:t>𝑖</m:t>
                        </m:r>
                      </m:sup>
                      <m:e>
                        <m:r>
                          <a:rPr lang="en-IN" sz="2000" b="0" i="1" smtClean="0">
                            <a:latin typeface="Cambria Math" panose="02040503050406030204" pitchFamily="18" charset="0"/>
                          </a:rPr>
                          <m:t>𝐿𝑖</m:t>
                        </m:r>
                        <m:r>
                          <a:rPr lang="en-IN" sz="2000" b="0" i="1" smtClean="0">
                            <a:latin typeface="Cambria Math" panose="02040503050406030204" pitchFamily="18" charset="0"/>
                          </a:rPr>
                          <m:t>/</m:t>
                        </m:r>
                        <m:nary>
                          <m:naryPr>
                            <m:chr m:val="∑"/>
                            <m:ctrlPr>
                              <a:rPr lang="en-IN" sz="2000" b="0" i="1" smtClean="0">
                                <a:latin typeface="Cambria Math" panose="02040503050406030204" pitchFamily="18" charset="0"/>
                              </a:rPr>
                            </m:ctrlPr>
                          </m:naryPr>
                          <m:sub>
                            <m:r>
                              <m:rPr>
                                <m:brk m:alnAt="23"/>
                              </m:rPr>
                              <a:rPr lang="en-IN" sz="2000" b="0" i="1" smtClean="0">
                                <a:latin typeface="Cambria Math" panose="02040503050406030204" pitchFamily="18" charset="0"/>
                              </a:rPr>
                              <m:t>0</m:t>
                            </m:r>
                          </m:sub>
                          <m:sup>
                            <m:r>
                              <a:rPr lang="en-IN" sz="2000" b="0" i="1" smtClean="0">
                                <a:latin typeface="Cambria Math" panose="02040503050406030204" pitchFamily="18" charset="0"/>
                              </a:rPr>
                              <m:t>𝑟</m:t>
                            </m:r>
                          </m:sup>
                          <m:e>
                            <m:r>
                              <a:rPr lang="en-IN" sz="2000" b="0" i="1" smtClean="0">
                                <a:latin typeface="Cambria Math" panose="02040503050406030204" pitchFamily="18" charset="0"/>
                              </a:rPr>
                              <m:t>𝐿𝑟</m:t>
                            </m:r>
                          </m:e>
                        </m:nary>
                      </m:e>
                    </m:nary>
                  </m:oMath>
                </a14:m>
                <a:r>
                  <a:rPr lang="en-IN" sz="2000" dirty="0"/>
                  <a:t> * 100</a:t>
                </a:r>
              </a:p>
              <a:p>
                <a:pPr algn="just"/>
                <a:r>
                  <a:rPr lang="en-IN" sz="2000" dirty="0"/>
                  <a:t>Li = visible half cast</a:t>
                </a:r>
              </a:p>
              <a:p>
                <a:pPr algn="just"/>
                <a:r>
                  <a:rPr lang="en-IN" sz="2000" dirty="0"/>
                  <a:t>Lr = drilled hole length</a:t>
                </a:r>
              </a:p>
              <a:p>
                <a:pPr marL="0" indent="0">
                  <a:buNone/>
                </a:pPr>
                <a:endParaRPr lang="en-IN" sz="2000" dirty="0"/>
              </a:p>
            </p:txBody>
          </p:sp>
        </mc:Choice>
        <mc:Fallback xmlns="">
          <p:sp>
            <p:nvSpPr>
              <p:cNvPr id="3" name="Content Placeholder 2">
                <a:extLst>
                  <a:ext uri="{FF2B5EF4-FFF2-40B4-BE49-F238E27FC236}">
                    <a16:creationId xmlns:a16="http://schemas.microsoft.com/office/drawing/2014/main" id="{AC6BD80E-E012-496B-8A55-4054A1A78344}"/>
                  </a:ext>
                </a:extLst>
              </p:cNvPr>
              <p:cNvSpPr>
                <a:spLocks noGrp="1" noRot="1" noChangeAspect="1" noMove="1" noResize="1" noEditPoints="1" noAdjustHandles="1" noChangeArrowheads="1" noChangeShapeType="1" noTextEdit="1"/>
              </p:cNvSpPr>
              <p:nvPr>
                <p:ph idx="1"/>
              </p:nvPr>
            </p:nvSpPr>
            <p:spPr>
              <a:xfrm>
                <a:off x="838200" y="1485157"/>
                <a:ext cx="10515600" cy="4351338"/>
              </a:xfrm>
              <a:blipFill>
                <a:blip r:embed="rId2"/>
                <a:stretch>
                  <a:fillRect l="-522" t="-1543" r="-580"/>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A87F52D4-CCEB-4FED-B1D8-6C13566F2698}"/>
              </a:ext>
            </a:extLst>
          </p:cNvPr>
          <p:cNvSpPr>
            <a:spLocks noGrp="1"/>
          </p:cNvSpPr>
          <p:nvPr>
            <p:ph type="dt" sz="half" idx="10"/>
          </p:nvPr>
        </p:nvSpPr>
        <p:spPr>
          <a:xfrm>
            <a:off x="0" y="6356350"/>
            <a:ext cx="40386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C1B2490D-8F4B-4AFC-8527-718FFF3763FB}" type="datetime1">
              <a:rPr lang="en-IN" smtClean="0"/>
              <a:t>01-01-2024</a:t>
            </a:fld>
            <a:endParaRPr lang="en-IN" dirty="0"/>
          </a:p>
        </p:txBody>
      </p:sp>
      <p:sp>
        <p:nvSpPr>
          <p:cNvPr id="5" name="Footer Placeholder 4">
            <a:extLst>
              <a:ext uri="{FF2B5EF4-FFF2-40B4-BE49-F238E27FC236}">
                <a16:creationId xmlns:a16="http://schemas.microsoft.com/office/drawing/2014/main" id="{9FB3D8A6-C744-4C1E-9C4A-0B9E117739FC}"/>
              </a:ext>
            </a:extLst>
          </p:cNvPr>
          <p:cNvSpPr>
            <a:spLocks noGrp="1"/>
          </p:cNvSpPr>
          <p:nvPr>
            <p:ph type="ftr" sz="quarter" idx="11"/>
          </p:nvPr>
        </p:nvSpPr>
        <p:spPr>
          <a:xfrm>
            <a:off x="4038600" y="6356350"/>
            <a:ext cx="45720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4DDC917E-ADE7-430F-8218-2ED7461B7019}"/>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21</a:t>
            </a:fld>
            <a:endParaRPr lang="en-IN" dirty="0"/>
          </a:p>
        </p:txBody>
      </p:sp>
      <p:cxnSp>
        <p:nvCxnSpPr>
          <p:cNvPr id="7" name="Straight Connector 6">
            <a:extLst>
              <a:ext uri="{FF2B5EF4-FFF2-40B4-BE49-F238E27FC236}">
                <a16:creationId xmlns:a16="http://schemas.microsoft.com/office/drawing/2014/main" id="{6116E908-3AB2-47A1-B119-2D6181B3601B}"/>
              </a:ext>
            </a:extLst>
          </p:cNvPr>
          <p:cNvCxnSpPr>
            <a:cxnSpLocks/>
          </p:cNvCxnSpPr>
          <p:nvPr/>
        </p:nvCxnSpPr>
        <p:spPr>
          <a:xfrm>
            <a:off x="838200" y="1265312"/>
            <a:ext cx="10515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CFA1036D-02C2-4683-90DF-C50EB3DA41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549" y="3484471"/>
            <a:ext cx="6559826" cy="2407495"/>
          </a:xfrm>
          <a:prstGeom prst="rect">
            <a:avLst/>
          </a:prstGeom>
        </p:spPr>
      </p:pic>
      <p:sp>
        <p:nvSpPr>
          <p:cNvPr id="13" name="TextBox 12">
            <a:extLst>
              <a:ext uri="{FF2B5EF4-FFF2-40B4-BE49-F238E27FC236}">
                <a16:creationId xmlns:a16="http://schemas.microsoft.com/office/drawing/2014/main" id="{64A87F1B-2F34-417E-A5F9-37779ABC3ED0}"/>
              </a:ext>
            </a:extLst>
          </p:cNvPr>
          <p:cNvSpPr txBox="1"/>
          <p:nvPr/>
        </p:nvSpPr>
        <p:spPr>
          <a:xfrm>
            <a:off x="5141842" y="5894191"/>
            <a:ext cx="5043653" cy="369332"/>
          </a:xfrm>
          <a:prstGeom prst="rect">
            <a:avLst/>
          </a:prstGeom>
          <a:noFill/>
        </p:spPr>
        <p:txBody>
          <a:bodyPr wrap="square" rtlCol="0">
            <a:spAutoFit/>
          </a:bodyPr>
          <a:lstStyle/>
          <a:p>
            <a:r>
              <a:rPr lang="en-IN" b="1" dirty="0"/>
              <a:t>Post blast profile showing half casts ; saiang (2008)</a:t>
            </a:r>
          </a:p>
        </p:txBody>
      </p:sp>
    </p:spTree>
    <p:extLst>
      <p:ext uri="{BB962C8B-B14F-4D97-AF65-F5344CB8AC3E}">
        <p14:creationId xmlns:p14="http://schemas.microsoft.com/office/powerpoint/2010/main" val="1649171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7776-6DCB-4F78-A5B7-046AF49F9968}"/>
              </a:ext>
            </a:extLst>
          </p:cNvPr>
          <p:cNvSpPr>
            <a:spLocks noGrp="1"/>
          </p:cNvSpPr>
          <p:nvPr>
            <p:ph type="title"/>
          </p:nvPr>
        </p:nvSpPr>
        <p:spPr/>
        <p:txBody>
          <a:bodyPr>
            <a:normAutofit/>
          </a:bodyPr>
          <a:lstStyle/>
          <a:p>
            <a:r>
              <a:rPr lang="en-IN" sz="3600" dirty="0">
                <a:latin typeface="+mn-lt"/>
              </a:rPr>
              <a:t>Distinction of overbreak using HCF</a:t>
            </a:r>
          </a:p>
        </p:txBody>
      </p:sp>
      <p:sp>
        <p:nvSpPr>
          <p:cNvPr id="3" name="Content Placeholder 2">
            <a:extLst>
              <a:ext uri="{FF2B5EF4-FFF2-40B4-BE49-F238E27FC236}">
                <a16:creationId xmlns:a16="http://schemas.microsoft.com/office/drawing/2014/main" id="{66BE113A-5F36-45AB-B474-7957F2DD3B42}"/>
              </a:ext>
            </a:extLst>
          </p:cNvPr>
          <p:cNvSpPr>
            <a:spLocks noGrp="1"/>
          </p:cNvSpPr>
          <p:nvPr>
            <p:ph idx="1"/>
          </p:nvPr>
        </p:nvSpPr>
        <p:spPr>
          <a:xfrm>
            <a:off x="887896" y="1457877"/>
            <a:ext cx="10515600" cy="4351338"/>
          </a:xfrm>
        </p:spPr>
        <p:txBody>
          <a:bodyPr>
            <a:normAutofit lnSpcReduction="10000"/>
          </a:bodyPr>
          <a:lstStyle/>
          <a:p>
            <a:r>
              <a:rPr lang="en-US" sz="2000" dirty="0"/>
              <a:t>Overbreak as mentioned earlier is classified into two types; blast induced and geological.</a:t>
            </a:r>
          </a:p>
          <a:p>
            <a:r>
              <a:rPr lang="en-US" sz="2000" dirty="0"/>
              <a:t>The application of half cast factor to differentiate is feasible only due to the implementation of the smooth blasting which is the case here. (which uses less energy which shows the half casts)</a:t>
            </a:r>
          </a:p>
          <a:p>
            <a:r>
              <a:rPr lang="en-US" sz="2000" dirty="0"/>
              <a:t>The Half cast developed by the Swedish Rock Engineering Research , was applied to differentiate between blast-induced overbreak and that associated with other sources , either natural or stress-induced.</a:t>
            </a:r>
          </a:p>
          <a:p>
            <a:r>
              <a:rPr lang="en-US" sz="2000" dirty="0"/>
              <a:t>When the overbreak occurred in a zone of visible half casts (HCF &gt; 5%), then technical overbreak was indicated as the main component; (indicating the inefficient use of explosive energy).</a:t>
            </a:r>
          </a:p>
          <a:p>
            <a:r>
              <a:rPr lang="en-US" sz="2000" dirty="0"/>
              <a:t> On the contrary, when the overbreak was observed in the absence of visible half-casts (HCF = 0 to 5 %), it was assumed to be influenced by geological aspects. The application of this procedure was practically feasible due to the implementation of the smooth blasting.</a:t>
            </a:r>
          </a:p>
          <a:p>
            <a:r>
              <a:rPr lang="en-US" sz="2000" dirty="0"/>
              <a:t>The first step of the work consisted in investigating the possible correlations among technical overbreak and geological overbreak values and the main factors influencing the technical and geological overbreak. </a:t>
            </a:r>
            <a:endParaRPr lang="en-IN" sz="2000" dirty="0"/>
          </a:p>
        </p:txBody>
      </p:sp>
      <p:sp>
        <p:nvSpPr>
          <p:cNvPr id="4" name="Date Placeholder 3">
            <a:extLst>
              <a:ext uri="{FF2B5EF4-FFF2-40B4-BE49-F238E27FC236}">
                <a16:creationId xmlns:a16="http://schemas.microsoft.com/office/drawing/2014/main" id="{EA6F3E18-70B0-41F7-A362-6DFACD12E089}"/>
              </a:ext>
            </a:extLst>
          </p:cNvPr>
          <p:cNvSpPr>
            <a:spLocks noGrp="1"/>
          </p:cNvSpPr>
          <p:nvPr>
            <p:ph type="dt" sz="half" idx="10"/>
          </p:nvPr>
        </p:nvSpPr>
        <p:spPr>
          <a:xfrm>
            <a:off x="0" y="6356350"/>
            <a:ext cx="4058478"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C1B2490D-8F4B-4AFC-8527-718FFF3763FB}" type="datetime1">
              <a:rPr lang="en-IN" smtClean="0"/>
              <a:t>01-01-2024</a:t>
            </a:fld>
            <a:endParaRPr lang="en-IN" dirty="0"/>
          </a:p>
        </p:txBody>
      </p:sp>
      <p:sp>
        <p:nvSpPr>
          <p:cNvPr id="5" name="Footer Placeholder 4">
            <a:extLst>
              <a:ext uri="{FF2B5EF4-FFF2-40B4-BE49-F238E27FC236}">
                <a16:creationId xmlns:a16="http://schemas.microsoft.com/office/drawing/2014/main" id="{AC399C3B-8879-4AA2-A3E8-4F817052AECA}"/>
              </a:ext>
            </a:extLst>
          </p:cNvPr>
          <p:cNvSpPr>
            <a:spLocks noGrp="1"/>
          </p:cNvSpPr>
          <p:nvPr>
            <p:ph type="ftr" sz="quarter" idx="11"/>
          </p:nvPr>
        </p:nvSpPr>
        <p:spPr>
          <a:xfrm>
            <a:off x="4058478" y="6356350"/>
            <a:ext cx="4552122"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8877BC18-2D52-404C-B3E4-E9908A9525B7}"/>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22</a:t>
            </a:fld>
            <a:endParaRPr lang="en-IN" dirty="0"/>
          </a:p>
        </p:txBody>
      </p:sp>
      <p:cxnSp>
        <p:nvCxnSpPr>
          <p:cNvPr id="7" name="Straight Connector 6">
            <a:extLst>
              <a:ext uri="{FF2B5EF4-FFF2-40B4-BE49-F238E27FC236}">
                <a16:creationId xmlns:a16="http://schemas.microsoft.com/office/drawing/2014/main" id="{5C17AA47-CF86-479D-9AAE-7F9CC57C4048}"/>
              </a:ext>
            </a:extLst>
          </p:cNvPr>
          <p:cNvCxnSpPr>
            <a:cxnSpLocks/>
          </p:cNvCxnSpPr>
          <p:nvPr/>
        </p:nvCxnSpPr>
        <p:spPr>
          <a:xfrm>
            <a:off x="937591" y="130506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9629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F766D-27E2-449F-B224-8F716A2DE3BC}"/>
              </a:ext>
            </a:extLst>
          </p:cNvPr>
          <p:cNvSpPr>
            <a:spLocks noGrp="1"/>
          </p:cNvSpPr>
          <p:nvPr>
            <p:ph type="title"/>
          </p:nvPr>
        </p:nvSpPr>
        <p:spPr>
          <a:xfrm>
            <a:off x="838200" y="136525"/>
            <a:ext cx="10515600" cy="1325563"/>
          </a:xfrm>
        </p:spPr>
        <p:txBody>
          <a:bodyPr>
            <a:normAutofit/>
          </a:bodyPr>
          <a:lstStyle/>
          <a:p>
            <a:r>
              <a:rPr lang="en-IN" sz="3600" dirty="0">
                <a:latin typeface="+mn-lt"/>
              </a:rPr>
              <a:t>Factors studied</a:t>
            </a:r>
          </a:p>
        </p:txBody>
      </p:sp>
      <p:sp>
        <p:nvSpPr>
          <p:cNvPr id="3" name="Content Placeholder 2">
            <a:extLst>
              <a:ext uri="{FF2B5EF4-FFF2-40B4-BE49-F238E27FC236}">
                <a16:creationId xmlns:a16="http://schemas.microsoft.com/office/drawing/2014/main" id="{B57F184C-69B6-4E0C-A709-5E0473B7A2CB}"/>
              </a:ext>
            </a:extLst>
          </p:cNvPr>
          <p:cNvSpPr>
            <a:spLocks noGrp="1"/>
          </p:cNvSpPr>
          <p:nvPr>
            <p:ph idx="1"/>
          </p:nvPr>
        </p:nvSpPr>
        <p:spPr>
          <a:xfrm>
            <a:off x="838200" y="1403489"/>
            <a:ext cx="10515600" cy="4351338"/>
          </a:xfrm>
        </p:spPr>
        <p:txBody>
          <a:bodyPr>
            <a:noAutofit/>
          </a:bodyPr>
          <a:lstStyle/>
          <a:p>
            <a:pPr algn="just"/>
            <a:r>
              <a:rPr lang="en-IN" sz="2000" dirty="0"/>
              <a:t>Out of the various geological factors discussed earlier, the factors which has variations in the given project site were studied. They are:</a:t>
            </a:r>
          </a:p>
          <a:p>
            <a:pPr marL="457200" indent="-457200" algn="just">
              <a:buFont typeface="+mj-lt"/>
              <a:buAutoNum type="arabicPeriod"/>
            </a:pPr>
            <a:r>
              <a:rPr lang="en-IN" sz="2000" dirty="0"/>
              <a:t>Length of blast hole</a:t>
            </a:r>
          </a:p>
          <a:p>
            <a:pPr marL="457200" indent="-457200" algn="just">
              <a:buFont typeface="+mj-lt"/>
              <a:buAutoNum type="arabicPeriod"/>
            </a:pPr>
            <a:r>
              <a:rPr lang="en-IN" sz="2000" dirty="0"/>
              <a:t>Discontinuity per round length</a:t>
            </a:r>
          </a:p>
          <a:p>
            <a:pPr marL="457200" indent="-457200" algn="just">
              <a:buFont typeface="+mj-lt"/>
              <a:buAutoNum type="arabicPeriod"/>
            </a:pPr>
            <a:r>
              <a:rPr lang="en-IN" sz="2000" dirty="0"/>
              <a:t>Spacing between discontinuities</a:t>
            </a:r>
          </a:p>
          <a:p>
            <a:pPr marL="457200" indent="-457200" algn="just">
              <a:buFont typeface="+mj-lt"/>
              <a:buAutoNum type="arabicPeriod"/>
            </a:pPr>
            <a:r>
              <a:rPr lang="en-IN" sz="2000" dirty="0"/>
              <a:t>Rock quality designation (RQD)</a:t>
            </a:r>
          </a:p>
          <a:p>
            <a:pPr marL="457200" indent="-457200" algn="just">
              <a:buFont typeface="+mj-lt"/>
              <a:buAutoNum type="arabicPeriod"/>
            </a:pPr>
            <a:r>
              <a:rPr lang="en-IN" sz="2000" dirty="0"/>
              <a:t>Rock mass rating</a:t>
            </a:r>
          </a:p>
          <a:p>
            <a:pPr algn="just"/>
            <a:r>
              <a:rPr lang="en-IN" sz="2000" dirty="0"/>
              <a:t>All the parameters studied were taken from main tunnel 2 &amp;3 and escape tunnel 3.</a:t>
            </a:r>
          </a:p>
          <a:p>
            <a:pPr algn="just"/>
            <a:r>
              <a:rPr lang="en-IN" sz="2000" dirty="0"/>
              <a:t>The profiles of the tunnel cross section post blast are monitored using the Amberg software which delimits the areas with little to minimum half casts on the contour.</a:t>
            </a:r>
          </a:p>
          <a:p>
            <a:pPr algn="just"/>
            <a:r>
              <a:rPr lang="en-IN" sz="2000" dirty="0"/>
              <a:t>The allowable half casts in this project is taken around 5%. </a:t>
            </a:r>
          </a:p>
          <a:p>
            <a:pPr algn="just"/>
            <a:r>
              <a:rPr lang="en-IN" sz="2000" dirty="0"/>
              <a:t>Overbreak with HCF value above 5% were taken as technical overbreak and less than that is taken as geological overbreak.</a:t>
            </a:r>
          </a:p>
        </p:txBody>
      </p:sp>
      <p:sp>
        <p:nvSpPr>
          <p:cNvPr id="4" name="Date Placeholder 3">
            <a:extLst>
              <a:ext uri="{FF2B5EF4-FFF2-40B4-BE49-F238E27FC236}">
                <a16:creationId xmlns:a16="http://schemas.microsoft.com/office/drawing/2014/main" id="{E9961A2B-0AF5-4B8F-BF17-23A4F4763970}"/>
              </a:ext>
            </a:extLst>
          </p:cNvPr>
          <p:cNvSpPr>
            <a:spLocks noGrp="1"/>
          </p:cNvSpPr>
          <p:nvPr>
            <p:ph type="dt" sz="half" idx="10"/>
          </p:nvPr>
        </p:nvSpPr>
        <p:spPr>
          <a:xfrm>
            <a:off x="0" y="6356350"/>
            <a:ext cx="40386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C1B2490D-8F4B-4AFC-8527-718FFF3763FB}" type="datetime1">
              <a:rPr lang="en-IN" smtClean="0"/>
              <a:t>01-01-2024</a:t>
            </a:fld>
            <a:endParaRPr lang="en-IN"/>
          </a:p>
        </p:txBody>
      </p:sp>
      <p:sp>
        <p:nvSpPr>
          <p:cNvPr id="5" name="Footer Placeholder 4">
            <a:extLst>
              <a:ext uri="{FF2B5EF4-FFF2-40B4-BE49-F238E27FC236}">
                <a16:creationId xmlns:a16="http://schemas.microsoft.com/office/drawing/2014/main" id="{A70A4777-D40E-42FF-AE62-27C9A575010A}"/>
              </a:ext>
            </a:extLst>
          </p:cNvPr>
          <p:cNvSpPr>
            <a:spLocks noGrp="1"/>
          </p:cNvSpPr>
          <p:nvPr>
            <p:ph type="ftr" sz="quarter" idx="11"/>
          </p:nvPr>
        </p:nvSpPr>
        <p:spPr>
          <a:xfrm>
            <a:off x="4038602" y="6356350"/>
            <a:ext cx="4571998"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a:t>203519019</a:t>
            </a:r>
          </a:p>
        </p:txBody>
      </p:sp>
      <p:sp>
        <p:nvSpPr>
          <p:cNvPr id="6" name="Slide Number Placeholder 5">
            <a:extLst>
              <a:ext uri="{FF2B5EF4-FFF2-40B4-BE49-F238E27FC236}">
                <a16:creationId xmlns:a16="http://schemas.microsoft.com/office/drawing/2014/main" id="{85FFA038-171A-46A8-80DA-6BD300E0B463}"/>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23</a:t>
            </a:fld>
            <a:endParaRPr lang="en-IN" dirty="0"/>
          </a:p>
        </p:txBody>
      </p:sp>
      <p:cxnSp>
        <p:nvCxnSpPr>
          <p:cNvPr id="7" name="Straight Connector 6">
            <a:extLst>
              <a:ext uri="{FF2B5EF4-FFF2-40B4-BE49-F238E27FC236}">
                <a16:creationId xmlns:a16="http://schemas.microsoft.com/office/drawing/2014/main" id="{1C8F9BB4-4451-4BED-9137-19F140038BF4}"/>
              </a:ext>
            </a:extLst>
          </p:cNvPr>
          <p:cNvCxnSpPr>
            <a:cxnSpLocks/>
          </p:cNvCxnSpPr>
          <p:nvPr/>
        </p:nvCxnSpPr>
        <p:spPr>
          <a:xfrm>
            <a:off x="838200" y="119573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9065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5C036-8D95-4962-A7F7-E39B109762A6}"/>
              </a:ext>
            </a:extLst>
          </p:cNvPr>
          <p:cNvSpPr>
            <a:spLocks noGrp="1"/>
          </p:cNvSpPr>
          <p:nvPr>
            <p:ph type="title"/>
          </p:nvPr>
        </p:nvSpPr>
        <p:spPr/>
        <p:txBody>
          <a:bodyPr>
            <a:normAutofit/>
          </a:bodyPr>
          <a:lstStyle/>
          <a:p>
            <a:r>
              <a:rPr lang="en-IN" sz="3600" dirty="0">
                <a:latin typeface="+mn-lt"/>
              </a:rPr>
              <a:t>Relation between parameters and overbreak</a:t>
            </a:r>
          </a:p>
        </p:txBody>
      </p:sp>
      <p:sp>
        <p:nvSpPr>
          <p:cNvPr id="3" name="Content Placeholder 2">
            <a:extLst>
              <a:ext uri="{FF2B5EF4-FFF2-40B4-BE49-F238E27FC236}">
                <a16:creationId xmlns:a16="http://schemas.microsoft.com/office/drawing/2014/main" id="{31E1CC5B-BF38-4E29-B888-B43E9BF75CF4}"/>
              </a:ext>
            </a:extLst>
          </p:cNvPr>
          <p:cNvSpPr>
            <a:spLocks noGrp="1"/>
          </p:cNvSpPr>
          <p:nvPr>
            <p:ph idx="1"/>
          </p:nvPr>
        </p:nvSpPr>
        <p:spPr>
          <a:xfrm>
            <a:off x="937591" y="1547329"/>
            <a:ext cx="10515600" cy="4351338"/>
          </a:xfrm>
        </p:spPr>
        <p:txBody>
          <a:bodyPr>
            <a:normAutofit/>
          </a:bodyPr>
          <a:lstStyle/>
          <a:p>
            <a:r>
              <a:rPr lang="en-IN" sz="2000" dirty="0"/>
              <a:t>First parameter studied is blast hole length. As defined earlier it is the length of horizontal the hole drilled into the available free face.</a:t>
            </a:r>
          </a:p>
          <a:p>
            <a:endParaRPr lang="en-IN" sz="2000" dirty="0"/>
          </a:p>
        </p:txBody>
      </p:sp>
      <p:sp>
        <p:nvSpPr>
          <p:cNvPr id="4" name="Date Placeholder 3">
            <a:extLst>
              <a:ext uri="{FF2B5EF4-FFF2-40B4-BE49-F238E27FC236}">
                <a16:creationId xmlns:a16="http://schemas.microsoft.com/office/drawing/2014/main" id="{6AA6D567-93AE-4CBC-9D2D-775FBE3D2BBE}"/>
              </a:ext>
            </a:extLst>
          </p:cNvPr>
          <p:cNvSpPr>
            <a:spLocks noGrp="1"/>
          </p:cNvSpPr>
          <p:nvPr>
            <p:ph type="dt" sz="half" idx="10"/>
          </p:nvPr>
        </p:nvSpPr>
        <p:spPr>
          <a:xfrm>
            <a:off x="0" y="6356350"/>
            <a:ext cx="40386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C1B2490D-8F4B-4AFC-8527-718FFF3763FB}" type="datetime1">
              <a:rPr lang="en-IN" smtClean="0"/>
              <a:t>01-01-2024</a:t>
            </a:fld>
            <a:endParaRPr lang="en-IN" dirty="0"/>
          </a:p>
        </p:txBody>
      </p:sp>
      <p:sp>
        <p:nvSpPr>
          <p:cNvPr id="5" name="Footer Placeholder 4">
            <a:extLst>
              <a:ext uri="{FF2B5EF4-FFF2-40B4-BE49-F238E27FC236}">
                <a16:creationId xmlns:a16="http://schemas.microsoft.com/office/drawing/2014/main" id="{318732E7-DB95-48AE-9A94-51F993A42DD3}"/>
              </a:ext>
            </a:extLst>
          </p:cNvPr>
          <p:cNvSpPr>
            <a:spLocks noGrp="1"/>
          </p:cNvSpPr>
          <p:nvPr>
            <p:ph type="ftr" sz="quarter" idx="11"/>
          </p:nvPr>
        </p:nvSpPr>
        <p:spPr>
          <a:xfrm>
            <a:off x="4038600" y="6356350"/>
            <a:ext cx="45720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DC1DF508-AB61-43D9-8751-C729D77BF03D}"/>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24</a:t>
            </a:fld>
            <a:endParaRPr lang="en-IN" dirty="0"/>
          </a:p>
        </p:txBody>
      </p:sp>
      <p:cxnSp>
        <p:nvCxnSpPr>
          <p:cNvPr id="7" name="Straight Connector 6">
            <a:extLst>
              <a:ext uri="{FF2B5EF4-FFF2-40B4-BE49-F238E27FC236}">
                <a16:creationId xmlns:a16="http://schemas.microsoft.com/office/drawing/2014/main" id="{0E36D927-8508-40DF-A20D-4E07C1A08702}"/>
              </a:ext>
            </a:extLst>
          </p:cNvPr>
          <p:cNvCxnSpPr>
            <a:cxnSpLocks/>
          </p:cNvCxnSpPr>
          <p:nvPr/>
        </p:nvCxnSpPr>
        <p:spPr>
          <a:xfrm>
            <a:off x="937591" y="1384582"/>
            <a:ext cx="105156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 name="Chart 7">
            <a:extLst>
              <a:ext uri="{FF2B5EF4-FFF2-40B4-BE49-F238E27FC236}">
                <a16:creationId xmlns:a16="http://schemas.microsoft.com/office/drawing/2014/main" id="{3631FF15-00DC-4203-A588-913248FE5F0A}"/>
              </a:ext>
            </a:extLst>
          </p:cNvPr>
          <p:cNvGraphicFramePr>
            <a:graphicFrameLocks/>
          </p:cNvGraphicFramePr>
          <p:nvPr>
            <p:extLst>
              <p:ext uri="{D42A27DB-BD31-4B8C-83A1-F6EECF244321}">
                <p14:modId xmlns:p14="http://schemas.microsoft.com/office/powerpoint/2010/main" val="30461691"/>
              </p:ext>
            </p:extLst>
          </p:nvPr>
        </p:nvGraphicFramePr>
        <p:xfrm>
          <a:off x="1043443" y="2148371"/>
          <a:ext cx="3796914" cy="228448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BE489270-371A-497B-8E0A-7A11AED289F4}"/>
              </a:ext>
            </a:extLst>
          </p:cNvPr>
          <p:cNvGraphicFramePr>
            <a:graphicFrameLocks/>
          </p:cNvGraphicFramePr>
          <p:nvPr>
            <p:extLst>
              <p:ext uri="{D42A27DB-BD31-4B8C-83A1-F6EECF244321}">
                <p14:modId xmlns:p14="http://schemas.microsoft.com/office/powerpoint/2010/main" val="2526689477"/>
              </p:ext>
            </p:extLst>
          </p:nvPr>
        </p:nvGraphicFramePr>
        <p:xfrm>
          <a:off x="5865825" y="4023519"/>
          <a:ext cx="4268940" cy="1973894"/>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0D68350D-855C-48D5-9B80-EA66D6159EBB}"/>
              </a:ext>
            </a:extLst>
          </p:cNvPr>
          <p:cNvSpPr txBox="1"/>
          <p:nvPr/>
        </p:nvSpPr>
        <p:spPr>
          <a:xfrm>
            <a:off x="5393799" y="2269193"/>
            <a:ext cx="4740965" cy="1754326"/>
          </a:xfrm>
          <a:prstGeom prst="rect">
            <a:avLst/>
          </a:prstGeom>
          <a:noFill/>
        </p:spPr>
        <p:txBody>
          <a:bodyPr wrap="square" rtlCol="0">
            <a:spAutoFit/>
          </a:bodyPr>
          <a:lstStyle/>
          <a:p>
            <a:pPr marL="285750" indent="-285750" algn="just">
              <a:buFont typeface="Arial" panose="020B0604020202020204" pitchFamily="34" charset="0"/>
              <a:buChar char="•"/>
            </a:pPr>
            <a:r>
              <a:rPr lang="en-IN" dirty="0"/>
              <a:t>The graphs explores the relationship between technical and geological overbreak .</a:t>
            </a:r>
          </a:p>
          <a:p>
            <a:pPr marL="285750" indent="-285750" algn="just">
              <a:buFont typeface="Arial" panose="020B0604020202020204" pitchFamily="34" charset="0"/>
              <a:buChar char="•"/>
            </a:pPr>
            <a:r>
              <a:rPr lang="en-IN" dirty="0"/>
              <a:t>Blast hole lengths drilled for B1 and B2 range 1.5 to 2m, while for C2 class the value is around 3m and 4m for class C3</a:t>
            </a:r>
          </a:p>
          <a:p>
            <a:pPr marL="285750" indent="-285750">
              <a:buFont typeface="Arial" panose="020B0604020202020204" pitchFamily="34" charset="0"/>
              <a:buChar char="•"/>
            </a:pPr>
            <a:endParaRPr lang="en-IN" dirty="0"/>
          </a:p>
        </p:txBody>
      </p:sp>
      <p:sp>
        <p:nvSpPr>
          <p:cNvPr id="13" name="TextBox 12">
            <a:extLst>
              <a:ext uri="{FF2B5EF4-FFF2-40B4-BE49-F238E27FC236}">
                <a16:creationId xmlns:a16="http://schemas.microsoft.com/office/drawing/2014/main" id="{925D7016-F7FC-4003-BB8B-ADF5AF1ED916}"/>
              </a:ext>
            </a:extLst>
          </p:cNvPr>
          <p:cNvSpPr txBox="1"/>
          <p:nvPr/>
        </p:nvSpPr>
        <p:spPr>
          <a:xfrm>
            <a:off x="1192696" y="4631635"/>
            <a:ext cx="4038600" cy="1200329"/>
          </a:xfrm>
          <a:prstGeom prst="rect">
            <a:avLst/>
          </a:prstGeom>
          <a:noFill/>
        </p:spPr>
        <p:txBody>
          <a:bodyPr wrap="square" rtlCol="0">
            <a:spAutoFit/>
          </a:bodyPr>
          <a:lstStyle/>
          <a:p>
            <a:pPr algn="just"/>
            <a:r>
              <a:rPr lang="en-IN" dirty="0"/>
              <a:t>Greater the blast hole length, greater the amount of explosive used. It by default indicates a good co-relation between technical overbreak and blast hole length</a:t>
            </a:r>
          </a:p>
        </p:txBody>
      </p:sp>
    </p:spTree>
    <p:extLst>
      <p:ext uri="{BB962C8B-B14F-4D97-AF65-F5344CB8AC3E}">
        <p14:creationId xmlns:p14="http://schemas.microsoft.com/office/powerpoint/2010/main" val="2739515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419F5-39C9-41DC-A285-5CEDD2CF79BF}"/>
              </a:ext>
            </a:extLst>
          </p:cNvPr>
          <p:cNvSpPr>
            <a:spLocks noGrp="1"/>
          </p:cNvSpPr>
          <p:nvPr>
            <p:ph type="title"/>
          </p:nvPr>
        </p:nvSpPr>
        <p:spPr/>
        <p:txBody>
          <a:bodyPr>
            <a:normAutofit/>
          </a:bodyPr>
          <a:lstStyle/>
          <a:p>
            <a:r>
              <a:rPr lang="en-IN" sz="3600" dirty="0">
                <a:latin typeface="+mn-lt"/>
              </a:rPr>
              <a:t>Relation between parameters and overbreak</a:t>
            </a:r>
          </a:p>
        </p:txBody>
      </p:sp>
      <p:sp>
        <p:nvSpPr>
          <p:cNvPr id="3" name="Content Placeholder 2">
            <a:extLst>
              <a:ext uri="{FF2B5EF4-FFF2-40B4-BE49-F238E27FC236}">
                <a16:creationId xmlns:a16="http://schemas.microsoft.com/office/drawing/2014/main" id="{C3E0B5C8-A092-4EC9-B36D-D3D63777D25E}"/>
              </a:ext>
            </a:extLst>
          </p:cNvPr>
          <p:cNvSpPr>
            <a:spLocks noGrp="1"/>
          </p:cNvSpPr>
          <p:nvPr>
            <p:ph idx="1"/>
          </p:nvPr>
        </p:nvSpPr>
        <p:spPr>
          <a:xfrm>
            <a:off x="937591" y="1447938"/>
            <a:ext cx="10515600" cy="4351338"/>
          </a:xfrm>
        </p:spPr>
        <p:txBody>
          <a:bodyPr/>
          <a:lstStyle/>
          <a:p>
            <a:pPr algn="just"/>
            <a:r>
              <a:rPr lang="en-IN" sz="2000" dirty="0"/>
              <a:t>Second parameter studied is the discontinuity per round length. Number of discontinuities indicated the structural integrity of a rock (how intact the rock is in between the successive tunnel faces)</a:t>
            </a:r>
          </a:p>
          <a:p>
            <a:endParaRPr lang="en-IN" dirty="0"/>
          </a:p>
        </p:txBody>
      </p:sp>
      <p:sp>
        <p:nvSpPr>
          <p:cNvPr id="4" name="Date Placeholder 3">
            <a:extLst>
              <a:ext uri="{FF2B5EF4-FFF2-40B4-BE49-F238E27FC236}">
                <a16:creationId xmlns:a16="http://schemas.microsoft.com/office/drawing/2014/main" id="{34D61B1C-6AE7-40A5-A05C-B9896BCA00D6}"/>
              </a:ext>
            </a:extLst>
          </p:cNvPr>
          <p:cNvSpPr>
            <a:spLocks noGrp="1"/>
          </p:cNvSpPr>
          <p:nvPr>
            <p:ph type="dt" sz="half" idx="10"/>
          </p:nvPr>
        </p:nvSpPr>
        <p:spPr>
          <a:xfrm>
            <a:off x="0" y="6356350"/>
            <a:ext cx="4018722"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C1B2490D-8F4B-4AFC-8527-718FFF3763FB}" type="datetime1">
              <a:rPr lang="en-IN" smtClean="0"/>
              <a:t>01-01-2024</a:t>
            </a:fld>
            <a:endParaRPr lang="en-IN" dirty="0"/>
          </a:p>
        </p:txBody>
      </p:sp>
      <p:sp>
        <p:nvSpPr>
          <p:cNvPr id="5" name="Footer Placeholder 4">
            <a:extLst>
              <a:ext uri="{FF2B5EF4-FFF2-40B4-BE49-F238E27FC236}">
                <a16:creationId xmlns:a16="http://schemas.microsoft.com/office/drawing/2014/main" id="{5F132533-663B-4A27-AF14-66DD83BB1355}"/>
              </a:ext>
            </a:extLst>
          </p:cNvPr>
          <p:cNvSpPr>
            <a:spLocks noGrp="1"/>
          </p:cNvSpPr>
          <p:nvPr>
            <p:ph type="ftr" sz="quarter" idx="11"/>
          </p:nvPr>
        </p:nvSpPr>
        <p:spPr>
          <a:xfrm>
            <a:off x="4018722" y="6356350"/>
            <a:ext cx="4591878"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0CCF41D9-5A83-4F79-801B-A61721B53E51}"/>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25</a:t>
            </a:fld>
            <a:endParaRPr lang="en-IN" dirty="0"/>
          </a:p>
        </p:txBody>
      </p:sp>
      <p:cxnSp>
        <p:nvCxnSpPr>
          <p:cNvPr id="7" name="Straight Connector 6">
            <a:extLst>
              <a:ext uri="{FF2B5EF4-FFF2-40B4-BE49-F238E27FC236}">
                <a16:creationId xmlns:a16="http://schemas.microsoft.com/office/drawing/2014/main" id="{74E28B3E-9399-4FD0-8F59-6F4012F6191E}"/>
              </a:ext>
            </a:extLst>
          </p:cNvPr>
          <p:cNvCxnSpPr>
            <a:cxnSpLocks/>
          </p:cNvCxnSpPr>
          <p:nvPr/>
        </p:nvCxnSpPr>
        <p:spPr>
          <a:xfrm>
            <a:off x="937591" y="1315008"/>
            <a:ext cx="105156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 name="Chart 7">
            <a:extLst>
              <a:ext uri="{FF2B5EF4-FFF2-40B4-BE49-F238E27FC236}">
                <a16:creationId xmlns:a16="http://schemas.microsoft.com/office/drawing/2014/main" id="{5F384D63-5550-4C60-8D3C-38696A34D0A0}"/>
              </a:ext>
            </a:extLst>
          </p:cNvPr>
          <p:cNvGraphicFramePr>
            <a:graphicFrameLocks/>
          </p:cNvGraphicFramePr>
          <p:nvPr>
            <p:extLst>
              <p:ext uri="{D42A27DB-BD31-4B8C-83A1-F6EECF244321}">
                <p14:modId xmlns:p14="http://schemas.microsoft.com/office/powerpoint/2010/main" val="1122684750"/>
              </p:ext>
            </p:extLst>
          </p:nvPr>
        </p:nvGraphicFramePr>
        <p:xfrm>
          <a:off x="612910" y="2264892"/>
          <a:ext cx="5483088" cy="259311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8635AD20-9A01-4918-93ED-F35887F8AAD7}"/>
              </a:ext>
            </a:extLst>
          </p:cNvPr>
          <p:cNvGraphicFramePr>
            <a:graphicFrameLocks/>
          </p:cNvGraphicFramePr>
          <p:nvPr>
            <p:extLst>
              <p:ext uri="{D42A27DB-BD31-4B8C-83A1-F6EECF244321}">
                <p14:modId xmlns:p14="http://schemas.microsoft.com/office/powerpoint/2010/main" val="1924395764"/>
              </p:ext>
            </p:extLst>
          </p:nvPr>
        </p:nvGraphicFramePr>
        <p:xfrm>
          <a:off x="6208642" y="4027736"/>
          <a:ext cx="5357193" cy="2293620"/>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FDDCDC49-7216-4CCA-95E3-FDFAAB7DC0A6}"/>
              </a:ext>
            </a:extLst>
          </p:cNvPr>
          <p:cNvSpPr txBox="1"/>
          <p:nvPr/>
        </p:nvSpPr>
        <p:spPr>
          <a:xfrm>
            <a:off x="6327913" y="2480324"/>
            <a:ext cx="4813852" cy="1200329"/>
          </a:xfrm>
          <a:prstGeom prst="rect">
            <a:avLst/>
          </a:prstGeom>
          <a:noFill/>
        </p:spPr>
        <p:txBody>
          <a:bodyPr wrap="square" rtlCol="0">
            <a:spAutoFit/>
          </a:bodyPr>
          <a:lstStyle/>
          <a:p>
            <a:pPr marL="285750" indent="-285750" algn="just">
              <a:buFont typeface="Arial" panose="020B0604020202020204" pitchFamily="34" charset="0"/>
              <a:buChar char="•"/>
            </a:pPr>
            <a:r>
              <a:rPr lang="en-IN" dirty="0"/>
              <a:t>As seen in both the cases higher is the number of discontinuities, greater is the overbreak.</a:t>
            </a:r>
          </a:p>
          <a:p>
            <a:pPr marL="285750" indent="-285750" algn="just">
              <a:buFont typeface="Arial" panose="020B0604020202020204" pitchFamily="34" charset="0"/>
              <a:buChar char="•"/>
            </a:pPr>
            <a:r>
              <a:rPr lang="en-IN" dirty="0"/>
              <a:t>Most of the higher number of discontinuities are of rock class C3 and C2.</a:t>
            </a:r>
          </a:p>
        </p:txBody>
      </p:sp>
      <p:sp>
        <p:nvSpPr>
          <p:cNvPr id="13" name="TextBox 12">
            <a:extLst>
              <a:ext uri="{FF2B5EF4-FFF2-40B4-BE49-F238E27FC236}">
                <a16:creationId xmlns:a16="http://schemas.microsoft.com/office/drawing/2014/main" id="{3109F815-83BF-4953-88CC-3A535BF5E792}"/>
              </a:ext>
            </a:extLst>
          </p:cNvPr>
          <p:cNvSpPr txBox="1"/>
          <p:nvPr/>
        </p:nvSpPr>
        <p:spPr>
          <a:xfrm>
            <a:off x="947533" y="4886716"/>
            <a:ext cx="4888398" cy="646331"/>
          </a:xfrm>
          <a:prstGeom prst="rect">
            <a:avLst/>
          </a:prstGeom>
          <a:noFill/>
        </p:spPr>
        <p:txBody>
          <a:bodyPr wrap="square" rtlCol="0">
            <a:spAutoFit/>
          </a:bodyPr>
          <a:lstStyle/>
          <a:p>
            <a:r>
              <a:rPr lang="en-IN" dirty="0"/>
              <a:t>Most of the tunnel length consists of rock class B2, B3 where the number of discontinuities are 3 to 5.</a:t>
            </a:r>
          </a:p>
        </p:txBody>
      </p:sp>
    </p:spTree>
    <p:extLst>
      <p:ext uri="{BB962C8B-B14F-4D97-AF65-F5344CB8AC3E}">
        <p14:creationId xmlns:p14="http://schemas.microsoft.com/office/powerpoint/2010/main" val="132339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FD23D-5CF4-4381-97E7-EF9D187C8A41}"/>
              </a:ext>
            </a:extLst>
          </p:cNvPr>
          <p:cNvSpPr>
            <a:spLocks noGrp="1"/>
          </p:cNvSpPr>
          <p:nvPr>
            <p:ph type="title"/>
          </p:nvPr>
        </p:nvSpPr>
        <p:spPr>
          <a:xfrm>
            <a:off x="838200" y="376064"/>
            <a:ext cx="10515600" cy="1325563"/>
          </a:xfrm>
        </p:spPr>
        <p:txBody>
          <a:bodyPr>
            <a:normAutofit/>
          </a:bodyPr>
          <a:lstStyle/>
          <a:p>
            <a:r>
              <a:rPr lang="en-IN" sz="3600" dirty="0">
                <a:latin typeface="+mn-lt"/>
              </a:rPr>
              <a:t>Relation between parameters and overbreak</a:t>
            </a:r>
            <a:endParaRPr lang="en-IN" sz="3600" dirty="0"/>
          </a:p>
        </p:txBody>
      </p:sp>
      <p:sp>
        <p:nvSpPr>
          <p:cNvPr id="3" name="Content Placeholder 2">
            <a:extLst>
              <a:ext uri="{FF2B5EF4-FFF2-40B4-BE49-F238E27FC236}">
                <a16:creationId xmlns:a16="http://schemas.microsoft.com/office/drawing/2014/main" id="{7243F158-13BC-4D3F-892F-0AA11913750A}"/>
              </a:ext>
            </a:extLst>
          </p:cNvPr>
          <p:cNvSpPr>
            <a:spLocks noGrp="1"/>
          </p:cNvSpPr>
          <p:nvPr>
            <p:ph idx="1"/>
          </p:nvPr>
        </p:nvSpPr>
        <p:spPr>
          <a:xfrm>
            <a:off x="927652" y="1467817"/>
            <a:ext cx="10515600" cy="4351338"/>
          </a:xfrm>
        </p:spPr>
        <p:txBody>
          <a:bodyPr>
            <a:normAutofit/>
          </a:bodyPr>
          <a:lstStyle/>
          <a:p>
            <a:r>
              <a:rPr lang="en-IN" sz="2000" dirty="0"/>
              <a:t>The third parameter studied is spacing between the discontinuities density in a round length. This is defined as number of discontinuities per round length. It indicates the denseness of a rock.</a:t>
            </a:r>
          </a:p>
          <a:p>
            <a:pPr marL="0" indent="0">
              <a:buNone/>
            </a:pPr>
            <a:endParaRPr lang="en-IN" sz="2000" dirty="0"/>
          </a:p>
        </p:txBody>
      </p:sp>
      <p:sp>
        <p:nvSpPr>
          <p:cNvPr id="4" name="Date Placeholder 3">
            <a:extLst>
              <a:ext uri="{FF2B5EF4-FFF2-40B4-BE49-F238E27FC236}">
                <a16:creationId xmlns:a16="http://schemas.microsoft.com/office/drawing/2014/main" id="{5808020B-A72F-4C67-8F1A-6CF8A47D34D3}"/>
              </a:ext>
            </a:extLst>
          </p:cNvPr>
          <p:cNvSpPr>
            <a:spLocks noGrp="1"/>
          </p:cNvSpPr>
          <p:nvPr>
            <p:ph type="dt" sz="half" idx="10"/>
          </p:nvPr>
        </p:nvSpPr>
        <p:spPr>
          <a:xfrm>
            <a:off x="-19878" y="6356350"/>
            <a:ext cx="4078356"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C1B2490D-8F4B-4AFC-8527-718FFF3763FB}" type="datetime1">
              <a:rPr lang="en-IN" smtClean="0"/>
              <a:t>01-01-2024</a:t>
            </a:fld>
            <a:endParaRPr lang="en-IN" dirty="0"/>
          </a:p>
        </p:txBody>
      </p:sp>
      <p:sp>
        <p:nvSpPr>
          <p:cNvPr id="5" name="Footer Placeholder 4">
            <a:extLst>
              <a:ext uri="{FF2B5EF4-FFF2-40B4-BE49-F238E27FC236}">
                <a16:creationId xmlns:a16="http://schemas.microsoft.com/office/drawing/2014/main" id="{5DD78579-B515-43C5-A588-D11BC180FE19}"/>
              </a:ext>
            </a:extLst>
          </p:cNvPr>
          <p:cNvSpPr>
            <a:spLocks noGrp="1"/>
          </p:cNvSpPr>
          <p:nvPr>
            <p:ph type="ftr" sz="quarter" idx="11"/>
          </p:nvPr>
        </p:nvSpPr>
        <p:spPr>
          <a:xfrm>
            <a:off x="4058478" y="6356350"/>
            <a:ext cx="4552122"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3608E871-73F7-401F-977E-2352E0DDEA3B}"/>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26</a:t>
            </a:fld>
            <a:endParaRPr lang="en-IN" dirty="0"/>
          </a:p>
        </p:txBody>
      </p:sp>
      <p:cxnSp>
        <p:nvCxnSpPr>
          <p:cNvPr id="7" name="Straight Connector 6">
            <a:extLst>
              <a:ext uri="{FF2B5EF4-FFF2-40B4-BE49-F238E27FC236}">
                <a16:creationId xmlns:a16="http://schemas.microsoft.com/office/drawing/2014/main" id="{DC6BF998-CD32-4FCD-BE06-D3A941CB2DAB}"/>
              </a:ext>
            </a:extLst>
          </p:cNvPr>
          <p:cNvCxnSpPr>
            <a:cxnSpLocks/>
          </p:cNvCxnSpPr>
          <p:nvPr/>
        </p:nvCxnSpPr>
        <p:spPr>
          <a:xfrm>
            <a:off x="927652" y="1305069"/>
            <a:ext cx="105156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 name="Chart 7">
            <a:extLst>
              <a:ext uri="{FF2B5EF4-FFF2-40B4-BE49-F238E27FC236}">
                <a16:creationId xmlns:a16="http://schemas.microsoft.com/office/drawing/2014/main" id="{9D6C0E80-8721-4FC1-95F4-6901DE47BE8A}"/>
              </a:ext>
            </a:extLst>
          </p:cNvPr>
          <p:cNvGraphicFramePr>
            <a:graphicFrameLocks/>
          </p:cNvGraphicFramePr>
          <p:nvPr>
            <p:extLst>
              <p:ext uri="{D42A27DB-BD31-4B8C-83A1-F6EECF244321}">
                <p14:modId xmlns:p14="http://schemas.microsoft.com/office/powerpoint/2010/main" val="2674404952"/>
              </p:ext>
            </p:extLst>
          </p:nvPr>
        </p:nvGraphicFramePr>
        <p:xfrm>
          <a:off x="1062989" y="2202177"/>
          <a:ext cx="4483046" cy="245364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837732AF-6B4E-404E-85E7-10B56888C120}"/>
              </a:ext>
            </a:extLst>
          </p:cNvPr>
          <p:cNvGraphicFramePr>
            <a:graphicFrameLocks/>
          </p:cNvGraphicFramePr>
          <p:nvPr>
            <p:extLst>
              <p:ext uri="{D42A27DB-BD31-4B8C-83A1-F6EECF244321}">
                <p14:modId xmlns:p14="http://schemas.microsoft.com/office/powerpoint/2010/main" val="560748449"/>
              </p:ext>
            </p:extLst>
          </p:nvPr>
        </p:nvGraphicFramePr>
        <p:xfrm>
          <a:off x="6251713" y="3855093"/>
          <a:ext cx="4877298" cy="2232660"/>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54CDDC9C-6411-47F9-9635-E5AFDC1C9576}"/>
              </a:ext>
            </a:extLst>
          </p:cNvPr>
          <p:cNvSpPr txBox="1"/>
          <p:nvPr/>
        </p:nvSpPr>
        <p:spPr>
          <a:xfrm>
            <a:off x="5978138" y="2353382"/>
            <a:ext cx="5033011" cy="1754326"/>
          </a:xfrm>
          <a:prstGeom prst="rect">
            <a:avLst/>
          </a:prstGeom>
          <a:noFill/>
        </p:spPr>
        <p:txBody>
          <a:bodyPr wrap="square" rtlCol="0">
            <a:spAutoFit/>
          </a:bodyPr>
          <a:lstStyle/>
          <a:p>
            <a:pPr marL="285750" indent="-285750" algn="just">
              <a:buFont typeface="Arial" panose="020B0604020202020204" pitchFamily="34" charset="0"/>
              <a:buChar char="•"/>
            </a:pPr>
            <a:r>
              <a:rPr lang="en-IN" dirty="0"/>
              <a:t>Higher Discontinuity density is associated with rock class C2, C3 . It means higher number of discontinuities per unit length. </a:t>
            </a:r>
          </a:p>
          <a:p>
            <a:pPr marL="285750" indent="-285750" algn="just">
              <a:buFont typeface="Arial" panose="020B0604020202020204" pitchFamily="34" charset="0"/>
              <a:buChar char="•"/>
            </a:pPr>
            <a:r>
              <a:rPr lang="en-IN" dirty="0"/>
              <a:t>Higher the number, weaker the rock which indicates easy rock breakage causing higher overbreak</a:t>
            </a:r>
          </a:p>
        </p:txBody>
      </p:sp>
      <p:sp>
        <p:nvSpPr>
          <p:cNvPr id="15" name="TextBox 14">
            <a:extLst>
              <a:ext uri="{FF2B5EF4-FFF2-40B4-BE49-F238E27FC236}">
                <a16:creationId xmlns:a16="http://schemas.microsoft.com/office/drawing/2014/main" id="{A6750427-22A2-4C1E-9B37-C94F13B1C7E6}"/>
              </a:ext>
            </a:extLst>
          </p:cNvPr>
          <p:cNvSpPr txBox="1"/>
          <p:nvPr/>
        </p:nvSpPr>
        <p:spPr>
          <a:xfrm>
            <a:off x="1245704" y="4739510"/>
            <a:ext cx="4300331" cy="1200329"/>
          </a:xfrm>
          <a:prstGeom prst="rect">
            <a:avLst/>
          </a:prstGeom>
          <a:noFill/>
        </p:spPr>
        <p:txBody>
          <a:bodyPr wrap="square" rtlCol="0">
            <a:spAutoFit/>
          </a:bodyPr>
          <a:lstStyle/>
          <a:p>
            <a:pPr algn="just"/>
            <a:r>
              <a:rPr lang="en-IN" dirty="0"/>
              <a:t>Blast design is usually made in accordance to geology, so the contribution to the total overbreak will come from geological part of it. </a:t>
            </a:r>
          </a:p>
        </p:txBody>
      </p:sp>
    </p:spTree>
    <p:extLst>
      <p:ext uri="{BB962C8B-B14F-4D97-AF65-F5344CB8AC3E}">
        <p14:creationId xmlns:p14="http://schemas.microsoft.com/office/powerpoint/2010/main" val="2211867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1C97-BE7C-4D90-9DCC-D199F00B39D3}"/>
              </a:ext>
            </a:extLst>
          </p:cNvPr>
          <p:cNvSpPr>
            <a:spLocks noGrp="1"/>
          </p:cNvSpPr>
          <p:nvPr>
            <p:ph type="title"/>
          </p:nvPr>
        </p:nvSpPr>
        <p:spPr>
          <a:xfrm>
            <a:off x="738809" y="320675"/>
            <a:ext cx="10515600" cy="1325563"/>
          </a:xfrm>
        </p:spPr>
        <p:txBody>
          <a:bodyPr>
            <a:normAutofit/>
          </a:bodyPr>
          <a:lstStyle/>
          <a:p>
            <a:r>
              <a:rPr lang="en-IN" sz="3600" dirty="0">
                <a:latin typeface="+mn-lt"/>
              </a:rPr>
              <a:t>Relation between parameters and overbreak</a:t>
            </a:r>
            <a:endParaRPr lang="en-IN" sz="3600" dirty="0"/>
          </a:p>
        </p:txBody>
      </p:sp>
      <p:sp>
        <p:nvSpPr>
          <p:cNvPr id="3" name="Content Placeholder 2">
            <a:extLst>
              <a:ext uri="{FF2B5EF4-FFF2-40B4-BE49-F238E27FC236}">
                <a16:creationId xmlns:a16="http://schemas.microsoft.com/office/drawing/2014/main" id="{54441E9A-F9D6-4D1C-8E00-FFF4C2095F16}"/>
              </a:ext>
            </a:extLst>
          </p:cNvPr>
          <p:cNvSpPr>
            <a:spLocks noGrp="1"/>
          </p:cNvSpPr>
          <p:nvPr>
            <p:ph idx="1"/>
          </p:nvPr>
        </p:nvSpPr>
        <p:spPr>
          <a:xfrm>
            <a:off x="838200" y="1507573"/>
            <a:ext cx="10515600" cy="4351338"/>
          </a:xfrm>
        </p:spPr>
        <p:txBody>
          <a:bodyPr>
            <a:normAutofit/>
          </a:bodyPr>
          <a:lstStyle/>
          <a:p>
            <a:r>
              <a:rPr lang="en-IN" sz="2000" dirty="0"/>
              <a:t>Next parameter studied is the rock quality designation . It indicates the soundness of the rock. It is one of prominent characteristic of Q- value. In this analysis it is used as Q- value representative. </a:t>
            </a:r>
          </a:p>
          <a:p>
            <a:endParaRPr lang="en-IN" sz="2000" dirty="0"/>
          </a:p>
        </p:txBody>
      </p:sp>
      <p:sp>
        <p:nvSpPr>
          <p:cNvPr id="4" name="Date Placeholder 3">
            <a:extLst>
              <a:ext uri="{FF2B5EF4-FFF2-40B4-BE49-F238E27FC236}">
                <a16:creationId xmlns:a16="http://schemas.microsoft.com/office/drawing/2014/main" id="{51DFB731-7ACE-450C-8067-4FFAE291B9D2}"/>
              </a:ext>
            </a:extLst>
          </p:cNvPr>
          <p:cNvSpPr>
            <a:spLocks noGrp="1"/>
          </p:cNvSpPr>
          <p:nvPr>
            <p:ph type="dt" sz="half" idx="10"/>
          </p:nvPr>
        </p:nvSpPr>
        <p:spPr>
          <a:xfrm>
            <a:off x="0" y="6356350"/>
            <a:ext cx="40386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C1B2490D-8F4B-4AFC-8527-718FFF3763FB}" type="datetime1">
              <a:rPr lang="en-IN" smtClean="0"/>
              <a:t>01-01-2024</a:t>
            </a:fld>
            <a:endParaRPr lang="en-IN" dirty="0"/>
          </a:p>
        </p:txBody>
      </p:sp>
      <p:sp>
        <p:nvSpPr>
          <p:cNvPr id="5" name="Footer Placeholder 4">
            <a:extLst>
              <a:ext uri="{FF2B5EF4-FFF2-40B4-BE49-F238E27FC236}">
                <a16:creationId xmlns:a16="http://schemas.microsoft.com/office/drawing/2014/main" id="{AB7C5383-552E-4942-89D3-6465BC9E7CFE}"/>
              </a:ext>
            </a:extLst>
          </p:cNvPr>
          <p:cNvSpPr>
            <a:spLocks noGrp="1"/>
          </p:cNvSpPr>
          <p:nvPr>
            <p:ph type="ftr" sz="quarter" idx="11"/>
          </p:nvPr>
        </p:nvSpPr>
        <p:spPr>
          <a:xfrm>
            <a:off x="4038600" y="6356350"/>
            <a:ext cx="45720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771D9BA2-8B69-4799-8975-38FF66FDA517}"/>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27</a:t>
            </a:fld>
            <a:endParaRPr lang="en-IN" dirty="0"/>
          </a:p>
        </p:txBody>
      </p:sp>
      <p:cxnSp>
        <p:nvCxnSpPr>
          <p:cNvPr id="9" name="Straight Connector 8">
            <a:extLst>
              <a:ext uri="{FF2B5EF4-FFF2-40B4-BE49-F238E27FC236}">
                <a16:creationId xmlns:a16="http://schemas.microsoft.com/office/drawing/2014/main" id="{BF881A6C-1ADA-4239-B5FE-A3A39842B2AE}"/>
              </a:ext>
            </a:extLst>
          </p:cNvPr>
          <p:cNvCxnSpPr>
            <a:cxnSpLocks/>
          </p:cNvCxnSpPr>
          <p:nvPr/>
        </p:nvCxnSpPr>
        <p:spPr>
          <a:xfrm>
            <a:off x="838200" y="1334885"/>
            <a:ext cx="105156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Chart 9">
            <a:extLst>
              <a:ext uri="{FF2B5EF4-FFF2-40B4-BE49-F238E27FC236}">
                <a16:creationId xmlns:a16="http://schemas.microsoft.com/office/drawing/2014/main" id="{15F28EB4-F806-4FA2-A3B9-8D0DA73723E6}"/>
              </a:ext>
            </a:extLst>
          </p:cNvPr>
          <p:cNvGraphicFramePr>
            <a:graphicFrameLocks/>
          </p:cNvGraphicFramePr>
          <p:nvPr>
            <p:extLst>
              <p:ext uri="{D42A27DB-BD31-4B8C-83A1-F6EECF244321}">
                <p14:modId xmlns:p14="http://schemas.microsoft.com/office/powerpoint/2010/main" val="3682365721"/>
              </p:ext>
            </p:extLst>
          </p:nvPr>
        </p:nvGraphicFramePr>
        <p:xfrm>
          <a:off x="838200" y="2017809"/>
          <a:ext cx="4350026" cy="23850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FD5225FE-16A7-4C98-B943-4379851B9B34}"/>
              </a:ext>
            </a:extLst>
          </p:cNvPr>
          <p:cNvGraphicFramePr>
            <a:graphicFrameLocks/>
          </p:cNvGraphicFramePr>
          <p:nvPr>
            <p:extLst>
              <p:ext uri="{D42A27DB-BD31-4B8C-83A1-F6EECF244321}">
                <p14:modId xmlns:p14="http://schemas.microsoft.com/office/powerpoint/2010/main" val="2390927886"/>
              </p:ext>
            </p:extLst>
          </p:nvPr>
        </p:nvGraphicFramePr>
        <p:xfrm>
          <a:off x="6510130" y="3996891"/>
          <a:ext cx="4744279" cy="211074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4DD9A2D2-C055-4E05-8D79-5717D21E00EB}"/>
              </a:ext>
            </a:extLst>
          </p:cNvPr>
          <p:cNvSpPr txBox="1"/>
          <p:nvPr/>
        </p:nvSpPr>
        <p:spPr>
          <a:xfrm>
            <a:off x="5991639" y="2349096"/>
            <a:ext cx="4558748" cy="1477328"/>
          </a:xfrm>
          <a:prstGeom prst="rect">
            <a:avLst/>
          </a:prstGeom>
          <a:noFill/>
        </p:spPr>
        <p:txBody>
          <a:bodyPr wrap="square" rtlCol="0">
            <a:spAutoFit/>
          </a:bodyPr>
          <a:lstStyle/>
          <a:p>
            <a:pPr marL="285750" indent="-285750" algn="just">
              <a:buFont typeface="Arial" panose="020B0604020202020204" pitchFamily="34" charset="0"/>
              <a:buChar char="•"/>
            </a:pPr>
            <a:r>
              <a:rPr lang="en-IN" dirty="0"/>
              <a:t>RQD indicates the rock resistance to drilling. </a:t>
            </a:r>
          </a:p>
          <a:p>
            <a:pPr marL="285750" indent="-285750" algn="just">
              <a:buFont typeface="Arial" panose="020B0604020202020204" pitchFamily="34" charset="0"/>
              <a:buChar char="•"/>
            </a:pPr>
            <a:r>
              <a:rPr lang="en-IN" dirty="0"/>
              <a:t>Higher the RQD value, lower is the number of discontinuities.</a:t>
            </a:r>
          </a:p>
          <a:p>
            <a:pPr marL="285750" indent="-285750" algn="just">
              <a:buFont typeface="Arial" panose="020B0604020202020204" pitchFamily="34" charset="0"/>
              <a:buChar char="•"/>
            </a:pPr>
            <a:r>
              <a:rPr lang="en-IN" dirty="0"/>
              <a:t>Higher RQD is often associated with rock class B2, B3</a:t>
            </a:r>
          </a:p>
        </p:txBody>
      </p:sp>
      <p:sp>
        <p:nvSpPr>
          <p:cNvPr id="13" name="TextBox 12">
            <a:extLst>
              <a:ext uri="{FF2B5EF4-FFF2-40B4-BE49-F238E27FC236}">
                <a16:creationId xmlns:a16="http://schemas.microsoft.com/office/drawing/2014/main" id="{9CB43391-4110-485E-9755-390F3C329004}"/>
              </a:ext>
            </a:extLst>
          </p:cNvPr>
          <p:cNvSpPr txBox="1"/>
          <p:nvPr/>
        </p:nvSpPr>
        <p:spPr>
          <a:xfrm>
            <a:off x="1118149" y="4393135"/>
            <a:ext cx="4350025" cy="1754326"/>
          </a:xfrm>
          <a:prstGeom prst="rect">
            <a:avLst/>
          </a:prstGeom>
          <a:noFill/>
        </p:spPr>
        <p:txBody>
          <a:bodyPr wrap="square" rtlCol="0">
            <a:spAutoFit/>
          </a:bodyPr>
          <a:lstStyle/>
          <a:p>
            <a:pPr marL="285750" indent="-285750" algn="just">
              <a:buFont typeface="Arial" panose="020B0604020202020204" pitchFamily="34" charset="0"/>
              <a:buChar char="•"/>
            </a:pPr>
            <a:r>
              <a:rPr lang="en-IN" dirty="0"/>
              <a:t>Rock with higher RQD when subjected to a properly designed blast design will not leave behind any half cast.</a:t>
            </a:r>
          </a:p>
          <a:p>
            <a:pPr marL="285750" indent="-285750" algn="just">
              <a:buFont typeface="Arial" panose="020B0604020202020204" pitchFamily="34" charset="0"/>
              <a:buChar char="•"/>
            </a:pPr>
            <a:r>
              <a:rPr lang="en-IN" dirty="0"/>
              <a:t>When a half cast is left behind for a high RQD rock , it indicates the defective blast design.</a:t>
            </a:r>
          </a:p>
        </p:txBody>
      </p:sp>
    </p:spTree>
    <p:extLst>
      <p:ext uri="{BB962C8B-B14F-4D97-AF65-F5344CB8AC3E}">
        <p14:creationId xmlns:p14="http://schemas.microsoft.com/office/powerpoint/2010/main" val="297584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FD82-B38D-4F14-A622-A52C09CAD868}"/>
              </a:ext>
            </a:extLst>
          </p:cNvPr>
          <p:cNvSpPr>
            <a:spLocks noGrp="1"/>
          </p:cNvSpPr>
          <p:nvPr>
            <p:ph type="title"/>
          </p:nvPr>
        </p:nvSpPr>
        <p:spPr/>
        <p:txBody>
          <a:bodyPr>
            <a:normAutofit/>
          </a:bodyPr>
          <a:lstStyle/>
          <a:p>
            <a:r>
              <a:rPr lang="en-IN" sz="3600" dirty="0">
                <a:latin typeface="+mn-lt"/>
              </a:rPr>
              <a:t>Relation between parameters and overbreak</a:t>
            </a:r>
          </a:p>
        </p:txBody>
      </p:sp>
      <p:sp>
        <p:nvSpPr>
          <p:cNvPr id="3" name="Content Placeholder 2">
            <a:extLst>
              <a:ext uri="{FF2B5EF4-FFF2-40B4-BE49-F238E27FC236}">
                <a16:creationId xmlns:a16="http://schemas.microsoft.com/office/drawing/2014/main" id="{6981E5CD-1F70-4960-B456-7AD1AA0B21B4}"/>
              </a:ext>
            </a:extLst>
          </p:cNvPr>
          <p:cNvSpPr>
            <a:spLocks noGrp="1"/>
          </p:cNvSpPr>
          <p:nvPr>
            <p:ph idx="1"/>
          </p:nvPr>
        </p:nvSpPr>
        <p:spPr>
          <a:xfrm>
            <a:off x="947531" y="1567208"/>
            <a:ext cx="10515600" cy="4351338"/>
          </a:xfrm>
        </p:spPr>
        <p:txBody>
          <a:bodyPr>
            <a:normAutofit/>
          </a:bodyPr>
          <a:lstStyle/>
          <a:p>
            <a:r>
              <a:rPr lang="en-IN" sz="2000" dirty="0"/>
              <a:t>Last parameter studied is the rock mass rating. It is one of the three rock mass classification used in the project. It consists of 7 separate characteristics, so its effect on overbreak is explored</a:t>
            </a:r>
          </a:p>
          <a:p>
            <a:endParaRPr lang="en-IN" sz="2000" dirty="0"/>
          </a:p>
        </p:txBody>
      </p:sp>
      <p:sp>
        <p:nvSpPr>
          <p:cNvPr id="4" name="Date Placeholder 3">
            <a:extLst>
              <a:ext uri="{FF2B5EF4-FFF2-40B4-BE49-F238E27FC236}">
                <a16:creationId xmlns:a16="http://schemas.microsoft.com/office/drawing/2014/main" id="{1E9F24A1-C835-4D22-9243-5AFAC4732189}"/>
              </a:ext>
            </a:extLst>
          </p:cNvPr>
          <p:cNvSpPr>
            <a:spLocks noGrp="1"/>
          </p:cNvSpPr>
          <p:nvPr>
            <p:ph type="dt" sz="half" idx="10"/>
          </p:nvPr>
        </p:nvSpPr>
        <p:spPr>
          <a:xfrm>
            <a:off x="0" y="6356350"/>
            <a:ext cx="40386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C1B2490D-8F4B-4AFC-8527-718FFF3763FB}" type="datetime1">
              <a:rPr lang="en-IN" smtClean="0"/>
              <a:t>01-01-2024</a:t>
            </a:fld>
            <a:endParaRPr lang="en-IN" dirty="0"/>
          </a:p>
        </p:txBody>
      </p:sp>
      <p:sp>
        <p:nvSpPr>
          <p:cNvPr id="5" name="Footer Placeholder 4">
            <a:extLst>
              <a:ext uri="{FF2B5EF4-FFF2-40B4-BE49-F238E27FC236}">
                <a16:creationId xmlns:a16="http://schemas.microsoft.com/office/drawing/2014/main" id="{0AF790B9-8FA8-44E0-8249-1E21A7733321}"/>
              </a:ext>
            </a:extLst>
          </p:cNvPr>
          <p:cNvSpPr>
            <a:spLocks noGrp="1"/>
          </p:cNvSpPr>
          <p:nvPr>
            <p:ph type="ftr" sz="quarter" idx="11"/>
          </p:nvPr>
        </p:nvSpPr>
        <p:spPr>
          <a:xfrm>
            <a:off x="4038602" y="6356350"/>
            <a:ext cx="4571998"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276C229B-2F61-4FA9-9EEE-C644797595CE}"/>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28</a:t>
            </a:fld>
            <a:endParaRPr lang="en-IN" dirty="0"/>
          </a:p>
        </p:txBody>
      </p:sp>
      <p:cxnSp>
        <p:nvCxnSpPr>
          <p:cNvPr id="7" name="Straight Connector 6">
            <a:extLst>
              <a:ext uri="{FF2B5EF4-FFF2-40B4-BE49-F238E27FC236}">
                <a16:creationId xmlns:a16="http://schemas.microsoft.com/office/drawing/2014/main" id="{E38F786A-A45E-4B94-92D4-6C0997487C53}"/>
              </a:ext>
            </a:extLst>
          </p:cNvPr>
          <p:cNvCxnSpPr>
            <a:cxnSpLocks/>
          </p:cNvCxnSpPr>
          <p:nvPr/>
        </p:nvCxnSpPr>
        <p:spPr>
          <a:xfrm>
            <a:off x="947531" y="1374643"/>
            <a:ext cx="105156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 name="Chart 7">
            <a:extLst>
              <a:ext uri="{FF2B5EF4-FFF2-40B4-BE49-F238E27FC236}">
                <a16:creationId xmlns:a16="http://schemas.microsoft.com/office/drawing/2014/main" id="{BF384724-F142-4FC4-ADDD-2AB021B16E1A}"/>
              </a:ext>
            </a:extLst>
          </p:cNvPr>
          <p:cNvGraphicFramePr>
            <a:graphicFrameLocks/>
          </p:cNvGraphicFramePr>
          <p:nvPr>
            <p:extLst>
              <p:ext uri="{D42A27DB-BD31-4B8C-83A1-F6EECF244321}">
                <p14:modId xmlns:p14="http://schemas.microsoft.com/office/powerpoint/2010/main" val="976850769"/>
              </p:ext>
            </p:extLst>
          </p:nvPr>
        </p:nvGraphicFramePr>
        <p:xfrm>
          <a:off x="1280162" y="2263140"/>
          <a:ext cx="3459480" cy="23317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FE0793C3-5B4C-4FDB-8556-FA93534CFD26}"/>
              </a:ext>
            </a:extLst>
          </p:cNvPr>
          <p:cNvGraphicFramePr>
            <a:graphicFrameLocks/>
          </p:cNvGraphicFramePr>
          <p:nvPr>
            <p:extLst>
              <p:ext uri="{D42A27DB-BD31-4B8C-83A1-F6EECF244321}">
                <p14:modId xmlns:p14="http://schemas.microsoft.com/office/powerpoint/2010/main" val="1249669708"/>
              </p:ext>
            </p:extLst>
          </p:nvPr>
        </p:nvGraphicFramePr>
        <p:xfrm>
          <a:off x="6589478" y="3914140"/>
          <a:ext cx="3672840" cy="2442210"/>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FDF57E62-4D94-49D9-B577-71AA2799E1F4}"/>
              </a:ext>
            </a:extLst>
          </p:cNvPr>
          <p:cNvSpPr txBox="1"/>
          <p:nvPr/>
        </p:nvSpPr>
        <p:spPr>
          <a:xfrm>
            <a:off x="6010856" y="2223025"/>
            <a:ext cx="4663770" cy="1754326"/>
          </a:xfrm>
          <a:prstGeom prst="rect">
            <a:avLst/>
          </a:prstGeom>
          <a:noFill/>
        </p:spPr>
        <p:txBody>
          <a:bodyPr wrap="square" rtlCol="0">
            <a:spAutoFit/>
          </a:bodyPr>
          <a:lstStyle/>
          <a:p>
            <a:pPr marL="285750" indent="-285750" algn="just">
              <a:buFont typeface="Arial" panose="020B0604020202020204" pitchFamily="34" charset="0"/>
              <a:buChar char="•"/>
            </a:pPr>
            <a:r>
              <a:rPr lang="en-IN" dirty="0"/>
              <a:t>Similar to RQD, RMR also rates the rock quality (more comprehensively) which considers the stress reduction factor due to opening. </a:t>
            </a:r>
          </a:p>
          <a:p>
            <a:pPr marL="285750" indent="-285750" algn="just">
              <a:buFont typeface="Arial" panose="020B0604020202020204" pitchFamily="34" charset="0"/>
              <a:buChar char="•"/>
            </a:pPr>
            <a:r>
              <a:rPr lang="en-IN" dirty="0"/>
              <a:t>High RMR indicates sound rock which requires higher blast energy to break rock.</a:t>
            </a:r>
          </a:p>
        </p:txBody>
      </p:sp>
      <p:sp>
        <p:nvSpPr>
          <p:cNvPr id="11" name="TextBox 10">
            <a:extLst>
              <a:ext uri="{FF2B5EF4-FFF2-40B4-BE49-F238E27FC236}">
                <a16:creationId xmlns:a16="http://schemas.microsoft.com/office/drawing/2014/main" id="{446536FF-C588-4157-B9D4-ED3235C2ED77}"/>
              </a:ext>
            </a:extLst>
          </p:cNvPr>
          <p:cNvSpPr txBox="1"/>
          <p:nvPr/>
        </p:nvSpPr>
        <p:spPr>
          <a:xfrm>
            <a:off x="1297222" y="4549676"/>
            <a:ext cx="4497291" cy="1477328"/>
          </a:xfrm>
          <a:prstGeom prst="rect">
            <a:avLst/>
          </a:prstGeom>
          <a:noFill/>
        </p:spPr>
        <p:txBody>
          <a:bodyPr wrap="square" rtlCol="0">
            <a:spAutoFit/>
          </a:bodyPr>
          <a:lstStyle/>
          <a:p>
            <a:pPr marL="285750" indent="-285750" algn="just">
              <a:buFont typeface="Arial" panose="020B0604020202020204" pitchFamily="34" charset="0"/>
              <a:buChar char="•"/>
            </a:pPr>
            <a:r>
              <a:rPr lang="en-IN" dirty="0"/>
              <a:t>High RMR demands more explosive energy prompting engineer to drill large hole lengths.</a:t>
            </a:r>
          </a:p>
          <a:p>
            <a:pPr marL="285750" indent="-285750" algn="just">
              <a:buFont typeface="Arial" panose="020B0604020202020204" pitchFamily="34" charset="0"/>
              <a:buChar char="•"/>
            </a:pPr>
            <a:r>
              <a:rPr lang="en-IN" dirty="0"/>
              <a:t>When overdone this results in misuse of explosive energy, leaving behind half casts</a:t>
            </a:r>
          </a:p>
        </p:txBody>
      </p:sp>
    </p:spTree>
    <p:extLst>
      <p:ext uri="{BB962C8B-B14F-4D97-AF65-F5344CB8AC3E}">
        <p14:creationId xmlns:p14="http://schemas.microsoft.com/office/powerpoint/2010/main" val="2890209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B263-8980-4C0A-AD10-5F319029F46A}"/>
              </a:ext>
            </a:extLst>
          </p:cNvPr>
          <p:cNvSpPr>
            <a:spLocks noGrp="1"/>
          </p:cNvSpPr>
          <p:nvPr>
            <p:ph type="title"/>
          </p:nvPr>
        </p:nvSpPr>
        <p:spPr>
          <a:xfrm>
            <a:off x="838200" y="245856"/>
            <a:ext cx="10515600" cy="1325563"/>
          </a:xfrm>
        </p:spPr>
        <p:txBody>
          <a:bodyPr>
            <a:normAutofit/>
          </a:bodyPr>
          <a:lstStyle/>
          <a:p>
            <a:r>
              <a:rPr lang="en-IN" sz="3600" dirty="0">
                <a:latin typeface="+mn-lt"/>
              </a:rPr>
              <a:t>Correlation between parameters and overbreak</a:t>
            </a:r>
            <a:endParaRPr lang="en-IN" sz="3600" dirty="0"/>
          </a:p>
        </p:txBody>
      </p:sp>
      <p:sp>
        <p:nvSpPr>
          <p:cNvPr id="3" name="Content Placeholder 2">
            <a:extLst>
              <a:ext uri="{FF2B5EF4-FFF2-40B4-BE49-F238E27FC236}">
                <a16:creationId xmlns:a16="http://schemas.microsoft.com/office/drawing/2014/main" id="{DCC0B0E4-EC29-4FA4-8536-2F32940054BD}"/>
              </a:ext>
            </a:extLst>
          </p:cNvPr>
          <p:cNvSpPr>
            <a:spLocks noGrp="1"/>
          </p:cNvSpPr>
          <p:nvPr>
            <p:ph idx="1"/>
          </p:nvPr>
        </p:nvSpPr>
        <p:spPr>
          <a:xfrm>
            <a:off x="917713" y="1215617"/>
            <a:ext cx="10515600" cy="4351338"/>
          </a:xfrm>
        </p:spPr>
        <p:txBody>
          <a:bodyPr>
            <a:normAutofit/>
          </a:bodyPr>
          <a:lstStyle/>
          <a:p>
            <a:pPr algn="just"/>
            <a:r>
              <a:rPr lang="en-IN" sz="2000" dirty="0"/>
              <a:t>For all the parameters observed, corelation was found out using excel stat (an add in to excel for statistics)</a:t>
            </a:r>
          </a:p>
          <a:p>
            <a:pPr algn="just"/>
            <a:r>
              <a:rPr lang="en-IN" sz="2000" dirty="0"/>
              <a:t>Corelation co-efficient for all the parameters are presented below.</a:t>
            </a:r>
          </a:p>
          <a:p>
            <a:endParaRPr lang="en-IN" sz="2000" dirty="0"/>
          </a:p>
          <a:p>
            <a:pPr marL="0" indent="0">
              <a:buNone/>
            </a:pPr>
            <a:endParaRPr lang="en-IN" sz="2000" dirty="0"/>
          </a:p>
        </p:txBody>
      </p:sp>
      <p:sp>
        <p:nvSpPr>
          <p:cNvPr id="4" name="Date Placeholder 3">
            <a:extLst>
              <a:ext uri="{FF2B5EF4-FFF2-40B4-BE49-F238E27FC236}">
                <a16:creationId xmlns:a16="http://schemas.microsoft.com/office/drawing/2014/main" id="{93E8FD1A-98BC-4E4A-A044-83E33551B380}"/>
              </a:ext>
            </a:extLst>
          </p:cNvPr>
          <p:cNvSpPr>
            <a:spLocks noGrp="1"/>
          </p:cNvSpPr>
          <p:nvPr>
            <p:ph type="dt" sz="half" idx="10"/>
          </p:nvPr>
        </p:nvSpPr>
        <p:spPr>
          <a:xfrm>
            <a:off x="0" y="6356350"/>
            <a:ext cx="4058478"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C1B2490D-8F4B-4AFC-8527-718FFF3763FB}" type="datetime1">
              <a:rPr lang="en-IN" smtClean="0"/>
              <a:t>01-01-2024</a:t>
            </a:fld>
            <a:endParaRPr lang="en-IN" dirty="0"/>
          </a:p>
        </p:txBody>
      </p:sp>
      <p:sp>
        <p:nvSpPr>
          <p:cNvPr id="5" name="Footer Placeholder 4">
            <a:extLst>
              <a:ext uri="{FF2B5EF4-FFF2-40B4-BE49-F238E27FC236}">
                <a16:creationId xmlns:a16="http://schemas.microsoft.com/office/drawing/2014/main" id="{CF361DD4-4E41-455B-9FAF-68E919E999A5}"/>
              </a:ext>
            </a:extLst>
          </p:cNvPr>
          <p:cNvSpPr>
            <a:spLocks noGrp="1"/>
          </p:cNvSpPr>
          <p:nvPr>
            <p:ph type="ftr" sz="quarter" idx="11"/>
          </p:nvPr>
        </p:nvSpPr>
        <p:spPr>
          <a:xfrm>
            <a:off x="4058478" y="6356350"/>
            <a:ext cx="4552122"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AC1A89F0-5C89-48BC-B0D2-3D99740B16BB}"/>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29</a:t>
            </a:fld>
            <a:endParaRPr lang="en-IN" dirty="0"/>
          </a:p>
        </p:txBody>
      </p:sp>
      <p:cxnSp>
        <p:nvCxnSpPr>
          <p:cNvPr id="7" name="Straight Connector 6">
            <a:extLst>
              <a:ext uri="{FF2B5EF4-FFF2-40B4-BE49-F238E27FC236}">
                <a16:creationId xmlns:a16="http://schemas.microsoft.com/office/drawing/2014/main" id="{877FC379-0594-495A-B3F3-5FC137F28D55}"/>
              </a:ext>
            </a:extLst>
          </p:cNvPr>
          <p:cNvCxnSpPr>
            <a:cxnSpLocks/>
          </p:cNvCxnSpPr>
          <p:nvPr/>
        </p:nvCxnSpPr>
        <p:spPr>
          <a:xfrm>
            <a:off x="917713" y="1215617"/>
            <a:ext cx="105156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938974C0-842E-4B23-9D3F-01D632C9840E}"/>
              </a:ext>
            </a:extLst>
          </p:cNvPr>
          <p:cNvGraphicFramePr>
            <a:graphicFrameLocks noGrp="1"/>
          </p:cNvGraphicFramePr>
          <p:nvPr>
            <p:extLst>
              <p:ext uri="{D42A27DB-BD31-4B8C-83A1-F6EECF244321}">
                <p14:modId xmlns:p14="http://schemas.microsoft.com/office/powerpoint/2010/main" val="1103190423"/>
              </p:ext>
            </p:extLst>
          </p:nvPr>
        </p:nvGraphicFramePr>
        <p:xfrm>
          <a:off x="1018210" y="2316480"/>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703062857"/>
                    </a:ext>
                  </a:extLst>
                </a:gridCol>
                <a:gridCol w="2709333">
                  <a:extLst>
                    <a:ext uri="{9D8B030D-6E8A-4147-A177-3AD203B41FA5}">
                      <a16:colId xmlns:a16="http://schemas.microsoft.com/office/drawing/2014/main" val="849939493"/>
                    </a:ext>
                  </a:extLst>
                </a:gridCol>
                <a:gridCol w="2709333">
                  <a:extLst>
                    <a:ext uri="{9D8B030D-6E8A-4147-A177-3AD203B41FA5}">
                      <a16:colId xmlns:a16="http://schemas.microsoft.com/office/drawing/2014/main" val="1116717764"/>
                    </a:ext>
                  </a:extLst>
                </a:gridCol>
              </a:tblGrid>
              <a:tr h="370840">
                <a:tc>
                  <a:txBody>
                    <a:bodyPr/>
                    <a:lstStyle/>
                    <a:p>
                      <a:r>
                        <a:rPr lang="en-IN" dirty="0"/>
                        <a:t>Parameter</a:t>
                      </a:r>
                    </a:p>
                  </a:txBody>
                  <a:tcPr/>
                </a:tc>
                <a:tc>
                  <a:txBody>
                    <a:bodyPr/>
                    <a:lstStyle/>
                    <a:p>
                      <a:r>
                        <a:rPr lang="en-IN" dirty="0"/>
                        <a:t>Technical Overbreak</a:t>
                      </a:r>
                    </a:p>
                  </a:txBody>
                  <a:tcPr/>
                </a:tc>
                <a:tc>
                  <a:txBody>
                    <a:bodyPr/>
                    <a:lstStyle/>
                    <a:p>
                      <a:r>
                        <a:rPr lang="en-IN" dirty="0"/>
                        <a:t>Geological overbreak</a:t>
                      </a:r>
                    </a:p>
                  </a:txBody>
                  <a:tcPr/>
                </a:tc>
                <a:extLst>
                  <a:ext uri="{0D108BD9-81ED-4DB2-BD59-A6C34878D82A}">
                    <a16:rowId xmlns:a16="http://schemas.microsoft.com/office/drawing/2014/main" val="3419754383"/>
                  </a:ext>
                </a:extLst>
              </a:tr>
              <a:tr h="370840">
                <a:tc>
                  <a:txBody>
                    <a:bodyPr/>
                    <a:lstStyle/>
                    <a:p>
                      <a:r>
                        <a:rPr lang="en-IN" dirty="0"/>
                        <a:t>Blast hole length</a:t>
                      </a:r>
                    </a:p>
                  </a:txBody>
                  <a:tcPr/>
                </a:tc>
                <a:tc>
                  <a:txBody>
                    <a:bodyPr/>
                    <a:lstStyle/>
                    <a:p>
                      <a:r>
                        <a:rPr lang="en-IN" b="1" dirty="0"/>
                        <a:t>0.89</a:t>
                      </a:r>
                    </a:p>
                  </a:txBody>
                  <a:tcPr/>
                </a:tc>
                <a:tc>
                  <a:txBody>
                    <a:bodyPr/>
                    <a:lstStyle/>
                    <a:p>
                      <a:r>
                        <a:rPr lang="en-IN" dirty="0"/>
                        <a:t>0.22</a:t>
                      </a:r>
                    </a:p>
                  </a:txBody>
                  <a:tcPr/>
                </a:tc>
                <a:extLst>
                  <a:ext uri="{0D108BD9-81ED-4DB2-BD59-A6C34878D82A}">
                    <a16:rowId xmlns:a16="http://schemas.microsoft.com/office/drawing/2014/main" val="763311796"/>
                  </a:ext>
                </a:extLst>
              </a:tr>
              <a:tr h="370840">
                <a:tc>
                  <a:txBody>
                    <a:bodyPr/>
                    <a:lstStyle/>
                    <a:p>
                      <a:r>
                        <a:rPr lang="en-IN" dirty="0"/>
                        <a:t>Discontinuity number</a:t>
                      </a:r>
                    </a:p>
                  </a:txBody>
                  <a:tcPr/>
                </a:tc>
                <a:tc>
                  <a:txBody>
                    <a:bodyPr/>
                    <a:lstStyle/>
                    <a:p>
                      <a:r>
                        <a:rPr lang="en-IN" dirty="0"/>
                        <a:t>-0.24</a:t>
                      </a:r>
                    </a:p>
                  </a:txBody>
                  <a:tcPr/>
                </a:tc>
                <a:tc>
                  <a:txBody>
                    <a:bodyPr/>
                    <a:lstStyle/>
                    <a:p>
                      <a:r>
                        <a:rPr lang="en-IN" dirty="0"/>
                        <a:t>0.42</a:t>
                      </a:r>
                    </a:p>
                  </a:txBody>
                  <a:tcPr/>
                </a:tc>
                <a:extLst>
                  <a:ext uri="{0D108BD9-81ED-4DB2-BD59-A6C34878D82A}">
                    <a16:rowId xmlns:a16="http://schemas.microsoft.com/office/drawing/2014/main" val="1775356904"/>
                  </a:ext>
                </a:extLst>
              </a:tr>
              <a:tr h="370840">
                <a:tc>
                  <a:txBody>
                    <a:bodyPr/>
                    <a:lstStyle/>
                    <a:p>
                      <a:r>
                        <a:rPr lang="en-IN" dirty="0"/>
                        <a:t>Discontinuity density</a:t>
                      </a:r>
                    </a:p>
                  </a:txBody>
                  <a:tcPr/>
                </a:tc>
                <a:tc>
                  <a:txBody>
                    <a:bodyPr/>
                    <a:lstStyle/>
                    <a:p>
                      <a:r>
                        <a:rPr lang="en-IN" dirty="0"/>
                        <a:t>0.14</a:t>
                      </a:r>
                    </a:p>
                  </a:txBody>
                  <a:tcPr/>
                </a:tc>
                <a:tc>
                  <a:txBody>
                    <a:bodyPr/>
                    <a:lstStyle/>
                    <a:p>
                      <a:r>
                        <a:rPr lang="en-IN" dirty="0"/>
                        <a:t>0.31</a:t>
                      </a:r>
                    </a:p>
                  </a:txBody>
                  <a:tcPr/>
                </a:tc>
                <a:extLst>
                  <a:ext uri="{0D108BD9-81ED-4DB2-BD59-A6C34878D82A}">
                    <a16:rowId xmlns:a16="http://schemas.microsoft.com/office/drawing/2014/main" val="2783610276"/>
                  </a:ext>
                </a:extLst>
              </a:tr>
              <a:tr h="370840">
                <a:tc>
                  <a:txBody>
                    <a:bodyPr/>
                    <a:lstStyle/>
                    <a:p>
                      <a:r>
                        <a:rPr lang="en-IN" dirty="0"/>
                        <a:t>RQD</a:t>
                      </a:r>
                    </a:p>
                  </a:txBody>
                  <a:tcPr/>
                </a:tc>
                <a:tc>
                  <a:txBody>
                    <a:bodyPr/>
                    <a:lstStyle/>
                    <a:p>
                      <a:r>
                        <a:rPr lang="en-IN" dirty="0"/>
                        <a:t>-0.17</a:t>
                      </a:r>
                    </a:p>
                  </a:txBody>
                  <a:tcPr/>
                </a:tc>
                <a:tc>
                  <a:txBody>
                    <a:bodyPr/>
                    <a:lstStyle/>
                    <a:p>
                      <a:r>
                        <a:rPr lang="en-IN" dirty="0"/>
                        <a:t>0.18</a:t>
                      </a:r>
                    </a:p>
                  </a:txBody>
                  <a:tcPr/>
                </a:tc>
                <a:extLst>
                  <a:ext uri="{0D108BD9-81ED-4DB2-BD59-A6C34878D82A}">
                    <a16:rowId xmlns:a16="http://schemas.microsoft.com/office/drawing/2014/main" val="2228508237"/>
                  </a:ext>
                </a:extLst>
              </a:tr>
              <a:tr h="370840">
                <a:tc>
                  <a:txBody>
                    <a:bodyPr/>
                    <a:lstStyle/>
                    <a:p>
                      <a:r>
                        <a:rPr lang="en-IN" dirty="0"/>
                        <a:t>RMR</a:t>
                      </a:r>
                    </a:p>
                  </a:txBody>
                  <a:tcPr/>
                </a:tc>
                <a:tc>
                  <a:txBody>
                    <a:bodyPr/>
                    <a:lstStyle/>
                    <a:p>
                      <a:r>
                        <a:rPr lang="en-IN" dirty="0"/>
                        <a:t>0.35</a:t>
                      </a:r>
                    </a:p>
                  </a:txBody>
                  <a:tcPr/>
                </a:tc>
                <a:tc>
                  <a:txBody>
                    <a:bodyPr/>
                    <a:lstStyle/>
                    <a:p>
                      <a:r>
                        <a:rPr lang="en-IN" dirty="0"/>
                        <a:t>-</a:t>
                      </a:r>
                      <a:r>
                        <a:rPr lang="en-IN" b="1" dirty="0"/>
                        <a:t>0.87</a:t>
                      </a:r>
                    </a:p>
                  </a:txBody>
                  <a:tcPr/>
                </a:tc>
                <a:extLst>
                  <a:ext uri="{0D108BD9-81ED-4DB2-BD59-A6C34878D82A}">
                    <a16:rowId xmlns:a16="http://schemas.microsoft.com/office/drawing/2014/main" val="3594543400"/>
                  </a:ext>
                </a:extLst>
              </a:tr>
            </a:tbl>
          </a:graphicData>
        </a:graphic>
      </p:graphicFrame>
      <p:sp>
        <p:nvSpPr>
          <p:cNvPr id="10" name="TextBox 9">
            <a:extLst>
              <a:ext uri="{FF2B5EF4-FFF2-40B4-BE49-F238E27FC236}">
                <a16:creationId xmlns:a16="http://schemas.microsoft.com/office/drawing/2014/main" id="{6E15C2F5-EA3F-4057-8E1A-72B1E923DB84}"/>
              </a:ext>
            </a:extLst>
          </p:cNvPr>
          <p:cNvSpPr txBox="1"/>
          <p:nvPr/>
        </p:nvSpPr>
        <p:spPr>
          <a:xfrm>
            <a:off x="838200" y="4692312"/>
            <a:ext cx="10515599" cy="1477328"/>
          </a:xfrm>
          <a:prstGeom prst="rect">
            <a:avLst/>
          </a:prstGeom>
          <a:noFill/>
        </p:spPr>
        <p:txBody>
          <a:bodyPr wrap="square" rtlCol="0">
            <a:spAutoFit/>
          </a:bodyPr>
          <a:lstStyle/>
          <a:p>
            <a:pPr marL="285750" indent="-285750" algn="just">
              <a:buFont typeface="Arial" panose="020B0604020202020204" pitchFamily="34" charset="0"/>
              <a:buChar char="•"/>
            </a:pPr>
            <a:r>
              <a:rPr lang="en-IN" sz="1800" dirty="0"/>
              <a:t>The table above shows that technical overbreak is highly co-related with blast hole length while the geological overbreak is co-related with RMR.</a:t>
            </a:r>
          </a:p>
          <a:p>
            <a:pPr marL="285750" indent="-285750" algn="just">
              <a:buFont typeface="Arial" panose="020B0604020202020204" pitchFamily="34" charset="0"/>
              <a:buChar char="•"/>
            </a:pPr>
            <a:r>
              <a:rPr lang="en-IN" sz="1800" dirty="0"/>
              <a:t>Negative corelation of RMR with geological overbreak indicates the influence of geology on overbreak (less RMR corresponds to poor rock).</a:t>
            </a:r>
          </a:p>
          <a:p>
            <a:endParaRPr lang="en-IN" dirty="0"/>
          </a:p>
        </p:txBody>
      </p:sp>
    </p:spTree>
    <p:extLst>
      <p:ext uri="{BB962C8B-B14F-4D97-AF65-F5344CB8AC3E}">
        <p14:creationId xmlns:p14="http://schemas.microsoft.com/office/powerpoint/2010/main" val="863445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B4663-3414-44C8-B853-409B3635ED64}"/>
              </a:ext>
            </a:extLst>
          </p:cNvPr>
          <p:cNvSpPr>
            <a:spLocks noGrp="1"/>
          </p:cNvSpPr>
          <p:nvPr>
            <p:ph type="title"/>
          </p:nvPr>
        </p:nvSpPr>
        <p:spPr>
          <a:xfrm>
            <a:off x="838200" y="89917"/>
            <a:ext cx="10515600" cy="1325563"/>
          </a:xfrm>
        </p:spPr>
        <p:txBody>
          <a:bodyPr>
            <a:normAutofit/>
          </a:bodyPr>
          <a:lstStyle/>
          <a:p>
            <a:r>
              <a:rPr lang="en-IN" sz="3600" dirty="0">
                <a:latin typeface="+mn-lt"/>
              </a:rPr>
              <a:t>OBJECTIVE AND SCOPE</a:t>
            </a:r>
          </a:p>
        </p:txBody>
      </p:sp>
      <p:cxnSp>
        <p:nvCxnSpPr>
          <p:cNvPr id="4" name="Straight Connector 3">
            <a:extLst>
              <a:ext uri="{FF2B5EF4-FFF2-40B4-BE49-F238E27FC236}">
                <a16:creationId xmlns:a16="http://schemas.microsoft.com/office/drawing/2014/main" id="{58D0E0C3-F6F6-44CA-BBE6-F638BDB1B848}"/>
              </a:ext>
            </a:extLst>
          </p:cNvPr>
          <p:cNvCxnSpPr/>
          <p:nvPr/>
        </p:nvCxnSpPr>
        <p:spPr>
          <a:xfrm>
            <a:off x="838200" y="1028609"/>
            <a:ext cx="10049522"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 name="Content Placeholder 6">
            <a:extLst>
              <a:ext uri="{FF2B5EF4-FFF2-40B4-BE49-F238E27FC236}">
                <a16:creationId xmlns:a16="http://schemas.microsoft.com/office/drawing/2014/main" id="{52D874F1-071D-4BF3-8A8B-034857E5255E}"/>
              </a:ext>
            </a:extLst>
          </p:cNvPr>
          <p:cNvGraphicFramePr>
            <a:graphicFrameLocks noGrp="1"/>
          </p:cNvGraphicFramePr>
          <p:nvPr>
            <p:ph idx="1"/>
            <p:extLst>
              <p:ext uri="{D42A27DB-BD31-4B8C-83A1-F6EECF244321}">
                <p14:modId xmlns:p14="http://schemas.microsoft.com/office/powerpoint/2010/main" val="1346628685"/>
              </p:ext>
            </p:extLst>
          </p:nvPr>
        </p:nvGraphicFramePr>
        <p:xfrm>
          <a:off x="2974019" y="708295"/>
          <a:ext cx="3515558" cy="2792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Arrow: Right 7">
            <a:extLst>
              <a:ext uri="{FF2B5EF4-FFF2-40B4-BE49-F238E27FC236}">
                <a16:creationId xmlns:a16="http://schemas.microsoft.com/office/drawing/2014/main" id="{D69A47CE-DDE3-4E8B-882E-1E3AD5C89F2B}"/>
              </a:ext>
            </a:extLst>
          </p:cNvPr>
          <p:cNvSpPr/>
          <p:nvPr/>
        </p:nvSpPr>
        <p:spPr>
          <a:xfrm>
            <a:off x="6169980" y="1940736"/>
            <a:ext cx="1376039" cy="438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A8828DD4-F66F-4046-9ACD-0CA40C417AF3}"/>
              </a:ext>
            </a:extLst>
          </p:cNvPr>
          <p:cNvSpPr txBox="1"/>
          <p:nvPr/>
        </p:nvSpPr>
        <p:spPr>
          <a:xfrm>
            <a:off x="7617780" y="1967302"/>
            <a:ext cx="2015232" cy="369332"/>
          </a:xfrm>
          <a:prstGeom prst="rect">
            <a:avLst/>
          </a:prstGeom>
          <a:noFill/>
        </p:spPr>
        <p:txBody>
          <a:bodyPr wrap="square" rtlCol="0">
            <a:spAutoFit/>
          </a:bodyPr>
          <a:lstStyle/>
          <a:p>
            <a:r>
              <a:rPr lang="en-IN" dirty="0"/>
              <a:t>AREA OF STUDY</a:t>
            </a:r>
          </a:p>
        </p:txBody>
      </p:sp>
      <p:sp>
        <p:nvSpPr>
          <p:cNvPr id="10" name="TextBox 9">
            <a:extLst>
              <a:ext uri="{FF2B5EF4-FFF2-40B4-BE49-F238E27FC236}">
                <a16:creationId xmlns:a16="http://schemas.microsoft.com/office/drawing/2014/main" id="{83A2355F-D153-495C-A886-DCAFB6253B6F}"/>
              </a:ext>
            </a:extLst>
          </p:cNvPr>
          <p:cNvSpPr txBox="1"/>
          <p:nvPr/>
        </p:nvSpPr>
        <p:spPr>
          <a:xfrm>
            <a:off x="838200" y="3164681"/>
            <a:ext cx="10049522" cy="3693319"/>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algn="just"/>
            <a:r>
              <a:rPr lang="en-US" sz="1800" dirty="0"/>
              <a:t>This part of project circles around defining overbreak in terms of geological parameters and finding out the relation between them.</a:t>
            </a:r>
          </a:p>
          <a:p>
            <a:pPr algn="just"/>
            <a:r>
              <a:rPr lang="en-US" sz="1800" dirty="0"/>
              <a:t>The main objectives are :</a:t>
            </a:r>
          </a:p>
          <a:p>
            <a:pPr marL="285750" indent="-285750" algn="just">
              <a:buFont typeface="Arial" panose="020B0604020202020204" pitchFamily="34" charset="0"/>
              <a:buChar char="•"/>
            </a:pPr>
            <a:r>
              <a:rPr lang="en-US" sz="1800" dirty="0"/>
              <a:t>Defining threshold PPV levels for different explosives and rock conditions, thereby defining extent of rock damage</a:t>
            </a:r>
          </a:p>
          <a:p>
            <a:pPr marL="285750" indent="-285750" algn="just">
              <a:buFont typeface="Arial" panose="020B0604020202020204" pitchFamily="34" charset="0"/>
              <a:buChar char="•"/>
            </a:pPr>
            <a:r>
              <a:rPr lang="en-US" sz="1800" dirty="0"/>
              <a:t>Classifying overbreak with usage of half cast factor into blast induced overbreak and geological overbreak for risk sharing purpose</a:t>
            </a:r>
          </a:p>
          <a:p>
            <a:pPr algn="just"/>
            <a:endParaRPr lang="en-US" sz="1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IN" dirty="0"/>
          </a:p>
        </p:txBody>
      </p:sp>
      <p:sp>
        <p:nvSpPr>
          <p:cNvPr id="11" name="Date Placeholder 10">
            <a:extLst>
              <a:ext uri="{FF2B5EF4-FFF2-40B4-BE49-F238E27FC236}">
                <a16:creationId xmlns:a16="http://schemas.microsoft.com/office/drawing/2014/main" id="{F72A9068-5BD9-4CF7-8EE3-6663921CF9B8}"/>
              </a:ext>
            </a:extLst>
          </p:cNvPr>
          <p:cNvSpPr>
            <a:spLocks noGrp="1"/>
          </p:cNvSpPr>
          <p:nvPr>
            <p:ph type="dt" sz="half" idx="10"/>
          </p:nvPr>
        </p:nvSpPr>
        <p:spPr>
          <a:xfrm>
            <a:off x="0" y="6356350"/>
            <a:ext cx="4018722"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A9DBFFD5-2CAD-4D2D-8022-CCC0E2C8FEE1}" type="datetime1">
              <a:rPr lang="en-IN" smtClean="0"/>
              <a:t>01-01-2024</a:t>
            </a:fld>
            <a:endParaRPr lang="en-IN" dirty="0"/>
          </a:p>
        </p:txBody>
      </p:sp>
      <p:sp>
        <p:nvSpPr>
          <p:cNvPr id="12" name="Footer Placeholder 11">
            <a:extLst>
              <a:ext uri="{FF2B5EF4-FFF2-40B4-BE49-F238E27FC236}">
                <a16:creationId xmlns:a16="http://schemas.microsoft.com/office/drawing/2014/main" id="{C4CCCE2E-7523-40CF-BFCB-8924F6BAF718}"/>
              </a:ext>
            </a:extLst>
          </p:cNvPr>
          <p:cNvSpPr>
            <a:spLocks noGrp="1"/>
          </p:cNvSpPr>
          <p:nvPr>
            <p:ph type="ftr" sz="quarter" idx="11"/>
          </p:nvPr>
        </p:nvSpPr>
        <p:spPr>
          <a:xfrm>
            <a:off x="4018722" y="6356350"/>
            <a:ext cx="4591878"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13" name="Slide Number Placeholder 12">
            <a:extLst>
              <a:ext uri="{FF2B5EF4-FFF2-40B4-BE49-F238E27FC236}">
                <a16:creationId xmlns:a16="http://schemas.microsoft.com/office/drawing/2014/main" id="{7A5D183F-7AC3-4A0D-BDFA-08C20DBDB245}"/>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3</a:t>
            </a:fld>
            <a:endParaRPr lang="en-IN" dirty="0"/>
          </a:p>
        </p:txBody>
      </p:sp>
    </p:spTree>
    <p:extLst>
      <p:ext uri="{BB962C8B-B14F-4D97-AF65-F5344CB8AC3E}">
        <p14:creationId xmlns:p14="http://schemas.microsoft.com/office/powerpoint/2010/main" val="1293377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3894D-BA35-4749-A86E-289B6C21C121}"/>
              </a:ext>
            </a:extLst>
          </p:cNvPr>
          <p:cNvSpPr>
            <a:spLocks noGrp="1"/>
          </p:cNvSpPr>
          <p:nvPr>
            <p:ph type="title"/>
          </p:nvPr>
        </p:nvSpPr>
        <p:spPr/>
        <p:txBody>
          <a:bodyPr>
            <a:normAutofit/>
          </a:bodyPr>
          <a:lstStyle/>
          <a:p>
            <a:r>
              <a:rPr lang="en-IN" sz="3600" dirty="0">
                <a:latin typeface="+mn-lt"/>
              </a:rPr>
              <a:t>Correlation between parameters and overbreak</a:t>
            </a:r>
          </a:p>
        </p:txBody>
      </p:sp>
      <p:sp>
        <p:nvSpPr>
          <p:cNvPr id="3" name="Content Placeholder 2">
            <a:extLst>
              <a:ext uri="{FF2B5EF4-FFF2-40B4-BE49-F238E27FC236}">
                <a16:creationId xmlns:a16="http://schemas.microsoft.com/office/drawing/2014/main" id="{19BFC9E5-50D9-4B87-9F33-7D7153B385D0}"/>
              </a:ext>
            </a:extLst>
          </p:cNvPr>
          <p:cNvSpPr>
            <a:spLocks noGrp="1"/>
          </p:cNvSpPr>
          <p:nvPr>
            <p:ph idx="1"/>
          </p:nvPr>
        </p:nvSpPr>
        <p:spPr>
          <a:xfrm>
            <a:off x="838200" y="1418121"/>
            <a:ext cx="10515600" cy="4351338"/>
          </a:xfrm>
        </p:spPr>
        <p:txBody>
          <a:bodyPr>
            <a:normAutofit/>
          </a:bodyPr>
          <a:lstStyle/>
          <a:p>
            <a:r>
              <a:rPr lang="en-US" sz="1800" dirty="0"/>
              <a:t>Blast hole length and RMR index were therefore identified as those parameters most affecting the overbreak phenomenon and as such selected for further analyses. </a:t>
            </a:r>
          </a:p>
          <a:p>
            <a:r>
              <a:rPr lang="en-US" sz="1800" dirty="0"/>
              <a:t>Several regression models were attempted to find the best fit, quantified by the determination coefficient R</a:t>
            </a:r>
            <a:r>
              <a:rPr lang="en-US" sz="1800" baseline="30000" dirty="0"/>
              <a:t>2</a:t>
            </a:r>
            <a:r>
              <a:rPr lang="en-US" sz="1800" dirty="0"/>
              <a:t>, between the specific technical overbreak and blast hole length, on one side, and the specific geological overbreak and the RMR index, on the other side.</a:t>
            </a:r>
          </a:p>
          <a:p>
            <a:endParaRPr lang="en-IN" sz="1800" dirty="0"/>
          </a:p>
        </p:txBody>
      </p:sp>
      <p:sp>
        <p:nvSpPr>
          <p:cNvPr id="4" name="Date Placeholder 3">
            <a:extLst>
              <a:ext uri="{FF2B5EF4-FFF2-40B4-BE49-F238E27FC236}">
                <a16:creationId xmlns:a16="http://schemas.microsoft.com/office/drawing/2014/main" id="{67F01B98-C260-4CD1-B42D-D2C3CF89C863}"/>
              </a:ext>
            </a:extLst>
          </p:cNvPr>
          <p:cNvSpPr>
            <a:spLocks noGrp="1"/>
          </p:cNvSpPr>
          <p:nvPr>
            <p:ph type="dt" sz="half" idx="10"/>
          </p:nvPr>
        </p:nvSpPr>
        <p:spPr>
          <a:xfrm>
            <a:off x="0" y="6356350"/>
            <a:ext cx="40386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C1B2490D-8F4B-4AFC-8527-718FFF3763FB}" type="datetime1">
              <a:rPr lang="en-IN" smtClean="0"/>
              <a:t>01-01-2024</a:t>
            </a:fld>
            <a:endParaRPr lang="en-IN"/>
          </a:p>
        </p:txBody>
      </p:sp>
      <p:sp>
        <p:nvSpPr>
          <p:cNvPr id="5" name="Footer Placeholder 4">
            <a:extLst>
              <a:ext uri="{FF2B5EF4-FFF2-40B4-BE49-F238E27FC236}">
                <a16:creationId xmlns:a16="http://schemas.microsoft.com/office/drawing/2014/main" id="{FF01971F-0B49-4EF0-A069-A769D12DC951}"/>
              </a:ext>
            </a:extLst>
          </p:cNvPr>
          <p:cNvSpPr>
            <a:spLocks noGrp="1"/>
          </p:cNvSpPr>
          <p:nvPr>
            <p:ph type="ftr" sz="quarter" idx="11"/>
          </p:nvPr>
        </p:nvSpPr>
        <p:spPr>
          <a:xfrm>
            <a:off x="4038602" y="6356350"/>
            <a:ext cx="4571998"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27CED526-3F12-43B1-A8BD-B69DC014B65F}"/>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30</a:t>
            </a:fld>
            <a:endParaRPr lang="en-IN" dirty="0"/>
          </a:p>
        </p:txBody>
      </p:sp>
      <p:cxnSp>
        <p:nvCxnSpPr>
          <p:cNvPr id="7" name="Straight Connector 6">
            <a:extLst>
              <a:ext uri="{FF2B5EF4-FFF2-40B4-BE49-F238E27FC236}">
                <a16:creationId xmlns:a16="http://schemas.microsoft.com/office/drawing/2014/main" id="{F8605243-67E0-4B08-A092-E448F516A5B1}"/>
              </a:ext>
            </a:extLst>
          </p:cNvPr>
          <p:cNvCxnSpPr>
            <a:cxnSpLocks/>
          </p:cNvCxnSpPr>
          <p:nvPr/>
        </p:nvCxnSpPr>
        <p:spPr>
          <a:xfrm>
            <a:off x="937591" y="1285191"/>
            <a:ext cx="105156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Chart 9">
            <a:extLst>
              <a:ext uri="{FF2B5EF4-FFF2-40B4-BE49-F238E27FC236}">
                <a16:creationId xmlns:a16="http://schemas.microsoft.com/office/drawing/2014/main" id="{FE0793C3-5B4C-4FDB-8556-FA93534CFD26}"/>
              </a:ext>
            </a:extLst>
          </p:cNvPr>
          <p:cNvGraphicFramePr>
            <a:graphicFrameLocks/>
          </p:cNvGraphicFramePr>
          <p:nvPr>
            <p:extLst>
              <p:ext uri="{D42A27DB-BD31-4B8C-83A1-F6EECF244321}">
                <p14:modId xmlns:p14="http://schemas.microsoft.com/office/powerpoint/2010/main" val="1319953989"/>
              </p:ext>
            </p:extLst>
          </p:nvPr>
        </p:nvGraphicFramePr>
        <p:xfrm>
          <a:off x="1178450" y="2974389"/>
          <a:ext cx="3672840" cy="25984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3631FF15-00DC-4203-A588-913248FE5F0A}"/>
              </a:ext>
            </a:extLst>
          </p:cNvPr>
          <p:cNvGraphicFramePr>
            <a:graphicFrameLocks/>
          </p:cNvGraphicFramePr>
          <p:nvPr>
            <p:extLst>
              <p:ext uri="{D42A27DB-BD31-4B8C-83A1-F6EECF244321}">
                <p14:modId xmlns:p14="http://schemas.microsoft.com/office/powerpoint/2010/main" val="2784203340"/>
              </p:ext>
            </p:extLst>
          </p:nvPr>
        </p:nvGraphicFramePr>
        <p:xfrm>
          <a:off x="6871252" y="2974389"/>
          <a:ext cx="3863340" cy="27546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85474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F477-D6A5-4EEB-A1B6-764823F6DE9B}"/>
              </a:ext>
            </a:extLst>
          </p:cNvPr>
          <p:cNvSpPr>
            <a:spLocks noGrp="1"/>
          </p:cNvSpPr>
          <p:nvPr>
            <p:ph type="title"/>
          </p:nvPr>
        </p:nvSpPr>
        <p:spPr>
          <a:xfrm>
            <a:off x="708992" y="72679"/>
            <a:ext cx="10515600" cy="1325563"/>
          </a:xfrm>
        </p:spPr>
        <p:txBody>
          <a:bodyPr>
            <a:normAutofit/>
          </a:bodyPr>
          <a:lstStyle/>
          <a:p>
            <a:r>
              <a:rPr lang="en-IN" sz="3600" dirty="0">
                <a:latin typeface="+mn-lt"/>
              </a:rPr>
              <a:t>Overbreak Model</a:t>
            </a:r>
          </a:p>
        </p:txBody>
      </p:sp>
      <p:sp>
        <p:nvSpPr>
          <p:cNvPr id="3" name="Content Placeholder 2">
            <a:extLst>
              <a:ext uri="{FF2B5EF4-FFF2-40B4-BE49-F238E27FC236}">
                <a16:creationId xmlns:a16="http://schemas.microsoft.com/office/drawing/2014/main" id="{71E8E7ED-393A-41FA-A4F2-8389260F1F3E}"/>
              </a:ext>
            </a:extLst>
          </p:cNvPr>
          <p:cNvSpPr>
            <a:spLocks noGrp="1"/>
          </p:cNvSpPr>
          <p:nvPr>
            <p:ph idx="1"/>
          </p:nvPr>
        </p:nvSpPr>
        <p:spPr>
          <a:xfrm>
            <a:off x="838200" y="1149764"/>
            <a:ext cx="10515600" cy="4351338"/>
          </a:xfrm>
        </p:spPr>
        <p:txBody>
          <a:bodyPr>
            <a:normAutofit/>
          </a:bodyPr>
          <a:lstStyle/>
          <a:p>
            <a:r>
              <a:rPr lang="en-IN" sz="2000" dirty="0"/>
              <a:t>The relationship between overbreak(technical) and geological overbreak with blast hole length and RMR respectively is established in above 2 graphs.</a:t>
            </a:r>
          </a:p>
          <a:p>
            <a:r>
              <a:rPr lang="en-IN" sz="2000" dirty="0"/>
              <a:t>Different fits of curve for both the graphs are observed to determine the best fit</a:t>
            </a:r>
          </a:p>
          <a:p>
            <a:endParaRPr lang="en-IN" sz="2000" dirty="0"/>
          </a:p>
        </p:txBody>
      </p:sp>
      <p:sp>
        <p:nvSpPr>
          <p:cNvPr id="4" name="Date Placeholder 3">
            <a:extLst>
              <a:ext uri="{FF2B5EF4-FFF2-40B4-BE49-F238E27FC236}">
                <a16:creationId xmlns:a16="http://schemas.microsoft.com/office/drawing/2014/main" id="{CF93B904-7FD2-45D7-A264-20912093BB29}"/>
              </a:ext>
            </a:extLst>
          </p:cNvPr>
          <p:cNvSpPr>
            <a:spLocks noGrp="1"/>
          </p:cNvSpPr>
          <p:nvPr>
            <p:ph type="dt" sz="half" idx="10"/>
          </p:nvPr>
        </p:nvSpPr>
        <p:spPr>
          <a:xfrm>
            <a:off x="0" y="6356350"/>
            <a:ext cx="4078356"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C1B2490D-8F4B-4AFC-8527-718FFF3763FB}" type="datetime1">
              <a:rPr lang="en-IN" smtClean="0"/>
              <a:t>01-01-2024</a:t>
            </a:fld>
            <a:endParaRPr lang="en-IN" dirty="0"/>
          </a:p>
        </p:txBody>
      </p:sp>
      <p:sp>
        <p:nvSpPr>
          <p:cNvPr id="5" name="Footer Placeholder 4">
            <a:extLst>
              <a:ext uri="{FF2B5EF4-FFF2-40B4-BE49-F238E27FC236}">
                <a16:creationId xmlns:a16="http://schemas.microsoft.com/office/drawing/2014/main" id="{375B0698-C792-4F8E-B7D4-138D96485C06}"/>
              </a:ext>
            </a:extLst>
          </p:cNvPr>
          <p:cNvSpPr>
            <a:spLocks noGrp="1"/>
          </p:cNvSpPr>
          <p:nvPr>
            <p:ph type="ftr" sz="quarter" idx="11"/>
          </p:nvPr>
        </p:nvSpPr>
        <p:spPr>
          <a:xfrm>
            <a:off x="4078356" y="6356350"/>
            <a:ext cx="4552122"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E408A083-9F72-457C-8FA0-D2596AA13DAD}"/>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31</a:t>
            </a:fld>
            <a:endParaRPr lang="en-IN" dirty="0"/>
          </a:p>
        </p:txBody>
      </p:sp>
      <p:cxnSp>
        <p:nvCxnSpPr>
          <p:cNvPr id="7" name="Straight Connector 6">
            <a:extLst>
              <a:ext uri="{FF2B5EF4-FFF2-40B4-BE49-F238E27FC236}">
                <a16:creationId xmlns:a16="http://schemas.microsoft.com/office/drawing/2014/main" id="{33113A99-7FF9-4A7B-A1FD-2D0F9AB99692}"/>
              </a:ext>
            </a:extLst>
          </p:cNvPr>
          <p:cNvCxnSpPr>
            <a:cxnSpLocks/>
          </p:cNvCxnSpPr>
          <p:nvPr/>
        </p:nvCxnSpPr>
        <p:spPr>
          <a:xfrm>
            <a:off x="838200" y="977078"/>
            <a:ext cx="105156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Table 9">
            <a:extLst>
              <a:ext uri="{FF2B5EF4-FFF2-40B4-BE49-F238E27FC236}">
                <a16:creationId xmlns:a16="http://schemas.microsoft.com/office/drawing/2014/main" id="{A2EE23B4-7EEE-4410-8833-0BE1976FE659}"/>
              </a:ext>
            </a:extLst>
          </p:cNvPr>
          <p:cNvGraphicFramePr>
            <a:graphicFrameLocks noGrp="1"/>
          </p:cNvGraphicFramePr>
          <p:nvPr>
            <p:extLst>
              <p:ext uri="{D42A27DB-BD31-4B8C-83A1-F6EECF244321}">
                <p14:modId xmlns:p14="http://schemas.microsoft.com/office/powerpoint/2010/main" val="1626523299"/>
              </p:ext>
            </p:extLst>
          </p:nvPr>
        </p:nvGraphicFramePr>
        <p:xfrm>
          <a:off x="1127539" y="2253490"/>
          <a:ext cx="8127999" cy="21234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213701592"/>
                    </a:ext>
                  </a:extLst>
                </a:gridCol>
                <a:gridCol w="2709333">
                  <a:extLst>
                    <a:ext uri="{9D8B030D-6E8A-4147-A177-3AD203B41FA5}">
                      <a16:colId xmlns:a16="http://schemas.microsoft.com/office/drawing/2014/main" val="1464452214"/>
                    </a:ext>
                  </a:extLst>
                </a:gridCol>
                <a:gridCol w="2709333">
                  <a:extLst>
                    <a:ext uri="{9D8B030D-6E8A-4147-A177-3AD203B41FA5}">
                      <a16:colId xmlns:a16="http://schemas.microsoft.com/office/drawing/2014/main" val="1338512917"/>
                    </a:ext>
                  </a:extLst>
                </a:gridCol>
              </a:tblGrid>
              <a:tr h="370840">
                <a:tc>
                  <a:txBody>
                    <a:bodyPr/>
                    <a:lstStyle/>
                    <a:p>
                      <a:pPr algn="ctr"/>
                      <a:r>
                        <a:rPr lang="en-IN" dirty="0"/>
                        <a:t>Model</a:t>
                      </a:r>
                    </a:p>
                  </a:txBody>
                  <a:tcPr/>
                </a:tc>
                <a:tc>
                  <a:txBody>
                    <a:bodyPr/>
                    <a:lstStyle/>
                    <a:p>
                      <a:pPr algn="ctr"/>
                      <a:r>
                        <a:rPr lang="en-IN" dirty="0"/>
                        <a:t>Regression of OB tech on blast hole length</a:t>
                      </a:r>
                    </a:p>
                  </a:txBody>
                  <a:tcPr/>
                </a:tc>
                <a:tc>
                  <a:txBody>
                    <a:bodyPr/>
                    <a:lstStyle/>
                    <a:p>
                      <a:pPr algn="ctr"/>
                      <a:r>
                        <a:rPr lang="en-IN" dirty="0"/>
                        <a:t>Regression of OB geo on RMR</a:t>
                      </a:r>
                    </a:p>
                  </a:txBody>
                  <a:tcPr/>
                </a:tc>
                <a:extLst>
                  <a:ext uri="{0D108BD9-81ED-4DB2-BD59-A6C34878D82A}">
                    <a16:rowId xmlns:a16="http://schemas.microsoft.com/office/drawing/2014/main" val="578725130"/>
                  </a:ext>
                </a:extLst>
              </a:tr>
              <a:tr h="370840">
                <a:tc>
                  <a:txBody>
                    <a:bodyPr/>
                    <a:lstStyle/>
                    <a:p>
                      <a:pPr algn="ctr"/>
                      <a:r>
                        <a:rPr lang="en-IN" dirty="0"/>
                        <a:t>Linear</a:t>
                      </a:r>
                    </a:p>
                  </a:txBody>
                  <a:tcPr/>
                </a:tc>
                <a:tc>
                  <a:txBody>
                    <a:bodyPr/>
                    <a:lstStyle/>
                    <a:p>
                      <a:pPr algn="ctr"/>
                      <a:r>
                        <a:rPr lang="en-IN" dirty="0"/>
                        <a:t>0.78</a:t>
                      </a:r>
                    </a:p>
                  </a:txBody>
                  <a:tcPr/>
                </a:tc>
                <a:tc>
                  <a:txBody>
                    <a:bodyPr/>
                    <a:lstStyle/>
                    <a:p>
                      <a:pPr algn="ctr"/>
                      <a:r>
                        <a:rPr lang="en-IN" dirty="0"/>
                        <a:t>0.88</a:t>
                      </a:r>
                    </a:p>
                  </a:txBody>
                  <a:tcPr/>
                </a:tc>
                <a:extLst>
                  <a:ext uri="{0D108BD9-81ED-4DB2-BD59-A6C34878D82A}">
                    <a16:rowId xmlns:a16="http://schemas.microsoft.com/office/drawing/2014/main" val="1870429384"/>
                  </a:ext>
                </a:extLst>
              </a:tr>
              <a:tr h="370840">
                <a:tc>
                  <a:txBody>
                    <a:bodyPr/>
                    <a:lstStyle/>
                    <a:p>
                      <a:pPr algn="ctr"/>
                      <a:r>
                        <a:rPr lang="en-IN" dirty="0"/>
                        <a:t>Logarithmic</a:t>
                      </a:r>
                    </a:p>
                  </a:txBody>
                  <a:tcPr/>
                </a:tc>
                <a:tc>
                  <a:txBody>
                    <a:bodyPr/>
                    <a:lstStyle/>
                    <a:p>
                      <a:pPr algn="ctr"/>
                      <a:r>
                        <a:rPr lang="en-IN" dirty="0"/>
                        <a:t>0.74</a:t>
                      </a:r>
                    </a:p>
                  </a:txBody>
                  <a:tcPr/>
                </a:tc>
                <a:tc>
                  <a:txBody>
                    <a:bodyPr/>
                    <a:lstStyle/>
                    <a:p>
                      <a:pPr algn="ctr"/>
                      <a:r>
                        <a:rPr lang="en-IN" b="1" dirty="0"/>
                        <a:t>0.9</a:t>
                      </a:r>
                    </a:p>
                  </a:txBody>
                  <a:tcPr/>
                </a:tc>
                <a:extLst>
                  <a:ext uri="{0D108BD9-81ED-4DB2-BD59-A6C34878D82A}">
                    <a16:rowId xmlns:a16="http://schemas.microsoft.com/office/drawing/2014/main" val="3311609833"/>
                  </a:ext>
                </a:extLst>
              </a:tr>
              <a:tr h="370840">
                <a:tc>
                  <a:txBody>
                    <a:bodyPr/>
                    <a:lstStyle/>
                    <a:p>
                      <a:pPr algn="ctr"/>
                      <a:r>
                        <a:rPr lang="en-IN" dirty="0"/>
                        <a:t>Power</a:t>
                      </a:r>
                    </a:p>
                  </a:txBody>
                  <a:tcPr/>
                </a:tc>
                <a:tc>
                  <a:txBody>
                    <a:bodyPr/>
                    <a:lstStyle/>
                    <a:p>
                      <a:pPr algn="ctr"/>
                      <a:r>
                        <a:rPr lang="en-IN" b="1" dirty="0"/>
                        <a:t>0.83</a:t>
                      </a:r>
                    </a:p>
                  </a:txBody>
                  <a:tcPr/>
                </a:tc>
                <a:tc>
                  <a:txBody>
                    <a:bodyPr/>
                    <a:lstStyle/>
                    <a:p>
                      <a:pPr algn="ctr"/>
                      <a:r>
                        <a:rPr lang="en-IN" dirty="0"/>
                        <a:t>0.83</a:t>
                      </a:r>
                    </a:p>
                  </a:txBody>
                  <a:tcPr/>
                </a:tc>
                <a:extLst>
                  <a:ext uri="{0D108BD9-81ED-4DB2-BD59-A6C34878D82A}">
                    <a16:rowId xmlns:a16="http://schemas.microsoft.com/office/drawing/2014/main" val="62892160"/>
                  </a:ext>
                </a:extLst>
              </a:tr>
              <a:tr h="370840">
                <a:tc>
                  <a:txBody>
                    <a:bodyPr/>
                    <a:lstStyle/>
                    <a:p>
                      <a:pPr algn="ctr"/>
                      <a:r>
                        <a:rPr lang="en-IN" dirty="0"/>
                        <a:t>exponential</a:t>
                      </a:r>
                    </a:p>
                  </a:txBody>
                  <a:tcPr/>
                </a:tc>
                <a:tc>
                  <a:txBody>
                    <a:bodyPr/>
                    <a:lstStyle/>
                    <a:p>
                      <a:pPr algn="ctr"/>
                      <a:r>
                        <a:rPr lang="en-IN" dirty="0"/>
                        <a:t>0.80</a:t>
                      </a:r>
                    </a:p>
                  </a:txBody>
                  <a:tcPr/>
                </a:tc>
                <a:tc>
                  <a:txBody>
                    <a:bodyPr/>
                    <a:lstStyle/>
                    <a:p>
                      <a:pPr algn="ctr"/>
                      <a:r>
                        <a:rPr lang="en-IN" dirty="0"/>
                        <a:t>0.84</a:t>
                      </a:r>
                    </a:p>
                  </a:txBody>
                  <a:tcPr/>
                </a:tc>
                <a:extLst>
                  <a:ext uri="{0D108BD9-81ED-4DB2-BD59-A6C34878D82A}">
                    <a16:rowId xmlns:a16="http://schemas.microsoft.com/office/drawing/2014/main" val="3700839849"/>
                  </a:ext>
                </a:extLst>
              </a:tr>
            </a:tbl>
          </a:graphicData>
        </a:graphic>
      </p:graphicFrame>
      <p:sp>
        <p:nvSpPr>
          <p:cNvPr id="10" name="TextBox 9">
            <a:extLst>
              <a:ext uri="{FF2B5EF4-FFF2-40B4-BE49-F238E27FC236}">
                <a16:creationId xmlns:a16="http://schemas.microsoft.com/office/drawing/2014/main" id="{D4EB67F9-2361-4EE6-AC10-A4E8B814E499}"/>
              </a:ext>
            </a:extLst>
          </p:cNvPr>
          <p:cNvSpPr txBox="1"/>
          <p:nvPr/>
        </p:nvSpPr>
        <p:spPr>
          <a:xfrm>
            <a:off x="1091095" y="4653138"/>
            <a:ext cx="947199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 Results of various regressions models are summarized in the above table </a:t>
            </a:r>
          </a:p>
          <a:p>
            <a:pPr marL="285750" indent="-285750">
              <a:buFont typeface="Arial" panose="020B0604020202020204" pitchFamily="34" charset="0"/>
              <a:buChar char="•"/>
            </a:pPr>
            <a:r>
              <a:rPr lang="en-US" dirty="0"/>
              <a:t> It shows that in the technical overbreak case the best fit is given by a power law while in the case of geological overbreak  by a logarithmic law </a:t>
            </a:r>
          </a:p>
          <a:p>
            <a:pPr marL="285750" indent="-285750">
              <a:buFont typeface="Arial" panose="020B0604020202020204" pitchFamily="34" charset="0"/>
              <a:buChar char="•"/>
            </a:pPr>
            <a:r>
              <a:rPr lang="en-US" dirty="0"/>
              <a:t>an integrated model, given by the linear combination of the two models, was set up for the calculation of the specific total overbreak: </a:t>
            </a:r>
            <a:r>
              <a:rPr lang="en-US" b="1" dirty="0"/>
              <a:t>OB = A* (L blast)</a:t>
            </a:r>
            <a:r>
              <a:rPr lang="en-US" b="1" baseline="30000" dirty="0"/>
              <a:t>B</a:t>
            </a:r>
            <a:r>
              <a:rPr lang="en-US" b="1" dirty="0"/>
              <a:t> + C*ln(RMR) + D</a:t>
            </a:r>
            <a:endParaRPr lang="en-IN" b="1" dirty="0"/>
          </a:p>
        </p:txBody>
      </p:sp>
    </p:spTree>
    <p:extLst>
      <p:ext uri="{BB962C8B-B14F-4D97-AF65-F5344CB8AC3E}">
        <p14:creationId xmlns:p14="http://schemas.microsoft.com/office/powerpoint/2010/main" val="3993512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99A9A-770A-4914-B3DB-0B4FDD1DC034}"/>
              </a:ext>
            </a:extLst>
          </p:cNvPr>
          <p:cNvSpPr>
            <a:spLocks noGrp="1"/>
          </p:cNvSpPr>
          <p:nvPr>
            <p:ph type="title"/>
          </p:nvPr>
        </p:nvSpPr>
        <p:spPr>
          <a:xfrm>
            <a:off x="838200" y="122634"/>
            <a:ext cx="10515600" cy="1325563"/>
          </a:xfrm>
        </p:spPr>
        <p:txBody>
          <a:bodyPr>
            <a:normAutofit/>
          </a:bodyPr>
          <a:lstStyle/>
          <a:p>
            <a:r>
              <a:rPr lang="en-IN" sz="3600" dirty="0">
                <a:latin typeface="+mn-lt"/>
              </a:rPr>
              <a:t>Constants Calculation</a:t>
            </a:r>
          </a:p>
        </p:txBody>
      </p:sp>
      <p:sp>
        <p:nvSpPr>
          <p:cNvPr id="3" name="Content Placeholder 2">
            <a:extLst>
              <a:ext uri="{FF2B5EF4-FFF2-40B4-BE49-F238E27FC236}">
                <a16:creationId xmlns:a16="http://schemas.microsoft.com/office/drawing/2014/main" id="{FD1CC139-BB68-4482-BCDD-81227CF66729}"/>
              </a:ext>
            </a:extLst>
          </p:cNvPr>
          <p:cNvSpPr>
            <a:spLocks noGrp="1"/>
          </p:cNvSpPr>
          <p:nvPr>
            <p:ph idx="1"/>
          </p:nvPr>
        </p:nvSpPr>
        <p:spPr>
          <a:xfrm>
            <a:off x="937591" y="1134061"/>
            <a:ext cx="10515600" cy="4879111"/>
          </a:xfrm>
        </p:spPr>
        <p:txBody>
          <a:bodyPr>
            <a:normAutofit fontScale="92500" lnSpcReduction="10000"/>
          </a:bodyPr>
          <a:lstStyle/>
          <a:p>
            <a:pPr algn="just"/>
            <a:r>
              <a:rPr lang="en-US" sz="1900" b="1" dirty="0"/>
              <a:t>OB = A* (L blast)</a:t>
            </a:r>
            <a:r>
              <a:rPr lang="en-US" sz="1900" b="1" baseline="30000" dirty="0"/>
              <a:t>B</a:t>
            </a:r>
            <a:r>
              <a:rPr lang="en-US" sz="1900" b="1" dirty="0"/>
              <a:t> + C*ln(RMR) + D.</a:t>
            </a:r>
          </a:p>
          <a:p>
            <a:pPr algn="just"/>
            <a:r>
              <a:rPr lang="en-US" sz="1900" dirty="0"/>
              <a:t>This above equation is the summation of both geological and technical overbreak.</a:t>
            </a:r>
          </a:p>
          <a:p>
            <a:pPr algn="just"/>
            <a:r>
              <a:rPr lang="en-US" sz="1900" dirty="0"/>
              <a:t>Since equation contains non linear terms, non – linear multiple regression is to be performed.</a:t>
            </a:r>
            <a:endParaRPr lang="en-US" sz="1900" b="1" dirty="0"/>
          </a:p>
          <a:p>
            <a:pPr algn="just"/>
            <a:r>
              <a:rPr lang="en-US" sz="1900" dirty="0"/>
              <a:t> A, B, C, D are the constants which are to be determined. </a:t>
            </a:r>
          </a:p>
          <a:p>
            <a:pPr algn="just"/>
            <a:r>
              <a:rPr lang="en-US" sz="1900" dirty="0"/>
              <a:t>The four parameters were calculated taking into account only the data collected in the Main tunnel 2 and escape tunnel 2,3 thus disregarding the data available for main tunnel 3.</a:t>
            </a:r>
          </a:p>
          <a:p>
            <a:pPr algn="just"/>
            <a:r>
              <a:rPr lang="en-US" sz="1900" dirty="0"/>
              <a:t>Tunnel 3 data is used further for validation of models.</a:t>
            </a:r>
          </a:p>
          <a:p>
            <a:pPr algn="just"/>
            <a:r>
              <a:rPr lang="en-US" sz="1900" dirty="0"/>
              <a:t>a nonlinear multiple regression analysis was performed. Initial values of the four regression parameters were set equal to the corresponding ones of the single power and logarithmic regressions of above graphs.</a:t>
            </a:r>
          </a:p>
          <a:p>
            <a:pPr algn="just"/>
            <a:r>
              <a:rPr lang="en-US" sz="1900" dirty="0"/>
              <a:t>From the relations established, A= 0.0277, B = 0.3762, C = -0.083, D=0.3843. These are used as initial guess in the analysis.</a:t>
            </a:r>
          </a:p>
          <a:p>
            <a:pPr algn="just"/>
            <a:r>
              <a:rPr lang="en-US" sz="1900" dirty="0"/>
              <a:t>An algorithm called </a:t>
            </a:r>
            <a:r>
              <a:rPr lang="en-IN" sz="1900" dirty="0"/>
              <a:t>Levenberg–Marquardt algorithm (one of the algorithms for non – linear multiple regression) in excel stat is used for constants determination. </a:t>
            </a:r>
          </a:p>
          <a:p>
            <a:pPr algn="just"/>
            <a:r>
              <a:rPr lang="en-US" sz="1900" dirty="0"/>
              <a:t>This algorithm is based on differential equations, requiring the calculation of the partial derivatives of main equation with respect to the unknown parameters A,B,C,D</a:t>
            </a:r>
          </a:p>
          <a:p>
            <a:endParaRPr lang="en-IN" sz="1800" dirty="0"/>
          </a:p>
          <a:p>
            <a:endParaRPr lang="en-IN" sz="1800" dirty="0"/>
          </a:p>
        </p:txBody>
      </p:sp>
      <p:sp>
        <p:nvSpPr>
          <p:cNvPr id="4" name="Date Placeholder 3">
            <a:extLst>
              <a:ext uri="{FF2B5EF4-FFF2-40B4-BE49-F238E27FC236}">
                <a16:creationId xmlns:a16="http://schemas.microsoft.com/office/drawing/2014/main" id="{59448589-51FA-42A6-812A-F880DB73144B}"/>
              </a:ext>
            </a:extLst>
          </p:cNvPr>
          <p:cNvSpPr>
            <a:spLocks noGrp="1"/>
          </p:cNvSpPr>
          <p:nvPr>
            <p:ph type="dt" sz="half" idx="10"/>
          </p:nvPr>
        </p:nvSpPr>
        <p:spPr>
          <a:xfrm>
            <a:off x="0" y="6356350"/>
            <a:ext cx="4134678"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C1B2490D-8F4B-4AFC-8527-718FFF3763FB}" type="datetime1">
              <a:rPr lang="en-IN" smtClean="0"/>
              <a:t>01-01-2024</a:t>
            </a:fld>
            <a:endParaRPr lang="en-IN" dirty="0"/>
          </a:p>
        </p:txBody>
      </p:sp>
      <p:sp>
        <p:nvSpPr>
          <p:cNvPr id="5" name="Footer Placeholder 4">
            <a:extLst>
              <a:ext uri="{FF2B5EF4-FFF2-40B4-BE49-F238E27FC236}">
                <a16:creationId xmlns:a16="http://schemas.microsoft.com/office/drawing/2014/main" id="{0CB431D9-8625-49A1-91FD-CE672987EAE0}"/>
              </a:ext>
            </a:extLst>
          </p:cNvPr>
          <p:cNvSpPr>
            <a:spLocks noGrp="1"/>
          </p:cNvSpPr>
          <p:nvPr>
            <p:ph type="ftr" sz="quarter" idx="11"/>
          </p:nvPr>
        </p:nvSpPr>
        <p:spPr>
          <a:xfrm>
            <a:off x="4058478" y="6356350"/>
            <a:ext cx="4552122"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A7A9134E-7FB0-4411-8851-BCCD1D572297}"/>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32</a:t>
            </a:fld>
            <a:endParaRPr lang="en-IN" dirty="0"/>
          </a:p>
        </p:txBody>
      </p:sp>
      <p:cxnSp>
        <p:nvCxnSpPr>
          <p:cNvPr id="7" name="Straight Connector 6">
            <a:extLst>
              <a:ext uri="{FF2B5EF4-FFF2-40B4-BE49-F238E27FC236}">
                <a16:creationId xmlns:a16="http://schemas.microsoft.com/office/drawing/2014/main" id="{71CF8CFA-A773-4F17-B18B-DADF7F4D381B}"/>
              </a:ext>
            </a:extLst>
          </p:cNvPr>
          <p:cNvCxnSpPr>
            <a:cxnSpLocks/>
          </p:cNvCxnSpPr>
          <p:nvPr/>
        </p:nvCxnSpPr>
        <p:spPr>
          <a:xfrm>
            <a:off x="937591" y="102677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4976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AD662-6FD0-4C1A-9082-A0EDBF4CD92E}"/>
              </a:ext>
            </a:extLst>
          </p:cNvPr>
          <p:cNvSpPr>
            <a:spLocks noGrp="1"/>
          </p:cNvSpPr>
          <p:nvPr>
            <p:ph type="title"/>
          </p:nvPr>
        </p:nvSpPr>
        <p:spPr>
          <a:xfrm>
            <a:off x="838200" y="136525"/>
            <a:ext cx="10515600" cy="1325563"/>
          </a:xfrm>
        </p:spPr>
        <p:txBody>
          <a:bodyPr>
            <a:normAutofit/>
          </a:bodyPr>
          <a:lstStyle/>
          <a:p>
            <a:r>
              <a:rPr lang="en-IN" sz="3600" dirty="0">
                <a:latin typeface="+mn-lt"/>
              </a:rPr>
              <a:t>Constants Calculation</a:t>
            </a:r>
            <a:endParaRPr lang="en-IN"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2619F9-1428-4299-99BB-46B0310C6862}"/>
                  </a:ext>
                </a:extLst>
              </p:cNvPr>
              <p:cNvSpPr>
                <a:spLocks noGrp="1"/>
              </p:cNvSpPr>
              <p:nvPr>
                <p:ph idx="1"/>
              </p:nvPr>
            </p:nvSpPr>
            <p:spPr>
              <a:xfrm>
                <a:off x="872987" y="1034573"/>
                <a:ext cx="10515600" cy="4351338"/>
              </a:xfrm>
            </p:spPr>
            <p:txBody>
              <a:bodyPr>
                <a:normAutofit/>
              </a:bodyPr>
              <a:lstStyle/>
              <a:p>
                <a:r>
                  <a:rPr lang="en-IN" sz="2000" dirty="0"/>
                  <a:t>Partial derivatives of equation with respect to constants are</a:t>
                </a:r>
              </a:p>
              <a:p>
                <a14:m>
                  <m:oMath xmlns:m="http://schemas.openxmlformats.org/officeDocument/2006/math">
                    <m:f>
                      <m:fPr>
                        <m:ctrlPr>
                          <a:rPr lang="en-IN" sz="1800" b="0" i="1" smtClean="0">
                            <a:latin typeface="Cambria Math" panose="02040503050406030204" pitchFamily="18" charset="0"/>
                            <a:ea typeface="Cambria Math" panose="02040503050406030204" pitchFamily="18" charset="0"/>
                          </a:rPr>
                        </m:ctrlPr>
                      </m:fPr>
                      <m:num>
                        <m:r>
                          <a:rPr lang="en-IN" sz="1800" i="1" smtClean="0">
                            <a:latin typeface="Cambria Math" panose="02040503050406030204" pitchFamily="18" charset="0"/>
                            <a:ea typeface="Cambria Math" panose="02040503050406030204" pitchFamily="18" charset="0"/>
                          </a:rPr>
                          <m:t>𝜕</m:t>
                        </m:r>
                        <m:d>
                          <m:dPr>
                            <m:ctrlPr>
                              <a:rPr lang="en-IN" sz="1800" b="0" i="1" smtClean="0">
                                <a:latin typeface="Cambria Math" panose="02040503050406030204" pitchFamily="18" charset="0"/>
                                <a:ea typeface="Cambria Math" panose="02040503050406030204" pitchFamily="18" charset="0"/>
                              </a:rPr>
                            </m:ctrlPr>
                          </m:dPr>
                          <m:e>
                            <m:r>
                              <a:rPr lang="en-IN" sz="1800" b="0" i="1" smtClean="0">
                                <a:latin typeface="Cambria Math" panose="02040503050406030204" pitchFamily="18" charset="0"/>
                                <a:ea typeface="Cambria Math" panose="02040503050406030204" pitchFamily="18" charset="0"/>
                              </a:rPr>
                              <m:t>𝑂𝐵</m:t>
                            </m:r>
                          </m:e>
                        </m:d>
                      </m:num>
                      <m:den>
                        <m:r>
                          <a:rPr lang="en-IN" sz="1800" b="0" i="1" smtClean="0">
                            <a:latin typeface="Cambria Math" panose="02040503050406030204" pitchFamily="18" charset="0"/>
                            <a:ea typeface="Cambria Math" panose="02040503050406030204" pitchFamily="18" charset="0"/>
                          </a:rPr>
                          <m:t>𝜕</m:t>
                        </m:r>
                        <m:r>
                          <a:rPr lang="en-IN" sz="1800" b="0" i="1" smtClean="0">
                            <a:latin typeface="Cambria Math" panose="02040503050406030204" pitchFamily="18" charset="0"/>
                            <a:ea typeface="Cambria Math" panose="02040503050406030204" pitchFamily="18" charset="0"/>
                          </a:rPr>
                          <m:t>𝐴</m:t>
                        </m:r>
                      </m:den>
                    </m:f>
                    <m:r>
                      <a:rPr lang="en-IN" sz="1800" b="0" i="1" smtClean="0">
                        <a:latin typeface="Cambria Math" panose="02040503050406030204" pitchFamily="18" charset="0"/>
                        <a:ea typeface="Cambria Math" panose="02040503050406030204" pitchFamily="18" charset="0"/>
                      </a:rPr>
                      <m:t>=</m:t>
                    </m:r>
                    <m:r>
                      <a:rPr lang="en-IN" sz="1800" b="0" i="1" smtClean="0">
                        <a:latin typeface="Cambria Math" panose="02040503050406030204" pitchFamily="18" charset="0"/>
                        <a:ea typeface="Cambria Math" panose="02040503050406030204" pitchFamily="18" charset="0"/>
                      </a:rPr>
                      <m:t>𝐿𝑏𝑙𝑎𝑠</m:t>
                    </m:r>
                    <m:sSup>
                      <m:sSupPr>
                        <m:ctrlPr>
                          <a:rPr lang="en-IN" sz="1800" b="0" i="1" smtClean="0">
                            <a:latin typeface="Cambria Math" panose="02040503050406030204" pitchFamily="18" charset="0"/>
                            <a:ea typeface="Cambria Math" panose="02040503050406030204" pitchFamily="18" charset="0"/>
                          </a:rPr>
                        </m:ctrlPr>
                      </m:sSupPr>
                      <m:e>
                        <m:r>
                          <a:rPr lang="en-IN" sz="1800" b="0" i="1" smtClean="0">
                            <a:latin typeface="Cambria Math" panose="02040503050406030204" pitchFamily="18" charset="0"/>
                            <a:ea typeface="Cambria Math" panose="02040503050406030204" pitchFamily="18" charset="0"/>
                          </a:rPr>
                          <m:t>𝑡</m:t>
                        </m:r>
                      </m:e>
                      <m:sup>
                        <m:r>
                          <a:rPr lang="en-IN" sz="1800" b="0" i="1" smtClean="0">
                            <a:latin typeface="Cambria Math" panose="02040503050406030204" pitchFamily="18" charset="0"/>
                            <a:ea typeface="Cambria Math" panose="02040503050406030204" pitchFamily="18" charset="0"/>
                          </a:rPr>
                          <m:t>𝐵</m:t>
                        </m:r>
                      </m:sup>
                    </m:sSup>
                  </m:oMath>
                </a14:m>
                <a:r>
                  <a:rPr lang="en-IN" sz="1800" b="0" dirty="0">
                    <a:ea typeface="Cambria Math" panose="02040503050406030204" pitchFamily="18" charset="0"/>
                  </a:rPr>
                  <a:t>                                                                                     </a:t>
                </a:r>
                <a14:m>
                  <m:oMath xmlns:m="http://schemas.openxmlformats.org/officeDocument/2006/math">
                    <m:f>
                      <m:fPr>
                        <m:ctrlPr>
                          <a:rPr lang="en-IN" sz="1800" i="1">
                            <a:latin typeface="Cambria Math" panose="02040503050406030204" pitchFamily="18" charset="0"/>
                            <a:ea typeface="Cambria Math" panose="02040503050406030204" pitchFamily="18" charset="0"/>
                          </a:rPr>
                        </m:ctrlPr>
                      </m:fPr>
                      <m:num>
                        <m:r>
                          <a:rPr lang="en-IN" sz="1800" i="1">
                            <a:latin typeface="Cambria Math" panose="02040503050406030204" pitchFamily="18" charset="0"/>
                            <a:ea typeface="Cambria Math" panose="02040503050406030204" pitchFamily="18" charset="0"/>
                          </a:rPr>
                          <m:t>𝜕</m:t>
                        </m:r>
                        <m:d>
                          <m:dPr>
                            <m:ctrlPr>
                              <a:rPr lang="en-IN" sz="1800" i="1">
                                <a:latin typeface="Cambria Math" panose="02040503050406030204" pitchFamily="18" charset="0"/>
                                <a:ea typeface="Cambria Math" panose="02040503050406030204" pitchFamily="18" charset="0"/>
                              </a:rPr>
                            </m:ctrlPr>
                          </m:dPr>
                          <m:e>
                            <m:r>
                              <a:rPr lang="en-IN" sz="1800" i="1">
                                <a:latin typeface="Cambria Math" panose="02040503050406030204" pitchFamily="18" charset="0"/>
                                <a:ea typeface="Cambria Math" panose="02040503050406030204" pitchFamily="18" charset="0"/>
                              </a:rPr>
                              <m:t>𝑂𝐵</m:t>
                            </m:r>
                          </m:e>
                        </m:d>
                      </m:num>
                      <m:den>
                        <m:r>
                          <a:rPr lang="en-IN" sz="1800" i="1">
                            <a:latin typeface="Cambria Math" panose="02040503050406030204" pitchFamily="18" charset="0"/>
                            <a:ea typeface="Cambria Math" panose="02040503050406030204" pitchFamily="18" charset="0"/>
                          </a:rPr>
                          <m:t>𝜕</m:t>
                        </m:r>
                        <m:r>
                          <a:rPr lang="en-IN" sz="1800" i="1">
                            <a:latin typeface="Cambria Math" panose="02040503050406030204" pitchFamily="18" charset="0"/>
                            <a:ea typeface="Cambria Math" panose="02040503050406030204" pitchFamily="18" charset="0"/>
                          </a:rPr>
                          <m:t>𝐶</m:t>
                        </m:r>
                      </m:den>
                    </m:f>
                    <m:r>
                      <a:rPr lang="en-IN" sz="1800" i="1">
                        <a:latin typeface="Cambria Math" panose="02040503050406030204" pitchFamily="18" charset="0"/>
                        <a:ea typeface="Cambria Math" panose="02040503050406030204" pitchFamily="18" charset="0"/>
                      </a:rPr>
                      <m:t>=</m:t>
                    </m:r>
                    <m:func>
                      <m:funcPr>
                        <m:ctrlPr>
                          <a:rPr lang="en-IN" sz="1800" i="1">
                            <a:latin typeface="Cambria Math" panose="02040503050406030204" pitchFamily="18" charset="0"/>
                            <a:ea typeface="Cambria Math" panose="02040503050406030204" pitchFamily="18" charset="0"/>
                          </a:rPr>
                        </m:ctrlPr>
                      </m:funcPr>
                      <m:fName>
                        <m:r>
                          <m:rPr>
                            <m:sty m:val="p"/>
                          </m:rPr>
                          <a:rPr lang="en-IN" sz="1800">
                            <a:latin typeface="Cambria Math" panose="02040503050406030204" pitchFamily="18" charset="0"/>
                            <a:ea typeface="Cambria Math" panose="02040503050406030204" pitchFamily="18" charset="0"/>
                          </a:rPr>
                          <m:t>ln</m:t>
                        </m:r>
                      </m:fName>
                      <m:e>
                        <m:d>
                          <m:dPr>
                            <m:ctrlPr>
                              <a:rPr lang="en-IN" sz="1800" i="1">
                                <a:latin typeface="Cambria Math" panose="02040503050406030204" pitchFamily="18" charset="0"/>
                                <a:ea typeface="Cambria Math" panose="02040503050406030204" pitchFamily="18" charset="0"/>
                              </a:rPr>
                            </m:ctrlPr>
                          </m:dPr>
                          <m:e>
                            <m:r>
                              <a:rPr lang="en-IN" sz="1800" i="1">
                                <a:latin typeface="Cambria Math" panose="02040503050406030204" pitchFamily="18" charset="0"/>
                                <a:ea typeface="Cambria Math" panose="02040503050406030204" pitchFamily="18" charset="0"/>
                              </a:rPr>
                              <m:t>𝑅𝑀𝑅</m:t>
                            </m:r>
                          </m:e>
                        </m:d>
                      </m:e>
                    </m:func>
                  </m:oMath>
                </a14:m>
                <a:endParaRPr lang="en-IN" sz="1800" b="0" dirty="0">
                  <a:ea typeface="Cambria Math" panose="02040503050406030204" pitchFamily="18" charset="0"/>
                </a:endParaRPr>
              </a:p>
              <a:p>
                <a14:m>
                  <m:oMath xmlns:m="http://schemas.openxmlformats.org/officeDocument/2006/math">
                    <m:f>
                      <m:fPr>
                        <m:ctrlPr>
                          <a:rPr lang="en-IN" sz="1800" b="0" i="1" smtClean="0">
                            <a:latin typeface="Cambria Math" panose="02040503050406030204" pitchFamily="18" charset="0"/>
                            <a:ea typeface="Cambria Math" panose="02040503050406030204" pitchFamily="18" charset="0"/>
                          </a:rPr>
                        </m:ctrlPr>
                      </m:fPr>
                      <m:num>
                        <m:r>
                          <a:rPr lang="en-IN" sz="1800" i="1" smtClean="0">
                            <a:latin typeface="Cambria Math" panose="02040503050406030204" pitchFamily="18" charset="0"/>
                            <a:ea typeface="Cambria Math" panose="02040503050406030204" pitchFamily="18" charset="0"/>
                          </a:rPr>
                          <m:t>𝜕</m:t>
                        </m:r>
                        <m:d>
                          <m:dPr>
                            <m:ctrlPr>
                              <a:rPr lang="en-IN" sz="1800" b="0" i="1" smtClean="0">
                                <a:latin typeface="Cambria Math" panose="02040503050406030204" pitchFamily="18" charset="0"/>
                                <a:ea typeface="Cambria Math" panose="02040503050406030204" pitchFamily="18" charset="0"/>
                              </a:rPr>
                            </m:ctrlPr>
                          </m:dPr>
                          <m:e>
                            <m:r>
                              <a:rPr lang="en-IN" sz="1800" b="0" i="1" smtClean="0">
                                <a:latin typeface="Cambria Math" panose="02040503050406030204" pitchFamily="18" charset="0"/>
                                <a:ea typeface="Cambria Math" panose="02040503050406030204" pitchFamily="18" charset="0"/>
                              </a:rPr>
                              <m:t>𝑂𝐵</m:t>
                            </m:r>
                          </m:e>
                        </m:d>
                      </m:num>
                      <m:den>
                        <m:r>
                          <a:rPr lang="en-IN" sz="1800" b="0" i="1" smtClean="0">
                            <a:latin typeface="Cambria Math" panose="02040503050406030204" pitchFamily="18" charset="0"/>
                            <a:ea typeface="Cambria Math" panose="02040503050406030204" pitchFamily="18" charset="0"/>
                          </a:rPr>
                          <m:t>𝜕</m:t>
                        </m:r>
                        <m:r>
                          <a:rPr lang="en-IN" sz="1800" b="0" i="1" smtClean="0">
                            <a:latin typeface="Cambria Math" panose="02040503050406030204" pitchFamily="18" charset="0"/>
                            <a:ea typeface="Cambria Math" panose="02040503050406030204" pitchFamily="18" charset="0"/>
                          </a:rPr>
                          <m:t>𝐵</m:t>
                        </m:r>
                      </m:den>
                    </m:f>
                    <m:r>
                      <a:rPr lang="en-IN" sz="1800" b="0" i="1" smtClean="0">
                        <a:latin typeface="Cambria Math" panose="02040503050406030204" pitchFamily="18" charset="0"/>
                        <a:ea typeface="Cambria Math" panose="02040503050406030204" pitchFamily="18" charset="0"/>
                      </a:rPr>
                      <m:t>=</m:t>
                    </m:r>
                    <m:r>
                      <a:rPr lang="en-IN" sz="1800" b="0" i="1" smtClean="0">
                        <a:latin typeface="Cambria Math" panose="02040503050406030204" pitchFamily="18" charset="0"/>
                        <a:ea typeface="Cambria Math" panose="02040503050406030204" pitchFamily="18" charset="0"/>
                      </a:rPr>
                      <m:t>𝐴</m:t>
                    </m:r>
                    <m:r>
                      <a:rPr lang="en-IN" sz="1800" b="0" i="1" smtClean="0">
                        <a:latin typeface="Cambria Math" panose="02040503050406030204" pitchFamily="18" charset="0"/>
                        <a:ea typeface="Cambria Math" panose="02040503050406030204" pitchFamily="18" charset="0"/>
                      </a:rPr>
                      <m:t>∗</m:t>
                    </m:r>
                    <m:r>
                      <a:rPr lang="en-IN" sz="1800" b="0" i="1" smtClean="0">
                        <a:latin typeface="Cambria Math" panose="02040503050406030204" pitchFamily="18" charset="0"/>
                        <a:ea typeface="Cambria Math" panose="02040503050406030204" pitchFamily="18" charset="0"/>
                      </a:rPr>
                      <m:t>𝐿𝑏𝑙𝑎𝑠</m:t>
                    </m:r>
                    <m:sSup>
                      <m:sSupPr>
                        <m:ctrlPr>
                          <a:rPr lang="en-IN" sz="1800" b="0" i="1" smtClean="0">
                            <a:latin typeface="Cambria Math" panose="02040503050406030204" pitchFamily="18" charset="0"/>
                            <a:ea typeface="Cambria Math" panose="02040503050406030204" pitchFamily="18" charset="0"/>
                          </a:rPr>
                        </m:ctrlPr>
                      </m:sSupPr>
                      <m:e>
                        <m:r>
                          <a:rPr lang="en-IN" sz="1800" b="0" i="1" smtClean="0">
                            <a:latin typeface="Cambria Math" panose="02040503050406030204" pitchFamily="18" charset="0"/>
                            <a:ea typeface="Cambria Math" panose="02040503050406030204" pitchFamily="18" charset="0"/>
                          </a:rPr>
                          <m:t>𝑡</m:t>
                        </m:r>
                      </m:e>
                      <m:sup>
                        <m:r>
                          <a:rPr lang="en-IN" sz="1800" b="0" i="1" smtClean="0">
                            <a:latin typeface="Cambria Math" panose="02040503050406030204" pitchFamily="18" charset="0"/>
                            <a:ea typeface="Cambria Math" panose="02040503050406030204" pitchFamily="18" charset="0"/>
                          </a:rPr>
                          <m:t>𝐵</m:t>
                        </m:r>
                      </m:sup>
                    </m:sSup>
                    <m:r>
                      <a:rPr lang="en-IN" sz="1800" b="0" i="1" smtClean="0">
                        <a:latin typeface="Cambria Math" panose="02040503050406030204" pitchFamily="18" charset="0"/>
                        <a:ea typeface="Cambria Math" panose="02040503050406030204" pitchFamily="18" charset="0"/>
                      </a:rPr>
                      <m:t>∗</m:t>
                    </m:r>
                    <m:func>
                      <m:funcPr>
                        <m:ctrlPr>
                          <a:rPr lang="en-IN" sz="1800" b="0" i="1" smtClean="0">
                            <a:latin typeface="Cambria Math" panose="02040503050406030204" pitchFamily="18" charset="0"/>
                            <a:ea typeface="Cambria Math" panose="02040503050406030204" pitchFamily="18" charset="0"/>
                          </a:rPr>
                        </m:ctrlPr>
                      </m:funcPr>
                      <m:fName>
                        <m:r>
                          <m:rPr>
                            <m:sty m:val="p"/>
                          </m:rPr>
                          <a:rPr lang="en-IN" sz="1800" b="0" i="0" smtClean="0">
                            <a:latin typeface="Cambria Math" panose="02040503050406030204" pitchFamily="18" charset="0"/>
                            <a:ea typeface="Cambria Math" panose="02040503050406030204" pitchFamily="18" charset="0"/>
                          </a:rPr>
                          <m:t>ln</m:t>
                        </m:r>
                      </m:fName>
                      <m:e>
                        <m:d>
                          <m:dPr>
                            <m:ctrlPr>
                              <a:rPr lang="en-IN" sz="1800" b="0" i="1" smtClean="0">
                                <a:latin typeface="Cambria Math" panose="02040503050406030204" pitchFamily="18" charset="0"/>
                                <a:ea typeface="Cambria Math" panose="02040503050406030204" pitchFamily="18" charset="0"/>
                              </a:rPr>
                            </m:ctrlPr>
                          </m:dPr>
                          <m:e>
                            <m:r>
                              <a:rPr lang="en-IN" sz="1800" b="0" i="1" smtClean="0">
                                <a:latin typeface="Cambria Math" panose="02040503050406030204" pitchFamily="18" charset="0"/>
                                <a:ea typeface="Cambria Math" panose="02040503050406030204" pitchFamily="18" charset="0"/>
                              </a:rPr>
                              <m:t>𝐿𝑏𝑙𝑎𝑠𝑡</m:t>
                            </m:r>
                          </m:e>
                        </m:d>
                      </m:e>
                    </m:func>
                    <m:r>
                      <a:rPr lang="en-IN" sz="1800" b="0" i="1" smtClean="0">
                        <a:latin typeface="Cambria Math" panose="02040503050406030204" pitchFamily="18" charset="0"/>
                        <a:ea typeface="Cambria Math" panose="02040503050406030204" pitchFamily="18" charset="0"/>
                      </a:rPr>
                      <m:t>                                                        </m:t>
                    </m:r>
                  </m:oMath>
                </a14:m>
                <a:r>
                  <a:rPr lang="en-IN" sz="1800" dirty="0"/>
                  <a:t> </a:t>
                </a:r>
                <a14:m>
                  <m:oMath xmlns:m="http://schemas.openxmlformats.org/officeDocument/2006/math">
                    <m:f>
                      <m:fPr>
                        <m:ctrlPr>
                          <a:rPr lang="en-IN" sz="1800" i="1">
                            <a:latin typeface="Cambria Math" panose="02040503050406030204" pitchFamily="18" charset="0"/>
                            <a:ea typeface="Cambria Math" panose="02040503050406030204" pitchFamily="18" charset="0"/>
                          </a:rPr>
                        </m:ctrlPr>
                      </m:fPr>
                      <m:num>
                        <m:r>
                          <a:rPr lang="en-IN" sz="1800" i="1">
                            <a:latin typeface="Cambria Math" panose="02040503050406030204" pitchFamily="18" charset="0"/>
                            <a:ea typeface="Cambria Math" panose="02040503050406030204" pitchFamily="18" charset="0"/>
                          </a:rPr>
                          <m:t>𝜕</m:t>
                        </m:r>
                        <m:d>
                          <m:dPr>
                            <m:ctrlPr>
                              <a:rPr lang="en-IN" sz="1800" i="1">
                                <a:latin typeface="Cambria Math" panose="02040503050406030204" pitchFamily="18" charset="0"/>
                                <a:ea typeface="Cambria Math" panose="02040503050406030204" pitchFamily="18" charset="0"/>
                              </a:rPr>
                            </m:ctrlPr>
                          </m:dPr>
                          <m:e>
                            <m:r>
                              <a:rPr lang="en-IN" sz="1800" i="1">
                                <a:latin typeface="Cambria Math" panose="02040503050406030204" pitchFamily="18" charset="0"/>
                                <a:ea typeface="Cambria Math" panose="02040503050406030204" pitchFamily="18" charset="0"/>
                              </a:rPr>
                              <m:t>𝑂𝐵</m:t>
                            </m:r>
                          </m:e>
                        </m:d>
                      </m:num>
                      <m:den>
                        <m:r>
                          <a:rPr lang="en-IN" sz="1800" i="1">
                            <a:latin typeface="Cambria Math" panose="02040503050406030204" pitchFamily="18" charset="0"/>
                            <a:ea typeface="Cambria Math" panose="02040503050406030204" pitchFamily="18" charset="0"/>
                          </a:rPr>
                          <m:t>𝜕</m:t>
                        </m:r>
                        <m:r>
                          <a:rPr lang="en-IN" sz="1800" i="1">
                            <a:latin typeface="Cambria Math" panose="02040503050406030204" pitchFamily="18" charset="0"/>
                            <a:ea typeface="Cambria Math" panose="02040503050406030204" pitchFamily="18" charset="0"/>
                          </a:rPr>
                          <m:t>𝐷</m:t>
                        </m:r>
                      </m:den>
                    </m:f>
                    <m:r>
                      <a:rPr lang="en-IN" sz="1800" i="1">
                        <a:latin typeface="Cambria Math" panose="02040503050406030204" pitchFamily="18" charset="0"/>
                        <a:ea typeface="Cambria Math" panose="02040503050406030204" pitchFamily="18" charset="0"/>
                      </a:rPr>
                      <m:t>=1</m:t>
                    </m:r>
                  </m:oMath>
                </a14:m>
                <a:endParaRPr lang="en-IN" sz="1800" dirty="0"/>
              </a:p>
              <a:p>
                <a:pPr marL="0" indent="0">
                  <a:buNone/>
                </a:pPr>
                <a:endParaRPr lang="en-IN" sz="1800" dirty="0"/>
              </a:p>
              <a:p>
                <a:r>
                  <a:rPr lang="en-IN" sz="2000" dirty="0"/>
                  <a:t>The threshold limit of 0.02 for allowed standard deviation for each parameter is set.</a:t>
                </a:r>
              </a:p>
              <a:p>
                <a:r>
                  <a:rPr lang="en-IN" sz="2000" dirty="0"/>
                  <a:t>The analysis is carried out until the standard deviation of all the parameters is less than 0.02.</a:t>
                </a:r>
              </a:p>
              <a:p>
                <a:r>
                  <a:rPr lang="en-IN" sz="2000" dirty="0"/>
                  <a:t>The result of 1</a:t>
                </a:r>
                <a:r>
                  <a:rPr lang="en-IN" sz="2000" baseline="30000" dirty="0"/>
                  <a:t>st</a:t>
                </a:r>
                <a:r>
                  <a:rPr lang="en-IN" sz="2000" dirty="0"/>
                  <a:t> iteration is as shown below</a:t>
                </a:r>
              </a:p>
              <a:p>
                <a:endParaRPr lang="en-IN" sz="2000" dirty="0"/>
              </a:p>
              <a:p>
                <a:pPr marL="0" indent="0">
                  <a:buNone/>
                </a:pPr>
                <a:endParaRPr lang="en-IN" sz="2000" dirty="0"/>
              </a:p>
            </p:txBody>
          </p:sp>
        </mc:Choice>
        <mc:Fallback xmlns="">
          <p:sp>
            <p:nvSpPr>
              <p:cNvPr id="3" name="Content Placeholder 2">
                <a:extLst>
                  <a:ext uri="{FF2B5EF4-FFF2-40B4-BE49-F238E27FC236}">
                    <a16:creationId xmlns:a16="http://schemas.microsoft.com/office/drawing/2014/main" id="{F42619F9-1428-4299-99BB-46B0310C6862}"/>
                  </a:ext>
                </a:extLst>
              </p:cNvPr>
              <p:cNvSpPr>
                <a:spLocks noGrp="1" noRot="1" noChangeAspect="1" noMove="1" noResize="1" noEditPoints="1" noAdjustHandles="1" noChangeArrowheads="1" noChangeShapeType="1" noTextEdit="1"/>
              </p:cNvSpPr>
              <p:nvPr>
                <p:ph idx="1"/>
              </p:nvPr>
            </p:nvSpPr>
            <p:spPr>
              <a:xfrm>
                <a:off x="872987" y="1034573"/>
                <a:ext cx="10515600" cy="4351338"/>
              </a:xfrm>
              <a:blipFill>
                <a:blip r:embed="rId2"/>
                <a:stretch>
                  <a:fillRect l="-522" t="-1541"/>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7FA18867-8EDB-4910-BD53-5F3C025A061C}"/>
              </a:ext>
            </a:extLst>
          </p:cNvPr>
          <p:cNvSpPr>
            <a:spLocks noGrp="1"/>
          </p:cNvSpPr>
          <p:nvPr>
            <p:ph type="dt" sz="half" idx="10"/>
          </p:nvPr>
        </p:nvSpPr>
        <p:spPr>
          <a:xfrm>
            <a:off x="0" y="6356350"/>
            <a:ext cx="40386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C1B2490D-8F4B-4AFC-8527-718FFF3763FB}" type="datetime1">
              <a:rPr lang="en-IN" smtClean="0"/>
              <a:t>01-01-2024</a:t>
            </a:fld>
            <a:endParaRPr lang="en-IN" dirty="0"/>
          </a:p>
        </p:txBody>
      </p:sp>
      <p:sp>
        <p:nvSpPr>
          <p:cNvPr id="5" name="Footer Placeholder 4">
            <a:extLst>
              <a:ext uri="{FF2B5EF4-FFF2-40B4-BE49-F238E27FC236}">
                <a16:creationId xmlns:a16="http://schemas.microsoft.com/office/drawing/2014/main" id="{6C20C36E-30B1-4104-B580-B6814601F4EE}"/>
              </a:ext>
            </a:extLst>
          </p:cNvPr>
          <p:cNvSpPr>
            <a:spLocks noGrp="1"/>
          </p:cNvSpPr>
          <p:nvPr>
            <p:ph type="ftr" sz="quarter" idx="11"/>
          </p:nvPr>
        </p:nvSpPr>
        <p:spPr>
          <a:xfrm>
            <a:off x="3969026" y="6356350"/>
            <a:ext cx="4641574"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3CEAF1C8-5161-4033-B257-630EC299E0BE}"/>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33</a:t>
            </a:fld>
            <a:endParaRPr lang="en-IN" dirty="0"/>
          </a:p>
        </p:txBody>
      </p:sp>
      <p:cxnSp>
        <p:nvCxnSpPr>
          <p:cNvPr id="7" name="Straight Connector 6">
            <a:extLst>
              <a:ext uri="{FF2B5EF4-FFF2-40B4-BE49-F238E27FC236}">
                <a16:creationId xmlns:a16="http://schemas.microsoft.com/office/drawing/2014/main" id="{CD7A4A62-563F-457C-BDBB-909BDDFAE0ED}"/>
              </a:ext>
            </a:extLst>
          </p:cNvPr>
          <p:cNvCxnSpPr>
            <a:cxnSpLocks/>
          </p:cNvCxnSpPr>
          <p:nvPr/>
        </p:nvCxnSpPr>
        <p:spPr>
          <a:xfrm>
            <a:off x="907774" y="1066531"/>
            <a:ext cx="105156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 name="Table 8">
            <a:extLst>
              <a:ext uri="{FF2B5EF4-FFF2-40B4-BE49-F238E27FC236}">
                <a16:creationId xmlns:a16="http://schemas.microsoft.com/office/drawing/2014/main" id="{9DE596FA-553B-4B8B-ABEF-48FF238C7548}"/>
              </a:ext>
            </a:extLst>
          </p:cNvPr>
          <p:cNvGraphicFramePr>
            <a:graphicFrameLocks noGrp="1"/>
          </p:cNvGraphicFramePr>
          <p:nvPr>
            <p:extLst>
              <p:ext uri="{D42A27DB-BD31-4B8C-83A1-F6EECF244321}">
                <p14:modId xmlns:p14="http://schemas.microsoft.com/office/powerpoint/2010/main" val="1603652888"/>
              </p:ext>
            </p:extLst>
          </p:nvPr>
        </p:nvGraphicFramePr>
        <p:xfrm>
          <a:off x="1049131" y="4036994"/>
          <a:ext cx="4755321" cy="1923800"/>
        </p:xfrm>
        <a:graphic>
          <a:graphicData uri="http://schemas.openxmlformats.org/drawingml/2006/table">
            <a:tbl>
              <a:tblPr firstRow="1" bandRow="1">
                <a:tableStyleId>{5C22544A-7EE6-4342-B048-85BDC9FD1C3A}</a:tableStyleId>
              </a:tblPr>
              <a:tblGrid>
                <a:gridCol w="1344665">
                  <a:extLst>
                    <a:ext uri="{9D8B030D-6E8A-4147-A177-3AD203B41FA5}">
                      <a16:colId xmlns:a16="http://schemas.microsoft.com/office/drawing/2014/main" val="3948124705"/>
                    </a:ext>
                  </a:extLst>
                </a:gridCol>
                <a:gridCol w="1296262">
                  <a:extLst>
                    <a:ext uri="{9D8B030D-6E8A-4147-A177-3AD203B41FA5}">
                      <a16:colId xmlns:a16="http://schemas.microsoft.com/office/drawing/2014/main" val="2893500594"/>
                    </a:ext>
                  </a:extLst>
                </a:gridCol>
                <a:gridCol w="2114394">
                  <a:extLst>
                    <a:ext uri="{9D8B030D-6E8A-4147-A177-3AD203B41FA5}">
                      <a16:colId xmlns:a16="http://schemas.microsoft.com/office/drawing/2014/main" val="3484464040"/>
                    </a:ext>
                  </a:extLst>
                </a:gridCol>
              </a:tblGrid>
              <a:tr h="460760">
                <a:tc>
                  <a:txBody>
                    <a:bodyPr/>
                    <a:lstStyle/>
                    <a:p>
                      <a:r>
                        <a:rPr lang="en-IN" dirty="0"/>
                        <a:t>Parameter</a:t>
                      </a:r>
                    </a:p>
                  </a:txBody>
                  <a:tcPr/>
                </a:tc>
                <a:tc>
                  <a:txBody>
                    <a:bodyPr/>
                    <a:lstStyle/>
                    <a:p>
                      <a:r>
                        <a:rPr lang="en-IN" dirty="0"/>
                        <a:t>Estimation</a:t>
                      </a:r>
                    </a:p>
                  </a:txBody>
                  <a:tcPr/>
                </a:tc>
                <a:tc>
                  <a:txBody>
                    <a:bodyPr/>
                    <a:lstStyle/>
                    <a:p>
                      <a:r>
                        <a:rPr lang="en-IN" dirty="0"/>
                        <a:t>Standard deviation</a:t>
                      </a:r>
                    </a:p>
                  </a:txBody>
                  <a:tcPr/>
                </a:tc>
                <a:extLst>
                  <a:ext uri="{0D108BD9-81ED-4DB2-BD59-A6C34878D82A}">
                    <a16:rowId xmlns:a16="http://schemas.microsoft.com/office/drawing/2014/main" val="1254012058"/>
                  </a:ext>
                </a:extLst>
              </a:tr>
              <a:tr h="301211">
                <a:tc>
                  <a:txBody>
                    <a:bodyPr/>
                    <a:lstStyle/>
                    <a:p>
                      <a:r>
                        <a:rPr lang="en-IN" dirty="0"/>
                        <a:t>A</a:t>
                      </a:r>
                    </a:p>
                  </a:txBody>
                  <a:tcPr/>
                </a:tc>
                <a:tc>
                  <a:txBody>
                    <a:bodyPr/>
                    <a:lstStyle/>
                    <a:p>
                      <a:r>
                        <a:rPr lang="en-IN" dirty="0"/>
                        <a:t>0.034</a:t>
                      </a:r>
                    </a:p>
                  </a:txBody>
                  <a:tcPr/>
                </a:tc>
                <a:tc>
                  <a:txBody>
                    <a:bodyPr/>
                    <a:lstStyle/>
                    <a:p>
                      <a:r>
                        <a:rPr lang="en-IN" dirty="0"/>
                        <a:t>0.004</a:t>
                      </a:r>
                    </a:p>
                  </a:txBody>
                  <a:tcPr/>
                </a:tc>
                <a:extLst>
                  <a:ext uri="{0D108BD9-81ED-4DB2-BD59-A6C34878D82A}">
                    <a16:rowId xmlns:a16="http://schemas.microsoft.com/office/drawing/2014/main" val="2642280290"/>
                  </a:ext>
                </a:extLst>
              </a:tr>
              <a:tr h="301211">
                <a:tc>
                  <a:txBody>
                    <a:bodyPr/>
                    <a:lstStyle/>
                    <a:p>
                      <a:r>
                        <a:rPr lang="en-IN" dirty="0"/>
                        <a:t>B</a:t>
                      </a:r>
                    </a:p>
                  </a:txBody>
                  <a:tcPr/>
                </a:tc>
                <a:tc>
                  <a:txBody>
                    <a:bodyPr/>
                    <a:lstStyle/>
                    <a:p>
                      <a:r>
                        <a:rPr lang="en-IN" dirty="0"/>
                        <a:t>0.216</a:t>
                      </a:r>
                    </a:p>
                  </a:txBody>
                  <a:tcPr/>
                </a:tc>
                <a:tc>
                  <a:txBody>
                    <a:bodyPr/>
                    <a:lstStyle/>
                    <a:p>
                      <a:r>
                        <a:rPr lang="en-IN" dirty="0"/>
                        <a:t>0.108</a:t>
                      </a:r>
                    </a:p>
                  </a:txBody>
                  <a:tcPr/>
                </a:tc>
                <a:extLst>
                  <a:ext uri="{0D108BD9-81ED-4DB2-BD59-A6C34878D82A}">
                    <a16:rowId xmlns:a16="http://schemas.microsoft.com/office/drawing/2014/main" val="1075962980"/>
                  </a:ext>
                </a:extLst>
              </a:tr>
              <a:tr h="301211">
                <a:tc>
                  <a:txBody>
                    <a:bodyPr/>
                    <a:lstStyle/>
                    <a:p>
                      <a:r>
                        <a:rPr lang="en-IN" dirty="0"/>
                        <a:t>C</a:t>
                      </a:r>
                    </a:p>
                  </a:txBody>
                  <a:tcPr/>
                </a:tc>
                <a:tc>
                  <a:txBody>
                    <a:bodyPr/>
                    <a:lstStyle/>
                    <a:p>
                      <a:r>
                        <a:rPr lang="en-IN" dirty="0"/>
                        <a:t>-0.017</a:t>
                      </a:r>
                    </a:p>
                  </a:txBody>
                  <a:tcPr/>
                </a:tc>
                <a:tc>
                  <a:txBody>
                    <a:bodyPr/>
                    <a:lstStyle/>
                    <a:p>
                      <a:r>
                        <a:rPr lang="en-IN" dirty="0"/>
                        <a:t>0.016</a:t>
                      </a:r>
                    </a:p>
                  </a:txBody>
                  <a:tcPr/>
                </a:tc>
                <a:extLst>
                  <a:ext uri="{0D108BD9-81ED-4DB2-BD59-A6C34878D82A}">
                    <a16:rowId xmlns:a16="http://schemas.microsoft.com/office/drawing/2014/main" val="2490773437"/>
                  </a:ext>
                </a:extLst>
              </a:tr>
              <a:tr h="301211">
                <a:tc>
                  <a:txBody>
                    <a:bodyPr/>
                    <a:lstStyle/>
                    <a:p>
                      <a:r>
                        <a:rPr lang="en-IN" dirty="0"/>
                        <a:t>D</a:t>
                      </a:r>
                    </a:p>
                  </a:txBody>
                  <a:tcPr/>
                </a:tc>
                <a:tc>
                  <a:txBody>
                    <a:bodyPr/>
                    <a:lstStyle/>
                    <a:p>
                      <a:r>
                        <a:rPr lang="en-IN" dirty="0"/>
                        <a:t>0.125</a:t>
                      </a:r>
                    </a:p>
                  </a:txBody>
                  <a:tcPr/>
                </a:tc>
                <a:tc>
                  <a:txBody>
                    <a:bodyPr/>
                    <a:lstStyle/>
                    <a:p>
                      <a:r>
                        <a:rPr lang="en-IN" dirty="0"/>
                        <a:t>0.056</a:t>
                      </a:r>
                    </a:p>
                  </a:txBody>
                  <a:tcPr/>
                </a:tc>
                <a:extLst>
                  <a:ext uri="{0D108BD9-81ED-4DB2-BD59-A6C34878D82A}">
                    <a16:rowId xmlns:a16="http://schemas.microsoft.com/office/drawing/2014/main" val="1508758171"/>
                  </a:ext>
                </a:extLst>
              </a:tr>
            </a:tbl>
          </a:graphicData>
        </a:graphic>
      </p:graphicFrame>
      <p:sp>
        <p:nvSpPr>
          <p:cNvPr id="10" name="TextBox 9">
            <a:extLst>
              <a:ext uri="{FF2B5EF4-FFF2-40B4-BE49-F238E27FC236}">
                <a16:creationId xmlns:a16="http://schemas.microsoft.com/office/drawing/2014/main" id="{A6BDE892-105F-42FF-9AD1-A273CC6F378E}"/>
              </a:ext>
            </a:extLst>
          </p:cNvPr>
          <p:cNvSpPr txBox="1"/>
          <p:nvPr/>
        </p:nvSpPr>
        <p:spPr>
          <a:xfrm>
            <a:off x="6289813" y="4017116"/>
            <a:ext cx="5257798"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t> After the first iteration, the standard deviations of the parameters A and C were found to be below the threshold while those of parameters B and D were well above. A second step was therefore necessary: the A and C parameters were fixed, while the calculation was repeated over the B and D parameters.</a:t>
            </a:r>
            <a:endParaRPr lang="en-IN" dirty="0"/>
          </a:p>
        </p:txBody>
      </p:sp>
    </p:spTree>
    <p:extLst>
      <p:ext uri="{BB962C8B-B14F-4D97-AF65-F5344CB8AC3E}">
        <p14:creationId xmlns:p14="http://schemas.microsoft.com/office/powerpoint/2010/main" val="750069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87373-926B-4AFC-9C16-F528ADD95652}"/>
              </a:ext>
            </a:extLst>
          </p:cNvPr>
          <p:cNvSpPr>
            <a:spLocks noGrp="1"/>
          </p:cNvSpPr>
          <p:nvPr>
            <p:ph type="title"/>
          </p:nvPr>
        </p:nvSpPr>
        <p:spPr>
          <a:xfrm>
            <a:off x="838200" y="136525"/>
            <a:ext cx="10515600" cy="1325563"/>
          </a:xfrm>
        </p:spPr>
        <p:txBody>
          <a:bodyPr>
            <a:normAutofit/>
          </a:bodyPr>
          <a:lstStyle/>
          <a:p>
            <a:r>
              <a:rPr lang="en-IN" sz="3600" dirty="0">
                <a:latin typeface="+mn-lt"/>
              </a:rPr>
              <a:t>Constants Calculation</a:t>
            </a:r>
            <a:endParaRPr lang="en-IN" sz="3600" dirty="0"/>
          </a:p>
        </p:txBody>
      </p:sp>
      <p:graphicFrame>
        <p:nvGraphicFramePr>
          <p:cNvPr id="10" name="Table 10">
            <a:extLst>
              <a:ext uri="{FF2B5EF4-FFF2-40B4-BE49-F238E27FC236}">
                <a16:creationId xmlns:a16="http://schemas.microsoft.com/office/drawing/2014/main" id="{96818231-C4FD-4515-B5FF-76D888F95596}"/>
              </a:ext>
            </a:extLst>
          </p:cNvPr>
          <p:cNvGraphicFramePr>
            <a:graphicFrameLocks noGrp="1"/>
          </p:cNvGraphicFramePr>
          <p:nvPr>
            <p:ph idx="1"/>
            <p:extLst>
              <p:ext uri="{D42A27DB-BD31-4B8C-83A1-F6EECF244321}">
                <p14:modId xmlns:p14="http://schemas.microsoft.com/office/powerpoint/2010/main" val="2784790597"/>
              </p:ext>
            </p:extLst>
          </p:nvPr>
        </p:nvGraphicFramePr>
        <p:xfrm>
          <a:off x="970722" y="1248342"/>
          <a:ext cx="4449418" cy="1854200"/>
        </p:xfrm>
        <a:graphic>
          <a:graphicData uri="http://schemas.openxmlformats.org/drawingml/2006/table">
            <a:tbl>
              <a:tblPr firstRow="1" bandRow="1">
                <a:tableStyleId>{5C22544A-7EE6-4342-B048-85BDC9FD1C3A}</a:tableStyleId>
              </a:tblPr>
              <a:tblGrid>
                <a:gridCol w="1239078">
                  <a:extLst>
                    <a:ext uri="{9D8B030D-6E8A-4147-A177-3AD203B41FA5}">
                      <a16:colId xmlns:a16="http://schemas.microsoft.com/office/drawing/2014/main" val="3145236540"/>
                    </a:ext>
                  </a:extLst>
                </a:gridCol>
                <a:gridCol w="1212574">
                  <a:extLst>
                    <a:ext uri="{9D8B030D-6E8A-4147-A177-3AD203B41FA5}">
                      <a16:colId xmlns:a16="http://schemas.microsoft.com/office/drawing/2014/main" val="1008143403"/>
                    </a:ext>
                  </a:extLst>
                </a:gridCol>
                <a:gridCol w="1997766">
                  <a:extLst>
                    <a:ext uri="{9D8B030D-6E8A-4147-A177-3AD203B41FA5}">
                      <a16:colId xmlns:a16="http://schemas.microsoft.com/office/drawing/2014/main" val="1019732637"/>
                    </a:ext>
                  </a:extLst>
                </a:gridCol>
              </a:tblGrid>
              <a:tr h="370840">
                <a:tc>
                  <a:txBody>
                    <a:bodyPr/>
                    <a:lstStyle/>
                    <a:p>
                      <a:r>
                        <a:rPr lang="en-IN" dirty="0"/>
                        <a:t>Parameter</a:t>
                      </a:r>
                    </a:p>
                  </a:txBody>
                  <a:tcPr/>
                </a:tc>
                <a:tc>
                  <a:txBody>
                    <a:bodyPr/>
                    <a:lstStyle/>
                    <a:p>
                      <a:r>
                        <a:rPr lang="en-IN" dirty="0"/>
                        <a:t>Estimation</a:t>
                      </a:r>
                    </a:p>
                  </a:txBody>
                  <a:tcPr/>
                </a:tc>
                <a:tc>
                  <a:txBody>
                    <a:bodyPr/>
                    <a:lstStyle/>
                    <a:p>
                      <a:r>
                        <a:rPr lang="en-IN" dirty="0"/>
                        <a:t>Standard deviation</a:t>
                      </a:r>
                    </a:p>
                  </a:txBody>
                  <a:tcPr/>
                </a:tc>
                <a:extLst>
                  <a:ext uri="{0D108BD9-81ED-4DB2-BD59-A6C34878D82A}">
                    <a16:rowId xmlns:a16="http://schemas.microsoft.com/office/drawing/2014/main" val="3347060025"/>
                  </a:ext>
                </a:extLst>
              </a:tr>
              <a:tr h="370840">
                <a:tc>
                  <a:txBody>
                    <a:bodyPr/>
                    <a:lstStyle/>
                    <a:p>
                      <a:r>
                        <a:rPr lang="en-IN" dirty="0"/>
                        <a:t>A</a:t>
                      </a:r>
                    </a:p>
                  </a:txBody>
                  <a:tcPr/>
                </a:tc>
                <a:tc>
                  <a:txBody>
                    <a:bodyPr/>
                    <a:lstStyle/>
                    <a:p>
                      <a:r>
                        <a:rPr lang="en-IN" dirty="0"/>
                        <a:t>-</a:t>
                      </a:r>
                    </a:p>
                  </a:txBody>
                  <a:tcPr/>
                </a:tc>
                <a:tc>
                  <a:txBody>
                    <a:bodyPr/>
                    <a:lstStyle/>
                    <a:p>
                      <a:r>
                        <a:rPr lang="en-IN" dirty="0"/>
                        <a:t>-</a:t>
                      </a:r>
                    </a:p>
                  </a:txBody>
                  <a:tcPr/>
                </a:tc>
                <a:extLst>
                  <a:ext uri="{0D108BD9-81ED-4DB2-BD59-A6C34878D82A}">
                    <a16:rowId xmlns:a16="http://schemas.microsoft.com/office/drawing/2014/main" val="1293301876"/>
                  </a:ext>
                </a:extLst>
              </a:tr>
              <a:tr h="370840">
                <a:tc>
                  <a:txBody>
                    <a:bodyPr/>
                    <a:lstStyle/>
                    <a:p>
                      <a:r>
                        <a:rPr lang="en-IN" dirty="0"/>
                        <a:t>B</a:t>
                      </a:r>
                    </a:p>
                  </a:txBody>
                  <a:tcPr/>
                </a:tc>
                <a:tc>
                  <a:txBody>
                    <a:bodyPr/>
                    <a:lstStyle/>
                    <a:p>
                      <a:r>
                        <a:rPr lang="en-IN" dirty="0"/>
                        <a:t>0.206</a:t>
                      </a:r>
                    </a:p>
                  </a:txBody>
                  <a:tcPr/>
                </a:tc>
                <a:tc>
                  <a:txBody>
                    <a:bodyPr/>
                    <a:lstStyle/>
                    <a:p>
                      <a:r>
                        <a:rPr lang="en-IN" dirty="0"/>
                        <a:t>0.027</a:t>
                      </a:r>
                    </a:p>
                  </a:txBody>
                  <a:tcPr/>
                </a:tc>
                <a:extLst>
                  <a:ext uri="{0D108BD9-81ED-4DB2-BD59-A6C34878D82A}">
                    <a16:rowId xmlns:a16="http://schemas.microsoft.com/office/drawing/2014/main" val="3083602862"/>
                  </a:ext>
                </a:extLst>
              </a:tr>
              <a:tr h="370840">
                <a:tc>
                  <a:txBody>
                    <a:bodyPr/>
                    <a:lstStyle/>
                    <a:p>
                      <a:r>
                        <a:rPr lang="en-IN" dirty="0"/>
                        <a:t>C</a:t>
                      </a:r>
                    </a:p>
                  </a:txBody>
                  <a:tcPr/>
                </a:tc>
                <a:tc>
                  <a:txBody>
                    <a:bodyPr/>
                    <a:lstStyle/>
                    <a:p>
                      <a:r>
                        <a:rPr lang="en-IN" dirty="0"/>
                        <a:t>-</a:t>
                      </a:r>
                    </a:p>
                  </a:txBody>
                  <a:tcPr/>
                </a:tc>
                <a:tc>
                  <a:txBody>
                    <a:bodyPr/>
                    <a:lstStyle/>
                    <a:p>
                      <a:r>
                        <a:rPr lang="en-IN" dirty="0"/>
                        <a:t>-</a:t>
                      </a:r>
                    </a:p>
                  </a:txBody>
                  <a:tcPr/>
                </a:tc>
                <a:extLst>
                  <a:ext uri="{0D108BD9-81ED-4DB2-BD59-A6C34878D82A}">
                    <a16:rowId xmlns:a16="http://schemas.microsoft.com/office/drawing/2014/main" val="814534129"/>
                  </a:ext>
                </a:extLst>
              </a:tr>
              <a:tr h="370840">
                <a:tc>
                  <a:txBody>
                    <a:bodyPr/>
                    <a:lstStyle/>
                    <a:p>
                      <a:r>
                        <a:rPr lang="en-IN" dirty="0"/>
                        <a:t>D</a:t>
                      </a:r>
                    </a:p>
                  </a:txBody>
                  <a:tcPr/>
                </a:tc>
                <a:tc>
                  <a:txBody>
                    <a:bodyPr/>
                    <a:lstStyle/>
                    <a:p>
                      <a:r>
                        <a:rPr lang="en-IN" dirty="0"/>
                        <a:t>0.119</a:t>
                      </a:r>
                    </a:p>
                  </a:txBody>
                  <a:tcPr/>
                </a:tc>
                <a:tc>
                  <a:txBody>
                    <a:bodyPr/>
                    <a:lstStyle/>
                    <a:p>
                      <a:r>
                        <a:rPr lang="en-IN" dirty="0"/>
                        <a:t>0.019</a:t>
                      </a:r>
                    </a:p>
                  </a:txBody>
                  <a:tcPr/>
                </a:tc>
                <a:extLst>
                  <a:ext uri="{0D108BD9-81ED-4DB2-BD59-A6C34878D82A}">
                    <a16:rowId xmlns:a16="http://schemas.microsoft.com/office/drawing/2014/main" val="4203551425"/>
                  </a:ext>
                </a:extLst>
              </a:tr>
            </a:tbl>
          </a:graphicData>
        </a:graphic>
      </p:graphicFrame>
      <p:sp>
        <p:nvSpPr>
          <p:cNvPr id="4" name="Date Placeholder 3">
            <a:extLst>
              <a:ext uri="{FF2B5EF4-FFF2-40B4-BE49-F238E27FC236}">
                <a16:creationId xmlns:a16="http://schemas.microsoft.com/office/drawing/2014/main" id="{090409E5-BBDA-41D3-9456-F35AE0557EBA}"/>
              </a:ext>
            </a:extLst>
          </p:cNvPr>
          <p:cNvSpPr>
            <a:spLocks noGrp="1"/>
          </p:cNvSpPr>
          <p:nvPr>
            <p:ph type="dt" sz="half" idx="10"/>
          </p:nvPr>
        </p:nvSpPr>
        <p:spPr>
          <a:xfrm>
            <a:off x="0" y="6356350"/>
            <a:ext cx="40386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C1B2490D-8F4B-4AFC-8527-718FFF3763FB}" type="datetime1">
              <a:rPr lang="en-IN" smtClean="0"/>
              <a:t>01-01-2024</a:t>
            </a:fld>
            <a:endParaRPr lang="en-IN" dirty="0"/>
          </a:p>
        </p:txBody>
      </p:sp>
      <p:sp>
        <p:nvSpPr>
          <p:cNvPr id="5" name="Footer Placeholder 4">
            <a:extLst>
              <a:ext uri="{FF2B5EF4-FFF2-40B4-BE49-F238E27FC236}">
                <a16:creationId xmlns:a16="http://schemas.microsoft.com/office/drawing/2014/main" id="{017B2B98-91BE-4073-BB5C-6880A066A20B}"/>
              </a:ext>
            </a:extLst>
          </p:cNvPr>
          <p:cNvSpPr>
            <a:spLocks noGrp="1"/>
          </p:cNvSpPr>
          <p:nvPr>
            <p:ph type="ftr" sz="quarter" idx="11"/>
          </p:nvPr>
        </p:nvSpPr>
        <p:spPr>
          <a:xfrm>
            <a:off x="4038602" y="6356350"/>
            <a:ext cx="4571998"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B42626C4-9863-4B02-9DE6-631B19CE9E22}"/>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34</a:t>
            </a:fld>
            <a:endParaRPr lang="en-IN" dirty="0"/>
          </a:p>
        </p:txBody>
      </p:sp>
      <p:cxnSp>
        <p:nvCxnSpPr>
          <p:cNvPr id="9" name="Straight Connector 8">
            <a:extLst>
              <a:ext uri="{FF2B5EF4-FFF2-40B4-BE49-F238E27FC236}">
                <a16:creationId xmlns:a16="http://schemas.microsoft.com/office/drawing/2014/main" id="{EC23BE8D-14DF-4519-A14E-7084601FAD3D}"/>
              </a:ext>
            </a:extLst>
          </p:cNvPr>
          <p:cNvCxnSpPr>
            <a:cxnSpLocks/>
          </p:cNvCxnSpPr>
          <p:nvPr/>
        </p:nvCxnSpPr>
        <p:spPr>
          <a:xfrm>
            <a:off x="907774" y="1155983"/>
            <a:ext cx="105156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1" name="Table 11">
            <a:extLst>
              <a:ext uri="{FF2B5EF4-FFF2-40B4-BE49-F238E27FC236}">
                <a16:creationId xmlns:a16="http://schemas.microsoft.com/office/drawing/2014/main" id="{E03FE4D3-4AE8-44DF-A060-C33EE91E86FB}"/>
              </a:ext>
            </a:extLst>
          </p:cNvPr>
          <p:cNvGraphicFramePr>
            <a:graphicFrameLocks noGrp="1"/>
          </p:cNvGraphicFramePr>
          <p:nvPr>
            <p:extLst>
              <p:ext uri="{D42A27DB-BD31-4B8C-83A1-F6EECF244321}">
                <p14:modId xmlns:p14="http://schemas.microsoft.com/office/powerpoint/2010/main" val="4223266146"/>
              </p:ext>
            </p:extLst>
          </p:nvPr>
        </p:nvGraphicFramePr>
        <p:xfrm>
          <a:off x="934280" y="3755459"/>
          <a:ext cx="4528929" cy="2078810"/>
        </p:xfrm>
        <a:graphic>
          <a:graphicData uri="http://schemas.openxmlformats.org/drawingml/2006/table">
            <a:tbl>
              <a:tblPr firstRow="1" bandRow="1">
                <a:tableStyleId>{5C22544A-7EE6-4342-B048-85BDC9FD1C3A}</a:tableStyleId>
              </a:tblPr>
              <a:tblGrid>
                <a:gridCol w="1181194">
                  <a:extLst>
                    <a:ext uri="{9D8B030D-6E8A-4147-A177-3AD203B41FA5}">
                      <a16:colId xmlns:a16="http://schemas.microsoft.com/office/drawing/2014/main" val="2575903150"/>
                    </a:ext>
                  </a:extLst>
                </a:gridCol>
                <a:gridCol w="1326778">
                  <a:extLst>
                    <a:ext uri="{9D8B030D-6E8A-4147-A177-3AD203B41FA5}">
                      <a16:colId xmlns:a16="http://schemas.microsoft.com/office/drawing/2014/main" val="1257797044"/>
                    </a:ext>
                  </a:extLst>
                </a:gridCol>
                <a:gridCol w="2020957">
                  <a:extLst>
                    <a:ext uri="{9D8B030D-6E8A-4147-A177-3AD203B41FA5}">
                      <a16:colId xmlns:a16="http://schemas.microsoft.com/office/drawing/2014/main" val="2200993553"/>
                    </a:ext>
                  </a:extLst>
                </a:gridCol>
              </a:tblGrid>
              <a:tr h="415762">
                <a:tc>
                  <a:txBody>
                    <a:bodyPr/>
                    <a:lstStyle/>
                    <a:p>
                      <a:r>
                        <a:rPr lang="en-IN" dirty="0"/>
                        <a:t>Parameter</a:t>
                      </a:r>
                    </a:p>
                  </a:txBody>
                  <a:tcPr/>
                </a:tc>
                <a:tc>
                  <a:txBody>
                    <a:bodyPr/>
                    <a:lstStyle/>
                    <a:p>
                      <a:r>
                        <a:rPr lang="en-IN" dirty="0"/>
                        <a:t>Estimation</a:t>
                      </a:r>
                    </a:p>
                  </a:txBody>
                  <a:tcPr/>
                </a:tc>
                <a:tc>
                  <a:txBody>
                    <a:bodyPr/>
                    <a:lstStyle/>
                    <a:p>
                      <a:r>
                        <a:rPr lang="en-IN" dirty="0"/>
                        <a:t>Standard deviation</a:t>
                      </a:r>
                    </a:p>
                  </a:txBody>
                  <a:tcPr/>
                </a:tc>
                <a:extLst>
                  <a:ext uri="{0D108BD9-81ED-4DB2-BD59-A6C34878D82A}">
                    <a16:rowId xmlns:a16="http://schemas.microsoft.com/office/drawing/2014/main" val="3154286934"/>
                  </a:ext>
                </a:extLst>
              </a:tr>
              <a:tr h="415762">
                <a:tc>
                  <a:txBody>
                    <a:bodyPr/>
                    <a:lstStyle/>
                    <a:p>
                      <a:r>
                        <a:rPr lang="en-IN" dirty="0"/>
                        <a:t>A</a:t>
                      </a:r>
                    </a:p>
                  </a:txBody>
                  <a:tcPr/>
                </a:tc>
                <a:tc>
                  <a:txBody>
                    <a:bodyPr/>
                    <a:lstStyle/>
                    <a:p>
                      <a:r>
                        <a:rPr lang="en-IN" dirty="0"/>
                        <a:t>-</a:t>
                      </a:r>
                    </a:p>
                  </a:txBody>
                  <a:tcPr/>
                </a:tc>
                <a:tc>
                  <a:txBody>
                    <a:bodyPr/>
                    <a:lstStyle/>
                    <a:p>
                      <a:r>
                        <a:rPr lang="en-IN" dirty="0"/>
                        <a:t>-</a:t>
                      </a:r>
                    </a:p>
                  </a:txBody>
                  <a:tcPr/>
                </a:tc>
                <a:extLst>
                  <a:ext uri="{0D108BD9-81ED-4DB2-BD59-A6C34878D82A}">
                    <a16:rowId xmlns:a16="http://schemas.microsoft.com/office/drawing/2014/main" val="3516726849"/>
                  </a:ext>
                </a:extLst>
              </a:tr>
              <a:tr h="415762">
                <a:tc>
                  <a:txBody>
                    <a:bodyPr/>
                    <a:lstStyle/>
                    <a:p>
                      <a:r>
                        <a:rPr lang="en-IN" dirty="0"/>
                        <a:t>B</a:t>
                      </a:r>
                    </a:p>
                  </a:txBody>
                  <a:tcPr/>
                </a:tc>
                <a:tc>
                  <a:txBody>
                    <a:bodyPr/>
                    <a:lstStyle/>
                    <a:p>
                      <a:r>
                        <a:rPr lang="en-IN" dirty="0"/>
                        <a:t>0.201</a:t>
                      </a:r>
                    </a:p>
                  </a:txBody>
                  <a:tcPr/>
                </a:tc>
                <a:tc>
                  <a:txBody>
                    <a:bodyPr/>
                    <a:lstStyle/>
                    <a:p>
                      <a:r>
                        <a:rPr lang="en-IN" dirty="0"/>
                        <a:t>0.020</a:t>
                      </a:r>
                    </a:p>
                  </a:txBody>
                  <a:tcPr/>
                </a:tc>
                <a:extLst>
                  <a:ext uri="{0D108BD9-81ED-4DB2-BD59-A6C34878D82A}">
                    <a16:rowId xmlns:a16="http://schemas.microsoft.com/office/drawing/2014/main" val="552342124"/>
                  </a:ext>
                </a:extLst>
              </a:tr>
              <a:tr h="415762">
                <a:tc>
                  <a:txBody>
                    <a:bodyPr/>
                    <a:lstStyle/>
                    <a:p>
                      <a:r>
                        <a:rPr lang="en-IN" dirty="0"/>
                        <a:t>C</a:t>
                      </a:r>
                    </a:p>
                  </a:txBody>
                  <a:tcPr/>
                </a:tc>
                <a:tc>
                  <a:txBody>
                    <a:bodyPr/>
                    <a:lstStyle/>
                    <a:p>
                      <a:r>
                        <a:rPr lang="en-IN" dirty="0"/>
                        <a:t>-</a:t>
                      </a:r>
                    </a:p>
                  </a:txBody>
                  <a:tcPr/>
                </a:tc>
                <a:tc>
                  <a:txBody>
                    <a:bodyPr/>
                    <a:lstStyle/>
                    <a:p>
                      <a:r>
                        <a:rPr lang="en-IN" dirty="0"/>
                        <a:t>-</a:t>
                      </a:r>
                    </a:p>
                  </a:txBody>
                  <a:tcPr/>
                </a:tc>
                <a:extLst>
                  <a:ext uri="{0D108BD9-81ED-4DB2-BD59-A6C34878D82A}">
                    <a16:rowId xmlns:a16="http://schemas.microsoft.com/office/drawing/2014/main" val="312579617"/>
                  </a:ext>
                </a:extLst>
              </a:tr>
              <a:tr h="415762">
                <a:tc>
                  <a:txBody>
                    <a:bodyPr/>
                    <a:lstStyle/>
                    <a:p>
                      <a:r>
                        <a:rPr lang="en-IN" dirty="0"/>
                        <a:t>D</a:t>
                      </a:r>
                    </a:p>
                  </a:txBody>
                  <a:tcPr/>
                </a:tc>
                <a:tc>
                  <a:txBody>
                    <a:bodyPr/>
                    <a:lstStyle/>
                    <a:p>
                      <a:r>
                        <a:rPr lang="en-IN" dirty="0"/>
                        <a:t>-</a:t>
                      </a:r>
                    </a:p>
                  </a:txBody>
                  <a:tcPr/>
                </a:tc>
                <a:tc>
                  <a:txBody>
                    <a:bodyPr/>
                    <a:lstStyle/>
                    <a:p>
                      <a:r>
                        <a:rPr lang="en-IN" dirty="0"/>
                        <a:t>-</a:t>
                      </a:r>
                    </a:p>
                  </a:txBody>
                  <a:tcPr/>
                </a:tc>
                <a:extLst>
                  <a:ext uri="{0D108BD9-81ED-4DB2-BD59-A6C34878D82A}">
                    <a16:rowId xmlns:a16="http://schemas.microsoft.com/office/drawing/2014/main" val="3592140759"/>
                  </a:ext>
                </a:extLst>
              </a:tr>
            </a:tbl>
          </a:graphicData>
        </a:graphic>
      </p:graphicFrame>
      <p:sp>
        <p:nvSpPr>
          <p:cNvPr id="12" name="TextBox 11">
            <a:extLst>
              <a:ext uri="{FF2B5EF4-FFF2-40B4-BE49-F238E27FC236}">
                <a16:creationId xmlns:a16="http://schemas.microsoft.com/office/drawing/2014/main" id="{BFF9874F-BCA8-42EB-998A-72EFE5CEC2CA}"/>
              </a:ext>
            </a:extLst>
          </p:cNvPr>
          <p:cNvSpPr txBox="1"/>
          <p:nvPr/>
        </p:nvSpPr>
        <p:spPr>
          <a:xfrm>
            <a:off x="5791200" y="1323600"/>
            <a:ext cx="5430078" cy="1754326"/>
          </a:xfrm>
          <a:prstGeom prst="rect">
            <a:avLst/>
          </a:prstGeom>
          <a:noFill/>
        </p:spPr>
        <p:txBody>
          <a:bodyPr wrap="square" rtlCol="0">
            <a:spAutoFit/>
          </a:bodyPr>
          <a:lstStyle/>
          <a:p>
            <a:pPr marL="285750" indent="-285750">
              <a:buFont typeface="Arial" panose="020B0604020202020204" pitchFamily="34" charset="0"/>
              <a:buChar char="•"/>
            </a:pPr>
            <a:r>
              <a:rPr lang="en-IN" dirty="0"/>
              <a:t>2</a:t>
            </a:r>
            <a:r>
              <a:rPr lang="en-IN" baseline="30000" dirty="0"/>
              <a:t>nd</a:t>
            </a:r>
            <a:r>
              <a:rPr lang="en-IN" dirty="0"/>
              <a:t> iteration is performed which yielded the following results.</a:t>
            </a:r>
          </a:p>
          <a:p>
            <a:pPr marL="285750" indent="-285750">
              <a:buFont typeface="Arial" panose="020B0604020202020204" pitchFamily="34" charset="0"/>
              <a:buChar char="•"/>
            </a:pPr>
            <a:r>
              <a:rPr lang="en-IN" dirty="0"/>
              <a:t>Parameter A and C are fixed from 1</a:t>
            </a:r>
            <a:r>
              <a:rPr lang="en-IN" baseline="30000" dirty="0"/>
              <a:t>st</a:t>
            </a:r>
            <a:r>
              <a:rPr lang="en-IN" dirty="0"/>
              <a:t> iteration and only B and D further evaluated.</a:t>
            </a:r>
          </a:p>
          <a:p>
            <a:pPr marL="285750" indent="-285750">
              <a:buFont typeface="Arial" panose="020B0604020202020204" pitchFamily="34" charset="0"/>
              <a:buChar char="•"/>
            </a:pPr>
            <a:r>
              <a:rPr lang="en-IN" dirty="0"/>
              <a:t>Parameter D yielded a value with standard deviation of less than 0.02</a:t>
            </a:r>
          </a:p>
        </p:txBody>
      </p:sp>
      <p:sp>
        <p:nvSpPr>
          <p:cNvPr id="13" name="TextBox 12">
            <a:extLst>
              <a:ext uri="{FF2B5EF4-FFF2-40B4-BE49-F238E27FC236}">
                <a16:creationId xmlns:a16="http://schemas.microsoft.com/office/drawing/2014/main" id="{ECFED7DF-9598-4FD2-B7F7-5C01B54A9B28}"/>
              </a:ext>
            </a:extLst>
          </p:cNvPr>
          <p:cNvSpPr txBox="1"/>
          <p:nvPr/>
        </p:nvSpPr>
        <p:spPr>
          <a:xfrm>
            <a:off x="6096000" y="3985591"/>
            <a:ext cx="4936435" cy="1477328"/>
          </a:xfrm>
          <a:prstGeom prst="rect">
            <a:avLst/>
          </a:prstGeom>
          <a:noFill/>
        </p:spPr>
        <p:txBody>
          <a:bodyPr wrap="square" rtlCol="0">
            <a:spAutoFit/>
          </a:bodyPr>
          <a:lstStyle/>
          <a:p>
            <a:pPr marL="285750" indent="-285750" algn="just">
              <a:buFont typeface="Arial" panose="020B0604020202020204" pitchFamily="34" charset="0"/>
              <a:buChar char="•"/>
            </a:pPr>
            <a:r>
              <a:rPr lang="en-IN" dirty="0"/>
              <a:t>Parameter D is also fixed after 2</a:t>
            </a:r>
            <a:r>
              <a:rPr lang="en-IN" baseline="30000" dirty="0"/>
              <a:t>nd</a:t>
            </a:r>
            <a:r>
              <a:rPr lang="en-IN" dirty="0"/>
              <a:t> iteration. 3</a:t>
            </a:r>
            <a:r>
              <a:rPr lang="en-IN" baseline="30000" dirty="0"/>
              <a:t>rd</a:t>
            </a:r>
            <a:r>
              <a:rPr lang="en-IN" dirty="0"/>
              <a:t> iteration is done to find out B value.</a:t>
            </a:r>
          </a:p>
          <a:p>
            <a:pPr marL="285750" indent="-285750" algn="just">
              <a:buFont typeface="Arial" panose="020B0604020202020204" pitchFamily="34" charset="0"/>
              <a:buChar char="•"/>
            </a:pPr>
            <a:r>
              <a:rPr lang="en-IN" dirty="0"/>
              <a:t>3</a:t>
            </a:r>
            <a:r>
              <a:rPr lang="en-IN" baseline="30000" dirty="0"/>
              <a:t>rd</a:t>
            </a:r>
            <a:r>
              <a:rPr lang="en-IN" dirty="0"/>
              <a:t> iteration yielded a value for parameter B with a standard deviation of 0.020 </a:t>
            </a:r>
          </a:p>
          <a:p>
            <a:pPr marL="285750" indent="-285750" algn="just">
              <a:buFont typeface="Arial" panose="020B0604020202020204" pitchFamily="34" charset="0"/>
              <a:buChar char="•"/>
            </a:pPr>
            <a:r>
              <a:rPr lang="en-IN" dirty="0"/>
              <a:t>This concludes the total analysis.</a:t>
            </a:r>
          </a:p>
        </p:txBody>
      </p:sp>
    </p:spTree>
    <p:extLst>
      <p:ext uri="{BB962C8B-B14F-4D97-AF65-F5344CB8AC3E}">
        <p14:creationId xmlns:p14="http://schemas.microsoft.com/office/powerpoint/2010/main" val="27629855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FE402-BCE9-4AA9-B957-4AFCBEA01F9E}"/>
              </a:ext>
            </a:extLst>
          </p:cNvPr>
          <p:cNvSpPr>
            <a:spLocks noGrp="1"/>
          </p:cNvSpPr>
          <p:nvPr>
            <p:ph type="title"/>
          </p:nvPr>
        </p:nvSpPr>
        <p:spPr>
          <a:xfrm>
            <a:off x="838200" y="365125"/>
            <a:ext cx="10515600" cy="889743"/>
          </a:xfrm>
        </p:spPr>
        <p:txBody>
          <a:bodyPr>
            <a:normAutofit/>
          </a:bodyPr>
          <a:lstStyle/>
          <a:p>
            <a:r>
              <a:rPr lang="en-IN" sz="3600" dirty="0">
                <a:latin typeface="+mn-lt"/>
              </a:rPr>
              <a:t>OVERBREAK MODEL</a:t>
            </a:r>
          </a:p>
        </p:txBody>
      </p:sp>
      <p:sp>
        <p:nvSpPr>
          <p:cNvPr id="3" name="Content Placeholder 2">
            <a:extLst>
              <a:ext uri="{FF2B5EF4-FFF2-40B4-BE49-F238E27FC236}">
                <a16:creationId xmlns:a16="http://schemas.microsoft.com/office/drawing/2014/main" id="{14B4CB10-CB4E-4F13-93FE-0DA547A35382}"/>
              </a:ext>
            </a:extLst>
          </p:cNvPr>
          <p:cNvSpPr>
            <a:spLocks noGrp="1"/>
          </p:cNvSpPr>
          <p:nvPr>
            <p:ph idx="1"/>
          </p:nvPr>
        </p:nvSpPr>
        <p:spPr>
          <a:xfrm>
            <a:off x="838200" y="1253331"/>
            <a:ext cx="10515600" cy="4351338"/>
          </a:xfrm>
        </p:spPr>
        <p:txBody>
          <a:bodyPr>
            <a:normAutofit/>
          </a:bodyPr>
          <a:lstStyle/>
          <a:p>
            <a:r>
              <a:rPr lang="en-IN" sz="1800" dirty="0"/>
              <a:t>The constants values are A= 0.034, B =0.206, C =-0.017, D = 0.119</a:t>
            </a:r>
          </a:p>
          <a:p>
            <a:r>
              <a:rPr lang="en-IN" sz="1800" dirty="0"/>
              <a:t>The equation becomes  </a:t>
            </a:r>
            <a:r>
              <a:rPr lang="en-US" sz="1800" b="1" dirty="0"/>
              <a:t>OB = 0.034* (L blast)</a:t>
            </a:r>
            <a:r>
              <a:rPr lang="en-US" sz="1800" b="1" baseline="30000" dirty="0"/>
              <a:t>0.206</a:t>
            </a:r>
            <a:r>
              <a:rPr lang="en-US" sz="1800" b="1" dirty="0"/>
              <a:t> -0.017*ln(RMR) + 0.119.</a:t>
            </a:r>
          </a:p>
          <a:p>
            <a:r>
              <a:rPr lang="en-US" sz="1800" dirty="0"/>
              <a:t>This developed model is to be tested using data from main tunnel 3.</a:t>
            </a:r>
          </a:p>
          <a:p>
            <a:r>
              <a:rPr lang="en-US" sz="1800" dirty="0"/>
              <a:t>Another factor influencing the quality of the parameter estimates is the number of data, therefore to verify the stability of the results with reference to the number of measurements used for the calculation forward regression is carried out.</a:t>
            </a:r>
          </a:p>
          <a:p>
            <a:r>
              <a:rPr lang="en-US" sz="1800" dirty="0"/>
              <a:t>This procedure allows the identification of the minimum number of data needed for a stable and accurate identification of the model parameters through the non-linear regression carried out.</a:t>
            </a:r>
          </a:p>
          <a:p>
            <a:endParaRPr lang="en-US" sz="1800" dirty="0"/>
          </a:p>
          <a:p>
            <a:pPr marL="0" indent="0">
              <a:buNone/>
            </a:pPr>
            <a:endParaRPr lang="en-IN" sz="2000" dirty="0"/>
          </a:p>
        </p:txBody>
      </p:sp>
      <p:sp>
        <p:nvSpPr>
          <p:cNvPr id="4" name="Date Placeholder 3">
            <a:extLst>
              <a:ext uri="{FF2B5EF4-FFF2-40B4-BE49-F238E27FC236}">
                <a16:creationId xmlns:a16="http://schemas.microsoft.com/office/drawing/2014/main" id="{FE71C31E-C6FD-4D2B-8AB0-E23672D96BFB}"/>
              </a:ext>
            </a:extLst>
          </p:cNvPr>
          <p:cNvSpPr>
            <a:spLocks noGrp="1"/>
          </p:cNvSpPr>
          <p:nvPr>
            <p:ph type="dt" sz="half" idx="10"/>
          </p:nvPr>
        </p:nvSpPr>
        <p:spPr>
          <a:xfrm>
            <a:off x="0" y="6356350"/>
            <a:ext cx="4018722"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C1B2490D-8F4B-4AFC-8527-718FFF3763FB}" type="datetime1">
              <a:rPr lang="en-IN" smtClean="0"/>
              <a:t>01-01-2024</a:t>
            </a:fld>
            <a:endParaRPr lang="en-IN" dirty="0"/>
          </a:p>
        </p:txBody>
      </p:sp>
      <p:sp>
        <p:nvSpPr>
          <p:cNvPr id="5" name="Footer Placeholder 4">
            <a:extLst>
              <a:ext uri="{FF2B5EF4-FFF2-40B4-BE49-F238E27FC236}">
                <a16:creationId xmlns:a16="http://schemas.microsoft.com/office/drawing/2014/main" id="{4048138D-F223-4DC6-BE0A-F318BF792346}"/>
              </a:ext>
            </a:extLst>
          </p:cNvPr>
          <p:cNvSpPr>
            <a:spLocks noGrp="1"/>
          </p:cNvSpPr>
          <p:nvPr>
            <p:ph type="ftr" sz="quarter" idx="11"/>
          </p:nvPr>
        </p:nvSpPr>
        <p:spPr>
          <a:xfrm>
            <a:off x="4018722" y="6356350"/>
            <a:ext cx="4591878"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9D9DC8F9-2B03-4DB8-8D4F-75779BFDD90B}"/>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35</a:t>
            </a:fld>
            <a:endParaRPr lang="en-IN" dirty="0"/>
          </a:p>
        </p:txBody>
      </p:sp>
      <p:cxnSp>
        <p:nvCxnSpPr>
          <p:cNvPr id="7" name="Straight Connector 6">
            <a:extLst>
              <a:ext uri="{FF2B5EF4-FFF2-40B4-BE49-F238E27FC236}">
                <a16:creationId xmlns:a16="http://schemas.microsoft.com/office/drawing/2014/main" id="{C4CFC50E-1C67-4B9D-9C04-23E05F744772}"/>
              </a:ext>
            </a:extLst>
          </p:cNvPr>
          <p:cNvCxnSpPr/>
          <p:nvPr/>
        </p:nvCxnSpPr>
        <p:spPr>
          <a:xfrm>
            <a:off x="978166" y="1109670"/>
            <a:ext cx="10049522"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 name="Chart 7">
            <a:extLst>
              <a:ext uri="{FF2B5EF4-FFF2-40B4-BE49-F238E27FC236}">
                <a16:creationId xmlns:a16="http://schemas.microsoft.com/office/drawing/2014/main" id="{25FD1B59-2379-4438-A17B-0C31ECAFBDBC}"/>
              </a:ext>
            </a:extLst>
          </p:cNvPr>
          <p:cNvGraphicFramePr>
            <a:graphicFrameLocks/>
          </p:cNvGraphicFramePr>
          <p:nvPr>
            <p:extLst>
              <p:ext uri="{D42A27DB-BD31-4B8C-83A1-F6EECF244321}">
                <p14:modId xmlns:p14="http://schemas.microsoft.com/office/powerpoint/2010/main" val="2599625756"/>
              </p:ext>
            </p:extLst>
          </p:nvPr>
        </p:nvGraphicFramePr>
        <p:xfrm>
          <a:off x="1136342" y="3897296"/>
          <a:ext cx="9641149" cy="24590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637784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99565-C5FB-4F6A-A9EC-36BFEAD2E694}"/>
              </a:ext>
            </a:extLst>
          </p:cNvPr>
          <p:cNvSpPr>
            <a:spLocks noGrp="1"/>
          </p:cNvSpPr>
          <p:nvPr>
            <p:ph type="title"/>
          </p:nvPr>
        </p:nvSpPr>
        <p:spPr/>
        <p:txBody>
          <a:bodyPr>
            <a:normAutofit/>
          </a:bodyPr>
          <a:lstStyle/>
          <a:p>
            <a:r>
              <a:rPr lang="en-IN" sz="3600" dirty="0">
                <a:latin typeface="+mn-lt"/>
              </a:rPr>
              <a:t>Overbreak Model</a:t>
            </a:r>
          </a:p>
        </p:txBody>
      </p:sp>
      <p:sp>
        <p:nvSpPr>
          <p:cNvPr id="3" name="Content Placeholder 2">
            <a:extLst>
              <a:ext uri="{FF2B5EF4-FFF2-40B4-BE49-F238E27FC236}">
                <a16:creationId xmlns:a16="http://schemas.microsoft.com/office/drawing/2014/main" id="{448B05CF-FEAD-490A-95D1-C744D3C60E53}"/>
              </a:ext>
            </a:extLst>
          </p:cNvPr>
          <p:cNvSpPr>
            <a:spLocks noGrp="1"/>
          </p:cNvSpPr>
          <p:nvPr>
            <p:ph idx="1"/>
          </p:nvPr>
        </p:nvSpPr>
        <p:spPr>
          <a:xfrm>
            <a:off x="960411" y="1308216"/>
            <a:ext cx="10515600" cy="4351338"/>
          </a:xfrm>
        </p:spPr>
        <p:txBody>
          <a:bodyPr>
            <a:normAutofit/>
          </a:bodyPr>
          <a:lstStyle/>
          <a:p>
            <a:r>
              <a:rPr lang="en-IN" sz="1800" dirty="0"/>
              <a:t>From the above graph it is observed </a:t>
            </a:r>
            <a:r>
              <a:rPr lang="en-US" sz="1800" dirty="0"/>
              <a:t>that the results become stable by using at least 60 measurements. However, an initial stabilization of results can already be observed starting from 30 measurements for parameters A and C</a:t>
            </a:r>
          </a:p>
          <a:p>
            <a:r>
              <a:rPr lang="en-US" sz="1800" dirty="0"/>
              <a:t>For parameter D, calculated value after 60 measurements did not change much unlike parameter B. </a:t>
            </a:r>
          </a:p>
          <a:p>
            <a:r>
              <a:rPr lang="en-US" sz="1800" dirty="0"/>
              <a:t>Moving forward, more data sets are required to be fed to further sharpen the estimate of B.</a:t>
            </a:r>
          </a:p>
          <a:p>
            <a:r>
              <a:rPr lang="en-US" sz="1800" dirty="0"/>
              <a:t>20 more datasets were further added to forward regression analysis and the following results were yielded.</a:t>
            </a:r>
          </a:p>
          <a:p>
            <a:endParaRPr lang="en-US" sz="1800" dirty="0"/>
          </a:p>
          <a:p>
            <a:endParaRPr lang="en-IN" sz="1800" dirty="0"/>
          </a:p>
        </p:txBody>
      </p:sp>
      <p:sp>
        <p:nvSpPr>
          <p:cNvPr id="4" name="Date Placeholder 3">
            <a:extLst>
              <a:ext uri="{FF2B5EF4-FFF2-40B4-BE49-F238E27FC236}">
                <a16:creationId xmlns:a16="http://schemas.microsoft.com/office/drawing/2014/main" id="{9CE54B91-AE51-4196-86E1-12031BD1368C}"/>
              </a:ext>
            </a:extLst>
          </p:cNvPr>
          <p:cNvSpPr>
            <a:spLocks noGrp="1"/>
          </p:cNvSpPr>
          <p:nvPr>
            <p:ph type="dt" sz="half" idx="10"/>
          </p:nvPr>
        </p:nvSpPr>
        <p:spPr>
          <a:xfrm>
            <a:off x="0" y="6356350"/>
            <a:ext cx="40386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C1B2490D-8F4B-4AFC-8527-718FFF3763FB}" type="datetime1">
              <a:rPr lang="en-IN" smtClean="0"/>
              <a:t>01-01-2024</a:t>
            </a:fld>
            <a:endParaRPr lang="en-IN" dirty="0"/>
          </a:p>
        </p:txBody>
      </p:sp>
      <p:sp>
        <p:nvSpPr>
          <p:cNvPr id="5" name="Footer Placeholder 4">
            <a:extLst>
              <a:ext uri="{FF2B5EF4-FFF2-40B4-BE49-F238E27FC236}">
                <a16:creationId xmlns:a16="http://schemas.microsoft.com/office/drawing/2014/main" id="{6510B341-8237-46BF-AB0C-34BE7C836FFC}"/>
              </a:ext>
            </a:extLst>
          </p:cNvPr>
          <p:cNvSpPr>
            <a:spLocks noGrp="1"/>
          </p:cNvSpPr>
          <p:nvPr>
            <p:ph type="ftr" sz="quarter" idx="11"/>
          </p:nvPr>
        </p:nvSpPr>
        <p:spPr>
          <a:xfrm>
            <a:off x="4038602" y="6356350"/>
            <a:ext cx="4571998"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176C62C5-3CD8-4A13-9D47-2F8C8C5B2223}"/>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36</a:t>
            </a:fld>
            <a:endParaRPr lang="en-IN" dirty="0"/>
          </a:p>
        </p:txBody>
      </p:sp>
      <p:cxnSp>
        <p:nvCxnSpPr>
          <p:cNvPr id="9" name="Straight Connector 8">
            <a:extLst>
              <a:ext uri="{FF2B5EF4-FFF2-40B4-BE49-F238E27FC236}">
                <a16:creationId xmlns:a16="http://schemas.microsoft.com/office/drawing/2014/main" id="{3959EEB8-5B61-4B93-9E97-0D649567460D}"/>
              </a:ext>
            </a:extLst>
          </p:cNvPr>
          <p:cNvCxnSpPr/>
          <p:nvPr/>
        </p:nvCxnSpPr>
        <p:spPr>
          <a:xfrm>
            <a:off x="960411" y="1198446"/>
            <a:ext cx="10049522"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1" name="Chart 10">
            <a:extLst>
              <a:ext uri="{FF2B5EF4-FFF2-40B4-BE49-F238E27FC236}">
                <a16:creationId xmlns:a16="http://schemas.microsoft.com/office/drawing/2014/main" id="{7472A254-F761-4087-9A16-A451DA19E18A}"/>
              </a:ext>
            </a:extLst>
          </p:cNvPr>
          <p:cNvGraphicFramePr>
            <a:graphicFrameLocks/>
          </p:cNvGraphicFramePr>
          <p:nvPr>
            <p:extLst>
              <p:ext uri="{D42A27DB-BD31-4B8C-83A1-F6EECF244321}">
                <p14:modId xmlns:p14="http://schemas.microsoft.com/office/powerpoint/2010/main" val="544945311"/>
              </p:ext>
            </p:extLst>
          </p:nvPr>
        </p:nvGraphicFramePr>
        <p:xfrm>
          <a:off x="1196009" y="3429000"/>
          <a:ext cx="9945756"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855291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AD16C-4F1F-4F6F-9CA2-3305315A7E67}"/>
              </a:ext>
            </a:extLst>
          </p:cNvPr>
          <p:cNvSpPr>
            <a:spLocks noGrp="1"/>
          </p:cNvSpPr>
          <p:nvPr>
            <p:ph type="title"/>
          </p:nvPr>
        </p:nvSpPr>
        <p:spPr/>
        <p:txBody>
          <a:bodyPr>
            <a:normAutofit/>
          </a:bodyPr>
          <a:lstStyle/>
          <a:p>
            <a:r>
              <a:rPr lang="en-IN" sz="3600" dirty="0">
                <a:latin typeface="+mn-lt"/>
              </a:rPr>
              <a:t>Overbreak Model</a:t>
            </a:r>
          </a:p>
        </p:txBody>
      </p:sp>
      <p:sp>
        <p:nvSpPr>
          <p:cNvPr id="3" name="Content Placeholder 2">
            <a:extLst>
              <a:ext uri="{FF2B5EF4-FFF2-40B4-BE49-F238E27FC236}">
                <a16:creationId xmlns:a16="http://schemas.microsoft.com/office/drawing/2014/main" id="{4E21E175-E5F4-49AC-BB36-6186988F9609}"/>
              </a:ext>
            </a:extLst>
          </p:cNvPr>
          <p:cNvSpPr>
            <a:spLocks noGrp="1"/>
          </p:cNvSpPr>
          <p:nvPr>
            <p:ph idx="1"/>
          </p:nvPr>
        </p:nvSpPr>
        <p:spPr>
          <a:xfrm>
            <a:off x="950472" y="1394053"/>
            <a:ext cx="10515600" cy="4962290"/>
          </a:xfrm>
        </p:spPr>
        <p:txBody>
          <a:bodyPr>
            <a:normAutofit fontScale="85000" lnSpcReduction="20000"/>
          </a:bodyPr>
          <a:lstStyle/>
          <a:p>
            <a:pPr algn="just"/>
            <a:r>
              <a:rPr lang="en-IN" sz="2100" dirty="0"/>
              <a:t>The values of parameter B and D stabilised further after 80 observations.</a:t>
            </a:r>
          </a:p>
          <a:p>
            <a:pPr algn="just"/>
            <a:r>
              <a:rPr lang="en-IN" sz="2100" dirty="0"/>
              <a:t>B value was finally fixed at 0.22 as value at 80 observations and 90 observations were almost similar.</a:t>
            </a:r>
          </a:p>
          <a:p>
            <a:pPr algn="just"/>
            <a:r>
              <a:rPr lang="en-IN" sz="2100" dirty="0"/>
              <a:t>The final values of all parameters are A = 0.035, B = 0.22, C = -0.018, D = 0.214.</a:t>
            </a:r>
          </a:p>
          <a:p>
            <a:pPr algn="just"/>
            <a:r>
              <a:rPr lang="en-IN" sz="2100" dirty="0"/>
              <a:t>The final equation of model is </a:t>
            </a:r>
            <a:r>
              <a:rPr lang="en-US" sz="2100" b="1" dirty="0"/>
              <a:t>OB = 0.035* (L blast)</a:t>
            </a:r>
            <a:r>
              <a:rPr lang="en-US" sz="2100" b="1" baseline="30000" dirty="0"/>
              <a:t>0.22</a:t>
            </a:r>
            <a:r>
              <a:rPr lang="en-US" sz="2100" b="1" dirty="0"/>
              <a:t> -0.018*ln(RMR) + 0.214</a:t>
            </a:r>
          </a:p>
          <a:p>
            <a:endParaRPr lang="en-US" sz="1800" b="1" dirty="0"/>
          </a:p>
          <a:p>
            <a:pPr marL="0" indent="0">
              <a:buNone/>
            </a:pPr>
            <a:r>
              <a:rPr lang="en-US" sz="3200" dirty="0"/>
              <a:t>Model Validation</a:t>
            </a:r>
          </a:p>
          <a:p>
            <a:pPr algn="just">
              <a:lnSpc>
                <a:spcPct val="110000"/>
              </a:lnSpc>
            </a:pPr>
            <a:r>
              <a:rPr lang="en-IN" sz="2100" dirty="0"/>
              <a:t>The </a:t>
            </a:r>
            <a:r>
              <a:rPr lang="en-US" sz="2100" dirty="0"/>
              <a:t>overbreak model obtained above was subsequently applied to the main tunnel 3 for  validating the developed model. </a:t>
            </a:r>
          </a:p>
          <a:p>
            <a:pPr algn="just"/>
            <a:r>
              <a:rPr lang="en-US" sz="2100" dirty="0"/>
              <a:t>Tunnel -3 was not used in developing the model and was kept aside for sole purpose of model validation.</a:t>
            </a:r>
          </a:p>
          <a:p>
            <a:pPr algn="just">
              <a:lnSpc>
                <a:spcPct val="110000"/>
              </a:lnSpc>
            </a:pPr>
            <a:r>
              <a:rPr lang="en-US" sz="2100" dirty="0">
                <a:effectLst/>
                <a:ea typeface="Times New Roman" panose="02020603050405020304" pitchFamily="18" charset="0"/>
              </a:rPr>
              <a:t>To validate the model 9 blast results and their parameters were used. From the equation developed overbreak is derived. This obtained overbreak from the equation is them compared with actual overbreak which occurred at the blast and the variation is observed.</a:t>
            </a:r>
          </a:p>
          <a:p>
            <a:pPr algn="just">
              <a:lnSpc>
                <a:spcPct val="110000"/>
              </a:lnSpc>
            </a:pPr>
            <a:r>
              <a:rPr lang="en-US" sz="2100" dirty="0"/>
              <a:t>The results are shown in 3 separate formats for technical overbreak, geological overbreak and total overbreak.</a:t>
            </a:r>
          </a:p>
          <a:p>
            <a:pPr marL="0" indent="0">
              <a:buNone/>
            </a:pPr>
            <a:endParaRPr lang="en-US" sz="1800" dirty="0"/>
          </a:p>
          <a:p>
            <a:pPr marL="0" indent="0">
              <a:buNone/>
            </a:pPr>
            <a:r>
              <a:rPr lang="en-US" sz="1800" dirty="0"/>
              <a:t> </a:t>
            </a:r>
            <a:endParaRPr lang="en-IN" sz="1800" dirty="0"/>
          </a:p>
        </p:txBody>
      </p:sp>
      <p:sp>
        <p:nvSpPr>
          <p:cNvPr id="4" name="Date Placeholder 3">
            <a:extLst>
              <a:ext uri="{FF2B5EF4-FFF2-40B4-BE49-F238E27FC236}">
                <a16:creationId xmlns:a16="http://schemas.microsoft.com/office/drawing/2014/main" id="{3E1C0D02-0DB9-41A6-B7E9-0A7BB7030F96}"/>
              </a:ext>
            </a:extLst>
          </p:cNvPr>
          <p:cNvSpPr>
            <a:spLocks noGrp="1"/>
          </p:cNvSpPr>
          <p:nvPr>
            <p:ph type="dt" sz="half" idx="10"/>
          </p:nvPr>
        </p:nvSpPr>
        <p:spPr>
          <a:xfrm>
            <a:off x="0" y="6356350"/>
            <a:ext cx="4204252"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C1B2490D-8F4B-4AFC-8527-718FFF3763FB}" type="datetime1">
              <a:rPr lang="en-IN" smtClean="0"/>
              <a:t>01-01-2024</a:t>
            </a:fld>
            <a:endParaRPr lang="en-IN" dirty="0"/>
          </a:p>
        </p:txBody>
      </p:sp>
      <p:sp>
        <p:nvSpPr>
          <p:cNvPr id="5" name="Footer Placeholder 4">
            <a:extLst>
              <a:ext uri="{FF2B5EF4-FFF2-40B4-BE49-F238E27FC236}">
                <a16:creationId xmlns:a16="http://schemas.microsoft.com/office/drawing/2014/main" id="{3D09E60B-0F14-42DA-B0F4-ED57A912FEE4}"/>
              </a:ext>
            </a:extLst>
          </p:cNvPr>
          <p:cNvSpPr>
            <a:spLocks noGrp="1"/>
          </p:cNvSpPr>
          <p:nvPr>
            <p:ph type="ftr" sz="quarter" idx="11"/>
          </p:nvPr>
        </p:nvSpPr>
        <p:spPr>
          <a:xfrm>
            <a:off x="4058478" y="6356350"/>
            <a:ext cx="4552122"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32BC6DF0-BFE9-4C01-BC85-74B28B9DF4F4}"/>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37</a:t>
            </a:fld>
            <a:endParaRPr lang="en-IN" dirty="0"/>
          </a:p>
        </p:txBody>
      </p:sp>
      <p:cxnSp>
        <p:nvCxnSpPr>
          <p:cNvPr id="7" name="Straight Connector 6">
            <a:extLst>
              <a:ext uri="{FF2B5EF4-FFF2-40B4-BE49-F238E27FC236}">
                <a16:creationId xmlns:a16="http://schemas.microsoft.com/office/drawing/2014/main" id="{6C9E5FEF-145D-43AA-9780-4899B8FE1C08}"/>
              </a:ext>
            </a:extLst>
          </p:cNvPr>
          <p:cNvCxnSpPr>
            <a:cxnSpLocks/>
          </p:cNvCxnSpPr>
          <p:nvPr/>
        </p:nvCxnSpPr>
        <p:spPr>
          <a:xfrm>
            <a:off x="950472" y="1357472"/>
            <a:ext cx="10515600" cy="3658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1696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D629E-FE83-46F5-A329-53957161B97C}"/>
              </a:ext>
            </a:extLst>
          </p:cNvPr>
          <p:cNvSpPr>
            <a:spLocks noGrp="1"/>
          </p:cNvSpPr>
          <p:nvPr>
            <p:ph type="title"/>
          </p:nvPr>
        </p:nvSpPr>
        <p:spPr/>
        <p:txBody>
          <a:bodyPr>
            <a:normAutofit/>
          </a:bodyPr>
          <a:lstStyle/>
          <a:p>
            <a:r>
              <a:rPr lang="en-IN" sz="3600" dirty="0">
                <a:latin typeface="+mn-lt"/>
              </a:rPr>
              <a:t>Overbreak Model Validation</a:t>
            </a:r>
          </a:p>
        </p:txBody>
      </p:sp>
      <p:sp>
        <p:nvSpPr>
          <p:cNvPr id="4" name="Date Placeholder 3">
            <a:extLst>
              <a:ext uri="{FF2B5EF4-FFF2-40B4-BE49-F238E27FC236}">
                <a16:creationId xmlns:a16="http://schemas.microsoft.com/office/drawing/2014/main" id="{06E3735B-165C-4368-B9C9-506F7011CEAC}"/>
              </a:ext>
            </a:extLst>
          </p:cNvPr>
          <p:cNvSpPr>
            <a:spLocks noGrp="1"/>
          </p:cNvSpPr>
          <p:nvPr>
            <p:ph type="dt" sz="half" idx="10"/>
          </p:nvPr>
        </p:nvSpPr>
        <p:spPr>
          <a:xfrm>
            <a:off x="-59634" y="6356350"/>
            <a:ext cx="4157868"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C1B2490D-8F4B-4AFC-8527-718FFF3763FB}" type="datetime1">
              <a:rPr lang="en-IN" smtClean="0"/>
              <a:t>01-01-2024</a:t>
            </a:fld>
            <a:endParaRPr lang="en-IN" dirty="0"/>
          </a:p>
        </p:txBody>
      </p:sp>
      <p:sp>
        <p:nvSpPr>
          <p:cNvPr id="5" name="Footer Placeholder 4">
            <a:extLst>
              <a:ext uri="{FF2B5EF4-FFF2-40B4-BE49-F238E27FC236}">
                <a16:creationId xmlns:a16="http://schemas.microsoft.com/office/drawing/2014/main" id="{EC233EDA-A0A5-4B81-9384-F9F4FEC97314}"/>
              </a:ext>
            </a:extLst>
          </p:cNvPr>
          <p:cNvSpPr>
            <a:spLocks noGrp="1"/>
          </p:cNvSpPr>
          <p:nvPr>
            <p:ph type="ftr" sz="quarter" idx="11"/>
          </p:nvPr>
        </p:nvSpPr>
        <p:spPr>
          <a:xfrm>
            <a:off x="4098234" y="6356350"/>
            <a:ext cx="4552122"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5B2EFDE2-E5B7-42F4-AF9B-224D7C1A3DA4}"/>
              </a:ext>
            </a:extLst>
          </p:cNvPr>
          <p:cNvSpPr>
            <a:spLocks noGrp="1"/>
          </p:cNvSpPr>
          <p:nvPr>
            <p:ph type="sldNum" sz="quarter" idx="12"/>
          </p:nvPr>
        </p:nvSpPr>
        <p:spPr>
          <a:xfrm>
            <a:off x="8630479"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38</a:t>
            </a:fld>
            <a:endParaRPr lang="en-IN" dirty="0"/>
          </a:p>
        </p:txBody>
      </p:sp>
      <p:cxnSp>
        <p:nvCxnSpPr>
          <p:cNvPr id="7" name="Straight Connector 6">
            <a:extLst>
              <a:ext uri="{FF2B5EF4-FFF2-40B4-BE49-F238E27FC236}">
                <a16:creationId xmlns:a16="http://schemas.microsoft.com/office/drawing/2014/main" id="{239B38E1-FED7-43D7-B8FA-5B8316726354}"/>
              </a:ext>
            </a:extLst>
          </p:cNvPr>
          <p:cNvCxnSpPr>
            <a:cxnSpLocks/>
          </p:cNvCxnSpPr>
          <p:nvPr/>
        </p:nvCxnSpPr>
        <p:spPr>
          <a:xfrm>
            <a:off x="950472" y="1327655"/>
            <a:ext cx="10515600" cy="36581"/>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1" name="Content Placeholder 10">
            <a:extLst>
              <a:ext uri="{FF2B5EF4-FFF2-40B4-BE49-F238E27FC236}">
                <a16:creationId xmlns:a16="http://schemas.microsoft.com/office/drawing/2014/main" id="{A60BED93-92E2-4A61-881E-6970955FF1F6}"/>
              </a:ext>
            </a:extLst>
          </p:cNvPr>
          <p:cNvGraphicFramePr>
            <a:graphicFrameLocks noGrp="1"/>
          </p:cNvGraphicFramePr>
          <p:nvPr>
            <p:ph idx="1"/>
            <p:extLst>
              <p:ext uri="{D42A27DB-BD31-4B8C-83A1-F6EECF244321}">
                <p14:modId xmlns:p14="http://schemas.microsoft.com/office/powerpoint/2010/main" val="3411547636"/>
              </p:ext>
            </p:extLst>
          </p:nvPr>
        </p:nvGraphicFramePr>
        <p:xfrm>
          <a:off x="914469" y="1845298"/>
          <a:ext cx="5181531" cy="41845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71EE2F8A-BF04-4164-8978-969041D2A119}"/>
              </a:ext>
            </a:extLst>
          </p:cNvPr>
          <p:cNvGraphicFramePr>
            <a:graphicFrameLocks/>
          </p:cNvGraphicFramePr>
          <p:nvPr>
            <p:extLst>
              <p:ext uri="{D42A27DB-BD31-4B8C-83A1-F6EECF244321}">
                <p14:modId xmlns:p14="http://schemas.microsoft.com/office/powerpoint/2010/main" val="3969685462"/>
              </p:ext>
            </p:extLst>
          </p:nvPr>
        </p:nvGraphicFramePr>
        <p:xfrm>
          <a:off x="6096000" y="1845298"/>
          <a:ext cx="5370072" cy="40883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441822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85B32-9AC2-4876-A914-96BB222F019E}"/>
              </a:ext>
            </a:extLst>
          </p:cNvPr>
          <p:cNvSpPr>
            <a:spLocks noGrp="1"/>
          </p:cNvSpPr>
          <p:nvPr>
            <p:ph type="title"/>
          </p:nvPr>
        </p:nvSpPr>
        <p:spPr/>
        <p:txBody>
          <a:bodyPr>
            <a:normAutofit/>
          </a:bodyPr>
          <a:lstStyle/>
          <a:p>
            <a:r>
              <a:rPr lang="en-IN" sz="3600" dirty="0">
                <a:latin typeface="+mn-lt"/>
              </a:rPr>
              <a:t>Overbreak Model Validation</a:t>
            </a:r>
          </a:p>
        </p:txBody>
      </p:sp>
      <p:sp>
        <p:nvSpPr>
          <p:cNvPr id="4" name="Date Placeholder 3">
            <a:extLst>
              <a:ext uri="{FF2B5EF4-FFF2-40B4-BE49-F238E27FC236}">
                <a16:creationId xmlns:a16="http://schemas.microsoft.com/office/drawing/2014/main" id="{1C1BBA9C-45C3-49B9-91A4-FDB62F67C3E4}"/>
              </a:ext>
            </a:extLst>
          </p:cNvPr>
          <p:cNvSpPr>
            <a:spLocks noGrp="1"/>
          </p:cNvSpPr>
          <p:nvPr>
            <p:ph type="dt" sz="half" idx="10"/>
          </p:nvPr>
        </p:nvSpPr>
        <p:spPr>
          <a:xfrm>
            <a:off x="0" y="6356350"/>
            <a:ext cx="4058478"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C1B2490D-8F4B-4AFC-8527-718FFF3763FB}" type="datetime1">
              <a:rPr lang="en-IN" smtClean="0"/>
              <a:t>01-01-2024</a:t>
            </a:fld>
            <a:endParaRPr lang="en-IN" dirty="0"/>
          </a:p>
        </p:txBody>
      </p:sp>
      <p:sp>
        <p:nvSpPr>
          <p:cNvPr id="5" name="Footer Placeholder 4">
            <a:extLst>
              <a:ext uri="{FF2B5EF4-FFF2-40B4-BE49-F238E27FC236}">
                <a16:creationId xmlns:a16="http://schemas.microsoft.com/office/drawing/2014/main" id="{7F2BD916-4615-4124-9CC9-56581F2B9944}"/>
              </a:ext>
            </a:extLst>
          </p:cNvPr>
          <p:cNvSpPr>
            <a:spLocks noGrp="1"/>
          </p:cNvSpPr>
          <p:nvPr>
            <p:ph type="ftr" sz="quarter" idx="11"/>
          </p:nvPr>
        </p:nvSpPr>
        <p:spPr>
          <a:xfrm>
            <a:off x="4058478" y="6356350"/>
            <a:ext cx="4552122"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D185195E-1B16-4AF1-8F2C-96F0C014F42D}"/>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39</a:t>
            </a:fld>
            <a:endParaRPr lang="en-IN" dirty="0"/>
          </a:p>
        </p:txBody>
      </p:sp>
      <p:cxnSp>
        <p:nvCxnSpPr>
          <p:cNvPr id="7" name="Straight Connector 6">
            <a:extLst>
              <a:ext uri="{FF2B5EF4-FFF2-40B4-BE49-F238E27FC236}">
                <a16:creationId xmlns:a16="http://schemas.microsoft.com/office/drawing/2014/main" id="{DDB65CD4-43E7-400F-A564-5D27514FD1C7}"/>
              </a:ext>
            </a:extLst>
          </p:cNvPr>
          <p:cNvCxnSpPr>
            <a:cxnSpLocks/>
          </p:cNvCxnSpPr>
          <p:nvPr/>
        </p:nvCxnSpPr>
        <p:spPr>
          <a:xfrm>
            <a:off x="950472" y="1327655"/>
            <a:ext cx="10515600" cy="36581"/>
          </a:xfrm>
          <a:prstGeom prst="line">
            <a:avLst/>
          </a:prstGeom>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6AC607E5-E299-4AA5-9305-33C81438C4B8}"/>
              </a:ext>
            </a:extLst>
          </p:cNvPr>
          <p:cNvSpPr>
            <a:spLocks noGrp="1"/>
          </p:cNvSpPr>
          <p:nvPr>
            <p:ph idx="1"/>
          </p:nvPr>
        </p:nvSpPr>
        <p:spPr>
          <a:xfrm>
            <a:off x="950472" y="1467815"/>
            <a:ext cx="10515600" cy="4744141"/>
          </a:xfrm>
        </p:spPr>
        <p:txBody>
          <a:bodyPr>
            <a:normAutofit fontScale="92500" lnSpcReduction="10000"/>
          </a:bodyPr>
          <a:lstStyle/>
          <a:p>
            <a:endParaRPr lang="en-IN" sz="1800" dirty="0"/>
          </a:p>
          <a:p>
            <a:endParaRPr lang="en-IN" sz="1800" dirty="0"/>
          </a:p>
          <a:p>
            <a:endParaRPr lang="en-IN" sz="1800" dirty="0"/>
          </a:p>
          <a:p>
            <a:endParaRPr lang="en-IN" sz="1800" dirty="0"/>
          </a:p>
          <a:p>
            <a:endParaRPr lang="en-IN" sz="1800" dirty="0"/>
          </a:p>
          <a:p>
            <a:endParaRPr lang="en-IN" sz="1800" dirty="0"/>
          </a:p>
          <a:p>
            <a:endParaRPr lang="en-IN" sz="1800" dirty="0"/>
          </a:p>
          <a:p>
            <a:endParaRPr lang="en-IN" sz="1800" dirty="0"/>
          </a:p>
          <a:p>
            <a:endParaRPr lang="en-IN" sz="1800" dirty="0"/>
          </a:p>
          <a:p>
            <a:pPr algn="just"/>
            <a:r>
              <a:rPr lang="en-IN" sz="1900" dirty="0"/>
              <a:t>The above figures show the model validation with data from the tunnel 3 for 2 types of overbreak.</a:t>
            </a:r>
          </a:p>
          <a:p>
            <a:pPr algn="just"/>
            <a:r>
              <a:rPr lang="en-US" sz="1900" dirty="0"/>
              <a:t>Inspection of above figures shows that the developed model has very well approximated the total overbreak as well as its components (geological and technical).</a:t>
            </a:r>
          </a:p>
          <a:p>
            <a:pPr algn="just"/>
            <a:r>
              <a:rPr lang="en-US" sz="1900" dirty="0"/>
              <a:t>The proposed model seems well equipped to estimate volumes of overbreak starting from drill-and-blast tunnelling.  Unlike previous attempts to predict blast-induced overbreak, it is able to clearly differentiate technical from geological components, an important aspect in the definition of contracts.</a:t>
            </a:r>
            <a:endParaRPr lang="en-IN" sz="1900" dirty="0"/>
          </a:p>
        </p:txBody>
      </p:sp>
      <p:graphicFrame>
        <p:nvGraphicFramePr>
          <p:cNvPr id="11" name="Chart 10">
            <a:extLst>
              <a:ext uri="{FF2B5EF4-FFF2-40B4-BE49-F238E27FC236}">
                <a16:creationId xmlns:a16="http://schemas.microsoft.com/office/drawing/2014/main" id="{745B59C1-04CA-443D-BD61-6F5129A29BE8}"/>
              </a:ext>
            </a:extLst>
          </p:cNvPr>
          <p:cNvGraphicFramePr>
            <a:graphicFrameLocks/>
          </p:cNvGraphicFramePr>
          <p:nvPr>
            <p:extLst>
              <p:ext uri="{D42A27DB-BD31-4B8C-83A1-F6EECF244321}">
                <p14:modId xmlns:p14="http://schemas.microsoft.com/office/powerpoint/2010/main" val="3455901185"/>
              </p:ext>
            </p:extLst>
          </p:nvPr>
        </p:nvGraphicFramePr>
        <p:xfrm>
          <a:off x="934278" y="1467814"/>
          <a:ext cx="10531794" cy="27495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8533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482FA-58CB-4698-B5EE-AB90EE9AEE21}"/>
              </a:ext>
            </a:extLst>
          </p:cNvPr>
          <p:cNvSpPr>
            <a:spLocks noGrp="1"/>
          </p:cNvSpPr>
          <p:nvPr>
            <p:ph type="title"/>
          </p:nvPr>
        </p:nvSpPr>
        <p:spPr>
          <a:xfrm>
            <a:off x="838200" y="267472"/>
            <a:ext cx="10515600" cy="620296"/>
          </a:xfrm>
        </p:spPr>
        <p:txBody>
          <a:bodyPr>
            <a:normAutofit/>
          </a:bodyPr>
          <a:lstStyle/>
          <a:p>
            <a:r>
              <a:rPr lang="en-IN" sz="3600" dirty="0">
                <a:latin typeface="+mn-lt"/>
              </a:rPr>
              <a:t>LITERATURE REVIEW</a:t>
            </a:r>
          </a:p>
        </p:txBody>
      </p:sp>
      <p:graphicFrame>
        <p:nvGraphicFramePr>
          <p:cNvPr id="6" name="Table 6">
            <a:extLst>
              <a:ext uri="{FF2B5EF4-FFF2-40B4-BE49-F238E27FC236}">
                <a16:creationId xmlns:a16="http://schemas.microsoft.com/office/drawing/2014/main" id="{A07DB1A5-37D4-45B7-8EB7-AEFF34895F22}"/>
              </a:ext>
            </a:extLst>
          </p:cNvPr>
          <p:cNvGraphicFramePr>
            <a:graphicFrameLocks noGrp="1"/>
          </p:cNvGraphicFramePr>
          <p:nvPr>
            <p:ph idx="1"/>
            <p:extLst>
              <p:ext uri="{D42A27DB-BD31-4B8C-83A1-F6EECF244321}">
                <p14:modId xmlns:p14="http://schemas.microsoft.com/office/powerpoint/2010/main" val="741716095"/>
              </p:ext>
            </p:extLst>
          </p:nvPr>
        </p:nvGraphicFramePr>
        <p:xfrm>
          <a:off x="886289" y="887768"/>
          <a:ext cx="10501544" cy="5486400"/>
        </p:xfrm>
        <a:graphic>
          <a:graphicData uri="http://schemas.openxmlformats.org/drawingml/2006/table">
            <a:tbl>
              <a:tblPr firstRow="1" bandRow="1">
                <a:tableStyleId>{93296810-A885-4BE3-A3E7-6D5BEEA58F35}</a:tableStyleId>
              </a:tblPr>
              <a:tblGrid>
                <a:gridCol w="2290439">
                  <a:extLst>
                    <a:ext uri="{9D8B030D-6E8A-4147-A177-3AD203B41FA5}">
                      <a16:colId xmlns:a16="http://schemas.microsoft.com/office/drawing/2014/main" val="636762925"/>
                    </a:ext>
                  </a:extLst>
                </a:gridCol>
                <a:gridCol w="8211105">
                  <a:extLst>
                    <a:ext uri="{9D8B030D-6E8A-4147-A177-3AD203B41FA5}">
                      <a16:colId xmlns:a16="http://schemas.microsoft.com/office/drawing/2014/main" val="1684876518"/>
                    </a:ext>
                  </a:extLst>
                </a:gridCol>
              </a:tblGrid>
              <a:tr h="309561">
                <a:tc>
                  <a:txBody>
                    <a:bodyPr/>
                    <a:lstStyle/>
                    <a:p>
                      <a:pPr algn="ctr"/>
                      <a:r>
                        <a:rPr lang="en-IN" dirty="0"/>
                        <a:t>AUTHOR’S NAME</a:t>
                      </a:r>
                    </a:p>
                  </a:txBody>
                  <a:tcPr/>
                </a:tc>
                <a:tc>
                  <a:txBody>
                    <a:bodyPr/>
                    <a:lstStyle/>
                    <a:p>
                      <a:pPr algn="ctr"/>
                      <a:r>
                        <a:rPr lang="en-IN" dirty="0"/>
                        <a:t>WORK DONE</a:t>
                      </a:r>
                    </a:p>
                  </a:txBody>
                  <a:tcPr/>
                </a:tc>
                <a:extLst>
                  <a:ext uri="{0D108BD9-81ED-4DB2-BD59-A6C34878D82A}">
                    <a16:rowId xmlns:a16="http://schemas.microsoft.com/office/drawing/2014/main" val="3763313098"/>
                  </a:ext>
                </a:extLst>
              </a:tr>
              <a:tr h="534311">
                <a:tc>
                  <a:txBody>
                    <a:bodyPr/>
                    <a:lstStyle/>
                    <a:p>
                      <a:pPr algn="ctr"/>
                      <a:r>
                        <a:rPr lang="en-IN" dirty="0"/>
                        <a:t>Murthy &amp; Dey (2003)</a:t>
                      </a:r>
                    </a:p>
                  </a:txBody>
                  <a:tcPr/>
                </a:tc>
                <a:tc>
                  <a:txBody>
                    <a:bodyPr/>
                    <a:lstStyle/>
                    <a:p>
                      <a:pPr algn="just"/>
                      <a:r>
                        <a:rPr lang="en-US" dirty="0"/>
                        <a:t>Reported a ground vibration predictor equation including the effect of free face in tunnel blasting in terms of distance from blast hole, maximum charge density. </a:t>
                      </a:r>
                      <a:endParaRPr lang="en-IN" dirty="0"/>
                    </a:p>
                  </a:txBody>
                  <a:tcPr/>
                </a:tc>
                <a:extLst>
                  <a:ext uri="{0D108BD9-81ED-4DB2-BD59-A6C34878D82A}">
                    <a16:rowId xmlns:a16="http://schemas.microsoft.com/office/drawing/2014/main" val="3188007788"/>
                  </a:ext>
                </a:extLst>
              </a:tr>
              <a:tr h="763302">
                <a:tc>
                  <a:txBody>
                    <a:bodyPr/>
                    <a:lstStyle/>
                    <a:p>
                      <a:pPr algn="ctr"/>
                      <a:r>
                        <a:rPr lang="en-IN" dirty="0"/>
                        <a:t>Holmberg &amp; perrson (1979)</a:t>
                      </a:r>
                    </a:p>
                  </a:txBody>
                  <a:tcPr/>
                </a:tc>
                <a:tc>
                  <a:txBody>
                    <a:bodyPr/>
                    <a:lstStyle/>
                    <a:p>
                      <a:pPr algn="just"/>
                      <a:r>
                        <a:rPr lang="en-US" dirty="0"/>
                        <a:t>For an extended charge of charge length ‘H’ of linear charge concentration of l (kg/m), an approximation of the resulting velocity has been obtained by integrating the generalized equation for the total charge length after dividing it into small parts. </a:t>
                      </a:r>
                      <a:endParaRPr lang="en-IN" dirty="0"/>
                    </a:p>
                  </a:txBody>
                  <a:tcPr/>
                </a:tc>
                <a:extLst>
                  <a:ext uri="{0D108BD9-81ED-4DB2-BD59-A6C34878D82A}">
                    <a16:rowId xmlns:a16="http://schemas.microsoft.com/office/drawing/2014/main" val="549546196"/>
                  </a:ext>
                </a:extLst>
              </a:tr>
              <a:tr h="992293">
                <a:tc>
                  <a:txBody>
                    <a:bodyPr/>
                    <a:lstStyle/>
                    <a:p>
                      <a:pPr algn="ctr"/>
                      <a:r>
                        <a:rPr lang="en-IN" dirty="0"/>
                        <a:t>Forsyth and Moss (1990)</a:t>
                      </a:r>
                    </a:p>
                  </a:txBody>
                  <a:tcPr/>
                </a:tc>
                <a:tc>
                  <a:txBody>
                    <a:bodyPr/>
                    <a:lstStyle/>
                    <a:p>
                      <a:pPr algn="just"/>
                      <a:r>
                        <a:rPr lang="en-US" dirty="0"/>
                        <a:t>They devised a method of quantifying blast induced damage. Their proposed Drift Condition Rating (DCR) comprised two components: firstly, the drift back condition (related to the rock mass integrity and the percentage of half cast visible); and secondly, the amount of overbreak.</a:t>
                      </a:r>
                      <a:endParaRPr lang="en-IN" dirty="0"/>
                    </a:p>
                  </a:txBody>
                  <a:tcPr/>
                </a:tc>
                <a:extLst>
                  <a:ext uri="{0D108BD9-81ED-4DB2-BD59-A6C34878D82A}">
                    <a16:rowId xmlns:a16="http://schemas.microsoft.com/office/drawing/2014/main" val="455322496"/>
                  </a:ext>
                </a:extLst>
              </a:tr>
              <a:tr h="763302">
                <a:tc>
                  <a:txBody>
                    <a:bodyPr/>
                    <a:lstStyle/>
                    <a:p>
                      <a:pPr algn="ctr"/>
                      <a:r>
                        <a:rPr lang="en-IN" dirty="0"/>
                        <a:t>Yu and Vongpaisal (1996)</a:t>
                      </a:r>
                    </a:p>
                  </a:txBody>
                  <a:tcPr/>
                </a:tc>
                <a:tc>
                  <a:txBody>
                    <a:bodyPr/>
                    <a:lstStyle/>
                    <a:p>
                      <a:pPr algn="just"/>
                      <a:r>
                        <a:rPr lang="en-US" dirty="0"/>
                        <a:t>They proposed a new blast damage criteria based on dynamic tensile strength, compressional wave velocity (P-wave), density of rock mass and peak particle velocity of the blast</a:t>
                      </a:r>
                      <a:endParaRPr lang="en-IN" dirty="0"/>
                    </a:p>
                  </a:txBody>
                  <a:tcPr/>
                </a:tc>
                <a:extLst>
                  <a:ext uri="{0D108BD9-81ED-4DB2-BD59-A6C34878D82A}">
                    <a16:rowId xmlns:a16="http://schemas.microsoft.com/office/drawing/2014/main" val="4230843261"/>
                  </a:ext>
                </a:extLst>
              </a:tr>
              <a:tr h="1221283">
                <a:tc>
                  <a:txBody>
                    <a:bodyPr/>
                    <a:lstStyle/>
                    <a:p>
                      <a:pPr algn="ctr"/>
                      <a:r>
                        <a:rPr lang="en-IN" dirty="0"/>
                        <a:t>Silva et al (2019)</a:t>
                      </a:r>
                    </a:p>
                  </a:txBody>
                  <a:tcPr/>
                </a:tc>
                <a:tc>
                  <a:txBody>
                    <a:bodyPr/>
                    <a:lstStyle/>
                    <a:p>
                      <a:pPr algn="just"/>
                      <a:r>
                        <a:rPr lang="en-IN" sz="1800" kern="1200" dirty="0">
                          <a:solidFill>
                            <a:schemeClr val="dk1"/>
                          </a:solidFill>
                          <a:effectLst/>
                          <a:latin typeface="+mn-lt"/>
                          <a:ea typeface="+mn-ea"/>
                          <a:cs typeface="+mn-cs"/>
                        </a:rPr>
                        <a:t>using the Holmberg and Personn (HP model formula) PPV and Fleetwood and Forsyth considerations for rock strength developed a practical mode of assessing rock damage. </a:t>
                      </a:r>
                    </a:p>
                    <a:p>
                      <a:pPr algn="just"/>
                      <a:r>
                        <a:rPr lang="en-IN" sz="1800" kern="1200" dirty="0">
                          <a:solidFill>
                            <a:schemeClr val="dk1"/>
                          </a:solidFill>
                          <a:effectLst/>
                          <a:latin typeface="+mn-lt"/>
                          <a:ea typeface="+mn-ea"/>
                          <a:cs typeface="+mn-cs"/>
                        </a:rPr>
                        <a:t>This method includes measuring the PPV using geophones from a distance. Then using the Fleetwood and Forsyth formula maximum tolerable PPV is defined.</a:t>
                      </a:r>
                    </a:p>
                    <a:p>
                      <a:pPr algn="just"/>
                      <a:endParaRPr lang="en-IN" dirty="0"/>
                    </a:p>
                  </a:txBody>
                  <a:tcPr/>
                </a:tc>
                <a:extLst>
                  <a:ext uri="{0D108BD9-81ED-4DB2-BD59-A6C34878D82A}">
                    <a16:rowId xmlns:a16="http://schemas.microsoft.com/office/drawing/2014/main" val="4241000244"/>
                  </a:ext>
                </a:extLst>
              </a:tr>
            </a:tbl>
          </a:graphicData>
        </a:graphic>
      </p:graphicFrame>
      <p:cxnSp>
        <p:nvCxnSpPr>
          <p:cNvPr id="4" name="Straight Connector 3">
            <a:extLst>
              <a:ext uri="{FF2B5EF4-FFF2-40B4-BE49-F238E27FC236}">
                <a16:creationId xmlns:a16="http://schemas.microsoft.com/office/drawing/2014/main" id="{8A1F8122-12C1-45D4-A355-9F08F7405A17}"/>
              </a:ext>
            </a:extLst>
          </p:cNvPr>
          <p:cNvCxnSpPr/>
          <p:nvPr/>
        </p:nvCxnSpPr>
        <p:spPr>
          <a:xfrm>
            <a:off x="935855" y="797790"/>
            <a:ext cx="10049522"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8E42500B-1EFE-49A9-9BCB-0EA78B9EB481}"/>
              </a:ext>
            </a:extLst>
          </p:cNvPr>
          <p:cNvSpPr>
            <a:spLocks noGrp="1"/>
          </p:cNvSpPr>
          <p:nvPr>
            <p:ph type="dt" sz="half" idx="10"/>
          </p:nvPr>
        </p:nvSpPr>
        <p:spPr>
          <a:xfrm>
            <a:off x="0" y="6356350"/>
            <a:ext cx="4018722"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364336B7-96AA-4A63-96C9-C791A9077048}" type="datetime1">
              <a:rPr lang="en-IN" smtClean="0"/>
              <a:t>01-01-2024</a:t>
            </a:fld>
            <a:endParaRPr lang="en-IN" dirty="0"/>
          </a:p>
        </p:txBody>
      </p:sp>
      <p:sp>
        <p:nvSpPr>
          <p:cNvPr id="8" name="Footer Placeholder 7">
            <a:extLst>
              <a:ext uri="{FF2B5EF4-FFF2-40B4-BE49-F238E27FC236}">
                <a16:creationId xmlns:a16="http://schemas.microsoft.com/office/drawing/2014/main" id="{AFEAA9BD-6B3A-4D79-8F8F-890EF00BC693}"/>
              </a:ext>
            </a:extLst>
          </p:cNvPr>
          <p:cNvSpPr>
            <a:spLocks noGrp="1"/>
          </p:cNvSpPr>
          <p:nvPr>
            <p:ph type="ftr" sz="quarter" idx="11"/>
          </p:nvPr>
        </p:nvSpPr>
        <p:spPr>
          <a:xfrm>
            <a:off x="4018722" y="6356350"/>
            <a:ext cx="4591878"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9" name="Slide Number Placeholder 8">
            <a:extLst>
              <a:ext uri="{FF2B5EF4-FFF2-40B4-BE49-F238E27FC236}">
                <a16:creationId xmlns:a16="http://schemas.microsoft.com/office/drawing/2014/main" id="{11C6FD29-9695-48A4-B5ED-0FE6966D0ECA}"/>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4</a:t>
            </a:fld>
            <a:endParaRPr lang="en-IN" dirty="0"/>
          </a:p>
        </p:txBody>
      </p:sp>
    </p:spTree>
    <p:extLst>
      <p:ext uri="{BB962C8B-B14F-4D97-AF65-F5344CB8AC3E}">
        <p14:creationId xmlns:p14="http://schemas.microsoft.com/office/powerpoint/2010/main" val="15558817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56ACF9-DCAA-47F3-B51D-CB679A7937B3}"/>
              </a:ext>
            </a:extLst>
          </p:cNvPr>
          <p:cNvSpPr>
            <a:spLocks noGrp="1"/>
          </p:cNvSpPr>
          <p:nvPr>
            <p:ph type="title"/>
          </p:nvPr>
        </p:nvSpPr>
        <p:spPr>
          <a:xfrm>
            <a:off x="457200" y="136522"/>
            <a:ext cx="10515600" cy="1325563"/>
          </a:xfrm>
        </p:spPr>
        <p:txBody>
          <a:bodyPr>
            <a:normAutofit/>
          </a:bodyPr>
          <a:lstStyle/>
          <a:p>
            <a:r>
              <a:rPr lang="en-IN" sz="3600" dirty="0">
                <a:latin typeface="+mn-lt"/>
              </a:rPr>
              <a:t>RESULTS</a:t>
            </a:r>
          </a:p>
        </p:txBody>
      </p:sp>
      <p:sp>
        <p:nvSpPr>
          <p:cNvPr id="6" name="Content Placeholder 5">
            <a:extLst>
              <a:ext uri="{FF2B5EF4-FFF2-40B4-BE49-F238E27FC236}">
                <a16:creationId xmlns:a16="http://schemas.microsoft.com/office/drawing/2014/main" id="{0F2B8EAE-ABFE-4FC4-A58B-3466BB6F9312}"/>
              </a:ext>
            </a:extLst>
          </p:cNvPr>
          <p:cNvSpPr>
            <a:spLocks noGrp="1"/>
          </p:cNvSpPr>
          <p:nvPr>
            <p:ph idx="1"/>
          </p:nvPr>
        </p:nvSpPr>
        <p:spPr>
          <a:xfrm>
            <a:off x="457200" y="1253331"/>
            <a:ext cx="11439939" cy="4351338"/>
          </a:xfrm>
        </p:spPr>
        <p:txBody>
          <a:bodyPr>
            <a:normAutofit/>
          </a:bodyPr>
          <a:lstStyle/>
          <a:p>
            <a:pPr algn="just"/>
            <a:r>
              <a:rPr lang="en-IN" sz="1800" dirty="0"/>
              <a:t>Charts relating overbreak damage to PPV are prepared for each rock class B2,B3,C1,C2 to read off overbreak.</a:t>
            </a:r>
          </a:p>
          <a:p>
            <a:pPr algn="just"/>
            <a:r>
              <a:rPr lang="en-IN" sz="1800" dirty="0"/>
              <a:t>Overbreak model distinguishing between technical and geological was proposed considering geological factors.</a:t>
            </a:r>
          </a:p>
          <a:p>
            <a:pPr algn="just"/>
            <a:r>
              <a:rPr lang="en-IN" sz="1800" dirty="0"/>
              <a:t>Developed model using Levenberg–Marquardt algorithm is </a:t>
            </a:r>
            <a:r>
              <a:rPr lang="en-US" sz="1800" b="1" dirty="0"/>
              <a:t>OB = 0.035* (L blast)</a:t>
            </a:r>
            <a:r>
              <a:rPr lang="en-US" sz="1800" b="1" baseline="30000" dirty="0"/>
              <a:t>0.22</a:t>
            </a:r>
            <a:r>
              <a:rPr lang="en-US" sz="1800" b="1" dirty="0"/>
              <a:t> -0.018*ln(RMR) + 0.214</a:t>
            </a:r>
          </a:p>
          <a:p>
            <a:pPr algn="just"/>
            <a:r>
              <a:rPr lang="en-IN" sz="1800" dirty="0"/>
              <a:t>Technical overbreak is dependent on blast hole length while geological overbreak is dependent on RMR.</a:t>
            </a:r>
          </a:p>
          <a:p>
            <a:pPr algn="just"/>
            <a:r>
              <a:rPr lang="en-IN" sz="1800" dirty="0"/>
              <a:t>Amount of cycle time saved on application on soft blast techniques (proposed in last semester) was calculated.</a:t>
            </a:r>
          </a:p>
          <a:p>
            <a:pPr algn="just"/>
            <a:r>
              <a:rPr lang="en-IN" sz="1800" dirty="0"/>
              <a:t>Cycle time reduced for all rock classes but its magnitude was greater in rock class B2; highest being for main tunnel 3 of duration 2.35hours.</a:t>
            </a:r>
          </a:p>
          <a:p>
            <a:pPr algn="just"/>
            <a:r>
              <a:rPr lang="en-IN" sz="1800" dirty="0"/>
              <a:t>Activities which reduced cycle time are mucking, chipping and rock support installation.</a:t>
            </a:r>
          </a:p>
          <a:p>
            <a:endParaRPr lang="en-IN" sz="1800" dirty="0"/>
          </a:p>
          <a:p>
            <a:endParaRPr lang="en-IN" sz="1800" dirty="0"/>
          </a:p>
          <a:p>
            <a:endParaRPr lang="en-IN" sz="1800" dirty="0"/>
          </a:p>
          <a:p>
            <a:endParaRPr lang="en-IN" sz="1800" dirty="0"/>
          </a:p>
          <a:p>
            <a:pPr lvl="1"/>
            <a:endParaRPr lang="en-IN" sz="1400" dirty="0"/>
          </a:p>
          <a:p>
            <a:endParaRPr lang="en-IN" sz="1800" dirty="0"/>
          </a:p>
          <a:p>
            <a:endParaRPr lang="en-IN" sz="1800" dirty="0"/>
          </a:p>
          <a:p>
            <a:endParaRPr lang="en-IN" sz="1800" dirty="0"/>
          </a:p>
        </p:txBody>
      </p:sp>
      <p:sp>
        <p:nvSpPr>
          <p:cNvPr id="2" name="Date Placeholder 1">
            <a:extLst>
              <a:ext uri="{FF2B5EF4-FFF2-40B4-BE49-F238E27FC236}">
                <a16:creationId xmlns:a16="http://schemas.microsoft.com/office/drawing/2014/main" id="{17453A25-8F2D-4616-BBB0-8197B776AC37}"/>
              </a:ext>
            </a:extLst>
          </p:cNvPr>
          <p:cNvSpPr>
            <a:spLocks noGrp="1"/>
          </p:cNvSpPr>
          <p:nvPr>
            <p:ph type="dt" sz="half" idx="10"/>
          </p:nvPr>
        </p:nvSpPr>
        <p:spPr>
          <a:xfrm>
            <a:off x="-1" y="6356353"/>
            <a:ext cx="4048123"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98008C16-0632-4D0B-82DC-8A4261506256}" type="datetime3">
              <a:rPr lang="en-US" smtClean="0"/>
              <a:t>1 January 2024</a:t>
            </a:fld>
            <a:endParaRPr lang="en-IN" dirty="0"/>
          </a:p>
        </p:txBody>
      </p:sp>
      <p:sp>
        <p:nvSpPr>
          <p:cNvPr id="3" name="Footer Placeholder 2">
            <a:extLst>
              <a:ext uri="{FF2B5EF4-FFF2-40B4-BE49-F238E27FC236}">
                <a16:creationId xmlns:a16="http://schemas.microsoft.com/office/drawing/2014/main" id="{BAA4D99B-602C-4110-9E4B-0C7C2FE285C4}"/>
              </a:ext>
            </a:extLst>
          </p:cNvPr>
          <p:cNvSpPr>
            <a:spLocks noGrp="1"/>
          </p:cNvSpPr>
          <p:nvPr>
            <p:ph type="ftr" sz="quarter" idx="11"/>
          </p:nvPr>
        </p:nvSpPr>
        <p:spPr>
          <a:xfrm>
            <a:off x="4048124" y="6356353"/>
            <a:ext cx="4562475"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4" name="Slide Number Placeholder 3">
            <a:extLst>
              <a:ext uri="{FF2B5EF4-FFF2-40B4-BE49-F238E27FC236}">
                <a16:creationId xmlns:a16="http://schemas.microsoft.com/office/drawing/2014/main" id="{5AC34769-8E4B-4AD5-8676-264A5689FA12}"/>
              </a:ext>
            </a:extLst>
          </p:cNvPr>
          <p:cNvSpPr>
            <a:spLocks noGrp="1"/>
          </p:cNvSpPr>
          <p:nvPr>
            <p:ph type="sldNum" sz="quarter" idx="12"/>
          </p:nvPr>
        </p:nvSpPr>
        <p:spPr>
          <a:xfrm>
            <a:off x="8610600" y="6356353"/>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69433B67-967D-40A2-B046-E31276562B31}" type="slidenum">
              <a:rPr lang="en-IN" smtClean="0"/>
              <a:t>40</a:t>
            </a:fld>
            <a:endParaRPr lang="en-IN" dirty="0"/>
          </a:p>
        </p:txBody>
      </p:sp>
      <p:cxnSp>
        <p:nvCxnSpPr>
          <p:cNvPr id="7" name="Straight Connector 6">
            <a:extLst>
              <a:ext uri="{FF2B5EF4-FFF2-40B4-BE49-F238E27FC236}">
                <a16:creationId xmlns:a16="http://schemas.microsoft.com/office/drawing/2014/main" id="{9A139ABB-E69F-4163-A459-059AA55CA37D}"/>
              </a:ext>
            </a:extLst>
          </p:cNvPr>
          <p:cNvCxnSpPr>
            <a:cxnSpLocks/>
          </p:cNvCxnSpPr>
          <p:nvPr/>
        </p:nvCxnSpPr>
        <p:spPr>
          <a:xfrm>
            <a:off x="457200" y="1104463"/>
            <a:ext cx="1151572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13962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27D82-2A7A-4170-AE0D-C7B517F65D32}"/>
              </a:ext>
            </a:extLst>
          </p:cNvPr>
          <p:cNvSpPr>
            <a:spLocks noGrp="1"/>
          </p:cNvSpPr>
          <p:nvPr>
            <p:ph type="title"/>
          </p:nvPr>
        </p:nvSpPr>
        <p:spPr/>
        <p:txBody>
          <a:bodyPr>
            <a:normAutofit/>
          </a:bodyPr>
          <a:lstStyle/>
          <a:p>
            <a:r>
              <a:rPr lang="en-IN" sz="3600" dirty="0">
                <a:latin typeface="+mn-lt"/>
              </a:rPr>
              <a:t>REFERNCES</a:t>
            </a:r>
          </a:p>
        </p:txBody>
      </p:sp>
      <p:sp>
        <p:nvSpPr>
          <p:cNvPr id="3" name="Content Placeholder 2">
            <a:extLst>
              <a:ext uri="{FF2B5EF4-FFF2-40B4-BE49-F238E27FC236}">
                <a16:creationId xmlns:a16="http://schemas.microsoft.com/office/drawing/2014/main" id="{8A5A27A4-F004-4F8E-8D8E-082E7C8398F7}"/>
              </a:ext>
            </a:extLst>
          </p:cNvPr>
          <p:cNvSpPr>
            <a:spLocks noGrp="1"/>
          </p:cNvSpPr>
          <p:nvPr>
            <p:ph idx="1"/>
          </p:nvPr>
        </p:nvSpPr>
        <p:spPr>
          <a:xfrm>
            <a:off x="749423" y="1253330"/>
            <a:ext cx="10515600" cy="4863385"/>
          </a:xfrm>
        </p:spPr>
        <p:txBody>
          <a:bodyPr>
            <a:normAutofit fontScale="77500" lnSpcReduction="20000"/>
          </a:bodyPr>
          <a:lstStyle/>
          <a:p>
            <a:pPr algn="just"/>
            <a:r>
              <a:rPr lang="en-US" sz="2300" dirty="0"/>
              <a:t>Holmberg R, Persson PA. The Swedish approach to contour blasting. In: Proceedings of conference on explosives and blasting technique. New Orleans: Society of Explosives Engineers; 1978. p. 113–27.</a:t>
            </a:r>
          </a:p>
          <a:p>
            <a:pPr algn="just"/>
            <a:r>
              <a:rPr lang="en-US" sz="2300" dirty="0"/>
              <a:t>6] Forsyth WW. A discussion of blast-induced overbreak in underground excavations. In: 4th International symposium, rock fragmentation by blasting. Vienna: Austria. p. 161–6.</a:t>
            </a:r>
          </a:p>
          <a:p>
            <a:pPr algn="just"/>
            <a:r>
              <a:rPr lang="en-IN" sz="2300" dirty="0">
                <a:solidFill>
                  <a:srgbClr val="222222"/>
                </a:solidFill>
                <a:effectLst/>
                <a:ea typeface="Calibri" panose="020F0502020204030204" pitchFamily="34" charset="0"/>
              </a:rPr>
              <a:t>Silva, J., Worsey, T., &amp; Lusk, B. (2019). Practical assessment of rock damage due to blasting. </a:t>
            </a:r>
            <a:r>
              <a:rPr lang="en-IN" sz="2300" i="1" dirty="0">
                <a:solidFill>
                  <a:srgbClr val="222222"/>
                </a:solidFill>
                <a:effectLst/>
                <a:ea typeface="Calibri" panose="020F0502020204030204" pitchFamily="34" charset="0"/>
              </a:rPr>
              <a:t>International Journal of Mining Science and Technology</a:t>
            </a:r>
            <a:r>
              <a:rPr lang="en-IN" sz="2300" dirty="0">
                <a:solidFill>
                  <a:srgbClr val="222222"/>
                </a:solidFill>
                <a:effectLst/>
                <a:ea typeface="Calibri" panose="020F0502020204030204" pitchFamily="34" charset="0"/>
              </a:rPr>
              <a:t>, </a:t>
            </a:r>
            <a:r>
              <a:rPr lang="en-IN" sz="2300" i="1" dirty="0">
                <a:solidFill>
                  <a:srgbClr val="222222"/>
                </a:solidFill>
                <a:effectLst/>
                <a:ea typeface="Calibri" panose="020F0502020204030204" pitchFamily="34" charset="0"/>
              </a:rPr>
              <a:t>29</a:t>
            </a:r>
            <a:r>
              <a:rPr lang="en-IN" sz="2300" dirty="0">
                <a:solidFill>
                  <a:srgbClr val="222222"/>
                </a:solidFill>
                <a:effectLst/>
                <a:ea typeface="Calibri" panose="020F0502020204030204" pitchFamily="34" charset="0"/>
              </a:rPr>
              <a:t>(3), 379-385.</a:t>
            </a:r>
            <a:endParaRPr lang="en-US" sz="2300" dirty="0">
              <a:solidFill>
                <a:srgbClr val="222222"/>
              </a:solidFill>
              <a:effectLst/>
              <a:ea typeface="Calibri" panose="020F0502020204030204" pitchFamily="34" charset="0"/>
            </a:endParaRPr>
          </a:p>
          <a:p>
            <a:pPr algn="just"/>
            <a:r>
              <a:rPr lang="en-IN" sz="2300" dirty="0">
                <a:solidFill>
                  <a:srgbClr val="222222"/>
                </a:solidFill>
                <a:effectLst/>
                <a:ea typeface="Calibri" panose="020F0502020204030204" pitchFamily="34" charset="0"/>
              </a:rPr>
              <a:t>Dey, K., &amp; Murthy, V. M. S. R. (2012). Prediction of blast-induced overbreak from uncontrolled burn-cut blasting in tunnels driven through medium rock class. </a:t>
            </a:r>
            <a:r>
              <a:rPr lang="en-IN" sz="2300" i="1" dirty="0">
                <a:solidFill>
                  <a:srgbClr val="222222"/>
                </a:solidFill>
                <a:effectLst/>
                <a:ea typeface="Calibri" panose="020F0502020204030204" pitchFamily="34" charset="0"/>
              </a:rPr>
              <a:t>Tunnelling and Underground Space Technology</a:t>
            </a:r>
            <a:r>
              <a:rPr lang="en-IN" sz="2300" dirty="0">
                <a:solidFill>
                  <a:srgbClr val="222222"/>
                </a:solidFill>
                <a:effectLst/>
                <a:ea typeface="Calibri" panose="020F0502020204030204" pitchFamily="34" charset="0"/>
              </a:rPr>
              <a:t>, </a:t>
            </a:r>
            <a:r>
              <a:rPr lang="en-IN" sz="2300" i="1" dirty="0">
                <a:solidFill>
                  <a:srgbClr val="222222"/>
                </a:solidFill>
                <a:effectLst/>
                <a:ea typeface="Calibri" panose="020F0502020204030204" pitchFamily="34" charset="0"/>
              </a:rPr>
              <a:t>28</a:t>
            </a:r>
            <a:r>
              <a:rPr lang="en-IN" sz="2300" dirty="0">
                <a:solidFill>
                  <a:srgbClr val="222222"/>
                </a:solidFill>
                <a:effectLst/>
                <a:ea typeface="Calibri" panose="020F0502020204030204" pitchFamily="34" charset="0"/>
              </a:rPr>
              <a:t>, 49-56.]</a:t>
            </a:r>
          </a:p>
          <a:p>
            <a:pPr algn="just"/>
            <a:r>
              <a:rPr lang="en-IN" sz="2300" dirty="0">
                <a:solidFill>
                  <a:srgbClr val="222222"/>
                </a:solidFill>
                <a:effectLst/>
                <a:ea typeface="Calibri" panose="020F0502020204030204" pitchFamily="34" charset="0"/>
              </a:rPr>
              <a:t>Murthy, V. M. S. R., Kaushik Dey, and Rajesh Raitani. "Prediction of overbreak in underground tunnel blasting: a case study." </a:t>
            </a:r>
          </a:p>
          <a:p>
            <a:pPr algn="just"/>
            <a:r>
              <a:rPr lang="en-US" sz="2300" b="0" i="0" dirty="0">
                <a:solidFill>
                  <a:srgbClr val="222222"/>
                </a:solidFill>
                <a:effectLst/>
              </a:rPr>
              <a:t>Foderà, G. M., et al. "Factors influencing overbreak volumes in drill-and-blast tunnel excavation. A statistical analysis applied to the case study of the Brenner Base Tunnel–BBT." </a:t>
            </a:r>
            <a:r>
              <a:rPr lang="en-US" sz="2300" b="0" i="1" dirty="0">
                <a:solidFill>
                  <a:srgbClr val="222222"/>
                </a:solidFill>
                <a:effectLst/>
              </a:rPr>
              <a:t>Tunnelling and Underground Space Technology</a:t>
            </a:r>
            <a:r>
              <a:rPr lang="en-US" sz="2300" b="0" i="0" dirty="0">
                <a:solidFill>
                  <a:srgbClr val="222222"/>
                </a:solidFill>
                <a:effectLst/>
              </a:rPr>
              <a:t> 105 (2020): 103475.</a:t>
            </a:r>
          </a:p>
          <a:p>
            <a:pPr algn="just"/>
            <a:r>
              <a:rPr lang="en-IN" sz="2300" dirty="0">
                <a:effectLst/>
                <a:latin typeface="Times New Roman" panose="02020603050405020304" pitchFamily="18" charset="0"/>
                <a:ea typeface="Calibri" panose="020F0502020204030204" pitchFamily="34" charset="0"/>
              </a:rPr>
              <a:t>Bogdanoff, Ingvar, 1996. Vibration measurements in the damage zone in tunnel blasting. In: Mohanty (Ed.), International Symposium on Rock Fragmentation by Blasting. Balkema, Rotterdam, pp. 177– 185.</a:t>
            </a:r>
          </a:p>
          <a:p>
            <a:pPr algn="just"/>
            <a:r>
              <a:rPr lang="en-IN" sz="2300" dirty="0">
                <a:effectLst/>
                <a:latin typeface="Times New Roman" panose="02020603050405020304" pitchFamily="18" charset="0"/>
                <a:ea typeface="Calibri" panose="020F0502020204030204" pitchFamily="34" charset="0"/>
              </a:rPr>
              <a:t>Yang, R.L., Bawden, W.F., Talebi, S., Rocque, P., 1993a. An integrate technique for vibration monitoring adjacent to a blast hole. Can. Min. Metall. Bull. 86 (972).</a:t>
            </a:r>
            <a:endParaRPr lang="en-US" sz="2300" dirty="0">
              <a:solidFill>
                <a:srgbClr val="222222"/>
              </a:solidFill>
              <a:ea typeface="Calibri" panose="020F0502020204030204" pitchFamily="34" charset="0"/>
            </a:endParaRPr>
          </a:p>
          <a:p>
            <a:endParaRPr lang="en-IN" dirty="0"/>
          </a:p>
        </p:txBody>
      </p:sp>
      <p:sp>
        <p:nvSpPr>
          <p:cNvPr id="4" name="Date Placeholder 3">
            <a:extLst>
              <a:ext uri="{FF2B5EF4-FFF2-40B4-BE49-F238E27FC236}">
                <a16:creationId xmlns:a16="http://schemas.microsoft.com/office/drawing/2014/main" id="{D303DD65-5B0B-47FA-876F-4E68A3768A12}"/>
              </a:ext>
            </a:extLst>
          </p:cNvPr>
          <p:cNvSpPr>
            <a:spLocks noGrp="1"/>
          </p:cNvSpPr>
          <p:nvPr>
            <p:ph type="dt" sz="half" idx="10"/>
          </p:nvPr>
        </p:nvSpPr>
        <p:spPr>
          <a:xfrm>
            <a:off x="0" y="6356350"/>
            <a:ext cx="4018722"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0CF37729-F3D4-4926-ACF9-5244E84669BC}" type="datetime1">
              <a:rPr lang="en-IN" smtClean="0"/>
              <a:t>01-01-2024</a:t>
            </a:fld>
            <a:endParaRPr lang="en-IN" dirty="0"/>
          </a:p>
        </p:txBody>
      </p:sp>
      <p:sp>
        <p:nvSpPr>
          <p:cNvPr id="5" name="Footer Placeholder 4">
            <a:extLst>
              <a:ext uri="{FF2B5EF4-FFF2-40B4-BE49-F238E27FC236}">
                <a16:creationId xmlns:a16="http://schemas.microsoft.com/office/drawing/2014/main" id="{94A91920-0F31-4292-A02A-DE25EC991FE9}"/>
              </a:ext>
            </a:extLst>
          </p:cNvPr>
          <p:cNvSpPr>
            <a:spLocks noGrp="1"/>
          </p:cNvSpPr>
          <p:nvPr>
            <p:ph type="ftr" sz="quarter" idx="11"/>
          </p:nvPr>
        </p:nvSpPr>
        <p:spPr>
          <a:xfrm>
            <a:off x="4018722" y="6356350"/>
            <a:ext cx="4591878"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3760AE54-4039-428E-8ABB-2F6A707A044E}"/>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41</a:t>
            </a:fld>
            <a:endParaRPr lang="en-IN" dirty="0"/>
          </a:p>
        </p:txBody>
      </p:sp>
    </p:spTree>
    <p:extLst>
      <p:ext uri="{BB962C8B-B14F-4D97-AF65-F5344CB8AC3E}">
        <p14:creationId xmlns:p14="http://schemas.microsoft.com/office/powerpoint/2010/main" val="865934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op ending with a Thank You | Watts Innovating">
            <a:extLst>
              <a:ext uri="{FF2B5EF4-FFF2-40B4-BE49-F238E27FC236}">
                <a16:creationId xmlns:a16="http://schemas.microsoft.com/office/drawing/2014/main" id="{C9288B34-049E-44CF-AD46-6BE601406C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043608"/>
            <a:ext cx="6858000" cy="4721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620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CA232-349F-4BC4-B353-8774601CB3DE}"/>
              </a:ext>
            </a:extLst>
          </p:cNvPr>
          <p:cNvSpPr>
            <a:spLocks noGrp="1"/>
          </p:cNvSpPr>
          <p:nvPr>
            <p:ph type="title"/>
          </p:nvPr>
        </p:nvSpPr>
        <p:spPr>
          <a:xfrm>
            <a:off x="838200" y="136078"/>
            <a:ext cx="10515600" cy="1325563"/>
          </a:xfrm>
        </p:spPr>
        <p:txBody>
          <a:bodyPr/>
          <a:lstStyle/>
          <a:p>
            <a:r>
              <a:rPr lang="en-IN" sz="3600" dirty="0">
                <a:latin typeface="+mn-lt"/>
              </a:rPr>
              <a:t>LITERATURE</a:t>
            </a:r>
            <a:r>
              <a:rPr lang="en-IN" sz="4400" dirty="0">
                <a:latin typeface="+mn-lt"/>
              </a:rPr>
              <a:t> </a:t>
            </a:r>
            <a:r>
              <a:rPr lang="en-IN" sz="3600" dirty="0">
                <a:latin typeface="+mn-lt"/>
              </a:rPr>
              <a:t>REVIEW (CONTINUED)</a:t>
            </a:r>
            <a:endParaRPr lang="en-IN" sz="3600" dirty="0"/>
          </a:p>
        </p:txBody>
      </p:sp>
      <p:graphicFrame>
        <p:nvGraphicFramePr>
          <p:cNvPr id="5" name="Table 5">
            <a:extLst>
              <a:ext uri="{FF2B5EF4-FFF2-40B4-BE49-F238E27FC236}">
                <a16:creationId xmlns:a16="http://schemas.microsoft.com/office/drawing/2014/main" id="{3E0F63DE-DA21-437A-981A-F2AB33FD8BC4}"/>
              </a:ext>
            </a:extLst>
          </p:cNvPr>
          <p:cNvGraphicFramePr>
            <a:graphicFrameLocks noGrp="1"/>
          </p:cNvGraphicFramePr>
          <p:nvPr>
            <p:ph idx="1"/>
            <p:extLst>
              <p:ext uri="{D42A27DB-BD31-4B8C-83A1-F6EECF244321}">
                <p14:modId xmlns:p14="http://schemas.microsoft.com/office/powerpoint/2010/main" val="3075762433"/>
              </p:ext>
            </p:extLst>
          </p:nvPr>
        </p:nvGraphicFramePr>
        <p:xfrm>
          <a:off x="838200" y="1355108"/>
          <a:ext cx="10515600" cy="2199640"/>
        </p:xfrm>
        <a:graphic>
          <a:graphicData uri="http://schemas.openxmlformats.org/drawingml/2006/table">
            <a:tbl>
              <a:tblPr firstRow="1" bandRow="1">
                <a:tableStyleId>{93296810-A885-4BE3-A3E7-6D5BEEA58F35}</a:tableStyleId>
              </a:tblPr>
              <a:tblGrid>
                <a:gridCol w="1842856">
                  <a:extLst>
                    <a:ext uri="{9D8B030D-6E8A-4147-A177-3AD203B41FA5}">
                      <a16:colId xmlns:a16="http://schemas.microsoft.com/office/drawing/2014/main" val="466416878"/>
                    </a:ext>
                  </a:extLst>
                </a:gridCol>
                <a:gridCol w="8672744">
                  <a:extLst>
                    <a:ext uri="{9D8B030D-6E8A-4147-A177-3AD203B41FA5}">
                      <a16:colId xmlns:a16="http://schemas.microsoft.com/office/drawing/2014/main" val="2542589285"/>
                    </a:ext>
                  </a:extLst>
                </a:gridCol>
              </a:tblGrid>
              <a:tr h="370840">
                <a:tc>
                  <a:txBody>
                    <a:bodyPr/>
                    <a:lstStyle/>
                    <a:p>
                      <a:pPr algn="ctr"/>
                      <a:r>
                        <a:rPr lang="en-IN" dirty="0"/>
                        <a:t>AUTHOR’S NAME</a:t>
                      </a:r>
                    </a:p>
                  </a:txBody>
                  <a:tcPr/>
                </a:tc>
                <a:tc>
                  <a:txBody>
                    <a:bodyPr/>
                    <a:lstStyle/>
                    <a:p>
                      <a:pPr algn="ctr"/>
                      <a:r>
                        <a:rPr lang="en-IN" dirty="0"/>
                        <a:t>WORK DONE</a:t>
                      </a:r>
                    </a:p>
                  </a:txBody>
                  <a:tcPr/>
                </a:tc>
                <a:extLst>
                  <a:ext uri="{0D108BD9-81ED-4DB2-BD59-A6C34878D82A}">
                    <a16:rowId xmlns:a16="http://schemas.microsoft.com/office/drawing/2014/main" val="236357409"/>
                  </a:ext>
                </a:extLst>
              </a:tr>
              <a:tr h="370840">
                <a:tc>
                  <a:txBody>
                    <a:bodyPr/>
                    <a:lstStyle/>
                    <a:p>
                      <a:r>
                        <a:rPr lang="en-IN" dirty="0"/>
                        <a:t>Singh et al(1992)</a:t>
                      </a:r>
                    </a:p>
                  </a:txBody>
                  <a:tcPr/>
                </a:tc>
                <a:tc>
                  <a:txBody>
                    <a:bodyPr/>
                    <a:lstStyle/>
                    <a:p>
                      <a:pPr algn="just"/>
                      <a:r>
                        <a:rPr lang="en-US" dirty="0"/>
                        <a:t>They used half cast factor as a measure of blast-induced overbreak. Half cast factor is the ratio of total visible drill mark length in the wall and roof after blast to the total drilling length. This was used as indicator of blasting performance.</a:t>
                      </a:r>
                      <a:endParaRPr lang="en-IN" dirty="0"/>
                    </a:p>
                  </a:txBody>
                  <a:tcPr/>
                </a:tc>
                <a:extLst>
                  <a:ext uri="{0D108BD9-81ED-4DB2-BD59-A6C34878D82A}">
                    <a16:rowId xmlns:a16="http://schemas.microsoft.com/office/drawing/2014/main" val="4074918088"/>
                  </a:ext>
                </a:extLst>
              </a:tr>
              <a:tr h="370840">
                <a:tc>
                  <a:txBody>
                    <a:bodyPr/>
                    <a:lstStyle/>
                    <a:p>
                      <a:r>
                        <a:rPr lang="en-IN" dirty="0"/>
                        <a:t>Voza et al (2019)</a:t>
                      </a:r>
                    </a:p>
                  </a:txBody>
                  <a:tcPr/>
                </a:tc>
                <a:tc>
                  <a:txBody>
                    <a:bodyPr/>
                    <a:lstStyle/>
                    <a:p>
                      <a:pPr algn="just"/>
                      <a:r>
                        <a:rPr lang="en-IN" dirty="0"/>
                        <a:t>Used the half cast factor as a tool to differentiate between the geological overbreak and blast induced overbreak. This classification was then used to define the limits for geological overbreak which enabled proper risk sharing between client and company.</a:t>
                      </a:r>
                    </a:p>
                  </a:txBody>
                  <a:tcPr/>
                </a:tc>
                <a:extLst>
                  <a:ext uri="{0D108BD9-81ED-4DB2-BD59-A6C34878D82A}">
                    <a16:rowId xmlns:a16="http://schemas.microsoft.com/office/drawing/2014/main" val="4284957567"/>
                  </a:ext>
                </a:extLst>
              </a:tr>
            </a:tbl>
          </a:graphicData>
        </a:graphic>
      </p:graphicFrame>
      <p:cxnSp>
        <p:nvCxnSpPr>
          <p:cNvPr id="4" name="Straight Connector 3">
            <a:extLst>
              <a:ext uri="{FF2B5EF4-FFF2-40B4-BE49-F238E27FC236}">
                <a16:creationId xmlns:a16="http://schemas.microsoft.com/office/drawing/2014/main" id="{5F3EE9F2-FE9D-42C5-9CC7-112D4C578A97}"/>
              </a:ext>
            </a:extLst>
          </p:cNvPr>
          <p:cNvCxnSpPr/>
          <p:nvPr/>
        </p:nvCxnSpPr>
        <p:spPr>
          <a:xfrm>
            <a:off x="953610" y="1117386"/>
            <a:ext cx="1004952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892F89D6-A997-4D54-98EE-18B8F206BBB2}"/>
              </a:ext>
            </a:extLst>
          </p:cNvPr>
          <p:cNvSpPr>
            <a:spLocks noGrp="1"/>
          </p:cNvSpPr>
          <p:nvPr>
            <p:ph type="dt" sz="half" idx="10"/>
          </p:nvPr>
        </p:nvSpPr>
        <p:spPr>
          <a:xfrm>
            <a:off x="0" y="6356350"/>
            <a:ext cx="4018722"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3297794C-C504-4214-8957-6522376CF342}" type="datetime1">
              <a:rPr lang="en-IN" smtClean="0"/>
              <a:t>01-01-2024</a:t>
            </a:fld>
            <a:endParaRPr lang="en-IN" dirty="0"/>
          </a:p>
        </p:txBody>
      </p:sp>
      <p:sp>
        <p:nvSpPr>
          <p:cNvPr id="7" name="Footer Placeholder 6">
            <a:extLst>
              <a:ext uri="{FF2B5EF4-FFF2-40B4-BE49-F238E27FC236}">
                <a16:creationId xmlns:a16="http://schemas.microsoft.com/office/drawing/2014/main" id="{6BD339A4-AD8D-42C5-9A2C-D708E5938E5E}"/>
              </a:ext>
            </a:extLst>
          </p:cNvPr>
          <p:cNvSpPr>
            <a:spLocks noGrp="1"/>
          </p:cNvSpPr>
          <p:nvPr>
            <p:ph type="ftr" sz="quarter" idx="11"/>
          </p:nvPr>
        </p:nvSpPr>
        <p:spPr>
          <a:xfrm>
            <a:off x="4018722" y="6356350"/>
            <a:ext cx="4591878"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8" name="Slide Number Placeholder 7">
            <a:extLst>
              <a:ext uri="{FF2B5EF4-FFF2-40B4-BE49-F238E27FC236}">
                <a16:creationId xmlns:a16="http://schemas.microsoft.com/office/drawing/2014/main" id="{B1EE8095-E4F3-489C-9C53-4AC0E175D523}"/>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5</a:t>
            </a:fld>
            <a:endParaRPr lang="en-IN" dirty="0"/>
          </a:p>
        </p:txBody>
      </p:sp>
    </p:spTree>
    <p:extLst>
      <p:ext uri="{BB962C8B-B14F-4D97-AF65-F5344CB8AC3E}">
        <p14:creationId xmlns:p14="http://schemas.microsoft.com/office/powerpoint/2010/main" val="1336062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D955A-C775-4C71-A68A-34DECC496899}"/>
              </a:ext>
            </a:extLst>
          </p:cNvPr>
          <p:cNvSpPr>
            <a:spLocks noGrp="1"/>
          </p:cNvSpPr>
          <p:nvPr>
            <p:ph type="title"/>
          </p:nvPr>
        </p:nvSpPr>
        <p:spPr/>
        <p:txBody>
          <a:bodyPr>
            <a:normAutofit/>
          </a:bodyPr>
          <a:lstStyle/>
          <a:p>
            <a:r>
              <a:rPr lang="en-IN" sz="3600" dirty="0">
                <a:latin typeface="+mn-lt"/>
              </a:rPr>
              <a:t>METHODOLOGY</a:t>
            </a:r>
          </a:p>
        </p:txBody>
      </p:sp>
      <p:cxnSp>
        <p:nvCxnSpPr>
          <p:cNvPr id="4" name="Straight Connector 3">
            <a:extLst>
              <a:ext uri="{FF2B5EF4-FFF2-40B4-BE49-F238E27FC236}">
                <a16:creationId xmlns:a16="http://schemas.microsoft.com/office/drawing/2014/main" id="{71760B40-7442-4D80-AC67-5B4463640D50}"/>
              </a:ext>
            </a:extLst>
          </p:cNvPr>
          <p:cNvCxnSpPr>
            <a:cxnSpLocks/>
          </p:cNvCxnSpPr>
          <p:nvPr/>
        </p:nvCxnSpPr>
        <p:spPr>
          <a:xfrm>
            <a:off x="918099" y="1321572"/>
            <a:ext cx="10435701"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2CCCA87A-D427-4F4A-99F3-A6206977BA34}"/>
              </a:ext>
            </a:extLst>
          </p:cNvPr>
          <p:cNvGraphicFramePr>
            <a:graphicFrameLocks noGrp="1"/>
          </p:cNvGraphicFramePr>
          <p:nvPr>
            <p:ph idx="1"/>
            <p:extLst>
              <p:ext uri="{D42A27DB-BD31-4B8C-83A1-F6EECF244321}">
                <p14:modId xmlns:p14="http://schemas.microsoft.com/office/powerpoint/2010/main" val="3202965746"/>
              </p:ext>
            </p:extLst>
          </p:nvPr>
        </p:nvGraphicFramePr>
        <p:xfrm>
          <a:off x="917575" y="14700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F0B63092-1066-440B-ACE7-3557B469A4C5}"/>
              </a:ext>
            </a:extLst>
          </p:cNvPr>
          <p:cNvSpPr>
            <a:spLocks noGrp="1"/>
          </p:cNvSpPr>
          <p:nvPr>
            <p:ph type="dt" sz="half" idx="10"/>
          </p:nvPr>
        </p:nvSpPr>
        <p:spPr>
          <a:xfrm>
            <a:off x="0" y="6356350"/>
            <a:ext cx="4018722"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44DFACA3-1D1E-43CB-A785-C328AE9009BC}" type="datetime1">
              <a:rPr lang="en-IN" smtClean="0"/>
              <a:t>01-01-2024</a:t>
            </a:fld>
            <a:endParaRPr lang="en-IN" dirty="0"/>
          </a:p>
        </p:txBody>
      </p:sp>
      <p:sp>
        <p:nvSpPr>
          <p:cNvPr id="7" name="Footer Placeholder 6">
            <a:extLst>
              <a:ext uri="{FF2B5EF4-FFF2-40B4-BE49-F238E27FC236}">
                <a16:creationId xmlns:a16="http://schemas.microsoft.com/office/drawing/2014/main" id="{4F0515B4-C1FC-4A1D-B8CE-BF4217127B74}"/>
              </a:ext>
            </a:extLst>
          </p:cNvPr>
          <p:cNvSpPr>
            <a:spLocks noGrp="1"/>
          </p:cNvSpPr>
          <p:nvPr>
            <p:ph type="ftr" sz="quarter" idx="11"/>
          </p:nvPr>
        </p:nvSpPr>
        <p:spPr>
          <a:xfrm>
            <a:off x="4018722" y="6356350"/>
            <a:ext cx="4591878"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8" name="Slide Number Placeholder 7">
            <a:extLst>
              <a:ext uri="{FF2B5EF4-FFF2-40B4-BE49-F238E27FC236}">
                <a16:creationId xmlns:a16="http://schemas.microsoft.com/office/drawing/2014/main" id="{F88D1C44-721C-4F54-9393-96C566A163EB}"/>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6</a:t>
            </a:fld>
            <a:endParaRPr lang="en-IN" dirty="0"/>
          </a:p>
        </p:txBody>
      </p:sp>
    </p:spTree>
    <p:extLst>
      <p:ext uri="{BB962C8B-B14F-4D97-AF65-F5344CB8AC3E}">
        <p14:creationId xmlns:p14="http://schemas.microsoft.com/office/powerpoint/2010/main" val="164116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work in progress">
            <a:extLst>
              <a:ext uri="{FF2B5EF4-FFF2-40B4-BE49-F238E27FC236}">
                <a16:creationId xmlns:a16="http://schemas.microsoft.com/office/drawing/2014/main" id="{53FE136C-9ECA-46F7-BD2E-A416345239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5909" y="1690688"/>
            <a:ext cx="7252230" cy="435133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55596EC0-80DC-4A93-AAF5-A920250D04CF}"/>
              </a:ext>
            </a:extLst>
          </p:cNvPr>
          <p:cNvCxnSpPr/>
          <p:nvPr/>
        </p:nvCxnSpPr>
        <p:spPr>
          <a:xfrm>
            <a:off x="1688845" y="1382778"/>
            <a:ext cx="9162661"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CE47E95-C4B6-4554-B66A-3A96E267D9B5}"/>
              </a:ext>
            </a:extLst>
          </p:cNvPr>
          <p:cNvSpPr txBox="1"/>
          <p:nvPr/>
        </p:nvSpPr>
        <p:spPr>
          <a:xfrm>
            <a:off x="4631546" y="736447"/>
            <a:ext cx="2760955" cy="646331"/>
          </a:xfrm>
          <a:prstGeom prst="rect">
            <a:avLst/>
          </a:prstGeom>
          <a:noFill/>
        </p:spPr>
        <p:txBody>
          <a:bodyPr wrap="square" rtlCol="0">
            <a:spAutoFit/>
          </a:bodyPr>
          <a:lstStyle/>
          <a:p>
            <a:r>
              <a:rPr lang="en-IN" sz="3600" dirty="0"/>
              <a:t>WORK DONE</a:t>
            </a:r>
          </a:p>
        </p:txBody>
      </p:sp>
      <p:sp>
        <p:nvSpPr>
          <p:cNvPr id="7" name="Date Placeholder 6">
            <a:extLst>
              <a:ext uri="{FF2B5EF4-FFF2-40B4-BE49-F238E27FC236}">
                <a16:creationId xmlns:a16="http://schemas.microsoft.com/office/drawing/2014/main" id="{D4A79FF2-B588-4674-B873-F67971C843CB}"/>
              </a:ext>
            </a:extLst>
          </p:cNvPr>
          <p:cNvSpPr>
            <a:spLocks noGrp="1"/>
          </p:cNvSpPr>
          <p:nvPr>
            <p:ph type="dt" sz="half" idx="10"/>
          </p:nvPr>
        </p:nvSpPr>
        <p:spPr>
          <a:xfrm>
            <a:off x="0" y="6356350"/>
            <a:ext cx="4018722"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B2F200A3-2370-41AA-87E8-3B2C7E3F79AB}" type="datetime1">
              <a:rPr lang="en-IN" smtClean="0"/>
              <a:t>01-01-2024</a:t>
            </a:fld>
            <a:endParaRPr lang="en-IN" dirty="0"/>
          </a:p>
        </p:txBody>
      </p:sp>
      <p:sp>
        <p:nvSpPr>
          <p:cNvPr id="8" name="Footer Placeholder 7">
            <a:extLst>
              <a:ext uri="{FF2B5EF4-FFF2-40B4-BE49-F238E27FC236}">
                <a16:creationId xmlns:a16="http://schemas.microsoft.com/office/drawing/2014/main" id="{00C7E28C-E1C2-4851-AF9B-20546110F241}"/>
              </a:ext>
            </a:extLst>
          </p:cNvPr>
          <p:cNvSpPr>
            <a:spLocks noGrp="1"/>
          </p:cNvSpPr>
          <p:nvPr>
            <p:ph type="ftr" sz="quarter" idx="11"/>
          </p:nvPr>
        </p:nvSpPr>
        <p:spPr>
          <a:xfrm>
            <a:off x="4018722" y="6356350"/>
            <a:ext cx="4591878"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9" name="Slide Number Placeholder 8">
            <a:extLst>
              <a:ext uri="{FF2B5EF4-FFF2-40B4-BE49-F238E27FC236}">
                <a16:creationId xmlns:a16="http://schemas.microsoft.com/office/drawing/2014/main" id="{F6A6E5A9-EBF0-4CE0-96D2-E56A4D6E4B4D}"/>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7</a:t>
            </a:fld>
            <a:endParaRPr lang="en-IN" dirty="0"/>
          </a:p>
        </p:txBody>
      </p:sp>
    </p:spTree>
    <p:extLst>
      <p:ext uri="{BB962C8B-B14F-4D97-AF65-F5344CB8AC3E}">
        <p14:creationId xmlns:p14="http://schemas.microsoft.com/office/powerpoint/2010/main" val="2967181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FB7B0-F404-43D6-97D5-F5F7717C12F2}"/>
              </a:ext>
            </a:extLst>
          </p:cNvPr>
          <p:cNvSpPr>
            <a:spLocks noGrp="1"/>
          </p:cNvSpPr>
          <p:nvPr>
            <p:ph type="title"/>
          </p:nvPr>
        </p:nvSpPr>
        <p:spPr/>
        <p:txBody>
          <a:bodyPr>
            <a:normAutofit/>
          </a:bodyPr>
          <a:lstStyle/>
          <a:p>
            <a:r>
              <a:rPr lang="en-IN" sz="3600" dirty="0">
                <a:latin typeface="+mn-lt"/>
              </a:rPr>
              <a:t>Cycle Time Analysis</a:t>
            </a:r>
          </a:p>
        </p:txBody>
      </p:sp>
      <p:sp>
        <p:nvSpPr>
          <p:cNvPr id="3" name="Content Placeholder 2">
            <a:extLst>
              <a:ext uri="{FF2B5EF4-FFF2-40B4-BE49-F238E27FC236}">
                <a16:creationId xmlns:a16="http://schemas.microsoft.com/office/drawing/2014/main" id="{DA8A1D56-D5F6-42C5-998F-C04629F9A524}"/>
              </a:ext>
            </a:extLst>
          </p:cNvPr>
          <p:cNvSpPr>
            <a:spLocks noGrp="1"/>
          </p:cNvSpPr>
          <p:nvPr>
            <p:ph idx="1"/>
          </p:nvPr>
        </p:nvSpPr>
        <p:spPr>
          <a:xfrm>
            <a:off x="894521" y="1368424"/>
            <a:ext cx="10515600" cy="4488897"/>
          </a:xfrm>
        </p:spPr>
        <p:txBody>
          <a:bodyPr>
            <a:normAutofit fontScale="85000" lnSpcReduction="10000"/>
          </a:bodyPr>
          <a:lstStyle/>
          <a:p>
            <a:pPr>
              <a:lnSpc>
                <a:spcPct val="120000"/>
              </a:lnSpc>
            </a:pPr>
            <a:r>
              <a:rPr lang="en-IN" sz="1900" dirty="0"/>
              <a:t>Overbreak control measures using controlled blast techniques developed in the last semester (which included change in spacing and burden of perimeter holes, explosive charge density) is applied to site.</a:t>
            </a:r>
          </a:p>
          <a:p>
            <a:pPr>
              <a:lnSpc>
                <a:spcPct val="120000"/>
              </a:lnSpc>
            </a:pPr>
            <a:r>
              <a:rPr lang="en-IN" sz="1900" dirty="0"/>
              <a:t>The reduced overbreak on an average is </a:t>
            </a:r>
            <a:r>
              <a:rPr lang="en-IN" sz="1900" b="1" dirty="0"/>
              <a:t>around 13% for rock class B2, 17 % for rock class B3, 9% for rock class C2, 8.5% for rock class C3 </a:t>
            </a:r>
            <a:r>
              <a:rPr lang="en-IN" sz="1900" dirty="0"/>
              <a:t>as seen in the previous semester.</a:t>
            </a:r>
          </a:p>
          <a:p>
            <a:pPr>
              <a:lnSpc>
                <a:spcPct val="120000"/>
              </a:lnSpc>
            </a:pPr>
            <a:r>
              <a:rPr lang="en-IN" sz="1900" dirty="0"/>
              <a:t>The proposed measures led to decrease in overbreak, but the additional time taken in applying the control blast techniques should be considered as </a:t>
            </a:r>
            <a:r>
              <a:rPr lang="en-US" sz="1900" dirty="0"/>
              <a:t>tunnelling engineers would not be willing to adopt the guideline if operation time may increases although overbreak decreases.</a:t>
            </a:r>
          </a:p>
          <a:p>
            <a:pPr>
              <a:lnSpc>
                <a:spcPct val="120000"/>
              </a:lnSpc>
            </a:pPr>
            <a:r>
              <a:rPr lang="en-US" sz="1900" dirty="0"/>
              <a:t>So it is absolutely necessary to perform time analysis and find out the new time taken for progression of tunnel.</a:t>
            </a:r>
          </a:p>
          <a:p>
            <a:pPr>
              <a:lnSpc>
                <a:spcPct val="120000"/>
              </a:lnSpc>
              <a:spcAft>
                <a:spcPts val="800"/>
              </a:spcAft>
            </a:pPr>
            <a:r>
              <a:rPr lang="en-IN" sz="1900" dirty="0">
                <a:effectLst/>
                <a:ea typeface="Calibri" panose="020F0502020204030204" pitchFamily="34" charset="0"/>
                <a:cs typeface="Arial" panose="020B0604020202020204" pitchFamily="34" charset="0"/>
              </a:rPr>
              <a:t>In this study, the cycle time for each cycle has been collected from daily progress reports, based on which the average cycle time for each task has been calculated. Tunnels which are being studied belong to poor rock classification varies from B1, B2, B3, &amp;C2, with B1 comparatively good rock than B2 and so on.</a:t>
            </a:r>
          </a:p>
          <a:p>
            <a:pPr>
              <a:lnSpc>
                <a:spcPct val="120000"/>
              </a:lnSpc>
              <a:spcAft>
                <a:spcPts val="800"/>
              </a:spcAft>
            </a:pPr>
            <a:r>
              <a:rPr lang="en-IN" sz="1900" dirty="0">
                <a:ea typeface="Calibri" panose="020F0502020204030204" pitchFamily="34" charset="0"/>
                <a:cs typeface="Arial" panose="020B0604020202020204" pitchFamily="34" charset="0"/>
              </a:rPr>
              <a:t>T</a:t>
            </a:r>
            <a:r>
              <a:rPr lang="en-IN" sz="1900" dirty="0">
                <a:effectLst/>
                <a:ea typeface="Calibri" panose="020F0502020204030204" pitchFamily="34" charset="0"/>
                <a:cs typeface="Arial" panose="020B0604020202020204" pitchFamily="34" charset="0"/>
              </a:rPr>
              <a:t>he majority of tunnels come under B2 and B3 types of rock. The other types of rocks are neglected in this study.  Further analysis will be carried based on B2 and B3 types of rocks.</a:t>
            </a:r>
          </a:p>
          <a:p>
            <a:endParaRPr lang="en-IN" sz="1800" dirty="0"/>
          </a:p>
          <a:p>
            <a:endParaRPr lang="en-IN" sz="1800" dirty="0"/>
          </a:p>
        </p:txBody>
      </p:sp>
      <p:sp>
        <p:nvSpPr>
          <p:cNvPr id="4" name="Date Placeholder 3">
            <a:extLst>
              <a:ext uri="{FF2B5EF4-FFF2-40B4-BE49-F238E27FC236}">
                <a16:creationId xmlns:a16="http://schemas.microsoft.com/office/drawing/2014/main" id="{3D7E349E-FC69-473C-8EE7-C968B603C379}"/>
              </a:ext>
            </a:extLst>
          </p:cNvPr>
          <p:cNvSpPr>
            <a:spLocks noGrp="1"/>
          </p:cNvSpPr>
          <p:nvPr>
            <p:ph type="dt" sz="half" idx="10"/>
          </p:nvPr>
        </p:nvSpPr>
        <p:spPr>
          <a:xfrm>
            <a:off x="1" y="6356350"/>
            <a:ext cx="4018718"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C1B2490D-8F4B-4AFC-8527-718FFF3763FB}" type="datetime1">
              <a:rPr lang="en-IN" smtClean="0"/>
              <a:t>01-01-2024</a:t>
            </a:fld>
            <a:endParaRPr lang="en-IN" dirty="0"/>
          </a:p>
        </p:txBody>
      </p:sp>
      <p:sp>
        <p:nvSpPr>
          <p:cNvPr id="5" name="Footer Placeholder 4">
            <a:extLst>
              <a:ext uri="{FF2B5EF4-FFF2-40B4-BE49-F238E27FC236}">
                <a16:creationId xmlns:a16="http://schemas.microsoft.com/office/drawing/2014/main" id="{F489E78C-B0EC-4C84-ACA2-0D087240B06E}"/>
              </a:ext>
            </a:extLst>
          </p:cNvPr>
          <p:cNvSpPr>
            <a:spLocks noGrp="1"/>
          </p:cNvSpPr>
          <p:nvPr>
            <p:ph type="ftr" sz="quarter" idx="11"/>
          </p:nvPr>
        </p:nvSpPr>
        <p:spPr>
          <a:xfrm>
            <a:off x="4018720" y="6356350"/>
            <a:ext cx="4591879"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556C595E-F98A-491E-8B03-C8389B942028}"/>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8</a:t>
            </a:fld>
            <a:endParaRPr lang="en-IN" dirty="0"/>
          </a:p>
        </p:txBody>
      </p:sp>
      <p:cxnSp>
        <p:nvCxnSpPr>
          <p:cNvPr id="7" name="Straight Connector 6">
            <a:extLst>
              <a:ext uri="{FF2B5EF4-FFF2-40B4-BE49-F238E27FC236}">
                <a16:creationId xmlns:a16="http://schemas.microsoft.com/office/drawing/2014/main" id="{14FF2D82-69D5-479D-ACD8-65A658EFE4C6}"/>
              </a:ext>
            </a:extLst>
          </p:cNvPr>
          <p:cNvCxnSpPr>
            <a:cxnSpLocks/>
          </p:cNvCxnSpPr>
          <p:nvPr/>
        </p:nvCxnSpPr>
        <p:spPr>
          <a:xfrm>
            <a:off x="882926" y="1331844"/>
            <a:ext cx="10515600" cy="3658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614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FB7B0-F404-43D6-97D5-F5F7717C12F2}"/>
              </a:ext>
            </a:extLst>
          </p:cNvPr>
          <p:cNvSpPr>
            <a:spLocks noGrp="1"/>
          </p:cNvSpPr>
          <p:nvPr>
            <p:ph type="title"/>
          </p:nvPr>
        </p:nvSpPr>
        <p:spPr>
          <a:xfrm>
            <a:off x="758687" y="0"/>
            <a:ext cx="10515600" cy="1325563"/>
          </a:xfrm>
        </p:spPr>
        <p:txBody>
          <a:bodyPr>
            <a:normAutofit/>
          </a:bodyPr>
          <a:lstStyle/>
          <a:p>
            <a:r>
              <a:rPr lang="en-IN" sz="3600" dirty="0">
                <a:latin typeface="+mn-lt"/>
              </a:rPr>
              <a:t>Cycle Time Analysis</a:t>
            </a:r>
          </a:p>
        </p:txBody>
      </p:sp>
      <p:sp>
        <p:nvSpPr>
          <p:cNvPr id="3" name="Content Placeholder 2">
            <a:extLst>
              <a:ext uri="{FF2B5EF4-FFF2-40B4-BE49-F238E27FC236}">
                <a16:creationId xmlns:a16="http://schemas.microsoft.com/office/drawing/2014/main" id="{DA8A1D56-D5F6-42C5-998F-C04629F9A524}"/>
              </a:ext>
            </a:extLst>
          </p:cNvPr>
          <p:cNvSpPr>
            <a:spLocks noGrp="1"/>
          </p:cNvSpPr>
          <p:nvPr>
            <p:ph idx="1"/>
          </p:nvPr>
        </p:nvSpPr>
        <p:spPr>
          <a:xfrm>
            <a:off x="838200" y="1072806"/>
            <a:ext cx="10515600" cy="4488897"/>
          </a:xfrm>
        </p:spPr>
        <p:txBody>
          <a:bodyPr>
            <a:normAutofit/>
          </a:bodyPr>
          <a:lstStyle/>
          <a:p>
            <a:r>
              <a:rPr lang="en-IN" sz="1800" dirty="0"/>
              <a:t>Analysis is carried in 4 parts namely, cycle time analysis for B2 class rock in main tunnels, B3 class rock in escape tunnels, B2 class rock in main tunnels and B3 class rock in escape tunnels.</a:t>
            </a:r>
          </a:p>
          <a:p>
            <a:endParaRPr lang="en-IN" sz="1800" dirty="0"/>
          </a:p>
        </p:txBody>
      </p:sp>
      <p:sp>
        <p:nvSpPr>
          <p:cNvPr id="4" name="Date Placeholder 3">
            <a:extLst>
              <a:ext uri="{FF2B5EF4-FFF2-40B4-BE49-F238E27FC236}">
                <a16:creationId xmlns:a16="http://schemas.microsoft.com/office/drawing/2014/main" id="{3D7E349E-FC69-473C-8EE7-C968B603C379}"/>
              </a:ext>
            </a:extLst>
          </p:cNvPr>
          <p:cNvSpPr>
            <a:spLocks noGrp="1"/>
          </p:cNvSpPr>
          <p:nvPr>
            <p:ph type="dt" sz="half" idx="10"/>
          </p:nvPr>
        </p:nvSpPr>
        <p:spPr>
          <a:xfrm>
            <a:off x="1" y="6356350"/>
            <a:ext cx="4018718"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C1B2490D-8F4B-4AFC-8527-718FFF3763FB}" type="datetime1">
              <a:rPr lang="en-IN" smtClean="0"/>
              <a:t>01-01-2024</a:t>
            </a:fld>
            <a:endParaRPr lang="en-IN" dirty="0"/>
          </a:p>
        </p:txBody>
      </p:sp>
      <p:sp>
        <p:nvSpPr>
          <p:cNvPr id="5" name="Footer Placeholder 4">
            <a:extLst>
              <a:ext uri="{FF2B5EF4-FFF2-40B4-BE49-F238E27FC236}">
                <a16:creationId xmlns:a16="http://schemas.microsoft.com/office/drawing/2014/main" id="{F489E78C-B0EC-4C84-ACA2-0D087240B06E}"/>
              </a:ext>
            </a:extLst>
          </p:cNvPr>
          <p:cNvSpPr>
            <a:spLocks noGrp="1"/>
          </p:cNvSpPr>
          <p:nvPr>
            <p:ph type="ftr" sz="quarter" idx="11"/>
          </p:nvPr>
        </p:nvSpPr>
        <p:spPr>
          <a:xfrm>
            <a:off x="4018720" y="6356350"/>
            <a:ext cx="4591879"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dirty="0"/>
              <a:t>203519019</a:t>
            </a:r>
          </a:p>
        </p:txBody>
      </p:sp>
      <p:sp>
        <p:nvSpPr>
          <p:cNvPr id="6" name="Slide Number Placeholder 5">
            <a:extLst>
              <a:ext uri="{FF2B5EF4-FFF2-40B4-BE49-F238E27FC236}">
                <a16:creationId xmlns:a16="http://schemas.microsoft.com/office/drawing/2014/main" id="{556C595E-F98A-491E-8B03-C8389B942028}"/>
              </a:ext>
            </a:extLst>
          </p:cNvPr>
          <p:cNvSpPr>
            <a:spLocks noGrp="1"/>
          </p:cNvSpPr>
          <p:nvPr>
            <p:ph type="sldNum" sz="quarter" idx="12"/>
          </p:nvPr>
        </p:nvSpPr>
        <p:spPr>
          <a:xfrm>
            <a:off x="8610600" y="6356350"/>
            <a:ext cx="3581400" cy="3651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fld id="{5D3C630B-1F32-4DE8-AF51-AF5E2135D2D2}" type="slidenum">
              <a:rPr lang="en-IN" smtClean="0"/>
              <a:t>9</a:t>
            </a:fld>
            <a:endParaRPr lang="en-IN" dirty="0"/>
          </a:p>
        </p:txBody>
      </p:sp>
      <p:cxnSp>
        <p:nvCxnSpPr>
          <p:cNvPr id="7" name="Straight Connector 6">
            <a:extLst>
              <a:ext uri="{FF2B5EF4-FFF2-40B4-BE49-F238E27FC236}">
                <a16:creationId xmlns:a16="http://schemas.microsoft.com/office/drawing/2014/main" id="{14FF2D82-69D5-479D-ACD8-65A658EFE4C6}"/>
              </a:ext>
            </a:extLst>
          </p:cNvPr>
          <p:cNvCxnSpPr>
            <a:cxnSpLocks/>
          </p:cNvCxnSpPr>
          <p:nvPr/>
        </p:nvCxnSpPr>
        <p:spPr>
          <a:xfrm>
            <a:off x="838200" y="974036"/>
            <a:ext cx="10515600" cy="36581"/>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3F9A94CF-1450-4549-890E-E07A641E0BB3}"/>
              </a:ext>
            </a:extLst>
          </p:cNvPr>
          <p:cNvGraphicFramePr>
            <a:graphicFrameLocks noGrp="1"/>
          </p:cNvGraphicFramePr>
          <p:nvPr/>
        </p:nvGraphicFramePr>
        <p:xfrm>
          <a:off x="993913" y="1805264"/>
          <a:ext cx="10280373" cy="4573066"/>
        </p:xfrm>
        <a:graphic>
          <a:graphicData uri="http://schemas.openxmlformats.org/drawingml/2006/table">
            <a:tbl>
              <a:tblPr>
                <a:tableStyleId>{616DA210-FB5B-4158-B5E0-FEB733F419BA}</a:tableStyleId>
              </a:tblPr>
              <a:tblGrid>
                <a:gridCol w="3722793">
                  <a:extLst>
                    <a:ext uri="{9D8B030D-6E8A-4147-A177-3AD203B41FA5}">
                      <a16:colId xmlns:a16="http://schemas.microsoft.com/office/drawing/2014/main" val="3696986054"/>
                    </a:ext>
                  </a:extLst>
                </a:gridCol>
                <a:gridCol w="1639395">
                  <a:extLst>
                    <a:ext uri="{9D8B030D-6E8A-4147-A177-3AD203B41FA5}">
                      <a16:colId xmlns:a16="http://schemas.microsoft.com/office/drawing/2014/main" val="128492287"/>
                    </a:ext>
                  </a:extLst>
                </a:gridCol>
                <a:gridCol w="1639395">
                  <a:extLst>
                    <a:ext uri="{9D8B030D-6E8A-4147-A177-3AD203B41FA5}">
                      <a16:colId xmlns:a16="http://schemas.microsoft.com/office/drawing/2014/main" val="3925774909"/>
                    </a:ext>
                  </a:extLst>
                </a:gridCol>
                <a:gridCol w="1639395">
                  <a:extLst>
                    <a:ext uri="{9D8B030D-6E8A-4147-A177-3AD203B41FA5}">
                      <a16:colId xmlns:a16="http://schemas.microsoft.com/office/drawing/2014/main" val="602343013"/>
                    </a:ext>
                  </a:extLst>
                </a:gridCol>
                <a:gridCol w="1639395">
                  <a:extLst>
                    <a:ext uri="{9D8B030D-6E8A-4147-A177-3AD203B41FA5}">
                      <a16:colId xmlns:a16="http://schemas.microsoft.com/office/drawing/2014/main" val="1458381957"/>
                    </a:ext>
                  </a:extLst>
                </a:gridCol>
              </a:tblGrid>
              <a:tr h="512993">
                <a:tc>
                  <a:txBody>
                    <a:bodyPr/>
                    <a:lstStyle/>
                    <a:p>
                      <a:pPr algn="ctr" fontAlgn="ctr"/>
                      <a:r>
                        <a:rPr lang="en-IN" sz="1600" b="1" i="0" u="none" strike="noStrike" dirty="0">
                          <a:solidFill>
                            <a:srgbClr val="000000"/>
                          </a:solidFill>
                          <a:effectLst/>
                          <a:latin typeface="+mn-lt"/>
                        </a:rPr>
                        <a:t>B2 rock class</a:t>
                      </a:r>
                    </a:p>
                  </a:txBody>
                  <a:tcPr marL="7489" marR="7489" marT="7489" marB="0" anchor="ctr"/>
                </a:tc>
                <a:tc>
                  <a:txBody>
                    <a:bodyPr/>
                    <a:lstStyle/>
                    <a:p>
                      <a:pPr algn="ctr" fontAlgn="ctr"/>
                      <a:r>
                        <a:rPr lang="en-IN" sz="1600" b="1" u="none" strike="noStrike">
                          <a:effectLst/>
                          <a:latin typeface="+mn-lt"/>
                        </a:rPr>
                        <a:t>MT2</a:t>
                      </a:r>
                      <a:endParaRPr lang="en-IN" sz="1600" b="1" i="0" u="none" strike="noStrike">
                        <a:solidFill>
                          <a:srgbClr val="000000"/>
                        </a:solidFill>
                        <a:effectLst/>
                        <a:latin typeface="+mn-lt"/>
                      </a:endParaRPr>
                    </a:p>
                  </a:txBody>
                  <a:tcPr marL="7489" marR="7489" marT="7489" marB="0" anchor="ctr"/>
                </a:tc>
                <a:tc>
                  <a:txBody>
                    <a:bodyPr/>
                    <a:lstStyle/>
                    <a:p>
                      <a:pPr algn="ctr" fontAlgn="ctr"/>
                      <a:r>
                        <a:rPr lang="en-IN" sz="1600" b="1" i="0" u="none" strike="noStrike" dirty="0">
                          <a:solidFill>
                            <a:srgbClr val="000000"/>
                          </a:solidFill>
                          <a:effectLst/>
                          <a:latin typeface="+mn-lt"/>
                        </a:rPr>
                        <a:t>MT2 (after application)</a:t>
                      </a:r>
                    </a:p>
                  </a:txBody>
                  <a:tcPr marL="7489" marR="7489" marT="7489" marB="0" anchor="ctr"/>
                </a:tc>
                <a:tc>
                  <a:txBody>
                    <a:bodyPr/>
                    <a:lstStyle/>
                    <a:p>
                      <a:pPr algn="ctr" fontAlgn="ctr"/>
                      <a:r>
                        <a:rPr lang="en-IN" sz="1600" b="1" u="none" strike="noStrike" dirty="0">
                          <a:effectLst/>
                          <a:latin typeface="+mn-lt"/>
                        </a:rPr>
                        <a:t>MT3</a:t>
                      </a:r>
                      <a:endParaRPr lang="en-IN" sz="1600" b="1" i="0" u="none" strike="noStrike" dirty="0">
                        <a:solidFill>
                          <a:srgbClr val="000000"/>
                        </a:solidFill>
                        <a:effectLst/>
                        <a:latin typeface="+mn-lt"/>
                      </a:endParaRPr>
                    </a:p>
                  </a:txBody>
                  <a:tcPr marL="7489" marR="7489" marT="7489" marB="0" anchor="ctr"/>
                </a:tc>
                <a:tc>
                  <a:txBody>
                    <a:bodyPr/>
                    <a:lstStyle/>
                    <a:p>
                      <a:pPr algn="ctr" fontAlgn="ctr"/>
                      <a:r>
                        <a:rPr lang="en-IN" sz="1600" b="1" i="0" u="none" strike="noStrike" dirty="0">
                          <a:solidFill>
                            <a:srgbClr val="000000"/>
                          </a:solidFill>
                          <a:effectLst/>
                          <a:latin typeface="+mn-lt"/>
                        </a:rPr>
                        <a:t>MT3 (after application)</a:t>
                      </a:r>
                    </a:p>
                  </a:txBody>
                  <a:tcPr marL="7489" marR="7489" marT="7489" marB="0" anchor="ctr"/>
                </a:tc>
                <a:extLst>
                  <a:ext uri="{0D108BD9-81ED-4DB2-BD59-A6C34878D82A}">
                    <a16:rowId xmlns:a16="http://schemas.microsoft.com/office/drawing/2014/main" val="497958209"/>
                  </a:ext>
                </a:extLst>
              </a:tr>
              <a:tr h="512993">
                <a:tc>
                  <a:txBody>
                    <a:bodyPr/>
                    <a:lstStyle/>
                    <a:p>
                      <a:pPr algn="ctr" fontAlgn="ctr"/>
                      <a:r>
                        <a:rPr lang="en-IN" sz="1600" b="1" u="none" strike="noStrike">
                          <a:effectLst/>
                          <a:latin typeface="+mn-lt"/>
                        </a:rPr>
                        <a:t>Activities</a:t>
                      </a:r>
                      <a:endParaRPr lang="en-IN" sz="1600" b="1" i="0" u="none" strike="noStrike">
                        <a:solidFill>
                          <a:srgbClr val="000000"/>
                        </a:solidFill>
                        <a:effectLst/>
                        <a:latin typeface="+mn-lt"/>
                      </a:endParaRPr>
                    </a:p>
                  </a:txBody>
                  <a:tcPr marL="7489" marR="7489" marT="7489" marB="0" anchor="ctr"/>
                </a:tc>
                <a:tc>
                  <a:txBody>
                    <a:bodyPr/>
                    <a:lstStyle/>
                    <a:p>
                      <a:pPr algn="ctr" fontAlgn="ctr"/>
                      <a:r>
                        <a:rPr lang="en-IN" sz="1600" u="none" strike="noStrike" dirty="0">
                          <a:effectLst/>
                          <a:latin typeface="+mn-lt"/>
                        </a:rPr>
                        <a:t>Average time (min) </a:t>
                      </a:r>
                      <a:endParaRPr lang="en-IN" sz="1600" b="1" i="0" u="none" strike="noStrike" dirty="0">
                        <a:solidFill>
                          <a:srgbClr val="000000"/>
                        </a:solidFill>
                        <a:effectLst/>
                        <a:latin typeface="+mn-lt"/>
                      </a:endParaRPr>
                    </a:p>
                  </a:txBody>
                  <a:tcPr marL="7489" marR="7489" marT="7489" marB="0" anchor="ctr"/>
                </a:tc>
                <a:tc>
                  <a:txBody>
                    <a:bodyPr/>
                    <a:lstStyle/>
                    <a:p>
                      <a:pPr algn="ctr" fontAlgn="ctr"/>
                      <a:r>
                        <a:rPr lang="en-IN" sz="1600" b="0" i="0" u="none" strike="noStrike" dirty="0">
                          <a:solidFill>
                            <a:srgbClr val="000000"/>
                          </a:solidFill>
                          <a:effectLst/>
                          <a:latin typeface="+mn-lt"/>
                        </a:rPr>
                        <a:t>Average time</a:t>
                      </a:r>
                    </a:p>
                    <a:p>
                      <a:pPr algn="ctr" fontAlgn="ctr"/>
                      <a:r>
                        <a:rPr lang="en-IN" sz="1600" b="0" i="0" u="none" strike="noStrike" dirty="0">
                          <a:solidFill>
                            <a:srgbClr val="000000"/>
                          </a:solidFill>
                          <a:effectLst/>
                          <a:latin typeface="+mn-lt"/>
                        </a:rPr>
                        <a:t>(min)</a:t>
                      </a:r>
                    </a:p>
                  </a:txBody>
                  <a:tcPr marL="7489" marR="7489" marT="7489" marB="0" anchor="ctr"/>
                </a:tc>
                <a:tc>
                  <a:txBody>
                    <a:bodyPr/>
                    <a:lstStyle/>
                    <a:p>
                      <a:pPr algn="ctr" fontAlgn="ctr"/>
                      <a:r>
                        <a:rPr lang="en-IN" sz="1600" u="none" strike="noStrike">
                          <a:effectLst/>
                          <a:latin typeface="+mn-lt"/>
                        </a:rPr>
                        <a:t>Average time (min)</a:t>
                      </a:r>
                      <a:endParaRPr lang="en-IN" sz="1600" b="1" i="0" u="none" strike="noStrike">
                        <a:solidFill>
                          <a:srgbClr val="000000"/>
                        </a:solidFill>
                        <a:effectLst/>
                        <a:latin typeface="+mn-lt"/>
                      </a:endParaRPr>
                    </a:p>
                  </a:txBody>
                  <a:tcPr marL="7489" marR="7489" marT="7489" marB="0" anchor="ctr"/>
                </a:tc>
                <a:tc>
                  <a:txBody>
                    <a:bodyPr/>
                    <a:lstStyle/>
                    <a:p>
                      <a:pPr algn="ctr" fontAlgn="ctr"/>
                      <a:r>
                        <a:rPr lang="en-IN" sz="1600" b="0" i="0" u="none" strike="noStrike" dirty="0">
                          <a:solidFill>
                            <a:srgbClr val="000000"/>
                          </a:solidFill>
                          <a:effectLst/>
                          <a:latin typeface="+mn-lt"/>
                        </a:rPr>
                        <a:t>Average time</a:t>
                      </a:r>
                    </a:p>
                    <a:p>
                      <a:pPr algn="ctr" fontAlgn="ctr"/>
                      <a:r>
                        <a:rPr lang="en-IN" sz="1600" b="0" i="0" u="none" strike="noStrike" dirty="0">
                          <a:solidFill>
                            <a:srgbClr val="000000"/>
                          </a:solidFill>
                          <a:effectLst/>
                          <a:latin typeface="+mn-lt"/>
                        </a:rPr>
                        <a:t>(min)</a:t>
                      </a:r>
                    </a:p>
                  </a:txBody>
                  <a:tcPr marL="7489" marR="7489" marT="7489" marB="0" anchor="ctr"/>
                </a:tc>
                <a:extLst>
                  <a:ext uri="{0D108BD9-81ED-4DB2-BD59-A6C34878D82A}">
                    <a16:rowId xmlns:a16="http://schemas.microsoft.com/office/drawing/2014/main" val="87078828"/>
                  </a:ext>
                </a:extLst>
              </a:tr>
              <a:tr h="312822">
                <a:tc>
                  <a:txBody>
                    <a:bodyPr/>
                    <a:lstStyle/>
                    <a:p>
                      <a:pPr algn="ctr" fontAlgn="ctr"/>
                      <a:r>
                        <a:rPr lang="en-IN" sz="1600" b="0" u="none" strike="noStrike" dirty="0">
                          <a:effectLst/>
                          <a:latin typeface="+mn-lt"/>
                        </a:rPr>
                        <a:t>Preparation &amp; Profile Marking</a:t>
                      </a:r>
                      <a:endParaRPr lang="en-IN" sz="1600" b="0" i="0" u="none" strike="noStrike" dirty="0">
                        <a:solidFill>
                          <a:srgbClr val="000000"/>
                        </a:solidFill>
                        <a:effectLst/>
                        <a:latin typeface="+mn-lt"/>
                      </a:endParaRPr>
                    </a:p>
                  </a:txBody>
                  <a:tcPr marL="7489" marR="7489" marT="7489" marB="0" anchor="ctr"/>
                </a:tc>
                <a:tc>
                  <a:txBody>
                    <a:bodyPr/>
                    <a:lstStyle/>
                    <a:p>
                      <a:pPr algn="ctr" fontAlgn="ctr"/>
                      <a:r>
                        <a:rPr lang="en-IN" sz="1600" u="none" strike="noStrike">
                          <a:effectLst/>
                          <a:latin typeface="+mn-lt"/>
                        </a:rPr>
                        <a:t>17.01</a:t>
                      </a:r>
                      <a:endParaRPr lang="en-IN" sz="1600" b="0" i="0" u="none" strike="noStrike">
                        <a:solidFill>
                          <a:srgbClr val="000000"/>
                        </a:solidFill>
                        <a:effectLst/>
                        <a:latin typeface="+mn-lt"/>
                      </a:endParaRPr>
                    </a:p>
                  </a:txBody>
                  <a:tcPr marL="7489" marR="7489" marT="7489" marB="0" anchor="ctr"/>
                </a:tc>
                <a:tc>
                  <a:txBody>
                    <a:bodyPr/>
                    <a:lstStyle/>
                    <a:p>
                      <a:pPr algn="ctr" fontAlgn="ctr"/>
                      <a:r>
                        <a:rPr lang="en-IN" sz="1600" b="0" i="0" u="none" strike="noStrike" dirty="0">
                          <a:solidFill>
                            <a:srgbClr val="000000"/>
                          </a:solidFill>
                          <a:effectLst/>
                          <a:latin typeface="+mn-lt"/>
                        </a:rPr>
                        <a:t>25.5</a:t>
                      </a:r>
                    </a:p>
                  </a:txBody>
                  <a:tcPr marL="7489" marR="7489" marT="7489" marB="0" anchor="ctr"/>
                </a:tc>
                <a:tc>
                  <a:txBody>
                    <a:bodyPr/>
                    <a:lstStyle/>
                    <a:p>
                      <a:pPr algn="ctr">
                        <a:lnSpc>
                          <a:spcPct val="150000"/>
                        </a:lnSpc>
                        <a:spcAft>
                          <a:spcPts val="800"/>
                        </a:spcAft>
                      </a:pPr>
                      <a:r>
                        <a:rPr lang="en-IN" sz="1600" b="0" dirty="0">
                          <a:effectLst/>
                          <a:latin typeface="+mn-lt"/>
                          <a:ea typeface="Calibri" panose="020F0502020204030204" pitchFamily="34" charset="0"/>
                          <a:cs typeface="Arial" panose="020B0604020202020204" pitchFamily="34" charset="0"/>
                        </a:rPr>
                        <a:t>94.10</a:t>
                      </a:r>
                    </a:p>
                  </a:txBody>
                  <a:tcPr marL="68580" marR="68580" marT="0" marB="0"/>
                </a:tc>
                <a:tc>
                  <a:txBody>
                    <a:bodyPr/>
                    <a:lstStyle/>
                    <a:p>
                      <a:pPr algn="ctr" fontAlgn="ctr"/>
                      <a:r>
                        <a:rPr lang="en-IN" sz="1600" b="0" i="0" u="none" strike="noStrike" dirty="0">
                          <a:solidFill>
                            <a:srgbClr val="000000"/>
                          </a:solidFill>
                          <a:effectLst/>
                          <a:latin typeface="+mn-lt"/>
                        </a:rPr>
                        <a:t>26.3</a:t>
                      </a:r>
                    </a:p>
                  </a:txBody>
                  <a:tcPr marL="7489" marR="7489" marT="7489" marB="0" anchor="ctr"/>
                </a:tc>
                <a:extLst>
                  <a:ext uri="{0D108BD9-81ED-4DB2-BD59-A6C34878D82A}">
                    <a16:rowId xmlns:a16="http://schemas.microsoft.com/office/drawing/2014/main" val="2637385910"/>
                  </a:ext>
                </a:extLst>
              </a:tr>
              <a:tr h="312822">
                <a:tc>
                  <a:txBody>
                    <a:bodyPr/>
                    <a:lstStyle/>
                    <a:p>
                      <a:pPr algn="ctr" fontAlgn="ctr"/>
                      <a:r>
                        <a:rPr lang="en-IN" sz="1600" b="1" u="none" strike="noStrike" dirty="0">
                          <a:effectLst/>
                          <a:latin typeface="+mn-lt"/>
                        </a:rPr>
                        <a:t>Drilling</a:t>
                      </a:r>
                      <a:endParaRPr lang="en-IN" sz="1600" b="1" i="0" u="none" strike="noStrike" dirty="0">
                        <a:solidFill>
                          <a:srgbClr val="000000"/>
                        </a:solidFill>
                        <a:effectLst/>
                        <a:latin typeface="+mn-lt"/>
                      </a:endParaRPr>
                    </a:p>
                  </a:txBody>
                  <a:tcPr marL="7489" marR="7489" marT="7489" marB="0" anchor="ctr">
                    <a:solidFill>
                      <a:schemeClr val="bg2">
                        <a:lumMod val="90000"/>
                      </a:schemeClr>
                    </a:solidFill>
                  </a:tcPr>
                </a:tc>
                <a:tc>
                  <a:txBody>
                    <a:bodyPr/>
                    <a:lstStyle/>
                    <a:p>
                      <a:pPr algn="ctr" fontAlgn="ctr"/>
                      <a:r>
                        <a:rPr lang="en-IN" sz="1600" b="1" u="none" strike="noStrike" dirty="0">
                          <a:effectLst/>
                          <a:latin typeface="+mn-lt"/>
                        </a:rPr>
                        <a:t>81.04</a:t>
                      </a:r>
                      <a:endParaRPr lang="en-IN" sz="1600" b="1" i="0" u="none" strike="noStrike" dirty="0">
                        <a:solidFill>
                          <a:srgbClr val="000000"/>
                        </a:solidFill>
                        <a:effectLst/>
                        <a:latin typeface="+mn-lt"/>
                      </a:endParaRPr>
                    </a:p>
                  </a:txBody>
                  <a:tcPr marL="7489" marR="7489" marT="7489" marB="0" anchor="ctr">
                    <a:solidFill>
                      <a:schemeClr val="bg2">
                        <a:lumMod val="90000"/>
                      </a:schemeClr>
                    </a:solidFill>
                  </a:tcPr>
                </a:tc>
                <a:tc>
                  <a:txBody>
                    <a:bodyPr/>
                    <a:lstStyle/>
                    <a:p>
                      <a:pPr algn="ctr" fontAlgn="ctr"/>
                      <a:r>
                        <a:rPr lang="en-IN" sz="1600" b="1" i="0" u="none" strike="noStrike" dirty="0">
                          <a:solidFill>
                            <a:srgbClr val="000000"/>
                          </a:solidFill>
                          <a:effectLst/>
                          <a:latin typeface="+mn-lt"/>
                        </a:rPr>
                        <a:t>100.35</a:t>
                      </a:r>
                    </a:p>
                  </a:txBody>
                  <a:tcPr marL="7489" marR="7489" marT="7489" marB="0" anchor="ctr">
                    <a:solidFill>
                      <a:schemeClr val="bg2">
                        <a:lumMod val="90000"/>
                      </a:schemeClr>
                    </a:solidFill>
                  </a:tcPr>
                </a:tc>
                <a:tc>
                  <a:txBody>
                    <a:bodyPr/>
                    <a:lstStyle/>
                    <a:p>
                      <a:pPr algn="ctr">
                        <a:lnSpc>
                          <a:spcPct val="150000"/>
                        </a:lnSpc>
                        <a:spcAft>
                          <a:spcPts val="800"/>
                        </a:spcAft>
                      </a:pPr>
                      <a:r>
                        <a:rPr lang="en-IN" sz="1600" b="0" dirty="0">
                          <a:effectLst/>
                          <a:latin typeface="+mn-lt"/>
                          <a:ea typeface="Calibri" panose="020F0502020204030204" pitchFamily="34" charset="0"/>
                          <a:cs typeface="Arial" panose="020B0604020202020204" pitchFamily="34" charset="0"/>
                        </a:rPr>
                        <a:t>65.57</a:t>
                      </a:r>
                    </a:p>
                  </a:txBody>
                  <a:tcPr marL="68580" marR="68580" marT="0" marB="0">
                    <a:solidFill>
                      <a:schemeClr val="bg2">
                        <a:lumMod val="90000"/>
                      </a:schemeClr>
                    </a:solidFill>
                  </a:tcPr>
                </a:tc>
                <a:tc>
                  <a:txBody>
                    <a:bodyPr/>
                    <a:lstStyle/>
                    <a:p>
                      <a:pPr algn="ctr" fontAlgn="ctr"/>
                      <a:r>
                        <a:rPr lang="en-IN" sz="1600" b="1" i="0" u="none" strike="noStrike" dirty="0">
                          <a:solidFill>
                            <a:srgbClr val="000000"/>
                          </a:solidFill>
                          <a:effectLst/>
                          <a:latin typeface="+mn-lt"/>
                        </a:rPr>
                        <a:t>90.60</a:t>
                      </a:r>
                    </a:p>
                  </a:txBody>
                  <a:tcPr marL="7489" marR="7489" marT="7489" marB="0" anchor="ctr">
                    <a:solidFill>
                      <a:schemeClr val="bg2">
                        <a:lumMod val="90000"/>
                      </a:schemeClr>
                    </a:solidFill>
                  </a:tcPr>
                </a:tc>
                <a:extLst>
                  <a:ext uri="{0D108BD9-81ED-4DB2-BD59-A6C34878D82A}">
                    <a16:rowId xmlns:a16="http://schemas.microsoft.com/office/drawing/2014/main" val="3264421366"/>
                  </a:ext>
                </a:extLst>
              </a:tr>
              <a:tr h="576387">
                <a:tc>
                  <a:txBody>
                    <a:bodyPr/>
                    <a:lstStyle/>
                    <a:p>
                      <a:pPr algn="ctr" fontAlgn="ctr"/>
                      <a:r>
                        <a:rPr lang="en-IN" sz="1600" b="0" u="none" strike="noStrike">
                          <a:effectLst/>
                          <a:latin typeface="+mn-lt"/>
                        </a:rPr>
                        <a:t>Explosive Charging and Blasting</a:t>
                      </a:r>
                      <a:endParaRPr lang="en-IN" sz="1600" b="0" i="0" u="none" strike="noStrike">
                        <a:solidFill>
                          <a:srgbClr val="000000"/>
                        </a:solidFill>
                        <a:effectLst/>
                        <a:latin typeface="+mn-lt"/>
                      </a:endParaRPr>
                    </a:p>
                  </a:txBody>
                  <a:tcPr marL="7489" marR="7489" marT="7489" marB="0" anchor="ctr"/>
                </a:tc>
                <a:tc>
                  <a:txBody>
                    <a:bodyPr/>
                    <a:lstStyle/>
                    <a:p>
                      <a:pPr algn="ctr" fontAlgn="ctr"/>
                      <a:r>
                        <a:rPr lang="en-IN" sz="1600" u="none" strike="noStrike" dirty="0">
                          <a:effectLst/>
                          <a:latin typeface="+mn-lt"/>
                        </a:rPr>
                        <a:t>61.84</a:t>
                      </a:r>
                      <a:endParaRPr lang="en-IN" sz="1600" b="0" i="0" u="none" strike="noStrike" dirty="0">
                        <a:solidFill>
                          <a:srgbClr val="000000"/>
                        </a:solidFill>
                        <a:effectLst/>
                        <a:latin typeface="+mn-lt"/>
                      </a:endParaRPr>
                    </a:p>
                  </a:txBody>
                  <a:tcPr marL="7489" marR="7489" marT="7489" marB="0" anchor="ctr"/>
                </a:tc>
                <a:tc>
                  <a:txBody>
                    <a:bodyPr/>
                    <a:lstStyle/>
                    <a:p>
                      <a:pPr algn="ctr" fontAlgn="ctr"/>
                      <a:r>
                        <a:rPr lang="en-IN" sz="1600" b="0" i="0" u="none" strike="noStrike" dirty="0">
                          <a:solidFill>
                            <a:srgbClr val="000000"/>
                          </a:solidFill>
                          <a:effectLst/>
                          <a:latin typeface="+mn-lt"/>
                        </a:rPr>
                        <a:t>62.5</a:t>
                      </a:r>
                    </a:p>
                  </a:txBody>
                  <a:tcPr marL="7489" marR="7489" marT="7489" marB="0" anchor="ctr"/>
                </a:tc>
                <a:tc>
                  <a:txBody>
                    <a:bodyPr/>
                    <a:lstStyle/>
                    <a:p>
                      <a:pPr algn="ctr">
                        <a:lnSpc>
                          <a:spcPct val="150000"/>
                        </a:lnSpc>
                        <a:spcAft>
                          <a:spcPts val="800"/>
                        </a:spcAft>
                      </a:pPr>
                      <a:r>
                        <a:rPr lang="en-IN" sz="1600" b="0" dirty="0">
                          <a:effectLst/>
                          <a:latin typeface="+mn-lt"/>
                          <a:ea typeface="Calibri" panose="020F0502020204030204" pitchFamily="34" charset="0"/>
                          <a:cs typeface="Arial" panose="020B0604020202020204" pitchFamily="34" charset="0"/>
                        </a:rPr>
                        <a:t>56.01</a:t>
                      </a:r>
                    </a:p>
                  </a:txBody>
                  <a:tcPr marL="68580" marR="68580" marT="0" marB="0"/>
                </a:tc>
                <a:tc>
                  <a:txBody>
                    <a:bodyPr/>
                    <a:lstStyle/>
                    <a:p>
                      <a:pPr algn="ctr" fontAlgn="ctr"/>
                      <a:r>
                        <a:rPr lang="en-IN" sz="1600" b="0" i="0" u="none" strike="noStrike" dirty="0">
                          <a:solidFill>
                            <a:srgbClr val="000000"/>
                          </a:solidFill>
                          <a:effectLst/>
                          <a:latin typeface="+mn-lt"/>
                        </a:rPr>
                        <a:t>75.62</a:t>
                      </a:r>
                    </a:p>
                  </a:txBody>
                  <a:tcPr marL="7489" marR="7489" marT="7489" marB="0" anchor="ctr"/>
                </a:tc>
                <a:extLst>
                  <a:ext uri="{0D108BD9-81ED-4DB2-BD59-A6C34878D82A}">
                    <a16:rowId xmlns:a16="http://schemas.microsoft.com/office/drawing/2014/main" val="2771779918"/>
                  </a:ext>
                </a:extLst>
              </a:tr>
              <a:tr h="312822">
                <a:tc>
                  <a:txBody>
                    <a:bodyPr/>
                    <a:lstStyle/>
                    <a:p>
                      <a:pPr algn="ctr" fontAlgn="ctr"/>
                      <a:r>
                        <a:rPr lang="en-IN" sz="1600" b="0" u="none" strike="noStrike" dirty="0">
                          <a:effectLst/>
                          <a:latin typeface="+mn-lt"/>
                        </a:rPr>
                        <a:t>De-fuming</a:t>
                      </a:r>
                      <a:endParaRPr lang="en-IN" sz="1600" b="0" i="0" u="none" strike="noStrike" dirty="0">
                        <a:solidFill>
                          <a:srgbClr val="000000"/>
                        </a:solidFill>
                        <a:effectLst/>
                        <a:latin typeface="+mn-lt"/>
                      </a:endParaRPr>
                    </a:p>
                  </a:txBody>
                  <a:tcPr marL="7489" marR="7489" marT="7489" marB="0" anchor="ctr"/>
                </a:tc>
                <a:tc>
                  <a:txBody>
                    <a:bodyPr/>
                    <a:lstStyle/>
                    <a:p>
                      <a:pPr algn="ctr" fontAlgn="ctr"/>
                      <a:r>
                        <a:rPr lang="en-IN" sz="1600" u="none" strike="noStrike">
                          <a:effectLst/>
                          <a:latin typeface="+mn-lt"/>
                        </a:rPr>
                        <a:t>14.28</a:t>
                      </a:r>
                      <a:endParaRPr lang="en-IN" sz="1600" b="0" i="0" u="none" strike="noStrike">
                        <a:solidFill>
                          <a:srgbClr val="000000"/>
                        </a:solidFill>
                        <a:effectLst/>
                        <a:latin typeface="+mn-lt"/>
                      </a:endParaRPr>
                    </a:p>
                  </a:txBody>
                  <a:tcPr marL="7489" marR="7489" marT="7489" marB="0" anchor="ctr"/>
                </a:tc>
                <a:tc>
                  <a:txBody>
                    <a:bodyPr/>
                    <a:lstStyle/>
                    <a:p>
                      <a:pPr algn="ctr" fontAlgn="ctr"/>
                      <a:r>
                        <a:rPr lang="en-IN" sz="1600" b="0" i="0" u="none" strike="noStrike" dirty="0">
                          <a:solidFill>
                            <a:srgbClr val="000000"/>
                          </a:solidFill>
                          <a:effectLst/>
                          <a:latin typeface="+mn-lt"/>
                        </a:rPr>
                        <a:t>15.12</a:t>
                      </a:r>
                    </a:p>
                  </a:txBody>
                  <a:tcPr marL="7489" marR="7489" marT="7489" marB="0" anchor="ctr"/>
                </a:tc>
                <a:tc>
                  <a:txBody>
                    <a:bodyPr/>
                    <a:lstStyle/>
                    <a:p>
                      <a:pPr algn="ctr">
                        <a:lnSpc>
                          <a:spcPct val="150000"/>
                        </a:lnSpc>
                        <a:spcAft>
                          <a:spcPts val="800"/>
                        </a:spcAft>
                      </a:pPr>
                      <a:r>
                        <a:rPr lang="en-IN" sz="1600" b="0" dirty="0">
                          <a:effectLst/>
                          <a:latin typeface="+mn-lt"/>
                          <a:ea typeface="Calibri" panose="020F0502020204030204" pitchFamily="34" charset="0"/>
                          <a:cs typeface="Arial" panose="020B0604020202020204" pitchFamily="34" charset="0"/>
                        </a:rPr>
                        <a:t>21.37</a:t>
                      </a:r>
                    </a:p>
                  </a:txBody>
                  <a:tcPr marL="68580" marR="68580" marT="0" marB="0"/>
                </a:tc>
                <a:tc>
                  <a:txBody>
                    <a:bodyPr/>
                    <a:lstStyle/>
                    <a:p>
                      <a:pPr algn="ctr" fontAlgn="ctr"/>
                      <a:r>
                        <a:rPr lang="en-IN" sz="1600" b="0" i="0" u="none" strike="noStrike" dirty="0">
                          <a:solidFill>
                            <a:srgbClr val="000000"/>
                          </a:solidFill>
                          <a:effectLst/>
                          <a:latin typeface="+mn-lt"/>
                        </a:rPr>
                        <a:t>22.05</a:t>
                      </a:r>
                    </a:p>
                  </a:txBody>
                  <a:tcPr marL="7489" marR="7489" marT="7489" marB="0" anchor="ctr"/>
                </a:tc>
                <a:extLst>
                  <a:ext uri="{0D108BD9-81ED-4DB2-BD59-A6C34878D82A}">
                    <a16:rowId xmlns:a16="http://schemas.microsoft.com/office/drawing/2014/main" val="4052400435"/>
                  </a:ext>
                </a:extLst>
              </a:tr>
              <a:tr h="312822">
                <a:tc>
                  <a:txBody>
                    <a:bodyPr/>
                    <a:lstStyle/>
                    <a:p>
                      <a:pPr algn="ctr" fontAlgn="ctr"/>
                      <a:r>
                        <a:rPr lang="en-IN" sz="1600" b="1" u="none" strike="noStrike">
                          <a:effectLst/>
                          <a:latin typeface="+mn-lt"/>
                        </a:rPr>
                        <a:t>Mucking </a:t>
                      </a:r>
                      <a:endParaRPr lang="en-IN" sz="1600" b="1" i="0" u="none" strike="noStrike">
                        <a:solidFill>
                          <a:srgbClr val="000000"/>
                        </a:solidFill>
                        <a:effectLst/>
                        <a:latin typeface="+mn-lt"/>
                      </a:endParaRPr>
                    </a:p>
                  </a:txBody>
                  <a:tcPr marL="7489" marR="7489" marT="7489" marB="0" anchor="ctr">
                    <a:solidFill>
                      <a:schemeClr val="bg2">
                        <a:lumMod val="90000"/>
                      </a:schemeClr>
                    </a:solidFill>
                  </a:tcPr>
                </a:tc>
                <a:tc>
                  <a:txBody>
                    <a:bodyPr/>
                    <a:lstStyle/>
                    <a:p>
                      <a:pPr algn="ctr" fontAlgn="ctr"/>
                      <a:r>
                        <a:rPr lang="en-IN" sz="1600" b="1" u="none" strike="noStrike" dirty="0">
                          <a:effectLst/>
                          <a:latin typeface="+mn-lt"/>
                        </a:rPr>
                        <a:t>120.55</a:t>
                      </a:r>
                      <a:endParaRPr lang="en-IN" sz="1600" b="1" i="0" u="none" strike="noStrike" dirty="0">
                        <a:solidFill>
                          <a:srgbClr val="000000"/>
                        </a:solidFill>
                        <a:effectLst/>
                        <a:latin typeface="+mn-lt"/>
                      </a:endParaRPr>
                    </a:p>
                  </a:txBody>
                  <a:tcPr marL="7489" marR="7489" marT="7489" marB="0" anchor="ctr">
                    <a:solidFill>
                      <a:schemeClr val="bg2">
                        <a:lumMod val="90000"/>
                      </a:schemeClr>
                    </a:solidFill>
                  </a:tcPr>
                </a:tc>
                <a:tc>
                  <a:txBody>
                    <a:bodyPr/>
                    <a:lstStyle/>
                    <a:p>
                      <a:pPr algn="ctr" fontAlgn="ctr"/>
                      <a:r>
                        <a:rPr lang="en-IN" sz="1600" b="1" i="0" u="none" strike="noStrike" dirty="0">
                          <a:solidFill>
                            <a:srgbClr val="000000"/>
                          </a:solidFill>
                          <a:effectLst/>
                          <a:latin typeface="+mn-lt"/>
                        </a:rPr>
                        <a:t>86.7</a:t>
                      </a:r>
                    </a:p>
                  </a:txBody>
                  <a:tcPr marL="7489" marR="7489" marT="7489" marB="0" anchor="ctr">
                    <a:solidFill>
                      <a:schemeClr val="bg2">
                        <a:lumMod val="90000"/>
                      </a:schemeClr>
                    </a:solidFill>
                  </a:tcPr>
                </a:tc>
                <a:tc>
                  <a:txBody>
                    <a:bodyPr/>
                    <a:lstStyle/>
                    <a:p>
                      <a:pPr algn="ctr">
                        <a:lnSpc>
                          <a:spcPct val="150000"/>
                        </a:lnSpc>
                        <a:spcAft>
                          <a:spcPts val="800"/>
                        </a:spcAft>
                      </a:pPr>
                      <a:r>
                        <a:rPr lang="en-IN" sz="1600" b="0">
                          <a:effectLst/>
                          <a:latin typeface="+mn-lt"/>
                          <a:ea typeface="Calibri" panose="020F0502020204030204" pitchFamily="34" charset="0"/>
                          <a:cs typeface="Arial" panose="020B0604020202020204" pitchFamily="34" charset="0"/>
                        </a:rPr>
                        <a:t>132.39</a:t>
                      </a:r>
                    </a:p>
                  </a:txBody>
                  <a:tcPr marL="68580" marR="68580" marT="0" marB="0">
                    <a:solidFill>
                      <a:schemeClr val="bg2">
                        <a:lumMod val="90000"/>
                      </a:schemeClr>
                    </a:solidFill>
                  </a:tcPr>
                </a:tc>
                <a:tc>
                  <a:txBody>
                    <a:bodyPr/>
                    <a:lstStyle/>
                    <a:p>
                      <a:pPr algn="ctr" fontAlgn="ctr"/>
                      <a:r>
                        <a:rPr lang="en-IN" sz="1600" b="1" i="0" u="none" strike="noStrike" dirty="0">
                          <a:solidFill>
                            <a:srgbClr val="000000"/>
                          </a:solidFill>
                          <a:effectLst/>
                          <a:latin typeface="+mn-lt"/>
                        </a:rPr>
                        <a:t>103.65</a:t>
                      </a:r>
                    </a:p>
                  </a:txBody>
                  <a:tcPr marL="7489" marR="7489" marT="7489" marB="0" anchor="ctr">
                    <a:solidFill>
                      <a:schemeClr val="bg2">
                        <a:lumMod val="90000"/>
                      </a:schemeClr>
                    </a:solidFill>
                  </a:tcPr>
                </a:tc>
                <a:extLst>
                  <a:ext uri="{0D108BD9-81ED-4DB2-BD59-A6C34878D82A}">
                    <a16:rowId xmlns:a16="http://schemas.microsoft.com/office/drawing/2014/main" val="1056718125"/>
                  </a:ext>
                </a:extLst>
              </a:tr>
              <a:tr h="588988">
                <a:tc>
                  <a:txBody>
                    <a:bodyPr/>
                    <a:lstStyle/>
                    <a:p>
                      <a:pPr algn="ctr" fontAlgn="ctr"/>
                      <a:r>
                        <a:rPr lang="en-IN" sz="1600" b="1" u="none" strike="noStrike">
                          <a:effectLst/>
                          <a:latin typeface="+mn-lt"/>
                        </a:rPr>
                        <a:t>Scaling/Chipping/Breaking</a:t>
                      </a:r>
                      <a:endParaRPr lang="en-IN" sz="1600" b="1" i="0" u="none" strike="noStrike">
                        <a:solidFill>
                          <a:srgbClr val="000000"/>
                        </a:solidFill>
                        <a:effectLst/>
                        <a:latin typeface="+mn-lt"/>
                      </a:endParaRPr>
                    </a:p>
                  </a:txBody>
                  <a:tcPr marL="7489" marR="7489" marT="7489" marB="0" anchor="ctr">
                    <a:solidFill>
                      <a:schemeClr val="bg2">
                        <a:lumMod val="90000"/>
                      </a:schemeClr>
                    </a:solidFill>
                  </a:tcPr>
                </a:tc>
                <a:tc>
                  <a:txBody>
                    <a:bodyPr/>
                    <a:lstStyle/>
                    <a:p>
                      <a:pPr algn="ctr" fontAlgn="ctr"/>
                      <a:r>
                        <a:rPr lang="en-IN" sz="1600" b="1" u="none" strike="noStrike" dirty="0">
                          <a:effectLst/>
                          <a:latin typeface="+mn-lt"/>
                        </a:rPr>
                        <a:t>56.53</a:t>
                      </a:r>
                      <a:endParaRPr lang="en-IN" sz="1600" b="1" i="0" u="none" strike="noStrike" dirty="0">
                        <a:solidFill>
                          <a:srgbClr val="000000"/>
                        </a:solidFill>
                        <a:effectLst/>
                        <a:latin typeface="+mn-lt"/>
                      </a:endParaRPr>
                    </a:p>
                  </a:txBody>
                  <a:tcPr marL="7489" marR="7489" marT="7489" marB="0" anchor="ctr">
                    <a:solidFill>
                      <a:schemeClr val="bg2">
                        <a:lumMod val="90000"/>
                      </a:schemeClr>
                    </a:solidFill>
                  </a:tcPr>
                </a:tc>
                <a:tc>
                  <a:txBody>
                    <a:bodyPr/>
                    <a:lstStyle/>
                    <a:p>
                      <a:pPr algn="ctr" fontAlgn="ctr"/>
                      <a:r>
                        <a:rPr lang="en-IN" sz="1600" b="1" i="0" u="none" strike="noStrike" dirty="0">
                          <a:solidFill>
                            <a:srgbClr val="000000"/>
                          </a:solidFill>
                          <a:effectLst/>
                          <a:latin typeface="+mn-lt"/>
                        </a:rPr>
                        <a:t>42.3</a:t>
                      </a:r>
                    </a:p>
                  </a:txBody>
                  <a:tcPr marL="7489" marR="7489" marT="7489" marB="0" anchor="ctr">
                    <a:solidFill>
                      <a:schemeClr val="bg2">
                        <a:lumMod val="90000"/>
                      </a:schemeClr>
                    </a:solidFill>
                  </a:tcPr>
                </a:tc>
                <a:tc>
                  <a:txBody>
                    <a:bodyPr/>
                    <a:lstStyle/>
                    <a:p>
                      <a:pPr algn="ctr">
                        <a:lnSpc>
                          <a:spcPct val="150000"/>
                        </a:lnSpc>
                        <a:spcAft>
                          <a:spcPts val="800"/>
                        </a:spcAft>
                      </a:pPr>
                      <a:r>
                        <a:rPr lang="en-IN" sz="1600" b="0" dirty="0">
                          <a:effectLst/>
                          <a:latin typeface="+mn-lt"/>
                          <a:ea typeface="Calibri" panose="020F0502020204030204" pitchFamily="34" charset="0"/>
                          <a:cs typeface="Arial" panose="020B0604020202020204" pitchFamily="34" charset="0"/>
                        </a:rPr>
                        <a:t>84.03</a:t>
                      </a:r>
                    </a:p>
                  </a:txBody>
                  <a:tcPr marL="68580" marR="68580" marT="0" marB="0">
                    <a:solidFill>
                      <a:schemeClr val="bg2">
                        <a:lumMod val="90000"/>
                      </a:schemeClr>
                    </a:solidFill>
                  </a:tcPr>
                </a:tc>
                <a:tc>
                  <a:txBody>
                    <a:bodyPr/>
                    <a:lstStyle/>
                    <a:p>
                      <a:pPr algn="ctr" fontAlgn="ctr"/>
                      <a:r>
                        <a:rPr lang="en-IN" sz="1600" b="1" i="0" u="none" strike="noStrike" dirty="0">
                          <a:solidFill>
                            <a:srgbClr val="000000"/>
                          </a:solidFill>
                          <a:effectLst/>
                          <a:latin typeface="+mn-lt"/>
                        </a:rPr>
                        <a:t>69.24</a:t>
                      </a:r>
                    </a:p>
                  </a:txBody>
                  <a:tcPr marL="7489" marR="7489" marT="7489" marB="0" anchor="ctr">
                    <a:solidFill>
                      <a:schemeClr val="bg2">
                        <a:lumMod val="90000"/>
                      </a:schemeClr>
                    </a:solidFill>
                  </a:tcPr>
                </a:tc>
                <a:extLst>
                  <a:ext uri="{0D108BD9-81ED-4DB2-BD59-A6C34878D82A}">
                    <a16:rowId xmlns:a16="http://schemas.microsoft.com/office/drawing/2014/main" val="1072944600"/>
                  </a:ext>
                </a:extLst>
              </a:tr>
              <a:tr h="319204">
                <a:tc>
                  <a:txBody>
                    <a:bodyPr/>
                    <a:lstStyle/>
                    <a:p>
                      <a:pPr algn="ctr" fontAlgn="ctr"/>
                      <a:r>
                        <a:rPr lang="en-IN" sz="1600" b="0" u="none" strike="noStrike" dirty="0">
                          <a:effectLst/>
                          <a:latin typeface="+mn-lt"/>
                        </a:rPr>
                        <a:t>Face logging /Geological Mapping</a:t>
                      </a:r>
                      <a:endParaRPr lang="en-IN" sz="1600" b="0" i="0" u="none" strike="noStrike" dirty="0">
                        <a:solidFill>
                          <a:srgbClr val="000000"/>
                        </a:solidFill>
                        <a:effectLst/>
                        <a:latin typeface="+mn-lt"/>
                      </a:endParaRPr>
                    </a:p>
                  </a:txBody>
                  <a:tcPr marL="7489" marR="7489" marT="7489" marB="0" anchor="ctr"/>
                </a:tc>
                <a:tc>
                  <a:txBody>
                    <a:bodyPr/>
                    <a:lstStyle/>
                    <a:p>
                      <a:pPr algn="ctr" fontAlgn="ctr"/>
                      <a:r>
                        <a:rPr lang="en-IN" sz="1600" u="none" strike="noStrike">
                          <a:effectLst/>
                          <a:latin typeface="+mn-lt"/>
                        </a:rPr>
                        <a:t>19.79</a:t>
                      </a:r>
                      <a:endParaRPr lang="en-IN" sz="1600" b="0" i="0" u="none" strike="noStrike">
                        <a:solidFill>
                          <a:srgbClr val="000000"/>
                        </a:solidFill>
                        <a:effectLst/>
                        <a:latin typeface="+mn-lt"/>
                      </a:endParaRPr>
                    </a:p>
                  </a:txBody>
                  <a:tcPr marL="7489" marR="7489" marT="7489" marB="0" anchor="ctr"/>
                </a:tc>
                <a:tc>
                  <a:txBody>
                    <a:bodyPr/>
                    <a:lstStyle/>
                    <a:p>
                      <a:pPr algn="ctr" fontAlgn="ctr"/>
                      <a:r>
                        <a:rPr lang="en-IN" sz="1600" b="0" i="0" u="none" strike="noStrike" dirty="0">
                          <a:solidFill>
                            <a:srgbClr val="000000"/>
                          </a:solidFill>
                          <a:effectLst/>
                          <a:latin typeface="+mn-lt"/>
                        </a:rPr>
                        <a:t>19.5</a:t>
                      </a:r>
                    </a:p>
                  </a:txBody>
                  <a:tcPr marL="7489" marR="7489" marT="7489" marB="0" anchor="ctr"/>
                </a:tc>
                <a:tc>
                  <a:txBody>
                    <a:bodyPr/>
                    <a:lstStyle/>
                    <a:p>
                      <a:pPr algn="ctr">
                        <a:lnSpc>
                          <a:spcPct val="150000"/>
                        </a:lnSpc>
                        <a:spcAft>
                          <a:spcPts val="800"/>
                        </a:spcAft>
                      </a:pPr>
                      <a:r>
                        <a:rPr lang="en-IN" sz="1600" b="0">
                          <a:effectLst/>
                          <a:latin typeface="+mn-lt"/>
                          <a:ea typeface="Calibri" panose="020F0502020204030204" pitchFamily="34" charset="0"/>
                          <a:cs typeface="Arial" panose="020B0604020202020204" pitchFamily="34" charset="0"/>
                        </a:rPr>
                        <a:t>26.11</a:t>
                      </a:r>
                    </a:p>
                  </a:txBody>
                  <a:tcPr marL="68580" marR="68580" marT="0" marB="0"/>
                </a:tc>
                <a:tc>
                  <a:txBody>
                    <a:bodyPr/>
                    <a:lstStyle/>
                    <a:p>
                      <a:pPr algn="ctr" fontAlgn="ctr"/>
                      <a:r>
                        <a:rPr lang="en-IN" sz="1600" b="0" i="0" u="none" strike="noStrike" dirty="0">
                          <a:solidFill>
                            <a:srgbClr val="000000"/>
                          </a:solidFill>
                          <a:effectLst/>
                          <a:latin typeface="+mn-lt"/>
                        </a:rPr>
                        <a:t>24.5</a:t>
                      </a:r>
                    </a:p>
                  </a:txBody>
                  <a:tcPr marL="7489" marR="7489" marT="7489" marB="0" anchor="ctr"/>
                </a:tc>
                <a:extLst>
                  <a:ext uri="{0D108BD9-81ED-4DB2-BD59-A6C34878D82A}">
                    <a16:rowId xmlns:a16="http://schemas.microsoft.com/office/drawing/2014/main" val="3866078965"/>
                  </a:ext>
                </a:extLst>
              </a:tr>
              <a:tr h="312822">
                <a:tc>
                  <a:txBody>
                    <a:bodyPr/>
                    <a:lstStyle/>
                    <a:p>
                      <a:pPr algn="ctr" fontAlgn="ctr"/>
                      <a:r>
                        <a:rPr lang="en-IN" sz="1600" b="1" u="none" strike="noStrike">
                          <a:effectLst/>
                          <a:latin typeface="+mn-lt"/>
                        </a:rPr>
                        <a:t>Rock support</a:t>
                      </a:r>
                      <a:endParaRPr lang="en-IN" sz="1600" b="1" i="0" u="none" strike="noStrike">
                        <a:solidFill>
                          <a:srgbClr val="000000"/>
                        </a:solidFill>
                        <a:effectLst/>
                        <a:latin typeface="+mn-lt"/>
                      </a:endParaRPr>
                    </a:p>
                  </a:txBody>
                  <a:tcPr marL="7489" marR="7489" marT="7489" marB="0" anchor="ctr">
                    <a:solidFill>
                      <a:schemeClr val="bg2">
                        <a:lumMod val="90000"/>
                      </a:schemeClr>
                    </a:solidFill>
                  </a:tcPr>
                </a:tc>
                <a:tc>
                  <a:txBody>
                    <a:bodyPr/>
                    <a:lstStyle/>
                    <a:p>
                      <a:pPr algn="ctr" fontAlgn="ctr"/>
                      <a:r>
                        <a:rPr lang="en-IN" sz="1600" b="1" u="none" strike="noStrike">
                          <a:effectLst/>
                          <a:latin typeface="+mn-lt"/>
                        </a:rPr>
                        <a:t>759.75</a:t>
                      </a:r>
                      <a:endParaRPr lang="en-IN" sz="1600" b="1" i="0" u="none" strike="noStrike">
                        <a:solidFill>
                          <a:srgbClr val="000000"/>
                        </a:solidFill>
                        <a:effectLst/>
                        <a:latin typeface="+mn-lt"/>
                      </a:endParaRPr>
                    </a:p>
                  </a:txBody>
                  <a:tcPr marL="7489" marR="7489" marT="7489" marB="0" anchor="ctr">
                    <a:solidFill>
                      <a:schemeClr val="bg2">
                        <a:lumMod val="90000"/>
                      </a:schemeClr>
                    </a:solidFill>
                  </a:tcPr>
                </a:tc>
                <a:tc>
                  <a:txBody>
                    <a:bodyPr/>
                    <a:lstStyle/>
                    <a:p>
                      <a:pPr algn="ctr" fontAlgn="ctr"/>
                      <a:r>
                        <a:rPr lang="en-IN" sz="1600" b="1" i="0" u="none" strike="noStrike" dirty="0">
                          <a:solidFill>
                            <a:srgbClr val="000000"/>
                          </a:solidFill>
                          <a:effectLst/>
                          <a:latin typeface="+mn-lt"/>
                        </a:rPr>
                        <a:t>690</a:t>
                      </a:r>
                    </a:p>
                  </a:txBody>
                  <a:tcPr marL="7489" marR="7489" marT="7489" marB="0" anchor="ctr">
                    <a:solidFill>
                      <a:schemeClr val="bg2">
                        <a:lumMod val="90000"/>
                      </a:schemeClr>
                    </a:solidFill>
                  </a:tcPr>
                </a:tc>
                <a:tc>
                  <a:txBody>
                    <a:bodyPr/>
                    <a:lstStyle/>
                    <a:p>
                      <a:pPr algn="ctr">
                        <a:lnSpc>
                          <a:spcPct val="150000"/>
                        </a:lnSpc>
                        <a:spcAft>
                          <a:spcPts val="800"/>
                        </a:spcAft>
                      </a:pPr>
                      <a:r>
                        <a:rPr lang="en-IN" sz="1600" b="1">
                          <a:effectLst/>
                          <a:latin typeface="+mn-lt"/>
                          <a:ea typeface="Calibri" panose="020F0502020204030204" pitchFamily="34" charset="0"/>
                          <a:cs typeface="Arial" panose="020B0604020202020204" pitchFamily="34" charset="0"/>
                        </a:rPr>
                        <a:t>568.96</a:t>
                      </a:r>
                    </a:p>
                  </a:txBody>
                  <a:tcPr marL="68580" marR="68580" marT="0" marB="0">
                    <a:solidFill>
                      <a:schemeClr val="bg2">
                        <a:lumMod val="90000"/>
                      </a:schemeClr>
                    </a:solidFill>
                  </a:tcPr>
                </a:tc>
                <a:tc>
                  <a:txBody>
                    <a:bodyPr/>
                    <a:lstStyle/>
                    <a:p>
                      <a:pPr algn="ctr" fontAlgn="ctr"/>
                      <a:r>
                        <a:rPr lang="en-IN" sz="1600" b="1" i="0" u="none" strike="noStrike" dirty="0">
                          <a:solidFill>
                            <a:srgbClr val="000000"/>
                          </a:solidFill>
                          <a:effectLst/>
                          <a:latin typeface="+mn-lt"/>
                        </a:rPr>
                        <a:t>495</a:t>
                      </a:r>
                    </a:p>
                  </a:txBody>
                  <a:tcPr marL="7489" marR="7489" marT="7489" marB="0" anchor="ctr">
                    <a:solidFill>
                      <a:schemeClr val="bg2">
                        <a:lumMod val="90000"/>
                      </a:schemeClr>
                    </a:solidFill>
                  </a:tcPr>
                </a:tc>
                <a:extLst>
                  <a:ext uri="{0D108BD9-81ED-4DB2-BD59-A6C34878D82A}">
                    <a16:rowId xmlns:a16="http://schemas.microsoft.com/office/drawing/2014/main" val="4113042138"/>
                  </a:ext>
                </a:extLst>
              </a:tr>
              <a:tr h="414221">
                <a:tc>
                  <a:txBody>
                    <a:bodyPr/>
                    <a:lstStyle/>
                    <a:p>
                      <a:pPr algn="ctr" fontAlgn="ctr"/>
                      <a:r>
                        <a:rPr lang="en-IN" sz="1600" b="0" u="none" strike="noStrike" dirty="0">
                          <a:effectLst/>
                          <a:latin typeface="+mn-lt"/>
                        </a:rPr>
                        <a:t>Total cycle time for a metre progress</a:t>
                      </a:r>
                      <a:endParaRPr lang="en-IN" sz="1600" b="0" i="0" u="none" strike="noStrike" dirty="0">
                        <a:solidFill>
                          <a:srgbClr val="000000"/>
                        </a:solidFill>
                        <a:effectLst/>
                        <a:latin typeface="+mn-lt"/>
                      </a:endParaRPr>
                    </a:p>
                  </a:txBody>
                  <a:tcPr marL="7489" marR="7489" marT="7489" marB="0" anchor="ctr"/>
                </a:tc>
                <a:tc>
                  <a:txBody>
                    <a:bodyPr/>
                    <a:lstStyle/>
                    <a:p>
                      <a:pPr algn="ctr" fontAlgn="ctr"/>
                      <a:r>
                        <a:rPr lang="en-IN" sz="1600" u="none" strike="noStrike" dirty="0">
                          <a:effectLst/>
                          <a:latin typeface="+mn-lt"/>
                        </a:rPr>
                        <a:t>1130.79</a:t>
                      </a:r>
                      <a:endParaRPr lang="en-IN" sz="1600" b="1" i="0" u="none" strike="noStrike" dirty="0">
                        <a:solidFill>
                          <a:srgbClr val="000000"/>
                        </a:solidFill>
                        <a:effectLst/>
                        <a:latin typeface="+mn-lt"/>
                      </a:endParaRPr>
                    </a:p>
                  </a:txBody>
                  <a:tcPr marL="7489" marR="7489" marT="7489" marB="0" anchor="ctr"/>
                </a:tc>
                <a:tc>
                  <a:txBody>
                    <a:bodyPr/>
                    <a:lstStyle/>
                    <a:p>
                      <a:pPr algn="ctr" fontAlgn="ctr"/>
                      <a:r>
                        <a:rPr lang="en-IN" sz="1600" b="1" i="0" u="none" strike="noStrike" dirty="0">
                          <a:solidFill>
                            <a:srgbClr val="000000"/>
                          </a:solidFill>
                          <a:effectLst/>
                          <a:latin typeface="+mn-lt"/>
                        </a:rPr>
                        <a:t>1041.97</a:t>
                      </a:r>
                    </a:p>
                  </a:txBody>
                  <a:tcPr marL="7489" marR="7489" marT="7489" marB="0" anchor="ctr"/>
                </a:tc>
                <a:tc>
                  <a:txBody>
                    <a:bodyPr/>
                    <a:lstStyle/>
                    <a:p>
                      <a:pPr algn="ctr">
                        <a:lnSpc>
                          <a:spcPct val="150000"/>
                        </a:lnSpc>
                        <a:spcAft>
                          <a:spcPts val="800"/>
                        </a:spcAft>
                      </a:pPr>
                      <a:r>
                        <a:rPr lang="en-IN" sz="1600" b="0" dirty="0">
                          <a:effectLst/>
                          <a:latin typeface="+mn-lt"/>
                          <a:ea typeface="Calibri" panose="020F0502020204030204" pitchFamily="34" charset="0"/>
                          <a:cs typeface="Arial" panose="020B0604020202020204" pitchFamily="34" charset="0"/>
                        </a:rPr>
                        <a:t>1048.54</a:t>
                      </a:r>
                    </a:p>
                  </a:txBody>
                  <a:tcPr marL="68580" marR="68580" marT="0" marB="0"/>
                </a:tc>
                <a:tc>
                  <a:txBody>
                    <a:bodyPr/>
                    <a:lstStyle/>
                    <a:p>
                      <a:pPr algn="ctr" fontAlgn="ctr"/>
                      <a:r>
                        <a:rPr lang="en-IN" sz="1600" b="1" i="0" u="none" strike="noStrike" dirty="0">
                          <a:solidFill>
                            <a:srgbClr val="000000"/>
                          </a:solidFill>
                          <a:effectLst/>
                          <a:latin typeface="+mn-lt"/>
                        </a:rPr>
                        <a:t>906.96</a:t>
                      </a:r>
                    </a:p>
                  </a:txBody>
                  <a:tcPr marL="7489" marR="7489" marT="7489" marB="0" anchor="ctr"/>
                </a:tc>
                <a:extLst>
                  <a:ext uri="{0D108BD9-81ED-4DB2-BD59-A6C34878D82A}">
                    <a16:rowId xmlns:a16="http://schemas.microsoft.com/office/drawing/2014/main" val="1391378451"/>
                  </a:ext>
                </a:extLst>
              </a:tr>
            </a:tbl>
          </a:graphicData>
        </a:graphic>
      </p:graphicFrame>
    </p:spTree>
    <p:extLst>
      <p:ext uri="{BB962C8B-B14F-4D97-AF65-F5344CB8AC3E}">
        <p14:creationId xmlns:p14="http://schemas.microsoft.com/office/powerpoint/2010/main" val="1400702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10312</TotalTime>
  <Words>5559</Words>
  <Application>Microsoft Office PowerPoint</Application>
  <PresentationFormat>Widescreen</PresentationFormat>
  <Paragraphs>847</Paragraphs>
  <Slides>42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-apple-system</vt:lpstr>
      <vt:lpstr>Arial</vt:lpstr>
      <vt:lpstr>Calibri</vt:lpstr>
      <vt:lpstr>Calibri Light</vt:lpstr>
      <vt:lpstr>Cambria Math</vt:lpstr>
      <vt:lpstr>Times New Roman</vt:lpstr>
      <vt:lpstr>Wingdings</vt:lpstr>
      <vt:lpstr>Office Theme</vt:lpstr>
      <vt:lpstr>MINIMISATION OF TUNNEL OVERBREAK IN DRILL AND ROCK BLAST TUNNELLING</vt:lpstr>
      <vt:lpstr>INTRODUCTION</vt:lpstr>
      <vt:lpstr>OBJECTIVE AND SCOPE</vt:lpstr>
      <vt:lpstr>LITERATURE REVIEW</vt:lpstr>
      <vt:lpstr>LITERATURE REVIEW (CONTINUED)</vt:lpstr>
      <vt:lpstr>METHODOLOGY</vt:lpstr>
      <vt:lpstr>PowerPoint Presentation</vt:lpstr>
      <vt:lpstr>Cycle Time Analysis</vt:lpstr>
      <vt:lpstr>Cycle Time Analysis</vt:lpstr>
      <vt:lpstr>Cycle Time Analysis</vt:lpstr>
      <vt:lpstr>Cycle Time Analysis</vt:lpstr>
      <vt:lpstr>Cycle Time Analysis</vt:lpstr>
      <vt:lpstr> Cycle Time Analysis</vt:lpstr>
      <vt:lpstr>Cycle Time Analysis   </vt:lpstr>
      <vt:lpstr>PPV RELATION WITH OVERBREAK</vt:lpstr>
      <vt:lpstr>DETERMINING SITE CONSTANTS</vt:lpstr>
      <vt:lpstr>DEFINING TRESHOLDS</vt:lpstr>
      <vt:lpstr>DEFINING TRESHOLDS</vt:lpstr>
      <vt:lpstr>PowerPoint Presentation</vt:lpstr>
      <vt:lpstr>PPV (vs) Distance around bore hole</vt:lpstr>
      <vt:lpstr>Half cast factor( HCF)</vt:lpstr>
      <vt:lpstr>Distinction of overbreak using HCF</vt:lpstr>
      <vt:lpstr>Factors studied</vt:lpstr>
      <vt:lpstr>Relation between parameters and overbreak</vt:lpstr>
      <vt:lpstr>Relation between parameters and overbreak</vt:lpstr>
      <vt:lpstr>Relation between parameters and overbreak</vt:lpstr>
      <vt:lpstr>Relation between parameters and overbreak</vt:lpstr>
      <vt:lpstr>Relation between parameters and overbreak</vt:lpstr>
      <vt:lpstr>Correlation between parameters and overbreak</vt:lpstr>
      <vt:lpstr>Correlation between parameters and overbreak</vt:lpstr>
      <vt:lpstr>Overbreak Model</vt:lpstr>
      <vt:lpstr>Constants Calculation</vt:lpstr>
      <vt:lpstr>Constants Calculation</vt:lpstr>
      <vt:lpstr>Constants Calculation</vt:lpstr>
      <vt:lpstr>OVERBREAK MODEL</vt:lpstr>
      <vt:lpstr>Overbreak Model</vt:lpstr>
      <vt:lpstr>Overbreak Model</vt:lpstr>
      <vt:lpstr>Overbreak Model Validation</vt:lpstr>
      <vt:lpstr>Overbreak Model Validation</vt:lpstr>
      <vt:lpstr>RESULTS</vt:lpstr>
      <vt:lpstr>REFERNCES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MINIMISATION OF TUNNEL OVERBREAK IN DRILL AND ROCK BLAST TUNNELLING</dc:title>
  <dc:creator>vishnu vardhan</dc:creator>
  <cp:lastModifiedBy>Vishnu vardhan Ponduri</cp:lastModifiedBy>
  <cp:revision>113</cp:revision>
  <dcterms:created xsi:type="dcterms:W3CDTF">2021-03-19T19:01:40Z</dcterms:created>
  <dcterms:modified xsi:type="dcterms:W3CDTF">2024-01-01T23:03:07Z</dcterms:modified>
</cp:coreProperties>
</file>