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10287000" cx="18288000"/>
  <p:notesSz cx="18288000" cy="102870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3" roundtripDataSignature="AMtx7mjnlI1+fQslLOcWhy++nszG7+Fc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AFFFAC-F4A0-4C56-8838-3ADA8A3884D9}">
  <a:tblStyle styleId="{56AFFFAC-F4A0-4C56-8838-3ADA8A3884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Tahoma-bold.fntdata"/><Relationship Id="rId10" Type="http://schemas.openxmlformats.org/officeDocument/2006/relationships/slide" Target="slides/slide4.xml"/><Relationship Id="rId21"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5575002" y="300101"/>
            <a:ext cx="7137994"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2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 type="body"/>
          </p:nvPr>
        </p:nvSpPr>
        <p:spPr>
          <a:xfrm>
            <a:off x="1693747" y="2498807"/>
            <a:ext cx="14900505" cy="27990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085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8" name="Shape 18"/>
        <p:cNvGrpSpPr/>
        <p:nvPr/>
      </p:nvGrpSpPr>
      <p:grpSpPr>
        <a:xfrm>
          <a:off x="0" y="0"/>
          <a:ext cx="0" cy="0"/>
          <a:chOff x="0" y="0"/>
          <a:chExt cx="0" cy="0"/>
        </a:xfrm>
      </p:grpSpPr>
      <p:sp>
        <p:nvSpPr>
          <p:cNvPr id="19" name="Google Shape;19;p17"/>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717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 name="Google Shape;20;p17"/>
          <p:cNvPicPr preferRelativeResize="0"/>
          <p:nvPr/>
        </p:nvPicPr>
        <p:blipFill rotWithShape="1">
          <a:blip r:embed="rId2">
            <a:alphaModFix/>
          </a:blip>
          <a:srcRect b="0" l="0" r="0" t="0"/>
          <a:stretch/>
        </p:blipFill>
        <p:spPr>
          <a:xfrm>
            <a:off x="17015327" y="0"/>
            <a:ext cx="1272672" cy="1270502"/>
          </a:xfrm>
          <a:prstGeom prst="rect">
            <a:avLst/>
          </a:prstGeom>
          <a:noFill/>
          <a:ln>
            <a:noFill/>
          </a:ln>
        </p:spPr>
      </p:pic>
      <p:pic>
        <p:nvPicPr>
          <p:cNvPr id="21" name="Google Shape;21;p17"/>
          <p:cNvPicPr preferRelativeResize="0"/>
          <p:nvPr/>
        </p:nvPicPr>
        <p:blipFill rotWithShape="1">
          <a:blip r:embed="rId3">
            <a:alphaModFix/>
          </a:blip>
          <a:srcRect b="0" l="0" r="0" t="0"/>
          <a:stretch/>
        </p:blipFill>
        <p:spPr>
          <a:xfrm>
            <a:off x="0" y="6148377"/>
            <a:ext cx="5196919" cy="4138621"/>
          </a:xfrm>
          <a:prstGeom prst="rect">
            <a:avLst/>
          </a:prstGeom>
          <a:noFill/>
          <a:ln>
            <a:noFill/>
          </a:ln>
        </p:spPr>
      </p:pic>
      <p:pic>
        <p:nvPicPr>
          <p:cNvPr id="22" name="Google Shape;22;p17"/>
          <p:cNvPicPr preferRelativeResize="0"/>
          <p:nvPr/>
        </p:nvPicPr>
        <p:blipFill rotWithShape="1">
          <a:blip r:embed="rId4">
            <a:alphaModFix/>
          </a:blip>
          <a:srcRect b="0" l="0" r="0" t="0"/>
          <a:stretch/>
        </p:blipFill>
        <p:spPr>
          <a:xfrm>
            <a:off x="6623234" y="0"/>
            <a:ext cx="11664765" cy="10275877"/>
          </a:xfrm>
          <a:prstGeom prst="rect">
            <a:avLst/>
          </a:prstGeom>
          <a:noFill/>
          <a:ln>
            <a:noFill/>
          </a:ln>
        </p:spPr>
      </p:pic>
      <p:pic>
        <p:nvPicPr>
          <p:cNvPr id="23" name="Google Shape;23;p17"/>
          <p:cNvPicPr preferRelativeResize="0"/>
          <p:nvPr/>
        </p:nvPicPr>
        <p:blipFill rotWithShape="1">
          <a:blip r:embed="rId5">
            <a:alphaModFix/>
          </a:blip>
          <a:srcRect b="0" l="0" r="0" t="0"/>
          <a:stretch/>
        </p:blipFill>
        <p:spPr>
          <a:xfrm>
            <a:off x="12576669" y="6846039"/>
            <a:ext cx="314338" cy="314331"/>
          </a:xfrm>
          <a:prstGeom prst="rect">
            <a:avLst/>
          </a:prstGeom>
          <a:noFill/>
          <a:ln>
            <a:noFill/>
          </a:ln>
        </p:spPr>
      </p:pic>
      <p:sp>
        <p:nvSpPr>
          <p:cNvPr id="24" name="Google Shape;24;p17"/>
          <p:cNvSpPr/>
          <p:nvPr/>
        </p:nvSpPr>
        <p:spPr>
          <a:xfrm>
            <a:off x="1726436" y="9021504"/>
            <a:ext cx="763905" cy="236220"/>
          </a:xfrm>
          <a:custGeom>
            <a:rect b="b" l="l" r="r" t="t"/>
            <a:pathLst>
              <a:path extrusionOk="0" h="236220" w="763905">
                <a:moveTo>
                  <a:pt x="26092" y="235991"/>
                </a:moveTo>
                <a:lnTo>
                  <a:pt x="15528" y="235991"/>
                </a:lnTo>
                <a:lnTo>
                  <a:pt x="10420" y="234116"/>
                </a:lnTo>
                <a:lnTo>
                  <a:pt x="6428" y="230335"/>
                </a:lnTo>
                <a:lnTo>
                  <a:pt x="1715" y="223638"/>
                </a:lnTo>
                <a:lnTo>
                  <a:pt x="0" y="215925"/>
                </a:lnTo>
                <a:lnTo>
                  <a:pt x="1305" y="208132"/>
                </a:lnTo>
                <a:lnTo>
                  <a:pt x="5657" y="201196"/>
                </a:lnTo>
                <a:lnTo>
                  <a:pt x="84684" y="117992"/>
                </a:lnTo>
                <a:lnTo>
                  <a:pt x="5657" y="34787"/>
                </a:lnTo>
                <a:lnTo>
                  <a:pt x="1305" y="27852"/>
                </a:lnTo>
                <a:lnTo>
                  <a:pt x="0" y="20059"/>
                </a:lnTo>
                <a:lnTo>
                  <a:pt x="1715" y="12346"/>
                </a:lnTo>
                <a:lnTo>
                  <a:pt x="6428" y="5650"/>
                </a:lnTo>
                <a:lnTo>
                  <a:pt x="13373" y="1305"/>
                </a:lnTo>
                <a:lnTo>
                  <a:pt x="21177" y="1"/>
                </a:lnTo>
                <a:lnTo>
                  <a:pt x="28900" y="1715"/>
                </a:lnTo>
                <a:lnTo>
                  <a:pt x="35605" y="6420"/>
                </a:lnTo>
                <a:lnTo>
                  <a:pt x="128104" y="103809"/>
                </a:lnTo>
                <a:lnTo>
                  <a:pt x="132353" y="110477"/>
                </a:lnTo>
                <a:lnTo>
                  <a:pt x="133769" y="117992"/>
                </a:lnTo>
                <a:lnTo>
                  <a:pt x="132353" y="125507"/>
                </a:lnTo>
                <a:lnTo>
                  <a:pt x="128104" y="132177"/>
                </a:lnTo>
                <a:lnTo>
                  <a:pt x="31547" y="233837"/>
                </a:lnTo>
                <a:lnTo>
                  <a:pt x="26092" y="235991"/>
                </a:lnTo>
                <a:close/>
              </a:path>
              <a:path extrusionOk="0" h="236220" w="763905">
                <a:moveTo>
                  <a:pt x="183482" y="235991"/>
                </a:moveTo>
                <a:lnTo>
                  <a:pt x="157390" y="215925"/>
                </a:lnTo>
                <a:lnTo>
                  <a:pt x="158696" y="208132"/>
                </a:lnTo>
                <a:lnTo>
                  <a:pt x="163047" y="201196"/>
                </a:lnTo>
                <a:lnTo>
                  <a:pt x="242076" y="117992"/>
                </a:lnTo>
                <a:lnTo>
                  <a:pt x="163048" y="34787"/>
                </a:lnTo>
                <a:lnTo>
                  <a:pt x="158696" y="27852"/>
                </a:lnTo>
                <a:lnTo>
                  <a:pt x="157390" y="20059"/>
                </a:lnTo>
                <a:lnTo>
                  <a:pt x="159106" y="12346"/>
                </a:lnTo>
                <a:lnTo>
                  <a:pt x="163818" y="5650"/>
                </a:lnTo>
                <a:lnTo>
                  <a:pt x="170764" y="1305"/>
                </a:lnTo>
                <a:lnTo>
                  <a:pt x="178568" y="1"/>
                </a:lnTo>
                <a:lnTo>
                  <a:pt x="186291" y="1715"/>
                </a:lnTo>
                <a:lnTo>
                  <a:pt x="192996" y="6420"/>
                </a:lnTo>
                <a:lnTo>
                  <a:pt x="285497" y="103809"/>
                </a:lnTo>
                <a:lnTo>
                  <a:pt x="289745" y="110477"/>
                </a:lnTo>
                <a:lnTo>
                  <a:pt x="291161" y="117992"/>
                </a:lnTo>
                <a:lnTo>
                  <a:pt x="289745" y="125508"/>
                </a:lnTo>
                <a:lnTo>
                  <a:pt x="285497" y="132177"/>
                </a:lnTo>
                <a:lnTo>
                  <a:pt x="188938" y="233837"/>
                </a:lnTo>
                <a:lnTo>
                  <a:pt x="183482" y="235991"/>
                </a:lnTo>
                <a:close/>
              </a:path>
              <a:path extrusionOk="0" h="236220" w="763905">
                <a:moveTo>
                  <a:pt x="340874" y="235991"/>
                </a:moveTo>
                <a:lnTo>
                  <a:pt x="330310" y="235991"/>
                </a:lnTo>
                <a:lnTo>
                  <a:pt x="325202" y="234116"/>
                </a:lnTo>
                <a:lnTo>
                  <a:pt x="321210" y="230335"/>
                </a:lnTo>
                <a:lnTo>
                  <a:pt x="316498" y="223638"/>
                </a:lnTo>
                <a:lnTo>
                  <a:pt x="314782" y="215925"/>
                </a:lnTo>
                <a:lnTo>
                  <a:pt x="316088" y="208132"/>
                </a:lnTo>
                <a:lnTo>
                  <a:pt x="320440" y="201196"/>
                </a:lnTo>
                <a:lnTo>
                  <a:pt x="399468" y="117992"/>
                </a:lnTo>
                <a:lnTo>
                  <a:pt x="320440" y="34787"/>
                </a:lnTo>
                <a:lnTo>
                  <a:pt x="316088" y="27852"/>
                </a:lnTo>
                <a:lnTo>
                  <a:pt x="314782" y="20059"/>
                </a:lnTo>
                <a:lnTo>
                  <a:pt x="316498" y="12346"/>
                </a:lnTo>
                <a:lnTo>
                  <a:pt x="321210" y="5650"/>
                </a:lnTo>
                <a:lnTo>
                  <a:pt x="328156" y="1305"/>
                </a:lnTo>
                <a:lnTo>
                  <a:pt x="335959" y="1"/>
                </a:lnTo>
                <a:lnTo>
                  <a:pt x="343682" y="1715"/>
                </a:lnTo>
                <a:lnTo>
                  <a:pt x="350387" y="6420"/>
                </a:lnTo>
                <a:lnTo>
                  <a:pt x="442890" y="103809"/>
                </a:lnTo>
                <a:lnTo>
                  <a:pt x="447137" y="110477"/>
                </a:lnTo>
                <a:lnTo>
                  <a:pt x="448553" y="117992"/>
                </a:lnTo>
                <a:lnTo>
                  <a:pt x="447137" y="125508"/>
                </a:lnTo>
                <a:lnTo>
                  <a:pt x="442890" y="132177"/>
                </a:lnTo>
                <a:lnTo>
                  <a:pt x="346330" y="233837"/>
                </a:lnTo>
                <a:lnTo>
                  <a:pt x="340874" y="235991"/>
                </a:lnTo>
                <a:close/>
              </a:path>
              <a:path extrusionOk="0" h="236220" w="763905">
                <a:moveTo>
                  <a:pt x="498268" y="235991"/>
                </a:moveTo>
                <a:lnTo>
                  <a:pt x="487702" y="235991"/>
                </a:lnTo>
                <a:lnTo>
                  <a:pt x="482595" y="234116"/>
                </a:lnTo>
                <a:lnTo>
                  <a:pt x="478602" y="230335"/>
                </a:lnTo>
                <a:lnTo>
                  <a:pt x="473890" y="223638"/>
                </a:lnTo>
                <a:lnTo>
                  <a:pt x="472175" y="215925"/>
                </a:lnTo>
                <a:lnTo>
                  <a:pt x="473480" y="208132"/>
                </a:lnTo>
                <a:lnTo>
                  <a:pt x="477831" y="201196"/>
                </a:lnTo>
                <a:lnTo>
                  <a:pt x="556860" y="117992"/>
                </a:lnTo>
                <a:lnTo>
                  <a:pt x="477831" y="34787"/>
                </a:lnTo>
                <a:lnTo>
                  <a:pt x="473480" y="27852"/>
                </a:lnTo>
                <a:lnTo>
                  <a:pt x="472175" y="20059"/>
                </a:lnTo>
                <a:lnTo>
                  <a:pt x="473890" y="12346"/>
                </a:lnTo>
                <a:lnTo>
                  <a:pt x="478602" y="5650"/>
                </a:lnTo>
                <a:lnTo>
                  <a:pt x="485549" y="1305"/>
                </a:lnTo>
                <a:lnTo>
                  <a:pt x="493353" y="1"/>
                </a:lnTo>
                <a:lnTo>
                  <a:pt x="501076" y="1715"/>
                </a:lnTo>
                <a:lnTo>
                  <a:pt x="507782" y="6420"/>
                </a:lnTo>
                <a:lnTo>
                  <a:pt x="600282" y="103809"/>
                </a:lnTo>
                <a:lnTo>
                  <a:pt x="604529" y="110477"/>
                </a:lnTo>
                <a:lnTo>
                  <a:pt x="605945" y="117992"/>
                </a:lnTo>
                <a:lnTo>
                  <a:pt x="604529" y="125508"/>
                </a:lnTo>
                <a:lnTo>
                  <a:pt x="600282" y="132177"/>
                </a:lnTo>
                <a:lnTo>
                  <a:pt x="503723" y="233837"/>
                </a:lnTo>
                <a:lnTo>
                  <a:pt x="498268" y="235991"/>
                </a:lnTo>
                <a:close/>
              </a:path>
              <a:path extrusionOk="0" h="236220" w="763905">
                <a:moveTo>
                  <a:pt x="655658" y="235991"/>
                </a:moveTo>
                <a:lnTo>
                  <a:pt x="645092" y="235991"/>
                </a:lnTo>
                <a:lnTo>
                  <a:pt x="639985" y="234116"/>
                </a:lnTo>
                <a:lnTo>
                  <a:pt x="635992" y="230335"/>
                </a:lnTo>
                <a:lnTo>
                  <a:pt x="631280" y="223638"/>
                </a:lnTo>
                <a:lnTo>
                  <a:pt x="629564" y="215925"/>
                </a:lnTo>
                <a:lnTo>
                  <a:pt x="630870" y="208132"/>
                </a:lnTo>
                <a:lnTo>
                  <a:pt x="635221" y="201196"/>
                </a:lnTo>
                <a:lnTo>
                  <a:pt x="714252" y="117992"/>
                </a:lnTo>
                <a:lnTo>
                  <a:pt x="635221" y="34787"/>
                </a:lnTo>
                <a:lnTo>
                  <a:pt x="630870" y="27852"/>
                </a:lnTo>
                <a:lnTo>
                  <a:pt x="629564" y="20059"/>
                </a:lnTo>
                <a:lnTo>
                  <a:pt x="631280" y="12346"/>
                </a:lnTo>
                <a:lnTo>
                  <a:pt x="635992" y="5650"/>
                </a:lnTo>
                <a:lnTo>
                  <a:pt x="642937" y="1304"/>
                </a:lnTo>
                <a:lnTo>
                  <a:pt x="650740" y="0"/>
                </a:lnTo>
                <a:lnTo>
                  <a:pt x="658464" y="1713"/>
                </a:lnTo>
                <a:lnTo>
                  <a:pt x="665171" y="6420"/>
                </a:lnTo>
                <a:lnTo>
                  <a:pt x="757673" y="103809"/>
                </a:lnTo>
                <a:lnTo>
                  <a:pt x="761921" y="110477"/>
                </a:lnTo>
                <a:lnTo>
                  <a:pt x="763336" y="117992"/>
                </a:lnTo>
                <a:lnTo>
                  <a:pt x="761921" y="125508"/>
                </a:lnTo>
                <a:lnTo>
                  <a:pt x="757673" y="132177"/>
                </a:lnTo>
                <a:lnTo>
                  <a:pt x="661112" y="233837"/>
                </a:lnTo>
                <a:lnTo>
                  <a:pt x="655658" y="235991"/>
                </a:lnTo>
                <a:close/>
              </a:path>
            </a:pathLst>
          </a:custGeom>
          <a:solidFill>
            <a:srgbClr val="BF56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 name="Google Shape;25;p17"/>
          <p:cNvPicPr preferRelativeResize="0"/>
          <p:nvPr/>
        </p:nvPicPr>
        <p:blipFill rotWithShape="1">
          <a:blip r:embed="rId6">
            <a:alphaModFix/>
          </a:blip>
          <a:srcRect b="0" l="0" r="0" t="0"/>
          <a:stretch/>
        </p:blipFill>
        <p:spPr>
          <a:xfrm>
            <a:off x="0" y="8376253"/>
            <a:ext cx="1531141" cy="1910746"/>
          </a:xfrm>
          <a:prstGeom prst="rect">
            <a:avLst/>
          </a:prstGeom>
          <a:noFill/>
          <a:ln>
            <a:noFill/>
          </a:ln>
        </p:spPr>
      </p:pic>
      <p:pic>
        <p:nvPicPr>
          <p:cNvPr id="26" name="Google Shape;26;p17"/>
          <p:cNvPicPr preferRelativeResize="0"/>
          <p:nvPr/>
        </p:nvPicPr>
        <p:blipFill rotWithShape="1">
          <a:blip r:embed="rId7">
            <a:alphaModFix/>
          </a:blip>
          <a:srcRect b="0" l="0" r="0" t="0"/>
          <a:stretch/>
        </p:blipFill>
        <p:spPr>
          <a:xfrm>
            <a:off x="34999" y="1742972"/>
            <a:ext cx="991909" cy="1187376"/>
          </a:xfrm>
          <a:prstGeom prst="rect">
            <a:avLst/>
          </a:prstGeom>
          <a:noFill/>
          <a:ln>
            <a:noFill/>
          </a:ln>
        </p:spPr>
      </p:pic>
      <p:pic>
        <p:nvPicPr>
          <p:cNvPr id="27" name="Google Shape;27;p17"/>
          <p:cNvPicPr preferRelativeResize="0"/>
          <p:nvPr/>
        </p:nvPicPr>
        <p:blipFill rotWithShape="1">
          <a:blip r:embed="rId8">
            <a:alphaModFix/>
          </a:blip>
          <a:srcRect b="0" l="0" r="0" t="0"/>
          <a:stretch/>
        </p:blipFill>
        <p:spPr>
          <a:xfrm>
            <a:off x="17200474" y="4060925"/>
            <a:ext cx="992026" cy="1187333"/>
          </a:xfrm>
          <a:prstGeom prst="rect">
            <a:avLst/>
          </a:prstGeom>
          <a:noFill/>
          <a:ln>
            <a:noFill/>
          </a:ln>
        </p:spPr>
      </p:pic>
      <p:pic>
        <p:nvPicPr>
          <p:cNvPr id="28" name="Google Shape;28;p17"/>
          <p:cNvPicPr preferRelativeResize="0"/>
          <p:nvPr/>
        </p:nvPicPr>
        <p:blipFill rotWithShape="1">
          <a:blip r:embed="rId9">
            <a:alphaModFix/>
          </a:blip>
          <a:srcRect b="0" l="0" r="0" t="0"/>
          <a:stretch/>
        </p:blipFill>
        <p:spPr>
          <a:xfrm>
            <a:off x="3016985" y="8377913"/>
            <a:ext cx="2175777" cy="1187376"/>
          </a:xfrm>
          <a:prstGeom prst="rect">
            <a:avLst/>
          </a:prstGeom>
          <a:noFill/>
          <a:ln>
            <a:noFill/>
          </a:ln>
        </p:spPr>
      </p:pic>
      <p:sp>
        <p:nvSpPr>
          <p:cNvPr id="29" name="Google Shape;29;p17"/>
          <p:cNvSpPr txBox="1"/>
          <p:nvPr>
            <p:ph type="ctrTitle"/>
          </p:nvPr>
        </p:nvSpPr>
        <p:spPr>
          <a:xfrm>
            <a:off x="1016297" y="688490"/>
            <a:ext cx="16255404"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8"/>
          <p:cNvSpPr txBox="1"/>
          <p:nvPr>
            <p:ph type="title"/>
          </p:nvPr>
        </p:nvSpPr>
        <p:spPr>
          <a:xfrm>
            <a:off x="5575002" y="300101"/>
            <a:ext cx="7137994"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2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19"/>
          <p:cNvSpPr txBox="1"/>
          <p:nvPr>
            <p:ph type="title"/>
          </p:nvPr>
        </p:nvSpPr>
        <p:spPr>
          <a:xfrm>
            <a:off x="5575002" y="300101"/>
            <a:ext cx="7137994"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2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9"/>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6" name="Shape 46"/>
        <p:cNvGrpSpPr/>
        <p:nvPr/>
      </p:nvGrpSpPr>
      <p:grpSpPr>
        <a:xfrm>
          <a:off x="0" y="0"/>
          <a:ext cx="0" cy="0"/>
          <a:chOff x="0" y="0"/>
          <a:chExt cx="0" cy="0"/>
        </a:xfrm>
      </p:grpSpPr>
      <p:sp>
        <p:nvSpPr>
          <p:cNvPr id="47" name="Google Shape;47;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7171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5"/>
          <p:cNvSpPr txBox="1"/>
          <p:nvPr>
            <p:ph type="title"/>
          </p:nvPr>
        </p:nvSpPr>
        <p:spPr>
          <a:xfrm>
            <a:off x="5575002" y="300101"/>
            <a:ext cx="7137994" cy="14274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920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body"/>
          </p:nvPr>
        </p:nvSpPr>
        <p:spPr>
          <a:xfrm>
            <a:off x="1693747" y="2498807"/>
            <a:ext cx="14900505" cy="27990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085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4.png"/><Relationship Id="rId4" Type="http://schemas.openxmlformats.org/officeDocument/2006/relationships/image" Target="../media/image27.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23.png"/></Relationships>
</file>

<file path=ppt/slides/_rels/slide10.xml.rels><?xml version="1.0" encoding="UTF-8" standalone="yes"?><Relationships xmlns="http://schemas.openxmlformats.org/package/2006/relationships"><Relationship Id="rId10"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3.png"/><Relationship Id="rId4" Type="http://schemas.openxmlformats.org/officeDocument/2006/relationships/image" Target="../media/image70.png"/><Relationship Id="rId9" Type="http://schemas.openxmlformats.org/officeDocument/2006/relationships/image" Target="../media/image67.png"/><Relationship Id="rId5" Type="http://schemas.openxmlformats.org/officeDocument/2006/relationships/image" Target="../media/image66.png"/><Relationship Id="rId6" Type="http://schemas.openxmlformats.org/officeDocument/2006/relationships/image" Target="../media/image72.png"/><Relationship Id="rId7" Type="http://schemas.openxmlformats.org/officeDocument/2006/relationships/image" Target="../media/image74.jpg"/><Relationship Id="rId8" Type="http://schemas.openxmlformats.org/officeDocument/2006/relationships/image" Target="../media/image7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7.png"/><Relationship Id="rId10" Type="http://schemas.openxmlformats.org/officeDocument/2006/relationships/image" Target="../media/image18.png"/><Relationship Id="rId9"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9.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0.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38.png"/><Relationship Id="rId6" Type="http://schemas.openxmlformats.org/officeDocument/2006/relationships/image" Target="../media/image31.png"/><Relationship Id="rId7" Type="http://schemas.openxmlformats.org/officeDocument/2006/relationships/image" Target="../media/image44.png"/><Relationship Id="rId8"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29.png"/><Relationship Id="rId11" Type="http://schemas.openxmlformats.org/officeDocument/2006/relationships/image" Target="../media/image44.png"/><Relationship Id="rId10" Type="http://schemas.openxmlformats.org/officeDocument/2006/relationships/image" Target="../media/image28.png"/><Relationship Id="rId12" Type="http://schemas.openxmlformats.org/officeDocument/2006/relationships/image" Target="../media/image57.jpg"/><Relationship Id="rId9" Type="http://schemas.openxmlformats.org/officeDocument/2006/relationships/image" Target="../media/image40.png"/><Relationship Id="rId5" Type="http://schemas.openxmlformats.org/officeDocument/2006/relationships/image" Target="../media/image25.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45.png"/><Relationship Id="rId5" Type="http://schemas.openxmlformats.org/officeDocument/2006/relationships/image" Target="../media/image42.png"/></Relationships>
</file>

<file path=ppt/slides/_rels/slide8.xml.rels><?xml version="1.0" encoding="UTF-8" standalone="yes"?><Relationships xmlns="http://schemas.openxmlformats.org/package/2006/relationships"><Relationship Id="rId11" Type="http://schemas.openxmlformats.org/officeDocument/2006/relationships/image" Target="../media/image46.jpg"/><Relationship Id="rId10" Type="http://schemas.openxmlformats.org/officeDocument/2006/relationships/image" Target="../media/image58.jpg"/><Relationship Id="rId13" Type="http://schemas.openxmlformats.org/officeDocument/2006/relationships/image" Target="../media/image68.jpg"/><Relationship Id="rId12" Type="http://schemas.openxmlformats.org/officeDocument/2006/relationships/image" Target="../media/image51.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3.png"/><Relationship Id="rId4" Type="http://schemas.openxmlformats.org/officeDocument/2006/relationships/image" Target="../media/image59.png"/><Relationship Id="rId9" Type="http://schemas.openxmlformats.org/officeDocument/2006/relationships/image" Target="../media/image56.png"/><Relationship Id="rId5" Type="http://schemas.openxmlformats.org/officeDocument/2006/relationships/image" Target="../media/image41.png"/><Relationship Id="rId6" Type="http://schemas.openxmlformats.org/officeDocument/2006/relationships/image" Target="../media/image64.png"/><Relationship Id="rId7" Type="http://schemas.openxmlformats.org/officeDocument/2006/relationships/image" Target="../media/image16.png"/><Relationship Id="rId8" Type="http://schemas.openxmlformats.org/officeDocument/2006/relationships/image" Target="../media/image52.png"/></Relationships>
</file>

<file path=ppt/slides/_rels/slide9.xml.rels><?xml version="1.0" encoding="UTF-8" standalone="yes"?><Relationships xmlns="http://schemas.openxmlformats.org/package/2006/relationships"><Relationship Id="rId11" Type="http://schemas.openxmlformats.org/officeDocument/2006/relationships/image" Target="../media/image68.jpg"/><Relationship Id="rId10" Type="http://schemas.openxmlformats.org/officeDocument/2006/relationships/image" Target="../media/image51.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3.png"/><Relationship Id="rId4" Type="http://schemas.openxmlformats.org/officeDocument/2006/relationships/image" Target="../media/image41.png"/><Relationship Id="rId9" Type="http://schemas.openxmlformats.org/officeDocument/2006/relationships/image" Target="../media/image58.jpg"/><Relationship Id="rId5" Type="http://schemas.openxmlformats.org/officeDocument/2006/relationships/image" Target="../media/image64.png"/><Relationship Id="rId6" Type="http://schemas.openxmlformats.org/officeDocument/2006/relationships/image" Target="../media/image16.png"/><Relationship Id="rId7" Type="http://schemas.openxmlformats.org/officeDocument/2006/relationships/image" Target="../media/image52.png"/><Relationship Id="rId8"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3368396"/>
            <a:ext cx="8041895" cy="6918603"/>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10042671" y="0"/>
            <a:ext cx="7600950" cy="5411111"/>
          </a:xfrm>
          <a:prstGeom prst="rect">
            <a:avLst/>
          </a:prstGeom>
          <a:noFill/>
          <a:ln>
            <a:noFill/>
          </a:ln>
        </p:spPr>
      </p:pic>
      <p:pic>
        <p:nvPicPr>
          <p:cNvPr id="56" name="Google Shape;56;p1"/>
          <p:cNvPicPr preferRelativeResize="0"/>
          <p:nvPr/>
        </p:nvPicPr>
        <p:blipFill rotWithShape="1">
          <a:blip r:embed="rId5">
            <a:alphaModFix/>
          </a:blip>
          <a:srcRect b="0" l="0" r="0" t="0"/>
          <a:stretch/>
        </p:blipFill>
        <p:spPr>
          <a:xfrm>
            <a:off x="7818029" y="34076"/>
            <a:ext cx="1187333" cy="992026"/>
          </a:xfrm>
          <a:prstGeom prst="rect">
            <a:avLst/>
          </a:prstGeom>
          <a:noFill/>
          <a:ln>
            <a:noFill/>
          </a:ln>
        </p:spPr>
      </p:pic>
      <p:pic>
        <p:nvPicPr>
          <p:cNvPr id="57" name="Google Shape;57;p1"/>
          <p:cNvPicPr preferRelativeResize="0"/>
          <p:nvPr/>
        </p:nvPicPr>
        <p:blipFill rotWithShape="1">
          <a:blip r:embed="rId6">
            <a:alphaModFix/>
          </a:blip>
          <a:srcRect b="0" l="0" r="0" t="0"/>
          <a:stretch/>
        </p:blipFill>
        <p:spPr>
          <a:xfrm>
            <a:off x="13250109" y="9263892"/>
            <a:ext cx="1187376" cy="991909"/>
          </a:xfrm>
          <a:prstGeom prst="rect">
            <a:avLst/>
          </a:prstGeom>
          <a:noFill/>
          <a:ln>
            <a:noFill/>
          </a:ln>
        </p:spPr>
      </p:pic>
      <p:pic>
        <p:nvPicPr>
          <p:cNvPr id="58" name="Google Shape;58;p1"/>
          <p:cNvPicPr preferRelativeResize="0"/>
          <p:nvPr/>
        </p:nvPicPr>
        <p:blipFill rotWithShape="1">
          <a:blip r:embed="rId7">
            <a:alphaModFix/>
          </a:blip>
          <a:srcRect b="0" l="0" r="0" t="0"/>
          <a:stretch/>
        </p:blipFill>
        <p:spPr>
          <a:xfrm>
            <a:off x="1028700" y="583648"/>
            <a:ext cx="1762124" cy="1409699"/>
          </a:xfrm>
          <a:prstGeom prst="rect">
            <a:avLst/>
          </a:prstGeom>
          <a:noFill/>
          <a:ln>
            <a:noFill/>
          </a:ln>
        </p:spPr>
      </p:pic>
      <p:sp>
        <p:nvSpPr>
          <p:cNvPr id="59" name="Google Shape;59;p1"/>
          <p:cNvSpPr txBox="1"/>
          <p:nvPr>
            <p:ph idx="1" type="body"/>
          </p:nvPr>
        </p:nvSpPr>
        <p:spPr>
          <a:xfrm>
            <a:off x="1693747" y="2498807"/>
            <a:ext cx="14900505" cy="2799079"/>
          </a:xfrm>
          <a:prstGeom prst="rect">
            <a:avLst/>
          </a:prstGeom>
          <a:noFill/>
          <a:ln>
            <a:noFill/>
          </a:ln>
        </p:spPr>
        <p:txBody>
          <a:bodyPr anchorCtr="0" anchor="t" bIns="0" lIns="0" spcFirstLastPara="1" rIns="0" wrap="square" tIns="556250">
            <a:spAutoFit/>
          </a:bodyPr>
          <a:lstStyle/>
          <a:p>
            <a:pPr indent="0" lvl="0" marL="12700" marR="5080" rtl="0" algn="l">
              <a:lnSpc>
                <a:spcPct val="67400"/>
              </a:lnSpc>
              <a:spcBef>
                <a:spcPts val="0"/>
              </a:spcBef>
              <a:spcAft>
                <a:spcPts val="0"/>
              </a:spcAft>
              <a:buNone/>
            </a:pPr>
            <a:r>
              <a:rPr lang="en-GB"/>
              <a:t>AFTER MARKET  ANALYSIS</a:t>
            </a:r>
            <a:endParaRPr/>
          </a:p>
        </p:txBody>
      </p:sp>
      <p:sp>
        <p:nvSpPr>
          <p:cNvPr id="60" name="Google Shape;60;p1"/>
          <p:cNvSpPr txBox="1"/>
          <p:nvPr/>
        </p:nvSpPr>
        <p:spPr>
          <a:xfrm>
            <a:off x="1785529" y="6167475"/>
            <a:ext cx="6070600" cy="2829364"/>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GB" sz="3150">
                <a:solidFill>
                  <a:srgbClr val="FFFFFF"/>
                </a:solidFill>
                <a:latin typeface="Arial"/>
                <a:ea typeface="Arial"/>
                <a:cs typeface="Arial"/>
                <a:sym typeface="Arial"/>
              </a:rPr>
              <a:t>TEAM-2</a:t>
            </a:r>
            <a:endParaRPr sz="315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3650">
              <a:solidFill>
                <a:schemeClr val="dk1"/>
              </a:solidFill>
              <a:latin typeface="Arial"/>
              <a:ea typeface="Arial"/>
              <a:cs typeface="Arial"/>
              <a:sym typeface="Arial"/>
            </a:endParaRPr>
          </a:p>
          <a:p>
            <a:pPr indent="0" lvl="0" marL="12700" marR="5080" rtl="0" algn="l">
              <a:lnSpc>
                <a:spcPct val="77800"/>
              </a:lnSpc>
              <a:spcBef>
                <a:spcPts val="0"/>
              </a:spcBef>
              <a:spcAft>
                <a:spcPts val="0"/>
              </a:spcAft>
              <a:buNone/>
            </a:pPr>
            <a:r>
              <a:rPr lang="en-GB" sz="3500">
                <a:solidFill>
                  <a:srgbClr val="FFFFFF"/>
                </a:solidFill>
                <a:latin typeface="Arial"/>
                <a:ea typeface="Arial"/>
                <a:cs typeface="Arial"/>
                <a:sym typeface="Arial"/>
              </a:rPr>
              <a:t>LEADER	 : RAMESH  MENTOR	 : ASHISH  SPONSOR  : VENUGOPAL</a:t>
            </a:r>
            <a:endParaRPr sz="3500">
              <a:solidFill>
                <a:schemeClr val="dk1"/>
              </a:solidFill>
              <a:latin typeface="Arial"/>
              <a:ea typeface="Arial"/>
              <a:cs typeface="Arial"/>
              <a:sym typeface="Arial"/>
            </a:endParaRPr>
          </a:p>
        </p:txBody>
      </p:sp>
      <p:grpSp>
        <p:nvGrpSpPr>
          <p:cNvPr id="61" name="Google Shape;61;p1"/>
          <p:cNvGrpSpPr/>
          <p:nvPr/>
        </p:nvGrpSpPr>
        <p:grpSpPr>
          <a:xfrm>
            <a:off x="0" y="0"/>
            <a:ext cx="18288000" cy="12153900"/>
            <a:chOff x="0" y="0"/>
            <a:chExt cx="18288000" cy="12153900"/>
          </a:xfrm>
        </p:grpSpPr>
        <p:pic>
          <p:nvPicPr>
            <p:cNvPr id="62" name="Google Shape;62;p1"/>
            <p:cNvPicPr preferRelativeResize="0"/>
            <p:nvPr/>
          </p:nvPicPr>
          <p:blipFill rotWithShape="1">
            <a:blip r:embed="rId8">
              <a:alphaModFix/>
            </a:blip>
            <a:srcRect b="0" l="0" r="0" t="0"/>
            <a:stretch/>
          </p:blipFill>
          <p:spPr>
            <a:xfrm>
              <a:off x="0" y="0"/>
              <a:ext cx="6508042" cy="5521957"/>
            </a:xfrm>
            <a:prstGeom prst="rect">
              <a:avLst/>
            </a:prstGeom>
            <a:noFill/>
            <a:ln>
              <a:noFill/>
            </a:ln>
          </p:spPr>
        </p:pic>
        <p:pic>
          <p:nvPicPr>
            <p:cNvPr id="63" name="Google Shape;63;p1"/>
            <p:cNvPicPr preferRelativeResize="0"/>
            <p:nvPr/>
          </p:nvPicPr>
          <p:blipFill rotWithShape="1">
            <a:blip r:embed="rId9">
              <a:alphaModFix/>
            </a:blip>
            <a:srcRect b="0" l="0" r="0" t="0"/>
            <a:stretch/>
          </p:blipFill>
          <p:spPr>
            <a:xfrm>
              <a:off x="6014321" y="1866900"/>
              <a:ext cx="12273679" cy="102870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10"/>
          <p:cNvGrpSpPr/>
          <p:nvPr/>
        </p:nvGrpSpPr>
        <p:grpSpPr>
          <a:xfrm>
            <a:off x="8651892" y="2839"/>
            <a:ext cx="9454185" cy="7600950"/>
            <a:chOff x="8651892" y="2839"/>
            <a:chExt cx="9454185" cy="7600950"/>
          </a:xfrm>
        </p:grpSpPr>
        <p:pic>
          <p:nvPicPr>
            <p:cNvPr id="179" name="Google Shape;179;p10"/>
            <p:cNvPicPr preferRelativeResize="0"/>
            <p:nvPr/>
          </p:nvPicPr>
          <p:blipFill rotWithShape="1">
            <a:blip r:embed="rId3">
              <a:alphaModFix/>
            </a:blip>
            <a:srcRect b="0" l="0" r="0" t="0"/>
            <a:stretch/>
          </p:blipFill>
          <p:spPr>
            <a:xfrm>
              <a:off x="10505127" y="2839"/>
              <a:ext cx="7600950" cy="7600950"/>
            </a:xfrm>
            <a:prstGeom prst="rect">
              <a:avLst/>
            </a:prstGeom>
            <a:noFill/>
            <a:ln>
              <a:noFill/>
            </a:ln>
          </p:spPr>
        </p:pic>
        <p:pic>
          <p:nvPicPr>
            <p:cNvPr id="180" name="Google Shape;180;p10"/>
            <p:cNvPicPr preferRelativeResize="0"/>
            <p:nvPr/>
          </p:nvPicPr>
          <p:blipFill rotWithShape="1">
            <a:blip r:embed="rId4">
              <a:alphaModFix/>
            </a:blip>
            <a:srcRect b="0" l="0" r="0" t="0"/>
            <a:stretch/>
          </p:blipFill>
          <p:spPr>
            <a:xfrm>
              <a:off x="8651892" y="275903"/>
              <a:ext cx="2175777" cy="1187376"/>
            </a:xfrm>
            <a:prstGeom prst="rect">
              <a:avLst/>
            </a:prstGeom>
            <a:noFill/>
            <a:ln>
              <a:noFill/>
            </a:ln>
          </p:spPr>
        </p:pic>
      </p:grpSp>
      <p:pic>
        <p:nvPicPr>
          <p:cNvPr id="181" name="Google Shape;181;p10"/>
          <p:cNvPicPr preferRelativeResize="0"/>
          <p:nvPr/>
        </p:nvPicPr>
        <p:blipFill rotWithShape="1">
          <a:blip r:embed="rId5">
            <a:alphaModFix/>
          </a:blip>
          <a:srcRect b="0" l="0" r="0" t="0"/>
          <a:stretch/>
        </p:blipFill>
        <p:spPr>
          <a:xfrm>
            <a:off x="16164002" y="8762955"/>
            <a:ext cx="2123995" cy="1524044"/>
          </a:xfrm>
          <a:prstGeom prst="rect">
            <a:avLst/>
          </a:prstGeom>
          <a:noFill/>
          <a:ln>
            <a:noFill/>
          </a:ln>
        </p:spPr>
      </p:pic>
      <p:pic>
        <p:nvPicPr>
          <p:cNvPr id="182" name="Google Shape;182;p10"/>
          <p:cNvPicPr preferRelativeResize="0"/>
          <p:nvPr/>
        </p:nvPicPr>
        <p:blipFill rotWithShape="1">
          <a:blip r:embed="rId6">
            <a:alphaModFix/>
          </a:blip>
          <a:srcRect b="0" l="0" r="0" t="0"/>
          <a:stretch/>
        </p:blipFill>
        <p:spPr>
          <a:xfrm>
            <a:off x="0" y="6148381"/>
            <a:ext cx="4612641" cy="4138618"/>
          </a:xfrm>
          <a:prstGeom prst="rect">
            <a:avLst/>
          </a:prstGeom>
          <a:noFill/>
          <a:ln>
            <a:noFill/>
          </a:ln>
        </p:spPr>
      </p:pic>
      <p:sp>
        <p:nvSpPr>
          <p:cNvPr id="183" name="Google Shape;183;p10"/>
          <p:cNvSpPr/>
          <p:nvPr/>
        </p:nvSpPr>
        <p:spPr>
          <a:xfrm>
            <a:off x="15781766" y="6050006"/>
            <a:ext cx="763905" cy="236220"/>
          </a:xfrm>
          <a:custGeom>
            <a:rect b="b" l="l" r="r" t="t"/>
            <a:pathLst>
              <a:path extrusionOk="0" h="236220" w="763905">
                <a:moveTo>
                  <a:pt x="26092" y="235991"/>
                </a:moveTo>
                <a:lnTo>
                  <a:pt x="15528" y="235991"/>
                </a:lnTo>
                <a:lnTo>
                  <a:pt x="10420" y="234116"/>
                </a:lnTo>
                <a:lnTo>
                  <a:pt x="6428" y="230335"/>
                </a:lnTo>
                <a:lnTo>
                  <a:pt x="1715" y="223638"/>
                </a:lnTo>
                <a:lnTo>
                  <a:pt x="0" y="215925"/>
                </a:lnTo>
                <a:lnTo>
                  <a:pt x="1305" y="208132"/>
                </a:lnTo>
                <a:lnTo>
                  <a:pt x="5657" y="201196"/>
                </a:lnTo>
                <a:lnTo>
                  <a:pt x="84684" y="117992"/>
                </a:lnTo>
                <a:lnTo>
                  <a:pt x="5657" y="34787"/>
                </a:lnTo>
                <a:lnTo>
                  <a:pt x="1305" y="27852"/>
                </a:lnTo>
                <a:lnTo>
                  <a:pt x="0" y="20059"/>
                </a:lnTo>
                <a:lnTo>
                  <a:pt x="1715" y="12346"/>
                </a:lnTo>
                <a:lnTo>
                  <a:pt x="6428" y="5650"/>
                </a:lnTo>
                <a:lnTo>
                  <a:pt x="13373" y="1305"/>
                </a:lnTo>
                <a:lnTo>
                  <a:pt x="21177" y="1"/>
                </a:lnTo>
                <a:lnTo>
                  <a:pt x="28900" y="1715"/>
                </a:lnTo>
                <a:lnTo>
                  <a:pt x="35605" y="6420"/>
                </a:lnTo>
                <a:lnTo>
                  <a:pt x="128104" y="103809"/>
                </a:lnTo>
                <a:lnTo>
                  <a:pt x="132353" y="110477"/>
                </a:lnTo>
                <a:lnTo>
                  <a:pt x="133769" y="117992"/>
                </a:lnTo>
                <a:lnTo>
                  <a:pt x="132353" y="125507"/>
                </a:lnTo>
                <a:lnTo>
                  <a:pt x="128104" y="132177"/>
                </a:lnTo>
                <a:lnTo>
                  <a:pt x="31547" y="233837"/>
                </a:lnTo>
                <a:lnTo>
                  <a:pt x="26092" y="235991"/>
                </a:lnTo>
                <a:close/>
              </a:path>
              <a:path extrusionOk="0" h="236220" w="763905">
                <a:moveTo>
                  <a:pt x="183482" y="235991"/>
                </a:moveTo>
                <a:lnTo>
                  <a:pt x="157390" y="215925"/>
                </a:lnTo>
                <a:lnTo>
                  <a:pt x="158696" y="208132"/>
                </a:lnTo>
                <a:lnTo>
                  <a:pt x="163047" y="201196"/>
                </a:lnTo>
                <a:lnTo>
                  <a:pt x="242076" y="117992"/>
                </a:lnTo>
                <a:lnTo>
                  <a:pt x="163048" y="34787"/>
                </a:lnTo>
                <a:lnTo>
                  <a:pt x="158696" y="27852"/>
                </a:lnTo>
                <a:lnTo>
                  <a:pt x="157390" y="20059"/>
                </a:lnTo>
                <a:lnTo>
                  <a:pt x="159106" y="12346"/>
                </a:lnTo>
                <a:lnTo>
                  <a:pt x="163818" y="5650"/>
                </a:lnTo>
                <a:lnTo>
                  <a:pt x="170764" y="1305"/>
                </a:lnTo>
                <a:lnTo>
                  <a:pt x="178568" y="1"/>
                </a:lnTo>
                <a:lnTo>
                  <a:pt x="186291" y="1715"/>
                </a:lnTo>
                <a:lnTo>
                  <a:pt x="192996" y="6420"/>
                </a:lnTo>
                <a:lnTo>
                  <a:pt x="285497" y="103809"/>
                </a:lnTo>
                <a:lnTo>
                  <a:pt x="289745" y="110477"/>
                </a:lnTo>
                <a:lnTo>
                  <a:pt x="291161" y="117992"/>
                </a:lnTo>
                <a:lnTo>
                  <a:pt x="289745" y="125508"/>
                </a:lnTo>
                <a:lnTo>
                  <a:pt x="285497" y="132177"/>
                </a:lnTo>
                <a:lnTo>
                  <a:pt x="188938" y="233837"/>
                </a:lnTo>
                <a:lnTo>
                  <a:pt x="183482" y="235991"/>
                </a:lnTo>
                <a:close/>
              </a:path>
              <a:path extrusionOk="0" h="236220" w="763905">
                <a:moveTo>
                  <a:pt x="340874" y="235991"/>
                </a:moveTo>
                <a:lnTo>
                  <a:pt x="330310" y="235991"/>
                </a:lnTo>
                <a:lnTo>
                  <a:pt x="325202" y="234116"/>
                </a:lnTo>
                <a:lnTo>
                  <a:pt x="321210" y="230335"/>
                </a:lnTo>
                <a:lnTo>
                  <a:pt x="316498" y="223638"/>
                </a:lnTo>
                <a:lnTo>
                  <a:pt x="314782" y="215925"/>
                </a:lnTo>
                <a:lnTo>
                  <a:pt x="316088" y="208132"/>
                </a:lnTo>
                <a:lnTo>
                  <a:pt x="320440" y="201196"/>
                </a:lnTo>
                <a:lnTo>
                  <a:pt x="399468" y="117992"/>
                </a:lnTo>
                <a:lnTo>
                  <a:pt x="320440" y="34787"/>
                </a:lnTo>
                <a:lnTo>
                  <a:pt x="316088" y="27852"/>
                </a:lnTo>
                <a:lnTo>
                  <a:pt x="314782" y="20059"/>
                </a:lnTo>
                <a:lnTo>
                  <a:pt x="316498" y="12346"/>
                </a:lnTo>
                <a:lnTo>
                  <a:pt x="321210" y="5650"/>
                </a:lnTo>
                <a:lnTo>
                  <a:pt x="328156" y="1305"/>
                </a:lnTo>
                <a:lnTo>
                  <a:pt x="335959" y="1"/>
                </a:lnTo>
                <a:lnTo>
                  <a:pt x="343682" y="1715"/>
                </a:lnTo>
                <a:lnTo>
                  <a:pt x="350387" y="6420"/>
                </a:lnTo>
                <a:lnTo>
                  <a:pt x="442890" y="103809"/>
                </a:lnTo>
                <a:lnTo>
                  <a:pt x="447137" y="110477"/>
                </a:lnTo>
                <a:lnTo>
                  <a:pt x="448553" y="117992"/>
                </a:lnTo>
                <a:lnTo>
                  <a:pt x="447137" y="125508"/>
                </a:lnTo>
                <a:lnTo>
                  <a:pt x="442890" y="132177"/>
                </a:lnTo>
                <a:lnTo>
                  <a:pt x="346330" y="233837"/>
                </a:lnTo>
                <a:lnTo>
                  <a:pt x="340874" y="235991"/>
                </a:lnTo>
                <a:close/>
              </a:path>
              <a:path extrusionOk="0" h="236220" w="763905">
                <a:moveTo>
                  <a:pt x="498268" y="235991"/>
                </a:moveTo>
                <a:lnTo>
                  <a:pt x="487702" y="235991"/>
                </a:lnTo>
                <a:lnTo>
                  <a:pt x="482595" y="234116"/>
                </a:lnTo>
                <a:lnTo>
                  <a:pt x="478602" y="230335"/>
                </a:lnTo>
                <a:lnTo>
                  <a:pt x="473890" y="223638"/>
                </a:lnTo>
                <a:lnTo>
                  <a:pt x="472175" y="215925"/>
                </a:lnTo>
                <a:lnTo>
                  <a:pt x="473480" y="208132"/>
                </a:lnTo>
                <a:lnTo>
                  <a:pt x="477831" y="201196"/>
                </a:lnTo>
                <a:lnTo>
                  <a:pt x="556860" y="117992"/>
                </a:lnTo>
                <a:lnTo>
                  <a:pt x="477831" y="34787"/>
                </a:lnTo>
                <a:lnTo>
                  <a:pt x="473480" y="27852"/>
                </a:lnTo>
                <a:lnTo>
                  <a:pt x="472175" y="20059"/>
                </a:lnTo>
                <a:lnTo>
                  <a:pt x="473890" y="12346"/>
                </a:lnTo>
                <a:lnTo>
                  <a:pt x="478602" y="5650"/>
                </a:lnTo>
                <a:lnTo>
                  <a:pt x="485549" y="1305"/>
                </a:lnTo>
                <a:lnTo>
                  <a:pt x="493353" y="1"/>
                </a:lnTo>
                <a:lnTo>
                  <a:pt x="501076" y="1715"/>
                </a:lnTo>
                <a:lnTo>
                  <a:pt x="507782" y="6420"/>
                </a:lnTo>
                <a:lnTo>
                  <a:pt x="600282" y="103809"/>
                </a:lnTo>
                <a:lnTo>
                  <a:pt x="604529" y="110477"/>
                </a:lnTo>
                <a:lnTo>
                  <a:pt x="605945" y="117992"/>
                </a:lnTo>
                <a:lnTo>
                  <a:pt x="604529" y="125508"/>
                </a:lnTo>
                <a:lnTo>
                  <a:pt x="600282" y="132177"/>
                </a:lnTo>
                <a:lnTo>
                  <a:pt x="503723" y="233837"/>
                </a:lnTo>
                <a:lnTo>
                  <a:pt x="498268" y="235991"/>
                </a:lnTo>
                <a:close/>
              </a:path>
              <a:path extrusionOk="0" h="236220" w="763905">
                <a:moveTo>
                  <a:pt x="655658" y="235991"/>
                </a:moveTo>
                <a:lnTo>
                  <a:pt x="645092" y="235991"/>
                </a:lnTo>
                <a:lnTo>
                  <a:pt x="639985" y="234116"/>
                </a:lnTo>
                <a:lnTo>
                  <a:pt x="635992" y="230335"/>
                </a:lnTo>
                <a:lnTo>
                  <a:pt x="631280" y="223638"/>
                </a:lnTo>
                <a:lnTo>
                  <a:pt x="629564" y="215925"/>
                </a:lnTo>
                <a:lnTo>
                  <a:pt x="630870" y="208132"/>
                </a:lnTo>
                <a:lnTo>
                  <a:pt x="635221" y="201196"/>
                </a:lnTo>
                <a:lnTo>
                  <a:pt x="714252" y="117992"/>
                </a:lnTo>
                <a:lnTo>
                  <a:pt x="635221" y="34787"/>
                </a:lnTo>
                <a:lnTo>
                  <a:pt x="630870" y="27852"/>
                </a:lnTo>
                <a:lnTo>
                  <a:pt x="629564" y="20059"/>
                </a:lnTo>
                <a:lnTo>
                  <a:pt x="631280" y="12346"/>
                </a:lnTo>
                <a:lnTo>
                  <a:pt x="635992" y="5650"/>
                </a:lnTo>
                <a:lnTo>
                  <a:pt x="642937" y="1304"/>
                </a:lnTo>
                <a:lnTo>
                  <a:pt x="650740" y="0"/>
                </a:lnTo>
                <a:lnTo>
                  <a:pt x="658464" y="1713"/>
                </a:lnTo>
                <a:lnTo>
                  <a:pt x="665171" y="6420"/>
                </a:lnTo>
                <a:lnTo>
                  <a:pt x="757673" y="103809"/>
                </a:lnTo>
                <a:lnTo>
                  <a:pt x="761921" y="110477"/>
                </a:lnTo>
                <a:lnTo>
                  <a:pt x="763336" y="117992"/>
                </a:lnTo>
                <a:lnTo>
                  <a:pt x="761921" y="125508"/>
                </a:lnTo>
                <a:lnTo>
                  <a:pt x="757673" y="132177"/>
                </a:lnTo>
                <a:lnTo>
                  <a:pt x="661112" y="233837"/>
                </a:lnTo>
                <a:lnTo>
                  <a:pt x="655658" y="235991"/>
                </a:lnTo>
                <a:close/>
              </a:path>
            </a:pathLst>
          </a:custGeom>
          <a:solidFill>
            <a:srgbClr val="BF56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10"/>
          <p:cNvPicPr preferRelativeResize="0"/>
          <p:nvPr/>
        </p:nvPicPr>
        <p:blipFill rotWithShape="1">
          <a:blip r:embed="rId7">
            <a:alphaModFix/>
          </a:blip>
          <a:srcRect b="0" l="0" r="0" t="0"/>
          <a:stretch/>
        </p:blipFill>
        <p:spPr>
          <a:xfrm>
            <a:off x="193067" y="1594455"/>
            <a:ext cx="6686549" cy="3200399"/>
          </a:xfrm>
          <a:prstGeom prst="rect">
            <a:avLst/>
          </a:prstGeom>
          <a:noFill/>
          <a:ln>
            <a:noFill/>
          </a:ln>
        </p:spPr>
      </p:pic>
      <p:pic>
        <p:nvPicPr>
          <p:cNvPr id="185" name="Google Shape;185;p10"/>
          <p:cNvPicPr preferRelativeResize="0"/>
          <p:nvPr/>
        </p:nvPicPr>
        <p:blipFill rotWithShape="1">
          <a:blip r:embed="rId8">
            <a:alphaModFix/>
          </a:blip>
          <a:srcRect b="0" l="0" r="0" t="0"/>
          <a:stretch/>
        </p:blipFill>
        <p:spPr>
          <a:xfrm>
            <a:off x="10980378" y="1610432"/>
            <a:ext cx="6650447" cy="3121016"/>
          </a:xfrm>
          <a:prstGeom prst="rect">
            <a:avLst/>
          </a:prstGeom>
          <a:noFill/>
          <a:ln>
            <a:noFill/>
          </a:ln>
        </p:spPr>
      </p:pic>
      <p:sp>
        <p:nvSpPr>
          <p:cNvPr id="186" name="Google Shape;186;p10"/>
          <p:cNvSpPr txBox="1"/>
          <p:nvPr>
            <p:ph type="title"/>
          </p:nvPr>
        </p:nvSpPr>
        <p:spPr>
          <a:xfrm>
            <a:off x="6858000" y="182426"/>
            <a:ext cx="4633989" cy="124841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OUTPUT</a:t>
            </a:r>
            <a:endParaRPr sz="8000" u="sng">
              <a:latin typeface="Times New Roman"/>
              <a:ea typeface="Times New Roman"/>
              <a:cs typeface="Times New Roman"/>
              <a:sym typeface="Times New Roman"/>
            </a:endParaRPr>
          </a:p>
        </p:txBody>
      </p:sp>
      <p:pic>
        <p:nvPicPr>
          <p:cNvPr id="187" name="Google Shape;187;p10"/>
          <p:cNvPicPr preferRelativeResize="0"/>
          <p:nvPr/>
        </p:nvPicPr>
        <p:blipFill rotWithShape="1">
          <a:blip r:embed="rId9">
            <a:alphaModFix/>
          </a:blip>
          <a:srcRect b="0" l="0" r="0" t="0"/>
          <a:stretch/>
        </p:blipFill>
        <p:spPr>
          <a:xfrm>
            <a:off x="-808956" y="1168355"/>
            <a:ext cx="4612641" cy="7594600"/>
          </a:xfrm>
          <a:prstGeom prst="rect">
            <a:avLst/>
          </a:prstGeom>
          <a:noFill/>
          <a:ln>
            <a:noFill/>
          </a:ln>
        </p:spPr>
      </p:pic>
      <p:pic>
        <p:nvPicPr>
          <p:cNvPr id="188" name="Google Shape;188;p10"/>
          <p:cNvPicPr preferRelativeResize="0"/>
          <p:nvPr/>
        </p:nvPicPr>
        <p:blipFill rotWithShape="1">
          <a:blip r:embed="rId10">
            <a:alphaModFix/>
          </a:blip>
          <a:srcRect b="0" l="0" r="0" t="0"/>
          <a:stretch/>
        </p:blipFill>
        <p:spPr>
          <a:xfrm>
            <a:off x="6724376" y="5859670"/>
            <a:ext cx="5629275" cy="4114800"/>
          </a:xfrm>
          <a:prstGeom prst="rect">
            <a:avLst/>
          </a:prstGeom>
          <a:noFill/>
          <a:ln>
            <a:noFill/>
          </a:ln>
        </p:spPr>
      </p:pic>
      <p:cxnSp>
        <p:nvCxnSpPr>
          <p:cNvPr id="189" name="Google Shape;189;p10"/>
          <p:cNvCxnSpPr/>
          <p:nvPr/>
        </p:nvCxnSpPr>
        <p:spPr>
          <a:xfrm>
            <a:off x="7450812" y="3194654"/>
            <a:ext cx="2872395" cy="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90" name="Google Shape;190;p10"/>
          <p:cNvCxnSpPr/>
          <p:nvPr/>
        </p:nvCxnSpPr>
        <p:spPr>
          <a:xfrm flipH="1">
            <a:off x="12725400" y="5186049"/>
            <a:ext cx="2001123" cy="2105414"/>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191" name="Google Shape;191;p10"/>
          <p:cNvCxnSpPr/>
          <p:nvPr/>
        </p:nvCxnSpPr>
        <p:spPr>
          <a:xfrm>
            <a:off x="3700364" y="5469774"/>
            <a:ext cx="2112581" cy="2167199"/>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192" name="Google Shape;192;p10"/>
          <p:cNvSpPr txBox="1"/>
          <p:nvPr/>
        </p:nvSpPr>
        <p:spPr>
          <a:xfrm>
            <a:off x="12724842" y="7857266"/>
            <a:ext cx="287239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lt1"/>
                </a:solidFill>
                <a:latin typeface="Calibri"/>
                <a:ea typeface="Calibri"/>
                <a:cs typeface="Calibri"/>
                <a:sym typeface="Calibri"/>
              </a:rPr>
              <a:t>It shows the forecast of the given sales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838200" y="300101"/>
            <a:ext cx="16840200" cy="101566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GB" sz="6600" u="sng">
                <a:latin typeface="Times New Roman"/>
                <a:ea typeface="Times New Roman"/>
                <a:cs typeface="Times New Roman"/>
                <a:sym typeface="Times New Roman"/>
              </a:rPr>
              <a:t>RECOMMENDATION</a:t>
            </a:r>
            <a:endParaRPr/>
          </a:p>
        </p:txBody>
      </p:sp>
      <p:sp>
        <p:nvSpPr>
          <p:cNvPr id="198" name="Google Shape;198;p11"/>
          <p:cNvSpPr txBox="1"/>
          <p:nvPr>
            <p:ph idx="1" type="body"/>
          </p:nvPr>
        </p:nvSpPr>
        <p:spPr>
          <a:xfrm>
            <a:off x="1143000" y="2705100"/>
            <a:ext cx="14900505" cy="62324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2700"/>
              <a:t>1.Replacing missing values with zeros may initially improve the accuracy of predicted results, but as we progress through the dataset, the accuracy percentage declines significantly. This is because using zeros as a replacement for missing values can create biases in the data, which can lead to incorrect predictions. As the volume of missing data increases, the impact of these biases becomes more significant and can distort the overall accuracy of the predictions. Therefore, it is important to use appropriate methods for handling missing data, such as imputation techniques, to ensure the accuracy and reliability of the results.</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GB" sz="2700"/>
              <a:t>2. Constant updating of sales data can lead to more precise predictions and enhanced demand forecasting. Regular updates to sales data also enable businesses to quickly identify and rectify any issues or faults in their operations. continuous updates to sales data can improve the accuracy and effectiveness of predictive models.  constant updating of sales data can lead to more precise demand predictions, faster fault identification, and ultimately help businesses to operate more efficiently and effectively.</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2514600" y="300101"/>
            <a:ext cx="12877800" cy="283154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i="0" lang="en-GB" u="none" strike="noStrike">
                <a:solidFill>
                  <a:srgbClr val="FFFFFF"/>
                </a:solidFill>
              </a:rPr>
              <a:t>LITERATURE REVIEW</a:t>
            </a:r>
            <a:endParaRPr/>
          </a:p>
        </p:txBody>
      </p:sp>
      <p:sp>
        <p:nvSpPr>
          <p:cNvPr id="204" name="Google Shape;204;p12"/>
          <p:cNvSpPr txBox="1"/>
          <p:nvPr>
            <p:ph idx="1" type="body"/>
          </p:nvPr>
        </p:nvSpPr>
        <p:spPr>
          <a:xfrm>
            <a:off x="1693747" y="2498807"/>
            <a:ext cx="14900505" cy="279907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graphicFrame>
        <p:nvGraphicFramePr>
          <p:cNvPr id="205" name="Google Shape;205;p12"/>
          <p:cNvGraphicFramePr/>
          <p:nvPr/>
        </p:nvGraphicFramePr>
        <p:xfrm>
          <a:off x="1066799" y="2504823"/>
          <a:ext cx="3000000" cy="3000000"/>
        </p:xfrm>
        <a:graphic>
          <a:graphicData uri="http://schemas.openxmlformats.org/drawingml/2006/table">
            <a:tbl>
              <a:tblPr bandRow="1" firstRow="1">
                <a:noFill/>
                <a:tableStyleId>{56AFFFAC-F4A0-4C56-8838-3ADA8A3884D9}</a:tableStyleId>
              </a:tblPr>
              <a:tblGrid>
                <a:gridCol w="1707850"/>
                <a:gridCol w="6562350"/>
                <a:gridCol w="3068700"/>
                <a:gridCol w="4815525"/>
              </a:tblGrid>
              <a:tr h="1283700">
                <a:tc>
                  <a:txBody>
                    <a:bodyPr/>
                    <a:lstStyle/>
                    <a:p>
                      <a:pPr indent="0" lvl="0" marL="0" marR="0" rtl="0" algn="l">
                        <a:spcBef>
                          <a:spcPts val="0"/>
                        </a:spcBef>
                        <a:spcAft>
                          <a:spcPts val="0"/>
                        </a:spcAft>
                        <a:buNone/>
                      </a:pPr>
                      <a:r>
                        <a:rPr b="0" lang="en-GB" sz="2800" u="none" cap="none" strike="noStrike"/>
                        <a:t>S.NO</a:t>
                      </a:r>
                      <a:endParaRPr/>
                    </a:p>
                  </a:txBody>
                  <a:tcPr marT="45725" marB="45725" marR="91450" marL="91450"/>
                </a:tc>
                <a:tc>
                  <a:txBody>
                    <a:bodyPr/>
                    <a:lstStyle/>
                    <a:p>
                      <a:pPr indent="0" lvl="0" marL="0" marR="0" rtl="0" algn="l">
                        <a:spcBef>
                          <a:spcPts val="0"/>
                        </a:spcBef>
                        <a:spcAft>
                          <a:spcPts val="0"/>
                        </a:spcAft>
                        <a:buNone/>
                      </a:pPr>
                      <a:r>
                        <a:rPr b="0" i="0" lang="en-GB" sz="2800" u="none" strike="noStrike">
                          <a:solidFill>
                            <a:schemeClr val="lt1"/>
                          </a:solidFill>
                          <a:latin typeface="Calibri"/>
                          <a:ea typeface="Calibri"/>
                          <a:cs typeface="Calibri"/>
                          <a:sym typeface="Calibri"/>
                        </a:rPr>
                        <a:t>TITLE </a:t>
                      </a:r>
                      <a:endParaRPr b="0" sz="2800"/>
                    </a:p>
                  </a:txBody>
                  <a:tcPr marT="45725" marB="45725" marR="91450" marL="91450"/>
                </a:tc>
                <a:tc>
                  <a:txBody>
                    <a:bodyPr/>
                    <a:lstStyle/>
                    <a:p>
                      <a:pPr indent="0" lvl="0" marL="0" marR="0" rtl="0" algn="l">
                        <a:spcBef>
                          <a:spcPts val="0"/>
                        </a:spcBef>
                        <a:spcAft>
                          <a:spcPts val="0"/>
                        </a:spcAft>
                        <a:buNone/>
                      </a:pPr>
                      <a:r>
                        <a:rPr b="0" i="0" lang="en-GB" sz="2800" u="none" strike="noStrike">
                          <a:solidFill>
                            <a:schemeClr val="lt1"/>
                          </a:solidFill>
                          <a:latin typeface="Calibri"/>
                          <a:ea typeface="Calibri"/>
                          <a:cs typeface="Calibri"/>
                          <a:sym typeface="Calibri"/>
                        </a:rPr>
                        <a:t>AUTHOR</a:t>
                      </a:r>
                      <a:endParaRPr b="0" sz="2800"/>
                    </a:p>
                  </a:txBody>
                  <a:tcPr marT="45725" marB="45725" marR="91450" marL="91450"/>
                </a:tc>
                <a:tc>
                  <a:txBody>
                    <a:bodyPr/>
                    <a:lstStyle/>
                    <a:p>
                      <a:pPr indent="0" lvl="0" marL="0" marR="0" rtl="0" algn="l">
                        <a:spcBef>
                          <a:spcPts val="0"/>
                        </a:spcBef>
                        <a:spcAft>
                          <a:spcPts val="0"/>
                        </a:spcAft>
                        <a:buNone/>
                      </a:pPr>
                      <a:r>
                        <a:rPr b="0" lang="en-GB" sz="2800"/>
                        <a:t>Reference link</a:t>
                      </a:r>
                      <a:endParaRPr/>
                    </a:p>
                  </a:txBody>
                  <a:tcPr marT="45725" marB="45725" marR="91450" marL="91450" anchor="ctr"/>
                </a:tc>
              </a:tr>
              <a:tr h="1283700">
                <a:tc>
                  <a:txBody>
                    <a:bodyPr/>
                    <a:lstStyle/>
                    <a:p>
                      <a:pPr indent="0" lvl="0" marL="0" marR="0" rtl="0" algn="l">
                        <a:spcBef>
                          <a:spcPts val="0"/>
                        </a:spcBef>
                        <a:spcAft>
                          <a:spcPts val="0"/>
                        </a:spcAft>
                        <a:buNone/>
                      </a:pPr>
                      <a:r>
                        <a:rPr b="0" lang="en-GB" sz="2800"/>
                        <a:t>1</a:t>
                      </a:r>
                      <a:endParaRPr/>
                    </a:p>
                  </a:txBody>
                  <a:tcPr marT="45725" marB="45725" marR="91450" marL="91450"/>
                </a:tc>
                <a:tc>
                  <a:txBody>
                    <a:bodyPr/>
                    <a:lstStyle/>
                    <a:p>
                      <a:pPr indent="0" lvl="0" marL="0" marR="0" rtl="0" algn="l">
                        <a:spcBef>
                          <a:spcPts val="0"/>
                        </a:spcBef>
                        <a:spcAft>
                          <a:spcPts val="0"/>
                        </a:spcAft>
                        <a:buNone/>
                      </a:pPr>
                      <a:r>
                        <a:rPr b="0" lang="en-GB" sz="2800"/>
                        <a:t>Aftermarket demands forecasting with a Regression-Bayesian-BPNN model </a:t>
                      </a:r>
                      <a:endParaRPr/>
                    </a:p>
                  </a:txBody>
                  <a:tcPr marT="45725" marB="45725" marR="91450" marL="91450" anchor="ctr"/>
                </a:tc>
                <a:tc>
                  <a:txBody>
                    <a:bodyPr/>
                    <a:lstStyle/>
                    <a:p>
                      <a:pPr indent="0" lvl="0" marL="0" marR="0" rtl="0" algn="l">
                        <a:spcBef>
                          <a:spcPts val="0"/>
                        </a:spcBef>
                        <a:spcAft>
                          <a:spcPts val="0"/>
                        </a:spcAft>
                        <a:buNone/>
                      </a:pPr>
                      <a:r>
                        <a:rPr b="0" lang="en-GB" sz="2800"/>
                        <a:t>Yun Chen;Ping Liu,Li Yu.</a:t>
                      </a:r>
                      <a:endParaRPr b="0" sz="2800"/>
                    </a:p>
                  </a:txBody>
                  <a:tcPr marT="45725" marB="45725" marR="91450" marL="91450"/>
                </a:tc>
                <a:tc>
                  <a:txBody>
                    <a:bodyPr/>
                    <a:lstStyle/>
                    <a:p>
                      <a:pPr indent="0" lvl="0" marL="0" marR="0" rtl="0" algn="l">
                        <a:spcBef>
                          <a:spcPts val="0"/>
                        </a:spcBef>
                        <a:spcAft>
                          <a:spcPts val="0"/>
                        </a:spcAft>
                        <a:buNone/>
                      </a:pPr>
                      <a:r>
                        <a:rPr lang="en-GB" sz="2800"/>
                        <a:t>https://ieeexplore.ieee.org/document/5680793</a:t>
                      </a:r>
                      <a:endParaRPr/>
                    </a:p>
                  </a:txBody>
                  <a:tcPr marT="45725" marB="45725" marR="91450" marL="91450" anchor="ctr"/>
                </a:tc>
              </a:tr>
              <a:tr h="1544400">
                <a:tc>
                  <a:txBody>
                    <a:bodyPr/>
                    <a:lstStyle/>
                    <a:p>
                      <a:pPr indent="0" lvl="0" marL="0" marR="0" rtl="0" algn="l">
                        <a:spcBef>
                          <a:spcPts val="0"/>
                        </a:spcBef>
                        <a:spcAft>
                          <a:spcPts val="0"/>
                        </a:spcAft>
                        <a:buNone/>
                      </a:pPr>
                      <a:r>
                        <a:rPr b="0" lang="en-GB" sz="2800"/>
                        <a:t>2</a:t>
                      </a:r>
                      <a:endParaRPr/>
                    </a:p>
                  </a:txBody>
                  <a:tcPr marT="45725" marB="45725" marR="91450" marL="91450"/>
                </a:tc>
                <a:tc>
                  <a:txBody>
                    <a:bodyPr/>
                    <a:lstStyle/>
                    <a:p>
                      <a:pPr indent="0" lvl="0" marL="0" marR="0" rtl="0" algn="l">
                        <a:spcBef>
                          <a:spcPts val="0"/>
                        </a:spcBef>
                        <a:spcAft>
                          <a:spcPts val="0"/>
                        </a:spcAft>
                        <a:buNone/>
                      </a:pPr>
                      <a:r>
                        <a:rPr b="0" i="0" lang="en-GB" sz="2800" u="none" strike="noStrike">
                          <a:solidFill>
                            <a:schemeClr val="dk1"/>
                          </a:solidFill>
                          <a:latin typeface="Calibri"/>
                          <a:ea typeface="Calibri"/>
                          <a:cs typeface="Calibri"/>
                          <a:sym typeface="Calibri"/>
                        </a:rPr>
                        <a:t>Identifying the critical factors driving the quality of After-sales services in the Nigerian automotive industry</a:t>
                      </a:r>
                      <a:endParaRPr b="0" sz="2800"/>
                    </a:p>
                  </a:txBody>
                  <a:tcPr marT="45725" marB="45725" marR="91450" marL="91450"/>
                </a:tc>
                <a:tc>
                  <a:txBody>
                    <a:bodyPr/>
                    <a:lstStyle/>
                    <a:p>
                      <a:pPr indent="0" lvl="0" marL="0" marR="0" rtl="0" algn="l">
                        <a:spcBef>
                          <a:spcPts val="0"/>
                        </a:spcBef>
                        <a:spcAft>
                          <a:spcPts val="0"/>
                        </a:spcAft>
                        <a:buNone/>
                      </a:pPr>
                      <a:r>
                        <a:rPr lang="en-GB" sz="2800"/>
                        <a:t>John Aiyesehinde,Clinton Aigbavboa.</a:t>
                      </a:r>
                      <a:endParaRPr/>
                    </a:p>
                  </a:txBody>
                  <a:tcPr marT="45725" marB="45725" marR="91450" marL="91450" anchor="ctr"/>
                </a:tc>
                <a:tc>
                  <a:txBody>
                    <a:bodyPr/>
                    <a:lstStyle/>
                    <a:p>
                      <a:pPr indent="0" lvl="0" marL="0" marR="0" rtl="0" algn="l">
                        <a:spcBef>
                          <a:spcPts val="0"/>
                        </a:spcBef>
                        <a:spcAft>
                          <a:spcPts val="0"/>
                        </a:spcAft>
                        <a:buNone/>
                      </a:pPr>
                      <a:r>
                        <a:rPr b="0" i="0" lang="en-GB" sz="2800" u="none" strike="noStrike">
                          <a:solidFill>
                            <a:schemeClr val="dk1"/>
                          </a:solidFill>
                          <a:latin typeface="Calibri"/>
                          <a:ea typeface="Calibri"/>
                          <a:cs typeface="Calibri"/>
                          <a:sym typeface="Calibri"/>
                        </a:rPr>
                        <a:t>https://ieeexplore.ieee.org/document/9134022</a:t>
                      </a:r>
                      <a:endParaRPr b="0" sz="2800"/>
                    </a:p>
                  </a:txBody>
                  <a:tcPr marT="45725" marB="45725" marR="91450" marL="91450"/>
                </a:tc>
              </a:tr>
              <a:tr h="3010250">
                <a:tc>
                  <a:txBody>
                    <a:bodyPr/>
                    <a:lstStyle/>
                    <a:p>
                      <a:pPr indent="0" lvl="0" marL="0" marR="0" rtl="0" algn="l">
                        <a:spcBef>
                          <a:spcPts val="0"/>
                        </a:spcBef>
                        <a:spcAft>
                          <a:spcPts val="0"/>
                        </a:spcAft>
                        <a:buNone/>
                      </a:pPr>
                      <a:r>
                        <a:rPr b="0" lang="en-GB" sz="2800"/>
                        <a:t>3</a:t>
                      </a:r>
                      <a:endParaRPr/>
                    </a:p>
                  </a:txBody>
                  <a:tcPr marT="45725" marB="45725" marR="91450" marL="91450"/>
                </a:tc>
                <a:tc>
                  <a:txBody>
                    <a:bodyPr/>
                    <a:lstStyle/>
                    <a:p>
                      <a:pPr indent="0" lvl="0" marL="0" marR="0" rtl="0" algn="l">
                        <a:spcBef>
                          <a:spcPts val="0"/>
                        </a:spcBef>
                        <a:spcAft>
                          <a:spcPts val="0"/>
                        </a:spcAft>
                        <a:buNone/>
                      </a:pPr>
                      <a:r>
                        <a:rPr b="0" i="0" lang="en-GB" sz="2800" u="none" strike="noStrike">
                          <a:solidFill>
                            <a:schemeClr val="dk1"/>
                          </a:solidFill>
                          <a:latin typeface="Calibri"/>
                          <a:ea typeface="Calibri"/>
                          <a:cs typeface="Calibri"/>
                          <a:sym typeface="Calibri"/>
                        </a:rPr>
                        <a:t>After-sales services and aftermarket support: a systematic review, theory and future research directions.</a:t>
                      </a:r>
                      <a:endParaRPr b="0" sz="2800"/>
                    </a:p>
                  </a:txBody>
                  <a:tcPr marT="45725" marB="45725" marR="91450" marL="91450"/>
                </a:tc>
                <a:tc>
                  <a:txBody>
                    <a:bodyPr/>
                    <a:lstStyle/>
                    <a:p>
                      <a:pPr indent="0" lvl="0" marL="0" marR="0" rtl="0" algn="l">
                        <a:spcBef>
                          <a:spcPts val="0"/>
                        </a:spcBef>
                        <a:spcAft>
                          <a:spcPts val="0"/>
                        </a:spcAft>
                        <a:buNone/>
                      </a:pPr>
                      <a:r>
                        <a:rPr b="0" lang="en-GB" sz="2800"/>
                        <a:t>C.M Durugbo Arabian Gulf University</a:t>
                      </a:r>
                      <a:endParaRPr b="0" sz="2800"/>
                    </a:p>
                  </a:txBody>
                  <a:tcPr marT="45725" marB="45725" marR="91450" marL="91450"/>
                </a:tc>
                <a:tc>
                  <a:txBody>
                    <a:bodyPr/>
                    <a:lstStyle/>
                    <a:p>
                      <a:pPr indent="0" lvl="0" marL="0" marR="0" rtl="0" algn="l">
                        <a:spcBef>
                          <a:spcPts val="0"/>
                        </a:spcBef>
                        <a:spcAft>
                          <a:spcPts val="0"/>
                        </a:spcAft>
                        <a:buNone/>
                      </a:pPr>
                      <a:r>
                        <a:rPr lang="en-GB" sz="2800"/>
                        <a:t>https://www.researchgate.net/publication/337468047_After-sales_services_and_aftermarket_support_a_systematic_review_theory_and_future_research_directions</a:t>
                      </a:r>
                      <a:endParaRPr/>
                    </a:p>
                  </a:txBody>
                  <a:tcPr marT="45725" marB="45725" marR="91450" marL="91450" anchor="ctr"/>
                </a:tc>
              </a:tr>
            </a:tbl>
          </a:graphicData>
        </a:graphic>
      </p:graphicFrame>
      <p:pic>
        <p:nvPicPr>
          <p:cNvPr id="206" name="Google Shape;206;p12"/>
          <p:cNvPicPr preferRelativeResize="0"/>
          <p:nvPr/>
        </p:nvPicPr>
        <p:blipFill rotWithShape="1">
          <a:blip r:embed="rId3">
            <a:alphaModFix/>
          </a:blip>
          <a:srcRect b="0" l="0" r="0" t="0"/>
          <a:stretch/>
        </p:blipFill>
        <p:spPr>
          <a:xfrm>
            <a:off x="-896675" y="-959250"/>
            <a:ext cx="4544474" cy="7482376"/>
          </a:xfrm>
          <a:prstGeom prst="rect">
            <a:avLst/>
          </a:prstGeom>
          <a:noFill/>
          <a:ln>
            <a:noFill/>
          </a:ln>
        </p:spPr>
      </p:pic>
      <p:pic>
        <p:nvPicPr>
          <p:cNvPr id="207" name="Google Shape;207;p12"/>
          <p:cNvPicPr preferRelativeResize="0"/>
          <p:nvPr/>
        </p:nvPicPr>
        <p:blipFill rotWithShape="1">
          <a:blip r:embed="rId3">
            <a:alphaModFix/>
          </a:blip>
          <a:srcRect b="0" l="0" r="0" t="0"/>
          <a:stretch/>
        </p:blipFill>
        <p:spPr>
          <a:xfrm rot="4199562">
            <a:off x="13900899" y="-3582613"/>
            <a:ext cx="4544474" cy="7482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nvSpPr>
        <p:spPr>
          <a:xfrm>
            <a:off x="6096000" y="1257300"/>
            <a:ext cx="8670000" cy="1244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GB" sz="8000" u="sng">
                <a:solidFill>
                  <a:srgbClr val="FFFFFF"/>
                </a:solidFill>
                <a:latin typeface="Times New Roman"/>
                <a:ea typeface="Times New Roman"/>
                <a:cs typeface="Times New Roman"/>
                <a:sym typeface="Times New Roman"/>
              </a:rPr>
              <a:t>CONCLUSI</a:t>
            </a:r>
            <a:r>
              <a:rPr b="1" lang="en-GB" sz="8000" u="sng">
                <a:solidFill>
                  <a:srgbClr val="FFFFFF"/>
                </a:solidFill>
                <a:latin typeface="Times New Roman"/>
                <a:ea typeface="Times New Roman"/>
                <a:cs typeface="Times New Roman"/>
                <a:sym typeface="Times New Roman"/>
              </a:rPr>
              <a:t>O</a:t>
            </a:r>
            <a:r>
              <a:rPr b="1" lang="en-GB" sz="8000" u="sng">
                <a:solidFill>
                  <a:srgbClr val="FFFFFF"/>
                </a:solidFill>
                <a:latin typeface="Times New Roman"/>
                <a:ea typeface="Times New Roman"/>
                <a:cs typeface="Times New Roman"/>
                <a:sym typeface="Times New Roman"/>
              </a:rPr>
              <a:t>N</a:t>
            </a:r>
            <a:endParaRPr sz="8000" u="sng">
              <a:solidFill>
                <a:schemeClr val="dk1"/>
              </a:solidFill>
              <a:latin typeface="Times New Roman"/>
              <a:ea typeface="Times New Roman"/>
              <a:cs typeface="Times New Roman"/>
              <a:sym typeface="Times New Roman"/>
            </a:endParaRPr>
          </a:p>
        </p:txBody>
      </p:sp>
      <p:sp>
        <p:nvSpPr>
          <p:cNvPr id="213" name="Google Shape;213;p13"/>
          <p:cNvSpPr txBox="1"/>
          <p:nvPr/>
        </p:nvSpPr>
        <p:spPr>
          <a:xfrm>
            <a:off x="2667000" y="3771900"/>
            <a:ext cx="13475969" cy="1575047"/>
          </a:xfrm>
          <a:prstGeom prst="rect">
            <a:avLst/>
          </a:prstGeom>
          <a:noFill/>
          <a:ln>
            <a:noFill/>
          </a:ln>
        </p:spPr>
        <p:txBody>
          <a:bodyPr anchorCtr="0" anchor="t" bIns="0" lIns="0" spcFirstLastPara="1" rIns="0" wrap="square" tIns="12050">
            <a:spAutoFit/>
          </a:bodyPr>
          <a:lstStyle/>
          <a:p>
            <a:pPr indent="0" lvl="0" marL="12700" marR="5080" rtl="0" algn="just">
              <a:lnSpc>
                <a:spcPct val="115900"/>
              </a:lnSpc>
              <a:spcBef>
                <a:spcPts val="0"/>
              </a:spcBef>
              <a:spcAft>
                <a:spcPts val="0"/>
              </a:spcAft>
              <a:buNone/>
            </a:pPr>
            <a:r>
              <a:rPr b="1" lang="en-GB" sz="3000">
                <a:solidFill>
                  <a:srgbClr val="FFFFFF"/>
                </a:solidFill>
                <a:latin typeface="Times New Roman"/>
                <a:ea typeface="Times New Roman"/>
                <a:cs typeface="Times New Roman"/>
                <a:sym typeface="Times New Roman"/>
              </a:rPr>
              <a:t>From the provided data we made a prediction sales trend of sales for next three months is  predicted using upper bound and lower  bound of data as per the dataset.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nvSpPr>
        <p:spPr>
          <a:xfrm>
            <a:off x="2667000" y="3771900"/>
            <a:ext cx="13475969" cy="1944891"/>
          </a:xfrm>
          <a:prstGeom prst="rect">
            <a:avLst/>
          </a:prstGeom>
          <a:noFill/>
          <a:ln>
            <a:noFill/>
          </a:ln>
        </p:spPr>
        <p:txBody>
          <a:bodyPr anchorCtr="0" anchor="t" bIns="0" lIns="0" spcFirstLastPara="1" rIns="0" wrap="square" tIns="12050">
            <a:spAutoFit/>
          </a:bodyPr>
          <a:lstStyle/>
          <a:p>
            <a:pPr indent="0" lvl="0" marL="12700" marR="5080" rtl="0" algn="ctr">
              <a:lnSpc>
                <a:spcPct val="115900"/>
              </a:lnSpc>
              <a:spcBef>
                <a:spcPts val="0"/>
              </a:spcBef>
              <a:spcAft>
                <a:spcPts val="0"/>
              </a:spcAft>
              <a:buNone/>
            </a:pPr>
            <a:r>
              <a:rPr b="1" lang="en-GB" sz="8000">
                <a:solidFill>
                  <a:srgbClr val="FFFFFF"/>
                </a:solidFill>
                <a:latin typeface="Times New Roman"/>
                <a:ea typeface="Times New Roman"/>
                <a:cs typeface="Times New Roman"/>
                <a:sym typeface="Times New Roman"/>
              </a:rPr>
              <a:t>THANK  YOU !</a:t>
            </a:r>
            <a:endParaRPr sz="8000">
              <a:solidFill>
                <a:schemeClr val="dk1"/>
              </a:solidFill>
              <a:latin typeface="Times New Roman"/>
              <a:ea typeface="Times New Roman"/>
              <a:cs typeface="Times New Roman"/>
              <a:sym typeface="Times New Roman"/>
            </a:endParaRPr>
          </a:p>
          <a:p>
            <a:pPr indent="0" lvl="0" marL="12700" marR="5080" rtl="0" algn="just">
              <a:lnSpc>
                <a:spcPct val="115900"/>
              </a:lnSpc>
              <a:spcBef>
                <a:spcPts val="95"/>
              </a:spcBef>
              <a:spcAft>
                <a:spcPts val="0"/>
              </a:spcAft>
              <a:buNone/>
            </a:pPr>
            <a:r>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2"/>
          <p:cNvPicPr preferRelativeResize="0"/>
          <p:nvPr/>
        </p:nvPicPr>
        <p:blipFill rotWithShape="1">
          <a:blip r:embed="rId3">
            <a:alphaModFix/>
          </a:blip>
          <a:srcRect b="0" l="0" r="0" t="0"/>
          <a:stretch/>
        </p:blipFill>
        <p:spPr>
          <a:xfrm>
            <a:off x="0" y="1"/>
            <a:ext cx="5345691" cy="4827342"/>
          </a:xfrm>
          <a:prstGeom prst="rect">
            <a:avLst/>
          </a:prstGeom>
          <a:noFill/>
          <a:ln>
            <a:noFill/>
          </a:ln>
        </p:spPr>
      </p:pic>
      <p:pic>
        <p:nvPicPr>
          <p:cNvPr id="69" name="Google Shape;69;p2"/>
          <p:cNvPicPr preferRelativeResize="0"/>
          <p:nvPr/>
        </p:nvPicPr>
        <p:blipFill rotWithShape="1">
          <a:blip r:embed="rId4">
            <a:alphaModFix/>
          </a:blip>
          <a:srcRect b="0" l="0" r="0" t="0"/>
          <a:stretch/>
        </p:blipFill>
        <p:spPr>
          <a:xfrm>
            <a:off x="12788757" y="2004788"/>
            <a:ext cx="5499243" cy="8282141"/>
          </a:xfrm>
          <a:prstGeom prst="rect">
            <a:avLst/>
          </a:prstGeom>
          <a:noFill/>
          <a:ln>
            <a:noFill/>
          </a:ln>
        </p:spPr>
      </p:pic>
      <p:sp>
        <p:nvSpPr>
          <p:cNvPr id="70" name="Google Shape;70;p2"/>
          <p:cNvSpPr txBox="1"/>
          <p:nvPr>
            <p:ph type="title"/>
          </p:nvPr>
        </p:nvSpPr>
        <p:spPr>
          <a:xfrm>
            <a:off x="4975072" y="233076"/>
            <a:ext cx="114657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INTRODUCTION</a:t>
            </a:r>
            <a:endParaRPr sz="8000" u="sng">
              <a:latin typeface="Times New Roman"/>
              <a:ea typeface="Times New Roman"/>
              <a:cs typeface="Times New Roman"/>
              <a:sym typeface="Times New Roman"/>
            </a:endParaRPr>
          </a:p>
        </p:txBody>
      </p:sp>
      <p:grpSp>
        <p:nvGrpSpPr>
          <p:cNvPr id="71" name="Google Shape;71;p2"/>
          <p:cNvGrpSpPr/>
          <p:nvPr/>
        </p:nvGrpSpPr>
        <p:grpSpPr>
          <a:xfrm>
            <a:off x="34097" y="680372"/>
            <a:ext cx="1517054" cy="5057884"/>
            <a:chOff x="34097" y="680372"/>
            <a:chExt cx="1517054" cy="5057884"/>
          </a:xfrm>
        </p:grpSpPr>
        <p:pic>
          <p:nvPicPr>
            <p:cNvPr id="72" name="Google Shape;72;p2"/>
            <p:cNvPicPr preferRelativeResize="0"/>
            <p:nvPr/>
          </p:nvPicPr>
          <p:blipFill rotWithShape="1">
            <a:blip r:embed="rId5">
              <a:alphaModFix/>
            </a:blip>
            <a:srcRect b="0" l="0" r="0" t="0"/>
            <a:stretch/>
          </p:blipFill>
          <p:spPr>
            <a:xfrm>
              <a:off x="34097" y="4550923"/>
              <a:ext cx="992026" cy="1187333"/>
            </a:xfrm>
            <a:prstGeom prst="rect">
              <a:avLst/>
            </a:prstGeom>
            <a:noFill/>
            <a:ln>
              <a:noFill/>
            </a:ln>
          </p:spPr>
        </p:pic>
        <p:pic>
          <p:nvPicPr>
            <p:cNvPr id="73" name="Google Shape;73;p2"/>
            <p:cNvPicPr preferRelativeResize="0"/>
            <p:nvPr/>
          </p:nvPicPr>
          <p:blipFill rotWithShape="1">
            <a:blip r:embed="rId6">
              <a:alphaModFix/>
            </a:blip>
            <a:srcRect b="0" l="0" r="0" t="0"/>
            <a:stretch/>
          </p:blipFill>
          <p:spPr>
            <a:xfrm>
              <a:off x="1198719" y="680372"/>
              <a:ext cx="352432" cy="352432"/>
            </a:xfrm>
            <a:prstGeom prst="rect">
              <a:avLst/>
            </a:prstGeom>
            <a:noFill/>
            <a:ln>
              <a:noFill/>
            </a:ln>
          </p:spPr>
        </p:pic>
      </p:grpSp>
      <p:grpSp>
        <p:nvGrpSpPr>
          <p:cNvPr id="74" name="Google Shape;74;p2"/>
          <p:cNvGrpSpPr/>
          <p:nvPr/>
        </p:nvGrpSpPr>
        <p:grpSpPr>
          <a:xfrm>
            <a:off x="17097264" y="1311175"/>
            <a:ext cx="1155680" cy="4805900"/>
            <a:chOff x="17097264" y="1311175"/>
            <a:chExt cx="1155680" cy="4805900"/>
          </a:xfrm>
        </p:grpSpPr>
        <p:pic>
          <p:nvPicPr>
            <p:cNvPr id="75" name="Google Shape;75;p2"/>
            <p:cNvPicPr preferRelativeResize="0"/>
            <p:nvPr/>
          </p:nvPicPr>
          <p:blipFill rotWithShape="1">
            <a:blip r:embed="rId7">
              <a:alphaModFix/>
            </a:blip>
            <a:srcRect b="0" l="0" r="0" t="0"/>
            <a:stretch/>
          </p:blipFill>
          <p:spPr>
            <a:xfrm>
              <a:off x="17261035" y="1311175"/>
              <a:ext cx="991909" cy="1187376"/>
            </a:xfrm>
            <a:prstGeom prst="rect">
              <a:avLst/>
            </a:prstGeom>
            <a:noFill/>
            <a:ln>
              <a:noFill/>
            </a:ln>
          </p:spPr>
        </p:pic>
        <p:pic>
          <p:nvPicPr>
            <p:cNvPr id="76" name="Google Shape;76;p2"/>
            <p:cNvPicPr preferRelativeResize="0"/>
            <p:nvPr/>
          </p:nvPicPr>
          <p:blipFill rotWithShape="1">
            <a:blip r:embed="rId8">
              <a:alphaModFix/>
            </a:blip>
            <a:srcRect b="0" l="0" r="0" t="0"/>
            <a:stretch/>
          </p:blipFill>
          <p:spPr>
            <a:xfrm>
              <a:off x="17097264" y="5497937"/>
              <a:ext cx="619138" cy="619138"/>
            </a:xfrm>
            <a:prstGeom prst="rect">
              <a:avLst/>
            </a:prstGeom>
            <a:noFill/>
            <a:ln>
              <a:noFill/>
            </a:ln>
          </p:spPr>
        </p:pic>
      </p:grpSp>
      <p:sp>
        <p:nvSpPr>
          <p:cNvPr id="77" name="Google Shape;77;p2"/>
          <p:cNvSpPr txBox="1"/>
          <p:nvPr/>
        </p:nvSpPr>
        <p:spPr>
          <a:xfrm>
            <a:off x="1743851" y="2663555"/>
            <a:ext cx="14697075" cy="5165773"/>
          </a:xfrm>
          <a:prstGeom prst="rect">
            <a:avLst/>
          </a:prstGeom>
          <a:noFill/>
          <a:ln>
            <a:noFill/>
          </a:ln>
        </p:spPr>
        <p:txBody>
          <a:bodyPr anchorCtr="0" anchor="t" bIns="0" lIns="0" spcFirstLastPara="1" rIns="0" wrap="square" tIns="12700">
            <a:spAutoFit/>
          </a:bodyPr>
          <a:lstStyle/>
          <a:p>
            <a:pPr indent="0" lvl="0" marL="12700" marR="5080" rtl="0" algn="just">
              <a:lnSpc>
                <a:spcPct val="132200"/>
              </a:lnSpc>
              <a:spcBef>
                <a:spcPts val="0"/>
              </a:spcBef>
              <a:spcAft>
                <a:spcPts val="0"/>
              </a:spcAft>
              <a:buNone/>
            </a:pPr>
            <a:r>
              <a:rPr b="1" lang="en-GB" sz="2700">
                <a:solidFill>
                  <a:srgbClr val="FFFFFF"/>
                </a:solidFill>
                <a:latin typeface="Times New Roman"/>
                <a:ea typeface="Times New Roman"/>
                <a:cs typeface="Times New Roman"/>
                <a:sym typeface="Times New Roman"/>
              </a:rPr>
              <a:t>Aftermarket analysis refers to the process of analyzing the  performance of products or services after they have been sold to  customers. In the context of spare parts, aftermarket analysis involves  analyzing the performance of spare parts in the aftermarket, which is the  market for spare parts that occurs after the initial sale of a product.</a:t>
            </a:r>
            <a:endParaRPr b="1" sz="27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b="1" sz="2700">
              <a:solidFill>
                <a:schemeClr val="dk1"/>
              </a:solidFill>
              <a:latin typeface="Times New Roman"/>
              <a:ea typeface="Times New Roman"/>
              <a:cs typeface="Times New Roman"/>
              <a:sym typeface="Times New Roman"/>
            </a:endParaRPr>
          </a:p>
          <a:p>
            <a:pPr indent="0" lvl="0" marL="12700" marR="0" rtl="0" algn="just">
              <a:lnSpc>
                <a:spcPct val="100000"/>
              </a:lnSpc>
              <a:spcBef>
                <a:spcPts val="1200"/>
              </a:spcBef>
              <a:spcAft>
                <a:spcPts val="0"/>
              </a:spcAft>
              <a:buNone/>
            </a:pPr>
            <a:r>
              <a:rPr b="1" lang="en-GB" sz="2700" u="sng">
                <a:solidFill>
                  <a:srgbClr val="FFFFFF"/>
                </a:solidFill>
                <a:latin typeface="Times New Roman"/>
                <a:ea typeface="Times New Roman"/>
                <a:cs typeface="Times New Roman"/>
                <a:sym typeface="Times New Roman"/>
              </a:rPr>
              <a:t>MISSION:</a:t>
            </a:r>
            <a:endParaRPr b="1" sz="2700" u="sng">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b="1" sz="2700">
              <a:solidFill>
                <a:schemeClr val="dk1"/>
              </a:solidFill>
              <a:latin typeface="Times New Roman"/>
              <a:ea typeface="Times New Roman"/>
              <a:cs typeface="Times New Roman"/>
              <a:sym typeface="Times New Roman"/>
            </a:endParaRPr>
          </a:p>
          <a:p>
            <a:pPr indent="0" lvl="0" marL="12700" marR="22860" rtl="0" algn="just">
              <a:lnSpc>
                <a:spcPct val="132200"/>
              </a:lnSpc>
              <a:spcBef>
                <a:spcPts val="1200"/>
              </a:spcBef>
              <a:spcAft>
                <a:spcPts val="0"/>
              </a:spcAft>
              <a:buNone/>
            </a:pPr>
            <a:r>
              <a:rPr b="1" lang="en-GB" sz="2700">
                <a:solidFill>
                  <a:srgbClr val="FFFFFF"/>
                </a:solidFill>
                <a:latin typeface="Times New Roman"/>
                <a:ea typeface="Times New Roman"/>
                <a:cs typeface="Times New Roman"/>
                <a:sym typeface="Times New Roman"/>
              </a:rPr>
              <a:t>The goal of aftermarket analysis is to identify areas for improvement and develop recommendations for optimizing aftermarket sales of spare  parts.</a:t>
            </a:r>
            <a:endParaRPr b="1" sz="2700">
              <a:solidFill>
                <a:schemeClr val="dk1"/>
              </a:solidFill>
              <a:latin typeface="Times New Roman"/>
              <a:ea typeface="Times New Roman"/>
              <a:cs typeface="Times New Roman"/>
              <a:sym typeface="Times New Roman"/>
            </a:endParaRPr>
          </a:p>
        </p:txBody>
      </p:sp>
      <p:pic>
        <p:nvPicPr>
          <p:cNvPr id="78" name="Google Shape;78;p2"/>
          <p:cNvPicPr preferRelativeResize="0"/>
          <p:nvPr/>
        </p:nvPicPr>
        <p:blipFill rotWithShape="1">
          <a:blip r:embed="rId9">
            <a:alphaModFix/>
          </a:blip>
          <a:srcRect b="0" l="0" r="0" t="0"/>
          <a:stretch/>
        </p:blipFill>
        <p:spPr>
          <a:xfrm>
            <a:off x="12071029" y="0"/>
            <a:ext cx="6216970" cy="6298952"/>
          </a:xfrm>
          <a:prstGeom prst="rect">
            <a:avLst/>
          </a:prstGeom>
          <a:noFill/>
          <a:ln>
            <a:noFill/>
          </a:ln>
        </p:spPr>
      </p:pic>
      <p:pic>
        <p:nvPicPr>
          <p:cNvPr id="79" name="Google Shape;79;p2"/>
          <p:cNvPicPr preferRelativeResize="0"/>
          <p:nvPr/>
        </p:nvPicPr>
        <p:blipFill rotWithShape="1">
          <a:blip r:embed="rId10">
            <a:alphaModFix/>
          </a:blip>
          <a:srcRect b="0" l="0" r="0" t="0"/>
          <a:stretch/>
        </p:blipFill>
        <p:spPr>
          <a:xfrm>
            <a:off x="0" y="419100"/>
            <a:ext cx="6449561" cy="759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b="0" l="0" r="0" t="0"/>
          <a:stretch/>
        </p:blipFill>
        <p:spPr>
          <a:xfrm>
            <a:off x="0" y="1"/>
            <a:ext cx="6016246" cy="5964753"/>
          </a:xfrm>
          <a:prstGeom prst="rect">
            <a:avLst/>
          </a:prstGeom>
          <a:noFill/>
          <a:ln>
            <a:noFill/>
          </a:ln>
        </p:spPr>
      </p:pic>
      <p:pic>
        <p:nvPicPr>
          <p:cNvPr id="85" name="Google Shape;85;p3"/>
          <p:cNvPicPr preferRelativeResize="0"/>
          <p:nvPr/>
        </p:nvPicPr>
        <p:blipFill rotWithShape="1">
          <a:blip r:embed="rId4">
            <a:alphaModFix/>
          </a:blip>
          <a:srcRect b="0" l="0" r="0" t="0"/>
          <a:stretch/>
        </p:blipFill>
        <p:spPr>
          <a:xfrm>
            <a:off x="11795531" y="5691420"/>
            <a:ext cx="6492468" cy="4595579"/>
          </a:xfrm>
          <a:prstGeom prst="rect">
            <a:avLst/>
          </a:prstGeom>
          <a:noFill/>
          <a:ln>
            <a:noFill/>
          </a:ln>
        </p:spPr>
      </p:pic>
      <p:pic>
        <p:nvPicPr>
          <p:cNvPr id="86" name="Google Shape;86;p3"/>
          <p:cNvPicPr preferRelativeResize="0"/>
          <p:nvPr/>
        </p:nvPicPr>
        <p:blipFill rotWithShape="1">
          <a:blip r:embed="rId5">
            <a:alphaModFix/>
          </a:blip>
          <a:srcRect b="0" l="0" r="0" t="0"/>
          <a:stretch/>
        </p:blipFill>
        <p:spPr>
          <a:xfrm>
            <a:off x="16442480" y="1565889"/>
            <a:ext cx="819077" cy="447337"/>
          </a:xfrm>
          <a:prstGeom prst="rect">
            <a:avLst/>
          </a:prstGeom>
          <a:noFill/>
          <a:ln>
            <a:noFill/>
          </a:ln>
        </p:spPr>
      </p:pic>
      <p:sp>
        <p:nvSpPr>
          <p:cNvPr id="87" name="Google Shape;87;p3"/>
          <p:cNvSpPr/>
          <p:nvPr/>
        </p:nvSpPr>
        <p:spPr>
          <a:xfrm>
            <a:off x="16883498" y="6721142"/>
            <a:ext cx="86360" cy="1866264"/>
          </a:xfrm>
          <a:custGeom>
            <a:rect b="b" l="l" r="r" t="t"/>
            <a:pathLst>
              <a:path extrusionOk="0" h="1866265" w="86359">
                <a:moveTo>
                  <a:pt x="85928" y="1824543"/>
                </a:moveTo>
                <a:lnTo>
                  <a:pt x="82552" y="1840756"/>
                </a:lnTo>
                <a:lnTo>
                  <a:pt x="73344" y="1853997"/>
                </a:lnTo>
                <a:lnTo>
                  <a:pt x="59688" y="1862923"/>
                </a:lnTo>
                <a:lnTo>
                  <a:pt x="42964" y="1866197"/>
                </a:lnTo>
                <a:lnTo>
                  <a:pt x="26240" y="1862923"/>
                </a:lnTo>
                <a:lnTo>
                  <a:pt x="12584" y="1853997"/>
                </a:lnTo>
                <a:lnTo>
                  <a:pt x="3376" y="1840756"/>
                </a:lnTo>
                <a:lnTo>
                  <a:pt x="0" y="1824543"/>
                </a:lnTo>
                <a:lnTo>
                  <a:pt x="3376" y="1808329"/>
                </a:lnTo>
                <a:lnTo>
                  <a:pt x="12584" y="1795089"/>
                </a:lnTo>
                <a:lnTo>
                  <a:pt x="26240" y="1786162"/>
                </a:lnTo>
                <a:lnTo>
                  <a:pt x="42964" y="1782889"/>
                </a:lnTo>
                <a:lnTo>
                  <a:pt x="59688" y="1786162"/>
                </a:lnTo>
                <a:lnTo>
                  <a:pt x="73344" y="1795089"/>
                </a:lnTo>
                <a:lnTo>
                  <a:pt x="82552" y="1808329"/>
                </a:lnTo>
                <a:lnTo>
                  <a:pt x="85928" y="1824543"/>
                </a:lnTo>
                <a:close/>
              </a:path>
              <a:path extrusionOk="0" h="1866265" w="86359">
                <a:moveTo>
                  <a:pt x="85928" y="1569844"/>
                </a:moveTo>
                <a:lnTo>
                  <a:pt x="82552" y="1586058"/>
                </a:lnTo>
                <a:lnTo>
                  <a:pt x="73344" y="1599298"/>
                </a:lnTo>
                <a:lnTo>
                  <a:pt x="59688" y="1608225"/>
                </a:lnTo>
                <a:lnTo>
                  <a:pt x="42964" y="1611499"/>
                </a:lnTo>
                <a:lnTo>
                  <a:pt x="26240" y="1608225"/>
                </a:lnTo>
                <a:lnTo>
                  <a:pt x="12584" y="1599298"/>
                </a:lnTo>
                <a:lnTo>
                  <a:pt x="3376" y="1586058"/>
                </a:lnTo>
                <a:lnTo>
                  <a:pt x="0" y="1569844"/>
                </a:lnTo>
                <a:lnTo>
                  <a:pt x="3376" y="1553631"/>
                </a:lnTo>
                <a:lnTo>
                  <a:pt x="12584" y="1540390"/>
                </a:lnTo>
                <a:lnTo>
                  <a:pt x="26240" y="1531464"/>
                </a:lnTo>
                <a:lnTo>
                  <a:pt x="42964" y="1528190"/>
                </a:lnTo>
                <a:lnTo>
                  <a:pt x="59688" y="1531464"/>
                </a:lnTo>
                <a:lnTo>
                  <a:pt x="73344" y="1540391"/>
                </a:lnTo>
                <a:lnTo>
                  <a:pt x="82552" y="1553631"/>
                </a:lnTo>
                <a:lnTo>
                  <a:pt x="85928" y="1569844"/>
                </a:lnTo>
                <a:close/>
              </a:path>
              <a:path extrusionOk="0" h="1866265" w="86359">
                <a:moveTo>
                  <a:pt x="85928" y="1315146"/>
                </a:moveTo>
                <a:lnTo>
                  <a:pt x="82552" y="1331359"/>
                </a:lnTo>
                <a:lnTo>
                  <a:pt x="73344" y="1344599"/>
                </a:lnTo>
                <a:lnTo>
                  <a:pt x="59688" y="1353526"/>
                </a:lnTo>
                <a:lnTo>
                  <a:pt x="42964" y="1356800"/>
                </a:lnTo>
                <a:lnTo>
                  <a:pt x="26240" y="1353526"/>
                </a:lnTo>
                <a:lnTo>
                  <a:pt x="12584" y="1344599"/>
                </a:lnTo>
                <a:lnTo>
                  <a:pt x="3376" y="1331359"/>
                </a:lnTo>
                <a:lnTo>
                  <a:pt x="0" y="1315146"/>
                </a:lnTo>
                <a:lnTo>
                  <a:pt x="3376" y="1298932"/>
                </a:lnTo>
                <a:lnTo>
                  <a:pt x="12584" y="1285692"/>
                </a:lnTo>
                <a:lnTo>
                  <a:pt x="26240" y="1276765"/>
                </a:lnTo>
                <a:lnTo>
                  <a:pt x="42964" y="1273491"/>
                </a:lnTo>
                <a:lnTo>
                  <a:pt x="59688" y="1276765"/>
                </a:lnTo>
                <a:lnTo>
                  <a:pt x="73344" y="1285692"/>
                </a:lnTo>
                <a:lnTo>
                  <a:pt x="82552" y="1298932"/>
                </a:lnTo>
                <a:lnTo>
                  <a:pt x="85928" y="1315146"/>
                </a:lnTo>
                <a:close/>
              </a:path>
              <a:path extrusionOk="0" h="1866265" w="86359">
                <a:moveTo>
                  <a:pt x="85928" y="1060447"/>
                </a:moveTo>
                <a:lnTo>
                  <a:pt x="82552" y="1076661"/>
                </a:lnTo>
                <a:lnTo>
                  <a:pt x="73344" y="1089901"/>
                </a:lnTo>
                <a:lnTo>
                  <a:pt x="59688" y="1098828"/>
                </a:lnTo>
                <a:lnTo>
                  <a:pt x="42964" y="1102101"/>
                </a:lnTo>
                <a:lnTo>
                  <a:pt x="26240" y="1098828"/>
                </a:lnTo>
                <a:lnTo>
                  <a:pt x="12584" y="1089901"/>
                </a:lnTo>
                <a:lnTo>
                  <a:pt x="3376" y="1076661"/>
                </a:lnTo>
                <a:lnTo>
                  <a:pt x="0" y="1060447"/>
                </a:lnTo>
                <a:lnTo>
                  <a:pt x="3376" y="1044234"/>
                </a:lnTo>
                <a:lnTo>
                  <a:pt x="12584" y="1030993"/>
                </a:lnTo>
                <a:lnTo>
                  <a:pt x="26240" y="1022067"/>
                </a:lnTo>
                <a:lnTo>
                  <a:pt x="42964" y="1018793"/>
                </a:lnTo>
                <a:lnTo>
                  <a:pt x="59688" y="1022067"/>
                </a:lnTo>
                <a:lnTo>
                  <a:pt x="73344" y="1030994"/>
                </a:lnTo>
                <a:lnTo>
                  <a:pt x="82552" y="1044234"/>
                </a:lnTo>
                <a:lnTo>
                  <a:pt x="85928" y="1060447"/>
                </a:lnTo>
                <a:close/>
              </a:path>
              <a:path extrusionOk="0" h="1866265" w="86359">
                <a:moveTo>
                  <a:pt x="85928" y="805749"/>
                </a:moveTo>
                <a:lnTo>
                  <a:pt x="82552" y="821963"/>
                </a:lnTo>
                <a:lnTo>
                  <a:pt x="73344" y="835203"/>
                </a:lnTo>
                <a:lnTo>
                  <a:pt x="59688" y="844130"/>
                </a:lnTo>
                <a:lnTo>
                  <a:pt x="42964" y="847403"/>
                </a:lnTo>
                <a:lnTo>
                  <a:pt x="26240" y="844130"/>
                </a:lnTo>
                <a:lnTo>
                  <a:pt x="12584" y="835203"/>
                </a:lnTo>
                <a:lnTo>
                  <a:pt x="3376" y="821963"/>
                </a:lnTo>
                <a:lnTo>
                  <a:pt x="0" y="805749"/>
                </a:lnTo>
                <a:lnTo>
                  <a:pt x="3376" y="789535"/>
                </a:lnTo>
                <a:lnTo>
                  <a:pt x="12584" y="776295"/>
                </a:lnTo>
                <a:lnTo>
                  <a:pt x="26240" y="767368"/>
                </a:lnTo>
                <a:lnTo>
                  <a:pt x="42964" y="764095"/>
                </a:lnTo>
                <a:lnTo>
                  <a:pt x="59688" y="767368"/>
                </a:lnTo>
                <a:lnTo>
                  <a:pt x="73344" y="776295"/>
                </a:lnTo>
                <a:lnTo>
                  <a:pt x="82552" y="789535"/>
                </a:lnTo>
                <a:lnTo>
                  <a:pt x="85928" y="805749"/>
                </a:lnTo>
                <a:close/>
              </a:path>
              <a:path extrusionOk="0" h="1866265" w="86359">
                <a:moveTo>
                  <a:pt x="85928" y="551051"/>
                </a:moveTo>
                <a:lnTo>
                  <a:pt x="82552" y="567264"/>
                </a:lnTo>
                <a:lnTo>
                  <a:pt x="73344" y="580505"/>
                </a:lnTo>
                <a:lnTo>
                  <a:pt x="59688" y="589431"/>
                </a:lnTo>
                <a:lnTo>
                  <a:pt x="42964" y="592705"/>
                </a:lnTo>
                <a:lnTo>
                  <a:pt x="26240" y="589431"/>
                </a:lnTo>
                <a:lnTo>
                  <a:pt x="12584" y="580505"/>
                </a:lnTo>
                <a:lnTo>
                  <a:pt x="3376" y="567264"/>
                </a:lnTo>
                <a:lnTo>
                  <a:pt x="0" y="551051"/>
                </a:lnTo>
                <a:lnTo>
                  <a:pt x="3376" y="534837"/>
                </a:lnTo>
                <a:lnTo>
                  <a:pt x="12584" y="521597"/>
                </a:lnTo>
                <a:lnTo>
                  <a:pt x="26240" y="512670"/>
                </a:lnTo>
                <a:lnTo>
                  <a:pt x="42964" y="509397"/>
                </a:lnTo>
                <a:lnTo>
                  <a:pt x="59688" y="512670"/>
                </a:lnTo>
                <a:lnTo>
                  <a:pt x="73344" y="521597"/>
                </a:lnTo>
                <a:lnTo>
                  <a:pt x="82552" y="534837"/>
                </a:lnTo>
                <a:lnTo>
                  <a:pt x="85928" y="551051"/>
                </a:lnTo>
                <a:close/>
              </a:path>
              <a:path extrusionOk="0" h="1866265" w="86359">
                <a:moveTo>
                  <a:pt x="85928" y="296352"/>
                </a:moveTo>
                <a:lnTo>
                  <a:pt x="82552" y="312566"/>
                </a:lnTo>
                <a:lnTo>
                  <a:pt x="73344" y="325806"/>
                </a:lnTo>
                <a:lnTo>
                  <a:pt x="59688" y="334733"/>
                </a:lnTo>
                <a:lnTo>
                  <a:pt x="42964" y="338007"/>
                </a:lnTo>
                <a:lnTo>
                  <a:pt x="26240" y="334733"/>
                </a:lnTo>
                <a:lnTo>
                  <a:pt x="12584" y="325806"/>
                </a:lnTo>
                <a:lnTo>
                  <a:pt x="3376" y="312566"/>
                </a:lnTo>
                <a:lnTo>
                  <a:pt x="0" y="296352"/>
                </a:lnTo>
                <a:lnTo>
                  <a:pt x="3376" y="280139"/>
                </a:lnTo>
                <a:lnTo>
                  <a:pt x="12584" y="266898"/>
                </a:lnTo>
                <a:lnTo>
                  <a:pt x="26240" y="257972"/>
                </a:lnTo>
                <a:lnTo>
                  <a:pt x="42964" y="254698"/>
                </a:lnTo>
                <a:lnTo>
                  <a:pt x="59688" y="257972"/>
                </a:lnTo>
                <a:lnTo>
                  <a:pt x="73344" y="266899"/>
                </a:lnTo>
                <a:lnTo>
                  <a:pt x="82552" y="280139"/>
                </a:lnTo>
                <a:lnTo>
                  <a:pt x="85928" y="296352"/>
                </a:lnTo>
                <a:close/>
              </a:path>
              <a:path extrusionOk="0" h="1866265" w="86359">
                <a:moveTo>
                  <a:pt x="85928" y="41654"/>
                </a:moveTo>
                <a:lnTo>
                  <a:pt x="82552" y="57867"/>
                </a:lnTo>
                <a:lnTo>
                  <a:pt x="73344" y="71107"/>
                </a:lnTo>
                <a:lnTo>
                  <a:pt x="59688" y="80034"/>
                </a:lnTo>
                <a:lnTo>
                  <a:pt x="42964" y="83308"/>
                </a:lnTo>
                <a:lnTo>
                  <a:pt x="26240" y="80034"/>
                </a:lnTo>
                <a:lnTo>
                  <a:pt x="12584" y="71107"/>
                </a:lnTo>
                <a:lnTo>
                  <a:pt x="3376" y="57867"/>
                </a:lnTo>
                <a:lnTo>
                  <a:pt x="0" y="41654"/>
                </a:lnTo>
                <a:lnTo>
                  <a:pt x="3376" y="25440"/>
                </a:lnTo>
                <a:lnTo>
                  <a:pt x="12584" y="12200"/>
                </a:lnTo>
                <a:lnTo>
                  <a:pt x="26240" y="3273"/>
                </a:lnTo>
                <a:lnTo>
                  <a:pt x="42964" y="0"/>
                </a:lnTo>
                <a:lnTo>
                  <a:pt x="59688" y="3273"/>
                </a:lnTo>
                <a:lnTo>
                  <a:pt x="73344" y="12200"/>
                </a:lnTo>
                <a:lnTo>
                  <a:pt x="82552" y="25440"/>
                </a:lnTo>
                <a:lnTo>
                  <a:pt x="85928" y="41654"/>
                </a:lnTo>
                <a:close/>
              </a:path>
            </a:pathLst>
          </a:custGeom>
          <a:solidFill>
            <a:srgbClr val="BF560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3"/>
          <p:cNvSpPr txBox="1"/>
          <p:nvPr>
            <p:ph type="title"/>
          </p:nvPr>
        </p:nvSpPr>
        <p:spPr>
          <a:xfrm>
            <a:off x="3534727" y="374467"/>
            <a:ext cx="1058100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BUSINESS PROBLEM</a:t>
            </a:r>
            <a:endParaRPr sz="8000" u="sng">
              <a:latin typeface="Times New Roman"/>
              <a:ea typeface="Times New Roman"/>
              <a:cs typeface="Times New Roman"/>
              <a:sym typeface="Times New Roman"/>
            </a:endParaRPr>
          </a:p>
        </p:txBody>
      </p:sp>
      <p:sp>
        <p:nvSpPr>
          <p:cNvPr id="89" name="Google Shape;89;p3"/>
          <p:cNvSpPr txBox="1"/>
          <p:nvPr/>
        </p:nvSpPr>
        <p:spPr>
          <a:xfrm>
            <a:off x="1687620" y="2516835"/>
            <a:ext cx="14754860" cy="3365793"/>
          </a:xfrm>
          <a:prstGeom prst="rect">
            <a:avLst/>
          </a:prstGeom>
          <a:noFill/>
          <a:ln>
            <a:noFill/>
          </a:ln>
        </p:spPr>
        <p:txBody>
          <a:bodyPr anchorCtr="0" anchor="t" bIns="0" lIns="0" spcFirstLastPara="1" rIns="0" wrap="square" tIns="12050">
            <a:spAutoFit/>
          </a:bodyPr>
          <a:lstStyle/>
          <a:p>
            <a:pPr indent="0" lvl="0" marL="12700" marR="5080" rtl="0" algn="just">
              <a:lnSpc>
                <a:spcPct val="131500"/>
              </a:lnSpc>
              <a:spcBef>
                <a:spcPts val="0"/>
              </a:spcBef>
              <a:spcAft>
                <a:spcPts val="0"/>
              </a:spcAft>
              <a:buNone/>
            </a:pPr>
            <a:r>
              <a:rPr b="1" lang="en-GB" sz="2700">
                <a:solidFill>
                  <a:srgbClr val="FFFFFF"/>
                </a:solidFill>
                <a:latin typeface="Times New Roman"/>
                <a:ea typeface="Times New Roman"/>
                <a:cs typeface="Times New Roman"/>
                <a:sym typeface="Times New Roman"/>
              </a:rPr>
              <a:t>The problem statement of aftermarket sales analysis is to predict  the sales for the next 3 months with the history of sales data  provided.</a:t>
            </a:r>
            <a:endParaRPr sz="2700">
              <a:solidFill>
                <a:schemeClr val="dk1"/>
              </a:solidFill>
              <a:latin typeface="Times New Roman"/>
              <a:ea typeface="Times New Roman"/>
              <a:cs typeface="Times New Roman"/>
              <a:sym typeface="Times New Roman"/>
            </a:endParaRPr>
          </a:p>
          <a:p>
            <a:pPr indent="0" lvl="0" marL="12700" marR="0" rtl="0" algn="just">
              <a:lnSpc>
                <a:spcPct val="100000"/>
              </a:lnSpc>
              <a:spcBef>
                <a:spcPts val="1200"/>
              </a:spcBef>
              <a:spcAft>
                <a:spcPts val="0"/>
              </a:spcAft>
              <a:buNone/>
            </a:pPr>
            <a:r>
              <a:t/>
            </a:r>
            <a:endParaRPr b="1" sz="2700">
              <a:solidFill>
                <a:srgbClr val="FFFFFF"/>
              </a:solidFill>
              <a:latin typeface="Times New Roman"/>
              <a:ea typeface="Times New Roman"/>
              <a:cs typeface="Times New Roman"/>
              <a:sym typeface="Times New Roman"/>
            </a:endParaRPr>
          </a:p>
          <a:p>
            <a:pPr indent="0" lvl="0" marL="12700" marR="0" rtl="0" algn="just">
              <a:lnSpc>
                <a:spcPct val="100000"/>
              </a:lnSpc>
              <a:spcBef>
                <a:spcPts val="1200"/>
              </a:spcBef>
              <a:spcAft>
                <a:spcPts val="0"/>
              </a:spcAft>
              <a:buNone/>
            </a:pPr>
            <a:r>
              <a:rPr b="1" lang="en-GB" sz="2700" u="sng">
                <a:solidFill>
                  <a:srgbClr val="FFFFFF"/>
                </a:solidFill>
                <a:latin typeface="Times New Roman"/>
                <a:ea typeface="Times New Roman"/>
                <a:cs typeface="Times New Roman"/>
                <a:sym typeface="Times New Roman"/>
              </a:rPr>
              <a:t>PROBLEM</a:t>
            </a:r>
            <a:endParaRPr b="1" sz="2700" u="sng">
              <a:solidFill>
                <a:schemeClr val="dk1"/>
              </a:solidFill>
              <a:latin typeface="Times New Roman"/>
              <a:ea typeface="Times New Roman"/>
              <a:cs typeface="Times New Roman"/>
              <a:sym typeface="Times New Roman"/>
            </a:endParaRPr>
          </a:p>
          <a:p>
            <a:pPr indent="0" lvl="0" marL="12700" marR="312420" rtl="0" algn="just">
              <a:lnSpc>
                <a:spcPct val="115900"/>
              </a:lnSpc>
              <a:spcBef>
                <a:spcPts val="1200"/>
              </a:spcBef>
              <a:spcAft>
                <a:spcPts val="0"/>
              </a:spcAft>
              <a:buNone/>
            </a:pPr>
            <a:r>
              <a:rPr b="1" lang="en-GB" sz="2700">
                <a:solidFill>
                  <a:srgbClr val="FFFFFF"/>
                </a:solidFill>
                <a:latin typeface="Times New Roman"/>
                <a:ea typeface="Times New Roman"/>
                <a:cs typeface="Times New Roman"/>
                <a:sym typeface="Times New Roman"/>
              </a:rPr>
              <a:t>With this forecast, capacity allocation for aftermarket and use of  available resources become more efficient. This also helps to order  imports with a clear window.</a:t>
            </a:r>
            <a:endParaRPr sz="2700">
              <a:solidFill>
                <a:schemeClr val="dk1"/>
              </a:solidFill>
              <a:latin typeface="Times New Roman"/>
              <a:ea typeface="Times New Roman"/>
              <a:cs typeface="Times New Roman"/>
              <a:sym typeface="Times New Roman"/>
            </a:endParaRPr>
          </a:p>
        </p:txBody>
      </p:sp>
      <p:pic>
        <p:nvPicPr>
          <p:cNvPr id="90" name="Google Shape;90;p3"/>
          <p:cNvPicPr preferRelativeResize="0"/>
          <p:nvPr/>
        </p:nvPicPr>
        <p:blipFill rotWithShape="1">
          <a:blip r:embed="rId6">
            <a:alphaModFix/>
          </a:blip>
          <a:srcRect b="0" l="0" r="0" t="0"/>
          <a:stretch/>
        </p:blipFill>
        <p:spPr>
          <a:xfrm>
            <a:off x="0" y="8051731"/>
            <a:ext cx="3984770" cy="2235268"/>
          </a:xfrm>
          <a:prstGeom prst="rect">
            <a:avLst/>
          </a:prstGeom>
          <a:noFill/>
          <a:ln>
            <a:noFill/>
          </a:ln>
        </p:spPr>
      </p:pic>
      <p:pic>
        <p:nvPicPr>
          <p:cNvPr id="91" name="Google Shape;91;p3"/>
          <p:cNvPicPr preferRelativeResize="0"/>
          <p:nvPr/>
        </p:nvPicPr>
        <p:blipFill rotWithShape="1">
          <a:blip r:embed="rId7">
            <a:alphaModFix/>
          </a:blip>
          <a:srcRect b="0" l="0" r="0" t="0"/>
          <a:stretch/>
        </p:blipFill>
        <p:spPr>
          <a:xfrm>
            <a:off x="10932374" y="1"/>
            <a:ext cx="7355626" cy="699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3276600" y="3543300"/>
            <a:ext cx="12268200" cy="33239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GB" sz="3000">
                <a:solidFill>
                  <a:schemeClr val="lt1"/>
                </a:solidFill>
                <a:latin typeface="Times New Roman"/>
                <a:ea typeface="Times New Roman"/>
                <a:cs typeface="Times New Roman"/>
                <a:sym typeface="Times New Roman"/>
              </a:rPr>
              <a:t>1.Cleaning and Analysis of data </a:t>
            </a:r>
            <a:r>
              <a:rPr lang="en-GB" sz="3000">
                <a:solidFill>
                  <a:schemeClr val="lt1"/>
                </a:solidFill>
                <a:latin typeface="Times New Roman"/>
                <a:ea typeface="Times New Roman"/>
                <a:cs typeface="Times New Roman"/>
                <a:sym typeface="Times New Roman"/>
              </a:rPr>
              <a:t>- data understanding and pattern identification is made.</a:t>
            </a:r>
            <a:endParaRPr/>
          </a:p>
          <a:p>
            <a:pPr indent="0" lvl="0" marL="0" marR="0" rtl="0" algn="just">
              <a:spcBef>
                <a:spcPts val="1200"/>
              </a:spcBef>
              <a:spcAft>
                <a:spcPts val="0"/>
              </a:spcAft>
              <a:buNone/>
            </a:pPr>
            <a:r>
              <a:rPr b="1" lang="en-GB" sz="3000">
                <a:solidFill>
                  <a:schemeClr val="lt1"/>
                </a:solidFill>
                <a:latin typeface="Times New Roman"/>
                <a:ea typeface="Times New Roman"/>
                <a:cs typeface="Times New Roman"/>
                <a:sym typeface="Times New Roman"/>
              </a:rPr>
              <a:t>2.Modeling Building </a:t>
            </a:r>
            <a:r>
              <a:rPr lang="en-GB" sz="3000">
                <a:solidFill>
                  <a:schemeClr val="lt1"/>
                </a:solidFill>
                <a:latin typeface="Times New Roman"/>
                <a:ea typeface="Times New Roman"/>
                <a:cs typeface="Times New Roman"/>
                <a:sym typeface="Times New Roman"/>
              </a:rPr>
              <a:t>- using the ARIMA(AutoRegressive Integrated Moving Average) model our prediction model is built</a:t>
            </a:r>
            <a:endParaRPr/>
          </a:p>
          <a:p>
            <a:pPr indent="0" lvl="0" marL="0" marR="0" rtl="0" algn="just">
              <a:spcBef>
                <a:spcPts val="1200"/>
              </a:spcBef>
              <a:spcAft>
                <a:spcPts val="0"/>
              </a:spcAft>
              <a:buNone/>
            </a:pPr>
            <a:r>
              <a:rPr b="1" lang="en-GB" sz="3000">
                <a:solidFill>
                  <a:schemeClr val="lt1"/>
                </a:solidFill>
                <a:latin typeface="Times New Roman"/>
                <a:ea typeface="Times New Roman"/>
                <a:cs typeface="Times New Roman"/>
                <a:sym typeface="Times New Roman"/>
              </a:rPr>
              <a:t>3.Testing</a:t>
            </a:r>
            <a:r>
              <a:rPr lang="en-GB" sz="3000">
                <a:solidFill>
                  <a:schemeClr val="lt1"/>
                </a:solidFill>
                <a:latin typeface="Times New Roman"/>
                <a:ea typeface="Times New Roman"/>
                <a:cs typeface="Times New Roman"/>
                <a:sym typeface="Times New Roman"/>
              </a:rPr>
              <a:t> - model performance is analysed and improved</a:t>
            </a:r>
            <a:endParaRPr/>
          </a:p>
          <a:p>
            <a:pPr indent="0" lvl="0" marL="0" marR="0" rtl="0" algn="just">
              <a:spcBef>
                <a:spcPts val="1200"/>
              </a:spcBef>
              <a:spcAft>
                <a:spcPts val="0"/>
              </a:spcAft>
              <a:buNone/>
            </a:pPr>
            <a:r>
              <a:rPr b="1" lang="en-GB" sz="3000">
                <a:solidFill>
                  <a:schemeClr val="lt1"/>
                </a:solidFill>
                <a:latin typeface="Times New Roman"/>
                <a:ea typeface="Times New Roman"/>
                <a:cs typeface="Times New Roman"/>
                <a:sym typeface="Times New Roman"/>
              </a:rPr>
              <a:t>4.Deployment</a:t>
            </a:r>
            <a:r>
              <a:rPr lang="en-GB" sz="3000">
                <a:solidFill>
                  <a:schemeClr val="lt1"/>
                </a:solidFill>
                <a:latin typeface="Times New Roman"/>
                <a:ea typeface="Times New Roman"/>
                <a:cs typeface="Times New Roman"/>
                <a:sym typeface="Times New Roman"/>
              </a:rPr>
              <a:t> - model is presented in API</a:t>
            </a:r>
            <a:endParaRPr sz="3000">
              <a:solidFill>
                <a:schemeClr val="lt1"/>
              </a:solidFill>
              <a:latin typeface="Times New Roman"/>
              <a:ea typeface="Times New Roman"/>
              <a:cs typeface="Times New Roman"/>
              <a:sym typeface="Times New Roman"/>
            </a:endParaRPr>
          </a:p>
        </p:txBody>
      </p:sp>
      <p:sp>
        <p:nvSpPr>
          <p:cNvPr id="97" name="Google Shape;97;p4"/>
          <p:cNvSpPr txBox="1"/>
          <p:nvPr/>
        </p:nvSpPr>
        <p:spPr>
          <a:xfrm>
            <a:off x="5105400" y="1333500"/>
            <a:ext cx="800321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8000" u="sng">
                <a:solidFill>
                  <a:schemeClr val="lt1"/>
                </a:solidFill>
                <a:latin typeface="Times New Roman"/>
                <a:ea typeface="Times New Roman"/>
                <a:cs typeface="Times New Roman"/>
                <a:sym typeface="Times New Roman"/>
              </a:rPr>
              <a:t>PROJECT PLAN</a:t>
            </a:r>
            <a:endParaRPr b="1" sz="8000" u="sng">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5"/>
          <p:cNvPicPr preferRelativeResize="0"/>
          <p:nvPr/>
        </p:nvPicPr>
        <p:blipFill rotWithShape="1">
          <a:blip r:embed="rId3">
            <a:alphaModFix/>
          </a:blip>
          <a:srcRect b="0" l="0" r="0" t="0"/>
          <a:stretch/>
        </p:blipFill>
        <p:spPr>
          <a:xfrm>
            <a:off x="839171" y="8533542"/>
            <a:ext cx="2171604" cy="1753456"/>
          </a:xfrm>
          <a:prstGeom prst="rect">
            <a:avLst/>
          </a:prstGeom>
          <a:noFill/>
          <a:ln>
            <a:noFill/>
          </a:ln>
        </p:spPr>
      </p:pic>
      <p:pic>
        <p:nvPicPr>
          <p:cNvPr id="103" name="Google Shape;103;p5"/>
          <p:cNvPicPr preferRelativeResize="0"/>
          <p:nvPr/>
        </p:nvPicPr>
        <p:blipFill rotWithShape="1">
          <a:blip r:embed="rId4">
            <a:alphaModFix/>
          </a:blip>
          <a:srcRect b="0" l="0" r="0" t="0"/>
          <a:stretch/>
        </p:blipFill>
        <p:spPr>
          <a:xfrm>
            <a:off x="14327117" y="0"/>
            <a:ext cx="3960881" cy="3820319"/>
          </a:xfrm>
          <a:prstGeom prst="rect">
            <a:avLst/>
          </a:prstGeom>
          <a:noFill/>
          <a:ln>
            <a:noFill/>
          </a:ln>
        </p:spPr>
      </p:pic>
      <p:sp>
        <p:nvSpPr>
          <p:cNvPr id="104" name="Google Shape;104;p5"/>
          <p:cNvSpPr txBox="1"/>
          <p:nvPr>
            <p:ph type="title"/>
          </p:nvPr>
        </p:nvSpPr>
        <p:spPr>
          <a:xfrm>
            <a:off x="4551965" y="453616"/>
            <a:ext cx="8381174" cy="124841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DATA ANALYSIS</a:t>
            </a:r>
            <a:endParaRPr sz="8000" u="sng">
              <a:latin typeface="Times New Roman"/>
              <a:ea typeface="Times New Roman"/>
              <a:cs typeface="Times New Roman"/>
              <a:sym typeface="Times New Roman"/>
            </a:endParaRPr>
          </a:p>
        </p:txBody>
      </p:sp>
      <p:sp>
        <p:nvSpPr>
          <p:cNvPr id="105" name="Google Shape;105;p5"/>
          <p:cNvSpPr txBox="1"/>
          <p:nvPr/>
        </p:nvSpPr>
        <p:spPr>
          <a:xfrm>
            <a:off x="3200400" y="3093348"/>
            <a:ext cx="11753438" cy="4543808"/>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lang="en-GB" sz="2700">
                <a:solidFill>
                  <a:srgbClr val="FFFFFF"/>
                </a:solidFill>
                <a:latin typeface="Times New Roman"/>
                <a:ea typeface="Times New Roman"/>
                <a:cs typeface="Times New Roman"/>
                <a:sym typeface="Times New Roman"/>
              </a:rPr>
              <a:t>DATA: last 2 years data for top 550 parts.</a:t>
            </a:r>
            <a:endParaRPr sz="2700">
              <a:solidFill>
                <a:schemeClr val="dk1"/>
              </a:solidFill>
              <a:latin typeface="Times New Roman"/>
              <a:ea typeface="Times New Roman"/>
              <a:cs typeface="Times New Roman"/>
              <a:sym typeface="Times New Roman"/>
            </a:endParaRPr>
          </a:p>
          <a:p>
            <a:pPr indent="0" lvl="0" marL="12700" marR="5080" rtl="0" algn="just">
              <a:lnSpc>
                <a:spcPct val="305555"/>
              </a:lnSpc>
              <a:spcBef>
                <a:spcPts val="1200"/>
              </a:spcBef>
              <a:spcAft>
                <a:spcPts val="0"/>
              </a:spcAft>
              <a:buNone/>
            </a:pPr>
            <a:r>
              <a:rPr b="1" lang="en-GB" sz="2700">
                <a:solidFill>
                  <a:srgbClr val="FFFFFF"/>
                </a:solidFill>
                <a:latin typeface="Times New Roman"/>
                <a:ea typeface="Times New Roman"/>
                <a:cs typeface="Times New Roman"/>
                <a:sym typeface="Times New Roman"/>
              </a:rPr>
              <a:t>DATA CLEANING: Google Colab &amp; MS Excel is used for data cleaning.  </a:t>
            </a:r>
            <a:endParaRPr b="1" sz="2700">
              <a:solidFill>
                <a:srgbClr val="FFFFFF"/>
              </a:solidFill>
              <a:latin typeface="Times New Roman"/>
              <a:ea typeface="Times New Roman"/>
              <a:cs typeface="Times New Roman"/>
              <a:sym typeface="Times New Roman"/>
            </a:endParaRPr>
          </a:p>
          <a:p>
            <a:pPr indent="0" lvl="0" marL="12700" marR="5080" rtl="0" algn="just">
              <a:lnSpc>
                <a:spcPct val="305555"/>
              </a:lnSpc>
              <a:spcBef>
                <a:spcPts val="1200"/>
              </a:spcBef>
              <a:spcAft>
                <a:spcPts val="0"/>
              </a:spcAft>
              <a:buNone/>
            </a:pPr>
            <a:r>
              <a:rPr b="1" lang="en-GB" sz="2700">
                <a:solidFill>
                  <a:srgbClr val="FFFFFF"/>
                </a:solidFill>
                <a:latin typeface="Times New Roman"/>
                <a:ea typeface="Times New Roman"/>
                <a:cs typeface="Times New Roman"/>
                <a:sym typeface="Times New Roman"/>
              </a:rPr>
              <a:t>DATA EXPLORATAION : For exploration we use Google Colabaratory.</a:t>
            </a:r>
            <a:endParaRPr sz="27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sz="2700">
              <a:solidFill>
                <a:schemeClr val="dk1"/>
              </a:solidFill>
              <a:latin typeface="Times New Roman"/>
              <a:ea typeface="Times New Roman"/>
              <a:cs typeface="Times New Roman"/>
              <a:sym typeface="Times New Roman"/>
            </a:endParaRPr>
          </a:p>
          <a:p>
            <a:pPr indent="0" lvl="0" marL="12700" marR="682625" rtl="0" algn="just">
              <a:lnSpc>
                <a:spcPct val="114599"/>
              </a:lnSpc>
              <a:spcBef>
                <a:spcPts val="1200"/>
              </a:spcBef>
              <a:spcAft>
                <a:spcPts val="0"/>
              </a:spcAft>
              <a:buNone/>
            </a:pPr>
            <a:r>
              <a:rPr b="1" lang="en-GB" sz="2700">
                <a:solidFill>
                  <a:srgbClr val="FFFFFF"/>
                </a:solidFill>
                <a:latin typeface="Times New Roman"/>
                <a:ea typeface="Times New Roman"/>
                <a:cs typeface="Times New Roman"/>
                <a:sym typeface="Times New Roman"/>
              </a:rPr>
              <a:t>DATA VISUALIZATION : We are using tableau for our visualization  process</a:t>
            </a:r>
            <a:endParaRPr sz="2700">
              <a:solidFill>
                <a:schemeClr val="dk1"/>
              </a:solidFill>
              <a:latin typeface="Times New Roman"/>
              <a:ea typeface="Times New Roman"/>
              <a:cs typeface="Times New Roman"/>
              <a:sym typeface="Times New Roman"/>
            </a:endParaRPr>
          </a:p>
        </p:txBody>
      </p:sp>
      <p:grpSp>
        <p:nvGrpSpPr>
          <p:cNvPr id="106" name="Google Shape;106;p5"/>
          <p:cNvGrpSpPr/>
          <p:nvPr/>
        </p:nvGrpSpPr>
        <p:grpSpPr>
          <a:xfrm>
            <a:off x="0" y="2644788"/>
            <a:ext cx="5735134" cy="7632699"/>
            <a:chOff x="0" y="2644788"/>
            <a:chExt cx="5735134" cy="7632699"/>
          </a:xfrm>
        </p:grpSpPr>
        <p:pic>
          <p:nvPicPr>
            <p:cNvPr id="107" name="Google Shape;107;p5"/>
            <p:cNvPicPr preferRelativeResize="0"/>
            <p:nvPr/>
          </p:nvPicPr>
          <p:blipFill rotWithShape="1">
            <a:blip r:embed="rId5">
              <a:alphaModFix/>
            </a:blip>
            <a:srcRect b="0" l="0" r="0" t="0"/>
            <a:stretch/>
          </p:blipFill>
          <p:spPr>
            <a:xfrm>
              <a:off x="0" y="2644788"/>
              <a:ext cx="5735134" cy="7632699"/>
            </a:xfrm>
            <a:prstGeom prst="rect">
              <a:avLst/>
            </a:prstGeom>
            <a:noFill/>
            <a:ln>
              <a:noFill/>
            </a:ln>
          </p:spPr>
        </p:pic>
        <p:pic>
          <p:nvPicPr>
            <p:cNvPr id="108" name="Google Shape;108;p5"/>
            <p:cNvPicPr preferRelativeResize="0"/>
            <p:nvPr/>
          </p:nvPicPr>
          <p:blipFill rotWithShape="1">
            <a:blip r:embed="rId6">
              <a:alphaModFix/>
            </a:blip>
            <a:srcRect b="0" l="0" r="0" t="0"/>
            <a:stretch/>
          </p:blipFill>
          <p:spPr>
            <a:xfrm>
              <a:off x="53225" y="8170754"/>
              <a:ext cx="958930" cy="1939109"/>
            </a:xfrm>
            <a:prstGeom prst="rect">
              <a:avLst/>
            </a:prstGeom>
            <a:noFill/>
            <a:ln>
              <a:noFill/>
            </a:ln>
          </p:spPr>
        </p:pic>
      </p:grpSp>
      <p:grpSp>
        <p:nvGrpSpPr>
          <p:cNvPr id="109" name="Google Shape;109;p5"/>
          <p:cNvGrpSpPr/>
          <p:nvPr/>
        </p:nvGrpSpPr>
        <p:grpSpPr>
          <a:xfrm>
            <a:off x="11229999" y="0"/>
            <a:ext cx="7057998" cy="7340599"/>
            <a:chOff x="11229999" y="0"/>
            <a:chExt cx="7057998" cy="7340599"/>
          </a:xfrm>
        </p:grpSpPr>
        <p:pic>
          <p:nvPicPr>
            <p:cNvPr id="110" name="Google Shape;110;p5"/>
            <p:cNvPicPr preferRelativeResize="0"/>
            <p:nvPr/>
          </p:nvPicPr>
          <p:blipFill rotWithShape="1">
            <a:blip r:embed="rId7">
              <a:alphaModFix/>
            </a:blip>
            <a:srcRect b="0" l="0" r="0" t="0"/>
            <a:stretch/>
          </p:blipFill>
          <p:spPr>
            <a:xfrm>
              <a:off x="11229999" y="0"/>
              <a:ext cx="7057998" cy="7340599"/>
            </a:xfrm>
            <a:prstGeom prst="rect">
              <a:avLst/>
            </a:prstGeom>
            <a:noFill/>
            <a:ln>
              <a:noFill/>
            </a:ln>
          </p:spPr>
        </p:pic>
        <p:pic>
          <p:nvPicPr>
            <p:cNvPr id="111" name="Google Shape;111;p5"/>
            <p:cNvPicPr preferRelativeResize="0"/>
            <p:nvPr/>
          </p:nvPicPr>
          <p:blipFill rotWithShape="1">
            <a:blip r:embed="rId8">
              <a:alphaModFix/>
            </a:blip>
            <a:srcRect b="0" l="0" r="0" t="0"/>
            <a:stretch/>
          </p:blipFill>
          <p:spPr>
            <a:xfrm>
              <a:off x="13138002" y="2499"/>
              <a:ext cx="1187376" cy="217577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6"/>
          <p:cNvPicPr preferRelativeResize="0"/>
          <p:nvPr/>
        </p:nvPicPr>
        <p:blipFill rotWithShape="1">
          <a:blip r:embed="rId3">
            <a:alphaModFix/>
          </a:blip>
          <a:srcRect b="0" l="0" r="0" t="0"/>
          <a:stretch/>
        </p:blipFill>
        <p:spPr>
          <a:xfrm>
            <a:off x="7671423" y="2119853"/>
            <a:ext cx="4648199" cy="6048374"/>
          </a:xfrm>
          <a:prstGeom prst="rect">
            <a:avLst/>
          </a:prstGeom>
          <a:noFill/>
          <a:ln>
            <a:noFill/>
          </a:ln>
        </p:spPr>
      </p:pic>
      <p:pic>
        <p:nvPicPr>
          <p:cNvPr id="117" name="Google Shape;117;p6"/>
          <p:cNvPicPr preferRelativeResize="0"/>
          <p:nvPr/>
        </p:nvPicPr>
        <p:blipFill rotWithShape="1">
          <a:blip r:embed="rId4">
            <a:alphaModFix/>
          </a:blip>
          <a:srcRect b="0" l="0" r="0" t="0"/>
          <a:stretch/>
        </p:blipFill>
        <p:spPr>
          <a:xfrm>
            <a:off x="12518466" y="2119853"/>
            <a:ext cx="4743449" cy="4419599"/>
          </a:xfrm>
          <a:prstGeom prst="rect">
            <a:avLst/>
          </a:prstGeom>
          <a:noFill/>
          <a:ln>
            <a:noFill/>
          </a:ln>
        </p:spPr>
      </p:pic>
      <p:grpSp>
        <p:nvGrpSpPr>
          <p:cNvPr id="118" name="Google Shape;118;p6"/>
          <p:cNvGrpSpPr/>
          <p:nvPr/>
        </p:nvGrpSpPr>
        <p:grpSpPr>
          <a:xfrm>
            <a:off x="11730632" y="6866839"/>
            <a:ext cx="5524057" cy="3420161"/>
            <a:chOff x="11730632" y="6866839"/>
            <a:chExt cx="5524057" cy="3420161"/>
          </a:xfrm>
        </p:grpSpPr>
        <p:pic>
          <p:nvPicPr>
            <p:cNvPr id="119" name="Google Shape;119;p6"/>
            <p:cNvPicPr preferRelativeResize="0"/>
            <p:nvPr/>
          </p:nvPicPr>
          <p:blipFill rotWithShape="1">
            <a:blip r:embed="rId5">
              <a:alphaModFix/>
            </a:blip>
            <a:srcRect b="0" l="0" r="0" t="0"/>
            <a:stretch/>
          </p:blipFill>
          <p:spPr>
            <a:xfrm>
              <a:off x="12644590" y="6866839"/>
              <a:ext cx="4610099" cy="2600324"/>
            </a:xfrm>
            <a:prstGeom prst="rect">
              <a:avLst/>
            </a:prstGeom>
            <a:noFill/>
            <a:ln>
              <a:noFill/>
            </a:ln>
          </p:spPr>
        </p:pic>
        <p:pic>
          <p:nvPicPr>
            <p:cNvPr id="120" name="Google Shape;120;p6"/>
            <p:cNvPicPr preferRelativeResize="0"/>
            <p:nvPr/>
          </p:nvPicPr>
          <p:blipFill rotWithShape="1">
            <a:blip r:embed="rId6">
              <a:alphaModFix/>
            </a:blip>
            <a:srcRect b="0" l="0" r="0" t="0"/>
            <a:stretch/>
          </p:blipFill>
          <p:spPr>
            <a:xfrm>
              <a:off x="11730632" y="9298871"/>
              <a:ext cx="1187333" cy="988129"/>
            </a:xfrm>
            <a:prstGeom prst="rect">
              <a:avLst/>
            </a:prstGeom>
            <a:noFill/>
            <a:ln>
              <a:noFill/>
            </a:ln>
          </p:spPr>
        </p:pic>
      </p:grpSp>
      <p:sp>
        <p:nvSpPr>
          <p:cNvPr id="121" name="Google Shape;121;p6"/>
          <p:cNvSpPr txBox="1"/>
          <p:nvPr/>
        </p:nvSpPr>
        <p:spPr>
          <a:xfrm>
            <a:off x="775522" y="2352934"/>
            <a:ext cx="6611620" cy="6818277"/>
          </a:xfrm>
          <a:prstGeom prst="rect">
            <a:avLst/>
          </a:prstGeom>
          <a:noFill/>
          <a:ln>
            <a:noFill/>
          </a:ln>
        </p:spPr>
        <p:txBody>
          <a:bodyPr anchorCtr="0" anchor="t" bIns="0" lIns="0" spcFirstLastPara="1" rIns="0" wrap="square" tIns="12700">
            <a:spAutoFit/>
          </a:bodyPr>
          <a:lstStyle/>
          <a:p>
            <a:pPr indent="0" lvl="0" marL="12700" marR="442594" rtl="0" algn="just">
              <a:lnSpc>
                <a:spcPct val="114900"/>
              </a:lnSpc>
              <a:spcBef>
                <a:spcPts val="0"/>
              </a:spcBef>
              <a:spcAft>
                <a:spcPts val="0"/>
              </a:spcAft>
              <a:buNone/>
            </a:pPr>
            <a:r>
              <a:rPr b="1" lang="en-GB" sz="3000">
                <a:solidFill>
                  <a:srgbClr val="FFFFFF"/>
                </a:solidFill>
                <a:latin typeface="Times New Roman"/>
                <a:ea typeface="Times New Roman"/>
                <a:cs typeface="Times New Roman"/>
                <a:sym typeface="Times New Roman"/>
              </a:rPr>
              <a:t>From the linear chart we make a  conclusion of the annual insight of  materials required on the basis of 6  months intervals .</a:t>
            </a:r>
            <a:endParaRPr b="1" sz="30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b="1" sz="3000">
              <a:solidFill>
                <a:schemeClr val="dk1"/>
              </a:solidFill>
              <a:latin typeface="Times New Roman"/>
              <a:ea typeface="Times New Roman"/>
              <a:cs typeface="Times New Roman"/>
              <a:sym typeface="Times New Roman"/>
            </a:endParaRPr>
          </a:p>
          <a:p>
            <a:pPr indent="0" lvl="0" marL="12700" marR="26669" rtl="0" algn="just">
              <a:lnSpc>
                <a:spcPct val="114900"/>
              </a:lnSpc>
              <a:spcBef>
                <a:spcPts val="1200"/>
              </a:spcBef>
              <a:spcAft>
                <a:spcPts val="0"/>
              </a:spcAft>
              <a:buNone/>
            </a:pPr>
            <a:r>
              <a:rPr b="1" lang="en-GB" sz="3000">
                <a:solidFill>
                  <a:srgbClr val="FFFFFF"/>
                </a:solidFill>
                <a:latin typeface="Times New Roman"/>
                <a:ea typeface="Times New Roman"/>
                <a:cs typeface="Times New Roman"/>
                <a:sym typeface="Times New Roman"/>
              </a:rPr>
              <a:t>Further we also made the for the year  2022.</a:t>
            </a:r>
            <a:endParaRPr b="1" sz="30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None/>
            </a:pPr>
            <a:r>
              <a:t/>
            </a:r>
            <a:endParaRPr b="1" sz="3000">
              <a:solidFill>
                <a:schemeClr val="dk1"/>
              </a:solidFill>
              <a:latin typeface="Times New Roman"/>
              <a:ea typeface="Times New Roman"/>
              <a:cs typeface="Times New Roman"/>
              <a:sym typeface="Times New Roman"/>
            </a:endParaRPr>
          </a:p>
          <a:p>
            <a:pPr indent="0" lvl="0" marL="12700" marR="5080" rtl="0" algn="just">
              <a:lnSpc>
                <a:spcPct val="114900"/>
              </a:lnSpc>
              <a:spcBef>
                <a:spcPts val="1200"/>
              </a:spcBef>
              <a:spcAft>
                <a:spcPts val="0"/>
              </a:spcAft>
              <a:buNone/>
            </a:pPr>
            <a:r>
              <a:rPr b="1" lang="en-GB" sz="3000">
                <a:solidFill>
                  <a:srgbClr val="FFFFFF"/>
                </a:solidFill>
                <a:latin typeface="Times New Roman"/>
                <a:ea typeface="Times New Roman"/>
                <a:cs typeface="Times New Roman"/>
                <a:sym typeface="Times New Roman"/>
              </a:rPr>
              <a:t>From this we come to know that there  Is a decreasing amount of orders in  the Data of six months intervals of the  year 2022.</a:t>
            </a:r>
            <a:endParaRPr b="1" sz="3000">
              <a:solidFill>
                <a:schemeClr val="dk1"/>
              </a:solidFill>
              <a:latin typeface="Times New Roman"/>
              <a:ea typeface="Times New Roman"/>
              <a:cs typeface="Times New Roman"/>
              <a:sym typeface="Times New Roman"/>
            </a:endParaRPr>
          </a:p>
        </p:txBody>
      </p:sp>
      <p:sp>
        <p:nvSpPr>
          <p:cNvPr id="122" name="Google Shape;122;p6"/>
          <p:cNvSpPr txBox="1"/>
          <p:nvPr>
            <p:ph type="title"/>
          </p:nvPr>
        </p:nvSpPr>
        <p:spPr>
          <a:xfrm>
            <a:off x="4544419" y="289167"/>
            <a:ext cx="10281285" cy="124393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REVIEW ON DATA</a:t>
            </a:r>
            <a:endParaRPr/>
          </a:p>
        </p:txBody>
      </p:sp>
      <p:grpSp>
        <p:nvGrpSpPr>
          <p:cNvPr id="123" name="Google Shape;123;p6"/>
          <p:cNvGrpSpPr/>
          <p:nvPr/>
        </p:nvGrpSpPr>
        <p:grpSpPr>
          <a:xfrm>
            <a:off x="0" y="3428759"/>
            <a:ext cx="6226700" cy="6857999"/>
            <a:chOff x="0" y="3428759"/>
            <a:chExt cx="6226700" cy="6857999"/>
          </a:xfrm>
        </p:grpSpPr>
        <p:pic>
          <p:nvPicPr>
            <p:cNvPr id="124" name="Google Shape;124;p6"/>
            <p:cNvPicPr preferRelativeResize="0"/>
            <p:nvPr/>
          </p:nvPicPr>
          <p:blipFill rotWithShape="1">
            <a:blip r:embed="rId7">
              <a:alphaModFix/>
            </a:blip>
            <a:srcRect b="0" l="0" r="0" t="0"/>
            <a:stretch/>
          </p:blipFill>
          <p:spPr>
            <a:xfrm>
              <a:off x="0" y="3428759"/>
              <a:ext cx="6226700" cy="6857999"/>
            </a:xfrm>
            <a:prstGeom prst="rect">
              <a:avLst/>
            </a:prstGeom>
            <a:noFill/>
            <a:ln>
              <a:noFill/>
            </a:ln>
          </p:spPr>
        </p:pic>
        <p:pic>
          <p:nvPicPr>
            <p:cNvPr id="125" name="Google Shape;125;p6"/>
            <p:cNvPicPr preferRelativeResize="0"/>
            <p:nvPr/>
          </p:nvPicPr>
          <p:blipFill rotWithShape="1">
            <a:blip r:embed="rId8">
              <a:alphaModFix/>
            </a:blip>
            <a:srcRect b="0" l="0" r="0" t="0"/>
            <a:stretch/>
          </p:blipFill>
          <p:spPr>
            <a:xfrm>
              <a:off x="53225" y="8170755"/>
              <a:ext cx="958930" cy="1939109"/>
            </a:xfrm>
            <a:prstGeom prst="rect">
              <a:avLst/>
            </a:prstGeom>
            <a:noFill/>
            <a:ln>
              <a:noFill/>
            </a:ln>
          </p:spPr>
        </p:pic>
      </p:grpSp>
      <p:grpSp>
        <p:nvGrpSpPr>
          <p:cNvPr id="126" name="Google Shape;126;p6"/>
          <p:cNvGrpSpPr/>
          <p:nvPr/>
        </p:nvGrpSpPr>
        <p:grpSpPr>
          <a:xfrm>
            <a:off x="0" y="1"/>
            <a:ext cx="2622982" cy="2231954"/>
            <a:chOff x="0" y="1"/>
            <a:chExt cx="2622982" cy="2231954"/>
          </a:xfrm>
        </p:grpSpPr>
        <p:pic>
          <p:nvPicPr>
            <p:cNvPr id="127" name="Google Shape;127;p6"/>
            <p:cNvPicPr preferRelativeResize="0"/>
            <p:nvPr/>
          </p:nvPicPr>
          <p:blipFill rotWithShape="1">
            <a:blip r:embed="rId9">
              <a:alphaModFix/>
            </a:blip>
            <a:srcRect b="0" l="0" r="0" t="0"/>
            <a:stretch/>
          </p:blipFill>
          <p:spPr>
            <a:xfrm>
              <a:off x="26883" y="174660"/>
              <a:ext cx="958959" cy="1938992"/>
            </a:xfrm>
            <a:prstGeom prst="rect">
              <a:avLst/>
            </a:prstGeom>
            <a:noFill/>
            <a:ln>
              <a:noFill/>
            </a:ln>
          </p:spPr>
        </p:pic>
        <p:pic>
          <p:nvPicPr>
            <p:cNvPr id="128" name="Google Shape;128;p6"/>
            <p:cNvPicPr preferRelativeResize="0"/>
            <p:nvPr/>
          </p:nvPicPr>
          <p:blipFill rotWithShape="1">
            <a:blip r:embed="rId10">
              <a:alphaModFix/>
            </a:blip>
            <a:srcRect b="0" l="0" r="0" t="0"/>
            <a:stretch/>
          </p:blipFill>
          <p:spPr>
            <a:xfrm>
              <a:off x="0" y="1"/>
              <a:ext cx="2622982" cy="2231954"/>
            </a:xfrm>
            <a:prstGeom prst="rect">
              <a:avLst/>
            </a:prstGeom>
            <a:noFill/>
            <a:ln>
              <a:noFill/>
            </a:ln>
          </p:spPr>
        </p:pic>
      </p:grpSp>
      <p:grpSp>
        <p:nvGrpSpPr>
          <p:cNvPr id="129" name="Google Shape;129;p6"/>
          <p:cNvGrpSpPr/>
          <p:nvPr/>
        </p:nvGrpSpPr>
        <p:grpSpPr>
          <a:xfrm>
            <a:off x="7471398" y="0"/>
            <a:ext cx="10816600" cy="8611513"/>
            <a:chOff x="7471398" y="0"/>
            <a:chExt cx="10816600" cy="8611513"/>
          </a:xfrm>
        </p:grpSpPr>
        <p:pic>
          <p:nvPicPr>
            <p:cNvPr id="130" name="Google Shape;130;p6"/>
            <p:cNvPicPr preferRelativeResize="0"/>
            <p:nvPr/>
          </p:nvPicPr>
          <p:blipFill rotWithShape="1">
            <a:blip r:embed="rId11">
              <a:alphaModFix/>
            </a:blip>
            <a:srcRect b="0" l="0" r="0" t="0"/>
            <a:stretch/>
          </p:blipFill>
          <p:spPr>
            <a:xfrm>
              <a:off x="11230000" y="0"/>
              <a:ext cx="7057998" cy="7340599"/>
            </a:xfrm>
            <a:prstGeom prst="rect">
              <a:avLst/>
            </a:prstGeom>
            <a:noFill/>
            <a:ln>
              <a:noFill/>
            </a:ln>
          </p:spPr>
        </p:pic>
        <p:pic>
          <p:nvPicPr>
            <p:cNvPr id="131" name="Google Shape;131;p6"/>
            <p:cNvPicPr preferRelativeResize="0"/>
            <p:nvPr/>
          </p:nvPicPr>
          <p:blipFill rotWithShape="1">
            <a:blip r:embed="rId12">
              <a:alphaModFix/>
            </a:blip>
            <a:srcRect b="0" l="0" r="0" t="0"/>
            <a:stretch/>
          </p:blipFill>
          <p:spPr>
            <a:xfrm>
              <a:off x="7471398" y="2115464"/>
              <a:ext cx="4848224" cy="6496049"/>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0" l="0" r="0" t="0"/>
          <a:stretch/>
        </p:blipFill>
        <p:spPr>
          <a:xfrm>
            <a:off x="14327117" y="1"/>
            <a:ext cx="3960881" cy="3820319"/>
          </a:xfrm>
          <a:prstGeom prst="rect">
            <a:avLst/>
          </a:prstGeom>
          <a:noFill/>
          <a:ln>
            <a:noFill/>
          </a:ln>
        </p:spPr>
      </p:pic>
      <p:sp>
        <p:nvSpPr>
          <p:cNvPr id="137" name="Google Shape;137;p7"/>
          <p:cNvSpPr txBox="1"/>
          <p:nvPr>
            <p:ph type="title"/>
          </p:nvPr>
        </p:nvSpPr>
        <p:spPr>
          <a:xfrm>
            <a:off x="3560897" y="266700"/>
            <a:ext cx="10904948" cy="1248419"/>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SOLUTION</a:t>
            </a:r>
            <a:r>
              <a:rPr b="0" lang="en-GB" sz="8000" u="sng">
                <a:latin typeface="Times New Roman"/>
                <a:ea typeface="Times New Roman"/>
                <a:cs typeface="Times New Roman"/>
                <a:sym typeface="Times New Roman"/>
              </a:rPr>
              <a:t> </a:t>
            </a:r>
            <a:r>
              <a:rPr lang="en-GB" sz="8000" u="sng">
                <a:latin typeface="Times New Roman"/>
                <a:ea typeface="Times New Roman"/>
                <a:cs typeface="Times New Roman"/>
                <a:sym typeface="Times New Roman"/>
              </a:rPr>
              <a:t>CONCEPT</a:t>
            </a:r>
            <a:endParaRPr sz="8000" u="sng">
              <a:latin typeface="Times New Roman"/>
              <a:ea typeface="Times New Roman"/>
              <a:cs typeface="Times New Roman"/>
              <a:sym typeface="Times New Roman"/>
            </a:endParaRPr>
          </a:p>
        </p:txBody>
      </p:sp>
      <p:pic>
        <p:nvPicPr>
          <p:cNvPr id="138" name="Google Shape;138;p7"/>
          <p:cNvPicPr preferRelativeResize="0"/>
          <p:nvPr/>
        </p:nvPicPr>
        <p:blipFill rotWithShape="1">
          <a:blip r:embed="rId4">
            <a:alphaModFix/>
          </a:blip>
          <a:srcRect b="0" l="0" r="0" t="0"/>
          <a:stretch/>
        </p:blipFill>
        <p:spPr>
          <a:xfrm>
            <a:off x="0" y="3546552"/>
            <a:ext cx="7197995" cy="6730999"/>
          </a:xfrm>
          <a:prstGeom prst="rect">
            <a:avLst/>
          </a:prstGeom>
          <a:noFill/>
          <a:ln>
            <a:noFill/>
          </a:ln>
        </p:spPr>
      </p:pic>
      <p:pic>
        <p:nvPicPr>
          <p:cNvPr id="139" name="Google Shape;139;p7"/>
          <p:cNvPicPr preferRelativeResize="0"/>
          <p:nvPr/>
        </p:nvPicPr>
        <p:blipFill rotWithShape="1">
          <a:blip r:embed="rId5">
            <a:alphaModFix/>
          </a:blip>
          <a:srcRect b="0" l="0" r="0" t="0"/>
          <a:stretch/>
        </p:blipFill>
        <p:spPr>
          <a:xfrm>
            <a:off x="10972800" y="28653"/>
            <a:ext cx="7630473" cy="10286998"/>
          </a:xfrm>
          <a:prstGeom prst="rect">
            <a:avLst/>
          </a:prstGeom>
          <a:noFill/>
          <a:ln>
            <a:noFill/>
          </a:ln>
        </p:spPr>
      </p:pic>
      <p:sp>
        <p:nvSpPr>
          <p:cNvPr id="140" name="Google Shape;140;p7"/>
          <p:cNvSpPr txBox="1"/>
          <p:nvPr/>
        </p:nvSpPr>
        <p:spPr>
          <a:xfrm>
            <a:off x="1972242" y="3490483"/>
            <a:ext cx="12268200" cy="3306033"/>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lang="en-GB" sz="3000">
                <a:solidFill>
                  <a:srgbClr val="FFFFFF"/>
                </a:solidFill>
                <a:latin typeface="Times New Roman"/>
                <a:ea typeface="Times New Roman"/>
                <a:cs typeface="Times New Roman"/>
                <a:sym typeface="Times New Roman"/>
              </a:rPr>
              <a:t>                AUTOREGRESSIVE INTEGRATED MOVING  AVERAGE</a:t>
            </a:r>
            <a:endParaRPr sz="3000">
              <a:solidFill>
                <a:schemeClr val="dk1"/>
              </a:solidFill>
              <a:latin typeface="Times New Roman"/>
              <a:ea typeface="Times New Roman"/>
              <a:cs typeface="Times New Roman"/>
              <a:sym typeface="Times New Roman"/>
            </a:endParaRPr>
          </a:p>
          <a:p>
            <a:pPr indent="0" lvl="0" marL="1595120" marR="5080" rtl="0" algn="just">
              <a:lnSpc>
                <a:spcPct val="116300"/>
              </a:lnSpc>
              <a:spcBef>
                <a:spcPts val="1200"/>
              </a:spcBef>
              <a:spcAft>
                <a:spcPts val="0"/>
              </a:spcAft>
              <a:buNone/>
            </a:pPr>
            <a:r>
              <a:rPr lang="en-GB" sz="3000">
                <a:solidFill>
                  <a:srgbClr val="FFFFFF"/>
                </a:solidFill>
                <a:latin typeface="Times New Roman"/>
                <a:ea typeface="Times New Roman"/>
                <a:cs typeface="Times New Roman"/>
                <a:sym typeface="Times New Roman"/>
              </a:rPr>
              <a:t>An autoregressive integrated moving average, or ARIMA,  is a statistical analysis model that uses time series data to either better understand the data set or to predict  future trends. A statistical model is autoregressive if it  predicts future values . It is used in demand prediction  based on past available data.</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b="0" l="0" r="0" t="0"/>
          <a:stretch/>
        </p:blipFill>
        <p:spPr>
          <a:xfrm>
            <a:off x="6173889" y="1"/>
            <a:ext cx="7374177" cy="2875588"/>
          </a:xfrm>
          <a:prstGeom prst="rect">
            <a:avLst/>
          </a:prstGeom>
          <a:noFill/>
          <a:ln>
            <a:noFill/>
          </a:ln>
        </p:spPr>
      </p:pic>
      <p:pic>
        <p:nvPicPr>
          <p:cNvPr id="146" name="Google Shape;146;p8"/>
          <p:cNvPicPr preferRelativeResize="0"/>
          <p:nvPr/>
        </p:nvPicPr>
        <p:blipFill rotWithShape="1">
          <a:blip r:embed="rId4">
            <a:alphaModFix/>
          </a:blip>
          <a:srcRect b="0" l="0" r="0" t="0"/>
          <a:stretch/>
        </p:blipFill>
        <p:spPr>
          <a:xfrm>
            <a:off x="0" y="3971624"/>
            <a:ext cx="6056838" cy="6315375"/>
          </a:xfrm>
          <a:prstGeom prst="rect">
            <a:avLst/>
          </a:prstGeom>
          <a:noFill/>
          <a:ln>
            <a:noFill/>
          </a:ln>
        </p:spPr>
      </p:pic>
      <p:pic>
        <p:nvPicPr>
          <p:cNvPr id="147" name="Google Shape;147;p8"/>
          <p:cNvPicPr preferRelativeResize="0"/>
          <p:nvPr/>
        </p:nvPicPr>
        <p:blipFill rotWithShape="1">
          <a:blip r:embed="rId5">
            <a:alphaModFix/>
          </a:blip>
          <a:srcRect b="0" l="0" r="0" t="0"/>
          <a:stretch/>
        </p:blipFill>
        <p:spPr>
          <a:xfrm>
            <a:off x="1422454" y="1512054"/>
            <a:ext cx="619138" cy="619138"/>
          </a:xfrm>
          <a:prstGeom prst="rect">
            <a:avLst/>
          </a:prstGeom>
          <a:noFill/>
          <a:ln>
            <a:noFill/>
          </a:ln>
        </p:spPr>
      </p:pic>
      <p:pic>
        <p:nvPicPr>
          <p:cNvPr id="148" name="Google Shape;148;p8"/>
          <p:cNvPicPr preferRelativeResize="0"/>
          <p:nvPr/>
        </p:nvPicPr>
        <p:blipFill rotWithShape="1">
          <a:blip r:embed="rId6">
            <a:alphaModFix/>
          </a:blip>
          <a:srcRect b="0" l="0" r="0" t="0"/>
          <a:stretch/>
        </p:blipFill>
        <p:spPr>
          <a:xfrm>
            <a:off x="17015327" y="9200721"/>
            <a:ext cx="1272672" cy="1086278"/>
          </a:xfrm>
          <a:prstGeom prst="rect">
            <a:avLst/>
          </a:prstGeom>
          <a:noFill/>
          <a:ln>
            <a:noFill/>
          </a:ln>
        </p:spPr>
      </p:pic>
      <p:pic>
        <p:nvPicPr>
          <p:cNvPr id="149" name="Google Shape;149;p8"/>
          <p:cNvPicPr preferRelativeResize="0"/>
          <p:nvPr/>
        </p:nvPicPr>
        <p:blipFill rotWithShape="1">
          <a:blip r:embed="rId7">
            <a:alphaModFix/>
          </a:blip>
          <a:srcRect b="0" l="0" r="0" t="0"/>
          <a:stretch/>
        </p:blipFill>
        <p:spPr>
          <a:xfrm>
            <a:off x="14327117" y="0"/>
            <a:ext cx="3960881" cy="3820319"/>
          </a:xfrm>
          <a:prstGeom prst="rect">
            <a:avLst/>
          </a:prstGeom>
          <a:noFill/>
          <a:ln>
            <a:noFill/>
          </a:ln>
        </p:spPr>
      </p:pic>
      <p:sp>
        <p:nvSpPr>
          <p:cNvPr id="150" name="Google Shape;150;p8"/>
          <p:cNvSpPr txBox="1"/>
          <p:nvPr>
            <p:ph type="title"/>
          </p:nvPr>
        </p:nvSpPr>
        <p:spPr>
          <a:xfrm>
            <a:off x="5623399" y="248334"/>
            <a:ext cx="7137994" cy="124393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MODELLING</a:t>
            </a:r>
            <a:endParaRPr/>
          </a:p>
        </p:txBody>
      </p:sp>
      <p:grpSp>
        <p:nvGrpSpPr>
          <p:cNvPr id="151" name="Google Shape;151;p8"/>
          <p:cNvGrpSpPr/>
          <p:nvPr/>
        </p:nvGrpSpPr>
        <p:grpSpPr>
          <a:xfrm>
            <a:off x="0" y="-327572"/>
            <a:ext cx="18275297" cy="10347870"/>
            <a:chOff x="12702" y="-60872"/>
            <a:chExt cx="18275297" cy="10347870"/>
          </a:xfrm>
        </p:grpSpPr>
        <p:pic>
          <p:nvPicPr>
            <p:cNvPr id="152" name="Google Shape;152;p8"/>
            <p:cNvPicPr preferRelativeResize="0"/>
            <p:nvPr/>
          </p:nvPicPr>
          <p:blipFill rotWithShape="1">
            <a:blip r:embed="rId8">
              <a:alphaModFix/>
            </a:blip>
            <a:srcRect b="0" l="0" r="0" t="0"/>
            <a:stretch/>
          </p:blipFill>
          <p:spPr>
            <a:xfrm>
              <a:off x="10657527" y="155236"/>
              <a:ext cx="7630472" cy="10121749"/>
            </a:xfrm>
            <a:prstGeom prst="rect">
              <a:avLst/>
            </a:prstGeom>
            <a:noFill/>
            <a:ln>
              <a:noFill/>
            </a:ln>
          </p:spPr>
        </p:pic>
        <p:pic>
          <p:nvPicPr>
            <p:cNvPr id="153" name="Google Shape;153;p8"/>
            <p:cNvPicPr preferRelativeResize="0"/>
            <p:nvPr/>
          </p:nvPicPr>
          <p:blipFill rotWithShape="1">
            <a:blip r:embed="rId9">
              <a:alphaModFix/>
            </a:blip>
            <a:srcRect b="0" l="0" r="0" t="0"/>
            <a:stretch/>
          </p:blipFill>
          <p:spPr>
            <a:xfrm>
              <a:off x="12702" y="-60872"/>
              <a:ext cx="9192396" cy="5613400"/>
            </a:xfrm>
            <a:prstGeom prst="rect">
              <a:avLst/>
            </a:prstGeom>
            <a:noFill/>
            <a:ln>
              <a:noFill/>
            </a:ln>
          </p:spPr>
        </p:pic>
        <p:pic>
          <p:nvPicPr>
            <p:cNvPr id="154" name="Google Shape;154;p8"/>
            <p:cNvPicPr preferRelativeResize="0"/>
            <p:nvPr/>
          </p:nvPicPr>
          <p:blipFill rotWithShape="1">
            <a:blip r:embed="rId10">
              <a:alphaModFix/>
            </a:blip>
            <a:srcRect b="0" l="0" r="0" t="0"/>
            <a:stretch/>
          </p:blipFill>
          <p:spPr>
            <a:xfrm>
              <a:off x="11078153" y="1994554"/>
              <a:ext cx="6819899" cy="4133849"/>
            </a:xfrm>
            <a:prstGeom prst="rect">
              <a:avLst/>
            </a:prstGeom>
            <a:noFill/>
            <a:ln>
              <a:noFill/>
            </a:ln>
          </p:spPr>
        </p:pic>
        <p:pic>
          <p:nvPicPr>
            <p:cNvPr id="155" name="Google Shape;155;p8"/>
            <p:cNvPicPr preferRelativeResize="0"/>
            <p:nvPr/>
          </p:nvPicPr>
          <p:blipFill rotWithShape="1">
            <a:blip r:embed="rId11">
              <a:alphaModFix/>
            </a:blip>
            <a:srcRect b="0" l="0" r="0" t="0"/>
            <a:stretch/>
          </p:blipFill>
          <p:spPr>
            <a:xfrm>
              <a:off x="815382" y="2062168"/>
              <a:ext cx="8000999" cy="3829049"/>
            </a:xfrm>
            <a:prstGeom prst="rect">
              <a:avLst/>
            </a:prstGeom>
            <a:noFill/>
            <a:ln>
              <a:noFill/>
            </a:ln>
          </p:spPr>
        </p:pic>
        <p:pic>
          <p:nvPicPr>
            <p:cNvPr id="156" name="Google Shape;156;p8"/>
            <p:cNvPicPr preferRelativeResize="0"/>
            <p:nvPr/>
          </p:nvPicPr>
          <p:blipFill rotWithShape="1">
            <a:blip r:embed="rId12">
              <a:alphaModFix/>
            </a:blip>
            <a:srcRect b="0" l="0" r="0" t="0"/>
            <a:stretch/>
          </p:blipFill>
          <p:spPr>
            <a:xfrm>
              <a:off x="645738" y="8301456"/>
              <a:ext cx="2171604" cy="1985542"/>
            </a:xfrm>
            <a:prstGeom prst="rect">
              <a:avLst/>
            </a:prstGeom>
            <a:noFill/>
            <a:ln>
              <a:noFill/>
            </a:ln>
          </p:spPr>
        </p:pic>
        <p:pic>
          <p:nvPicPr>
            <p:cNvPr id="157" name="Google Shape;157;p8"/>
            <p:cNvPicPr preferRelativeResize="0"/>
            <p:nvPr/>
          </p:nvPicPr>
          <p:blipFill rotWithShape="1">
            <a:blip r:embed="rId13">
              <a:alphaModFix/>
            </a:blip>
            <a:srcRect b="0" l="0" r="0" t="0"/>
            <a:stretch/>
          </p:blipFill>
          <p:spPr>
            <a:xfrm>
              <a:off x="11078153" y="6391274"/>
              <a:ext cx="6732911" cy="3885711"/>
            </a:xfrm>
            <a:prstGeom prst="rect">
              <a:avLst/>
            </a:prstGeom>
            <a:noFill/>
            <a:ln>
              <a:noFill/>
            </a:ln>
          </p:spPr>
        </p:pic>
      </p:grpSp>
      <p:sp>
        <p:nvSpPr>
          <p:cNvPr id="158" name="Google Shape;158;p8"/>
          <p:cNvSpPr txBox="1"/>
          <p:nvPr/>
        </p:nvSpPr>
        <p:spPr>
          <a:xfrm>
            <a:off x="802680" y="6362700"/>
            <a:ext cx="8000999"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lt1"/>
                </a:solidFill>
                <a:latin typeface="Times New Roman"/>
                <a:ea typeface="Times New Roman"/>
                <a:cs typeface="Times New Roman"/>
                <a:sym typeface="Times New Roman"/>
              </a:rPr>
              <a:t>The trend line above in the graph represent the upper bound trend line which shows the maximum values</a:t>
            </a:r>
            <a:endParaRPr/>
          </a:p>
          <a:p>
            <a:pPr indent="0" lvl="0" marL="0" marR="0" rtl="0" algn="l">
              <a:spcBef>
                <a:spcPts val="0"/>
              </a:spcBef>
              <a:spcAft>
                <a:spcPts val="0"/>
              </a:spcAft>
              <a:buNone/>
            </a:pPr>
            <a:r>
              <a:rPr lang="en-GB" sz="2800">
                <a:solidFill>
                  <a:schemeClr val="lt1"/>
                </a:solidFill>
                <a:latin typeface="Times New Roman"/>
                <a:ea typeface="Times New Roman"/>
                <a:cs typeface="Times New Roman"/>
                <a:sym typeface="Times New Roman"/>
              </a:rPr>
              <a:t>The lower trend line represents the lower bound trend line which shows the minimum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b="0" l="0" r="0" t="0"/>
          <a:stretch/>
        </p:blipFill>
        <p:spPr>
          <a:xfrm>
            <a:off x="6173889" y="1"/>
            <a:ext cx="7374177" cy="2875588"/>
          </a:xfrm>
          <a:prstGeom prst="rect">
            <a:avLst/>
          </a:prstGeom>
          <a:noFill/>
          <a:ln>
            <a:noFill/>
          </a:ln>
        </p:spPr>
      </p:pic>
      <p:pic>
        <p:nvPicPr>
          <p:cNvPr id="164" name="Google Shape;164;p9"/>
          <p:cNvPicPr preferRelativeResize="0"/>
          <p:nvPr/>
        </p:nvPicPr>
        <p:blipFill rotWithShape="1">
          <a:blip r:embed="rId4">
            <a:alphaModFix/>
          </a:blip>
          <a:srcRect b="0" l="0" r="0" t="0"/>
          <a:stretch/>
        </p:blipFill>
        <p:spPr>
          <a:xfrm>
            <a:off x="1422454" y="1512054"/>
            <a:ext cx="619138" cy="619138"/>
          </a:xfrm>
          <a:prstGeom prst="rect">
            <a:avLst/>
          </a:prstGeom>
          <a:noFill/>
          <a:ln>
            <a:noFill/>
          </a:ln>
        </p:spPr>
      </p:pic>
      <p:pic>
        <p:nvPicPr>
          <p:cNvPr id="165" name="Google Shape;165;p9"/>
          <p:cNvPicPr preferRelativeResize="0"/>
          <p:nvPr/>
        </p:nvPicPr>
        <p:blipFill rotWithShape="1">
          <a:blip r:embed="rId5">
            <a:alphaModFix/>
          </a:blip>
          <a:srcRect b="0" l="0" r="0" t="0"/>
          <a:stretch/>
        </p:blipFill>
        <p:spPr>
          <a:xfrm>
            <a:off x="17015327" y="9200721"/>
            <a:ext cx="1272672" cy="1086278"/>
          </a:xfrm>
          <a:prstGeom prst="rect">
            <a:avLst/>
          </a:prstGeom>
          <a:noFill/>
          <a:ln>
            <a:noFill/>
          </a:ln>
        </p:spPr>
      </p:pic>
      <p:pic>
        <p:nvPicPr>
          <p:cNvPr id="166" name="Google Shape;166;p9"/>
          <p:cNvPicPr preferRelativeResize="0"/>
          <p:nvPr/>
        </p:nvPicPr>
        <p:blipFill rotWithShape="1">
          <a:blip r:embed="rId6">
            <a:alphaModFix/>
          </a:blip>
          <a:srcRect b="0" l="0" r="0" t="0"/>
          <a:stretch/>
        </p:blipFill>
        <p:spPr>
          <a:xfrm>
            <a:off x="14327117" y="0"/>
            <a:ext cx="3960881" cy="3820319"/>
          </a:xfrm>
          <a:prstGeom prst="rect">
            <a:avLst/>
          </a:prstGeom>
          <a:noFill/>
          <a:ln>
            <a:noFill/>
          </a:ln>
        </p:spPr>
      </p:pic>
      <p:sp>
        <p:nvSpPr>
          <p:cNvPr id="167" name="Google Shape;167;p9"/>
          <p:cNvSpPr txBox="1"/>
          <p:nvPr>
            <p:ph type="title"/>
          </p:nvPr>
        </p:nvSpPr>
        <p:spPr>
          <a:xfrm>
            <a:off x="5623399" y="248334"/>
            <a:ext cx="7137994" cy="124393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8000" u="sng">
                <a:latin typeface="Times New Roman"/>
                <a:ea typeface="Times New Roman"/>
                <a:cs typeface="Times New Roman"/>
                <a:sym typeface="Times New Roman"/>
              </a:rPr>
              <a:t>MODELLING</a:t>
            </a:r>
            <a:endParaRPr/>
          </a:p>
        </p:txBody>
      </p:sp>
      <p:grpSp>
        <p:nvGrpSpPr>
          <p:cNvPr id="168" name="Google Shape;168;p9"/>
          <p:cNvGrpSpPr/>
          <p:nvPr/>
        </p:nvGrpSpPr>
        <p:grpSpPr>
          <a:xfrm>
            <a:off x="609600" y="-342900"/>
            <a:ext cx="18275297" cy="10347870"/>
            <a:chOff x="12702" y="-60872"/>
            <a:chExt cx="18275297" cy="10347870"/>
          </a:xfrm>
        </p:grpSpPr>
        <p:pic>
          <p:nvPicPr>
            <p:cNvPr id="169" name="Google Shape;169;p9"/>
            <p:cNvPicPr preferRelativeResize="0"/>
            <p:nvPr/>
          </p:nvPicPr>
          <p:blipFill rotWithShape="1">
            <a:blip r:embed="rId7">
              <a:alphaModFix/>
            </a:blip>
            <a:srcRect b="0" l="0" r="0" t="0"/>
            <a:stretch/>
          </p:blipFill>
          <p:spPr>
            <a:xfrm>
              <a:off x="10657527" y="155236"/>
              <a:ext cx="7630472" cy="10121749"/>
            </a:xfrm>
            <a:prstGeom prst="rect">
              <a:avLst/>
            </a:prstGeom>
            <a:noFill/>
            <a:ln>
              <a:noFill/>
            </a:ln>
          </p:spPr>
        </p:pic>
        <p:pic>
          <p:nvPicPr>
            <p:cNvPr id="170" name="Google Shape;170;p9"/>
            <p:cNvPicPr preferRelativeResize="0"/>
            <p:nvPr/>
          </p:nvPicPr>
          <p:blipFill rotWithShape="1">
            <a:blip r:embed="rId8">
              <a:alphaModFix/>
            </a:blip>
            <a:srcRect b="0" l="0" r="0" t="0"/>
            <a:stretch/>
          </p:blipFill>
          <p:spPr>
            <a:xfrm>
              <a:off x="12702" y="-60872"/>
              <a:ext cx="9192396" cy="5613400"/>
            </a:xfrm>
            <a:prstGeom prst="rect">
              <a:avLst/>
            </a:prstGeom>
            <a:noFill/>
            <a:ln>
              <a:noFill/>
            </a:ln>
          </p:spPr>
        </p:pic>
        <p:pic>
          <p:nvPicPr>
            <p:cNvPr id="171" name="Google Shape;171;p9"/>
            <p:cNvPicPr preferRelativeResize="0"/>
            <p:nvPr/>
          </p:nvPicPr>
          <p:blipFill rotWithShape="1">
            <a:blip r:embed="rId9">
              <a:alphaModFix/>
            </a:blip>
            <a:srcRect b="0" l="0" r="0" t="0"/>
            <a:stretch/>
          </p:blipFill>
          <p:spPr>
            <a:xfrm>
              <a:off x="865345" y="3405950"/>
              <a:ext cx="6819899" cy="4133849"/>
            </a:xfrm>
            <a:prstGeom prst="rect">
              <a:avLst/>
            </a:prstGeom>
            <a:noFill/>
            <a:ln>
              <a:noFill/>
            </a:ln>
          </p:spPr>
        </p:pic>
        <p:pic>
          <p:nvPicPr>
            <p:cNvPr id="172" name="Google Shape;172;p9"/>
            <p:cNvPicPr preferRelativeResize="0"/>
            <p:nvPr/>
          </p:nvPicPr>
          <p:blipFill rotWithShape="1">
            <a:blip r:embed="rId10">
              <a:alphaModFix/>
            </a:blip>
            <a:srcRect b="0" l="0" r="0" t="0"/>
            <a:stretch/>
          </p:blipFill>
          <p:spPr>
            <a:xfrm>
              <a:off x="645738" y="8301456"/>
              <a:ext cx="2171604" cy="1985542"/>
            </a:xfrm>
            <a:prstGeom prst="rect">
              <a:avLst/>
            </a:prstGeom>
            <a:noFill/>
            <a:ln>
              <a:noFill/>
            </a:ln>
          </p:spPr>
        </p:pic>
        <p:pic>
          <p:nvPicPr>
            <p:cNvPr id="173" name="Google Shape;173;p9"/>
            <p:cNvPicPr preferRelativeResize="0"/>
            <p:nvPr/>
          </p:nvPicPr>
          <p:blipFill rotWithShape="1">
            <a:blip r:embed="rId11">
              <a:alphaModFix/>
            </a:blip>
            <a:srcRect b="0" l="0" r="0" t="0"/>
            <a:stretch/>
          </p:blipFill>
          <p:spPr>
            <a:xfrm>
              <a:off x="9080502" y="3500518"/>
              <a:ext cx="7004634" cy="4023106"/>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2023-05-04T03:42:55Z</dcterms:created>
  <dc:creator>JEEVA_ 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2023-05-04T00:00:00Z</vt:filetime>
  </property>
  <property fmtid="{D5CDD505-2E9C-101B-9397-08002B2CF9AE}" pid="3" name="Creator">
    <vt:lpwstr>Canva</vt:lpwstr>
  </property>
  <property fmtid="{D5CDD505-2E9C-101B-9397-08002B2CF9AE}" pid="4" name="LastSaved">
    <vt:filetime>2023-05-04T00:00:00Z</vt:filetime>
  </property>
</Properties>
</file>