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2" r:id="rId6"/>
    <p:sldId id="263" r:id="rId7"/>
  </p:sldIdLst>
  <p:sldSz cx="9144000" cy="5143500" type="screen16x9"/>
  <p:notesSz cx="9144000" cy="5143500"/>
  <p:embeddedFontLst>
    <p:embeddedFont>
      <p:font typeface="Calibri" panose="020F0502020204030204" pitchFamily="34" charset="0"/>
      <p:regular r:id="rId8"/>
      <p:bold r:id="rId9"/>
      <p:italic r:id="rId10"/>
      <p:boldItalic r:id="rId11"/>
    </p:embeddedFont>
    <p:embeddedFont>
      <p:font typeface="NFVCVT+PublicSans-BoldItalic" panose="020B0604020202020204"/>
      <p:regular r:id="rId12"/>
    </p:embeddedFont>
    <p:embeddedFont>
      <p:font typeface="TJWIUT+TimesNewRomanPS-BoldMT" panose="020B0604020202020204"/>
      <p:regular r:id="rId13"/>
    </p:embeddedFont>
    <p:embeddedFont>
      <p:font typeface="VWPSRN+TimesNewRomanPSMT" panose="020B06040202020202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930" y="6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3/30/2023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91425" y="2771880"/>
            <a:ext cx="2022475" cy="1033544"/>
          </a:xfrm>
          <a:prstGeom prst="rect">
            <a:avLst/>
          </a:prstGeom>
        </p:spPr>
        <p:txBody>
          <a:bodyPr vert="horz" wrap="square" lIns="0" tIns="0" rIns="0" bIns="0" rtlCol="0">
            <a:spAutoFit/>
          </a:bodyPr>
          <a:lstStyle/>
          <a:p>
            <a:pPr marL="0" marR="0">
              <a:lnSpc>
                <a:spcPts val="2657"/>
              </a:lnSpc>
              <a:spcBef>
                <a:spcPts val="0"/>
              </a:spcBef>
              <a:spcAft>
                <a:spcPts val="0"/>
              </a:spcAft>
            </a:pPr>
            <a:r>
              <a:rPr sz="2400" b="1" dirty="0">
                <a:solidFill>
                  <a:srgbClr val="223669"/>
                </a:solidFill>
                <a:latin typeface="TJWIUT+TimesNewRomanPS-BoldMT"/>
                <a:cs typeface="TJWIUT+TimesNewRomanPS-BoldMT"/>
              </a:rPr>
              <a:t>“Simple Calc”</a:t>
            </a:r>
          </a:p>
          <a:p>
            <a:pPr marL="261266" marR="0">
              <a:lnSpc>
                <a:spcPts val="2657"/>
              </a:lnSpc>
              <a:spcBef>
                <a:spcPts val="2472"/>
              </a:spcBef>
              <a:spcAft>
                <a:spcPts val="0"/>
              </a:spcAft>
            </a:pPr>
            <a:r>
              <a:rPr sz="2400" b="1" dirty="0">
                <a:solidFill>
                  <a:srgbClr val="223669"/>
                </a:solidFill>
                <a:latin typeface="TJWIUT+TimesNewRomanPS-BoldMT"/>
                <a:cs typeface="TJWIUT+TimesNewRomanPS-BoldMT"/>
              </a:rPr>
              <a:t>Task - 2</a:t>
            </a:r>
          </a:p>
        </p:txBody>
      </p:sp>
      <p:sp>
        <p:nvSpPr>
          <p:cNvPr id="4" name="object 4"/>
          <p:cNvSpPr txBox="1"/>
          <p:nvPr/>
        </p:nvSpPr>
        <p:spPr>
          <a:xfrm>
            <a:off x="299481" y="4186614"/>
            <a:ext cx="1351633" cy="234999"/>
          </a:xfrm>
          <a:prstGeom prst="rect">
            <a:avLst/>
          </a:prstGeom>
        </p:spPr>
        <p:txBody>
          <a:bodyPr vert="horz" wrap="square" lIns="0" tIns="0" rIns="0" bIns="0" rtlCol="0">
            <a:spAutoFit/>
          </a:bodyPr>
          <a:lstStyle/>
          <a:p>
            <a:pPr marL="0" marR="0">
              <a:lnSpc>
                <a:spcPts val="1550"/>
              </a:lnSpc>
              <a:spcBef>
                <a:spcPts val="0"/>
              </a:spcBef>
              <a:spcAft>
                <a:spcPts val="0"/>
              </a:spcAft>
            </a:pPr>
            <a:r>
              <a:rPr sz="1400" b="1" dirty="0">
                <a:solidFill>
                  <a:srgbClr val="C88C32"/>
                </a:solidFill>
                <a:latin typeface="TJWIUT+TimesNewRomanPS-BoldMT"/>
                <a:cs typeface="TJWIUT+TimesNewRomanPS-BoldMT"/>
              </a:rPr>
              <a:t>LMS Username</a:t>
            </a:r>
          </a:p>
        </p:txBody>
      </p:sp>
      <p:sp>
        <p:nvSpPr>
          <p:cNvPr id="5" name="object 5"/>
          <p:cNvSpPr txBox="1"/>
          <p:nvPr/>
        </p:nvSpPr>
        <p:spPr>
          <a:xfrm>
            <a:off x="1759874" y="4186614"/>
            <a:ext cx="1659997" cy="602729"/>
          </a:xfrm>
          <a:prstGeom prst="rect">
            <a:avLst/>
          </a:prstGeom>
        </p:spPr>
        <p:txBody>
          <a:bodyPr vert="horz" wrap="square" lIns="0" tIns="0" rIns="0" bIns="0" rtlCol="0">
            <a:spAutoFit/>
          </a:bodyPr>
          <a:lstStyle/>
          <a:p>
            <a:pPr marL="549225" marR="0">
              <a:lnSpc>
                <a:spcPts val="1550"/>
              </a:lnSpc>
              <a:spcBef>
                <a:spcPts val="0"/>
              </a:spcBef>
              <a:spcAft>
                <a:spcPts val="0"/>
              </a:spcAft>
            </a:pPr>
            <a:r>
              <a:rPr sz="1400" b="1" dirty="0">
                <a:solidFill>
                  <a:srgbClr val="C88C32"/>
                </a:solidFill>
                <a:latin typeface="TJWIUT+TimesNewRomanPS-BoldMT"/>
                <a:cs typeface="TJWIUT+TimesNewRomanPS-BoldMT"/>
              </a:rPr>
              <a:t>Name</a:t>
            </a:r>
          </a:p>
          <a:p>
            <a:pPr marL="0" marR="0">
              <a:lnSpc>
                <a:spcPts val="1550"/>
              </a:lnSpc>
              <a:spcBef>
                <a:spcPts val="1519"/>
              </a:spcBef>
              <a:spcAft>
                <a:spcPts val="0"/>
              </a:spcAft>
            </a:pPr>
            <a:r>
              <a:rPr lang="en-IN" sz="1400" dirty="0">
                <a:solidFill>
                  <a:srgbClr val="223669"/>
                </a:solidFill>
                <a:latin typeface="Times New Roman" panose="02020603050405020304" pitchFamily="18" charset="0"/>
                <a:cs typeface="Times New Roman" panose="02020603050405020304" pitchFamily="18" charset="0"/>
              </a:rPr>
              <a:t> Vishnu prasad H</a:t>
            </a:r>
            <a:endParaRPr sz="1400" dirty="0">
              <a:solidFill>
                <a:srgbClr val="223669"/>
              </a:solidFill>
              <a:latin typeface="VWPSRN+TimesNewRomanPSMT"/>
              <a:cs typeface="VWPSRN+TimesNewRomanPSMT"/>
            </a:endParaRPr>
          </a:p>
        </p:txBody>
      </p:sp>
      <p:sp>
        <p:nvSpPr>
          <p:cNvPr id="6" name="object 6"/>
          <p:cNvSpPr txBox="1"/>
          <p:nvPr/>
        </p:nvSpPr>
        <p:spPr>
          <a:xfrm>
            <a:off x="3485675" y="4186614"/>
            <a:ext cx="690059" cy="631209"/>
          </a:xfrm>
          <a:prstGeom prst="rect">
            <a:avLst/>
          </a:prstGeom>
        </p:spPr>
        <p:txBody>
          <a:bodyPr vert="horz" wrap="square" lIns="0" tIns="0" rIns="0" bIns="0" rtlCol="0">
            <a:spAutoFit/>
          </a:bodyPr>
          <a:lstStyle/>
          <a:p>
            <a:pPr marL="93487" marR="0">
              <a:lnSpc>
                <a:spcPts val="1550"/>
              </a:lnSpc>
              <a:spcBef>
                <a:spcPts val="0"/>
              </a:spcBef>
              <a:spcAft>
                <a:spcPts val="0"/>
              </a:spcAft>
            </a:pPr>
            <a:r>
              <a:rPr sz="1400" b="1" dirty="0">
                <a:solidFill>
                  <a:srgbClr val="C88C32"/>
                </a:solidFill>
                <a:latin typeface="TJWIUT+TimesNewRomanPS-BoldMT"/>
                <a:cs typeface="TJWIUT+TimesNewRomanPS-BoldMT"/>
              </a:rPr>
              <a:t>Batch</a:t>
            </a:r>
          </a:p>
          <a:p>
            <a:pPr marL="0" marR="0">
              <a:lnSpc>
                <a:spcPts val="1550"/>
              </a:lnSpc>
              <a:spcBef>
                <a:spcPts val="1519"/>
              </a:spcBef>
              <a:spcAft>
                <a:spcPts val="0"/>
              </a:spcAft>
            </a:pPr>
            <a:r>
              <a:rPr sz="1400" dirty="0">
                <a:solidFill>
                  <a:srgbClr val="223669"/>
                </a:solidFill>
                <a:latin typeface="VWPSRN+TimesNewRomanPSMT"/>
                <a:cs typeface="VWPSRN+TimesNewRomanPSMT"/>
              </a:rPr>
              <a:t>A55</a:t>
            </a:r>
          </a:p>
        </p:txBody>
      </p:sp>
      <p:sp>
        <p:nvSpPr>
          <p:cNvPr id="7" name="object 7"/>
          <p:cNvSpPr txBox="1"/>
          <p:nvPr/>
        </p:nvSpPr>
        <p:spPr>
          <a:xfrm>
            <a:off x="223675" y="4582825"/>
            <a:ext cx="1031416" cy="205184"/>
          </a:xfrm>
          <a:prstGeom prst="rect">
            <a:avLst/>
          </a:prstGeom>
        </p:spPr>
        <p:txBody>
          <a:bodyPr vert="horz" wrap="square" lIns="0" tIns="0" rIns="0" bIns="0" rtlCol="0">
            <a:spAutoFit/>
          </a:bodyPr>
          <a:lstStyle/>
          <a:p>
            <a:pPr marL="0" marR="0">
              <a:lnSpc>
                <a:spcPts val="1550"/>
              </a:lnSpc>
              <a:spcBef>
                <a:spcPts val="0"/>
              </a:spcBef>
              <a:spcAft>
                <a:spcPts val="0"/>
              </a:spcAft>
            </a:pPr>
            <a:r>
              <a:rPr sz="1400" dirty="0">
                <a:solidFill>
                  <a:srgbClr val="223669"/>
                </a:solidFill>
                <a:latin typeface="VWPSRN+TimesNewRomanPSMT"/>
                <a:cs typeface="VWPSRN+TimesNewRomanPSMT"/>
              </a:rPr>
              <a:t>2113a553</a:t>
            </a:r>
            <a:r>
              <a:rPr lang="en-IN" sz="1400" dirty="0">
                <a:solidFill>
                  <a:srgbClr val="223669"/>
                </a:solidFill>
                <a:latin typeface="VWPSRN+TimesNewRomanPSMT"/>
                <a:cs typeface="VWPSRN+TimesNewRomanPSMT"/>
              </a:rPr>
              <a:t>45</a:t>
            </a:r>
            <a:endParaRPr sz="1400" dirty="0">
              <a:solidFill>
                <a:srgbClr val="223669"/>
              </a:solidFill>
              <a:latin typeface="VWPSRN+TimesNewRomanPSMT"/>
              <a:cs typeface="VWPSRN+TimesNewRomanPS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99850"/>
            <a:ext cx="3559419" cy="512961"/>
          </a:xfrm>
          <a:prstGeom prst="rect">
            <a:avLst/>
          </a:prstGeom>
        </p:spPr>
        <p:txBody>
          <a:bodyPr vert="horz" wrap="square" lIns="0" tIns="0" rIns="0" bIns="0" rtlCol="0">
            <a:spAutoFit/>
          </a:bodyPr>
          <a:lstStyle/>
          <a:p>
            <a:pPr marL="0" marR="0">
              <a:lnSpc>
                <a:spcPts val="1993"/>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a:t>
            </a:r>
            <a:r>
              <a:rPr lang="en-IN" sz="1800" b="1" dirty="0">
                <a:solidFill>
                  <a:srgbClr val="223669"/>
                </a:solidFill>
                <a:latin typeface="Times New Roman" panose="02020603050405020304" pitchFamily="18" charset="0"/>
                <a:cs typeface="Times New Roman" panose="02020603050405020304" pitchFamily="18" charset="0"/>
              </a:rPr>
              <a:t>front end of ecommerce website</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B7BB826-45D7-4565-4AEC-9071DA047AD6}"/>
              </a:ext>
            </a:extLst>
          </p:cNvPr>
          <p:cNvSpPr txBox="1"/>
          <p:nvPr/>
        </p:nvSpPr>
        <p:spPr>
          <a:xfrm>
            <a:off x="469448" y="1009674"/>
            <a:ext cx="8062991" cy="4185761"/>
          </a:xfrm>
          <a:prstGeom prst="rect">
            <a:avLst/>
          </a:prstGeom>
          <a:noFill/>
        </p:spPr>
        <p:txBody>
          <a:bodyPr wrap="square" rtlCol="0">
            <a:spAutoFit/>
          </a:bodyPr>
          <a:lstStyle/>
          <a:p>
            <a:pPr algn="l"/>
            <a:r>
              <a:rPr lang="en-US" sz="1400" b="0" i="0" dirty="0">
                <a:solidFill>
                  <a:schemeClr val="tx1">
                    <a:lumMod val="95000"/>
                    <a:lumOff val="5000"/>
                  </a:schemeClr>
                </a:solidFill>
                <a:effectLst/>
                <a:latin typeface="Söhne"/>
              </a:rPr>
              <a:t>Sure! Here are the general steps involved in front-end development of an eCommerce website:</a:t>
            </a:r>
          </a:p>
          <a:p>
            <a:pPr algn="l">
              <a:buFont typeface="+mj-lt"/>
              <a:buAutoNum type="arabicPeriod"/>
            </a:pPr>
            <a:r>
              <a:rPr lang="en-US" sz="1400" b="0" i="0" dirty="0">
                <a:solidFill>
                  <a:schemeClr val="tx1">
                    <a:lumMod val="95000"/>
                    <a:lumOff val="5000"/>
                  </a:schemeClr>
                </a:solidFill>
                <a:effectLst/>
                <a:latin typeface="Söhne"/>
              </a:rPr>
              <a:t>Planning and Design: Define the website's goals, target audience, and branding. Develop a user interface that is visually appealing and easy to navigate, and create wireframes and mockups to guide the development process.</a:t>
            </a:r>
          </a:p>
          <a:p>
            <a:pPr algn="l">
              <a:buFont typeface="+mj-lt"/>
              <a:buAutoNum type="arabicPeriod"/>
            </a:pPr>
            <a:r>
              <a:rPr lang="en-US" sz="1400" b="0" i="0" dirty="0">
                <a:solidFill>
                  <a:schemeClr val="tx1">
                    <a:lumMod val="95000"/>
                    <a:lumOff val="5000"/>
                  </a:schemeClr>
                </a:solidFill>
                <a:effectLst/>
                <a:latin typeface="Söhne"/>
              </a:rPr>
              <a:t>Front-End Technologies: Choose the front-end technologies to be used, such as HTML, CSS, JavaScript, and frameworks such as React, Vue, or Angular. These technologies will be used to build the website's structure, layout, and interactive elements.</a:t>
            </a:r>
          </a:p>
          <a:p>
            <a:pPr algn="l">
              <a:buFont typeface="+mj-lt"/>
              <a:buAutoNum type="arabicPeriod"/>
            </a:pPr>
            <a:r>
              <a:rPr lang="en-US" sz="1400" b="0" i="0" dirty="0">
                <a:solidFill>
                  <a:schemeClr val="tx1">
                    <a:lumMod val="95000"/>
                    <a:lumOff val="5000"/>
                  </a:schemeClr>
                </a:solidFill>
                <a:effectLst/>
                <a:latin typeface="Söhne"/>
              </a:rPr>
              <a:t>Responsive Design: Create a responsive design that adjusts the website's layout to fit different screen sizes, from desktops to mobile devices. This will ensure that the website is accessible and easy to use across all devices.</a:t>
            </a:r>
          </a:p>
          <a:p>
            <a:pPr algn="l">
              <a:buFont typeface="+mj-lt"/>
              <a:buAutoNum type="arabicPeriod"/>
            </a:pPr>
            <a:r>
              <a:rPr lang="en-US" sz="1400" b="0" i="0" dirty="0">
                <a:solidFill>
                  <a:schemeClr val="tx1">
                    <a:lumMod val="95000"/>
                    <a:lumOff val="5000"/>
                  </a:schemeClr>
                </a:solidFill>
                <a:effectLst/>
                <a:latin typeface="Söhne"/>
              </a:rPr>
              <a:t>UI Development: Build the website's UI, including the home page, category pages, product pages, and checkout process. Use HTML and CSS to create the layout and design, and JavaScript to add interactivity and functionality.</a:t>
            </a:r>
          </a:p>
          <a:p>
            <a:pPr algn="l">
              <a:buFont typeface="+mj-lt"/>
              <a:buAutoNum type="arabicPeriod"/>
            </a:pPr>
            <a:r>
              <a:rPr lang="en-US" sz="1400" b="0" i="0" dirty="0">
                <a:solidFill>
                  <a:schemeClr val="tx1">
                    <a:lumMod val="95000"/>
                    <a:lumOff val="5000"/>
                  </a:schemeClr>
                </a:solidFill>
                <a:effectLst/>
                <a:latin typeface="Söhne"/>
              </a:rPr>
              <a:t>Integrations: Integrate third-party tools and services such as payment gateways, social media, and analytics tools to enhance the website's functionality and user experience.</a:t>
            </a:r>
          </a:p>
          <a:p>
            <a:pPr algn="l">
              <a:buFont typeface="+mj-lt"/>
              <a:buAutoNum type="arabicPeriod"/>
            </a:pPr>
            <a:r>
              <a:rPr lang="en-US" sz="1400" b="0" i="0" dirty="0">
                <a:solidFill>
                  <a:schemeClr val="tx1">
                    <a:lumMod val="95000"/>
                    <a:lumOff val="5000"/>
                  </a:schemeClr>
                </a:solidFill>
                <a:effectLst/>
                <a:latin typeface="Söhne"/>
              </a:rPr>
              <a:t>Testing and Optimization: Test the website to ensure that it is functioning correctly and is free of errors. Optimize the website's performance by minimizing load times, improving accessibility, and testing usability.</a:t>
            </a:r>
          </a:p>
          <a:p>
            <a:pPr algn="l">
              <a:buFont typeface="+mj-lt"/>
              <a:buAutoNum type="arabicPeriod"/>
            </a:pPr>
            <a:r>
              <a:rPr lang="en-US" sz="1400" b="0" i="0" dirty="0">
                <a:solidFill>
                  <a:schemeClr val="tx1">
                    <a:lumMod val="95000"/>
                    <a:lumOff val="5000"/>
                  </a:schemeClr>
                </a:solidFill>
                <a:effectLst/>
                <a:latin typeface="Söhne"/>
              </a:rPr>
              <a:t>Launch and Maintenance: Launch the website and monitor its performance. Continue to maintain and update the website to ensure that it remains up-to-date and relevant to its target audience.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3" y="299850"/>
            <a:ext cx="3692693" cy="256480"/>
          </a:xfrm>
          <a:prstGeom prst="rect">
            <a:avLst/>
          </a:prstGeom>
        </p:spPr>
        <p:txBody>
          <a:bodyPr vert="horz" wrap="square" lIns="0" tIns="0" rIns="0" bIns="0" rtlCol="0">
            <a:spAutoFit/>
          </a:bodyPr>
          <a:lstStyle/>
          <a:p>
            <a:pPr marL="0" marR="0">
              <a:lnSpc>
                <a:spcPts val="1993"/>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T</a:t>
            </a:r>
            <a:r>
              <a:rPr lang="en-IN" sz="1800" b="1" dirty="0">
                <a:solidFill>
                  <a:srgbClr val="223669"/>
                </a:solidFill>
                <a:latin typeface="Times New Roman" panose="02020603050405020304" pitchFamily="18" charset="0"/>
                <a:cs typeface="Times New Roman" panose="02020603050405020304" pitchFamily="18" charset="0"/>
              </a:rPr>
              <a:t>ags used-ecommerce website</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537219" y="906265"/>
            <a:ext cx="7307388" cy="218008"/>
          </a:xfrm>
          <a:prstGeom prst="rect">
            <a:avLst/>
          </a:prstGeom>
        </p:spPr>
        <p:txBody>
          <a:bodyPr vert="horz" wrap="square" lIns="0" tIns="0" rIns="0" bIns="0" rtlCol="0">
            <a:spAutoFit/>
          </a:bodyPr>
          <a:lstStyle/>
          <a:p>
            <a:pPr marL="0" marR="0">
              <a:lnSpc>
                <a:spcPts val="1716"/>
              </a:lnSpc>
              <a:spcBef>
                <a:spcPts val="0"/>
              </a:spcBef>
              <a:spcAft>
                <a:spcPts val="0"/>
              </a:spcAft>
            </a:pPr>
            <a:r>
              <a:rPr sz="1500" dirty="0">
                <a:solidFill>
                  <a:srgbClr val="000000"/>
                </a:solidFill>
                <a:latin typeface="VWPSRN+TimesNewRomanPSMT"/>
                <a:cs typeface="VWPSRN+TimesNewRomanPSMT"/>
              </a:rPr>
              <a:t>.</a:t>
            </a:r>
          </a:p>
        </p:txBody>
      </p:sp>
      <p:sp>
        <p:nvSpPr>
          <p:cNvPr id="7" name="object 7"/>
          <p:cNvSpPr txBox="1"/>
          <p:nvPr/>
        </p:nvSpPr>
        <p:spPr>
          <a:xfrm>
            <a:off x="537219" y="1973065"/>
            <a:ext cx="7842122" cy="218008"/>
          </a:xfrm>
          <a:prstGeom prst="rect">
            <a:avLst/>
          </a:prstGeom>
        </p:spPr>
        <p:txBody>
          <a:bodyPr vert="horz" wrap="square" lIns="0" tIns="0" rIns="0" bIns="0" rtlCol="0">
            <a:spAutoFit/>
          </a:bodyPr>
          <a:lstStyle/>
          <a:p>
            <a:pPr marL="0" marR="0">
              <a:lnSpc>
                <a:spcPts val="1716"/>
              </a:lnSpc>
              <a:spcBef>
                <a:spcPts val="0"/>
              </a:spcBef>
              <a:spcAft>
                <a:spcPts val="0"/>
              </a:spcAft>
            </a:pPr>
            <a:r>
              <a:rPr sz="1500" dirty="0">
                <a:solidFill>
                  <a:srgbClr val="000000"/>
                </a:solidFill>
                <a:latin typeface="VWPSRN+TimesNewRomanPSMT"/>
                <a:cs typeface="VWPSRN+TimesNewRomanPSMT"/>
              </a:rPr>
              <a:t>.</a:t>
            </a:r>
          </a:p>
        </p:txBody>
      </p:sp>
      <p:sp>
        <p:nvSpPr>
          <p:cNvPr id="15" name="Rectangle 1">
            <a:extLst>
              <a:ext uri="{FF2B5EF4-FFF2-40B4-BE49-F238E27FC236}">
                <a16:creationId xmlns:a16="http://schemas.microsoft.com/office/drawing/2014/main" id="{D2B18104-C03B-0B9A-A334-7EFE96AD9E51}"/>
              </a:ext>
            </a:extLst>
          </p:cNvPr>
          <p:cNvSpPr>
            <a:spLocks noChangeArrowheads="1"/>
          </p:cNvSpPr>
          <p:nvPr/>
        </p:nvSpPr>
        <p:spPr bwMode="auto">
          <a:xfrm>
            <a:off x="0" y="-1102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4392F47-D849-2141-C2CE-DB4A00062D61}"/>
              </a:ext>
            </a:extLst>
          </p:cNvPr>
          <p:cNvSpPr txBox="1"/>
          <p:nvPr/>
        </p:nvSpPr>
        <p:spPr>
          <a:xfrm>
            <a:off x="537536" y="734674"/>
            <a:ext cx="7490848" cy="458587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95000"/>
                    <a:lumOff val="5000"/>
                  </a:schemeClr>
                </a:solidFill>
                <a:effectLst/>
                <a:latin typeface="Söhne"/>
              </a:rPr>
              <a:t>Here are some common HTML tags used for front-end development of eCommerce websites:</a:t>
            </a:r>
            <a:endParaRPr kumimoji="0" lang="en-US" altLang="en-US" sz="600" b="0" i="0" u="none" strike="noStrike" cap="none" normalizeH="0" baseline="0" dirty="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lumMod val="95000"/>
                    <a:lumOff val="5000"/>
                  </a:schemeClr>
                </a:solidFill>
                <a:effectLst/>
                <a:latin typeface="Söhne Mono"/>
              </a:rPr>
              <a:t>&lt;html&gt;</a:t>
            </a:r>
            <a:r>
              <a:rPr kumimoji="0" lang="en-US" altLang="en-US" sz="1400" b="0" i="0" u="none" strike="noStrike" cap="none" normalizeH="0" baseline="0" dirty="0">
                <a:ln>
                  <a:noFill/>
                </a:ln>
                <a:solidFill>
                  <a:schemeClr val="tx1">
                    <a:lumMod val="95000"/>
                    <a:lumOff val="5000"/>
                  </a:schemeClr>
                </a:solidFill>
                <a:effectLst/>
                <a:latin typeface="Söhne"/>
              </a:rPr>
              <a:t>: The main container element that defines the document type and character encoding.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lumMod val="95000"/>
                    <a:lumOff val="5000"/>
                  </a:schemeClr>
                </a:solidFill>
                <a:effectLst/>
                <a:latin typeface="Söhne Mono"/>
              </a:rPr>
              <a:t>&lt;head&gt;</a:t>
            </a:r>
            <a:r>
              <a:rPr kumimoji="0" lang="en-US" altLang="en-US" sz="1400" b="0" i="0" u="none" strike="noStrike" cap="none" normalizeH="0" baseline="0" dirty="0">
                <a:ln>
                  <a:noFill/>
                </a:ln>
                <a:solidFill>
                  <a:schemeClr val="tx1">
                    <a:lumMod val="95000"/>
                    <a:lumOff val="5000"/>
                  </a:schemeClr>
                </a:solidFill>
                <a:effectLst/>
                <a:latin typeface="Söhne"/>
              </a:rPr>
              <a:t>: The container for metadata about the document, such as the title, keywords, and stylesheets.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lumMod val="95000"/>
                    <a:lumOff val="5000"/>
                  </a:schemeClr>
                </a:solidFill>
                <a:effectLst/>
                <a:latin typeface="Söhne Mono"/>
              </a:rPr>
              <a:t>&lt;body&gt;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content of the document, including the website's header, footer, and main content.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lumMod val="95000"/>
                    <a:lumOff val="5000"/>
                  </a:schemeClr>
                </a:solidFill>
                <a:effectLst/>
                <a:latin typeface="Söhne Mono"/>
              </a:rPr>
              <a:t>&lt;header&gt;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website's header, which usually includes the logo, navigation menu, and search bar.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lumMod val="95000"/>
                    <a:lumOff val="5000"/>
                  </a:schemeClr>
                </a:solidFill>
                <a:effectLst/>
                <a:latin typeface="Söhne Mono"/>
              </a:rPr>
              <a:t>&lt;nav&gt;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website's navigation menu, which includes links to various pages and sections of the website.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lumMod val="95000"/>
                    <a:lumOff val="5000"/>
                  </a:schemeClr>
                </a:solidFill>
                <a:effectLst/>
                <a:latin typeface="Söhne Mono"/>
              </a:rPr>
              <a:t>&lt;section&gt;</a:t>
            </a:r>
            <a:r>
              <a:rPr kumimoji="0" lang="en-US" altLang="en-US" sz="1400" b="0" i="0" u="none" strike="noStrike" cap="none" normalizeH="0" baseline="0" dirty="0">
                <a:ln>
                  <a:noFill/>
                </a:ln>
                <a:solidFill>
                  <a:schemeClr val="tx1">
                    <a:lumMod val="95000"/>
                    <a:lumOff val="5000"/>
                  </a:schemeClr>
                </a:solidFill>
                <a:effectLst/>
                <a:latin typeface="Söhne"/>
              </a:rPr>
              <a:t>: A container for grouping related content, such as product categories or featured products.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lumMod val="95000"/>
                    <a:lumOff val="5000"/>
                  </a:schemeClr>
                </a:solidFill>
                <a:effectLst/>
                <a:latin typeface="Söhne Mono"/>
              </a:rPr>
              <a:t>&lt;article&gt;</a:t>
            </a:r>
            <a:r>
              <a:rPr kumimoji="0" lang="en-US" altLang="en-US" sz="1400" b="0" i="0" u="none" strike="noStrike" cap="none" normalizeH="0" baseline="0" dirty="0">
                <a:ln>
                  <a:noFill/>
                </a:ln>
                <a:solidFill>
                  <a:schemeClr val="tx1">
                    <a:lumMod val="95000"/>
                    <a:lumOff val="5000"/>
                  </a:schemeClr>
                </a:solidFill>
                <a:effectLst/>
                <a:latin typeface="Söhne"/>
              </a:rPr>
              <a:t>: A container for a standalone piece of content, such as a blog post or product description.</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lumMod val="95000"/>
                    <a:lumOff val="5000"/>
                  </a:schemeClr>
                </a:solidFill>
                <a:effectLst/>
                <a:latin typeface="Söhne Mono"/>
              </a:rPr>
              <a:t>&lt;aside&gt;</a:t>
            </a:r>
            <a:r>
              <a:rPr kumimoji="0" lang="en-US" altLang="en-US" sz="1400" b="0" i="0" u="none" strike="noStrike" cap="none" normalizeH="0" baseline="0" dirty="0">
                <a:ln>
                  <a:noFill/>
                </a:ln>
                <a:solidFill>
                  <a:schemeClr val="tx1">
                    <a:lumMod val="95000"/>
                    <a:lumOff val="5000"/>
                  </a:schemeClr>
                </a:solidFill>
                <a:effectLst/>
                <a:latin typeface="Söhne"/>
              </a:rPr>
              <a:t>: A container for content that is related to the main content but not essential, such as a sidebar with related products or ads.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lumMod val="95000"/>
                    <a:lumOff val="5000"/>
                  </a:schemeClr>
                </a:solidFill>
                <a:effectLst/>
                <a:latin typeface="Söhne Mono"/>
              </a:rPr>
              <a:t>&lt;footer&gt;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website's footer, which usually includes links to important pages, contact information, and copyright notices.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95000"/>
                    <a:lumOff val="5000"/>
                  </a:schemeClr>
                </a:solidFill>
                <a:effectLst/>
                <a:latin typeface="Söhne"/>
              </a:rPr>
              <a:t>These are just some of the tags commonly used in front-end development for eCommerce websites. Other tags such as </a:t>
            </a:r>
            <a:r>
              <a:rPr kumimoji="0" lang="en-US" altLang="en-US" sz="1400" b="1" i="0" u="none" strike="noStrike" cap="none" normalizeH="0" baseline="0" dirty="0">
                <a:ln>
                  <a:noFill/>
                </a:ln>
                <a:solidFill>
                  <a:schemeClr val="tx1">
                    <a:lumMod val="95000"/>
                    <a:lumOff val="5000"/>
                  </a:schemeClr>
                </a:solidFill>
                <a:effectLst/>
                <a:latin typeface="Söhne Mono"/>
              </a:rPr>
              <a:t>&lt;div&gt;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&lt;p&gt;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&lt;h1&gt;</a:t>
            </a:r>
            <a:r>
              <a:rPr kumimoji="0" lang="en-US" altLang="en-US" sz="1400" b="0" i="0" u="none" strike="noStrike" cap="none" normalizeH="0" baseline="0" dirty="0">
                <a:ln>
                  <a:noFill/>
                </a:ln>
                <a:solidFill>
                  <a:schemeClr val="tx1">
                    <a:lumMod val="95000"/>
                    <a:lumOff val="5000"/>
                  </a:schemeClr>
                </a:solidFill>
                <a:effectLst/>
                <a:latin typeface="Söhne"/>
              </a:rPr>
              <a:t>-</a:t>
            </a:r>
            <a:r>
              <a:rPr kumimoji="0" lang="en-US" altLang="en-US" sz="1400" b="1" i="0" u="none" strike="noStrike" cap="none" normalizeH="0" baseline="0" dirty="0">
                <a:ln>
                  <a:noFill/>
                </a:ln>
                <a:solidFill>
                  <a:schemeClr val="tx1">
                    <a:lumMod val="95000"/>
                    <a:lumOff val="5000"/>
                  </a:schemeClr>
                </a:solidFill>
                <a:effectLst/>
                <a:latin typeface="Söhne Mono"/>
              </a:rPr>
              <a:t>&lt;h6&gt;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a:t>
            </a:r>
            <a:r>
              <a:rPr kumimoji="0" lang="en-US" altLang="en-US" sz="1400" b="1" i="0" u="none" strike="noStrike" cap="none" normalizeH="0" baseline="0" dirty="0" err="1">
                <a:ln>
                  <a:noFill/>
                </a:ln>
                <a:solidFill>
                  <a:schemeClr val="tx1">
                    <a:lumMod val="95000"/>
                    <a:lumOff val="5000"/>
                  </a:schemeClr>
                </a:solidFill>
                <a:effectLst/>
                <a:latin typeface="Söhne Mono"/>
              </a:rPr>
              <a:t>img</a:t>
            </a:r>
            <a:r>
              <a:rPr kumimoji="0" lang="en-US" altLang="en-US" sz="1400" b="1" i="0" u="none" strike="noStrike" cap="none" normalizeH="0" baseline="0" dirty="0">
                <a:ln>
                  <a:noFill/>
                </a:ln>
                <a:solidFill>
                  <a:schemeClr val="tx1">
                    <a:lumMod val="95000"/>
                    <a:lumOff val="5000"/>
                  </a:schemeClr>
                </a:solidFill>
                <a:effectLst/>
                <a:latin typeface="Söhne Mono"/>
              </a:rPr>
              <a:t>&gt;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&lt;a&gt;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&lt;button&gt;</a:t>
            </a:r>
            <a:r>
              <a:rPr kumimoji="0" lang="en-US" altLang="en-US" sz="1400" b="0" i="0" u="none" strike="noStrike" cap="none" normalizeH="0" baseline="0" dirty="0">
                <a:ln>
                  <a:noFill/>
                </a:ln>
                <a:solidFill>
                  <a:schemeClr val="tx1">
                    <a:lumMod val="95000"/>
                    <a:lumOff val="5000"/>
                  </a:schemeClr>
                </a:solidFill>
                <a:effectLst/>
                <a:latin typeface="Söhne"/>
              </a:rPr>
              <a:t>, and </a:t>
            </a:r>
            <a:r>
              <a:rPr kumimoji="0" lang="en-US" altLang="en-US" sz="1400" b="1" i="0" u="none" strike="noStrike" cap="none" normalizeH="0" baseline="0" dirty="0">
                <a:ln>
                  <a:noFill/>
                </a:ln>
                <a:solidFill>
                  <a:schemeClr val="tx1">
                    <a:lumMod val="95000"/>
                    <a:lumOff val="5000"/>
                  </a:schemeClr>
                </a:solidFill>
                <a:effectLst/>
                <a:latin typeface="Söhne Mono"/>
              </a:rPr>
              <a:t>&lt;form&gt;</a:t>
            </a:r>
            <a:r>
              <a:rPr kumimoji="0" lang="en-US" altLang="en-US" sz="1400" b="0" i="0" u="none" strike="noStrike" cap="none" normalizeH="0" baseline="0" dirty="0">
                <a:ln>
                  <a:noFill/>
                </a:ln>
                <a:solidFill>
                  <a:schemeClr val="tx1">
                    <a:lumMod val="95000"/>
                    <a:lumOff val="5000"/>
                  </a:schemeClr>
                </a:solidFill>
                <a:effectLst/>
                <a:latin typeface="Söhne"/>
              </a:rPr>
              <a:t> are also used to structure and style the content and user interface.</a:t>
            </a:r>
            <a:endParaRPr kumimoji="0" lang="en-US" altLang="en-US" sz="2000" b="0" i="0" u="none" strike="noStrike" cap="none" normalizeH="0" baseline="0" dirty="0">
              <a:ln>
                <a:noFill/>
              </a:ln>
              <a:solidFill>
                <a:schemeClr val="tx1">
                  <a:lumMod val="95000"/>
                  <a:lumOff val="5000"/>
                </a:schemeClr>
              </a:solidFill>
              <a:effectLst/>
              <a:latin typeface="Arial" panose="020B0604020202020204" pitchFamily="34" charset="0"/>
            </a:endParaRPr>
          </a:p>
          <a:p>
            <a:endParaRPr lang="en-IN" sz="1400"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313804"/>
          </a:xfrm>
          <a:prstGeom prst="rect">
            <a:avLst/>
          </a:prstGeom>
          <a:blipFill>
            <a:blip r:embed="rId2" cstate="print"/>
            <a:stretch>
              <a:fillRect/>
            </a:stretch>
          </a:blipFill>
        </p:spPr>
        <p:txBody>
          <a:bodyPr wrap="square" lIns="0" tIns="0" rIns="0" bIns="0" rtlCol="0">
            <a:spAutoFit/>
          </a:bodyPr>
          <a:lstStyle/>
          <a:p>
            <a:pPr marL="0" marR="0">
              <a:lnSpc>
                <a:spcPts val="2657"/>
              </a:lnSpc>
              <a:spcBef>
                <a:spcPts val="0"/>
              </a:spcBef>
              <a:spcAft>
                <a:spcPts val="0"/>
              </a:spcAft>
            </a:pPr>
            <a:r>
              <a:rPr lang="en-IN" b="1" dirty="0">
                <a:solidFill>
                  <a:srgbClr val="C88C32"/>
                </a:solidFill>
                <a:latin typeface="Times New Roman" panose="02020603050405020304" pitchFamily="18" charset="0"/>
                <a:cs typeface="Times New Roman" panose="02020603050405020304" pitchFamily="18" charset="0"/>
              </a:rPr>
              <a:t>Summary</a:t>
            </a:r>
            <a:endParaRPr lang="en-IN" sz="1800" b="1" dirty="0">
              <a:solidFill>
                <a:srgbClr val="C88C32"/>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37203" y="301742"/>
            <a:ext cx="2571203" cy="282129"/>
          </a:xfrm>
          <a:prstGeom prst="rect">
            <a:avLst/>
          </a:prstGeom>
        </p:spPr>
        <p:txBody>
          <a:bodyPr vert="horz" wrap="square" lIns="0" tIns="0" rIns="0" bIns="0" rtlCol="0">
            <a:spAutoFit/>
          </a:bodyPr>
          <a:lstStyle/>
          <a:p>
            <a:pPr marL="0" marR="0">
              <a:lnSpc>
                <a:spcPts val="2214"/>
              </a:lnSpc>
              <a:spcBef>
                <a:spcPts val="0"/>
              </a:spcBef>
              <a:spcAft>
                <a:spcPts val="0"/>
              </a:spcAft>
            </a:pPr>
            <a:endParaRPr sz="2000" b="1" dirty="0">
              <a:solidFill>
                <a:srgbClr val="C88C32"/>
              </a:solidFill>
              <a:latin typeface="TJWIUT+TimesNewRomanPS-BoldMT"/>
              <a:cs typeface="TJWIUT+TimesNewRomanPS-BoldMT"/>
            </a:endParaRPr>
          </a:p>
        </p:txBody>
      </p:sp>
      <p:sp>
        <p:nvSpPr>
          <p:cNvPr id="4" name="object 4"/>
          <p:cNvSpPr txBox="1"/>
          <p:nvPr/>
        </p:nvSpPr>
        <p:spPr>
          <a:xfrm>
            <a:off x="537218" y="988996"/>
            <a:ext cx="8104648" cy="205184"/>
          </a:xfrm>
          <a:prstGeom prst="rect">
            <a:avLst/>
          </a:prstGeom>
        </p:spPr>
        <p:txBody>
          <a:bodyPr vert="horz" wrap="square" lIns="0" tIns="0" rIns="0" bIns="0" rtlCol="0">
            <a:spAutoFit/>
          </a:bodyPr>
          <a:lstStyle/>
          <a:p>
            <a:pPr marL="0" marR="0">
              <a:lnSpc>
                <a:spcPts val="1550"/>
              </a:lnSpc>
              <a:spcBef>
                <a:spcPts val="0"/>
              </a:spcBef>
              <a:spcAft>
                <a:spcPts val="0"/>
              </a:spcAft>
            </a:pPr>
            <a:endParaRPr sz="1400" dirty="0">
              <a:solidFill>
                <a:srgbClr val="000000"/>
              </a:solidFill>
              <a:latin typeface="VWPSRN+TimesNewRomanPSMT"/>
              <a:cs typeface="VWPSRN+TimesNewRomanPSMT"/>
            </a:endParaRPr>
          </a:p>
        </p:txBody>
      </p:sp>
      <p:sp>
        <p:nvSpPr>
          <p:cNvPr id="5" name="object 5"/>
          <p:cNvSpPr txBox="1"/>
          <p:nvPr/>
        </p:nvSpPr>
        <p:spPr>
          <a:xfrm>
            <a:off x="537203" y="2025703"/>
            <a:ext cx="2676867" cy="282129"/>
          </a:xfrm>
          <a:prstGeom prst="rect">
            <a:avLst/>
          </a:prstGeom>
        </p:spPr>
        <p:txBody>
          <a:bodyPr vert="horz" wrap="square" lIns="0" tIns="0" rIns="0" bIns="0" rtlCol="0">
            <a:spAutoFit/>
          </a:bodyPr>
          <a:lstStyle/>
          <a:p>
            <a:pPr marL="0" marR="0">
              <a:lnSpc>
                <a:spcPts val="2214"/>
              </a:lnSpc>
              <a:spcBef>
                <a:spcPts val="0"/>
              </a:spcBef>
              <a:spcAft>
                <a:spcPts val="0"/>
              </a:spcAft>
            </a:pPr>
            <a:endParaRPr sz="2000" b="1" dirty="0">
              <a:solidFill>
                <a:srgbClr val="C88C32"/>
              </a:solidFill>
              <a:latin typeface="TJWIUT+TimesNewRomanPS-BoldMT"/>
              <a:cs typeface="TJWIUT+TimesNewRomanPS-BoldMT"/>
            </a:endParaRPr>
          </a:p>
        </p:txBody>
      </p:sp>
      <p:sp>
        <p:nvSpPr>
          <p:cNvPr id="6" name="object 6"/>
          <p:cNvSpPr txBox="1"/>
          <p:nvPr/>
        </p:nvSpPr>
        <p:spPr>
          <a:xfrm>
            <a:off x="537217" y="2394357"/>
            <a:ext cx="8105503" cy="205184"/>
          </a:xfrm>
          <a:prstGeom prst="rect">
            <a:avLst/>
          </a:prstGeom>
        </p:spPr>
        <p:txBody>
          <a:bodyPr vert="horz" wrap="square" lIns="0" tIns="0" rIns="0" bIns="0" rtlCol="0">
            <a:spAutoFit/>
          </a:bodyPr>
          <a:lstStyle/>
          <a:p>
            <a:pPr marL="0" marR="0">
              <a:lnSpc>
                <a:spcPts val="1550"/>
              </a:lnSpc>
              <a:spcBef>
                <a:spcPts val="0"/>
              </a:spcBef>
              <a:spcAft>
                <a:spcPts val="0"/>
              </a:spcAft>
            </a:pPr>
            <a:endParaRPr sz="1400" dirty="0">
              <a:solidFill>
                <a:srgbClr val="000000"/>
              </a:solidFill>
              <a:latin typeface="VWPSRN+TimesNewRomanPSMT"/>
              <a:cs typeface="VWPSRN+TimesNewRomanPSMT"/>
            </a:endParaRPr>
          </a:p>
        </p:txBody>
      </p:sp>
      <p:sp>
        <p:nvSpPr>
          <p:cNvPr id="7" name="TextBox 6">
            <a:extLst>
              <a:ext uri="{FF2B5EF4-FFF2-40B4-BE49-F238E27FC236}">
                <a16:creationId xmlns:a16="http://schemas.microsoft.com/office/drawing/2014/main" id="{9EA90E85-2FAE-BD51-6DB4-37956205436B}"/>
              </a:ext>
            </a:extLst>
          </p:cNvPr>
          <p:cNvSpPr txBox="1"/>
          <p:nvPr/>
        </p:nvSpPr>
        <p:spPr>
          <a:xfrm>
            <a:off x="251520" y="699542"/>
            <a:ext cx="8568952" cy="2862322"/>
          </a:xfrm>
          <a:prstGeom prst="rect">
            <a:avLst/>
          </a:prstGeom>
          <a:noFill/>
        </p:spPr>
        <p:txBody>
          <a:bodyPr wrap="square" rtlCol="0">
            <a:spAutoFit/>
          </a:bodyPr>
          <a:lstStyle/>
          <a:p>
            <a:r>
              <a:rPr lang="en-US" dirty="0"/>
              <a:t>Front-end development for an eCommerce website involves designing and building the user interface of a website that allows users to browse and purchase products online. The development process typically involves planning and design, choosing front-end technologies such as HTML, CSS, and JavaScript frameworks, developing a responsive design, building the website's UI, integrating third-party tools and services, testing and optimizing the website's performance, and launching and maintaining the website. Common HTML tags used in front-end development for eCommerce websites include &lt;html&gt;, &lt;head&gt;, &lt;body&gt;, &lt;header&gt;, &lt;nav&gt;, &lt;section&gt;, &lt;article&gt;, &lt;aside&gt;, and &lt;footer&gt;. The goal of front-end development is to create a visually appealing and user-friendly website that makes it easy for customers to find and purchase products.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NFVCVT+PublicSans-BoldItalic"/>
                <a:cs typeface="NFVCVT+PublicSans-BoldItalic"/>
              </a:rPr>
              <a:t>Submission</a:t>
            </a:r>
            <a:r>
              <a:rPr sz="1800" b="1" spc="-45" dirty="0">
                <a:solidFill>
                  <a:srgbClr val="FFFFFF"/>
                </a:solidFill>
                <a:latin typeface="NFVCVT+PublicSans-BoldItalic"/>
                <a:cs typeface="NFVCVT+PublicSans-BoldItalic"/>
              </a:rPr>
              <a:t> </a:t>
            </a:r>
            <a:r>
              <a:rPr sz="1800" b="1" dirty="0">
                <a:solidFill>
                  <a:srgbClr val="FFFFFF"/>
                </a:solidFill>
                <a:latin typeface="NFVCVT+PublicSans-BoldItalic"/>
                <a:cs typeface="NFVCVT+PublicSans-BoldItalic"/>
              </a:rPr>
              <a:t>Github</a:t>
            </a:r>
          </a:p>
        </p:txBody>
      </p:sp>
      <p:sp>
        <p:nvSpPr>
          <p:cNvPr id="4" name="object 4"/>
          <p:cNvSpPr txBox="1"/>
          <p:nvPr/>
        </p:nvSpPr>
        <p:spPr>
          <a:xfrm>
            <a:off x="4279652" y="2132507"/>
            <a:ext cx="2429154" cy="535852"/>
          </a:xfrm>
          <a:prstGeom prst="rect">
            <a:avLst/>
          </a:prstGeom>
        </p:spPr>
        <p:txBody>
          <a:bodyPr vert="horz" wrap="square" lIns="0" tIns="0" rIns="0" bIns="0" rtlCol="0">
            <a:spAutoFit/>
          </a:bodyPr>
          <a:lstStyle/>
          <a:p>
            <a:pPr marL="285750" marR="0" indent="-285750">
              <a:lnSpc>
                <a:spcPts val="2234"/>
              </a:lnSpc>
              <a:spcBef>
                <a:spcPts val="0"/>
              </a:spcBef>
              <a:spcAft>
                <a:spcPts val="0"/>
              </a:spcAft>
              <a:buFont typeface="Arial" panose="020B0604020202020204" pitchFamily="34" charset="0"/>
              <a:buChar char="•"/>
            </a:pPr>
            <a:r>
              <a:rPr lang="en-IN" sz="1400" dirty="0">
                <a:solidFill>
                  <a:srgbClr val="C88C32"/>
                </a:solidFill>
                <a:latin typeface="Times New Roman" panose="02020603050405020304" pitchFamily="18" charset="0"/>
                <a:cs typeface="Times New Roman" panose="02020603050405020304" pitchFamily="18" charset="0"/>
              </a:rPr>
              <a:t>https://github.com/vishnuprasad263/task2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732</Words>
  <Application>Microsoft Office PowerPoint</Application>
  <PresentationFormat>On-screen Show (16:9)</PresentationFormat>
  <Paragraphs>35</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VWPSRN+TimesNewRomanPSMT</vt:lpstr>
      <vt:lpstr>NFVCVT+PublicSans-BoldItalic</vt:lpstr>
      <vt:lpstr>Söhne Mono</vt:lpstr>
      <vt:lpstr>TJWIUT+TimesNewRomanPS-BoldMT</vt:lpstr>
      <vt:lpstr>Arial</vt:lpstr>
      <vt:lpstr>Calibri</vt:lpstr>
      <vt:lpstr>Times New Roman</vt:lpstr>
      <vt:lpstr>Söhne</vt:lpstr>
      <vt:lpstr>Theme Office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cp:lastModifiedBy>Chellu PC</cp:lastModifiedBy>
  <cp:revision>7</cp:revision>
  <dcterms:modified xsi:type="dcterms:W3CDTF">2023-03-30T05:06:55Z</dcterms:modified>
</cp:coreProperties>
</file>