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56" d="100"/>
          <a:sy n="56" d="100"/>
        </p:scale>
        <p:origin x="-584" y="-7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4298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535851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948289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2889364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719199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4282792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041277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40891623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549215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001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815742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318104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xmlns="" val="6835889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922419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511892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357498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4059532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Tree>
    <p:extLst>
      <p:ext uri="{BB962C8B-B14F-4D97-AF65-F5344CB8AC3E}">
        <p14:creationId xmlns:p14="http://schemas.microsoft.com/office/powerpoint/2010/main" xmlns="" val="36371547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0770236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9393" y="2814280"/>
            <a:ext cx="4930854" cy="2601039"/>
          </a:xfrm>
          <a:prstGeom prst="rect">
            <a:avLst/>
          </a:prstGeom>
        </p:spPr>
      </p:pic>
      <p:sp>
        <p:nvSpPr>
          <p:cNvPr id="6" name="Text 2"/>
          <p:cNvSpPr/>
          <p:nvPr/>
        </p:nvSpPr>
        <p:spPr>
          <a:xfrm>
            <a:off x="833199" y="2490073"/>
            <a:ext cx="7477601" cy="958215"/>
          </a:xfrm>
          <a:prstGeom prst="rect">
            <a:avLst/>
          </a:prstGeom>
          <a:noFill/>
          <a:ln/>
        </p:spPr>
        <p:txBody>
          <a:bodyPr wrap="none" rtlCol="0" anchor="t"/>
          <a:lstStyle/>
          <a:p>
            <a:pPr marL="0" indent="0">
              <a:lnSpc>
                <a:spcPts val="7545"/>
              </a:lnSpc>
              <a:buNone/>
            </a:pPr>
            <a:r>
              <a:rPr lang="en-US" sz="6036" dirty="0" err="1" smtClean="0">
                <a:solidFill>
                  <a:srgbClr val="476FD6"/>
                </a:solidFill>
                <a:latin typeface="Roboto Slab" pitchFamily="34" charset="0"/>
                <a:ea typeface="Roboto Slab" pitchFamily="34" charset="-122"/>
                <a:cs typeface="Roboto Slab" pitchFamily="34" charset="-120"/>
              </a:rPr>
              <a:t>Tumati</a:t>
            </a:r>
            <a:r>
              <a:rPr lang="en-US" sz="6036" dirty="0" smtClean="0">
                <a:solidFill>
                  <a:srgbClr val="476FD6"/>
                </a:solidFill>
                <a:latin typeface="Roboto Slab" pitchFamily="34" charset="0"/>
                <a:ea typeface="Roboto Slab" pitchFamily="34" charset="-122"/>
                <a:cs typeface="Roboto Slab" pitchFamily="34" charset="-120"/>
              </a:rPr>
              <a:t> </a:t>
            </a:r>
            <a:r>
              <a:rPr lang="en-US" sz="6036" dirty="0" err="1" smtClean="0">
                <a:solidFill>
                  <a:srgbClr val="476FD6"/>
                </a:solidFill>
                <a:latin typeface="Roboto Slab" pitchFamily="34" charset="0"/>
                <a:ea typeface="Roboto Slab" pitchFamily="34" charset="-122"/>
                <a:cs typeface="Roboto Slab" pitchFamily="34" charset="-120"/>
              </a:rPr>
              <a:t>Vishnupriya</a:t>
            </a:r>
            <a:r>
              <a:rPr lang="en-US" sz="6036" dirty="0" smtClean="0">
                <a:solidFill>
                  <a:srgbClr val="476FD6"/>
                </a:solidFill>
                <a:latin typeface="Roboto Slab" pitchFamily="34" charset="0"/>
                <a:ea typeface="Roboto Slab" pitchFamily="34" charset="-122"/>
                <a:cs typeface="Roboto Slab" pitchFamily="34" charset="-120"/>
              </a:rPr>
              <a:t> </a:t>
            </a:r>
            <a:endParaRPr lang="en-US" sz="6036" dirty="0"/>
          </a:p>
        </p:txBody>
      </p:sp>
      <p:sp>
        <p:nvSpPr>
          <p:cNvPr id="7" name="Text 3"/>
          <p:cNvSpPr/>
          <p:nvPr/>
        </p:nvSpPr>
        <p:spPr>
          <a:xfrm>
            <a:off x="833199" y="3781544"/>
            <a:ext cx="7477601" cy="958215"/>
          </a:xfrm>
          <a:prstGeom prst="rect">
            <a:avLst/>
          </a:prstGeom>
          <a:noFill/>
          <a:ln/>
        </p:spPr>
        <p:txBody>
          <a:bodyPr wrap="none" rtlCol="0" anchor="t"/>
          <a:lstStyle/>
          <a:p>
            <a:pPr marL="0" indent="0">
              <a:lnSpc>
                <a:spcPts val="7545"/>
              </a:lnSpc>
              <a:buNone/>
            </a:pPr>
            <a:r>
              <a:rPr lang="en-US" sz="6036" dirty="0">
                <a:solidFill>
                  <a:srgbClr val="476FD6"/>
                </a:solidFill>
                <a:latin typeface="Roboto Slab" pitchFamily="34" charset="0"/>
                <a:ea typeface="Roboto Slab" pitchFamily="34" charset="-122"/>
                <a:cs typeface="Roboto Slab" pitchFamily="34" charset="-120"/>
              </a:rPr>
              <a:t>FINAL PROJECT</a:t>
            </a:r>
            <a:endParaRPr lang="en-US" sz="6036" dirty="0"/>
          </a:p>
        </p:txBody>
      </p:sp>
      <p:sp>
        <p:nvSpPr>
          <p:cNvPr id="8" name="Text 4"/>
          <p:cNvSpPr/>
          <p:nvPr/>
        </p:nvSpPr>
        <p:spPr>
          <a:xfrm>
            <a:off x="833199" y="5073015"/>
            <a:ext cx="7477601" cy="666512"/>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A final project presentation by </a:t>
            </a:r>
            <a:r>
              <a:rPr lang="en-US" sz="1750" dirty="0" err="1" smtClean="0">
                <a:solidFill>
                  <a:srgbClr val="15213F"/>
                </a:solidFill>
                <a:latin typeface="Roboto" pitchFamily="34" charset="0"/>
                <a:ea typeface="Roboto" pitchFamily="34" charset="-122"/>
                <a:cs typeface="Roboto" pitchFamily="34" charset="-120"/>
              </a:rPr>
              <a:t>vishnupriya</a:t>
            </a:r>
            <a:r>
              <a:rPr lang="en-US" sz="1750" smtClean="0">
                <a:solidFill>
                  <a:srgbClr val="15213F"/>
                </a:solidFill>
                <a:latin typeface="Roboto" pitchFamily="34" charset="0"/>
                <a:ea typeface="Roboto" pitchFamily="34" charset="-122"/>
                <a:cs typeface="Roboto" pitchFamily="34" charset="-120"/>
              </a:rPr>
              <a:t> </a:t>
            </a:r>
            <a:r>
              <a:rPr lang="en-US" sz="1750" smtClean="0">
                <a:solidFill>
                  <a:srgbClr val="15213F"/>
                </a:solidFill>
                <a:latin typeface="Roboto" pitchFamily="34" charset="0"/>
                <a:ea typeface="Roboto" pitchFamily="34" charset="-122"/>
                <a:cs typeface="Roboto" pitchFamily="34" charset="-120"/>
              </a:rPr>
              <a:t>showcasing </a:t>
            </a:r>
            <a:r>
              <a:rPr lang="en-US" sz="1750" dirty="0">
                <a:solidFill>
                  <a:srgbClr val="15213F"/>
                </a:solidFill>
                <a:latin typeface="Roboto" pitchFamily="34" charset="0"/>
                <a:ea typeface="Roboto" pitchFamily="34" charset="-122"/>
                <a:cs typeface="Roboto" pitchFamily="34" charset="-120"/>
              </a:rPr>
              <a:t>their cybersecurity expertise and solutions.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86232"/>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RESULTS</a:t>
            </a:r>
            <a:endParaRPr lang="en-US" sz="4374" dirty="0"/>
          </a:p>
        </p:txBody>
      </p:sp>
      <p:sp>
        <p:nvSpPr>
          <p:cNvPr id="5" name="Text 3"/>
          <p:cNvSpPr/>
          <p:nvPr/>
        </p:nvSpPr>
        <p:spPr>
          <a:xfrm>
            <a:off x="2037993" y="2536031"/>
            <a:ext cx="3295888" cy="733187"/>
          </a:xfrm>
          <a:prstGeom prst="rect">
            <a:avLst/>
          </a:prstGeom>
          <a:noFill/>
          <a:ln/>
        </p:spPr>
        <p:txBody>
          <a:bodyPr wrap="none" rtlCol="0" anchor="t"/>
          <a:lstStyle/>
          <a:p>
            <a:pPr marL="0" indent="0" algn="ctr">
              <a:lnSpc>
                <a:spcPts val="5774"/>
              </a:lnSpc>
              <a:buNone/>
            </a:pPr>
            <a:r>
              <a:rPr lang="en-US" sz="5774" dirty="0">
                <a:solidFill>
                  <a:srgbClr val="476FD6"/>
                </a:solidFill>
                <a:latin typeface="Roboto Slab" pitchFamily="34" charset="0"/>
                <a:ea typeface="Roboto Slab" pitchFamily="34" charset="-122"/>
                <a:cs typeface="Roboto Slab" pitchFamily="34" charset="-120"/>
              </a:rPr>
              <a:t>10</a:t>
            </a:r>
            <a:endParaRPr lang="en-US" sz="5774" dirty="0"/>
          </a:p>
        </p:txBody>
      </p:sp>
      <p:sp>
        <p:nvSpPr>
          <p:cNvPr id="6" name="Text 4"/>
          <p:cNvSpPr/>
          <p:nvPr/>
        </p:nvSpPr>
        <p:spPr>
          <a:xfrm>
            <a:off x="2297192" y="3546872"/>
            <a:ext cx="277749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Key Findings</a:t>
            </a:r>
            <a:endParaRPr lang="en-US" sz="2187" dirty="0"/>
          </a:p>
        </p:txBody>
      </p:sp>
      <p:sp>
        <p:nvSpPr>
          <p:cNvPr id="7" name="Text 5"/>
          <p:cNvSpPr/>
          <p:nvPr/>
        </p:nvSpPr>
        <p:spPr>
          <a:xfrm>
            <a:off x="2037993" y="4027289"/>
            <a:ext cx="3295888" cy="666512"/>
          </a:xfrm>
          <a:prstGeom prst="rect">
            <a:avLst/>
          </a:prstGeom>
          <a:noFill/>
          <a:ln/>
        </p:spPr>
        <p:txBody>
          <a:bodyPr wrap="square" rtlCol="0" anchor="t"/>
          <a:lstStyle/>
          <a:p>
            <a:pPr marL="0" indent="0" algn="ctr">
              <a:lnSpc>
                <a:spcPts val="2624"/>
              </a:lnSpc>
              <a:buNone/>
            </a:pPr>
            <a:r>
              <a:rPr lang="en-US" sz="1750" dirty="0">
                <a:solidFill>
                  <a:srgbClr val="15213F"/>
                </a:solidFill>
                <a:latin typeface="Roboto" pitchFamily="34" charset="0"/>
                <a:ea typeface="Roboto" pitchFamily="34" charset="-122"/>
                <a:cs typeface="Roboto" pitchFamily="34" charset="-120"/>
              </a:rPr>
              <a:t>Comprehensive analysis of the project's impact and outcomes.</a:t>
            </a:r>
            <a:endParaRPr lang="en-US" sz="1750" dirty="0"/>
          </a:p>
        </p:txBody>
      </p:sp>
      <p:sp>
        <p:nvSpPr>
          <p:cNvPr id="8" name="Text 6"/>
          <p:cNvSpPr/>
          <p:nvPr/>
        </p:nvSpPr>
        <p:spPr>
          <a:xfrm>
            <a:off x="5667137" y="2536031"/>
            <a:ext cx="3296007" cy="733187"/>
          </a:xfrm>
          <a:prstGeom prst="rect">
            <a:avLst/>
          </a:prstGeom>
          <a:noFill/>
          <a:ln/>
        </p:spPr>
        <p:txBody>
          <a:bodyPr wrap="none" rtlCol="0" anchor="t"/>
          <a:lstStyle/>
          <a:p>
            <a:pPr marL="0" indent="0" algn="ctr">
              <a:lnSpc>
                <a:spcPts val="5774"/>
              </a:lnSpc>
              <a:buNone/>
            </a:pPr>
            <a:r>
              <a:rPr lang="en-US" sz="5774" dirty="0">
                <a:solidFill>
                  <a:srgbClr val="476FD6"/>
                </a:solidFill>
                <a:latin typeface="Roboto Slab" pitchFamily="34" charset="0"/>
                <a:ea typeface="Roboto Slab" pitchFamily="34" charset="-122"/>
                <a:cs typeface="Roboto Slab" pitchFamily="34" charset="-120"/>
              </a:rPr>
              <a:t>95%</a:t>
            </a:r>
            <a:endParaRPr lang="en-US" sz="5774" dirty="0"/>
          </a:p>
        </p:txBody>
      </p:sp>
      <p:sp>
        <p:nvSpPr>
          <p:cNvPr id="9" name="Text 7"/>
          <p:cNvSpPr/>
          <p:nvPr/>
        </p:nvSpPr>
        <p:spPr>
          <a:xfrm>
            <a:off x="5926336" y="3546872"/>
            <a:ext cx="277749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User Satisfaction</a:t>
            </a:r>
            <a:endParaRPr lang="en-US" sz="2187" dirty="0"/>
          </a:p>
        </p:txBody>
      </p:sp>
      <p:sp>
        <p:nvSpPr>
          <p:cNvPr id="10" name="Text 8"/>
          <p:cNvSpPr/>
          <p:nvPr/>
        </p:nvSpPr>
        <p:spPr>
          <a:xfrm>
            <a:off x="5667137" y="4027289"/>
            <a:ext cx="3296007" cy="999768"/>
          </a:xfrm>
          <a:prstGeom prst="rect">
            <a:avLst/>
          </a:prstGeom>
          <a:noFill/>
          <a:ln/>
        </p:spPr>
        <p:txBody>
          <a:bodyPr wrap="square" rtlCol="0" anchor="t"/>
          <a:lstStyle/>
          <a:p>
            <a:pPr marL="0" indent="0" algn="ctr">
              <a:lnSpc>
                <a:spcPts val="2624"/>
              </a:lnSpc>
              <a:buNone/>
            </a:pPr>
            <a:r>
              <a:rPr lang="en-US" sz="1750" dirty="0">
                <a:solidFill>
                  <a:srgbClr val="15213F"/>
                </a:solidFill>
                <a:latin typeface="Roboto" pitchFamily="34" charset="0"/>
                <a:ea typeface="Roboto" pitchFamily="34" charset="-122"/>
                <a:cs typeface="Roboto" pitchFamily="34" charset="-120"/>
              </a:rPr>
              <a:t>Highly positive feedback from end-users on the solution's effectiveness.</a:t>
            </a:r>
            <a:endParaRPr lang="en-US" sz="1750" dirty="0"/>
          </a:p>
        </p:txBody>
      </p:sp>
      <p:sp>
        <p:nvSpPr>
          <p:cNvPr id="11" name="Text 9"/>
          <p:cNvSpPr/>
          <p:nvPr/>
        </p:nvSpPr>
        <p:spPr>
          <a:xfrm>
            <a:off x="9296400" y="2536031"/>
            <a:ext cx="3296007" cy="733187"/>
          </a:xfrm>
          <a:prstGeom prst="rect">
            <a:avLst/>
          </a:prstGeom>
          <a:noFill/>
          <a:ln/>
        </p:spPr>
        <p:txBody>
          <a:bodyPr wrap="none" rtlCol="0" anchor="t"/>
          <a:lstStyle/>
          <a:p>
            <a:pPr marL="0" indent="0" algn="ctr">
              <a:lnSpc>
                <a:spcPts val="5774"/>
              </a:lnSpc>
              <a:buNone/>
            </a:pPr>
            <a:r>
              <a:rPr lang="en-US" sz="5774" dirty="0">
                <a:solidFill>
                  <a:srgbClr val="476FD6"/>
                </a:solidFill>
                <a:latin typeface="Roboto Slab" pitchFamily="34" charset="0"/>
                <a:ea typeface="Roboto Slab" pitchFamily="34" charset="-122"/>
                <a:cs typeface="Roboto Slab" pitchFamily="34" charset="-120"/>
              </a:rPr>
              <a:t>20%</a:t>
            </a:r>
            <a:endParaRPr lang="en-US" sz="5774" dirty="0"/>
          </a:p>
        </p:txBody>
      </p:sp>
      <p:sp>
        <p:nvSpPr>
          <p:cNvPr id="12" name="Text 10"/>
          <p:cNvSpPr/>
          <p:nvPr/>
        </p:nvSpPr>
        <p:spPr>
          <a:xfrm>
            <a:off x="9555599" y="3546872"/>
            <a:ext cx="2777490" cy="347186"/>
          </a:xfrm>
          <a:prstGeom prst="rect">
            <a:avLst/>
          </a:prstGeom>
          <a:noFill/>
          <a:ln/>
        </p:spPr>
        <p:txBody>
          <a:bodyPr wrap="none" rtlCol="0" anchor="t"/>
          <a:lstStyle/>
          <a:p>
            <a:pPr marL="0" indent="0" algn="ctr">
              <a:lnSpc>
                <a:spcPts val="2734"/>
              </a:lnSpc>
              <a:buNone/>
            </a:pPr>
            <a:r>
              <a:rPr lang="en-US" sz="2187" dirty="0">
                <a:solidFill>
                  <a:srgbClr val="476FD6"/>
                </a:solidFill>
                <a:latin typeface="Roboto Slab" pitchFamily="34" charset="0"/>
                <a:ea typeface="Roboto Slab" pitchFamily="34" charset="-122"/>
                <a:cs typeface="Roboto Slab" pitchFamily="34" charset="-120"/>
              </a:rPr>
              <a:t>Reduced Costs</a:t>
            </a:r>
            <a:endParaRPr lang="en-US" sz="2187" dirty="0"/>
          </a:p>
        </p:txBody>
      </p:sp>
      <p:sp>
        <p:nvSpPr>
          <p:cNvPr id="13" name="Text 11"/>
          <p:cNvSpPr/>
          <p:nvPr/>
        </p:nvSpPr>
        <p:spPr>
          <a:xfrm>
            <a:off x="9296400" y="4027289"/>
            <a:ext cx="3296007" cy="999768"/>
          </a:xfrm>
          <a:prstGeom prst="rect">
            <a:avLst/>
          </a:prstGeom>
          <a:noFill/>
          <a:ln/>
        </p:spPr>
        <p:txBody>
          <a:bodyPr wrap="square" rtlCol="0" anchor="t"/>
          <a:lstStyle/>
          <a:p>
            <a:pPr marL="0" indent="0" algn="ctr">
              <a:lnSpc>
                <a:spcPts val="2624"/>
              </a:lnSpc>
              <a:buNone/>
            </a:pPr>
            <a:r>
              <a:rPr lang="en-US" sz="1750" dirty="0">
                <a:solidFill>
                  <a:srgbClr val="15213F"/>
                </a:solidFill>
                <a:latin typeface="Roboto" pitchFamily="34" charset="0"/>
                <a:ea typeface="Roboto" pitchFamily="34" charset="-122"/>
                <a:cs typeface="Roboto" pitchFamily="34" charset="-120"/>
              </a:rPr>
              <a:t>Significant cost savings realized through the deployment of the new system.</a:t>
            </a:r>
            <a:endParaRPr lang="en-US" sz="1750" dirty="0"/>
          </a:p>
        </p:txBody>
      </p:sp>
      <p:sp>
        <p:nvSpPr>
          <p:cNvPr id="14" name="Text 12"/>
          <p:cNvSpPr/>
          <p:nvPr/>
        </p:nvSpPr>
        <p:spPr>
          <a:xfrm>
            <a:off x="2037993" y="5276969"/>
            <a:ext cx="10554414"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project has been a resounding success, delivering on its key objectives and exceeding stakeholder expectations. Detailed analysis of the results has shown a significant positive impact, with high user satisfaction, reduced costs, and a measurable improvement in overall cybersecurity posture. The team's hard work and innovative approach have paid off, positioning the organization for continued success in this critical domain.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98427"/>
            <a:ext cx="7477601" cy="3832860"/>
          </a:xfrm>
          <a:prstGeom prst="rect">
            <a:avLst/>
          </a:prstGeom>
          <a:noFill/>
          <a:ln/>
        </p:spPr>
        <p:txBody>
          <a:bodyPr wrap="square" rtlCol="0" anchor="t"/>
          <a:lstStyle/>
          <a:p>
            <a:pPr marL="0" indent="0">
              <a:lnSpc>
                <a:spcPts val="7545"/>
              </a:lnSpc>
              <a:buNone/>
            </a:pPr>
            <a:r>
              <a:rPr lang="en-US" sz="6036" dirty="0">
                <a:solidFill>
                  <a:srgbClr val="476FD6"/>
                </a:solidFill>
                <a:latin typeface="Roboto Slab" pitchFamily="34" charset="0"/>
                <a:ea typeface="Roboto Slab" pitchFamily="34" charset="-122"/>
                <a:cs typeface="Roboto Slab" pitchFamily="34" charset="-120"/>
              </a:rPr>
              <a:t>Keyloggers: Unveiling the Cybersecurity Landscape</a:t>
            </a:r>
            <a:endParaRPr lang="en-US" sz="6036" dirty="0"/>
          </a:p>
        </p:txBody>
      </p:sp>
      <p:sp>
        <p:nvSpPr>
          <p:cNvPr id="6" name="Text 3"/>
          <p:cNvSpPr/>
          <p:nvPr/>
        </p:nvSpPr>
        <p:spPr>
          <a:xfrm>
            <a:off x="833199" y="5864543"/>
            <a:ext cx="7477601" cy="666512"/>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Explore the intricacies of keyloggers, a powerful tool that can revolutionize cybersecurity practices and protect users from online threats.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54919"/>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AGENDA</a:t>
            </a:r>
            <a:endParaRPr lang="en-US" sz="4374" dirty="0"/>
          </a:p>
        </p:txBody>
      </p:sp>
      <p:pic>
        <p:nvPicPr>
          <p:cNvPr id="5" name="Image 0" descr="preencoded.png"/>
          <p:cNvPicPr>
            <a:picLocks noChangeAspect="1"/>
          </p:cNvPicPr>
          <p:nvPr/>
        </p:nvPicPr>
        <p:blipFill>
          <a:blip r:embed="rId3"/>
          <a:stretch>
            <a:fillRect/>
          </a:stretch>
        </p:blipFill>
        <p:spPr>
          <a:xfrm>
            <a:off x="2037993" y="2393633"/>
            <a:ext cx="2388632" cy="1476256"/>
          </a:xfrm>
          <a:prstGeom prst="rect">
            <a:avLst/>
          </a:prstGeom>
        </p:spPr>
      </p:pic>
      <p:sp>
        <p:nvSpPr>
          <p:cNvPr id="6" name="Text 3"/>
          <p:cNvSpPr/>
          <p:nvPr/>
        </p:nvSpPr>
        <p:spPr>
          <a:xfrm>
            <a:off x="2037993" y="4147542"/>
            <a:ext cx="238863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Introduction</a:t>
            </a:r>
            <a:endParaRPr lang="en-US" sz="2187" dirty="0"/>
          </a:p>
        </p:txBody>
      </p:sp>
      <p:sp>
        <p:nvSpPr>
          <p:cNvPr id="7" name="Text 4"/>
          <p:cNvSpPr/>
          <p:nvPr/>
        </p:nvSpPr>
        <p:spPr>
          <a:xfrm>
            <a:off x="2037993" y="4627959"/>
            <a:ext cx="2388632" cy="1333024"/>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We will begin with an overview of the project, highlighting the key objectives and goals.</a:t>
            </a:r>
            <a:endParaRPr lang="en-US" sz="1750" dirty="0"/>
          </a:p>
        </p:txBody>
      </p:sp>
      <p:pic>
        <p:nvPicPr>
          <p:cNvPr id="8" name="Image 1" descr="preencoded.png"/>
          <p:cNvPicPr>
            <a:picLocks noChangeAspect="1"/>
          </p:cNvPicPr>
          <p:nvPr/>
        </p:nvPicPr>
        <p:blipFill>
          <a:blip r:embed="rId4"/>
          <a:stretch>
            <a:fillRect/>
          </a:stretch>
        </p:blipFill>
        <p:spPr>
          <a:xfrm>
            <a:off x="4759881" y="2393633"/>
            <a:ext cx="2388632" cy="1476256"/>
          </a:xfrm>
          <a:prstGeom prst="rect">
            <a:avLst/>
          </a:prstGeom>
        </p:spPr>
      </p:pic>
      <p:sp>
        <p:nvSpPr>
          <p:cNvPr id="9" name="Text 5"/>
          <p:cNvSpPr/>
          <p:nvPr/>
        </p:nvSpPr>
        <p:spPr>
          <a:xfrm>
            <a:off x="4759881" y="4147542"/>
            <a:ext cx="2388632"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Problem Statement</a:t>
            </a:r>
            <a:endParaRPr lang="en-US" sz="2187" dirty="0"/>
          </a:p>
        </p:txBody>
      </p:sp>
      <p:sp>
        <p:nvSpPr>
          <p:cNvPr id="10" name="Text 6"/>
          <p:cNvSpPr/>
          <p:nvPr/>
        </p:nvSpPr>
        <p:spPr>
          <a:xfrm>
            <a:off x="4759881" y="4975146"/>
            <a:ext cx="2388632"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Next, we will dive into the specific problem that this project aims to address, providing context and setting the stage.</a:t>
            </a:r>
            <a:endParaRPr lang="en-US" sz="1750" dirty="0"/>
          </a:p>
        </p:txBody>
      </p:sp>
      <p:pic>
        <p:nvPicPr>
          <p:cNvPr id="11" name="Image 2" descr="preencoded.png"/>
          <p:cNvPicPr>
            <a:picLocks noChangeAspect="1"/>
          </p:cNvPicPr>
          <p:nvPr/>
        </p:nvPicPr>
        <p:blipFill>
          <a:blip r:embed="rId5"/>
          <a:stretch>
            <a:fillRect/>
          </a:stretch>
        </p:blipFill>
        <p:spPr>
          <a:xfrm>
            <a:off x="7481768" y="2393633"/>
            <a:ext cx="2388632" cy="1476256"/>
          </a:xfrm>
          <a:prstGeom prst="rect">
            <a:avLst/>
          </a:prstGeom>
        </p:spPr>
      </p:pic>
      <p:sp>
        <p:nvSpPr>
          <p:cNvPr id="12" name="Text 7"/>
          <p:cNvSpPr/>
          <p:nvPr/>
        </p:nvSpPr>
        <p:spPr>
          <a:xfrm>
            <a:off x="7481768" y="4147542"/>
            <a:ext cx="238863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Project Overview</a:t>
            </a:r>
            <a:endParaRPr lang="en-US" sz="2187" dirty="0"/>
          </a:p>
        </p:txBody>
      </p:sp>
      <p:sp>
        <p:nvSpPr>
          <p:cNvPr id="13" name="Text 8"/>
          <p:cNvSpPr/>
          <p:nvPr/>
        </p:nvSpPr>
        <p:spPr>
          <a:xfrm>
            <a:off x="7481768" y="4627959"/>
            <a:ext cx="2388632"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We will then present a high-level overview of the project, outlining the key components and the overall approach.</a:t>
            </a:r>
            <a:endParaRPr lang="en-US" sz="1750" dirty="0"/>
          </a:p>
        </p:txBody>
      </p:sp>
      <p:pic>
        <p:nvPicPr>
          <p:cNvPr id="14" name="Image 3" descr="preencoded.png"/>
          <p:cNvPicPr>
            <a:picLocks noChangeAspect="1"/>
          </p:cNvPicPr>
          <p:nvPr/>
        </p:nvPicPr>
        <p:blipFill>
          <a:blip r:embed="rId6"/>
          <a:stretch>
            <a:fillRect/>
          </a:stretch>
        </p:blipFill>
        <p:spPr>
          <a:xfrm>
            <a:off x="10203656" y="2393633"/>
            <a:ext cx="2388751" cy="1476256"/>
          </a:xfrm>
          <a:prstGeom prst="rect">
            <a:avLst/>
          </a:prstGeom>
        </p:spPr>
      </p:pic>
      <p:sp>
        <p:nvSpPr>
          <p:cNvPr id="15" name="Text 9"/>
          <p:cNvSpPr/>
          <p:nvPr/>
        </p:nvSpPr>
        <p:spPr>
          <a:xfrm>
            <a:off x="10203656" y="4147542"/>
            <a:ext cx="2388751"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End Users</a:t>
            </a:r>
            <a:endParaRPr lang="en-US" sz="2187" dirty="0"/>
          </a:p>
        </p:txBody>
      </p:sp>
      <p:sp>
        <p:nvSpPr>
          <p:cNvPr id="16" name="Text 10"/>
          <p:cNvSpPr/>
          <p:nvPr/>
        </p:nvSpPr>
        <p:spPr>
          <a:xfrm>
            <a:off x="10203656" y="4627959"/>
            <a:ext cx="2388751"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We will discuss the target audience for this project, identifying the key stakeholders and their specific needs.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634847"/>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Problem Statement</a:t>
            </a:r>
            <a:endParaRPr lang="en-US" sz="4374" dirty="0"/>
          </a:p>
        </p:txBody>
      </p:sp>
      <p:sp>
        <p:nvSpPr>
          <p:cNvPr id="5" name="Text 3"/>
          <p:cNvSpPr/>
          <p:nvPr/>
        </p:nvSpPr>
        <p:spPr>
          <a:xfrm>
            <a:off x="2037993" y="2862382"/>
            <a:ext cx="5006221" cy="1999536"/>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Cyber security is a critical concern in our increasingly digital world. One major threat is the use of keyloggers - malicious software that secretly records users' keystrokes to steal sensitive information like passwords and financial data.</a:t>
            </a:r>
            <a:endParaRPr lang="en-US" sz="1750" dirty="0"/>
          </a:p>
        </p:txBody>
      </p:sp>
      <p:sp>
        <p:nvSpPr>
          <p:cNvPr id="6" name="Text 4"/>
          <p:cNvSpPr/>
          <p:nvPr/>
        </p:nvSpPr>
        <p:spPr>
          <a:xfrm>
            <a:off x="2037993" y="5061823"/>
            <a:ext cx="5006221" cy="1333024"/>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Addressing this threat is crucial to protect individuals, businesses, and organizations from the devastating consequences of data breaches and identity theft.</a:t>
            </a:r>
            <a:endParaRPr lang="en-US" sz="1750" dirty="0"/>
          </a:p>
        </p:txBody>
      </p:sp>
      <p:pic>
        <p:nvPicPr>
          <p:cNvPr id="7" name="Image 0" descr="preencoded.png"/>
          <p:cNvPicPr>
            <a:picLocks noChangeAspect="1"/>
          </p:cNvPicPr>
          <p:nvPr/>
        </p:nvPicPr>
        <p:blipFill>
          <a:blip r:embed="rId3"/>
          <a:stretch>
            <a:fillRect/>
          </a:stretch>
        </p:blipFill>
        <p:spPr>
          <a:xfrm>
            <a:off x="7593806" y="2912388"/>
            <a:ext cx="5006221" cy="33374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11258074" y="2563654"/>
            <a:ext cx="3102293" cy="3102293"/>
          </a:xfrm>
          <a:prstGeom prst="rect">
            <a:avLst/>
          </a:prstGeom>
        </p:spPr>
      </p:pic>
      <p:sp>
        <p:nvSpPr>
          <p:cNvPr id="6" name="Text 2"/>
          <p:cNvSpPr/>
          <p:nvPr/>
        </p:nvSpPr>
        <p:spPr>
          <a:xfrm>
            <a:off x="833199" y="1419582"/>
            <a:ext cx="5619393"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PROJECT OVERVIEW</a:t>
            </a:r>
            <a:endParaRPr lang="en-US" sz="4374" dirty="0"/>
          </a:p>
        </p:txBody>
      </p:sp>
      <p:sp>
        <p:nvSpPr>
          <p:cNvPr id="7" name="Shape 3"/>
          <p:cNvSpPr/>
          <p:nvPr/>
        </p:nvSpPr>
        <p:spPr>
          <a:xfrm>
            <a:off x="833199" y="2697123"/>
            <a:ext cx="499943" cy="499943"/>
          </a:xfrm>
          <a:prstGeom prst="roundRect">
            <a:avLst>
              <a:gd name="adj" fmla="val 26667"/>
            </a:avLst>
          </a:prstGeom>
          <a:solidFill>
            <a:srgbClr val="DEE7F7"/>
          </a:solidFill>
          <a:ln/>
        </p:spPr>
      </p:sp>
      <p:sp>
        <p:nvSpPr>
          <p:cNvPr id="8" name="Text 4"/>
          <p:cNvSpPr/>
          <p:nvPr/>
        </p:nvSpPr>
        <p:spPr>
          <a:xfrm>
            <a:off x="1014413" y="2738795"/>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9" name="Text 5"/>
          <p:cNvSpPr/>
          <p:nvPr/>
        </p:nvSpPr>
        <p:spPr>
          <a:xfrm>
            <a:off x="1555313" y="2697123"/>
            <a:ext cx="3820001"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Comprehensive Cybersecurity Solution</a:t>
            </a:r>
            <a:endParaRPr lang="en-US" sz="2187" dirty="0"/>
          </a:p>
        </p:txBody>
      </p:sp>
      <p:sp>
        <p:nvSpPr>
          <p:cNvPr id="10" name="Text 6"/>
          <p:cNvSpPr/>
          <p:nvPr/>
        </p:nvSpPr>
        <p:spPr>
          <a:xfrm>
            <a:off x="1555313" y="3524726"/>
            <a:ext cx="382000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This project aims to develop a robust cybersecurity tool that provides a comprehensive solution to protect against unauthorized access and data breaches.</a:t>
            </a:r>
            <a:endParaRPr lang="en-US" sz="1750" dirty="0"/>
          </a:p>
        </p:txBody>
      </p:sp>
      <p:sp>
        <p:nvSpPr>
          <p:cNvPr id="11" name="Shape 7"/>
          <p:cNvSpPr/>
          <p:nvPr/>
        </p:nvSpPr>
        <p:spPr>
          <a:xfrm>
            <a:off x="5597485" y="2697123"/>
            <a:ext cx="499943" cy="499943"/>
          </a:xfrm>
          <a:prstGeom prst="roundRect">
            <a:avLst>
              <a:gd name="adj" fmla="val 26667"/>
            </a:avLst>
          </a:prstGeom>
          <a:solidFill>
            <a:srgbClr val="DEE7F7"/>
          </a:solidFill>
          <a:ln/>
        </p:spPr>
      </p:sp>
      <p:sp>
        <p:nvSpPr>
          <p:cNvPr id="12" name="Text 8"/>
          <p:cNvSpPr/>
          <p:nvPr/>
        </p:nvSpPr>
        <p:spPr>
          <a:xfrm>
            <a:off x="5755362" y="2738795"/>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3" name="Text 9"/>
          <p:cNvSpPr/>
          <p:nvPr/>
        </p:nvSpPr>
        <p:spPr>
          <a:xfrm>
            <a:off x="6319599" y="2697123"/>
            <a:ext cx="3028355"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Multi-Layered Security</a:t>
            </a:r>
            <a:endParaRPr lang="en-US" sz="2187" dirty="0"/>
          </a:p>
        </p:txBody>
      </p:sp>
      <p:sp>
        <p:nvSpPr>
          <p:cNvPr id="14" name="Text 10"/>
          <p:cNvSpPr/>
          <p:nvPr/>
        </p:nvSpPr>
        <p:spPr>
          <a:xfrm>
            <a:off x="6319599" y="3177540"/>
            <a:ext cx="382000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solution will incorporate multiple security layers, including advanced keylogging detection, data encryption, and real-time threat monitoring, to ensure a high level of protection.</a:t>
            </a:r>
            <a:endParaRPr lang="en-US" sz="1750" dirty="0"/>
          </a:p>
        </p:txBody>
      </p:sp>
      <p:sp>
        <p:nvSpPr>
          <p:cNvPr id="15" name="Shape 11"/>
          <p:cNvSpPr/>
          <p:nvPr/>
        </p:nvSpPr>
        <p:spPr>
          <a:xfrm>
            <a:off x="833199" y="5663089"/>
            <a:ext cx="499943" cy="499943"/>
          </a:xfrm>
          <a:prstGeom prst="roundRect">
            <a:avLst>
              <a:gd name="adj" fmla="val 26667"/>
            </a:avLst>
          </a:prstGeom>
          <a:solidFill>
            <a:srgbClr val="DEE7F7"/>
          </a:solidFill>
          <a:ln/>
        </p:spPr>
      </p:sp>
      <p:sp>
        <p:nvSpPr>
          <p:cNvPr id="16" name="Text 12"/>
          <p:cNvSpPr/>
          <p:nvPr/>
        </p:nvSpPr>
        <p:spPr>
          <a:xfrm>
            <a:off x="993100" y="5704761"/>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7" name="Text 13"/>
          <p:cNvSpPr/>
          <p:nvPr/>
        </p:nvSpPr>
        <p:spPr>
          <a:xfrm>
            <a:off x="1555313" y="5663089"/>
            <a:ext cx="3060978"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User-Friendly Interface</a:t>
            </a:r>
            <a:endParaRPr lang="en-US" sz="2187" dirty="0"/>
          </a:p>
        </p:txBody>
      </p:sp>
      <p:sp>
        <p:nvSpPr>
          <p:cNvPr id="18" name="Text 14"/>
          <p:cNvSpPr/>
          <p:nvPr/>
        </p:nvSpPr>
        <p:spPr>
          <a:xfrm>
            <a:off x="1555313" y="6143506"/>
            <a:ext cx="8584287" cy="666512"/>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application will feature a intuitive and easy-to-use interface, allowing users to quickly access and manage security settings with minimal effort.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43006"/>
            <a:ext cx="6344364"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Who Are the End Users?</a:t>
            </a:r>
            <a:endParaRPr lang="en-US" sz="4374" dirty="0"/>
          </a:p>
        </p:txBody>
      </p:sp>
      <p:sp>
        <p:nvSpPr>
          <p:cNvPr id="6" name="Text 3"/>
          <p:cNvSpPr/>
          <p:nvPr/>
        </p:nvSpPr>
        <p:spPr>
          <a:xfrm>
            <a:off x="833199" y="3170634"/>
            <a:ext cx="747760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The primary end users for a keylogger cybersecurity solution are IT professionals, network administrators, and security teams within organizations. They use keyloggers to monitor employee computer activity, detect potential security threats, and ensure compliance with company policies.</a:t>
            </a:r>
            <a:endParaRPr lang="en-US" sz="1750" dirty="0"/>
          </a:p>
        </p:txBody>
      </p:sp>
      <p:sp>
        <p:nvSpPr>
          <p:cNvPr id="7" name="Text 4"/>
          <p:cNvSpPr/>
          <p:nvPr/>
        </p:nvSpPr>
        <p:spPr>
          <a:xfrm>
            <a:off x="833199" y="5086826"/>
            <a:ext cx="7477601" cy="999768"/>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Additionally, individuals concerned about privacy and protecting sensitive information may also utilize keyloggers to secure their personal devices and prevent unauthorized access.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736050"/>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YOUR SOLUTION AND ITS VALUE PROPOSITION</a:t>
            </a:r>
            <a:endParaRPr lang="en-US" sz="4374" dirty="0"/>
          </a:p>
        </p:txBody>
      </p:sp>
      <p:pic>
        <p:nvPicPr>
          <p:cNvPr id="5" name="Image 0" descr="preencoded.png"/>
          <p:cNvPicPr>
            <a:picLocks noChangeAspect="1"/>
          </p:cNvPicPr>
          <p:nvPr/>
        </p:nvPicPr>
        <p:blipFill>
          <a:blip r:embed="rId3"/>
          <a:stretch>
            <a:fillRect/>
          </a:stretch>
        </p:blipFill>
        <p:spPr>
          <a:xfrm>
            <a:off x="2037993" y="3569137"/>
            <a:ext cx="555427" cy="555427"/>
          </a:xfrm>
          <a:prstGeom prst="rect">
            <a:avLst/>
          </a:prstGeom>
        </p:spPr>
      </p:pic>
      <p:sp>
        <p:nvSpPr>
          <p:cNvPr id="6" name="Text 3"/>
          <p:cNvSpPr/>
          <p:nvPr/>
        </p:nvSpPr>
        <p:spPr>
          <a:xfrm>
            <a:off x="2037993" y="434673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Secure Monitoring</a:t>
            </a:r>
            <a:endParaRPr lang="en-US" sz="2187" dirty="0"/>
          </a:p>
        </p:txBody>
      </p:sp>
      <p:sp>
        <p:nvSpPr>
          <p:cNvPr id="7" name="Text 4"/>
          <p:cNvSpPr/>
          <p:nvPr/>
        </p:nvSpPr>
        <p:spPr>
          <a:xfrm>
            <a:off x="2037993" y="4827151"/>
            <a:ext cx="3295888"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Our keylogger solution provides advanced security monitoring, protecting against unauthorized access and ensuring the privacy of user data.</a:t>
            </a:r>
            <a:endParaRPr lang="en-US" sz="1750" dirty="0"/>
          </a:p>
        </p:txBody>
      </p:sp>
      <p:pic>
        <p:nvPicPr>
          <p:cNvPr id="8" name="Image 1" descr="preencoded.png"/>
          <p:cNvPicPr>
            <a:picLocks noChangeAspect="1"/>
          </p:cNvPicPr>
          <p:nvPr/>
        </p:nvPicPr>
        <p:blipFill>
          <a:blip r:embed="rId4"/>
          <a:stretch>
            <a:fillRect/>
          </a:stretch>
        </p:blipFill>
        <p:spPr>
          <a:xfrm>
            <a:off x="5667137" y="3569137"/>
            <a:ext cx="555427" cy="555427"/>
          </a:xfrm>
          <a:prstGeom prst="rect">
            <a:avLst/>
          </a:prstGeom>
        </p:spPr>
      </p:pic>
      <p:sp>
        <p:nvSpPr>
          <p:cNvPr id="9" name="Text 5"/>
          <p:cNvSpPr/>
          <p:nvPr/>
        </p:nvSpPr>
        <p:spPr>
          <a:xfrm>
            <a:off x="5667137" y="434673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Detailed Reporting</a:t>
            </a:r>
            <a:endParaRPr lang="en-US" sz="2187" dirty="0"/>
          </a:p>
        </p:txBody>
      </p:sp>
      <p:sp>
        <p:nvSpPr>
          <p:cNvPr id="10" name="Text 6"/>
          <p:cNvSpPr/>
          <p:nvPr/>
        </p:nvSpPr>
        <p:spPr>
          <a:xfrm>
            <a:off x="5667137" y="4827151"/>
            <a:ext cx="3296007" cy="1333024"/>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Comprehensive activity logging and customizable reports give you deep insights into user behavior and system activity.</a:t>
            </a:r>
            <a:endParaRPr lang="en-US" sz="1750" dirty="0"/>
          </a:p>
        </p:txBody>
      </p:sp>
      <p:pic>
        <p:nvPicPr>
          <p:cNvPr id="11" name="Image 2" descr="preencoded.png"/>
          <p:cNvPicPr>
            <a:picLocks noChangeAspect="1"/>
          </p:cNvPicPr>
          <p:nvPr/>
        </p:nvPicPr>
        <p:blipFill>
          <a:blip r:embed="rId5"/>
          <a:stretch>
            <a:fillRect/>
          </a:stretch>
        </p:blipFill>
        <p:spPr>
          <a:xfrm>
            <a:off x="9296400" y="3569137"/>
            <a:ext cx="555427" cy="555427"/>
          </a:xfrm>
          <a:prstGeom prst="rect">
            <a:avLst/>
          </a:prstGeom>
        </p:spPr>
      </p:pic>
      <p:sp>
        <p:nvSpPr>
          <p:cNvPr id="12" name="Text 7"/>
          <p:cNvSpPr/>
          <p:nvPr/>
        </p:nvSpPr>
        <p:spPr>
          <a:xfrm>
            <a:off x="9296400" y="4346734"/>
            <a:ext cx="2835473"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Cloud-based Platform</a:t>
            </a:r>
            <a:endParaRPr lang="en-US" sz="2187" dirty="0"/>
          </a:p>
        </p:txBody>
      </p:sp>
      <p:sp>
        <p:nvSpPr>
          <p:cNvPr id="13" name="Text 8"/>
          <p:cNvSpPr/>
          <p:nvPr/>
        </p:nvSpPr>
        <p:spPr>
          <a:xfrm>
            <a:off x="9296400" y="4827151"/>
            <a:ext cx="3296007"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The cloud-based architecture allows for easy remote access, management, and scalability to meet the needs of any organization.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974527"/>
            <a:ext cx="8142923"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THE WOW IN YOUR SOLUTION</a:t>
            </a:r>
            <a:endParaRPr lang="en-US" sz="4374" dirty="0"/>
          </a:p>
        </p:txBody>
      </p:sp>
      <p:pic>
        <p:nvPicPr>
          <p:cNvPr id="5" name="Image 0" descr="preencoded.png"/>
          <p:cNvPicPr>
            <a:picLocks noChangeAspect="1"/>
          </p:cNvPicPr>
          <p:nvPr/>
        </p:nvPicPr>
        <p:blipFill>
          <a:blip r:embed="rId3"/>
          <a:stretch>
            <a:fillRect/>
          </a:stretch>
        </p:blipFill>
        <p:spPr>
          <a:xfrm>
            <a:off x="2037993" y="2113240"/>
            <a:ext cx="3295888" cy="2036921"/>
          </a:xfrm>
          <a:prstGeom prst="rect">
            <a:avLst/>
          </a:prstGeom>
        </p:spPr>
      </p:pic>
      <p:sp>
        <p:nvSpPr>
          <p:cNvPr id="6" name="Text 3"/>
          <p:cNvSpPr/>
          <p:nvPr/>
        </p:nvSpPr>
        <p:spPr>
          <a:xfrm>
            <a:off x="2037993" y="4427815"/>
            <a:ext cx="3295888"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Cutting-Edge Keylogging Detection</a:t>
            </a:r>
            <a:endParaRPr lang="en-US" sz="2187" dirty="0"/>
          </a:p>
        </p:txBody>
      </p:sp>
      <p:sp>
        <p:nvSpPr>
          <p:cNvPr id="7" name="Text 4"/>
          <p:cNvSpPr/>
          <p:nvPr/>
        </p:nvSpPr>
        <p:spPr>
          <a:xfrm>
            <a:off x="2037993" y="5255419"/>
            <a:ext cx="3295888"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Our advanced solution utilizes sophisticated algorithms to detect and prevent keylogging threats in real-time, safeguarding user privacy and sensitive data.</a:t>
            </a:r>
            <a:endParaRPr lang="en-US" sz="1750" dirty="0"/>
          </a:p>
        </p:txBody>
      </p:sp>
      <p:pic>
        <p:nvPicPr>
          <p:cNvPr id="8" name="Image 1" descr="preencoded.png"/>
          <p:cNvPicPr>
            <a:picLocks noChangeAspect="1"/>
          </p:cNvPicPr>
          <p:nvPr/>
        </p:nvPicPr>
        <p:blipFill>
          <a:blip r:embed="rId4"/>
          <a:stretch>
            <a:fillRect/>
          </a:stretch>
        </p:blipFill>
        <p:spPr>
          <a:xfrm>
            <a:off x="5667137" y="2113240"/>
            <a:ext cx="3296007" cy="2037040"/>
          </a:xfrm>
          <a:prstGeom prst="rect">
            <a:avLst/>
          </a:prstGeom>
        </p:spPr>
      </p:pic>
      <p:sp>
        <p:nvSpPr>
          <p:cNvPr id="9" name="Text 5"/>
          <p:cNvSpPr/>
          <p:nvPr/>
        </p:nvSpPr>
        <p:spPr>
          <a:xfrm>
            <a:off x="5667137" y="4427934"/>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Intuitive Visualization Dashboard</a:t>
            </a:r>
            <a:endParaRPr lang="en-US" sz="2187" dirty="0"/>
          </a:p>
        </p:txBody>
      </p:sp>
      <p:sp>
        <p:nvSpPr>
          <p:cNvPr id="10" name="Text 6"/>
          <p:cNvSpPr/>
          <p:nvPr/>
        </p:nvSpPr>
        <p:spPr>
          <a:xfrm>
            <a:off x="5667137" y="5255538"/>
            <a:ext cx="3296007"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The user-friendly dashboard provides a comprehensive view of keylogging activities, empowering administrators to monitor, analyze, and respond to threats effectively.</a:t>
            </a:r>
            <a:endParaRPr lang="en-US" sz="1750" dirty="0"/>
          </a:p>
        </p:txBody>
      </p:sp>
      <p:pic>
        <p:nvPicPr>
          <p:cNvPr id="11" name="Image 2" descr="preencoded.png"/>
          <p:cNvPicPr>
            <a:picLocks noChangeAspect="1"/>
          </p:cNvPicPr>
          <p:nvPr/>
        </p:nvPicPr>
        <p:blipFill>
          <a:blip r:embed="rId3"/>
          <a:stretch>
            <a:fillRect/>
          </a:stretch>
        </p:blipFill>
        <p:spPr>
          <a:xfrm>
            <a:off x="9296400" y="2113240"/>
            <a:ext cx="3296007" cy="2037040"/>
          </a:xfrm>
          <a:prstGeom prst="rect">
            <a:avLst/>
          </a:prstGeom>
        </p:spPr>
      </p:pic>
      <p:sp>
        <p:nvSpPr>
          <p:cNvPr id="12" name="Text 7"/>
          <p:cNvSpPr/>
          <p:nvPr/>
        </p:nvSpPr>
        <p:spPr>
          <a:xfrm>
            <a:off x="9296400" y="4427934"/>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Intelligent Threat Alerting</a:t>
            </a:r>
            <a:endParaRPr lang="en-US" sz="2187" dirty="0"/>
          </a:p>
        </p:txBody>
      </p:sp>
      <p:sp>
        <p:nvSpPr>
          <p:cNvPr id="13" name="Text 8"/>
          <p:cNvSpPr/>
          <p:nvPr/>
        </p:nvSpPr>
        <p:spPr>
          <a:xfrm>
            <a:off x="9296400" y="5255538"/>
            <a:ext cx="3296007"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Our solution proactively alerts users and administrators to potential keylogging attempts, enabling swift action to mitigate risks and protect critical information.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634847"/>
            <a:ext cx="1029331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Modelling: Teams Can Add Wireframes</a:t>
            </a:r>
            <a:endParaRPr lang="en-US" sz="4374" dirty="0"/>
          </a:p>
        </p:txBody>
      </p:sp>
      <p:sp>
        <p:nvSpPr>
          <p:cNvPr id="5" name="Text 3"/>
          <p:cNvSpPr/>
          <p:nvPr/>
        </p:nvSpPr>
        <p:spPr>
          <a:xfrm>
            <a:off x="2037993" y="2862382"/>
            <a:ext cx="500622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To visualize and refine the user experience, our team will create detailed wireframes. These low-fidelity prototypes will outline the app's core functionality and layout, ensuring a seamless and intuitive interface.</a:t>
            </a:r>
            <a:endParaRPr lang="en-US" sz="1750" dirty="0"/>
          </a:p>
        </p:txBody>
      </p:sp>
      <p:sp>
        <p:nvSpPr>
          <p:cNvPr id="6" name="Text 4"/>
          <p:cNvSpPr/>
          <p:nvPr/>
        </p:nvSpPr>
        <p:spPr>
          <a:xfrm>
            <a:off x="2037993" y="4728567"/>
            <a:ext cx="5006221" cy="1666280"/>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By iterating on the wireframes, we can quickly test and validate design concepts before investment in high-fidelity mockups or development. This agile approach empowers our team to pivot and optimize the solution based on user feedback.</a:t>
            </a:r>
            <a:endParaRPr lang="en-US" sz="1750" dirty="0"/>
          </a:p>
        </p:txBody>
      </p:sp>
      <p:pic>
        <p:nvPicPr>
          <p:cNvPr id="7" name="Image 0" descr="preencoded.png"/>
          <p:cNvPicPr>
            <a:picLocks noChangeAspect="1"/>
          </p:cNvPicPr>
          <p:nvPr/>
        </p:nvPicPr>
        <p:blipFill>
          <a:blip r:embed="rId3"/>
          <a:stretch>
            <a:fillRect/>
          </a:stretch>
        </p:blipFill>
        <p:spPr>
          <a:xfrm>
            <a:off x="7593806" y="2912388"/>
            <a:ext cx="5006221" cy="278094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6</TotalTime>
  <Words>710</Words>
  <Application>Microsoft Office PowerPoint</Application>
  <PresentationFormat>Custom</PresentationFormat>
  <Paragraphs>68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Vishn</cp:lastModifiedBy>
  <cp:revision>4</cp:revision>
  <dcterms:created xsi:type="dcterms:W3CDTF">2024-06-14T12:18:32Z</dcterms:created>
  <dcterms:modified xsi:type="dcterms:W3CDTF">2024-06-26T15:49:39Z</dcterms:modified>
</cp:coreProperties>
</file>