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latsi" charset="1" panose="00000500000000000000"/>
      <p:regular r:id="rId18"/>
    </p:embeddedFont>
    <p:embeddedFont>
      <p:font typeface="Open Sans Bold" charset="1" panose="020B0806030504020204"/>
      <p:regular r:id="rId19"/>
    </p:embeddedFont>
    <p:embeddedFont>
      <p:font typeface="Abhaya Libre" charset="1" panose="02000503000000000000"/>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Abhaya Libre Bold" charset="1" panose="02000803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703345" y="2293392"/>
            <a:ext cx="16934755" cy="2806694"/>
          </a:xfrm>
          <a:prstGeom prst="rect">
            <a:avLst/>
          </a:prstGeom>
        </p:spPr>
        <p:txBody>
          <a:bodyPr anchor="t" rtlCol="false" tIns="0" lIns="0" bIns="0" rIns="0">
            <a:spAutoFit/>
          </a:bodyPr>
          <a:lstStyle/>
          <a:p>
            <a:pPr algn="ctr">
              <a:lnSpc>
                <a:spcPts val="10717"/>
              </a:lnSpc>
            </a:pPr>
            <a:r>
              <a:rPr lang="en-US" sz="11048">
                <a:solidFill>
                  <a:srgbClr val="000000"/>
                </a:solidFill>
                <a:latin typeface="Alatsi"/>
              </a:rPr>
              <a:t>TEXT EMOTION EXTRACTION USING BERT</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208013" y="6999950"/>
            <a:ext cx="12625348" cy="1997359"/>
          </a:xfrm>
          <a:prstGeom prst="rect">
            <a:avLst/>
          </a:prstGeom>
        </p:spPr>
        <p:txBody>
          <a:bodyPr anchor="t" rtlCol="false" tIns="0" lIns="0" bIns="0" rIns="0">
            <a:spAutoFit/>
          </a:bodyPr>
          <a:lstStyle/>
          <a:p>
            <a:pPr algn="ctr">
              <a:lnSpc>
                <a:spcPts val="8029"/>
              </a:lnSpc>
            </a:pPr>
            <a:r>
              <a:rPr lang="en-US" sz="5735">
                <a:solidFill>
                  <a:srgbClr val="000000"/>
                </a:solidFill>
                <a:latin typeface="Alatsi"/>
              </a:rPr>
              <a:t>A project by</a:t>
            </a:r>
            <a:r>
              <a:rPr lang="en-US" sz="5735">
                <a:solidFill>
                  <a:srgbClr val="000000"/>
                </a:solidFill>
                <a:latin typeface="Alatsi"/>
              </a:rPr>
              <a:t> : Vishnupriya V</a:t>
            </a:r>
          </a:p>
          <a:p>
            <a:pPr algn="ctr">
              <a:lnSpc>
                <a:spcPts val="8029"/>
              </a:lnSpc>
            </a:pPr>
            <a:r>
              <a:rPr lang="en-US" sz="5735">
                <a:solidFill>
                  <a:srgbClr val="000000"/>
                </a:solidFill>
                <a:latin typeface="Alatsi"/>
              </a:rPr>
              <a:t>                           21071A66C8</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222286"/>
            <a:ext cx="16230600" cy="1450939"/>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RESULTS</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8" id="8"/>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76221" y="1577975"/>
            <a:ext cx="18011779" cy="7912271"/>
          </a:xfrm>
          <a:prstGeom prst="rect">
            <a:avLst/>
          </a:prstGeom>
        </p:spPr>
        <p:txBody>
          <a:bodyPr anchor="t" rtlCol="false" tIns="0" lIns="0" bIns="0" rIns="0">
            <a:spAutoFit/>
          </a:bodyPr>
          <a:lstStyle/>
          <a:p>
            <a:pPr algn="l">
              <a:lnSpc>
                <a:spcPts val="5916"/>
              </a:lnSpc>
            </a:pPr>
            <a:r>
              <a:rPr lang="en-US" sz="4225">
                <a:solidFill>
                  <a:srgbClr val="000000"/>
                </a:solidFill>
                <a:latin typeface="Abhaya Libre Bold"/>
              </a:rPr>
              <a:t>OUTPUT:</a:t>
            </a:r>
          </a:p>
          <a:p>
            <a:pPr algn="l">
              <a:lnSpc>
                <a:spcPts val="5916"/>
              </a:lnSpc>
            </a:pPr>
          </a:p>
          <a:p>
            <a:pPr algn="l">
              <a:lnSpc>
                <a:spcPts val="5916"/>
              </a:lnSpc>
            </a:pPr>
          </a:p>
          <a:p>
            <a:pPr algn="l">
              <a:lnSpc>
                <a:spcPts val="3956"/>
              </a:lnSpc>
            </a:pP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p:txBody>
      </p:sp>
      <p:sp>
        <p:nvSpPr>
          <p:cNvPr name="Freeform 10" id="10"/>
          <p:cNvSpPr/>
          <p:nvPr/>
        </p:nvSpPr>
        <p:spPr>
          <a:xfrm flipH="false" flipV="false" rot="0">
            <a:off x="7809252" y="3130339"/>
            <a:ext cx="9612514" cy="3097366"/>
          </a:xfrm>
          <a:custGeom>
            <a:avLst/>
            <a:gdLst/>
            <a:ahLst/>
            <a:cxnLst/>
            <a:rect r="r" b="b" t="t" l="l"/>
            <a:pathLst>
              <a:path h="3097366" w="9612514">
                <a:moveTo>
                  <a:pt x="0" y="0"/>
                </a:moveTo>
                <a:lnTo>
                  <a:pt x="9612515" y="0"/>
                </a:lnTo>
                <a:lnTo>
                  <a:pt x="9612515" y="3097366"/>
                </a:lnTo>
                <a:lnTo>
                  <a:pt x="0" y="3097366"/>
                </a:lnTo>
                <a:lnTo>
                  <a:pt x="0" y="0"/>
                </a:lnTo>
                <a:close/>
              </a:path>
            </a:pathLst>
          </a:custGeom>
          <a:blipFill>
            <a:blip r:embed="rId4"/>
            <a:stretch>
              <a:fillRect l="0" t="0" r="0" b="0"/>
            </a:stretch>
          </a:blipFill>
        </p:spPr>
      </p:sp>
      <p:sp>
        <p:nvSpPr>
          <p:cNvPr name="TextBox 11" id="11"/>
          <p:cNvSpPr txBox="true"/>
          <p:nvPr/>
        </p:nvSpPr>
        <p:spPr>
          <a:xfrm rot="0">
            <a:off x="0" y="2903595"/>
            <a:ext cx="8728471" cy="2089118"/>
          </a:xfrm>
          <a:prstGeom prst="rect">
            <a:avLst/>
          </a:prstGeom>
        </p:spPr>
        <p:txBody>
          <a:bodyPr anchor="t" rtlCol="false" tIns="0" lIns="0" bIns="0" rIns="0">
            <a:spAutoFit/>
          </a:bodyPr>
          <a:lstStyle/>
          <a:p>
            <a:pPr algn="l" marL="863596" indent="-431798" lvl="1">
              <a:lnSpc>
                <a:spcPts val="5599"/>
              </a:lnSpc>
              <a:buFont typeface="Arial"/>
              <a:buChar char="•"/>
            </a:pPr>
            <a:r>
              <a:rPr lang="en-US" sz="3999">
                <a:solidFill>
                  <a:srgbClr val="000000"/>
                </a:solidFill>
                <a:latin typeface="Canva Sans Bold"/>
              </a:rPr>
              <a:t>Prediction: </a:t>
            </a:r>
            <a:r>
              <a:rPr lang="en-US" sz="3999">
                <a:solidFill>
                  <a:srgbClr val="000000"/>
                </a:solidFill>
                <a:latin typeface="Canva Sans"/>
              </a:rPr>
              <a:t>‘Sadness’</a:t>
            </a:r>
          </a:p>
          <a:p>
            <a:pPr algn="l">
              <a:lnSpc>
                <a:spcPts val="5599"/>
              </a:lnSpc>
            </a:pPr>
          </a:p>
          <a:p>
            <a:pPr algn="l" marL="863596" indent="-431798" lvl="1">
              <a:lnSpc>
                <a:spcPts val="5599"/>
              </a:lnSpc>
              <a:buFont typeface="Arial"/>
              <a:buChar char="•"/>
            </a:pPr>
            <a:r>
              <a:rPr lang="en-US" sz="3999">
                <a:solidFill>
                  <a:srgbClr val="000000"/>
                </a:solidFill>
                <a:latin typeface="Canva Sans Bold"/>
              </a:rPr>
              <a:t>Time Taken:</a:t>
            </a:r>
            <a:r>
              <a:rPr lang="en-US" sz="3999">
                <a:solidFill>
                  <a:srgbClr val="000000"/>
                </a:solidFill>
                <a:latin typeface="Canva Sans"/>
              </a:rPr>
              <a:t> 12 ms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95074" y="222286"/>
            <a:ext cx="13464081" cy="1450939"/>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SCOPE</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9" id="9"/>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0725" y="2241514"/>
            <a:ext cx="18087275" cy="8083239"/>
          </a:xfrm>
          <a:prstGeom prst="rect">
            <a:avLst/>
          </a:prstGeom>
        </p:spPr>
        <p:txBody>
          <a:bodyPr anchor="t" rtlCol="false" tIns="0" lIns="0" bIns="0" rIns="0">
            <a:spAutoFit/>
          </a:bodyPr>
          <a:lstStyle/>
          <a:p>
            <a:pPr algn="l" marL="833719" indent="-416860" lvl="1">
              <a:lnSpc>
                <a:spcPts val="5406"/>
              </a:lnSpc>
              <a:buFont typeface="Arial"/>
              <a:buChar char="•"/>
            </a:pPr>
            <a:r>
              <a:rPr lang="en-US" sz="3861">
                <a:solidFill>
                  <a:srgbClr val="000000"/>
                </a:solidFill>
                <a:latin typeface="Canva Sans Bold"/>
              </a:rPr>
              <a:t>Customer Feedback </a:t>
            </a:r>
            <a:r>
              <a:rPr lang="en-US" sz="3861">
                <a:solidFill>
                  <a:srgbClr val="000000"/>
                </a:solidFill>
                <a:latin typeface="Canva Sans Bold"/>
              </a:rPr>
              <a:t>Analysis:</a:t>
            </a:r>
            <a:r>
              <a:rPr lang="en-US" sz="3861">
                <a:solidFill>
                  <a:srgbClr val="000000"/>
                </a:solidFill>
                <a:latin typeface="Canva Sans"/>
              </a:rPr>
              <a:t> Utilize BERT to extract emotions from customer reviews and feedback, enabling businesses to gain insights into customer satisfaction and areas for improvement.</a:t>
            </a:r>
          </a:p>
          <a:p>
            <a:pPr algn="l">
              <a:lnSpc>
                <a:spcPts val="5406"/>
              </a:lnSpc>
            </a:pPr>
          </a:p>
          <a:p>
            <a:pPr algn="l" marL="833719" indent="-416860" lvl="1">
              <a:lnSpc>
                <a:spcPts val="5406"/>
              </a:lnSpc>
              <a:buFont typeface="Arial"/>
              <a:buChar char="•"/>
            </a:pPr>
            <a:r>
              <a:rPr lang="en-US" sz="3861">
                <a:solidFill>
                  <a:srgbClr val="000000"/>
                </a:solidFill>
                <a:latin typeface="Canva Sans Bold"/>
              </a:rPr>
              <a:t>Mental Health Monitoring:</a:t>
            </a:r>
            <a:r>
              <a:rPr lang="en-US" sz="3861">
                <a:solidFill>
                  <a:srgbClr val="000000"/>
                </a:solidFill>
                <a:latin typeface="Canva Sans"/>
              </a:rPr>
              <a:t> Apply BERT to analyze text from social media or personal journals, helping to detect emotional distress or well-being for mental health support.</a:t>
            </a:r>
          </a:p>
          <a:p>
            <a:pPr algn="l">
              <a:lnSpc>
                <a:spcPts val="5406"/>
              </a:lnSpc>
            </a:pPr>
          </a:p>
          <a:p>
            <a:pPr algn="l" marL="833719" indent="-416860" lvl="1">
              <a:lnSpc>
                <a:spcPts val="5406"/>
              </a:lnSpc>
              <a:buFont typeface="Arial"/>
              <a:buChar char="•"/>
            </a:pPr>
            <a:r>
              <a:rPr lang="en-US" sz="3861">
                <a:solidFill>
                  <a:srgbClr val="000000"/>
                </a:solidFill>
                <a:latin typeface="Canva Sans Bold"/>
              </a:rPr>
              <a:t>Human-Computer Interaction: </a:t>
            </a:r>
            <a:r>
              <a:rPr lang="en-US" sz="3861">
                <a:solidFill>
                  <a:srgbClr val="000000"/>
                </a:solidFill>
                <a:latin typeface="Canva Sans"/>
              </a:rPr>
              <a:t>Implement BERT for real-time emotion detection in chatbots and virtual assistants, enhancing their ability to respond empathetically and improve user experience.</a:t>
            </a:r>
          </a:p>
          <a:p>
            <a:pPr algn="ctr">
              <a:lnSpc>
                <a:spcPts val="435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TextBox 8" id="8"/>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CONCLUSION</a:t>
            </a:r>
          </a:p>
        </p:txBody>
      </p:sp>
      <p:sp>
        <p:nvSpPr>
          <p:cNvPr name="TextBox 9" id="9"/>
          <p:cNvSpPr txBox="true"/>
          <p:nvPr/>
        </p:nvSpPr>
        <p:spPr>
          <a:xfrm rot="0">
            <a:off x="648275" y="2576626"/>
            <a:ext cx="17287745" cy="5483532"/>
          </a:xfrm>
          <a:prstGeom prst="rect">
            <a:avLst/>
          </a:prstGeom>
        </p:spPr>
        <p:txBody>
          <a:bodyPr anchor="t" rtlCol="false" tIns="0" lIns="0" bIns="0" rIns="0">
            <a:spAutoFit/>
          </a:bodyPr>
          <a:lstStyle/>
          <a:p>
            <a:pPr algn="l">
              <a:lnSpc>
                <a:spcPts val="3766"/>
              </a:lnSpc>
            </a:pPr>
          </a:p>
          <a:p>
            <a:pPr algn="l">
              <a:lnSpc>
                <a:spcPts val="5166"/>
              </a:lnSpc>
            </a:pPr>
            <a:r>
              <a:rPr lang="en-US" sz="3690">
                <a:solidFill>
                  <a:srgbClr val="000000"/>
                </a:solidFill>
                <a:latin typeface="Canva Sans"/>
              </a:rPr>
              <a:t>               BERT significantly enhances text emotion extraction by leveraging deep contextual understanding, outperforming traditional methods. Its adaptability across various text genres and applications—like customer feedback analysis, mental health monitoring, and human-computer interaction—demonstrates its robust potential. Future work will refine BERT for even more nuanced emotional contexts, driving the evolution of sophisticated, empathetic AI systems.</a:t>
            </a:r>
          </a:p>
          <a:p>
            <a:pPr algn="l">
              <a:lnSpc>
                <a:spcPts val="3858"/>
              </a:lnSpc>
            </a:pPr>
          </a:p>
        </p:txBody>
      </p:sp>
      <p:sp>
        <p:nvSpPr>
          <p:cNvPr name="Freeform 10" id="10"/>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ABSTRACT</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9" id="9"/>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551994" y="2829574"/>
            <a:ext cx="17334556" cy="6665223"/>
          </a:xfrm>
          <a:prstGeom prst="rect">
            <a:avLst/>
          </a:prstGeom>
        </p:spPr>
        <p:txBody>
          <a:bodyPr anchor="t" rtlCol="false" tIns="0" lIns="0" bIns="0" rIns="0">
            <a:spAutoFit/>
          </a:bodyPr>
          <a:lstStyle/>
          <a:p>
            <a:pPr algn="just">
              <a:lnSpc>
                <a:spcPts val="5879"/>
              </a:lnSpc>
            </a:pPr>
            <a:r>
              <a:rPr lang="en-US" sz="4199">
                <a:solidFill>
                  <a:srgbClr val="000000"/>
                </a:solidFill>
                <a:latin typeface="Abhaya Libre"/>
              </a:rPr>
              <a:t>This study explores text emotion extraction using BERT, leveraging its deep bidirectional context understanding for accurate emotion detection. By fine-tuning BERT on emotion-labeled datasets, we achieve superior accuracy and robustness compared to traditional methods. Experimental results confirm BERT's efficacy across various text genres, highlighting its potential in advancing natural language processing for nuanced emotion analysis.</a:t>
            </a:r>
          </a:p>
          <a:p>
            <a:pPr algn="l">
              <a:lnSpc>
                <a:spcPts val="5879"/>
              </a:lnSpc>
            </a:pPr>
          </a:p>
          <a:p>
            <a:pPr algn="l">
              <a:lnSpc>
                <a:spcPts val="5879"/>
              </a:lnSpc>
            </a:pPr>
            <a:r>
              <a:rPr lang="en-US" sz="4199">
                <a:solidFill>
                  <a:srgbClr val="000000"/>
                </a:solidFill>
                <a:latin typeface="Abhaya Libre"/>
              </a:rPr>
              <a:t>Keywords: Emotion extraction, BERT, NLP, deep learning.</a:t>
            </a:r>
          </a:p>
          <a:p>
            <a:pPr algn="l">
              <a:lnSpc>
                <a:spcPts val="58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INTRODUCTION</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548545" y="2938488"/>
            <a:ext cx="16373609" cy="5170378"/>
          </a:xfrm>
          <a:prstGeom prst="rect">
            <a:avLst/>
          </a:prstGeom>
        </p:spPr>
        <p:txBody>
          <a:bodyPr anchor="t" rtlCol="false" tIns="0" lIns="0" bIns="0" rIns="0">
            <a:spAutoFit/>
          </a:bodyPr>
          <a:lstStyle/>
          <a:p>
            <a:pPr algn="l">
              <a:lnSpc>
                <a:spcPts val="5852"/>
              </a:lnSpc>
            </a:pPr>
          </a:p>
          <a:p>
            <a:pPr algn="just">
              <a:lnSpc>
                <a:spcPts val="5852"/>
              </a:lnSpc>
            </a:pPr>
            <a:r>
              <a:rPr lang="en-US" sz="4180">
                <a:solidFill>
                  <a:srgbClr val="000000"/>
                </a:solidFill>
                <a:latin typeface="Canva Sans"/>
              </a:rPr>
              <a:t>This paper utilizes BERT for text emotion extraction, enhancing emotion detection with its deep contextual understanding. Fine-tuning BERT on specific datasets significantly improves accuracy and performance across diverse text genres.</a:t>
            </a:r>
          </a:p>
          <a:p>
            <a:pPr algn="l">
              <a:lnSpc>
                <a:spcPts val="5852"/>
              </a:lnSpc>
            </a:pPr>
          </a:p>
          <a:p>
            <a:pPr algn="l">
              <a:lnSpc>
                <a:spcPts val="585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222286"/>
            <a:ext cx="16230600" cy="1450939"/>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DATA SET </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8" id="8"/>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39688" y="3904614"/>
            <a:ext cx="13346118" cy="5750346"/>
          </a:xfrm>
          <a:custGeom>
            <a:avLst/>
            <a:gdLst/>
            <a:ahLst/>
            <a:cxnLst/>
            <a:rect r="r" b="b" t="t" l="l"/>
            <a:pathLst>
              <a:path h="5750346" w="13346118">
                <a:moveTo>
                  <a:pt x="0" y="0"/>
                </a:moveTo>
                <a:lnTo>
                  <a:pt x="13346118" y="0"/>
                </a:lnTo>
                <a:lnTo>
                  <a:pt x="13346118" y="5750346"/>
                </a:lnTo>
                <a:lnTo>
                  <a:pt x="0" y="5750346"/>
                </a:lnTo>
                <a:lnTo>
                  <a:pt x="0" y="0"/>
                </a:lnTo>
                <a:close/>
              </a:path>
            </a:pathLst>
          </a:custGeom>
          <a:blipFill>
            <a:blip r:embed="rId4"/>
            <a:stretch>
              <a:fillRect l="0" t="0" r="0" b="0"/>
            </a:stretch>
          </a:blipFill>
        </p:spPr>
      </p:sp>
      <p:sp>
        <p:nvSpPr>
          <p:cNvPr name="TextBox 10" id="10"/>
          <p:cNvSpPr txBox="true"/>
          <p:nvPr/>
        </p:nvSpPr>
        <p:spPr>
          <a:xfrm rot="0">
            <a:off x="301088" y="2330172"/>
            <a:ext cx="18288000" cy="1348626"/>
          </a:xfrm>
          <a:prstGeom prst="rect">
            <a:avLst/>
          </a:prstGeom>
        </p:spPr>
        <p:txBody>
          <a:bodyPr anchor="t" rtlCol="false" tIns="0" lIns="0" bIns="0" rIns="0">
            <a:spAutoFit/>
          </a:bodyPr>
          <a:lstStyle/>
          <a:p>
            <a:pPr algn="just">
              <a:lnSpc>
                <a:spcPts val="5459"/>
              </a:lnSpc>
            </a:pPr>
            <a:r>
              <a:rPr lang="en-US" sz="3899">
                <a:solidFill>
                  <a:srgbClr val="000000"/>
                </a:solidFill>
                <a:latin typeface="Canva Sans"/>
              </a:rPr>
              <a:t>The dataset consists of 8000 rows of text, labelled with the associated emotion- Anger, Sadness, Happiness, neutral, etc...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222286"/>
            <a:ext cx="16230600" cy="1450939"/>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BERT</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8" id="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01865" y="1972181"/>
            <a:ext cx="18086135" cy="9172934"/>
          </a:xfrm>
          <a:prstGeom prst="rect">
            <a:avLst/>
          </a:prstGeom>
        </p:spPr>
        <p:txBody>
          <a:bodyPr anchor="t" rtlCol="false" tIns="0" lIns="0" bIns="0" rIns="0">
            <a:spAutoFit/>
          </a:bodyPr>
          <a:lstStyle/>
          <a:p>
            <a:pPr algn="l" marL="798828" indent="-399414" lvl="1">
              <a:lnSpc>
                <a:spcPts val="5179"/>
              </a:lnSpc>
              <a:buFont typeface="Arial"/>
              <a:buChar char="•"/>
            </a:pPr>
            <a:r>
              <a:rPr lang="en-US" sz="3699">
                <a:solidFill>
                  <a:srgbClr val="000000"/>
                </a:solidFill>
                <a:latin typeface="Canva Sans"/>
              </a:rPr>
              <a:t>BERT (Bidirectional Encoder Representations from Transformers) revolutionizes NLP with deep bidirectional context understanding.</a:t>
            </a:r>
          </a:p>
          <a:p>
            <a:pPr algn="l">
              <a:lnSpc>
                <a:spcPts val="5179"/>
              </a:lnSpc>
            </a:pPr>
          </a:p>
          <a:p>
            <a:pPr algn="l" marL="798828" indent="-399414" lvl="1">
              <a:lnSpc>
                <a:spcPts val="5179"/>
              </a:lnSpc>
              <a:buFont typeface="Arial"/>
              <a:buChar char="•"/>
            </a:pPr>
            <a:r>
              <a:rPr lang="en-US" sz="3699">
                <a:solidFill>
                  <a:srgbClr val="000000"/>
                </a:solidFill>
                <a:latin typeface="Canva Sans"/>
              </a:rPr>
              <a:t>It captures intricate word dependencies by processing text in both directions simultaneously.</a:t>
            </a:r>
          </a:p>
          <a:p>
            <a:pPr algn="l">
              <a:lnSpc>
                <a:spcPts val="5179"/>
              </a:lnSpc>
            </a:pPr>
          </a:p>
          <a:p>
            <a:pPr algn="l" marL="798828" indent="-399414" lvl="1">
              <a:lnSpc>
                <a:spcPts val="5179"/>
              </a:lnSpc>
              <a:buFont typeface="Arial"/>
              <a:buChar char="•"/>
            </a:pPr>
            <a:r>
              <a:rPr lang="en-US" sz="3699">
                <a:solidFill>
                  <a:srgbClr val="000000"/>
                </a:solidFill>
                <a:latin typeface="Canva Sans"/>
              </a:rPr>
              <a:t>Fine-tuning BERT on specific emotion datasets enhances text emotion detection accuracy.</a:t>
            </a:r>
          </a:p>
          <a:p>
            <a:pPr algn="l">
              <a:lnSpc>
                <a:spcPts val="5179"/>
              </a:lnSpc>
            </a:pPr>
          </a:p>
          <a:p>
            <a:pPr algn="l" marL="798828" indent="-399414" lvl="1">
              <a:lnSpc>
                <a:spcPts val="5179"/>
              </a:lnSpc>
              <a:buFont typeface="Arial"/>
              <a:buChar char="•"/>
            </a:pPr>
            <a:r>
              <a:rPr lang="en-US" sz="3699">
                <a:solidFill>
                  <a:srgbClr val="000000"/>
                </a:solidFill>
                <a:latin typeface="Canva Sans"/>
              </a:rPr>
              <a:t>BERT can predict emotions accurately, even with complex sentences.</a:t>
            </a:r>
          </a:p>
          <a:p>
            <a:pPr algn="l">
              <a:lnSpc>
                <a:spcPts val="5179"/>
              </a:lnSpc>
            </a:pPr>
          </a:p>
          <a:p>
            <a:pPr algn="l">
              <a:lnSpc>
                <a:spcPts val="5179"/>
              </a:lnSpc>
            </a:pPr>
          </a:p>
          <a:p>
            <a:pPr algn="l">
              <a:lnSpc>
                <a:spcPts val="5179"/>
              </a:lnSpc>
            </a:pPr>
          </a:p>
          <a:p>
            <a:pPr algn="l">
              <a:lnSpc>
                <a:spcPts val="51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222286"/>
            <a:ext cx="16230600" cy="1450939"/>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PROPOSED SYSTEM</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8" id="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1865" y="1972181"/>
            <a:ext cx="18086135" cy="10487253"/>
          </a:xfrm>
          <a:prstGeom prst="rect">
            <a:avLst/>
          </a:prstGeom>
        </p:spPr>
        <p:txBody>
          <a:bodyPr anchor="t" rtlCol="false" tIns="0" lIns="0" bIns="0" rIns="0">
            <a:spAutoFit/>
          </a:bodyPr>
          <a:lstStyle/>
          <a:p>
            <a:pPr algn="l" marL="798828" indent="-399414" lvl="1">
              <a:lnSpc>
                <a:spcPts val="5179"/>
              </a:lnSpc>
              <a:buAutoNum type="arabicPeriod" startAt="1"/>
            </a:pPr>
            <a:r>
              <a:rPr lang="en-US" sz="3699">
                <a:solidFill>
                  <a:srgbClr val="000000"/>
                </a:solidFill>
                <a:latin typeface="Canva Sans Bold"/>
              </a:rPr>
              <a:t> Pre-Processing Steps: </a:t>
            </a:r>
            <a:r>
              <a:rPr lang="en-US" sz="3699">
                <a:solidFill>
                  <a:srgbClr val="000000"/>
                </a:solidFill>
                <a:latin typeface="Canva Sans"/>
              </a:rPr>
              <a:t>                                                                                                  BERT model comes with in-built preprocessing.</a:t>
            </a:r>
          </a:p>
          <a:p>
            <a:pPr algn="l">
              <a:lnSpc>
                <a:spcPts val="5179"/>
              </a:lnSpc>
            </a:pPr>
          </a:p>
          <a:p>
            <a:pPr algn="l">
              <a:lnSpc>
                <a:spcPts val="5179"/>
              </a:lnSpc>
            </a:pPr>
          </a:p>
          <a:p>
            <a:pPr algn="l">
              <a:lnSpc>
                <a:spcPts val="5179"/>
              </a:lnSpc>
            </a:pPr>
            <a:r>
              <a:rPr lang="en-US" sz="3699">
                <a:solidFill>
                  <a:srgbClr val="000000"/>
                </a:solidFill>
                <a:latin typeface="Canva Sans"/>
              </a:rPr>
              <a:t>   2. </a:t>
            </a:r>
            <a:r>
              <a:rPr lang="en-US" sz="3699">
                <a:solidFill>
                  <a:srgbClr val="000000"/>
                </a:solidFill>
                <a:latin typeface="Canva Sans Bold"/>
              </a:rPr>
              <a:t>Trainining Step: </a:t>
            </a:r>
            <a:r>
              <a:rPr lang="en-US" sz="3699">
                <a:solidFill>
                  <a:srgbClr val="000000"/>
                </a:solidFill>
                <a:latin typeface="Canva Sans"/>
              </a:rPr>
              <a:t>Train the model on a large dataset.</a:t>
            </a:r>
          </a:p>
          <a:p>
            <a:pPr algn="l">
              <a:lnSpc>
                <a:spcPts val="5179"/>
              </a:lnSpc>
            </a:pPr>
          </a:p>
          <a:p>
            <a:pPr algn="l">
              <a:lnSpc>
                <a:spcPts val="5179"/>
              </a:lnSpc>
            </a:pPr>
          </a:p>
          <a:p>
            <a:pPr algn="l">
              <a:lnSpc>
                <a:spcPts val="5179"/>
              </a:lnSpc>
            </a:pPr>
            <a:r>
              <a:rPr lang="en-US" sz="3699">
                <a:solidFill>
                  <a:srgbClr val="000000"/>
                </a:solidFill>
                <a:latin typeface="Canva Sans"/>
              </a:rPr>
              <a:t>   3. </a:t>
            </a:r>
            <a:r>
              <a:rPr lang="en-US" sz="3699">
                <a:solidFill>
                  <a:srgbClr val="000000"/>
                </a:solidFill>
                <a:latin typeface="Canva Sans Bold"/>
              </a:rPr>
              <a:t>Export and Use the Model</a:t>
            </a:r>
          </a:p>
          <a:p>
            <a:pPr algn="l">
              <a:lnSpc>
                <a:spcPts val="5179"/>
              </a:lnSpc>
            </a:pPr>
          </a:p>
          <a:p>
            <a:pPr algn="l">
              <a:lnSpc>
                <a:spcPts val="5179"/>
              </a:lnSpc>
            </a:pPr>
          </a:p>
          <a:p>
            <a:pPr algn="l">
              <a:lnSpc>
                <a:spcPts val="5179"/>
              </a:lnSpc>
            </a:pPr>
          </a:p>
          <a:p>
            <a:pPr algn="l">
              <a:lnSpc>
                <a:spcPts val="5179"/>
              </a:lnSpc>
            </a:pPr>
          </a:p>
          <a:p>
            <a:pPr algn="l">
              <a:lnSpc>
                <a:spcPts val="5179"/>
              </a:lnSpc>
            </a:pPr>
          </a:p>
          <a:p>
            <a:pPr algn="l">
              <a:lnSpc>
                <a:spcPts val="5179"/>
              </a:lnSpc>
            </a:pPr>
          </a:p>
          <a:p>
            <a:pPr algn="l">
              <a:lnSpc>
                <a:spcPts val="5179"/>
              </a:lnSpc>
            </a:pPr>
          </a:p>
          <a:p>
            <a:pPr algn="l">
              <a:lnSpc>
                <a:spcPts val="51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222286"/>
            <a:ext cx="16230600" cy="1450939"/>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TECHNICAL SPECIFICATIONS</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8" id="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0" y="2786145"/>
            <a:ext cx="17753685" cy="7323671"/>
          </a:xfrm>
          <a:prstGeom prst="rect">
            <a:avLst/>
          </a:prstGeom>
        </p:spPr>
        <p:txBody>
          <a:bodyPr anchor="t" rtlCol="false" tIns="0" lIns="0" bIns="0" rIns="0">
            <a:spAutoFit/>
          </a:bodyPr>
          <a:lstStyle/>
          <a:p>
            <a:pPr algn="l">
              <a:lnSpc>
                <a:spcPts val="5831"/>
              </a:lnSpc>
              <a:spcBef>
                <a:spcPct val="0"/>
              </a:spcBef>
            </a:pPr>
            <a:r>
              <a:rPr lang="en-US" sz="4165">
                <a:solidFill>
                  <a:srgbClr val="000000"/>
                </a:solidFill>
                <a:latin typeface="Abhaya Libre Bold"/>
              </a:rPr>
              <a:t>Dataset: </a:t>
            </a:r>
          </a:p>
          <a:p>
            <a:pPr algn="l">
              <a:lnSpc>
                <a:spcPts val="5831"/>
              </a:lnSpc>
              <a:spcBef>
                <a:spcPct val="0"/>
              </a:spcBef>
            </a:pPr>
            <a:r>
              <a:rPr lang="en-US" sz="4165">
                <a:solidFill>
                  <a:srgbClr val="000000"/>
                </a:solidFill>
                <a:latin typeface="Abhaya Libre"/>
              </a:rPr>
              <a:t>Open Source Datasets are used, multiple languages required</a:t>
            </a:r>
          </a:p>
          <a:p>
            <a:pPr algn="l">
              <a:lnSpc>
                <a:spcPts val="5831"/>
              </a:lnSpc>
              <a:spcBef>
                <a:spcPct val="0"/>
              </a:spcBef>
            </a:pPr>
            <a:r>
              <a:rPr lang="en-US" sz="4165">
                <a:solidFill>
                  <a:srgbClr val="000000"/>
                </a:solidFill>
                <a:latin typeface="Abhaya Libre Bold"/>
              </a:rPr>
              <a:t>Models Used:  </a:t>
            </a:r>
          </a:p>
          <a:p>
            <a:pPr algn="l">
              <a:lnSpc>
                <a:spcPts val="5831"/>
              </a:lnSpc>
              <a:spcBef>
                <a:spcPct val="0"/>
              </a:spcBef>
            </a:pPr>
            <a:r>
              <a:rPr lang="en-US" sz="4165">
                <a:solidFill>
                  <a:srgbClr val="000000"/>
                </a:solidFill>
                <a:latin typeface="Abhaya Libre"/>
              </a:rPr>
              <a:t>BERT </a:t>
            </a:r>
          </a:p>
          <a:p>
            <a:pPr algn="l">
              <a:lnSpc>
                <a:spcPts val="5831"/>
              </a:lnSpc>
              <a:spcBef>
                <a:spcPct val="0"/>
              </a:spcBef>
            </a:pPr>
            <a:r>
              <a:rPr lang="en-US" sz="4165">
                <a:solidFill>
                  <a:srgbClr val="000000"/>
                </a:solidFill>
                <a:latin typeface="Abhaya Libre"/>
              </a:rPr>
              <a:t>Hardware Requirements:</a:t>
            </a:r>
          </a:p>
          <a:p>
            <a:pPr algn="l">
              <a:lnSpc>
                <a:spcPts val="5831"/>
              </a:lnSpc>
              <a:spcBef>
                <a:spcPct val="0"/>
              </a:spcBef>
            </a:pPr>
            <a:r>
              <a:rPr lang="en-US" sz="4165">
                <a:solidFill>
                  <a:srgbClr val="000000"/>
                </a:solidFill>
                <a:latin typeface="Abhaya Libre"/>
              </a:rPr>
              <a:t>GPU with 16GB of VRAM</a:t>
            </a:r>
          </a:p>
          <a:p>
            <a:pPr algn="l">
              <a:lnSpc>
                <a:spcPts val="5831"/>
              </a:lnSpc>
              <a:spcBef>
                <a:spcPct val="0"/>
              </a:spcBef>
            </a:pPr>
            <a:r>
              <a:rPr lang="en-US" sz="4165">
                <a:solidFill>
                  <a:srgbClr val="000000"/>
                </a:solidFill>
                <a:latin typeface="Abhaya Libre Bold"/>
              </a:rPr>
              <a:t>Libraries :  </a:t>
            </a:r>
          </a:p>
          <a:p>
            <a:pPr algn="l">
              <a:lnSpc>
                <a:spcPts val="5831"/>
              </a:lnSpc>
              <a:spcBef>
                <a:spcPct val="0"/>
              </a:spcBef>
            </a:pPr>
            <a:r>
              <a:rPr lang="en-US" sz="4165">
                <a:solidFill>
                  <a:srgbClr val="000000"/>
                </a:solidFill>
                <a:latin typeface="Abhaya Libre"/>
              </a:rPr>
              <a:t> pytorch,</a:t>
            </a:r>
          </a:p>
          <a:p>
            <a:pPr algn="l">
              <a:lnSpc>
                <a:spcPts val="5831"/>
              </a:lnSpc>
              <a:spcBef>
                <a:spcPct val="0"/>
              </a:spcBef>
            </a:pPr>
            <a:r>
              <a:rPr lang="en-US" sz="4165">
                <a:solidFill>
                  <a:srgbClr val="000000"/>
                </a:solidFill>
                <a:latin typeface="Abhaya Libre"/>
              </a:rPr>
              <a:t>Others: </a:t>
            </a:r>
          </a:p>
          <a:p>
            <a:pPr algn="l">
              <a:lnSpc>
                <a:spcPts val="5831"/>
              </a:lnSpc>
              <a:spcBef>
                <a:spcPct val="0"/>
              </a:spcBef>
            </a:pPr>
            <a:r>
              <a:rPr lang="en-US" sz="4165">
                <a:solidFill>
                  <a:srgbClr val="000000"/>
                </a:solidFill>
                <a:latin typeface="Abhaya Libre"/>
              </a:rPr>
              <a:t>Transformers-HuggingFace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222286"/>
            <a:ext cx="16230600" cy="1450939"/>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RESULTS</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8" id="8"/>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781" y="1577975"/>
            <a:ext cx="18011779" cy="5940586"/>
          </a:xfrm>
          <a:prstGeom prst="rect">
            <a:avLst/>
          </a:prstGeom>
        </p:spPr>
        <p:txBody>
          <a:bodyPr anchor="t" rtlCol="false" tIns="0" lIns="0" bIns="0" rIns="0">
            <a:spAutoFit/>
          </a:bodyPr>
          <a:lstStyle/>
          <a:p>
            <a:pPr algn="l">
              <a:lnSpc>
                <a:spcPts val="5916"/>
              </a:lnSpc>
              <a:spcBef>
                <a:spcPct val="0"/>
              </a:spcBef>
            </a:pPr>
            <a:r>
              <a:rPr lang="en-US" sz="4225">
                <a:solidFill>
                  <a:srgbClr val="000000"/>
                </a:solidFill>
                <a:latin typeface="Abhaya Libre Bold"/>
              </a:rPr>
              <a:t>Accuracy:</a:t>
            </a:r>
          </a:p>
          <a:p>
            <a:pPr algn="l">
              <a:lnSpc>
                <a:spcPts val="5916"/>
              </a:lnSpc>
              <a:spcBef>
                <a:spcPct val="0"/>
              </a:spcBef>
            </a:pPr>
            <a:r>
              <a:rPr lang="en-US" sz="4225">
                <a:solidFill>
                  <a:srgbClr val="000000"/>
                </a:solidFill>
                <a:latin typeface="Abhaya Libre"/>
              </a:rPr>
              <a:t>Model Achieved average accuracy of 82%</a:t>
            </a:r>
          </a:p>
          <a:p>
            <a:pPr algn="l">
              <a:lnSpc>
                <a:spcPts val="5916"/>
              </a:lnSpc>
              <a:spcBef>
                <a:spcPct val="0"/>
              </a:spcBef>
            </a:pPr>
          </a:p>
          <a:p>
            <a:pPr algn="l">
              <a:lnSpc>
                <a:spcPts val="5916"/>
              </a:lnSpc>
              <a:spcBef>
                <a:spcPct val="0"/>
              </a:spcBef>
            </a:pPr>
            <a:r>
              <a:rPr lang="en-US" sz="4225">
                <a:solidFill>
                  <a:srgbClr val="000000"/>
                </a:solidFill>
                <a:latin typeface="Abhaya Libre Bold"/>
              </a:rPr>
              <a:t>Confusion Matrix:</a:t>
            </a: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p:txBody>
      </p:sp>
      <p:sp>
        <p:nvSpPr>
          <p:cNvPr name="Freeform 10" id="10"/>
          <p:cNvSpPr/>
          <p:nvPr/>
        </p:nvSpPr>
        <p:spPr>
          <a:xfrm flipH="false" flipV="false" rot="0">
            <a:off x="5438057" y="3339531"/>
            <a:ext cx="11600358" cy="6695572"/>
          </a:xfrm>
          <a:custGeom>
            <a:avLst/>
            <a:gdLst/>
            <a:ahLst/>
            <a:cxnLst/>
            <a:rect r="r" b="b" t="t" l="l"/>
            <a:pathLst>
              <a:path h="6695572" w="11600358">
                <a:moveTo>
                  <a:pt x="0" y="0"/>
                </a:moveTo>
                <a:lnTo>
                  <a:pt x="11600358" y="0"/>
                </a:lnTo>
                <a:lnTo>
                  <a:pt x="11600358" y="6695572"/>
                </a:lnTo>
                <a:lnTo>
                  <a:pt x="0" y="6695572"/>
                </a:lnTo>
                <a:lnTo>
                  <a:pt x="0" y="0"/>
                </a:lnTo>
                <a:close/>
              </a:path>
            </a:pathLst>
          </a:custGeom>
          <a:blipFill>
            <a:blip r:embed="rId4"/>
            <a:stretch>
              <a:fillRect l="0" t="-5279" r="0" b="-4356"/>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222286"/>
            <a:ext cx="16230600" cy="1450939"/>
          </a:xfrm>
          <a:prstGeom prst="rect">
            <a:avLst/>
          </a:prstGeom>
        </p:spPr>
        <p:txBody>
          <a:bodyPr anchor="t" rtlCol="false" tIns="0" lIns="0" bIns="0" rIns="0">
            <a:spAutoFit/>
          </a:bodyPr>
          <a:lstStyle/>
          <a:p>
            <a:pPr algn="ctr">
              <a:lnSpc>
                <a:spcPts val="11899"/>
              </a:lnSpc>
            </a:pPr>
            <a:r>
              <a:rPr lang="en-US" sz="8499">
                <a:solidFill>
                  <a:srgbClr val="000000"/>
                </a:solidFill>
                <a:latin typeface="Alatsi"/>
              </a:rPr>
              <a:t>RESULTS</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469"/>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8" id="8"/>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781" y="1577975"/>
            <a:ext cx="18011779" cy="8655179"/>
          </a:xfrm>
          <a:prstGeom prst="rect">
            <a:avLst/>
          </a:prstGeom>
        </p:spPr>
        <p:txBody>
          <a:bodyPr anchor="t" rtlCol="false" tIns="0" lIns="0" bIns="0" rIns="0">
            <a:spAutoFit/>
          </a:bodyPr>
          <a:lstStyle/>
          <a:p>
            <a:pPr algn="l">
              <a:lnSpc>
                <a:spcPts val="5916"/>
              </a:lnSpc>
            </a:pPr>
            <a:r>
              <a:rPr lang="en-US" sz="4225">
                <a:solidFill>
                  <a:srgbClr val="000000"/>
                </a:solidFill>
                <a:latin typeface="Abhaya Libre Bold"/>
              </a:rPr>
              <a:t>INPUT:</a:t>
            </a:r>
          </a:p>
          <a:p>
            <a:pPr algn="l">
              <a:lnSpc>
                <a:spcPts val="5916"/>
              </a:lnSpc>
            </a:pPr>
          </a:p>
          <a:p>
            <a:pPr algn="l">
              <a:lnSpc>
                <a:spcPts val="5916"/>
              </a:lnSpc>
            </a:pPr>
          </a:p>
          <a:p>
            <a:pPr algn="l">
              <a:lnSpc>
                <a:spcPts val="5916"/>
              </a:lnSpc>
            </a:pPr>
          </a:p>
          <a:p>
            <a:pPr algn="l">
              <a:lnSpc>
                <a:spcPts val="3956"/>
              </a:lnSpc>
            </a:pP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a:p>
            <a:pPr algn="l">
              <a:lnSpc>
                <a:spcPts val="5916"/>
              </a:lnSpc>
              <a:spcBef>
                <a:spcPct val="0"/>
              </a:spcBef>
            </a:pPr>
          </a:p>
        </p:txBody>
      </p:sp>
      <p:sp>
        <p:nvSpPr>
          <p:cNvPr name="Freeform 10" id="10"/>
          <p:cNvSpPr/>
          <p:nvPr/>
        </p:nvSpPr>
        <p:spPr>
          <a:xfrm flipH="false" flipV="false" rot="0">
            <a:off x="9144000" y="1673225"/>
            <a:ext cx="6715155" cy="7832929"/>
          </a:xfrm>
          <a:custGeom>
            <a:avLst/>
            <a:gdLst/>
            <a:ahLst/>
            <a:cxnLst/>
            <a:rect r="r" b="b" t="t" l="l"/>
            <a:pathLst>
              <a:path h="7832929" w="6715155">
                <a:moveTo>
                  <a:pt x="0" y="0"/>
                </a:moveTo>
                <a:lnTo>
                  <a:pt x="6715155" y="0"/>
                </a:lnTo>
                <a:lnTo>
                  <a:pt x="6715155" y="7832929"/>
                </a:lnTo>
                <a:lnTo>
                  <a:pt x="0" y="7832929"/>
                </a:lnTo>
                <a:lnTo>
                  <a:pt x="0" y="0"/>
                </a:lnTo>
                <a:close/>
              </a:path>
            </a:pathLst>
          </a:custGeom>
          <a:blipFill>
            <a:blip r:embed="rId4"/>
            <a:stretch>
              <a:fillRect l="0" t="0" r="0" b="-3107"/>
            </a:stretch>
          </a:blipFill>
        </p:spPr>
      </p:sp>
      <p:sp>
        <p:nvSpPr>
          <p:cNvPr name="TextBox 11" id="11"/>
          <p:cNvSpPr txBox="true"/>
          <p:nvPr/>
        </p:nvSpPr>
        <p:spPr>
          <a:xfrm rot="0">
            <a:off x="0" y="2903595"/>
            <a:ext cx="8728471" cy="5613313"/>
          </a:xfrm>
          <a:prstGeom prst="rect">
            <a:avLst/>
          </a:prstGeom>
        </p:spPr>
        <p:txBody>
          <a:bodyPr anchor="t" rtlCol="false" tIns="0" lIns="0" bIns="0" rIns="0">
            <a:spAutoFit/>
          </a:bodyPr>
          <a:lstStyle/>
          <a:p>
            <a:pPr algn="l" marL="863596" indent="-431798" lvl="1">
              <a:lnSpc>
                <a:spcPts val="5599"/>
              </a:lnSpc>
              <a:buFont typeface="Arial"/>
              <a:buChar char="•"/>
            </a:pPr>
            <a:r>
              <a:rPr lang="en-US" sz="3999">
                <a:solidFill>
                  <a:srgbClr val="000000"/>
                </a:solidFill>
                <a:latin typeface="Canva Sans"/>
              </a:rPr>
              <a:t>The input is a poem called ‘We Wear the Mask’.</a:t>
            </a:r>
          </a:p>
          <a:p>
            <a:pPr algn="l">
              <a:lnSpc>
                <a:spcPts val="5599"/>
              </a:lnSpc>
            </a:pPr>
          </a:p>
          <a:p>
            <a:pPr algn="l" marL="863596" indent="-431798" lvl="1">
              <a:lnSpc>
                <a:spcPts val="5599"/>
              </a:lnSpc>
              <a:buFont typeface="Arial"/>
              <a:buChar char="•"/>
            </a:pPr>
            <a:r>
              <a:rPr lang="en-US" sz="3999">
                <a:solidFill>
                  <a:srgbClr val="000000"/>
                </a:solidFill>
                <a:latin typeface="Canva Sans"/>
              </a:rPr>
              <a:t>Despite the complex language, and the poem not being straight forward, the model correctly identified the emotion as sadness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DAF3YenchTM</dc:identifier>
  <dcterms:modified xsi:type="dcterms:W3CDTF">2011-08-01T06:04:30Z</dcterms:modified>
  <cp:revision>1</cp:revision>
  <dc:title>Social Network Analysis</dc:title>
</cp:coreProperties>
</file>