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1300" r:id="rId5"/>
    <p:sldId id="1291" r:id="rId6"/>
    <p:sldId id="1301" r:id="rId7"/>
    <p:sldId id="1302" r:id="rId8"/>
    <p:sldId id="1295" r:id="rId9"/>
    <p:sldId id="1303" r:id="rId10"/>
    <p:sldId id="1304" r:id="rId11"/>
    <p:sldId id="1305" r:id="rId12"/>
    <p:sldId id="1306" r:id="rId13"/>
    <p:sldId id="1307" r:id="rId14"/>
    <p:sldId id="1296" r:id="rId15"/>
    <p:sldId id="1250" r:id="rId16"/>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164"/>
    <a:srgbClr val="EDEEFF"/>
    <a:srgbClr val="F9FFEB"/>
    <a:srgbClr val="EDFFC5"/>
    <a:srgbClr val="7FBA00"/>
    <a:srgbClr val="EBEEF9"/>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777E989-F39D-4C58-93F0-69BC0E2BA7BE}" v="5" dt="2025-03-07T04:39:17.05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5882" autoAdjust="0"/>
  </p:normalViewPr>
  <p:slideViewPr>
    <p:cSldViewPr snapToGrid="0">
      <p:cViewPr varScale="1">
        <p:scale>
          <a:sx n="70" d="100"/>
          <a:sy n="70" d="100"/>
        </p:scale>
        <p:origin x="714" y="72"/>
      </p:cViewPr>
      <p:guideLst>
        <p:guide orient="horz" pos="792"/>
        <p:guide pos="192"/>
        <p:guide orient="horz" pos="10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2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shmashe pandiyan" userId="434d49c32685722c" providerId="LiveId" clId="{1777E989-F39D-4C58-93F0-69BC0E2BA7BE}"/>
    <pc:docChg chg="undo custSel modSld">
      <pc:chgData name="sushmashe pandiyan" userId="434d49c32685722c" providerId="LiveId" clId="{1777E989-F39D-4C58-93F0-69BC0E2BA7BE}" dt="2025-03-07T04:39:23.629" v="56" actId="20577"/>
      <pc:docMkLst>
        <pc:docMk/>
      </pc:docMkLst>
      <pc:sldChg chg="modSp mod">
        <pc:chgData name="sushmashe pandiyan" userId="434d49c32685722c" providerId="LiveId" clId="{1777E989-F39D-4C58-93F0-69BC0E2BA7BE}" dt="2025-03-07T04:39:23.629" v="56" actId="20577"/>
        <pc:sldMkLst>
          <pc:docMk/>
          <pc:sldMk cId="1307925877" sldId="1296"/>
        </pc:sldMkLst>
        <pc:spChg chg="mod">
          <ac:chgData name="sushmashe pandiyan" userId="434d49c32685722c" providerId="LiveId" clId="{1777E989-F39D-4C58-93F0-69BC0E2BA7BE}" dt="2025-03-07T04:39:23.629" v="56" actId="20577"/>
          <ac:spMkLst>
            <pc:docMk/>
            <pc:sldMk cId="1307925877" sldId="1296"/>
            <ac:spMk id="4" creationId="{EC8B546F-F91E-160B-DC7F-688AFB5A50EA}"/>
          </ac:spMkLst>
        </pc:spChg>
      </pc:sldChg>
      <pc:sldChg chg="modSp mod">
        <pc:chgData name="sushmashe pandiyan" userId="434d49c32685722c" providerId="LiveId" clId="{1777E989-F39D-4C58-93F0-69BC0E2BA7BE}" dt="2025-03-07T04:30:07.689" v="6" actId="20577"/>
        <pc:sldMkLst>
          <pc:docMk/>
          <pc:sldMk cId="2000950779" sldId="1300"/>
        </pc:sldMkLst>
        <pc:spChg chg="mod">
          <ac:chgData name="sushmashe pandiyan" userId="434d49c32685722c" providerId="LiveId" clId="{1777E989-F39D-4C58-93F0-69BC0E2BA7BE}" dt="2025-03-07T04:30:07.689" v="6" actId="20577"/>
          <ac:spMkLst>
            <pc:docMk/>
            <pc:sldMk cId="2000950779" sldId="1300"/>
            <ac:spMk id="18" creationId="{E395316D-1E70-9E4D-C82D-DC6493EC4CED}"/>
          </ac:spMkLst>
        </pc:spChg>
      </pc:sldChg>
      <pc:sldChg chg="addSp delSp modSp mod">
        <pc:chgData name="sushmashe pandiyan" userId="434d49c32685722c" providerId="LiveId" clId="{1777E989-F39D-4C58-93F0-69BC0E2BA7BE}" dt="2025-03-07T04:38:06.117" v="40"/>
        <pc:sldMkLst>
          <pc:docMk/>
          <pc:sldMk cId="131252970" sldId="1303"/>
        </pc:sldMkLst>
        <pc:spChg chg="add del mod">
          <ac:chgData name="sushmashe pandiyan" userId="434d49c32685722c" providerId="LiveId" clId="{1777E989-F39D-4C58-93F0-69BC0E2BA7BE}" dt="2025-03-07T04:37:51.584" v="38"/>
          <ac:spMkLst>
            <pc:docMk/>
            <pc:sldMk cId="131252970" sldId="1303"/>
            <ac:spMk id="2" creationId="{3673BD6E-BB62-BC2A-8370-A5BF2CEEBDA8}"/>
          </ac:spMkLst>
        </pc:spChg>
        <pc:spChg chg="add mod">
          <ac:chgData name="sushmashe pandiyan" userId="434d49c32685722c" providerId="LiveId" clId="{1777E989-F39D-4C58-93F0-69BC0E2BA7BE}" dt="2025-03-07T04:38:06.117" v="40"/>
          <ac:spMkLst>
            <pc:docMk/>
            <pc:sldMk cId="131252970" sldId="1303"/>
            <ac:spMk id="4" creationId="{E4B85C72-886E-A687-9DE6-5EC19FF166D0}"/>
          </ac:spMkLst>
        </pc:spChg>
      </pc:sldChg>
      <pc:sldChg chg="addSp modSp mod">
        <pc:chgData name="sushmashe pandiyan" userId="434d49c32685722c" providerId="LiveId" clId="{1777E989-F39D-4C58-93F0-69BC0E2BA7BE}" dt="2025-03-07T04:38:24.314" v="43"/>
        <pc:sldMkLst>
          <pc:docMk/>
          <pc:sldMk cId="3296317645" sldId="1304"/>
        </pc:sldMkLst>
        <pc:spChg chg="add mod">
          <ac:chgData name="sushmashe pandiyan" userId="434d49c32685722c" providerId="LiveId" clId="{1777E989-F39D-4C58-93F0-69BC0E2BA7BE}" dt="2025-03-07T04:38:24.314" v="43"/>
          <ac:spMkLst>
            <pc:docMk/>
            <pc:sldMk cId="3296317645" sldId="1304"/>
            <ac:spMk id="2" creationId="{AB0A648F-5E09-D364-56D6-5D6D0C5C69E4}"/>
          </ac:spMkLst>
        </pc:spChg>
      </pc:sldChg>
      <pc:sldChg chg="addSp modSp mod">
        <pc:chgData name="sushmashe pandiyan" userId="434d49c32685722c" providerId="LiveId" clId="{1777E989-F39D-4C58-93F0-69BC0E2BA7BE}" dt="2025-03-07T04:37:18.553" v="33" actId="255"/>
        <pc:sldMkLst>
          <pc:docMk/>
          <pc:sldMk cId="900993767" sldId="1305"/>
        </pc:sldMkLst>
        <pc:spChg chg="add mod">
          <ac:chgData name="sushmashe pandiyan" userId="434d49c32685722c" providerId="LiveId" clId="{1777E989-F39D-4C58-93F0-69BC0E2BA7BE}" dt="2025-03-07T04:37:18.553" v="33" actId="255"/>
          <ac:spMkLst>
            <pc:docMk/>
            <pc:sldMk cId="900993767" sldId="1305"/>
            <ac:spMk id="2" creationId="{289D151C-46B2-EA0F-1F12-80107D08A3F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016580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321134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endParaRPr lang="en-US" dirty="0"/>
          </a:p>
        </p:txBody>
      </p:sp>
    </p:spTree>
    <p:extLst>
      <p:ext uri="{BB962C8B-B14F-4D97-AF65-F5344CB8AC3E}">
        <p14:creationId xmlns:p14="http://schemas.microsoft.com/office/powerpoint/2010/main" val="40775451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038455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jp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4">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5">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714" r:id="rId1"/>
    <p:sldLayoutId id="2147483727"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scikit-learn.org/stable/"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machinelearningmastery.com/data-preprocessing-for-machine-learning/" TargetMode="External"/><Relationship Id="rId4" Type="http://schemas.openxmlformats.org/officeDocument/2006/relationships/hyperlink" Target="https://towardsdatascience.com/random-forest-explained-9babbe9b5de2"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3"/>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6898249" y="736600"/>
            <a:ext cx="2554418"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6096000" y="1921978"/>
            <a:ext cx="4663439" cy="1200329"/>
          </a:xfrm>
          <a:prstGeom prst="rect">
            <a:avLst/>
          </a:prstGeom>
          <a:noFill/>
        </p:spPr>
        <p:txBody>
          <a:bodyPr wrap="square" rtlCol="0">
            <a:spAutoFit/>
          </a:bodyPr>
          <a:lstStyle/>
          <a:p>
            <a:pPr algn="ctr"/>
            <a:r>
              <a:rPr lang="en-US" sz="2400" b="1" dirty="0">
                <a:solidFill>
                  <a:schemeClr val="bg1"/>
                </a:solidFill>
                <a:latin typeface="Times New Roman" panose="02020603050405020304" pitchFamily="18" charset="0"/>
                <a:cs typeface="Times New Roman" panose="02020603050405020304" pitchFamily="18" charset="0"/>
              </a:rPr>
              <a:t>Case Study Title:</a:t>
            </a:r>
          </a:p>
          <a:p>
            <a:pPr algn="ctr"/>
            <a:r>
              <a:rPr lang="en-US" sz="2400" b="1" dirty="0">
                <a:solidFill>
                  <a:schemeClr val="bg1"/>
                </a:solidFill>
                <a:latin typeface="Times New Roman" panose="02020603050405020304" pitchFamily="18" charset="0"/>
                <a:cs typeface="Times New Roman" panose="02020603050405020304" pitchFamily="18" charset="0"/>
              </a:rPr>
              <a:t>Sustainable Agriculture with Ai for Crop Yield Prediction</a:t>
            </a: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208320" y="904301"/>
            <a:ext cx="1934275" cy="629111"/>
          </a:xfrm>
          <a:prstGeom prst="rect">
            <a:avLst/>
          </a:prstGeom>
        </p:spPr>
      </p:pic>
      <p:sp>
        <p:nvSpPr>
          <p:cNvPr id="2" name="TextBox 1">
            <a:extLst>
              <a:ext uri="{FF2B5EF4-FFF2-40B4-BE49-F238E27FC236}">
                <a16:creationId xmlns:a16="http://schemas.microsoft.com/office/drawing/2014/main" id="{938525A2-49D0-AAD6-F4EE-F488AD21601D}"/>
              </a:ext>
            </a:extLst>
          </p:cNvPr>
          <p:cNvSpPr txBox="1"/>
          <p:nvPr/>
        </p:nvSpPr>
        <p:spPr>
          <a:xfrm>
            <a:off x="6461520" y="4459509"/>
            <a:ext cx="5115503" cy="1200329"/>
          </a:xfrm>
          <a:prstGeom prst="rect">
            <a:avLst/>
          </a:prstGeom>
          <a:noFill/>
        </p:spPr>
        <p:txBody>
          <a:bodyPr wrap="none" rtlCol="0">
            <a:spAutoFit/>
          </a:bodyPr>
          <a:lstStyle/>
          <a:p>
            <a:r>
              <a:rPr lang="en-US" sz="1800" dirty="0">
                <a:solidFill>
                  <a:schemeClr val="bg1"/>
                </a:solidFill>
                <a:latin typeface="Times New Roman" panose="02020603050405020304" pitchFamily="18" charset="0"/>
                <a:cs typeface="Times New Roman" panose="02020603050405020304" pitchFamily="18" charset="0"/>
              </a:rPr>
              <a:t>College </a:t>
            </a:r>
            <a:r>
              <a:rPr lang="en-US" sz="1800" dirty="0" err="1">
                <a:solidFill>
                  <a:schemeClr val="bg1"/>
                </a:solidFill>
                <a:latin typeface="Times New Roman" panose="02020603050405020304" pitchFamily="18" charset="0"/>
                <a:cs typeface="Times New Roman" panose="02020603050405020304" pitchFamily="18" charset="0"/>
              </a:rPr>
              <a:t>Name:Acharya</a:t>
            </a:r>
            <a:r>
              <a:rPr lang="en-US" sz="1800" dirty="0">
                <a:solidFill>
                  <a:schemeClr val="bg1"/>
                </a:solidFill>
                <a:latin typeface="Times New Roman" panose="02020603050405020304" pitchFamily="18" charset="0"/>
                <a:cs typeface="Times New Roman" panose="02020603050405020304" pitchFamily="18" charset="0"/>
              </a:rPr>
              <a:t> Institute Of Graduate Studies</a:t>
            </a:r>
          </a:p>
          <a:p>
            <a:r>
              <a:rPr lang="en-US" sz="1800" dirty="0">
                <a:solidFill>
                  <a:schemeClr val="bg1"/>
                </a:solidFill>
                <a:latin typeface="Times New Roman" panose="02020603050405020304" pitchFamily="18" charset="0"/>
                <a:cs typeface="Times New Roman" panose="02020603050405020304" pitchFamily="18" charset="0"/>
              </a:rPr>
              <a:t>Student Name: Vishnu Priya B</a:t>
            </a:r>
          </a:p>
          <a:p>
            <a:r>
              <a:rPr lang="en-US" sz="1800" dirty="0">
                <a:solidFill>
                  <a:schemeClr val="bg1"/>
                </a:solidFill>
                <a:latin typeface="Times New Roman" panose="02020603050405020304" pitchFamily="18" charset="0"/>
                <a:cs typeface="Times New Roman" panose="02020603050405020304" pitchFamily="18" charset="0"/>
              </a:rPr>
              <a:t>	         Sushmashe p</a:t>
            </a:r>
          </a:p>
          <a:p>
            <a:r>
              <a:rPr lang="en-US" sz="1800" dirty="0">
                <a:solidFill>
                  <a:schemeClr val="bg1"/>
                </a:solidFill>
                <a:latin typeface="Times New Roman" panose="02020603050405020304" pitchFamily="18" charset="0"/>
                <a:cs typeface="Times New Roman" panose="02020603050405020304" pitchFamily="18" charset="0"/>
              </a:rPr>
              <a:t>	         </a:t>
            </a:r>
            <a:r>
              <a:rPr lang="en-US" sz="1800" dirty="0" err="1">
                <a:solidFill>
                  <a:schemeClr val="bg1"/>
                </a:solidFill>
                <a:latin typeface="Times New Roman" panose="02020603050405020304" pitchFamily="18" charset="0"/>
                <a:cs typeface="Times New Roman" panose="02020603050405020304" pitchFamily="18" charset="0"/>
              </a:rPr>
              <a:t>Sinchana</a:t>
            </a:r>
            <a:r>
              <a:rPr lang="en-US" sz="1800" dirty="0">
                <a:solidFill>
                  <a:schemeClr val="bg1"/>
                </a:solidFill>
                <a:latin typeface="Times New Roman" panose="02020603050405020304" pitchFamily="18" charset="0"/>
                <a:cs typeface="Times New Roman" panose="02020603050405020304" pitchFamily="18" charset="0"/>
              </a:rPr>
              <a:t> H K</a:t>
            </a:r>
            <a:endParaRPr lang="en-IN" sz="1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6FFB138-1EF2-257C-6BA6-DC3E43162160}"/>
              </a:ext>
            </a:extLst>
          </p:cNvPr>
          <p:cNvPicPr>
            <a:picLocks noChangeAspect="1"/>
          </p:cNvPicPr>
          <p:nvPr/>
        </p:nvPicPr>
        <p:blipFill>
          <a:blip r:embed="rId2"/>
          <a:stretch>
            <a:fillRect/>
          </a:stretch>
        </p:blipFill>
        <p:spPr>
          <a:xfrm>
            <a:off x="2137810" y="1310184"/>
            <a:ext cx="7916380" cy="5090615"/>
          </a:xfrm>
          <a:prstGeom prst="rect">
            <a:avLst/>
          </a:prstGeom>
        </p:spPr>
      </p:pic>
    </p:spTree>
    <p:extLst>
      <p:ext uri="{BB962C8B-B14F-4D97-AF65-F5344CB8AC3E}">
        <p14:creationId xmlns:p14="http://schemas.microsoft.com/office/powerpoint/2010/main" val="16716727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References</a:t>
            </a: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9343119" cy="3077766"/>
          </a:xfrm>
          <a:prstGeom prst="rect">
            <a:avLst/>
          </a:prstGeom>
          <a:noFill/>
        </p:spPr>
        <p:txBody>
          <a:bodyPr wrap="square" rtlCol="0">
            <a:spAutoFit/>
          </a:bodyPr>
          <a:lstStyle/>
          <a:p>
            <a:pPr>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Dataset : Kaggle Crop Yield Dataset</a:t>
            </a:r>
          </a:p>
          <a:p>
            <a:endParaRPr lang="en-IN" sz="1600" dirty="0">
              <a:latin typeface="Times New Roman" panose="02020603050405020304" pitchFamily="18" charset="0"/>
              <a:cs typeface="Times New Roman" panose="02020603050405020304" pitchFamily="18" charset="0"/>
            </a:endParaRPr>
          </a:p>
          <a:p>
            <a:pPr marL="285750" lvl="8"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Scikit-Learn Documentation: </a:t>
            </a:r>
            <a:r>
              <a:rPr lang="en-IN" sz="1600" dirty="0">
                <a:latin typeface="Times New Roman" panose="02020603050405020304" pitchFamily="18" charset="0"/>
                <a:cs typeface="Times New Roman" panose="02020603050405020304" pitchFamily="18" charset="0"/>
                <a:hlinkClick r:id="rId3"/>
              </a:rPr>
              <a:t>https://scikit-learn.org/stable/</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Random Forest Algorithm: </a:t>
            </a:r>
            <a:r>
              <a:rPr lang="en-IN" sz="1600" dirty="0">
                <a:latin typeface="Times New Roman" panose="02020603050405020304" pitchFamily="18" charset="0"/>
                <a:cs typeface="Times New Roman" panose="02020603050405020304" pitchFamily="18" charset="0"/>
                <a:hlinkClick r:id="rId4"/>
              </a:rPr>
              <a:t>https://towardsdatascience.com/random-forest-explained-9babbe9b5de2</a:t>
            </a:r>
            <a:endParaRPr lang="en-IN" sz="1600" dirty="0">
              <a:latin typeface="Times New Roman" panose="02020603050405020304" pitchFamily="18" charset="0"/>
              <a:cs typeface="Times New Roman" panose="02020603050405020304" pitchFamily="18" charset="0"/>
            </a:endParaRPr>
          </a:p>
          <a:p>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Data Preprocessing Techniques: </a:t>
            </a:r>
            <a:r>
              <a:rPr lang="en-IN" sz="1600" dirty="0">
                <a:latin typeface="Times New Roman" panose="02020603050405020304" pitchFamily="18" charset="0"/>
                <a:cs typeface="Times New Roman" panose="02020603050405020304" pitchFamily="18" charset="0"/>
                <a:hlinkClick r:id="rId5"/>
              </a:rPr>
              <a:t>https://machinelearningmastery.com/data-preprocessing-for-machine-learning/</a:t>
            </a:r>
            <a:endParaRPr lang="en-IN" sz="160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IN" sz="1600" dirty="0">
                <a:latin typeface="Times New Roman" panose="02020603050405020304" pitchFamily="18" charset="0"/>
                <a:cs typeface="Times New Roman" panose="02020603050405020304" pitchFamily="18" charset="0"/>
              </a:rPr>
              <a:t>Source code:</a:t>
            </a:r>
          </a:p>
          <a:p>
            <a:pPr marL="228600" indent="-228600">
              <a:spcAft>
                <a:spcPts val="800"/>
              </a:spcAft>
              <a:buFont typeface="Arial" panose="020B0604020202020204" pitchFamily="34" charset="0"/>
              <a:buChar char="•"/>
            </a:pPr>
            <a:endParaRPr lang="en-US" sz="1800" dirty="0">
              <a:latin typeface="+mn-lt"/>
            </a:endParaRPr>
          </a:p>
        </p:txBody>
      </p:sp>
    </p:spTree>
    <p:extLst>
      <p:ext uri="{BB962C8B-B14F-4D97-AF65-F5344CB8AC3E}">
        <p14:creationId xmlns:p14="http://schemas.microsoft.com/office/powerpoint/2010/main" val="13079258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rPr>
              <a:t>Thank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38554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Brief Overview:</a:t>
            </a:r>
            <a:br>
              <a:rPr lang="en-US" sz="18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Agricultural productivity is crucial for food security and economic stability. However, farmers often face challenges in predicting crop yields due to varying climatic conditions, soil health, and farming techniques. This case study addresses the need for an accurate and data-driven approach to forecast crop yield, enabling better decision-making for sustainable agriculture.</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Key Objectives:</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Develop a predictive model to estimate crop yield based on historical data.</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Identify key factors influencing agricultural productivity.</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Provide actionable insights for farmers and policymakers to optimize yield.</a:t>
            </a:r>
          </a:p>
          <a:p>
            <a:pPr>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Enhance sustainability by promoting efficient resource utilization.</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707886"/>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Problem Statement</a:t>
            </a:r>
          </a:p>
          <a:p>
            <a:endParaRPr lang="en-IN" sz="2000" dirty="0">
              <a:solidFill>
                <a:srgbClr val="213163"/>
              </a:solidFill>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460435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867725"/>
          </a:xfrm>
          <a:prstGeom prst="rect">
            <a:avLst/>
          </a:prstGeom>
          <a:noFill/>
        </p:spPr>
        <p:txBody>
          <a:bodyPr wrap="square" rtlCol="0">
            <a:spAutoFit/>
          </a:bodyPr>
          <a:lstStyle/>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dataset provides valuable insights into factors influencing crop yield, including environmental conditions, soil properties, and farming practices.</a:t>
            </a:r>
          </a:p>
          <a:p>
            <a:pPr>
              <a:spcAft>
                <a:spcPts val="800"/>
              </a:spcAft>
            </a:pPr>
            <a:endParaRPr lang="en-US" sz="16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It consists of multiple records covering different regions and crop types, with key attributes such as temperature, rainfall, soil nutrients, and fertilizer application.</a:t>
            </a:r>
          </a:p>
          <a:p>
            <a:pPr>
              <a:spcAft>
                <a:spcPts val="800"/>
              </a:spcAft>
            </a:pPr>
            <a:endParaRPr lang="en-US" sz="16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The dataset serves as a crucial resource for training machine learning models to predict crop yield accurately.</a:t>
            </a:r>
          </a:p>
          <a:p>
            <a:pPr>
              <a:spcAft>
                <a:spcPts val="800"/>
              </a:spcAft>
            </a:pPr>
            <a:endParaRPr lang="en-US" sz="16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By leveraging this data, we aim to enhance agricultural productivity and promote sustainable farming practices.</a:t>
            </a:r>
          </a:p>
          <a:p>
            <a:pPr>
              <a:spcAft>
                <a:spcPts val="800"/>
              </a:spcAft>
            </a:pPr>
            <a:endParaRPr lang="en-US" sz="1600" dirty="0">
              <a:latin typeface="Times New Roman" panose="02020603050405020304" pitchFamily="18" charset="0"/>
              <a:cs typeface="Times New Roman" panose="02020603050405020304" pitchFamily="18" charset="0"/>
            </a:endParaRPr>
          </a:p>
          <a:p>
            <a:pPr marL="231642" indent="-231642">
              <a:spcAft>
                <a:spcPts val="800"/>
              </a:spcAft>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dataset comprises 500 entries, capturing various factors affecting crop yield. It includes attributes such as Year, Region, Crop type, Soil pH, Organic Matter, Rainfall (mm), Temperature (°C), and Yield (tons per hectare). </a:t>
            </a:r>
            <a:endParaRPr lang="en-US" sz="18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Dataset Overview</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6288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10314" y="1451569"/>
            <a:ext cx="10435915" cy="3877985"/>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Approach:</a:t>
            </a: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To predict crop yield, we followed a structured machine learning pipeline. First, we preprocessed the dataset by encoding categorical variables (Region, Crop) and scaling numerical features.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The data was then split into training and testing sets to ensure robust model evaluation. A Random Forest Regressor was trained on the data, leveraging its ability to handle non-linearity and feature importance.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Finally, we evaluated model performance using metrics such as Mean Absolute Error (MAE), Mean Squared Error (MSE), and R² Score to assess prediction accuracy.</a:t>
            </a:r>
          </a:p>
          <a:p>
            <a:endParaRPr lang="en-US" sz="1600" dirty="0">
              <a:latin typeface="Times New Roman" panose="02020603050405020304" pitchFamily="18" charset="0"/>
              <a:cs typeface="Times New Roman" panose="02020603050405020304" pitchFamily="18" charset="0"/>
            </a:endParaRPr>
          </a:p>
          <a:p>
            <a:r>
              <a:rPr lang="en-US" sz="1800" b="1" dirty="0">
                <a:latin typeface="Times New Roman" panose="02020603050405020304" pitchFamily="18" charset="0"/>
                <a:cs typeface="Times New Roman" panose="02020603050405020304" pitchFamily="18" charset="0"/>
              </a:rPr>
              <a:t>Algorithms Used:</a:t>
            </a:r>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We implemented a Random Forest Regressor, a powerful ensemble learning technique that aggregates multiple decision trees to enhance prediction accuracy and reduce overfitting. </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This algorithm was chosen due to its robustness in handling diverse agricultural data, its ability to capture complex relationships between features, and its feature importance insights, which help identify the most influential factors affecting crop yield.</a:t>
            </a:r>
          </a:p>
          <a:p>
            <a:pPr marL="231642" indent="-231642">
              <a:spcAft>
                <a:spcPts val="800"/>
              </a:spcAft>
              <a:buFont typeface="Arial" panose="020B0604020202020204" pitchFamily="34" charset="0"/>
              <a:buChar char="•"/>
            </a:pPr>
            <a:endParaRPr lang="en-US" sz="1800"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202071" y="972537"/>
            <a:ext cx="5904091" cy="400110"/>
          </a:xfrm>
          <a:prstGeom prst="rect">
            <a:avLst/>
          </a:prstGeom>
          <a:noFill/>
        </p:spPr>
        <p:txBody>
          <a:bodyPr wrap="square">
            <a:spAutoFit/>
          </a:bodyPr>
          <a:lstStyle/>
          <a:p>
            <a:r>
              <a:rPr lang="en-IN" sz="2000" b="1" dirty="0">
                <a:solidFill>
                  <a:srgbClr val="213163"/>
                </a:solidFill>
                <a:latin typeface="Times New Roman" panose="02020603050405020304" pitchFamily="18" charset="0"/>
                <a:cs typeface="Times New Roman" panose="02020603050405020304" pitchFamily="18" charset="0"/>
              </a:rPr>
              <a:t>Methodology</a:t>
            </a:r>
            <a:endParaRPr lang="en-IN" sz="2000" dirty="0">
              <a:solidFill>
                <a:srgbClr val="213163"/>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41DB6F-3EF1-B8E1-0B0C-6BB8EF6A90DC}"/>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7" name="TextBox 6">
            <a:extLst>
              <a:ext uri="{FF2B5EF4-FFF2-40B4-BE49-F238E27FC236}">
                <a16:creationId xmlns:a16="http://schemas.microsoft.com/office/drawing/2014/main" id="{7EA2C555-3BC3-F99C-66A0-2DF7D76A686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25430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212231" y="962377"/>
            <a:ext cx="5904091" cy="400110"/>
          </a:xfrm>
          <a:prstGeom prst="rect">
            <a:avLst/>
          </a:prstGeom>
          <a:noFill/>
        </p:spPr>
        <p:txBody>
          <a:bodyPr wrap="square">
            <a:spAutoFit/>
          </a:bodyPr>
          <a:lstStyle/>
          <a:p>
            <a:r>
              <a:rPr lang="en-IN" sz="2000" b="1" dirty="0">
                <a:solidFill>
                  <a:srgbClr val="213163"/>
                </a:solidFill>
              </a:rPr>
              <a:t>Conclusion</a:t>
            </a:r>
            <a:endParaRPr lang="en-IN" sz="20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210314" y="1461898"/>
            <a:ext cx="5926671" cy="4832092"/>
          </a:xfrm>
          <a:prstGeom prst="rect">
            <a:avLst/>
          </a:prstGeom>
          <a:noFill/>
        </p:spPr>
        <p:txBody>
          <a:bodyPr wrap="square" rtlCol="0">
            <a:spAutoFit/>
          </a:bodyPr>
          <a:lstStyle/>
          <a:p>
            <a:r>
              <a:rPr lang="en-US" sz="1800" b="1" dirty="0">
                <a:latin typeface="Times New Roman" panose="02020603050405020304" pitchFamily="18" charset="0"/>
                <a:cs typeface="Times New Roman" panose="02020603050405020304" pitchFamily="18" charset="0"/>
              </a:rPr>
              <a:t>Summary:</a:t>
            </a:r>
          </a:p>
          <a:p>
            <a:r>
              <a:rPr lang="en-US" sz="1600" dirty="0">
                <a:latin typeface="Times New Roman" panose="02020603050405020304" pitchFamily="18" charset="0"/>
                <a:cs typeface="Times New Roman" panose="02020603050405020304" pitchFamily="18" charset="0"/>
              </a:rPr>
              <a:t>This study successfully developed a machine learning model to predict crop yield based on various environmental and agricultural factors. By leveraging a </a:t>
            </a:r>
            <a:r>
              <a:rPr lang="en-US" sz="1600" b="1" dirty="0">
                <a:latin typeface="Times New Roman" panose="02020603050405020304" pitchFamily="18" charset="0"/>
                <a:cs typeface="Times New Roman" panose="02020603050405020304" pitchFamily="18" charset="0"/>
              </a:rPr>
              <a:t>Random Forest Regressor</a:t>
            </a:r>
            <a:r>
              <a:rPr lang="en-US" sz="1600" dirty="0">
                <a:latin typeface="Times New Roman" panose="02020603050405020304" pitchFamily="18" charset="0"/>
                <a:cs typeface="Times New Roman" panose="02020603050405020304" pitchFamily="18" charset="0"/>
              </a:rPr>
              <a:t>, we achieved accurate predictions while identifying key factors influencing yield, such as </a:t>
            </a:r>
            <a:r>
              <a:rPr lang="en-US" sz="1600" b="1" dirty="0">
                <a:latin typeface="Times New Roman" panose="02020603050405020304" pitchFamily="18" charset="0"/>
                <a:cs typeface="Times New Roman" panose="02020603050405020304" pitchFamily="18" charset="0"/>
              </a:rPr>
              <a:t>rainfall, temperature, and soil quality</a:t>
            </a:r>
            <a:r>
              <a:rPr lang="en-US" sz="1600" dirty="0">
                <a:latin typeface="Times New Roman" panose="02020603050405020304" pitchFamily="18" charset="0"/>
                <a:cs typeface="Times New Roman" panose="02020603050405020304" pitchFamily="18" charset="0"/>
              </a:rPr>
              <a:t>. The model’s evaluation metrics indicate strong predictive performance, making it a valuable tool for farmers and policymakers to optimize agricultural practices and enhance productivity.</a:t>
            </a:r>
          </a:p>
          <a:p>
            <a:r>
              <a:rPr lang="en-US" sz="1600" b="1" dirty="0">
                <a:latin typeface="Times New Roman" panose="02020603050405020304" pitchFamily="18" charset="0"/>
                <a:cs typeface="Times New Roman" panose="02020603050405020304" pitchFamily="18" charset="0"/>
              </a:rPr>
              <a:t>Future Work:</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Future improvements can include </a:t>
            </a:r>
            <a:r>
              <a:rPr lang="en-US" sz="1600" b="1" dirty="0">
                <a:latin typeface="Times New Roman" panose="02020603050405020304" pitchFamily="18" charset="0"/>
                <a:cs typeface="Times New Roman" panose="02020603050405020304" pitchFamily="18" charset="0"/>
              </a:rPr>
              <a:t>incorporating additional features</a:t>
            </a:r>
            <a:r>
              <a:rPr lang="en-US" sz="1600" dirty="0">
                <a:latin typeface="Times New Roman" panose="02020603050405020304" pitchFamily="18" charset="0"/>
                <a:cs typeface="Times New Roman" panose="02020603050405020304" pitchFamily="18" charset="0"/>
              </a:rPr>
              <a:t> such as pest impact, advanced soil composition data, and real-time weather updates to enhance accuracy.</a:t>
            </a:r>
          </a:p>
          <a:p>
            <a:pPr marL="2857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 Exploring </a:t>
            </a:r>
            <a:r>
              <a:rPr lang="en-US" sz="1600" b="1" dirty="0">
                <a:latin typeface="Times New Roman" panose="02020603050405020304" pitchFamily="18" charset="0"/>
                <a:cs typeface="Times New Roman" panose="02020603050405020304" pitchFamily="18" charset="0"/>
              </a:rPr>
              <a:t>deep learning models</a:t>
            </a:r>
            <a:r>
              <a:rPr lang="en-US" sz="1600" dirty="0">
                <a:latin typeface="Times New Roman" panose="02020603050405020304" pitchFamily="18" charset="0"/>
                <a:cs typeface="Times New Roman" panose="02020603050405020304" pitchFamily="18" charset="0"/>
              </a:rPr>
              <a:t> like neural networks and integrating </a:t>
            </a:r>
            <a:r>
              <a:rPr lang="en-US" sz="1600" b="1" dirty="0">
                <a:latin typeface="Times New Roman" panose="02020603050405020304" pitchFamily="18" charset="0"/>
                <a:cs typeface="Times New Roman" panose="02020603050405020304" pitchFamily="18" charset="0"/>
              </a:rPr>
              <a:t>geospatial analysis</a:t>
            </a:r>
            <a:r>
              <a:rPr lang="en-US" sz="1600" dirty="0">
                <a:latin typeface="Times New Roman" panose="02020603050405020304" pitchFamily="18" charset="0"/>
                <a:cs typeface="Times New Roman" panose="02020603050405020304" pitchFamily="18" charset="0"/>
              </a:rPr>
              <a:t> could further refine predictions. Additionally, deploying this model as a </a:t>
            </a:r>
            <a:r>
              <a:rPr lang="en-US" sz="1600" b="1" dirty="0">
                <a:latin typeface="Times New Roman" panose="02020603050405020304" pitchFamily="18" charset="0"/>
                <a:cs typeface="Times New Roman" panose="02020603050405020304" pitchFamily="18" charset="0"/>
              </a:rPr>
              <a:t>user-friendly web or mobile application</a:t>
            </a:r>
            <a:r>
              <a:rPr lang="en-US" sz="1600" dirty="0">
                <a:latin typeface="Times New Roman" panose="02020603050405020304" pitchFamily="18" charset="0"/>
                <a:cs typeface="Times New Roman" panose="02020603050405020304" pitchFamily="18" charset="0"/>
              </a:rPr>
              <a:t> could make it accessible for farmers to receive real-time yield forecasts and recommendations.</a:t>
            </a:r>
          </a:p>
          <a:p>
            <a:pPr>
              <a:spcAft>
                <a:spcPts val="800"/>
              </a:spcAft>
            </a:pPr>
            <a:endParaRPr lang="en-US" sz="1800" dirty="0">
              <a:latin typeface="+mn-lt"/>
            </a:endParaRPr>
          </a:p>
        </p:txBody>
      </p:sp>
      <p:sp>
        <p:nvSpPr>
          <p:cNvPr id="8" name="TextBox 7">
            <a:extLst>
              <a:ext uri="{FF2B5EF4-FFF2-40B4-BE49-F238E27FC236}">
                <a16:creationId xmlns:a16="http://schemas.microsoft.com/office/drawing/2014/main" id="{FF6EE1DD-6A31-2A28-F8BE-6E59037422CF}"/>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9" name="TextBox 8">
            <a:extLst>
              <a:ext uri="{FF2B5EF4-FFF2-40B4-BE49-F238E27FC236}">
                <a16:creationId xmlns:a16="http://schemas.microsoft.com/office/drawing/2014/main" id="{18F06934-F528-B704-BB31-70471CEEB0BF}"/>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3">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10" name="Straight Connector 9">
            <a:extLst>
              <a:ext uri="{FF2B5EF4-FFF2-40B4-BE49-F238E27FC236}">
                <a16:creationId xmlns:a16="http://schemas.microsoft.com/office/drawing/2014/main" id="{6247989A-A2B1-6748-7E8A-F0362FB212B6}"/>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2" name="Picture 1" descr="A light bulb with a black background&#10;&#10;Description automatically generated">
            <a:extLst>
              <a:ext uri="{FF2B5EF4-FFF2-40B4-BE49-F238E27FC236}">
                <a16:creationId xmlns:a16="http://schemas.microsoft.com/office/drawing/2014/main" id="{75F7452F-58BC-17CE-3016-C04F4A0BB586}"/>
              </a:ext>
            </a:extLst>
          </p:cNvPr>
          <p:cNvPicPr>
            <a:picLocks noChangeAspect="1"/>
          </p:cNvPicPr>
          <p:nvPr/>
        </p:nvPicPr>
        <p:blipFill rotWithShape="1">
          <a:blip r:embed="rId4"/>
          <a:srcRect l="7117" t="5427" r="7295" b="7474"/>
          <a:stretch/>
        </p:blipFill>
        <p:spPr>
          <a:xfrm>
            <a:off x="7112000" y="1092200"/>
            <a:ext cx="4551680" cy="4632115"/>
          </a:xfrm>
          <a:prstGeom prst="rect">
            <a:avLst/>
          </a:prstGeom>
        </p:spPr>
      </p:pic>
    </p:spTree>
    <p:extLst>
      <p:ext uri="{BB962C8B-B14F-4D97-AF65-F5344CB8AC3E}">
        <p14:creationId xmlns:p14="http://schemas.microsoft.com/office/powerpoint/2010/main" val="20463212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289CBA2-524F-3BC5-19E0-9936F4D5B959}"/>
              </a:ext>
            </a:extLst>
          </p:cNvPr>
          <p:cNvPicPr>
            <a:picLocks noChangeAspect="1"/>
          </p:cNvPicPr>
          <p:nvPr/>
        </p:nvPicPr>
        <p:blipFill>
          <a:blip r:embed="rId3"/>
          <a:stretch>
            <a:fillRect/>
          </a:stretch>
        </p:blipFill>
        <p:spPr>
          <a:xfrm>
            <a:off x="435429" y="1335314"/>
            <a:ext cx="11393714" cy="5167085"/>
          </a:xfrm>
          <a:prstGeom prst="rect">
            <a:avLst/>
          </a:prstGeom>
        </p:spPr>
      </p:pic>
      <p:sp>
        <p:nvSpPr>
          <p:cNvPr id="4" name="TextBox 3">
            <a:extLst>
              <a:ext uri="{FF2B5EF4-FFF2-40B4-BE49-F238E27FC236}">
                <a16:creationId xmlns:a16="http://schemas.microsoft.com/office/drawing/2014/main" id="{E4B85C72-886E-A687-9DE6-5EC19FF166D0}"/>
              </a:ext>
            </a:extLst>
          </p:cNvPr>
          <p:cNvSpPr txBox="1"/>
          <p:nvPr/>
        </p:nvSpPr>
        <p:spPr>
          <a:xfrm>
            <a:off x="435429" y="859809"/>
            <a:ext cx="1842171" cy="666977"/>
          </a:xfrm>
          <a:prstGeom prst="rect">
            <a:avLst/>
          </a:prstGeom>
          <a:noFill/>
        </p:spPr>
        <p:txBody>
          <a:bodyPr wrap="none" rtlCol="0">
            <a:spAutoFit/>
          </a:bodyPr>
          <a:lstStyle/>
          <a:p>
            <a:r>
              <a:rPr lang="en-US" dirty="0">
                <a:latin typeface="Times New Roman" panose="02020603050405020304" pitchFamily="18" charset="0"/>
                <a:cs typeface="Times New Roman" panose="02020603050405020304" pitchFamily="18" charset="0"/>
              </a:rPr>
              <a:t>SOURCE CODE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312529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5543F5-2279-D9CF-7121-BE3E845AF14F}"/>
              </a:ext>
            </a:extLst>
          </p:cNvPr>
          <p:cNvPicPr>
            <a:picLocks noChangeAspect="1"/>
          </p:cNvPicPr>
          <p:nvPr/>
        </p:nvPicPr>
        <p:blipFill>
          <a:blip r:embed="rId2"/>
          <a:stretch>
            <a:fillRect/>
          </a:stretch>
        </p:blipFill>
        <p:spPr>
          <a:xfrm>
            <a:off x="464025" y="1555844"/>
            <a:ext cx="11109276" cy="4804011"/>
          </a:xfrm>
          <a:prstGeom prst="rect">
            <a:avLst/>
          </a:prstGeom>
        </p:spPr>
      </p:pic>
      <p:sp>
        <p:nvSpPr>
          <p:cNvPr id="2" name="TextBox 1">
            <a:extLst>
              <a:ext uri="{FF2B5EF4-FFF2-40B4-BE49-F238E27FC236}">
                <a16:creationId xmlns:a16="http://schemas.microsoft.com/office/drawing/2014/main" id="{AB0A648F-5E09-D364-56D6-5D6D0C5C69E4}"/>
              </a:ext>
            </a:extLst>
          </p:cNvPr>
          <p:cNvSpPr txBox="1"/>
          <p:nvPr/>
        </p:nvSpPr>
        <p:spPr>
          <a:xfrm>
            <a:off x="559559" y="887105"/>
            <a:ext cx="1842171" cy="379656"/>
          </a:xfrm>
          <a:prstGeom prst="rect">
            <a:avLst/>
          </a:prstGeom>
          <a:noFill/>
        </p:spPr>
        <p:txBody>
          <a:bodyPr wrap="none" rtlCol="0">
            <a:spAutoFit/>
          </a:bodyPr>
          <a:lstStyle/>
          <a:p>
            <a:r>
              <a:rPr lang="en-US">
                <a:latin typeface="Times New Roman" panose="02020603050405020304" pitchFamily="18" charset="0"/>
                <a:cs typeface="Times New Roman" panose="02020603050405020304" pitchFamily="18" charset="0"/>
              </a:rPr>
              <a:t>SOURCE CODE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963176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60D158-F732-FD70-42EF-EBF158A78DE2}"/>
              </a:ext>
            </a:extLst>
          </p:cNvPr>
          <p:cNvPicPr>
            <a:picLocks noChangeAspect="1"/>
          </p:cNvPicPr>
          <p:nvPr/>
        </p:nvPicPr>
        <p:blipFill>
          <a:blip r:embed="rId2"/>
          <a:stretch>
            <a:fillRect/>
          </a:stretch>
        </p:blipFill>
        <p:spPr>
          <a:xfrm>
            <a:off x="600501" y="1542197"/>
            <a:ext cx="9717206" cy="4981433"/>
          </a:xfrm>
          <a:prstGeom prst="rect">
            <a:avLst/>
          </a:prstGeom>
        </p:spPr>
      </p:pic>
      <p:sp>
        <p:nvSpPr>
          <p:cNvPr id="2" name="TextBox 1">
            <a:extLst>
              <a:ext uri="{FF2B5EF4-FFF2-40B4-BE49-F238E27FC236}">
                <a16:creationId xmlns:a16="http://schemas.microsoft.com/office/drawing/2014/main" id="{289D151C-46B2-EA0F-1F12-80107D08A3FA}"/>
              </a:ext>
            </a:extLst>
          </p:cNvPr>
          <p:cNvSpPr txBox="1"/>
          <p:nvPr/>
        </p:nvSpPr>
        <p:spPr>
          <a:xfrm>
            <a:off x="600502" y="1214651"/>
            <a:ext cx="2074459" cy="379656"/>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SOURCE CODE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009937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27E11B-1565-F321-AEF2-90BB8B87CD8F}"/>
              </a:ext>
            </a:extLst>
          </p:cNvPr>
          <p:cNvPicPr>
            <a:picLocks noChangeAspect="1"/>
          </p:cNvPicPr>
          <p:nvPr/>
        </p:nvPicPr>
        <p:blipFill>
          <a:blip r:embed="rId2"/>
          <a:stretch>
            <a:fillRect/>
          </a:stretch>
        </p:blipFill>
        <p:spPr>
          <a:xfrm>
            <a:off x="2137810" y="818866"/>
            <a:ext cx="7916380" cy="3057098"/>
          </a:xfrm>
          <a:prstGeom prst="rect">
            <a:avLst/>
          </a:prstGeom>
        </p:spPr>
      </p:pic>
      <p:pic>
        <p:nvPicPr>
          <p:cNvPr id="5" name="Picture 4">
            <a:extLst>
              <a:ext uri="{FF2B5EF4-FFF2-40B4-BE49-F238E27FC236}">
                <a16:creationId xmlns:a16="http://schemas.microsoft.com/office/drawing/2014/main" id="{A0E351B2-2F02-23C5-870E-573D87C25785}"/>
              </a:ext>
            </a:extLst>
          </p:cNvPr>
          <p:cNvPicPr>
            <a:picLocks noChangeAspect="1"/>
          </p:cNvPicPr>
          <p:nvPr/>
        </p:nvPicPr>
        <p:blipFill>
          <a:blip r:embed="rId3"/>
          <a:stretch>
            <a:fillRect/>
          </a:stretch>
        </p:blipFill>
        <p:spPr>
          <a:xfrm>
            <a:off x="1975320" y="4026089"/>
            <a:ext cx="7859222" cy="2674962"/>
          </a:xfrm>
          <a:prstGeom prst="rect">
            <a:avLst/>
          </a:prstGeom>
        </p:spPr>
      </p:pic>
    </p:spTree>
    <p:extLst>
      <p:ext uri="{BB962C8B-B14F-4D97-AF65-F5344CB8AC3E}">
        <p14:creationId xmlns:p14="http://schemas.microsoft.com/office/powerpoint/2010/main" val="737103423"/>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706AB80-2608-47D7-8AC8-FA6BC8A9B27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3795</TotalTime>
  <Words>683</Words>
  <Application>Microsoft Office PowerPoint</Application>
  <PresentationFormat>Widescreen</PresentationFormat>
  <Paragraphs>65</Paragraphs>
  <Slides>12</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Times New Roman</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sushmashe pandiyan</cp:lastModifiedBy>
  <cp:revision>68</cp:revision>
  <dcterms:modified xsi:type="dcterms:W3CDTF">2025-03-07T04:40:08Z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