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Rustic Printed" charset="1" panose="00000000000000000000"/>
      <p:regular r:id="rId16"/>
    </p:embeddedFont>
    <p:embeddedFont>
      <p:font typeface="Canva Sans Medium" charset="1" panose="020B0603030501040103"/>
      <p:regular r:id="rId17"/>
    </p:embeddedFon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37.png" Type="http://schemas.openxmlformats.org/officeDocument/2006/relationships/image"/><Relationship Id="rId14" Target="../media/image38.svg" Type="http://schemas.openxmlformats.org/officeDocument/2006/relationships/image"/><Relationship Id="rId15" Target="../media/image39.png" Type="http://schemas.openxmlformats.org/officeDocument/2006/relationships/image"/><Relationship Id="rId16" Target="../media/image40.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20.png" Type="http://schemas.openxmlformats.org/officeDocument/2006/relationships/image"/><Relationship Id="rId2" Target="../media/image1.jpeg" Type="http://schemas.openxmlformats.org/officeDocument/2006/relationships/image"/><Relationship Id="rId20" Target="../media/image21.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5.png" Type="http://schemas.openxmlformats.org/officeDocument/2006/relationships/image"/><Relationship Id="rId4" Target="../media/image46.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9.png" Type="http://schemas.openxmlformats.org/officeDocument/2006/relationships/image"/><Relationship Id="rId4" Target="../media/image5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6505407" y="1281676"/>
            <a:ext cx="5652559" cy="2966333"/>
          </a:xfrm>
          <a:prstGeom prst="rect">
            <a:avLst/>
          </a:prstGeom>
        </p:spPr>
        <p:txBody>
          <a:bodyPr anchor="t" rtlCol="false" tIns="0" lIns="0" bIns="0" rIns="0">
            <a:spAutoFit/>
          </a:bodyPr>
          <a:lstStyle/>
          <a:p>
            <a:pPr algn="ctr" marL="0" indent="0" lvl="0">
              <a:lnSpc>
                <a:spcPts val="9904"/>
              </a:lnSpc>
            </a:pPr>
            <a:r>
              <a:rPr lang="en-US" sz="11791" spc="-707">
                <a:solidFill>
                  <a:srgbClr val="0B4E7C"/>
                </a:solidFill>
                <a:latin typeface="Rustic Printed"/>
                <a:ea typeface="Rustic Printed"/>
                <a:cs typeface="Rustic Printed"/>
                <a:sym typeface="Rustic Printed"/>
              </a:rPr>
              <a:t>PROJECT PORTFOLIO</a:t>
            </a:r>
          </a:p>
        </p:txBody>
      </p:sp>
      <p:sp>
        <p:nvSpPr>
          <p:cNvPr name="Freeform 15" id="15"/>
          <p:cNvSpPr/>
          <p:nvPr/>
        </p:nvSpPr>
        <p:spPr>
          <a:xfrm flipH="false" flipV="false" rot="4142913">
            <a:off x="11764526" y="1345999"/>
            <a:ext cx="1718053" cy="1032372"/>
          </a:xfrm>
          <a:custGeom>
            <a:avLst/>
            <a:gdLst/>
            <a:ahLst/>
            <a:cxnLst/>
            <a:rect r="r" b="b" t="t" l="l"/>
            <a:pathLst>
              <a:path h="1032372" w="1718053">
                <a:moveTo>
                  <a:pt x="0" y="0"/>
                </a:moveTo>
                <a:lnTo>
                  <a:pt x="1718053" y="0"/>
                </a:lnTo>
                <a:lnTo>
                  <a:pt x="1718053" y="1032372"/>
                </a:lnTo>
                <a:lnTo>
                  <a:pt x="0" y="103237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6823717">
            <a:off x="4208732" y="3451368"/>
            <a:ext cx="2604841" cy="1565241"/>
          </a:xfrm>
          <a:custGeom>
            <a:avLst/>
            <a:gdLst/>
            <a:ahLst/>
            <a:cxnLst/>
            <a:rect r="r" b="b" t="t" l="l"/>
            <a:pathLst>
              <a:path h="1565241" w="2604841">
                <a:moveTo>
                  <a:pt x="0" y="0"/>
                </a:moveTo>
                <a:lnTo>
                  <a:pt x="2604841" y="0"/>
                </a:lnTo>
                <a:lnTo>
                  <a:pt x="2604841" y="1565241"/>
                </a:lnTo>
                <a:lnTo>
                  <a:pt x="0" y="1565241"/>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988964" y="1100768"/>
            <a:ext cx="1379701" cy="1486793"/>
          </a:xfrm>
          <a:custGeom>
            <a:avLst/>
            <a:gdLst/>
            <a:ahLst/>
            <a:cxnLst/>
            <a:rect r="r" b="b" t="t" l="l"/>
            <a:pathLst>
              <a:path h="1486793" w="1379701">
                <a:moveTo>
                  <a:pt x="1379701" y="0"/>
                </a:moveTo>
                <a:lnTo>
                  <a:pt x="0" y="0"/>
                </a:lnTo>
                <a:lnTo>
                  <a:pt x="0" y="1486794"/>
                </a:lnTo>
                <a:lnTo>
                  <a:pt x="1379701" y="1486794"/>
                </a:lnTo>
                <a:lnTo>
                  <a:pt x="1379701"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294708" y="3876052"/>
            <a:ext cx="1071960" cy="1155165"/>
          </a:xfrm>
          <a:custGeom>
            <a:avLst/>
            <a:gdLst/>
            <a:ahLst/>
            <a:cxnLst/>
            <a:rect r="r" b="b" t="t" l="l"/>
            <a:pathLst>
              <a:path h="1155165" w="1071960">
                <a:moveTo>
                  <a:pt x="0" y="0"/>
                </a:moveTo>
                <a:lnTo>
                  <a:pt x="1071960" y="0"/>
                </a:lnTo>
                <a:lnTo>
                  <a:pt x="1071960" y="1155165"/>
                </a:lnTo>
                <a:lnTo>
                  <a:pt x="0" y="115516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9" id="19"/>
          <p:cNvSpPr/>
          <p:nvPr/>
        </p:nvSpPr>
        <p:spPr>
          <a:xfrm flipH="false" flipV="false" rot="0">
            <a:off x="7709038" y="8447862"/>
            <a:ext cx="3467113" cy="810438"/>
          </a:xfrm>
          <a:custGeom>
            <a:avLst/>
            <a:gdLst/>
            <a:ahLst/>
            <a:cxnLst/>
            <a:rect r="r" b="b" t="t" l="l"/>
            <a:pathLst>
              <a:path h="810438" w="3467113">
                <a:moveTo>
                  <a:pt x="0" y="0"/>
                </a:moveTo>
                <a:lnTo>
                  <a:pt x="3467113" y="0"/>
                </a:lnTo>
                <a:lnTo>
                  <a:pt x="3467113" y="810438"/>
                </a:lnTo>
                <a:lnTo>
                  <a:pt x="0" y="810438"/>
                </a:lnTo>
                <a:lnTo>
                  <a:pt x="0" y="0"/>
                </a:lnTo>
                <a:close/>
              </a:path>
            </a:pathLst>
          </a:custGeom>
          <a:blipFill>
            <a:blip r:embed="rId29"/>
            <a:stretch>
              <a:fillRect l="0" t="0" r="0" b="0"/>
            </a:stretch>
          </a:blipFill>
        </p:spPr>
      </p:sp>
      <p:sp>
        <p:nvSpPr>
          <p:cNvPr name="TextBox 20" id="20"/>
          <p:cNvSpPr txBox="true"/>
          <p:nvPr/>
        </p:nvSpPr>
        <p:spPr>
          <a:xfrm rot="0">
            <a:off x="7097559" y="4666193"/>
            <a:ext cx="7949338" cy="3163528"/>
          </a:xfrm>
          <a:prstGeom prst="rect">
            <a:avLst/>
          </a:prstGeom>
        </p:spPr>
        <p:txBody>
          <a:bodyPr anchor="t" rtlCol="false" tIns="0" lIns="0" bIns="0" rIns="0">
            <a:spAutoFit/>
          </a:bodyPr>
          <a:lstStyle/>
          <a:p>
            <a:pPr algn="just">
              <a:lnSpc>
                <a:spcPts val="3082"/>
              </a:lnSpc>
            </a:pPr>
            <a:r>
              <a:rPr lang="en-US" sz="2201" spc="-132">
                <a:solidFill>
                  <a:srgbClr val="000000"/>
                </a:solidFill>
                <a:latin typeface="Rustic Printed"/>
                <a:ea typeface="Rustic Printed"/>
                <a:cs typeface="Rustic Printed"/>
                <a:sym typeface="Rustic Printed"/>
              </a:rPr>
              <a:t>TITLE: PORTFOLIO </a:t>
            </a:r>
          </a:p>
          <a:p>
            <a:pPr algn="just">
              <a:lnSpc>
                <a:spcPts val="3082"/>
              </a:lnSpc>
            </a:pPr>
            <a:r>
              <a:rPr lang="en-US" sz="2201" spc="-132">
                <a:solidFill>
                  <a:srgbClr val="000000"/>
                </a:solidFill>
                <a:latin typeface="Rustic Printed"/>
                <a:ea typeface="Rustic Printed"/>
                <a:cs typeface="Rustic Printed"/>
                <a:sym typeface="Rustic Printed"/>
              </a:rPr>
              <a:t>DATE: 27 DECEMBER 2024 </a:t>
            </a:r>
          </a:p>
          <a:p>
            <a:pPr algn="just">
              <a:lnSpc>
                <a:spcPts val="3082"/>
              </a:lnSpc>
            </a:pPr>
            <a:r>
              <a:rPr lang="en-US" sz="2201" spc="-132">
                <a:solidFill>
                  <a:srgbClr val="000000"/>
                </a:solidFill>
                <a:latin typeface="Rustic Printed"/>
                <a:ea typeface="Rustic Printed"/>
                <a:cs typeface="Rustic Printed"/>
                <a:sym typeface="Rustic Printed"/>
              </a:rPr>
              <a:t>TEAM MEMBERS :   </a:t>
            </a:r>
          </a:p>
          <a:p>
            <a:pPr algn="just" marL="475339" indent="-237669" lvl="1">
              <a:lnSpc>
                <a:spcPts val="3082"/>
              </a:lnSpc>
              <a:buFont typeface="Arial"/>
              <a:buChar char="•"/>
            </a:pPr>
            <a:r>
              <a:rPr lang="en-US" sz="2201" spc="-132">
                <a:solidFill>
                  <a:srgbClr val="000000"/>
                </a:solidFill>
                <a:latin typeface="Rustic Printed"/>
                <a:ea typeface="Rustic Printed"/>
                <a:cs typeface="Rustic Printed"/>
                <a:sym typeface="Rustic Printed"/>
              </a:rPr>
              <a:t>  VISHNUPRIYAN P R (241M118) (DESIGNING PROTOTYPE)</a:t>
            </a:r>
          </a:p>
          <a:p>
            <a:pPr algn="just" marL="475339" indent="-237669" lvl="1">
              <a:lnSpc>
                <a:spcPts val="3082"/>
              </a:lnSpc>
              <a:buFont typeface="Arial"/>
              <a:buChar char="•"/>
            </a:pPr>
            <a:r>
              <a:rPr lang="en-US" sz="2201" spc="-132">
                <a:solidFill>
                  <a:srgbClr val="000000"/>
                </a:solidFill>
                <a:latin typeface="Rustic Printed"/>
                <a:ea typeface="Rustic Printed"/>
                <a:cs typeface="Rustic Printed"/>
                <a:sym typeface="Rustic Printed"/>
              </a:rPr>
              <a:t>  YOGITA R (24AM124) (DESIGNING PROTOYPE)</a:t>
            </a:r>
          </a:p>
          <a:p>
            <a:pPr algn="just" marL="475339" indent="-237669" lvl="1">
              <a:lnSpc>
                <a:spcPts val="3082"/>
              </a:lnSpc>
              <a:buFont typeface="Arial"/>
              <a:buChar char="•"/>
            </a:pPr>
            <a:r>
              <a:rPr lang="en-US" sz="2201" spc="-132">
                <a:solidFill>
                  <a:srgbClr val="000000"/>
                </a:solidFill>
                <a:latin typeface="Rustic Printed"/>
                <a:ea typeface="Rustic Printed"/>
                <a:cs typeface="Rustic Printed"/>
                <a:sym typeface="Rustic Printed"/>
              </a:rPr>
              <a:t>  PRANAV SHANKAR (24AM070) (PPT AND CONTENT)</a:t>
            </a:r>
          </a:p>
          <a:p>
            <a:pPr algn="just" marL="475339" indent="-237669" lvl="1">
              <a:lnSpc>
                <a:spcPts val="3082"/>
              </a:lnSpc>
              <a:buFont typeface="Arial"/>
              <a:buChar char="•"/>
            </a:pPr>
            <a:r>
              <a:rPr lang="en-US" sz="2201" spc="-132">
                <a:solidFill>
                  <a:srgbClr val="000000"/>
                </a:solidFill>
                <a:latin typeface="Rustic Printed"/>
                <a:ea typeface="Rustic Printed"/>
                <a:cs typeface="Rustic Printed"/>
                <a:sym typeface="Rustic Printed"/>
              </a:rPr>
              <a:t>  VARUN PRASATH  R (24AM112) (PPT AND CONTENT)</a:t>
            </a:r>
          </a:p>
          <a:p>
            <a:pPr algn="just">
              <a:lnSpc>
                <a:spcPts val="3082"/>
              </a:lnSpc>
              <a:spcBef>
                <a:spcPct val="0"/>
              </a:spcBef>
            </a:pPr>
            <a:r>
              <a:rPr lang="en-US" sz="2201" spc="-132">
                <a:solidFill>
                  <a:srgbClr val="000000"/>
                </a:solidFill>
                <a:latin typeface="Rustic Printed"/>
                <a:ea typeface="Rustic Printed"/>
                <a:cs typeface="Rustic Printed"/>
                <a:sym typeface="Rustic Printed"/>
              </a:rPr>
              <a:t> TEAM NAME: FEARLESS FORCE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46841" y="1479651"/>
            <a:ext cx="7973677" cy="6764592"/>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ea typeface="Rustic Printed"/>
                <a:cs typeface="Rustic Printed"/>
                <a:sym typeface="Rustic Printed"/>
              </a:rPr>
              <a:t>THANK YOU VERY MUCH!</a:t>
            </a:r>
          </a:p>
        </p:txBody>
      </p:sp>
      <p:sp>
        <p:nvSpPr>
          <p:cNvPr name="Freeform 6" id="6"/>
          <p:cNvSpPr/>
          <p:nvPr/>
        </p:nvSpPr>
        <p:spPr>
          <a:xfrm flipH="false" flipV="false" rot="2830164">
            <a:off x="5882672" y="9057665"/>
            <a:ext cx="3550978" cy="3705954"/>
          </a:xfrm>
          <a:custGeom>
            <a:avLst/>
            <a:gdLst/>
            <a:ahLst/>
            <a:cxnLst/>
            <a:rect r="r" b="b" t="t" l="l"/>
            <a:pathLst>
              <a:path h="3705954" w="3550978">
                <a:moveTo>
                  <a:pt x="0" y="0"/>
                </a:moveTo>
                <a:lnTo>
                  <a:pt x="3550979" y="0"/>
                </a:lnTo>
                <a:lnTo>
                  <a:pt x="3550979" y="3705954"/>
                </a:lnTo>
                <a:lnTo>
                  <a:pt x="0" y="37059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67424" y="2232420"/>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23002" y="5954521"/>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60272" y="2419030"/>
            <a:ext cx="1198548" cy="1291578"/>
          </a:xfrm>
          <a:custGeom>
            <a:avLst/>
            <a:gdLst/>
            <a:ahLst/>
            <a:cxnLst/>
            <a:rect r="r" b="b" t="t" l="l"/>
            <a:pathLst>
              <a:path h="1291578" w="1198548">
                <a:moveTo>
                  <a:pt x="1198548" y="0"/>
                </a:moveTo>
                <a:lnTo>
                  <a:pt x="0" y="0"/>
                </a:lnTo>
                <a:lnTo>
                  <a:pt x="0" y="1291579"/>
                </a:lnTo>
                <a:lnTo>
                  <a:pt x="1198548" y="1291579"/>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12543" y="6172600"/>
            <a:ext cx="1140143" cy="1228640"/>
          </a:xfrm>
          <a:custGeom>
            <a:avLst/>
            <a:gdLst/>
            <a:ahLst/>
            <a:cxnLst/>
            <a:rect r="r" b="b" t="t" l="l"/>
            <a:pathLst>
              <a:path h="1228640" w="1140143">
                <a:moveTo>
                  <a:pt x="0" y="0"/>
                </a:moveTo>
                <a:lnTo>
                  <a:pt x="1140143" y="0"/>
                </a:lnTo>
                <a:lnTo>
                  <a:pt x="1140143" y="1228641"/>
                </a:lnTo>
                <a:lnTo>
                  <a:pt x="0" y="1228641"/>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028700" y="640489"/>
            <a:ext cx="9324439"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PROBLEM STATEMENT</a:t>
            </a:r>
          </a:p>
        </p:txBody>
      </p:sp>
      <p:sp>
        <p:nvSpPr>
          <p:cNvPr name="TextBox 4" id="4"/>
          <p:cNvSpPr txBox="true"/>
          <p:nvPr/>
        </p:nvSpPr>
        <p:spPr>
          <a:xfrm rot="0">
            <a:off x="698887" y="3544925"/>
            <a:ext cx="9480009" cy="4090613"/>
          </a:xfrm>
          <a:prstGeom prst="rect">
            <a:avLst/>
          </a:prstGeom>
        </p:spPr>
        <p:txBody>
          <a:bodyPr anchor="t" rtlCol="false" tIns="0" lIns="0" bIns="0" rIns="0">
            <a:spAutoFit/>
          </a:bodyPr>
          <a:lstStyle/>
          <a:p>
            <a:pPr algn="just" marL="472009" indent="-236004" lvl="1">
              <a:lnSpc>
                <a:spcPts val="2951"/>
              </a:lnSpc>
              <a:buFont typeface="Arial"/>
              <a:buChar char="•"/>
            </a:pPr>
            <a:r>
              <a:rPr lang="en-US" b="true" sz="2186" spc="131">
                <a:solidFill>
                  <a:srgbClr val="0B4E7C"/>
                </a:solidFill>
                <a:latin typeface="Canva Sans Medium"/>
                <a:ea typeface="Canva Sans Medium"/>
                <a:cs typeface="Canva Sans Medium"/>
                <a:sym typeface="Canva Sans Medium"/>
              </a:rPr>
              <a:t>            A portfolio surpasses a resume by showcasing actual work, providing tangible evidence of skills and accomplishments. </a:t>
            </a:r>
          </a:p>
          <a:p>
            <a:pPr algn="just">
              <a:lnSpc>
                <a:spcPts val="2951"/>
              </a:lnSpc>
            </a:pPr>
          </a:p>
          <a:p>
            <a:pPr algn="just" marL="472009" indent="-236004" lvl="1">
              <a:lnSpc>
                <a:spcPts val="2951"/>
              </a:lnSpc>
              <a:buFont typeface="Arial"/>
              <a:buChar char="•"/>
            </a:pPr>
            <a:r>
              <a:rPr lang="en-US" b="true" sz="2186" spc="131">
                <a:solidFill>
                  <a:srgbClr val="0B4E7C"/>
                </a:solidFill>
                <a:latin typeface="Canva Sans Medium"/>
                <a:ea typeface="Canva Sans Medium"/>
                <a:cs typeface="Canva Sans Medium"/>
                <a:sym typeface="Canva Sans Medium"/>
              </a:rPr>
              <a:t>               Unlike a resume, which lists qualifications, a portfolio allows for creative expression and tailored presentations.</a:t>
            </a:r>
          </a:p>
          <a:p>
            <a:pPr algn="just">
              <a:lnSpc>
                <a:spcPts val="2951"/>
              </a:lnSpc>
            </a:pPr>
            <a:r>
              <a:rPr lang="en-US" b="true" sz="2186" spc="131">
                <a:solidFill>
                  <a:srgbClr val="0B4E7C"/>
                </a:solidFill>
                <a:latin typeface="Canva Sans Medium"/>
                <a:ea typeface="Canva Sans Medium"/>
                <a:cs typeface="Canva Sans Medium"/>
                <a:sym typeface="Canva Sans Medium"/>
              </a:rPr>
              <a:t> </a:t>
            </a:r>
          </a:p>
          <a:p>
            <a:pPr algn="just" marL="472009" indent="-236004" lvl="1">
              <a:lnSpc>
                <a:spcPts val="2951"/>
              </a:lnSpc>
              <a:buFont typeface="Arial"/>
              <a:buChar char="•"/>
            </a:pPr>
            <a:r>
              <a:rPr lang="en-US" b="true" sz="2186" spc="131">
                <a:solidFill>
                  <a:srgbClr val="0B4E7C"/>
                </a:solidFill>
                <a:latin typeface="Canva Sans Medium"/>
                <a:ea typeface="Canva Sans Medium"/>
                <a:cs typeface="Canva Sans Medium"/>
                <a:sym typeface="Canva Sans Medium"/>
              </a:rPr>
              <a:t>            It demonstrates problem-solving approaches and builds credibility with potential employers through impactful and comprehensive displays of your work.</a:t>
            </a:r>
          </a:p>
        </p:txBody>
      </p:sp>
      <p:sp>
        <p:nvSpPr>
          <p:cNvPr name="Freeform 5" id="5"/>
          <p:cNvSpPr/>
          <p:nvPr/>
        </p:nvSpPr>
        <p:spPr>
          <a:xfrm flipH="false" flipV="false" rot="0">
            <a:off x="11456671"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146229" y="2193066"/>
            <a:ext cx="4264088" cy="455588"/>
          </a:xfrm>
          <a:prstGeom prst="rect">
            <a:avLst/>
          </a:prstGeom>
        </p:spPr>
        <p:txBody>
          <a:bodyPr anchor="t" rtlCol="false" tIns="0" lIns="0" bIns="0" rIns="0">
            <a:spAutoFit/>
          </a:bodyPr>
          <a:lstStyle/>
          <a:p>
            <a:pPr algn="l" marL="0" indent="0" lvl="0">
              <a:lnSpc>
                <a:spcPts val="2749"/>
              </a:lnSpc>
            </a:pPr>
            <a:r>
              <a:rPr lang="en-US" sz="2864" spc="-171">
                <a:solidFill>
                  <a:srgbClr val="52BFAA"/>
                </a:solidFill>
                <a:latin typeface="Rustic Printed"/>
                <a:ea typeface="Rustic Printed"/>
                <a:cs typeface="Rustic Printed"/>
                <a:sym typeface="Rustic Printed"/>
              </a:rPr>
              <a:t>PROBLEM STATEMENT ID = PS001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846632" y="-1082517"/>
            <a:ext cx="2875332" cy="3635478"/>
          </a:xfrm>
          <a:custGeom>
            <a:avLst/>
            <a:gdLst/>
            <a:ahLst/>
            <a:cxnLst/>
            <a:rect r="r" b="b" t="t" l="l"/>
            <a:pathLst>
              <a:path h="3635478" w="2875332">
                <a:moveTo>
                  <a:pt x="0" y="0"/>
                </a:moveTo>
                <a:lnTo>
                  <a:pt x="2875332" y="0"/>
                </a:lnTo>
                <a:lnTo>
                  <a:pt x="2875332"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2375163" y="653338"/>
            <a:ext cx="5416306" cy="2751671"/>
          </a:xfrm>
          <a:custGeom>
            <a:avLst/>
            <a:gdLst/>
            <a:ahLst/>
            <a:cxnLst/>
            <a:rect r="r" b="b" t="t" l="l"/>
            <a:pathLst>
              <a:path h="2751671" w="5416306">
                <a:moveTo>
                  <a:pt x="0" y="0"/>
                </a:moveTo>
                <a:lnTo>
                  <a:pt x="5416306" y="0"/>
                </a:lnTo>
                <a:lnTo>
                  <a:pt x="5416306" y="2751671"/>
                </a:lnTo>
                <a:lnTo>
                  <a:pt x="0" y="2751671"/>
                </a:lnTo>
                <a:lnTo>
                  <a:pt x="0" y="0"/>
                </a:lnTo>
                <a:close/>
              </a:path>
            </a:pathLst>
          </a:custGeom>
          <a:blipFill>
            <a:blip r:embed="rId5">
              <a:extLst>
                <a:ext uri="{96DAC541-7B7A-43D3-8B79-37D633B846F1}">
                  <asvg:svgBlip xmlns:asvg="http://schemas.microsoft.com/office/drawing/2016/SVG/main" r:embed="rId6"/>
                </a:ext>
              </a:extLst>
            </a:blip>
            <a:stretch>
              <a:fillRect l="0" t="0" r="-25054" b="0"/>
            </a:stretch>
          </a:blipFill>
          <a:ln cap="sq">
            <a:noFill/>
            <a:prstDash val="solid"/>
            <a:miter/>
          </a:ln>
        </p:spPr>
      </p:sp>
      <p:sp>
        <p:nvSpPr>
          <p:cNvPr name="Freeform 5" id="5"/>
          <p:cNvSpPr/>
          <p:nvPr/>
        </p:nvSpPr>
        <p:spPr>
          <a:xfrm flipH="false" flipV="false" rot="-10800000">
            <a:off x="791202" y="3766959"/>
            <a:ext cx="5416306" cy="2751671"/>
          </a:xfrm>
          <a:custGeom>
            <a:avLst/>
            <a:gdLst/>
            <a:ahLst/>
            <a:cxnLst/>
            <a:rect r="r" b="b" t="t" l="l"/>
            <a:pathLst>
              <a:path h="2751671" w="5416306">
                <a:moveTo>
                  <a:pt x="0" y="0"/>
                </a:moveTo>
                <a:lnTo>
                  <a:pt x="5416306" y="0"/>
                </a:lnTo>
                <a:lnTo>
                  <a:pt x="5416306" y="2751671"/>
                </a:lnTo>
                <a:lnTo>
                  <a:pt x="0" y="2751671"/>
                </a:lnTo>
                <a:lnTo>
                  <a:pt x="0" y="0"/>
                </a:lnTo>
                <a:close/>
              </a:path>
            </a:pathLst>
          </a:custGeom>
          <a:blipFill>
            <a:blip r:embed="rId7">
              <a:extLst>
                <a:ext uri="{96DAC541-7B7A-43D3-8B79-37D633B846F1}">
                  <asvg:svgBlip xmlns:asvg="http://schemas.microsoft.com/office/drawing/2016/SVG/main" r:embed="rId8"/>
                </a:ext>
              </a:extLst>
            </a:blip>
            <a:stretch>
              <a:fillRect l="0" t="0" r="-25054" b="0"/>
            </a:stretch>
          </a:blipFill>
          <a:ln cap="sq">
            <a:noFill/>
            <a:prstDash val="solid"/>
            <a:miter/>
          </a:ln>
        </p:spPr>
      </p:sp>
      <p:sp>
        <p:nvSpPr>
          <p:cNvPr name="Freeform 6" id="6"/>
          <p:cNvSpPr/>
          <p:nvPr/>
        </p:nvSpPr>
        <p:spPr>
          <a:xfrm flipH="false" flipV="false" rot="0">
            <a:off x="2646663" y="6877849"/>
            <a:ext cx="5416306" cy="2751671"/>
          </a:xfrm>
          <a:custGeom>
            <a:avLst/>
            <a:gdLst/>
            <a:ahLst/>
            <a:cxnLst/>
            <a:rect r="r" b="b" t="t" l="l"/>
            <a:pathLst>
              <a:path h="2751671" w="5416306">
                <a:moveTo>
                  <a:pt x="0" y="0"/>
                </a:moveTo>
                <a:lnTo>
                  <a:pt x="5416307" y="0"/>
                </a:lnTo>
                <a:lnTo>
                  <a:pt x="5416307" y="2751671"/>
                </a:lnTo>
                <a:lnTo>
                  <a:pt x="0" y="2751671"/>
                </a:lnTo>
                <a:lnTo>
                  <a:pt x="0" y="0"/>
                </a:lnTo>
                <a:close/>
              </a:path>
            </a:pathLst>
          </a:custGeom>
          <a:blipFill>
            <a:blip r:embed="rId9">
              <a:extLst>
                <a:ext uri="{96DAC541-7B7A-43D3-8B79-37D633B846F1}">
                  <asvg:svgBlip xmlns:asvg="http://schemas.microsoft.com/office/drawing/2016/SVG/main" r:embed="rId10"/>
                </a:ext>
              </a:extLst>
            </a:blip>
            <a:stretch>
              <a:fillRect l="0" t="0" r="-25054" b="0"/>
            </a:stretch>
          </a:blipFill>
          <a:ln cap="sq">
            <a:noFill/>
            <a:prstDash val="solid"/>
            <a:miter/>
          </a:ln>
        </p:spPr>
      </p:sp>
      <p:sp>
        <p:nvSpPr>
          <p:cNvPr name="Freeform 7" id="7"/>
          <p:cNvSpPr/>
          <p:nvPr/>
        </p:nvSpPr>
        <p:spPr>
          <a:xfrm flipH="false" flipV="false" rot="-366315">
            <a:off x="16458155" y="4539950"/>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8887088" y="3088676"/>
            <a:ext cx="8811039" cy="3800475"/>
          </a:xfrm>
          <a:prstGeom prst="rect">
            <a:avLst/>
          </a:prstGeom>
        </p:spPr>
        <p:txBody>
          <a:bodyPr anchor="t" rtlCol="false" tIns="0" lIns="0" bIns="0" rIns="0">
            <a:spAutoFit/>
          </a:bodyPr>
          <a:lstStyle/>
          <a:p>
            <a:pPr algn="ctr">
              <a:lnSpc>
                <a:spcPts val="12600"/>
              </a:lnSpc>
            </a:pPr>
            <a:r>
              <a:rPr lang="en-US" sz="15000" spc="-900">
                <a:solidFill>
                  <a:srgbClr val="0B4E7C"/>
                </a:solidFill>
                <a:latin typeface="Rustic Printed"/>
                <a:ea typeface="Rustic Printed"/>
                <a:cs typeface="Rustic Printed"/>
                <a:sym typeface="Rustic Printed"/>
              </a:rPr>
              <a:t>SOLUTION</a:t>
            </a:r>
          </a:p>
          <a:p>
            <a:pPr algn="ctr" marL="0" indent="0" lvl="0">
              <a:lnSpc>
                <a:spcPts val="12600"/>
              </a:lnSpc>
              <a:spcBef>
                <a:spcPct val="0"/>
              </a:spcBef>
            </a:pPr>
            <a:r>
              <a:rPr lang="en-US" sz="15000" spc="-900">
                <a:solidFill>
                  <a:srgbClr val="0B4E7C"/>
                </a:solidFill>
                <a:latin typeface="Rustic Printed"/>
                <a:ea typeface="Rustic Printed"/>
                <a:cs typeface="Rustic Printed"/>
                <a:sym typeface="Rustic Printed"/>
              </a:rPr>
              <a:t> OVERVIEW</a:t>
            </a:r>
          </a:p>
        </p:txBody>
      </p:sp>
      <p:sp>
        <p:nvSpPr>
          <p:cNvPr name="Freeform 9" id="9"/>
          <p:cNvSpPr/>
          <p:nvPr/>
        </p:nvSpPr>
        <p:spPr>
          <a:xfrm flipH="false" flipV="false" rot="-7900054">
            <a:off x="8887213" y="2508368"/>
            <a:ext cx="879329" cy="394899"/>
          </a:xfrm>
          <a:custGeom>
            <a:avLst/>
            <a:gdLst/>
            <a:ahLst/>
            <a:cxnLst/>
            <a:rect r="r" b="b" t="t" l="l"/>
            <a:pathLst>
              <a:path h="394899" w="879329">
                <a:moveTo>
                  <a:pt x="0" y="0"/>
                </a:moveTo>
                <a:lnTo>
                  <a:pt x="879329" y="0"/>
                </a:lnTo>
                <a:lnTo>
                  <a:pt x="879329" y="394899"/>
                </a:lnTo>
                <a:lnTo>
                  <a:pt x="0" y="39489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7866361">
            <a:off x="8931378" y="7619787"/>
            <a:ext cx="846414" cy="380117"/>
          </a:xfrm>
          <a:custGeom>
            <a:avLst/>
            <a:gdLst/>
            <a:ahLst/>
            <a:cxnLst/>
            <a:rect r="r" b="b" t="t" l="l"/>
            <a:pathLst>
              <a:path h="380117" w="846414">
                <a:moveTo>
                  <a:pt x="0" y="0"/>
                </a:moveTo>
                <a:lnTo>
                  <a:pt x="846414" y="0"/>
                </a:lnTo>
                <a:lnTo>
                  <a:pt x="846414" y="380117"/>
                </a:lnTo>
                <a:lnTo>
                  <a:pt x="0" y="38011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722807" y="9667398"/>
            <a:ext cx="4222162" cy="1519978"/>
          </a:xfrm>
          <a:custGeom>
            <a:avLst/>
            <a:gdLst/>
            <a:ahLst/>
            <a:cxnLst/>
            <a:rect r="r" b="b" t="t" l="l"/>
            <a:pathLst>
              <a:path h="1519978" w="4222162">
                <a:moveTo>
                  <a:pt x="0" y="0"/>
                </a:moveTo>
                <a:lnTo>
                  <a:pt x="4222162" y="0"/>
                </a:lnTo>
                <a:lnTo>
                  <a:pt x="4222162" y="1519978"/>
                </a:lnTo>
                <a:lnTo>
                  <a:pt x="0" y="151997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0">
            <a:off x="8103209" y="9258300"/>
            <a:ext cx="4826643" cy="3119218"/>
          </a:xfrm>
          <a:custGeom>
            <a:avLst/>
            <a:gdLst/>
            <a:ahLst/>
            <a:cxnLst/>
            <a:rect r="r" b="b" t="t" l="l"/>
            <a:pathLst>
              <a:path h="3119218" w="4826643">
                <a:moveTo>
                  <a:pt x="0" y="0"/>
                </a:moveTo>
                <a:lnTo>
                  <a:pt x="4826643" y="0"/>
                </a:lnTo>
                <a:lnTo>
                  <a:pt x="4826643" y="3119218"/>
                </a:lnTo>
                <a:lnTo>
                  <a:pt x="0" y="311921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10800000">
            <a:off x="6963965" y="-924229"/>
            <a:ext cx="5282267" cy="2165729"/>
          </a:xfrm>
          <a:custGeom>
            <a:avLst/>
            <a:gdLst/>
            <a:ahLst/>
            <a:cxnLst/>
            <a:rect r="r" b="b" t="t" l="l"/>
            <a:pathLst>
              <a:path h="2165729" w="5282267">
                <a:moveTo>
                  <a:pt x="0" y="0"/>
                </a:moveTo>
                <a:lnTo>
                  <a:pt x="5282267" y="0"/>
                </a:lnTo>
                <a:lnTo>
                  <a:pt x="5282267" y="2165729"/>
                </a:lnTo>
                <a:lnTo>
                  <a:pt x="0" y="216572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10800000">
            <a:off x="8264671" y="4946051"/>
            <a:ext cx="879329" cy="394899"/>
          </a:xfrm>
          <a:custGeom>
            <a:avLst/>
            <a:gdLst/>
            <a:ahLst/>
            <a:cxnLst/>
            <a:rect r="r" b="b" t="t" l="l"/>
            <a:pathLst>
              <a:path h="394899" w="879329">
                <a:moveTo>
                  <a:pt x="0" y="0"/>
                </a:moveTo>
                <a:lnTo>
                  <a:pt x="879329" y="0"/>
                </a:lnTo>
                <a:lnTo>
                  <a:pt x="879329" y="394898"/>
                </a:lnTo>
                <a:lnTo>
                  <a:pt x="0" y="39489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5" id="15"/>
          <p:cNvSpPr txBox="true"/>
          <p:nvPr/>
        </p:nvSpPr>
        <p:spPr>
          <a:xfrm rot="0">
            <a:off x="3023697" y="989401"/>
            <a:ext cx="4186580" cy="1815533"/>
          </a:xfrm>
          <a:prstGeom prst="rect">
            <a:avLst/>
          </a:prstGeom>
        </p:spPr>
        <p:txBody>
          <a:bodyPr anchor="t" rtlCol="false" tIns="0" lIns="0" bIns="0" rIns="0">
            <a:spAutoFit/>
          </a:bodyPr>
          <a:lstStyle/>
          <a:p>
            <a:pPr algn="just" marL="0" indent="0" lvl="0">
              <a:lnSpc>
                <a:spcPts val="2915"/>
              </a:lnSpc>
              <a:spcBef>
                <a:spcPct val="0"/>
              </a:spcBef>
            </a:pPr>
            <a:r>
              <a:rPr lang="en-US" b="true" sz="1917">
                <a:solidFill>
                  <a:srgbClr val="FFFFFF"/>
                </a:solidFill>
                <a:latin typeface="Canva Sans Bold"/>
                <a:ea typeface="Canva Sans Bold"/>
                <a:cs typeface="Canva Sans Bold"/>
                <a:sym typeface="Canva Sans Bold"/>
              </a:rPr>
              <a:t>Show, don't tell: Portfolios allow you to demonstrate skills through actual work, providing a more compelling and convincing showcase.</a:t>
            </a:r>
          </a:p>
        </p:txBody>
      </p:sp>
      <p:sp>
        <p:nvSpPr>
          <p:cNvPr name="TextBox 16" id="16"/>
          <p:cNvSpPr txBox="true"/>
          <p:nvPr/>
        </p:nvSpPr>
        <p:spPr>
          <a:xfrm rot="0">
            <a:off x="1643894" y="4320089"/>
            <a:ext cx="3710922" cy="1597787"/>
          </a:xfrm>
          <a:prstGeom prst="rect">
            <a:avLst/>
          </a:prstGeom>
        </p:spPr>
        <p:txBody>
          <a:bodyPr anchor="t" rtlCol="false" tIns="0" lIns="0" bIns="0" rIns="0">
            <a:spAutoFit/>
          </a:bodyPr>
          <a:lstStyle/>
          <a:p>
            <a:pPr algn="just" marL="0" indent="0" lvl="0">
              <a:lnSpc>
                <a:spcPts val="2584"/>
              </a:lnSpc>
              <a:spcBef>
                <a:spcPct val="0"/>
              </a:spcBef>
            </a:pPr>
            <a:r>
              <a:rPr lang="en-US" b="true" sz="1700">
                <a:solidFill>
                  <a:srgbClr val="FFFFFF"/>
                </a:solidFill>
                <a:latin typeface="Canva Sans Bold"/>
                <a:ea typeface="Canva Sans Bold"/>
                <a:cs typeface="Canva Sans Bold"/>
                <a:sym typeface="Canva Sans Bold"/>
              </a:rPr>
              <a:t>Targeted approach: Portfolios can be easily customized to highlight projects relevant to specific jobs, demonstrating an understanding of employer needs.</a:t>
            </a:r>
          </a:p>
        </p:txBody>
      </p:sp>
      <p:sp>
        <p:nvSpPr>
          <p:cNvPr name="TextBox 17" id="17"/>
          <p:cNvSpPr txBox="true"/>
          <p:nvPr/>
        </p:nvSpPr>
        <p:spPr>
          <a:xfrm rot="0">
            <a:off x="3518405" y="7430978"/>
            <a:ext cx="3710922" cy="1597787"/>
          </a:xfrm>
          <a:prstGeom prst="rect">
            <a:avLst/>
          </a:prstGeom>
        </p:spPr>
        <p:txBody>
          <a:bodyPr anchor="t" rtlCol="false" tIns="0" lIns="0" bIns="0" rIns="0">
            <a:spAutoFit/>
          </a:bodyPr>
          <a:lstStyle/>
          <a:p>
            <a:pPr algn="just" marL="0" indent="0" lvl="0">
              <a:lnSpc>
                <a:spcPts val="2584"/>
              </a:lnSpc>
              <a:spcBef>
                <a:spcPct val="0"/>
              </a:spcBef>
            </a:pPr>
            <a:r>
              <a:rPr lang="en-US" b="true" sz="1700">
                <a:solidFill>
                  <a:srgbClr val="FFFFFF"/>
                </a:solidFill>
                <a:latin typeface="Canva Sans Bold"/>
                <a:ea typeface="Canva Sans Bold"/>
                <a:cs typeface="Canva Sans Bold"/>
                <a:sym typeface="Canva Sans Bold"/>
              </a:rPr>
              <a:t>Beyond the resume: Portfolios offer a platform to showcase creativity, problem-solving, and unique approaches, setting you apart from other candidates</a:t>
            </a:r>
          </a:p>
        </p:txBody>
      </p:sp>
      <p:sp>
        <p:nvSpPr>
          <p:cNvPr name="Freeform 18" id="18"/>
          <p:cNvSpPr/>
          <p:nvPr/>
        </p:nvSpPr>
        <p:spPr>
          <a:xfrm flipH="false" flipV="false" rot="-5400000">
            <a:off x="16055076" y="885704"/>
            <a:ext cx="4222162" cy="1519978"/>
          </a:xfrm>
          <a:custGeom>
            <a:avLst/>
            <a:gdLst/>
            <a:ahLst/>
            <a:cxnLst/>
            <a:rect r="r" b="b" t="t" l="l"/>
            <a:pathLst>
              <a:path h="1519978" w="4222162">
                <a:moveTo>
                  <a:pt x="0" y="0"/>
                </a:moveTo>
                <a:lnTo>
                  <a:pt x="4222162" y="0"/>
                </a:lnTo>
                <a:lnTo>
                  <a:pt x="4222162" y="1519978"/>
                </a:lnTo>
                <a:lnTo>
                  <a:pt x="0" y="151997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9" id="19"/>
          <p:cNvSpPr/>
          <p:nvPr/>
        </p:nvSpPr>
        <p:spPr>
          <a:xfrm flipH="false" flipV="false" rot="-10800000">
            <a:off x="14703984" y="-601354"/>
            <a:ext cx="4222162" cy="1519978"/>
          </a:xfrm>
          <a:custGeom>
            <a:avLst/>
            <a:gdLst/>
            <a:ahLst/>
            <a:cxnLst/>
            <a:rect r="r" b="b" t="t" l="l"/>
            <a:pathLst>
              <a:path h="1519978" w="4222162">
                <a:moveTo>
                  <a:pt x="0" y="0"/>
                </a:moveTo>
                <a:lnTo>
                  <a:pt x="4222162" y="0"/>
                </a:lnTo>
                <a:lnTo>
                  <a:pt x="4222162" y="1519979"/>
                </a:lnTo>
                <a:lnTo>
                  <a:pt x="0" y="15199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0" id="20"/>
          <p:cNvSpPr/>
          <p:nvPr/>
        </p:nvSpPr>
        <p:spPr>
          <a:xfrm flipH="false" flipV="false" rot="0">
            <a:off x="14325313" y="9888769"/>
            <a:ext cx="4222162" cy="1519978"/>
          </a:xfrm>
          <a:custGeom>
            <a:avLst/>
            <a:gdLst/>
            <a:ahLst/>
            <a:cxnLst/>
            <a:rect r="r" b="b" t="t" l="l"/>
            <a:pathLst>
              <a:path h="1519978" w="4222162">
                <a:moveTo>
                  <a:pt x="0" y="0"/>
                </a:moveTo>
                <a:lnTo>
                  <a:pt x="4222163" y="0"/>
                </a:lnTo>
                <a:lnTo>
                  <a:pt x="4222163" y="1519978"/>
                </a:lnTo>
                <a:lnTo>
                  <a:pt x="0" y="151997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671708" y="2973705"/>
            <a:ext cx="6940374" cy="6132766"/>
          </a:xfrm>
          <a:custGeom>
            <a:avLst/>
            <a:gdLst/>
            <a:ahLst/>
            <a:cxnLst/>
            <a:rect r="r" b="b" t="t" l="l"/>
            <a:pathLst>
              <a:path h="6132766" w="6940374">
                <a:moveTo>
                  <a:pt x="0" y="0"/>
                </a:moveTo>
                <a:lnTo>
                  <a:pt x="6940373" y="0"/>
                </a:lnTo>
                <a:lnTo>
                  <a:pt x="6940373" y="6132766"/>
                </a:lnTo>
                <a:lnTo>
                  <a:pt x="0" y="61327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318926" y="2973705"/>
            <a:ext cx="6940374" cy="6132766"/>
          </a:xfrm>
          <a:custGeom>
            <a:avLst/>
            <a:gdLst/>
            <a:ahLst/>
            <a:cxnLst/>
            <a:rect r="r" b="b" t="t" l="l"/>
            <a:pathLst>
              <a:path h="6132766" w="6940374">
                <a:moveTo>
                  <a:pt x="0" y="0"/>
                </a:moveTo>
                <a:lnTo>
                  <a:pt x="6940374" y="0"/>
                </a:lnTo>
                <a:lnTo>
                  <a:pt x="6940374" y="6132766"/>
                </a:lnTo>
                <a:lnTo>
                  <a:pt x="0" y="61327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22630" y="410542"/>
            <a:ext cx="11759800" cy="1571627"/>
          </a:xfrm>
          <a:prstGeom prst="rect">
            <a:avLst/>
          </a:prstGeom>
        </p:spPr>
        <p:txBody>
          <a:bodyPr anchor="t" rtlCol="false" tIns="0" lIns="0" bIns="0" rIns="0">
            <a:spAutoFit/>
          </a:bodyPr>
          <a:lstStyle/>
          <a:p>
            <a:pPr algn="ctr" marL="0" indent="0" lvl="0">
              <a:lnSpc>
                <a:spcPts val="9600"/>
              </a:lnSpc>
            </a:pPr>
            <a:r>
              <a:rPr lang="en-US" sz="10000" spc="-600">
                <a:solidFill>
                  <a:srgbClr val="0B4E7C"/>
                </a:solidFill>
                <a:latin typeface="Rustic Printed"/>
                <a:ea typeface="Rustic Printed"/>
                <a:cs typeface="Rustic Printed"/>
                <a:sym typeface="Rustic Printed"/>
              </a:rPr>
              <a:t>FEATURES &amp; FUNCTIONALITY</a:t>
            </a:r>
          </a:p>
        </p:txBody>
      </p:sp>
      <p:sp>
        <p:nvSpPr>
          <p:cNvPr name="TextBox 6" id="6"/>
          <p:cNvSpPr txBox="true"/>
          <p:nvPr/>
        </p:nvSpPr>
        <p:spPr>
          <a:xfrm rot="0">
            <a:off x="2086383" y="3168376"/>
            <a:ext cx="6149123" cy="4875254"/>
          </a:xfrm>
          <a:prstGeom prst="rect">
            <a:avLst/>
          </a:prstGeom>
        </p:spPr>
        <p:txBody>
          <a:bodyPr anchor="t" rtlCol="false" tIns="0" lIns="0" bIns="0" rIns="0">
            <a:spAutoFit/>
          </a:bodyPr>
          <a:lstStyle/>
          <a:p>
            <a:pPr algn="just" marL="363436" indent="-181718" lvl="1">
              <a:lnSpc>
                <a:spcPts val="2407"/>
              </a:lnSpc>
              <a:buFont typeface="Arial"/>
              <a:buChar char="•"/>
            </a:pPr>
            <a:r>
              <a:rPr lang="en-US" b="true" sz="1683">
                <a:solidFill>
                  <a:srgbClr val="FFFFFF"/>
                </a:solidFill>
                <a:latin typeface="Canva Sans Medium"/>
                <a:ea typeface="Canva Sans Medium"/>
                <a:cs typeface="Canva Sans Medium"/>
                <a:sym typeface="Canva Sans Medium"/>
              </a:rPr>
              <a:t>Project Showcase: The core function of a portfolio is to showcase a curated selection of your best work. This can include projects from past jobs, internships, personal endeavors, or academic assignments.</a:t>
            </a:r>
          </a:p>
          <a:p>
            <a:pPr algn="just">
              <a:lnSpc>
                <a:spcPts val="2407"/>
              </a:lnSpc>
            </a:pPr>
          </a:p>
          <a:p>
            <a:pPr algn="just" marL="363436" indent="-181718" lvl="1">
              <a:lnSpc>
                <a:spcPts val="2407"/>
              </a:lnSpc>
              <a:buFont typeface="Arial"/>
              <a:buChar char="•"/>
            </a:pPr>
            <a:r>
              <a:rPr lang="en-US" b="true" sz="1683">
                <a:solidFill>
                  <a:srgbClr val="FFFFFF"/>
                </a:solidFill>
                <a:latin typeface="Canva Sans Medium"/>
                <a:ea typeface="Canva Sans Medium"/>
                <a:cs typeface="Canva Sans Medium"/>
                <a:sym typeface="Canva Sans Medium"/>
              </a:rPr>
              <a:t>Skill Demonstration: Portfolios effectively demonstrate your skills and abilities. They highlight specific skills like design, coding, writing, photography, etc., through your presented work.</a:t>
            </a:r>
          </a:p>
          <a:p>
            <a:pPr algn="just">
              <a:lnSpc>
                <a:spcPts val="2407"/>
              </a:lnSpc>
            </a:pPr>
          </a:p>
          <a:p>
            <a:pPr algn="just" marL="363436" indent="-181718" lvl="1">
              <a:lnSpc>
                <a:spcPts val="2407"/>
              </a:lnSpc>
              <a:buFont typeface="Arial"/>
              <a:buChar char="•"/>
            </a:pPr>
            <a:r>
              <a:rPr lang="en-US" b="true" sz="1683">
                <a:solidFill>
                  <a:srgbClr val="FFFFFF"/>
                </a:solidFill>
                <a:latin typeface="Canva Sans Medium"/>
                <a:ea typeface="Canva Sans Medium"/>
                <a:cs typeface="Canva Sans Medium"/>
                <a:sym typeface="Canva Sans Medium"/>
              </a:rPr>
              <a:t>Customization &amp; Flexibility: Portfolios are highly customizable, allowing you to tailor them to specific job applications or industries. You can easily adjust the content, layout, and design to best represent your unique brand</a:t>
            </a:r>
          </a:p>
          <a:p>
            <a:pPr algn="just">
              <a:lnSpc>
                <a:spcPts val="2407"/>
              </a:lnSpc>
            </a:pPr>
          </a:p>
        </p:txBody>
      </p:sp>
      <p:sp>
        <p:nvSpPr>
          <p:cNvPr name="TextBox 7" id="7"/>
          <p:cNvSpPr txBox="true"/>
          <p:nvPr/>
        </p:nvSpPr>
        <p:spPr>
          <a:xfrm rot="0">
            <a:off x="10714552" y="3168376"/>
            <a:ext cx="6149123" cy="4570454"/>
          </a:xfrm>
          <a:prstGeom prst="rect">
            <a:avLst/>
          </a:prstGeom>
        </p:spPr>
        <p:txBody>
          <a:bodyPr anchor="t" rtlCol="false" tIns="0" lIns="0" bIns="0" rIns="0">
            <a:spAutoFit/>
          </a:bodyPr>
          <a:lstStyle/>
          <a:p>
            <a:pPr algn="just" marL="363436" indent="-181718" lvl="1">
              <a:lnSpc>
                <a:spcPts val="2407"/>
              </a:lnSpc>
              <a:buFont typeface="Arial"/>
              <a:buChar char="•"/>
            </a:pPr>
            <a:r>
              <a:rPr lang="en-US" b="true" sz="1683">
                <a:solidFill>
                  <a:srgbClr val="000000"/>
                </a:solidFill>
                <a:latin typeface="Canva Sans Medium"/>
                <a:ea typeface="Canva Sans Medium"/>
                <a:cs typeface="Canva Sans Medium"/>
                <a:sym typeface="Canva Sans Medium"/>
              </a:rPr>
              <a:t>Creative Expression: Portfolios provide a space for creative expression and showcasing your unique style and approach. This can be particularly valuable for creative fields like design, art, and writing.</a:t>
            </a:r>
          </a:p>
          <a:p>
            <a:pPr algn="just">
              <a:lnSpc>
                <a:spcPts val="2407"/>
              </a:lnSpc>
            </a:pPr>
          </a:p>
          <a:p>
            <a:pPr algn="just" marL="363436" indent="-181718" lvl="1">
              <a:lnSpc>
                <a:spcPts val="2407"/>
              </a:lnSpc>
              <a:buFont typeface="Arial"/>
              <a:buChar char="•"/>
            </a:pPr>
            <a:r>
              <a:rPr lang="en-US" b="true" sz="1683">
                <a:solidFill>
                  <a:srgbClr val="000000"/>
                </a:solidFill>
                <a:latin typeface="Canva Sans Medium"/>
                <a:ea typeface="Canva Sans Medium"/>
                <a:cs typeface="Canva Sans Medium"/>
                <a:sym typeface="Canva Sans Medium"/>
              </a:rPr>
              <a:t>Storytelling &amp; Context: Beyond simply presenting work, portfolios allow you to tell the story behind each project. You can provide context, explain your thought process, and highlight your contributions.</a:t>
            </a:r>
          </a:p>
          <a:p>
            <a:pPr algn="just">
              <a:lnSpc>
                <a:spcPts val="2407"/>
              </a:lnSpc>
            </a:pPr>
          </a:p>
          <a:p>
            <a:pPr algn="just" marL="363436" indent="-181718" lvl="1">
              <a:lnSpc>
                <a:spcPts val="2407"/>
              </a:lnSpc>
              <a:buFont typeface="Arial"/>
              <a:buChar char="•"/>
            </a:pPr>
            <a:r>
              <a:rPr lang="en-US" b="true" sz="1683">
                <a:solidFill>
                  <a:srgbClr val="000000"/>
                </a:solidFill>
                <a:latin typeface="Canva Sans Medium"/>
                <a:ea typeface="Canva Sans Medium"/>
                <a:cs typeface="Canva Sans Medium"/>
                <a:sym typeface="Canva Sans Medium"/>
              </a:rPr>
              <a:t>Professionalism &amp; Branding: A well-crafted portfolio reflects your professionalism and personal brand. It showcases your attention to detail, organizational skills, and commitment to quality work.</a:t>
            </a:r>
          </a:p>
          <a:p>
            <a:pPr algn="just">
              <a:lnSpc>
                <a:spcPts val="240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7086600" y="-5857214"/>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52BFAA"/>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36136" y="353106"/>
            <a:ext cx="8449422"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TECHNICAL DETAILS </a:t>
            </a:r>
          </a:p>
        </p:txBody>
      </p:sp>
      <p:sp>
        <p:nvSpPr>
          <p:cNvPr name="Freeform 7" id="7"/>
          <p:cNvSpPr/>
          <p:nvPr/>
        </p:nvSpPr>
        <p:spPr>
          <a:xfrm flipH="false" flipV="false" rot="0">
            <a:off x="6751291" y="4421052"/>
            <a:ext cx="5200241" cy="3507799"/>
          </a:xfrm>
          <a:custGeom>
            <a:avLst/>
            <a:gdLst/>
            <a:ahLst/>
            <a:cxnLst/>
            <a:rect r="r" b="b" t="t" l="l"/>
            <a:pathLst>
              <a:path h="3507799" w="5200241">
                <a:moveTo>
                  <a:pt x="0" y="0"/>
                </a:moveTo>
                <a:lnTo>
                  <a:pt x="5200241" y="0"/>
                </a:lnTo>
                <a:lnTo>
                  <a:pt x="5200241" y="3507799"/>
                </a:lnTo>
                <a:lnTo>
                  <a:pt x="0" y="35077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8" id="8"/>
          <p:cNvSpPr/>
          <p:nvPr/>
        </p:nvSpPr>
        <p:spPr>
          <a:xfrm flipH="false" flipV="false" rot="0">
            <a:off x="12745954" y="6412142"/>
            <a:ext cx="4974027" cy="3355207"/>
          </a:xfrm>
          <a:custGeom>
            <a:avLst/>
            <a:gdLst/>
            <a:ahLst/>
            <a:cxnLst/>
            <a:rect r="r" b="b" t="t" l="l"/>
            <a:pathLst>
              <a:path h="3355207" w="4974027">
                <a:moveTo>
                  <a:pt x="0" y="0"/>
                </a:moveTo>
                <a:lnTo>
                  <a:pt x="4974026" y="0"/>
                </a:lnTo>
                <a:lnTo>
                  <a:pt x="4974026" y="3355207"/>
                </a:lnTo>
                <a:lnTo>
                  <a:pt x="0" y="33552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1028700" y="2813485"/>
            <a:ext cx="4938203" cy="3331043"/>
          </a:xfrm>
          <a:custGeom>
            <a:avLst/>
            <a:gdLst/>
            <a:ahLst/>
            <a:cxnLst/>
            <a:rect r="r" b="b" t="t" l="l"/>
            <a:pathLst>
              <a:path h="3331043" w="4938203">
                <a:moveTo>
                  <a:pt x="0" y="0"/>
                </a:moveTo>
                <a:lnTo>
                  <a:pt x="4938203" y="0"/>
                </a:lnTo>
                <a:lnTo>
                  <a:pt x="4938203" y="3331043"/>
                </a:lnTo>
                <a:lnTo>
                  <a:pt x="0" y="33310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10" id="10"/>
          <p:cNvSpPr txBox="true"/>
          <p:nvPr/>
        </p:nvSpPr>
        <p:spPr>
          <a:xfrm rot="0">
            <a:off x="1662991" y="4450432"/>
            <a:ext cx="3927385" cy="1495244"/>
          </a:xfrm>
          <a:prstGeom prst="rect">
            <a:avLst/>
          </a:prstGeom>
        </p:spPr>
        <p:txBody>
          <a:bodyPr anchor="t" rtlCol="false" tIns="0" lIns="0" bIns="0" rIns="0">
            <a:spAutoFit/>
          </a:bodyPr>
          <a:lstStyle/>
          <a:p>
            <a:pPr algn="just">
              <a:lnSpc>
                <a:spcPts val="2450"/>
              </a:lnSpc>
            </a:pPr>
            <a:r>
              <a:rPr lang="en-US" b="true" sz="1750">
                <a:solidFill>
                  <a:srgbClr val="FFFFFF"/>
                </a:solidFill>
                <a:latin typeface="Canva Sans Medium"/>
                <a:ea typeface="Canva Sans Medium"/>
                <a:cs typeface="Canva Sans Medium"/>
                <a:sym typeface="Canva Sans Medium"/>
              </a:rPr>
              <a:t>HTML, CSS, and JavaScript: These are the foundational languages for building the structure, styling, and interactivity of web pages.</a:t>
            </a:r>
          </a:p>
          <a:p>
            <a:pPr algn="just">
              <a:lnSpc>
                <a:spcPts val="2450"/>
              </a:lnSpc>
            </a:pPr>
          </a:p>
        </p:txBody>
      </p:sp>
      <p:sp>
        <p:nvSpPr>
          <p:cNvPr name="TextBox 11" id="11"/>
          <p:cNvSpPr txBox="true"/>
          <p:nvPr/>
        </p:nvSpPr>
        <p:spPr>
          <a:xfrm rot="0">
            <a:off x="13255029" y="7862631"/>
            <a:ext cx="3955876" cy="1505884"/>
          </a:xfrm>
          <a:prstGeom prst="rect">
            <a:avLst/>
          </a:prstGeom>
        </p:spPr>
        <p:txBody>
          <a:bodyPr anchor="t" rtlCol="false" tIns="0" lIns="0" bIns="0" rIns="0">
            <a:spAutoFit/>
          </a:bodyPr>
          <a:lstStyle/>
          <a:p>
            <a:pPr algn="just" marL="0" indent="0" lvl="0">
              <a:lnSpc>
                <a:spcPts val="2468"/>
              </a:lnSpc>
            </a:pPr>
            <a:r>
              <a:rPr lang="en-US" b="true" sz="1763">
                <a:solidFill>
                  <a:srgbClr val="FFFFFF"/>
                </a:solidFill>
                <a:latin typeface="Canva Sans Medium"/>
                <a:ea typeface="Canva Sans Medium"/>
                <a:cs typeface="Canva Sans Medium"/>
                <a:sym typeface="Canva Sans Medium"/>
              </a:rPr>
              <a:t>Canva: A user-friendly design platform that simplifies the creation of visual elements like logos, social media graphics, and presentations for your portfolio.</a:t>
            </a:r>
          </a:p>
        </p:txBody>
      </p:sp>
      <p:sp>
        <p:nvSpPr>
          <p:cNvPr name="TextBox 12" id="12"/>
          <p:cNvSpPr txBox="true"/>
          <p:nvPr/>
        </p:nvSpPr>
        <p:spPr>
          <a:xfrm rot="0">
            <a:off x="2434756" y="3390345"/>
            <a:ext cx="2126091" cy="827744"/>
          </a:xfrm>
          <a:prstGeom prst="rect">
            <a:avLst/>
          </a:prstGeom>
        </p:spPr>
        <p:txBody>
          <a:bodyPr anchor="t" rtlCol="false" tIns="0" lIns="0" bIns="0" rIns="0">
            <a:spAutoFit/>
          </a:bodyPr>
          <a:lstStyle/>
          <a:p>
            <a:pPr algn="ctr">
              <a:lnSpc>
                <a:spcPts val="5317"/>
              </a:lnSpc>
            </a:pPr>
            <a:r>
              <a:rPr lang="en-US" sz="4923">
                <a:solidFill>
                  <a:srgbClr val="FFFFFF"/>
                </a:solidFill>
                <a:latin typeface="Rustic Printed"/>
                <a:ea typeface="Rustic Printed"/>
                <a:cs typeface="Rustic Printed"/>
                <a:sym typeface="Rustic Printed"/>
              </a:rPr>
              <a:t>01</a:t>
            </a:r>
          </a:p>
        </p:txBody>
      </p:sp>
      <p:sp>
        <p:nvSpPr>
          <p:cNvPr name="TextBox 13" id="13"/>
          <p:cNvSpPr txBox="true"/>
          <p:nvPr/>
        </p:nvSpPr>
        <p:spPr>
          <a:xfrm rot="0">
            <a:off x="8231958" y="4705170"/>
            <a:ext cx="2238908" cy="867118"/>
          </a:xfrm>
          <a:prstGeom prst="rect">
            <a:avLst/>
          </a:prstGeom>
        </p:spPr>
        <p:txBody>
          <a:bodyPr anchor="t" rtlCol="false" tIns="0" lIns="0" bIns="0" rIns="0">
            <a:spAutoFit/>
          </a:bodyPr>
          <a:lstStyle/>
          <a:p>
            <a:pPr algn="ctr">
              <a:lnSpc>
                <a:spcPts val="5599"/>
              </a:lnSpc>
            </a:pPr>
            <a:r>
              <a:rPr lang="en-US" sz="5184">
                <a:solidFill>
                  <a:srgbClr val="FFFFFF"/>
                </a:solidFill>
                <a:latin typeface="Rustic Printed"/>
                <a:ea typeface="Rustic Printed"/>
                <a:cs typeface="Rustic Printed"/>
                <a:sym typeface="Rustic Printed"/>
              </a:rPr>
              <a:t>02</a:t>
            </a:r>
          </a:p>
        </p:txBody>
      </p:sp>
      <p:sp>
        <p:nvSpPr>
          <p:cNvPr name="TextBox 14" id="14"/>
          <p:cNvSpPr txBox="true"/>
          <p:nvPr/>
        </p:nvSpPr>
        <p:spPr>
          <a:xfrm rot="0">
            <a:off x="14162210" y="6795269"/>
            <a:ext cx="2141514" cy="833127"/>
          </a:xfrm>
          <a:prstGeom prst="rect">
            <a:avLst/>
          </a:prstGeom>
        </p:spPr>
        <p:txBody>
          <a:bodyPr anchor="t" rtlCol="false" tIns="0" lIns="0" bIns="0" rIns="0">
            <a:spAutoFit/>
          </a:bodyPr>
          <a:lstStyle/>
          <a:p>
            <a:pPr algn="ctr">
              <a:lnSpc>
                <a:spcPts val="5356"/>
              </a:lnSpc>
            </a:pPr>
            <a:r>
              <a:rPr lang="en-US" sz="4959">
                <a:solidFill>
                  <a:srgbClr val="FFFFFF"/>
                </a:solidFill>
                <a:latin typeface="Rustic Printed"/>
                <a:ea typeface="Rustic Printed"/>
                <a:cs typeface="Rustic Printed"/>
                <a:sym typeface="Rustic Printed"/>
              </a:rPr>
              <a:t>03</a:t>
            </a:r>
          </a:p>
        </p:txBody>
      </p:sp>
      <p:sp>
        <p:nvSpPr>
          <p:cNvPr name="TextBox 15" id="15"/>
          <p:cNvSpPr txBox="true"/>
          <p:nvPr/>
        </p:nvSpPr>
        <p:spPr>
          <a:xfrm rot="0">
            <a:off x="7184440" y="5664045"/>
            <a:ext cx="4516835" cy="2270325"/>
          </a:xfrm>
          <a:prstGeom prst="rect">
            <a:avLst/>
          </a:prstGeom>
        </p:spPr>
        <p:txBody>
          <a:bodyPr anchor="t" rtlCol="false" tIns="0" lIns="0" bIns="0" rIns="0">
            <a:spAutoFit/>
          </a:bodyPr>
          <a:lstStyle/>
          <a:p>
            <a:pPr algn="just">
              <a:lnSpc>
                <a:spcPts val="2258"/>
              </a:lnSpc>
            </a:pPr>
            <a:r>
              <a:rPr lang="en-US" b="true" sz="1613">
                <a:solidFill>
                  <a:srgbClr val="FFFFFF"/>
                </a:solidFill>
                <a:latin typeface="Canva Sans Medium"/>
                <a:ea typeface="Canva Sans Medium"/>
                <a:cs typeface="Canva Sans Medium"/>
                <a:sym typeface="Canva Sans Medium"/>
              </a:rPr>
              <a:t>Git and GitHub: Git is a version control system that tracks changes to your code, allowing you to easily revert to previous versions and collaborate with others. GitHub is a popular platform for hosting Git repositories and sharing your code with the world.</a:t>
            </a:r>
          </a:p>
          <a:p>
            <a:pPr algn="just">
              <a:lnSpc>
                <a:spcPts val="225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52BFAA"/>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468607" y="2453639"/>
            <a:ext cx="23225214" cy="6804661"/>
          </a:xfrm>
          <a:prstGeom prst="rect">
            <a:avLst/>
          </a:prstGeom>
        </p:spPr>
        <p:txBody>
          <a:bodyPr anchor="t" rtlCol="false" tIns="0" lIns="0" bIns="0" rIns="0">
            <a:spAutoFit/>
          </a:bodyPr>
          <a:lstStyle/>
          <a:p>
            <a:pPr algn="ctr">
              <a:lnSpc>
                <a:spcPts val="16320"/>
              </a:lnSpc>
            </a:pPr>
            <a:r>
              <a:rPr lang="en-US" sz="17000" spc="-1020">
                <a:solidFill>
                  <a:srgbClr val="0B4E7C"/>
                </a:solidFill>
                <a:latin typeface="Rustic Printed"/>
                <a:ea typeface="Rustic Printed"/>
                <a:cs typeface="Rustic Printed"/>
                <a:sym typeface="Rustic Printed"/>
              </a:rPr>
              <a:t>USER </a:t>
            </a:r>
          </a:p>
          <a:p>
            <a:pPr algn="ctr">
              <a:lnSpc>
                <a:spcPts val="16320"/>
              </a:lnSpc>
            </a:pPr>
            <a:r>
              <a:rPr lang="en-US" sz="17000" spc="-1020">
                <a:solidFill>
                  <a:srgbClr val="0B4E7C"/>
                </a:solidFill>
                <a:latin typeface="Rustic Printed"/>
                <a:ea typeface="Rustic Printed"/>
                <a:cs typeface="Rustic Printed"/>
                <a:sym typeface="Rustic Printed"/>
              </a:rPr>
              <a:t>INTERFACE </a:t>
            </a:r>
          </a:p>
          <a:p>
            <a:pPr algn="ctr" marL="0" indent="0" lvl="0">
              <a:lnSpc>
                <a:spcPts val="1632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8115300" y="-2953777"/>
            <a:ext cx="16230600" cy="5377286"/>
            <a:chOff x="0" y="0"/>
            <a:chExt cx="4274726" cy="1416240"/>
          </a:xfrm>
        </p:grpSpPr>
        <p:sp>
          <p:nvSpPr>
            <p:cNvPr name="Freeform 4" id="4"/>
            <p:cNvSpPr/>
            <p:nvPr/>
          </p:nvSpPr>
          <p:spPr>
            <a:xfrm flipH="false" flipV="false" rot="0">
              <a:off x="0" y="0"/>
              <a:ext cx="4274726" cy="1416240"/>
            </a:xfrm>
            <a:custGeom>
              <a:avLst/>
              <a:gdLst/>
              <a:ahLst/>
              <a:cxnLst/>
              <a:rect r="r" b="b" t="t" l="l"/>
              <a:pathLst>
                <a:path h="1416240" w="4274726">
                  <a:moveTo>
                    <a:pt x="10494" y="0"/>
                  </a:moveTo>
                  <a:lnTo>
                    <a:pt x="4264232" y="0"/>
                  </a:lnTo>
                  <a:cubicBezTo>
                    <a:pt x="4270028" y="0"/>
                    <a:pt x="4274726" y="4698"/>
                    <a:pt x="4274726" y="10494"/>
                  </a:cubicBezTo>
                  <a:lnTo>
                    <a:pt x="4274726" y="1405746"/>
                  </a:lnTo>
                  <a:cubicBezTo>
                    <a:pt x="4274726" y="1411542"/>
                    <a:pt x="4270028" y="1416240"/>
                    <a:pt x="4264232" y="1416240"/>
                  </a:cubicBezTo>
                  <a:lnTo>
                    <a:pt x="10494" y="1416240"/>
                  </a:lnTo>
                  <a:cubicBezTo>
                    <a:pt x="7711" y="1416240"/>
                    <a:pt x="5042" y="1415134"/>
                    <a:pt x="3074" y="1413166"/>
                  </a:cubicBezTo>
                  <a:cubicBezTo>
                    <a:pt x="1106" y="1411198"/>
                    <a:pt x="0" y="1408529"/>
                    <a:pt x="0" y="1405746"/>
                  </a:cubicBezTo>
                  <a:lnTo>
                    <a:pt x="0" y="10494"/>
                  </a:lnTo>
                  <a:cubicBezTo>
                    <a:pt x="0" y="4698"/>
                    <a:pt x="4698" y="0"/>
                    <a:pt x="10494" y="0"/>
                  </a:cubicBezTo>
                  <a:close/>
                </a:path>
              </a:pathLst>
            </a:custGeom>
            <a:solidFill>
              <a:srgbClr val="52BFAA"/>
            </a:solidFill>
          </p:spPr>
        </p:sp>
        <p:sp>
          <p:nvSpPr>
            <p:cNvPr name="TextBox 5" id="5"/>
            <p:cNvSpPr txBox="true"/>
            <p:nvPr/>
          </p:nvSpPr>
          <p:spPr>
            <a:xfrm>
              <a:off x="0" y="-38100"/>
              <a:ext cx="4274726" cy="145434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475314" y="413419"/>
            <a:ext cx="15280484" cy="1417320"/>
          </a:xfrm>
          <a:prstGeom prst="rect">
            <a:avLst/>
          </a:prstGeom>
        </p:spPr>
        <p:txBody>
          <a:bodyPr anchor="t" rtlCol="false" tIns="0" lIns="0" bIns="0" rIns="0">
            <a:spAutoFit/>
          </a:bodyPr>
          <a:lstStyle/>
          <a:p>
            <a:pPr algn="ctr" marL="0" indent="0" lvl="0">
              <a:lnSpc>
                <a:spcPts val="8640"/>
              </a:lnSpc>
              <a:spcBef>
                <a:spcPct val="0"/>
              </a:spcBef>
            </a:pPr>
            <a:r>
              <a:rPr lang="en-US" sz="9000" spc="-540">
                <a:solidFill>
                  <a:srgbClr val="0B4E7C"/>
                </a:solidFill>
                <a:latin typeface="Rustic Printed"/>
                <a:ea typeface="Rustic Printed"/>
                <a:cs typeface="Rustic Printed"/>
                <a:sym typeface="Rustic Printed"/>
              </a:rPr>
              <a:t>IMPLEMENTATION </a:t>
            </a:r>
          </a:p>
        </p:txBody>
      </p:sp>
      <p:grpSp>
        <p:nvGrpSpPr>
          <p:cNvPr name="Group 7" id="7"/>
          <p:cNvGrpSpPr/>
          <p:nvPr/>
        </p:nvGrpSpPr>
        <p:grpSpPr>
          <a:xfrm rot="0">
            <a:off x="1293668" y="3423486"/>
            <a:ext cx="16230600" cy="5377286"/>
            <a:chOff x="0" y="0"/>
            <a:chExt cx="4274726" cy="1416240"/>
          </a:xfrm>
        </p:grpSpPr>
        <p:sp>
          <p:nvSpPr>
            <p:cNvPr name="Freeform 8" id="8"/>
            <p:cNvSpPr/>
            <p:nvPr/>
          </p:nvSpPr>
          <p:spPr>
            <a:xfrm flipH="false" flipV="false" rot="0">
              <a:off x="0" y="0"/>
              <a:ext cx="4274726" cy="1416240"/>
            </a:xfrm>
            <a:custGeom>
              <a:avLst/>
              <a:gdLst/>
              <a:ahLst/>
              <a:cxnLst/>
              <a:rect r="r" b="b" t="t" l="l"/>
              <a:pathLst>
                <a:path h="1416240" w="4274726">
                  <a:moveTo>
                    <a:pt x="28620" y="0"/>
                  </a:moveTo>
                  <a:lnTo>
                    <a:pt x="4246106" y="0"/>
                  </a:lnTo>
                  <a:cubicBezTo>
                    <a:pt x="4261912" y="0"/>
                    <a:pt x="4274726" y="12813"/>
                    <a:pt x="4274726" y="28620"/>
                  </a:cubicBezTo>
                  <a:lnTo>
                    <a:pt x="4274726" y="1387620"/>
                  </a:lnTo>
                  <a:cubicBezTo>
                    <a:pt x="4274726" y="1403426"/>
                    <a:pt x="4261912" y="1416240"/>
                    <a:pt x="4246106" y="1416240"/>
                  </a:cubicBezTo>
                  <a:lnTo>
                    <a:pt x="28620" y="1416240"/>
                  </a:lnTo>
                  <a:cubicBezTo>
                    <a:pt x="12813" y="1416240"/>
                    <a:pt x="0" y="1403426"/>
                    <a:pt x="0" y="1387620"/>
                  </a:cubicBezTo>
                  <a:lnTo>
                    <a:pt x="0" y="28620"/>
                  </a:lnTo>
                  <a:cubicBezTo>
                    <a:pt x="0" y="12813"/>
                    <a:pt x="12813" y="0"/>
                    <a:pt x="28620" y="0"/>
                  </a:cubicBezTo>
                  <a:close/>
                </a:path>
              </a:pathLst>
            </a:custGeom>
            <a:solidFill>
              <a:srgbClr val="52BFAA">
                <a:alpha val="40784"/>
              </a:srgbClr>
            </a:solidFill>
          </p:spPr>
        </p:sp>
        <p:sp>
          <p:nvSpPr>
            <p:cNvPr name="TextBox 9" id="9"/>
            <p:cNvSpPr txBox="true"/>
            <p:nvPr/>
          </p:nvSpPr>
          <p:spPr>
            <a:xfrm>
              <a:off x="0" y="-38100"/>
              <a:ext cx="4274726" cy="145434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963945" y="4234386"/>
            <a:ext cx="14360110" cy="3321779"/>
          </a:xfrm>
          <a:prstGeom prst="rect">
            <a:avLst/>
          </a:prstGeom>
        </p:spPr>
        <p:txBody>
          <a:bodyPr anchor="t" rtlCol="false" tIns="0" lIns="0" bIns="0" rIns="0">
            <a:spAutoFit/>
          </a:bodyPr>
          <a:lstStyle/>
          <a:p>
            <a:pPr algn="just">
              <a:lnSpc>
                <a:spcPts val="3809"/>
              </a:lnSpc>
            </a:pPr>
            <a:r>
              <a:rPr lang="en-US" sz="2721" b="true">
                <a:solidFill>
                  <a:srgbClr val="0B4E7C"/>
                </a:solidFill>
                <a:latin typeface="Canva Sans Medium"/>
                <a:ea typeface="Canva Sans Medium"/>
                <a:cs typeface="Canva Sans Medium"/>
                <a:sym typeface="Canva Sans Medium"/>
              </a:rPr>
              <a:t>Building a portfolio website involved structuring the project with HTML, CSS, and JavaScript files. HTML defined the website's content and structure, while CSS styled its appearance. JavaScript added interactive elements. The website was tested across browsers and refined for optimal presentation. Ensuring cross-browser compatibility, achieving pixel-perfect design, debugging JavaScript code, and optimizing website performance were some of the challenges encountered during development.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2710020"/>
            <a:ext cx="5975063" cy="4866960"/>
          </a:xfrm>
          <a:custGeom>
            <a:avLst/>
            <a:gdLst/>
            <a:ahLst/>
            <a:cxnLst/>
            <a:rect r="r" b="b" t="t" l="l"/>
            <a:pathLst>
              <a:path h="4866960" w="5975063">
                <a:moveTo>
                  <a:pt x="0" y="0"/>
                </a:moveTo>
                <a:lnTo>
                  <a:pt x="5975063" y="0"/>
                </a:lnTo>
                <a:lnTo>
                  <a:pt x="5975063" y="4866960"/>
                </a:lnTo>
                <a:lnTo>
                  <a:pt x="0" y="4866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8369597" y="2239960"/>
            <a:ext cx="8232032"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RESULTS &amp; IMPACT </a:t>
            </a:r>
          </a:p>
        </p:txBody>
      </p:sp>
      <p:grpSp>
        <p:nvGrpSpPr>
          <p:cNvPr name="Group 5" id="5"/>
          <p:cNvGrpSpPr/>
          <p:nvPr/>
        </p:nvGrpSpPr>
        <p:grpSpPr>
          <a:xfrm rot="0">
            <a:off x="7903181" y="3993010"/>
            <a:ext cx="9543440" cy="5440155"/>
            <a:chOff x="0" y="0"/>
            <a:chExt cx="2513499" cy="1432798"/>
          </a:xfrm>
        </p:grpSpPr>
        <p:sp>
          <p:nvSpPr>
            <p:cNvPr name="Freeform 6" id="6"/>
            <p:cNvSpPr/>
            <p:nvPr/>
          </p:nvSpPr>
          <p:spPr>
            <a:xfrm flipH="false" flipV="false" rot="0">
              <a:off x="0" y="0"/>
              <a:ext cx="2513499" cy="1432798"/>
            </a:xfrm>
            <a:custGeom>
              <a:avLst/>
              <a:gdLst/>
              <a:ahLst/>
              <a:cxnLst/>
              <a:rect r="r" b="b" t="t" l="l"/>
              <a:pathLst>
                <a:path h="1432798" w="2513499">
                  <a:moveTo>
                    <a:pt x="48674" y="0"/>
                  </a:moveTo>
                  <a:lnTo>
                    <a:pt x="2464825" y="0"/>
                  </a:lnTo>
                  <a:cubicBezTo>
                    <a:pt x="2491707" y="0"/>
                    <a:pt x="2513499" y="21792"/>
                    <a:pt x="2513499" y="48674"/>
                  </a:cubicBezTo>
                  <a:lnTo>
                    <a:pt x="2513499" y="1384124"/>
                  </a:lnTo>
                  <a:cubicBezTo>
                    <a:pt x="2513499" y="1411006"/>
                    <a:pt x="2491707" y="1432798"/>
                    <a:pt x="2464825" y="1432798"/>
                  </a:cubicBezTo>
                  <a:lnTo>
                    <a:pt x="48674" y="1432798"/>
                  </a:lnTo>
                  <a:cubicBezTo>
                    <a:pt x="21792" y="1432798"/>
                    <a:pt x="0" y="1411006"/>
                    <a:pt x="0" y="1384124"/>
                  </a:cubicBezTo>
                  <a:lnTo>
                    <a:pt x="0" y="48674"/>
                  </a:lnTo>
                  <a:cubicBezTo>
                    <a:pt x="0" y="21792"/>
                    <a:pt x="21792" y="0"/>
                    <a:pt x="48674" y="0"/>
                  </a:cubicBezTo>
                  <a:close/>
                </a:path>
              </a:pathLst>
            </a:custGeom>
            <a:solidFill>
              <a:srgbClr val="52BFAA">
                <a:alpha val="40784"/>
              </a:srgbClr>
            </a:solidFill>
          </p:spPr>
        </p:sp>
        <p:sp>
          <p:nvSpPr>
            <p:cNvPr name="TextBox 7" id="7"/>
            <p:cNvSpPr txBox="true"/>
            <p:nvPr/>
          </p:nvSpPr>
          <p:spPr>
            <a:xfrm>
              <a:off x="0" y="-38100"/>
              <a:ext cx="2513499" cy="147089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8549160" y="4412912"/>
            <a:ext cx="8343255" cy="4625593"/>
          </a:xfrm>
          <a:prstGeom prst="rect">
            <a:avLst/>
          </a:prstGeom>
        </p:spPr>
        <p:txBody>
          <a:bodyPr anchor="t" rtlCol="false" tIns="0" lIns="0" bIns="0" rIns="0">
            <a:spAutoFit/>
          </a:bodyPr>
          <a:lstStyle/>
          <a:p>
            <a:pPr algn="just" marL="0" indent="0" lvl="0">
              <a:lnSpc>
                <a:spcPts val="2865"/>
              </a:lnSpc>
              <a:spcBef>
                <a:spcPct val="0"/>
              </a:spcBef>
            </a:pPr>
            <a:r>
              <a:rPr lang="en-US" b="true" sz="2122" spc="127">
                <a:solidFill>
                  <a:srgbClr val="0B4E7C"/>
                </a:solidFill>
                <a:latin typeface="Canva Sans Medium"/>
                <a:ea typeface="Canva Sans Medium"/>
                <a:cs typeface="Canva Sans Medium"/>
                <a:sym typeface="Canva Sans Medium"/>
              </a:rPr>
              <a:t>A well-designed portfolio goes beyond a static resume by showcasing a candidate's skills and projects in a dynamic and engaging way. It allows for a more comprehensive presentation of accomplishments, including creative projects, personal initiatives, and technical skills. Unlike a resume, a portfolio can incorporate interactive elements, multimedia, and detailed project descriptions, providing potential employers with a deeper understanding of a candidate's capabilities and work style. This can significantly increase a candidate's visibility, attract potential employers, and ultimately increase their chances of landing their desired role.</a:t>
            </a:r>
          </a:p>
        </p:txBody>
      </p:sp>
      <p:grpSp>
        <p:nvGrpSpPr>
          <p:cNvPr name="Group 9" id="9"/>
          <p:cNvGrpSpPr/>
          <p:nvPr/>
        </p:nvGrpSpPr>
        <p:grpSpPr>
          <a:xfrm rot="0">
            <a:off x="539105" y="8472617"/>
            <a:ext cx="6587625" cy="1382034"/>
            <a:chOff x="0" y="0"/>
            <a:chExt cx="1735012" cy="363992"/>
          </a:xfrm>
        </p:grpSpPr>
        <p:sp>
          <p:nvSpPr>
            <p:cNvPr name="Freeform 10" id="10"/>
            <p:cNvSpPr/>
            <p:nvPr/>
          </p:nvSpPr>
          <p:spPr>
            <a:xfrm flipH="false" flipV="false" rot="0">
              <a:off x="0" y="0"/>
              <a:ext cx="1735013" cy="363992"/>
            </a:xfrm>
            <a:custGeom>
              <a:avLst/>
              <a:gdLst/>
              <a:ahLst/>
              <a:cxnLst/>
              <a:rect r="r" b="b" t="t" l="l"/>
              <a:pathLst>
                <a:path h="363992" w="1735013">
                  <a:moveTo>
                    <a:pt x="70513" y="0"/>
                  </a:moveTo>
                  <a:lnTo>
                    <a:pt x="1664499" y="0"/>
                  </a:lnTo>
                  <a:cubicBezTo>
                    <a:pt x="1703443" y="0"/>
                    <a:pt x="1735013" y="31570"/>
                    <a:pt x="1735013" y="70513"/>
                  </a:cubicBezTo>
                  <a:lnTo>
                    <a:pt x="1735013" y="293479"/>
                  </a:lnTo>
                  <a:cubicBezTo>
                    <a:pt x="1735013" y="332423"/>
                    <a:pt x="1703443" y="363992"/>
                    <a:pt x="1664499" y="363992"/>
                  </a:cubicBezTo>
                  <a:lnTo>
                    <a:pt x="70513" y="363992"/>
                  </a:lnTo>
                  <a:cubicBezTo>
                    <a:pt x="31570" y="363992"/>
                    <a:pt x="0" y="332423"/>
                    <a:pt x="0" y="293479"/>
                  </a:cubicBezTo>
                  <a:lnTo>
                    <a:pt x="0" y="70513"/>
                  </a:lnTo>
                  <a:cubicBezTo>
                    <a:pt x="0" y="31570"/>
                    <a:pt x="31570" y="0"/>
                    <a:pt x="70513" y="0"/>
                  </a:cubicBezTo>
                  <a:close/>
                </a:path>
              </a:pathLst>
            </a:custGeom>
            <a:solidFill>
              <a:srgbClr val="52BFAA">
                <a:alpha val="40784"/>
              </a:srgbClr>
            </a:solidFill>
          </p:spPr>
        </p:sp>
        <p:sp>
          <p:nvSpPr>
            <p:cNvPr name="TextBox 11" id="11"/>
            <p:cNvSpPr txBox="true"/>
            <p:nvPr/>
          </p:nvSpPr>
          <p:spPr>
            <a:xfrm>
              <a:off x="0" y="-38100"/>
              <a:ext cx="1735012" cy="40209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844069" y="8621090"/>
            <a:ext cx="2151805" cy="417415"/>
          </a:xfrm>
          <a:prstGeom prst="rect">
            <a:avLst/>
          </a:prstGeom>
        </p:spPr>
        <p:txBody>
          <a:bodyPr anchor="t" rtlCol="false" tIns="0" lIns="0" bIns="0" rIns="0">
            <a:spAutoFit/>
          </a:bodyPr>
          <a:lstStyle/>
          <a:p>
            <a:pPr algn="l" marL="0" indent="0" lvl="0">
              <a:lnSpc>
                <a:spcPts val="2509"/>
              </a:lnSpc>
            </a:pPr>
            <a:r>
              <a:rPr lang="en-US" sz="2613" spc="-156">
                <a:solidFill>
                  <a:srgbClr val="0B4E7C"/>
                </a:solidFill>
                <a:latin typeface="Rustic Printed"/>
                <a:ea typeface="Rustic Printed"/>
                <a:cs typeface="Rustic Printed"/>
                <a:sym typeface="Rustic Printed"/>
              </a:rPr>
              <a:t>GITHUB REPO URL</a:t>
            </a:r>
          </a:p>
        </p:txBody>
      </p:sp>
      <p:sp>
        <p:nvSpPr>
          <p:cNvPr name="TextBox 13" id="13"/>
          <p:cNvSpPr txBox="true"/>
          <p:nvPr/>
        </p:nvSpPr>
        <p:spPr>
          <a:xfrm rot="0">
            <a:off x="1526994" y="9019455"/>
            <a:ext cx="4037443" cy="467834"/>
          </a:xfrm>
          <a:prstGeom prst="rect">
            <a:avLst/>
          </a:prstGeom>
        </p:spPr>
        <p:txBody>
          <a:bodyPr anchor="t" rtlCol="false" tIns="0" lIns="0" bIns="0" rIns="0">
            <a:spAutoFit/>
          </a:bodyPr>
          <a:lstStyle/>
          <a:p>
            <a:pPr algn="just" marL="0" indent="0" lvl="0">
              <a:lnSpc>
                <a:spcPts val="1946"/>
              </a:lnSpc>
              <a:spcBef>
                <a:spcPct val="0"/>
              </a:spcBef>
            </a:pPr>
            <a:r>
              <a:rPr lang="en-US" b="true" sz="1441" spc="86">
                <a:solidFill>
                  <a:srgbClr val="0B4E7C"/>
                </a:solidFill>
                <a:latin typeface="Canva Sans Medium"/>
                <a:ea typeface="Canva Sans Medium"/>
                <a:cs typeface="Canva Sans Medium"/>
                <a:sym typeface="Canva Sans Medium"/>
              </a:rPr>
              <a:t>https://github.com/vishnupriyanpr183207/PVV-PORTFOLIO.git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116246" y="3623984"/>
            <a:ext cx="3800579" cy="4114800"/>
          </a:xfrm>
          <a:custGeom>
            <a:avLst/>
            <a:gdLst/>
            <a:ahLst/>
            <a:cxnLst/>
            <a:rect r="r" b="b" t="t" l="l"/>
            <a:pathLst>
              <a:path h="4114800" w="3800579">
                <a:moveTo>
                  <a:pt x="0" y="0"/>
                </a:moveTo>
                <a:lnTo>
                  <a:pt x="3800579" y="0"/>
                </a:lnTo>
                <a:lnTo>
                  <a:pt x="3800579"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907195" y="3931076"/>
            <a:ext cx="10141838" cy="3462516"/>
          </a:xfrm>
          <a:prstGeom prst="rect">
            <a:avLst/>
          </a:prstGeom>
        </p:spPr>
        <p:txBody>
          <a:bodyPr anchor="t" rtlCol="false" tIns="0" lIns="0" bIns="0" rIns="0">
            <a:spAutoFit/>
          </a:bodyPr>
          <a:lstStyle/>
          <a:p>
            <a:pPr algn="just" marL="0" indent="0" lvl="0">
              <a:lnSpc>
                <a:spcPts val="3121"/>
              </a:lnSpc>
              <a:spcBef>
                <a:spcPct val="0"/>
              </a:spcBef>
            </a:pPr>
            <a:r>
              <a:rPr lang="en-US" b="true" sz="2312" spc="138">
                <a:solidFill>
                  <a:srgbClr val="FFFFFF"/>
                </a:solidFill>
                <a:latin typeface="Canva Sans Medium"/>
                <a:ea typeface="Canva Sans Medium"/>
                <a:cs typeface="Canva Sans Medium"/>
                <a:sym typeface="Canva Sans Medium"/>
              </a:rPr>
              <a:t>Future enhancements for portfolios could include increased automation, better data analytics, and improved remote project management capabilities. Automation could streamline decision-making processes and automate routine tasks, while data analytics could provide more insightful analysis and predictive capabilities. Remote project management tools could facilitate real-time collaboration and access to project data from anywhere, supporting the growing trend of remote work.</a:t>
            </a:r>
          </a:p>
        </p:txBody>
      </p:sp>
      <p:sp>
        <p:nvSpPr>
          <p:cNvPr name="TextBox 8" id="8"/>
          <p:cNvSpPr txBox="true"/>
          <p:nvPr/>
        </p:nvSpPr>
        <p:spPr>
          <a:xfrm rot="0">
            <a:off x="-1321331" y="1849677"/>
            <a:ext cx="11248885" cy="1263016"/>
          </a:xfrm>
          <a:prstGeom prst="rect">
            <a:avLst/>
          </a:prstGeom>
        </p:spPr>
        <p:txBody>
          <a:bodyPr anchor="t" rtlCol="false" tIns="0" lIns="0" bIns="0" rIns="0">
            <a:spAutoFit/>
          </a:bodyPr>
          <a:lstStyle/>
          <a:p>
            <a:pPr algn="ctr" marL="0" indent="0" lvl="0">
              <a:lnSpc>
                <a:spcPts val="7680"/>
              </a:lnSpc>
            </a:pPr>
            <a:r>
              <a:rPr lang="en-US" sz="8000" spc="-480">
                <a:solidFill>
                  <a:srgbClr val="52BFAA"/>
                </a:solidFill>
                <a:latin typeface="Rustic Printed"/>
                <a:ea typeface="Rustic Printed"/>
                <a:cs typeface="Rustic Printed"/>
                <a:sym typeface="Rustic Printed"/>
              </a:rPr>
              <a:t>FUTURE 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DAGaR4bGV5A</dc:identifier>
  <dcterms:modified xsi:type="dcterms:W3CDTF">2011-08-01T06:04:30Z</dcterms:modified>
  <cp:revision>1</cp:revision>
  <dc:title>Blue and Green Organic Group Project Presentation</dc:title>
</cp:coreProperties>
</file>