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4"/>
  </p:sldMasterIdLst>
  <p:sldIdLst>
    <p:sldId id="335" r:id="rId5"/>
    <p:sldId id="336" r:id="rId6"/>
    <p:sldId id="355" r:id="rId7"/>
    <p:sldId id="348" r:id="rId8"/>
    <p:sldId id="338" r:id="rId9"/>
    <p:sldId id="339" r:id="rId10"/>
    <p:sldId id="340" r:id="rId11"/>
    <p:sldId id="354" r:id="rId12"/>
    <p:sldId id="350" r:id="rId13"/>
    <p:sldId id="341" r:id="rId14"/>
    <p:sldId id="357" r:id="rId15"/>
    <p:sldId id="342" r:id="rId16"/>
    <p:sldId id="352" r:id="rId17"/>
    <p:sldId id="359" r:id="rId18"/>
    <p:sldId id="343" r:id="rId19"/>
    <p:sldId id="358" r:id="rId20"/>
    <p:sldId id="353" r:id="rId21"/>
    <p:sldId id="34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DEF9ED-3008-5ECD-319B-42EA381CB565}" v="802" dt="2025-10-14T14:14:53.843"/>
    <p1510:client id="{900FA519-5764-E317-BCCF-9FB2726113C8}" v="201" dt="2025-10-14T08:56:44.887"/>
    <p1510:client id="{9D1E07E2-B7BC-96C7-D1C9-B3510DF10F8C}" v="24" dt="2025-10-14T13:14:40.575"/>
    <p1510:client id="{AB2060C2-0620-127F-FF59-0AEAA117A2AE}" v="28" dt="2025-10-14T06:13:44.162"/>
    <p1510:client id="{B979DD51-63BD-CF89-7CD5-20387EE967AC}" v="564" dt="2025-10-14T13:00:01.5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0979-F579-4E9B-A675-1F5ABBFF00DB}" type="datetimeFigureOut">
              <a:rPr lang="en-US" dirty="0"/>
              <a:t>10/14/2025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439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6D0F-5A12-4D0A-80B0-1A6122B61E7B}" type="datetimeFigureOut">
              <a:rPr lang="en-US" dirty="0"/>
              <a:t>10/14/2025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14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8C84-89CA-44AB-B0BE-5C91BAF75478}" type="datetimeFigureOut">
              <a:rPr lang="en-US" dirty="0"/>
              <a:t>10/14/2025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513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Title slide dark">
  <p:cSld name="9_Title slide dark">
    <p:bg>
      <p:bgPr>
        <a:solidFill>
          <a:schemeClr val="bg1">
            <a:lumMod val="95000"/>
            <a:alpha val="27000"/>
          </a:schemeClr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8"/>
          <p:cNvSpPr txBox="1">
            <a:spLocks noGrp="1"/>
          </p:cNvSpPr>
          <p:nvPr userDrawn="1">
            <p:ph type="title"/>
          </p:nvPr>
        </p:nvSpPr>
        <p:spPr>
          <a:xfrm>
            <a:off x="533401" y="258785"/>
            <a:ext cx="108889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333"/>
              <a:buFont typeface="Quattrocento Sans"/>
              <a:buNone/>
              <a:defRPr sz="2400" b="1" i="0" u="none" strike="noStrike" cap="none">
                <a:solidFill>
                  <a:schemeClr val="tx2"/>
                </a:solidFill>
                <a:latin typeface="Bw Modelica SS02" panose="00000600000000000000" pitchFamily="50" charset="0"/>
                <a:ea typeface="Bw Modelica SS02" panose="00000600000000000000" pitchFamily="50" charset="0"/>
                <a:cs typeface="Calibri Light" panose="020F0302020204030204" pitchFamily="34" charset="0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14C7A148-8D6D-4FCD-AE91-B2F1E93837C8}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11561718" y="6225024"/>
            <a:ext cx="743151" cy="522822"/>
          </a:xfrm>
          <a:custGeom>
            <a:avLst/>
            <a:gdLst>
              <a:gd name="T0" fmla="*/ 3955 w 3955"/>
              <a:gd name="T1" fmla="*/ 2784 h 2798"/>
              <a:gd name="T2" fmla="*/ 1996 w 3955"/>
              <a:gd name="T3" fmla="*/ 0 h 2798"/>
              <a:gd name="T4" fmla="*/ 0 w 3955"/>
              <a:gd name="T5" fmla="*/ 2798 h 2798"/>
              <a:gd name="T6" fmla="*/ 3955 w 3955"/>
              <a:gd name="T7" fmla="*/ 2784 h 2798"/>
              <a:gd name="connsiteX0" fmla="*/ 10108 w 10108"/>
              <a:gd name="connsiteY0" fmla="*/ 10052 h 10052"/>
              <a:gd name="connsiteX1" fmla="*/ 5047 w 10108"/>
              <a:gd name="connsiteY1" fmla="*/ 0 h 10052"/>
              <a:gd name="connsiteX2" fmla="*/ 0 w 10108"/>
              <a:gd name="connsiteY2" fmla="*/ 10000 h 10052"/>
              <a:gd name="connsiteX3" fmla="*/ 10108 w 10108"/>
              <a:gd name="connsiteY3" fmla="*/ 10052 h 10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08" h="10052">
                <a:moveTo>
                  <a:pt x="10108" y="10052"/>
                </a:moveTo>
                <a:lnTo>
                  <a:pt x="5047" y="0"/>
                </a:lnTo>
                <a:lnTo>
                  <a:pt x="0" y="10000"/>
                </a:lnTo>
                <a:lnTo>
                  <a:pt x="10108" y="10052"/>
                </a:lnTo>
                <a:close/>
              </a:path>
            </a:pathLst>
          </a:custGeom>
          <a:gradFill flip="none" rotWithShape="1">
            <a:gsLst>
              <a:gs pos="0">
                <a:srgbClr val="11306F"/>
              </a:gs>
              <a:gs pos="99000">
                <a:srgbClr val="FF000C"/>
              </a:gs>
              <a:gs pos="32000">
                <a:srgbClr val="1D92EA"/>
              </a:gs>
              <a:gs pos="71000">
                <a:srgbClr val="11306F">
                  <a:alpha val="86000"/>
                </a:srgb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noProof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E550D1-B183-6C58-8A25-87F8C15A0F82}"/>
              </a:ext>
            </a:extLst>
          </p:cNvPr>
          <p:cNvSpPr/>
          <p:nvPr userDrawn="1"/>
        </p:nvSpPr>
        <p:spPr>
          <a:xfrm>
            <a:off x="11816419" y="6363459"/>
            <a:ext cx="335348" cy="24622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6093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A0565A-C074-4695-8CD4-65F95A2E85D5}" type="slidenum">
              <a:rPr kumimoji="0" lang="uk-UA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rPr>
              <a:t>‹#›</a:t>
            </a:fld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21" name="Freeform 1">
            <a:extLst>
              <a:ext uri="{FF2B5EF4-FFF2-40B4-BE49-F238E27FC236}">
                <a16:creationId xmlns:a16="http://schemas.microsoft.com/office/drawing/2014/main" id="{29DAF5F2-2428-FCBC-00BE-44B82971AE07}"/>
              </a:ext>
            </a:extLst>
          </p:cNvPr>
          <p:cNvSpPr/>
          <p:nvPr userDrawn="1"/>
        </p:nvSpPr>
        <p:spPr>
          <a:xfrm>
            <a:off x="171780" y="347459"/>
            <a:ext cx="110476" cy="207372"/>
          </a:xfrm>
          <a:custGeom>
            <a:avLst/>
            <a:gdLst>
              <a:gd name="connsiteX0" fmla="*/ 1425004 w 5715000"/>
              <a:gd name="connsiteY0" fmla="*/ 0 h 6858000"/>
              <a:gd name="connsiteX1" fmla="*/ 0 w 5715000"/>
              <a:gd name="connsiteY1" fmla="*/ 0 h 6858000"/>
              <a:gd name="connsiteX2" fmla="*/ 4289997 w 5715000"/>
              <a:gd name="connsiteY2" fmla="*/ 3419793 h 6858000"/>
              <a:gd name="connsiteX3" fmla="*/ 733298 w 5715000"/>
              <a:gd name="connsiteY3" fmla="*/ 6858000 h 6858000"/>
              <a:gd name="connsiteX4" fmla="*/ 2158302 w 5715000"/>
              <a:gd name="connsiteY4" fmla="*/ 6858000 h 6858000"/>
              <a:gd name="connsiteX5" fmla="*/ 5715000 w 5715000"/>
              <a:gd name="connsiteY5" fmla="*/ 3419793 h 6858000"/>
              <a:gd name="connsiteX6" fmla="*/ 1425004 w 57150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15000" h="6858000">
                <a:moveTo>
                  <a:pt x="1425004" y="0"/>
                </a:moveTo>
                <a:lnTo>
                  <a:pt x="0" y="0"/>
                </a:lnTo>
                <a:lnTo>
                  <a:pt x="4289997" y="3419793"/>
                </a:lnTo>
                <a:lnTo>
                  <a:pt x="733298" y="6858000"/>
                </a:lnTo>
                <a:lnTo>
                  <a:pt x="2158302" y="6858000"/>
                </a:lnTo>
                <a:lnTo>
                  <a:pt x="5715000" y="3419793"/>
                </a:lnTo>
                <a:lnTo>
                  <a:pt x="1425004" y="0"/>
                </a:lnTo>
                <a:close/>
              </a:path>
            </a:pathLst>
          </a:custGeom>
          <a:gradFill>
            <a:gsLst>
              <a:gs pos="10000">
                <a:srgbClr val="EC0D98"/>
              </a:gs>
              <a:gs pos="72000">
                <a:schemeClr val="accent1"/>
              </a:gs>
              <a:gs pos="100000">
                <a:srgbClr val="1B7BC8"/>
              </a:gs>
            </a:gsLst>
            <a:lin ang="10800000" scaled="1"/>
          </a:gra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 1">
            <a:extLst>
              <a:ext uri="{FF2B5EF4-FFF2-40B4-BE49-F238E27FC236}">
                <a16:creationId xmlns:a16="http://schemas.microsoft.com/office/drawing/2014/main" id="{4572405C-124C-38E3-C305-7EF8E0991663}"/>
              </a:ext>
            </a:extLst>
          </p:cNvPr>
          <p:cNvSpPr/>
          <p:nvPr userDrawn="1"/>
        </p:nvSpPr>
        <p:spPr>
          <a:xfrm>
            <a:off x="208484" y="296487"/>
            <a:ext cx="164786" cy="309316"/>
          </a:xfrm>
          <a:custGeom>
            <a:avLst/>
            <a:gdLst>
              <a:gd name="connsiteX0" fmla="*/ 1425004 w 5715000"/>
              <a:gd name="connsiteY0" fmla="*/ 0 h 6858000"/>
              <a:gd name="connsiteX1" fmla="*/ 0 w 5715000"/>
              <a:gd name="connsiteY1" fmla="*/ 0 h 6858000"/>
              <a:gd name="connsiteX2" fmla="*/ 4289997 w 5715000"/>
              <a:gd name="connsiteY2" fmla="*/ 3419793 h 6858000"/>
              <a:gd name="connsiteX3" fmla="*/ 733298 w 5715000"/>
              <a:gd name="connsiteY3" fmla="*/ 6858000 h 6858000"/>
              <a:gd name="connsiteX4" fmla="*/ 2158302 w 5715000"/>
              <a:gd name="connsiteY4" fmla="*/ 6858000 h 6858000"/>
              <a:gd name="connsiteX5" fmla="*/ 5715000 w 5715000"/>
              <a:gd name="connsiteY5" fmla="*/ 3419793 h 6858000"/>
              <a:gd name="connsiteX6" fmla="*/ 1425004 w 57150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15000" h="6858000">
                <a:moveTo>
                  <a:pt x="1425004" y="0"/>
                </a:moveTo>
                <a:lnTo>
                  <a:pt x="0" y="0"/>
                </a:lnTo>
                <a:lnTo>
                  <a:pt x="4289997" y="3419793"/>
                </a:lnTo>
                <a:lnTo>
                  <a:pt x="733298" y="6858000"/>
                </a:lnTo>
                <a:lnTo>
                  <a:pt x="2158302" y="6858000"/>
                </a:lnTo>
                <a:lnTo>
                  <a:pt x="5715000" y="3419793"/>
                </a:lnTo>
                <a:lnTo>
                  <a:pt x="1425004" y="0"/>
                </a:lnTo>
                <a:close/>
              </a:path>
            </a:pathLst>
          </a:custGeom>
          <a:gradFill>
            <a:gsLst>
              <a:gs pos="10000">
                <a:srgbClr val="EC0D98"/>
              </a:gs>
              <a:gs pos="72000">
                <a:schemeClr val="accent1"/>
              </a:gs>
              <a:gs pos="100000">
                <a:srgbClr val="1B7BC8"/>
              </a:gs>
            </a:gsLst>
            <a:lin ang="10800000" scaled="1"/>
          </a:gra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 1">
            <a:extLst>
              <a:ext uri="{FF2B5EF4-FFF2-40B4-BE49-F238E27FC236}">
                <a16:creationId xmlns:a16="http://schemas.microsoft.com/office/drawing/2014/main" id="{44FC9997-7012-399E-BCC9-A84CDFBE1A30}"/>
              </a:ext>
            </a:extLst>
          </p:cNvPr>
          <p:cNvSpPr/>
          <p:nvPr userDrawn="1"/>
        </p:nvSpPr>
        <p:spPr>
          <a:xfrm>
            <a:off x="117037" y="383177"/>
            <a:ext cx="72418" cy="135936"/>
          </a:xfrm>
          <a:custGeom>
            <a:avLst/>
            <a:gdLst>
              <a:gd name="connsiteX0" fmla="*/ 1425004 w 5715000"/>
              <a:gd name="connsiteY0" fmla="*/ 0 h 6858000"/>
              <a:gd name="connsiteX1" fmla="*/ 0 w 5715000"/>
              <a:gd name="connsiteY1" fmla="*/ 0 h 6858000"/>
              <a:gd name="connsiteX2" fmla="*/ 4289997 w 5715000"/>
              <a:gd name="connsiteY2" fmla="*/ 3419793 h 6858000"/>
              <a:gd name="connsiteX3" fmla="*/ 733298 w 5715000"/>
              <a:gd name="connsiteY3" fmla="*/ 6858000 h 6858000"/>
              <a:gd name="connsiteX4" fmla="*/ 2158302 w 5715000"/>
              <a:gd name="connsiteY4" fmla="*/ 6858000 h 6858000"/>
              <a:gd name="connsiteX5" fmla="*/ 5715000 w 5715000"/>
              <a:gd name="connsiteY5" fmla="*/ 3419793 h 6858000"/>
              <a:gd name="connsiteX6" fmla="*/ 1425004 w 57150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15000" h="6858000">
                <a:moveTo>
                  <a:pt x="1425004" y="0"/>
                </a:moveTo>
                <a:lnTo>
                  <a:pt x="0" y="0"/>
                </a:lnTo>
                <a:lnTo>
                  <a:pt x="4289997" y="3419793"/>
                </a:lnTo>
                <a:lnTo>
                  <a:pt x="733298" y="6858000"/>
                </a:lnTo>
                <a:lnTo>
                  <a:pt x="2158302" y="6858000"/>
                </a:lnTo>
                <a:lnTo>
                  <a:pt x="5715000" y="3419793"/>
                </a:lnTo>
                <a:lnTo>
                  <a:pt x="1425004" y="0"/>
                </a:lnTo>
                <a:close/>
              </a:path>
            </a:pathLst>
          </a:custGeom>
          <a:gradFill>
            <a:gsLst>
              <a:gs pos="10000">
                <a:srgbClr val="EC0D98"/>
              </a:gs>
              <a:gs pos="72000">
                <a:schemeClr val="accent1"/>
              </a:gs>
              <a:gs pos="100000">
                <a:srgbClr val="1B7BC8"/>
              </a:gs>
            </a:gsLst>
            <a:lin ang="10800000" scaled="1"/>
          </a:gra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8F7993-9F5C-6834-0EC9-58B87BEE26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2445" y="6404328"/>
            <a:ext cx="1448946" cy="27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8199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156E-175E-4DBA-9D21-B772C320F342}" type="datetimeFigureOut">
              <a:rPr lang="en-US" dirty="0"/>
              <a:t>10/14/2025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53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5F6E-3D02-4292-95D1-C62B3126321B}" type="datetimeFigureOut">
              <a:rPr lang="en-US" dirty="0"/>
              <a:t>10/14/2025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50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5ACB-D10C-44A8-9570-124370F4CB38}" type="datetimeFigureOut">
              <a:rPr lang="en-US" dirty="0"/>
              <a:t>10/14/2025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80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84F4-0E7A-4BDE-98C6-AE68FB974645}" type="datetimeFigureOut">
              <a:rPr lang="en-US" dirty="0"/>
              <a:t>10/14/2025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11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F1D8-9801-4C4B-92F3-66C9A863BD74}" type="datetimeFigureOut">
              <a:rPr lang="en-US" dirty="0"/>
              <a:t>10/14/2025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0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E8FD-B23E-4E1A-83EF-0847EBEA0105}" type="datetimeFigureOut">
              <a:rPr lang="en-US" dirty="0"/>
              <a:t>10/14/2025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9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1E-A7C2-465C-AD39-8EDCB0F58E3C}" type="datetimeFigureOut">
              <a:rPr lang="en-US" dirty="0"/>
              <a:t>10/14/2025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09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93E5-AFB6-485C-8E3C-32F92A07875F}" type="datetimeFigureOut">
              <a:rPr lang="en-US" dirty="0"/>
              <a:t>10/14/2025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17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3A332BE1-279E-4118-9FE3-7952B079A510}" type="datetimeFigureOut">
              <a:rPr lang="en-US" dirty="0"/>
              <a:t>10/14/2025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334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2160">
          <p15:clr>
            <a:srgbClr val="F26B43"/>
          </p15:clr>
        </p15:guide>
        <p15:guide id="6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20CB4-EDB5-35F5-6EDF-FF552DED3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3A6BF4-DDCC-E6BC-F8D6-DA19D5465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93943F-A7BA-2B70-0F8A-D391DDF45BD7}"/>
              </a:ext>
            </a:extLst>
          </p:cNvPr>
          <p:cNvSpPr/>
          <p:nvPr/>
        </p:nvSpPr>
        <p:spPr>
          <a:xfrm>
            <a:off x="518525" y="255803"/>
            <a:ext cx="11535949" cy="2618026"/>
          </a:xfrm>
          <a:prstGeom prst="rect">
            <a:avLst/>
          </a:prstGeom>
          <a:solidFill>
            <a:srgbClr val="141E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IN" sz="3200" b="1">
              <a:latin typeface="Times New Roman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IN" sz="3200" b="1">
              <a:latin typeface="Times New Roman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IN" sz="3200" b="1">
                <a:ea typeface="+mn-lt"/>
                <a:cs typeface="+mn-lt"/>
              </a:rPr>
              <a:t>Prompt-Driven Full Stack Application Development with GitHub Copilot, Integrated Standards Checklist, and Code Review</a:t>
            </a:r>
            <a:endParaRPr lang="en-IN" sz="3200" b="1"/>
          </a:p>
          <a:p>
            <a:pPr algn="ctr"/>
            <a:endParaRPr lang="en-IN" sz="3200" b="1">
              <a:latin typeface="Times New Roman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IN" sz="3200" b="1">
              <a:latin typeface="Times New Roman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 descr="A close-up of a sign&#10;&#10;AI-generated content may be incorrect.">
            <a:extLst>
              <a:ext uri="{FF2B5EF4-FFF2-40B4-BE49-F238E27FC236}">
                <a16:creationId xmlns:a16="http://schemas.microsoft.com/office/drawing/2014/main" id="{6F0F4397-DADF-4034-374A-903761A1F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700" y="3429849"/>
            <a:ext cx="8890000" cy="246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702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18BB7-047A-4AF4-208C-2394B11B5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213" y="508816"/>
            <a:ext cx="10888980" cy="923330"/>
          </a:xfrm>
        </p:spPr>
        <p:txBody>
          <a:bodyPr/>
          <a:lstStyle/>
          <a:p>
            <a:r>
              <a:rPr lang="en-US" sz="3200">
                <a:latin typeface="Times New Roman"/>
                <a:cs typeface="Calibri Light"/>
              </a:rPr>
              <a:t>Results :</a:t>
            </a:r>
            <a:br>
              <a:rPr lang="en-US" sz="3200">
                <a:latin typeface="Times New Roman"/>
                <a:cs typeface="Calibri Light"/>
              </a:rPr>
            </a:br>
            <a:r>
              <a:rPr lang="en-US" sz="2800">
                <a:latin typeface="Times New Roman"/>
                <a:cs typeface="Calibri Light"/>
              </a:rPr>
              <a:t>        Front-End Part's Code Review Checklist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A3B31B9-1AEA-4913-486D-CB2C4D7E8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194" y="1503091"/>
            <a:ext cx="10461678" cy="483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728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6FB7403-BAF4-6FAD-0911-DFD488CBF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947738"/>
            <a:ext cx="11296650" cy="475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314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46EFD-92C5-D3D7-1FAF-C90A1EE0A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1" y="258785"/>
            <a:ext cx="10888980" cy="1107996"/>
          </a:xfrm>
        </p:spPr>
        <p:txBody>
          <a:bodyPr/>
          <a:lstStyle/>
          <a:p>
            <a:br>
              <a:rPr lang="en-US" sz="3600">
                <a:latin typeface="Calibri"/>
                <a:cs typeface="Calibri Light"/>
              </a:rPr>
            </a:br>
            <a:endParaRPr lang="en-US" sz="3600">
              <a:latin typeface="Calibri"/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C315FB-9EA6-6A71-F4C5-1FC98B5CA892}"/>
              </a:ext>
            </a:extLst>
          </p:cNvPr>
          <p:cNvSpPr txBox="1"/>
          <p:nvPr/>
        </p:nvSpPr>
        <p:spPr>
          <a:xfrm>
            <a:off x="2585940" y="419919"/>
            <a:ext cx="7247393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latin typeface="Times New Roman"/>
                <a:cs typeface="Times New Roman"/>
              </a:rPr>
              <a:t>Back-End Part's Code Review Checklist:</a:t>
            </a:r>
          </a:p>
          <a:p>
            <a:endParaRPr lang="en-US"/>
          </a:p>
        </p:txBody>
      </p:sp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E6595773-3A73-09E6-B436-F57A0B813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668" y="1093060"/>
            <a:ext cx="9583334" cy="512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097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44229-F6AE-72AB-0FAA-09EC2560D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3801" y="2874985"/>
            <a:ext cx="2176780" cy="1116925"/>
          </a:xfrm>
        </p:spPr>
        <p:txBody>
          <a:bodyPr/>
          <a:lstStyle/>
          <a:p>
            <a:r>
              <a:rPr lang="en-US" sz="6600">
                <a:latin typeface="Times New Roman"/>
                <a:cs typeface="Calibri Light"/>
              </a:rPr>
              <a:t>Demo</a:t>
            </a:r>
            <a:endParaRPr lang="en-US" sz="660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15164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F1B8F-6BEC-3D9A-0ED8-0722AD68E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500085"/>
            <a:ext cx="10888980" cy="430887"/>
          </a:xfrm>
        </p:spPr>
        <p:txBody>
          <a:bodyPr/>
          <a:lstStyle/>
          <a:p>
            <a:r>
              <a:rPr lang="en-US" sz="2800" dirty="0">
                <a:latin typeface="Times New Roman"/>
                <a:cs typeface="Calibri Light"/>
              </a:rPr>
              <a:t>Comparative Study :</a:t>
            </a:r>
            <a:endParaRPr lang="en-US" sz="2800">
              <a:latin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51841B-C5CA-CB86-C406-DC718C0B8CDA}"/>
              </a:ext>
            </a:extLst>
          </p:cNvPr>
          <p:cNvSpPr txBox="1"/>
          <p:nvPr/>
        </p:nvSpPr>
        <p:spPr>
          <a:xfrm>
            <a:off x="1752600" y="927100"/>
            <a:ext cx="10439400" cy="5509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b="1" dirty="0">
                <a:latin typeface="Times New Roman"/>
                <a:cs typeface="Times New Roman"/>
              </a:rPr>
              <a:t>Response Time Overview:</a:t>
            </a:r>
            <a:r>
              <a:rPr lang="en-US" sz="2200" dirty="0">
                <a:latin typeface="Times New Roman"/>
                <a:cs typeface="Times New Roman"/>
              </a:rPr>
              <a:t> </a:t>
            </a:r>
            <a:endParaRPr lang="en-US" sz="2200">
              <a:latin typeface="Neue Haas Grotesk Text Pro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US" sz="2200" dirty="0">
                <a:latin typeface="Times New Roman"/>
                <a:cs typeface="Times New Roman"/>
              </a:rPr>
              <a:t>GPT-5: 1.5s initial / 11.2s complete</a:t>
            </a:r>
            <a:endParaRPr lang="en-US" sz="2200" dirty="0">
              <a:latin typeface="Neue Haas Grotesk Text Pro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US" sz="2200" dirty="0">
                <a:latin typeface="Times New Roman"/>
                <a:cs typeface="Times New Roman"/>
              </a:rPr>
              <a:t>Claude Sonnet 3.5</a:t>
            </a:r>
            <a:r>
              <a:rPr lang="en-US" sz="2200" b="1" dirty="0">
                <a:latin typeface="Times New Roman"/>
                <a:cs typeface="Times New Roman"/>
              </a:rPr>
              <a:t>:</a:t>
            </a:r>
            <a:r>
              <a:rPr lang="en-US" sz="2200" dirty="0">
                <a:latin typeface="Times New Roman"/>
                <a:cs typeface="Times New Roman"/>
              </a:rPr>
              <a:t> 2.2s initial / 10.8s complete</a:t>
            </a:r>
            <a:endParaRPr lang="en-US" sz="2200" dirty="0">
              <a:latin typeface="Neue Haas Grotesk Text Pro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US" sz="2200" dirty="0">
                <a:latin typeface="Times New Roman"/>
                <a:cs typeface="Times New Roman"/>
              </a:rPr>
              <a:t>Gemini 2.5 Pro</a:t>
            </a:r>
            <a:r>
              <a:rPr lang="en-US" sz="2200" b="1" dirty="0">
                <a:latin typeface="Times New Roman"/>
                <a:cs typeface="Times New Roman"/>
              </a:rPr>
              <a:t>:</a:t>
            </a:r>
            <a:r>
              <a:rPr lang="en-US" sz="2200" dirty="0">
                <a:latin typeface="Times New Roman"/>
                <a:cs typeface="Times New Roman"/>
              </a:rPr>
              <a:t> 1.9s initial / 11.5s complete</a:t>
            </a:r>
            <a:endParaRPr lang="en-US" sz="2200">
              <a:latin typeface="Neue Haas Grotesk Text Pro"/>
              <a:cs typeface="Times New Roman"/>
            </a:endParaRPr>
          </a:p>
          <a:p>
            <a:r>
              <a:rPr lang="en-US" sz="2200" b="1" dirty="0">
                <a:latin typeface="Times New Roman"/>
                <a:cs typeface="Times New Roman"/>
              </a:rPr>
              <a:t>Performance Leaders:</a:t>
            </a:r>
            <a:r>
              <a:rPr lang="en-US" sz="2200" dirty="0">
                <a:latin typeface="Times New Roman"/>
                <a:cs typeface="Times New Roman"/>
              </a:rPr>
              <a:t> </a:t>
            </a:r>
            <a:endParaRPr lang="en-US" sz="2200"/>
          </a:p>
          <a:p>
            <a:pPr marL="342900" indent="-342900">
              <a:buFont typeface="Arial"/>
              <a:buChar char="•"/>
            </a:pPr>
            <a:r>
              <a:rPr lang="en-US" sz="2200">
                <a:latin typeface="Times New Roman"/>
                <a:cs typeface="Times New Roman"/>
              </a:rPr>
              <a:t>Fastest Start: GPT-5 (1.5s)</a:t>
            </a:r>
            <a:endParaRPr lang="en-US" sz="2200" b="1">
              <a:latin typeface="Neue Haas Grotesk Text Pro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US" sz="2200">
                <a:latin typeface="Times New Roman"/>
                <a:cs typeface="Times New Roman"/>
              </a:rPr>
              <a:t>Fastest Complete Analysis: Claude (10.8s)</a:t>
            </a:r>
            <a:endParaRPr lang="en-US" sz="2200" b="1">
              <a:latin typeface="Neue Haas Grotesk Text Pro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US" sz="2200" dirty="0">
                <a:latin typeface="Times New Roman"/>
                <a:cs typeface="Times New Roman"/>
              </a:rPr>
              <a:t>Most Comprehensive: GPT-5 (9.72/10)</a:t>
            </a:r>
            <a:endParaRPr lang="en-US" sz="2200" b="1" dirty="0">
              <a:latin typeface="Neue Haas Grotesk Text Pro"/>
              <a:cs typeface="Times New Roman"/>
            </a:endParaRPr>
          </a:p>
          <a:p>
            <a:r>
              <a:rPr lang="en-US" sz="2200" b="1" dirty="0">
                <a:latin typeface="Times New Roman"/>
                <a:cs typeface="Times New Roman"/>
              </a:rPr>
              <a:t>Resource Usage: </a:t>
            </a:r>
            <a:endParaRPr lang="en-US" sz="2200" b="1" dirty="0">
              <a:latin typeface="Neue Haas Grotesk Text Pro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US" sz="2200">
                <a:latin typeface="Times New Roman"/>
                <a:cs typeface="Times New Roman"/>
              </a:rPr>
              <a:t>Most Efficient: Claude Sonnet 3.5</a:t>
            </a:r>
            <a:endParaRPr lang="en-US" sz="2200" b="1">
              <a:latin typeface="Neue Haas Grotesk Text Pro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US" sz="2200">
                <a:latin typeface="Times New Roman"/>
                <a:cs typeface="Times New Roman"/>
              </a:rPr>
              <a:t>Highest Overhead: GPT-5 (type checking)</a:t>
            </a:r>
            <a:endParaRPr lang="en-US" sz="2200" b="1">
              <a:latin typeface="Neue Haas Grotesk Text Pro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US" sz="2200" dirty="0">
                <a:latin typeface="Times New Roman"/>
                <a:cs typeface="Times New Roman"/>
              </a:rPr>
              <a:t>Most Resource-Intensive: Gemini 2.5 Pro (security scanning)</a:t>
            </a:r>
            <a:endParaRPr lang="en-US" sz="2200" b="1" dirty="0">
              <a:latin typeface="Neue Haas Grotesk Text Pro"/>
              <a:cs typeface="Times New Roman"/>
            </a:endParaRPr>
          </a:p>
          <a:p>
            <a:r>
              <a:rPr lang="en-US" sz="2200" b="1" dirty="0">
                <a:latin typeface="Times New Roman"/>
                <a:cs typeface="Times New Roman"/>
              </a:rPr>
              <a:t>Consistency Metrics: </a:t>
            </a:r>
            <a:endParaRPr lang="en-US" sz="2200" b="1" dirty="0">
              <a:latin typeface="Neue Haas Grotesk Text Pro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US" sz="2200" dirty="0">
                <a:latin typeface="Times New Roman"/>
                <a:cs typeface="Times New Roman"/>
              </a:rPr>
              <a:t>Variance between runs: &lt;0.2s</a:t>
            </a:r>
            <a:endParaRPr lang="en-US" sz="2200" dirty="0">
              <a:latin typeface="Neue Haas Grotesk Text Pro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US" sz="2200" dirty="0">
                <a:latin typeface="Times New Roman"/>
                <a:cs typeface="Times New Roman"/>
              </a:rPr>
              <a:t>Linear scaling with codebase size</a:t>
            </a:r>
            <a:endParaRPr lang="en-US" sz="2200" dirty="0">
              <a:latin typeface="Neue Haas Grotesk Text Pro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US" sz="2200" dirty="0">
                <a:latin typeface="Times New Roman"/>
                <a:cs typeface="Times New Roman"/>
              </a:rPr>
              <a:t>Stable performance across code sections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0058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CD1E0-1F03-DD76-9E9A-27C19D6F3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63" y="-4740"/>
            <a:ext cx="10888980" cy="1107996"/>
          </a:xfrm>
        </p:spPr>
        <p:txBody>
          <a:bodyPr/>
          <a:lstStyle/>
          <a:p>
            <a:br>
              <a:rPr lang="en-US" sz="3600">
                <a:latin typeface="Times New Roman"/>
                <a:cs typeface="Calibri Light"/>
              </a:rPr>
            </a:br>
            <a:r>
              <a:rPr lang="en-US" sz="3600">
                <a:latin typeface="Times New Roman"/>
                <a:cs typeface="Calibri Light"/>
              </a:rPr>
              <a:t>Future Use-Case Enhancements: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9CEB83-814A-369F-6E8E-F053A5C679D9}"/>
              </a:ext>
            </a:extLst>
          </p:cNvPr>
          <p:cNvSpPr txBox="1"/>
          <p:nvPr/>
        </p:nvSpPr>
        <p:spPr>
          <a:xfrm>
            <a:off x="1733913" y="1964852"/>
            <a:ext cx="9546664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>
                <a:latin typeface="Times New Roman"/>
                <a:ea typeface="+mn-lt"/>
                <a:cs typeface="+mn-lt"/>
              </a:rPr>
              <a:t>Automated Pull Request Review System</a:t>
            </a:r>
            <a:endParaRPr lang="en-US">
              <a:latin typeface="Times New Roman"/>
              <a:cs typeface="Times New Roman"/>
            </a:endParaRPr>
          </a:p>
          <a:p>
            <a:pPr marL="457200" indent="-457200">
              <a:buFont typeface="Arial"/>
              <a:buChar char="•"/>
            </a:pPr>
            <a:endParaRPr lang="en-US" sz="2800">
              <a:latin typeface="Times New Roman"/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sz="2800">
                <a:latin typeface="Times New Roman"/>
                <a:ea typeface="+mn-lt"/>
                <a:cs typeface="+mn-lt"/>
              </a:rPr>
              <a:t>Role-Based Review Prompts</a:t>
            </a:r>
          </a:p>
          <a:p>
            <a:pPr marL="457200" indent="-457200">
              <a:buFont typeface="Arial"/>
              <a:buChar char="•"/>
            </a:pPr>
            <a:endParaRPr lang="en-US" sz="2800">
              <a:latin typeface="Times New Roman"/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sz="2800">
                <a:latin typeface="Times New Roman"/>
                <a:ea typeface="+mn-lt"/>
                <a:cs typeface="+mn-lt"/>
              </a:rPr>
              <a:t>Copilot-Driven Code Quality Dashboard</a:t>
            </a:r>
          </a:p>
          <a:p>
            <a:pPr marL="457200" indent="-457200">
              <a:buFont typeface="Arial"/>
              <a:buChar char="•"/>
            </a:pPr>
            <a:endParaRPr lang="en-US" sz="2800">
              <a:latin typeface="Times New Roman"/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sz="2800">
                <a:latin typeface="Times New Roman"/>
                <a:ea typeface="+mn-lt"/>
                <a:cs typeface="+mn-lt"/>
              </a:rPr>
              <a:t>Integration with Project Management Tools</a:t>
            </a:r>
          </a:p>
          <a:p>
            <a:pPr marL="457200" indent="-457200">
              <a:buFont typeface="Arial"/>
              <a:buChar char="•"/>
            </a:pPr>
            <a:endParaRPr lang="en-US" sz="2800">
              <a:latin typeface="Times New Roman"/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sz="2800">
                <a:latin typeface="Times New Roman"/>
                <a:ea typeface="+mn-lt"/>
                <a:cs typeface="+mn-lt"/>
              </a:rPr>
              <a:t>Copilot-Powered Documentation Generator</a:t>
            </a:r>
            <a:endParaRPr lang="en-US" sz="2800">
              <a:latin typeface="Times New Roman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9920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B1F15-6677-BD8D-1944-F8003439A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1" y="258785"/>
            <a:ext cx="10888980" cy="553998"/>
          </a:xfrm>
        </p:spPr>
        <p:txBody>
          <a:bodyPr/>
          <a:lstStyle/>
          <a:p>
            <a:r>
              <a:rPr lang="en-US" sz="3600">
                <a:latin typeface="Times New Roman"/>
                <a:cs typeface="Calibri Light"/>
              </a:rPr>
              <a:t>Constraints</a:t>
            </a:r>
            <a:endParaRPr lang="en-US" sz="3600">
              <a:latin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8ACD-A8B6-BEFC-692C-5F50B90793CB}"/>
              </a:ext>
            </a:extLst>
          </p:cNvPr>
          <p:cNvSpPr txBox="1"/>
          <p:nvPr/>
        </p:nvSpPr>
        <p:spPr>
          <a:xfrm>
            <a:off x="661135" y="1345825"/>
            <a:ext cx="10879105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b="1">
                <a:latin typeface="Times New Roman"/>
                <a:ea typeface="+mn-lt"/>
                <a:cs typeface="+mn-lt"/>
              </a:rPr>
              <a:t>Slow Azure VM performance</a:t>
            </a:r>
            <a:r>
              <a:rPr lang="en-US" sz="2800">
                <a:latin typeface="Times New Roman"/>
                <a:ea typeface="+mn-lt"/>
                <a:cs typeface="+mn-lt"/>
              </a:rPr>
              <a:t> on office hardware hindered development speed</a:t>
            </a:r>
            <a:endParaRPr lang="en-US" sz="28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800" b="1">
                <a:latin typeface="Times New Roman"/>
                <a:ea typeface="+mn-lt"/>
                <a:cs typeface="+mn-lt"/>
              </a:rPr>
              <a:t>Company policy restricted use of personal high-performance PCs</a:t>
            </a:r>
            <a:endParaRPr lang="en-US" sz="28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800" b="1">
                <a:latin typeface="Times New Roman"/>
                <a:ea typeface="+mn-lt"/>
                <a:cs typeface="+mn-lt"/>
              </a:rPr>
              <a:t>Administrative lockdowns</a:t>
            </a:r>
            <a:r>
              <a:rPr lang="en-US" sz="2800">
                <a:latin typeface="Times New Roman"/>
                <a:ea typeface="+mn-lt"/>
                <a:cs typeface="+mn-lt"/>
              </a:rPr>
              <a:t> delayed installations, requiring IT support</a:t>
            </a:r>
            <a:endParaRPr lang="en-US" sz="28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800">
                <a:latin typeface="Times New Roman"/>
                <a:ea typeface="+mn-lt"/>
                <a:cs typeface="+mn-lt"/>
              </a:rPr>
              <a:t> </a:t>
            </a:r>
            <a:r>
              <a:rPr lang="en-US" sz="2800" b="1">
                <a:latin typeface="Times New Roman"/>
                <a:ea typeface="+mn-lt"/>
                <a:cs typeface="+mn-lt"/>
              </a:rPr>
              <a:t>Stop-and-start workflow</a:t>
            </a:r>
            <a:r>
              <a:rPr lang="en-US" sz="2800">
                <a:latin typeface="Times New Roman"/>
                <a:ea typeface="+mn-lt"/>
                <a:cs typeface="+mn-lt"/>
              </a:rPr>
              <a:t> due to dependency on IT availability</a:t>
            </a:r>
            <a:endParaRPr lang="en-US" sz="28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800">
                <a:latin typeface="Times New Roman"/>
                <a:ea typeface="+mn-lt"/>
                <a:cs typeface="+mn-lt"/>
              </a:rPr>
              <a:t> </a:t>
            </a:r>
            <a:r>
              <a:rPr lang="en-US" sz="2800" b="1">
                <a:latin typeface="Times New Roman"/>
                <a:ea typeface="+mn-lt"/>
                <a:cs typeface="+mn-lt"/>
              </a:rPr>
              <a:t>System restrictions blocked essential software updates and config changes.</a:t>
            </a:r>
            <a:endParaRPr lang="en-US" sz="2800" b="1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800" b="1">
                <a:latin typeface="Times New Roman"/>
                <a:ea typeface="+mn-lt"/>
                <a:cs typeface="+mn-lt"/>
              </a:rPr>
              <a:t>Limited Resource Allocation</a:t>
            </a:r>
            <a:r>
              <a:rPr lang="en-US" sz="2800">
                <a:latin typeface="Times New Roman"/>
                <a:ea typeface="+mn-lt"/>
                <a:cs typeface="+mn-lt"/>
              </a:rPr>
              <a:t>: VMs may be provisioned with minimal resources, affecting build and test cycles.</a:t>
            </a:r>
            <a:endParaRPr lang="en-US" sz="2800" b="1">
              <a:latin typeface="Times New Roman"/>
              <a:cs typeface="Times New Roman"/>
            </a:endParaRPr>
          </a:p>
          <a:p>
            <a:endParaRPr lang="en-US" sz="2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58922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A7AE8-91E8-ED71-4274-F144C8C60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563585"/>
            <a:ext cx="10888980" cy="553998"/>
          </a:xfrm>
        </p:spPr>
        <p:txBody>
          <a:bodyPr/>
          <a:lstStyle/>
          <a:p>
            <a:r>
              <a:rPr lang="en-US" sz="3600">
                <a:latin typeface="Times New Roman"/>
                <a:cs typeface="Calibri Light"/>
              </a:rPr>
              <a:t>Conclusion:</a:t>
            </a:r>
            <a:endParaRPr lang="en-US" sz="3600">
              <a:latin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59F742-543B-EF5B-6691-E67818C3BC81}"/>
              </a:ext>
            </a:extLst>
          </p:cNvPr>
          <p:cNvSpPr txBox="1"/>
          <p:nvPr/>
        </p:nvSpPr>
        <p:spPr>
          <a:xfrm>
            <a:off x="1068480" y="1121996"/>
            <a:ext cx="10663730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 b="1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800">
                <a:latin typeface="Times New Roman"/>
                <a:ea typeface="+mn-lt"/>
                <a:cs typeface="+mn-lt"/>
              </a:rPr>
              <a:t>Delivered a working full-stack inventory system (Angular + ASP.NET Core + SQL Server)</a:t>
            </a:r>
            <a:endParaRPr lang="en-US" sz="28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800">
                <a:latin typeface="Times New Roman"/>
                <a:ea typeface="+mn-lt"/>
                <a:cs typeface="+mn-lt"/>
              </a:rPr>
              <a:t>Frontend-backend integration over HTTPS with CORS and Swagger validation</a:t>
            </a:r>
            <a:endParaRPr lang="en-US" sz="28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800">
                <a:latin typeface="Times New Roman"/>
                <a:ea typeface="+mn-lt"/>
                <a:cs typeface="+mn-lt"/>
              </a:rPr>
              <a:t>Durable data operations verified in SSMS across Inventories, Users, and Stocks</a:t>
            </a:r>
            <a:endParaRPr lang="en-US" sz="28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800">
                <a:latin typeface="Times New Roman"/>
                <a:ea typeface="+mn-lt"/>
                <a:cs typeface="+mn-lt"/>
              </a:rPr>
              <a:t>GitHub Copilot-assisted review rated with strong scores.</a:t>
            </a:r>
          </a:p>
          <a:p>
            <a:pPr marL="285750" indent="-285750">
              <a:buFont typeface="Arial"/>
              <a:buChar char="•"/>
            </a:pPr>
            <a:r>
              <a:rPr lang="en-US" sz="2800">
                <a:latin typeface="Times New Roman"/>
                <a:ea typeface="+mn-lt"/>
                <a:cs typeface="+mn-lt"/>
              </a:rPr>
              <a:t>Demo-ready for classrooms and internal tooling.</a:t>
            </a:r>
            <a:endParaRPr lang="en-US" sz="28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800">
                <a:latin typeface="Times New Roman"/>
                <a:ea typeface="+mn-lt"/>
                <a:cs typeface="+mn-lt"/>
              </a:rPr>
              <a:t>Foundation ready for future enhancements: auth hardening, reporting, predictive inventory</a:t>
            </a:r>
            <a:endParaRPr lang="en-US" sz="2800">
              <a:latin typeface="Times New Roman"/>
              <a:cs typeface="Times New Roman"/>
            </a:endParaRPr>
          </a:p>
          <a:p>
            <a:pPr algn="l"/>
            <a:endParaRPr lang="en-US" sz="2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5135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056DC-995B-FEB8-1BD5-772F9F49B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latin typeface="Modern Love"/>
              </a:rPr>
              <a:t>Thankyou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208C95F-F3C1-7BC4-6AFB-880636B5E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00924" y="4619624"/>
            <a:ext cx="3946779" cy="1038225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endParaRPr 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r"/>
            <a:endParaRPr 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2140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9C718-4BDD-A29A-6728-ACE20E6DB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64" y="644548"/>
            <a:ext cx="10901680" cy="861893"/>
          </a:xfrm>
        </p:spPr>
        <p:txBody>
          <a:bodyPr/>
          <a:lstStyle/>
          <a:p>
            <a:r>
              <a:rPr lang="en-US" sz="3600">
                <a:solidFill>
                  <a:srgbClr val="000000"/>
                </a:solidFill>
                <a:latin typeface="Times New Roman"/>
                <a:ea typeface="Calibri"/>
                <a:cs typeface="Times New Roman"/>
              </a:rPr>
              <a:t>Introduction:</a:t>
            </a:r>
            <a:br>
              <a:rPr lang="en-US" sz="3600">
                <a:solidFill>
                  <a:srgbClr val="000000"/>
                </a:solidFill>
                <a:latin typeface="Times New Roman"/>
                <a:ea typeface="Calibri"/>
                <a:cs typeface="Times New Roman"/>
              </a:rPr>
            </a:br>
            <a:endParaRPr lang="en-US" sz="3600" b="0">
              <a:solidFill>
                <a:srgbClr val="000000"/>
              </a:solidFill>
              <a:latin typeface="Times New Roman"/>
              <a:ea typeface="Calibri"/>
              <a:cs typeface="Times New Roman"/>
            </a:endParaRPr>
          </a:p>
          <a:p>
            <a:endParaRPr lang="en-US" sz="3600">
              <a:latin typeface="Times New Roman"/>
              <a:ea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3FE7EA-65A7-A931-AB44-E54A9648C18C}"/>
              </a:ext>
            </a:extLst>
          </p:cNvPr>
          <p:cNvSpPr txBox="1"/>
          <p:nvPr/>
        </p:nvSpPr>
        <p:spPr>
          <a:xfrm>
            <a:off x="638033" y="1366750"/>
            <a:ext cx="11259333" cy="56466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2800">
                <a:latin typeface="Times New Roman"/>
                <a:ea typeface="+mn-lt"/>
                <a:cs typeface="+mn-lt"/>
              </a:rPr>
              <a:t>A robust, full-stack </a:t>
            </a:r>
            <a:r>
              <a:rPr lang="en-US" sz="2800" b="1">
                <a:latin typeface="Times New Roman"/>
                <a:ea typeface="+mn-lt"/>
                <a:cs typeface="+mn-lt"/>
              </a:rPr>
              <a:t>Inventory Management System</a:t>
            </a:r>
            <a:r>
              <a:rPr lang="en-US" sz="2800">
                <a:latin typeface="Times New Roman"/>
                <a:ea typeface="+mn-lt"/>
                <a:cs typeface="+mn-lt"/>
              </a:rPr>
              <a:t> developed using </a:t>
            </a:r>
            <a:r>
              <a:rPr lang="en-US" sz="2800" b="1">
                <a:latin typeface="Times New Roman"/>
                <a:ea typeface="+mn-lt"/>
                <a:cs typeface="+mn-lt"/>
              </a:rPr>
              <a:t>prompt-driven GitHub Copilot workflows</a:t>
            </a:r>
            <a:r>
              <a:rPr lang="en-US" sz="2800">
                <a:latin typeface="Times New Roman"/>
                <a:ea typeface="+mn-lt"/>
                <a:cs typeface="+mn-lt"/>
              </a:rPr>
              <a:t>, designed for local deployment without cloud dependencies. This project demonstrates how AI-assisted development can accelerate delivery while maintaining code quality through structured standards and best practices/standards.</a:t>
            </a:r>
            <a:endParaRPr lang="en-US"/>
          </a:p>
          <a:p>
            <a:pPr>
              <a:lnSpc>
                <a:spcPct val="120000"/>
              </a:lnSpc>
              <a:spcBef>
                <a:spcPts val="1000"/>
              </a:spcBef>
            </a:pPr>
            <a:endParaRPr lang="en-US" sz="2800">
              <a:latin typeface="Times New Roman"/>
              <a:cs typeface="Times New Roman"/>
            </a:endParaRPr>
          </a:p>
          <a:p>
            <a:r>
              <a:rPr lang="en-US" sz="2800" b="1">
                <a:latin typeface="Times New Roman"/>
                <a:cs typeface="Times New Roman"/>
              </a:rPr>
              <a:t>Tech Stack:</a:t>
            </a:r>
            <a:endParaRPr lang="en-US" sz="2800" b="1">
              <a:latin typeface="Times New Roman"/>
              <a:ea typeface="Calibri"/>
              <a:cs typeface="Times New Roman"/>
            </a:endParaRPr>
          </a:p>
          <a:p>
            <a:pPr marL="342900" indent="-342900">
              <a:buFont typeface="Wingdings"/>
              <a:buChar char="§"/>
            </a:pPr>
            <a:r>
              <a:rPr lang="en-US" sz="2400" b="1">
                <a:latin typeface="Times New Roman"/>
                <a:ea typeface="+mn-lt"/>
                <a:cs typeface="+mn-lt"/>
              </a:rPr>
              <a:t>Frontend</a:t>
            </a:r>
            <a:r>
              <a:rPr lang="en-US" sz="2400">
                <a:latin typeface="Times New Roman"/>
                <a:ea typeface="+mn-lt"/>
                <a:cs typeface="+mn-lt"/>
              </a:rPr>
              <a:t>: Angular (TypeScript, </a:t>
            </a:r>
            <a:r>
              <a:rPr lang="en-US" sz="2400" err="1">
                <a:latin typeface="Times New Roman"/>
                <a:ea typeface="+mn-lt"/>
                <a:cs typeface="+mn-lt"/>
              </a:rPr>
              <a:t>HttpClient</a:t>
            </a:r>
            <a:r>
              <a:rPr lang="en-US" sz="2400">
                <a:latin typeface="Times New Roman"/>
                <a:ea typeface="+mn-lt"/>
                <a:cs typeface="+mn-lt"/>
              </a:rPr>
              <a:t>, Reactive Forms)</a:t>
            </a:r>
            <a:endParaRPr lang="en-US" sz="2400">
              <a:latin typeface="Times New Roman"/>
              <a:cs typeface="Times New Roman"/>
            </a:endParaRPr>
          </a:p>
          <a:p>
            <a:pPr marL="342900" indent="-342900">
              <a:buFont typeface="Wingdings"/>
              <a:buChar char="§"/>
            </a:pPr>
            <a:r>
              <a:rPr lang="en-US" sz="2400" b="1">
                <a:latin typeface="Times New Roman"/>
                <a:ea typeface="+mn-lt"/>
                <a:cs typeface="+mn-lt"/>
              </a:rPr>
              <a:t>Backend</a:t>
            </a:r>
            <a:r>
              <a:rPr lang="en-US" sz="2400">
                <a:latin typeface="Times New Roman"/>
                <a:ea typeface="+mn-lt"/>
                <a:cs typeface="+mn-lt"/>
              </a:rPr>
              <a:t>: ASP.NET Core Web API (C#)</a:t>
            </a:r>
            <a:endParaRPr lang="en-US" sz="2400">
              <a:latin typeface="Times New Roman"/>
              <a:cs typeface="Times New Roman"/>
            </a:endParaRPr>
          </a:p>
          <a:p>
            <a:pPr marL="342900" indent="-342900">
              <a:buFont typeface="Wingdings"/>
              <a:buChar char="§"/>
            </a:pPr>
            <a:r>
              <a:rPr lang="en-US" sz="2400" b="1">
                <a:latin typeface="Times New Roman"/>
                <a:ea typeface="+mn-lt"/>
                <a:cs typeface="+mn-lt"/>
              </a:rPr>
              <a:t>Database</a:t>
            </a:r>
            <a:r>
              <a:rPr lang="en-US" sz="2400">
                <a:latin typeface="Times New Roman"/>
                <a:ea typeface="+mn-lt"/>
                <a:cs typeface="+mn-lt"/>
              </a:rPr>
              <a:t>: SQL Server / </a:t>
            </a:r>
            <a:r>
              <a:rPr lang="en-US" sz="2400" err="1">
                <a:latin typeface="Times New Roman"/>
                <a:ea typeface="+mn-lt"/>
                <a:cs typeface="+mn-lt"/>
              </a:rPr>
              <a:t>LocalDB</a:t>
            </a:r>
            <a:r>
              <a:rPr lang="en-US" sz="2400">
                <a:latin typeface="Times New Roman"/>
                <a:ea typeface="+mn-lt"/>
                <a:cs typeface="+mn-lt"/>
              </a:rPr>
              <a:t> via Entity Framework Core</a:t>
            </a:r>
            <a:endParaRPr lang="en-US" sz="2400">
              <a:latin typeface="Times New Roman"/>
              <a:cs typeface="Times New Roman"/>
            </a:endParaRPr>
          </a:p>
          <a:p>
            <a:pPr marL="171450" indent="-171450">
              <a:lnSpc>
                <a:spcPct val="120000"/>
              </a:lnSpc>
              <a:spcBef>
                <a:spcPts val="1000"/>
              </a:spcBef>
              <a:buFont typeface="Wingdings"/>
              <a:buChar char="§"/>
            </a:pPr>
            <a:endParaRPr lang="en-US" sz="2800">
              <a:latin typeface="Times New Roman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6019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4DC38-4C68-330C-81CC-9542C445F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CF2AA-5E3F-0121-EA62-6DE8359F3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64" y="-3152"/>
            <a:ext cx="10888980" cy="1107996"/>
          </a:xfrm>
        </p:spPr>
        <p:txBody>
          <a:bodyPr/>
          <a:lstStyle/>
          <a:p>
            <a:br>
              <a:rPr lang="en-US" sz="3600">
                <a:latin typeface="Times New Roman"/>
                <a:cs typeface="Calibri Light"/>
              </a:rPr>
            </a:br>
            <a:r>
              <a:rPr lang="en-US" sz="3600">
                <a:latin typeface="Times New Roman"/>
                <a:cs typeface="Calibri Light"/>
              </a:rPr>
              <a:t>Problem </a:t>
            </a:r>
            <a:r>
              <a:rPr lang="en-US" sz="3600">
                <a:latin typeface="Times New Roman"/>
                <a:ea typeface="Calibri"/>
                <a:cs typeface="Calibri"/>
              </a:rPr>
              <a:t>Statement: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5E99E-E0CC-6734-9E54-D8BF5841BBB5}"/>
              </a:ext>
            </a:extLst>
          </p:cNvPr>
          <p:cNvSpPr txBox="1"/>
          <p:nvPr/>
        </p:nvSpPr>
        <p:spPr>
          <a:xfrm>
            <a:off x="1308752" y="1320967"/>
            <a:ext cx="9899953" cy="53518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just">
              <a:buFont typeface="Arial"/>
              <a:buChar char="•"/>
            </a:pPr>
            <a:r>
              <a:rPr lang="en-US" sz="2800">
                <a:latin typeface="Times New Roman"/>
                <a:ea typeface="+mn-lt"/>
                <a:cs typeface="+mn-lt"/>
              </a:rPr>
              <a:t>Manual code reviews are time-consuming and effort-intensive.</a:t>
            </a:r>
          </a:p>
          <a:p>
            <a:pPr marL="457200" indent="-457200" algn="just">
              <a:buFont typeface="Arial"/>
              <a:buChar char="•"/>
            </a:pPr>
            <a:endParaRPr lang="en-US" sz="2800">
              <a:latin typeface="Times New Roman"/>
              <a:ea typeface="+mn-lt"/>
              <a:cs typeface="+mn-lt"/>
            </a:endParaRPr>
          </a:p>
          <a:p>
            <a:pPr marL="457200" indent="-457200" algn="just">
              <a:buFont typeface="Arial"/>
              <a:buChar char="•"/>
            </a:pPr>
            <a:r>
              <a:rPr lang="en-US" sz="2800">
                <a:latin typeface="Times New Roman"/>
                <a:ea typeface="+mn-lt"/>
                <a:cs typeface="+mn-lt"/>
              </a:rPr>
              <a:t>Slow down development velocity and delay releases.</a:t>
            </a:r>
            <a:endParaRPr lang="en-US" sz="2800">
              <a:latin typeface="Times New Roman"/>
              <a:cs typeface="Times New Roman"/>
            </a:endParaRPr>
          </a:p>
          <a:p>
            <a:pPr marL="457200" indent="-457200" algn="just">
              <a:buFont typeface="Arial"/>
              <a:buChar char="•"/>
            </a:pPr>
            <a:endParaRPr lang="en-US" sz="2800">
              <a:latin typeface="Times New Roman"/>
              <a:ea typeface="+mn-lt"/>
              <a:cs typeface="+mn-lt"/>
            </a:endParaRPr>
          </a:p>
          <a:p>
            <a:pPr marL="457200" indent="-457200" algn="just">
              <a:buFont typeface="Arial"/>
              <a:buChar char="•"/>
            </a:pPr>
            <a:r>
              <a:rPr lang="en-US" sz="2800">
                <a:latin typeface="Times New Roman"/>
                <a:ea typeface="+mn-lt"/>
                <a:cs typeface="+mn-lt"/>
              </a:rPr>
              <a:t>Prone to human errors, missing coding or security standards.</a:t>
            </a:r>
            <a:endParaRPr lang="en-US" sz="2800">
              <a:latin typeface="Times New Roman"/>
              <a:cs typeface="Times New Roman"/>
            </a:endParaRPr>
          </a:p>
          <a:p>
            <a:pPr marL="457200" indent="-457200" algn="just">
              <a:buFont typeface="Arial"/>
              <a:buChar char="•"/>
            </a:pPr>
            <a:endParaRPr lang="en-US" sz="2800">
              <a:latin typeface="Times New Roman"/>
              <a:ea typeface="+mn-lt"/>
              <a:cs typeface="+mn-lt"/>
            </a:endParaRPr>
          </a:p>
          <a:p>
            <a:pPr marL="457200" indent="-457200" algn="just">
              <a:buFont typeface="Arial"/>
              <a:buChar char="•"/>
            </a:pPr>
            <a:r>
              <a:rPr lang="en-US" sz="2800">
                <a:latin typeface="Times New Roman"/>
                <a:ea typeface="+mn-lt"/>
                <a:cs typeface="+mn-lt"/>
              </a:rPr>
              <a:t>Quality depends heavily on reviewer expertise.</a:t>
            </a:r>
            <a:endParaRPr lang="en-US" sz="2800">
              <a:latin typeface="Times New Roman"/>
              <a:cs typeface="Times New Roman"/>
            </a:endParaRPr>
          </a:p>
          <a:p>
            <a:pPr marL="457200" indent="-457200" algn="just">
              <a:buFont typeface="Arial"/>
              <a:buChar char="•"/>
            </a:pPr>
            <a:endParaRPr lang="en-US" sz="2800">
              <a:latin typeface="Times New Roman"/>
              <a:ea typeface="+mn-lt"/>
              <a:cs typeface="+mn-lt"/>
            </a:endParaRPr>
          </a:p>
          <a:p>
            <a:pPr marL="457200" indent="-457200" algn="just">
              <a:buFont typeface="Arial"/>
              <a:buChar char="•"/>
            </a:pPr>
            <a:r>
              <a:rPr lang="en-US" sz="2800">
                <a:latin typeface="Times New Roman"/>
                <a:ea typeface="+mn-lt"/>
                <a:cs typeface="+mn-lt"/>
              </a:rPr>
              <a:t>Results in inconsistent quality and standards</a:t>
            </a:r>
            <a:endParaRPr lang="en-US" sz="2800">
              <a:latin typeface="Times New Roman"/>
              <a:cs typeface="Times New Roman"/>
            </a:endParaRPr>
          </a:p>
          <a:p>
            <a:pPr marL="457200" indent="-457200" algn="just">
              <a:buFont typeface="Arial"/>
              <a:buChar char="•"/>
            </a:pPr>
            <a:endParaRPr lang="en-US" sz="2800">
              <a:latin typeface="Times New Roman"/>
              <a:ea typeface="+mn-lt"/>
              <a:cs typeface="+mn-lt"/>
            </a:endParaRPr>
          </a:p>
          <a:p>
            <a:pPr marL="457200" indent="-457200" algn="just">
              <a:buFont typeface="Arial"/>
              <a:buChar char="•"/>
            </a:pPr>
            <a:endParaRPr lang="en-US" sz="2800">
              <a:latin typeface="Times New Roman"/>
              <a:ea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endParaRPr lang="en-US" sz="2800">
              <a:latin typeface="Times New Roman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5476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98B5B-35EB-30F3-090C-4BD4ACD02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63" y="8753"/>
            <a:ext cx="10888980" cy="1107996"/>
          </a:xfrm>
        </p:spPr>
        <p:txBody>
          <a:bodyPr/>
          <a:lstStyle/>
          <a:p>
            <a:br>
              <a:rPr lang="en-US" sz="3600">
                <a:latin typeface="Calibri"/>
                <a:cs typeface="Calibri Light"/>
              </a:rPr>
            </a:br>
            <a:r>
              <a:rPr lang="en-US" sz="3600">
                <a:solidFill>
                  <a:srgbClr val="000000"/>
                </a:solidFill>
                <a:latin typeface="Times New Roman"/>
                <a:cs typeface="Calibri Light"/>
              </a:rPr>
              <a:t>Purpose &amp; Key Benefits</a:t>
            </a:r>
            <a:endParaRPr lang="en-US" sz="3600">
              <a:latin typeface="Times New Roman"/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956EE6-32B2-8887-F1F6-17317B6EDB09}"/>
              </a:ext>
            </a:extLst>
          </p:cNvPr>
          <p:cNvSpPr txBox="1"/>
          <p:nvPr/>
        </p:nvSpPr>
        <p:spPr>
          <a:xfrm>
            <a:off x="1337098" y="1345586"/>
            <a:ext cx="7047935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>
                <a:latin typeface="Times New Roman"/>
                <a:ea typeface="+mn-lt"/>
                <a:cs typeface="+mn-lt"/>
              </a:rPr>
              <a:t>Automate First-Pass Code Reviews</a:t>
            </a:r>
            <a:endParaRPr lang="en-US" sz="2800">
              <a:latin typeface="Times New Roman"/>
              <a:cs typeface="Times New Roman"/>
            </a:endParaRPr>
          </a:p>
          <a:p>
            <a:pPr marL="457200" indent="-457200">
              <a:buFont typeface="Arial"/>
              <a:buChar char="•"/>
            </a:pPr>
            <a:endParaRPr lang="en-US" sz="2800">
              <a:latin typeface="Times New Roman"/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sz="2800">
                <a:latin typeface="Times New Roman"/>
                <a:ea typeface="+mn-lt"/>
                <a:cs typeface="+mn-lt"/>
              </a:rPr>
              <a:t>Accelerated Development Velocity </a:t>
            </a:r>
          </a:p>
          <a:p>
            <a:pPr marL="457200" indent="-457200">
              <a:buFont typeface="Arial"/>
              <a:buChar char="•"/>
            </a:pPr>
            <a:endParaRPr lang="en-US" sz="2800">
              <a:latin typeface="Times New Roman"/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sz="2800">
                <a:latin typeface="Times New Roman"/>
                <a:ea typeface="+mn-lt"/>
                <a:cs typeface="+mn-lt"/>
              </a:rPr>
              <a:t>Enhanced Code Quality &amp; Security</a:t>
            </a:r>
            <a:endParaRPr lang="en-US" sz="2800">
              <a:latin typeface="Times New Roman"/>
              <a:cs typeface="Times New Roman"/>
            </a:endParaRPr>
          </a:p>
          <a:p>
            <a:pPr marL="457200" indent="-457200">
              <a:buFont typeface="Arial"/>
              <a:buChar char="•"/>
            </a:pPr>
            <a:endParaRPr lang="en-US" sz="2800">
              <a:latin typeface="Times New Roman"/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sz="2800">
                <a:latin typeface="Times New Roman"/>
                <a:ea typeface="+mn-lt"/>
                <a:cs typeface="+mn-lt"/>
              </a:rPr>
              <a:t>Instant Developer Feedback</a:t>
            </a:r>
            <a:endParaRPr lang="en-US" sz="2800">
              <a:latin typeface="Times New Roman"/>
              <a:cs typeface="Times New Roman"/>
            </a:endParaRPr>
          </a:p>
          <a:p>
            <a:pPr marL="457200" indent="-457200">
              <a:buFont typeface="Arial"/>
              <a:buChar char="•"/>
            </a:pPr>
            <a:endParaRPr lang="en-US" sz="2800">
              <a:latin typeface="Times New Roman"/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sz="2800">
                <a:latin typeface="Times New Roman"/>
                <a:ea typeface="+mn-lt"/>
                <a:cs typeface="+mn-lt"/>
              </a:rPr>
              <a:t>Consistent Coding Standards</a:t>
            </a:r>
            <a:endParaRPr lang="en-US" sz="2800">
              <a:latin typeface="Times New Roman"/>
              <a:cs typeface="Times New Roman"/>
            </a:endParaRP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565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28ABCC0-A128-5B3B-4794-D6637CB4AD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383808"/>
              </p:ext>
            </p:extLst>
          </p:nvPr>
        </p:nvGraphicFramePr>
        <p:xfrm>
          <a:off x="821531" y="750093"/>
          <a:ext cx="10560288" cy="5357398"/>
        </p:xfrm>
        <a:graphic>
          <a:graphicData uri="http://schemas.openxmlformats.org/drawingml/2006/table">
            <a:tbl>
              <a:tblPr bandRow="1">
                <a:solidFill>
                  <a:schemeClr val="bg1">
                    <a:lumMod val="95000"/>
                  </a:schemeClr>
                </a:solidFill>
                <a:tableStyleId>{5C22544A-7EE6-4342-B048-85BDC9FD1C3A}</a:tableStyleId>
              </a:tblPr>
              <a:tblGrid>
                <a:gridCol w="5179217">
                  <a:extLst>
                    <a:ext uri="{9D8B030D-6E8A-4147-A177-3AD203B41FA5}">
                      <a16:colId xmlns:a16="http://schemas.microsoft.com/office/drawing/2014/main" val="1926302654"/>
                    </a:ext>
                  </a:extLst>
                </a:gridCol>
                <a:gridCol w="5381071">
                  <a:extLst>
                    <a:ext uri="{9D8B030D-6E8A-4147-A177-3AD203B41FA5}">
                      <a16:colId xmlns:a16="http://schemas.microsoft.com/office/drawing/2014/main" val="1705678868"/>
                    </a:ext>
                  </a:extLst>
                </a:gridCol>
              </a:tblGrid>
              <a:tr h="103584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800" b="1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Existing Manual Process </a:t>
                      </a:r>
                    </a:p>
                  </a:txBody>
                  <a:tcPr marL="82839" marR="118340" marT="23667" marB="177511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800" b="1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Proposed System </a:t>
                      </a:r>
                    </a:p>
                  </a:txBody>
                  <a:tcPr marL="82839" marR="118340" marT="23667" marB="177511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991521"/>
                  </a:ext>
                </a:extLst>
              </a:tr>
              <a:tr h="144662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200" b="1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Developer</a:t>
                      </a:r>
                      <a:r>
                        <a:rPr lang="en-US" sz="2200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 ➔ </a:t>
                      </a:r>
                      <a:r>
                        <a:rPr lang="en-US" sz="2200" b="1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WAIT </a:t>
                      </a:r>
                      <a:r>
                        <a:rPr lang="en-US" sz="2200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(8-10 Hours) ➔ </a:t>
                      </a:r>
                      <a:r>
                        <a:rPr lang="en-US" sz="2200" b="1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Manual Review</a:t>
                      </a:r>
                      <a:r>
                        <a:rPr lang="en-US" sz="2200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(1-2 Hours) ➔ </a:t>
                      </a:r>
                      <a:r>
                        <a:rPr lang="en-US" sz="2200" b="1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Slow Feedback Loop</a:t>
                      </a:r>
                      <a:endParaRPr lang="en-US" sz="2200" cap="none" spc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82839" marR="118341" marT="23668" marB="17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200" b="1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Developer</a:t>
                      </a:r>
                      <a:r>
                        <a:rPr lang="en-US" sz="2200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 ➔ </a:t>
                      </a:r>
                      <a:r>
                        <a:rPr lang="en-US" sz="2200" b="1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AI Review </a:t>
                      </a:r>
                      <a:r>
                        <a:rPr lang="en-US" sz="2200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(&lt; 2 Minutes) ➔ </a:t>
                      </a:r>
                      <a:r>
                        <a:rPr lang="en-US" sz="2200" b="1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Developer Fixes</a:t>
                      </a:r>
                      <a:r>
                        <a:rPr lang="en-US" sz="2200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 ➔ </a:t>
                      </a:r>
                      <a:r>
                        <a:rPr lang="en-US" sz="2200" b="1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Focused Human Review</a:t>
                      </a:r>
                      <a:r>
                        <a:rPr lang="en-US" sz="2200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(~30 Minutes)</a:t>
                      </a:r>
                    </a:p>
                  </a:txBody>
                  <a:tcPr marL="82839" marR="118341" marT="23668" marB="177512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41632"/>
                  </a:ext>
                </a:extLst>
              </a:tr>
              <a:tr h="22523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200" b="1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Productivity Impact:</a:t>
                      </a:r>
                      <a:endParaRPr lang="en-US" sz="2200"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r>
                        <a:rPr lang="en-US" sz="2200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• </a:t>
                      </a:r>
                      <a:r>
                        <a:rPr lang="en-US" sz="2200" b="1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High Cost:</a:t>
                      </a:r>
                      <a:r>
                        <a:rPr lang="en-US" sz="2200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 Developer wait time &amp; context switching.</a:t>
                      </a:r>
                    </a:p>
                    <a:p>
                      <a:pPr lvl="0">
                        <a:buNone/>
                      </a:pPr>
                      <a:r>
                        <a:rPr lang="en-US" sz="2200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• </a:t>
                      </a:r>
                      <a:r>
                        <a:rPr lang="en-US" sz="2200" b="1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Bottleneck:</a:t>
                      </a:r>
                      <a:r>
                        <a:rPr lang="en-US" sz="2200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 Senior developer time is blocked.</a:t>
                      </a:r>
                      <a:endParaRPr lang="en-US" sz="2200">
                        <a:latin typeface="Times New Roman"/>
                      </a:endParaRPr>
                    </a:p>
                  </a:txBody>
                  <a:tcPr marL="82839" marR="118341" marT="23668" marB="17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200" b="1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Productivity Impact:</a:t>
                      </a:r>
                      <a:endParaRPr lang="en-US" sz="2200"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r>
                        <a:rPr lang="en-US" sz="2200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• </a:t>
                      </a:r>
                      <a:r>
                        <a:rPr lang="en-US" sz="2200" b="1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High Gain:</a:t>
                      </a:r>
                      <a:r>
                        <a:rPr lang="en-US" sz="2200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 Instant feedback keeps developers in flow.</a:t>
                      </a:r>
                      <a:endParaRPr lang="en-US" sz="2200"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r>
                        <a:rPr lang="en-US" sz="2200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• </a:t>
                      </a:r>
                      <a:r>
                        <a:rPr lang="en-US" sz="2200" b="1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Efficiency:</a:t>
                      </a:r>
                      <a:r>
                        <a:rPr lang="en-US" sz="2200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 Senior time is focused only on critical logic.</a:t>
                      </a:r>
                    </a:p>
                  </a:txBody>
                  <a:tcPr marL="82839" marR="118341" marT="23668" marB="177512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929795"/>
                  </a:ext>
                </a:extLst>
              </a:tr>
              <a:tr h="62259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200" b="1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Total Review Cycle: 1-2 DAYS</a:t>
                      </a:r>
                      <a:endParaRPr lang="en-US" sz="2200" cap="none" spc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82839" marR="118341" marT="23668" marB="17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200" b="1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Total Review Cycle: &lt; 1 HOUR</a:t>
                      </a:r>
                      <a:endParaRPr lang="en-US" sz="2200" cap="none" spc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82839" marR="118341" marT="23668" marB="177512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139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371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C87ED-1FF1-D114-5AB8-DF82165AF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29" y="155734"/>
            <a:ext cx="10653578" cy="1132258"/>
          </a:xfrm>
        </p:spPr>
        <p:txBody>
          <a:bodyPr anchor="t">
            <a:normAutofit/>
          </a:bodyPr>
          <a:lstStyle/>
          <a:p>
            <a:br>
              <a:rPr lang="en-US" sz="1700"/>
            </a:br>
            <a:r>
              <a:rPr lang="en-US" sz="3200"/>
              <a:t>Architecture:</a:t>
            </a:r>
          </a:p>
        </p:txBody>
      </p:sp>
      <p:pic>
        <p:nvPicPr>
          <p:cNvPr id="3" name="Picture 2" descr="A diagram of a code&#10;&#10;AI-generated content may be incorrect.">
            <a:extLst>
              <a:ext uri="{FF2B5EF4-FFF2-40B4-BE49-F238E27FC236}">
                <a16:creationId xmlns:a16="http://schemas.microsoft.com/office/drawing/2014/main" id="{7E24CAA0-90B7-6E37-4750-A4F84A8F20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375" b="17922"/>
          <a:stretch>
            <a:fillRect/>
          </a:stretch>
        </p:blipFill>
        <p:spPr>
          <a:xfrm>
            <a:off x="766635" y="1096352"/>
            <a:ext cx="10655164" cy="4186963"/>
          </a:xfrm>
          <a:prstGeom prst="rect">
            <a:avLst/>
          </a:prstGeom>
          <a:noFill/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4B3B6ED-3795-557C-FC92-26244AA806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349431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41E5076F-CE20-42AE-A92E-3D8A5BCEE70A}" type="datetime1">
              <a:pPr>
                <a:spcAft>
                  <a:spcPts val="600"/>
                </a:spcAft>
              </a:pPr>
              <a:t>10/14/2025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95914FA-F9A0-D568-5E12-CC49C3995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6453002"/>
            <a:ext cx="280540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
              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4732B82-0069-4DB0-E207-145776B51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C057153-B650-4DEB-B370-79DDCFDCE934}" type="slidenum">
              <a:rPr lang="en-US" dirty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851177-FDFC-32C7-35DD-A5E668B08833}"/>
              </a:ext>
            </a:extLst>
          </p:cNvPr>
          <p:cNvSpPr txBox="1"/>
          <p:nvPr/>
        </p:nvSpPr>
        <p:spPr>
          <a:xfrm>
            <a:off x="1310246" y="5264986"/>
            <a:ext cx="994344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>
                <a:latin typeface="Times New Roman"/>
                <a:ea typeface="+mn-lt"/>
                <a:cs typeface="+mn-lt"/>
              </a:rPr>
              <a:t>Fig.1  Architecture Diagram for Prompt-Driven App Development and Code Review Workflow Using GitHub Copilot</a:t>
            </a:r>
            <a:endParaRPr lang="en-US" sz="1600" i="1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98952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163C1-4DE9-6ADD-C457-DE951CFC7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63" y="240529"/>
            <a:ext cx="10888980" cy="553998"/>
          </a:xfrm>
        </p:spPr>
        <p:txBody>
          <a:bodyPr/>
          <a:lstStyle/>
          <a:p>
            <a:r>
              <a:rPr lang="en-US" sz="3600">
                <a:latin typeface="Times New Roman"/>
                <a:cs typeface="Calibri Light"/>
              </a:rPr>
              <a:t>Project Flow: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7816C73-7455-9C12-5AEB-C983381DD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362" y="968590"/>
            <a:ext cx="7856215" cy="47138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D71E41-E18F-9B4A-CB8D-9E937E3C0E70}"/>
              </a:ext>
            </a:extLst>
          </p:cNvPr>
          <p:cNvSpPr txBox="1"/>
          <p:nvPr/>
        </p:nvSpPr>
        <p:spPr>
          <a:xfrm>
            <a:off x="1557049" y="5679690"/>
            <a:ext cx="9474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i="1">
                <a:latin typeface="Times New Roman"/>
                <a:ea typeface="+mn-lt"/>
                <a:cs typeface="+mn-lt"/>
              </a:rPr>
              <a:t>Fig 2: Overview of the development environment and architecture, showing GitHub Copilot integration with Angular frontend, .NET Core 8 backend, and SQL Server database.</a:t>
            </a:r>
            <a:endParaRPr lang="en-US" sz="1400" i="1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14211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89EF35-C0FA-598E-5B60-EB9A7B3C3601}"/>
              </a:ext>
            </a:extLst>
          </p:cNvPr>
          <p:cNvSpPr txBox="1"/>
          <p:nvPr/>
        </p:nvSpPr>
        <p:spPr>
          <a:xfrm>
            <a:off x="1880082" y="5735604"/>
            <a:ext cx="84201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i="1">
                <a:latin typeface="Times New Roman"/>
                <a:ea typeface="+mn-lt"/>
                <a:cs typeface="+mn-lt"/>
              </a:rPr>
              <a:t>Figure 3: Flowchart depicting the iterative process of code creation, testing, and refinement using AI-driven feedback and rule-based prompts.</a:t>
            </a:r>
            <a:endParaRPr lang="en-US" sz="1400" i="1">
              <a:latin typeface="Times New Roman"/>
              <a:cs typeface="Times New Roman"/>
            </a:endParaRPr>
          </a:p>
        </p:txBody>
      </p:sp>
      <p:pic>
        <p:nvPicPr>
          <p:cNvPr id="5" name="Picture 4" descr="A diagram of a process&#10;&#10;AI-generated content may be incorrect.">
            <a:extLst>
              <a:ext uri="{FF2B5EF4-FFF2-40B4-BE49-F238E27FC236}">
                <a16:creationId xmlns:a16="http://schemas.microsoft.com/office/drawing/2014/main" id="{1CE9021E-7AF2-51CC-373A-55166A478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562" y="1133475"/>
            <a:ext cx="9286875" cy="4591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D96866-FA63-410D-9516-F08FE40428F1}"/>
              </a:ext>
            </a:extLst>
          </p:cNvPr>
          <p:cNvSpPr txBox="1"/>
          <p:nvPr/>
        </p:nvSpPr>
        <p:spPr>
          <a:xfrm>
            <a:off x="658329" y="309801"/>
            <a:ext cx="1051677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ea typeface="+mn-lt"/>
                <a:cs typeface="+mn-lt"/>
              </a:rPr>
              <a:t>AI-Driven Code Review and Prompt Refinement Workflow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700070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398B4-773A-7B4F-707D-E02BA9AB8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63" y="532628"/>
            <a:ext cx="10888980" cy="553998"/>
          </a:xfrm>
        </p:spPr>
        <p:txBody>
          <a:bodyPr/>
          <a:lstStyle/>
          <a:p>
            <a:r>
              <a:rPr lang="en-US" sz="3600">
                <a:latin typeface="Times New Roman"/>
                <a:cs typeface="Calibri Light"/>
              </a:rPr>
              <a:t>Project Phases:</a:t>
            </a:r>
            <a:endParaRPr lang="en-US" sz="3600">
              <a:latin typeface="Times New Roman"/>
            </a:endParaRPr>
          </a:p>
        </p:txBody>
      </p:sp>
      <p:pic>
        <p:nvPicPr>
          <p:cNvPr id="4" name="Picture 3" descr="A diagram of a software development process&#10;&#10;AI-generated content may be incorrect.">
            <a:extLst>
              <a:ext uri="{FF2B5EF4-FFF2-40B4-BE49-F238E27FC236}">
                <a16:creationId xmlns:a16="http://schemas.microsoft.com/office/drawing/2014/main" id="{03F08EAD-6780-A39C-1BDF-82222A9A3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318" y="1420090"/>
            <a:ext cx="7065819" cy="471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563781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VTI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VanillaVTI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Vanilla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AACC6CF0-9F86-48CC-9C4E-CA578EE0A0A0}" vid="{3BDE51FE-56D6-4100-AFB5-5B4AEDCE2EF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6A923F5391DA4793388B75865BA202" ma:contentTypeVersion="11" ma:contentTypeDescription="Create a new document." ma:contentTypeScope="" ma:versionID="964521a920f542f61cf5fdda36c188cc">
  <xsd:schema xmlns:xsd="http://www.w3.org/2001/XMLSchema" xmlns:xs="http://www.w3.org/2001/XMLSchema" xmlns:p="http://schemas.microsoft.com/office/2006/metadata/properties" xmlns:ns2="a1a83699-bf9c-42b7-ad52-17538a50a2a8" xmlns:ns3="dbc27648-19e6-4784-a6ca-b404976d8bdd" targetNamespace="http://schemas.microsoft.com/office/2006/metadata/properties" ma:root="true" ma:fieldsID="40393f7815d40418c0622dea7aedcce3" ns2:_="" ns3:_="">
    <xsd:import namespace="a1a83699-bf9c-42b7-ad52-17538a50a2a8"/>
    <xsd:import namespace="dbc27648-19e6-4784-a6ca-b404976d8bd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a83699-bf9c-42b7-ad52-17538a50a2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ec554113-5c1c-4c88-a5a0-ba7e0db0880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c27648-19e6-4784-a6ca-b404976d8bdd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1d7c3e10-1da8-4e18-bd8c-2c3fa7fddb69}" ma:internalName="TaxCatchAll" ma:showField="CatchAllData" ma:web="dbc27648-19e6-4784-a6ca-b404976d8bd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bc27648-19e6-4784-a6ca-b404976d8bdd" xsi:nil="true"/>
    <lcf76f155ced4ddcb4097134ff3c332f xmlns="a1a83699-bf9c-42b7-ad52-17538a50a2a8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3D17F26-A32B-4028-A345-60E169A43E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1a83699-bf9c-42b7-ad52-17538a50a2a8"/>
    <ds:schemaRef ds:uri="dbc27648-19e6-4784-a6ca-b404976d8b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4C256B-8726-4ABD-872E-ED40FED06A81}">
  <ds:schemaRefs>
    <ds:schemaRef ds:uri="http://schemas.microsoft.com/office/2006/metadata/properties"/>
    <ds:schemaRef ds:uri="http://schemas.microsoft.com/office/infopath/2007/PartnerControls"/>
    <ds:schemaRef ds:uri="dbc27648-19e6-4784-a6ca-b404976d8bdd"/>
    <ds:schemaRef ds:uri="a1a83699-bf9c-42b7-ad52-17538a50a2a8"/>
  </ds:schemaRefs>
</ds:datastoreItem>
</file>

<file path=customXml/itemProps3.xml><?xml version="1.0" encoding="utf-8"?>
<ds:datastoreItem xmlns:ds="http://schemas.openxmlformats.org/officeDocument/2006/customXml" ds:itemID="{8AB70E95-94B9-4E76-9060-B86D2ADF15C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VanillaVTI</vt:lpstr>
      <vt:lpstr>PowerPoint Presentation</vt:lpstr>
      <vt:lpstr>Introduction:  </vt:lpstr>
      <vt:lpstr> Problem Statement:</vt:lpstr>
      <vt:lpstr> Purpose &amp; Key Benefits</vt:lpstr>
      <vt:lpstr>PowerPoint Presentation</vt:lpstr>
      <vt:lpstr> Architecture:</vt:lpstr>
      <vt:lpstr>Project Flow:</vt:lpstr>
      <vt:lpstr>PowerPoint Presentation</vt:lpstr>
      <vt:lpstr>Project Phases:</vt:lpstr>
      <vt:lpstr>Results :         Front-End Part's Code Review Checklist</vt:lpstr>
      <vt:lpstr>PowerPoint Presentation</vt:lpstr>
      <vt:lpstr> </vt:lpstr>
      <vt:lpstr>Demo</vt:lpstr>
      <vt:lpstr>Comparative Study :</vt:lpstr>
      <vt:lpstr> Future Use-Case Enhancements:</vt:lpstr>
      <vt:lpstr>Constraints</vt:lpstr>
      <vt:lpstr>Conclusion: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chaitanya</dc:creator>
  <cp:revision>3</cp:revision>
  <dcterms:created xsi:type="dcterms:W3CDTF">2025-09-17T09:18:18Z</dcterms:created>
  <dcterms:modified xsi:type="dcterms:W3CDTF">2025-10-15T05:31:23Z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0x010100E66A923F5391DA4793388B75865BA202</vt:lpwstr>
  </property>
</Properties>
</file>