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VISHNU%20PRIYA%20DETAIL.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[VISHNU PRIYA DETAIL.xlsx]Sheet4!PivotTable2</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19050">
            <a:solidFill>
              <a:schemeClr val="lt1"/>
            </a:solidFill>
          </a:ln>
          <a:effectLst/>
        </c:spPr>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pivotFmt>
      <c:pivotFmt>
        <c:idx val="6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7"/>
        <c:spPr>
          <a:solidFill>
            <a:schemeClr val="accent1"/>
          </a:solidFill>
          <a:ln w="19050">
            <a:solidFill>
              <a:schemeClr val="lt1"/>
            </a:solidFill>
          </a:ln>
          <a:effectLst/>
        </c:spPr>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pivotFmt>
      <c:pivotFmt>
        <c:idx val="71"/>
        <c:spPr>
          <a:solidFill>
            <a:schemeClr val="accent1"/>
          </a:solidFill>
          <a:ln w="19050">
            <a:solidFill>
              <a:schemeClr val="lt1"/>
            </a:solidFill>
          </a:ln>
          <a:effectLst/>
        </c:spPr>
      </c:pivotFmt>
      <c:pivotFmt>
        <c:idx val="7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pivotFmt>
      <c:pivotFmt>
        <c:idx val="7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pivotFmt>
      <c:pivotFmt>
        <c:idx val="82"/>
        <c:spPr>
          <a:solidFill>
            <a:schemeClr val="accent1"/>
          </a:solidFill>
          <a:ln w="19050">
            <a:solidFill>
              <a:schemeClr val="lt1"/>
            </a:solidFill>
          </a:ln>
          <a:effectLst/>
        </c:spPr>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pivotFmt>
      <c:pivotFmt>
        <c:idx val="89"/>
        <c:spPr>
          <a:solidFill>
            <a:schemeClr val="accent1"/>
          </a:solidFill>
          <a:ln w="19050">
            <a:solidFill>
              <a:schemeClr val="lt1"/>
            </a:solidFill>
          </a:ln>
          <a:effectLst/>
        </c:spPr>
      </c:pivotFmt>
      <c:pivotFmt>
        <c:idx val="9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1"/>
        <c:spPr>
          <a:solidFill>
            <a:schemeClr val="accent1"/>
          </a:solidFill>
          <a:ln w="19050">
            <a:solidFill>
              <a:schemeClr val="lt1"/>
            </a:solidFill>
          </a:ln>
          <a:effectLst/>
        </c:spPr>
      </c:pivotFmt>
      <c:pivotFmt>
        <c:idx val="92"/>
        <c:spPr>
          <a:solidFill>
            <a:schemeClr val="accent1"/>
          </a:solidFill>
          <a:ln w="19050">
            <a:solidFill>
              <a:schemeClr val="lt1"/>
            </a:solidFill>
          </a:ln>
          <a:effectLst/>
        </c:spPr>
      </c:pivotFmt>
      <c:pivotFmt>
        <c:idx val="93"/>
        <c:spPr>
          <a:solidFill>
            <a:schemeClr val="accent1"/>
          </a:solidFill>
          <a:ln w="19050">
            <a:solidFill>
              <a:schemeClr val="lt1"/>
            </a:solidFill>
          </a:ln>
          <a:effectLst/>
        </c:spPr>
      </c:pivotFmt>
      <c:pivotFmt>
        <c:idx val="94"/>
        <c:spPr>
          <a:solidFill>
            <a:schemeClr val="accent1"/>
          </a:solidFill>
          <a:ln w="19050">
            <a:solidFill>
              <a:schemeClr val="lt1"/>
            </a:solidFill>
          </a:ln>
          <a:effectLst/>
        </c:spPr>
      </c:pivotFmt>
      <c:pivotFmt>
        <c:idx val="95"/>
        <c:spPr>
          <a:solidFill>
            <a:schemeClr val="accent1"/>
          </a:solidFill>
          <a:ln w="19050">
            <a:solidFill>
              <a:schemeClr val="lt1"/>
            </a:solidFill>
          </a:ln>
          <a:effectLst/>
        </c:spPr>
      </c:pivotFmt>
      <c:pivotFmt>
        <c:idx val="9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7"/>
        <c:spPr>
          <a:solidFill>
            <a:schemeClr val="accent1"/>
          </a:solidFill>
          <a:ln w="19050">
            <a:solidFill>
              <a:schemeClr val="lt1"/>
            </a:solidFill>
          </a:ln>
          <a:effectLst/>
        </c:spPr>
      </c:pivotFmt>
      <c:pivotFmt>
        <c:idx val="98"/>
        <c:spPr>
          <a:solidFill>
            <a:schemeClr val="accent1"/>
          </a:solidFill>
          <a:ln w="19050">
            <a:solidFill>
              <a:schemeClr val="lt1"/>
            </a:solidFill>
          </a:ln>
          <a:effectLst/>
        </c:spPr>
      </c:pivotFmt>
      <c:pivotFmt>
        <c:idx val="99"/>
        <c:spPr>
          <a:solidFill>
            <a:schemeClr val="accent1"/>
          </a:solidFill>
          <a:ln w="19050">
            <a:solidFill>
              <a:schemeClr val="lt1"/>
            </a:solidFill>
          </a:ln>
          <a:effectLst/>
        </c:spPr>
      </c:pivotFmt>
      <c:pivotFmt>
        <c:idx val="100"/>
        <c:spPr>
          <a:solidFill>
            <a:schemeClr val="accent1"/>
          </a:solidFill>
          <a:ln w="19050">
            <a:solidFill>
              <a:schemeClr val="lt1"/>
            </a:solidFill>
          </a:ln>
          <a:effectLst/>
        </c:spPr>
      </c:pivotFmt>
      <c:pivotFmt>
        <c:idx val="101"/>
        <c:spPr>
          <a:solidFill>
            <a:schemeClr val="accent1"/>
          </a:solidFill>
          <a:ln w="19050">
            <a:solidFill>
              <a:schemeClr val="lt1"/>
            </a:solidFill>
          </a:ln>
          <a:effectLst/>
        </c:spPr>
      </c:pivotFmt>
      <c:pivotFmt>
        <c:idx val="10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3"/>
        <c:spPr>
          <a:solidFill>
            <a:schemeClr val="accent1"/>
          </a:solidFill>
          <a:ln w="19050">
            <a:solidFill>
              <a:schemeClr val="lt1"/>
            </a:solidFill>
          </a:ln>
          <a:effectLst/>
        </c:spPr>
      </c:pivotFmt>
      <c:pivotFmt>
        <c:idx val="104"/>
        <c:spPr>
          <a:solidFill>
            <a:schemeClr val="accent1"/>
          </a:solidFill>
          <a:ln w="19050">
            <a:solidFill>
              <a:schemeClr val="lt1"/>
            </a:solidFill>
          </a:ln>
          <a:effectLst/>
        </c:spPr>
      </c:pivotFmt>
      <c:pivotFmt>
        <c:idx val="105"/>
        <c:spPr>
          <a:solidFill>
            <a:schemeClr val="accent1"/>
          </a:solidFill>
          <a:ln w="19050">
            <a:solidFill>
              <a:schemeClr val="lt1"/>
            </a:solidFill>
          </a:ln>
          <a:effectLst/>
        </c:spPr>
      </c:pivotFmt>
      <c:pivotFmt>
        <c:idx val="106"/>
        <c:spPr>
          <a:solidFill>
            <a:schemeClr val="accent1"/>
          </a:solidFill>
          <a:ln w="19050">
            <a:solidFill>
              <a:schemeClr val="lt1"/>
            </a:solidFill>
          </a:ln>
          <a:effectLst/>
        </c:spPr>
      </c:pivotFmt>
      <c:pivotFmt>
        <c:idx val="107"/>
        <c:spPr>
          <a:solidFill>
            <a:schemeClr val="accent1"/>
          </a:solidFill>
          <a:ln w="19050">
            <a:solidFill>
              <a:schemeClr val="lt1"/>
            </a:solidFill>
          </a:ln>
          <a:effectLst/>
        </c:spPr>
      </c:pivotFmt>
      <c:pivotFmt>
        <c:idx val="10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9"/>
        <c:spPr>
          <a:solidFill>
            <a:schemeClr val="accent1"/>
          </a:solidFill>
          <a:ln w="19050">
            <a:solidFill>
              <a:schemeClr val="lt1"/>
            </a:solidFill>
          </a:ln>
          <a:effectLst/>
        </c:spPr>
      </c:pivotFmt>
      <c:pivotFmt>
        <c:idx val="110"/>
        <c:spPr>
          <a:solidFill>
            <a:schemeClr val="accent1"/>
          </a:solidFill>
          <a:ln w="19050">
            <a:solidFill>
              <a:schemeClr val="lt1"/>
            </a:solidFill>
          </a:ln>
          <a:effectLst/>
        </c:spPr>
      </c:pivotFmt>
      <c:pivotFmt>
        <c:idx val="111"/>
        <c:spPr>
          <a:solidFill>
            <a:schemeClr val="accent1"/>
          </a:solidFill>
          <a:ln w="19050">
            <a:solidFill>
              <a:schemeClr val="lt1"/>
            </a:solidFill>
          </a:ln>
          <a:effectLst/>
        </c:spPr>
      </c:pivotFmt>
      <c:pivotFmt>
        <c:idx val="112"/>
        <c:spPr>
          <a:solidFill>
            <a:schemeClr val="accent1"/>
          </a:solidFill>
          <a:ln w="19050">
            <a:solidFill>
              <a:schemeClr val="lt1"/>
            </a:solidFill>
          </a:ln>
          <a:effectLst/>
        </c:spPr>
      </c:pivotFmt>
      <c:pivotFmt>
        <c:idx val="113"/>
        <c:spPr>
          <a:solidFill>
            <a:schemeClr val="accent1"/>
          </a:solidFill>
          <a:ln w="19050">
            <a:solidFill>
              <a:schemeClr val="lt1"/>
            </a:solidFill>
          </a:ln>
          <a:effectLst/>
        </c:spPr>
      </c:pivotFmt>
      <c:pivotFmt>
        <c:idx val="11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5"/>
        <c:spPr>
          <a:solidFill>
            <a:schemeClr val="accent1"/>
          </a:solidFill>
          <a:ln w="19050">
            <a:solidFill>
              <a:schemeClr val="lt1"/>
            </a:solidFill>
          </a:ln>
          <a:effectLst/>
        </c:spPr>
      </c:pivotFmt>
      <c:pivotFmt>
        <c:idx val="116"/>
        <c:spPr>
          <a:solidFill>
            <a:schemeClr val="accent1"/>
          </a:solidFill>
          <a:ln w="19050">
            <a:solidFill>
              <a:schemeClr val="lt1"/>
            </a:solidFill>
          </a:ln>
          <a:effectLst/>
        </c:spPr>
      </c:pivotFmt>
      <c:pivotFmt>
        <c:idx val="117"/>
        <c:spPr>
          <a:solidFill>
            <a:schemeClr val="accent1"/>
          </a:solidFill>
          <a:ln w="19050">
            <a:solidFill>
              <a:schemeClr val="lt1"/>
            </a:solidFill>
          </a:ln>
          <a:effectLst/>
        </c:spPr>
      </c:pivotFmt>
      <c:pivotFmt>
        <c:idx val="118"/>
        <c:spPr>
          <a:solidFill>
            <a:schemeClr val="accent1"/>
          </a:solidFill>
          <a:ln w="19050">
            <a:solidFill>
              <a:schemeClr val="lt1"/>
            </a:solidFill>
          </a:ln>
          <a:effectLst/>
        </c:spPr>
      </c:pivotFmt>
      <c:pivotFmt>
        <c:idx val="119"/>
        <c:spPr>
          <a:solidFill>
            <a:schemeClr val="accent1"/>
          </a:solidFill>
          <a:ln w="19050">
            <a:solidFill>
              <a:schemeClr val="lt1"/>
            </a:solidFill>
          </a:ln>
          <a:effectLst/>
        </c:spPr>
      </c:pivotFmt>
      <c:pivotFmt>
        <c:idx val="12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1"/>
        <c:spPr>
          <a:solidFill>
            <a:schemeClr val="accent1"/>
          </a:solidFill>
          <a:ln w="19050">
            <a:solidFill>
              <a:schemeClr val="lt1"/>
            </a:solidFill>
          </a:ln>
          <a:effectLst/>
        </c:spPr>
      </c:pivotFmt>
      <c:pivotFmt>
        <c:idx val="122"/>
        <c:spPr>
          <a:solidFill>
            <a:schemeClr val="accent1"/>
          </a:solidFill>
          <a:ln w="19050">
            <a:solidFill>
              <a:schemeClr val="lt1"/>
            </a:solidFill>
          </a:ln>
          <a:effectLst/>
        </c:spPr>
      </c:pivotFmt>
      <c:pivotFmt>
        <c:idx val="123"/>
        <c:spPr>
          <a:solidFill>
            <a:schemeClr val="accent1"/>
          </a:solidFill>
          <a:ln w="19050">
            <a:solidFill>
              <a:schemeClr val="lt1"/>
            </a:solidFill>
          </a:ln>
          <a:effectLst/>
        </c:spPr>
      </c:pivotFmt>
      <c:pivotFmt>
        <c:idx val="124"/>
        <c:spPr>
          <a:solidFill>
            <a:schemeClr val="accent1"/>
          </a:solidFill>
          <a:ln w="19050">
            <a:solidFill>
              <a:schemeClr val="lt1"/>
            </a:solidFill>
          </a:ln>
          <a:effectLst/>
        </c:spPr>
      </c:pivotFmt>
      <c:pivotFmt>
        <c:idx val="125"/>
        <c:spPr>
          <a:solidFill>
            <a:schemeClr val="accent1"/>
          </a:solidFill>
          <a:ln w="19050">
            <a:solidFill>
              <a:schemeClr val="lt1"/>
            </a:solidFill>
          </a:ln>
          <a:effectLst/>
        </c:spPr>
      </c:pivotFmt>
      <c:pivotFmt>
        <c:idx val="12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7"/>
        <c:spPr>
          <a:solidFill>
            <a:schemeClr val="accent1"/>
          </a:solidFill>
          <a:ln w="19050">
            <a:solidFill>
              <a:schemeClr val="lt1"/>
            </a:solidFill>
          </a:ln>
          <a:effectLst/>
        </c:spPr>
      </c:pivotFmt>
      <c:pivotFmt>
        <c:idx val="128"/>
        <c:spPr>
          <a:solidFill>
            <a:schemeClr val="accent1"/>
          </a:solidFill>
          <a:ln w="19050">
            <a:solidFill>
              <a:schemeClr val="lt1"/>
            </a:solidFill>
          </a:ln>
          <a:effectLst/>
        </c:spPr>
      </c:pivotFmt>
      <c:pivotFmt>
        <c:idx val="129"/>
        <c:spPr>
          <a:solidFill>
            <a:schemeClr val="accent1"/>
          </a:solidFill>
          <a:ln w="19050">
            <a:solidFill>
              <a:schemeClr val="lt1"/>
            </a:solidFill>
          </a:ln>
          <a:effectLst/>
        </c:spPr>
      </c:pivotFmt>
      <c:pivotFmt>
        <c:idx val="130"/>
        <c:spPr>
          <a:solidFill>
            <a:schemeClr val="accent1"/>
          </a:solidFill>
          <a:ln w="19050">
            <a:solidFill>
              <a:schemeClr val="lt1"/>
            </a:solidFill>
          </a:ln>
          <a:effectLst/>
        </c:spPr>
      </c:pivotFmt>
      <c:pivotFmt>
        <c:idx val="131"/>
        <c:spPr>
          <a:solidFill>
            <a:schemeClr val="accent1"/>
          </a:solidFill>
          <a:ln w="19050">
            <a:solidFill>
              <a:schemeClr val="lt1"/>
            </a:solidFill>
          </a:ln>
          <a:effectLst/>
        </c:spPr>
      </c:pivotFmt>
      <c:pivotFmt>
        <c:idx val="13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3"/>
        <c:spPr>
          <a:solidFill>
            <a:schemeClr val="accent1"/>
          </a:solidFill>
          <a:ln w="19050">
            <a:solidFill>
              <a:schemeClr val="lt1"/>
            </a:solidFill>
          </a:ln>
          <a:effectLst/>
        </c:spPr>
      </c:pivotFmt>
      <c:pivotFmt>
        <c:idx val="134"/>
        <c:spPr>
          <a:solidFill>
            <a:schemeClr val="accent1"/>
          </a:solidFill>
          <a:ln w="19050">
            <a:solidFill>
              <a:schemeClr val="lt1"/>
            </a:solidFill>
          </a:ln>
          <a:effectLst/>
        </c:spPr>
      </c:pivotFmt>
      <c:pivotFmt>
        <c:idx val="135"/>
        <c:spPr>
          <a:solidFill>
            <a:schemeClr val="accent1"/>
          </a:solidFill>
          <a:ln w="19050">
            <a:solidFill>
              <a:schemeClr val="lt1"/>
            </a:solidFill>
          </a:ln>
          <a:effectLst/>
        </c:spPr>
      </c:pivotFmt>
      <c:pivotFmt>
        <c:idx val="136"/>
        <c:spPr>
          <a:solidFill>
            <a:schemeClr val="accent1"/>
          </a:solidFill>
          <a:ln w="19050">
            <a:solidFill>
              <a:schemeClr val="lt1"/>
            </a:solidFill>
          </a:ln>
          <a:effectLst/>
        </c:spPr>
      </c:pivotFmt>
      <c:pivotFmt>
        <c:idx val="137"/>
        <c:spPr>
          <a:solidFill>
            <a:schemeClr val="accent1"/>
          </a:solidFill>
          <a:ln w="19050">
            <a:solidFill>
              <a:schemeClr val="lt1"/>
            </a:solidFill>
          </a:ln>
          <a:effectLst/>
        </c:spPr>
      </c:pivotFmt>
      <c:pivotFmt>
        <c:idx val="13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9"/>
        <c:spPr>
          <a:solidFill>
            <a:schemeClr val="accent1"/>
          </a:solidFill>
          <a:ln w="19050">
            <a:solidFill>
              <a:schemeClr val="lt1"/>
            </a:solidFill>
          </a:ln>
          <a:effectLst/>
        </c:spPr>
      </c:pivotFmt>
      <c:pivotFmt>
        <c:idx val="140"/>
        <c:spPr>
          <a:solidFill>
            <a:schemeClr val="accent1"/>
          </a:solidFill>
          <a:ln w="19050">
            <a:solidFill>
              <a:schemeClr val="lt1"/>
            </a:solidFill>
          </a:ln>
          <a:effectLst/>
        </c:spPr>
      </c:pivotFmt>
      <c:pivotFmt>
        <c:idx val="141"/>
        <c:spPr>
          <a:solidFill>
            <a:schemeClr val="accent1"/>
          </a:solidFill>
          <a:ln w="19050">
            <a:solidFill>
              <a:schemeClr val="lt1"/>
            </a:solidFill>
          </a:ln>
          <a:effectLst/>
        </c:spPr>
      </c:pivotFmt>
      <c:pivotFmt>
        <c:idx val="142"/>
        <c:spPr>
          <a:solidFill>
            <a:schemeClr val="accent1"/>
          </a:solidFill>
          <a:ln w="19050">
            <a:solidFill>
              <a:schemeClr val="lt1"/>
            </a:solidFill>
          </a:ln>
          <a:effectLst/>
        </c:spPr>
      </c:pivotFmt>
      <c:pivotFmt>
        <c:idx val="143"/>
        <c:spPr>
          <a:solidFill>
            <a:schemeClr val="accent1"/>
          </a:solidFill>
          <a:ln w="19050">
            <a:solidFill>
              <a:schemeClr val="lt1"/>
            </a:solidFill>
          </a:ln>
          <a:effectLst/>
        </c:spPr>
      </c:pivotFmt>
    </c:pivotFmts>
    <c:plotArea>
      <c:layout/>
      <c:pieChart>
        <c:varyColors val="1"/>
        <c:ser>
          <c:idx val="0"/>
          <c:order val="0"/>
          <c:tx>
            <c:strRef>
              <c:f>Sheet4!$C$3</c:f>
              <c:strCache>
                <c:ptCount val="1"/>
                <c:pt idx="0">
                  <c:v>Sum of satisfaction_level</c:v>
                </c:pt>
              </c:strCache>
            </c:strRef>
          </c:tx>
          <c:explosion val="63"/>
          <c:dPt>
            <c:idx val="0"/>
            <c:bubble3D val="0"/>
            <c:spPr>
              <a:solidFill>
                <a:schemeClr val="accent1"/>
              </a:solidFill>
              <a:ln w="19050">
                <a:solidFill>
                  <a:schemeClr val="lt1"/>
                </a:solidFill>
              </a:ln>
              <a:effectLst/>
            </c:spPr>
            <c:extLst/>
          </c:dPt>
          <c:dPt>
            <c:idx val="1"/>
            <c:bubble3D val="0"/>
            <c:spPr>
              <a:solidFill>
                <a:schemeClr val="accent2"/>
              </a:solidFill>
              <a:ln w="19050">
                <a:solidFill>
                  <a:schemeClr val="lt1"/>
                </a:solidFill>
              </a:ln>
              <a:effectLst/>
            </c:spPr>
            <c:extLst/>
          </c:dPt>
          <c:dPt>
            <c:idx val="2"/>
            <c:bubble3D val="0"/>
            <c:spPr>
              <a:solidFill>
                <a:schemeClr val="accent3"/>
              </a:solidFill>
              <a:ln w="19050">
                <a:solidFill>
                  <a:schemeClr val="lt1"/>
                </a:solidFill>
              </a:ln>
              <a:effectLst/>
            </c:spPr>
            <c:extLst/>
          </c:dPt>
          <c:dPt>
            <c:idx val="3"/>
            <c:bubble3D val="0"/>
            <c:spPr>
              <a:solidFill>
                <a:schemeClr val="accent4"/>
              </a:solidFill>
              <a:ln w="19050">
                <a:solidFill>
                  <a:schemeClr val="lt1"/>
                </a:solidFill>
              </a:ln>
              <a:effectLst/>
            </c:spPr>
            <c:extLst/>
          </c:dPt>
          <c:dPt>
            <c:idx val="4"/>
            <c:bubble3D val="0"/>
            <c:spPr>
              <a:solidFill>
                <a:schemeClr val="accent5"/>
              </a:solidFill>
              <a:ln w="19050">
                <a:solidFill>
                  <a:schemeClr val="lt1"/>
                </a:solidFill>
              </a:ln>
              <a:effectLst/>
            </c:spPr>
            <c:extLst/>
          </c:dPt>
          <c:cat>
            <c:multiLvlStrRef>
              <c:f>Sheet4!$A$4:$B$13</c:f>
              <c:multiLvlStrCache>
                <c:ptCount val="5"/>
                <c:lvl>
                  <c:pt idx="0">
                    <c:v>low</c:v>
                  </c:pt>
                  <c:pt idx="1">
                    <c:v>low</c:v>
                  </c:pt>
                  <c:pt idx="2">
                    <c:v>low</c:v>
                  </c:pt>
                  <c:pt idx="3">
                    <c:v>medium</c:v>
                  </c:pt>
                  <c:pt idx="4">
                    <c:v>low</c:v>
                  </c:pt>
                </c:lvl>
                <c:lvl>
                  <c:pt idx="0">
                    <c:v>accounting</c:v>
                  </c:pt>
                  <c:pt idx="1">
                    <c:v>hr</c:v>
                  </c:pt>
                  <c:pt idx="2">
                    <c:v>sales</c:v>
                  </c:pt>
                  <c:pt idx="4">
                    <c:v>technical</c:v>
                  </c:pt>
                </c:lvl>
              </c:multiLvlStrCache>
            </c:multiLvlStrRef>
          </c:cat>
          <c:val>
            <c:numRef>
              <c:f>Sheet4!$C$4:$C$13</c:f>
              <c:numCache>
                <c:formatCode>General</c:formatCode>
                <c:ptCount val="5"/>
                <c:pt idx="0">
                  <c:v>0.88</c:v>
                </c:pt>
                <c:pt idx="1">
                  <c:v>2.14</c:v>
                </c:pt>
                <c:pt idx="2">
                  <c:v>12.750000000000004</c:v>
                </c:pt>
                <c:pt idx="3">
                  <c:v>0.91</c:v>
                </c:pt>
                <c:pt idx="4">
                  <c:v>1.04</c:v>
                </c:pt>
              </c:numCache>
            </c:numRef>
          </c:val>
          <c:extLst>
            <c:ext xmlns:c16="http://schemas.microsoft.com/office/drawing/2014/chart" uri="{C3380CC4-5D6E-409C-BE32-E72D297353CC}">
              <c16:uniqueId val="{00000000-0327-734B-B166-5CFC7BFE0A8A}"/>
            </c:ext>
          </c:extLst>
        </c:ser>
        <c:ser>
          <c:idx val="1"/>
          <c:order val="1"/>
          <c:tx>
            <c:strRef>
              <c:f>Sheet4!$D$3</c:f>
              <c:strCache>
                <c:ptCount val="1"/>
                <c:pt idx="0">
                  <c:v>Sum of last_evaluation</c:v>
                </c:pt>
              </c:strCache>
            </c:strRef>
          </c:tx>
          <c:dPt>
            <c:idx val="0"/>
            <c:bubble3D val="0"/>
            <c:spPr>
              <a:solidFill>
                <a:schemeClr val="accent1"/>
              </a:solidFill>
              <a:ln w="19050">
                <a:solidFill>
                  <a:schemeClr val="lt1"/>
                </a:solidFill>
              </a:ln>
              <a:effectLst/>
            </c:spPr>
            <c:extLst/>
          </c:dPt>
          <c:dPt>
            <c:idx val="1"/>
            <c:bubble3D val="0"/>
            <c:spPr>
              <a:solidFill>
                <a:schemeClr val="accent2"/>
              </a:solidFill>
              <a:ln w="19050">
                <a:solidFill>
                  <a:schemeClr val="lt1"/>
                </a:solidFill>
              </a:ln>
              <a:effectLst/>
            </c:spPr>
            <c:extLst/>
          </c:dPt>
          <c:dPt>
            <c:idx val="2"/>
            <c:bubble3D val="0"/>
            <c:spPr>
              <a:solidFill>
                <a:schemeClr val="accent3"/>
              </a:solidFill>
              <a:ln w="19050">
                <a:solidFill>
                  <a:schemeClr val="lt1"/>
                </a:solidFill>
              </a:ln>
              <a:effectLst/>
            </c:spPr>
            <c:extLst/>
          </c:dPt>
          <c:dPt>
            <c:idx val="3"/>
            <c:bubble3D val="0"/>
            <c:spPr>
              <a:solidFill>
                <a:schemeClr val="accent4"/>
              </a:solidFill>
              <a:ln w="19050">
                <a:solidFill>
                  <a:schemeClr val="lt1"/>
                </a:solidFill>
              </a:ln>
              <a:effectLst/>
            </c:spPr>
            <c:extLst/>
          </c:dPt>
          <c:dPt>
            <c:idx val="4"/>
            <c:bubble3D val="0"/>
            <c:spPr>
              <a:solidFill>
                <a:schemeClr val="accent5"/>
              </a:solidFill>
              <a:ln w="19050">
                <a:solidFill>
                  <a:schemeClr val="lt1"/>
                </a:solidFill>
              </a:ln>
              <a:effectLst/>
            </c:spPr>
            <c:extLst/>
          </c:dPt>
          <c:cat>
            <c:multiLvlStrRef>
              <c:f>Sheet4!$A$4:$B$13</c:f>
              <c:multiLvlStrCache>
                <c:ptCount val="5"/>
                <c:lvl>
                  <c:pt idx="0">
                    <c:v>low</c:v>
                  </c:pt>
                  <c:pt idx="1">
                    <c:v>low</c:v>
                  </c:pt>
                  <c:pt idx="2">
                    <c:v>low</c:v>
                  </c:pt>
                  <c:pt idx="3">
                    <c:v>medium</c:v>
                  </c:pt>
                  <c:pt idx="4">
                    <c:v>low</c:v>
                  </c:pt>
                </c:lvl>
                <c:lvl>
                  <c:pt idx="0">
                    <c:v>accounting</c:v>
                  </c:pt>
                  <c:pt idx="1">
                    <c:v>hr</c:v>
                  </c:pt>
                  <c:pt idx="2">
                    <c:v>sales</c:v>
                  </c:pt>
                  <c:pt idx="4">
                    <c:v>technical</c:v>
                  </c:pt>
                </c:lvl>
              </c:multiLvlStrCache>
            </c:multiLvlStrRef>
          </c:cat>
          <c:val>
            <c:numRef>
              <c:f>Sheet4!$D$4:$D$13</c:f>
              <c:numCache>
                <c:formatCode>General</c:formatCode>
                <c:ptCount val="5"/>
                <c:pt idx="0">
                  <c:v>1.58</c:v>
                </c:pt>
                <c:pt idx="1">
                  <c:v>2.5</c:v>
                </c:pt>
                <c:pt idx="2">
                  <c:v>18.060000000000002</c:v>
                </c:pt>
                <c:pt idx="3">
                  <c:v>1.74</c:v>
                </c:pt>
                <c:pt idx="4">
                  <c:v>2.79</c:v>
                </c:pt>
              </c:numCache>
            </c:numRef>
          </c:val>
          <c:extLst>
            <c:ext xmlns:c16="http://schemas.microsoft.com/office/drawing/2014/chart" uri="{C3380CC4-5D6E-409C-BE32-E72D297353CC}">
              <c16:uniqueId val="{00000001-0327-734B-B166-5CFC7BFE0A8A}"/>
            </c:ext>
          </c:extLst>
        </c:ser>
        <c:ser>
          <c:idx val="2"/>
          <c:order val="2"/>
          <c:tx>
            <c:strRef>
              <c:f>Sheet4!$E$3</c:f>
              <c:strCache>
                <c:ptCount val="1"/>
                <c:pt idx="0">
                  <c:v>Sum of number_project</c:v>
                </c:pt>
              </c:strCache>
            </c:strRef>
          </c:tx>
          <c:dPt>
            <c:idx val="0"/>
            <c:bubble3D val="0"/>
            <c:spPr>
              <a:solidFill>
                <a:schemeClr val="accent1"/>
              </a:solidFill>
              <a:ln w="19050">
                <a:solidFill>
                  <a:schemeClr val="lt1"/>
                </a:solidFill>
              </a:ln>
              <a:effectLst/>
            </c:spPr>
            <c:extLst/>
          </c:dPt>
          <c:dPt>
            <c:idx val="1"/>
            <c:bubble3D val="0"/>
            <c:spPr>
              <a:solidFill>
                <a:schemeClr val="accent2"/>
              </a:solidFill>
              <a:ln w="19050">
                <a:solidFill>
                  <a:schemeClr val="lt1"/>
                </a:solidFill>
              </a:ln>
              <a:effectLst/>
            </c:spPr>
            <c:extLst/>
          </c:dPt>
          <c:dPt>
            <c:idx val="2"/>
            <c:bubble3D val="0"/>
            <c:spPr>
              <a:solidFill>
                <a:schemeClr val="accent3"/>
              </a:solidFill>
              <a:ln w="19050">
                <a:solidFill>
                  <a:schemeClr val="lt1"/>
                </a:solidFill>
              </a:ln>
              <a:effectLst/>
            </c:spPr>
            <c:extLst/>
          </c:dPt>
          <c:dPt>
            <c:idx val="3"/>
            <c:bubble3D val="0"/>
            <c:spPr>
              <a:solidFill>
                <a:schemeClr val="accent4"/>
              </a:solidFill>
              <a:ln w="19050">
                <a:solidFill>
                  <a:schemeClr val="lt1"/>
                </a:solidFill>
              </a:ln>
              <a:effectLst/>
            </c:spPr>
            <c:extLst/>
          </c:dPt>
          <c:dPt>
            <c:idx val="4"/>
            <c:bubble3D val="0"/>
            <c:spPr>
              <a:solidFill>
                <a:schemeClr val="accent5"/>
              </a:solidFill>
              <a:ln w="19050">
                <a:solidFill>
                  <a:schemeClr val="lt1"/>
                </a:solidFill>
              </a:ln>
              <a:effectLst/>
            </c:spPr>
            <c:extLst/>
          </c:dPt>
          <c:cat>
            <c:multiLvlStrRef>
              <c:f>Sheet4!$A$4:$B$13</c:f>
              <c:multiLvlStrCache>
                <c:ptCount val="5"/>
                <c:lvl>
                  <c:pt idx="0">
                    <c:v>low</c:v>
                  </c:pt>
                  <c:pt idx="1">
                    <c:v>low</c:v>
                  </c:pt>
                  <c:pt idx="2">
                    <c:v>low</c:v>
                  </c:pt>
                  <c:pt idx="3">
                    <c:v>medium</c:v>
                  </c:pt>
                  <c:pt idx="4">
                    <c:v>low</c:v>
                  </c:pt>
                </c:lvl>
                <c:lvl>
                  <c:pt idx="0">
                    <c:v>accounting</c:v>
                  </c:pt>
                  <c:pt idx="1">
                    <c:v>hr</c:v>
                  </c:pt>
                  <c:pt idx="2">
                    <c:v>sales</c:v>
                  </c:pt>
                  <c:pt idx="4">
                    <c:v>technical</c:v>
                  </c:pt>
                </c:lvl>
              </c:multiLvlStrCache>
            </c:multiLvlStrRef>
          </c:cat>
          <c:val>
            <c:numRef>
              <c:f>Sheet4!$E$4:$E$13</c:f>
              <c:numCache>
                <c:formatCode>General</c:formatCode>
                <c:ptCount val="5"/>
                <c:pt idx="0">
                  <c:v>10</c:v>
                </c:pt>
                <c:pt idx="1">
                  <c:v>10</c:v>
                </c:pt>
                <c:pt idx="2">
                  <c:v>89</c:v>
                </c:pt>
                <c:pt idx="3">
                  <c:v>12</c:v>
                </c:pt>
                <c:pt idx="4">
                  <c:v>16</c:v>
                </c:pt>
              </c:numCache>
            </c:numRef>
          </c:val>
          <c:extLst>
            <c:ext xmlns:c16="http://schemas.microsoft.com/office/drawing/2014/chart" uri="{C3380CC4-5D6E-409C-BE32-E72D297353CC}">
              <c16:uniqueId val="{00000002-0327-734B-B166-5CFC7BFE0A8A}"/>
            </c:ext>
          </c:extLst>
        </c:ser>
        <c:ser>
          <c:idx val="3"/>
          <c:order val="3"/>
          <c:tx>
            <c:strRef>
              <c:f>Sheet4!$F$3</c:f>
              <c:strCache>
                <c:ptCount val="1"/>
                <c:pt idx="0">
                  <c:v>Sum of average_montly_hours</c:v>
                </c:pt>
              </c:strCache>
            </c:strRef>
          </c:tx>
          <c:dPt>
            <c:idx val="0"/>
            <c:bubble3D val="0"/>
            <c:spPr>
              <a:solidFill>
                <a:schemeClr val="accent1"/>
              </a:solidFill>
              <a:ln w="19050">
                <a:solidFill>
                  <a:schemeClr val="lt1"/>
                </a:solidFill>
              </a:ln>
              <a:effectLst/>
            </c:spPr>
            <c:extLst/>
          </c:dPt>
          <c:dPt>
            <c:idx val="1"/>
            <c:bubble3D val="0"/>
            <c:spPr>
              <a:solidFill>
                <a:schemeClr val="accent2"/>
              </a:solidFill>
              <a:ln w="19050">
                <a:solidFill>
                  <a:schemeClr val="lt1"/>
                </a:solidFill>
              </a:ln>
              <a:effectLst/>
            </c:spPr>
            <c:extLst/>
          </c:dPt>
          <c:dPt>
            <c:idx val="2"/>
            <c:bubble3D val="0"/>
            <c:spPr>
              <a:solidFill>
                <a:schemeClr val="accent3"/>
              </a:solidFill>
              <a:ln w="19050">
                <a:solidFill>
                  <a:schemeClr val="lt1"/>
                </a:solidFill>
              </a:ln>
              <a:effectLst/>
            </c:spPr>
            <c:extLst/>
          </c:dPt>
          <c:dPt>
            <c:idx val="3"/>
            <c:bubble3D val="0"/>
            <c:spPr>
              <a:solidFill>
                <a:schemeClr val="accent4"/>
              </a:solidFill>
              <a:ln w="19050">
                <a:solidFill>
                  <a:schemeClr val="lt1"/>
                </a:solidFill>
              </a:ln>
              <a:effectLst/>
            </c:spPr>
            <c:extLst/>
          </c:dPt>
          <c:dPt>
            <c:idx val="4"/>
            <c:bubble3D val="0"/>
            <c:spPr>
              <a:solidFill>
                <a:schemeClr val="accent5"/>
              </a:solidFill>
              <a:ln w="19050">
                <a:solidFill>
                  <a:schemeClr val="lt1"/>
                </a:solidFill>
              </a:ln>
              <a:effectLst/>
            </c:spPr>
            <c:extLst/>
          </c:dPt>
          <c:cat>
            <c:multiLvlStrRef>
              <c:f>Sheet4!$A$4:$B$13</c:f>
              <c:multiLvlStrCache>
                <c:ptCount val="5"/>
                <c:lvl>
                  <c:pt idx="0">
                    <c:v>low</c:v>
                  </c:pt>
                  <c:pt idx="1">
                    <c:v>low</c:v>
                  </c:pt>
                  <c:pt idx="2">
                    <c:v>low</c:v>
                  </c:pt>
                  <c:pt idx="3">
                    <c:v>medium</c:v>
                  </c:pt>
                  <c:pt idx="4">
                    <c:v>low</c:v>
                  </c:pt>
                </c:lvl>
                <c:lvl>
                  <c:pt idx="0">
                    <c:v>accounting</c:v>
                  </c:pt>
                  <c:pt idx="1">
                    <c:v>hr</c:v>
                  </c:pt>
                  <c:pt idx="2">
                    <c:v>sales</c:v>
                  </c:pt>
                  <c:pt idx="4">
                    <c:v>technical</c:v>
                  </c:pt>
                </c:lvl>
              </c:multiLvlStrCache>
            </c:multiLvlStrRef>
          </c:cat>
          <c:val>
            <c:numRef>
              <c:f>Sheet4!$F$4:$F$13</c:f>
              <c:numCache>
                <c:formatCode>General</c:formatCode>
                <c:ptCount val="5"/>
                <c:pt idx="0">
                  <c:v>554</c:v>
                </c:pt>
                <c:pt idx="1">
                  <c:v>665</c:v>
                </c:pt>
                <c:pt idx="2">
                  <c:v>5149</c:v>
                </c:pt>
                <c:pt idx="3">
                  <c:v>534</c:v>
                </c:pt>
                <c:pt idx="4">
                  <c:v>824</c:v>
                </c:pt>
              </c:numCache>
            </c:numRef>
          </c:val>
          <c:extLst>
            <c:ext xmlns:c16="http://schemas.microsoft.com/office/drawing/2014/chart" uri="{C3380CC4-5D6E-409C-BE32-E72D297353CC}">
              <c16:uniqueId val="{00000003-0327-734B-B166-5CFC7BFE0A8A}"/>
            </c:ext>
          </c:extLst>
        </c:ser>
        <c:ser>
          <c:idx val="4"/>
          <c:order val="4"/>
          <c:tx>
            <c:strRef>
              <c:f>Sheet4!$G$3</c:f>
              <c:strCache>
                <c:ptCount val="1"/>
                <c:pt idx="0">
                  <c:v>Sum of time_spend_company</c:v>
                </c:pt>
              </c:strCache>
            </c:strRef>
          </c:tx>
          <c:dPt>
            <c:idx val="0"/>
            <c:bubble3D val="0"/>
            <c:spPr>
              <a:solidFill>
                <a:schemeClr val="accent1"/>
              </a:solidFill>
              <a:ln w="19050">
                <a:solidFill>
                  <a:schemeClr val="lt1"/>
                </a:solidFill>
              </a:ln>
              <a:effectLst/>
            </c:spPr>
            <c:extLst/>
          </c:dPt>
          <c:dPt>
            <c:idx val="1"/>
            <c:bubble3D val="0"/>
            <c:spPr>
              <a:solidFill>
                <a:schemeClr val="accent2"/>
              </a:solidFill>
              <a:ln w="19050">
                <a:solidFill>
                  <a:schemeClr val="lt1"/>
                </a:solidFill>
              </a:ln>
              <a:effectLst/>
            </c:spPr>
            <c:extLst/>
          </c:dPt>
          <c:dPt>
            <c:idx val="2"/>
            <c:bubble3D val="0"/>
            <c:spPr>
              <a:solidFill>
                <a:schemeClr val="accent3"/>
              </a:solidFill>
              <a:ln w="19050">
                <a:solidFill>
                  <a:schemeClr val="lt1"/>
                </a:solidFill>
              </a:ln>
              <a:effectLst/>
            </c:spPr>
            <c:extLst/>
          </c:dPt>
          <c:dPt>
            <c:idx val="3"/>
            <c:bubble3D val="0"/>
            <c:spPr>
              <a:solidFill>
                <a:schemeClr val="accent4"/>
              </a:solidFill>
              <a:ln w="19050">
                <a:solidFill>
                  <a:schemeClr val="lt1"/>
                </a:solidFill>
              </a:ln>
              <a:effectLst/>
            </c:spPr>
            <c:extLst/>
          </c:dPt>
          <c:dPt>
            <c:idx val="4"/>
            <c:bubble3D val="0"/>
            <c:spPr>
              <a:solidFill>
                <a:schemeClr val="accent5"/>
              </a:solidFill>
              <a:ln w="19050">
                <a:solidFill>
                  <a:schemeClr val="lt1"/>
                </a:solidFill>
              </a:ln>
              <a:effectLst/>
            </c:spPr>
            <c:extLst/>
          </c:dPt>
          <c:cat>
            <c:multiLvlStrRef>
              <c:f>Sheet4!$A$4:$B$13</c:f>
              <c:multiLvlStrCache>
                <c:ptCount val="5"/>
                <c:lvl>
                  <c:pt idx="0">
                    <c:v>low</c:v>
                  </c:pt>
                  <c:pt idx="1">
                    <c:v>low</c:v>
                  </c:pt>
                  <c:pt idx="2">
                    <c:v>low</c:v>
                  </c:pt>
                  <c:pt idx="3">
                    <c:v>medium</c:v>
                  </c:pt>
                  <c:pt idx="4">
                    <c:v>low</c:v>
                  </c:pt>
                </c:lvl>
                <c:lvl>
                  <c:pt idx="0">
                    <c:v>accounting</c:v>
                  </c:pt>
                  <c:pt idx="1">
                    <c:v>hr</c:v>
                  </c:pt>
                  <c:pt idx="2">
                    <c:v>sales</c:v>
                  </c:pt>
                  <c:pt idx="4">
                    <c:v>technical</c:v>
                  </c:pt>
                </c:lvl>
              </c:multiLvlStrCache>
            </c:multiLvlStrRef>
          </c:cat>
          <c:val>
            <c:numRef>
              <c:f>Sheet4!$G$4:$G$13</c:f>
              <c:numCache>
                <c:formatCode>General</c:formatCode>
                <c:ptCount val="5"/>
                <c:pt idx="0">
                  <c:v>10</c:v>
                </c:pt>
                <c:pt idx="1">
                  <c:v>15</c:v>
                </c:pt>
                <c:pt idx="2">
                  <c:v>99</c:v>
                </c:pt>
                <c:pt idx="3">
                  <c:v>10</c:v>
                </c:pt>
                <c:pt idx="4">
                  <c:v>14</c:v>
                </c:pt>
              </c:numCache>
            </c:numRef>
          </c:val>
          <c:extLst>
            <c:ext xmlns:c16="http://schemas.microsoft.com/office/drawing/2014/chart" uri="{C3380CC4-5D6E-409C-BE32-E72D297353CC}">
              <c16:uniqueId val="{00000004-0327-734B-B166-5CFC7BFE0A8A}"/>
            </c:ext>
          </c:extLst>
        </c:ser>
        <c:ser>
          <c:idx val="5"/>
          <c:order val="5"/>
          <c:tx>
            <c:strRef>
              <c:f>Sheet4!$H$3</c:f>
              <c:strCache>
                <c:ptCount val="1"/>
                <c:pt idx="0">
                  <c:v>Sum of Work_accident</c:v>
                </c:pt>
              </c:strCache>
            </c:strRef>
          </c:tx>
          <c:dPt>
            <c:idx val="0"/>
            <c:bubble3D val="0"/>
            <c:spPr>
              <a:solidFill>
                <a:schemeClr val="accent1"/>
              </a:solidFill>
              <a:ln w="19050">
                <a:solidFill>
                  <a:schemeClr val="lt1"/>
                </a:solidFill>
              </a:ln>
              <a:effectLst/>
            </c:spPr>
            <c:extLst/>
          </c:dPt>
          <c:dPt>
            <c:idx val="1"/>
            <c:bubble3D val="0"/>
            <c:spPr>
              <a:solidFill>
                <a:schemeClr val="accent2"/>
              </a:solidFill>
              <a:ln w="19050">
                <a:solidFill>
                  <a:schemeClr val="lt1"/>
                </a:solidFill>
              </a:ln>
              <a:effectLst/>
            </c:spPr>
            <c:extLst/>
          </c:dPt>
          <c:dPt>
            <c:idx val="2"/>
            <c:bubble3D val="0"/>
            <c:spPr>
              <a:solidFill>
                <a:schemeClr val="accent3"/>
              </a:solidFill>
              <a:ln w="19050">
                <a:solidFill>
                  <a:schemeClr val="lt1"/>
                </a:solidFill>
              </a:ln>
              <a:effectLst/>
            </c:spPr>
            <c:extLst/>
          </c:dPt>
          <c:dPt>
            <c:idx val="3"/>
            <c:bubble3D val="0"/>
            <c:spPr>
              <a:solidFill>
                <a:schemeClr val="accent4"/>
              </a:solidFill>
              <a:ln w="19050">
                <a:solidFill>
                  <a:schemeClr val="lt1"/>
                </a:solidFill>
              </a:ln>
              <a:effectLst/>
            </c:spPr>
            <c:extLst/>
          </c:dPt>
          <c:dPt>
            <c:idx val="4"/>
            <c:bubble3D val="0"/>
            <c:spPr>
              <a:solidFill>
                <a:schemeClr val="accent5"/>
              </a:solidFill>
              <a:ln w="19050">
                <a:solidFill>
                  <a:schemeClr val="lt1"/>
                </a:solidFill>
              </a:ln>
              <a:effectLst/>
            </c:spPr>
            <c:extLst/>
          </c:dPt>
          <c:cat>
            <c:multiLvlStrRef>
              <c:f>Sheet4!$A$4:$B$13</c:f>
              <c:multiLvlStrCache>
                <c:ptCount val="5"/>
                <c:lvl>
                  <c:pt idx="0">
                    <c:v>low</c:v>
                  </c:pt>
                  <c:pt idx="1">
                    <c:v>low</c:v>
                  </c:pt>
                  <c:pt idx="2">
                    <c:v>low</c:v>
                  </c:pt>
                  <c:pt idx="3">
                    <c:v>medium</c:v>
                  </c:pt>
                  <c:pt idx="4">
                    <c:v>low</c:v>
                  </c:pt>
                </c:lvl>
                <c:lvl>
                  <c:pt idx="0">
                    <c:v>accounting</c:v>
                  </c:pt>
                  <c:pt idx="1">
                    <c:v>hr</c:v>
                  </c:pt>
                  <c:pt idx="2">
                    <c:v>sales</c:v>
                  </c:pt>
                  <c:pt idx="4">
                    <c:v>technical</c:v>
                  </c:pt>
                </c:lvl>
              </c:multiLvlStrCache>
            </c:multiLvlStrRef>
          </c:cat>
          <c:val>
            <c:numRef>
              <c:f>Sheet4!$H$4:$H$13</c:f>
              <c:numCache>
                <c:formatCode>General</c:formatCode>
                <c:ptCount val="5"/>
                <c:pt idx="0">
                  <c:v>0</c:v>
                </c:pt>
                <c:pt idx="1">
                  <c:v>0</c:v>
                </c:pt>
                <c:pt idx="2">
                  <c:v>1</c:v>
                </c:pt>
                <c:pt idx="3">
                  <c:v>0</c:v>
                </c:pt>
                <c:pt idx="4">
                  <c:v>0</c:v>
                </c:pt>
              </c:numCache>
            </c:numRef>
          </c:val>
          <c:extLst>
            <c:ext xmlns:c16="http://schemas.microsoft.com/office/drawing/2014/chart" uri="{C3380CC4-5D6E-409C-BE32-E72D297353CC}">
              <c16:uniqueId val="{00000005-0327-734B-B166-5CFC7BFE0A8A}"/>
            </c:ext>
          </c:extLst>
        </c:ser>
        <c:ser>
          <c:idx val="6"/>
          <c:order val="6"/>
          <c:tx>
            <c:strRef>
              <c:f>Sheet4!$I$3</c:f>
              <c:strCache>
                <c:ptCount val="1"/>
                <c:pt idx="0">
                  <c:v>Sum of left</c:v>
                </c:pt>
              </c:strCache>
            </c:strRef>
          </c:tx>
          <c:dPt>
            <c:idx val="0"/>
            <c:bubble3D val="0"/>
            <c:spPr>
              <a:solidFill>
                <a:schemeClr val="accent1"/>
              </a:solidFill>
              <a:ln w="19050">
                <a:solidFill>
                  <a:schemeClr val="lt1"/>
                </a:solidFill>
              </a:ln>
              <a:effectLst/>
            </c:spPr>
            <c:extLst/>
          </c:dPt>
          <c:dPt>
            <c:idx val="1"/>
            <c:bubble3D val="0"/>
            <c:spPr>
              <a:solidFill>
                <a:schemeClr val="accent2"/>
              </a:solidFill>
              <a:ln w="19050">
                <a:solidFill>
                  <a:schemeClr val="lt1"/>
                </a:solidFill>
              </a:ln>
              <a:effectLst/>
            </c:spPr>
            <c:extLst/>
          </c:dPt>
          <c:dPt>
            <c:idx val="2"/>
            <c:bubble3D val="0"/>
            <c:spPr>
              <a:solidFill>
                <a:schemeClr val="accent3"/>
              </a:solidFill>
              <a:ln w="19050">
                <a:solidFill>
                  <a:schemeClr val="lt1"/>
                </a:solidFill>
              </a:ln>
              <a:effectLst/>
            </c:spPr>
            <c:extLst/>
          </c:dPt>
          <c:dPt>
            <c:idx val="3"/>
            <c:bubble3D val="0"/>
            <c:spPr>
              <a:solidFill>
                <a:schemeClr val="accent4"/>
              </a:solidFill>
              <a:ln w="19050">
                <a:solidFill>
                  <a:schemeClr val="lt1"/>
                </a:solidFill>
              </a:ln>
              <a:effectLst/>
            </c:spPr>
            <c:extLst/>
          </c:dPt>
          <c:dPt>
            <c:idx val="4"/>
            <c:bubble3D val="0"/>
            <c:spPr>
              <a:solidFill>
                <a:schemeClr val="accent5"/>
              </a:solidFill>
              <a:ln w="19050">
                <a:solidFill>
                  <a:schemeClr val="lt1"/>
                </a:solidFill>
              </a:ln>
              <a:effectLst/>
            </c:spPr>
            <c:extLst/>
          </c:dPt>
          <c:cat>
            <c:multiLvlStrRef>
              <c:f>Sheet4!$A$4:$B$13</c:f>
              <c:multiLvlStrCache>
                <c:ptCount val="5"/>
                <c:lvl>
                  <c:pt idx="0">
                    <c:v>low</c:v>
                  </c:pt>
                  <c:pt idx="1">
                    <c:v>low</c:v>
                  </c:pt>
                  <c:pt idx="2">
                    <c:v>low</c:v>
                  </c:pt>
                  <c:pt idx="3">
                    <c:v>medium</c:v>
                  </c:pt>
                  <c:pt idx="4">
                    <c:v>low</c:v>
                  </c:pt>
                </c:lvl>
                <c:lvl>
                  <c:pt idx="0">
                    <c:v>accounting</c:v>
                  </c:pt>
                  <c:pt idx="1">
                    <c:v>hr</c:v>
                  </c:pt>
                  <c:pt idx="2">
                    <c:v>sales</c:v>
                  </c:pt>
                  <c:pt idx="4">
                    <c:v>technical</c:v>
                  </c:pt>
                </c:lvl>
              </c:multiLvlStrCache>
            </c:multiLvlStrRef>
          </c:cat>
          <c:val>
            <c:numRef>
              <c:f>Sheet4!$I$4:$I$13</c:f>
              <c:numCache>
                <c:formatCode>General</c:formatCode>
                <c:ptCount val="5"/>
                <c:pt idx="0">
                  <c:v>3</c:v>
                </c:pt>
                <c:pt idx="1">
                  <c:v>4</c:v>
                </c:pt>
                <c:pt idx="2">
                  <c:v>26</c:v>
                </c:pt>
                <c:pt idx="3">
                  <c:v>2</c:v>
                </c:pt>
                <c:pt idx="4">
                  <c:v>4</c:v>
                </c:pt>
              </c:numCache>
            </c:numRef>
          </c:val>
          <c:extLst>
            <c:ext xmlns:c16="http://schemas.microsoft.com/office/drawing/2014/chart" uri="{C3380CC4-5D6E-409C-BE32-E72D297353CC}">
              <c16:uniqueId val="{00000006-0327-734B-B166-5CFC7BFE0A8A}"/>
            </c:ext>
          </c:extLst>
        </c:ser>
        <c:ser>
          <c:idx val="7"/>
          <c:order val="7"/>
          <c:tx>
            <c:strRef>
              <c:f>Sheet4!$J$3</c:f>
              <c:strCache>
                <c:ptCount val="1"/>
                <c:pt idx="0">
                  <c:v>Sum of promotion_last_5years</c:v>
                </c:pt>
              </c:strCache>
            </c:strRef>
          </c:tx>
          <c:dPt>
            <c:idx val="0"/>
            <c:bubble3D val="0"/>
            <c:spPr>
              <a:solidFill>
                <a:schemeClr val="accent1"/>
              </a:solidFill>
              <a:ln w="19050">
                <a:solidFill>
                  <a:schemeClr val="lt1"/>
                </a:solidFill>
              </a:ln>
              <a:effectLst/>
            </c:spPr>
            <c:extLst/>
          </c:dPt>
          <c:dPt>
            <c:idx val="1"/>
            <c:bubble3D val="0"/>
            <c:spPr>
              <a:solidFill>
                <a:schemeClr val="accent2"/>
              </a:solidFill>
              <a:ln w="19050">
                <a:solidFill>
                  <a:schemeClr val="lt1"/>
                </a:solidFill>
              </a:ln>
              <a:effectLst/>
            </c:spPr>
            <c:extLst/>
          </c:dPt>
          <c:dPt>
            <c:idx val="2"/>
            <c:bubble3D val="0"/>
            <c:spPr>
              <a:solidFill>
                <a:schemeClr val="accent3"/>
              </a:solidFill>
              <a:ln w="19050">
                <a:solidFill>
                  <a:schemeClr val="lt1"/>
                </a:solidFill>
              </a:ln>
              <a:effectLst/>
            </c:spPr>
            <c:extLst/>
          </c:dPt>
          <c:dPt>
            <c:idx val="3"/>
            <c:bubble3D val="0"/>
            <c:spPr>
              <a:solidFill>
                <a:schemeClr val="accent4"/>
              </a:solidFill>
              <a:ln w="19050">
                <a:solidFill>
                  <a:schemeClr val="lt1"/>
                </a:solidFill>
              </a:ln>
              <a:effectLst/>
            </c:spPr>
            <c:extLst/>
          </c:dPt>
          <c:dPt>
            <c:idx val="4"/>
            <c:bubble3D val="0"/>
            <c:spPr>
              <a:solidFill>
                <a:schemeClr val="accent5"/>
              </a:solidFill>
              <a:ln w="19050">
                <a:solidFill>
                  <a:schemeClr val="lt1"/>
                </a:solidFill>
              </a:ln>
              <a:effectLst/>
            </c:spPr>
            <c:extLst/>
          </c:dPt>
          <c:cat>
            <c:multiLvlStrRef>
              <c:f>Sheet4!$A$4:$B$13</c:f>
              <c:multiLvlStrCache>
                <c:ptCount val="5"/>
                <c:lvl>
                  <c:pt idx="0">
                    <c:v>low</c:v>
                  </c:pt>
                  <c:pt idx="1">
                    <c:v>low</c:v>
                  </c:pt>
                  <c:pt idx="2">
                    <c:v>low</c:v>
                  </c:pt>
                  <c:pt idx="3">
                    <c:v>medium</c:v>
                  </c:pt>
                  <c:pt idx="4">
                    <c:v>low</c:v>
                  </c:pt>
                </c:lvl>
                <c:lvl>
                  <c:pt idx="0">
                    <c:v>accounting</c:v>
                  </c:pt>
                  <c:pt idx="1">
                    <c:v>hr</c:v>
                  </c:pt>
                  <c:pt idx="2">
                    <c:v>sales</c:v>
                  </c:pt>
                  <c:pt idx="4">
                    <c:v>technical</c:v>
                  </c:pt>
                </c:lvl>
              </c:multiLvlStrCache>
            </c:multiLvlStrRef>
          </c:cat>
          <c:val>
            <c:numRef>
              <c:f>Sheet4!$J$4:$J$13</c:f>
              <c:numCache>
                <c:formatCode>General</c:formatCode>
                <c:ptCount val="5"/>
                <c:pt idx="0">
                  <c:v>0</c:v>
                </c:pt>
                <c:pt idx="1">
                  <c:v>0</c:v>
                </c:pt>
                <c:pt idx="2">
                  <c:v>1</c:v>
                </c:pt>
                <c:pt idx="3">
                  <c:v>0</c:v>
                </c:pt>
                <c:pt idx="4">
                  <c:v>0</c:v>
                </c:pt>
              </c:numCache>
            </c:numRef>
          </c:val>
          <c:extLst>
            <c:ext xmlns:c16="http://schemas.microsoft.com/office/drawing/2014/chart" uri="{C3380CC4-5D6E-409C-BE32-E72D297353CC}">
              <c16:uniqueId val="{00000007-0327-734B-B166-5CFC7BFE0A8A}"/>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8094"/>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HR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V VISHNU PRIYA </a:t>
            </a:r>
          </a:p>
          <a:p>
            <a:r>
              <a:rPr lang="en-US" sz="2400" dirty="0"/>
              <a:t>REGISTER NO</a:t>
            </a:r>
            <a:r>
              <a:rPr lang="en-US" sz="2400"/>
              <a:t>: 312220835</a:t>
            </a:r>
            <a:endParaRPr lang="en-US" sz="2400" dirty="0"/>
          </a:p>
          <a:p>
            <a:r>
              <a:rPr lang="en-US" sz="2400" dirty="0"/>
              <a:t>DEPARTMENT: commerce </a:t>
            </a:r>
          </a:p>
          <a:p>
            <a:r>
              <a:rPr lang="en-US" sz="2400" dirty="0"/>
              <a:t>COLLEGE: Government arts and science college kundrathur </a:t>
            </a:r>
          </a:p>
          <a:p>
            <a:r>
              <a:rPr lang="en-US" sz="2400" dirty="0"/>
              <a:t>                   Chennai -69</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3EC75B1C-B7A4-662F-D55B-F009B8B5A00B}"/>
              </a:ext>
            </a:extLst>
          </p:cNvPr>
          <p:cNvSpPr txBox="1"/>
          <p:nvPr/>
        </p:nvSpPr>
        <p:spPr>
          <a:xfrm>
            <a:off x="815975" y="1595790"/>
            <a:ext cx="7270189" cy="2862322"/>
          </a:xfrm>
          <a:prstGeom prst="rect">
            <a:avLst/>
          </a:prstGeom>
          <a:noFill/>
        </p:spPr>
        <p:txBody>
          <a:bodyPr wrap="square">
            <a:spAutoFit/>
          </a:bodyPr>
          <a:lstStyle/>
          <a:p>
            <a:r>
              <a:rPr lang="en-US" dirty="0"/>
              <a:t>Modeling in HR data analysis using Excel involves creating structured frameworks that help identify relationships between various HR metrics, such as turnover, performance, and compensation. By using Excel functions like regression analysis, forecasting, and trend analysis, we can model the impact of different factors, such as job role, department, and tenure, on employee retention and performance. For instance, a regression model can be built to predict the likelihood of employee turnover based on variables like salary, age, and job satisfaction scores. Additionally, Excel's scenario analysis and what-if tools can simulate how changes in compensation or work conditions may affect employee satisfaction or turnover rates.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4392BE7F-EEE6-A784-B301-68CA344FB705}"/>
              </a:ext>
            </a:extLst>
          </p:cNvPr>
          <p:cNvGraphicFramePr>
            <a:graphicFrameLocks/>
          </p:cNvGraphicFramePr>
          <p:nvPr>
            <p:extLst>
              <p:ext uri="{D42A27DB-BD31-4B8C-83A1-F6EECF244321}">
                <p14:modId xmlns:p14="http://schemas.microsoft.com/office/powerpoint/2010/main" val="2350272416"/>
              </p:ext>
            </p:extLst>
          </p:nvPr>
        </p:nvGraphicFramePr>
        <p:xfrm>
          <a:off x="1973897" y="1320726"/>
          <a:ext cx="6575244" cy="496965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DF7F109-6F89-B1C3-5A2F-E47830DD40DD}"/>
              </a:ext>
            </a:extLst>
          </p:cNvPr>
          <p:cNvSpPr txBox="1"/>
          <p:nvPr/>
        </p:nvSpPr>
        <p:spPr>
          <a:xfrm>
            <a:off x="755332" y="1734287"/>
            <a:ext cx="6954315" cy="3139321"/>
          </a:xfrm>
          <a:prstGeom prst="rect">
            <a:avLst/>
          </a:prstGeom>
          <a:noFill/>
        </p:spPr>
        <p:txBody>
          <a:bodyPr wrap="square">
            <a:spAutoFit/>
          </a:bodyPr>
          <a:lstStyle/>
          <a:p>
            <a:r>
              <a:rPr lang="en-US" dirty="0"/>
              <a:t>In conclusion, HR data analysis using Excel offers a powerful yet accessible tool for organizations to gain valuable insights into their workforce. By leveraging Excel's capabilities in data organization, analysis, and visualization, HR professionals can uncover key trends and patterns in areas such as employee turnover, performance, and compensation. This data-driven approach enables better decision-making, helping organizations optimize their talent management strategies, improve employee retention, and ensure fair and competitive compensation practices. Excel's versatility and widespread use make it an ideal platform for HR teams to conduct detailed analysis without the need for specialized software.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7694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HR Data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F5B7EF30-5400-D8CC-E0BF-13E8AB70FCA6}"/>
              </a:ext>
            </a:extLst>
          </p:cNvPr>
          <p:cNvSpPr txBox="1"/>
          <p:nvPr/>
        </p:nvSpPr>
        <p:spPr>
          <a:xfrm>
            <a:off x="932330" y="1980647"/>
            <a:ext cx="6078070" cy="3139321"/>
          </a:xfrm>
          <a:prstGeom prst="rect">
            <a:avLst/>
          </a:prstGeom>
          <a:noFill/>
        </p:spPr>
        <p:txBody>
          <a:bodyPr wrap="square">
            <a:spAutoFit/>
          </a:bodyPr>
          <a:lstStyle/>
          <a:p>
            <a:r>
              <a:rPr lang="en-US" dirty="0"/>
              <a:t>The HR department of XYZ Corporation is facing challenges related to employee turnover, performance management, and retention. High employee turnover, particularly among new hires, is affecting overall organizational efficiency, and the HR team lacks insight into the factors driving resignations. Additionally, the department seeks to better understand the relationships between employee demographics, job roles, compensation, and performance outcomes. Using employee data in Excel, the goal is to analyze trends in turnover, assess performance metrics, and identify key drivers of employee retention and satisfaction.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0CFBE9C2-E3A9-5112-21B3-A21CF44559A5}"/>
              </a:ext>
            </a:extLst>
          </p:cNvPr>
          <p:cNvSpPr txBox="1"/>
          <p:nvPr/>
        </p:nvSpPr>
        <p:spPr>
          <a:xfrm>
            <a:off x="1071281" y="2256348"/>
            <a:ext cx="5939119" cy="3139321"/>
          </a:xfrm>
          <a:prstGeom prst="rect">
            <a:avLst/>
          </a:prstGeom>
          <a:noFill/>
        </p:spPr>
        <p:txBody>
          <a:bodyPr wrap="square">
            <a:spAutoFit/>
          </a:bodyPr>
          <a:lstStyle/>
          <a:p>
            <a:r>
              <a:rPr lang="en-US" dirty="0"/>
              <a:t>This HR data analysis project aims to leverage Excel to explore key workforce metrics and address challenges related to employee turnover, performance, and retention. By analyzing HR data, the project will identify patterns in employee resignations, including factors such as department, tenure, and demographics. Additionally, the project will assess employee performance metrics, such as ratings and promotions, to understand the impact of factors like job roles and compensation. Using tools like pivot tables, charts, and dashboards, the analysis will also evaluate salary equity across different employee groups.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FC5686C4-E1E9-A1FA-C3C0-303D2DF31EA7}"/>
              </a:ext>
            </a:extLst>
          </p:cNvPr>
          <p:cNvSpPr txBox="1"/>
          <p:nvPr/>
        </p:nvSpPr>
        <p:spPr>
          <a:xfrm>
            <a:off x="860612" y="1857375"/>
            <a:ext cx="7063030" cy="923330"/>
          </a:xfrm>
          <a:prstGeom prst="rect">
            <a:avLst/>
          </a:prstGeom>
          <a:noFill/>
        </p:spPr>
        <p:txBody>
          <a:bodyPr wrap="square">
            <a:spAutoFit/>
          </a:bodyPr>
          <a:lstStyle/>
          <a:p>
            <a:r>
              <a:rPr lang="en-US" dirty="0"/>
              <a:t>HR Managers and Professionals: They use the insights to make informed decisions on employee retention, recruitment, compensation, and performance management.</a:t>
            </a:r>
          </a:p>
        </p:txBody>
      </p:sp>
      <p:sp>
        <p:nvSpPr>
          <p:cNvPr id="11" name="TextBox 10">
            <a:extLst>
              <a:ext uri="{FF2B5EF4-FFF2-40B4-BE49-F238E27FC236}">
                <a16:creationId xmlns:a16="http://schemas.microsoft.com/office/drawing/2014/main" id="{D7D86472-CB5B-FDBC-0B69-3E1FFAEE5CCE}"/>
              </a:ext>
            </a:extLst>
          </p:cNvPr>
          <p:cNvSpPr txBox="1"/>
          <p:nvPr/>
        </p:nvSpPr>
        <p:spPr>
          <a:xfrm>
            <a:off x="860612" y="2980782"/>
            <a:ext cx="7063030" cy="923330"/>
          </a:xfrm>
          <a:prstGeom prst="rect">
            <a:avLst/>
          </a:prstGeom>
          <a:noFill/>
        </p:spPr>
        <p:txBody>
          <a:bodyPr wrap="square">
            <a:spAutoFit/>
          </a:bodyPr>
          <a:lstStyle/>
          <a:p>
            <a:r>
              <a:rPr lang="en-US" dirty="0"/>
              <a:t>Senior Management/Executives: They leverage the analysis for strategic decision-making regarding workforce planning, budgeting, and organizational growth.</a:t>
            </a:r>
          </a:p>
        </p:txBody>
      </p:sp>
      <p:sp>
        <p:nvSpPr>
          <p:cNvPr id="13" name="TextBox 12">
            <a:extLst>
              <a:ext uri="{FF2B5EF4-FFF2-40B4-BE49-F238E27FC236}">
                <a16:creationId xmlns:a16="http://schemas.microsoft.com/office/drawing/2014/main" id="{BAD370BD-B021-E4C5-0705-138550620F5E}"/>
              </a:ext>
            </a:extLst>
          </p:cNvPr>
          <p:cNvSpPr txBox="1"/>
          <p:nvPr/>
        </p:nvSpPr>
        <p:spPr>
          <a:xfrm>
            <a:off x="896471" y="4160236"/>
            <a:ext cx="6705600" cy="923330"/>
          </a:xfrm>
          <a:prstGeom prst="rect">
            <a:avLst/>
          </a:prstGeom>
          <a:noFill/>
        </p:spPr>
        <p:txBody>
          <a:bodyPr wrap="square">
            <a:spAutoFit/>
          </a:bodyPr>
          <a:lstStyle/>
          <a:p>
            <a:r>
              <a:rPr lang="en-US" dirty="0"/>
              <a:t>Team Leaders and Department Heads: They review the data to address team-specific issues such as performance improvements, employee satisfaction, and turnover within their departments.</a:t>
            </a:r>
          </a:p>
        </p:txBody>
      </p:sp>
      <p:sp>
        <p:nvSpPr>
          <p:cNvPr id="15" name="TextBox 14">
            <a:extLst>
              <a:ext uri="{FF2B5EF4-FFF2-40B4-BE49-F238E27FC236}">
                <a16:creationId xmlns:a16="http://schemas.microsoft.com/office/drawing/2014/main" id="{43ABDCB2-98B3-8FD2-18B1-53DE92006F71}"/>
              </a:ext>
            </a:extLst>
          </p:cNvPr>
          <p:cNvSpPr txBox="1"/>
          <p:nvPr/>
        </p:nvSpPr>
        <p:spPr>
          <a:xfrm>
            <a:off x="896471" y="5434310"/>
            <a:ext cx="5804647" cy="923330"/>
          </a:xfrm>
          <a:prstGeom prst="rect">
            <a:avLst/>
          </a:prstGeom>
          <a:noFill/>
        </p:spPr>
        <p:txBody>
          <a:bodyPr wrap="square">
            <a:spAutoFit/>
          </a:bodyPr>
          <a:lstStyle/>
          <a:p>
            <a:r>
              <a:rPr lang="en-US" dirty="0"/>
              <a:t>HR Business Partners: They provide data-backed advice to managers and executives based on the analysis to align HR strategies with business goals.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676275" y="86296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4A0CD0ED-E0C4-3137-3D21-DD132BCB29E0}"/>
              </a:ext>
            </a:extLst>
          </p:cNvPr>
          <p:cNvSpPr txBox="1"/>
          <p:nvPr/>
        </p:nvSpPr>
        <p:spPr>
          <a:xfrm>
            <a:off x="3052481" y="2474259"/>
            <a:ext cx="6127377" cy="3416320"/>
          </a:xfrm>
          <a:prstGeom prst="rect">
            <a:avLst/>
          </a:prstGeom>
          <a:noFill/>
        </p:spPr>
        <p:txBody>
          <a:bodyPr wrap="square">
            <a:spAutoFit/>
          </a:bodyPr>
          <a:lstStyle/>
          <a:p>
            <a:r>
              <a:rPr lang="en-US" dirty="0"/>
              <a:t>Our HR data analysis solution leverages Excel to transform employee data into meaningful insights that support data-driven decision-making. By utilizing advanced Excel features such as pivot tables, charts, and statistical analysis, we provide a comprehensive view of critical HR metrics, including employee turnover, performance trends, and compensation equity. The solution delivers an interactive dashboard, allowing HR professionals and leadership to easily monitor and analyze key workforce indicators. This approach helps organizations identify the root causes of employee turnover, enhance performance management, and ensure fair compensation practices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26F6A5FF-DD9C-706B-485C-8F083E82F3D0}"/>
              </a:ext>
            </a:extLst>
          </p:cNvPr>
          <p:cNvSpPr txBox="1"/>
          <p:nvPr/>
        </p:nvSpPr>
        <p:spPr>
          <a:xfrm>
            <a:off x="755332" y="1872786"/>
            <a:ext cx="6255068" cy="3139321"/>
          </a:xfrm>
          <a:prstGeom prst="rect">
            <a:avLst/>
          </a:prstGeom>
          <a:noFill/>
        </p:spPr>
        <p:txBody>
          <a:bodyPr wrap="square">
            <a:spAutoFit/>
          </a:bodyPr>
          <a:lstStyle/>
          <a:p>
            <a:r>
              <a:rPr lang="en-US" dirty="0"/>
              <a:t>In the HR data analysis using Excel, the dataset typically includes comprehensive employee information, such as demographic details (age, gender, education level), employment history (tenure, job role, department), and performance metrics (annual reviews, promotions, performance ratings). Additionally, it may contain data on compensation, including salary, bonuses, and benefits, as well as information related to employee turnover, such as resignation dates and reasons for leaving. This rich dataset allows for the examination of key HR metrics, such as turnover rates, performance trends, and compensation distribution.</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F94435CD-1386-2CC2-2560-CAA3E8AADB5A}"/>
              </a:ext>
            </a:extLst>
          </p:cNvPr>
          <p:cNvSpPr txBox="1"/>
          <p:nvPr/>
        </p:nvSpPr>
        <p:spPr>
          <a:xfrm>
            <a:off x="2976282" y="2019300"/>
            <a:ext cx="6181164" cy="4247317"/>
          </a:xfrm>
          <a:prstGeom prst="rect">
            <a:avLst/>
          </a:prstGeom>
          <a:noFill/>
        </p:spPr>
        <p:txBody>
          <a:bodyPr wrap="square">
            <a:spAutoFit/>
          </a:bodyPr>
          <a:lstStyle/>
          <a:p>
            <a:r>
              <a:rPr lang="en-US" dirty="0"/>
              <a:t>The "wow" factor in our HR data analysis solution using Excel lies in its ability to turn complex workforce data into clear, actionable insights without the need for expensive software or technical expertise. Through advanced Excel tools like pivot tables, dynamic charts, and data visualization, our solution creates an intuitive and interactive dashboard that empowers HR teams to instantly identify trends in employee performance, turnover, and compensation. The solution not only simplifies data analysis but also provides real-time insights into key HR metrics, allowing for immediate, data-driven decisions. Additionally, its accessibility and scalability mean that even organizations with limited resources can harness the power of data analytics to improve employee retention, optimize workforce management, and ensure fair compensation—all within a familiar Excel environment.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HR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Unknown User</cp:lastModifiedBy>
  <cp:revision>16</cp:revision>
  <dcterms:created xsi:type="dcterms:W3CDTF">2024-03-29T15:07:22Z</dcterms:created>
  <dcterms:modified xsi:type="dcterms:W3CDTF">2024-09-11T05:08:42Z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