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application/x-fontdata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media/image2.bin" ContentType="image/jpeg"/>
  <Override PartName="/ppt/slides/slide2.xml" ContentType="application/vnd.openxmlformats-officedocument.presentationml.slide+xml"/>
  <Override PartName="/ppt/media/image24.bin" ContentType="image/svg+xml"/>
  <Override PartName="/ppt/media/image27.bin" ContentType="image/svg+xml"/>
  <Override PartName="/ppt/media/image30.bin" ContentType="image/svg+xml"/>
  <Override PartName="/ppt/media/image33.bin" ContentType="image/svg+xml"/>
  <Override PartName="/ppt/slides/slide3.xml" ContentType="application/vnd.openxmlformats-officedocument.presentationml.slide+xml"/>
  <Override PartName="/ppt/media/image43.bin" ContentType="image/jpeg"/>
  <Override PartName="/ppt/slides/slide4.xml" ContentType="application/vnd.openxmlformats-officedocument.presentationml.slide+xml"/>
  <Override PartName="/ppt/media/image62.bin" ContentType="image/svg+xml"/>
  <Override PartName="/ppt/media/image64.bin" ContentType="image/svg+xml"/>
  <Override PartName="/ppt/media/image66.bin" ContentType="image/svg+xml"/>
  <Override PartName="/ppt/media/image68.bin" ContentType="image/svg+xml"/>
  <Override PartName="/ppt/media/image70.bin" ContentType="image/svg+xml"/>
  <Override PartName="/ppt/slides/slide5.xml" ContentType="application/vnd.openxmlformats-officedocument.presentationml.slide+xml"/>
  <Override PartName="/ppt/media/image84.bin" ContentType="image/jpeg"/>
  <Override PartName="/ppt/media/image88.bin" ContentType="image/jpeg"/>
  <Override PartName="/ppt/media/image92.bin" ContentType="image/jpeg"/>
  <Override PartName="/ppt/media/image96.bin" ContentType="image/jpeg"/>
  <Override PartName="/ppt/media/image100.bin" ContentType="image/jpeg"/>
  <Override PartName="/ppt/slides/slide6.xml" ContentType="application/vnd.openxmlformats-officedocument.presentationml.slide+xml"/>
  <Override PartName="/ppt/media/image114.bin" ContentType="image/svg+xml"/>
  <Override PartName="/ppt/media/image116.bin" ContentType="image/svg+xml"/>
  <Override PartName="/ppt/media/image118.bin" ContentType="image/svg+xml"/>
  <Override PartName="/ppt/media/image120.bin" ContentType="image/svg+xml"/>
  <Override PartName="/ppt/slides/slide7.xml" ContentType="application/vnd.openxmlformats-officedocument.presentationml.slide+xml"/>
  <Override PartName="/ppt/media/image129.bin" ContentType="image/jpeg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saveSubsetFonts="0">
  <p:sldMasterIdLst>
    <p:sldMasterId id="2147483672" r:id="rId1"/>
  </p:sldMasterIdLst>
  <p:sldIdLst>
    <p:sldId id="301" r:id="rId18"/>
    <p:sldId id="320" r:id="rId48"/>
    <p:sldId id="349" r:id="rId86"/>
    <p:sldId id="383" r:id="rId126"/>
    <p:sldId id="421" r:id="rId169"/>
    <p:sldId id="463" r:id="rId221"/>
    <p:sldId id="507" r:id="rId259"/>
    <p:sldId id="530" r:id="rId285"/>
  </p:sldIdLst>
  <p:sldSz cx="18288000" cy="10287000"/>
  <p:notesSz cx="18288000" cy="10287000"/>
  <p:embeddedFontLst>
    <p:embeddedFont>
      <p:font typeface="Plus Jakarta Sans" pitchFamily="2" charset="0"/>
      <p:regular r:id="rId6"/>
      <p:bold r:id="rId7"/>
      <p:italic r:id="rId8"/>
      <p:boldItalic r:id="rId9"/>
    </p:embeddedFont>
    <p:embeddedFont>
      <p:font typeface="Plus Jakarta Sans ExtraBold" pitchFamily="2" charset="0"/>
      <p:bold r:id="rId10"/>
      <p:boldItalic r:id="rId11"/>
    </p:embeddedFont>
    <p:embeddedFont>
      <p:font typeface="Plus Jakarta Sans ExtraLight" pitchFamily="2" charset="0"/>
      <p:regular r:id="rId12"/>
      <p:italic r:id="rId13"/>
    </p:embeddedFont>
    <p:embeddedFont>
      <p:font typeface="Plus Jakarta Sans Light" pitchFamily="2" charset="0"/>
      <p:regular r:id="rId14"/>
      <p:italic r:id="rId15"/>
    </p:embeddedFont>
    <p:embeddedFont>
      <p:font typeface="Plus Jakarta Sans SemiBold" pitchFamily="2" charset="0"/>
      <p:bold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3" /><Relationship Type="http://schemas.openxmlformats.org/officeDocument/2006/relationships/presProps" Target="presProps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5" /><Relationship Type="http://schemas.openxmlformats.org/officeDocument/2006/relationships/theme" Target="theme/theme1.xml" Id="rId4" /><Relationship Type="http://schemas.openxmlformats.org/officeDocument/2006/relationships/font" Target="/ppt/fonts/font.dat" Id="rId6" /><Relationship Type="http://schemas.openxmlformats.org/officeDocument/2006/relationships/font" Target="/ppt/fonts/font2.dat" Id="rId7" /><Relationship Type="http://schemas.openxmlformats.org/officeDocument/2006/relationships/font" Target="/ppt/fonts/font3.dat" Id="rId8" /><Relationship Type="http://schemas.openxmlformats.org/officeDocument/2006/relationships/font" Target="/ppt/fonts/font4.dat" Id="rId9" /><Relationship Type="http://schemas.openxmlformats.org/officeDocument/2006/relationships/font" Target="/ppt/fonts/font5.dat" Id="rId10" /><Relationship Type="http://schemas.openxmlformats.org/officeDocument/2006/relationships/font" Target="/ppt/fonts/font6.dat" Id="rId11" /><Relationship Type="http://schemas.openxmlformats.org/officeDocument/2006/relationships/font" Target="/ppt/fonts/font7.dat" Id="rId12" /><Relationship Type="http://schemas.openxmlformats.org/officeDocument/2006/relationships/font" Target="/ppt/fonts/font8.dat" Id="rId13" /><Relationship Type="http://schemas.openxmlformats.org/officeDocument/2006/relationships/font" Target="/ppt/fonts/font9.dat" Id="rId14" /><Relationship Type="http://schemas.openxmlformats.org/officeDocument/2006/relationships/font" Target="/ppt/fonts/font10.dat" Id="rId15" /><Relationship Type="http://schemas.openxmlformats.org/officeDocument/2006/relationships/font" Target="/ppt/fonts/font11.dat" Id="rId16" /><Relationship Type="http://schemas.openxmlformats.org/officeDocument/2006/relationships/font" Target="/ppt/fonts/font12.dat" Id="rId17" /><Relationship Type="http://schemas.openxmlformats.org/officeDocument/2006/relationships/slide" Target="/ppt/slides/slide1.xml" Id="rId18" /><Relationship Type="http://schemas.openxmlformats.org/officeDocument/2006/relationships/slide" Target="/ppt/slides/slide2.xml" Id="rId48" /><Relationship Type="http://schemas.openxmlformats.org/officeDocument/2006/relationships/slide" Target="/ppt/slides/slide3.xml" Id="rId86" /><Relationship Type="http://schemas.openxmlformats.org/officeDocument/2006/relationships/slide" Target="/ppt/slides/slide4.xml" Id="rId126" /><Relationship Type="http://schemas.openxmlformats.org/officeDocument/2006/relationships/slide" Target="/ppt/slides/slide5.xml" Id="rId169" /><Relationship Type="http://schemas.openxmlformats.org/officeDocument/2006/relationships/slide" Target="/ppt/slides/slide6.xml" Id="rId221" /><Relationship Type="http://schemas.openxmlformats.org/officeDocument/2006/relationships/slide" Target="/ppt/slides/slide7.xml" Id="rId259" /><Relationship Type="http://schemas.openxmlformats.org/officeDocument/2006/relationships/slide" Target="/ppt/slides/slide8.xml" Id="rId28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5745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50442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95647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9578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59282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5825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91113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17637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5489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41404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9" /><Relationship Type="http://schemas.openxmlformats.org/officeDocument/2006/relationships/image" Target="/ppt/media/image.bin" Id="rId21" /><Relationship Type="http://schemas.openxmlformats.org/officeDocument/2006/relationships/image" Target="/ppt/media/image2.bin" Id="rId23" /><Relationship Type="http://schemas.openxmlformats.org/officeDocument/2006/relationships/image" Target="/ppt/media/image3.bin" Id="rId25" /><Relationship Type="http://schemas.openxmlformats.org/officeDocument/2006/relationships/image" Target="/ppt/media/image4.bin" Id="rId27" /><Relationship Type="http://schemas.openxmlformats.org/officeDocument/2006/relationships/image" Target="/ppt/media/image5.bin" Id="rId29" /><Relationship Type="http://schemas.openxmlformats.org/officeDocument/2006/relationships/image" Target="/ppt/media/image6.bin" Id="rId31" /><Relationship Type="http://schemas.openxmlformats.org/officeDocument/2006/relationships/image" Target="/ppt/media/image7.bin" Id="rId33" /><Relationship Type="http://schemas.openxmlformats.org/officeDocument/2006/relationships/image" Target="/ppt/media/image8.bin" Id="rId35" /><Relationship Type="http://schemas.openxmlformats.org/officeDocument/2006/relationships/image" Target="/ppt/media/image9.bin" Id="rId37" /><Relationship Type="http://schemas.openxmlformats.org/officeDocument/2006/relationships/image" Target="/ppt/media/image10.bin" Id="rId39" /><Relationship Type="http://schemas.openxmlformats.org/officeDocument/2006/relationships/image" Target="/ppt/media/image11.bin" Id="rId41" /><Relationship Type="http://schemas.openxmlformats.org/officeDocument/2006/relationships/image" Target="/ppt/media/image12.bin" Id="rId43" /><Relationship Type="http://schemas.openxmlformats.org/officeDocument/2006/relationships/image" Target="/ppt/media/image13.bin" Id="rId45" /><Relationship Type="http://schemas.openxmlformats.org/officeDocument/2006/relationships/image" Target="/ppt/media/image14.bin" Id="rId4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49" /><Relationship Type="http://schemas.openxmlformats.org/officeDocument/2006/relationships/image" Target="/ppt/media/image15.bin" Id="rId51" /><Relationship Type="http://schemas.openxmlformats.org/officeDocument/2006/relationships/image" Target="/ppt/media/image16.bin" Id="rId53" /><Relationship Type="http://schemas.openxmlformats.org/officeDocument/2006/relationships/image" Target="/ppt/media/image17.bin" Id="rId55" /><Relationship Type="http://schemas.openxmlformats.org/officeDocument/2006/relationships/image" Target="/ppt/media/image18.bin" Id="rId57" /><Relationship Type="http://schemas.openxmlformats.org/officeDocument/2006/relationships/image" Target="/ppt/media/image19.bin" Id="rId59" /><Relationship Type="http://schemas.openxmlformats.org/officeDocument/2006/relationships/image" Target="/ppt/media/image20.bin" Id="rId61" /><Relationship Type="http://schemas.openxmlformats.org/officeDocument/2006/relationships/image" Target="/ppt/media/image21.bin" Id="rId63" /><Relationship Type="http://schemas.openxmlformats.org/officeDocument/2006/relationships/image" Target="/ppt/media/image22.bin" Id="rId65" /><Relationship Type="http://schemas.openxmlformats.org/officeDocument/2006/relationships/image" Target="/ppt/media/image23.bin" Id="rId67" /><Relationship Type="http://schemas.openxmlformats.org/officeDocument/2006/relationships/image" Target="/ppt/media/image24.bin" Id="rId69" /><Relationship Type="http://schemas.openxmlformats.org/officeDocument/2006/relationships/image" Target="/ppt/media/image25.bin" Id="rId70" /><Relationship Type="http://schemas.openxmlformats.org/officeDocument/2006/relationships/image" Target="/ppt/media/image26.bin" Id="rId72" /><Relationship Type="http://schemas.openxmlformats.org/officeDocument/2006/relationships/image" Target="/ppt/media/image27.bin" Id="rId74" /><Relationship Type="http://schemas.openxmlformats.org/officeDocument/2006/relationships/image" Target="/ppt/media/image28.bin" Id="rId75" /><Relationship Type="http://schemas.openxmlformats.org/officeDocument/2006/relationships/image" Target="/ppt/media/image29.bin" Id="rId77" /><Relationship Type="http://schemas.openxmlformats.org/officeDocument/2006/relationships/image" Target="/ppt/media/image30.bin" Id="rId79" /><Relationship Type="http://schemas.openxmlformats.org/officeDocument/2006/relationships/image" Target="/ppt/media/image31.bin" Id="rId80" /><Relationship Type="http://schemas.openxmlformats.org/officeDocument/2006/relationships/image" Target="/ppt/media/image32.bin" Id="rId82" /><Relationship Type="http://schemas.openxmlformats.org/officeDocument/2006/relationships/image" Target="/ppt/media/image33.bin" Id="rId84" /><Relationship Type="http://schemas.openxmlformats.org/officeDocument/2006/relationships/image" Target="/ppt/media/image34.bin" Id="rId8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87" /><Relationship Type="http://schemas.openxmlformats.org/officeDocument/2006/relationships/image" Target="/ppt/media/image35.bin" Id="rId89" /><Relationship Type="http://schemas.openxmlformats.org/officeDocument/2006/relationships/image" Target="/ppt/media/image36.bin" Id="rId91" /><Relationship Type="http://schemas.openxmlformats.org/officeDocument/2006/relationships/image" Target="/ppt/media/image37.bin" Id="rId93" /><Relationship Type="http://schemas.openxmlformats.org/officeDocument/2006/relationships/image" Target="/ppt/media/image38.bin" Id="rId95" /><Relationship Type="http://schemas.openxmlformats.org/officeDocument/2006/relationships/image" Target="/ppt/media/image39.bin" Id="rId97" /><Relationship Type="http://schemas.openxmlformats.org/officeDocument/2006/relationships/image" Target="/ppt/media/image40.bin" Id="rId99" /><Relationship Type="http://schemas.openxmlformats.org/officeDocument/2006/relationships/image" Target="/ppt/media/image41.bin" Id="rId101" /><Relationship Type="http://schemas.openxmlformats.org/officeDocument/2006/relationships/image" Target="/ppt/media/image42.bin" Id="rId103" /><Relationship Type="http://schemas.openxmlformats.org/officeDocument/2006/relationships/image" Target="/ppt/media/image43.bin" Id="rId105" /><Relationship Type="http://schemas.openxmlformats.org/officeDocument/2006/relationships/image" Target="/ppt/media/image44.bin" Id="rId107" /><Relationship Type="http://schemas.openxmlformats.org/officeDocument/2006/relationships/image" Target="/ppt/media/image45.bin" Id="rId109" /><Relationship Type="http://schemas.openxmlformats.org/officeDocument/2006/relationships/image" Target="/ppt/media/image46.bin" Id="rId111" /><Relationship Type="http://schemas.openxmlformats.org/officeDocument/2006/relationships/image" Target="/ppt/media/image47.bin" Id="rId113" /><Relationship Type="http://schemas.openxmlformats.org/officeDocument/2006/relationships/image" Target="/ppt/media/image48.bin" Id="rId115" /><Relationship Type="http://schemas.openxmlformats.org/officeDocument/2006/relationships/image" Target="/ppt/media/image49.bin" Id="rId117" /><Relationship Type="http://schemas.openxmlformats.org/officeDocument/2006/relationships/image" Target="/ppt/media/image50.bin" Id="rId119" /><Relationship Type="http://schemas.openxmlformats.org/officeDocument/2006/relationships/image" Target="/ppt/media/image51.bin" Id="rId121" /><Relationship Type="http://schemas.openxmlformats.org/officeDocument/2006/relationships/image" Target="/ppt/media/image52.bin" Id="rId123" /><Relationship Type="http://schemas.openxmlformats.org/officeDocument/2006/relationships/image" Target="/ppt/media/image53.bin" Id="rId12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27" /><Relationship Type="http://schemas.openxmlformats.org/officeDocument/2006/relationships/image" Target="/ppt/media/image54.bin" Id="rId129" /><Relationship Type="http://schemas.openxmlformats.org/officeDocument/2006/relationships/image" Target="/ppt/media/image55.bin" Id="rId131" /><Relationship Type="http://schemas.openxmlformats.org/officeDocument/2006/relationships/image" Target="/ppt/media/image56.bin" Id="rId133" /><Relationship Type="http://schemas.openxmlformats.org/officeDocument/2006/relationships/image" Target="/ppt/media/image57.bin" Id="rId135" /><Relationship Type="http://schemas.openxmlformats.org/officeDocument/2006/relationships/image" Target="/ppt/media/image58.bin" Id="rId137" /><Relationship Type="http://schemas.openxmlformats.org/officeDocument/2006/relationships/image" Target="/ppt/media/image59.bin" Id="rId139" /><Relationship Type="http://schemas.openxmlformats.org/officeDocument/2006/relationships/image" Target="/ppt/media/image60.bin" Id="rId141" /><Relationship Type="http://schemas.openxmlformats.org/officeDocument/2006/relationships/image" Target="/ppt/media/image61.bin" Id="rId143" /><Relationship Type="http://schemas.openxmlformats.org/officeDocument/2006/relationships/image" Target="/ppt/media/image62.bin" Id="rId145" /><Relationship Type="http://schemas.openxmlformats.org/officeDocument/2006/relationships/image" Target="/ppt/media/image63.bin" Id="rId146" /><Relationship Type="http://schemas.openxmlformats.org/officeDocument/2006/relationships/image" Target="/ppt/media/image64.bin" Id="rId148" /><Relationship Type="http://schemas.openxmlformats.org/officeDocument/2006/relationships/image" Target="/ppt/media/image65.bin" Id="rId149" /><Relationship Type="http://schemas.openxmlformats.org/officeDocument/2006/relationships/image" Target="/ppt/media/image66.bin" Id="rId151" /><Relationship Type="http://schemas.openxmlformats.org/officeDocument/2006/relationships/image" Target="/ppt/media/image67.bin" Id="rId152" /><Relationship Type="http://schemas.openxmlformats.org/officeDocument/2006/relationships/image" Target="/ppt/media/image68.bin" Id="rId154" /><Relationship Type="http://schemas.openxmlformats.org/officeDocument/2006/relationships/image" Target="/ppt/media/image69.bin" Id="rId155" /><Relationship Type="http://schemas.openxmlformats.org/officeDocument/2006/relationships/image" Target="/ppt/media/image70.bin" Id="rId157" /><Relationship Type="http://schemas.openxmlformats.org/officeDocument/2006/relationships/image" Target="/ppt/media/image71.bin" Id="rId158" /><Relationship Type="http://schemas.openxmlformats.org/officeDocument/2006/relationships/image" Target="/ppt/media/image72.bin" Id="rId160" /><Relationship Type="http://schemas.openxmlformats.org/officeDocument/2006/relationships/image" Target="/ppt/media/image73.bin" Id="rId162" /><Relationship Type="http://schemas.openxmlformats.org/officeDocument/2006/relationships/image" Target="/ppt/media/image74.bin" Id="rId164" /><Relationship Type="http://schemas.openxmlformats.org/officeDocument/2006/relationships/image" Target="/ppt/media/image75.bin" Id="rId166" /><Relationship Type="http://schemas.openxmlformats.org/officeDocument/2006/relationships/image" Target="/ppt/media/image76.bin" Id="rId16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70" /><Relationship Type="http://schemas.openxmlformats.org/officeDocument/2006/relationships/image" Target="/ppt/media/image77.bin" Id="rId172" /><Relationship Type="http://schemas.openxmlformats.org/officeDocument/2006/relationships/image" Target="/ppt/media/image78.bin" Id="rId174" /><Relationship Type="http://schemas.openxmlformats.org/officeDocument/2006/relationships/image" Target="/ppt/media/image79.bin" Id="rId176" /><Relationship Type="http://schemas.openxmlformats.org/officeDocument/2006/relationships/image" Target="/ppt/media/image80.bin" Id="rId178" /><Relationship Type="http://schemas.openxmlformats.org/officeDocument/2006/relationships/image" Target="/ppt/media/image81.bin" Id="rId180" /><Relationship Type="http://schemas.openxmlformats.org/officeDocument/2006/relationships/image" Target="/ppt/media/image82.bin" Id="rId182" /><Relationship Type="http://schemas.openxmlformats.org/officeDocument/2006/relationships/image" Target="/ppt/media/image83.bin" Id="rId184" /><Relationship Type="http://schemas.openxmlformats.org/officeDocument/2006/relationships/image" Target="/ppt/media/image84.bin" Id="rId186" /><Relationship Type="http://schemas.openxmlformats.org/officeDocument/2006/relationships/image" Target="/ppt/media/image85.bin" Id="rId188" /><Relationship Type="http://schemas.openxmlformats.org/officeDocument/2006/relationships/image" Target="/ppt/media/image86.bin" Id="rId190" /><Relationship Type="http://schemas.openxmlformats.org/officeDocument/2006/relationships/image" Target="/ppt/media/image87.bin" Id="rId192" /><Relationship Type="http://schemas.openxmlformats.org/officeDocument/2006/relationships/image" Target="/ppt/media/image88.bin" Id="rId194" /><Relationship Type="http://schemas.openxmlformats.org/officeDocument/2006/relationships/image" Target="/ppt/media/image89.bin" Id="rId196" /><Relationship Type="http://schemas.openxmlformats.org/officeDocument/2006/relationships/image" Target="/ppt/media/image90.bin" Id="rId198" /><Relationship Type="http://schemas.openxmlformats.org/officeDocument/2006/relationships/image" Target="/ppt/media/image91.bin" Id="rId200" /><Relationship Type="http://schemas.openxmlformats.org/officeDocument/2006/relationships/image" Target="/ppt/media/image92.bin" Id="rId202" /><Relationship Type="http://schemas.openxmlformats.org/officeDocument/2006/relationships/image" Target="/ppt/media/image93.bin" Id="rId204" /><Relationship Type="http://schemas.openxmlformats.org/officeDocument/2006/relationships/image" Target="/ppt/media/image94.bin" Id="rId206" /><Relationship Type="http://schemas.openxmlformats.org/officeDocument/2006/relationships/image" Target="/ppt/media/image95.bin" Id="rId208" /><Relationship Type="http://schemas.openxmlformats.org/officeDocument/2006/relationships/image" Target="/ppt/media/image96.bin" Id="rId210" /><Relationship Type="http://schemas.openxmlformats.org/officeDocument/2006/relationships/image" Target="/ppt/media/image97.bin" Id="rId212" /><Relationship Type="http://schemas.openxmlformats.org/officeDocument/2006/relationships/image" Target="/ppt/media/image98.bin" Id="rId214" /><Relationship Type="http://schemas.openxmlformats.org/officeDocument/2006/relationships/image" Target="/ppt/media/image99.bin" Id="rId216" /><Relationship Type="http://schemas.openxmlformats.org/officeDocument/2006/relationships/image" Target="/ppt/media/image100.bin" Id="rId218" /><Relationship Type="http://schemas.openxmlformats.org/officeDocument/2006/relationships/image" Target="/ppt/media/image101.bin" Id="rId220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222" /><Relationship Type="http://schemas.openxmlformats.org/officeDocument/2006/relationships/image" Target="/ppt/media/image102.bin" Id="rId224" /><Relationship Type="http://schemas.openxmlformats.org/officeDocument/2006/relationships/image" Target="/ppt/media/image103.bin" Id="rId226" /><Relationship Type="http://schemas.openxmlformats.org/officeDocument/2006/relationships/image" Target="/ppt/media/image104.bin" Id="rId228" /><Relationship Type="http://schemas.openxmlformats.org/officeDocument/2006/relationships/image" Target="/ppt/media/image105.bin" Id="rId230" /><Relationship Type="http://schemas.openxmlformats.org/officeDocument/2006/relationships/image" Target="/ppt/media/image106.bin" Id="rId232" /><Relationship Type="http://schemas.openxmlformats.org/officeDocument/2006/relationships/image" Target="/ppt/media/image107.bin" Id="rId234" /><Relationship Type="http://schemas.openxmlformats.org/officeDocument/2006/relationships/image" Target="/ppt/media/image108.bin" Id="rId236" /><Relationship Type="http://schemas.openxmlformats.org/officeDocument/2006/relationships/image" Target="/ppt/media/image109.bin" Id="rId238" /><Relationship Type="http://schemas.openxmlformats.org/officeDocument/2006/relationships/image" Target="/ppt/media/image110.bin" Id="rId240" /><Relationship Type="http://schemas.openxmlformats.org/officeDocument/2006/relationships/image" Target="/ppt/media/image111.bin" Id="rId242" /><Relationship Type="http://schemas.openxmlformats.org/officeDocument/2006/relationships/image" Target="/ppt/media/image112.bin" Id="rId244" /><Relationship Type="http://schemas.openxmlformats.org/officeDocument/2006/relationships/image" Target="/ppt/media/image113.bin" Id="rId246" /><Relationship Type="http://schemas.openxmlformats.org/officeDocument/2006/relationships/image" Target="/ppt/media/image114.bin" Id="rId248" /><Relationship Type="http://schemas.openxmlformats.org/officeDocument/2006/relationships/image" Target="/ppt/media/image115.bin" Id="rId249" /><Relationship Type="http://schemas.openxmlformats.org/officeDocument/2006/relationships/image" Target="/ppt/media/image116.bin" Id="rId251" /><Relationship Type="http://schemas.openxmlformats.org/officeDocument/2006/relationships/image" Target="/ppt/media/image117.bin" Id="rId252" /><Relationship Type="http://schemas.openxmlformats.org/officeDocument/2006/relationships/image" Target="/ppt/media/image118.bin" Id="rId254" /><Relationship Type="http://schemas.openxmlformats.org/officeDocument/2006/relationships/image" Target="/ppt/media/image119.bin" Id="rId255" /><Relationship Type="http://schemas.openxmlformats.org/officeDocument/2006/relationships/image" Target="/ppt/media/image120.bin" Id="rId257" /><Relationship Type="http://schemas.openxmlformats.org/officeDocument/2006/relationships/image" Target="/ppt/media/image121.bin" Id="rId258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260" /><Relationship Type="http://schemas.openxmlformats.org/officeDocument/2006/relationships/image" Target="/ppt/media/image122.bin" Id="rId262" /><Relationship Type="http://schemas.openxmlformats.org/officeDocument/2006/relationships/image" Target="/ppt/media/image123.bin" Id="rId264" /><Relationship Type="http://schemas.openxmlformats.org/officeDocument/2006/relationships/image" Target="/ppt/media/image124.bin" Id="rId266" /><Relationship Type="http://schemas.openxmlformats.org/officeDocument/2006/relationships/image" Target="/ppt/media/image125.bin" Id="rId268" /><Relationship Type="http://schemas.openxmlformats.org/officeDocument/2006/relationships/image" Target="/ppt/media/image126.bin" Id="rId270" /><Relationship Type="http://schemas.openxmlformats.org/officeDocument/2006/relationships/image" Target="/ppt/media/image127.bin" Id="rId272" /><Relationship Type="http://schemas.openxmlformats.org/officeDocument/2006/relationships/image" Target="/ppt/media/image128.bin" Id="rId274" /><Relationship Type="http://schemas.openxmlformats.org/officeDocument/2006/relationships/image" Target="/ppt/media/image129.bin" Id="rId276" /><Relationship Type="http://schemas.openxmlformats.org/officeDocument/2006/relationships/image" Target="/ppt/media/image130.bin" Id="rId278" /><Relationship Type="http://schemas.openxmlformats.org/officeDocument/2006/relationships/image" Target="/ppt/media/image131.bin" Id="rId280" /><Relationship Type="http://schemas.openxmlformats.org/officeDocument/2006/relationships/image" Target="/ppt/media/image132.bin" Id="rId282" /><Relationship Type="http://schemas.openxmlformats.org/officeDocument/2006/relationships/image" Target="/ppt/media/image133.bin" Id="rId28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286" /><Relationship Type="http://schemas.openxmlformats.org/officeDocument/2006/relationships/image" Target="/ppt/media/image134.bin" Id="rId288" /><Relationship Type="http://schemas.openxmlformats.org/officeDocument/2006/relationships/image" Target="/ppt/media/image135.bin" Id="rId290" /><Relationship Type="http://schemas.openxmlformats.org/officeDocument/2006/relationships/image" Target="/ppt/media/image136.bin" Id="rId292" /><Relationship Type="http://schemas.openxmlformats.org/officeDocument/2006/relationships/image" Target="/ppt/media/image137.bin" Id="rId294" /><Relationship Type="http://schemas.openxmlformats.org/officeDocument/2006/relationships/image" Target="/ppt/media/image138.bin" Id="rId296" /><Relationship Type="http://schemas.openxmlformats.org/officeDocument/2006/relationships/image" Target="/ppt/media/image139.bin" Id="rId298" /><Relationship Type="http://schemas.openxmlformats.org/officeDocument/2006/relationships/image" Target="/ppt/media/image140.bin" Id="rId300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3" name="Awesome Presentation Title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876300"/>
            <a:ext cx="7967662" cy="1419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200" b="1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SMS Spam Detection Using Logistic Regression</a:t>
            </a:r>
          </a:p>
        </p:txBody>
      </p:sp>
      <p:sp>
        <p:nvSpPr>
          <p:cNvPr id="304" name="A small sentence which explains all about this presentation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2398681"/>
            <a:ext cx="7967662" cy="733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2100" dirty="0">
                <a:solidFill>
                  <a:srgbClr val="F1F1F2">
                    <a:alpha val="100000"/>
                  </a:srgbClr>
                </a:solidFill>
                <a:latin typeface="Plus Jakarta Sans" panose="00000700000000000000" pitchFamily="2" charset="0"/>
              </a:rPr>
              <a:t>Exploring Logistic Regression for Effective SMS Classification and Detection</a:t>
            </a:r>
          </a:p>
        </p:txBody>
      </p:sp>
      <p:sp>
        <p:nvSpPr>
          <p:cNvPr id="305" name="Presenter Name-43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8915400"/>
            <a:ext cx="1700212" cy="5048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26"/>
              </a:lnSpc>
            </a:pPr>
            <a:r>
              <a:rPr lang="en-US" sz="2700" b="1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Vishnu  Pv</a:t>
            </a:r>
          </a:p>
        </p:txBody>
      </p:sp>
      <p:pic>
        <p:nvPicPr>
          <p:cNvPr id="306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3">
            <a:alphaModFix amt="100000"/>
          </a:blip>
          <a:srcRect l="0" t="0" r="0" b="0"/>
          <a:stretch/>
        </p:blipFill>
        <p:spPr>
          <a:xfrm>
            <a:off x="9606258" y="876300"/>
            <a:ext cx="8677275" cy="9410700"/>
          </a:xfrm>
          <a:prstGeom prst="rect">
            <a:avLst/>
          </a:prstGeom>
        </p:spPr>
      </p:pic>
      <p:pic>
        <p:nvPicPr>
          <p:cNvPr id="30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alphaModFix amt="100000"/>
          </a:blip>
          <a:stretch/>
        </p:blipFill>
        <p:spPr>
          <a:xfrm>
            <a:off x="13830300" y="7200900"/>
            <a:ext cx="4229100" cy="2857500"/>
          </a:xfrm>
          <a:prstGeom prst="rect">
            <a:avLst/>
          </a:prstGeom>
        </p:spPr>
      </p:pic>
      <p:pic>
        <p:nvPicPr>
          <p:cNvPr id="30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alphaModFix amt="100000"/>
          </a:blip>
          <a:stretch/>
        </p:blipFill>
        <p:spPr>
          <a:xfrm>
            <a:off x="13830300" y="7200900"/>
            <a:ext cx="4229100" cy="2857500"/>
          </a:xfrm>
          <a:prstGeom prst="rect">
            <a:avLst/>
          </a:prstGeom>
        </p:spPr>
      </p:pic>
      <p:pic>
        <p:nvPicPr>
          <p:cNvPr id="30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alphaModFix amt="100000"/>
          </a:blip>
          <a:stretch/>
        </p:blipFill>
        <p:spPr>
          <a:xfrm>
            <a:off x="13830300" y="7200900"/>
            <a:ext cx="4229100" cy="2857500"/>
          </a:xfrm>
          <a:prstGeom prst="rect">
            <a:avLst/>
          </a:prstGeom>
        </p:spPr>
      </p:pic>
      <p:pic>
        <p:nvPicPr>
          <p:cNvPr id="31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alphaModFix amt="100000"/>
          </a:blip>
          <a:stretch/>
        </p:blipFill>
        <p:spPr>
          <a:xfrm>
            <a:off x="13830300" y="7200900"/>
            <a:ext cx="4229100" cy="2857500"/>
          </a:xfrm>
          <a:prstGeom prst="rect">
            <a:avLst/>
          </a:prstGeom>
        </p:spPr>
      </p:pic>
      <p:pic>
        <p:nvPicPr>
          <p:cNvPr id="31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alphaModFix amt="100000"/>
          </a:blip>
          <a:stretch/>
        </p:blipFill>
        <p:spPr>
          <a:xfrm>
            <a:off x="13830300" y="7200900"/>
            <a:ext cx="4229100" cy="2857500"/>
          </a:xfrm>
          <a:prstGeom prst="rect">
            <a:avLst/>
          </a:prstGeom>
        </p:spPr>
      </p:pic>
      <p:pic>
        <p:nvPicPr>
          <p:cNvPr id="31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alphaModFix amt="100000"/>
          </a:blip>
          <a:stretch/>
        </p:blipFill>
        <p:spPr>
          <a:xfrm>
            <a:off x="13830300" y="7200900"/>
            <a:ext cx="4229100" cy="2857500"/>
          </a:xfrm>
          <a:prstGeom prst="rect">
            <a:avLst/>
          </a:prstGeom>
        </p:spPr>
      </p:pic>
      <p:pic>
        <p:nvPicPr>
          <p:cNvPr id="31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alphaModFix amt="100000"/>
          </a:blip>
          <a:stretch/>
        </p:blipFill>
        <p:spPr>
          <a:xfrm>
            <a:off x="7086600" y="228600"/>
            <a:ext cx="2857500" cy="1219200"/>
          </a:xfrm>
          <a:prstGeom prst="rect">
            <a:avLst/>
          </a:prstGeom>
        </p:spPr>
      </p:pic>
      <p:pic>
        <p:nvPicPr>
          <p:cNvPr id="31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9">
            <a:alphaModFix amt="100000"/>
          </a:blip>
          <a:stretch/>
        </p:blipFill>
        <p:spPr>
          <a:xfrm>
            <a:off x="7086600" y="228600"/>
            <a:ext cx="2857500" cy="1219200"/>
          </a:xfrm>
          <a:prstGeom prst="rect">
            <a:avLst/>
          </a:prstGeom>
        </p:spPr>
      </p:pic>
      <p:pic>
        <p:nvPicPr>
          <p:cNvPr id="31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1">
            <a:alphaModFix amt="100000"/>
          </a:blip>
          <a:stretch/>
        </p:blipFill>
        <p:spPr>
          <a:xfrm>
            <a:off x="7086600" y="228600"/>
            <a:ext cx="2857500" cy="1219200"/>
          </a:xfrm>
          <a:prstGeom prst="rect">
            <a:avLst/>
          </a:prstGeom>
        </p:spPr>
      </p:pic>
      <p:pic>
        <p:nvPicPr>
          <p:cNvPr id="31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3">
            <a:alphaModFix amt="100000"/>
          </a:blip>
          <a:stretch/>
        </p:blipFill>
        <p:spPr>
          <a:xfrm>
            <a:off x="7086600" y="228600"/>
            <a:ext cx="2857500" cy="1219200"/>
          </a:xfrm>
          <a:prstGeom prst="rect">
            <a:avLst/>
          </a:prstGeom>
        </p:spPr>
      </p:pic>
      <p:pic>
        <p:nvPicPr>
          <p:cNvPr id="31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5">
            <a:alphaModFix amt="100000"/>
          </a:blip>
          <a:stretch/>
        </p:blipFill>
        <p:spPr>
          <a:xfrm>
            <a:off x="228600" y="6229350"/>
            <a:ext cx="457200" cy="1828800"/>
          </a:xfrm>
          <a:prstGeom prst="rect">
            <a:avLst/>
          </a:prstGeom>
        </p:spPr>
      </p:pic>
      <p:pic>
        <p:nvPicPr>
          <p:cNvPr id="31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7">
            <a:alphaModFix amt="100000"/>
          </a:blip>
          <a:stretch/>
        </p:blipFill>
        <p:spPr>
          <a:xfrm>
            <a:off x="228600" y="6229350"/>
            <a:ext cx="457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2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1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2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3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3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5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32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7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32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9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32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1">
            <a:alphaModFix amt="100000"/>
          </a:blip>
          <a:stretch/>
        </p:blipFill>
        <p:spPr>
          <a:xfrm>
            <a:off x="228600" y="7543800"/>
            <a:ext cx="457200" cy="1828800"/>
          </a:xfrm>
          <a:prstGeom prst="rect">
            <a:avLst/>
          </a:prstGeom>
        </p:spPr>
      </p:pic>
      <p:pic>
        <p:nvPicPr>
          <p:cNvPr id="32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3">
            <a:alphaModFix amt="100000"/>
          </a:blip>
          <a:stretch/>
        </p:blipFill>
        <p:spPr>
          <a:xfrm>
            <a:off x="228600" y="7543800"/>
            <a:ext cx="457200" cy="1828800"/>
          </a:xfrm>
          <a:prstGeom prst="rect">
            <a:avLst/>
          </a:prstGeom>
        </p:spPr>
      </p:pic>
      <p:pic>
        <p:nvPicPr>
          <p:cNvPr id="328" name="93c9e160-6b3f-4c4a-94f8-7bd4941afdbf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5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2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7">
            <a:alphaModFix amt="100000"/>
          </a:blip>
          <a:stretch/>
        </p:blipFill>
        <p:spPr>
          <a:xfrm>
            <a:off x="876300" y="1663898"/>
            <a:ext cx="1038225" cy="1038225"/>
          </a:xfrm>
          <a:prstGeom prst="rect">
            <a:avLst/>
          </a:prstGeom>
        </p:spPr>
      </p:pic>
      <p:pic>
        <p:nvPicPr>
          <p:cNvPr id="330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0">
            <a:alphaModFix amt="100000"/>
            <a:extLst>
              <a:ext uri="{8ECFF406-9E48-4AEC-A4C8-02CBC9B4B14F}">
                <asvg:svgBlip xmlns:r="http://schemas.openxmlformats.org/officeDocument/2006/relationships" xmlns:asvg="http://schemas.microsoft.com/office/drawing/2016/SVG/main" r:embed="rId69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1135261" y="1923008"/>
            <a:ext cx="518071" cy="518071"/>
          </a:xfrm>
          <a:prstGeom prst="rect">
            <a:avLst/>
          </a:prstGeom>
        </p:spPr>
      </p:pic>
      <p:sp>
        <p:nvSpPr>
          <p:cNvPr id="331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69795" y="1461897"/>
            <a:ext cx="471011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Objective of the Project</a:t>
            </a:r>
          </a:p>
        </p:txBody>
      </p:sp>
      <p:sp>
        <p:nvSpPr>
          <p:cNvPr id="332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69795" y="1935766"/>
            <a:ext cx="4710112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F1F1F2">
                    <a:alpha val="100000"/>
                  </a:srgbClr>
                </a:solidFill>
                <a:latin typeface="Plus Jakarta Sans" panose="00000700000000000000" pitchFamily="2" charset="0"/>
              </a:rPr>
              <a:t>To build a model that classifies SMS messages as spam or ham, aiding in better communication.</a:t>
            </a:r>
          </a:p>
        </p:txBody>
      </p:sp>
      <p:pic>
        <p:nvPicPr>
          <p:cNvPr id="33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2">
            <a:alphaModFix amt="100000"/>
          </a:blip>
          <a:stretch/>
        </p:blipFill>
        <p:spPr>
          <a:xfrm>
            <a:off x="876300" y="3638103"/>
            <a:ext cx="1038225" cy="1038225"/>
          </a:xfrm>
          <a:prstGeom prst="rect">
            <a:avLst/>
          </a:prstGeom>
        </p:spPr>
      </p:pic>
      <p:pic>
        <p:nvPicPr>
          <p:cNvPr id="334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5">
            <a:alphaModFix amt="100000"/>
            <a:extLst>
              <a:ext uri="{ADC3E70B-8B21-484A-9098-B32CF099E673}">
                <asvg:svgBlip xmlns:r="http://schemas.openxmlformats.org/officeDocument/2006/relationships" xmlns:asvg="http://schemas.microsoft.com/office/drawing/2016/SVG/main" r:embed="rId74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1135261" y="3897213"/>
            <a:ext cx="518071" cy="518071"/>
          </a:xfrm>
          <a:prstGeom prst="rect">
            <a:avLst/>
          </a:prstGeom>
        </p:spPr>
      </p:pic>
      <p:sp>
        <p:nvSpPr>
          <p:cNvPr id="335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69795" y="3436048"/>
            <a:ext cx="471011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Machine Learning Focus</a:t>
            </a:r>
          </a:p>
        </p:txBody>
      </p:sp>
      <p:sp>
        <p:nvSpPr>
          <p:cNvPr id="336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69795" y="3909917"/>
            <a:ext cx="4710112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F1F1F2">
                    <a:alpha val="100000"/>
                  </a:srgbClr>
                </a:solidFill>
                <a:latin typeface="Plus Jakarta Sans" panose="00000700000000000000" pitchFamily="2" charset="0"/>
              </a:rPr>
              <a:t>Using Logistic Regression for text classification, ensuring effective spam detection.</a:t>
            </a:r>
          </a:p>
        </p:txBody>
      </p:sp>
      <p:pic>
        <p:nvPicPr>
          <p:cNvPr id="33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7">
            <a:alphaModFix amt="100000"/>
          </a:blip>
          <a:stretch/>
        </p:blipFill>
        <p:spPr>
          <a:xfrm>
            <a:off x="876300" y="5612309"/>
            <a:ext cx="1038225" cy="1038225"/>
          </a:xfrm>
          <a:prstGeom prst="rect">
            <a:avLst/>
          </a:prstGeom>
        </p:spPr>
      </p:pic>
      <p:pic>
        <p:nvPicPr>
          <p:cNvPr id="338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0">
            <a:alphaModFix amt="100000"/>
            <a:extLst>
              <a:ext uri="{B2E26E64-01CD-4216-9AEE-4A272DE18C60}">
                <asvg:svgBlip xmlns:r="http://schemas.openxmlformats.org/officeDocument/2006/relationships" xmlns:asvg="http://schemas.microsoft.com/office/drawing/2016/SVG/main" r:embed="rId79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1135261" y="5871419"/>
            <a:ext cx="518071" cy="518071"/>
          </a:xfrm>
          <a:prstGeom prst="rect">
            <a:avLst/>
          </a:prstGeom>
        </p:spPr>
      </p:pic>
      <p:sp>
        <p:nvSpPr>
          <p:cNvPr id="339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69795" y="5410200"/>
            <a:ext cx="471011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Importance of the Study</a:t>
            </a:r>
          </a:p>
        </p:txBody>
      </p:sp>
      <p:sp>
        <p:nvSpPr>
          <p:cNvPr id="340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69795" y="5884069"/>
            <a:ext cx="4710112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F1F1F2">
                    <a:alpha val="100000"/>
                  </a:srgbClr>
                </a:solidFill>
                <a:latin typeface="Plus Jakarta Sans" panose="00000700000000000000" pitchFamily="2" charset="0"/>
              </a:rPr>
              <a:t>Addressing the increasing issue of SMS spam, enhancing user experience in messaging.</a:t>
            </a:r>
          </a:p>
        </p:txBody>
      </p:sp>
      <p:pic>
        <p:nvPicPr>
          <p:cNvPr id="34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2">
            <a:alphaModFix amt="100000"/>
          </a:blip>
          <a:stretch/>
        </p:blipFill>
        <p:spPr>
          <a:xfrm>
            <a:off x="876300" y="7586514"/>
            <a:ext cx="1038225" cy="1038225"/>
          </a:xfrm>
          <a:prstGeom prst="rect">
            <a:avLst/>
          </a:prstGeom>
        </p:spPr>
      </p:pic>
      <p:pic>
        <p:nvPicPr>
          <p:cNvPr id="342" name="icon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5">
            <a:alphaModFix amt="100000"/>
            <a:extLst>
              <a:ext uri="{7688E614-B1B3-4F9A-9C5E-32A144B35386}">
                <asvg:svgBlip xmlns:r="http://schemas.openxmlformats.org/officeDocument/2006/relationships" xmlns:asvg="http://schemas.microsoft.com/office/drawing/2016/SVG/main" r:embed="rId84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1135261" y="7845623"/>
            <a:ext cx="518071" cy="518071"/>
          </a:xfrm>
          <a:prstGeom prst="rect">
            <a:avLst/>
          </a:prstGeom>
        </p:spPr>
      </p:pic>
      <p:sp>
        <p:nvSpPr>
          <p:cNvPr id="343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69795" y="7384352"/>
            <a:ext cx="471011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Growing Need for Solutions</a:t>
            </a:r>
          </a:p>
        </p:txBody>
      </p:sp>
      <p:sp>
        <p:nvSpPr>
          <p:cNvPr id="344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169795" y="7858220"/>
            <a:ext cx="4710112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F1F1F2">
                    <a:alpha val="100000"/>
                  </a:srgbClr>
                </a:solidFill>
                <a:latin typeface="Plus Jakarta Sans" panose="00000700000000000000" pitchFamily="2" charset="0"/>
              </a:rPr>
              <a:t>As SMS spam rises, reliable models like this can significantly improve communication integrity.</a:t>
            </a:r>
          </a:p>
        </p:txBody>
      </p:sp>
      <p:sp>
        <p:nvSpPr>
          <p:cNvPr id="345" name="Click here to edit title-44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715875" y="4572000"/>
            <a:ext cx="4757738" cy="714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5544"/>
              </a:lnSpc>
            </a:pPr>
            <a:r>
              <a:rPr lang="en-US" sz="4200" b="1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Project Overview</a:t>
            </a:r>
          </a:p>
        </p:txBody>
      </p:sp>
      <p:sp>
        <p:nvSpPr>
          <p:cNvPr id="346" name="Click here to edit subtitle-48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715875" y="5372100"/>
            <a:ext cx="4757738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835"/>
              </a:lnSpc>
            </a:pPr>
            <a:r>
              <a:rPr lang="en-US" sz="2100" dirty="0">
                <a:solidFill>
                  <a:srgbClr val="F1F1F2">
                    <a:alpha val="100000"/>
                  </a:srgbClr>
                </a:solidFill>
                <a:latin typeface="Plus Jakarta Sans" panose="00000700000000000000" pitchFamily="2" charset="0"/>
              </a:rPr>
              <a:t>Analyzing SMS Spam Detection using Machine Learning Techniques</a:t>
            </a:r>
          </a:p>
        </p:txBody>
      </p:sp>
      <p:sp>
        <p:nvSpPr>
          <p:cNvPr id="347" name="Click here to edit label-40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715875" y="4191000"/>
            <a:ext cx="4757738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196"/>
              </a:lnSpc>
            </a:pPr>
            <a:r>
              <a:rPr lang="en-US" sz="1800" b="1" spc="540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PROJECT HIGHLIGHTS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9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5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1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5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3">
            <a:alphaModFix amt="100000"/>
          </a:blip>
          <a:stretch/>
        </p:blipFill>
        <p:spPr>
          <a:xfrm>
            <a:off x="17602200" y="914400"/>
            <a:ext cx="457200" cy="1828800"/>
          </a:xfrm>
          <a:prstGeom prst="rect">
            <a:avLst/>
          </a:prstGeom>
        </p:spPr>
      </p:pic>
      <p:pic>
        <p:nvPicPr>
          <p:cNvPr id="35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5">
            <a:alphaModFix amt="100000"/>
          </a:blip>
          <a:stretch/>
        </p:blipFill>
        <p:spPr>
          <a:xfrm>
            <a:off x="17602200" y="914400"/>
            <a:ext cx="457200" cy="1828800"/>
          </a:xfrm>
          <a:prstGeom prst="rect">
            <a:avLst/>
          </a:prstGeom>
        </p:spPr>
      </p:pic>
      <p:pic>
        <p:nvPicPr>
          <p:cNvPr id="35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7">
            <a:alphaModFix amt="100000"/>
          </a:blip>
          <a:stretch/>
        </p:blipFill>
        <p:spPr>
          <a:xfrm>
            <a:off x="228600" y="5143500"/>
            <a:ext cx="2171700" cy="3543300"/>
          </a:xfrm>
          <a:prstGeom prst="rect">
            <a:avLst/>
          </a:prstGeom>
        </p:spPr>
      </p:pic>
      <p:pic>
        <p:nvPicPr>
          <p:cNvPr id="35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9">
            <a:alphaModFix amt="100000"/>
          </a:blip>
          <a:stretch/>
        </p:blipFill>
        <p:spPr>
          <a:xfrm>
            <a:off x="228600" y="5143500"/>
            <a:ext cx="2171700" cy="3543300"/>
          </a:xfrm>
          <a:prstGeom prst="rect">
            <a:avLst/>
          </a:prstGeom>
        </p:spPr>
      </p:pic>
      <p:pic>
        <p:nvPicPr>
          <p:cNvPr id="35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1">
            <a:alphaModFix amt="100000"/>
          </a:blip>
          <a:stretch/>
        </p:blipFill>
        <p:spPr>
          <a:xfrm>
            <a:off x="228600" y="5143500"/>
            <a:ext cx="2171700" cy="3543300"/>
          </a:xfrm>
          <a:prstGeom prst="rect">
            <a:avLst/>
          </a:prstGeom>
        </p:spPr>
      </p:pic>
      <p:pic>
        <p:nvPicPr>
          <p:cNvPr id="35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3">
            <a:alphaModFix amt="100000"/>
          </a:blip>
          <a:stretch/>
        </p:blipFill>
        <p:spPr>
          <a:xfrm>
            <a:off x="228600" y="5143500"/>
            <a:ext cx="2171700" cy="3543300"/>
          </a:xfrm>
          <a:prstGeom prst="rect">
            <a:avLst/>
          </a:prstGeom>
        </p:spPr>
      </p:pic>
      <p:pic>
        <p:nvPicPr>
          <p:cNvPr id="358" name="5bf0696c-236f-4f54-bc3e-2f797b53c498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05">
            <a:alphaModFix amt="100000"/>
          </a:blip>
          <a:stretch/>
        </p:blipFill>
        <p:spPr>
          <a:xfrm>
            <a:off x="0" y="876300"/>
            <a:ext cx="5448300" cy="9410700"/>
          </a:xfrm>
          <a:prstGeom prst="rect">
            <a:avLst/>
          </a:prstGeom>
        </p:spPr>
      </p:pic>
      <p:pic>
        <p:nvPicPr>
          <p:cNvPr id="35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7">
            <a:alphaModFix amt="100000"/>
          </a:blip>
          <a:stretch/>
        </p:blipFill>
        <p:spPr>
          <a:xfrm>
            <a:off x="6362700" y="3097411"/>
            <a:ext cx="1863031" cy="3232695"/>
          </a:xfrm>
          <a:prstGeom prst="rect">
            <a:avLst/>
          </a:prstGeom>
        </p:spPr>
      </p:pic>
      <p:sp>
        <p:nvSpPr>
          <p:cNvPr id="360" name="Primary Heading-0,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43675" y="4332256"/>
            <a:ext cx="1500188" cy="771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Dataset Size</a:t>
            </a:r>
          </a:p>
        </p:txBody>
      </p:sp>
      <p:pic>
        <p:nvPicPr>
          <p:cNvPr id="36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9">
            <a:alphaModFix amt="100000"/>
          </a:blip>
          <a:stretch/>
        </p:blipFill>
        <p:spPr>
          <a:xfrm>
            <a:off x="8212931" y="3097411"/>
            <a:ext cx="2320231" cy="3232695"/>
          </a:xfrm>
          <a:prstGeom prst="rect">
            <a:avLst/>
          </a:prstGeom>
        </p:spPr>
      </p:pic>
      <p:sp>
        <p:nvSpPr>
          <p:cNvPr id="362" name="Primary Heading-0,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394002" y="4332256"/>
            <a:ext cx="1957388" cy="771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Ham Percentage</a:t>
            </a:r>
          </a:p>
        </p:txBody>
      </p:sp>
      <p:pic>
        <p:nvPicPr>
          <p:cNvPr id="36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1">
            <a:alphaModFix amt="100000"/>
          </a:blip>
          <a:stretch/>
        </p:blipFill>
        <p:spPr>
          <a:xfrm>
            <a:off x="10513371" y="3097411"/>
            <a:ext cx="2396431" cy="3232695"/>
          </a:xfrm>
          <a:prstGeom prst="rect">
            <a:avLst/>
          </a:prstGeom>
        </p:spPr>
      </p:pic>
      <p:sp>
        <p:nvSpPr>
          <p:cNvPr id="364" name="Primary Heading-0,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694480" y="4332256"/>
            <a:ext cx="2033588" cy="771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Spam Percentage</a:t>
            </a:r>
          </a:p>
        </p:txBody>
      </p:sp>
      <p:pic>
        <p:nvPicPr>
          <p:cNvPr id="36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3">
            <a:alphaModFix amt="100000"/>
          </a:blip>
          <a:stretch/>
        </p:blipFill>
        <p:spPr>
          <a:xfrm>
            <a:off x="12893278" y="3097411"/>
            <a:ext cx="1948756" cy="3232695"/>
          </a:xfrm>
          <a:prstGeom prst="rect">
            <a:avLst/>
          </a:prstGeom>
        </p:spPr>
      </p:pic>
      <p:sp>
        <p:nvSpPr>
          <p:cNvPr id="366" name="Primary Heading-0,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162502" y="4521518"/>
            <a:ext cx="141446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Feature v1</a:t>
            </a:r>
          </a:p>
        </p:txBody>
      </p:sp>
      <p:pic>
        <p:nvPicPr>
          <p:cNvPr id="36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5">
            <a:alphaModFix amt="100000"/>
          </a:blip>
          <a:stretch/>
        </p:blipFill>
        <p:spPr>
          <a:xfrm>
            <a:off x="14831463" y="3097411"/>
            <a:ext cx="2567881" cy="3232695"/>
          </a:xfrm>
          <a:prstGeom prst="rect">
            <a:avLst/>
          </a:prstGeom>
        </p:spPr>
      </p:pic>
      <p:sp>
        <p:nvSpPr>
          <p:cNvPr id="368" name="Primary Heading-0,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384304" y="4521518"/>
            <a:ext cx="14620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Feature v2</a:t>
            </a:r>
          </a:p>
        </p:txBody>
      </p:sp>
      <p:pic>
        <p:nvPicPr>
          <p:cNvPr id="36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7">
            <a:alphaModFix amt="100000"/>
          </a:blip>
          <a:stretch/>
        </p:blipFill>
        <p:spPr>
          <a:xfrm>
            <a:off x="6362700" y="6316563"/>
            <a:ext cx="1863031" cy="2985045"/>
          </a:xfrm>
          <a:prstGeom prst="rect">
            <a:avLst/>
          </a:prstGeom>
        </p:spPr>
      </p:pic>
      <p:sp>
        <p:nvSpPr>
          <p:cNvPr id="370" name="Description of a primary heading-1,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43675" y="7482268"/>
            <a:ext cx="1500188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5,574 messages</a:t>
            </a:r>
          </a:p>
        </p:txBody>
      </p:sp>
      <p:pic>
        <p:nvPicPr>
          <p:cNvPr id="37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9">
            <a:alphaModFix amt="100000"/>
          </a:blip>
          <a:stretch/>
        </p:blipFill>
        <p:spPr>
          <a:xfrm>
            <a:off x="8212931" y="6316563"/>
            <a:ext cx="2320231" cy="2985045"/>
          </a:xfrm>
          <a:prstGeom prst="rect">
            <a:avLst/>
          </a:prstGeom>
        </p:spPr>
      </p:pic>
      <p:sp>
        <p:nvSpPr>
          <p:cNvPr id="372" name="Description of a primary heading-1,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394002" y="7643336"/>
            <a:ext cx="1957388" cy="333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87%</a:t>
            </a:r>
          </a:p>
        </p:txBody>
      </p:sp>
      <p:pic>
        <p:nvPicPr>
          <p:cNvPr id="37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1">
            <a:alphaModFix amt="100000"/>
          </a:blip>
          <a:stretch/>
        </p:blipFill>
        <p:spPr>
          <a:xfrm>
            <a:off x="10513371" y="6316563"/>
            <a:ext cx="2396431" cy="2985045"/>
          </a:xfrm>
          <a:prstGeom prst="rect">
            <a:avLst/>
          </a:prstGeom>
        </p:spPr>
      </p:pic>
      <p:sp>
        <p:nvSpPr>
          <p:cNvPr id="374" name="Description of a primary heading-1,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694480" y="7643336"/>
            <a:ext cx="2033588" cy="333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13%</a:t>
            </a:r>
          </a:p>
        </p:txBody>
      </p:sp>
      <p:pic>
        <p:nvPicPr>
          <p:cNvPr id="37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3">
            <a:alphaModFix amt="100000"/>
          </a:blip>
          <a:stretch/>
        </p:blipFill>
        <p:spPr>
          <a:xfrm>
            <a:off x="12893278" y="6316563"/>
            <a:ext cx="1948756" cy="2985045"/>
          </a:xfrm>
          <a:prstGeom prst="rect">
            <a:avLst/>
          </a:prstGeom>
        </p:spPr>
      </p:pic>
      <p:sp>
        <p:nvSpPr>
          <p:cNvPr id="376" name="Description of a primary heading-1,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074396" y="7482268"/>
            <a:ext cx="1585912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Label (ham/spam)</a:t>
            </a:r>
          </a:p>
        </p:txBody>
      </p:sp>
      <p:pic>
        <p:nvPicPr>
          <p:cNvPr id="37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5">
            <a:alphaModFix amt="100000"/>
          </a:blip>
          <a:stretch/>
        </p:blipFill>
        <p:spPr>
          <a:xfrm>
            <a:off x="14831463" y="6316563"/>
            <a:ext cx="2567881" cy="2985045"/>
          </a:xfrm>
          <a:prstGeom prst="rect">
            <a:avLst/>
          </a:prstGeom>
        </p:spPr>
      </p:pic>
      <p:sp>
        <p:nvSpPr>
          <p:cNvPr id="378" name="Description of a primary heading-1,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012543" y="7482268"/>
            <a:ext cx="2205038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Raw text of the SMS message</a:t>
            </a:r>
          </a:p>
        </p:txBody>
      </p:sp>
      <p:sp>
        <p:nvSpPr>
          <p:cNvPr id="379" name="Click here to edit title-49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15075" y="1190625"/>
            <a:ext cx="5272088" cy="714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200" b="1" dirty="0">
                <a:solidFill>
                  <a:srgbClr val="5229D9">
                    <a:alpha val="100000"/>
                  </a:srgbClr>
                </a:solidFill>
                <a:latin typeface="Plus Jakarta Sans" panose="00000700000000000000" pitchFamily="2" charset="0"/>
              </a:rPr>
              <a:t>Dataset Description</a:t>
            </a:r>
          </a:p>
        </p:txBody>
      </p:sp>
      <p:sp>
        <p:nvSpPr>
          <p:cNvPr id="380" name="Click here to edit subtitle-40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15075" y="1943100"/>
            <a:ext cx="111585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21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Overview of the SMS Spam Collection Dataset and Its Features</a:t>
            </a:r>
          </a:p>
        </p:txBody>
      </p:sp>
      <p:sp>
        <p:nvSpPr>
          <p:cNvPr id="381" name="Click here to edit label-42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15075" y="838200"/>
            <a:ext cx="11158538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196"/>
              </a:lnSpc>
            </a:pPr>
            <a:r>
              <a:rPr lang="en-US" sz="1800" b="1" spc="540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4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9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8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1">
            <a:alphaModFix amt="100000"/>
          </a:blip>
          <a:stretch/>
        </p:blipFill>
        <p:spPr>
          <a:xfrm>
            <a:off x="17602200" y="914400"/>
            <a:ext cx="457200" cy="1828800"/>
          </a:xfrm>
          <a:prstGeom prst="rect">
            <a:avLst/>
          </a:prstGeom>
        </p:spPr>
      </p:pic>
      <p:pic>
        <p:nvPicPr>
          <p:cNvPr id="38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3">
            <a:alphaModFix amt="100000"/>
          </a:blip>
          <a:stretch/>
        </p:blipFill>
        <p:spPr>
          <a:xfrm>
            <a:off x="17602200" y="914400"/>
            <a:ext cx="457200" cy="1828800"/>
          </a:xfrm>
          <a:prstGeom prst="rect">
            <a:avLst/>
          </a:prstGeom>
        </p:spPr>
      </p:pic>
      <p:pic>
        <p:nvPicPr>
          <p:cNvPr id="38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5">
            <a:alphaModFix amt="100000"/>
          </a:blip>
          <a:stretch/>
        </p:blipFill>
        <p:spPr>
          <a:xfrm>
            <a:off x="228600" y="5143500"/>
            <a:ext cx="2171700" cy="3543300"/>
          </a:xfrm>
          <a:prstGeom prst="rect">
            <a:avLst/>
          </a:prstGeom>
        </p:spPr>
      </p:pic>
      <p:pic>
        <p:nvPicPr>
          <p:cNvPr id="38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7">
            <a:alphaModFix amt="100000"/>
          </a:blip>
          <a:stretch/>
        </p:blipFill>
        <p:spPr>
          <a:xfrm>
            <a:off x="228600" y="5143500"/>
            <a:ext cx="2171700" cy="3543300"/>
          </a:xfrm>
          <a:prstGeom prst="rect">
            <a:avLst/>
          </a:prstGeom>
        </p:spPr>
      </p:pic>
      <p:pic>
        <p:nvPicPr>
          <p:cNvPr id="38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9">
            <a:alphaModFix amt="100000"/>
          </a:blip>
          <a:stretch/>
        </p:blipFill>
        <p:spPr>
          <a:xfrm>
            <a:off x="228600" y="5143500"/>
            <a:ext cx="2171700" cy="3543300"/>
          </a:xfrm>
          <a:prstGeom prst="rect">
            <a:avLst/>
          </a:prstGeom>
        </p:spPr>
      </p:pic>
      <p:pic>
        <p:nvPicPr>
          <p:cNvPr id="39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1">
            <a:alphaModFix amt="100000"/>
          </a:blip>
          <a:stretch/>
        </p:blipFill>
        <p:spPr>
          <a:xfrm>
            <a:off x="228600" y="5143500"/>
            <a:ext cx="2171700" cy="3543300"/>
          </a:xfrm>
          <a:prstGeom prst="rect">
            <a:avLst/>
          </a:prstGeom>
        </p:spPr>
      </p:pic>
      <p:pic>
        <p:nvPicPr>
          <p:cNvPr id="39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3">
            <a:alphaModFix amt="100000"/>
          </a:blip>
          <a:stretch/>
        </p:blipFill>
        <p:spPr>
          <a:xfrm>
            <a:off x="8748712" y="1276350"/>
            <a:ext cx="28575" cy="6610350"/>
          </a:xfrm>
          <a:prstGeom prst="rect">
            <a:avLst/>
          </a:prstGeom>
        </p:spPr>
      </p:pic>
      <p:pic>
        <p:nvPicPr>
          <p:cNvPr id="392" name="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6">
            <a:alphaModFix amt="100000"/>
            <a:extLst>
              <a:ext uri="{39E94D2F-3958-43D8-9F6C-3156109B035B}">
                <asvg:svgBlip xmlns:r="http://schemas.openxmlformats.org/officeDocument/2006/relationships" xmlns:asvg="http://schemas.microsoft.com/office/drawing/2016/SVG/main" r:embed="rId145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8763000" y="1262062"/>
            <a:ext cx="476250" cy="28575"/>
          </a:xfrm>
          <a:prstGeom prst="rect">
            <a:avLst/>
          </a:prstGeom>
        </p:spPr>
      </p:pic>
      <p:pic>
        <p:nvPicPr>
          <p:cNvPr id="393" name="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9">
            <a:alphaModFix amt="100000"/>
            <a:extLst>
              <a:ext uri="{CCBECD8A-D4F4-45F7-8019-3FD9DB3EF13B}">
                <asvg:svgBlip xmlns:r="http://schemas.openxmlformats.org/officeDocument/2006/relationships" xmlns:asvg="http://schemas.microsoft.com/office/drawing/2016/SVG/main" r:embed="rId148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8763000" y="2919412"/>
            <a:ext cx="476250" cy="28575"/>
          </a:xfrm>
          <a:prstGeom prst="rect">
            <a:avLst/>
          </a:prstGeom>
        </p:spPr>
      </p:pic>
      <p:pic>
        <p:nvPicPr>
          <p:cNvPr id="394" name="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2">
            <a:alphaModFix amt="100000"/>
            <a:extLst>
              <a:ext uri="{C80D6209-C070-4099-AF30-13BF53A12E5D}">
                <asvg:svgBlip xmlns:r="http://schemas.openxmlformats.org/officeDocument/2006/relationships" xmlns:asvg="http://schemas.microsoft.com/office/drawing/2016/SVG/main" r:embed="rId151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8763000" y="4567238"/>
            <a:ext cx="476250" cy="28575"/>
          </a:xfrm>
          <a:prstGeom prst="rect">
            <a:avLst/>
          </a:prstGeom>
        </p:spPr>
      </p:pic>
      <p:pic>
        <p:nvPicPr>
          <p:cNvPr id="395" name="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alphaModFix amt="100000"/>
            <a:extLst>
              <a:ext uri="{7161DCF4-FBB7-4FEC-B819-DEF1C53D18FF}">
                <asvg:svgBlip xmlns:r="http://schemas.openxmlformats.org/officeDocument/2006/relationships" xmlns:asvg="http://schemas.microsoft.com/office/drawing/2016/SVG/main" r:embed="rId154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8763000" y="6224588"/>
            <a:ext cx="476250" cy="28575"/>
          </a:xfrm>
          <a:prstGeom prst="rect">
            <a:avLst/>
          </a:prstGeom>
        </p:spPr>
      </p:pic>
      <p:pic>
        <p:nvPicPr>
          <p:cNvPr id="396" name="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8">
            <a:alphaModFix amt="100000"/>
            <a:extLst>
              <a:ext uri="{C7BB24C9-8B75-40A9-8A98-4C0F1D26676C}">
                <asvg:svgBlip xmlns:r="http://schemas.openxmlformats.org/officeDocument/2006/relationships" xmlns:asvg="http://schemas.microsoft.com/office/drawing/2016/SVG/main" r:embed="rId157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8763000" y="7872412"/>
            <a:ext cx="476250" cy="28575"/>
          </a:xfrm>
          <a:prstGeom prst="rect">
            <a:avLst/>
          </a:prstGeom>
        </p:spPr>
      </p:pic>
      <p:pic>
        <p:nvPicPr>
          <p:cNvPr id="39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0">
            <a:alphaModFix amt="100000"/>
          </a:blip>
          <a:stretch/>
        </p:blipFill>
        <p:spPr>
          <a:xfrm>
            <a:off x="8534400" y="1280517"/>
            <a:ext cx="457200" cy="457200"/>
          </a:xfrm>
          <a:prstGeom prst="rect">
            <a:avLst/>
          </a:prstGeom>
        </p:spPr>
      </p:pic>
      <p:sp>
        <p:nvSpPr>
          <p:cNvPr id="398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630602" y="1432941"/>
            <a:ext cx="280988" cy="161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01</a:t>
            </a:r>
          </a:p>
        </p:txBody>
      </p:sp>
      <p:sp>
        <p:nvSpPr>
          <p:cNvPr id="399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48775" y="1280541"/>
            <a:ext cx="803433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Lowercasing</a:t>
            </a:r>
          </a:p>
        </p:txBody>
      </p:sp>
      <p:sp>
        <p:nvSpPr>
          <p:cNvPr id="400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48775" y="1754410"/>
            <a:ext cx="8034338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Transforms all text to lowercase, ensuring uniformity and avoiding case-related discrepancies in analysis.</a:t>
            </a:r>
          </a:p>
        </p:txBody>
      </p:sp>
      <p:pic>
        <p:nvPicPr>
          <p:cNvPr id="40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2">
            <a:alphaModFix amt="100000"/>
          </a:blip>
          <a:stretch/>
        </p:blipFill>
        <p:spPr>
          <a:xfrm>
            <a:off x="8534400" y="2932361"/>
            <a:ext cx="457200" cy="457200"/>
          </a:xfrm>
          <a:prstGeom prst="rect">
            <a:avLst/>
          </a:prstGeom>
        </p:spPr>
      </p:pic>
      <p:sp>
        <p:nvSpPr>
          <p:cNvPr id="402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615839" y="3084766"/>
            <a:ext cx="309562" cy="161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02</a:t>
            </a:r>
          </a:p>
        </p:txBody>
      </p:sp>
      <p:sp>
        <p:nvSpPr>
          <p:cNvPr id="403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48775" y="2932366"/>
            <a:ext cx="803433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Removal of Special Characters</a:t>
            </a:r>
          </a:p>
        </p:txBody>
      </p:sp>
      <p:sp>
        <p:nvSpPr>
          <p:cNvPr id="404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48775" y="3406235"/>
            <a:ext cx="8034338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Cleans the dataset by removing punctuation and special characters, enhancing the quality of text data for further processing.</a:t>
            </a:r>
          </a:p>
        </p:txBody>
      </p:sp>
      <p:pic>
        <p:nvPicPr>
          <p:cNvPr id="4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4">
            <a:alphaModFix amt="100000"/>
          </a:blip>
          <a:stretch/>
        </p:blipFill>
        <p:spPr>
          <a:xfrm>
            <a:off x="8534400" y="4584203"/>
            <a:ext cx="457200" cy="457200"/>
          </a:xfrm>
          <a:prstGeom prst="rect">
            <a:avLst/>
          </a:prstGeom>
        </p:spPr>
      </p:pic>
      <p:sp>
        <p:nvSpPr>
          <p:cNvPr id="406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614791" y="4736687"/>
            <a:ext cx="309562" cy="161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03</a:t>
            </a:r>
          </a:p>
        </p:txBody>
      </p:sp>
      <p:sp>
        <p:nvSpPr>
          <p:cNvPr id="407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48775" y="4584287"/>
            <a:ext cx="803433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Tokenization</a:t>
            </a:r>
          </a:p>
        </p:txBody>
      </p:sp>
      <p:sp>
        <p:nvSpPr>
          <p:cNvPr id="408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48775" y="5058156"/>
            <a:ext cx="8034338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Breaks down the text into individual words, making it easier to analyze and process the data for machine learning models.</a:t>
            </a:r>
          </a:p>
        </p:txBody>
      </p:sp>
      <p:pic>
        <p:nvPicPr>
          <p:cNvPr id="40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6">
            <a:alphaModFix amt="100000"/>
          </a:blip>
          <a:stretch/>
        </p:blipFill>
        <p:spPr>
          <a:xfrm>
            <a:off x="8534400" y="6236047"/>
            <a:ext cx="457200" cy="457200"/>
          </a:xfrm>
          <a:prstGeom prst="rect">
            <a:avLst/>
          </a:prstGeom>
        </p:spPr>
      </p:pic>
      <p:sp>
        <p:nvSpPr>
          <p:cNvPr id="410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611552" y="6388513"/>
            <a:ext cx="319088" cy="161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04</a:t>
            </a:r>
          </a:p>
        </p:txBody>
      </p:sp>
      <p:sp>
        <p:nvSpPr>
          <p:cNvPr id="411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48775" y="6236113"/>
            <a:ext cx="803433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Stopwords Removal</a:t>
            </a:r>
          </a:p>
        </p:txBody>
      </p:sp>
      <p:sp>
        <p:nvSpPr>
          <p:cNvPr id="412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48775" y="6709982"/>
            <a:ext cx="8034338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Eliminates common words like 'the' and 'is' that do not contribute to the meaning, focusing on more significant terms.</a:t>
            </a:r>
          </a:p>
        </p:txBody>
      </p:sp>
      <p:pic>
        <p:nvPicPr>
          <p:cNvPr id="41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8">
            <a:alphaModFix amt="100000"/>
          </a:blip>
          <a:stretch/>
        </p:blipFill>
        <p:spPr>
          <a:xfrm>
            <a:off x="8534400" y="7887891"/>
            <a:ext cx="457200" cy="457200"/>
          </a:xfrm>
          <a:prstGeom prst="rect">
            <a:avLst/>
          </a:prstGeom>
        </p:spPr>
      </p:pic>
      <p:sp>
        <p:nvSpPr>
          <p:cNvPr id="414" name="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614505" y="8040434"/>
            <a:ext cx="309562" cy="161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05</a:t>
            </a:r>
          </a:p>
        </p:txBody>
      </p:sp>
      <p:sp>
        <p:nvSpPr>
          <p:cNvPr id="415" name="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48775" y="7888034"/>
            <a:ext cx="803433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Stemming</a:t>
            </a:r>
          </a:p>
        </p:txBody>
      </p:sp>
      <p:sp>
        <p:nvSpPr>
          <p:cNvPr id="416" name="Description of a 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48775" y="8361902"/>
            <a:ext cx="8034338" cy="6572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Utilizes the PorterStemmer to reduce words to their root forms, simplifying variations in word usage for better analysis.</a:t>
            </a:r>
          </a:p>
        </p:txBody>
      </p:sp>
      <p:sp>
        <p:nvSpPr>
          <p:cNvPr id="417" name="Click here to edit title-45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1219200"/>
            <a:ext cx="5976938" cy="1409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200" b="1" dirty="0">
                <a:solidFill>
                  <a:srgbClr val="5229D9">
                    <a:alpha val="100000"/>
                  </a:srgbClr>
                </a:solidFill>
                <a:latin typeface="Plus Jakarta Sans" panose="00000700000000000000" pitchFamily="2" charset="0"/>
              </a:rPr>
              <a:t>Data Preprocessing Steps</a:t>
            </a:r>
          </a:p>
        </p:txBody>
      </p:sp>
      <p:sp>
        <p:nvSpPr>
          <p:cNvPr id="418" name="Click here to edit subtitle-49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2705100"/>
            <a:ext cx="5976938" cy="723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21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Essential Techniques for Preparing SMS Data for Analysis</a:t>
            </a:r>
          </a:p>
        </p:txBody>
      </p:sp>
      <p:sp>
        <p:nvSpPr>
          <p:cNvPr id="419" name="Click here to edit label-48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838200"/>
            <a:ext cx="5976938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196"/>
              </a:lnSpc>
            </a:pPr>
            <a:r>
              <a:rPr lang="en-US" sz="1800" b="1" spc="540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2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4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42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6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42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8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42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0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42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2">
            <a:alphaModFix amt="100000"/>
          </a:blip>
          <a:stretch/>
        </p:blipFill>
        <p:spPr>
          <a:xfrm>
            <a:off x="228600" y="7543800"/>
            <a:ext cx="457200" cy="1828800"/>
          </a:xfrm>
          <a:prstGeom prst="rect">
            <a:avLst/>
          </a:prstGeom>
        </p:spPr>
      </p:pic>
      <p:pic>
        <p:nvPicPr>
          <p:cNvPr id="42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4">
            <a:alphaModFix amt="100000"/>
          </a:blip>
          <a:stretch/>
        </p:blipFill>
        <p:spPr>
          <a:xfrm>
            <a:off x="228600" y="7543800"/>
            <a:ext cx="457200" cy="1828800"/>
          </a:xfrm>
          <a:prstGeom prst="rect">
            <a:avLst/>
          </a:prstGeom>
        </p:spPr>
      </p:pic>
      <p:pic>
        <p:nvPicPr>
          <p:cNvPr id="429" name="b6838fb6-89dd-46a7-9e34-6c12156783d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86">
            <a:alphaModFix amt="100000"/>
          </a:blip>
          <a:stretch/>
        </p:blipFill>
        <p:spPr>
          <a:xfrm>
            <a:off x="0" y="0"/>
            <a:ext cx="18288000" cy="4267200"/>
          </a:xfrm>
          <a:prstGeom prst="rect">
            <a:avLst/>
          </a:prstGeom>
        </p:spPr>
      </p:pic>
      <p:pic>
        <p:nvPicPr>
          <p:cNvPr id="43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8">
            <a:alphaModFix amt="60000"/>
          </a:blip>
          <a:stretch/>
        </p:blipFill>
        <p:spPr>
          <a:xfrm>
            <a:off x="0" y="0"/>
            <a:ext cx="18288000" cy="4267200"/>
          </a:xfrm>
          <a:prstGeom prst="rect">
            <a:avLst/>
          </a:prstGeom>
        </p:spPr>
      </p:pic>
      <p:pic>
        <p:nvPicPr>
          <p:cNvPr id="43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0">
            <a:alphaModFix amt="100000"/>
          </a:blip>
          <a:stretch/>
        </p:blipFill>
        <p:spPr>
          <a:xfrm>
            <a:off x="876300" y="3238500"/>
            <a:ext cx="3901381" cy="6175920"/>
          </a:xfrm>
          <a:prstGeom prst="rect">
            <a:avLst/>
          </a:prstGeom>
        </p:spPr>
      </p:pic>
      <p:pic>
        <p:nvPicPr>
          <p:cNvPr id="432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2">
            <a:alphaModFix amt="100000"/>
          </a:blip>
          <a:stretch/>
        </p:blipFill>
        <p:spPr>
          <a:xfrm>
            <a:off x="876300" y="3238500"/>
            <a:ext cx="3889920" cy="1047750"/>
          </a:xfrm>
          <a:prstGeom prst="rect">
            <a:avLst/>
          </a:prstGeom>
        </p:spPr>
      </p:pic>
      <p:sp>
        <p:nvSpPr>
          <p:cNvPr id="433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33475" y="3611213"/>
            <a:ext cx="34051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82"/>
              </a:lnSpc>
            </a:pPr>
            <a:r>
              <a:rPr lang="en-US" sz="21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Model Selection</a:t>
            </a:r>
          </a:p>
        </p:txBody>
      </p:sp>
      <p:pic>
        <p:nvPicPr>
          <p:cNvPr id="434" name="image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94">
            <a:alphaModFix amt="100000"/>
          </a:blip>
          <a:srcRect l="0" t="0" r="0" b="0"/>
          <a:stretch/>
        </p:blipFill>
        <p:spPr>
          <a:xfrm>
            <a:off x="2097286" y="5319861"/>
            <a:ext cx="1466850" cy="1466850"/>
          </a:xfrm>
          <a:prstGeom prst="rect">
            <a:avLst/>
          </a:prstGeom>
        </p:spPr>
      </p:pic>
      <p:sp>
        <p:nvSpPr>
          <p:cNvPr id="435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33475" y="7087838"/>
            <a:ext cx="3405188" cy="12954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Logistic Regression is ideal for binary classification tasks, making it suitable here for spam detection.</a:t>
            </a:r>
          </a:p>
        </p:txBody>
      </p:sp>
      <p:pic>
        <p:nvPicPr>
          <p:cNvPr id="43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6">
            <a:alphaModFix amt="100000"/>
          </a:blip>
          <a:stretch/>
        </p:blipFill>
        <p:spPr>
          <a:xfrm>
            <a:off x="876300" y="4286250"/>
            <a:ext cx="3905250" cy="19050"/>
          </a:xfrm>
          <a:prstGeom prst="rect">
            <a:avLst/>
          </a:prstGeom>
        </p:spPr>
      </p:pic>
      <p:sp>
        <p:nvSpPr>
          <p:cNvPr id="437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273332" y="8564880"/>
            <a:ext cx="1128712" cy="9144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A6AFC1">
                    <a:alpha val="15000"/>
                  </a:srgbClr>
                </a:solidFill>
                <a:latin typeface="Plus Jakarta Sans" panose="00000700000000000000" pitchFamily="2" charset="0"/>
              </a:rPr>
              <a:t>01</a:t>
            </a:r>
          </a:p>
        </p:txBody>
      </p:sp>
      <p:pic>
        <p:nvPicPr>
          <p:cNvPr id="43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8">
            <a:alphaModFix amt="100000"/>
          </a:blip>
          <a:stretch/>
        </p:blipFill>
        <p:spPr>
          <a:xfrm>
            <a:off x="5086350" y="3238500"/>
            <a:ext cx="3901381" cy="6175920"/>
          </a:xfrm>
          <a:prstGeom prst="rect">
            <a:avLst/>
          </a:prstGeom>
        </p:spPr>
      </p:pic>
      <p:pic>
        <p:nvPicPr>
          <p:cNvPr id="439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00">
            <a:alphaModFix amt="100000"/>
          </a:blip>
          <a:stretch/>
        </p:blipFill>
        <p:spPr>
          <a:xfrm>
            <a:off x="5086350" y="3238500"/>
            <a:ext cx="3889920" cy="1047750"/>
          </a:xfrm>
          <a:prstGeom prst="rect">
            <a:avLst/>
          </a:prstGeom>
        </p:spPr>
      </p:pic>
      <p:sp>
        <p:nvSpPr>
          <p:cNvPr id="440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343525" y="3611213"/>
            <a:ext cx="34051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82"/>
              </a:lnSpc>
            </a:pPr>
            <a:r>
              <a:rPr lang="en-US" sz="21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Effectiveness</a:t>
            </a:r>
          </a:p>
        </p:txBody>
      </p:sp>
      <p:pic>
        <p:nvPicPr>
          <p:cNvPr id="441" name="image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02">
            <a:alphaModFix amt="100000"/>
          </a:blip>
          <a:srcRect l="0" t="0" r="0" b="0"/>
          <a:stretch/>
        </p:blipFill>
        <p:spPr>
          <a:xfrm>
            <a:off x="6307336" y="5319861"/>
            <a:ext cx="1466850" cy="1466850"/>
          </a:xfrm>
          <a:prstGeom prst="rect">
            <a:avLst/>
          </a:prstGeom>
        </p:spPr>
      </p:pic>
      <p:sp>
        <p:nvSpPr>
          <p:cNvPr id="442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343525" y="7087838"/>
            <a:ext cx="3405188" cy="12954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This model demonstrates high accuracy in distinguishing between spam and ham messages.</a:t>
            </a:r>
          </a:p>
        </p:txBody>
      </p:sp>
      <p:pic>
        <p:nvPicPr>
          <p:cNvPr id="44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04">
            <a:alphaModFix amt="100000"/>
          </a:blip>
          <a:stretch/>
        </p:blipFill>
        <p:spPr>
          <a:xfrm>
            <a:off x="5086350" y="4286250"/>
            <a:ext cx="3905250" cy="19050"/>
          </a:xfrm>
          <a:prstGeom prst="rect">
            <a:avLst/>
          </a:prstGeom>
        </p:spPr>
      </p:pic>
      <p:sp>
        <p:nvSpPr>
          <p:cNvPr id="444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94704" y="8564880"/>
            <a:ext cx="1300162" cy="9144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A6AFC1">
                    <a:alpha val="15000"/>
                  </a:srgbClr>
                </a:solidFill>
                <a:latin typeface="Plus Jakarta Sans" panose="00000700000000000000" pitchFamily="2" charset="0"/>
              </a:rPr>
              <a:t>02</a:t>
            </a:r>
          </a:p>
        </p:txBody>
      </p:sp>
      <p:pic>
        <p:nvPicPr>
          <p:cNvPr id="44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06">
            <a:alphaModFix amt="100000"/>
          </a:blip>
          <a:stretch/>
        </p:blipFill>
        <p:spPr>
          <a:xfrm>
            <a:off x="9296400" y="3238500"/>
            <a:ext cx="3901381" cy="6175920"/>
          </a:xfrm>
          <a:prstGeom prst="rect">
            <a:avLst/>
          </a:prstGeom>
        </p:spPr>
      </p:pic>
      <p:pic>
        <p:nvPicPr>
          <p:cNvPr id="446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08">
            <a:alphaModFix amt="100000"/>
          </a:blip>
          <a:stretch/>
        </p:blipFill>
        <p:spPr>
          <a:xfrm>
            <a:off x="9296400" y="3238500"/>
            <a:ext cx="3889920" cy="1047750"/>
          </a:xfrm>
          <a:prstGeom prst="rect">
            <a:avLst/>
          </a:prstGeom>
        </p:spPr>
      </p:pic>
      <p:sp>
        <p:nvSpPr>
          <p:cNvPr id="447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553575" y="3611213"/>
            <a:ext cx="34051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82"/>
              </a:lnSpc>
            </a:pPr>
            <a:r>
              <a:rPr lang="en-US" sz="21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Feature Extraction</a:t>
            </a:r>
          </a:p>
        </p:txBody>
      </p:sp>
      <p:pic>
        <p:nvPicPr>
          <p:cNvPr id="448" name="image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10">
            <a:alphaModFix amt="100000"/>
          </a:blip>
          <a:srcRect l="0" t="0" r="0" b="0"/>
          <a:stretch/>
        </p:blipFill>
        <p:spPr>
          <a:xfrm>
            <a:off x="10517391" y="5319861"/>
            <a:ext cx="1466850" cy="1466850"/>
          </a:xfrm>
          <a:prstGeom prst="rect">
            <a:avLst/>
          </a:prstGeom>
        </p:spPr>
      </p:pic>
      <p:sp>
        <p:nvSpPr>
          <p:cNvPr id="449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553575" y="7087838"/>
            <a:ext cx="3405188" cy="12954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TF-IDF Vectorizer transforms raw text into numerical features, enhancing the model's training capability.</a:t>
            </a:r>
          </a:p>
        </p:txBody>
      </p:sp>
      <p:pic>
        <p:nvPicPr>
          <p:cNvPr id="45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12">
            <a:alphaModFix amt="100000"/>
          </a:blip>
          <a:stretch/>
        </p:blipFill>
        <p:spPr>
          <a:xfrm>
            <a:off x="9296400" y="4286250"/>
            <a:ext cx="3905250" cy="19050"/>
          </a:xfrm>
          <a:prstGeom prst="rect">
            <a:avLst/>
          </a:prstGeom>
        </p:spPr>
      </p:pic>
      <p:sp>
        <p:nvSpPr>
          <p:cNvPr id="451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598372" y="8564880"/>
            <a:ext cx="1319212" cy="9144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A6AFC1">
                    <a:alpha val="15000"/>
                  </a:srgbClr>
                </a:solidFill>
                <a:latin typeface="Plus Jakarta Sans" panose="00000700000000000000" pitchFamily="2" charset="0"/>
              </a:rPr>
              <a:t>03</a:t>
            </a:r>
          </a:p>
        </p:txBody>
      </p:sp>
      <p:pic>
        <p:nvPicPr>
          <p:cNvPr id="45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14">
            <a:alphaModFix amt="100000"/>
          </a:blip>
          <a:stretch/>
        </p:blipFill>
        <p:spPr>
          <a:xfrm>
            <a:off x="13506450" y="3238500"/>
            <a:ext cx="3901381" cy="6175920"/>
          </a:xfrm>
          <a:prstGeom prst="rect">
            <a:avLst/>
          </a:prstGeom>
        </p:spPr>
      </p:pic>
      <p:pic>
        <p:nvPicPr>
          <p:cNvPr id="453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16">
            <a:alphaModFix amt="100000"/>
          </a:blip>
          <a:stretch/>
        </p:blipFill>
        <p:spPr>
          <a:xfrm>
            <a:off x="13506450" y="3238500"/>
            <a:ext cx="3889920" cy="1047750"/>
          </a:xfrm>
          <a:prstGeom prst="rect">
            <a:avLst/>
          </a:prstGeom>
        </p:spPr>
      </p:pic>
      <p:sp>
        <p:nvSpPr>
          <p:cNvPr id="454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763625" y="3611213"/>
            <a:ext cx="34051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82"/>
              </a:lnSpc>
            </a:pPr>
            <a:r>
              <a:rPr lang="en-US" sz="21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Binary Classification</a:t>
            </a:r>
          </a:p>
        </p:txBody>
      </p:sp>
      <p:pic>
        <p:nvPicPr>
          <p:cNvPr id="455" name="image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18">
            <a:alphaModFix amt="100000"/>
          </a:blip>
          <a:srcRect l="0" t="0" r="0" b="0"/>
          <a:stretch/>
        </p:blipFill>
        <p:spPr>
          <a:xfrm>
            <a:off x="14727441" y="5319861"/>
            <a:ext cx="1466850" cy="1466850"/>
          </a:xfrm>
          <a:prstGeom prst="rect">
            <a:avLst/>
          </a:prstGeom>
        </p:spPr>
      </p:pic>
      <p:sp>
        <p:nvSpPr>
          <p:cNvPr id="456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763625" y="7087838"/>
            <a:ext cx="3405188" cy="12954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Logistic Regression efficiently categorizes messages as either spam or ham, ensuring reliable classification.</a:t>
            </a:r>
          </a:p>
        </p:txBody>
      </p:sp>
      <p:pic>
        <p:nvPicPr>
          <p:cNvPr id="45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0">
            <a:alphaModFix amt="100000"/>
          </a:blip>
          <a:stretch/>
        </p:blipFill>
        <p:spPr>
          <a:xfrm>
            <a:off x="13506450" y="4286250"/>
            <a:ext cx="3905250" cy="19050"/>
          </a:xfrm>
          <a:prstGeom prst="rect">
            <a:avLst/>
          </a:prstGeom>
        </p:spPr>
      </p:pic>
      <p:sp>
        <p:nvSpPr>
          <p:cNvPr id="458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788706" y="8564880"/>
            <a:ext cx="1357312" cy="9144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A6AFC1">
                    <a:alpha val="15000"/>
                  </a:srgbClr>
                </a:solidFill>
                <a:latin typeface="Plus Jakarta Sans" panose="00000700000000000000" pitchFamily="2" charset="0"/>
              </a:rPr>
              <a:t>04</a:t>
            </a:r>
          </a:p>
        </p:txBody>
      </p:sp>
      <p:sp>
        <p:nvSpPr>
          <p:cNvPr id="459" name="Click here to edit title-43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492812" y="1381125"/>
            <a:ext cx="5243512" cy="714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200" b="1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Modeling Approach</a:t>
            </a:r>
          </a:p>
        </p:txBody>
      </p:sp>
      <p:sp>
        <p:nvSpPr>
          <p:cNvPr id="460" name="Click here to edit subtitle-469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743075" y="2209800"/>
            <a:ext cx="14739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100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Using Logistic Regression for SMS Spam Detection</a:t>
            </a:r>
          </a:p>
        </p:txBody>
      </p:sp>
      <p:sp>
        <p:nvSpPr>
          <p:cNvPr id="461" name="Click here to edit label-49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743075" y="1028700"/>
            <a:ext cx="14739938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196"/>
              </a:lnSpc>
            </a:pPr>
            <a:r>
              <a:rPr lang="en-US" sz="1800" b="1" spc="540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MODELING INSIGHTS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6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4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6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6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46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28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46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30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46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32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46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34">
            <a:alphaModFix amt="100000"/>
          </a:blip>
          <a:stretch/>
        </p:blipFill>
        <p:spPr>
          <a:xfrm>
            <a:off x="228600" y="7543800"/>
            <a:ext cx="457200" cy="1828800"/>
          </a:xfrm>
          <a:prstGeom prst="rect">
            <a:avLst/>
          </a:prstGeom>
        </p:spPr>
      </p:pic>
      <p:pic>
        <p:nvPicPr>
          <p:cNvPr id="47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36">
            <a:alphaModFix amt="100000"/>
          </a:blip>
          <a:stretch/>
        </p:blipFill>
        <p:spPr>
          <a:xfrm>
            <a:off x="228600" y="7543800"/>
            <a:ext cx="457200" cy="1828800"/>
          </a:xfrm>
          <a:prstGeom prst="rect">
            <a:avLst/>
          </a:prstGeom>
        </p:spPr>
      </p:pic>
      <p:sp>
        <p:nvSpPr>
          <p:cNvPr id="471" name="Enter Y Axis Label-45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 rot="-5400000">
            <a:off x="809625" y="5514975"/>
            <a:ext cx="5672138" cy="333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Values</a:t>
            </a:r>
          </a:p>
        </p:txBody>
      </p:sp>
      <p:sp>
        <p:nvSpPr>
          <p:cNvPr id="472" name="-46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876675" y="3057525"/>
            <a:ext cx="490538" cy="1095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325"/>
              </a:lnSpc>
            </a:pPr>
            <a:r>
              <a:rPr lang="en-US" sz="15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97</a:t>
            </a:r>
          </a:p>
        </p:txBody>
      </p:sp>
      <p:sp>
        <p:nvSpPr>
          <p:cNvPr id="473" name="-42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876675" y="4145756"/>
            <a:ext cx="490538" cy="1095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325"/>
              </a:lnSpc>
            </a:pPr>
            <a:r>
              <a:rPr lang="en-US" sz="15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72</a:t>
            </a:r>
          </a:p>
        </p:txBody>
      </p:sp>
      <p:sp>
        <p:nvSpPr>
          <p:cNvPr id="474" name="-40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876675" y="5233988"/>
            <a:ext cx="490538" cy="1095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325"/>
              </a:lnSpc>
            </a:pPr>
            <a:r>
              <a:rPr lang="en-US" sz="15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48</a:t>
            </a:r>
          </a:p>
        </p:txBody>
      </p:sp>
      <p:sp>
        <p:nvSpPr>
          <p:cNvPr id="475" name="-45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876675" y="6322219"/>
            <a:ext cx="490538" cy="1095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325"/>
              </a:lnSpc>
            </a:pPr>
            <a:r>
              <a:rPr lang="en-US" sz="15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24</a:t>
            </a:r>
          </a:p>
        </p:txBody>
      </p:sp>
      <p:pic>
        <p:nvPicPr>
          <p:cNvPr id="47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38">
            <a:alphaModFix amt="100000"/>
          </a:blip>
          <a:stretch/>
        </p:blipFill>
        <p:spPr>
          <a:xfrm>
            <a:off x="4476750" y="7510462"/>
            <a:ext cx="10591800" cy="38100"/>
          </a:xfrm>
          <a:prstGeom prst="rect">
            <a:avLst/>
          </a:prstGeom>
        </p:spPr>
      </p:pic>
      <p:pic>
        <p:nvPicPr>
          <p:cNvPr id="47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0">
            <a:alphaModFix amt="100000"/>
          </a:blip>
          <a:stretch/>
        </p:blipFill>
        <p:spPr>
          <a:xfrm>
            <a:off x="4476750" y="3162300"/>
            <a:ext cx="10683183" cy="1099095"/>
          </a:xfrm>
          <a:prstGeom prst="rect">
            <a:avLst/>
          </a:prstGeom>
        </p:spPr>
      </p:pic>
      <p:pic>
        <p:nvPicPr>
          <p:cNvPr id="47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2">
            <a:alphaModFix amt="100000"/>
          </a:blip>
          <a:stretch/>
        </p:blipFill>
        <p:spPr>
          <a:xfrm>
            <a:off x="4476750" y="4250531"/>
            <a:ext cx="10683183" cy="1099095"/>
          </a:xfrm>
          <a:prstGeom prst="rect">
            <a:avLst/>
          </a:prstGeom>
        </p:spPr>
      </p:pic>
      <p:pic>
        <p:nvPicPr>
          <p:cNvPr id="47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4">
            <a:alphaModFix amt="100000"/>
          </a:blip>
          <a:stretch/>
        </p:blipFill>
        <p:spPr>
          <a:xfrm>
            <a:off x="4476750" y="5338762"/>
            <a:ext cx="10683183" cy="1099095"/>
          </a:xfrm>
          <a:prstGeom prst="rect">
            <a:avLst/>
          </a:prstGeom>
        </p:spPr>
      </p:pic>
      <p:pic>
        <p:nvPicPr>
          <p:cNvPr id="48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6">
            <a:alphaModFix amt="100000"/>
          </a:blip>
          <a:stretch/>
        </p:blipFill>
        <p:spPr>
          <a:xfrm>
            <a:off x="4476750" y="6426994"/>
            <a:ext cx="10683183" cy="1099095"/>
          </a:xfrm>
          <a:prstGeom prst="rect">
            <a:avLst/>
          </a:prstGeom>
        </p:spPr>
      </p:pic>
      <p:sp>
        <p:nvSpPr>
          <p:cNvPr id="481" name="Enter X Axis Label-479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304115" y="8420100"/>
            <a:ext cx="909638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Metrics</a:t>
            </a:r>
          </a:p>
        </p:txBody>
      </p:sp>
      <p:sp>
        <p:nvSpPr>
          <p:cNvPr id="482" name="Enter Label-49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943475" y="7667625"/>
            <a:ext cx="20145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100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Accuracy</a:t>
            </a:r>
          </a:p>
        </p:txBody>
      </p:sp>
      <p:pic>
        <p:nvPicPr>
          <p:cNvPr id="483" name="graphicmask-container 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9">
            <a:alphaModFix amt="100000"/>
            <a:extLst>
              <a:ext uri="{20FEE27D-AA81-45E3-A4A3-79C74BBCFF18}">
                <asvg:svgBlip xmlns:r="http://schemas.openxmlformats.org/officeDocument/2006/relationships" xmlns:asvg="http://schemas.microsoft.com/office/drawing/2016/SVG/main" r:embed="rId248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4972050" y="3162300"/>
            <a:ext cx="1866007" cy="4352925"/>
          </a:xfrm>
          <a:prstGeom prst="rect">
            <a:avLst/>
          </a:prstGeom>
        </p:spPr>
      </p:pic>
      <p:sp>
        <p:nvSpPr>
          <p:cNvPr id="484" name="-46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525357" y="2781300"/>
            <a:ext cx="10953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/>
            </a:r>
          </a:p>
        </p:txBody>
      </p:sp>
      <p:sp>
        <p:nvSpPr>
          <p:cNvPr id="485" name="-439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525357" y="2781300"/>
            <a:ext cx="85248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96.59</a:t>
            </a:r>
          </a:p>
        </p:txBody>
      </p:sp>
      <p:sp>
        <p:nvSpPr>
          <p:cNvPr id="486" name="-439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66498" y="2781300"/>
            <a:ext cx="10953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/>
            </a:r>
          </a:p>
        </p:txBody>
      </p:sp>
      <p:sp>
        <p:nvSpPr>
          <p:cNvPr id="487" name="Enter Label-46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458075" y="7667625"/>
            <a:ext cx="2014538" cy="733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100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Precision (Spam)</a:t>
            </a:r>
          </a:p>
        </p:txBody>
      </p:sp>
      <p:pic>
        <p:nvPicPr>
          <p:cNvPr id="488" name="graphicmask-container 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52">
            <a:alphaModFix amt="100000"/>
            <a:extLst>
              <a:ext uri="{7D823289-9C93-4ED7-BFED-025325D5E2CA}">
                <asvg:svgBlip xmlns:r="http://schemas.openxmlformats.org/officeDocument/2006/relationships" xmlns:asvg="http://schemas.microsoft.com/office/drawing/2016/SVG/main" r:embed="rId251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7486650" y="7400925"/>
            <a:ext cx="1866007" cy="114300"/>
          </a:xfrm>
          <a:prstGeom prst="rect">
            <a:avLst/>
          </a:prstGeom>
        </p:spPr>
      </p:pic>
      <p:sp>
        <p:nvSpPr>
          <p:cNvPr id="489" name="-42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105204" y="7019925"/>
            <a:ext cx="10953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/>
            </a:r>
          </a:p>
        </p:txBody>
      </p:sp>
      <p:sp>
        <p:nvSpPr>
          <p:cNvPr id="490" name="-46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105204" y="7019925"/>
            <a:ext cx="71913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0.99</a:t>
            </a:r>
          </a:p>
        </p:txBody>
      </p:sp>
      <p:sp>
        <p:nvSpPr>
          <p:cNvPr id="491" name="-44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715946" y="7019925"/>
            <a:ext cx="10953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/>
            </a:r>
          </a:p>
        </p:txBody>
      </p:sp>
      <p:sp>
        <p:nvSpPr>
          <p:cNvPr id="492" name="Enter Label-48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972675" y="7667625"/>
            <a:ext cx="20145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100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Recall (Spam)</a:t>
            </a:r>
          </a:p>
        </p:txBody>
      </p:sp>
      <p:pic>
        <p:nvPicPr>
          <p:cNvPr id="493" name="graphicmask-container 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55">
            <a:alphaModFix amt="100000"/>
            <a:extLst>
              <a:ext uri="{13FD15CC-A5B4-4864-B1A9-843602250BB4}">
                <asvg:svgBlip xmlns:r="http://schemas.openxmlformats.org/officeDocument/2006/relationships" xmlns:asvg="http://schemas.microsoft.com/office/drawing/2016/SVG/main" r:embed="rId254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10001250" y="7400925"/>
            <a:ext cx="1866007" cy="114300"/>
          </a:xfrm>
          <a:prstGeom prst="rect">
            <a:avLst/>
          </a:prstGeom>
        </p:spPr>
      </p:pic>
      <p:sp>
        <p:nvSpPr>
          <p:cNvPr id="494" name="-48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626471" y="7019925"/>
            <a:ext cx="10953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/>
            </a:r>
          </a:p>
        </p:txBody>
      </p:sp>
      <p:sp>
        <p:nvSpPr>
          <p:cNvPr id="495" name="-439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626471" y="7019925"/>
            <a:ext cx="709612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0.75</a:t>
            </a:r>
          </a:p>
        </p:txBody>
      </p:sp>
      <p:sp>
        <p:nvSpPr>
          <p:cNvPr id="496" name="-419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223879" y="7019925"/>
            <a:ext cx="10953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/>
            </a:r>
          </a:p>
        </p:txBody>
      </p:sp>
      <p:sp>
        <p:nvSpPr>
          <p:cNvPr id="497" name="Enter Label-40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87275" y="7667625"/>
            <a:ext cx="2014538" cy="733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100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F1-Score (Spam)</a:t>
            </a:r>
          </a:p>
        </p:txBody>
      </p:sp>
      <p:pic>
        <p:nvPicPr>
          <p:cNvPr id="498" name="graphicmask-container 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58">
            <a:alphaModFix amt="100000"/>
            <a:extLst>
              <a:ext uri="{AFC7BF8E-B6C6-406B-8ED4-84F420431A38}">
                <asvg:svgBlip xmlns:r="http://schemas.openxmlformats.org/officeDocument/2006/relationships" xmlns:asvg="http://schemas.microsoft.com/office/drawing/2016/SVG/main" r:embed="rId257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12515850" y="7400925"/>
            <a:ext cx="1866007" cy="114300"/>
          </a:xfrm>
          <a:prstGeom prst="rect">
            <a:avLst/>
          </a:prstGeom>
        </p:spPr>
      </p:pic>
      <p:sp>
        <p:nvSpPr>
          <p:cNvPr id="499" name="-42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130308" y="7019925"/>
            <a:ext cx="10953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/>
            </a:r>
          </a:p>
        </p:txBody>
      </p:sp>
      <p:sp>
        <p:nvSpPr>
          <p:cNvPr id="500" name="-42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130308" y="7019925"/>
            <a:ext cx="728662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0.86</a:t>
            </a:r>
          </a:p>
        </p:txBody>
      </p:sp>
      <p:sp>
        <p:nvSpPr>
          <p:cNvPr id="501" name="-48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749052" y="7019925"/>
            <a:ext cx="109538" cy="266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/>
            </a:r>
          </a:p>
        </p:txBody>
      </p:sp>
      <p:sp>
        <p:nvSpPr>
          <p:cNvPr id="502" name="Enter your source text-46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9110662"/>
            <a:ext cx="2967038" cy="304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325"/>
              </a:lnSpc>
            </a:pPr>
            <a:r>
              <a:rPr lang="en-US" sz="1500" dirty="0">
                <a:solidFill>
                  <a:srgbClr val="0A1222">
                    <a:alpha val="50000"/>
                  </a:srgbClr>
                </a:solidFill>
                <a:latin typeface="Plus Jakarta Sans" panose="00000700000000000000" pitchFamily="2" charset="0"/>
              </a:rPr>
              <a:t>Source: Companies Market Cap</a:t>
            </a:r>
          </a:p>
        </p:txBody>
      </p:sp>
      <p:sp>
        <p:nvSpPr>
          <p:cNvPr id="503" name="Click here to edit title-48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1190625"/>
            <a:ext cx="12453938" cy="714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200" b="1" dirty="0">
                <a:solidFill>
                  <a:srgbClr val="5229D9">
                    <a:alpha val="100000"/>
                  </a:srgbClr>
                </a:solidFill>
                <a:latin typeface="Plus Jakarta Sans" panose="00000700000000000000" pitchFamily="2" charset="0"/>
              </a:rPr>
              <a:t>Model Evaluation Metrics</a:t>
            </a:r>
          </a:p>
        </p:txBody>
      </p:sp>
      <p:sp>
        <p:nvSpPr>
          <p:cNvPr id="504" name="Click here to edit subtitle-42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1943100"/>
            <a:ext cx="12453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21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Key Performance Indicators of the SMS Spam Detection Model</a:t>
            </a:r>
          </a:p>
        </p:txBody>
      </p:sp>
      <p:sp>
        <p:nvSpPr>
          <p:cNvPr id="505" name="Click here to edit label-40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838200"/>
            <a:ext cx="12453938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196"/>
              </a:lnSpc>
            </a:pPr>
            <a:r>
              <a:rPr lang="en-US" sz="1800" b="1" spc="540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MODEL METRICS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62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0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64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51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66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51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68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51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70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51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72">
            <a:alphaModFix amt="100000"/>
          </a:blip>
          <a:stretch/>
        </p:blipFill>
        <p:spPr>
          <a:xfrm>
            <a:off x="228600" y="7543800"/>
            <a:ext cx="457200" cy="1828800"/>
          </a:xfrm>
          <a:prstGeom prst="rect">
            <a:avLst/>
          </a:prstGeom>
        </p:spPr>
      </p:pic>
      <p:pic>
        <p:nvPicPr>
          <p:cNvPr id="51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74">
            <a:alphaModFix amt="100000"/>
          </a:blip>
          <a:stretch/>
        </p:blipFill>
        <p:spPr>
          <a:xfrm>
            <a:off x="228600" y="7543800"/>
            <a:ext cx="457200" cy="1828800"/>
          </a:xfrm>
          <a:prstGeom prst="rect">
            <a:avLst/>
          </a:prstGeom>
        </p:spPr>
      </p:pic>
      <p:pic>
        <p:nvPicPr>
          <p:cNvPr id="515" name="07de330a-f010-4ff1-931a-807c44027597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76">
            <a:alphaModFix amt="100000"/>
          </a:blip>
          <a:stretch/>
        </p:blipFill>
        <p:spPr>
          <a:xfrm>
            <a:off x="0" y="0"/>
            <a:ext cx="18288000" cy="6324600"/>
          </a:xfrm>
          <a:prstGeom prst="rect">
            <a:avLst/>
          </a:prstGeom>
        </p:spPr>
      </p:pic>
      <p:pic>
        <p:nvPicPr>
          <p:cNvPr id="51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78">
            <a:alphaModFix amt="60000"/>
          </a:blip>
          <a:stretch/>
        </p:blipFill>
        <p:spPr>
          <a:xfrm>
            <a:off x="0" y="0"/>
            <a:ext cx="18288000" cy="6324600"/>
          </a:xfrm>
          <a:prstGeom prst="rect">
            <a:avLst/>
          </a:prstGeom>
        </p:spPr>
      </p:pic>
      <p:pic>
        <p:nvPicPr>
          <p:cNvPr id="51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0">
            <a:alphaModFix amt="100000"/>
          </a:blip>
          <a:stretch/>
        </p:blipFill>
        <p:spPr>
          <a:xfrm>
            <a:off x="876300" y="4076700"/>
            <a:ext cx="5514975" cy="5334000"/>
          </a:xfrm>
          <a:prstGeom prst="rect">
            <a:avLst/>
          </a:prstGeom>
        </p:spPr>
      </p:pic>
      <p:sp>
        <p:nvSpPr>
          <p:cNvPr id="518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73530" y="5994654"/>
            <a:ext cx="41290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High Classification Accuracy</a:t>
            </a:r>
          </a:p>
        </p:txBody>
      </p:sp>
      <p:sp>
        <p:nvSpPr>
          <p:cNvPr id="519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73530" y="6525673"/>
            <a:ext cx="4129088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Achieved an impressive accuracy of 96.59% in classifying SMS messages, demonstrating model reliability.</a:t>
            </a:r>
          </a:p>
        </p:txBody>
      </p:sp>
      <p:pic>
        <p:nvPicPr>
          <p:cNvPr id="52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2">
            <a:alphaModFix amt="100000"/>
          </a:blip>
          <a:stretch/>
        </p:blipFill>
        <p:spPr>
          <a:xfrm>
            <a:off x="6388000" y="4076700"/>
            <a:ext cx="5514975" cy="5334000"/>
          </a:xfrm>
          <a:prstGeom prst="rect">
            <a:avLst/>
          </a:prstGeom>
        </p:spPr>
      </p:pic>
      <p:sp>
        <p:nvSpPr>
          <p:cNvPr id="521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085266" y="5994654"/>
            <a:ext cx="4129088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Logistic Regression Viability</a:t>
            </a:r>
          </a:p>
        </p:txBody>
      </p:sp>
      <p:sp>
        <p:nvSpPr>
          <p:cNvPr id="522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085266" y="6525673"/>
            <a:ext cx="4129088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The Logistic Regression model proved to be a practical solution for effective spam detection systems.</a:t>
            </a:r>
          </a:p>
        </p:txBody>
      </p:sp>
      <p:pic>
        <p:nvPicPr>
          <p:cNvPr id="5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4">
            <a:alphaModFix amt="100000"/>
          </a:blip>
          <a:stretch/>
        </p:blipFill>
        <p:spPr>
          <a:xfrm>
            <a:off x="11899849" y="4076700"/>
            <a:ext cx="5514975" cy="5334000"/>
          </a:xfrm>
          <a:prstGeom prst="rect">
            <a:avLst/>
          </a:prstGeom>
        </p:spPr>
      </p:pic>
      <p:sp>
        <p:nvSpPr>
          <p:cNvPr id="524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597098" y="5805392"/>
            <a:ext cx="4129088" cy="771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Precision and Recall Importance</a:t>
            </a:r>
          </a:p>
        </p:txBody>
      </p:sp>
      <p:sp>
        <p:nvSpPr>
          <p:cNvPr id="525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597098" y="6715030"/>
            <a:ext cx="4129088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FFFFFF">
                    <a:alpha val="100000"/>
                  </a:srgbClr>
                </a:solidFill>
                <a:latin typeface="Plus Jakarta Sans" panose="00000700000000000000" pitchFamily="2" charset="0"/>
              </a:rPr>
              <a:t>Emphasized the critical roles of precision and recall in accurately identifying spam messages.</a:t>
            </a:r>
          </a:p>
        </p:txBody>
      </p:sp>
      <p:sp>
        <p:nvSpPr>
          <p:cNvPr id="526" name="Click here to edit title-45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456456" y="1609725"/>
            <a:ext cx="3386138" cy="714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200" b="1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Key Findings</a:t>
            </a:r>
          </a:p>
        </p:txBody>
      </p:sp>
      <p:sp>
        <p:nvSpPr>
          <p:cNvPr id="527" name="Click here to edit subtitle-448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2438400"/>
            <a:ext cx="16644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100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Summary of Results from the SMS Spam Detection Project</a:t>
            </a:r>
          </a:p>
        </p:txBody>
      </p:sp>
      <p:sp>
        <p:nvSpPr>
          <p:cNvPr id="528" name="Click here to edit label-47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1257300"/>
            <a:ext cx="16644938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196"/>
              </a:lnSpc>
            </a:pPr>
            <a:r>
              <a:rPr lang="en-US" sz="1800" b="1" spc="540" dirty="0">
                <a:solidFill>
                  <a:srgbClr val="FAFAFA">
                    <a:alpha val="100000"/>
                  </a:srgbClr>
                </a:solidFill>
                <a:latin typeface="Plus Jakarta Sans" panose="00000700000000000000" pitchFamily="2" charset="0"/>
              </a:rPr>
              <a:t>PROJECT INSIGHTS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8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3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90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53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92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53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94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53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96">
            <a:alphaModFix amt="100000"/>
          </a:blip>
          <a:stretch/>
        </p:blipFill>
        <p:spPr>
          <a:xfrm>
            <a:off x="16916400" y="0"/>
            <a:ext cx="1219200" cy="2343150"/>
          </a:xfrm>
          <a:prstGeom prst="rect">
            <a:avLst/>
          </a:prstGeom>
        </p:spPr>
      </p:pic>
      <p:pic>
        <p:nvPicPr>
          <p:cNvPr id="53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98">
            <a:alphaModFix amt="100000"/>
          </a:blip>
          <a:stretch/>
        </p:blipFill>
        <p:spPr>
          <a:xfrm>
            <a:off x="228600" y="7543800"/>
            <a:ext cx="457200" cy="1828800"/>
          </a:xfrm>
          <a:prstGeom prst="rect">
            <a:avLst/>
          </a:prstGeom>
        </p:spPr>
      </p:pic>
      <p:pic>
        <p:nvPicPr>
          <p:cNvPr id="53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00">
            <a:alphaModFix amt="100000"/>
          </a:blip>
          <a:stretch/>
        </p:blipFill>
        <p:spPr>
          <a:xfrm>
            <a:off x="228600" y="7543800"/>
            <a:ext cx="457200" cy="1828800"/>
          </a:xfrm>
          <a:prstGeom prst="rect">
            <a:avLst/>
          </a:prstGeom>
        </p:spPr>
      </p:pic>
      <p:sp>
        <p:nvSpPr>
          <p:cNvPr id="538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10602" y="3778948"/>
            <a:ext cx="280988" cy="161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5229D9">
                    <a:alpha val="100000"/>
                  </a:srgbClr>
                </a:solidFill>
                <a:latin typeface="Plus Jakarta Sans" panose="00000700000000000000" pitchFamily="2" charset="0"/>
              </a:rPr>
              <a:t>01</a:t>
            </a:r>
          </a:p>
        </p:txBody>
      </p:sp>
      <p:sp>
        <p:nvSpPr>
          <p:cNvPr id="539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4426648"/>
            <a:ext cx="526256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Hyperparameter Tuning</a:t>
            </a:r>
          </a:p>
        </p:txBody>
      </p:sp>
      <p:sp>
        <p:nvSpPr>
          <p:cNvPr id="540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4900517"/>
            <a:ext cx="5262562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Optimizing model performance by adjusting parameters to enhance accuracy and efficiency.</a:t>
            </a:r>
          </a:p>
        </p:txBody>
      </p:sp>
      <p:sp>
        <p:nvSpPr>
          <p:cNvPr id="541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685407" y="3778948"/>
            <a:ext cx="309562" cy="161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5229D9">
                    <a:alpha val="100000"/>
                  </a:srgbClr>
                </a:solidFill>
                <a:latin typeface="Plus Jakarta Sans" panose="00000700000000000000" pitchFamily="2" charset="0"/>
              </a:rPr>
              <a:t>02</a:t>
            </a:r>
          </a:p>
        </p:txBody>
      </p:sp>
      <p:sp>
        <p:nvSpPr>
          <p:cNvPr id="542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18243" y="4426648"/>
            <a:ext cx="526256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Exploring New Algorithms</a:t>
            </a:r>
          </a:p>
        </p:txBody>
      </p:sp>
      <p:sp>
        <p:nvSpPr>
          <p:cNvPr id="543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18243" y="4900517"/>
            <a:ext cx="5262562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Experimenting with various machine learning algorithms to identify superior text classification techniques.</a:t>
            </a:r>
          </a:p>
        </p:txBody>
      </p:sp>
      <p:sp>
        <p:nvSpPr>
          <p:cNvPr id="544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373832" y="3778948"/>
            <a:ext cx="309562" cy="161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5229D9">
                    <a:alpha val="100000"/>
                  </a:srgbClr>
                </a:solidFill>
                <a:latin typeface="Plus Jakarta Sans" panose="00000700000000000000" pitchFamily="2" charset="0"/>
              </a:rPr>
              <a:t>03</a:t>
            </a:r>
          </a:p>
        </p:txBody>
      </p:sp>
      <p:sp>
        <p:nvSpPr>
          <p:cNvPr id="545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207716" y="4426648"/>
            <a:ext cx="526256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Dataset Expansion</a:t>
            </a:r>
          </a:p>
        </p:txBody>
      </p:sp>
      <p:sp>
        <p:nvSpPr>
          <p:cNvPr id="546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207716" y="4900517"/>
            <a:ext cx="5262562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Increasing the dataset size to improve model generalization and robustness across diverse SMS messages.</a:t>
            </a:r>
          </a:p>
        </p:txBody>
      </p:sp>
      <p:sp>
        <p:nvSpPr>
          <p:cNvPr id="547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91552" y="6591300"/>
            <a:ext cx="319088" cy="161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5229D9">
                    <a:alpha val="100000"/>
                  </a:srgbClr>
                </a:solidFill>
                <a:latin typeface="Plus Jakarta Sans" panose="00000700000000000000" pitchFamily="2" charset="0"/>
              </a:rPr>
              <a:t>04</a:t>
            </a:r>
          </a:p>
        </p:txBody>
      </p:sp>
      <p:sp>
        <p:nvSpPr>
          <p:cNvPr id="548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7239000"/>
            <a:ext cx="526256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Advanced Feature Engineering</a:t>
            </a:r>
          </a:p>
        </p:txBody>
      </p:sp>
      <p:sp>
        <p:nvSpPr>
          <p:cNvPr id="549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7712869"/>
            <a:ext cx="5262562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Implementing sophisticated feature extraction methods to enhance the model's understanding of text data.</a:t>
            </a:r>
          </a:p>
        </p:txBody>
      </p:sp>
      <p:sp>
        <p:nvSpPr>
          <p:cNvPr id="550" name="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684074" y="6591300"/>
            <a:ext cx="309562" cy="161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5229D9">
                    <a:alpha val="100000"/>
                  </a:srgbClr>
                </a:solidFill>
                <a:latin typeface="Plus Jakarta Sans" panose="00000700000000000000" pitchFamily="2" charset="0"/>
              </a:rPr>
              <a:t>05</a:t>
            </a:r>
          </a:p>
        </p:txBody>
      </p:sp>
      <p:sp>
        <p:nvSpPr>
          <p:cNvPr id="551" name="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18243" y="7239000"/>
            <a:ext cx="5262562" cy="3905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82"/>
              </a:lnSpc>
            </a:pPr>
            <a:r>
              <a:rPr lang="en-US" sz="2100" b="1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Regular Model Evaluation</a:t>
            </a:r>
          </a:p>
        </p:txBody>
      </p:sp>
      <p:sp>
        <p:nvSpPr>
          <p:cNvPr id="552" name="Description of a 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18243" y="7712869"/>
            <a:ext cx="5262562" cy="981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Continuously assessing model metrics to ensure optimal performance and identify areas for improvement.</a:t>
            </a:r>
          </a:p>
        </p:txBody>
      </p:sp>
      <p:sp>
        <p:nvSpPr>
          <p:cNvPr id="553" name="Click here to edit title-428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1190625"/>
            <a:ext cx="12453938" cy="7143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200" b="1" dirty="0">
                <a:solidFill>
                  <a:srgbClr val="5229D9">
                    <a:alpha val="100000"/>
                  </a:srgbClr>
                </a:solidFill>
                <a:latin typeface="Plus Jakarta Sans" panose="00000700000000000000" pitchFamily="2" charset="0"/>
              </a:rPr>
              <a:t>Future Improvements</a:t>
            </a:r>
          </a:p>
        </p:txBody>
      </p:sp>
      <p:sp>
        <p:nvSpPr>
          <p:cNvPr id="554" name="Click here to edit subtitle-46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1943100"/>
            <a:ext cx="1245393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sz="2100" dirty="0">
                <a:solidFill>
                  <a:srgbClr val="666F82">
                    <a:alpha val="100000"/>
                  </a:srgbClr>
                </a:solidFill>
                <a:latin typeface="Plus Jakarta Sans" panose="00000700000000000000" pitchFamily="2" charset="0"/>
              </a:rPr>
              <a:t>Enhancing SMS Spam Detection Through Strategic Approaches</a:t>
            </a:r>
          </a:p>
        </p:txBody>
      </p:sp>
      <p:sp>
        <p:nvSpPr>
          <p:cNvPr id="555" name="Click here to edit label-41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28675" y="838200"/>
            <a:ext cx="12453938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196"/>
              </a:lnSpc>
            </a:pPr>
            <a:r>
              <a:rPr lang="en-US" sz="1800" b="1" spc="540" dirty="0">
                <a:solidFill>
                  <a:srgbClr val="0A1222">
                    <a:alpha val="100000"/>
                  </a:srgbClr>
                </a:solidFill>
                <a:latin typeface="Plus Jakarta Sans" panose="00000700000000000000" pitchFamily="2" charset="0"/>
              </a:rPr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Exporter Version: 2.0.10.0, docId: 7586712</dc:title>
  <dc:creator>Presentations.AI Exporter</dc:creator>
  <lastModifiedBy>Presentations.AI Exporter</lastModifiedBy>
  <revision>1</revision>
  <dcterms:created xsi:type="dcterms:W3CDTF">2024-09-17T22:33:29.0000000Z</dcterms:created>
  <dcterms:modified xsi:type="dcterms:W3CDTF">2024-09-17T22:33:29.0000000Z</dcterms:modified>
</coreProperties>
</file>