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0"/>
  </p:notesMasterIdLst>
  <p:sldIdLst>
    <p:sldId id="256" r:id="rId2"/>
    <p:sldId id="261" r:id="rId3"/>
    <p:sldId id="266" r:id="rId4"/>
    <p:sldId id="264" r:id="rId5"/>
    <p:sldId id="312" r:id="rId6"/>
    <p:sldId id="313" r:id="rId7"/>
    <p:sldId id="311" r:id="rId8"/>
    <p:sldId id="314" r:id="rId9"/>
  </p:sldIdLst>
  <p:sldSz cx="9144000" cy="5143500" type="screen16x9"/>
  <p:notesSz cx="6858000" cy="9144000"/>
  <p:embeddedFontLst>
    <p:embeddedFont>
      <p:font typeface="Albert Sans" pitchFamily="2" charset="77"/>
      <p:regular r:id="rId11"/>
      <p:bold r:id="rId12"/>
      <p:italic r:id="rId13"/>
      <p:boldItalic r:id="rId14"/>
    </p:embeddedFont>
    <p:embeddedFont>
      <p:font typeface="Alexandria Medium" pitchFamily="2" charset="-78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4E5CD1-D26B-4232-B11E-F4472D90D367}">
  <a:tblStyle styleId="{6B4E5CD1-D26B-4232-B11E-F4472D90D3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2DE1BD4-F74B-4185-8F37-2A65932F1F5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8"/>
  </p:normalViewPr>
  <p:slideViewPr>
    <p:cSldViewPr snapToGrid="0">
      <p:cViewPr varScale="1">
        <p:scale>
          <a:sx n="154" d="100"/>
          <a:sy n="154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58abb5f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58abb5f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5685abcf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5685abcf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703cb3a7b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5703cb3a7b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>
          <a:extLst>
            <a:ext uri="{FF2B5EF4-FFF2-40B4-BE49-F238E27FC236}">
              <a16:creationId xmlns:a16="http://schemas.microsoft.com/office/drawing/2014/main" id="{7FB6584D-E897-27CD-BE03-A12921153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>
            <a:extLst>
              <a:ext uri="{FF2B5EF4-FFF2-40B4-BE49-F238E27FC236}">
                <a16:creationId xmlns:a16="http://schemas.microsoft.com/office/drawing/2014/main" id="{830BEED1-300F-7273-A6B4-442DB4AA57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>
            <a:extLst>
              <a:ext uri="{FF2B5EF4-FFF2-40B4-BE49-F238E27FC236}">
                <a16:creationId xmlns:a16="http://schemas.microsoft.com/office/drawing/2014/main" id="{F1F63582-F5CE-76A9-DBC9-296F1004E5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0515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>
          <a:extLst>
            <a:ext uri="{FF2B5EF4-FFF2-40B4-BE49-F238E27FC236}">
              <a16:creationId xmlns:a16="http://schemas.microsoft.com/office/drawing/2014/main" id="{2EECF479-2A9A-65E3-B29E-6F707DA49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>
            <a:extLst>
              <a:ext uri="{FF2B5EF4-FFF2-40B4-BE49-F238E27FC236}">
                <a16:creationId xmlns:a16="http://schemas.microsoft.com/office/drawing/2014/main" id="{D0D451AD-87FC-67DB-DB4E-B7DAC9D89A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>
            <a:extLst>
              <a:ext uri="{FF2B5EF4-FFF2-40B4-BE49-F238E27FC236}">
                <a16:creationId xmlns:a16="http://schemas.microsoft.com/office/drawing/2014/main" id="{C0AB7296-B0F9-D239-4B85-EBE7A1CA2D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1288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>
          <a:extLst>
            <a:ext uri="{FF2B5EF4-FFF2-40B4-BE49-F238E27FC236}">
              <a16:creationId xmlns:a16="http://schemas.microsoft.com/office/drawing/2014/main" id="{23973A6D-BC02-8067-5CCE-DFFF9E677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5685abcfce_0_0:notes">
            <a:extLst>
              <a:ext uri="{FF2B5EF4-FFF2-40B4-BE49-F238E27FC236}">
                <a16:creationId xmlns:a16="http://schemas.microsoft.com/office/drawing/2014/main" id="{4B0A085E-98CE-0B24-9730-0132BC6B6B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5685abcfce_0_0:notes">
            <a:extLst>
              <a:ext uri="{FF2B5EF4-FFF2-40B4-BE49-F238E27FC236}">
                <a16:creationId xmlns:a16="http://schemas.microsoft.com/office/drawing/2014/main" id="{5DCAB3E3-FA5C-8C40-AC71-630404285D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3840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>
          <a:extLst>
            <a:ext uri="{FF2B5EF4-FFF2-40B4-BE49-F238E27FC236}">
              <a16:creationId xmlns:a16="http://schemas.microsoft.com/office/drawing/2014/main" id="{0E0326DC-0451-4C24-0CFE-17E92E63D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5685abcfce_0_0:notes">
            <a:extLst>
              <a:ext uri="{FF2B5EF4-FFF2-40B4-BE49-F238E27FC236}">
                <a16:creationId xmlns:a16="http://schemas.microsoft.com/office/drawing/2014/main" id="{50A2DBEC-9241-4744-EFD4-9FFE373D11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5685abcfce_0_0:notes">
            <a:extLst>
              <a:ext uri="{FF2B5EF4-FFF2-40B4-BE49-F238E27FC236}">
                <a16:creationId xmlns:a16="http://schemas.microsoft.com/office/drawing/2014/main" id="{49C76305-224A-7FAA-AC81-67F10F9993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3237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-19689" t="41478" r="19690" b="227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1750" y="1958600"/>
            <a:ext cx="4280100" cy="26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604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9"/>
          <p:cNvPicPr preferRelativeResize="0"/>
          <p:nvPr/>
        </p:nvPicPr>
        <p:blipFill rotWithShape="1">
          <a:blip r:embed="rId2">
            <a:alphaModFix/>
          </a:blip>
          <a:srcRect l="7043" t="47434" r="-48486" b="-26994"/>
          <a:stretch/>
        </p:blipFill>
        <p:spPr>
          <a:xfrm rot="10800000" flipH="1">
            <a:off x="-12" y="-2285"/>
            <a:ext cx="9144000" cy="514807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5925300" cy="12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4572000" y="3358100"/>
            <a:ext cx="3856800" cy="12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 rotWithShape="1">
          <a:blip r:embed="rId2">
            <a:alphaModFix/>
          </a:blip>
          <a:srcRect l="-50000" t="49600" r="50000" b="-584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>
            <a:spLocks noGrp="1"/>
          </p:cNvSpPr>
          <p:nvPr>
            <p:ph type="subTitle" idx="1"/>
          </p:nvPr>
        </p:nvSpPr>
        <p:spPr>
          <a:xfrm>
            <a:off x="715100" y="2046500"/>
            <a:ext cx="59301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2"/>
          </p:nvPr>
        </p:nvSpPr>
        <p:spPr>
          <a:xfrm>
            <a:off x="715100" y="3299000"/>
            <a:ext cx="59301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3"/>
          </p:nvPr>
        </p:nvSpPr>
        <p:spPr>
          <a:xfrm>
            <a:off x="715100" y="1666700"/>
            <a:ext cx="59301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4"/>
          </p:nvPr>
        </p:nvSpPr>
        <p:spPr>
          <a:xfrm>
            <a:off x="715100" y="2919200"/>
            <a:ext cx="59301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 flipH="1">
            <a:off x="-4572" y="-2437"/>
            <a:ext cx="9153145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>
            <a:spLocks noGrp="1"/>
          </p:cNvSpPr>
          <p:nvPr>
            <p:ph type="subTitle" idx="1"/>
          </p:nvPr>
        </p:nvSpPr>
        <p:spPr>
          <a:xfrm>
            <a:off x="715100" y="2328775"/>
            <a:ext cx="2131800" cy="14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ubTitle" idx="2"/>
          </p:nvPr>
        </p:nvSpPr>
        <p:spPr>
          <a:xfrm>
            <a:off x="715100" y="1666700"/>
            <a:ext cx="2131800" cy="73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3"/>
          </p:nvPr>
        </p:nvSpPr>
        <p:spPr>
          <a:xfrm>
            <a:off x="3506100" y="2328775"/>
            <a:ext cx="2131800" cy="14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ubTitle" idx="4"/>
          </p:nvPr>
        </p:nvSpPr>
        <p:spPr>
          <a:xfrm>
            <a:off x="3506099" y="1666700"/>
            <a:ext cx="2131800" cy="73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5"/>
          </p:nvPr>
        </p:nvSpPr>
        <p:spPr>
          <a:xfrm>
            <a:off x="6297202" y="2328775"/>
            <a:ext cx="2131800" cy="14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ubTitle" idx="6"/>
          </p:nvPr>
        </p:nvSpPr>
        <p:spPr>
          <a:xfrm>
            <a:off x="6297200" y="1666700"/>
            <a:ext cx="2131800" cy="73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0"/>
          <p:cNvPicPr preferRelativeResize="0"/>
          <p:nvPr/>
        </p:nvPicPr>
        <p:blipFill rotWithShape="1">
          <a:blip r:embed="rId2">
            <a:alphaModFix/>
          </a:blip>
          <a:srcRect l="-6643" t="13471" r="27548" b="-35825"/>
          <a:stretch/>
        </p:blipFill>
        <p:spPr>
          <a:xfrm flipH="1">
            <a:off x="-10680" y="-2437"/>
            <a:ext cx="33212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 flipH="1">
            <a:off x="-10680" y="-2437"/>
            <a:ext cx="9144080" cy="51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83700"/>
            <a:ext cx="7713900" cy="3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65" r:id="rId4"/>
    <p:sldLayoutId id="2147483666" r:id="rId5"/>
    <p:sldLayoutId id="2147483676" r:id="rId6"/>
    <p:sldLayoutId id="2147483677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23cseu0049@bennett.edu.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ike-sharing.vishnuchityala.in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>
            <a:spLocks noGrp="1"/>
          </p:cNvSpPr>
          <p:nvPr>
            <p:ph type="ctrTitle"/>
          </p:nvPr>
        </p:nvSpPr>
        <p:spPr>
          <a:xfrm>
            <a:off x="711600" y="535000"/>
            <a:ext cx="4280100" cy="26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6000" dirty="0"/>
              <a:t>Bike Sharing Prediction</a:t>
            </a:r>
            <a:br>
              <a:rPr lang="en-US" sz="3200" dirty="0"/>
            </a:br>
            <a:endParaRPr lang="en-US" dirty="0"/>
          </a:p>
        </p:txBody>
      </p:sp>
      <p:sp>
        <p:nvSpPr>
          <p:cNvPr id="191" name="Google Shape;191;p35"/>
          <p:cNvSpPr txBox="1">
            <a:spLocks noGrp="1"/>
          </p:cNvSpPr>
          <p:nvPr>
            <p:ph type="subTitle" idx="1"/>
          </p:nvPr>
        </p:nvSpPr>
        <p:spPr>
          <a:xfrm>
            <a:off x="711600" y="4187849"/>
            <a:ext cx="2929375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Vishnu Chityala &amp; Sarthak Mittal</a:t>
            </a:r>
          </a:p>
        </p:txBody>
      </p:sp>
      <p:sp>
        <p:nvSpPr>
          <p:cNvPr id="2" name="Google Shape;191;p35">
            <a:extLst>
              <a:ext uri="{FF2B5EF4-FFF2-40B4-BE49-F238E27FC236}">
                <a16:creationId xmlns:a16="http://schemas.microsoft.com/office/drawing/2014/main" id="{D75AE6E6-8DD4-80F0-4E50-FC6F88BB389A}"/>
              </a:ext>
            </a:extLst>
          </p:cNvPr>
          <p:cNvSpPr txBox="1">
            <a:spLocks/>
          </p:cNvSpPr>
          <p:nvPr/>
        </p:nvSpPr>
        <p:spPr>
          <a:xfrm>
            <a:off x="711600" y="4414400"/>
            <a:ext cx="2929375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en-US" sz="700" b="1" dirty="0">
                <a:hlinkClick r:id="rId3"/>
              </a:rPr>
              <a:t>e23cseu0049@bennett.edu.in</a:t>
            </a:r>
            <a:r>
              <a:rPr lang="en-US" sz="700" b="1" dirty="0"/>
              <a:t> &amp; e23cseu0059@bennett.edu.in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5925300" cy="12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Abstract</a:t>
            </a:r>
            <a:endParaRPr dirty="0"/>
          </a:p>
        </p:txBody>
      </p:sp>
      <p:sp>
        <p:nvSpPr>
          <p:cNvPr id="243" name="Google Shape;243;p40"/>
          <p:cNvSpPr txBox="1">
            <a:spLocks noGrp="1"/>
          </p:cNvSpPr>
          <p:nvPr>
            <p:ph type="subTitle" idx="1"/>
          </p:nvPr>
        </p:nvSpPr>
        <p:spPr>
          <a:xfrm>
            <a:off x="2435834" y="2571750"/>
            <a:ext cx="5925300" cy="24839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      This study investigates how two predictive models Poisson regression and Random Forest regression-can be applied to a dataset that contains count data. The Poisson regression model is typically well-suited for count data predictions. Additionally, a Random Forest regressor was used due to the dataset's complexity and possible nonlinear relationships. The performance, interpretability, and predictive accuracy of both models were assessed.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>
            <a:spLocks noGrp="1"/>
          </p:cNvSpPr>
          <p:nvPr>
            <p:ph type="subTitle" idx="1"/>
          </p:nvPr>
        </p:nvSpPr>
        <p:spPr>
          <a:xfrm>
            <a:off x="715100" y="2328775"/>
            <a:ext cx="2131800" cy="14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We selected Poisson Regression and Random Forest Regression as suitable models for bike-sharing demand prediction. Key evaluation metrics were defined to assess model performance.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4" name="Google Shape;294;p4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Phases of Project</a:t>
            </a:r>
            <a:endParaRPr dirty="0"/>
          </a:p>
        </p:txBody>
      </p:sp>
      <p:sp>
        <p:nvSpPr>
          <p:cNvPr id="295" name="Google Shape;295;p45"/>
          <p:cNvSpPr txBox="1">
            <a:spLocks noGrp="1"/>
          </p:cNvSpPr>
          <p:nvPr>
            <p:ph type="subTitle" idx="2"/>
          </p:nvPr>
        </p:nvSpPr>
        <p:spPr>
          <a:xfrm>
            <a:off x="715100" y="1666700"/>
            <a:ext cx="2131800" cy="73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Selection and Designing</a:t>
            </a:r>
            <a:endParaRPr dirty="0"/>
          </a:p>
        </p:txBody>
      </p:sp>
      <p:sp>
        <p:nvSpPr>
          <p:cNvPr id="296" name="Google Shape;296;p45"/>
          <p:cNvSpPr txBox="1">
            <a:spLocks noGrp="1"/>
          </p:cNvSpPr>
          <p:nvPr>
            <p:ph type="subTitle" idx="3"/>
          </p:nvPr>
        </p:nvSpPr>
        <p:spPr>
          <a:xfrm>
            <a:off x="3506151" y="2328775"/>
            <a:ext cx="2131800" cy="14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dataset was cleaned, and relevant features were engineered to improve model performance. The dataset was then split into training and testing sets.</a:t>
            </a:r>
            <a:endParaRPr dirty="0"/>
          </a:p>
        </p:txBody>
      </p:sp>
      <p:sp>
        <p:nvSpPr>
          <p:cNvPr id="297" name="Google Shape;297;p45"/>
          <p:cNvSpPr txBox="1">
            <a:spLocks noGrp="1"/>
          </p:cNvSpPr>
          <p:nvPr>
            <p:ph type="subTitle" idx="4"/>
          </p:nvPr>
        </p:nvSpPr>
        <p:spPr>
          <a:xfrm>
            <a:off x="3506099" y="1666700"/>
            <a:ext cx="2131800" cy="73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Set Preparation</a:t>
            </a:r>
            <a:endParaRPr dirty="0"/>
          </a:p>
        </p:txBody>
      </p:sp>
      <p:sp>
        <p:nvSpPr>
          <p:cNvPr id="298" name="Google Shape;298;p45"/>
          <p:cNvSpPr txBox="1">
            <a:spLocks noGrp="1"/>
          </p:cNvSpPr>
          <p:nvPr>
            <p:ph type="subTitle" idx="5"/>
          </p:nvPr>
        </p:nvSpPr>
        <p:spPr>
          <a:xfrm>
            <a:off x="6297202" y="2328775"/>
            <a:ext cx="2131800" cy="14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Both models were trained and tuned. The model with the best performance, considering accuracy, interpretability, and computational cost, was selected.</a:t>
            </a:r>
            <a:endParaRPr dirty="0"/>
          </a:p>
        </p:txBody>
      </p:sp>
      <p:sp>
        <p:nvSpPr>
          <p:cNvPr id="299" name="Google Shape;299;p45"/>
          <p:cNvSpPr txBox="1">
            <a:spLocks noGrp="1"/>
          </p:cNvSpPr>
          <p:nvPr>
            <p:ph type="subTitle" idx="6"/>
          </p:nvPr>
        </p:nvSpPr>
        <p:spPr>
          <a:xfrm>
            <a:off x="6297200" y="1666700"/>
            <a:ext cx="2131800" cy="73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Testing and Validation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/>
          <p:cNvSpPr txBox="1">
            <a:spLocks noGrp="1"/>
          </p:cNvSpPr>
          <p:nvPr>
            <p:ph type="subTitle" idx="1"/>
          </p:nvPr>
        </p:nvSpPr>
        <p:spPr>
          <a:xfrm>
            <a:off x="715100" y="2046500"/>
            <a:ext cx="59301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Poisson Regression is a statistical method used to model count data. It's particularly suitable for predicting the number of occurrences of an event within a specific time interval. In the context of bike-sharing, it can be used to predict the number of bike rentals at a particular time and location.</a:t>
            </a:r>
            <a:endParaRPr dirty="0"/>
          </a:p>
        </p:txBody>
      </p:sp>
      <p:sp>
        <p:nvSpPr>
          <p:cNvPr id="264" name="Google Shape;264;p43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Selection and Designing</a:t>
            </a:r>
            <a:endParaRPr dirty="0"/>
          </a:p>
        </p:txBody>
      </p:sp>
      <p:sp>
        <p:nvSpPr>
          <p:cNvPr id="265" name="Google Shape;265;p43"/>
          <p:cNvSpPr txBox="1">
            <a:spLocks noGrp="1"/>
          </p:cNvSpPr>
          <p:nvPr>
            <p:ph type="subTitle" idx="2"/>
          </p:nvPr>
        </p:nvSpPr>
        <p:spPr>
          <a:xfrm>
            <a:off x="715100" y="3299000"/>
            <a:ext cx="59301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Random Forest Regression is a powerful ensemble learning technique that combines multiple decision trees to make accurate predictions. It's robust to overfitting and can handle complex relationships within the data. This makes it a strong candidate for predicting bike-sharing demand, as it can account for various factors like weather conditions, time of day, and day of the week.</a:t>
            </a:r>
            <a:endParaRPr dirty="0"/>
          </a:p>
        </p:txBody>
      </p:sp>
      <p:sp>
        <p:nvSpPr>
          <p:cNvPr id="266" name="Google Shape;266;p43"/>
          <p:cNvSpPr txBox="1">
            <a:spLocks noGrp="1"/>
          </p:cNvSpPr>
          <p:nvPr>
            <p:ph type="subTitle" idx="3"/>
          </p:nvPr>
        </p:nvSpPr>
        <p:spPr>
          <a:xfrm>
            <a:off x="715100" y="1666700"/>
            <a:ext cx="59301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Poisson Regression</a:t>
            </a:r>
            <a:endParaRPr dirty="0"/>
          </a:p>
        </p:txBody>
      </p:sp>
      <p:sp>
        <p:nvSpPr>
          <p:cNvPr id="267" name="Google Shape;267;p43"/>
          <p:cNvSpPr txBox="1">
            <a:spLocks noGrp="1"/>
          </p:cNvSpPr>
          <p:nvPr>
            <p:ph type="subTitle" idx="4"/>
          </p:nvPr>
        </p:nvSpPr>
        <p:spPr>
          <a:xfrm>
            <a:off x="715100" y="2919200"/>
            <a:ext cx="59301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Random Forest Regression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>
          <a:extLst>
            <a:ext uri="{FF2B5EF4-FFF2-40B4-BE49-F238E27FC236}">
              <a16:creationId xmlns:a16="http://schemas.microsoft.com/office/drawing/2014/main" id="{A05DCC93-4C69-45B9-A8D8-AEB7893A1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>
            <a:extLst>
              <a:ext uri="{FF2B5EF4-FFF2-40B4-BE49-F238E27FC236}">
                <a16:creationId xmlns:a16="http://schemas.microsoft.com/office/drawing/2014/main" id="{F1E5D1D7-7361-2382-CA35-EA9D78A081D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5100" y="1638978"/>
            <a:ext cx="59301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began by cleaning the dataset to ensure data quality and relevance. We removed irrelevant columns like </a:t>
            </a:r>
            <a:r>
              <a:rPr lang="en-US" b="1" dirty="0"/>
              <a:t>instant</a:t>
            </a:r>
            <a:r>
              <a:rPr lang="en-US" dirty="0"/>
              <a:t>, </a:t>
            </a:r>
            <a:r>
              <a:rPr lang="en-US" b="1" dirty="0"/>
              <a:t>dteday</a:t>
            </a:r>
            <a:r>
              <a:rPr lang="en-US" dirty="0"/>
              <a:t>, </a:t>
            </a:r>
            <a:r>
              <a:rPr lang="en-US" b="1" dirty="0"/>
              <a:t>yr</a:t>
            </a:r>
            <a:r>
              <a:rPr lang="en-US" dirty="0"/>
              <a:t>, and </a:t>
            </a:r>
            <a:r>
              <a:rPr lang="en-US" b="1" dirty="0"/>
              <a:t>mth</a:t>
            </a:r>
            <a:r>
              <a:rPr lang="en-US" dirty="0"/>
              <a:t> that did not contribute to the predictive goal. To prevent data leakage, we excluded the casual and registered columns, as they are subcomponents of the target variable.</a:t>
            </a:r>
          </a:p>
        </p:txBody>
      </p:sp>
      <p:sp>
        <p:nvSpPr>
          <p:cNvPr id="264" name="Google Shape;264;p43">
            <a:extLst>
              <a:ext uri="{FF2B5EF4-FFF2-40B4-BE49-F238E27FC236}">
                <a16:creationId xmlns:a16="http://schemas.microsoft.com/office/drawing/2014/main" id="{604B3D18-C6BD-9984-2ADA-9B723DD676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 Preparation</a:t>
            </a:r>
            <a:endParaRPr dirty="0"/>
          </a:p>
        </p:txBody>
      </p:sp>
      <p:sp>
        <p:nvSpPr>
          <p:cNvPr id="265" name="Google Shape;265;p43">
            <a:extLst>
              <a:ext uri="{FF2B5EF4-FFF2-40B4-BE49-F238E27FC236}">
                <a16:creationId xmlns:a16="http://schemas.microsoft.com/office/drawing/2014/main" id="{9A09F0F2-8683-7453-336E-C83578CC7A58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15100" y="2604148"/>
            <a:ext cx="59301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capture seasonal patterns, we transformed the categorical season variable into numerical representations using one-hot encoding. This allowed the models to interpret seasonality without assuming an ordinal relationship.</a:t>
            </a:r>
            <a:endParaRPr dirty="0"/>
          </a:p>
        </p:txBody>
      </p:sp>
      <p:sp>
        <p:nvSpPr>
          <p:cNvPr id="8" name="Google Shape;265;p43">
            <a:extLst>
              <a:ext uri="{FF2B5EF4-FFF2-40B4-BE49-F238E27FC236}">
                <a16:creationId xmlns:a16="http://schemas.microsoft.com/office/drawing/2014/main" id="{9AD37D83-ECC6-E7A2-EFE0-E91955685212}"/>
              </a:ext>
            </a:extLst>
          </p:cNvPr>
          <p:cNvSpPr txBox="1">
            <a:spLocks/>
          </p:cNvSpPr>
          <p:nvPr/>
        </p:nvSpPr>
        <p:spPr>
          <a:xfrm>
            <a:off x="715100" y="3324448"/>
            <a:ext cx="5930100" cy="7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en-US" dirty="0"/>
              <a:t>Finally, we split the dataset into training and testing sets. The training set was used to train the models, while the testing set was used to evaluate their performance on unseen data.</a:t>
            </a:r>
          </a:p>
        </p:txBody>
      </p:sp>
    </p:spTree>
    <p:extLst>
      <p:ext uri="{BB962C8B-B14F-4D97-AF65-F5344CB8AC3E}">
        <p14:creationId xmlns:p14="http://schemas.microsoft.com/office/powerpoint/2010/main" val="733796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>
          <a:extLst>
            <a:ext uri="{FF2B5EF4-FFF2-40B4-BE49-F238E27FC236}">
              <a16:creationId xmlns:a16="http://schemas.microsoft.com/office/drawing/2014/main" id="{309BB901-5A74-F02D-1658-6BC2C22E9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>
            <a:extLst>
              <a:ext uri="{FF2B5EF4-FFF2-40B4-BE49-F238E27FC236}">
                <a16:creationId xmlns:a16="http://schemas.microsoft.com/office/drawing/2014/main" id="{29F16A14-478B-7F45-7E59-A44AC19CDE7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5100" y="1348274"/>
            <a:ext cx="59301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/>
              <a:t>We began by cleaning the dataset to ensure data quality and relevance. We removed irrelevant columns like </a:t>
            </a:r>
            <a:r>
              <a:rPr lang="en-US" sz="1050" b="1" dirty="0"/>
              <a:t>instant</a:t>
            </a:r>
            <a:r>
              <a:rPr lang="en-US" sz="1050" dirty="0"/>
              <a:t>, </a:t>
            </a:r>
            <a:r>
              <a:rPr lang="en-US" sz="1050" b="1" dirty="0"/>
              <a:t>dteday</a:t>
            </a:r>
            <a:r>
              <a:rPr lang="en-US" sz="1050" dirty="0"/>
              <a:t>, </a:t>
            </a:r>
            <a:r>
              <a:rPr lang="en-US" sz="1050" b="1" dirty="0"/>
              <a:t>yr</a:t>
            </a:r>
            <a:r>
              <a:rPr lang="en-US" sz="1050" dirty="0"/>
              <a:t>, and </a:t>
            </a:r>
            <a:r>
              <a:rPr lang="en-US" sz="1050" b="1" dirty="0"/>
              <a:t>mth</a:t>
            </a:r>
            <a:r>
              <a:rPr lang="en-US" sz="1050" dirty="0"/>
              <a:t> that did not contribute to the predictive goal. To prevent data leakage, we excluded the casual and registered columns, as they are subcomponents of the target variable.</a:t>
            </a:r>
          </a:p>
        </p:txBody>
      </p:sp>
      <p:sp>
        <p:nvSpPr>
          <p:cNvPr id="264" name="Google Shape;264;p43">
            <a:extLst>
              <a:ext uri="{FF2B5EF4-FFF2-40B4-BE49-F238E27FC236}">
                <a16:creationId xmlns:a16="http://schemas.microsoft.com/office/drawing/2014/main" id="{878E9AE3-3913-2C95-3A4E-E705776D65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Testing and Validation</a:t>
            </a:r>
            <a:endParaRPr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F03924A-569A-816A-5BF5-9B45BFD9D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138932"/>
              </p:ext>
            </p:extLst>
          </p:nvPr>
        </p:nvGraphicFramePr>
        <p:xfrm>
          <a:off x="715100" y="2333148"/>
          <a:ext cx="3715995" cy="2621280"/>
        </p:xfrm>
        <a:graphic>
          <a:graphicData uri="http://schemas.openxmlformats.org/drawingml/2006/table">
            <a:tbl>
              <a:tblPr firstRow="1" bandRow="1">
                <a:tableStyleId>{6B4E5CD1-D26B-4232-B11E-F4472D90D367}</a:tableStyleId>
              </a:tblPr>
              <a:tblGrid>
                <a:gridCol w="951409">
                  <a:extLst>
                    <a:ext uri="{9D8B030D-6E8A-4147-A177-3AD203B41FA5}">
                      <a16:colId xmlns:a16="http://schemas.microsoft.com/office/drawing/2014/main" val="2115684784"/>
                    </a:ext>
                  </a:extLst>
                </a:gridCol>
                <a:gridCol w="1382293">
                  <a:extLst>
                    <a:ext uri="{9D8B030D-6E8A-4147-A177-3AD203B41FA5}">
                      <a16:colId xmlns:a16="http://schemas.microsoft.com/office/drawing/2014/main" val="1320951285"/>
                    </a:ext>
                  </a:extLst>
                </a:gridCol>
                <a:gridCol w="1382293">
                  <a:extLst>
                    <a:ext uri="{9D8B030D-6E8A-4147-A177-3AD203B41FA5}">
                      <a16:colId xmlns:a16="http://schemas.microsoft.com/office/drawing/2014/main" val="3937129103"/>
                    </a:ext>
                  </a:extLst>
                </a:gridCol>
              </a:tblGrid>
              <a:tr h="259783">
                <a:tc>
                  <a:txBody>
                    <a:bodyPr/>
                    <a:lstStyle/>
                    <a:p>
                      <a:r>
                        <a:rPr lang="en-US" sz="800" b="1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sym typeface="Albert Sans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b="1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sym typeface="Albert Sans"/>
                        </a:rPr>
                        <a:t>Poisson Regression</a:t>
                      </a:r>
                    </a:p>
                    <a:p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b="1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sym typeface="Albert Sans"/>
                        </a:rPr>
                        <a:t>Random Forest</a:t>
                      </a:r>
                    </a:p>
                    <a:p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340162"/>
                  </a:ext>
                </a:extLst>
              </a:tr>
              <a:tr h="3542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b="1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sym typeface="Albert Sans"/>
                        </a:rPr>
                        <a:t>Mean Squared Error (MSE)</a:t>
                      </a:r>
                    </a:p>
                    <a:p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sym typeface="Albert Sans"/>
                        </a:rPr>
                        <a:t>1,852,055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sym typeface="Albert Sans"/>
                        </a:rPr>
                        <a:t>1,775,758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571592"/>
                  </a:ext>
                </a:extLst>
              </a:tr>
              <a:tr h="4487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b="1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sym typeface="Albert Sans"/>
                        </a:rPr>
                        <a:t>Root Mean Squared Error (RMSE)</a:t>
                      </a:r>
                    </a:p>
                    <a:p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b="0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sym typeface="Albert Sans"/>
                        </a:rPr>
                        <a:t>1,360.90</a:t>
                      </a:r>
                    </a:p>
                    <a:p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b="0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sym typeface="Albert Sans"/>
                        </a:rPr>
                        <a:t>1,332.58</a:t>
                      </a:r>
                    </a:p>
                    <a:p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807913"/>
                  </a:ext>
                </a:extLst>
              </a:tr>
              <a:tr h="3542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b="1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sym typeface="Albert Sans"/>
                        </a:rPr>
                        <a:t>Mean Absolute Error (MAE)</a:t>
                      </a:r>
                    </a:p>
                    <a:p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b="0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sym typeface="Albert Sans"/>
                        </a:rPr>
                        <a:t>1,360.90</a:t>
                      </a:r>
                    </a:p>
                    <a:p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b="0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sym typeface="Albert Sans"/>
                        </a:rPr>
                        <a:t>1,091.74</a:t>
                      </a:r>
                    </a:p>
                    <a:p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382757"/>
                  </a:ext>
                </a:extLst>
              </a:tr>
              <a:tr h="2597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b="1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sym typeface="Albert Sans"/>
                        </a:rPr>
                        <a:t>R-squared (R²)</a:t>
                      </a:r>
                    </a:p>
                    <a:p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sym typeface="Albert Sans"/>
                        </a:rPr>
                        <a:t>0.506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b="0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sym typeface="Albert Sans"/>
                        </a:rPr>
                        <a:t>0.557</a:t>
                      </a:r>
                    </a:p>
                    <a:p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952553"/>
                  </a:ext>
                </a:extLst>
              </a:tr>
              <a:tr h="3542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b="1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sym typeface="Albert Sans"/>
                        </a:rPr>
                        <a:t>Explained Variance</a:t>
                      </a:r>
                    </a:p>
                    <a:p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b="0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sym typeface="Albert Sans"/>
                        </a:rPr>
                        <a:t>0.506</a:t>
                      </a:r>
                    </a:p>
                    <a:p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sym typeface="Albert Sans"/>
                        </a:rPr>
                        <a:t>0.562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4819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684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>
          <a:extLst>
            <a:ext uri="{FF2B5EF4-FFF2-40B4-BE49-F238E27FC236}">
              <a16:creationId xmlns:a16="http://schemas.microsoft.com/office/drawing/2014/main" id="{EB17B1F9-1D89-A1E2-184E-CF9E14994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>
            <a:extLst>
              <a:ext uri="{FF2B5EF4-FFF2-40B4-BE49-F238E27FC236}">
                <a16:creationId xmlns:a16="http://schemas.microsoft.com/office/drawing/2014/main" id="{FD0D60B6-D9B5-1FEB-E803-839EC6DE7D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5925300" cy="12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243" name="Google Shape;243;p40">
            <a:extLst>
              <a:ext uri="{FF2B5EF4-FFF2-40B4-BE49-F238E27FC236}">
                <a16:creationId xmlns:a16="http://schemas.microsoft.com/office/drawing/2014/main" id="{BD38D1B3-E8C4-FBB1-2896-54A54EAE424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82838" y="2124577"/>
            <a:ext cx="5925300" cy="24839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	The results indicate that </a:t>
            </a:r>
            <a:r>
              <a:rPr lang="en-US" b="1" dirty="0"/>
              <a:t>Random Forest Regression</a:t>
            </a:r>
            <a:r>
              <a:rPr lang="en-US" dirty="0"/>
              <a:t> outperformed </a:t>
            </a:r>
            <a:r>
              <a:rPr lang="en-US" b="1" dirty="0"/>
              <a:t>Poisson Regression</a:t>
            </a:r>
            <a:r>
              <a:rPr lang="en-US" dirty="0"/>
              <a:t> in predicting bike-sharing demand. Random Forest exhibited lower error metrics and higher R-squared and Explained Variance scores, suggesting better accuracy and ability to capture complex patterns in the data.</a:t>
            </a:r>
          </a:p>
        </p:txBody>
      </p:sp>
    </p:spTree>
    <p:extLst>
      <p:ext uri="{BB962C8B-B14F-4D97-AF65-F5344CB8AC3E}">
        <p14:creationId xmlns:p14="http://schemas.microsoft.com/office/powerpoint/2010/main" val="4153599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>
          <a:extLst>
            <a:ext uri="{FF2B5EF4-FFF2-40B4-BE49-F238E27FC236}">
              <a16:creationId xmlns:a16="http://schemas.microsoft.com/office/drawing/2014/main" id="{91996B38-C6F7-033F-143B-EDBF35120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>
            <a:extLst>
              <a:ext uri="{FF2B5EF4-FFF2-40B4-BE49-F238E27FC236}">
                <a16:creationId xmlns:a16="http://schemas.microsoft.com/office/drawing/2014/main" id="{02511D8C-5A52-3FF5-DC95-9CA3B4C037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5925300" cy="12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!</a:t>
            </a:r>
            <a:endParaRPr dirty="0"/>
          </a:p>
        </p:txBody>
      </p:sp>
      <p:sp>
        <p:nvSpPr>
          <p:cNvPr id="243" name="Google Shape;243;p40">
            <a:extLst>
              <a:ext uri="{FF2B5EF4-FFF2-40B4-BE49-F238E27FC236}">
                <a16:creationId xmlns:a16="http://schemas.microsoft.com/office/drawing/2014/main" id="{4C1164CB-76F5-5DDE-A6AA-4B46699CFF6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73042" y="1785400"/>
            <a:ext cx="1762093" cy="447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Project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39278"/>
      </p:ext>
    </p:extLst>
  </p:cSld>
  <p:clrMapOvr>
    <a:masterClrMapping/>
  </p:clrMapOvr>
</p:sld>
</file>

<file path=ppt/theme/theme1.xml><?xml version="1.0" encoding="utf-8"?>
<a:theme xmlns:a="http://schemas.openxmlformats.org/drawingml/2006/main" name="Lead Funnel by Slidesgo">
  <a:themeElements>
    <a:clrScheme name="Simple Light">
      <a:dk1>
        <a:srgbClr val="15110E"/>
      </a:dk1>
      <a:lt1>
        <a:srgbClr val="FEFFF6"/>
      </a:lt1>
      <a:dk2>
        <a:srgbClr val="C2F5CC"/>
      </a:dk2>
      <a:lt2>
        <a:srgbClr val="52B878"/>
      </a:lt2>
      <a:accent1>
        <a:srgbClr val="13693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5110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586</Words>
  <Application>Microsoft Macintosh PowerPoint</Application>
  <PresentationFormat>On-screen Show (16:9)</PresentationFormat>
  <Paragraphs>45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Alexandria Medium</vt:lpstr>
      <vt:lpstr>Albert Sans</vt:lpstr>
      <vt:lpstr>Arial</vt:lpstr>
      <vt:lpstr>Lead Funnel by Slidesgo</vt:lpstr>
      <vt:lpstr>Bike Sharing Prediction </vt:lpstr>
      <vt:lpstr>Abstract</vt:lpstr>
      <vt:lpstr>Phases of Project</vt:lpstr>
      <vt:lpstr>Model Selection and Designing</vt:lpstr>
      <vt:lpstr>Dataset Preparation</vt:lpstr>
      <vt:lpstr>Testing and Validation</vt:lpstr>
      <vt:lpstr>Results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Vishnu  Chityala</cp:lastModifiedBy>
  <cp:revision>13</cp:revision>
  <dcterms:modified xsi:type="dcterms:W3CDTF">2024-11-28T04:01:23Z</dcterms:modified>
</cp:coreProperties>
</file>