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vardhan Jataboina" userId="b7586e07-a7aa-42a4-9b0d-14c684ffc8ff" providerId="ADAL" clId="{9A54F79D-60C5-47EE-B7CA-C7D2EEEA3573}"/>
    <pc:docChg chg="modSld">
      <pc:chgData name="Vishnuvardhan Jataboina" userId="b7586e07-a7aa-42a4-9b0d-14c684ffc8ff" providerId="ADAL" clId="{9A54F79D-60C5-47EE-B7CA-C7D2EEEA3573}" dt="2021-03-23T05:49:44.609" v="0" actId="20577"/>
      <pc:docMkLst>
        <pc:docMk/>
      </pc:docMkLst>
      <pc:sldChg chg="modSp mod">
        <pc:chgData name="Vishnuvardhan Jataboina" userId="b7586e07-a7aa-42a4-9b0d-14c684ffc8ff" providerId="ADAL" clId="{9A54F79D-60C5-47EE-B7CA-C7D2EEEA3573}" dt="2021-03-23T05:49:44.609" v="0" actId="20577"/>
        <pc:sldMkLst>
          <pc:docMk/>
          <pc:sldMk cId="208923829" sldId="256"/>
        </pc:sldMkLst>
        <pc:spChg chg="mod">
          <ac:chgData name="Vishnuvardhan Jataboina" userId="b7586e07-a7aa-42a4-9b0d-14c684ffc8ff" providerId="ADAL" clId="{9A54F79D-60C5-47EE-B7CA-C7D2EEEA3573}" dt="2021-03-23T05:49:44.609" v="0" actId="20577"/>
          <ac:spMkLst>
            <pc:docMk/>
            <pc:sldMk cId="208923829" sldId="256"/>
            <ac:spMk id="3" creationId="{A774642B-3C85-4179-9DB0-8BF55DA754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7EA4A2-BDDE-4511-8039-B47B0F4C09EB}"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165403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A4A2-BDDE-4511-8039-B47B0F4C09EB}"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407342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A4A2-BDDE-4511-8039-B47B0F4C09EB}"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441C3-2934-43C0-BF21-7EBF318AB8C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145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A4A2-BDDE-4511-8039-B47B0F4C09EB}"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3108644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A4A2-BDDE-4511-8039-B47B0F4C09EB}"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441C3-2934-43C0-BF21-7EBF318AB8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9607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A4A2-BDDE-4511-8039-B47B0F4C09EB}"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3215658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A4A2-BDDE-4511-8039-B47B0F4C09EB}"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1258570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A4A2-BDDE-4511-8039-B47B0F4C09EB}"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10309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A4A2-BDDE-4511-8039-B47B0F4C09EB}"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251423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A4A2-BDDE-4511-8039-B47B0F4C09EB}"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46947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EA4A2-BDDE-4511-8039-B47B0F4C09EB}"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162650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EA4A2-BDDE-4511-8039-B47B0F4C09EB}"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152856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EA4A2-BDDE-4511-8039-B47B0F4C09EB}"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239855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EA4A2-BDDE-4511-8039-B47B0F4C09EB}"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314981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EA4A2-BDDE-4511-8039-B47B0F4C09EB}"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358685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EA4A2-BDDE-4511-8039-B47B0F4C09EB}"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441C3-2934-43C0-BF21-7EBF318AB8CB}" type="slidenum">
              <a:rPr lang="en-US" smtClean="0"/>
              <a:t>‹#›</a:t>
            </a:fld>
            <a:endParaRPr lang="en-US"/>
          </a:p>
        </p:txBody>
      </p:sp>
    </p:spTree>
    <p:extLst>
      <p:ext uri="{BB962C8B-B14F-4D97-AF65-F5344CB8AC3E}">
        <p14:creationId xmlns:p14="http://schemas.microsoft.com/office/powerpoint/2010/main" val="255172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7EA4A2-BDDE-4511-8039-B47B0F4C09EB}" type="datetimeFigureOut">
              <a:rPr lang="en-US" smtClean="0"/>
              <a:t>3/23/2021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2441C3-2934-43C0-BF21-7EBF318AB8CB}" type="slidenum">
              <a:rPr lang="en-US" smtClean="0"/>
              <a:t>‹#›</a:t>
            </a:fld>
            <a:endParaRPr lang="en-US"/>
          </a:p>
        </p:txBody>
      </p:sp>
    </p:spTree>
    <p:extLst>
      <p:ext uri="{BB962C8B-B14F-4D97-AF65-F5344CB8AC3E}">
        <p14:creationId xmlns:p14="http://schemas.microsoft.com/office/powerpoint/2010/main" val="395613906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30F0D1-237C-439E-9135-0AA8C9436FDE}"/>
              </a:ext>
            </a:extLst>
          </p:cNvPr>
          <p:cNvPicPr>
            <a:picLocks noChangeAspect="1"/>
          </p:cNvPicPr>
          <p:nvPr/>
        </p:nvPicPr>
        <p:blipFill>
          <a:blip r:embed="rId2"/>
          <a:stretch>
            <a:fillRect/>
          </a:stretch>
        </p:blipFill>
        <p:spPr>
          <a:xfrm>
            <a:off x="3622847" y="2100792"/>
            <a:ext cx="3426249" cy="1932599"/>
          </a:xfrm>
          <a:prstGeom prst="rect">
            <a:avLst/>
          </a:prstGeom>
        </p:spPr>
      </p:pic>
      <p:sp>
        <p:nvSpPr>
          <p:cNvPr id="3" name="Subtitle 2">
            <a:extLst>
              <a:ext uri="{FF2B5EF4-FFF2-40B4-BE49-F238E27FC236}">
                <a16:creationId xmlns:a16="http://schemas.microsoft.com/office/drawing/2014/main" id="{A774642B-3C85-4179-9DB0-8BF55DA75472}"/>
              </a:ext>
            </a:extLst>
          </p:cNvPr>
          <p:cNvSpPr>
            <a:spLocks noGrp="1"/>
          </p:cNvSpPr>
          <p:nvPr>
            <p:ph type="subTitle" idx="1"/>
          </p:nvPr>
        </p:nvSpPr>
        <p:spPr>
          <a:xfrm>
            <a:off x="1507067" y="1047751"/>
            <a:ext cx="8979958" cy="536257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r>
              <a:rPr lang="en-US" sz="2000" b="1" dirty="0">
                <a:solidFill>
                  <a:schemeClr val="tx1">
                    <a:lumMod val="85000"/>
                    <a:lumOff val="15000"/>
                  </a:schemeClr>
                </a:solidFill>
              </a:rPr>
              <a:t>Presented by</a:t>
            </a:r>
          </a:p>
          <a:p>
            <a:pPr algn="ctr"/>
            <a:r>
              <a:rPr lang="en-US" dirty="0"/>
              <a:t>											</a:t>
            </a:r>
            <a:r>
              <a:rPr lang="en-US" dirty="0" err="1">
                <a:solidFill>
                  <a:schemeClr val="tx2"/>
                </a:solidFill>
              </a:rPr>
              <a:t>J.Vishnuvardhan</a:t>
            </a:r>
            <a:endParaRPr lang="en-US" dirty="0">
              <a:solidFill>
                <a:schemeClr val="tx2"/>
              </a:solidFill>
            </a:endParaRPr>
          </a:p>
          <a:p>
            <a:pPr algn="ctr"/>
            <a:r>
              <a:rPr lang="en-US" dirty="0">
                <a:solidFill>
                  <a:schemeClr val="tx2"/>
                </a:solidFill>
              </a:rPr>
              <a:t>									    </a:t>
            </a:r>
            <a:r>
              <a:rPr lang="en-US" dirty="0" err="1">
                <a:solidFill>
                  <a:schemeClr val="tx2"/>
                </a:solidFill>
              </a:rPr>
              <a:t>G.Srivani</a:t>
            </a:r>
            <a:endParaRPr lang="en-US" dirty="0">
              <a:solidFill>
                <a:schemeClr val="tx2"/>
              </a:solidFill>
            </a:endParaRPr>
          </a:p>
        </p:txBody>
      </p:sp>
    </p:spTree>
    <p:extLst>
      <p:ext uri="{BB962C8B-B14F-4D97-AF65-F5344CB8AC3E}">
        <p14:creationId xmlns:p14="http://schemas.microsoft.com/office/powerpoint/2010/main" val="20892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CA3A9-B573-4F4E-9193-701D2FDD6D07}"/>
              </a:ext>
            </a:extLst>
          </p:cNvPr>
          <p:cNvSpPr>
            <a:spLocks noGrp="1"/>
          </p:cNvSpPr>
          <p:nvPr>
            <p:ph idx="1"/>
          </p:nvPr>
        </p:nvSpPr>
        <p:spPr>
          <a:xfrm>
            <a:off x="643468" y="543148"/>
            <a:ext cx="7476401" cy="563381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About</a:t>
            </a:r>
            <a:r>
              <a:rPr lang="en-US" sz="1600" dirty="0">
                <a:latin typeface="Times New Roman" panose="02020603050405020304" pitchFamily="18" charset="0"/>
                <a:cs typeface="Times New Roman" panose="02020603050405020304" pitchFamily="18" charset="0"/>
              </a:rPr>
              <a:t>:</a:t>
            </a:r>
          </a:p>
          <a:p>
            <a:pPr marL="0" indent="0">
              <a:buNone/>
            </a:pPr>
            <a:r>
              <a:rPr lang="en-US" sz="1600" i="0" dirty="0">
                <a:effectLst/>
                <a:latin typeface="Times New Roman" panose="02020603050405020304" pitchFamily="18" charset="0"/>
                <a:cs typeface="Times New Roman" panose="02020603050405020304" pitchFamily="18" charset="0"/>
              </a:rPr>
              <a:t>Verizon Communications Inc. is an American multinational telecommunications network. Verizon, created by the merger of Bell Atlantic and GTE, is a telecommunications company.</a:t>
            </a:r>
            <a:endParaRPr lang="en-US" sz="16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History</a:t>
            </a:r>
            <a:r>
              <a:rPr lang="en-US" sz="1600" dirty="0">
                <a:latin typeface="Times New Roman" panose="02020603050405020304" pitchFamily="18" charset="0"/>
                <a:cs typeface="Times New Roman" panose="02020603050405020304" pitchFamily="18" charset="0"/>
              </a:rPr>
              <a:t>: </a:t>
            </a:r>
          </a:p>
          <a:p>
            <a:r>
              <a:rPr lang="en-US" sz="1600" i="0" dirty="0">
                <a:effectLst/>
                <a:latin typeface="Times New Roman" panose="02020603050405020304" pitchFamily="18" charset="0"/>
                <a:cs typeface="Times New Roman" panose="02020603050405020304" pitchFamily="18" charset="0"/>
              </a:rPr>
              <a:t>Verizon Communications, Inc., based in New York City and incorporated in Delaware, was formed on June 30, 2000, with the merger of Bell Atlantic Corp. and GTE Corp.</a:t>
            </a:r>
          </a:p>
          <a:p>
            <a:r>
              <a:rPr lang="en-US" sz="1600" i="0" dirty="0">
                <a:effectLst/>
                <a:latin typeface="Times New Roman" panose="02020603050405020304" pitchFamily="18" charset="0"/>
                <a:cs typeface="Times New Roman" panose="02020603050405020304" pitchFamily="18" charset="0"/>
              </a:rPr>
              <a:t>AT&amp;T recently completed an acquisition agreement with Verizon Wireless which included select Verizon Wireless, </a:t>
            </a:r>
            <a:r>
              <a:rPr lang="en-US" sz="1600" i="0" dirty="0" err="1">
                <a:effectLst/>
                <a:latin typeface="Times New Roman" panose="02020603050405020304" pitchFamily="18" charset="0"/>
                <a:cs typeface="Times New Roman" panose="02020603050405020304" pitchFamily="18" charset="0"/>
              </a:rPr>
              <a:t>Unicel</a:t>
            </a:r>
            <a:r>
              <a:rPr lang="en-US" sz="1600" dirty="0">
                <a:latin typeface="Times New Roman" panose="02020603050405020304" pitchFamily="18" charset="0"/>
                <a:cs typeface="Times New Roman" panose="02020603050405020304" pitchFamily="18" charset="0"/>
              </a:rPr>
              <a:t>.</a:t>
            </a:r>
          </a:p>
          <a:p>
            <a:r>
              <a:rPr lang="en-US" sz="1600" i="0" dirty="0">
                <a:effectLst/>
                <a:latin typeface="Times New Roman" panose="02020603050405020304" pitchFamily="18" charset="0"/>
                <a:cs typeface="Times New Roman" panose="02020603050405020304" pitchFamily="18" charset="0"/>
              </a:rPr>
              <a:t>Bell Atlantic changed its name to Verizon Communications in June 2000, when the Federal Communications Commission approved the US$64.7 billion Merger with telephone company GTE, nearly two years after the deal was proposed in July 1998.</a:t>
            </a:r>
          </a:p>
          <a:p>
            <a:pPr marL="0" indent="0">
              <a:buNone/>
            </a:pPr>
            <a:r>
              <a:rPr lang="en-US" sz="2000" b="1" u="sng" dirty="0">
                <a:latin typeface="Times New Roman" panose="02020603050405020304" pitchFamily="18" charset="0"/>
                <a:cs typeface="Times New Roman" panose="02020603050405020304" pitchFamily="18" charset="0"/>
              </a:rPr>
              <a:t>Type of Network:</a:t>
            </a:r>
          </a:p>
          <a:p>
            <a:r>
              <a:rPr lang="en-US" sz="1600" i="0" dirty="0">
                <a:effectLst/>
                <a:latin typeface="Times New Roman" panose="02020603050405020304" pitchFamily="18" charset="0"/>
                <a:cs typeface="Times New Roman" panose="02020603050405020304" pitchFamily="18" charset="0"/>
              </a:rPr>
              <a:t>Verizon Wireless offers smartphones powered by Apple's iOS, Google's Android, Microsoft's Windows Phone and BlackBerry OS. Both its basic phones and smartphones use their 4G LTE network. The company offers different voice and data plans for its users.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48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8BA2A-F361-4D43-B841-202652133C22}"/>
              </a:ext>
            </a:extLst>
          </p:cNvPr>
          <p:cNvSpPr>
            <a:spLocks noGrp="1"/>
          </p:cNvSpPr>
          <p:nvPr>
            <p:ph idx="1"/>
          </p:nvPr>
        </p:nvSpPr>
        <p:spPr>
          <a:xfrm>
            <a:off x="838200" y="314325"/>
            <a:ext cx="10515600" cy="5862638"/>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Products/Services</a:t>
            </a:r>
            <a:r>
              <a:rPr lang="en-US" sz="1800" b="1" dirty="0">
                <a:latin typeface="Times New Roman" panose="02020603050405020304" pitchFamily="18" charset="0"/>
                <a:cs typeface="Times New Roman" panose="02020603050405020304" pitchFamily="18" charset="0"/>
              </a:rPr>
              <a:t>:</a:t>
            </a:r>
          </a:p>
          <a:p>
            <a:pPr marL="0" indent="0">
              <a:buNone/>
            </a:pPr>
            <a:r>
              <a:rPr lang="en-US" sz="1600" i="0" dirty="0">
                <a:solidFill>
                  <a:srgbClr val="202124"/>
                </a:solidFill>
                <a:effectLst/>
                <a:latin typeface="Times New Roman" panose="02020603050405020304" pitchFamily="18" charset="0"/>
                <a:cs typeface="Times New Roman" panose="02020603050405020304" pitchFamily="18" charset="0"/>
              </a:rPr>
              <a:t>Verizon offers mobile Broadband Internet Access Services for smartphones, basic phones, tablets, netbooks, USB or fixed modems, mobile hotspots, smart watches, vehicle hotspots, and other wireless devices over our 3G </a:t>
            </a:r>
            <a:r>
              <a:rPr lang="en-US" sz="1600" i="0" dirty="0" err="1">
                <a:solidFill>
                  <a:srgbClr val="202124"/>
                </a:solidFill>
                <a:effectLst/>
                <a:latin typeface="Times New Roman" panose="02020603050405020304" pitchFamily="18" charset="0"/>
                <a:cs typeface="Times New Roman" panose="02020603050405020304" pitchFamily="18" charset="0"/>
              </a:rPr>
              <a:t>Ev</a:t>
            </a:r>
            <a:r>
              <a:rPr lang="en-US" sz="1600" i="0" dirty="0">
                <a:solidFill>
                  <a:srgbClr val="202124"/>
                </a:solidFill>
                <a:effectLst/>
                <a:latin typeface="Times New Roman" panose="02020603050405020304" pitchFamily="18" charset="0"/>
                <a:cs typeface="Times New Roman" panose="02020603050405020304" pitchFamily="18" charset="0"/>
              </a:rPr>
              <a:t>-DO, 4G LTE or 5G UWB broadband networks</a:t>
            </a:r>
            <a:r>
              <a:rPr lang="en-US" sz="1600" b="0" i="0" dirty="0">
                <a:solidFill>
                  <a:srgbClr val="202124"/>
                </a:solidFill>
                <a:effectLst/>
                <a:latin typeface="Times New Roman" panose="02020603050405020304" pitchFamily="18" charset="0"/>
                <a:cs typeface="Times New Roman" panose="02020603050405020304" pitchFamily="18" charset="0"/>
              </a:rPr>
              <a:t>.</a:t>
            </a:r>
          </a:p>
          <a:p>
            <a:pPr marL="0" indent="0">
              <a:buNone/>
            </a:pPr>
            <a:r>
              <a:rPr lang="en-US" b="1" u="sng" dirty="0">
                <a:latin typeface="Times New Roman" panose="02020603050405020304" pitchFamily="18" charset="0"/>
                <a:cs typeface="Times New Roman" panose="02020603050405020304" pitchFamily="18" charset="0"/>
              </a:rPr>
              <a:t>Verizon Cloud:</a:t>
            </a:r>
          </a:p>
          <a:p>
            <a:r>
              <a:rPr lang="en-US" sz="1600" dirty="0">
                <a:latin typeface="Times New Roman" panose="02020603050405020304" pitchFamily="18" charset="0"/>
                <a:cs typeface="Times New Roman" panose="02020603050405020304" pitchFamily="18" charset="0"/>
              </a:rPr>
              <a:t>It offers first 30 days then after it offers storage plans with different packages like </a:t>
            </a:r>
          </a:p>
          <a:p>
            <a:r>
              <a:rPr lang="en-US" sz="1600" dirty="0">
                <a:latin typeface="Times New Roman" panose="02020603050405020304" pitchFamily="18" charset="0"/>
                <a:cs typeface="Times New Roman" panose="02020603050405020304" pitchFamily="18" charset="0"/>
              </a:rPr>
              <a:t>$19.9  </a:t>
            </a:r>
            <a:r>
              <a:rPr lang="en-US" sz="1600" b="1" dirty="0">
                <a:latin typeface="Times New Roman" panose="02020603050405020304" pitchFamily="18" charset="0"/>
                <a:cs typeface="Times New Roman" panose="02020603050405020304" pitchFamily="18" charset="0"/>
              </a:rPr>
              <a:t>Unlimited storage</a:t>
            </a:r>
            <a:r>
              <a:rPr lang="en-US" sz="1600" dirty="0">
                <a:latin typeface="Times New Roman" panose="02020603050405020304" pitchFamily="18" charset="0"/>
                <a:cs typeface="Times New Roman" panose="02020603050405020304" pitchFamily="18" charset="0"/>
              </a:rPr>
              <a:t> for up to </a:t>
            </a:r>
            <a:r>
              <a:rPr lang="en-US" sz="1600" b="1" dirty="0">
                <a:latin typeface="Times New Roman" panose="02020603050405020304" pitchFamily="18" charset="0"/>
                <a:cs typeface="Times New Roman" panose="02020603050405020304" pitchFamily="18" charset="0"/>
              </a:rPr>
              <a:t>5 users </a:t>
            </a:r>
            <a:r>
              <a:rPr lang="en-US" sz="1600" dirty="0">
                <a:latin typeface="Times New Roman" panose="02020603050405020304" pitchFamily="18" charset="0"/>
                <a:cs typeface="Times New Roman" panose="02020603050405020304" pitchFamily="18" charset="0"/>
              </a:rPr>
              <a:t>and unlimited eligible devices.</a:t>
            </a:r>
          </a:p>
          <a:p>
            <a:r>
              <a:rPr lang="en-US" sz="1600" dirty="0">
                <a:latin typeface="Times New Roman" panose="02020603050405020304" pitchFamily="18" charset="0"/>
                <a:cs typeface="Times New Roman" panose="02020603050405020304" pitchFamily="18" charset="0"/>
              </a:rPr>
              <a:t>$14.99 it offers </a:t>
            </a:r>
            <a:r>
              <a:rPr lang="en-US" sz="1600" b="1" dirty="0">
                <a:latin typeface="Times New Roman" panose="02020603050405020304" pitchFamily="18" charset="0"/>
                <a:cs typeface="Times New Roman" panose="02020603050405020304" pitchFamily="18" charset="0"/>
              </a:rPr>
              <a:t>2 TB storage </a:t>
            </a:r>
            <a:r>
              <a:rPr lang="en-US" sz="1600" dirty="0">
                <a:latin typeface="Times New Roman" panose="02020603050405020304" pitchFamily="18" charset="0"/>
                <a:cs typeface="Times New Roman" panose="02020603050405020304" pitchFamily="18" charset="0"/>
              </a:rPr>
              <a:t>up to </a:t>
            </a:r>
            <a:r>
              <a:rPr lang="en-US" sz="1600" b="1" dirty="0">
                <a:latin typeface="Times New Roman" panose="02020603050405020304" pitchFamily="18" charset="0"/>
                <a:cs typeface="Times New Roman" panose="02020603050405020304" pitchFamily="18" charset="0"/>
              </a:rPr>
              <a:t>5 users.</a:t>
            </a:r>
          </a:p>
          <a:p>
            <a:r>
              <a:rPr lang="en-US" sz="1600" dirty="0">
                <a:latin typeface="Times New Roman" panose="02020603050405020304" pitchFamily="18" charset="0"/>
                <a:cs typeface="Times New Roman" panose="02020603050405020304" pitchFamily="18" charset="0"/>
              </a:rPr>
              <a:t>$5.99 it offers </a:t>
            </a:r>
            <a:r>
              <a:rPr lang="en-US" sz="1600" b="1" dirty="0">
                <a:latin typeface="Times New Roman" panose="02020603050405020304" pitchFamily="18" charset="0"/>
                <a:cs typeface="Times New Roman" panose="02020603050405020304" pitchFamily="18" charset="0"/>
              </a:rPr>
              <a:t>600 GB Storage </a:t>
            </a:r>
            <a:r>
              <a:rPr lang="en-US" sz="1600" dirty="0">
                <a:latin typeface="Times New Roman" panose="02020603050405020304" pitchFamily="18" charset="0"/>
                <a:cs typeface="Times New Roman" panose="02020603050405020304" pitchFamily="18" charset="0"/>
              </a:rPr>
              <a:t>for </a:t>
            </a:r>
            <a:r>
              <a:rPr lang="en-US" sz="1600" b="1" dirty="0">
                <a:latin typeface="Times New Roman" panose="02020603050405020304" pitchFamily="18" charset="0"/>
                <a:cs typeface="Times New Roman" panose="02020603050405020304" pitchFamily="18" charset="0"/>
              </a:rPr>
              <a:t>1 user </a:t>
            </a:r>
            <a:r>
              <a:rPr lang="en-US" sz="1600" dirty="0">
                <a:latin typeface="Times New Roman" panose="02020603050405020304" pitchFamily="18" charset="0"/>
                <a:cs typeface="Times New Roman" panose="02020603050405020304" pitchFamily="18" charset="0"/>
              </a:rPr>
              <a:t>and one device.</a:t>
            </a:r>
          </a:p>
          <a:p>
            <a:pPr marL="0" indent="0">
              <a:buNone/>
            </a:pPr>
            <a:r>
              <a:rPr lang="en-US" sz="1800" b="1" u="sng" dirty="0">
                <a:latin typeface="Times New Roman" panose="02020603050405020304" pitchFamily="18" charset="0"/>
                <a:cs typeface="Times New Roman" panose="02020603050405020304" pitchFamily="18" charset="0"/>
              </a:rPr>
              <a:t>Benefits:</a:t>
            </a:r>
          </a:p>
          <a:p>
            <a:r>
              <a:rPr lang="en-US" sz="1600" dirty="0">
                <a:latin typeface="Times New Roman" panose="02020603050405020304" pitchFamily="18" charset="0"/>
                <a:cs typeface="Times New Roman" panose="02020603050405020304" pitchFamily="18" charset="0"/>
              </a:rPr>
              <a:t>Largest Service Provider</a:t>
            </a:r>
          </a:p>
          <a:p>
            <a:r>
              <a:rPr lang="en-US" sz="1600" dirty="0">
                <a:latin typeface="Times New Roman" panose="02020603050405020304" pitchFamily="18" charset="0"/>
                <a:cs typeface="Times New Roman" panose="02020603050405020304" pitchFamily="18" charset="0"/>
              </a:rPr>
              <a:t>Most Coverage in the Country</a:t>
            </a:r>
          </a:p>
          <a:p>
            <a:r>
              <a:rPr lang="en-US" sz="1600" dirty="0">
                <a:latin typeface="Times New Roman" panose="02020603050405020304" pitchFamily="18" charset="0"/>
                <a:cs typeface="Times New Roman" panose="02020603050405020304" pitchFamily="18" charset="0"/>
              </a:rPr>
              <a:t>Many deals are offered to current Customers</a:t>
            </a:r>
          </a:p>
          <a:p>
            <a:r>
              <a:rPr lang="en-US" sz="1600" dirty="0">
                <a:latin typeface="Times New Roman" panose="02020603050405020304" pitchFamily="18" charset="0"/>
                <a:cs typeface="Times New Roman" panose="02020603050405020304" pitchFamily="18" charset="0"/>
              </a:rPr>
              <a:t>Military and Veteran discounts</a:t>
            </a:r>
          </a:p>
          <a:p>
            <a:r>
              <a:rPr lang="en-US" sz="1600" dirty="0">
                <a:latin typeface="Times New Roman" panose="02020603050405020304" pitchFamily="18" charset="0"/>
                <a:cs typeface="Times New Roman" panose="02020603050405020304" pitchFamily="18" charset="0"/>
              </a:rPr>
              <a:t>Verizon rewards </a:t>
            </a:r>
          </a:p>
          <a:p>
            <a:r>
              <a:rPr lang="en-US" sz="1600" dirty="0">
                <a:latin typeface="Times New Roman" panose="02020603050405020304" pitchFamily="18" charset="0"/>
                <a:cs typeface="Times New Roman" panose="02020603050405020304" pitchFamily="18" charset="0"/>
              </a:rPr>
              <a:t>Best Video experience of all carriers </a:t>
            </a:r>
          </a:p>
        </p:txBody>
      </p:sp>
    </p:spTree>
    <p:extLst>
      <p:ext uri="{BB962C8B-B14F-4D97-AF65-F5344CB8AC3E}">
        <p14:creationId xmlns:p14="http://schemas.microsoft.com/office/powerpoint/2010/main" val="39965874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TM03457444[[fn=Basis]]</Template>
  <TotalTime>163</TotalTime>
  <Words>353</Words>
  <Application>Microsoft Office PowerPoint</Application>
  <PresentationFormat>Widescreen</PresentationFormat>
  <Paragraphs>32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Times New Roman</vt:lpstr>
      <vt:lpstr>Trebuchet MS</vt:lpstr>
      <vt:lpstr>Wingdings 3</vt:lpstr>
      <vt:lpstr>Facet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Srivani Gande</dc:creator>
  <cp:lastModifiedBy>Vishnuvardhan Jataboina</cp:lastModifiedBy>
  <cp:revision>2</cp:revision>
  <dcterms:created xsi:type="dcterms:W3CDTF">2021-03-22T16:04:06Z</dcterms:created>
  <dcterms:modified xsi:type="dcterms:W3CDTF">2021-03-23T05:50:12Z</dcterms:modified>
</cp:coreProperties>
</file>