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media/image1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70"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6" d="100"/>
          <a:sy n="86" d="100"/>
        </p:scale>
        <p:origin x="-66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epak\Desktop\Puvi%20Performance%20Analysis%20N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1</c:f>
              <c:strCache>
                <c:ptCount val="1"/>
                <c:pt idx="0">
                  <c:v>1</c:v>
                </c:pt>
              </c:strCache>
            </c:strRef>
          </c:tx>
          <c:spPr>
            <a:solidFill>
              <a:schemeClr val="accent1"/>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{0,0,0,271,0}</c:f>
              <c:numCache>
                <c:formatCode>General</c:formatCode>
                <c:ptCount val="5"/>
                <c:pt idx="0">
                  <c:v>0</c:v>
                </c:pt>
                <c:pt idx="1">
                  <c:v>0</c:v>
                </c:pt>
                <c:pt idx="2">
                  <c:v>0</c:v>
                </c:pt>
                <c:pt idx="3">
                  <c:v>271</c:v>
                </c:pt>
                <c:pt idx="4">
                  <c:v>0</c:v>
                </c:pt>
              </c:numCache>
            </c:numRef>
          </c:val>
        </c:ser>
        <c:ser>
          <c:idx val="1"/>
          <c:order val="1"/>
          <c:tx>
            <c:strRef>
              <c:f>2</c:f>
              <c:strCache>
                <c:ptCount val="1"/>
                <c:pt idx="0">
                  <c:v>2</c:v>
                </c:pt>
              </c:strCache>
            </c:strRef>
          </c:tx>
          <c:spPr>
            <a:solidFill>
              <a:schemeClr val="accent2"/>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{0,1020,0,0,0}</c:f>
              <c:numCache>
                <c:formatCode>General</c:formatCode>
                <c:ptCount val="5"/>
                <c:pt idx="0">
                  <c:v>0</c:v>
                </c:pt>
                <c:pt idx="1">
                  <c:v>1020</c:v>
                </c:pt>
                <c:pt idx="2">
                  <c:v>0</c:v>
                </c:pt>
                <c:pt idx="3">
                  <c:v>0</c:v>
                </c:pt>
                <c:pt idx="4">
                  <c:v>0</c:v>
                </c:pt>
              </c:numCache>
            </c:numRef>
          </c:val>
        </c:ser>
        <c:ser>
          <c:idx val="2"/>
          <c:order val="2"/>
          <c:tx>
            <c:strRef>
              <c:f>3</c:f>
              <c:strCache>
                <c:ptCount val="1"/>
                <c:pt idx="0">
                  <c:v>3</c:v>
                </c:pt>
              </c:strCache>
            </c:strRef>
          </c:tx>
          <c:spPr>
            <a:solidFill>
              <a:schemeClr val="accent3"/>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{4590,0,0,0,0}</c:f>
              <c:numCache>
                <c:formatCode>General</c:formatCode>
                <c:ptCount val="5"/>
                <c:pt idx="0">
                  <c:v>4590</c:v>
                </c:pt>
                <c:pt idx="1">
                  <c:v>0</c:v>
                </c:pt>
                <c:pt idx="2">
                  <c:v>0</c:v>
                </c:pt>
                <c:pt idx="3">
                  <c:v>0</c:v>
                </c:pt>
                <c:pt idx="4">
                  <c:v>0</c:v>
                </c:pt>
              </c:numCache>
            </c:numRef>
          </c:val>
        </c:ser>
        <c:ser>
          <c:idx val="3"/>
          <c:order val="3"/>
          <c:tx>
            <c:strRef>
              <c:f>4</c:f>
              <c:strCache>
                <c:ptCount val="1"/>
                <c:pt idx="0">
                  <c:v>4</c:v>
                </c:pt>
              </c:strCache>
            </c:strRef>
          </c:tx>
          <c:spPr>
            <a:solidFill>
              <a:schemeClr val="accent4"/>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{0,0,1676,0,0}</c:f>
              <c:numCache>
                <c:formatCode>General</c:formatCode>
                <c:ptCount val="5"/>
                <c:pt idx="0">
                  <c:v>0</c:v>
                </c:pt>
                <c:pt idx="1">
                  <c:v>0</c:v>
                </c:pt>
                <c:pt idx="2">
                  <c:v>1676</c:v>
                </c:pt>
                <c:pt idx="3">
                  <c:v>0</c:v>
                </c:pt>
                <c:pt idx="4">
                  <c:v>0</c:v>
                </c:pt>
              </c:numCache>
            </c:numRef>
          </c:val>
        </c:ser>
        <c:ser>
          <c:idx val="4"/>
          <c:order val="4"/>
          <c:tx>
            <c:strRef>
              <c:f>5</c:f>
              <c:strCache>
                <c:ptCount val="1"/>
                <c:pt idx="0">
                  <c:v>5</c:v>
                </c:pt>
              </c:strCache>
            </c:strRef>
          </c:tx>
          <c:spPr>
            <a:solidFill>
              <a:schemeClr val="accent5"/>
            </a:solidFill>
            <a:ln>
              <a:noFill/>
            </a:ln>
            <a:effectLst/>
          </c:spPr>
          <c:invertIfNegative val="0"/>
          <c:dLbls>
            <c:delete val="1"/>
          </c:dLbls>
          <c:cat>
            <c:strRef>
              <c:f>{"Average","Bad","Good","Very Bad","Very Good"}</c:f>
              <c:strCache>
                <c:ptCount val="5"/>
                <c:pt idx="0">
                  <c:v>Average</c:v>
                </c:pt>
                <c:pt idx="1">
                  <c:v>Bad</c:v>
                </c:pt>
                <c:pt idx="2">
                  <c:v>Good</c:v>
                </c:pt>
                <c:pt idx="3">
                  <c:v>Very Bad</c:v>
                </c:pt>
                <c:pt idx="4">
                  <c:v>Very Good</c:v>
                </c:pt>
              </c:strCache>
            </c:strRef>
          </c:cat>
          <c:val>
            <c:numRef>
              <c:f>{0,0,0,0,1350}</c:f>
              <c:numCache>
                <c:formatCode>General</c:formatCode>
                <c:ptCount val="5"/>
                <c:pt idx="0">
                  <c:v>0</c:v>
                </c:pt>
                <c:pt idx="1">
                  <c:v>0</c:v>
                </c:pt>
                <c:pt idx="2">
                  <c:v>0</c:v>
                </c:pt>
                <c:pt idx="3">
                  <c:v>0</c:v>
                </c:pt>
                <c:pt idx="4">
                  <c:v>1350</c:v>
                </c:pt>
              </c:numCache>
            </c:numRef>
          </c:val>
        </c:ser>
        <c:dLbls>
          <c:showLegendKey val="0"/>
          <c:showVal val="0"/>
          <c:showCatName val="0"/>
          <c:showSerName val="0"/>
          <c:showPercent val="0"/>
          <c:showBubbleSize val="0"/>
        </c:dLbls>
        <c:gapWidth val="150"/>
        <c:overlap val="100"/>
        <c:axId val="40603648"/>
        <c:axId val="40605952"/>
      </c:barChart>
      <c:catAx>
        <c:axId val="40603648"/>
        <c:scaling>
          <c:orientation val="minMax"/>
        </c:scaling>
        <c:delete val="0"/>
        <c:axPos val="l"/>
        <c:majorTickMark val="out"/>
        <c:minorTickMark val="none"/>
        <c:tickLblPos val="nextTo"/>
        <c:spPr>
          <a:noFill/>
          <a:ln w="9525" cap="flat" cmpd="sng" algn="ctr">
            <a:solidFill>
              <a:schemeClr val="tx1">
                <a:lumMod val="15000"/>
                <a:lumOff val="85000"/>
              </a:schemeClr>
            </a:solidFill>
            <a:prstDash val="solid"/>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0605952"/>
        <c:crosses val="autoZero"/>
        <c:auto val="1"/>
        <c:lblAlgn val="ctr"/>
        <c:lblOffset val="100"/>
        <c:noMultiLvlLbl val="0"/>
      </c:catAx>
      <c:valAx>
        <c:axId val="40605952"/>
        <c:scaling>
          <c:orientation val="minMax"/>
        </c:scaling>
        <c:delete val="0"/>
        <c:axPos val="b"/>
        <c:majorGridlines>
          <c:spPr>
            <a:ln w="9525" cap="flat" cmpd="sng" algn="ctr">
              <a:solidFill>
                <a:schemeClr val="lt1">
                  <a:lumMod val="90200"/>
                </a:schemeClr>
              </a:solidFill>
              <a:prstDash val="solid"/>
              <a:round/>
            </a:ln>
            <a:effectLst/>
          </c:spPr>
        </c:majorGridlines>
        <c:numFmt formatCode="General" sourceLinked="1"/>
        <c:majorTickMark val="none"/>
        <c:minorTickMark val="none"/>
        <c:tickLblPos val="nextTo"/>
        <c:spPr>
          <a:noFill/>
          <a:ln w="9525" cap="flat" cmpd="sng" algn="ctr">
            <a:noFill/>
            <a:prstDash val="solid"/>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0603648"/>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2652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295524" y="3290233"/>
            <a:ext cx="9667876" cy="1938020"/>
          </a:xfrm>
          <a:prstGeom prst="rect">
            <a:avLst/>
          </a:prstGeom>
          <a:noFill/>
        </p:spPr>
        <p:txBody>
          <a:bodyPr wrap="square" rtlCol="0">
            <a:spAutoFit/>
          </a:bodyPr>
          <a:lstStyle/>
          <a:p>
            <a:r>
              <a:rPr lang="en-US" sz="2400" dirty="0"/>
              <a:t>STUDENT NAME</a:t>
            </a:r>
            <a:r>
              <a:rPr lang="en-US" sz="2400" dirty="0" smtClean="0"/>
              <a:t>: </a:t>
            </a:r>
            <a:r>
              <a:rPr lang="en-GB" altLang="en-US" sz="2400" dirty="0" smtClean="0"/>
              <a:t>S. VISHNU</a:t>
            </a:r>
            <a:endParaRPr lang="en-US" sz="2400" dirty="0"/>
          </a:p>
          <a:p>
            <a:r>
              <a:rPr lang="en-US" sz="2400" dirty="0"/>
              <a:t>REGISTER NO: </a:t>
            </a:r>
            <a:r>
              <a:rPr lang="en-US" sz="2400" dirty="0" smtClean="0"/>
              <a:t>312203</a:t>
            </a:r>
            <a:r>
              <a:rPr lang="en-GB" altLang="en-US" sz="2400" dirty="0" smtClean="0"/>
              <a:t>830</a:t>
            </a:r>
            <a:r>
              <a:rPr lang="en-US" sz="2400" dirty="0" smtClean="0"/>
              <a:t> / 388D64CE53D849994DA4A1440A14051B</a:t>
            </a:r>
            <a:endParaRPr lang="en-US" sz="2400" dirty="0" smtClean="0"/>
          </a:p>
          <a:p>
            <a:r>
              <a:rPr lang="en-US" sz="2400" dirty="0"/>
              <a:t>DEPARTMENT: DEPARTMENT </a:t>
            </a:r>
            <a:r>
              <a:rPr lang="en-US" sz="2400" dirty="0" smtClean="0"/>
              <a:t>OF COMMERCE</a:t>
            </a:r>
            <a:endParaRPr lang="en-US" sz="2400" dirty="0"/>
          </a:p>
          <a:p>
            <a:r>
              <a:rPr lang="en-US" sz="2400" dirty="0"/>
              <a:t>COLLEGE: HINDUSTAN COLLEGE OF ARTS &amp;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09600" y="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1" name="TextBox 10"/>
          <p:cNvSpPr txBox="1"/>
          <p:nvPr/>
        </p:nvSpPr>
        <p:spPr>
          <a:xfrm>
            <a:off x="838200" y="753741"/>
            <a:ext cx="8286750" cy="7571303"/>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ata collection: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 employee dataset is collected from the Edunet dashboard.</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Features collection: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the features for the project is selected from the dataset.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Conversion: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the rating is converted into text by using formula.</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Pivot table: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Then, created a pivot table using the insert tool.</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business unit is used in the rows.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gender code is used as filter.</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performance category is used as the values.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employee classification type is used in columns.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chart: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 chart is created by using the insert tool.</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Number of employees are in the Y axis and the business unit in the X axis. The chart is used to classify the male and female employees performances separately.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Box 7"/>
          <p:cNvSpPr txBox="1"/>
          <p:nvPr/>
        </p:nvSpPr>
        <p:spPr>
          <a:xfrm>
            <a:off x="755332" y="1143634"/>
            <a:ext cx="5940743"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C</a:t>
            </a:r>
            <a:r>
              <a:rPr lang="en-IN" sz="2000" b="1" u="sng" dirty="0">
                <a:latin typeface="Times New Roman" panose="02020603050405020304" pitchFamily="18" charset="0"/>
                <a:cs typeface="Times New Roman" panose="02020603050405020304" pitchFamily="18" charset="0"/>
              </a:rPr>
              <a:t>hart for Female Employee performance analysis:</a:t>
            </a:r>
            <a:endParaRPr lang="en-IN" sz="2000" b="1" u="sng" dirty="0">
              <a:latin typeface="Times New Roman" panose="02020603050405020304" pitchFamily="18" charset="0"/>
              <a:cs typeface="Times New Roman" panose="02020603050405020304" pitchFamily="18" charset="0"/>
            </a:endParaRPr>
          </a:p>
        </p:txBody>
      </p:sp>
      <p:graphicFrame>
        <p:nvGraphicFramePr>
          <p:cNvPr id="12" name="Chart 11"/>
          <p:cNvGraphicFramePr/>
          <p:nvPr/>
        </p:nvGraphicFramePr>
        <p:xfrm>
          <a:off x="914400" y="1752600"/>
          <a:ext cx="9906000" cy="4343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71600" y="1371600"/>
            <a:ext cx="8458200" cy="4831080"/>
          </a:xfrm>
          <a:prstGeom prst="rect">
            <a:avLst/>
          </a:prstGeom>
          <a:noFill/>
        </p:spPr>
        <p:txBody>
          <a:bodyPr wrap="square">
            <a:spAutoFit/>
          </a:bodyPr>
          <a:lstStyle/>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conclusion of female employee analysis is that the temporary type employees are performing more than the other employees.</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 shows that the number of employees in the full time job is between 18 and 36.</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 number of employees in the part time job is between 19 and 38.</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Finally, the number of temporary employees is 23 and 40.</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Therefore, the company may prefer temporary job persons more than others to get a good outcome.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894713" y="1996327"/>
            <a:ext cx="7777799" cy="3539430"/>
          </a:xfrm>
          <a:prstGeom prst="rect">
            <a:avLst/>
          </a:prstGeom>
          <a:noFill/>
        </p:spPr>
        <p:txBody>
          <a:bodyPr wrap="square">
            <a:spAutoFit/>
          </a:body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PowerPoint is about the performance analysis of the employees in a company during a particular period.</a:t>
            </a:r>
            <a:endParaRPr lang="en-US" sz="3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performance analysis is use to know about the work of an employee.</a:t>
            </a:r>
            <a:endParaRPr lang="en-US" sz="3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By doing this we can easily identify the best employees of the company.</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14400" y="1613167"/>
            <a:ext cx="7924800" cy="5201424"/>
          </a:xfrm>
          <a:prstGeom prst="rect">
            <a:avLst/>
          </a:prstGeom>
          <a:noFill/>
        </p:spPr>
        <p:txBody>
          <a:bodyPr wrap="square" rtlCol="0">
            <a:spAutoFit/>
          </a:bodyPr>
          <a:lstStyle/>
          <a:p>
            <a:pPr marL="342900" indent="-342900" algn="l">
              <a:buFont typeface="Arial" panose="020B0604020202020204" pitchFamily="34" charset="0"/>
              <a:buChar char="•"/>
            </a:pPr>
            <a:r>
              <a:rPr lang="en-US" sz="2800" dirty="0"/>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endParaRPr lang="en-US" sz="2800" dirty="0"/>
          </a:p>
          <a:p>
            <a:pPr algn="l"/>
            <a:r>
              <a:rPr lang="en-US" sz="2800" dirty="0"/>
              <a:t> </a:t>
            </a:r>
            <a:endParaRPr lang="en-US" sz="28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In this project the performance is analyzed by using the employee’s gender, business unit, performance category, first name, last name, date of birth, performance rating and with 20 more columns.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752241" y="1510784"/>
            <a:ext cx="6100996" cy="1569660"/>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T</a:t>
            </a:r>
            <a:r>
              <a:rPr lang="en-IN" sz="2400" b="1" u="sng" dirty="0">
                <a:latin typeface="Times New Roman" panose="02020603050405020304" pitchFamily="18" charset="0"/>
                <a:cs typeface="Times New Roman" panose="02020603050405020304" pitchFamily="18" charset="0"/>
              </a:rPr>
              <a:t>he end users of the employee performance analysis are:</a:t>
            </a:r>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524000" y="2503019"/>
            <a:ext cx="6100996" cy="3970318"/>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Supervisors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HR</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Executives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Senior leadership</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Financial analyst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Training and development teams</a:t>
            </a:r>
            <a:endParaRPr lang="en-IN" sz="2800" dirty="0">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4996" y="636486"/>
            <a:ext cx="1564533" cy="15469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2819399" y="2060523"/>
            <a:ext cx="6715125" cy="4401205"/>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Conditional formatting to find the blank cells.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Filter option to eliminate the blank cells in the columns.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IFS formula to convert the performance rating to text.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table to make a summary about the project.</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Chart visualization for easy understanding of the analysis.</a:t>
            </a:r>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673089" y="1546804"/>
            <a:ext cx="6100996"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U</a:t>
            </a:r>
            <a:r>
              <a:rPr lang="en-IN" sz="2000" b="1" u="sng" dirty="0">
                <a:latin typeface="Times New Roman" panose="02020603050405020304" pitchFamily="18" charset="0"/>
                <a:cs typeface="Times New Roman" panose="02020603050405020304" pitchFamily="18" charset="0"/>
              </a:rPr>
              <a:t>SED FORMULAS AND TECHNIQUES:</a:t>
            </a:r>
            <a:endParaRPr lang="en-IN" sz="20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4" name="TextBox 3"/>
          <p:cNvSpPr txBox="1"/>
          <p:nvPr/>
        </p:nvSpPr>
        <p:spPr>
          <a:xfrm>
            <a:off x="755332" y="1295400"/>
            <a:ext cx="610099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a:t>
            </a:r>
            <a:r>
              <a:rPr lang="en-IN" sz="2400" b="1" u="sng" dirty="0">
                <a:latin typeface="Times New Roman" panose="02020603050405020304" pitchFamily="18" charset="0"/>
                <a:cs typeface="Times New Roman" panose="02020603050405020304" pitchFamily="18" charset="0"/>
              </a:rPr>
              <a:t>ETAILS OF THE DATASET:</a:t>
            </a:r>
            <a:endParaRPr lang="en-IN" sz="2400" b="1"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295400" y="2057400"/>
            <a:ext cx="8915400" cy="4247317"/>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Downloaded the dataset from the Edunet student dashboard.</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contains totally  26 features</a:t>
            </a:r>
            <a:r>
              <a:rPr lang="en-IN"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this project I have selected 9 features to analyse the performance</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ID and the current employee rating are in numerical values. </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 have added one more feature called performance category to convert the rating into text by formula.</a:t>
            </a:r>
            <a:endParaRPr lang="en-US" sz="28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1335139" y="1325634"/>
            <a:ext cx="8751188" cy="3539430"/>
          </a:xfrm>
          <a:prstGeom prst="rect">
            <a:avLst/>
          </a:prstGeom>
          <a:noFill/>
        </p:spPr>
        <p:txBody>
          <a:bodyPr wrap="square" rtlCol="0">
            <a:spAutoFit/>
          </a:bodyPr>
          <a:lstStyle/>
          <a:p>
            <a:pPr marL="514350" indent="-514350" algn="l">
              <a:buFont typeface="Wingdings" panose="05000000000000000000" pitchFamily="2" charset="2"/>
              <a:buChar char="q"/>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IFS formula:</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highlight>
                  <a:srgbClr val="FFFF00"/>
                </a:highlight>
                <a:latin typeface="Times New Roman" panose="02020603050405020304" pitchFamily="18" charset="0"/>
                <a:cs typeface="Times New Roman" panose="02020603050405020304" pitchFamily="18" charset="0"/>
              </a:rPr>
              <a:t>=IFS(Z8&gt;=5,"EXCELLENT",Z8&gt;=4,"VERY GOOD",Z8&gt;=3,"GOOD",TRUE,"LOW")</a:t>
            </a:r>
            <a:endParaRPr lang="en-US" sz="2800" dirty="0">
              <a:solidFill>
                <a:srgbClr val="0D0D0D"/>
              </a:solidFill>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2170265" y="3381373"/>
            <a:ext cx="4943200" cy="2246769"/>
          </a:xfrm>
          <a:prstGeom prst="rect">
            <a:avLst/>
          </a:prstGeom>
          <a:noFill/>
        </p:spPr>
        <p:txBody>
          <a:bodyPr wrap="square">
            <a:spAutoFit/>
          </a:bodyPr>
          <a:lstStyle/>
          <a:p>
            <a:pPr marL="514350" indent="-5143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second part is about the Pivot table used in the excel to easily identify the performance based on the employee work type:</a:t>
            </a:r>
            <a:endParaRPr lang="en-IN" sz="2800" dirty="0">
              <a:latin typeface="Times New Roman" panose="02020603050405020304" pitchFamily="18" charset="0"/>
              <a:cs typeface="Times New Roman" panose="02020603050405020304" pitchFamily="18" charset="0"/>
            </a:endParaRPr>
          </a:p>
        </p:txBody>
      </p:sp>
      <p:pic>
        <p:nvPicPr>
          <p:cNvPr id="16" name="Graphic 15"/>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7314138" y="3381374"/>
            <a:ext cx="2972862" cy="3419474"/>
          </a:xfrm>
          <a:prstGeom prst="rect">
            <a:avLst/>
          </a:prstGeom>
          <a:effectLst>
            <a:glow rad="139700">
              <a:schemeClr val="accent1">
                <a:satMod val="175000"/>
                <a:alpha val="40000"/>
              </a:schemeClr>
            </a:glow>
          </a:effectLst>
          <a:scene3d>
            <a:camera prst="orthographicFront"/>
            <a:lightRig rig="threePt" dir="t"/>
          </a:scene3d>
          <a:sp3d>
            <a:bevelT prst="angle"/>
          </a:sp3d>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3670</Words>
  <Application>WPS Presentation</Application>
  <PresentationFormat>Custom</PresentationFormat>
  <Paragraphs>149</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wwwsi</cp:lastModifiedBy>
  <cp:revision>18</cp:revision>
  <dcterms:created xsi:type="dcterms:W3CDTF">2024-03-29T15:07:00Z</dcterms:created>
  <dcterms:modified xsi:type="dcterms:W3CDTF">2024-10-08T06:23:59Z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854E73A8ECA04DE58BA6268C5DA938C1_13</vt:lpwstr>
  </property>
  <property fmtid="{D5CDD505-2E9C-101B-9397-08002B2CF9AE}" pid="5" name="KSOProductBuildVer">
    <vt:lpwstr>1033-12.2.0.13472</vt:lpwstr>
  </property>
</Properties>
</file>