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10/30/2024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10/30/2024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599363"/>
          </a:xfrm>
        </p:spPr>
        <p:txBody>
          <a:bodyPr>
            <a:normAutofit fontScale="90000"/>
          </a:bodyPr>
          <a:lstStyle/>
          <a:p>
            <a:r>
              <a:rPr lang="en-US" dirty="0" smtClean="0"/>
              <a:t>Linear Regression Bike Sharing </a:t>
            </a:r>
            <a:r>
              <a:rPr lang="en-US" dirty="0" err="1" smtClean="0"/>
              <a:t>DataSET</a:t>
            </a:r>
            <a:r>
              <a:rPr lang="en-US" dirty="0" smtClean="0"/>
              <a:t> </a:t>
            </a:r>
            <a:endParaRPr lang="en-IN" dirty="0"/>
          </a:p>
        </p:txBody>
      </p:sp>
      <p:sp>
        <p:nvSpPr>
          <p:cNvPr id="3" name="Subtitle 2"/>
          <p:cNvSpPr>
            <a:spLocks noGrp="1"/>
          </p:cNvSpPr>
          <p:nvPr>
            <p:ph type="subTitle" idx="1"/>
          </p:nvPr>
        </p:nvSpPr>
        <p:spPr>
          <a:xfrm>
            <a:off x="581194" y="1851011"/>
            <a:ext cx="10993546" cy="590321"/>
          </a:xfrm>
        </p:spPr>
        <p:txBody>
          <a:bodyPr>
            <a:normAutofit/>
          </a:bodyPr>
          <a:lstStyle/>
          <a:p>
            <a:r>
              <a:rPr lang="en-US" dirty="0" smtClean="0"/>
              <a:t>Vishnu sagar </a:t>
            </a:r>
            <a:r>
              <a:rPr lang="en-US" dirty="0" smtClean="0"/>
              <a:t>thupili</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40" y="3082834"/>
            <a:ext cx="8636726" cy="3309258"/>
          </a:xfrm>
          <a:prstGeom prst="rect">
            <a:avLst/>
          </a:prstGeom>
        </p:spPr>
      </p:pic>
    </p:spTree>
    <p:extLst>
      <p:ext uri="{BB962C8B-B14F-4D97-AF65-F5344CB8AC3E}">
        <p14:creationId xmlns:p14="http://schemas.microsoft.com/office/powerpoint/2010/main" val="144373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Boxplot for bike rentals by year</a:t>
            </a:r>
            <a:endParaRPr lang="en-IN" dirty="0"/>
          </a:p>
        </p:txBody>
      </p:sp>
      <p:sp>
        <p:nvSpPr>
          <p:cNvPr id="7" name="Rectangle 2"/>
          <p:cNvSpPr>
            <a:spLocks noChangeArrowheads="1"/>
          </p:cNvSpPr>
          <p:nvPr/>
        </p:nvSpPr>
        <p:spPr bwMode="auto">
          <a:xfrm>
            <a:off x="418012" y="2138864"/>
            <a:ext cx="444137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Based on the graph, the key outcomes are: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Significant increase in bike rentals from year 0 to year 1, rising from around 4,000 to over 7,000.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The graph shows a clear upward trend in bike rentals over the 2-year period depicted.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4859383" y="2138864"/>
            <a:ext cx="7209416" cy="4130398"/>
          </a:xfrm>
          <a:prstGeom prst="rect">
            <a:avLst/>
          </a:prstGeom>
        </p:spPr>
      </p:pic>
    </p:spTree>
    <p:extLst>
      <p:ext uri="{BB962C8B-B14F-4D97-AF65-F5344CB8AC3E}">
        <p14:creationId xmlns:p14="http://schemas.microsoft.com/office/powerpoint/2010/main" val="274165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Boxplot for bike rentals by month</a:t>
            </a:r>
            <a:endParaRPr lang="en-IN" dirty="0"/>
          </a:p>
        </p:txBody>
      </p:sp>
      <p:sp>
        <p:nvSpPr>
          <p:cNvPr id="3" name="Rectangle 2"/>
          <p:cNvSpPr/>
          <p:nvPr/>
        </p:nvSpPr>
        <p:spPr>
          <a:xfrm>
            <a:off x="409303" y="2137176"/>
            <a:ext cx="4676503" cy="3293209"/>
          </a:xfrm>
          <a:prstGeom prst="rect">
            <a:avLst/>
          </a:prstGeom>
        </p:spPr>
        <p:txBody>
          <a:bodyPr wrap="square">
            <a:spAutoFit/>
          </a:bodyPr>
          <a:lstStyle/>
          <a:p>
            <a:pPr algn="just"/>
            <a:r>
              <a:rPr lang="en-US" sz="1600" dirty="0"/>
              <a:t>Based on the graph showing bike rentals by month, the key outcomes are:</a:t>
            </a:r>
          </a:p>
          <a:p>
            <a:pPr marL="285750" indent="-285750" algn="just">
              <a:buFont typeface="Arial" panose="020B0604020202020204" pitchFamily="34" charset="0"/>
              <a:buChar char="•"/>
            </a:pPr>
            <a:r>
              <a:rPr lang="en-US" sz="1600" dirty="0"/>
              <a:t>Bike rentals peak during the summer months (June-August) with the highest number around 7,500 rentals.</a:t>
            </a:r>
          </a:p>
          <a:p>
            <a:pPr marL="285750" indent="-285750" algn="just">
              <a:buFont typeface="Arial" panose="020B0604020202020204" pitchFamily="34" charset="0"/>
              <a:buChar char="•"/>
            </a:pPr>
            <a:r>
              <a:rPr lang="en-US" sz="1600" dirty="0"/>
              <a:t>Bike rentals are lowest during the winter months (November-February) with the lowest point around 2,500 rentals.</a:t>
            </a:r>
          </a:p>
          <a:p>
            <a:pPr marL="285750" indent="-285750" algn="just">
              <a:buFont typeface="Arial" panose="020B0604020202020204" pitchFamily="34" charset="0"/>
              <a:buChar char="•"/>
            </a:pPr>
            <a:r>
              <a:rPr lang="en-US" sz="1600" dirty="0"/>
              <a:t>The graph shows a clear seasonal trend in bike rentals, with highs in the summer and lows in the winter.</a:t>
            </a:r>
          </a:p>
          <a:p>
            <a:pPr marL="285750" indent="-285750" algn="just">
              <a:buFont typeface="Arial" panose="020B0604020202020204" pitchFamily="34" charset="0"/>
              <a:buChar char="•"/>
            </a:pPr>
            <a:r>
              <a:rPr lang="en-US" sz="1600" dirty="0"/>
              <a:t>There is significant monthly variation in bike rentals, ranging from around 2,500 to 7,500.</a:t>
            </a:r>
          </a:p>
        </p:txBody>
      </p:sp>
      <p:pic>
        <p:nvPicPr>
          <p:cNvPr id="4" name="Picture 3"/>
          <p:cNvPicPr>
            <a:picLocks noChangeAspect="1"/>
          </p:cNvPicPr>
          <p:nvPr/>
        </p:nvPicPr>
        <p:blipFill>
          <a:blip r:embed="rId2"/>
          <a:stretch>
            <a:fillRect/>
          </a:stretch>
        </p:blipFill>
        <p:spPr>
          <a:xfrm>
            <a:off x="4998720" y="2182438"/>
            <a:ext cx="7193280" cy="4153260"/>
          </a:xfrm>
          <a:prstGeom prst="rect">
            <a:avLst/>
          </a:prstGeom>
        </p:spPr>
      </p:pic>
    </p:spTree>
    <p:extLst>
      <p:ext uri="{BB962C8B-B14F-4D97-AF65-F5344CB8AC3E}">
        <p14:creationId xmlns:p14="http://schemas.microsoft.com/office/powerpoint/2010/main" val="126221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t>
            </a:r>
            <a:r>
              <a:rPr lang="en-US" dirty="0"/>
              <a:t>analysis on numerical variables</a:t>
            </a:r>
            <a:endParaRPr lang="en-IN" dirty="0"/>
          </a:p>
        </p:txBody>
      </p:sp>
      <p:sp>
        <p:nvSpPr>
          <p:cNvPr id="4" name="Rectangle 1"/>
          <p:cNvSpPr>
            <a:spLocks noChangeArrowheads="1"/>
          </p:cNvSpPr>
          <p:nvPr/>
        </p:nvSpPr>
        <p:spPr bwMode="auto">
          <a:xfrm>
            <a:off x="424437" y="1816580"/>
            <a:ext cx="512292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The feature with the highest positive correlation (1.00) is temp with itself, indicating a perfect linear relationship.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The features with the next highest positive correlations are </a:t>
            </a:r>
            <a:r>
              <a:rPr kumimoji="0" lang="en-US" altLang="en-US" sz="1600" b="0" i="0" u="none" strike="noStrike" cap="none" normalizeH="0" baseline="0" dirty="0" err="1" smtClean="0">
                <a:ln>
                  <a:noFill/>
                </a:ln>
                <a:solidFill>
                  <a:schemeClr val="tx1"/>
                </a:solidFill>
                <a:effectLst/>
                <a:latin typeface="Arial" panose="020B0604020202020204" pitchFamily="34" charset="0"/>
              </a:rPr>
              <a:t>atemp</a:t>
            </a:r>
            <a:r>
              <a:rPr kumimoji="0" lang="en-US" altLang="en-US" sz="1600" b="0" i="0" u="none" strike="noStrike" cap="none" normalizeH="0" baseline="0" dirty="0" smtClean="0">
                <a:ln>
                  <a:noFill/>
                </a:ln>
                <a:solidFill>
                  <a:schemeClr val="tx1"/>
                </a:solidFill>
                <a:effectLst/>
                <a:latin typeface="Arial" panose="020B0604020202020204" pitchFamily="34" charset="0"/>
              </a:rPr>
              <a:t> (0.99) and temp (0.99), suggesting a very strong positive linear relationship between these two.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The features with the lowest correlations are </a:t>
            </a:r>
            <a:r>
              <a:rPr kumimoji="0" lang="en-US" altLang="en-US" sz="1600" b="0" i="0" u="none" strike="noStrike" cap="none" normalizeH="0" baseline="0" dirty="0" err="1" smtClean="0">
                <a:ln>
                  <a:noFill/>
                </a:ln>
                <a:solidFill>
                  <a:schemeClr val="tx1"/>
                </a:solidFill>
                <a:effectLst/>
                <a:latin typeface="Arial" panose="020B0604020202020204" pitchFamily="34" charset="0"/>
              </a:rPr>
              <a:t>windspped</a:t>
            </a:r>
            <a:r>
              <a:rPr kumimoji="0" lang="en-US" altLang="en-US" sz="1600" b="0" i="0" u="none" strike="noStrike" cap="none" normalizeH="0" baseline="0" dirty="0" smtClean="0">
                <a:ln>
                  <a:noFill/>
                </a:ln>
                <a:solidFill>
                  <a:schemeClr val="tx1"/>
                </a:solidFill>
                <a:effectLst/>
                <a:latin typeface="Arial" panose="020B0604020202020204" pitchFamily="34" charset="0"/>
              </a:rPr>
              <a:t> (-0.25 to -0.18) and hum (-0.25 to 0.14), indicating weaker and more variable linear relationships with the other features.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The feature </a:t>
            </a:r>
            <a:r>
              <a:rPr kumimoji="0" lang="en-US" altLang="en-US" sz="1600" b="0" i="0" u="none" strike="noStrike" cap="none" normalizeH="0" baseline="0" dirty="0" err="1" smtClean="0">
                <a:ln>
                  <a:noFill/>
                </a:ln>
                <a:solidFill>
                  <a:schemeClr val="tx1"/>
                </a:solidFill>
                <a:effectLst/>
                <a:latin typeface="Arial" panose="020B0604020202020204" pitchFamily="34" charset="0"/>
              </a:rPr>
              <a:t>cnt</a:t>
            </a:r>
            <a:r>
              <a:rPr kumimoji="0" lang="en-US" altLang="en-US" sz="1600" b="0" i="0" u="none" strike="noStrike" cap="none" normalizeH="0" baseline="0" dirty="0" smtClean="0">
                <a:ln>
                  <a:noFill/>
                </a:ln>
                <a:solidFill>
                  <a:schemeClr val="tx1"/>
                </a:solidFill>
                <a:effectLst/>
                <a:latin typeface="Arial" panose="020B0604020202020204" pitchFamily="34" charset="0"/>
              </a:rPr>
              <a:t> has a strong positive correlation (0.63) with both temp and </a:t>
            </a:r>
            <a:r>
              <a:rPr kumimoji="0" lang="en-US" altLang="en-US" sz="1600" b="0" i="0" u="none" strike="noStrike" cap="none" normalizeH="0" baseline="0" dirty="0" err="1" smtClean="0">
                <a:ln>
                  <a:noFill/>
                </a:ln>
                <a:solidFill>
                  <a:schemeClr val="tx1"/>
                </a:solidFill>
                <a:effectLst/>
                <a:latin typeface="Arial" panose="020B0604020202020204" pitchFamily="34" charset="0"/>
              </a:rPr>
              <a:t>atemp</a:t>
            </a:r>
            <a:r>
              <a:rPr kumimoji="0" lang="en-US" altLang="en-US" sz="1600" b="0" i="0" u="none" strike="noStrike" cap="none" normalizeH="0" baseline="0" dirty="0" smtClean="0">
                <a:ln>
                  <a:noFill/>
                </a:ln>
                <a:solidFill>
                  <a:schemeClr val="tx1"/>
                </a:solidFill>
                <a:effectLst/>
                <a:latin typeface="Arial" panose="020B0604020202020204" pitchFamily="34" charset="0"/>
              </a:rPr>
              <a:t>, implying a potential connection between temperature-related variables and the target variable.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Overall, the matrix highlights both strong and weak linear relationships between the various numerical features, which could be useful for further analysis and modeling. </a:t>
            </a:r>
          </a:p>
        </p:txBody>
      </p:sp>
      <p:pic>
        <p:nvPicPr>
          <p:cNvPr id="6" name="Picture 5"/>
          <p:cNvPicPr>
            <a:picLocks noChangeAspect="1"/>
          </p:cNvPicPr>
          <p:nvPr/>
        </p:nvPicPr>
        <p:blipFill>
          <a:blip r:embed="rId2"/>
          <a:stretch>
            <a:fillRect/>
          </a:stretch>
        </p:blipFill>
        <p:spPr>
          <a:xfrm>
            <a:off x="5806718" y="1891880"/>
            <a:ext cx="5688596" cy="4847673"/>
          </a:xfrm>
          <a:prstGeom prst="rect">
            <a:avLst/>
          </a:prstGeom>
        </p:spPr>
      </p:pic>
    </p:spTree>
    <p:extLst>
      <p:ext uri="{BB962C8B-B14F-4D97-AF65-F5344CB8AC3E}">
        <p14:creationId xmlns:p14="http://schemas.microsoft.com/office/powerpoint/2010/main" val="231367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a:t>
            </a:r>
            <a:r>
              <a:rPr lang="en-US" dirty="0"/>
              <a:t>plot for the top 10 most significant features</a:t>
            </a:r>
            <a:endParaRPr lang="en-IN" dirty="0"/>
          </a:p>
        </p:txBody>
      </p:sp>
      <p:pic>
        <p:nvPicPr>
          <p:cNvPr id="3" name="Picture 2"/>
          <p:cNvPicPr>
            <a:picLocks noChangeAspect="1"/>
          </p:cNvPicPr>
          <p:nvPr/>
        </p:nvPicPr>
        <p:blipFill>
          <a:blip r:embed="rId2"/>
          <a:stretch>
            <a:fillRect/>
          </a:stretch>
        </p:blipFill>
        <p:spPr>
          <a:xfrm>
            <a:off x="4563290" y="2403936"/>
            <a:ext cx="7267129" cy="4000847"/>
          </a:xfrm>
          <a:prstGeom prst="rect">
            <a:avLst/>
          </a:prstGeom>
        </p:spPr>
      </p:pic>
      <p:sp>
        <p:nvSpPr>
          <p:cNvPr id="5" name="Rectangle 4"/>
          <p:cNvSpPr/>
          <p:nvPr/>
        </p:nvSpPr>
        <p:spPr>
          <a:xfrm>
            <a:off x="400595" y="2265312"/>
            <a:ext cx="4397828" cy="4278094"/>
          </a:xfrm>
          <a:prstGeom prst="rect">
            <a:avLst/>
          </a:prstGeom>
        </p:spPr>
        <p:txBody>
          <a:bodyPr wrap="square">
            <a:spAutoFit/>
          </a:bodyPr>
          <a:lstStyle/>
          <a:p>
            <a:pPr marL="285750" indent="-285750" algn="just">
              <a:buFont typeface="Arial" panose="020B0604020202020204" pitchFamily="34" charset="0"/>
              <a:buChar char="•"/>
            </a:pPr>
            <a:r>
              <a:rPr lang="en-US" sz="1600" dirty="0"/>
              <a:t>The most significant feature is '</a:t>
            </a:r>
            <a:r>
              <a:rPr lang="en-US" sz="1600" dirty="0" err="1"/>
              <a:t>yr</a:t>
            </a:r>
            <a:r>
              <a:rPr lang="en-US" sz="1600" dirty="0"/>
              <a:t>', with the highest absolute coefficient value.</a:t>
            </a:r>
          </a:p>
          <a:p>
            <a:pPr marL="285750" indent="-285750" algn="just">
              <a:buFont typeface="Arial" panose="020B0604020202020204" pitchFamily="34" charset="0"/>
              <a:buChar char="•"/>
            </a:pPr>
            <a:r>
              <a:rPr lang="en-US" sz="1600" dirty="0"/>
              <a:t>'temp' is the second most significant feature, with a relatively high coefficient value.</a:t>
            </a:r>
          </a:p>
          <a:p>
            <a:pPr marL="285750" indent="-285750" algn="just">
              <a:buFont typeface="Arial" panose="020B0604020202020204" pitchFamily="34" charset="0"/>
              <a:buChar char="•"/>
            </a:pPr>
            <a:r>
              <a:rPr lang="en-US" sz="1600" dirty="0"/>
              <a:t>'</a:t>
            </a:r>
            <a:r>
              <a:rPr lang="en-US" sz="1600" dirty="0" err="1"/>
              <a:t>season_spring</a:t>
            </a:r>
            <a:r>
              <a:rPr lang="en-US" sz="1600" dirty="0"/>
              <a:t>' and '</a:t>
            </a:r>
            <a:r>
              <a:rPr lang="en-US" sz="1600" dirty="0" err="1"/>
              <a:t>weathersit_light_precip</a:t>
            </a:r>
            <a:r>
              <a:rPr lang="en-US" sz="1600" dirty="0"/>
              <a:t>' are the next two most significant features.</a:t>
            </a:r>
          </a:p>
          <a:p>
            <a:pPr marL="285750" indent="-285750" algn="just">
              <a:buFont typeface="Arial" panose="020B0604020202020204" pitchFamily="34" charset="0"/>
              <a:buChar char="•"/>
            </a:pPr>
            <a:r>
              <a:rPr lang="en-US" sz="1600" dirty="0"/>
              <a:t>'</a:t>
            </a:r>
            <a:r>
              <a:rPr lang="en-US" sz="1600" dirty="0" err="1"/>
              <a:t>season_winter</a:t>
            </a:r>
            <a:r>
              <a:rPr lang="en-US" sz="1600" dirty="0"/>
              <a:t>' and '</a:t>
            </a:r>
            <a:r>
              <a:rPr lang="en-US" sz="1600" dirty="0" err="1"/>
              <a:t>windspeed</a:t>
            </a:r>
            <a:r>
              <a:rPr lang="en-US" sz="1600" dirty="0"/>
              <a:t>' have moderately high coefficient values.</a:t>
            </a:r>
          </a:p>
          <a:p>
            <a:pPr marL="285750" indent="-285750" algn="just">
              <a:buFont typeface="Arial" panose="020B0604020202020204" pitchFamily="34" charset="0"/>
              <a:buChar char="•"/>
            </a:pPr>
            <a:r>
              <a:rPr lang="en-US" sz="1600" dirty="0"/>
              <a:t>'</a:t>
            </a:r>
            <a:r>
              <a:rPr lang="en-US" sz="1600" dirty="0" err="1"/>
              <a:t>weathersit_mist</a:t>
            </a:r>
            <a:r>
              <a:rPr lang="en-US" sz="1600" dirty="0"/>
              <a:t>', '</a:t>
            </a:r>
            <a:r>
              <a:rPr lang="en-US" sz="1600" dirty="0" err="1"/>
              <a:t>atemp</a:t>
            </a:r>
            <a:r>
              <a:rPr lang="en-US" sz="1600" dirty="0"/>
              <a:t>', and 'hum' have lower but still notable coefficient values.</a:t>
            </a:r>
          </a:p>
          <a:p>
            <a:pPr marL="285750" indent="-285750" algn="just">
              <a:buFont typeface="Arial" panose="020B0604020202020204" pitchFamily="34" charset="0"/>
              <a:buChar char="•"/>
            </a:pPr>
            <a:r>
              <a:rPr lang="en-US" sz="1600" dirty="0"/>
              <a:t>'weekday' has the lowest coefficient value among the top 10 most significant features.</a:t>
            </a:r>
          </a:p>
          <a:p>
            <a:pPr marL="285750" indent="-285750" algn="just">
              <a:buFont typeface="Arial" panose="020B0604020202020204" pitchFamily="34" charset="0"/>
              <a:buChar char="•"/>
            </a:pPr>
            <a:r>
              <a:rPr lang="en-US" sz="1600" dirty="0"/>
              <a:t>The graph provides a clear visualization of the relative importance of the top 10 numerical features, which could be useful for guiding feature selection or weighting in a predictive model.</a:t>
            </a:r>
          </a:p>
        </p:txBody>
      </p:sp>
    </p:spTree>
    <p:extLst>
      <p:ext uri="{BB962C8B-B14F-4D97-AF65-F5344CB8AC3E}">
        <p14:creationId xmlns:p14="http://schemas.microsoft.com/office/powerpoint/2010/main" val="175725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plot to visualize residuals</a:t>
            </a:r>
            <a:endParaRPr lang="en-IN" dirty="0"/>
          </a:p>
        </p:txBody>
      </p:sp>
      <p:pic>
        <p:nvPicPr>
          <p:cNvPr id="4" name="Picture 3"/>
          <p:cNvPicPr>
            <a:picLocks noChangeAspect="1"/>
          </p:cNvPicPr>
          <p:nvPr/>
        </p:nvPicPr>
        <p:blipFill>
          <a:blip r:embed="rId2"/>
          <a:stretch>
            <a:fillRect/>
          </a:stretch>
        </p:blipFill>
        <p:spPr>
          <a:xfrm>
            <a:off x="5212333" y="2268952"/>
            <a:ext cx="6713802" cy="4061812"/>
          </a:xfrm>
          <a:prstGeom prst="rect">
            <a:avLst/>
          </a:prstGeom>
        </p:spPr>
      </p:pic>
      <p:sp>
        <p:nvSpPr>
          <p:cNvPr id="5" name="Rectangle 4"/>
          <p:cNvSpPr/>
          <p:nvPr/>
        </p:nvSpPr>
        <p:spPr>
          <a:xfrm>
            <a:off x="322217" y="1899201"/>
            <a:ext cx="4890116" cy="5016758"/>
          </a:xfrm>
          <a:prstGeom prst="rect">
            <a:avLst/>
          </a:prstGeom>
        </p:spPr>
        <p:txBody>
          <a:bodyPr wrap="square">
            <a:spAutoFit/>
          </a:bodyPr>
          <a:lstStyle/>
          <a:p>
            <a:pPr marL="285750" indent="-285750" algn="just">
              <a:buFont typeface="Arial" panose="020B0604020202020204" pitchFamily="34" charset="0"/>
              <a:buChar char="•"/>
            </a:pPr>
            <a:r>
              <a:rPr lang="en-US" sz="1600" dirty="0"/>
              <a:t>The residuals appear to be randomly scattered around the x-axis at 0, indicating the model's predictions do not show any clear patterns or trends.</a:t>
            </a:r>
          </a:p>
          <a:p>
            <a:pPr marL="285750" indent="-285750" algn="just">
              <a:buFont typeface="Arial" panose="020B0604020202020204" pitchFamily="34" charset="0"/>
              <a:buChar char="•"/>
            </a:pPr>
            <a:r>
              <a:rPr lang="en-US" sz="1600" dirty="0"/>
              <a:t>The range of residuals extends from around -1500 to 1500, suggesting the model has moderate prediction accuracy with room for improvement.</a:t>
            </a:r>
          </a:p>
          <a:p>
            <a:pPr marL="285750" indent="-285750" algn="just">
              <a:buFont typeface="Arial" panose="020B0604020202020204" pitchFamily="34" charset="0"/>
              <a:buChar char="•"/>
            </a:pPr>
            <a:r>
              <a:rPr lang="en-US" sz="1600" dirty="0"/>
              <a:t>There are no obvious outliers or extreme residual values that would significantly skew the model's performance.</a:t>
            </a:r>
          </a:p>
          <a:p>
            <a:pPr marL="285750" indent="-285750" algn="just">
              <a:buFont typeface="Arial" panose="020B0604020202020204" pitchFamily="34" charset="0"/>
              <a:buChar char="•"/>
            </a:pPr>
            <a:r>
              <a:rPr lang="en-US" sz="1600" dirty="0"/>
              <a:t>The random, unstructured distribution of residuals implies the model's assumptions, such as linearity and homoscedasticity, are reasonably met.</a:t>
            </a:r>
          </a:p>
          <a:p>
            <a:pPr marL="285750" indent="-285750" algn="just">
              <a:buFont typeface="Arial" panose="020B0604020202020204" pitchFamily="34" charset="0"/>
              <a:buChar char="•"/>
            </a:pPr>
            <a:r>
              <a:rPr lang="en-US" sz="1600" dirty="0"/>
              <a:t>Overall, this residual plot suggests the model has reasonable predictive power, but there may be opportunities to further refine the model and reduce the magnitude of the residuals. The lack of clear patterns in the residuals is a positive sign, but the range of residuals indicates there is still room for improving the model's accuracy.</a:t>
            </a:r>
          </a:p>
        </p:txBody>
      </p:sp>
    </p:spTree>
    <p:extLst>
      <p:ext uri="{BB962C8B-B14F-4D97-AF65-F5344CB8AC3E}">
        <p14:creationId xmlns:p14="http://schemas.microsoft.com/office/powerpoint/2010/main" val="330617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Q-Q Plot to examine the normality of residuals</a:t>
            </a:r>
            <a:endParaRPr lang="en-IN" dirty="0"/>
          </a:p>
        </p:txBody>
      </p:sp>
      <p:pic>
        <p:nvPicPr>
          <p:cNvPr id="3" name="Picture 2"/>
          <p:cNvPicPr>
            <a:picLocks noChangeAspect="1"/>
          </p:cNvPicPr>
          <p:nvPr/>
        </p:nvPicPr>
        <p:blipFill>
          <a:blip r:embed="rId2"/>
          <a:stretch>
            <a:fillRect/>
          </a:stretch>
        </p:blipFill>
        <p:spPr>
          <a:xfrm>
            <a:off x="5088768" y="2262959"/>
            <a:ext cx="6995766" cy="4160881"/>
          </a:xfrm>
          <a:prstGeom prst="rect">
            <a:avLst/>
          </a:prstGeom>
        </p:spPr>
      </p:pic>
      <p:sp>
        <p:nvSpPr>
          <p:cNvPr id="5" name="Rectangle 4"/>
          <p:cNvSpPr/>
          <p:nvPr/>
        </p:nvSpPr>
        <p:spPr>
          <a:xfrm>
            <a:off x="383177" y="1841242"/>
            <a:ext cx="4815840" cy="5016758"/>
          </a:xfrm>
          <a:prstGeom prst="rect">
            <a:avLst/>
          </a:prstGeom>
        </p:spPr>
        <p:txBody>
          <a:bodyPr wrap="square">
            <a:spAutoFit/>
          </a:bodyPr>
          <a:lstStyle/>
          <a:p>
            <a:pPr marL="285750" indent="-285750" algn="just">
              <a:buFont typeface="Arial" panose="020B0604020202020204" pitchFamily="34" charset="0"/>
              <a:buChar char="•"/>
            </a:pPr>
            <a:r>
              <a:rPr lang="en-US" sz="1600" dirty="0"/>
              <a:t>The residuals follow a generally linear trend, indicating the errors are approximately normally distributed.</a:t>
            </a:r>
          </a:p>
          <a:p>
            <a:pPr marL="285750" indent="-285750" algn="just">
              <a:buFont typeface="Arial" panose="020B0604020202020204" pitchFamily="34" charset="0"/>
              <a:buChar char="•"/>
            </a:pPr>
            <a:r>
              <a:rPr lang="en-US" sz="1600" dirty="0"/>
              <a:t>There are some deviations from the linear trend, particularly in the tails, suggesting potential issues with the model assumptions or the presence of outliers.</a:t>
            </a:r>
          </a:p>
          <a:p>
            <a:pPr marL="285750" indent="-285750" algn="just">
              <a:buFont typeface="Arial" panose="020B0604020202020204" pitchFamily="34" charset="0"/>
              <a:buChar char="•"/>
            </a:pPr>
            <a:r>
              <a:rPr lang="en-US" sz="1600" dirty="0"/>
              <a:t>The plot shows the residuals closely tracking the theoretical quantiles up to around the 95th percentile, but then diverging more at the higher quantiles.</a:t>
            </a:r>
          </a:p>
          <a:p>
            <a:pPr marL="285750" indent="-285750" algn="just">
              <a:buFont typeface="Arial" panose="020B0604020202020204" pitchFamily="34" charset="0"/>
              <a:buChar char="•"/>
            </a:pPr>
            <a:r>
              <a:rPr lang="en-US" sz="1600" dirty="0"/>
              <a:t>This pattern implies the model may be capturing the central tendency of the data well, but struggling to predict the most extreme values accurately.</a:t>
            </a:r>
          </a:p>
          <a:p>
            <a:pPr marL="285750" indent="-285750" algn="just">
              <a:buFont typeface="Arial" panose="020B0604020202020204" pitchFamily="34" charset="0"/>
              <a:buChar char="•"/>
            </a:pPr>
            <a:r>
              <a:rPr lang="en-US" sz="1600" dirty="0"/>
              <a:t>Overall, the Q-Q plot provides evidence that the residuals are reasonably well-behaved and follow a normal distribution, with some potential issues in modeling the tails of the distribution. This information could be useful for refining the model or investigating the presence of influential outliers.</a:t>
            </a:r>
          </a:p>
        </p:txBody>
      </p:sp>
    </p:spTree>
    <p:extLst>
      <p:ext uri="{BB962C8B-B14F-4D97-AF65-F5344CB8AC3E}">
        <p14:creationId xmlns:p14="http://schemas.microsoft.com/office/powerpoint/2010/main" val="25281389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112</TotalTime>
  <Words>734</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Wingdings 2</vt:lpstr>
      <vt:lpstr>Dividend</vt:lpstr>
      <vt:lpstr>Linear Regression Bike Sharing DataSET </vt:lpstr>
      <vt:lpstr>Visualization: Boxplot for bike rentals by year</vt:lpstr>
      <vt:lpstr>Visualization: Boxplot for bike rentals by month</vt:lpstr>
      <vt:lpstr>correlation analysis on numerical variables</vt:lpstr>
      <vt:lpstr>bar plot for the top 10 most significant features</vt:lpstr>
      <vt:lpstr>scatter plot to visualize residuals</vt:lpstr>
      <vt:lpstr>Q-Q Plot to examine the normality of residuals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Microsoft account</dc:creator>
  <cp:lastModifiedBy>Microsoft account</cp:lastModifiedBy>
  <cp:revision>12</cp:revision>
  <dcterms:created xsi:type="dcterms:W3CDTF">2024-09-25T07:49:31Z</dcterms:created>
  <dcterms:modified xsi:type="dcterms:W3CDTF">2024-10-30T12:54:50Z</dcterms:modified>
</cp:coreProperties>
</file>