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docProps/app.xml" ContentType="application/vnd.openxmlformats-officedocument.extended-properties+xml"/>
  <Override PartName="/docProps/core.xml" ContentType="application/vnd.openxmlformats-package.core-properties+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Default Extension="jpg" ContentType="image/jpg"/>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Default Extension="png" ContentType="image/png"/>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x="5486400" cy="8229600"/>
  <p:notesSz cx="5486400" cy="8229600"/>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viewProps" Target="viewProps.xml"/><Relationship Id="rId4" Type="http://schemas.openxmlformats.org/officeDocument/2006/relationships/presProps" Target="presProps.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50" Type="http://schemas.openxmlformats.org/officeDocument/2006/relationships/slide" Target="slides/slide45.xml"/><Relationship Id="rId51" Type="http://schemas.openxmlformats.org/officeDocument/2006/relationships/slide" Target="slides/slide4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11480" y="2551176"/>
            <a:ext cx="4663440" cy="1728216"/>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822960" y="4608576"/>
            <a:ext cx="3840480" cy="2057400"/>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defRPr sz="1100" b="0" i="0">
                <a:solidFill>
                  <a:schemeClr val="tx1"/>
                </a:solidFill>
                <a:latin typeface="Arial"/>
                <a:cs typeface="Arial"/>
              </a:defRPr>
            </a:lvl1pPr>
          </a:lstStyle>
          <a:p>
            <a:pPr marL="12700">
              <a:lnSpc>
                <a:spcPct val="100000"/>
              </a:lnSpc>
              <a:spcBef>
                <a:spcPts val="50"/>
              </a:spcBef>
            </a:pPr>
            <a:r>
              <a:rPr dirty="0" spc="-100"/>
              <a:t>Page </a:t>
            </a:r>
            <a:fld id="{81D60167-4931-47E6-BA6A-407CBD079E47}" type="slidenum">
              <a:rPr dirty="0" b="1">
                <a:latin typeface="Calibri"/>
                <a:cs typeface="Calibri"/>
              </a:rPr>
              <a:t>#</a:t>
            </a:fld>
            <a:r>
              <a:rPr dirty="0" b="1">
                <a:latin typeface="Calibri"/>
                <a:cs typeface="Calibri"/>
              </a:rPr>
              <a:t> </a:t>
            </a:r>
            <a:r>
              <a:rPr dirty="0" spc="-10"/>
              <a:t>of</a:t>
            </a:r>
            <a:r>
              <a:rPr dirty="0" spc="-90"/>
              <a:t> </a:t>
            </a:r>
            <a:r>
              <a:rPr dirty="0" b="1">
                <a:latin typeface="Calibri"/>
                <a:cs typeface="Calibri"/>
              </a:rPr>
              <a:t>46</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defRPr sz="1100" b="0" i="0">
                <a:solidFill>
                  <a:schemeClr val="tx1"/>
                </a:solidFill>
                <a:latin typeface="Arial"/>
                <a:cs typeface="Arial"/>
              </a:defRPr>
            </a:lvl1pPr>
          </a:lstStyle>
          <a:p>
            <a:pPr marL="12700">
              <a:lnSpc>
                <a:spcPct val="100000"/>
              </a:lnSpc>
              <a:spcBef>
                <a:spcPts val="50"/>
              </a:spcBef>
            </a:pPr>
            <a:r>
              <a:rPr dirty="0" spc="-100"/>
              <a:t>Page </a:t>
            </a:r>
            <a:fld id="{81D60167-4931-47E6-BA6A-407CBD079E47}" type="slidenum">
              <a:rPr dirty="0" b="1">
                <a:latin typeface="Calibri"/>
                <a:cs typeface="Calibri"/>
              </a:rPr>
              <a:t>#</a:t>
            </a:fld>
            <a:r>
              <a:rPr dirty="0" b="1">
                <a:latin typeface="Calibri"/>
                <a:cs typeface="Calibri"/>
              </a:rPr>
              <a:t> </a:t>
            </a:r>
            <a:r>
              <a:rPr dirty="0" spc="-10"/>
              <a:t>of</a:t>
            </a:r>
            <a:r>
              <a:rPr dirty="0" spc="-90"/>
              <a:t> </a:t>
            </a:r>
            <a:r>
              <a:rPr dirty="0" b="1">
                <a:latin typeface="Calibri"/>
                <a:cs typeface="Calibri"/>
              </a:rPr>
              <a:t>46</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idx="2" sz="half"/>
          </p:nvPr>
        </p:nvSpPr>
        <p:spPr>
          <a:xfrm>
            <a:off x="274320" y="1892808"/>
            <a:ext cx="2386584" cy="5431536"/>
          </a:xfrm>
          <a:prstGeom prst="rect">
            <a:avLst/>
          </a:prstGeom>
        </p:spPr>
        <p:txBody>
          <a:bodyPr wrap="square" lIns="0" tIns="0" rIns="0" bIns="0">
            <a:spAutoFit/>
          </a:bodyPr>
          <a:lstStyle>
            <a:lvl1pPr>
              <a:defRPr/>
            </a:lvl1pPr>
          </a:lstStyle>
          <a:p/>
        </p:txBody>
      </p:sp>
      <p:sp>
        <p:nvSpPr>
          <p:cNvPr id="4" name="Holder 4"/>
          <p:cNvSpPr>
            <a:spLocks noGrp="1"/>
          </p:cNvSpPr>
          <p:nvPr>
            <p:ph idx="3" sz="half"/>
          </p:nvPr>
        </p:nvSpPr>
        <p:spPr>
          <a:xfrm>
            <a:off x="2825496" y="1892808"/>
            <a:ext cx="2386584" cy="5431536"/>
          </a:xfrm>
          <a:prstGeom prst="rect">
            <a:avLst/>
          </a:prstGeom>
        </p:spPr>
        <p:txBody>
          <a:bodyPr wrap="square" lIns="0" tIns="0" rIns="0" bIns="0">
            <a:spAutoFit/>
          </a:bodyPr>
          <a:lstStyle>
            <a:lvl1pPr>
              <a:defRPr/>
            </a:lvl1pPr>
          </a:lstStyle>
          <a:p/>
        </p:txBody>
      </p:sp>
      <p:sp>
        <p:nvSpPr>
          <p:cNvPr id="5" name="Holder 5"/>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7" name="Holder 7"/>
          <p:cNvSpPr>
            <a:spLocks noGrp="1"/>
          </p:cNvSpPr>
          <p:nvPr>
            <p:ph type="sldNum" idx="7" sz="quarter"/>
          </p:nvPr>
        </p:nvSpPr>
        <p:spPr/>
        <p:txBody>
          <a:bodyPr lIns="0" tIns="0" rIns="0" bIns="0"/>
          <a:lstStyle>
            <a:lvl1pPr>
              <a:defRPr sz="1100" b="0" i="0">
                <a:solidFill>
                  <a:schemeClr val="tx1"/>
                </a:solidFill>
                <a:latin typeface="Arial"/>
                <a:cs typeface="Arial"/>
              </a:defRPr>
            </a:lvl1pPr>
          </a:lstStyle>
          <a:p>
            <a:pPr marL="12700">
              <a:lnSpc>
                <a:spcPct val="100000"/>
              </a:lnSpc>
              <a:spcBef>
                <a:spcPts val="50"/>
              </a:spcBef>
            </a:pPr>
            <a:r>
              <a:rPr dirty="0" spc="-100"/>
              <a:t>Page </a:t>
            </a:r>
            <a:fld id="{81D60167-4931-47E6-BA6A-407CBD079E47}" type="slidenum">
              <a:rPr dirty="0" b="1">
                <a:latin typeface="Calibri"/>
                <a:cs typeface="Calibri"/>
              </a:rPr>
              <a:t>#</a:t>
            </a:fld>
            <a:r>
              <a:rPr dirty="0" b="1">
                <a:latin typeface="Calibri"/>
                <a:cs typeface="Calibri"/>
              </a:rPr>
              <a:t> </a:t>
            </a:r>
            <a:r>
              <a:rPr dirty="0" spc="-10"/>
              <a:t>of</a:t>
            </a:r>
            <a:r>
              <a:rPr dirty="0" spc="-90"/>
              <a:t> </a:t>
            </a:r>
            <a:r>
              <a:rPr dirty="0" b="1">
                <a:latin typeface="Calibri"/>
                <a:cs typeface="Calibri"/>
              </a:rPr>
              <a:t>46</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5" name="Holder 5"/>
          <p:cNvSpPr>
            <a:spLocks noGrp="1"/>
          </p:cNvSpPr>
          <p:nvPr>
            <p:ph type="sldNum" idx="7" sz="quarter"/>
          </p:nvPr>
        </p:nvSpPr>
        <p:spPr/>
        <p:txBody>
          <a:bodyPr lIns="0" tIns="0" rIns="0" bIns="0"/>
          <a:lstStyle>
            <a:lvl1pPr>
              <a:defRPr sz="1100" b="0" i="0">
                <a:solidFill>
                  <a:schemeClr val="tx1"/>
                </a:solidFill>
                <a:latin typeface="Arial"/>
                <a:cs typeface="Arial"/>
              </a:defRPr>
            </a:lvl1pPr>
          </a:lstStyle>
          <a:p>
            <a:pPr marL="12700">
              <a:lnSpc>
                <a:spcPct val="100000"/>
              </a:lnSpc>
              <a:spcBef>
                <a:spcPts val="50"/>
              </a:spcBef>
            </a:pPr>
            <a:r>
              <a:rPr dirty="0" spc="-100"/>
              <a:t>Page </a:t>
            </a:r>
            <a:fld id="{81D60167-4931-47E6-BA6A-407CBD079E47}" type="slidenum">
              <a:rPr dirty="0" b="1">
                <a:latin typeface="Calibri"/>
                <a:cs typeface="Calibri"/>
              </a:rPr>
              <a:t>#</a:t>
            </a:fld>
            <a:r>
              <a:rPr dirty="0" b="1">
                <a:latin typeface="Calibri"/>
                <a:cs typeface="Calibri"/>
              </a:rPr>
              <a:t> </a:t>
            </a:r>
            <a:r>
              <a:rPr dirty="0" spc="-10"/>
              <a:t>of</a:t>
            </a:r>
            <a:r>
              <a:rPr dirty="0" spc="-90"/>
              <a:t> </a:t>
            </a:r>
            <a:r>
              <a:rPr dirty="0" b="1">
                <a:latin typeface="Calibri"/>
                <a:cs typeface="Calibri"/>
              </a:rPr>
              <a:t>46</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1" name=""/>
        <p:cNvGrpSpPr/>
        <p:nvPr/>
      </p:nvGrpSpPr>
      <p:grpSpPr>
        <a:xfrm>
          <a:off x="0" y="0"/>
          <a:ext cx="0" cy="0"/>
          <a:chOff x="0" y="0"/>
          <a:chExt cx="0" cy="0"/>
        </a:xfrm>
      </p:grpSpPr>
      <p:sp>
        <p:nvSpPr>
          <p:cNvPr id="2" name="Holder 2"/>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4" name="Holder 4"/>
          <p:cNvSpPr>
            <a:spLocks noGrp="1"/>
          </p:cNvSpPr>
          <p:nvPr>
            <p:ph type="sldNum" idx="7" sz="quarter"/>
          </p:nvPr>
        </p:nvSpPr>
        <p:spPr/>
        <p:txBody>
          <a:bodyPr lIns="0" tIns="0" rIns="0" bIns="0"/>
          <a:lstStyle>
            <a:lvl1pPr>
              <a:defRPr sz="1100" b="0" i="0">
                <a:solidFill>
                  <a:schemeClr val="tx1"/>
                </a:solidFill>
                <a:latin typeface="Arial"/>
                <a:cs typeface="Arial"/>
              </a:defRPr>
            </a:lvl1pPr>
          </a:lstStyle>
          <a:p>
            <a:pPr marL="12700">
              <a:lnSpc>
                <a:spcPct val="100000"/>
              </a:lnSpc>
              <a:spcBef>
                <a:spcPts val="50"/>
              </a:spcBef>
            </a:pPr>
            <a:r>
              <a:rPr dirty="0" spc="-100"/>
              <a:t>Page </a:t>
            </a:r>
            <a:fld id="{81D60167-4931-47E6-BA6A-407CBD079E47}" type="slidenum">
              <a:rPr dirty="0" b="1">
                <a:latin typeface="Calibri"/>
                <a:cs typeface="Calibri"/>
              </a:rPr>
              <a:t>#</a:t>
            </a:fld>
            <a:r>
              <a:rPr dirty="0" b="1">
                <a:latin typeface="Calibri"/>
                <a:cs typeface="Calibri"/>
              </a:rPr>
              <a:t> </a:t>
            </a:r>
            <a:r>
              <a:rPr dirty="0" spc="-10"/>
              <a:t>of</a:t>
            </a:r>
            <a:r>
              <a:rPr dirty="0" spc="-90"/>
              <a:t> </a:t>
            </a:r>
            <a:r>
              <a:rPr dirty="0" b="1">
                <a:latin typeface="Calibri"/>
                <a:cs typeface="Calibri"/>
              </a:rPr>
              <a:t>46</a:t>
            </a: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74320" y="329184"/>
            <a:ext cx="4937760" cy="1316736"/>
          </a:xfrm>
          <a:prstGeom prst="rect">
            <a:avLst/>
          </a:prstGeom>
        </p:spPr>
        <p:txBody>
          <a:bodyPr wrap="square" lIns="0" tIns="0" rIns="0" bIns="0">
            <a:spAutoFit/>
          </a:bodyPr>
          <a:lstStyle>
            <a:lvl1pPr>
              <a:defRPr/>
            </a:lvl1pPr>
          </a:lstStyle>
          <a:p/>
        </p:txBody>
      </p:sp>
      <p:sp>
        <p:nvSpPr>
          <p:cNvPr id="3" name="Holder 3"/>
          <p:cNvSpPr>
            <a:spLocks noGrp="1"/>
          </p:cNvSpPr>
          <p:nvPr>
            <p:ph type="body" idx="1"/>
          </p:nvPr>
        </p:nvSpPr>
        <p:spPr>
          <a:xfrm>
            <a:off x="274320" y="1892808"/>
            <a:ext cx="4937760" cy="5431536"/>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a:xfrm>
            <a:off x="1865376" y="7653528"/>
            <a:ext cx="1755648" cy="41148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idx="6" sz="half"/>
          </p:nvPr>
        </p:nvSpPr>
        <p:spPr>
          <a:xfrm>
            <a:off x="274320" y="7653528"/>
            <a:ext cx="1261872" cy="41148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a:xfrm>
            <a:off x="3907051" y="7114147"/>
            <a:ext cx="795654" cy="196850"/>
          </a:xfrm>
          <a:prstGeom prst="rect">
            <a:avLst/>
          </a:prstGeom>
        </p:spPr>
        <p:txBody>
          <a:bodyPr wrap="square" lIns="0" tIns="0" rIns="0" bIns="0">
            <a:spAutoFit/>
          </a:bodyPr>
          <a:lstStyle>
            <a:lvl1pPr>
              <a:defRPr sz="1100" b="0" i="0">
                <a:solidFill>
                  <a:schemeClr val="tx1"/>
                </a:solidFill>
                <a:latin typeface="Arial"/>
                <a:cs typeface="Arial"/>
              </a:defRPr>
            </a:lvl1pPr>
          </a:lstStyle>
          <a:p>
            <a:pPr marL="12700">
              <a:lnSpc>
                <a:spcPct val="100000"/>
              </a:lnSpc>
              <a:spcBef>
                <a:spcPts val="50"/>
              </a:spcBef>
            </a:pPr>
            <a:r>
              <a:rPr dirty="0" spc="-100"/>
              <a:t>Page </a:t>
            </a:r>
            <a:fld id="{81D60167-4931-47E6-BA6A-407CBD079E47}" type="slidenum">
              <a:rPr dirty="0" b="1">
                <a:latin typeface="Calibri"/>
                <a:cs typeface="Calibri"/>
              </a:rPr>
              <a:t>#</a:t>
            </a:fld>
            <a:r>
              <a:rPr dirty="0" b="1">
                <a:latin typeface="Calibri"/>
                <a:cs typeface="Calibri"/>
              </a:rPr>
              <a:t> </a:t>
            </a:r>
            <a:r>
              <a:rPr dirty="0" spc="-10"/>
              <a:t>of</a:t>
            </a:r>
            <a:r>
              <a:rPr dirty="0" spc="-90"/>
              <a:t> </a:t>
            </a:r>
            <a:r>
              <a:rPr dirty="0" b="1">
                <a:latin typeface="Calibri"/>
                <a:cs typeface="Calibri"/>
              </a:rPr>
              <a:t>46</a:t>
            </a:r>
          </a:p>
        </p:txBody>
      </p:sp>
    </p:spTree>
  </p:cSld>
  <p:clrMap folHlink="folHlink" hlink="hlink" accent1="accent1" accent2="accent2" accent3="accent3" accent4="accent4" accent5="accent5" accent6="accent6" tx2="dk2" bg2="lt2" tx1="dk1" bg1="lt1"/>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www.economist.com/node/21527035)" TargetMode="External"/><Relationship Id="rId3" Type="http://schemas.openxmlformats.org/officeDocument/2006/relationships/hyperlink" Target="http://www.nasa.gov/topics/aeronautics/features/hifire.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jpg"/><Relationship Id="rId3"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jpg"/><Relationship Id="rId3" Type="http://schemas.openxmlformats.org/officeDocument/2006/relationships/hyperlink" Target="http://www.sswm.info/category/planning-process-tools/programming-and-planning-framework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www.sswm.info/glossary/2/letterp#term1436"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www.atsb.gov.au/aviation/aviation-safety-investigations-an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jpg"/><Relationship Id="rId3" Type="http://schemas.openxmlformats.org/officeDocument/2006/relationships/hyperlink" Target="http://www.straightdope.com/columns/read/3090/has-a-"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globalensoft@gmail.com" TargetMode="External"/><Relationship Id="rId3" Type="http://schemas.openxmlformats.org/officeDocument/2006/relationships/hyperlink" Target="mailto:ft@gmail.com"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1.jpg"/><Relationship Id="rId3" Type="http://schemas.openxmlformats.org/officeDocument/2006/relationships/image" Target="../media/image12.jpg"/><Relationship Id="rId4" Type="http://schemas.openxmlformats.org/officeDocument/2006/relationships/image" Target="../media/image13.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4.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5.png"/><Relationship Id="rId3" Type="http://schemas.openxmlformats.org/officeDocument/2006/relationships/image" Target="../media/image16.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7.jpg"/><Relationship Id="rId3" Type="http://schemas.openxmlformats.org/officeDocument/2006/relationships/image" Target="../media/image18.jpg"/><Relationship Id="rId4" Type="http://schemas.openxmlformats.org/officeDocument/2006/relationships/hyperlink" Target="http://www.htcampus.com/article/group-discussion-tips-tricks-246/"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www.e-volo.com/" TargetMode="External"/><Relationship Id="rId3" Type="http://schemas.openxmlformats.org/officeDocument/2006/relationships/hyperlink" Target="http://electrical.about.com/od/diyprojectsmadeeasy/ss/smokedetelecbat.htm"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electrical.about.com/od/appliances/ss/howtodryercord.ht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11200" y="436891"/>
            <a:ext cx="1539240" cy="193675"/>
          </a:xfrm>
          <a:prstGeom prst="rect">
            <a:avLst/>
          </a:prstGeom>
        </p:spPr>
        <p:txBody>
          <a:bodyPr wrap="square" lIns="0" tIns="12700" rIns="0" bIns="0" rtlCol="0" vert="horz">
            <a:spAutoFit/>
          </a:bodyPr>
          <a:lstStyle/>
          <a:p>
            <a:pPr marL="12700">
              <a:lnSpc>
                <a:spcPct val="100000"/>
              </a:lnSpc>
              <a:spcBef>
                <a:spcPts val="100"/>
              </a:spcBef>
            </a:pPr>
            <a:r>
              <a:rPr dirty="0" sz="1100" spc="-120">
                <a:latin typeface="Arial"/>
                <a:cs typeface="Arial"/>
              </a:rPr>
              <a:t>SATHYABAMA</a:t>
            </a:r>
            <a:r>
              <a:rPr dirty="0" sz="1100" spc="-70">
                <a:latin typeface="Arial"/>
                <a:cs typeface="Arial"/>
              </a:rPr>
              <a:t> </a:t>
            </a:r>
            <a:r>
              <a:rPr dirty="0" sz="1100" spc="-135">
                <a:latin typeface="Arial"/>
                <a:cs typeface="Arial"/>
              </a:rPr>
              <a:t>UNIVERSITY</a:t>
            </a:r>
            <a:endParaRPr sz="1100">
              <a:latin typeface="Arial"/>
              <a:cs typeface="Arial"/>
            </a:endParaRPr>
          </a:p>
        </p:txBody>
      </p:sp>
      <p:sp>
        <p:nvSpPr>
          <p:cNvPr id="3" name="object 3"/>
          <p:cNvSpPr txBox="1"/>
          <p:nvPr/>
        </p:nvSpPr>
        <p:spPr>
          <a:xfrm>
            <a:off x="3047505" y="436891"/>
            <a:ext cx="1629410" cy="193675"/>
          </a:xfrm>
          <a:prstGeom prst="rect">
            <a:avLst/>
          </a:prstGeom>
        </p:spPr>
        <p:txBody>
          <a:bodyPr wrap="square" lIns="0" tIns="12700" rIns="0" bIns="0" rtlCol="0" vert="horz">
            <a:spAutoFit/>
          </a:bodyPr>
          <a:lstStyle/>
          <a:p>
            <a:pPr marL="12700">
              <a:lnSpc>
                <a:spcPct val="100000"/>
              </a:lnSpc>
              <a:spcBef>
                <a:spcPts val="100"/>
              </a:spcBef>
            </a:pPr>
            <a:r>
              <a:rPr dirty="0" sz="1100" spc="-85">
                <a:latin typeface="Arial"/>
                <a:cs typeface="Arial"/>
              </a:rPr>
              <a:t>UNIT </a:t>
            </a:r>
            <a:r>
              <a:rPr dirty="0" sz="1100" spc="-70">
                <a:latin typeface="Arial"/>
                <a:cs typeface="Arial"/>
              </a:rPr>
              <a:t>IV </a:t>
            </a:r>
            <a:r>
              <a:rPr dirty="0" sz="1100" spc="-135">
                <a:latin typeface="Arial"/>
                <a:cs typeface="Arial"/>
              </a:rPr>
              <a:t>FLYING </a:t>
            </a:r>
            <a:r>
              <a:rPr dirty="0" sz="1100" spc="-55">
                <a:latin typeface="Arial"/>
                <a:cs typeface="Arial"/>
              </a:rPr>
              <a:t>IN</a:t>
            </a:r>
            <a:r>
              <a:rPr dirty="0" sz="1100" spc="-185">
                <a:latin typeface="Arial"/>
                <a:cs typeface="Arial"/>
              </a:rPr>
              <a:t> </a:t>
            </a:r>
            <a:r>
              <a:rPr dirty="0" sz="1100" spc="-160">
                <a:latin typeface="Arial"/>
                <a:cs typeface="Arial"/>
              </a:rPr>
              <a:t>COLOURS</a:t>
            </a:r>
            <a:endParaRPr sz="1100">
              <a:latin typeface="Arial"/>
              <a:cs typeface="Arial"/>
            </a:endParaRPr>
          </a:p>
        </p:txBody>
      </p:sp>
      <p:sp>
        <p:nvSpPr>
          <p:cNvPr id="4" name="object 4"/>
          <p:cNvSpPr/>
          <p:nvPr/>
        </p:nvSpPr>
        <p:spPr>
          <a:xfrm>
            <a:off x="2974848" y="3596640"/>
            <a:ext cx="1726691" cy="1693164"/>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739140" y="1528572"/>
            <a:ext cx="3967479" cy="1152525"/>
          </a:xfrm>
          <a:custGeom>
            <a:avLst/>
            <a:gdLst/>
            <a:ahLst/>
            <a:cxnLst/>
            <a:rect l="l" t="t" r="r" b="b"/>
            <a:pathLst>
              <a:path w="3967479" h="1152525">
                <a:moveTo>
                  <a:pt x="3770376" y="0"/>
                </a:moveTo>
                <a:lnTo>
                  <a:pt x="193547" y="0"/>
                </a:lnTo>
                <a:lnTo>
                  <a:pt x="175259" y="1524"/>
                </a:lnTo>
                <a:lnTo>
                  <a:pt x="137159" y="9144"/>
                </a:lnTo>
                <a:lnTo>
                  <a:pt x="102107" y="24384"/>
                </a:lnTo>
                <a:lnTo>
                  <a:pt x="85343" y="33528"/>
                </a:lnTo>
                <a:lnTo>
                  <a:pt x="57911" y="56388"/>
                </a:lnTo>
                <a:lnTo>
                  <a:pt x="56387" y="57912"/>
                </a:lnTo>
                <a:lnTo>
                  <a:pt x="33527" y="86868"/>
                </a:lnTo>
                <a:lnTo>
                  <a:pt x="22859" y="102108"/>
                </a:lnTo>
                <a:lnTo>
                  <a:pt x="22859" y="103632"/>
                </a:lnTo>
                <a:lnTo>
                  <a:pt x="7619" y="137160"/>
                </a:lnTo>
                <a:lnTo>
                  <a:pt x="3047" y="155448"/>
                </a:lnTo>
                <a:lnTo>
                  <a:pt x="0" y="175260"/>
                </a:lnTo>
                <a:lnTo>
                  <a:pt x="0" y="976884"/>
                </a:lnTo>
                <a:lnTo>
                  <a:pt x="3047" y="996696"/>
                </a:lnTo>
                <a:lnTo>
                  <a:pt x="7619" y="1013460"/>
                </a:lnTo>
                <a:lnTo>
                  <a:pt x="15239" y="1031748"/>
                </a:lnTo>
                <a:lnTo>
                  <a:pt x="22859" y="1048512"/>
                </a:lnTo>
                <a:lnTo>
                  <a:pt x="22859" y="1050036"/>
                </a:lnTo>
                <a:lnTo>
                  <a:pt x="56387" y="1094232"/>
                </a:lnTo>
                <a:lnTo>
                  <a:pt x="102107" y="1127760"/>
                </a:lnTo>
                <a:lnTo>
                  <a:pt x="103631" y="1129284"/>
                </a:lnTo>
                <a:lnTo>
                  <a:pt x="155447" y="1147572"/>
                </a:lnTo>
                <a:lnTo>
                  <a:pt x="193547" y="1152144"/>
                </a:lnTo>
                <a:lnTo>
                  <a:pt x="3770376" y="1152144"/>
                </a:lnTo>
                <a:lnTo>
                  <a:pt x="3790188" y="1150620"/>
                </a:lnTo>
                <a:lnTo>
                  <a:pt x="3791712" y="1150620"/>
                </a:lnTo>
                <a:lnTo>
                  <a:pt x="3810000" y="1147572"/>
                </a:lnTo>
                <a:lnTo>
                  <a:pt x="3816095" y="1146048"/>
                </a:lnTo>
                <a:lnTo>
                  <a:pt x="3790188" y="1146048"/>
                </a:lnTo>
                <a:lnTo>
                  <a:pt x="3790188" y="1143000"/>
                </a:lnTo>
                <a:lnTo>
                  <a:pt x="195071" y="1143000"/>
                </a:lnTo>
                <a:lnTo>
                  <a:pt x="176783" y="1141476"/>
                </a:lnTo>
                <a:lnTo>
                  <a:pt x="156971" y="1138428"/>
                </a:lnTo>
                <a:lnTo>
                  <a:pt x="138683" y="1133856"/>
                </a:lnTo>
                <a:lnTo>
                  <a:pt x="121919" y="1127760"/>
                </a:lnTo>
                <a:lnTo>
                  <a:pt x="115214" y="1124712"/>
                </a:lnTo>
                <a:lnTo>
                  <a:pt x="103631" y="1124712"/>
                </a:lnTo>
                <a:lnTo>
                  <a:pt x="105155" y="1120140"/>
                </a:lnTo>
                <a:lnTo>
                  <a:pt x="106679" y="1120140"/>
                </a:lnTo>
                <a:lnTo>
                  <a:pt x="89915" y="1110996"/>
                </a:lnTo>
                <a:lnTo>
                  <a:pt x="66141" y="1091184"/>
                </a:lnTo>
                <a:lnTo>
                  <a:pt x="59435" y="1091184"/>
                </a:lnTo>
                <a:lnTo>
                  <a:pt x="62483" y="1088136"/>
                </a:lnTo>
                <a:lnTo>
                  <a:pt x="62804" y="1088136"/>
                </a:lnTo>
                <a:lnTo>
                  <a:pt x="41147" y="1060704"/>
                </a:lnTo>
                <a:lnTo>
                  <a:pt x="31546" y="1046988"/>
                </a:lnTo>
                <a:lnTo>
                  <a:pt x="27431" y="1046988"/>
                </a:lnTo>
                <a:lnTo>
                  <a:pt x="30479" y="1045464"/>
                </a:lnTo>
                <a:lnTo>
                  <a:pt x="31311" y="1045464"/>
                </a:lnTo>
                <a:lnTo>
                  <a:pt x="24383" y="1030224"/>
                </a:lnTo>
                <a:lnTo>
                  <a:pt x="16763" y="1011936"/>
                </a:lnTo>
                <a:lnTo>
                  <a:pt x="12191" y="995172"/>
                </a:lnTo>
                <a:lnTo>
                  <a:pt x="9378" y="976884"/>
                </a:lnTo>
                <a:lnTo>
                  <a:pt x="4571" y="976884"/>
                </a:lnTo>
                <a:lnTo>
                  <a:pt x="9029" y="975398"/>
                </a:lnTo>
                <a:lnTo>
                  <a:pt x="9143" y="176784"/>
                </a:lnTo>
                <a:lnTo>
                  <a:pt x="12191" y="156972"/>
                </a:lnTo>
                <a:lnTo>
                  <a:pt x="16763" y="138684"/>
                </a:lnTo>
                <a:lnTo>
                  <a:pt x="31311" y="106680"/>
                </a:lnTo>
                <a:lnTo>
                  <a:pt x="30479" y="106680"/>
                </a:lnTo>
                <a:lnTo>
                  <a:pt x="27431" y="105156"/>
                </a:lnTo>
                <a:lnTo>
                  <a:pt x="31546" y="105156"/>
                </a:lnTo>
                <a:lnTo>
                  <a:pt x="41147" y="91440"/>
                </a:lnTo>
                <a:lnTo>
                  <a:pt x="62804" y="64008"/>
                </a:lnTo>
                <a:lnTo>
                  <a:pt x="62483" y="64008"/>
                </a:lnTo>
                <a:lnTo>
                  <a:pt x="59435" y="60960"/>
                </a:lnTo>
                <a:lnTo>
                  <a:pt x="66141" y="60960"/>
                </a:lnTo>
                <a:lnTo>
                  <a:pt x="89915" y="41148"/>
                </a:lnTo>
                <a:lnTo>
                  <a:pt x="106679" y="32004"/>
                </a:lnTo>
                <a:lnTo>
                  <a:pt x="105155" y="32004"/>
                </a:lnTo>
                <a:lnTo>
                  <a:pt x="103631" y="27432"/>
                </a:lnTo>
                <a:lnTo>
                  <a:pt x="115214" y="27432"/>
                </a:lnTo>
                <a:lnTo>
                  <a:pt x="121919" y="24384"/>
                </a:lnTo>
                <a:lnTo>
                  <a:pt x="176783" y="10668"/>
                </a:lnTo>
                <a:lnTo>
                  <a:pt x="3790188" y="9144"/>
                </a:lnTo>
                <a:lnTo>
                  <a:pt x="3790188" y="6096"/>
                </a:lnTo>
                <a:lnTo>
                  <a:pt x="3816096" y="6096"/>
                </a:lnTo>
                <a:lnTo>
                  <a:pt x="3810000" y="4572"/>
                </a:lnTo>
                <a:lnTo>
                  <a:pt x="3791712" y="1524"/>
                </a:lnTo>
                <a:lnTo>
                  <a:pt x="3790188" y="1524"/>
                </a:lnTo>
                <a:lnTo>
                  <a:pt x="3770376" y="0"/>
                </a:lnTo>
                <a:close/>
              </a:path>
              <a:path w="3967479" h="1152525">
                <a:moveTo>
                  <a:pt x="3791712" y="1141476"/>
                </a:moveTo>
                <a:lnTo>
                  <a:pt x="3790188" y="1141593"/>
                </a:lnTo>
                <a:lnTo>
                  <a:pt x="3790188" y="1146048"/>
                </a:lnTo>
                <a:lnTo>
                  <a:pt x="3791712" y="1141476"/>
                </a:lnTo>
                <a:close/>
              </a:path>
              <a:path w="3967479" h="1152525">
                <a:moveTo>
                  <a:pt x="3832859" y="1141476"/>
                </a:moveTo>
                <a:lnTo>
                  <a:pt x="3791712" y="1141476"/>
                </a:lnTo>
                <a:lnTo>
                  <a:pt x="3790188" y="1146048"/>
                </a:lnTo>
                <a:lnTo>
                  <a:pt x="3816095" y="1146048"/>
                </a:lnTo>
                <a:lnTo>
                  <a:pt x="3828288" y="1143000"/>
                </a:lnTo>
                <a:lnTo>
                  <a:pt x="3832859" y="1141476"/>
                </a:lnTo>
                <a:close/>
              </a:path>
              <a:path w="3967479" h="1152525">
                <a:moveTo>
                  <a:pt x="3790188" y="1141593"/>
                </a:moveTo>
                <a:lnTo>
                  <a:pt x="3771900" y="1143000"/>
                </a:lnTo>
                <a:lnTo>
                  <a:pt x="3790188" y="1143000"/>
                </a:lnTo>
                <a:lnTo>
                  <a:pt x="3790188" y="1141593"/>
                </a:lnTo>
                <a:close/>
              </a:path>
              <a:path w="3967479" h="1152525">
                <a:moveTo>
                  <a:pt x="3860492" y="1120741"/>
                </a:moveTo>
                <a:lnTo>
                  <a:pt x="3845052" y="1127760"/>
                </a:lnTo>
                <a:lnTo>
                  <a:pt x="3826764" y="1133856"/>
                </a:lnTo>
                <a:lnTo>
                  <a:pt x="3808476" y="1138428"/>
                </a:lnTo>
                <a:lnTo>
                  <a:pt x="3790188" y="1141476"/>
                </a:lnTo>
                <a:lnTo>
                  <a:pt x="3791712" y="1141476"/>
                </a:lnTo>
                <a:lnTo>
                  <a:pt x="3832859" y="1141476"/>
                </a:lnTo>
                <a:lnTo>
                  <a:pt x="3846576" y="1136904"/>
                </a:lnTo>
                <a:lnTo>
                  <a:pt x="3863340" y="1129284"/>
                </a:lnTo>
                <a:lnTo>
                  <a:pt x="3864864" y="1127760"/>
                </a:lnTo>
                <a:lnTo>
                  <a:pt x="3869944" y="1124712"/>
                </a:lnTo>
                <a:lnTo>
                  <a:pt x="3861816" y="1124712"/>
                </a:lnTo>
                <a:lnTo>
                  <a:pt x="3860492" y="1120741"/>
                </a:lnTo>
                <a:close/>
              </a:path>
              <a:path w="3967479" h="1152525">
                <a:moveTo>
                  <a:pt x="105155" y="1120140"/>
                </a:moveTo>
                <a:lnTo>
                  <a:pt x="103631" y="1124712"/>
                </a:lnTo>
                <a:lnTo>
                  <a:pt x="106325" y="1120671"/>
                </a:lnTo>
                <a:lnTo>
                  <a:pt x="105155" y="1120140"/>
                </a:lnTo>
                <a:close/>
              </a:path>
              <a:path w="3967479" h="1152525">
                <a:moveTo>
                  <a:pt x="106325" y="1120671"/>
                </a:moveTo>
                <a:lnTo>
                  <a:pt x="103631" y="1124712"/>
                </a:lnTo>
                <a:lnTo>
                  <a:pt x="115214" y="1124712"/>
                </a:lnTo>
                <a:lnTo>
                  <a:pt x="106325" y="1120671"/>
                </a:lnTo>
                <a:close/>
              </a:path>
              <a:path w="3967479" h="1152525">
                <a:moveTo>
                  <a:pt x="3861816" y="1120140"/>
                </a:moveTo>
                <a:lnTo>
                  <a:pt x="3860492" y="1120741"/>
                </a:lnTo>
                <a:lnTo>
                  <a:pt x="3861816" y="1124712"/>
                </a:lnTo>
                <a:lnTo>
                  <a:pt x="3861816" y="1120140"/>
                </a:lnTo>
                <a:close/>
              </a:path>
              <a:path w="3967479" h="1152525">
                <a:moveTo>
                  <a:pt x="3877564" y="1120140"/>
                </a:moveTo>
                <a:lnTo>
                  <a:pt x="3861816" y="1120140"/>
                </a:lnTo>
                <a:lnTo>
                  <a:pt x="3861816" y="1124712"/>
                </a:lnTo>
                <a:lnTo>
                  <a:pt x="3869944" y="1124712"/>
                </a:lnTo>
                <a:lnTo>
                  <a:pt x="3877564" y="1120140"/>
                </a:lnTo>
                <a:close/>
              </a:path>
              <a:path w="3967479" h="1152525">
                <a:moveTo>
                  <a:pt x="3902157" y="1088808"/>
                </a:moveTo>
                <a:lnTo>
                  <a:pt x="3875532" y="1110996"/>
                </a:lnTo>
                <a:lnTo>
                  <a:pt x="3860292" y="1120140"/>
                </a:lnTo>
                <a:lnTo>
                  <a:pt x="3860492" y="1120741"/>
                </a:lnTo>
                <a:lnTo>
                  <a:pt x="3861816" y="1120140"/>
                </a:lnTo>
                <a:lnTo>
                  <a:pt x="3877564" y="1120140"/>
                </a:lnTo>
                <a:lnTo>
                  <a:pt x="3880104" y="1118616"/>
                </a:lnTo>
                <a:lnTo>
                  <a:pt x="3907536" y="1095756"/>
                </a:lnTo>
                <a:lnTo>
                  <a:pt x="3909060" y="1094232"/>
                </a:lnTo>
                <a:lnTo>
                  <a:pt x="3911626" y="1091184"/>
                </a:lnTo>
                <a:lnTo>
                  <a:pt x="3906012" y="1091184"/>
                </a:lnTo>
                <a:lnTo>
                  <a:pt x="3901440" y="1089660"/>
                </a:lnTo>
                <a:lnTo>
                  <a:pt x="3902157" y="1088808"/>
                </a:lnTo>
                <a:close/>
              </a:path>
              <a:path w="3967479" h="1152525">
                <a:moveTo>
                  <a:pt x="106679" y="1120140"/>
                </a:moveTo>
                <a:lnTo>
                  <a:pt x="105155" y="1120140"/>
                </a:lnTo>
                <a:lnTo>
                  <a:pt x="106325" y="1120671"/>
                </a:lnTo>
                <a:lnTo>
                  <a:pt x="106679" y="1120140"/>
                </a:lnTo>
                <a:close/>
              </a:path>
              <a:path w="3967479" h="1152525">
                <a:moveTo>
                  <a:pt x="62483" y="1088136"/>
                </a:moveTo>
                <a:lnTo>
                  <a:pt x="59435" y="1091184"/>
                </a:lnTo>
                <a:lnTo>
                  <a:pt x="64007" y="1089660"/>
                </a:lnTo>
                <a:lnTo>
                  <a:pt x="63421" y="1088917"/>
                </a:lnTo>
                <a:lnTo>
                  <a:pt x="62483" y="1088136"/>
                </a:lnTo>
                <a:close/>
              </a:path>
              <a:path w="3967479" h="1152525">
                <a:moveTo>
                  <a:pt x="63421" y="1088917"/>
                </a:moveTo>
                <a:lnTo>
                  <a:pt x="64007" y="1089660"/>
                </a:lnTo>
                <a:lnTo>
                  <a:pt x="59435" y="1091184"/>
                </a:lnTo>
                <a:lnTo>
                  <a:pt x="66141" y="1091184"/>
                </a:lnTo>
                <a:lnTo>
                  <a:pt x="63421" y="1088917"/>
                </a:lnTo>
                <a:close/>
              </a:path>
              <a:path w="3967479" h="1152525">
                <a:moveTo>
                  <a:pt x="3902964" y="1088136"/>
                </a:moveTo>
                <a:lnTo>
                  <a:pt x="3902157" y="1088808"/>
                </a:lnTo>
                <a:lnTo>
                  <a:pt x="3901440" y="1089660"/>
                </a:lnTo>
                <a:lnTo>
                  <a:pt x="3906012" y="1091184"/>
                </a:lnTo>
                <a:lnTo>
                  <a:pt x="3902964" y="1088136"/>
                </a:lnTo>
                <a:close/>
              </a:path>
              <a:path w="3967479" h="1152525">
                <a:moveTo>
                  <a:pt x="3914193" y="1088136"/>
                </a:moveTo>
                <a:lnTo>
                  <a:pt x="3902964" y="1088136"/>
                </a:lnTo>
                <a:lnTo>
                  <a:pt x="3906012" y="1091184"/>
                </a:lnTo>
                <a:lnTo>
                  <a:pt x="3911626" y="1091184"/>
                </a:lnTo>
                <a:lnTo>
                  <a:pt x="3914193" y="1088136"/>
                </a:lnTo>
                <a:close/>
              </a:path>
              <a:path w="3967479" h="1152525">
                <a:moveTo>
                  <a:pt x="62804" y="1088136"/>
                </a:moveTo>
                <a:lnTo>
                  <a:pt x="62483" y="1088136"/>
                </a:lnTo>
                <a:lnTo>
                  <a:pt x="63421" y="1088917"/>
                </a:lnTo>
                <a:lnTo>
                  <a:pt x="62804" y="1088136"/>
                </a:lnTo>
                <a:close/>
              </a:path>
              <a:path w="3967479" h="1152525">
                <a:moveTo>
                  <a:pt x="3934968" y="1045464"/>
                </a:moveTo>
                <a:lnTo>
                  <a:pt x="3925824" y="1060704"/>
                </a:lnTo>
                <a:lnTo>
                  <a:pt x="3902157" y="1088808"/>
                </a:lnTo>
                <a:lnTo>
                  <a:pt x="3902964" y="1088136"/>
                </a:lnTo>
                <a:lnTo>
                  <a:pt x="3914193" y="1088136"/>
                </a:lnTo>
                <a:lnTo>
                  <a:pt x="3933444" y="1065276"/>
                </a:lnTo>
                <a:lnTo>
                  <a:pt x="3942588" y="1050036"/>
                </a:lnTo>
                <a:lnTo>
                  <a:pt x="3942588" y="1048512"/>
                </a:lnTo>
                <a:lnTo>
                  <a:pt x="3943419" y="1046988"/>
                </a:lnTo>
                <a:lnTo>
                  <a:pt x="3938016" y="1046988"/>
                </a:lnTo>
                <a:lnTo>
                  <a:pt x="3934968" y="1045464"/>
                </a:lnTo>
                <a:close/>
              </a:path>
              <a:path w="3967479" h="1152525">
                <a:moveTo>
                  <a:pt x="30479" y="1045464"/>
                </a:moveTo>
                <a:lnTo>
                  <a:pt x="27431" y="1046988"/>
                </a:lnTo>
                <a:lnTo>
                  <a:pt x="31546" y="1046988"/>
                </a:lnTo>
                <a:lnTo>
                  <a:pt x="30479" y="1045464"/>
                </a:lnTo>
                <a:close/>
              </a:path>
              <a:path w="3967479" h="1152525">
                <a:moveTo>
                  <a:pt x="31311" y="1045464"/>
                </a:moveTo>
                <a:lnTo>
                  <a:pt x="30479" y="1045464"/>
                </a:lnTo>
                <a:lnTo>
                  <a:pt x="31546" y="1046988"/>
                </a:lnTo>
                <a:lnTo>
                  <a:pt x="32003" y="1046988"/>
                </a:lnTo>
                <a:lnTo>
                  <a:pt x="31311" y="1045464"/>
                </a:lnTo>
                <a:close/>
              </a:path>
              <a:path w="3967479" h="1152525">
                <a:moveTo>
                  <a:pt x="3956304" y="975360"/>
                </a:moveTo>
                <a:lnTo>
                  <a:pt x="3953256" y="995172"/>
                </a:lnTo>
                <a:lnTo>
                  <a:pt x="3948684" y="1011936"/>
                </a:lnTo>
                <a:lnTo>
                  <a:pt x="3942588" y="1030224"/>
                </a:lnTo>
                <a:lnTo>
                  <a:pt x="3933444" y="1046988"/>
                </a:lnTo>
                <a:lnTo>
                  <a:pt x="3934053" y="1046988"/>
                </a:lnTo>
                <a:lnTo>
                  <a:pt x="3934968" y="1045464"/>
                </a:lnTo>
                <a:lnTo>
                  <a:pt x="3944250" y="1045464"/>
                </a:lnTo>
                <a:lnTo>
                  <a:pt x="3951732" y="1031748"/>
                </a:lnTo>
                <a:lnTo>
                  <a:pt x="3957828" y="1013460"/>
                </a:lnTo>
                <a:lnTo>
                  <a:pt x="3962400" y="996696"/>
                </a:lnTo>
                <a:lnTo>
                  <a:pt x="3965448" y="976884"/>
                </a:lnTo>
                <a:lnTo>
                  <a:pt x="3956304" y="976884"/>
                </a:lnTo>
                <a:lnTo>
                  <a:pt x="3956304" y="975360"/>
                </a:lnTo>
                <a:close/>
              </a:path>
              <a:path w="3967479" h="1152525">
                <a:moveTo>
                  <a:pt x="3944250" y="1045464"/>
                </a:moveTo>
                <a:lnTo>
                  <a:pt x="3934968" y="1045464"/>
                </a:lnTo>
                <a:lnTo>
                  <a:pt x="3938016" y="1046988"/>
                </a:lnTo>
                <a:lnTo>
                  <a:pt x="3943419" y="1046988"/>
                </a:lnTo>
                <a:lnTo>
                  <a:pt x="3944250" y="1045464"/>
                </a:lnTo>
                <a:close/>
              </a:path>
              <a:path w="3967479" h="1152525">
                <a:moveTo>
                  <a:pt x="9143" y="975360"/>
                </a:moveTo>
                <a:lnTo>
                  <a:pt x="4571" y="976884"/>
                </a:lnTo>
                <a:lnTo>
                  <a:pt x="9143" y="976884"/>
                </a:lnTo>
                <a:lnTo>
                  <a:pt x="9143" y="975360"/>
                </a:lnTo>
                <a:close/>
              </a:path>
              <a:path w="3967479" h="1152525">
                <a:moveTo>
                  <a:pt x="9143" y="975360"/>
                </a:moveTo>
                <a:lnTo>
                  <a:pt x="9143" y="976884"/>
                </a:lnTo>
                <a:lnTo>
                  <a:pt x="9378" y="976884"/>
                </a:lnTo>
                <a:lnTo>
                  <a:pt x="9143" y="975360"/>
                </a:lnTo>
                <a:close/>
              </a:path>
              <a:path w="3967479" h="1152525">
                <a:moveTo>
                  <a:pt x="3956418" y="975398"/>
                </a:moveTo>
                <a:lnTo>
                  <a:pt x="3956304" y="976884"/>
                </a:lnTo>
                <a:lnTo>
                  <a:pt x="3960876" y="976884"/>
                </a:lnTo>
                <a:lnTo>
                  <a:pt x="3956418" y="975398"/>
                </a:lnTo>
                <a:close/>
              </a:path>
              <a:path w="3967479" h="1152525">
                <a:moveTo>
                  <a:pt x="3934053" y="105156"/>
                </a:moveTo>
                <a:lnTo>
                  <a:pt x="3933444" y="105156"/>
                </a:lnTo>
                <a:lnTo>
                  <a:pt x="3942588" y="121920"/>
                </a:lnTo>
                <a:lnTo>
                  <a:pt x="3948684" y="138684"/>
                </a:lnTo>
                <a:lnTo>
                  <a:pt x="3953256" y="156972"/>
                </a:lnTo>
                <a:lnTo>
                  <a:pt x="3956304" y="176784"/>
                </a:lnTo>
                <a:lnTo>
                  <a:pt x="3957710" y="195072"/>
                </a:lnTo>
                <a:lnTo>
                  <a:pt x="3957828" y="957072"/>
                </a:lnTo>
                <a:lnTo>
                  <a:pt x="3956418" y="975398"/>
                </a:lnTo>
                <a:lnTo>
                  <a:pt x="3960876" y="976884"/>
                </a:lnTo>
                <a:lnTo>
                  <a:pt x="3965448" y="976884"/>
                </a:lnTo>
                <a:lnTo>
                  <a:pt x="3965448" y="975360"/>
                </a:lnTo>
                <a:lnTo>
                  <a:pt x="3966854" y="957072"/>
                </a:lnTo>
                <a:lnTo>
                  <a:pt x="3966972" y="195072"/>
                </a:lnTo>
                <a:lnTo>
                  <a:pt x="3962400" y="155448"/>
                </a:lnTo>
                <a:lnTo>
                  <a:pt x="3944250" y="106680"/>
                </a:lnTo>
                <a:lnTo>
                  <a:pt x="3934968" y="106680"/>
                </a:lnTo>
                <a:lnTo>
                  <a:pt x="3934053" y="105156"/>
                </a:lnTo>
                <a:close/>
              </a:path>
              <a:path w="3967479" h="1152525">
                <a:moveTo>
                  <a:pt x="31546" y="105156"/>
                </a:moveTo>
                <a:lnTo>
                  <a:pt x="27431" y="105156"/>
                </a:lnTo>
                <a:lnTo>
                  <a:pt x="30479" y="106680"/>
                </a:lnTo>
                <a:lnTo>
                  <a:pt x="31546" y="105156"/>
                </a:lnTo>
                <a:close/>
              </a:path>
              <a:path w="3967479" h="1152525">
                <a:moveTo>
                  <a:pt x="32003" y="105156"/>
                </a:moveTo>
                <a:lnTo>
                  <a:pt x="31546" y="105156"/>
                </a:lnTo>
                <a:lnTo>
                  <a:pt x="30479" y="106680"/>
                </a:lnTo>
                <a:lnTo>
                  <a:pt x="31311" y="106680"/>
                </a:lnTo>
                <a:lnTo>
                  <a:pt x="32003" y="105156"/>
                </a:lnTo>
                <a:close/>
              </a:path>
              <a:path w="3967479" h="1152525">
                <a:moveTo>
                  <a:pt x="3902157" y="63335"/>
                </a:moveTo>
                <a:lnTo>
                  <a:pt x="3925824" y="91440"/>
                </a:lnTo>
                <a:lnTo>
                  <a:pt x="3934968" y="106680"/>
                </a:lnTo>
                <a:lnTo>
                  <a:pt x="3938016" y="105156"/>
                </a:lnTo>
                <a:lnTo>
                  <a:pt x="3943419" y="105156"/>
                </a:lnTo>
                <a:lnTo>
                  <a:pt x="3942588" y="103632"/>
                </a:lnTo>
                <a:lnTo>
                  <a:pt x="3942588" y="102108"/>
                </a:lnTo>
                <a:lnTo>
                  <a:pt x="3933444" y="86868"/>
                </a:lnTo>
                <a:lnTo>
                  <a:pt x="3914193" y="64008"/>
                </a:lnTo>
                <a:lnTo>
                  <a:pt x="3902964" y="64008"/>
                </a:lnTo>
                <a:lnTo>
                  <a:pt x="3902157" y="63335"/>
                </a:lnTo>
                <a:close/>
              </a:path>
              <a:path w="3967479" h="1152525">
                <a:moveTo>
                  <a:pt x="3943419" y="105156"/>
                </a:moveTo>
                <a:lnTo>
                  <a:pt x="3938016" y="105156"/>
                </a:lnTo>
                <a:lnTo>
                  <a:pt x="3934968" y="106680"/>
                </a:lnTo>
                <a:lnTo>
                  <a:pt x="3944250" y="106680"/>
                </a:lnTo>
                <a:lnTo>
                  <a:pt x="3943419" y="105156"/>
                </a:lnTo>
                <a:close/>
              </a:path>
              <a:path w="3967479" h="1152525">
                <a:moveTo>
                  <a:pt x="59435" y="60960"/>
                </a:moveTo>
                <a:lnTo>
                  <a:pt x="62483" y="64008"/>
                </a:lnTo>
                <a:lnTo>
                  <a:pt x="63421" y="63226"/>
                </a:lnTo>
                <a:lnTo>
                  <a:pt x="64007" y="62484"/>
                </a:lnTo>
                <a:lnTo>
                  <a:pt x="59435" y="60960"/>
                </a:lnTo>
                <a:close/>
              </a:path>
              <a:path w="3967479" h="1152525">
                <a:moveTo>
                  <a:pt x="63421" y="63226"/>
                </a:moveTo>
                <a:lnTo>
                  <a:pt x="62483" y="64008"/>
                </a:lnTo>
                <a:lnTo>
                  <a:pt x="62804" y="64008"/>
                </a:lnTo>
                <a:lnTo>
                  <a:pt x="63421" y="63226"/>
                </a:lnTo>
                <a:close/>
              </a:path>
              <a:path w="3967479" h="1152525">
                <a:moveTo>
                  <a:pt x="3906012" y="60960"/>
                </a:moveTo>
                <a:lnTo>
                  <a:pt x="3901440" y="62484"/>
                </a:lnTo>
                <a:lnTo>
                  <a:pt x="3902157" y="63335"/>
                </a:lnTo>
                <a:lnTo>
                  <a:pt x="3902964" y="64008"/>
                </a:lnTo>
                <a:lnTo>
                  <a:pt x="3906012" y="60960"/>
                </a:lnTo>
                <a:close/>
              </a:path>
              <a:path w="3967479" h="1152525">
                <a:moveTo>
                  <a:pt x="3911626" y="60960"/>
                </a:moveTo>
                <a:lnTo>
                  <a:pt x="3906012" y="60960"/>
                </a:lnTo>
                <a:lnTo>
                  <a:pt x="3902964" y="64008"/>
                </a:lnTo>
                <a:lnTo>
                  <a:pt x="3914193" y="64008"/>
                </a:lnTo>
                <a:lnTo>
                  <a:pt x="3911626" y="60960"/>
                </a:lnTo>
                <a:close/>
              </a:path>
              <a:path w="3967479" h="1152525">
                <a:moveTo>
                  <a:pt x="3860492" y="31402"/>
                </a:moveTo>
                <a:lnTo>
                  <a:pt x="3860292" y="32004"/>
                </a:lnTo>
                <a:lnTo>
                  <a:pt x="3875532" y="41148"/>
                </a:lnTo>
                <a:lnTo>
                  <a:pt x="3902157" y="63335"/>
                </a:lnTo>
                <a:lnTo>
                  <a:pt x="3901440" y="62484"/>
                </a:lnTo>
                <a:lnTo>
                  <a:pt x="3906012" y="60960"/>
                </a:lnTo>
                <a:lnTo>
                  <a:pt x="3911626" y="60960"/>
                </a:lnTo>
                <a:lnTo>
                  <a:pt x="3909060" y="57912"/>
                </a:lnTo>
                <a:lnTo>
                  <a:pt x="3907536" y="56388"/>
                </a:lnTo>
                <a:lnTo>
                  <a:pt x="3880104" y="33528"/>
                </a:lnTo>
                <a:lnTo>
                  <a:pt x="3877564" y="32004"/>
                </a:lnTo>
                <a:lnTo>
                  <a:pt x="3861816" y="32004"/>
                </a:lnTo>
                <a:lnTo>
                  <a:pt x="3860492" y="31402"/>
                </a:lnTo>
                <a:close/>
              </a:path>
              <a:path w="3967479" h="1152525">
                <a:moveTo>
                  <a:pt x="66141" y="60960"/>
                </a:moveTo>
                <a:lnTo>
                  <a:pt x="59435" y="60960"/>
                </a:lnTo>
                <a:lnTo>
                  <a:pt x="64007" y="62484"/>
                </a:lnTo>
                <a:lnTo>
                  <a:pt x="63421" y="63226"/>
                </a:lnTo>
                <a:lnTo>
                  <a:pt x="66141" y="60960"/>
                </a:lnTo>
                <a:close/>
              </a:path>
              <a:path w="3967479" h="1152525">
                <a:moveTo>
                  <a:pt x="103631" y="27432"/>
                </a:moveTo>
                <a:lnTo>
                  <a:pt x="105155" y="32004"/>
                </a:lnTo>
                <a:lnTo>
                  <a:pt x="106325" y="31472"/>
                </a:lnTo>
                <a:lnTo>
                  <a:pt x="103631" y="27432"/>
                </a:lnTo>
                <a:close/>
              </a:path>
              <a:path w="3967479" h="1152525">
                <a:moveTo>
                  <a:pt x="106325" y="31472"/>
                </a:moveTo>
                <a:lnTo>
                  <a:pt x="105155" y="32004"/>
                </a:lnTo>
                <a:lnTo>
                  <a:pt x="106679" y="32004"/>
                </a:lnTo>
                <a:lnTo>
                  <a:pt x="106325" y="31472"/>
                </a:lnTo>
                <a:close/>
              </a:path>
              <a:path w="3967479" h="1152525">
                <a:moveTo>
                  <a:pt x="3861816" y="27432"/>
                </a:moveTo>
                <a:lnTo>
                  <a:pt x="3860492" y="31402"/>
                </a:lnTo>
                <a:lnTo>
                  <a:pt x="3861816" y="32004"/>
                </a:lnTo>
                <a:lnTo>
                  <a:pt x="3861816" y="27432"/>
                </a:lnTo>
                <a:close/>
              </a:path>
              <a:path w="3967479" h="1152525">
                <a:moveTo>
                  <a:pt x="3869944" y="27432"/>
                </a:moveTo>
                <a:lnTo>
                  <a:pt x="3861816" y="27432"/>
                </a:lnTo>
                <a:lnTo>
                  <a:pt x="3861816" y="32004"/>
                </a:lnTo>
                <a:lnTo>
                  <a:pt x="3877564" y="32004"/>
                </a:lnTo>
                <a:lnTo>
                  <a:pt x="3869944" y="27432"/>
                </a:lnTo>
                <a:close/>
              </a:path>
              <a:path w="3967479" h="1152525">
                <a:moveTo>
                  <a:pt x="115214" y="27432"/>
                </a:moveTo>
                <a:lnTo>
                  <a:pt x="103631" y="27432"/>
                </a:lnTo>
                <a:lnTo>
                  <a:pt x="106325" y="31472"/>
                </a:lnTo>
                <a:lnTo>
                  <a:pt x="115214" y="27432"/>
                </a:lnTo>
                <a:close/>
              </a:path>
              <a:path w="3967479" h="1152525">
                <a:moveTo>
                  <a:pt x="3816096" y="6096"/>
                </a:moveTo>
                <a:lnTo>
                  <a:pt x="3790188" y="6096"/>
                </a:lnTo>
                <a:lnTo>
                  <a:pt x="3791712" y="10668"/>
                </a:lnTo>
                <a:lnTo>
                  <a:pt x="3790188" y="10668"/>
                </a:lnTo>
                <a:lnTo>
                  <a:pt x="3808476" y="13716"/>
                </a:lnTo>
                <a:lnTo>
                  <a:pt x="3826764" y="18288"/>
                </a:lnTo>
                <a:lnTo>
                  <a:pt x="3845052" y="24384"/>
                </a:lnTo>
                <a:lnTo>
                  <a:pt x="3860492" y="31402"/>
                </a:lnTo>
                <a:lnTo>
                  <a:pt x="3861816" y="27432"/>
                </a:lnTo>
                <a:lnTo>
                  <a:pt x="3869944" y="27432"/>
                </a:lnTo>
                <a:lnTo>
                  <a:pt x="3864864" y="24384"/>
                </a:lnTo>
                <a:lnTo>
                  <a:pt x="3863340" y="22860"/>
                </a:lnTo>
                <a:lnTo>
                  <a:pt x="3846576" y="15240"/>
                </a:lnTo>
                <a:lnTo>
                  <a:pt x="3832860" y="10668"/>
                </a:lnTo>
                <a:lnTo>
                  <a:pt x="3791712" y="10668"/>
                </a:lnTo>
                <a:lnTo>
                  <a:pt x="3790188" y="10550"/>
                </a:lnTo>
                <a:lnTo>
                  <a:pt x="3832508" y="10550"/>
                </a:lnTo>
                <a:lnTo>
                  <a:pt x="3828288" y="9144"/>
                </a:lnTo>
                <a:lnTo>
                  <a:pt x="3816096" y="6096"/>
                </a:lnTo>
                <a:close/>
              </a:path>
              <a:path w="3967479" h="1152525">
                <a:moveTo>
                  <a:pt x="3790188" y="6096"/>
                </a:moveTo>
                <a:lnTo>
                  <a:pt x="3790188" y="10550"/>
                </a:lnTo>
                <a:lnTo>
                  <a:pt x="3791712" y="10668"/>
                </a:lnTo>
                <a:lnTo>
                  <a:pt x="3790188" y="6096"/>
                </a:lnTo>
                <a:close/>
              </a:path>
              <a:path w="3967479" h="1152525">
                <a:moveTo>
                  <a:pt x="3790188" y="9144"/>
                </a:moveTo>
                <a:lnTo>
                  <a:pt x="3771900" y="9144"/>
                </a:lnTo>
                <a:lnTo>
                  <a:pt x="3790188" y="10550"/>
                </a:lnTo>
                <a:lnTo>
                  <a:pt x="3790188" y="9144"/>
                </a:lnTo>
                <a:close/>
              </a:path>
            </a:pathLst>
          </a:custGeom>
          <a:solidFill>
            <a:srgbClr val="000000"/>
          </a:solidFill>
        </p:spPr>
        <p:txBody>
          <a:bodyPr wrap="square" lIns="0" tIns="0" rIns="0" bIns="0" rtlCol="0"/>
          <a:lstStyle/>
          <a:p/>
        </p:txBody>
      </p:sp>
      <p:sp>
        <p:nvSpPr>
          <p:cNvPr id="6" name="object 6"/>
          <p:cNvSpPr txBox="1"/>
          <p:nvPr/>
        </p:nvSpPr>
        <p:spPr>
          <a:xfrm>
            <a:off x="711190" y="1051662"/>
            <a:ext cx="3992879" cy="5754370"/>
          </a:xfrm>
          <a:prstGeom prst="rect">
            <a:avLst/>
          </a:prstGeom>
        </p:spPr>
        <p:txBody>
          <a:bodyPr wrap="square" lIns="0" tIns="12700" rIns="0" bIns="0" rtlCol="0" vert="horz">
            <a:spAutoFit/>
          </a:bodyPr>
          <a:lstStyle/>
          <a:p>
            <a:pPr marL="1298575" marR="1256665" indent="403860">
              <a:lnSpc>
                <a:spcPct val="110000"/>
              </a:lnSpc>
              <a:spcBef>
                <a:spcPts val="100"/>
              </a:spcBef>
            </a:pPr>
            <a:r>
              <a:rPr dirty="0" sz="1100" b="1">
                <a:latin typeface="Arial"/>
                <a:cs typeface="Arial"/>
              </a:rPr>
              <a:t>UNIT - IV  FLYING IN</a:t>
            </a:r>
            <a:r>
              <a:rPr dirty="0" sz="1100" spc="-60" b="1">
                <a:latin typeface="Arial"/>
                <a:cs typeface="Arial"/>
              </a:rPr>
              <a:t> </a:t>
            </a:r>
            <a:r>
              <a:rPr dirty="0" sz="1100" spc="-5" b="1">
                <a:latin typeface="Arial"/>
                <a:cs typeface="Arial"/>
              </a:rPr>
              <a:t>COLOURS</a:t>
            </a:r>
            <a:endParaRPr sz="1100">
              <a:latin typeface="Arial"/>
              <a:cs typeface="Arial"/>
            </a:endParaRPr>
          </a:p>
          <a:p>
            <a:pPr>
              <a:lnSpc>
                <a:spcPct val="100000"/>
              </a:lnSpc>
              <a:spcBef>
                <a:spcPts val="50"/>
              </a:spcBef>
            </a:pPr>
            <a:endParaRPr sz="1150">
              <a:latin typeface="Arial"/>
              <a:cs typeface="Arial"/>
            </a:endParaRPr>
          </a:p>
          <a:p>
            <a:pPr algn="just" marL="180340" marR="137795">
              <a:lnSpc>
                <a:spcPct val="110300"/>
              </a:lnSpc>
            </a:pPr>
            <a:r>
              <a:rPr dirty="0" sz="1100" i="1">
                <a:latin typeface="Arial"/>
                <a:cs typeface="Arial"/>
              </a:rPr>
              <a:t>Listening and Classifying information - Group </a:t>
            </a:r>
            <a:r>
              <a:rPr dirty="0" sz="1100" spc="-5" i="1">
                <a:latin typeface="Arial"/>
                <a:cs typeface="Arial"/>
              </a:rPr>
              <a:t>discussion </a:t>
            </a:r>
            <a:r>
              <a:rPr dirty="0" sz="1100" i="1">
                <a:latin typeface="Arial"/>
                <a:cs typeface="Arial"/>
              </a:rPr>
              <a:t>-  </a:t>
            </a:r>
            <a:r>
              <a:rPr dirty="0" sz="1100" i="1">
                <a:latin typeface="Arial"/>
                <a:cs typeface="Arial"/>
              </a:rPr>
              <a:t>Reading and identifying the topic sentence - Writing  Project Proposal- Recommendations and </a:t>
            </a:r>
            <a:r>
              <a:rPr dirty="0" sz="1100" spc="-5" i="1">
                <a:latin typeface="Arial"/>
                <a:cs typeface="Arial"/>
              </a:rPr>
              <a:t>Instructions </a:t>
            </a:r>
            <a:r>
              <a:rPr dirty="0" sz="1100" i="1">
                <a:latin typeface="Arial"/>
                <a:cs typeface="Arial"/>
              </a:rPr>
              <a:t>-  Manual</a:t>
            </a:r>
            <a:r>
              <a:rPr dirty="0" sz="1100" spc="65" i="1">
                <a:latin typeface="Arial"/>
                <a:cs typeface="Arial"/>
              </a:rPr>
              <a:t> </a:t>
            </a:r>
            <a:r>
              <a:rPr dirty="0" sz="1100" i="1">
                <a:latin typeface="Arial"/>
                <a:cs typeface="Arial"/>
              </a:rPr>
              <a:t>Writing</a:t>
            </a:r>
            <a:r>
              <a:rPr dirty="0" sz="1100" spc="85" i="1">
                <a:latin typeface="Arial"/>
                <a:cs typeface="Arial"/>
              </a:rPr>
              <a:t> </a:t>
            </a:r>
            <a:r>
              <a:rPr dirty="0" sz="1100" i="1">
                <a:latin typeface="Arial"/>
                <a:cs typeface="Arial"/>
              </a:rPr>
              <a:t>-</a:t>
            </a:r>
            <a:r>
              <a:rPr dirty="0" sz="1100" spc="95" i="1">
                <a:latin typeface="Arial"/>
                <a:cs typeface="Arial"/>
              </a:rPr>
              <a:t> </a:t>
            </a:r>
            <a:r>
              <a:rPr dirty="0" sz="1100" i="1">
                <a:latin typeface="Arial"/>
                <a:cs typeface="Arial"/>
              </a:rPr>
              <a:t>Editing</a:t>
            </a:r>
            <a:r>
              <a:rPr dirty="0" sz="1100" spc="75" i="1">
                <a:latin typeface="Arial"/>
                <a:cs typeface="Arial"/>
              </a:rPr>
              <a:t> </a:t>
            </a:r>
            <a:r>
              <a:rPr dirty="0" sz="1100" i="1">
                <a:latin typeface="Arial"/>
                <a:cs typeface="Arial"/>
              </a:rPr>
              <a:t>(Spelling,</a:t>
            </a:r>
            <a:r>
              <a:rPr dirty="0" sz="1100" spc="90" i="1">
                <a:latin typeface="Arial"/>
                <a:cs typeface="Arial"/>
              </a:rPr>
              <a:t> </a:t>
            </a:r>
            <a:r>
              <a:rPr dirty="0" sz="1100" i="1">
                <a:latin typeface="Arial"/>
                <a:cs typeface="Arial"/>
              </a:rPr>
              <a:t>Grammar,</a:t>
            </a:r>
            <a:r>
              <a:rPr dirty="0" sz="1100" spc="95" i="1">
                <a:latin typeface="Arial"/>
                <a:cs typeface="Arial"/>
              </a:rPr>
              <a:t> </a:t>
            </a:r>
            <a:r>
              <a:rPr dirty="0" sz="1100" spc="-5" i="1">
                <a:latin typeface="Arial"/>
                <a:cs typeface="Arial"/>
              </a:rPr>
              <a:t>Punctuation)</a:t>
            </a:r>
            <a:endParaRPr sz="1100">
              <a:latin typeface="Arial"/>
              <a:cs typeface="Arial"/>
            </a:endParaRPr>
          </a:p>
          <a:p>
            <a:pPr algn="just" marL="180340">
              <a:lnSpc>
                <a:spcPct val="100000"/>
              </a:lnSpc>
              <a:spcBef>
                <a:spcPts val="135"/>
              </a:spcBef>
            </a:pPr>
            <a:r>
              <a:rPr dirty="0" sz="1100" i="1">
                <a:latin typeface="Arial"/>
                <a:cs typeface="Arial"/>
              </a:rPr>
              <a:t>- Idioms &amp; Phrases - </a:t>
            </a:r>
            <a:r>
              <a:rPr dirty="0" sz="1100" spc="-5" i="1">
                <a:latin typeface="Arial"/>
                <a:cs typeface="Arial"/>
              </a:rPr>
              <a:t>Rearranging </a:t>
            </a:r>
            <a:r>
              <a:rPr dirty="0" sz="1100" i="1">
                <a:latin typeface="Arial"/>
                <a:cs typeface="Arial"/>
              </a:rPr>
              <a:t>the Jumbled </a:t>
            </a:r>
            <a:r>
              <a:rPr dirty="0" sz="1100" spc="-5" i="1">
                <a:latin typeface="Arial"/>
                <a:cs typeface="Arial"/>
              </a:rPr>
              <a:t>sentences.</a:t>
            </a:r>
            <a:endParaRPr sz="1100">
              <a:latin typeface="Arial"/>
              <a:cs typeface="Arial"/>
            </a:endParaRPr>
          </a:p>
          <a:p>
            <a:pPr>
              <a:lnSpc>
                <a:spcPct val="100000"/>
              </a:lnSpc>
            </a:pPr>
            <a:endParaRPr sz="1200">
              <a:latin typeface="Arial"/>
              <a:cs typeface="Arial"/>
            </a:endParaRPr>
          </a:p>
          <a:p>
            <a:pPr>
              <a:lnSpc>
                <a:spcPct val="100000"/>
              </a:lnSpc>
              <a:spcBef>
                <a:spcPts val="15"/>
              </a:spcBef>
            </a:pPr>
            <a:endParaRPr sz="1500">
              <a:latin typeface="Arial"/>
              <a:cs typeface="Arial"/>
            </a:endParaRPr>
          </a:p>
          <a:p>
            <a:pPr marL="12700">
              <a:lnSpc>
                <a:spcPct val="100000"/>
              </a:lnSpc>
            </a:pPr>
            <a:r>
              <a:rPr dirty="0" sz="1100" b="1">
                <a:latin typeface="Arial"/>
                <a:cs typeface="Arial"/>
              </a:rPr>
              <a:t>4.1.</a:t>
            </a:r>
            <a:r>
              <a:rPr dirty="0" sz="1100" spc="300" b="1">
                <a:latin typeface="Arial"/>
                <a:cs typeface="Arial"/>
              </a:rPr>
              <a:t> </a:t>
            </a:r>
            <a:r>
              <a:rPr dirty="0" sz="1100" b="1">
                <a:latin typeface="Arial"/>
                <a:cs typeface="Arial"/>
              </a:rPr>
              <a:t>Reading</a:t>
            </a:r>
            <a:endParaRPr sz="1100">
              <a:latin typeface="Arial"/>
              <a:cs typeface="Arial"/>
            </a:endParaRPr>
          </a:p>
          <a:p>
            <a:pPr algn="just" marL="12700">
              <a:lnSpc>
                <a:spcPct val="100000"/>
              </a:lnSpc>
              <a:spcBef>
                <a:spcPts val="130"/>
              </a:spcBef>
            </a:pPr>
            <a:r>
              <a:rPr dirty="0" sz="1100" spc="-5" b="1">
                <a:latin typeface="Arial"/>
                <a:cs typeface="Arial"/>
              </a:rPr>
              <a:t>Activity: </a:t>
            </a:r>
            <a:r>
              <a:rPr dirty="0" sz="1100" b="1">
                <a:latin typeface="Arial"/>
                <a:cs typeface="Arial"/>
              </a:rPr>
              <a:t>Reading and </a:t>
            </a:r>
            <a:r>
              <a:rPr dirty="0" sz="1100" spc="-5" b="1">
                <a:latin typeface="Arial"/>
                <a:cs typeface="Arial"/>
              </a:rPr>
              <a:t>identifying </a:t>
            </a:r>
            <a:r>
              <a:rPr dirty="0" sz="1100" b="1">
                <a:latin typeface="Arial"/>
                <a:cs typeface="Arial"/>
              </a:rPr>
              <a:t>the topic</a:t>
            </a:r>
            <a:r>
              <a:rPr dirty="0" sz="1100" spc="15" b="1">
                <a:latin typeface="Arial"/>
                <a:cs typeface="Arial"/>
              </a:rPr>
              <a:t> </a:t>
            </a:r>
            <a:r>
              <a:rPr dirty="0" sz="1100" spc="-5" b="1">
                <a:latin typeface="Arial"/>
                <a:cs typeface="Arial"/>
              </a:rPr>
              <a:t>sentence</a:t>
            </a:r>
            <a:endParaRPr sz="1100">
              <a:latin typeface="Arial"/>
              <a:cs typeface="Arial"/>
            </a:endParaRPr>
          </a:p>
          <a:p>
            <a:pPr>
              <a:lnSpc>
                <a:spcPct val="100000"/>
              </a:lnSpc>
              <a:spcBef>
                <a:spcPts val="20"/>
              </a:spcBef>
            </a:pPr>
            <a:endParaRPr sz="1250">
              <a:latin typeface="Arial"/>
              <a:cs typeface="Arial"/>
            </a:endParaRPr>
          </a:p>
          <a:p>
            <a:pPr algn="just" marL="12700" marR="1836420" indent="38100">
              <a:lnSpc>
                <a:spcPct val="110300"/>
              </a:lnSpc>
              <a:spcBef>
                <a:spcPts val="5"/>
              </a:spcBef>
            </a:pPr>
            <a:r>
              <a:rPr dirty="0" sz="1100">
                <a:latin typeface="Arial"/>
                <a:cs typeface="Arial"/>
              </a:rPr>
              <a:t>A topic sentence is a sentence  that </a:t>
            </a:r>
            <a:r>
              <a:rPr dirty="0" sz="1100" spc="-5">
                <a:latin typeface="Arial"/>
                <a:cs typeface="Arial"/>
              </a:rPr>
              <a:t>expresses </a:t>
            </a:r>
            <a:r>
              <a:rPr dirty="0" sz="1100">
                <a:latin typeface="Arial"/>
                <a:cs typeface="Arial"/>
              </a:rPr>
              <a:t>the main idea of a  paragraph. It is actually a general  statement that covers all or most  of the content in the </a:t>
            </a:r>
            <a:r>
              <a:rPr dirty="0" sz="1100" spc="-5">
                <a:latin typeface="Arial"/>
                <a:cs typeface="Arial"/>
              </a:rPr>
              <a:t>paragraph.  </a:t>
            </a:r>
            <a:r>
              <a:rPr dirty="0" sz="1100">
                <a:latin typeface="Arial"/>
                <a:cs typeface="Arial"/>
              </a:rPr>
              <a:t>Identifying the topic sentence in a  paragraph is one of the most  important reading skills. Not all  paragraphs begin with topic  sentences.</a:t>
            </a:r>
            <a:endParaRPr sz="1100">
              <a:latin typeface="Arial"/>
              <a:cs typeface="Arial"/>
            </a:endParaRPr>
          </a:p>
          <a:p>
            <a:pPr>
              <a:lnSpc>
                <a:spcPct val="100000"/>
              </a:lnSpc>
              <a:spcBef>
                <a:spcPts val="25"/>
              </a:spcBef>
            </a:pPr>
            <a:endParaRPr sz="1250">
              <a:latin typeface="Arial"/>
              <a:cs typeface="Arial"/>
            </a:endParaRPr>
          </a:p>
          <a:p>
            <a:pPr algn="just" marL="12700" marR="5080">
              <a:lnSpc>
                <a:spcPct val="110100"/>
              </a:lnSpc>
            </a:pPr>
            <a:r>
              <a:rPr dirty="0" sz="1100">
                <a:latin typeface="Arial"/>
                <a:cs typeface="Arial"/>
              </a:rPr>
              <a:t>In some </a:t>
            </a:r>
            <a:r>
              <a:rPr dirty="0" sz="1100" spc="-5">
                <a:latin typeface="Arial"/>
                <a:cs typeface="Arial"/>
              </a:rPr>
              <a:t>paragraphs, </a:t>
            </a:r>
            <a:r>
              <a:rPr dirty="0" sz="1100">
                <a:latin typeface="Arial"/>
                <a:cs typeface="Arial"/>
              </a:rPr>
              <a:t>the topic sentence appears in the middle  or at the end. In others, the topic sentence is </a:t>
            </a:r>
            <a:r>
              <a:rPr dirty="0" sz="1100" spc="-5">
                <a:latin typeface="Arial"/>
                <a:cs typeface="Arial"/>
              </a:rPr>
              <a:t>implied </a:t>
            </a:r>
            <a:r>
              <a:rPr dirty="0" sz="1100">
                <a:latin typeface="Arial"/>
                <a:cs typeface="Arial"/>
              </a:rPr>
              <a:t>or absent  altogether. </a:t>
            </a:r>
            <a:r>
              <a:rPr dirty="0" sz="1100" spc="-5">
                <a:latin typeface="Arial"/>
                <a:cs typeface="Arial"/>
              </a:rPr>
              <a:t>Subsequent </a:t>
            </a:r>
            <a:r>
              <a:rPr dirty="0" sz="1100">
                <a:latin typeface="Arial"/>
                <a:cs typeface="Arial"/>
              </a:rPr>
              <a:t>sentences </a:t>
            </a:r>
            <a:r>
              <a:rPr dirty="0" sz="1100" spc="-10">
                <a:latin typeface="Arial"/>
                <a:cs typeface="Arial"/>
              </a:rPr>
              <a:t>will </a:t>
            </a:r>
            <a:r>
              <a:rPr dirty="0" sz="1100">
                <a:latin typeface="Arial"/>
                <a:cs typeface="Arial"/>
              </a:rPr>
              <a:t>relate to the main idea of  the </a:t>
            </a:r>
            <a:r>
              <a:rPr dirty="0" sz="1100" spc="-5">
                <a:latin typeface="Arial"/>
                <a:cs typeface="Arial"/>
              </a:rPr>
              <a:t>paragraph </a:t>
            </a:r>
            <a:r>
              <a:rPr dirty="0" sz="1100">
                <a:latin typeface="Arial"/>
                <a:cs typeface="Arial"/>
              </a:rPr>
              <a:t>by providing support and </a:t>
            </a:r>
            <a:r>
              <a:rPr dirty="0" sz="1100" spc="-5">
                <a:latin typeface="Arial"/>
                <a:cs typeface="Arial"/>
              </a:rPr>
              <a:t>evidence </a:t>
            </a:r>
            <a:r>
              <a:rPr dirty="0" sz="1100">
                <a:latin typeface="Arial"/>
                <a:cs typeface="Arial"/>
              </a:rPr>
              <a:t>that backs up  the topic sentence. Thus, a reader is told what will be argued  through the topic sentence, </a:t>
            </a:r>
            <a:r>
              <a:rPr dirty="0" sz="1100" spc="-5">
                <a:latin typeface="Arial"/>
                <a:cs typeface="Arial"/>
              </a:rPr>
              <a:t>while </a:t>
            </a:r>
            <a:r>
              <a:rPr dirty="0" sz="1100">
                <a:latin typeface="Arial"/>
                <a:cs typeface="Arial"/>
              </a:rPr>
              <a:t>the main idea is constructed  through the </a:t>
            </a:r>
            <a:r>
              <a:rPr dirty="0" sz="1100" spc="-5">
                <a:latin typeface="Arial"/>
                <a:cs typeface="Arial"/>
              </a:rPr>
              <a:t>supporting </a:t>
            </a:r>
            <a:r>
              <a:rPr dirty="0" sz="1100">
                <a:latin typeface="Arial"/>
                <a:cs typeface="Arial"/>
              </a:rPr>
              <a:t>details </a:t>
            </a:r>
            <a:r>
              <a:rPr dirty="0" sz="1100" spc="-5">
                <a:latin typeface="Arial"/>
                <a:cs typeface="Arial"/>
              </a:rPr>
              <a:t>offered </a:t>
            </a:r>
            <a:r>
              <a:rPr dirty="0" sz="1100">
                <a:latin typeface="Arial"/>
                <a:cs typeface="Arial"/>
              </a:rPr>
              <a:t>in the</a:t>
            </a:r>
            <a:r>
              <a:rPr dirty="0" sz="1100" spc="10">
                <a:latin typeface="Arial"/>
                <a:cs typeface="Arial"/>
              </a:rPr>
              <a:t> </a:t>
            </a:r>
            <a:r>
              <a:rPr dirty="0" sz="1100">
                <a:latin typeface="Arial"/>
                <a:cs typeface="Arial"/>
              </a:rPr>
              <a:t>paragraph.</a:t>
            </a:r>
            <a:endParaRPr sz="1100">
              <a:latin typeface="Arial"/>
              <a:cs typeface="Arial"/>
            </a:endParaRPr>
          </a:p>
        </p:txBody>
      </p:sp>
      <p:sp>
        <p:nvSpPr>
          <p:cNvPr id="7" name="object 7"/>
          <p:cNvSpPr txBox="1"/>
          <p:nvPr/>
        </p:nvSpPr>
        <p:spPr>
          <a:xfrm>
            <a:off x="3977149" y="7114147"/>
            <a:ext cx="723900" cy="196850"/>
          </a:xfrm>
          <a:prstGeom prst="rect">
            <a:avLst/>
          </a:prstGeom>
        </p:spPr>
        <p:txBody>
          <a:bodyPr wrap="square" lIns="0" tIns="6350" rIns="0" bIns="0" rtlCol="0" vert="horz">
            <a:spAutoFit/>
          </a:bodyPr>
          <a:lstStyle/>
          <a:p>
            <a:pPr marL="12700">
              <a:lnSpc>
                <a:spcPct val="100000"/>
              </a:lnSpc>
              <a:spcBef>
                <a:spcPts val="50"/>
              </a:spcBef>
            </a:pPr>
            <a:r>
              <a:rPr dirty="0" sz="1100" spc="-100">
                <a:latin typeface="Arial"/>
                <a:cs typeface="Arial"/>
              </a:rPr>
              <a:t>Page </a:t>
            </a:r>
            <a:fld id="{81D60167-4931-47E6-BA6A-407CBD079E47}" type="slidenum">
              <a:rPr dirty="0" sz="1100" b="1">
                <a:latin typeface="Calibri"/>
                <a:cs typeface="Calibri"/>
              </a:rPr>
              <a:t>4</a:t>
            </a:fld>
            <a:r>
              <a:rPr dirty="0" sz="1100" b="1">
                <a:latin typeface="Calibri"/>
                <a:cs typeface="Calibri"/>
              </a:rPr>
              <a:t> </a:t>
            </a:r>
            <a:r>
              <a:rPr dirty="0" sz="1100" spc="-10">
                <a:latin typeface="Arial"/>
                <a:cs typeface="Arial"/>
              </a:rPr>
              <a:t>of</a:t>
            </a:r>
            <a:r>
              <a:rPr dirty="0" sz="1100" spc="-100">
                <a:latin typeface="Arial"/>
                <a:cs typeface="Arial"/>
              </a:rPr>
              <a:t> </a:t>
            </a:r>
            <a:r>
              <a:rPr dirty="0" sz="1100" b="1">
                <a:latin typeface="Calibri"/>
                <a:cs typeface="Calibri"/>
              </a:rPr>
              <a:t>46</a:t>
            </a:r>
            <a:endParaRPr sz="110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711185" y="6809819"/>
            <a:ext cx="3685540" cy="182245"/>
          </a:xfrm>
          <a:prstGeom prst="rect">
            <a:avLst/>
          </a:prstGeom>
        </p:spPr>
        <p:txBody>
          <a:bodyPr wrap="square" lIns="0" tIns="0" rIns="0" bIns="0" rtlCol="0" vert="horz">
            <a:spAutoFit/>
          </a:bodyPr>
          <a:lstStyle/>
          <a:p>
            <a:pPr marL="12700">
              <a:lnSpc>
                <a:spcPct val="100000"/>
              </a:lnSpc>
            </a:pPr>
            <a:r>
              <a:rPr dirty="0" sz="1100" i="1">
                <a:latin typeface="Arial"/>
                <a:cs typeface="Arial"/>
                <a:hlinkClick r:id="rId3"/>
              </a:rPr>
              <a:t>http://www.nasa.g</a:t>
            </a:r>
            <a:r>
              <a:rPr dirty="0" sz="1100" spc="-30" i="1">
                <a:latin typeface="Arial"/>
                <a:cs typeface="Arial"/>
                <a:hlinkClick r:id="rId3"/>
              </a:rPr>
              <a:t>o</a:t>
            </a:r>
            <a:r>
              <a:rPr dirty="0" sz="1100" i="1">
                <a:latin typeface="Arial"/>
                <a:cs typeface="Arial"/>
                <a:hlinkClick r:id="rId3"/>
              </a:rPr>
              <a:t>v/topics/aerona</a:t>
            </a:r>
            <a:r>
              <a:rPr dirty="0" sz="1100" spc="-25" i="1">
                <a:latin typeface="Arial"/>
                <a:cs typeface="Arial"/>
                <a:hlinkClick r:id="rId3"/>
              </a:rPr>
              <a:t>u</a:t>
            </a:r>
            <a:r>
              <a:rPr dirty="0" sz="1100" i="1">
                <a:latin typeface="Arial"/>
                <a:cs typeface="Arial"/>
                <a:hlinkClick r:id="rId3"/>
              </a:rPr>
              <a:t>tics/features</a:t>
            </a:r>
            <a:r>
              <a:rPr dirty="0" sz="1100" spc="-30" i="1">
                <a:latin typeface="Arial"/>
                <a:cs typeface="Arial"/>
                <a:hlinkClick r:id="rId3"/>
              </a:rPr>
              <a:t>/</a:t>
            </a:r>
            <a:r>
              <a:rPr dirty="0" sz="1100" i="1">
                <a:latin typeface="Arial"/>
                <a:cs typeface="Arial"/>
                <a:hlinkClick r:id="rId3"/>
              </a:rPr>
              <a:t>hifire.html)</a:t>
            </a:r>
            <a:endParaRPr sz="1100">
              <a:latin typeface="Arial"/>
              <a:cs typeface="Arial"/>
            </a:endParaRPr>
          </a:p>
        </p:txBody>
      </p:sp>
      <p:sp>
        <p:nvSpPr>
          <p:cNvPr id="6" name="object 6"/>
          <p:cNvSpPr txBox="1">
            <a:spLocks noGrp="1"/>
          </p:cNvSpPr>
          <p:nvPr>
            <p:ph type="sldNum" idx="7" sz="quarter"/>
          </p:nvPr>
        </p:nvSpPr>
        <p:spPr>
          <a:prstGeom prst="rect"/>
        </p:spPr>
        <p:txBody>
          <a:bodyPr wrap="square" lIns="0" tIns="6350" rIns="0" bIns="0" rtlCol="0" vert="horz">
            <a:spAutoFit/>
          </a:bodyPr>
          <a:lstStyle/>
          <a:p>
            <a:pPr marL="12700">
              <a:lnSpc>
                <a:spcPct val="100000"/>
              </a:lnSpc>
              <a:spcBef>
                <a:spcPts val="50"/>
              </a:spcBef>
            </a:pPr>
            <a:r>
              <a:rPr dirty="0" spc="-100"/>
              <a:t>Page </a:t>
            </a:r>
            <a:fld id="{81D60167-4931-47E6-BA6A-407CBD079E47}" type="slidenum">
              <a:rPr dirty="0" b="1">
                <a:latin typeface="Calibri"/>
                <a:cs typeface="Calibri"/>
              </a:rPr>
              <a:t>10</a:t>
            </a:fld>
            <a:r>
              <a:rPr dirty="0" b="1">
                <a:latin typeface="Calibri"/>
                <a:cs typeface="Calibri"/>
              </a:rPr>
              <a:t> </a:t>
            </a:r>
            <a:r>
              <a:rPr dirty="0" spc="-10"/>
              <a:t>of</a:t>
            </a:r>
            <a:r>
              <a:rPr dirty="0" spc="-90"/>
              <a:t> </a:t>
            </a:r>
            <a:r>
              <a:rPr dirty="0" b="1">
                <a:latin typeface="Calibri"/>
                <a:cs typeface="Calibri"/>
              </a:rPr>
              <a:t>46</a:t>
            </a:r>
          </a:p>
        </p:txBody>
      </p:sp>
      <p:sp>
        <p:nvSpPr>
          <p:cNvPr id="2" name="object 2"/>
          <p:cNvSpPr txBox="1"/>
          <p:nvPr/>
        </p:nvSpPr>
        <p:spPr>
          <a:xfrm>
            <a:off x="711200" y="436891"/>
            <a:ext cx="1539240" cy="193675"/>
          </a:xfrm>
          <a:prstGeom prst="rect">
            <a:avLst/>
          </a:prstGeom>
        </p:spPr>
        <p:txBody>
          <a:bodyPr wrap="square" lIns="0" tIns="12700" rIns="0" bIns="0" rtlCol="0" vert="horz">
            <a:spAutoFit/>
          </a:bodyPr>
          <a:lstStyle/>
          <a:p>
            <a:pPr marL="12700">
              <a:lnSpc>
                <a:spcPct val="100000"/>
              </a:lnSpc>
              <a:spcBef>
                <a:spcPts val="100"/>
              </a:spcBef>
            </a:pPr>
            <a:r>
              <a:rPr dirty="0" sz="1100" spc="-120">
                <a:latin typeface="Arial"/>
                <a:cs typeface="Arial"/>
              </a:rPr>
              <a:t>SATHYABAMA</a:t>
            </a:r>
            <a:r>
              <a:rPr dirty="0" sz="1100" spc="-70">
                <a:latin typeface="Arial"/>
                <a:cs typeface="Arial"/>
              </a:rPr>
              <a:t> </a:t>
            </a:r>
            <a:r>
              <a:rPr dirty="0" sz="1100" spc="-135">
                <a:latin typeface="Arial"/>
                <a:cs typeface="Arial"/>
              </a:rPr>
              <a:t>UNIVERSITY</a:t>
            </a:r>
            <a:endParaRPr sz="1100">
              <a:latin typeface="Arial"/>
              <a:cs typeface="Arial"/>
            </a:endParaRPr>
          </a:p>
        </p:txBody>
      </p:sp>
      <p:sp>
        <p:nvSpPr>
          <p:cNvPr id="3" name="object 3"/>
          <p:cNvSpPr txBox="1"/>
          <p:nvPr/>
        </p:nvSpPr>
        <p:spPr>
          <a:xfrm>
            <a:off x="3047505" y="436891"/>
            <a:ext cx="1629410" cy="193675"/>
          </a:xfrm>
          <a:prstGeom prst="rect">
            <a:avLst/>
          </a:prstGeom>
        </p:spPr>
        <p:txBody>
          <a:bodyPr wrap="square" lIns="0" tIns="12700" rIns="0" bIns="0" rtlCol="0" vert="horz">
            <a:spAutoFit/>
          </a:bodyPr>
          <a:lstStyle/>
          <a:p>
            <a:pPr marL="12700">
              <a:lnSpc>
                <a:spcPct val="100000"/>
              </a:lnSpc>
              <a:spcBef>
                <a:spcPts val="100"/>
              </a:spcBef>
            </a:pPr>
            <a:r>
              <a:rPr dirty="0" sz="1100" spc="-85">
                <a:latin typeface="Arial"/>
                <a:cs typeface="Arial"/>
              </a:rPr>
              <a:t>UNIT </a:t>
            </a:r>
            <a:r>
              <a:rPr dirty="0" sz="1100" spc="-70">
                <a:latin typeface="Arial"/>
                <a:cs typeface="Arial"/>
              </a:rPr>
              <a:t>IV </a:t>
            </a:r>
            <a:r>
              <a:rPr dirty="0" sz="1100" spc="-135">
                <a:latin typeface="Arial"/>
                <a:cs typeface="Arial"/>
              </a:rPr>
              <a:t>FLYING </a:t>
            </a:r>
            <a:r>
              <a:rPr dirty="0" sz="1100" spc="-55">
                <a:latin typeface="Arial"/>
                <a:cs typeface="Arial"/>
              </a:rPr>
              <a:t>IN</a:t>
            </a:r>
            <a:r>
              <a:rPr dirty="0" sz="1100" spc="-185">
                <a:latin typeface="Arial"/>
                <a:cs typeface="Arial"/>
              </a:rPr>
              <a:t> </a:t>
            </a:r>
            <a:r>
              <a:rPr dirty="0" sz="1100" spc="-160">
                <a:latin typeface="Arial"/>
                <a:cs typeface="Arial"/>
              </a:rPr>
              <a:t>COLOURS</a:t>
            </a:r>
            <a:endParaRPr sz="1100">
              <a:latin typeface="Arial"/>
              <a:cs typeface="Arial"/>
            </a:endParaRPr>
          </a:p>
        </p:txBody>
      </p:sp>
      <p:sp>
        <p:nvSpPr>
          <p:cNvPr id="4" name="object 4"/>
          <p:cNvSpPr txBox="1"/>
          <p:nvPr/>
        </p:nvSpPr>
        <p:spPr>
          <a:xfrm>
            <a:off x="711185" y="1053186"/>
            <a:ext cx="3992879" cy="5753100"/>
          </a:xfrm>
          <a:prstGeom prst="rect">
            <a:avLst/>
          </a:prstGeom>
        </p:spPr>
        <p:txBody>
          <a:bodyPr wrap="square" lIns="0" tIns="12065" rIns="0" bIns="0" rtlCol="0" vert="horz">
            <a:spAutoFit/>
          </a:bodyPr>
          <a:lstStyle/>
          <a:p>
            <a:pPr algn="just" marL="12700" marR="6350">
              <a:lnSpc>
                <a:spcPct val="110200"/>
              </a:lnSpc>
              <a:spcBef>
                <a:spcPts val="95"/>
              </a:spcBef>
            </a:pPr>
            <a:r>
              <a:rPr dirty="0" sz="1100">
                <a:latin typeface="Arial"/>
                <a:cs typeface="Arial"/>
              </a:rPr>
              <a:t>fuselage </a:t>
            </a:r>
            <a:r>
              <a:rPr dirty="0" sz="1100" spc="-5">
                <a:latin typeface="Arial"/>
                <a:cs typeface="Arial"/>
              </a:rPr>
              <a:t>provide </a:t>
            </a:r>
            <a:r>
              <a:rPr dirty="0" sz="1100">
                <a:latin typeface="Arial"/>
                <a:cs typeface="Arial"/>
              </a:rPr>
              <a:t>about a fifth of the </a:t>
            </a:r>
            <a:r>
              <a:rPr dirty="0" sz="1100" spc="-5">
                <a:latin typeface="Arial"/>
                <a:cs typeface="Arial"/>
              </a:rPr>
              <a:t>aircraft’s </a:t>
            </a:r>
            <a:r>
              <a:rPr dirty="0" sz="1100">
                <a:latin typeface="Arial"/>
                <a:cs typeface="Arial"/>
              </a:rPr>
              <a:t>lift. Its cross-  section resembles that of two partially joined bubbles. The  “Double Bubble”, as it is called, looks </a:t>
            </a:r>
            <a:r>
              <a:rPr dirty="0" sz="1100" spc="-5">
                <a:latin typeface="Arial"/>
                <a:cs typeface="Arial"/>
              </a:rPr>
              <a:t>awkward, </a:t>
            </a:r>
            <a:r>
              <a:rPr dirty="0" sz="1100">
                <a:latin typeface="Arial"/>
                <a:cs typeface="Arial"/>
              </a:rPr>
              <a:t>but the team  estimate that its design </a:t>
            </a:r>
            <a:r>
              <a:rPr dirty="0" sz="1100" spc="-5">
                <a:latin typeface="Arial"/>
                <a:cs typeface="Arial"/>
              </a:rPr>
              <a:t>would </a:t>
            </a:r>
            <a:r>
              <a:rPr dirty="0" sz="1100">
                <a:latin typeface="Arial"/>
                <a:cs typeface="Arial"/>
              </a:rPr>
              <a:t>reduce fuel consumption by  about 70%. This was only partly because it </a:t>
            </a:r>
            <a:r>
              <a:rPr dirty="0" sz="1100" spc="-5">
                <a:latin typeface="Arial"/>
                <a:cs typeface="Arial"/>
              </a:rPr>
              <a:t>would </a:t>
            </a:r>
            <a:r>
              <a:rPr dirty="0" sz="1100" spc="10">
                <a:latin typeface="Arial"/>
                <a:cs typeface="Arial"/>
              </a:rPr>
              <a:t>fly </a:t>
            </a:r>
            <a:r>
              <a:rPr dirty="0" sz="1100">
                <a:latin typeface="Arial"/>
                <a:cs typeface="Arial"/>
              </a:rPr>
              <a:t>about </a:t>
            </a:r>
            <a:r>
              <a:rPr dirty="0" sz="1100" spc="5">
                <a:latin typeface="Arial"/>
                <a:cs typeface="Arial"/>
              </a:rPr>
              <a:t>10%  </a:t>
            </a:r>
            <a:r>
              <a:rPr dirty="0" sz="1100" spc="-5">
                <a:latin typeface="Arial"/>
                <a:cs typeface="Arial"/>
              </a:rPr>
              <a:t>slower </a:t>
            </a:r>
            <a:r>
              <a:rPr dirty="0" sz="1100">
                <a:latin typeface="Arial"/>
                <a:cs typeface="Arial"/>
              </a:rPr>
              <a:t>than today’s airliners.</a:t>
            </a:r>
            <a:endParaRPr sz="1100">
              <a:latin typeface="Arial"/>
              <a:cs typeface="Arial"/>
            </a:endParaRPr>
          </a:p>
          <a:p>
            <a:pPr>
              <a:lnSpc>
                <a:spcPct val="100000"/>
              </a:lnSpc>
            </a:pPr>
            <a:endParaRPr sz="1250">
              <a:latin typeface="Arial"/>
              <a:cs typeface="Arial"/>
            </a:endParaRPr>
          </a:p>
          <a:p>
            <a:pPr algn="just" lvl="2" marL="12700" marR="491490">
              <a:lnSpc>
                <a:spcPct val="110000"/>
              </a:lnSpc>
              <a:spcBef>
                <a:spcPts val="5"/>
              </a:spcBef>
              <a:buAutoNum type="arabicPeriod" startAt="2"/>
              <a:tabLst>
                <a:tab pos="480695" algn="l"/>
              </a:tabLst>
            </a:pPr>
            <a:r>
              <a:rPr dirty="0" sz="1100" b="1">
                <a:latin typeface="Arial"/>
                <a:cs typeface="Arial"/>
              </a:rPr>
              <a:t>Correct the spelling </a:t>
            </a:r>
            <a:r>
              <a:rPr dirty="0" sz="1100" spc="-5" b="1">
                <a:latin typeface="Arial"/>
                <a:cs typeface="Arial"/>
              </a:rPr>
              <a:t>mistakes </a:t>
            </a:r>
            <a:r>
              <a:rPr dirty="0" sz="1100" b="1">
                <a:latin typeface="Arial"/>
                <a:cs typeface="Arial"/>
              </a:rPr>
              <a:t>in the </a:t>
            </a:r>
            <a:r>
              <a:rPr dirty="0" sz="1100" spc="-5" b="1">
                <a:latin typeface="Arial"/>
                <a:cs typeface="Arial"/>
              </a:rPr>
              <a:t>following  </a:t>
            </a:r>
            <a:r>
              <a:rPr dirty="0" sz="1100" b="1">
                <a:latin typeface="Arial"/>
                <a:cs typeface="Arial"/>
              </a:rPr>
              <a:t>paragraph.</a:t>
            </a:r>
            <a:endParaRPr sz="1100">
              <a:latin typeface="Arial"/>
              <a:cs typeface="Arial"/>
            </a:endParaRPr>
          </a:p>
          <a:p>
            <a:pPr lvl="2">
              <a:lnSpc>
                <a:spcPct val="100000"/>
              </a:lnSpc>
              <a:spcBef>
                <a:spcPts val="30"/>
              </a:spcBef>
              <a:buFont typeface="Arial"/>
              <a:buAutoNum type="arabicPeriod" startAt="2"/>
            </a:pPr>
            <a:endParaRPr sz="1250">
              <a:latin typeface="Arial"/>
              <a:cs typeface="Arial"/>
            </a:endParaRPr>
          </a:p>
          <a:p>
            <a:pPr algn="just" marL="12700" marR="5080">
              <a:lnSpc>
                <a:spcPct val="110300"/>
              </a:lnSpc>
              <a:tabLst>
                <a:tab pos="2564765" algn="l"/>
              </a:tabLst>
            </a:pPr>
            <a:r>
              <a:rPr dirty="0" sz="1100">
                <a:latin typeface="Arial"/>
                <a:cs typeface="Arial"/>
              </a:rPr>
              <a:t>Aircraft engineers have for years sought to repalace metal  components with lightwait plastics reinforced with </a:t>
            </a:r>
            <a:r>
              <a:rPr dirty="0" sz="1100" spc="5">
                <a:latin typeface="Arial"/>
                <a:cs typeface="Arial"/>
              </a:rPr>
              <a:t>carbon </a:t>
            </a:r>
            <a:r>
              <a:rPr dirty="0" sz="1100">
                <a:latin typeface="Arial"/>
                <a:cs typeface="Arial"/>
              </a:rPr>
              <a:t>fibers.  Such materials, known as composites, are generally 20-40%  lighter according </a:t>
            </a:r>
            <a:r>
              <a:rPr dirty="0" sz="1100" spc="10">
                <a:latin typeface="Arial"/>
                <a:cs typeface="Arial"/>
              </a:rPr>
              <a:t>to </a:t>
            </a:r>
            <a:r>
              <a:rPr dirty="0" sz="1100">
                <a:latin typeface="Arial"/>
                <a:cs typeface="Arial"/>
              </a:rPr>
              <a:t>ATK, an aerospace </a:t>
            </a:r>
            <a:r>
              <a:rPr dirty="0" sz="1100" spc="5">
                <a:latin typeface="Arial"/>
                <a:cs typeface="Arial"/>
              </a:rPr>
              <a:t>company </a:t>
            </a:r>
            <a:r>
              <a:rPr dirty="0" sz="1100">
                <a:latin typeface="Arial"/>
                <a:cs typeface="Arial"/>
              </a:rPr>
              <a:t>based in Utah  that makes them </a:t>
            </a:r>
            <a:r>
              <a:rPr dirty="0" sz="1100" spc="5">
                <a:latin typeface="Arial"/>
                <a:cs typeface="Arial"/>
              </a:rPr>
              <a:t>for </a:t>
            </a:r>
            <a:r>
              <a:rPr dirty="0" sz="1100" spc="-5">
                <a:latin typeface="Arial"/>
                <a:cs typeface="Arial"/>
              </a:rPr>
              <a:t>aircraft </a:t>
            </a:r>
            <a:r>
              <a:rPr dirty="0" sz="1100">
                <a:latin typeface="Arial"/>
                <a:cs typeface="Arial"/>
              </a:rPr>
              <a:t>manufactures. </a:t>
            </a:r>
            <a:r>
              <a:rPr dirty="0" sz="1100" spc="-5">
                <a:latin typeface="Arial"/>
                <a:cs typeface="Arial"/>
              </a:rPr>
              <a:t>Composites </a:t>
            </a:r>
            <a:r>
              <a:rPr dirty="0" sz="1100">
                <a:latin typeface="Arial"/>
                <a:cs typeface="Arial"/>
              </a:rPr>
              <a:t>account  for as much as 15% of todays airlinears, but some next-  generation </a:t>
            </a:r>
            <a:r>
              <a:rPr dirty="0" sz="1100" spc="-5">
                <a:latin typeface="Arial"/>
                <a:cs typeface="Arial"/>
              </a:rPr>
              <a:t>aircraft </a:t>
            </a:r>
            <a:r>
              <a:rPr dirty="0" sz="1100" spc="-10">
                <a:latin typeface="Arial"/>
                <a:cs typeface="Arial"/>
              </a:rPr>
              <a:t>will </a:t>
            </a:r>
            <a:r>
              <a:rPr dirty="0" sz="1100">
                <a:latin typeface="Arial"/>
                <a:cs typeface="Arial"/>
              </a:rPr>
              <a:t>be more composite than mental,  including      the    </a:t>
            </a:r>
            <a:r>
              <a:rPr dirty="0" sz="1100" spc="220">
                <a:latin typeface="Arial"/>
                <a:cs typeface="Arial"/>
              </a:rPr>
              <a:t> </a:t>
            </a:r>
            <a:r>
              <a:rPr dirty="0" sz="1100">
                <a:latin typeface="Arial"/>
                <a:cs typeface="Arial"/>
              </a:rPr>
              <a:t>Boeing    </a:t>
            </a:r>
            <a:r>
              <a:rPr dirty="0" sz="1100" spc="275">
                <a:latin typeface="Arial"/>
                <a:cs typeface="Arial"/>
              </a:rPr>
              <a:t> </a:t>
            </a:r>
            <a:r>
              <a:rPr dirty="0" sz="1100">
                <a:latin typeface="Arial"/>
                <a:cs typeface="Arial"/>
              </a:rPr>
              <a:t>787	and Airbus</a:t>
            </a:r>
            <a:r>
              <a:rPr dirty="0" sz="1100" spc="135">
                <a:latin typeface="Arial"/>
                <a:cs typeface="Arial"/>
              </a:rPr>
              <a:t> </a:t>
            </a:r>
            <a:r>
              <a:rPr dirty="0" sz="1100">
                <a:latin typeface="Arial"/>
                <a:cs typeface="Arial"/>
              </a:rPr>
              <a:t>A350</a:t>
            </a:r>
            <a:endParaRPr sz="1100">
              <a:latin typeface="Arial"/>
              <a:cs typeface="Arial"/>
            </a:endParaRPr>
          </a:p>
          <a:p>
            <a:pPr marL="12700">
              <a:lnSpc>
                <a:spcPct val="100000"/>
              </a:lnSpc>
              <a:spcBef>
                <a:spcPts val="145"/>
              </a:spcBef>
            </a:pPr>
            <a:r>
              <a:rPr dirty="0" sz="1100">
                <a:latin typeface="Arial"/>
                <a:cs typeface="Arial"/>
              </a:rPr>
              <a:t>.</a:t>
            </a:r>
            <a:r>
              <a:rPr dirty="0" sz="1100" i="1">
                <a:latin typeface="Arial"/>
                <a:cs typeface="Arial"/>
                <a:hlinkClick r:id="rId2"/>
              </a:rPr>
              <a:t>(Ref:http://www.economist.com/node/21527035)</a:t>
            </a:r>
            <a:endParaRPr sz="1100">
              <a:latin typeface="Arial"/>
              <a:cs typeface="Arial"/>
            </a:endParaRPr>
          </a:p>
          <a:p>
            <a:pPr>
              <a:lnSpc>
                <a:spcPct val="100000"/>
              </a:lnSpc>
              <a:spcBef>
                <a:spcPts val="20"/>
              </a:spcBef>
            </a:pPr>
            <a:endParaRPr sz="1350">
              <a:latin typeface="Arial"/>
              <a:cs typeface="Arial"/>
            </a:endParaRPr>
          </a:p>
          <a:p>
            <a:pPr algn="just" lvl="2" marL="480059" indent="-467995">
              <a:lnSpc>
                <a:spcPct val="100000"/>
              </a:lnSpc>
              <a:buAutoNum type="arabicPeriod" startAt="3"/>
              <a:tabLst>
                <a:tab pos="480695" algn="l"/>
              </a:tabLst>
            </a:pPr>
            <a:r>
              <a:rPr dirty="0" sz="1100" b="1">
                <a:latin typeface="Arial"/>
                <a:cs typeface="Arial"/>
              </a:rPr>
              <a:t>Punctuate the </a:t>
            </a:r>
            <a:r>
              <a:rPr dirty="0" sz="1100" spc="-5" b="1">
                <a:latin typeface="Arial"/>
                <a:cs typeface="Arial"/>
              </a:rPr>
              <a:t>following</a:t>
            </a:r>
            <a:r>
              <a:rPr dirty="0" sz="1100" spc="-20" b="1">
                <a:latin typeface="Arial"/>
                <a:cs typeface="Arial"/>
              </a:rPr>
              <a:t> </a:t>
            </a:r>
            <a:r>
              <a:rPr dirty="0" sz="1100" b="1">
                <a:latin typeface="Arial"/>
                <a:cs typeface="Arial"/>
              </a:rPr>
              <a:t>passage:</a:t>
            </a:r>
            <a:endParaRPr sz="1100">
              <a:latin typeface="Arial"/>
              <a:cs typeface="Arial"/>
            </a:endParaRPr>
          </a:p>
          <a:p>
            <a:pPr algn="just" marL="12700" marR="5715">
              <a:lnSpc>
                <a:spcPct val="110200"/>
              </a:lnSpc>
              <a:spcBef>
                <a:spcPts val="10"/>
              </a:spcBef>
            </a:pPr>
            <a:r>
              <a:rPr dirty="0" sz="1100">
                <a:latin typeface="Arial"/>
                <a:cs typeface="Arial"/>
              </a:rPr>
              <a:t>This is the first time we have flight tested a hydrocarbon-fueled  scramjet accelerating from Mach 6 to Mach 8 said Nasa  </a:t>
            </a:r>
            <a:r>
              <a:rPr dirty="0" sz="1100" spc="-5">
                <a:latin typeface="Arial"/>
                <a:cs typeface="Arial"/>
              </a:rPr>
              <a:t>Hypersonics </a:t>
            </a:r>
            <a:r>
              <a:rPr dirty="0" sz="1100">
                <a:latin typeface="Arial"/>
                <a:cs typeface="Arial"/>
              </a:rPr>
              <a:t>Project </a:t>
            </a:r>
            <a:r>
              <a:rPr dirty="0" sz="1100" spc="-5">
                <a:latin typeface="Arial"/>
                <a:cs typeface="Arial"/>
              </a:rPr>
              <a:t>Scientist </a:t>
            </a:r>
            <a:r>
              <a:rPr dirty="0" sz="1100">
                <a:latin typeface="Arial"/>
                <a:cs typeface="Arial"/>
              </a:rPr>
              <a:t>ken rock, based at nasa’S langley  research center in hampton, Va. At Mach 6 the inlet  compression and combustion process was designed to reduce  the </a:t>
            </a:r>
            <a:r>
              <a:rPr dirty="0" sz="1100" spc="5">
                <a:latin typeface="Arial"/>
                <a:cs typeface="Arial"/>
              </a:rPr>
              <a:t>flow </a:t>
            </a:r>
            <a:r>
              <a:rPr dirty="0" sz="1100">
                <a:latin typeface="Arial"/>
                <a:cs typeface="Arial"/>
              </a:rPr>
              <a:t>to below Mach 1 </a:t>
            </a:r>
            <a:r>
              <a:rPr dirty="0" sz="1100" spc="10">
                <a:latin typeface="Arial"/>
                <a:cs typeface="Arial"/>
              </a:rPr>
              <a:t>-- </a:t>
            </a:r>
            <a:r>
              <a:rPr dirty="0" sz="1100" spc="-5">
                <a:latin typeface="Arial"/>
                <a:cs typeface="Arial"/>
              </a:rPr>
              <a:t>subsonic </a:t>
            </a:r>
            <a:r>
              <a:rPr dirty="0" sz="1100">
                <a:latin typeface="Arial"/>
                <a:cs typeface="Arial"/>
              </a:rPr>
              <a:t>combustion. but at Mach 8  flight the flow remained greater than Mach 1 or supersonic  throughout the engine. So this test </a:t>
            </a:r>
            <a:r>
              <a:rPr dirty="0" sz="1100" spc="-10">
                <a:latin typeface="Arial"/>
                <a:cs typeface="Arial"/>
              </a:rPr>
              <a:t>will </a:t>
            </a:r>
            <a:r>
              <a:rPr dirty="0" sz="1100">
                <a:latin typeface="Arial"/>
                <a:cs typeface="Arial"/>
              </a:rPr>
              <a:t>give us unique scientific  data about </a:t>
            </a:r>
            <a:r>
              <a:rPr dirty="0" sz="1100" spc="-5">
                <a:latin typeface="Arial"/>
                <a:cs typeface="Arial"/>
              </a:rPr>
              <a:t>scramjets transitioning </a:t>
            </a:r>
            <a:r>
              <a:rPr dirty="0" sz="1100">
                <a:latin typeface="Arial"/>
                <a:cs typeface="Arial"/>
              </a:rPr>
              <a:t>from </a:t>
            </a:r>
            <a:r>
              <a:rPr dirty="0" sz="1100" spc="-5">
                <a:latin typeface="Arial"/>
                <a:cs typeface="Arial"/>
              </a:rPr>
              <a:t>subsonic </a:t>
            </a:r>
            <a:r>
              <a:rPr dirty="0" sz="1100">
                <a:latin typeface="Arial"/>
                <a:cs typeface="Arial"/>
              </a:rPr>
              <a:t>to super-sonic  combustion</a:t>
            </a:r>
            <a:r>
              <a:rPr dirty="0" sz="1100" spc="70">
                <a:latin typeface="Arial"/>
                <a:cs typeface="Arial"/>
              </a:rPr>
              <a:t> </a:t>
            </a:r>
            <a:r>
              <a:rPr dirty="0" sz="1100">
                <a:latin typeface="Arial"/>
                <a:cs typeface="Arial"/>
              </a:rPr>
              <a:t>-</a:t>
            </a:r>
            <a:r>
              <a:rPr dirty="0" sz="1100" spc="90">
                <a:latin typeface="Arial"/>
                <a:cs typeface="Arial"/>
              </a:rPr>
              <a:t> </a:t>
            </a:r>
            <a:r>
              <a:rPr dirty="0" sz="1100">
                <a:latin typeface="Arial"/>
                <a:cs typeface="Arial"/>
              </a:rPr>
              <a:t>something</a:t>
            </a:r>
            <a:r>
              <a:rPr dirty="0" sz="1100" spc="70">
                <a:latin typeface="Arial"/>
                <a:cs typeface="Arial"/>
              </a:rPr>
              <a:t> </a:t>
            </a:r>
            <a:r>
              <a:rPr dirty="0" sz="1100">
                <a:latin typeface="Arial"/>
                <a:cs typeface="Arial"/>
              </a:rPr>
              <a:t>we</a:t>
            </a:r>
            <a:r>
              <a:rPr dirty="0" sz="1100" spc="70">
                <a:latin typeface="Arial"/>
                <a:cs typeface="Arial"/>
              </a:rPr>
              <a:t> </a:t>
            </a:r>
            <a:r>
              <a:rPr dirty="0" sz="1100">
                <a:latin typeface="Arial"/>
                <a:cs typeface="Arial"/>
              </a:rPr>
              <a:t>cant</a:t>
            </a:r>
            <a:r>
              <a:rPr dirty="0" sz="1100" spc="95">
                <a:latin typeface="Arial"/>
                <a:cs typeface="Arial"/>
              </a:rPr>
              <a:t> </a:t>
            </a:r>
            <a:r>
              <a:rPr dirty="0" sz="1100">
                <a:latin typeface="Arial"/>
                <a:cs typeface="Arial"/>
              </a:rPr>
              <a:t>simulate</a:t>
            </a:r>
            <a:r>
              <a:rPr dirty="0" sz="1100" spc="80">
                <a:latin typeface="Arial"/>
                <a:cs typeface="Arial"/>
              </a:rPr>
              <a:t> </a:t>
            </a:r>
            <a:r>
              <a:rPr dirty="0" sz="1100">
                <a:latin typeface="Arial"/>
                <a:cs typeface="Arial"/>
              </a:rPr>
              <a:t>in</a:t>
            </a:r>
            <a:r>
              <a:rPr dirty="0" sz="1100" spc="95">
                <a:latin typeface="Arial"/>
                <a:cs typeface="Arial"/>
              </a:rPr>
              <a:t> </a:t>
            </a:r>
            <a:r>
              <a:rPr dirty="0" sz="1100">
                <a:latin typeface="Arial"/>
                <a:cs typeface="Arial"/>
              </a:rPr>
              <a:t>wind</a:t>
            </a:r>
            <a:r>
              <a:rPr dirty="0" sz="1100" spc="85">
                <a:latin typeface="Arial"/>
                <a:cs typeface="Arial"/>
              </a:rPr>
              <a:t> </a:t>
            </a:r>
            <a:r>
              <a:rPr dirty="0" sz="1100">
                <a:latin typeface="Arial"/>
                <a:cs typeface="Arial"/>
              </a:rPr>
              <a:t>tunnels.</a:t>
            </a:r>
            <a:r>
              <a:rPr dirty="0" sz="1100" i="1">
                <a:latin typeface="Arial"/>
                <a:cs typeface="Arial"/>
              </a:rPr>
              <a:t>(Ref:</a:t>
            </a:r>
            <a:endParaRPr sz="110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11200" y="436891"/>
            <a:ext cx="1539240" cy="193675"/>
          </a:xfrm>
          <a:prstGeom prst="rect">
            <a:avLst/>
          </a:prstGeom>
        </p:spPr>
        <p:txBody>
          <a:bodyPr wrap="square" lIns="0" tIns="12700" rIns="0" bIns="0" rtlCol="0" vert="horz">
            <a:spAutoFit/>
          </a:bodyPr>
          <a:lstStyle/>
          <a:p>
            <a:pPr marL="12700">
              <a:lnSpc>
                <a:spcPct val="100000"/>
              </a:lnSpc>
              <a:spcBef>
                <a:spcPts val="100"/>
              </a:spcBef>
            </a:pPr>
            <a:r>
              <a:rPr dirty="0" sz="1100" spc="-120">
                <a:latin typeface="Arial"/>
                <a:cs typeface="Arial"/>
              </a:rPr>
              <a:t>SATHYABAMA</a:t>
            </a:r>
            <a:r>
              <a:rPr dirty="0" sz="1100" spc="-70">
                <a:latin typeface="Arial"/>
                <a:cs typeface="Arial"/>
              </a:rPr>
              <a:t> </a:t>
            </a:r>
            <a:r>
              <a:rPr dirty="0" sz="1100" spc="-135">
                <a:latin typeface="Arial"/>
                <a:cs typeface="Arial"/>
              </a:rPr>
              <a:t>UNIVERSITY</a:t>
            </a:r>
            <a:endParaRPr sz="1100">
              <a:latin typeface="Arial"/>
              <a:cs typeface="Arial"/>
            </a:endParaRPr>
          </a:p>
        </p:txBody>
      </p:sp>
      <p:sp>
        <p:nvSpPr>
          <p:cNvPr id="3" name="object 3"/>
          <p:cNvSpPr txBox="1"/>
          <p:nvPr/>
        </p:nvSpPr>
        <p:spPr>
          <a:xfrm>
            <a:off x="3047505" y="436891"/>
            <a:ext cx="1629410" cy="193675"/>
          </a:xfrm>
          <a:prstGeom prst="rect">
            <a:avLst/>
          </a:prstGeom>
        </p:spPr>
        <p:txBody>
          <a:bodyPr wrap="square" lIns="0" tIns="12700" rIns="0" bIns="0" rtlCol="0" vert="horz">
            <a:spAutoFit/>
          </a:bodyPr>
          <a:lstStyle/>
          <a:p>
            <a:pPr marL="12700">
              <a:lnSpc>
                <a:spcPct val="100000"/>
              </a:lnSpc>
              <a:spcBef>
                <a:spcPts val="100"/>
              </a:spcBef>
            </a:pPr>
            <a:r>
              <a:rPr dirty="0" sz="1100" spc="-85">
                <a:latin typeface="Arial"/>
                <a:cs typeface="Arial"/>
              </a:rPr>
              <a:t>UNIT </a:t>
            </a:r>
            <a:r>
              <a:rPr dirty="0" sz="1100" spc="-70">
                <a:latin typeface="Arial"/>
                <a:cs typeface="Arial"/>
              </a:rPr>
              <a:t>IV </a:t>
            </a:r>
            <a:r>
              <a:rPr dirty="0" sz="1100" spc="-135">
                <a:latin typeface="Arial"/>
                <a:cs typeface="Arial"/>
              </a:rPr>
              <a:t>FLYING </a:t>
            </a:r>
            <a:r>
              <a:rPr dirty="0" sz="1100" spc="-55">
                <a:latin typeface="Arial"/>
                <a:cs typeface="Arial"/>
              </a:rPr>
              <a:t>IN</a:t>
            </a:r>
            <a:r>
              <a:rPr dirty="0" sz="1100" spc="-185">
                <a:latin typeface="Arial"/>
                <a:cs typeface="Arial"/>
              </a:rPr>
              <a:t> </a:t>
            </a:r>
            <a:r>
              <a:rPr dirty="0" sz="1100" spc="-160">
                <a:latin typeface="Arial"/>
                <a:cs typeface="Arial"/>
              </a:rPr>
              <a:t>COLOURS</a:t>
            </a:r>
            <a:endParaRPr sz="1100">
              <a:latin typeface="Arial"/>
              <a:cs typeface="Arial"/>
            </a:endParaRPr>
          </a:p>
        </p:txBody>
      </p:sp>
      <p:sp>
        <p:nvSpPr>
          <p:cNvPr id="4" name="object 4"/>
          <p:cNvSpPr/>
          <p:nvPr/>
        </p:nvSpPr>
        <p:spPr>
          <a:xfrm>
            <a:off x="754380" y="1592580"/>
            <a:ext cx="995172" cy="1395983"/>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3128772" y="5545835"/>
            <a:ext cx="1552955" cy="1240536"/>
          </a:xfrm>
          <a:prstGeom prst="rect">
            <a:avLst/>
          </a:prstGeom>
          <a:blipFill>
            <a:blip r:embed="rId3" cstate="print"/>
            <a:stretch>
              <a:fillRect/>
            </a:stretch>
          </a:blipFill>
        </p:spPr>
        <p:txBody>
          <a:bodyPr wrap="square" lIns="0" tIns="0" rIns="0" bIns="0" rtlCol="0"/>
          <a:lstStyle/>
          <a:p/>
        </p:txBody>
      </p:sp>
      <p:sp>
        <p:nvSpPr>
          <p:cNvPr id="6" name="object 6"/>
          <p:cNvSpPr txBox="1"/>
          <p:nvPr/>
        </p:nvSpPr>
        <p:spPr>
          <a:xfrm>
            <a:off x="711185" y="1067827"/>
            <a:ext cx="3992245" cy="5922645"/>
          </a:xfrm>
          <a:prstGeom prst="rect">
            <a:avLst/>
          </a:prstGeom>
        </p:spPr>
        <p:txBody>
          <a:bodyPr wrap="square" lIns="0" tIns="12700" rIns="0" bIns="0" rtlCol="0" vert="horz">
            <a:spAutoFit/>
          </a:bodyPr>
          <a:lstStyle/>
          <a:p>
            <a:pPr algn="just" lvl="2" marL="480059" indent="-467995">
              <a:lnSpc>
                <a:spcPct val="100000"/>
              </a:lnSpc>
              <a:spcBef>
                <a:spcPts val="100"/>
              </a:spcBef>
              <a:buAutoNum type="arabicPeriod" startAt="4"/>
              <a:tabLst>
                <a:tab pos="480695" algn="l"/>
              </a:tabLst>
            </a:pPr>
            <a:r>
              <a:rPr dirty="0" sz="1100" b="1">
                <a:latin typeface="Arial"/>
                <a:cs typeface="Arial"/>
              </a:rPr>
              <a:t>Edit the following passage on “Sat</a:t>
            </a:r>
            <a:r>
              <a:rPr dirty="0" sz="1100" spc="-60" b="1">
                <a:latin typeface="Arial"/>
                <a:cs typeface="Arial"/>
              </a:rPr>
              <a:t> </a:t>
            </a:r>
            <a:r>
              <a:rPr dirty="0" sz="1100" spc="-5" b="1">
                <a:latin typeface="Arial"/>
                <a:cs typeface="Arial"/>
              </a:rPr>
              <a:t>Phones”</a:t>
            </a:r>
            <a:endParaRPr sz="1100">
              <a:latin typeface="Arial"/>
              <a:cs typeface="Arial"/>
            </a:endParaRPr>
          </a:p>
          <a:p>
            <a:pPr lvl="2">
              <a:lnSpc>
                <a:spcPct val="100000"/>
              </a:lnSpc>
              <a:spcBef>
                <a:spcPts val="25"/>
              </a:spcBef>
              <a:buFont typeface="Arial"/>
              <a:buAutoNum type="arabicPeriod" startAt="4"/>
            </a:pPr>
            <a:endParaRPr sz="1250">
              <a:latin typeface="Arial"/>
              <a:cs typeface="Arial"/>
            </a:endParaRPr>
          </a:p>
          <a:p>
            <a:pPr algn="just" marL="1152525" marR="5080">
              <a:lnSpc>
                <a:spcPct val="110200"/>
              </a:lnSpc>
            </a:pPr>
            <a:r>
              <a:rPr dirty="0" sz="1100">
                <a:latin typeface="Arial"/>
                <a:cs typeface="Arial"/>
              </a:rPr>
              <a:t>For those flying to remote locations where  typical radio, telephone and internet  communication may not exit, satellite phones  is essential. Popular with phones the militiary  and NASA, these phones are now being  found in cockpites of commercial jets and  general aviation aircraft. Sat phones are  mobile that use </a:t>
            </a:r>
            <a:r>
              <a:rPr dirty="0" sz="1100" spc="-5">
                <a:latin typeface="Arial"/>
                <a:cs typeface="Arial"/>
              </a:rPr>
              <a:t>satellites </a:t>
            </a:r>
            <a:r>
              <a:rPr dirty="0" sz="1100">
                <a:latin typeface="Arial"/>
                <a:cs typeface="Arial"/>
              </a:rPr>
              <a:t>insted of sell  towers. Some have internet access and</a:t>
            </a:r>
            <a:r>
              <a:rPr dirty="0" sz="1100" spc="165">
                <a:latin typeface="Arial"/>
                <a:cs typeface="Arial"/>
              </a:rPr>
              <a:t> </a:t>
            </a:r>
            <a:r>
              <a:rPr dirty="0" sz="1100">
                <a:latin typeface="Arial"/>
                <a:cs typeface="Arial"/>
              </a:rPr>
              <a:t>even</a:t>
            </a:r>
            <a:endParaRPr sz="1100">
              <a:latin typeface="Arial"/>
              <a:cs typeface="Arial"/>
            </a:endParaRPr>
          </a:p>
          <a:p>
            <a:pPr algn="just" marL="12700" marR="5715">
              <a:lnSpc>
                <a:spcPct val="110000"/>
              </a:lnSpc>
            </a:pPr>
            <a:r>
              <a:rPr dirty="0" sz="1100">
                <a:latin typeface="Arial"/>
                <a:cs typeface="Arial"/>
              </a:rPr>
              <a:t>text massaging.In remote locations, they are sometimes the  only method of </a:t>
            </a:r>
            <a:r>
              <a:rPr dirty="0" sz="1100" spc="-5">
                <a:latin typeface="Arial"/>
                <a:cs typeface="Arial"/>
              </a:rPr>
              <a:t>comunication. </a:t>
            </a:r>
            <a:r>
              <a:rPr dirty="0" sz="1100">
                <a:latin typeface="Arial"/>
                <a:cs typeface="Arial"/>
              </a:rPr>
              <a:t>Recently long-haul operators has  been  </a:t>
            </a:r>
            <a:r>
              <a:rPr dirty="0" sz="1100" spc="170">
                <a:latin typeface="Arial"/>
                <a:cs typeface="Arial"/>
              </a:rPr>
              <a:t> </a:t>
            </a:r>
            <a:r>
              <a:rPr dirty="0" sz="1100">
                <a:latin typeface="Arial"/>
                <a:cs typeface="Arial"/>
              </a:rPr>
              <a:t>eying  </a:t>
            </a:r>
            <a:r>
              <a:rPr dirty="0" sz="1100" spc="185">
                <a:latin typeface="Arial"/>
                <a:cs typeface="Arial"/>
              </a:rPr>
              <a:t> </a:t>
            </a:r>
            <a:r>
              <a:rPr dirty="0" sz="1100">
                <a:latin typeface="Arial"/>
                <a:cs typeface="Arial"/>
              </a:rPr>
              <a:t>satellite  </a:t>
            </a:r>
            <a:r>
              <a:rPr dirty="0" sz="1100" spc="170">
                <a:latin typeface="Arial"/>
                <a:cs typeface="Arial"/>
              </a:rPr>
              <a:t> </a:t>
            </a:r>
            <a:r>
              <a:rPr dirty="0" sz="1100">
                <a:latin typeface="Arial"/>
                <a:cs typeface="Arial"/>
              </a:rPr>
              <a:t>phones  </a:t>
            </a:r>
            <a:r>
              <a:rPr dirty="0" sz="1100" spc="175">
                <a:latin typeface="Arial"/>
                <a:cs typeface="Arial"/>
              </a:rPr>
              <a:t> </a:t>
            </a:r>
            <a:r>
              <a:rPr dirty="0" sz="1100">
                <a:latin typeface="Arial"/>
                <a:cs typeface="Arial"/>
              </a:rPr>
              <a:t>as  </a:t>
            </a:r>
            <a:r>
              <a:rPr dirty="0" sz="1100" spc="190">
                <a:latin typeface="Arial"/>
                <a:cs typeface="Arial"/>
              </a:rPr>
              <a:t> </a:t>
            </a:r>
            <a:r>
              <a:rPr dirty="0" sz="1100">
                <a:latin typeface="Arial"/>
                <a:cs typeface="Arial"/>
              </a:rPr>
              <a:t>a  </a:t>
            </a:r>
            <a:r>
              <a:rPr dirty="0" sz="1100" spc="180">
                <a:latin typeface="Arial"/>
                <a:cs typeface="Arial"/>
              </a:rPr>
              <a:t> </a:t>
            </a:r>
            <a:r>
              <a:rPr dirty="0" sz="1100">
                <a:latin typeface="Arial"/>
                <a:cs typeface="Arial"/>
              </a:rPr>
              <a:t>backup  </a:t>
            </a:r>
            <a:r>
              <a:rPr dirty="0" sz="1100" spc="185">
                <a:latin typeface="Arial"/>
                <a:cs typeface="Arial"/>
              </a:rPr>
              <a:t> </a:t>
            </a:r>
            <a:r>
              <a:rPr dirty="0" sz="1100">
                <a:latin typeface="Arial"/>
                <a:cs typeface="Arial"/>
              </a:rPr>
              <a:t>method  </a:t>
            </a:r>
            <a:r>
              <a:rPr dirty="0" sz="1100" spc="185">
                <a:latin typeface="Arial"/>
                <a:cs typeface="Arial"/>
              </a:rPr>
              <a:t> </a:t>
            </a:r>
            <a:r>
              <a:rPr dirty="0" sz="1100">
                <a:latin typeface="Arial"/>
                <a:cs typeface="Arial"/>
              </a:rPr>
              <a:t>of</a:t>
            </a:r>
            <a:endParaRPr sz="1100">
              <a:latin typeface="Arial"/>
              <a:cs typeface="Arial"/>
            </a:endParaRPr>
          </a:p>
          <a:p>
            <a:pPr algn="just" marL="12700" marR="6350">
              <a:lnSpc>
                <a:spcPct val="110400"/>
              </a:lnSpc>
              <a:spcBef>
                <a:spcPts val="10"/>
              </a:spcBef>
            </a:pPr>
            <a:r>
              <a:rPr dirty="0" sz="1100">
                <a:latin typeface="Arial"/>
                <a:cs typeface="Arial"/>
              </a:rPr>
              <a:t>communication. And as recently as january 2012 cirrus  announced that it was instaling a new communication system in  all of its new aircraft that inkludes a sat phone for pilots and  passengers. The phones can be used in flight, and a pilot or  passenger can called and listen directly through his or her  headset.</a:t>
            </a:r>
            <a:endParaRPr sz="1100">
              <a:latin typeface="Arial"/>
              <a:cs typeface="Arial"/>
            </a:endParaRPr>
          </a:p>
          <a:p>
            <a:pPr>
              <a:lnSpc>
                <a:spcPct val="100000"/>
              </a:lnSpc>
              <a:spcBef>
                <a:spcPts val="50"/>
              </a:spcBef>
            </a:pPr>
            <a:endParaRPr sz="1200">
              <a:latin typeface="Arial"/>
              <a:cs typeface="Arial"/>
            </a:endParaRPr>
          </a:p>
          <a:p>
            <a:pPr algn="just" lvl="2" marL="12700" marR="5715">
              <a:lnSpc>
                <a:spcPct val="110500"/>
              </a:lnSpc>
              <a:buAutoNum type="arabicPeriod" startAt="5"/>
              <a:tabLst>
                <a:tab pos="500380" algn="l"/>
              </a:tabLst>
            </a:pPr>
            <a:r>
              <a:rPr dirty="0" sz="1100" b="1">
                <a:latin typeface="Arial"/>
                <a:cs typeface="Arial"/>
              </a:rPr>
              <a:t>Directions: The following sentences </a:t>
            </a:r>
            <a:r>
              <a:rPr dirty="0" sz="1100" spc="-10" b="1">
                <a:latin typeface="Arial"/>
                <a:cs typeface="Arial"/>
              </a:rPr>
              <a:t>have </a:t>
            </a:r>
            <a:r>
              <a:rPr dirty="0" sz="1100" b="1">
                <a:latin typeface="Arial"/>
                <a:cs typeface="Arial"/>
              </a:rPr>
              <a:t>errors in  grammar, structure and </a:t>
            </a:r>
            <a:r>
              <a:rPr dirty="0" sz="1100" spc="-5" b="1">
                <a:latin typeface="Arial"/>
                <a:cs typeface="Arial"/>
              </a:rPr>
              <a:t>punctuation. </a:t>
            </a:r>
            <a:r>
              <a:rPr dirty="0" sz="1100" b="1">
                <a:latin typeface="Arial"/>
                <a:cs typeface="Arial"/>
              </a:rPr>
              <a:t>Correct the  sentences.</a:t>
            </a:r>
            <a:endParaRPr sz="1100">
              <a:latin typeface="Arial"/>
              <a:cs typeface="Arial"/>
            </a:endParaRPr>
          </a:p>
          <a:p>
            <a:pPr algn="just" marL="12700" marR="1652270">
              <a:lnSpc>
                <a:spcPct val="110100"/>
              </a:lnSpc>
              <a:spcBef>
                <a:spcPts val="15"/>
              </a:spcBef>
            </a:pPr>
            <a:r>
              <a:rPr dirty="0" sz="1100">
                <a:latin typeface="Arial"/>
                <a:cs typeface="Arial"/>
              </a:rPr>
              <a:t>Microlite Aircrafts has </a:t>
            </a:r>
            <a:r>
              <a:rPr dirty="0" sz="1100" spc="-5">
                <a:latin typeface="Arial"/>
                <a:cs typeface="Arial"/>
              </a:rPr>
              <a:t>typically </a:t>
            </a:r>
            <a:r>
              <a:rPr dirty="0" sz="1100">
                <a:latin typeface="Arial"/>
                <a:cs typeface="Arial"/>
              </a:rPr>
              <a:t>two  seats, less </a:t>
            </a:r>
            <a:r>
              <a:rPr dirty="0" sz="1100" spc="5">
                <a:latin typeface="Arial"/>
                <a:cs typeface="Arial"/>
              </a:rPr>
              <a:t>than </a:t>
            </a:r>
            <a:r>
              <a:rPr dirty="0" sz="1100">
                <a:latin typeface="Arial"/>
                <a:cs typeface="Arial"/>
              </a:rPr>
              <a:t>half a tone in weight,  can travel with speeds up to 120-150  kms. per hour and run on automotive  fuel (car petrol). They are ideal for  local sight seeing </a:t>
            </a:r>
            <a:r>
              <a:rPr dirty="0" sz="1100" spc="-5">
                <a:latin typeface="Arial"/>
                <a:cs typeface="Arial"/>
              </a:rPr>
              <a:t>surveilance,  </a:t>
            </a:r>
            <a:r>
              <a:rPr dirty="0" sz="1100">
                <a:latin typeface="Arial"/>
                <a:cs typeface="Arial"/>
              </a:rPr>
              <a:t>travelling of one person for distances  of upto 250 kms.</a:t>
            </a:r>
            <a:r>
              <a:rPr dirty="0" sz="1100" spc="-35">
                <a:latin typeface="Arial"/>
                <a:cs typeface="Arial"/>
              </a:rPr>
              <a:t> </a:t>
            </a:r>
            <a:r>
              <a:rPr dirty="0" sz="1100">
                <a:latin typeface="Arial"/>
                <a:cs typeface="Arial"/>
              </a:rPr>
              <a:t>etc.</a:t>
            </a:r>
            <a:endParaRPr sz="1100">
              <a:latin typeface="Arial"/>
              <a:cs typeface="Arial"/>
            </a:endParaRPr>
          </a:p>
        </p:txBody>
      </p:sp>
      <p:sp>
        <p:nvSpPr>
          <p:cNvPr id="7" name="object 7"/>
          <p:cNvSpPr txBox="1"/>
          <p:nvPr/>
        </p:nvSpPr>
        <p:spPr>
          <a:xfrm>
            <a:off x="3907051" y="7114147"/>
            <a:ext cx="795655" cy="196850"/>
          </a:xfrm>
          <a:prstGeom prst="rect">
            <a:avLst/>
          </a:prstGeom>
        </p:spPr>
        <p:txBody>
          <a:bodyPr wrap="square" lIns="0" tIns="6350" rIns="0" bIns="0" rtlCol="0" vert="horz">
            <a:spAutoFit/>
          </a:bodyPr>
          <a:lstStyle/>
          <a:p>
            <a:pPr marL="12700">
              <a:lnSpc>
                <a:spcPct val="100000"/>
              </a:lnSpc>
              <a:spcBef>
                <a:spcPts val="50"/>
              </a:spcBef>
            </a:pPr>
            <a:r>
              <a:rPr dirty="0" sz="1100" spc="-100">
                <a:latin typeface="Arial"/>
                <a:cs typeface="Arial"/>
              </a:rPr>
              <a:t>Page </a:t>
            </a:r>
            <a:r>
              <a:rPr dirty="0" sz="1100" b="1">
                <a:latin typeface="Calibri"/>
                <a:cs typeface="Calibri"/>
              </a:rPr>
              <a:t>11 </a:t>
            </a:r>
            <a:r>
              <a:rPr dirty="0" sz="1100" spc="-10">
                <a:latin typeface="Arial"/>
                <a:cs typeface="Arial"/>
              </a:rPr>
              <a:t>of</a:t>
            </a:r>
            <a:r>
              <a:rPr dirty="0" sz="1100" spc="-90">
                <a:latin typeface="Arial"/>
                <a:cs typeface="Arial"/>
              </a:rPr>
              <a:t> </a:t>
            </a:r>
            <a:r>
              <a:rPr dirty="0" sz="1100" b="1">
                <a:latin typeface="Calibri"/>
                <a:cs typeface="Calibri"/>
              </a:rPr>
              <a:t>46</a:t>
            </a:r>
            <a:endParaRPr sz="1100">
              <a:latin typeface="Calibri"/>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11200" y="436891"/>
            <a:ext cx="1539240" cy="193675"/>
          </a:xfrm>
          <a:prstGeom prst="rect">
            <a:avLst/>
          </a:prstGeom>
        </p:spPr>
        <p:txBody>
          <a:bodyPr wrap="square" lIns="0" tIns="12700" rIns="0" bIns="0" rtlCol="0" vert="horz">
            <a:spAutoFit/>
          </a:bodyPr>
          <a:lstStyle/>
          <a:p>
            <a:pPr marL="12700">
              <a:lnSpc>
                <a:spcPct val="100000"/>
              </a:lnSpc>
              <a:spcBef>
                <a:spcPts val="100"/>
              </a:spcBef>
            </a:pPr>
            <a:r>
              <a:rPr dirty="0" sz="1100" spc="-120">
                <a:latin typeface="Arial"/>
                <a:cs typeface="Arial"/>
              </a:rPr>
              <a:t>SATHYABAMA</a:t>
            </a:r>
            <a:r>
              <a:rPr dirty="0" sz="1100" spc="-70">
                <a:latin typeface="Arial"/>
                <a:cs typeface="Arial"/>
              </a:rPr>
              <a:t> </a:t>
            </a:r>
            <a:r>
              <a:rPr dirty="0" sz="1100" spc="-135">
                <a:latin typeface="Arial"/>
                <a:cs typeface="Arial"/>
              </a:rPr>
              <a:t>UNIVERSITY</a:t>
            </a:r>
            <a:endParaRPr sz="1100">
              <a:latin typeface="Arial"/>
              <a:cs typeface="Arial"/>
            </a:endParaRPr>
          </a:p>
        </p:txBody>
      </p:sp>
      <p:sp>
        <p:nvSpPr>
          <p:cNvPr id="3" name="object 3"/>
          <p:cNvSpPr txBox="1"/>
          <p:nvPr/>
        </p:nvSpPr>
        <p:spPr>
          <a:xfrm>
            <a:off x="3047505" y="436891"/>
            <a:ext cx="1629410" cy="193675"/>
          </a:xfrm>
          <a:prstGeom prst="rect">
            <a:avLst/>
          </a:prstGeom>
        </p:spPr>
        <p:txBody>
          <a:bodyPr wrap="square" lIns="0" tIns="12700" rIns="0" bIns="0" rtlCol="0" vert="horz">
            <a:spAutoFit/>
          </a:bodyPr>
          <a:lstStyle/>
          <a:p>
            <a:pPr marL="12700">
              <a:lnSpc>
                <a:spcPct val="100000"/>
              </a:lnSpc>
              <a:spcBef>
                <a:spcPts val="100"/>
              </a:spcBef>
            </a:pPr>
            <a:r>
              <a:rPr dirty="0" sz="1100" spc="-85">
                <a:latin typeface="Arial"/>
                <a:cs typeface="Arial"/>
              </a:rPr>
              <a:t>UNIT </a:t>
            </a:r>
            <a:r>
              <a:rPr dirty="0" sz="1100" spc="-70">
                <a:latin typeface="Arial"/>
                <a:cs typeface="Arial"/>
              </a:rPr>
              <a:t>IV </a:t>
            </a:r>
            <a:r>
              <a:rPr dirty="0" sz="1100" spc="-135">
                <a:latin typeface="Arial"/>
                <a:cs typeface="Arial"/>
              </a:rPr>
              <a:t>FLYING </a:t>
            </a:r>
            <a:r>
              <a:rPr dirty="0" sz="1100" spc="-55">
                <a:latin typeface="Arial"/>
                <a:cs typeface="Arial"/>
              </a:rPr>
              <a:t>IN</a:t>
            </a:r>
            <a:r>
              <a:rPr dirty="0" sz="1100" spc="-185">
                <a:latin typeface="Arial"/>
                <a:cs typeface="Arial"/>
              </a:rPr>
              <a:t> </a:t>
            </a:r>
            <a:r>
              <a:rPr dirty="0" sz="1100" spc="-160">
                <a:latin typeface="Arial"/>
                <a:cs typeface="Arial"/>
              </a:rPr>
              <a:t>COLOURS</a:t>
            </a:r>
            <a:endParaRPr sz="1100">
              <a:latin typeface="Arial"/>
              <a:cs typeface="Arial"/>
            </a:endParaRPr>
          </a:p>
        </p:txBody>
      </p:sp>
      <p:sp>
        <p:nvSpPr>
          <p:cNvPr id="4" name="object 4"/>
          <p:cNvSpPr/>
          <p:nvPr/>
        </p:nvSpPr>
        <p:spPr>
          <a:xfrm>
            <a:off x="987072" y="4463796"/>
            <a:ext cx="1082952" cy="1380743"/>
          </a:xfrm>
          <a:prstGeom prst="rect">
            <a:avLst/>
          </a:prstGeom>
          <a:blipFill>
            <a:blip r:embed="rId2" cstate="print"/>
            <a:stretch>
              <a:fillRect/>
            </a:stretch>
          </a:blipFill>
        </p:spPr>
        <p:txBody>
          <a:bodyPr wrap="square" lIns="0" tIns="0" rIns="0" bIns="0" rtlCol="0"/>
          <a:lstStyle/>
          <a:p/>
        </p:txBody>
      </p:sp>
      <p:sp>
        <p:nvSpPr>
          <p:cNvPr id="5" name="object 5"/>
          <p:cNvSpPr txBox="1"/>
          <p:nvPr/>
        </p:nvSpPr>
        <p:spPr>
          <a:xfrm>
            <a:off x="711192" y="1053186"/>
            <a:ext cx="3992245" cy="5993765"/>
          </a:xfrm>
          <a:prstGeom prst="rect">
            <a:avLst/>
          </a:prstGeom>
        </p:spPr>
        <p:txBody>
          <a:bodyPr wrap="square" lIns="0" tIns="12065" rIns="0" bIns="0" rtlCol="0" vert="horz">
            <a:spAutoFit/>
          </a:bodyPr>
          <a:lstStyle/>
          <a:p>
            <a:pPr algn="just" marL="12700" marR="5080">
              <a:lnSpc>
                <a:spcPct val="110100"/>
              </a:lnSpc>
              <a:spcBef>
                <a:spcPts val="95"/>
              </a:spcBef>
            </a:pPr>
            <a:r>
              <a:rPr dirty="0" sz="1100">
                <a:latin typeface="Arial"/>
                <a:cs typeface="Arial"/>
              </a:rPr>
              <a:t>Ministres and </a:t>
            </a:r>
            <a:r>
              <a:rPr dirty="0" sz="1100" spc="-5">
                <a:latin typeface="Arial"/>
                <a:cs typeface="Arial"/>
              </a:rPr>
              <a:t>bureaucrats </a:t>
            </a:r>
            <a:r>
              <a:rPr dirty="0" sz="1100">
                <a:latin typeface="Arial"/>
                <a:cs typeface="Arial"/>
              </a:rPr>
              <a:t>use this for quick </a:t>
            </a:r>
            <a:r>
              <a:rPr dirty="0" sz="1100" spc="-5">
                <a:latin typeface="Arial"/>
                <a:cs typeface="Arial"/>
              </a:rPr>
              <a:t>transportation </a:t>
            </a:r>
            <a:r>
              <a:rPr dirty="0" sz="1100">
                <a:latin typeface="Arial"/>
                <a:cs typeface="Arial"/>
              </a:rPr>
              <a:t>to  adjoining </a:t>
            </a:r>
            <a:r>
              <a:rPr dirty="0" sz="1100" spc="-5">
                <a:latin typeface="Arial"/>
                <a:cs typeface="Arial"/>
              </a:rPr>
              <a:t>districts.The </a:t>
            </a:r>
            <a:r>
              <a:rPr dirty="0" sz="1100">
                <a:latin typeface="Arial"/>
                <a:cs typeface="Arial"/>
              </a:rPr>
              <a:t>operations of these </a:t>
            </a:r>
            <a:r>
              <a:rPr dirty="0" sz="1100" spc="-5">
                <a:latin typeface="Arial"/>
                <a:cs typeface="Arial"/>
              </a:rPr>
              <a:t>air-crafts </a:t>
            </a:r>
            <a:r>
              <a:rPr dirty="0" sz="1100">
                <a:latin typeface="Arial"/>
                <a:cs typeface="Arial"/>
              </a:rPr>
              <a:t>ensure the  </a:t>
            </a:r>
            <a:r>
              <a:rPr dirty="0" sz="1100" spc="-5">
                <a:latin typeface="Arial"/>
                <a:cs typeface="Arial"/>
              </a:rPr>
              <a:t>utilization </a:t>
            </a:r>
            <a:r>
              <a:rPr dirty="0" sz="1100">
                <a:latin typeface="Arial"/>
                <a:cs typeface="Arial"/>
              </a:rPr>
              <a:t>of airports/airstrips from </a:t>
            </a:r>
            <a:r>
              <a:rPr dirty="0" sz="1100" spc="-5">
                <a:latin typeface="Arial"/>
                <a:cs typeface="Arial"/>
              </a:rPr>
              <a:t>which </a:t>
            </a:r>
            <a:r>
              <a:rPr dirty="0" sz="1100">
                <a:latin typeface="Arial"/>
                <a:cs typeface="Arial"/>
              </a:rPr>
              <a:t>they are based. The  local DC can use the aircraft for aerial surveillance of his  jurisdiction for monitoring </a:t>
            </a:r>
            <a:r>
              <a:rPr dirty="0" sz="1100" spc="-5">
                <a:latin typeface="Arial"/>
                <a:cs typeface="Arial"/>
              </a:rPr>
              <a:t>encrochments, </a:t>
            </a:r>
            <a:r>
              <a:rPr dirty="0" sz="1100">
                <a:latin typeface="Arial"/>
                <a:cs typeface="Arial"/>
              </a:rPr>
              <a:t>aerial assessment on  natural calamities etc. Tourist have the facility of </a:t>
            </a:r>
            <a:r>
              <a:rPr dirty="0" sz="1100" spc="-5">
                <a:latin typeface="Arial"/>
                <a:cs typeface="Arial"/>
              </a:rPr>
              <a:t>breathtaking  </a:t>
            </a:r>
            <a:r>
              <a:rPr dirty="0" sz="1100">
                <a:latin typeface="Arial"/>
                <a:cs typeface="Arial"/>
              </a:rPr>
              <a:t>aerial </a:t>
            </a:r>
            <a:r>
              <a:rPr dirty="0" sz="1100" spc="-5">
                <a:latin typeface="Arial"/>
                <a:cs typeface="Arial"/>
              </a:rPr>
              <a:t>views </a:t>
            </a:r>
            <a:r>
              <a:rPr dirty="0" sz="1100">
                <a:latin typeface="Arial"/>
                <a:cs typeface="Arial"/>
              </a:rPr>
              <a:t>of the local flora fauna and sights. cost of these  aircraft ranges from 20.00 lakhs to 35.00 lakhs which is equal to  a luxury</a:t>
            </a:r>
            <a:r>
              <a:rPr dirty="0" sz="1100" spc="-30">
                <a:latin typeface="Arial"/>
                <a:cs typeface="Arial"/>
              </a:rPr>
              <a:t> </a:t>
            </a:r>
            <a:r>
              <a:rPr dirty="0" sz="1100">
                <a:latin typeface="Arial"/>
                <a:cs typeface="Arial"/>
              </a:rPr>
              <a:t>car.</a:t>
            </a:r>
            <a:endParaRPr sz="1100">
              <a:latin typeface="Arial"/>
              <a:cs typeface="Arial"/>
            </a:endParaRPr>
          </a:p>
          <a:p>
            <a:pPr>
              <a:lnSpc>
                <a:spcPct val="100000"/>
              </a:lnSpc>
              <a:spcBef>
                <a:spcPts val="30"/>
              </a:spcBef>
            </a:pPr>
            <a:endParaRPr sz="1350">
              <a:latin typeface="Arial"/>
              <a:cs typeface="Arial"/>
            </a:endParaRPr>
          </a:p>
          <a:p>
            <a:pPr algn="just" lvl="1" marL="285115" indent="-273050">
              <a:lnSpc>
                <a:spcPct val="100000"/>
              </a:lnSpc>
              <a:spcBef>
                <a:spcPts val="5"/>
              </a:spcBef>
              <a:buAutoNum type="arabicPeriod" startAt="5"/>
              <a:tabLst>
                <a:tab pos="285750" algn="l"/>
              </a:tabLst>
            </a:pPr>
            <a:r>
              <a:rPr dirty="0" sz="1100" b="1">
                <a:latin typeface="Arial"/>
                <a:cs typeface="Arial"/>
              </a:rPr>
              <a:t>Writing</a:t>
            </a:r>
            <a:endParaRPr sz="1100">
              <a:latin typeface="Arial"/>
              <a:cs typeface="Arial"/>
            </a:endParaRPr>
          </a:p>
          <a:p>
            <a:pPr algn="just" marL="12700">
              <a:lnSpc>
                <a:spcPct val="100000"/>
              </a:lnSpc>
              <a:spcBef>
                <a:spcPts val="130"/>
              </a:spcBef>
            </a:pPr>
            <a:r>
              <a:rPr dirty="0" sz="1100" spc="-5" b="1">
                <a:latin typeface="Arial"/>
                <a:cs typeface="Arial"/>
              </a:rPr>
              <a:t>Activity: </a:t>
            </a:r>
            <a:r>
              <a:rPr dirty="0" sz="1100" b="1">
                <a:latin typeface="Arial"/>
                <a:cs typeface="Arial"/>
              </a:rPr>
              <a:t>Writing a Project Proposal</a:t>
            </a:r>
            <a:endParaRPr sz="1100">
              <a:latin typeface="Arial"/>
              <a:cs typeface="Arial"/>
            </a:endParaRPr>
          </a:p>
          <a:p>
            <a:pPr algn="just" marL="12700" marR="6350">
              <a:lnSpc>
                <a:spcPct val="110400"/>
              </a:lnSpc>
              <a:spcBef>
                <a:spcPts val="5"/>
              </a:spcBef>
            </a:pPr>
            <a:r>
              <a:rPr dirty="0" sz="1100">
                <a:latin typeface="Arial"/>
                <a:cs typeface="Arial"/>
              </a:rPr>
              <a:t>A proposal is a request for financial assistance to implement a  project. The proposal </a:t>
            </a:r>
            <a:r>
              <a:rPr dirty="0" sz="1100" spc="-5">
                <a:latin typeface="Arial"/>
                <a:cs typeface="Arial"/>
              </a:rPr>
              <a:t>outlines </a:t>
            </a:r>
            <a:r>
              <a:rPr dirty="0" sz="1100">
                <a:latin typeface="Arial"/>
                <a:cs typeface="Arial"/>
              </a:rPr>
              <a:t>the plan of the implementing  </a:t>
            </a:r>
            <a:r>
              <a:rPr dirty="0" sz="1100" spc="-5">
                <a:latin typeface="Arial"/>
                <a:cs typeface="Arial"/>
              </a:rPr>
              <a:t>organization </a:t>
            </a:r>
            <a:r>
              <a:rPr dirty="0" sz="1100">
                <a:latin typeface="Arial"/>
                <a:cs typeface="Arial"/>
              </a:rPr>
              <a:t>about the project, giving </a:t>
            </a:r>
            <a:r>
              <a:rPr dirty="0" sz="1100" spc="-5">
                <a:latin typeface="Arial"/>
                <a:cs typeface="Arial"/>
              </a:rPr>
              <a:t>extensive </a:t>
            </a:r>
            <a:r>
              <a:rPr dirty="0" sz="1100">
                <a:latin typeface="Arial"/>
                <a:cs typeface="Arial"/>
              </a:rPr>
              <a:t>information  about the intention, for </a:t>
            </a:r>
            <a:r>
              <a:rPr dirty="0" sz="1100" spc="-5">
                <a:latin typeface="Arial"/>
                <a:cs typeface="Arial"/>
              </a:rPr>
              <a:t>implementing </a:t>
            </a:r>
            <a:r>
              <a:rPr dirty="0" sz="1100">
                <a:latin typeface="Arial"/>
                <a:cs typeface="Arial"/>
              </a:rPr>
              <a:t>it, the ways to manage it  and the results to be </a:t>
            </a:r>
            <a:r>
              <a:rPr dirty="0" sz="1100" spc="-5">
                <a:latin typeface="Arial"/>
                <a:cs typeface="Arial"/>
              </a:rPr>
              <a:t>delivered </a:t>
            </a:r>
            <a:r>
              <a:rPr dirty="0" sz="1100">
                <a:latin typeface="Arial"/>
                <a:cs typeface="Arial"/>
              </a:rPr>
              <a:t>from it .The following guidelines  are designed to prepare a proposal. The proposal</a:t>
            </a:r>
            <a:r>
              <a:rPr dirty="0" sz="1100" spc="-70">
                <a:latin typeface="Arial"/>
                <a:cs typeface="Arial"/>
              </a:rPr>
              <a:t> </a:t>
            </a:r>
            <a:r>
              <a:rPr dirty="0" sz="1100" spc="-5">
                <a:latin typeface="Arial"/>
                <a:cs typeface="Arial"/>
              </a:rPr>
              <a:t>should</a:t>
            </a:r>
            <a:endParaRPr sz="1100">
              <a:latin typeface="Arial"/>
              <a:cs typeface="Arial"/>
            </a:endParaRPr>
          </a:p>
          <a:p>
            <a:pPr lvl="2" marL="1923414" marR="6350" indent="-230504">
              <a:lnSpc>
                <a:spcPct val="110000"/>
              </a:lnSpc>
              <a:spcBef>
                <a:spcPts val="85"/>
              </a:spcBef>
              <a:buFont typeface="Symbol"/>
              <a:buChar char=""/>
              <a:tabLst>
                <a:tab pos="1923414" algn="l"/>
                <a:tab pos="1924050" algn="l"/>
              </a:tabLst>
            </a:pPr>
            <a:r>
              <a:rPr dirty="0" sz="1100">
                <a:latin typeface="Arial"/>
                <a:cs typeface="Arial"/>
              </a:rPr>
              <a:t>Provide a logical presentation of  a research</a:t>
            </a:r>
            <a:r>
              <a:rPr dirty="0" sz="1100" spc="-10">
                <a:latin typeface="Arial"/>
                <a:cs typeface="Arial"/>
              </a:rPr>
              <a:t> </a:t>
            </a:r>
            <a:r>
              <a:rPr dirty="0" sz="1100">
                <a:latin typeface="Arial"/>
                <a:cs typeface="Arial"/>
              </a:rPr>
              <a:t>idea</a:t>
            </a:r>
            <a:endParaRPr sz="1100">
              <a:latin typeface="Arial"/>
              <a:cs typeface="Arial"/>
            </a:endParaRPr>
          </a:p>
          <a:p>
            <a:pPr lvl="2" marL="1923414" marR="6350" indent="-230504">
              <a:lnSpc>
                <a:spcPct val="110900"/>
              </a:lnSpc>
              <a:spcBef>
                <a:spcPts val="60"/>
              </a:spcBef>
              <a:buFont typeface="Symbol"/>
              <a:buChar char=""/>
              <a:tabLst>
                <a:tab pos="1923414" algn="l"/>
                <a:tab pos="1924050" algn="l"/>
              </a:tabLst>
            </a:pPr>
            <a:r>
              <a:rPr dirty="0" sz="1100">
                <a:latin typeface="Arial"/>
                <a:cs typeface="Arial"/>
              </a:rPr>
              <a:t>Illustrate the </a:t>
            </a:r>
            <a:r>
              <a:rPr dirty="0" sz="1100" spc="-5">
                <a:latin typeface="Arial"/>
                <a:cs typeface="Arial"/>
              </a:rPr>
              <a:t>significance </a:t>
            </a:r>
            <a:r>
              <a:rPr dirty="0" sz="1100">
                <a:latin typeface="Arial"/>
                <a:cs typeface="Arial"/>
              </a:rPr>
              <a:t>of the  idea</a:t>
            </a:r>
            <a:endParaRPr sz="1100">
              <a:latin typeface="Arial"/>
              <a:cs typeface="Arial"/>
            </a:endParaRPr>
          </a:p>
          <a:p>
            <a:pPr lvl="2" marL="1923414" marR="6350" indent="-230504">
              <a:lnSpc>
                <a:spcPct val="110000"/>
              </a:lnSpc>
              <a:spcBef>
                <a:spcPts val="75"/>
              </a:spcBef>
              <a:buFont typeface="Symbol"/>
              <a:buChar char=""/>
              <a:tabLst>
                <a:tab pos="1923414" algn="l"/>
                <a:tab pos="1924050" algn="l"/>
              </a:tabLst>
            </a:pPr>
            <a:r>
              <a:rPr dirty="0" sz="1100">
                <a:latin typeface="Arial"/>
                <a:cs typeface="Arial"/>
              </a:rPr>
              <a:t>Show the idea's relationship to  past</a:t>
            </a:r>
            <a:r>
              <a:rPr dirty="0" sz="1100" spc="-5">
                <a:latin typeface="Arial"/>
                <a:cs typeface="Arial"/>
              </a:rPr>
              <a:t> </a:t>
            </a:r>
            <a:r>
              <a:rPr dirty="0" sz="1100">
                <a:latin typeface="Arial"/>
                <a:cs typeface="Arial"/>
              </a:rPr>
              <a:t>actions</a:t>
            </a:r>
            <a:endParaRPr sz="1100">
              <a:latin typeface="Arial"/>
              <a:cs typeface="Arial"/>
            </a:endParaRPr>
          </a:p>
          <a:p>
            <a:pPr lvl="2" marL="1923414" marR="6350" indent="-230504">
              <a:lnSpc>
                <a:spcPct val="110900"/>
              </a:lnSpc>
              <a:spcBef>
                <a:spcPts val="60"/>
              </a:spcBef>
              <a:buFont typeface="Symbol"/>
              <a:buChar char=""/>
              <a:tabLst>
                <a:tab pos="1923414" algn="l"/>
                <a:tab pos="1924050" algn="l"/>
              </a:tabLst>
            </a:pPr>
            <a:r>
              <a:rPr dirty="0" sz="1100">
                <a:latin typeface="Arial"/>
                <a:cs typeface="Arial"/>
              </a:rPr>
              <a:t>Articulate the </a:t>
            </a:r>
            <a:r>
              <a:rPr dirty="0" sz="1100" spc="-5">
                <a:latin typeface="Arial"/>
                <a:cs typeface="Arial"/>
              </a:rPr>
              <a:t>activities </a:t>
            </a:r>
            <a:r>
              <a:rPr dirty="0" sz="1100">
                <a:latin typeface="Arial"/>
                <a:cs typeface="Arial"/>
              </a:rPr>
              <a:t>for the  proposed</a:t>
            </a:r>
            <a:r>
              <a:rPr dirty="0" sz="1100" spc="-5">
                <a:latin typeface="Arial"/>
                <a:cs typeface="Arial"/>
              </a:rPr>
              <a:t> </a:t>
            </a:r>
            <a:r>
              <a:rPr dirty="0" sz="1100">
                <a:latin typeface="Arial"/>
                <a:cs typeface="Arial"/>
              </a:rPr>
              <a:t>project</a:t>
            </a:r>
            <a:endParaRPr sz="1100">
              <a:latin typeface="Arial"/>
              <a:cs typeface="Arial"/>
            </a:endParaRPr>
          </a:p>
          <a:p>
            <a:pPr algn="just" marL="12700" marR="6350">
              <a:lnSpc>
                <a:spcPct val="110000"/>
              </a:lnSpc>
            </a:pPr>
            <a:r>
              <a:rPr dirty="0" sz="1100">
                <a:latin typeface="Arial"/>
                <a:cs typeface="Arial"/>
              </a:rPr>
              <a:t>Designing a project is a process </a:t>
            </a:r>
            <a:r>
              <a:rPr dirty="0" sz="1100" spc="-5">
                <a:latin typeface="Arial"/>
                <a:cs typeface="Arial"/>
              </a:rPr>
              <a:t>consisting </a:t>
            </a:r>
            <a:r>
              <a:rPr dirty="0" sz="1100">
                <a:latin typeface="Arial"/>
                <a:cs typeface="Arial"/>
              </a:rPr>
              <a:t>of two elements,  which are equally important and thus essential in forming a  project</a:t>
            </a:r>
            <a:r>
              <a:rPr dirty="0" sz="1100" spc="-5">
                <a:latin typeface="Arial"/>
                <a:cs typeface="Arial"/>
              </a:rPr>
              <a:t> </a:t>
            </a:r>
            <a:r>
              <a:rPr dirty="0" sz="1100">
                <a:latin typeface="Arial"/>
                <a:cs typeface="Arial"/>
              </a:rPr>
              <a:t>proposal</a:t>
            </a:r>
            <a:endParaRPr sz="1100">
              <a:latin typeface="Arial"/>
              <a:cs typeface="Arial"/>
            </a:endParaRPr>
          </a:p>
          <a:p>
            <a:pPr algn="just" marL="469900" indent="-229235">
              <a:lnSpc>
                <a:spcPct val="100000"/>
              </a:lnSpc>
              <a:spcBef>
                <a:spcPts val="215"/>
              </a:spcBef>
              <a:buFont typeface="Symbol"/>
              <a:buChar char=""/>
              <a:tabLst>
                <a:tab pos="470534" algn="l"/>
              </a:tabLst>
            </a:pPr>
            <a:r>
              <a:rPr dirty="0" sz="1100">
                <a:latin typeface="Arial"/>
                <a:cs typeface="Arial"/>
                <a:hlinkClick r:id="rId3"/>
              </a:rPr>
              <a:t>Project </a:t>
            </a:r>
            <a:r>
              <a:rPr dirty="0" sz="1100" spc="-5">
                <a:latin typeface="Arial"/>
                <a:cs typeface="Arial"/>
                <a:hlinkClick r:id="rId3"/>
              </a:rPr>
              <a:t>planning </a:t>
            </a:r>
            <a:r>
              <a:rPr dirty="0" sz="1100">
                <a:latin typeface="Arial"/>
                <a:cs typeface="Arial"/>
              </a:rPr>
              <a:t>(formulation </a:t>
            </a:r>
            <a:r>
              <a:rPr dirty="0" sz="1100" spc="-15">
                <a:latin typeface="Arial"/>
                <a:cs typeface="Arial"/>
              </a:rPr>
              <a:t>of </a:t>
            </a:r>
            <a:r>
              <a:rPr dirty="0" sz="1100">
                <a:latin typeface="Arial"/>
                <a:cs typeface="Arial"/>
              </a:rPr>
              <a:t>project</a:t>
            </a:r>
            <a:r>
              <a:rPr dirty="0" sz="1100" spc="20">
                <a:latin typeface="Arial"/>
                <a:cs typeface="Arial"/>
              </a:rPr>
              <a:t> </a:t>
            </a:r>
            <a:r>
              <a:rPr dirty="0" sz="1100" spc="-5">
                <a:latin typeface="Arial"/>
                <a:cs typeface="Arial"/>
              </a:rPr>
              <a:t>elements)</a:t>
            </a:r>
            <a:endParaRPr sz="1100">
              <a:latin typeface="Arial"/>
              <a:cs typeface="Arial"/>
            </a:endParaRPr>
          </a:p>
          <a:p>
            <a:pPr algn="just" marL="469900" marR="7620" indent="-228600">
              <a:lnSpc>
                <a:spcPct val="110000"/>
              </a:lnSpc>
              <a:spcBef>
                <a:spcPts val="70"/>
              </a:spcBef>
              <a:buFont typeface="Symbol"/>
              <a:buChar char=""/>
              <a:tabLst>
                <a:tab pos="470534" algn="l"/>
              </a:tabLst>
            </a:pPr>
            <a:r>
              <a:rPr dirty="0" sz="1100">
                <a:latin typeface="Arial"/>
                <a:cs typeface="Arial"/>
              </a:rPr>
              <a:t>Proposal writing (converting the plan into a project  document)</a:t>
            </a:r>
            <a:endParaRPr sz="1100">
              <a:latin typeface="Arial"/>
              <a:cs typeface="Arial"/>
            </a:endParaRPr>
          </a:p>
        </p:txBody>
      </p:sp>
      <p:sp>
        <p:nvSpPr>
          <p:cNvPr id="6" name="object 6"/>
          <p:cNvSpPr txBox="1">
            <a:spLocks noGrp="1"/>
          </p:cNvSpPr>
          <p:nvPr>
            <p:ph type="sldNum" idx="7" sz="quarter"/>
          </p:nvPr>
        </p:nvSpPr>
        <p:spPr>
          <a:prstGeom prst="rect"/>
        </p:spPr>
        <p:txBody>
          <a:bodyPr wrap="square" lIns="0" tIns="6350" rIns="0" bIns="0" rtlCol="0" vert="horz">
            <a:spAutoFit/>
          </a:bodyPr>
          <a:lstStyle/>
          <a:p>
            <a:pPr marL="12700">
              <a:lnSpc>
                <a:spcPct val="100000"/>
              </a:lnSpc>
              <a:spcBef>
                <a:spcPts val="50"/>
              </a:spcBef>
            </a:pPr>
            <a:r>
              <a:rPr dirty="0" spc="-100"/>
              <a:t>Page </a:t>
            </a:r>
            <a:fld id="{81D60167-4931-47E6-BA6A-407CBD079E47}" type="slidenum">
              <a:rPr dirty="0" b="1">
                <a:latin typeface="Calibri"/>
                <a:cs typeface="Calibri"/>
              </a:rPr>
              <a:t>12</a:t>
            </a:fld>
            <a:r>
              <a:rPr dirty="0" b="1">
                <a:latin typeface="Calibri"/>
                <a:cs typeface="Calibri"/>
              </a:rPr>
              <a:t> </a:t>
            </a:r>
            <a:r>
              <a:rPr dirty="0" spc="-10"/>
              <a:t>of</a:t>
            </a:r>
            <a:r>
              <a:rPr dirty="0" spc="-90"/>
              <a:t> </a:t>
            </a:r>
            <a:r>
              <a:rPr dirty="0" b="1">
                <a:latin typeface="Calibri"/>
                <a:cs typeface="Calibri"/>
              </a:rPr>
              <a:t>46</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idx="7" sz="quarter"/>
          </p:nvPr>
        </p:nvSpPr>
        <p:spPr>
          <a:prstGeom prst="rect"/>
        </p:spPr>
        <p:txBody>
          <a:bodyPr wrap="square" lIns="0" tIns="6350" rIns="0" bIns="0" rtlCol="0" vert="horz">
            <a:spAutoFit/>
          </a:bodyPr>
          <a:lstStyle/>
          <a:p>
            <a:pPr marL="12700">
              <a:lnSpc>
                <a:spcPct val="100000"/>
              </a:lnSpc>
              <a:spcBef>
                <a:spcPts val="50"/>
              </a:spcBef>
            </a:pPr>
            <a:r>
              <a:rPr dirty="0" spc="-100"/>
              <a:t>Page </a:t>
            </a:r>
            <a:fld id="{81D60167-4931-47E6-BA6A-407CBD079E47}" type="slidenum">
              <a:rPr dirty="0" b="1">
                <a:latin typeface="Calibri"/>
                <a:cs typeface="Calibri"/>
              </a:rPr>
              <a:t>12</a:t>
            </a:fld>
            <a:r>
              <a:rPr dirty="0" b="1">
                <a:latin typeface="Calibri"/>
                <a:cs typeface="Calibri"/>
              </a:rPr>
              <a:t> </a:t>
            </a:r>
            <a:r>
              <a:rPr dirty="0" spc="-10"/>
              <a:t>of</a:t>
            </a:r>
            <a:r>
              <a:rPr dirty="0" spc="-90"/>
              <a:t> </a:t>
            </a:r>
            <a:r>
              <a:rPr dirty="0" b="1">
                <a:latin typeface="Calibri"/>
                <a:cs typeface="Calibri"/>
              </a:rPr>
              <a:t>46</a:t>
            </a:r>
          </a:p>
        </p:txBody>
      </p:sp>
      <p:sp>
        <p:nvSpPr>
          <p:cNvPr id="2" name="object 2"/>
          <p:cNvSpPr txBox="1"/>
          <p:nvPr/>
        </p:nvSpPr>
        <p:spPr>
          <a:xfrm>
            <a:off x="711200" y="436891"/>
            <a:ext cx="1539240" cy="193675"/>
          </a:xfrm>
          <a:prstGeom prst="rect">
            <a:avLst/>
          </a:prstGeom>
        </p:spPr>
        <p:txBody>
          <a:bodyPr wrap="square" lIns="0" tIns="12700" rIns="0" bIns="0" rtlCol="0" vert="horz">
            <a:spAutoFit/>
          </a:bodyPr>
          <a:lstStyle/>
          <a:p>
            <a:pPr marL="12700">
              <a:lnSpc>
                <a:spcPct val="100000"/>
              </a:lnSpc>
              <a:spcBef>
                <a:spcPts val="100"/>
              </a:spcBef>
            </a:pPr>
            <a:r>
              <a:rPr dirty="0" sz="1100" spc="-120">
                <a:latin typeface="Arial"/>
                <a:cs typeface="Arial"/>
              </a:rPr>
              <a:t>SATHYABAMA</a:t>
            </a:r>
            <a:r>
              <a:rPr dirty="0" sz="1100" spc="-70">
                <a:latin typeface="Arial"/>
                <a:cs typeface="Arial"/>
              </a:rPr>
              <a:t> </a:t>
            </a:r>
            <a:r>
              <a:rPr dirty="0" sz="1100" spc="-135">
                <a:latin typeface="Arial"/>
                <a:cs typeface="Arial"/>
              </a:rPr>
              <a:t>UNIVERSITY</a:t>
            </a:r>
            <a:endParaRPr sz="1100">
              <a:latin typeface="Arial"/>
              <a:cs typeface="Arial"/>
            </a:endParaRPr>
          </a:p>
        </p:txBody>
      </p:sp>
      <p:sp>
        <p:nvSpPr>
          <p:cNvPr id="3" name="object 3"/>
          <p:cNvSpPr txBox="1"/>
          <p:nvPr/>
        </p:nvSpPr>
        <p:spPr>
          <a:xfrm>
            <a:off x="3047505" y="436891"/>
            <a:ext cx="1629410" cy="193675"/>
          </a:xfrm>
          <a:prstGeom prst="rect">
            <a:avLst/>
          </a:prstGeom>
        </p:spPr>
        <p:txBody>
          <a:bodyPr wrap="square" lIns="0" tIns="12700" rIns="0" bIns="0" rtlCol="0" vert="horz">
            <a:spAutoFit/>
          </a:bodyPr>
          <a:lstStyle/>
          <a:p>
            <a:pPr marL="12700">
              <a:lnSpc>
                <a:spcPct val="100000"/>
              </a:lnSpc>
              <a:spcBef>
                <a:spcPts val="100"/>
              </a:spcBef>
            </a:pPr>
            <a:r>
              <a:rPr dirty="0" sz="1100" spc="-85">
                <a:latin typeface="Arial"/>
                <a:cs typeface="Arial"/>
              </a:rPr>
              <a:t>UNIT </a:t>
            </a:r>
            <a:r>
              <a:rPr dirty="0" sz="1100" spc="-70">
                <a:latin typeface="Arial"/>
                <a:cs typeface="Arial"/>
              </a:rPr>
              <a:t>IV </a:t>
            </a:r>
            <a:r>
              <a:rPr dirty="0" sz="1100" spc="-135">
                <a:latin typeface="Arial"/>
                <a:cs typeface="Arial"/>
              </a:rPr>
              <a:t>FLYING </a:t>
            </a:r>
            <a:r>
              <a:rPr dirty="0" sz="1100" spc="-55">
                <a:latin typeface="Arial"/>
                <a:cs typeface="Arial"/>
              </a:rPr>
              <a:t>IN</a:t>
            </a:r>
            <a:r>
              <a:rPr dirty="0" sz="1100" spc="-185">
                <a:latin typeface="Arial"/>
                <a:cs typeface="Arial"/>
              </a:rPr>
              <a:t> </a:t>
            </a:r>
            <a:r>
              <a:rPr dirty="0" sz="1100" spc="-160">
                <a:latin typeface="Arial"/>
                <a:cs typeface="Arial"/>
              </a:rPr>
              <a:t>COLOURS</a:t>
            </a:r>
            <a:endParaRPr sz="1100">
              <a:latin typeface="Arial"/>
              <a:cs typeface="Arial"/>
            </a:endParaRPr>
          </a:p>
        </p:txBody>
      </p:sp>
      <p:sp>
        <p:nvSpPr>
          <p:cNvPr id="4" name="object 4"/>
          <p:cNvSpPr txBox="1"/>
          <p:nvPr/>
        </p:nvSpPr>
        <p:spPr>
          <a:xfrm>
            <a:off x="711200" y="1053186"/>
            <a:ext cx="3991610" cy="5838190"/>
          </a:xfrm>
          <a:prstGeom prst="rect">
            <a:avLst/>
          </a:prstGeom>
        </p:spPr>
        <p:txBody>
          <a:bodyPr wrap="square" lIns="0" tIns="12700" rIns="0" bIns="0" rtlCol="0" vert="horz">
            <a:spAutoFit/>
          </a:bodyPr>
          <a:lstStyle/>
          <a:p>
            <a:pPr algn="just" marL="12700" marR="5080">
              <a:lnSpc>
                <a:spcPct val="110000"/>
              </a:lnSpc>
              <a:spcBef>
                <a:spcPts val="100"/>
              </a:spcBef>
            </a:pPr>
            <a:r>
              <a:rPr dirty="0" sz="1100">
                <a:latin typeface="Arial"/>
                <a:cs typeface="Arial"/>
              </a:rPr>
              <a:t>The project proposal should be a detailed and directed  manifestation of the </a:t>
            </a:r>
            <a:r>
              <a:rPr dirty="0" sz="1100">
                <a:latin typeface="Arial"/>
                <a:cs typeface="Arial"/>
                <a:hlinkClick r:id="rId2"/>
              </a:rPr>
              <a:t>project design. </a:t>
            </a:r>
            <a:r>
              <a:rPr dirty="0" sz="1100">
                <a:latin typeface="Arial"/>
                <a:cs typeface="Arial"/>
              </a:rPr>
              <a:t>It presents the project </a:t>
            </a:r>
            <a:r>
              <a:rPr dirty="0" sz="1100" spc="10">
                <a:latin typeface="Arial"/>
                <a:cs typeface="Arial"/>
              </a:rPr>
              <a:t>to </a:t>
            </a:r>
            <a:r>
              <a:rPr dirty="0" sz="1100">
                <a:latin typeface="Arial"/>
                <a:cs typeface="Arial"/>
              </a:rPr>
              <a:t>the  outside world, in a format that is immediately recognized and  accepted.</a:t>
            </a:r>
            <a:endParaRPr sz="1100">
              <a:latin typeface="Arial"/>
              <a:cs typeface="Arial"/>
            </a:endParaRPr>
          </a:p>
          <a:p>
            <a:pPr algn="just" marL="12700">
              <a:lnSpc>
                <a:spcPct val="100000"/>
              </a:lnSpc>
              <a:spcBef>
                <a:spcPts val="120"/>
              </a:spcBef>
            </a:pPr>
            <a:r>
              <a:rPr dirty="0" sz="1100" spc="-5" b="1">
                <a:latin typeface="Arial"/>
                <a:cs typeface="Arial"/>
              </a:rPr>
              <a:t>Advantages </a:t>
            </a:r>
            <a:r>
              <a:rPr dirty="0" sz="1100" b="1">
                <a:latin typeface="Arial"/>
                <a:cs typeface="Arial"/>
              </a:rPr>
              <a:t>of Project </a:t>
            </a:r>
            <a:r>
              <a:rPr dirty="0" sz="1100" spc="-5" b="1">
                <a:latin typeface="Arial"/>
                <a:cs typeface="Arial"/>
              </a:rPr>
              <a:t>Proposal</a:t>
            </a:r>
            <a:endParaRPr sz="1100">
              <a:latin typeface="Arial"/>
              <a:cs typeface="Arial"/>
            </a:endParaRPr>
          </a:p>
          <a:p>
            <a:pPr algn="just" marL="469900" marR="6350" indent="-228600">
              <a:lnSpc>
                <a:spcPct val="110300"/>
              </a:lnSpc>
              <a:spcBef>
                <a:spcPts val="90"/>
              </a:spcBef>
              <a:buFont typeface="Symbol"/>
              <a:buChar char=""/>
              <a:tabLst>
                <a:tab pos="469900" algn="l"/>
              </a:tabLst>
            </a:pPr>
            <a:r>
              <a:rPr dirty="0" sz="1100">
                <a:latin typeface="Arial"/>
                <a:cs typeface="Arial"/>
              </a:rPr>
              <a:t>A proposal is an essential marketing </a:t>
            </a:r>
            <a:r>
              <a:rPr dirty="0" sz="1100" spc="-5">
                <a:latin typeface="Arial"/>
                <a:cs typeface="Arial"/>
              </a:rPr>
              <a:t>document </a:t>
            </a:r>
            <a:r>
              <a:rPr dirty="0" sz="1100">
                <a:latin typeface="Arial"/>
                <a:cs typeface="Arial"/>
              </a:rPr>
              <a:t>that  helps cultivate an initial professional relationship  between an organization and a donor over a project to  be</a:t>
            </a:r>
            <a:r>
              <a:rPr dirty="0" sz="1100" spc="-5">
                <a:latin typeface="Arial"/>
                <a:cs typeface="Arial"/>
              </a:rPr>
              <a:t> </a:t>
            </a:r>
            <a:r>
              <a:rPr dirty="0" sz="1100">
                <a:latin typeface="Arial"/>
                <a:cs typeface="Arial"/>
              </a:rPr>
              <a:t>implemented</a:t>
            </a:r>
            <a:endParaRPr sz="1100">
              <a:latin typeface="Arial"/>
              <a:cs typeface="Arial"/>
            </a:endParaRPr>
          </a:p>
          <a:p>
            <a:pPr algn="just" marL="469900" marR="6985" indent="-228600">
              <a:lnSpc>
                <a:spcPct val="110000"/>
              </a:lnSpc>
              <a:spcBef>
                <a:spcPts val="70"/>
              </a:spcBef>
              <a:buFont typeface="Symbol"/>
              <a:buChar char=""/>
              <a:tabLst>
                <a:tab pos="469900" algn="l"/>
              </a:tabLst>
            </a:pPr>
            <a:r>
              <a:rPr dirty="0" sz="1100">
                <a:latin typeface="Arial"/>
                <a:cs typeface="Arial"/>
              </a:rPr>
              <a:t>A proposal facilitates appropriate words for the  conception of an</a:t>
            </a:r>
            <a:r>
              <a:rPr dirty="0" sz="1100" spc="-30">
                <a:latin typeface="Arial"/>
                <a:cs typeface="Arial"/>
              </a:rPr>
              <a:t> </a:t>
            </a:r>
            <a:r>
              <a:rPr dirty="0" sz="1100">
                <a:latin typeface="Arial"/>
                <a:cs typeface="Arial"/>
              </a:rPr>
              <a:t>idea</a:t>
            </a:r>
            <a:endParaRPr sz="1100">
              <a:latin typeface="Arial"/>
              <a:cs typeface="Arial"/>
            </a:endParaRPr>
          </a:p>
          <a:p>
            <a:pPr algn="just" marL="469900" marR="5715" indent="-228600">
              <a:lnSpc>
                <a:spcPct val="110500"/>
              </a:lnSpc>
              <a:spcBef>
                <a:spcPts val="65"/>
              </a:spcBef>
              <a:buFont typeface="Symbol"/>
              <a:buChar char=""/>
              <a:tabLst>
                <a:tab pos="469900" algn="l"/>
              </a:tabLst>
            </a:pPr>
            <a:r>
              <a:rPr dirty="0" sz="1100">
                <a:latin typeface="Arial"/>
                <a:cs typeface="Arial"/>
              </a:rPr>
              <a:t>The proposal has a framework that </a:t>
            </a:r>
            <a:r>
              <a:rPr dirty="0" sz="1100" spc="-5">
                <a:latin typeface="Arial"/>
                <a:cs typeface="Arial"/>
              </a:rPr>
              <a:t>establishes </a:t>
            </a:r>
            <a:r>
              <a:rPr dirty="0" sz="1100">
                <a:latin typeface="Arial"/>
                <a:cs typeface="Arial"/>
              </a:rPr>
              <a:t>ideas  formally for a clear understanding of the project for the  donor</a:t>
            </a:r>
            <a:endParaRPr sz="1100">
              <a:latin typeface="Arial"/>
              <a:cs typeface="Arial"/>
            </a:endParaRPr>
          </a:p>
          <a:p>
            <a:pPr algn="just" marL="469900" marR="5080" indent="-228600">
              <a:lnSpc>
                <a:spcPct val="110500"/>
              </a:lnSpc>
              <a:spcBef>
                <a:spcPts val="70"/>
              </a:spcBef>
              <a:buFont typeface="Symbol"/>
              <a:buChar char=""/>
              <a:tabLst>
                <a:tab pos="469900" algn="l"/>
              </a:tabLst>
            </a:pPr>
            <a:r>
              <a:rPr dirty="0" sz="1100">
                <a:latin typeface="Arial"/>
                <a:cs typeface="Arial"/>
              </a:rPr>
              <a:t>Successful proposals mean financial aid for the  </a:t>
            </a:r>
            <a:r>
              <a:rPr dirty="0" sz="1100" spc="-5">
                <a:latin typeface="Arial"/>
                <a:cs typeface="Arial"/>
              </a:rPr>
              <a:t>organization </a:t>
            </a:r>
            <a:r>
              <a:rPr dirty="0" sz="1100">
                <a:latin typeface="Arial"/>
                <a:cs typeface="Arial"/>
              </a:rPr>
              <a:t>to grow for the replication of project and  ideas.</a:t>
            </a:r>
            <a:endParaRPr sz="1100">
              <a:latin typeface="Arial"/>
              <a:cs typeface="Arial"/>
            </a:endParaRPr>
          </a:p>
          <a:p>
            <a:pPr>
              <a:lnSpc>
                <a:spcPct val="100000"/>
              </a:lnSpc>
              <a:spcBef>
                <a:spcPts val="30"/>
              </a:spcBef>
              <a:buFont typeface="Symbol"/>
              <a:buChar char=""/>
            </a:pPr>
            <a:endParaRPr sz="1350">
              <a:latin typeface="Arial"/>
              <a:cs typeface="Arial"/>
            </a:endParaRPr>
          </a:p>
          <a:p>
            <a:pPr algn="just" marL="12700">
              <a:lnSpc>
                <a:spcPct val="100000"/>
              </a:lnSpc>
            </a:pPr>
            <a:r>
              <a:rPr dirty="0" sz="1100" b="1">
                <a:latin typeface="Arial"/>
                <a:cs typeface="Arial"/>
              </a:rPr>
              <a:t>General</a:t>
            </a:r>
            <a:r>
              <a:rPr dirty="0" sz="1100" spc="-5" b="1">
                <a:latin typeface="Arial"/>
                <a:cs typeface="Arial"/>
              </a:rPr>
              <a:t> </a:t>
            </a:r>
            <a:r>
              <a:rPr dirty="0" sz="1100" b="1">
                <a:latin typeface="Arial"/>
                <a:cs typeface="Arial"/>
              </a:rPr>
              <a:t>Format</a:t>
            </a:r>
            <a:endParaRPr sz="1100">
              <a:latin typeface="Arial"/>
              <a:cs typeface="Arial"/>
            </a:endParaRPr>
          </a:p>
          <a:p>
            <a:pPr algn="just" marL="469900" marR="6350" indent="-228600">
              <a:lnSpc>
                <a:spcPct val="110900"/>
              </a:lnSpc>
              <a:spcBef>
                <a:spcPts val="70"/>
              </a:spcBef>
              <a:buFont typeface="Symbol"/>
              <a:buChar char=""/>
              <a:tabLst>
                <a:tab pos="469900" algn="l"/>
              </a:tabLst>
            </a:pPr>
            <a:r>
              <a:rPr dirty="0" sz="1100">
                <a:latin typeface="Arial"/>
                <a:cs typeface="Arial"/>
              </a:rPr>
              <a:t>Title page that includes all particulars (From, To, date,  Title,</a:t>
            </a:r>
            <a:r>
              <a:rPr dirty="0" sz="1100" spc="-5">
                <a:latin typeface="Arial"/>
                <a:cs typeface="Arial"/>
              </a:rPr>
              <a:t> </a:t>
            </a:r>
            <a:r>
              <a:rPr dirty="0" sz="1100">
                <a:latin typeface="Arial"/>
                <a:cs typeface="Arial"/>
              </a:rPr>
              <a:t>etc)</a:t>
            </a:r>
            <a:endParaRPr sz="1100">
              <a:latin typeface="Arial"/>
              <a:cs typeface="Arial"/>
            </a:endParaRPr>
          </a:p>
          <a:p>
            <a:pPr algn="just" marL="469900" marR="5080" indent="-228600">
              <a:lnSpc>
                <a:spcPct val="110500"/>
              </a:lnSpc>
              <a:spcBef>
                <a:spcPts val="65"/>
              </a:spcBef>
              <a:buFont typeface="Symbol"/>
              <a:buChar char=""/>
              <a:tabLst>
                <a:tab pos="469900" algn="l"/>
              </a:tabLst>
            </a:pPr>
            <a:r>
              <a:rPr dirty="0" sz="1100">
                <a:latin typeface="Arial"/>
                <a:cs typeface="Arial"/>
              </a:rPr>
              <a:t>The project </a:t>
            </a:r>
            <a:r>
              <a:rPr dirty="0" sz="1100" spc="-5">
                <a:latin typeface="Arial"/>
                <a:cs typeface="Arial"/>
              </a:rPr>
              <a:t>overview </a:t>
            </a:r>
            <a:r>
              <a:rPr dirty="0" sz="1100">
                <a:latin typeface="Arial"/>
                <a:cs typeface="Arial"/>
              </a:rPr>
              <a:t>section is a short one and it</a:t>
            </a:r>
            <a:r>
              <a:rPr dirty="0" sz="1100" spc="-25">
                <a:latin typeface="Arial"/>
                <a:cs typeface="Arial"/>
              </a:rPr>
              <a:t> </a:t>
            </a:r>
            <a:r>
              <a:rPr dirty="0" sz="1100">
                <a:latin typeface="Arial"/>
                <a:cs typeface="Arial"/>
              </a:rPr>
              <a:t>usually  extends for a single </a:t>
            </a:r>
            <a:r>
              <a:rPr dirty="0" sz="1100" spc="-5">
                <a:latin typeface="Arial"/>
                <a:cs typeface="Arial"/>
              </a:rPr>
              <a:t>paragraph, </a:t>
            </a:r>
            <a:r>
              <a:rPr dirty="0" sz="1100">
                <a:latin typeface="Arial"/>
                <a:cs typeface="Arial"/>
              </a:rPr>
              <a:t>giving an over view of  the said</a:t>
            </a:r>
            <a:r>
              <a:rPr dirty="0" sz="1100" spc="-5">
                <a:latin typeface="Arial"/>
                <a:cs typeface="Arial"/>
              </a:rPr>
              <a:t> </a:t>
            </a:r>
            <a:r>
              <a:rPr dirty="0" sz="1100">
                <a:latin typeface="Arial"/>
                <a:cs typeface="Arial"/>
              </a:rPr>
              <a:t>businesses.</a:t>
            </a:r>
            <a:endParaRPr sz="1100">
              <a:latin typeface="Arial"/>
              <a:cs typeface="Arial"/>
            </a:endParaRPr>
          </a:p>
          <a:p>
            <a:pPr algn="just" marL="469900" marR="8255" indent="-228600">
              <a:lnSpc>
                <a:spcPct val="110000"/>
              </a:lnSpc>
              <a:spcBef>
                <a:spcPts val="75"/>
              </a:spcBef>
              <a:buFont typeface="Symbol"/>
              <a:buChar char=""/>
              <a:tabLst>
                <a:tab pos="469900" algn="l"/>
              </a:tabLst>
            </a:pPr>
            <a:r>
              <a:rPr dirty="0" sz="1100">
                <a:latin typeface="Arial"/>
                <a:cs typeface="Arial"/>
              </a:rPr>
              <a:t>In some cases, a brief summary of the </a:t>
            </a:r>
            <a:r>
              <a:rPr dirty="0" sz="1100" spc="-5">
                <a:latin typeface="Arial"/>
                <a:cs typeface="Arial"/>
              </a:rPr>
              <a:t>background </a:t>
            </a:r>
            <a:r>
              <a:rPr dirty="0" sz="1100">
                <a:latin typeface="Arial"/>
                <a:cs typeface="Arial"/>
              </a:rPr>
              <a:t>is  also put into the</a:t>
            </a:r>
            <a:r>
              <a:rPr dirty="0" sz="1100" spc="-5">
                <a:latin typeface="Arial"/>
                <a:cs typeface="Arial"/>
              </a:rPr>
              <a:t> proposal.</a:t>
            </a:r>
            <a:endParaRPr sz="1100">
              <a:latin typeface="Arial"/>
              <a:cs typeface="Arial"/>
            </a:endParaRPr>
          </a:p>
          <a:p>
            <a:pPr algn="just" marL="469900" marR="6350" indent="-228600">
              <a:lnSpc>
                <a:spcPct val="110000"/>
              </a:lnSpc>
              <a:spcBef>
                <a:spcPts val="85"/>
              </a:spcBef>
              <a:buFont typeface="Symbol"/>
              <a:buChar char=""/>
              <a:tabLst>
                <a:tab pos="469900" algn="l"/>
              </a:tabLst>
            </a:pPr>
            <a:r>
              <a:rPr dirty="0" sz="1100">
                <a:latin typeface="Arial"/>
                <a:cs typeface="Arial"/>
              </a:rPr>
              <a:t>The actual, </a:t>
            </a:r>
            <a:r>
              <a:rPr dirty="0" sz="1100" spc="-5">
                <a:latin typeface="Arial"/>
                <a:cs typeface="Arial"/>
              </a:rPr>
              <a:t>specific </a:t>
            </a:r>
            <a:r>
              <a:rPr dirty="0" sz="1100">
                <a:latin typeface="Arial"/>
                <a:cs typeface="Arial"/>
              </a:rPr>
              <a:t>details of the proposed project  extends for a couple of pages and also cites references  from the</a:t>
            </a:r>
            <a:r>
              <a:rPr dirty="0" sz="1100" spc="-5">
                <a:latin typeface="Arial"/>
                <a:cs typeface="Arial"/>
              </a:rPr>
              <a:t> appendices.</a:t>
            </a:r>
            <a:endParaRPr sz="1100">
              <a:latin typeface="Arial"/>
              <a:cs typeface="Arial"/>
            </a:endParaRPr>
          </a:p>
          <a:p>
            <a:pPr algn="just" marL="469900" marR="6350" indent="-228600">
              <a:lnSpc>
                <a:spcPct val="110900"/>
              </a:lnSpc>
              <a:spcBef>
                <a:spcPts val="60"/>
              </a:spcBef>
              <a:buFont typeface="Symbol"/>
              <a:buChar char=""/>
              <a:tabLst>
                <a:tab pos="469900" algn="l"/>
              </a:tabLst>
            </a:pPr>
            <a:r>
              <a:rPr dirty="0" sz="1100" spc="-5">
                <a:latin typeface="Arial"/>
                <a:cs typeface="Arial"/>
              </a:rPr>
              <a:t>Evaluation </a:t>
            </a:r>
            <a:r>
              <a:rPr dirty="0" sz="1100">
                <a:latin typeface="Arial"/>
                <a:cs typeface="Arial"/>
              </a:rPr>
              <a:t>of the plan, or the result that is </a:t>
            </a:r>
            <a:r>
              <a:rPr dirty="0" sz="1100" spc="-5">
                <a:latin typeface="Arial"/>
                <a:cs typeface="Arial"/>
              </a:rPr>
              <a:t>expected </a:t>
            </a:r>
            <a:r>
              <a:rPr dirty="0" sz="1100">
                <a:latin typeface="Arial"/>
                <a:cs typeface="Arial"/>
              </a:rPr>
              <a:t>is  elaborated</a:t>
            </a:r>
            <a:r>
              <a:rPr dirty="0" sz="1100" spc="-5">
                <a:latin typeface="Arial"/>
                <a:cs typeface="Arial"/>
              </a:rPr>
              <a:t> next.</a:t>
            </a:r>
            <a:endParaRPr sz="1100">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11200" y="436891"/>
            <a:ext cx="1539240" cy="193675"/>
          </a:xfrm>
          <a:prstGeom prst="rect">
            <a:avLst/>
          </a:prstGeom>
        </p:spPr>
        <p:txBody>
          <a:bodyPr wrap="square" lIns="0" tIns="12700" rIns="0" bIns="0" rtlCol="0" vert="horz">
            <a:spAutoFit/>
          </a:bodyPr>
          <a:lstStyle/>
          <a:p>
            <a:pPr marL="12700">
              <a:lnSpc>
                <a:spcPct val="100000"/>
              </a:lnSpc>
              <a:spcBef>
                <a:spcPts val="100"/>
              </a:spcBef>
            </a:pPr>
            <a:r>
              <a:rPr dirty="0" sz="1100" spc="-120">
                <a:latin typeface="Arial"/>
                <a:cs typeface="Arial"/>
              </a:rPr>
              <a:t>SATHYABAMA</a:t>
            </a:r>
            <a:r>
              <a:rPr dirty="0" sz="1100" spc="-70">
                <a:latin typeface="Arial"/>
                <a:cs typeface="Arial"/>
              </a:rPr>
              <a:t> </a:t>
            </a:r>
            <a:r>
              <a:rPr dirty="0" sz="1100" spc="-135">
                <a:latin typeface="Arial"/>
                <a:cs typeface="Arial"/>
              </a:rPr>
              <a:t>UNIVERSITY</a:t>
            </a:r>
            <a:endParaRPr sz="1100">
              <a:latin typeface="Arial"/>
              <a:cs typeface="Arial"/>
            </a:endParaRPr>
          </a:p>
        </p:txBody>
      </p:sp>
      <p:sp>
        <p:nvSpPr>
          <p:cNvPr id="3" name="object 3"/>
          <p:cNvSpPr txBox="1"/>
          <p:nvPr/>
        </p:nvSpPr>
        <p:spPr>
          <a:xfrm>
            <a:off x="3047505" y="436891"/>
            <a:ext cx="1629410" cy="193675"/>
          </a:xfrm>
          <a:prstGeom prst="rect">
            <a:avLst/>
          </a:prstGeom>
        </p:spPr>
        <p:txBody>
          <a:bodyPr wrap="square" lIns="0" tIns="12700" rIns="0" bIns="0" rtlCol="0" vert="horz">
            <a:spAutoFit/>
          </a:bodyPr>
          <a:lstStyle/>
          <a:p>
            <a:pPr marL="12700">
              <a:lnSpc>
                <a:spcPct val="100000"/>
              </a:lnSpc>
              <a:spcBef>
                <a:spcPts val="100"/>
              </a:spcBef>
            </a:pPr>
            <a:r>
              <a:rPr dirty="0" sz="1100" spc="-85">
                <a:latin typeface="Arial"/>
                <a:cs typeface="Arial"/>
              </a:rPr>
              <a:t>UNIT </a:t>
            </a:r>
            <a:r>
              <a:rPr dirty="0" sz="1100" spc="-70">
                <a:latin typeface="Arial"/>
                <a:cs typeface="Arial"/>
              </a:rPr>
              <a:t>IV </a:t>
            </a:r>
            <a:r>
              <a:rPr dirty="0" sz="1100" spc="-135">
                <a:latin typeface="Arial"/>
                <a:cs typeface="Arial"/>
              </a:rPr>
              <a:t>FLYING </a:t>
            </a:r>
            <a:r>
              <a:rPr dirty="0" sz="1100" spc="-55">
                <a:latin typeface="Arial"/>
                <a:cs typeface="Arial"/>
              </a:rPr>
              <a:t>IN</a:t>
            </a:r>
            <a:r>
              <a:rPr dirty="0" sz="1100" spc="-185">
                <a:latin typeface="Arial"/>
                <a:cs typeface="Arial"/>
              </a:rPr>
              <a:t> </a:t>
            </a:r>
            <a:r>
              <a:rPr dirty="0" sz="1100" spc="-160">
                <a:latin typeface="Arial"/>
                <a:cs typeface="Arial"/>
              </a:rPr>
              <a:t>COLOURS</a:t>
            </a:r>
            <a:endParaRPr sz="1100">
              <a:latin typeface="Arial"/>
              <a:cs typeface="Arial"/>
            </a:endParaRPr>
          </a:p>
        </p:txBody>
      </p:sp>
      <p:sp>
        <p:nvSpPr>
          <p:cNvPr id="4" name="object 4"/>
          <p:cNvSpPr/>
          <p:nvPr/>
        </p:nvSpPr>
        <p:spPr>
          <a:xfrm>
            <a:off x="3090620" y="3011423"/>
            <a:ext cx="1388415" cy="1057655"/>
          </a:xfrm>
          <a:prstGeom prst="rect">
            <a:avLst/>
          </a:prstGeom>
          <a:blipFill>
            <a:blip r:embed="rId2" cstate="print"/>
            <a:stretch>
              <a:fillRect/>
            </a:stretch>
          </a:blipFill>
        </p:spPr>
        <p:txBody>
          <a:bodyPr wrap="square" lIns="0" tIns="0" rIns="0" bIns="0" rtlCol="0"/>
          <a:lstStyle/>
          <a:p/>
        </p:txBody>
      </p:sp>
      <p:sp>
        <p:nvSpPr>
          <p:cNvPr id="5" name="object 5"/>
          <p:cNvSpPr txBox="1"/>
          <p:nvPr/>
        </p:nvSpPr>
        <p:spPr>
          <a:xfrm>
            <a:off x="711193" y="1062331"/>
            <a:ext cx="3991610" cy="5753100"/>
          </a:xfrm>
          <a:prstGeom prst="rect">
            <a:avLst/>
          </a:prstGeom>
        </p:spPr>
        <p:txBody>
          <a:bodyPr wrap="square" lIns="0" tIns="12700" rIns="0" bIns="0" rtlCol="0" vert="horz">
            <a:spAutoFit/>
          </a:bodyPr>
          <a:lstStyle/>
          <a:p>
            <a:pPr algn="just" marL="469900" marR="6350" indent="-228600">
              <a:lnSpc>
                <a:spcPct val="110000"/>
              </a:lnSpc>
              <a:spcBef>
                <a:spcPts val="100"/>
              </a:spcBef>
            </a:pPr>
            <a:r>
              <a:rPr dirty="0" sz="1100" spc="-280">
                <a:latin typeface="Symbol"/>
                <a:cs typeface="Symbol"/>
              </a:rPr>
              <a:t></a:t>
            </a:r>
            <a:r>
              <a:rPr dirty="0" sz="1100" spc="1010">
                <a:latin typeface="Times New Roman"/>
                <a:cs typeface="Times New Roman"/>
              </a:rPr>
              <a:t> </a:t>
            </a:r>
            <a:r>
              <a:rPr dirty="0" sz="1100">
                <a:latin typeface="Arial"/>
                <a:cs typeface="Arial"/>
              </a:rPr>
              <a:t>The last section is of course, the appendices of the plan,  in which the proofs and citations are given. This includes  the quotations, reports and observations, of the  proposing</a:t>
            </a:r>
            <a:r>
              <a:rPr dirty="0" sz="1100" spc="-5">
                <a:latin typeface="Arial"/>
                <a:cs typeface="Arial"/>
              </a:rPr>
              <a:t> party.</a:t>
            </a:r>
            <a:endParaRPr sz="1100">
              <a:latin typeface="Arial"/>
              <a:cs typeface="Arial"/>
            </a:endParaRPr>
          </a:p>
          <a:p>
            <a:pPr>
              <a:lnSpc>
                <a:spcPct val="100000"/>
              </a:lnSpc>
              <a:spcBef>
                <a:spcPts val="30"/>
              </a:spcBef>
            </a:pPr>
            <a:endParaRPr sz="1350">
              <a:latin typeface="Arial"/>
              <a:cs typeface="Arial"/>
            </a:endParaRPr>
          </a:p>
          <a:p>
            <a:pPr marL="12700">
              <a:lnSpc>
                <a:spcPct val="100000"/>
              </a:lnSpc>
            </a:pPr>
            <a:r>
              <a:rPr dirty="0" sz="1100" b="1">
                <a:latin typeface="Arial"/>
                <a:cs typeface="Arial"/>
              </a:rPr>
              <a:t>Format of the </a:t>
            </a:r>
            <a:r>
              <a:rPr dirty="0" sz="1100" spc="-5" b="1">
                <a:latin typeface="Arial"/>
                <a:cs typeface="Arial"/>
              </a:rPr>
              <a:t>Project </a:t>
            </a:r>
            <a:r>
              <a:rPr dirty="0" sz="1100" b="1">
                <a:latin typeface="Arial"/>
                <a:cs typeface="Arial"/>
              </a:rPr>
              <a:t>Proposal:</a:t>
            </a:r>
            <a:endParaRPr sz="1100">
              <a:latin typeface="Arial"/>
              <a:cs typeface="Arial"/>
            </a:endParaRPr>
          </a:p>
          <a:p>
            <a:pPr>
              <a:lnSpc>
                <a:spcPct val="100000"/>
              </a:lnSpc>
              <a:spcBef>
                <a:spcPts val="30"/>
              </a:spcBef>
            </a:pPr>
            <a:endParaRPr sz="1350">
              <a:latin typeface="Arial"/>
              <a:cs typeface="Arial"/>
            </a:endParaRPr>
          </a:p>
          <a:p>
            <a:pPr marL="129539" indent="-117475">
              <a:lnSpc>
                <a:spcPct val="100000"/>
              </a:lnSpc>
              <a:buAutoNum type="romanUcPeriod"/>
              <a:tabLst>
                <a:tab pos="130175" algn="l"/>
              </a:tabLst>
            </a:pPr>
            <a:r>
              <a:rPr dirty="0" sz="1100" b="1">
                <a:latin typeface="Arial"/>
                <a:cs typeface="Arial"/>
              </a:rPr>
              <a:t>Title Page: </a:t>
            </a:r>
            <a:r>
              <a:rPr dirty="0" sz="1100">
                <a:latin typeface="Arial"/>
                <a:cs typeface="Arial"/>
              </a:rPr>
              <a:t>It should </a:t>
            </a:r>
            <a:r>
              <a:rPr dirty="0" sz="1100" spc="-5">
                <a:latin typeface="Arial"/>
                <a:cs typeface="Arial"/>
              </a:rPr>
              <a:t>include </a:t>
            </a:r>
            <a:r>
              <a:rPr dirty="0" sz="1100">
                <a:latin typeface="Arial"/>
                <a:cs typeface="Arial"/>
              </a:rPr>
              <a:t>the</a:t>
            </a:r>
            <a:r>
              <a:rPr dirty="0" sz="1100" spc="-20">
                <a:latin typeface="Arial"/>
                <a:cs typeface="Arial"/>
              </a:rPr>
              <a:t> </a:t>
            </a:r>
            <a:r>
              <a:rPr dirty="0" sz="1100" spc="-5">
                <a:latin typeface="Arial"/>
                <a:cs typeface="Arial"/>
              </a:rPr>
              <a:t>following:</a:t>
            </a:r>
            <a:endParaRPr sz="1100">
              <a:latin typeface="Arial"/>
              <a:cs typeface="Arial"/>
            </a:endParaRPr>
          </a:p>
          <a:p>
            <a:pPr algn="just" marL="12700" marR="69850">
              <a:lnSpc>
                <a:spcPct val="110000"/>
              </a:lnSpc>
              <a:spcBef>
                <a:spcPts val="25"/>
              </a:spcBef>
            </a:pPr>
            <a:r>
              <a:rPr dirty="0" sz="1100">
                <a:latin typeface="Arial"/>
                <a:cs typeface="Arial"/>
              </a:rPr>
              <a:t>Title of the proposed </a:t>
            </a:r>
            <a:r>
              <a:rPr dirty="0" sz="1100" spc="-5">
                <a:latin typeface="Arial"/>
                <a:cs typeface="Arial"/>
              </a:rPr>
              <a:t>topic, </a:t>
            </a:r>
            <a:r>
              <a:rPr dirty="0" sz="1100">
                <a:latin typeface="Arial"/>
                <a:cs typeface="Arial"/>
              </a:rPr>
              <a:t>purpose, </a:t>
            </a:r>
            <a:r>
              <a:rPr dirty="0" sz="1100" spc="-5">
                <a:latin typeface="Arial"/>
                <a:cs typeface="Arial"/>
              </a:rPr>
              <a:t>name </a:t>
            </a:r>
            <a:r>
              <a:rPr dirty="0" sz="1100">
                <a:latin typeface="Arial"/>
                <a:cs typeface="Arial"/>
              </a:rPr>
              <a:t>of the dept, name</a:t>
            </a:r>
            <a:r>
              <a:rPr dirty="0" sz="1100" spc="-50">
                <a:latin typeface="Arial"/>
                <a:cs typeface="Arial"/>
              </a:rPr>
              <a:t> </a:t>
            </a:r>
            <a:r>
              <a:rPr dirty="0" sz="1100">
                <a:latin typeface="Arial"/>
                <a:cs typeface="Arial"/>
              </a:rPr>
              <a:t>of  the </a:t>
            </a:r>
            <a:r>
              <a:rPr dirty="0" sz="1100" spc="-5">
                <a:latin typeface="Arial"/>
                <a:cs typeface="Arial"/>
              </a:rPr>
              <a:t>supervisor </a:t>
            </a:r>
            <a:r>
              <a:rPr dirty="0" sz="1100">
                <a:latin typeface="Arial"/>
                <a:cs typeface="Arial"/>
              </a:rPr>
              <a:t>and the</a:t>
            </a:r>
            <a:r>
              <a:rPr dirty="0" sz="1100" spc="15">
                <a:latin typeface="Arial"/>
                <a:cs typeface="Arial"/>
              </a:rPr>
              <a:t> </a:t>
            </a:r>
            <a:r>
              <a:rPr dirty="0" sz="1100" spc="-5">
                <a:latin typeface="Arial"/>
                <a:cs typeface="Arial"/>
              </a:rPr>
              <a:t>student.</a:t>
            </a:r>
            <a:endParaRPr sz="1100">
              <a:latin typeface="Arial"/>
              <a:cs typeface="Arial"/>
            </a:endParaRPr>
          </a:p>
          <a:p>
            <a:pPr>
              <a:lnSpc>
                <a:spcPct val="100000"/>
              </a:lnSpc>
              <a:spcBef>
                <a:spcPts val="20"/>
              </a:spcBef>
            </a:pPr>
            <a:endParaRPr sz="1350">
              <a:latin typeface="Arial"/>
              <a:cs typeface="Arial"/>
            </a:endParaRPr>
          </a:p>
          <a:p>
            <a:pPr marL="168275" indent="-156210">
              <a:lnSpc>
                <a:spcPct val="100000"/>
              </a:lnSpc>
              <a:buAutoNum type="romanUcPeriod" startAt="2"/>
              <a:tabLst>
                <a:tab pos="168910" algn="l"/>
              </a:tabLst>
            </a:pPr>
            <a:r>
              <a:rPr dirty="0" sz="1100" b="1">
                <a:latin typeface="Arial"/>
                <a:cs typeface="Arial"/>
              </a:rPr>
              <a:t>Contents of the</a:t>
            </a:r>
            <a:r>
              <a:rPr dirty="0" sz="1100" spc="-5" b="1">
                <a:latin typeface="Arial"/>
                <a:cs typeface="Arial"/>
              </a:rPr>
              <a:t> Proposal</a:t>
            </a:r>
            <a:endParaRPr sz="1100">
              <a:latin typeface="Arial"/>
              <a:cs typeface="Arial"/>
            </a:endParaRPr>
          </a:p>
          <a:p>
            <a:pPr marL="12700">
              <a:lnSpc>
                <a:spcPct val="100000"/>
              </a:lnSpc>
              <a:spcBef>
                <a:spcPts val="145"/>
              </a:spcBef>
            </a:pPr>
            <a:r>
              <a:rPr dirty="0" sz="1100">
                <a:latin typeface="Arial"/>
                <a:cs typeface="Arial"/>
              </a:rPr>
              <a:t>To:</a:t>
            </a:r>
            <a:endParaRPr sz="1100">
              <a:latin typeface="Arial"/>
              <a:cs typeface="Arial"/>
            </a:endParaRPr>
          </a:p>
          <a:p>
            <a:pPr marL="12700">
              <a:lnSpc>
                <a:spcPct val="100000"/>
              </a:lnSpc>
              <a:spcBef>
                <a:spcPts val="145"/>
              </a:spcBef>
            </a:pPr>
            <a:r>
              <a:rPr dirty="0" sz="1100">
                <a:latin typeface="Arial"/>
                <a:cs typeface="Arial"/>
              </a:rPr>
              <a:t>From:</a:t>
            </a:r>
            <a:endParaRPr sz="1100">
              <a:latin typeface="Arial"/>
              <a:cs typeface="Arial"/>
            </a:endParaRPr>
          </a:p>
          <a:p>
            <a:pPr marL="12700">
              <a:lnSpc>
                <a:spcPct val="100000"/>
              </a:lnSpc>
              <a:spcBef>
                <a:spcPts val="130"/>
              </a:spcBef>
            </a:pPr>
            <a:r>
              <a:rPr dirty="0" sz="1100">
                <a:latin typeface="Arial"/>
                <a:cs typeface="Arial"/>
              </a:rPr>
              <a:t>Date:</a:t>
            </a:r>
            <a:endParaRPr sz="1100">
              <a:latin typeface="Arial"/>
              <a:cs typeface="Arial"/>
            </a:endParaRPr>
          </a:p>
          <a:p>
            <a:pPr marL="12700">
              <a:lnSpc>
                <a:spcPct val="100000"/>
              </a:lnSpc>
              <a:spcBef>
                <a:spcPts val="130"/>
              </a:spcBef>
            </a:pPr>
            <a:r>
              <a:rPr dirty="0" sz="1100">
                <a:latin typeface="Arial"/>
                <a:cs typeface="Arial"/>
              </a:rPr>
              <a:t>Subject:</a:t>
            </a:r>
            <a:endParaRPr sz="1100">
              <a:latin typeface="Arial"/>
              <a:cs typeface="Arial"/>
            </a:endParaRPr>
          </a:p>
          <a:p>
            <a:pPr>
              <a:lnSpc>
                <a:spcPct val="100000"/>
              </a:lnSpc>
              <a:spcBef>
                <a:spcPts val="50"/>
              </a:spcBef>
            </a:pPr>
            <a:endParaRPr sz="1200">
              <a:latin typeface="Arial"/>
              <a:cs typeface="Arial"/>
            </a:endParaRPr>
          </a:p>
          <a:p>
            <a:pPr algn="just" marL="12700" marR="5080">
              <a:lnSpc>
                <a:spcPct val="111800"/>
              </a:lnSpc>
            </a:pPr>
            <a:r>
              <a:rPr dirty="0" sz="1100" b="1">
                <a:latin typeface="Arial"/>
                <a:cs typeface="Arial"/>
              </a:rPr>
              <a:t>Proposed Research Topic: </a:t>
            </a:r>
            <a:r>
              <a:rPr dirty="0" sz="1100" i="1">
                <a:latin typeface="Arial"/>
                <a:cs typeface="Arial"/>
              </a:rPr>
              <a:t>Provide a brief description or a  </a:t>
            </a:r>
            <a:r>
              <a:rPr dirty="0" sz="1100" i="1">
                <a:latin typeface="Arial"/>
                <a:cs typeface="Arial"/>
              </a:rPr>
              <a:t>descriptive title </a:t>
            </a:r>
            <a:r>
              <a:rPr dirty="0" sz="1100" spc="-15" i="1">
                <a:latin typeface="Arial"/>
                <a:cs typeface="Arial"/>
              </a:rPr>
              <a:t>or </a:t>
            </a:r>
            <a:r>
              <a:rPr dirty="0" sz="1100" i="1">
                <a:latin typeface="Arial"/>
                <a:cs typeface="Arial"/>
              </a:rPr>
              <a:t>a research</a:t>
            </a:r>
            <a:r>
              <a:rPr dirty="0" sz="1100" spc="20" i="1">
                <a:latin typeface="Arial"/>
                <a:cs typeface="Arial"/>
              </a:rPr>
              <a:t> </a:t>
            </a:r>
            <a:r>
              <a:rPr dirty="0" sz="1100" spc="-5" i="1">
                <a:latin typeface="Arial"/>
                <a:cs typeface="Arial"/>
              </a:rPr>
              <a:t>question</a:t>
            </a:r>
            <a:endParaRPr sz="1100">
              <a:latin typeface="Arial"/>
              <a:cs typeface="Arial"/>
            </a:endParaRPr>
          </a:p>
          <a:p>
            <a:pPr>
              <a:lnSpc>
                <a:spcPct val="100000"/>
              </a:lnSpc>
              <a:spcBef>
                <a:spcPts val="45"/>
              </a:spcBef>
            </a:pPr>
            <a:endParaRPr sz="1200">
              <a:latin typeface="Arial"/>
              <a:cs typeface="Arial"/>
            </a:endParaRPr>
          </a:p>
          <a:p>
            <a:pPr algn="just" marL="12700" marR="6985">
              <a:lnSpc>
                <a:spcPct val="110900"/>
              </a:lnSpc>
              <a:spcBef>
                <a:spcPts val="5"/>
              </a:spcBef>
            </a:pPr>
            <a:r>
              <a:rPr dirty="0" sz="1100" b="1">
                <a:latin typeface="Arial"/>
                <a:cs typeface="Arial"/>
              </a:rPr>
              <a:t>Purpose: </a:t>
            </a:r>
            <a:r>
              <a:rPr dirty="0" sz="1100" i="1">
                <a:latin typeface="Arial"/>
                <a:cs typeface="Arial"/>
              </a:rPr>
              <a:t>Expand on the topic/question by </a:t>
            </a:r>
            <a:r>
              <a:rPr dirty="0" sz="1100" spc="-5" i="1">
                <a:latin typeface="Arial"/>
                <a:cs typeface="Arial"/>
              </a:rPr>
              <a:t>describing </a:t>
            </a:r>
            <a:r>
              <a:rPr dirty="0" sz="1100" i="1">
                <a:latin typeface="Arial"/>
                <a:cs typeface="Arial"/>
              </a:rPr>
              <a:t>what you  </a:t>
            </a:r>
            <a:r>
              <a:rPr dirty="0" sz="1100" i="1">
                <a:latin typeface="Arial"/>
                <a:cs typeface="Arial"/>
              </a:rPr>
              <a:t>hope to accomplish, and the desired outcomes (especially the  practical or </a:t>
            </a:r>
            <a:r>
              <a:rPr dirty="0" sz="1100" spc="-5" i="1">
                <a:latin typeface="Arial"/>
                <a:cs typeface="Arial"/>
              </a:rPr>
              <a:t>theoretical </a:t>
            </a:r>
            <a:r>
              <a:rPr dirty="0" sz="1100" i="1">
                <a:latin typeface="Arial"/>
                <a:cs typeface="Arial"/>
              </a:rPr>
              <a:t>benefits to be</a:t>
            </a:r>
            <a:r>
              <a:rPr dirty="0" sz="1100" spc="-30" i="1">
                <a:latin typeface="Arial"/>
                <a:cs typeface="Arial"/>
              </a:rPr>
              <a:t> </a:t>
            </a:r>
            <a:r>
              <a:rPr dirty="0" sz="1100" i="1">
                <a:latin typeface="Arial"/>
                <a:cs typeface="Arial"/>
              </a:rPr>
              <a:t>gained]</a:t>
            </a:r>
            <a:endParaRPr sz="1100">
              <a:latin typeface="Arial"/>
              <a:cs typeface="Arial"/>
            </a:endParaRPr>
          </a:p>
          <a:p>
            <a:pPr>
              <a:lnSpc>
                <a:spcPct val="100000"/>
              </a:lnSpc>
              <a:spcBef>
                <a:spcPts val="50"/>
              </a:spcBef>
            </a:pPr>
            <a:endParaRPr sz="1200">
              <a:latin typeface="Arial"/>
              <a:cs typeface="Arial"/>
            </a:endParaRPr>
          </a:p>
          <a:p>
            <a:pPr algn="just" marL="12700" marR="5080">
              <a:lnSpc>
                <a:spcPct val="110500"/>
              </a:lnSpc>
            </a:pPr>
            <a:r>
              <a:rPr dirty="0" sz="1100" b="1">
                <a:latin typeface="Arial"/>
                <a:cs typeface="Arial"/>
              </a:rPr>
              <a:t>Background: </a:t>
            </a:r>
            <a:r>
              <a:rPr dirty="0" sz="1100" i="1">
                <a:latin typeface="Arial"/>
                <a:cs typeface="Arial"/>
              </a:rPr>
              <a:t>Describe the context of the </a:t>
            </a:r>
            <a:r>
              <a:rPr dirty="0" sz="1100" spc="-5" i="1">
                <a:latin typeface="Arial"/>
                <a:cs typeface="Arial"/>
              </a:rPr>
              <a:t>proposed </a:t>
            </a:r>
            <a:r>
              <a:rPr dirty="0" sz="1100" i="1">
                <a:latin typeface="Arial"/>
                <a:cs typeface="Arial"/>
              </a:rPr>
              <a:t>research,  </a:t>
            </a:r>
            <a:r>
              <a:rPr dirty="0" sz="1100" i="1">
                <a:latin typeface="Arial"/>
                <a:cs typeface="Arial"/>
              </a:rPr>
              <a:t>making it clear how this context will allow you to accomplish  your stated</a:t>
            </a:r>
            <a:r>
              <a:rPr dirty="0" sz="1100" spc="-5" i="1">
                <a:latin typeface="Arial"/>
                <a:cs typeface="Arial"/>
              </a:rPr>
              <a:t> purposes.</a:t>
            </a:r>
            <a:endParaRPr sz="1100">
              <a:latin typeface="Arial"/>
              <a:cs typeface="Arial"/>
            </a:endParaRPr>
          </a:p>
          <a:p>
            <a:pPr>
              <a:lnSpc>
                <a:spcPct val="100000"/>
              </a:lnSpc>
              <a:spcBef>
                <a:spcPts val="10"/>
              </a:spcBef>
            </a:pPr>
            <a:endParaRPr sz="1250">
              <a:latin typeface="Arial"/>
              <a:cs typeface="Arial"/>
            </a:endParaRPr>
          </a:p>
          <a:p>
            <a:pPr algn="just" marL="12700" marR="6350">
              <a:lnSpc>
                <a:spcPct val="110500"/>
              </a:lnSpc>
            </a:pPr>
            <a:r>
              <a:rPr dirty="0" sz="1100" b="1">
                <a:latin typeface="Arial"/>
                <a:cs typeface="Arial"/>
              </a:rPr>
              <a:t>Scope: </a:t>
            </a:r>
            <a:r>
              <a:rPr dirty="0" sz="1100" i="1">
                <a:latin typeface="Arial"/>
                <a:cs typeface="Arial"/>
              </a:rPr>
              <a:t>Describe such things as the time you will invest, when  </a:t>
            </a:r>
            <a:r>
              <a:rPr dirty="0" sz="1100" i="1">
                <a:latin typeface="Arial"/>
                <a:cs typeface="Arial"/>
              </a:rPr>
              <a:t>the field work will take place, the number of </a:t>
            </a:r>
            <a:r>
              <a:rPr dirty="0" sz="1100" spc="-5" i="1">
                <a:latin typeface="Arial"/>
                <a:cs typeface="Arial"/>
              </a:rPr>
              <a:t>participants, </a:t>
            </a:r>
            <a:r>
              <a:rPr dirty="0" sz="1100" i="1">
                <a:latin typeface="Arial"/>
                <a:cs typeface="Arial"/>
              </a:rPr>
              <a:t>and  the number of </a:t>
            </a:r>
            <a:r>
              <a:rPr dirty="0" sz="1100" spc="-5" i="1">
                <a:latin typeface="Arial"/>
                <a:cs typeface="Arial"/>
              </a:rPr>
              <a:t>interviews/ </a:t>
            </a:r>
            <a:r>
              <a:rPr dirty="0" sz="1100" i="1">
                <a:latin typeface="Arial"/>
                <a:cs typeface="Arial"/>
              </a:rPr>
              <a:t>observations you will conduct/</a:t>
            </a:r>
            <a:r>
              <a:rPr dirty="0" sz="1100" spc="-5" i="1">
                <a:latin typeface="Arial"/>
                <a:cs typeface="Arial"/>
              </a:rPr>
              <a:t> make.</a:t>
            </a:r>
            <a:endParaRPr sz="1100">
              <a:latin typeface="Arial"/>
              <a:cs typeface="Arial"/>
            </a:endParaRPr>
          </a:p>
        </p:txBody>
      </p:sp>
      <p:sp>
        <p:nvSpPr>
          <p:cNvPr id="6" name="object 6"/>
          <p:cNvSpPr txBox="1">
            <a:spLocks noGrp="1"/>
          </p:cNvSpPr>
          <p:nvPr>
            <p:ph type="sldNum" idx="7" sz="quarter"/>
          </p:nvPr>
        </p:nvSpPr>
        <p:spPr>
          <a:prstGeom prst="rect"/>
        </p:spPr>
        <p:txBody>
          <a:bodyPr wrap="square" lIns="0" tIns="6350" rIns="0" bIns="0" rtlCol="0" vert="horz">
            <a:spAutoFit/>
          </a:bodyPr>
          <a:lstStyle/>
          <a:p>
            <a:pPr marL="12700">
              <a:lnSpc>
                <a:spcPct val="100000"/>
              </a:lnSpc>
              <a:spcBef>
                <a:spcPts val="50"/>
              </a:spcBef>
            </a:pPr>
            <a:r>
              <a:rPr dirty="0" spc="-100"/>
              <a:t>Page </a:t>
            </a:r>
            <a:fld id="{81D60167-4931-47E6-BA6A-407CBD079E47}" type="slidenum">
              <a:rPr dirty="0" b="1">
                <a:latin typeface="Calibri"/>
                <a:cs typeface="Calibri"/>
              </a:rPr>
              <a:t>12</a:t>
            </a:fld>
            <a:r>
              <a:rPr dirty="0" b="1">
                <a:latin typeface="Calibri"/>
                <a:cs typeface="Calibri"/>
              </a:rPr>
              <a:t> </a:t>
            </a:r>
            <a:r>
              <a:rPr dirty="0" spc="-10"/>
              <a:t>of</a:t>
            </a:r>
            <a:r>
              <a:rPr dirty="0" spc="-90"/>
              <a:t> </a:t>
            </a:r>
            <a:r>
              <a:rPr dirty="0" b="1">
                <a:latin typeface="Calibri"/>
                <a:cs typeface="Calibri"/>
              </a:rPr>
              <a:t>46</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11200" y="436891"/>
            <a:ext cx="1539240" cy="193675"/>
          </a:xfrm>
          <a:prstGeom prst="rect">
            <a:avLst/>
          </a:prstGeom>
        </p:spPr>
        <p:txBody>
          <a:bodyPr wrap="square" lIns="0" tIns="12700" rIns="0" bIns="0" rtlCol="0" vert="horz">
            <a:spAutoFit/>
          </a:bodyPr>
          <a:lstStyle/>
          <a:p>
            <a:pPr marL="12700">
              <a:lnSpc>
                <a:spcPct val="100000"/>
              </a:lnSpc>
              <a:spcBef>
                <a:spcPts val="100"/>
              </a:spcBef>
            </a:pPr>
            <a:r>
              <a:rPr dirty="0" sz="1100" spc="-120">
                <a:latin typeface="Arial"/>
                <a:cs typeface="Arial"/>
              </a:rPr>
              <a:t>SATHYABAMA</a:t>
            </a:r>
            <a:r>
              <a:rPr dirty="0" sz="1100" spc="-70">
                <a:latin typeface="Arial"/>
                <a:cs typeface="Arial"/>
              </a:rPr>
              <a:t> </a:t>
            </a:r>
            <a:r>
              <a:rPr dirty="0" sz="1100" spc="-135">
                <a:latin typeface="Arial"/>
                <a:cs typeface="Arial"/>
              </a:rPr>
              <a:t>UNIVERSITY</a:t>
            </a:r>
            <a:endParaRPr sz="1100">
              <a:latin typeface="Arial"/>
              <a:cs typeface="Arial"/>
            </a:endParaRPr>
          </a:p>
        </p:txBody>
      </p:sp>
      <p:sp>
        <p:nvSpPr>
          <p:cNvPr id="3" name="object 3"/>
          <p:cNvSpPr txBox="1"/>
          <p:nvPr/>
        </p:nvSpPr>
        <p:spPr>
          <a:xfrm>
            <a:off x="3047505" y="436891"/>
            <a:ext cx="1629410" cy="193675"/>
          </a:xfrm>
          <a:prstGeom prst="rect">
            <a:avLst/>
          </a:prstGeom>
        </p:spPr>
        <p:txBody>
          <a:bodyPr wrap="square" lIns="0" tIns="12700" rIns="0" bIns="0" rtlCol="0" vert="horz">
            <a:spAutoFit/>
          </a:bodyPr>
          <a:lstStyle/>
          <a:p>
            <a:pPr marL="12700">
              <a:lnSpc>
                <a:spcPct val="100000"/>
              </a:lnSpc>
              <a:spcBef>
                <a:spcPts val="100"/>
              </a:spcBef>
            </a:pPr>
            <a:r>
              <a:rPr dirty="0" sz="1100" spc="-85">
                <a:latin typeface="Arial"/>
                <a:cs typeface="Arial"/>
              </a:rPr>
              <a:t>UNIT </a:t>
            </a:r>
            <a:r>
              <a:rPr dirty="0" sz="1100" spc="-70">
                <a:latin typeface="Arial"/>
                <a:cs typeface="Arial"/>
              </a:rPr>
              <a:t>IV </a:t>
            </a:r>
            <a:r>
              <a:rPr dirty="0" sz="1100" spc="-135">
                <a:latin typeface="Arial"/>
                <a:cs typeface="Arial"/>
              </a:rPr>
              <a:t>FLYING </a:t>
            </a:r>
            <a:r>
              <a:rPr dirty="0" sz="1100" spc="-55">
                <a:latin typeface="Arial"/>
                <a:cs typeface="Arial"/>
              </a:rPr>
              <a:t>IN</a:t>
            </a:r>
            <a:r>
              <a:rPr dirty="0" sz="1100" spc="-185">
                <a:latin typeface="Arial"/>
                <a:cs typeface="Arial"/>
              </a:rPr>
              <a:t> </a:t>
            </a:r>
            <a:r>
              <a:rPr dirty="0" sz="1100" spc="-160">
                <a:latin typeface="Arial"/>
                <a:cs typeface="Arial"/>
              </a:rPr>
              <a:t>COLOURS</a:t>
            </a:r>
            <a:endParaRPr sz="1100">
              <a:latin typeface="Arial"/>
              <a:cs typeface="Arial"/>
            </a:endParaRPr>
          </a:p>
        </p:txBody>
      </p:sp>
      <p:sp>
        <p:nvSpPr>
          <p:cNvPr id="4" name="object 4"/>
          <p:cNvSpPr/>
          <p:nvPr/>
        </p:nvSpPr>
        <p:spPr>
          <a:xfrm>
            <a:off x="2762780" y="2801111"/>
            <a:ext cx="1757562" cy="1469136"/>
          </a:xfrm>
          <a:prstGeom prst="rect">
            <a:avLst/>
          </a:prstGeom>
          <a:blipFill>
            <a:blip r:embed="rId2" cstate="print"/>
            <a:stretch>
              <a:fillRect/>
            </a:stretch>
          </a:blipFill>
        </p:spPr>
        <p:txBody>
          <a:bodyPr wrap="square" lIns="0" tIns="0" rIns="0" bIns="0" rtlCol="0"/>
          <a:lstStyle/>
          <a:p/>
        </p:txBody>
      </p:sp>
      <p:sp>
        <p:nvSpPr>
          <p:cNvPr id="5" name="object 5"/>
          <p:cNvSpPr txBox="1"/>
          <p:nvPr/>
        </p:nvSpPr>
        <p:spPr>
          <a:xfrm>
            <a:off x="711195" y="1050134"/>
            <a:ext cx="3991610" cy="5940425"/>
          </a:xfrm>
          <a:prstGeom prst="rect">
            <a:avLst/>
          </a:prstGeom>
        </p:spPr>
        <p:txBody>
          <a:bodyPr wrap="square" lIns="0" tIns="13335" rIns="0" bIns="0" rtlCol="0" vert="horz">
            <a:spAutoFit/>
          </a:bodyPr>
          <a:lstStyle/>
          <a:p>
            <a:pPr algn="just" marL="12700" marR="7620">
              <a:lnSpc>
                <a:spcPct val="110300"/>
              </a:lnSpc>
              <a:spcBef>
                <a:spcPts val="105"/>
              </a:spcBef>
            </a:pPr>
            <a:r>
              <a:rPr dirty="0" sz="1100" b="1">
                <a:latin typeface="Arial"/>
                <a:cs typeface="Arial"/>
              </a:rPr>
              <a:t>Theoretical </a:t>
            </a:r>
            <a:r>
              <a:rPr dirty="0" sz="1100" spc="-5" b="1">
                <a:latin typeface="Arial"/>
                <a:cs typeface="Arial"/>
              </a:rPr>
              <a:t>framework: </a:t>
            </a:r>
            <a:r>
              <a:rPr dirty="0" sz="1100" i="1">
                <a:latin typeface="Arial"/>
                <a:cs typeface="Arial"/>
              </a:rPr>
              <a:t>Briefly identify and explain the  </a:t>
            </a:r>
            <a:r>
              <a:rPr dirty="0" sz="1100" i="1">
                <a:latin typeface="Arial"/>
                <a:cs typeface="Arial"/>
              </a:rPr>
              <a:t>theoretical frame-work you will use to guide your </a:t>
            </a:r>
            <a:r>
              <a:rPr dirty="0" sz="1100" spc="-5" i="1">
                <a:latin typeface="Arial"/>
                <a:cs typeface="Arial"/>
              </a:rPr>
              <a:t>investigation,  </a:t>
            </a:r>
            <a:r>
              <a:rPr dirty="0" sz="1100" i="1">
                <a:latin typeface="Arial"/>
                <a:cs typeface="Arial"/>
              </a:rPr>
              <a:t>how it fits your purpose and its implications for the research  methods</a:t>
            </a:r>
            <a:endParaRPr sz="1100">
              <a:latin typeface="Arial"/>
              <a:cs typeface="Arial"/>
            </a:endParaRPr>
          </a:p>
          <a:p>
            <a:pPr>
              <a:lnSpc>
                <a:spcPct val="100000"/>
              </a:lnSpc>
              <a:spcBef>
                <a:spcPts val="5"/>
              </a:spcBef>
            </a:pPr>
            <a:endParaRPr sz="1250">
              <a:latin typeface="Arial"/>
              <a:cs typeface="Arial"/>
            </a:endParaRPr>
          </a:p>
          <a:p>
            <a:pPr algn="just" marL="12700" marR="5080">
              <a:lnSpc>
                <a:spcPct val="110900"/>
              </a:lnSpc>
            </a:pPr>
            <a:r>
              <a:rPr dirty="0" sz="1100" b="1">
                <a:latin typeface="Arial"/>
                <a:cs typeface="Arial"/>
              </a:rPr>
              <a:t>Method: </a:t>
            </a:r>
            <a:r>
              <a:rPr dirty="0" sz="1100" i="1">
                <a:latin typeface="Arial"/>
                <a:cs typeface="Arial"/>
              </a:rPr>
              <a:t>Describe in </a:t>
            </a:r>
            <a:r>
              <a:rPr dirty="0" sz="1100" spc="-5" i="1">
                <a:latin typeface="Arial"/>
                <a:cs typeface="Arial"/>
              </a:rPr>
              <a:t>detail </a:t>
            </a:r>
            <a:r>
              <a:rPr dirty="0" sz="1100" i="1">
                <a:latin typeface="Arial"/>
                <a:cs typeface="Arial"/>
              </a:rPr>
              <a:t>the steps you will take in attempting  </a:t>
            </a:r>
            <a:r>
              <a:rPr dirty="0" sz="1100" i="1">
                <a:latin typeface="Arial"/>
                <a:cs typeface="Arial"/>
              </a:rPr>
              <a:t>to answer your </a:t>
            </a:r>
            <a:r>
              <a:rPr dirty="0" sz="1100" spc="-5" i="1">
                <a:latin typeface="Arial"/>
                <a:cs typeface="Arial"/>
              </a:rPr>
              <a:t>research </a:t>
            </a:r>
            <a:r>
              <a:rPr dirty="0" sz="1100" i="1">
                <a:latin typeface="Arial"/>
                <a:cs typeface="Arial"/>
              </a:rPr>
              <a:t>question/ can even give in a flow</a:t>
            </a:r>
            <a:r>
              <a:rPr dirty="0" sz="1100" spc="-65" i="1">
                <a:latin typeface="Arial"/>
                <a:cs typeface="Arial"/>
              </a:rPr>
              <a:t> </a:t>
            </a:r>
            <a:r>
              <a:rPr dirty="0" sz="1100" i="1">
                <a:latin typeface="Arial"/>
                <a:cs typeface="Arial"/>
              </a:rPr>
              <a:t>chart.</a:t>
            </a:r>
            <a:endParaRPr sz="1100">
              <a:latin typeface="Arial"/>
              <a:cs typeface="Arial"/>
            </a:endParaRPr>
          </a:p>
          <a:p>
            <a:pPr>
              <a:lnSpc>
                <a:spcPct val="100000"/>
              </a:lnSpc>
            </a:pPr>
            <a:endParaRPr sz="1200">
              <a:latin typeface="Arial"/>
              <a:cs typeface="Arial"/>
            </a:endParaRPr>
          </a:p>
          <a:p>
            <a:pPr>
              <a:lnSpc>
                <a:spcPct val="100000"/>
              </a:lnSpc>
              <a:spcBef>
                <a:spcPts val="45"/>
              </a:spcBef>
            </a:pPr>
            <a:endParaRPr sz="1400">
              <a:latin typeface="Arial"/>
              <a:cs typeface="Arial"/>
            </a:endParaRPr>
          </a:p>
          <a:p>
            <a:pPr marL="12700">
              <a:lnSpc>
                <a:spcPct val="100000"/>
              </a:lnSpc>
            </a:pPr>
            <a:r>
              <a:rPr dirty="0" sz="1100" b="1">
                <a:latin typeface="Arial"/>
                <a:cs typeface="Arial"/>
              </a:rPr>
              <a:t>Timetable:</a:t>
            </a:r>
            <a:endParaRPr sz="1100">
              <a:latin typeface="Arial"/>
              <a:cs typeface="Arial"/>
            </a:endParaRPr>
          </a:p>
          <a:p>
            <a:pPr>
              <a:lnSpc>
                <a:spcPct val="100000"/>
              </a:lnSpc>
              <a:spcBef>
                <a:spcPts val="25"/>
              </a:spcBef>
            </a:pPr>
            <a:endParaRPr sz="1250">
              <a:latin typeface="Arial"/>
              <a:cs typeface="Arial"/>
            </a:endParaRPr>
          </a:p>
          <a:p>
            <a:pPr marL="12700" marR="2159000">
              <a:lnSpc>
                <a:spcPct val="110200"/>
              </a:lnSpc>
            </a:pPr>
            <a:r>
              <a:rPr dirty="0" sz="1100" i="1">
                <a:latin typeface="Arial"/>
                <a:cs typeface="Arial"/>
              </a:rPr>
              <a:t>Prepare proposal by  </a:t>
            </a:r>
            <a:r>
              <a:rPr dirty="0" sz="1100" i="1">
                <a:latin typeface="Arial"/>
                <a:cs typeface="Arial"/>
              </a:rPr>
              <a:t>Complete </a:t>
            </a:r>
            <a:r>
              <a:rPr dirty="0" sz="1100" spc="-5" i="1">
                <a:latin typeface="Arial"/>
                <a:cs typeface="Arial"/>
              </a:rPr>
              <a:t>literature </a:t>
            </a:r>
            <a:r>
              <a:rPr dirty="0" sz="1100" i="1">
                <a:latin typeface="Arial"/>
                <a:cs typeface="Arial"/>
              </a:rPr>
              <a:t>review</a:t>
            </a:r>
            <a:r>
              <a:rPr dirty="0" sz="1100" spc="-30" i="1">
                <a:latin typeface="Arial"/>
                <a:cs typeface="Arial"/>
              </a:rPr>
              <a:t> </a:t>
            </a:r>
            <a:r>
              <a:rPr dirty="0" sz="1100" i="1">
                <a:latin typeface="Arial"/>
                <a:cs typeface="Arial"/>
              </a:rPr>
              <a:t>by  Install Instruments by  Complete fieldwork by  Complete analysis</a:t>
            </a:r>
            <a:r>
              <a:rPr dirty="0" sz="1100" spc="-35" i="1">
                <a:latin typeface="Arial"/>
                <a:cs typeface="Arial"/>
              </a:rPr>
              <a:t> </a:t>
            </a:r>
            <a:r>
              <a:rPr dirty="0" sz="1100" i="1">
                <a:latin typeface="Arial"/>
                <a:cs typeface="Arial"/>
              </a:rPr>
              <a:t>by</a:t>
            </a:r>
            <a:endParaRPr sz="1100">
              <a:latin typeface="Arial"/>
              <a:cs typeface="Arial"/>
            </a:endParaRPr>
          </a:p>
          <a:p>
            <a:pPr marL="12700" marR="2486660">
              <a:lnSpc>
                <a:spcPts val="1460"/>
              </a:lnSpc>
              <a:spcBef>
                <a:spcPts val="65"/>
              </a:spcBef>
            </a:pPr>
            <a:r>
              <a:rPr dirty="0" sz="1100" i="1">
                <a:latin typeface="Arial"/>
                <a:cs typeface="Arial"/>
              </a:rPr>
              <a:t>Give presentation on  </a:t>
            </a:r>
            <a:r>
              <a:rPr dirty="0" sz="1100" i="1">
                <a:latin typeface="Arial"/>
                <a:cs typeface="Arial"/>
              </a:rPr>
              <a:t>Complete final </a:t>
            </a:r>
            <a:r>
              <a:rPr dirty="0" sz="1100" spc="-5" i="1">
                <a:latin typeface="Arial"/>
                <a:cs typeface="Arial"/>
              </a:rPr>
              <a:t>report</a:t>
            </a:r>
            <a:r>
              <a:rPr dirty="0" sz="1100" spc="-65" i="1">
                <a:latin typeface="Arial"/>
                <a:cs typeface="Arial"/>
              </a:rPr>
              <a:t> </a:t>
            </a:r>
            <a:r>
              <a:rPr dirty="0" sz="1100" i="1">
                <a:latin typeface="Arial"/>
                <a:cs typeface="Arial"/>
              </a:rPr>
              <a:t>by</a:t>
            </a:r>
            <a:endParaRPr sz="1100">
              <a:latin typeface="Arial"/>
              <a:cs typeface="Arial"/>
            </a:endParaRPr>
          </a:p>
          <a:p>
            <a:pPr>
              <a:lnSpc>
                <a:spcPct val="100000"/>
              </a:lnSpc>
              <a:spcBef>
                <a:spcPts val="50"/>
              </a:spcBef>
            </a:pPr>
            <a:endParaRPr sz="1150">
              <a:latin typeface="Arial"/>
              <a:cs typeface="Arial"/>
            </a:endParaRPr>
          </a:p>
          <a:p>
            <a:pPr algn="just" marL="12700" marR="5715">
              <a:lnSpc>
                <a:spcPct val="110500"/>
              </a:lnSpc>
              <a:spcBef>
                <a:spcPts val="5"/>
              </a:spcBef>
            </a:pPr>
            <a:r>
              <a:rPr dirty="0" sz="1100" b="1">
                <a:latin typeface="Arial"/>
                <a:cs typeface="Arial"/>
              </a:rPr>
              <a:t>Limitations: </a:t>
            </a:r>
            <a:r>
              <a:rPr dirty="0" sz="1100" i="1">
                <a:latin typeface="Arial"/>
                <a:cs typeface="Arial"/>
              </a:rPr>
              <a:t>Describe </a:t>
            </a:r>
            <a:r>
              <a:rPr dirty="0" sz="1100" spc="-5" i="1">
                <a:latin typeface="Arial"/>
                <a:cs typeface="Arial"/>
              </a:rPr>
              <a:t>conditions </a:t>
            </a:r>
            <a:r>
              <a:rPr dirty="0" sz="1100" i="1">
                <a:latin typeface="Arial"/>
                <a:cs typeface="Arial"/>
              </a:rPr>
              <a:t>beyond </a:t>
            </a:r>
            <a:r>
              <a:rPr dirty="0" sz="1100" spc="-10" i="1">
                <a:latin typeface="Arial"/>
                <a:cs typeface="Arial"/>
              </a:rPr>
              <a:t>your </a:t>
            </a:r>
            <a:r>
              <a:rPr dirty="0" sz="1100" i="1">
                <a:latin typeface="Arial"/>
                <a:cs typeface="Arial"/>
              </a:rPr>
              <a:t>control that place  </a:t>
            </a:r>
            <a:r>
              <a:rPr dirty="0" sz="1100" i="1">
                <a:latin typeface="Arial"/>
                <a:cs typeface="Arial"/>
              </a:rPr>
              <a:t>restrictions on what you can do and the </a:t>
            </a:r>
            <a:r>
              <a:rPr dirty="0" sz="1100" spc="-5" i="1">
                <a:latin typeface="Arial"/>
                <a:cs typeface="Arial"/>
              </a:rPr>
              <a:t>conclusions </a:t>
            </a:r>
            <a:r>
              <a:rPr dirty="0" sz="1100" i="1">
                <a:latin typeface="Arial"/>
                <a:cs typeface="Arial"/>
              </a:rPr>
              <a:t>you may </a:t>
            </a:r>
            <a:r>
              <a:rPr dirty="0" sz="1100" spc="-15" i="1">
                <a:latin typeface="Arial"/>
                <a:cs typeface="Arial"/>
              </a:rPr>
              <a:t>be  </a:t>
            </a:r>
            <a:r>
              <a:rPr dirty="0" sz="1100" i="1">
                <a:latin typeface="Arial"/>
                <a:cs typeface="Arial"/>
              </a:rPr>
              <a:t>able to</a:t>
            </a:r>
            <a:r>
              <a:rPr dirty="0" sz="1100" spc="-5" i="1">
                <a:latin typeface="Arial"/>
                <a:cs typeface="Arial"/>
              </a:rPr>
              <a:t> </a:t>
            </a:r>
            <a:r>
              <a:rPr dirty="0" sz="1100" i="1">
                <a:latin typeface="Arial"/>
                <a:cs typeface="Arial"/>
              </a:rPr>
              <a:t>draw]</a:t>
            </a:r>
            <a:endParaRPr sz="1100">
              <a:latin typeface="Arial"/>
              <a:cs typeface="Arial"/>
            </a:endParaRPr>
          </a:p>
          <a:p>
            <a:pPr>
              <a:lnSpc>
                <a:spcPct val="100000"/>
              </a:lnSpc>
              <a:spcBef>
                <a:spcPts val="30"/>
              </a:spcBef>
            </a:pPr>
            <a:endParaRPr sz="1350">
              <a:latin typeface="Arial"/>
              <a:cs typeface="Arial"/>
            </a:endParaRPr>
          </a:p>
          <a:p>
            <a:pPr marL="12700">
              <a:lnSpc>
                <a:spcPct val="100000"/>
              </a:lnSpc>
            </a:pPr>
            <a:r>
              <a:rPr dirty="0" sz="1100" b="1">
                <a:latin typeface="Arial"/>
                <a:cs typeface="Arial"/>
              </a:rPr>
              <a:t>Delimitations:</a:t>
            </a:r>
            <a:endParaRPr sz="1100">
              <a:latin typeface="Arial"/>
              <a:cs typeface="Arial"/>
            </a:endParaRPr>
          </a:p>
          <a:p>
            <a:pPr>
              <a:lnSpc>
                <a:spcPct val="100000"/>
              </a:lnSpc>
              <a:spcBef>
                <a:spcPts val="30"/>
              </a:spcBef>
            </a:pPr>
            <a:endParaRPr sz="1350">
              <a:latin typeface="Arial"/>
              <a:cs typeface="Arial"/>
            </a:endParaRPr>
          </a:p>
          <a:p>
            <a:pPr marL="12700">
              <a:lnSpc>
                <a:spcPct val="100000"/>
              </a:lnSpc>
            </a:pPr>
            <a:r>
              <a:rPr dirty="0" sz="1100" b="1">
                <a:latin typeface="Arial"/>
                <a:cs typeface="Arial"/>
              </a:rPr>
              <a:t>References:</a:t>
            </a:r>
            <a:endParaRPr sz="1100">
              <a:latin typeface="Arial"/>
              <a:cs typeface="Arial"/>
            </a:endParaRPr>
          </a:p>
          <a:p>
            <a:pPr>
              <a:lnSpc>
                <a:spcPct val="100000"/>
              </a:lnSpc>
              <a:spcBef>
                <a:spcPts val="45"/>
              </a:spcBef>
            </a:pPr>
            <a:endParaRPr sz="1350">
              <a:latin typeface="Arial"/>
              <a:cs typeface="Arial"/>
            </a:endParaRPr>
          </a:p>
          <a:p>
            <a:pPr algn="just" marL="12700">
              <a:lnSpc>
                <a:spcPct val="100000"/>
              </a:lnSpc>
            </a:pPr>
            <a:r>
              <a:rPr dirty="0" sz="1100" b="1">
                <a:latin typeface="Arial"/>
                <a:cs typeface="Arial"/>
              </a:rPr>
              <a:t>4.5.1. Sample Project</a:t>
            </a:r>
            <a:r>
              <a:rPr dirty="0" sz="1100" spc="-35" b="1">
                <a:latin typeface="Arial"/>
                <a:cs typeface="Arial"/>
              </a:rPr>
              <a:t> </a:t>
            </a:r>
            <a:r>
              <a:rPr dirty="0" sz="1100" spc="-5" b="1">
                <a:latin typeface="Arial"/>
                <a:cs typeface="Arial"/>
              </a:rPr>
              <a:t>Proposal:</a:t>
            </a:r>
            <a:endParaRPr sz="1100">
              <a:latin typeface="Arial"/>
              <a:cs typeface="Arial"/>
            </a:endParaRPr>
          </a:p>
          <a:p>
            <a:pPr algn="just" marL="12700" marR="5080">
              <a:lnSpc>
                <a:spcPct val="110000"/>
              </a:lnSpc>
              <a:spcBef>
                <a:spcPts val="10"/>
              </a:spcBef>
            </a:pPr>
            <a:r>
              <a:rPr dirty="0" sz="1100">
                <a:latin typeface="Arial"/>
                <a:cs typeface="Arial"/>
              </a:rPr>
              <a:t>Write a proposal for the project on introducing </a:t>
            </a:r>
            <a:r>
              <a:rPr dirty="0" sz="1100" spc="-5">
                <a:latin typeface="Arial"/>
                <a:cs typeface="Arial"/>
              </a:rPr>
              <a:t>Advanced  </a:t>
            </a:r>
            <a:r>
              <a:rPr dirty="0" sz="1100">
                <a:latin typeface="Arial"/>
                <a:cs typeface="Arial"/>
              </a:rPr>
              <a:t>Technology for Aircraft Safety. Your proposal </a:t>
            </a:r>
            <a:r>
              <a:rPr dirty="0" sz="1100" spc="-5">
                <a:latin typeface="Arial"/>
                <a:cs typeface="Arial"/>
              </a:rPr>
              <a:t>should </a:t>
            </a:r>
            <a:r>
              <a:rPr dirty="0" sz="1100">
                <a:latin typeface="Arial"/>
                <a:cs typeface="Arial"/>
              </a:rPr>
              <a:t>include the  title page and other particulars in the format. It should not  exceed three</a:t>
            </a:r>
            <a:r>
              <a:rPr dirty="0" sz="1100" spc="-5">
                <a:latin typeface="Arial"/>
                <a:cs typeface="Arial"/>
              </a:rPr>
              <a:t> pages.</a:t>
            </a:r>
            <a:endParaRPr sz="1100">
              <a:latin typeface="Arial"/>
              <a:cs typeface="Arial"/>
            </a:endParaRPr>
          </a:p>
        </p:txBody>
      </p:sp>
      <p:sp>
        <p:nvSpPr>
          <p:cNvPr id="6" name="object 6"/>
          <p:cNvSpPr txBox="1">
            <a:spLocks noGrp="1"/>
          </p:cNvSpPr>
          <p:nvPr>
            <p:ph type="sldNum" idx="7" sz="quarter"/>
          </p:nvPr>
        </p:nvSpPr>
        <p:spPr>
          <a:prstGeom prst="rect"/>
        </p:spPr>
        <p:txBody>
          <a:bodyPr wrap="square" lIns="0" tIns="6350" rIns="0" bIns="0" rtlCol="0" vert="horz">
            <a:spAutoFit/>
          </a:bodyPr>
          <a:lstStyle/>
          <a:p>
            <a:pPr marL="12700">
              <a:lnSpc>
                <a:spcPct val="100000"/>
              </a:lnSpc>
              <a:spcBef>
                <a:spcPts val="50"/>
              </a:spcBef>
            </a:pPr>
            <a:r>
              <a:rPr dirty="0" spc="-100"/>
              <a:t>Page </a:t>
            </a:r>
            <a:fld id="{81D60167-4931-47E6-BA6A-407CBD079E47}" type="slidenum">
              <a:rPr dirty="0" b="1">
                <a:latin typeface="Calibri"/>
                <a:cs typeface="Calibri"/>
              </a:rPr>
              <a:t>12</a:t>
            </a:fld>
            <a:r>
              <a:rPr dirty="0" b="1">
                <a:latin typeface="Calibri"/>
                <a:cs typeface="Calibri"/>
              </a:rPr>
              <a:t> </a:t>
            </a:r>
            <a:r>
              <a:rPr dirty="0" spc="-10"/>
              <a:t>of</a:t>
            </a:r>
            <a:r>
              <a:rPr dirty="0" spc="-90"/>
              <a:t> </a:t>
            </a:r>
            <a:r>
              <a:rPr dirty="0" b="1">
                <a:latin typeface="Calibri"/>
                <a:cs typeface="Calibri"/>
              </a:rPr>
              <a:t>46</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11200" y="436891"/>
            <a:ext cx="1539240" cy="193675"/>
          </a:xfrm>
          <a:prstGeom prst="rect">
            <a:avLst/>
          </a:prstGeom>
        </p:spPr>
        <p:txBody>
          <a:bodyPr wrap="square" lIns="0" tIns="12700" rIns="0" bIns="0" rtlCol="0" vert="horz">
            <a:spAutoFit/>
          </a:bodyPr>
          <a:lstStyle/>
          <a:p>
            <a:pPr marL="12700">
              <a:lnSpc>
                <a:spcPct val="100000"/>
              </a:lnSpc>
              <a:spcBef>
                <a:spcPts val="100"/>
              </a:spcBef>
            </a:pPr>
            <a:r>
              <a:rPr dirty="0" sz="1100" spc="-120">
                <a:latin typeface="Arial"/>
                <a:cs typeface="Arial"/>
              </a:rPr>
              <a:t>SATHYABAMA</a:t>
            </a:r>
            <a:r>
              <a:rPr dirty="0" sz="1100" spc="-70">
                <a:latin typeface="Arial"/>
                <a:cs typeface="Arial"/>
              </a:rPr>
              <a:t> </a:t>
            </a:r>
            <a:r>
              <a:rPr dirty="0" sz="1100" spc="-135">
                <a:latin typeface="Arial"/>
                <a:cs typeface="Arial"/>
              </a:rPr>
              <a:t>UNIVERSITY</a:t>
            </a:r>
            <a:endParaRPr sz="1100">
              <a:latin typeface="Arial"/>
              <a:cs typeface="Arial"/>
            </a:endParaRPr>
          </a:p>
        </p:txBody>
      </p:sp>
      <p:sp>
        <p:nvSpPr>
          <p:cNvPr id="3" name="object 3"/>
          <p:cNvSpPr txBox="1"/>
          <p:nvPr/>
        </p:nvSpPr>
        <p:spPr>
          <a:xfrm>
            <a:off x="3047505" y="436891"/>
            <a:ext cx="1629410" cy="193675"/>
          </a:xfrm>
          <a:prstGeom prst="rect">
            <a:avLst/>
          </a:prstGeom>
        </p:spPr>
        <p:txBody>
          <a:bodyPr wrap="square" lIns="0" tIns="12700" rIns="0" bIns="0" rtlCol="0" vert="horz">
            <a:spAutoFit/>
          </a:bodyPr>
          <a:lstStyle/>
          <a:p>
            <a:pPr marL="12700">
              <a:lnSpc>
                <a:spcPct val="100000"/>
              </a:lnSpc>
              <a:spcBef>
                <a:spcPts val="100"/>
              </a:spcBef>
            </a:pPr>
            <a:r>
              <a:rPr dirty="0" sz="1100" spc="-85">
                <a:latin typeface="Arial"/>
                <a:cs typeface="Arial"/>
              </a:rPr>
              <a:t>UNIT </a:t>
            </a:r>
            <a:r>
              <a:rPr dirty="0" sz="1100" spc="-70">
                <a:latin typeface="Arial"/>
                <a:cs typeface="Arial"/>
              </a:rPr>
              <a:t>IV </a:t>
            </a:r>
            <a:r>
              <a:rPr dirty="0" sz="1100" spc="-135">
                <a:latin typeface="Arial"/>
                <a:cs typeface="Arial"/>
              </a:rPr>
              <a:t>FLYING </a:t>
            </a:r>
            <a:r>
              <a:rPr dirty="0" sz="1100" spc="-55">
                <a:latin typeface="Arial"/>
                <a:cs typeface="Arial"/>
              </a:rPr>
              <a:t>IN</a:t>
            </a:r>
            <a:r>
              <a:rPr dirty="0" sz="1100" spc="-185">
                <a:latin typeface="Arial"/>
                <a:cs typeface="Arial"/>
              </a:rPr>
              <a:t> </a:t>
            </a:r>
            <a:r>
              <a:rPr dirty="0" sz="1100" spc="-160">
                <a:latin typeface="Arial"/>
                <a:cs typeface="Arial"/>
              </a:rPr>
              <a:t>COLOURS</a:t>
            </a:r>
            <a:endParaRPr sz="1100">
              <a:latin typeface="Arial"/>
              <a:cs typeface="Arial"/>
            </a:endParaRPr>
          </a:p>
        </p:txBody>
      </p:sp>
      <p:sp>
        <p:nvSpPr>
          <p:cNvPr id="4" name="object 4"/>
          <p:cNvSpPr/>
          <p:nvPr/>
        </p:nvSpPr>
        <p:spPr>
          <a:xfrm>
            <a:off x="733044" y="1513332"/>
            <a:ext cx="3942587" cy="4044696"/>
          </a:xfrm>
          <a:prstGeom prst="rect">
            <a:avLst/>
          </a:prstGeom>
          <a:blipFill>
            <a:blip r:embed="rId2" cstate="print"/>
            <a:stretch>
              <a:fillRect/>
            </a:stretch>
          </a:blipFill>
        </p:spPr>
        <p:txBody>
          <a:bodyPr wrap="square" lIns="0" tIns="0" rIns="0" bIns="0" rtlCol="0"/>
          <a:lstStyle/>
          <a:p/>
        </p:txBody>
      </p:sp>
      <p:sp>
        <p:nvSpPr>
          <p:cNvPr id="5" name="object 5"/>
          <p:cNvSpPr txBox="1"/>
          <p:nvPr/>
        </p:nvSpPr>
        <p:spPr>
          <a:xfrm>
            <a:off x="933705" y="1067827"/>
            <a:ext cx="3545840" cy="2901950"/>
          </a:xfrm>
          <a:prstGeom prst="rect">
            <a:avLst/>
          </a:prstGeom>
        </p:spPr>
        <p:txBody>
          <a:bodyPr wrap="square" lIns="0" tIns="12700" rIns="0" bIns="0" rtlCol="0" vert="horz">
            <a:spAutoFit/>
          </a:bodyPr>
          <a:lstStyle/>
          <a:p>
            <a:pPr algn="ctr">
              <a:lnSpc>
                <a:spcPct val="100000"/>
              </a:lnSpc>
              <a:spcBef>
                <a:spcPts val="100"/>
              </a:spcBef>
            </a:pPr>
            <a:r>
              <a:rPr dirty="0" sz="1100" b="1">
                <a:latin typeface="Arial"/>
                <a:cs typeface="Arial"/>
              </a:rPr>
              <a:t>Title</a:t>
            </a:r>
            <a:r>
              <a:rPr dirty="0" sz="1100" spc="-5" b="1">
                <a:latin typeface="Arial"/>
                <a:cs typeface="Arial"/>
              </a:rPr>
              <a:t> </a:t>
            </a:r>
            <a:r>
              <a:rPr dirty="0" sz="1100" b="1">
                <a:latin typeface="Arial"/>
                <a:cs typeface="Arial"/>
              </a:rPr>
              <a:t>Page</a:t>
            </a:r>
            <a:endParaRPr sz="1100">
              <a:latin typeface="Arial"/>
              <a:cs typeface="Arial"/>
            </a:endParaRPr>
          </a:p>
          <a:p>
            <a:pPr>
              <a:lnSpc>
                <a:spcPct val="100000"/>
              </a:lnSpc>
            </a:pPr>
            <a:endParaRPr sz="1200">
              <a:latin typeface="Arial"/>
              <a:cs typeface="Arial"/>
            </a:endParaRPr>
          </a:p>
          <a:p>
            <a:pPr>
              <a:lnSpc>
                <a:spcPct val="100000"/>
              </a:lnSpc>
              <a:spcBef>
                <a:spcPts val="50"/>
              </a:spcBef>
            </a:pPr>
            <a:endParaRPr sz="1400">
              <a:latin typeface="Arial"/>
              <a:cs typeface="Arial"/>
            </a:endParaRPr>
          </a:p>
          <a:p>
            <a:pPr algn="ctr">
              <a:lnSpc>
                <a:spcPct val="100000"/>
              </a:lnSpc>
            </a:pPr>
            <a:r>
              <a:rPr dirty="0" sz="1100" b="1">
                <a:latin typeface="Arial"/>
                <a:cs typeface="Arial"/>
              </a:rPr>
              <a:t>Project Proposal</a:t>
            </a:r>
            <a:r>
              <a:rPr dirty="0" sz="1100" spc="-30" b="1">
                <a:latin typeface="Arial"/>
                <a:cs typeface="Arial"/>
              </a:rPr>
              <a:t> </a:t>
            </a:r>
            <a:r>
              <a:rPr dirty="0" sz="1100" b="1">
                <a:latin typeface="Arial"/>
                <a:cs typeface="Arial"/>
              </a:rPr>
              <a:t>on</a:t>
            </a:r>
            <a:endParaRPr sz="1100">
              <a:latin typeface="Arial"/>
              <a:cs typeface="Arial"/>
            </a:endParaRPr>
          </a:p>
          <a:p>
            <a:pPr algn="ctr">
              <a:lnSpc>
                <a:spcPct val="100000"/>
              </a:lnSpc>
              <a:spcBef>
                <a:spcPts val="130"/>
              </a:spcBef>
            </a:pPr>
            <a:r>
              <a:rPr dirty="0" sz="1100" b="1">
                <a:latin typeface="Arial"/>
                <a:cs typeface="Arial"/>
              </a:rPr>
              <a:t>Introducing </a:t>
            </a:r>
            <a:r>
              <a:rPr dirty="0" sz="1100" spc="-5" b="1">
                <a:latin typeface="Arial"/>
                <a:cs typeface="Arial"/>
              </a:rPr>
              <a:t>Advanced Technology </a:t>
            </a:r>
            <a:r>
              <a:rPr dirty="0" sz="1100" b="1">
                <a:latin typeface="Arial"/>
                <a:cs typeface="Arial"/>
              </a:rPr>
              <a:t>for </a:t>
            </a:r>
            <a:r>
              <a:rPr dirty="0" sz="1100" spc="-5" b="1">
                <a:latin typeface="Arial"/>
                <a:cs typeface="Arial"/>
              </a:rPr>
              <a:t>Aircraft</a:t>
            </a:r>
            <a:r>
              <a:rPr dirty="0" sz="1100" spc="15" b="1">
                <a:latin typeface="Arial"/>
                <a:cs typeface="Arial"/>
              </a:rPr>
              <a:t> </a:t>
            </a:r>
            <a:r>
              <a:rPr dirty="0" sz="1100" spc="5" b="1">
                <a:latin typeface="Arial"/>
                <a:cs typeface="Arial"/>
              </a:rPr>
              <a:t>Safety</a:t>
            </a:r>
            <a:endParaRPr sz="1100">
              <a:latin typeface="Arial"/>
              <a:cs typeface="Arial"/>
            </a:endParaRPr>
          </a:p>
          <a:p>
            <a:pPr algn="ctr" marL="629285" marR="918210">
              <a:lnSpc>
                <a:spcPct val="293600"/>
              </a:lnSpc>
              <a:spcBef>
                <a:spcPts val="505"/>
              </a:spcBef>
            </a:pPr>
            <a:r>
              <a:rPr dirty="0" sz="1100" spc="-55" b="1" i="1">
                <a:latin typeface="Arial"/>
                <a:cs typeface="Arial"/>
              </a:rPr>
              <a:t>In part </a:t>
            </a:r>
            <a:r>
              <a:rPr dirty="0" sz="1100" spc="-60" b="1" i="1">
                <a:latin typeface="Arial"/>
                <a:cs typeface="Arial"/>
              </a:rPr>
              <a:t>of </a:t>
            </a:r>
            <a:r>
              <a:rPr dirty="0" sz="1100" spc="-65" b="1" i="1">
                <a:latin typeface="Arial"/>
                <a:cs typeface="Arial"/>
              </a:rPr>
              <a:t>the </a:t>
            </a:r>
            <a:r>
              <a:rPr dirty="0" sz="1100" spc="-55" b="1" i="1">
                <a:latin typeface="Arial"/>
                <a:cs typeface="Arial"/>
              </a:rPr>
              <a:t>fulfillment </a:t>
            </a:r>
            <a:r>
              <a:rPr dirty="0" sz="1100" spc="-60" b="1" i="1">
                <a:latin typeface="Arial"/>
                <a:cs typeface="Arial"/>
              </a:rPr>
              <a:t>of </a:t>
            </a:r>
            <a:r>
              <a:rPr dirty="0" sz="1100" spc="-70" b="1" i="1">
                <a:latin typeface="Arial"/>
                <a:cs typeface="Arial"/>
              </a:rPr>
              <a:t>Degree  </a:t>
            </a:r>
            <a:r>
              <a:rPr dirty="0" sz="1100" spc="-95" b="1" i="1">
                <a:latin typeface="Arial"/>
                <a:cs typeface="Arial"/>
              </a:rPr>
              <a:t>Submitted</a:t>
            </a:r>
            <a:r>
              <a:rPr dirty="0" sz="1100" spc="-55" b="1" i="1">
                <a:latin typeface="Arial"/>
                <a:cs typeface="Arial"/>
              </a:rPr>
              <a:t> </a:t>
            </a:r>
            <a:r>
              <a:rPr dirty="0" sz="1100" spc="-85" b="1" i="1">
                <a:latin typeface="Arial"/>
                <a:cs typeface="Arial"/>
              </a:rPr>
              <a:t>to</a:t>
            </a:r>
            <a:endParaRPr sz="1100">
              <a:latin typeface="Arial"/>
              <a:cs typeface="Arial"/>
            </a:endParaRPr>
          </a:p>
          <a:p>
            <a:pPr algn="ctr" marR="294640">
              <a:lnSpc>
                <a:spcPct val="100000"/>
              </a:lnSpc>
              <a:spcBef>
                <a:spcPts val="270"/>
              </a:spcBef>
            </a:pPr>
            <a:r>
              <a:rPr dirty="0" sz="1000" spc="-10" b="1">
                <a:latin typeface="Arial"/>
                <a:cs typeface="Arial"/>
              </a:rPr>
              <a:t>Department </a:t>
            </a:r>
            <a:r>
              <a:rPr dirty="0" sz="1000" spc="-15" b="1">
                <a:latin typeface="Arial"/>
                <a:cs typeface="Arial"/>
              </a:rPr>
              <a:t>of </a:t>
            </a:r>
            <a:r>
              <a:rPr dirty="0" sz="1000" spc="-10" b="1">
                <a:latin typeface="Arial"/>
                <a:cs typeface="Arial"/>
              </a:rPr>
              <a:t>Aeronautical</a:t>
            </a:r>
            <a:r>
              <a:rPr dirty="0" sz="1000" spc="85" b="1">
                <a:latin typeface="Arial"/>
                <a:cs typeface="Arial"/>
              </a:rPr>
              <a:t> </a:t>
            </a:r>
            <a:r>
              <a:rPr dirty="0" sz="1000" spc="-15" b="1">
                <a:latin typeface="Arial"/>
                <a:cs typeface="Arial"/>
              </a:rPr>
              <a:t>Engineering</a:t>
            </a:r>
            <a:endParaRPr sz="1000">
              <a:latin typeface="Arial"/>
              <a:cs typeface="Arial"/>
            </a:endParaRPr>
          </a:p>
          <a:p>
            <a:pPr algn="ctr" marR="288925">
              <a:lnSpc>
                <a:spcPct val="100000"/>
              </a:lnSpc>
              <a:spcBef>
                <a:spcPts val="100"/>
              </a:spcBef>
            </a:pPr>
            <a:r>
              <a:rPr dirty="0" sz="1100" spc="-70" b="1">
                <a:latin typeface="Arial"/>
                <a:cs typeface="Arial"/>
              </a:rPr>
              <a:t>Sathyabama</a:t>
            </a:r>
            <a:r>
              <a:rPr dirty="0" sz="1100" spc="-40" b="1">
                <a:latin typeface="Arial"/>
                <a:cs typeface="Arial"/>
              </a:rPr>
              <a:t> </a:t>
            </a:r>
            <a:r>
              <a:rPr dirty="0" sz="1100" spc="-55" b="1">
                <a:latin typeface="Arial"/>
                <a:cs typeface="Arial"/>
              </a:rPr>
              <a:t>University</a:t>
            </a:r>
            <a:endParaRPr sz="1100">
              <a:latin typeface="Arial"/>
              <a:cs typeface="Arial"/>
            </a:endParaRPr>
          </a:p>
          <a:p>
            <a:pPr>
              <a:lnSpc>
                <a:spcPct val="100000"/>
              </a:lnSpc>
            </a:pPr>
            <a:endParaRPr sz="1400">
              <a:latin typeface="Arial"/>
              <a:cs typeface="Arial"/>
            </a:endParaRPr>
          </a:p>
          <a:p>
            <a:pPr algn="ctr" marR="288925">
              <a:lnSpc>
                <a:spcPct val="100000"/>
              </a:lnSpc>
            </a:pPr>
            <a:r>
              <a:rPr dirty="0" sz="1100" spc="-85" b="1" i="1">
                <a:latin typeface="Arial"/>
                <a:cs typeface="Arial"/>
              </a:rPr>
              <a:t>Research</a:t>
            </a:r>
            <a:r>
              <a:rPr dirty="0" sz="1100" spc="-50" b="1" i="1">
                <a:latin typeface="Arial"/>
                <a:cs typeface="Arial"/>
              </a:rPr>
              <a:t> </a:t>
            </a:r>
            <a:r>
              <a:rPr dirty="0" sz="1100" spc="-75" b="1" i="1">
                <a:latin typeface="Arial"/>
                <a:cs typeface="Arial"/>
              </a:rPr>
              <a:t>Supervisor</a:t>
            </a:r>
            <a:endParaRPr sz="1100">
              <a:latin typeface="Arial"/>
              <a:cs typeface="Arial"/>
            </a:endParaRPr>
          </a:p>
          <a:p>
            <a:pPr algn="ctr" marR="289560">
              <a:lnSpc>
                <a:spcPct val="100000"/>
              </a:lnSpc>
              <a:spcBef>
                <a:spcPts val="120"/>
              </a:spcBef>
            </a:pPr>
            <a:r>
              <a:rPr dirty="0" sz="1100" spc="-10" b="1">
                <a:latin typeface="Arial"/>
                <a:cs typeface="Arial"/>
              </a:rPr>
              <a:t>Dr.Augustine</a:t>
            </a:r>
            <a:endParaRPr sz="1100">
              <a:latin typeface="Arial"/>
              <a:cs typeface="Arial"/>
            </a:endParaRPr>
          </a:p>
        </p:txBody>
      </p:sp>
      <p:sp>
        <p:nvSpPr>
          <p:cNvPr id="10" name="object 10"/>
          <p:cNvSpPr txBox="1">
            <a:spLocks noGrp="1"/>
          </p:cNvSpPr>
          <p:nvPr>
            <p:ph type="sldNum" idx="7" sz="quarter"/>
          </p:nvPr>
        </p:nvSpPr>
        <p:spPr>
          <a:prstGeom prst="rect"/>
        </p:spPr>
        <p:txBody>
          <a:bodyPr wrap="square" lIns="0" tIns="6350" rIns="0" bIns="0" rtlCol="0" vert="horz">
            <a:spAutoFit/>
          </a:bodyPr>
          <a:lstStyle/>
          <a:p>
            <a:pPr marL="12700">
              <a:lnSpc>
                <a:spcPct val="100000"/>
              </a:lnSpc>
              <a:spcBef>
                <a:spcPts val="50"/>
              </a:spcBef>
            </a:pPr>
            <a:r>
              <a:rPr dirty="0" spc="-100"/>
              <a:t>Page </a:t>
            </a:r>
            <a:fld id="{81D60167-4931-47E6-BA6A-407CBD079E47}" type="slidenum">
              <a:rPr dirty="0" b="1">
                <a:latin typeface="Calibri"/>
                <a:cs typeface="Calibri"/>
              </a:rPr>
              <a:t>16</a:t>
            </a:fld>
            <a:r>
              <a:rPr dirty="0" b="1">
                <a:latin typeface="Calibri"/>
                <a:cs typeface="Calibri"/>
              </a:rPr>
              <a:t> </a:t>
            </a:r>
            <a:r>
              <a:rPr dirty="0" spc="-10"/>
              <a:t>of</a:t>
            </a:r>
            <a:r>
              <a:rPr dirty="0" spc="-90"/>
              <a:t> </a:t>
            </a:r>
            <a:r>
              <a:rPr dirty="0" b="1">
                <a:latin typeface="Calibri"/>
                <a:cs typeface="Calibri"/>
              </a:rPr>
              <a:t>46</a:t>
            </a:r>
          </a:p>
        </p:txBody>
      </p:sp>
      <p:sp>
        <p:nvSpPr>
          <p:cNvPr id="6" name="object 6"/>
          <p:cNvSpPr txBox="1"/>
          <p:nvPr/>
        </p:nvSpPr>
        <p:spPr>
          <a:xfrm>
            <a:off x="1495552" y="4419608"/>
            <a:ext cx="2122805" cy="1071245"/>
          </a:xfrm>
          <a:prstGeom prst="rect">
            <a:avLst/>
          </a:prstGeom>
        </p:spPr>
        <p:txBody>
          <a:bodyPr wrap="square" lIns="0" tIns="29209" rIns="0" bIns="0" rtlCol="0" vert="horz">
            <a:spAutoFit/>
          </a:bodyPr>
          <a:lstStyle/>
          <a:p>
            <a:pPr algn="ctr" marL="3175">
              <a:lnSpc>
                <a:spcPct val="100000"/>
              </a:lnSpc>
              <a:spcBef>
                <a:spcPts val="229"/>
              </a:spcBef>
            </a:pPr>
            <a:r>
              <a:rPr dirty="0" sz="1100" spc="-95" b="1" i="1">
                <a:latin typeface="Arial"/>
                <a:cs typeface="Arial"/>
              </a:rPr>
              <a:t>Submitted</a:t>
            </a:r>
            <a:r>
              <a:rPr dirty="0" sz="1100" spc="-55" b="1" i="1">
                <a:latin typeface="Arial"/>
                <a:cs typeface="Arial"/>
              </a:rPr>
              <a:t> </a:t>
            </a:r>
            <a:r>
              <a:rPr dirty="0" sz="1100" spc="-90" b="1" i="1">
                <a:latin typeface="Arial"/>
                <a:cs typeface="Arial"/>
              </a:rPr>
              <a:t>by</a:t>
            </a:r>
            <a:endParaRPr sz="1100">
              <a:latin typeface="Arial"/>
              <a:cs typeface="Arial"/>
            </a:endParaRPr>
          </a:p>
          <a:p>
            <a:pPr algn="ctr" marL="4445">
              <a:lnSpc>
                <a:spcPct val="100000"/>
              </a:lnSpc>
              <a:spcBef>
                <a:spcPts val="130"/>
              </a:spcBef>
            </a:pPr>
            <a:r>
              <a:rPr dirty="0" sz="1100" spc="-15" b="1">
                <a:latin typeface="Arial"/>
                <a:cs typeface="Arial"/>
              </a:rPr>
              <a:t>Albina</a:t>
            </a:r>
            <a:endParaRPr sz="1100">
              <a:latin typeface="Arial"/>
              <a:cs typeface="Arial"/>
            </a:endParaRPr>
          </a:p>
          <a:p>
            <a:pPr algn="ctr">
              <a:lnSpc>
                <a:spcPct val="100000"/>
              </a:lnSpc>
              <a:spcBef>
                <a:spcPts val="135"/>
              </a:spcBef>
            </a:pPr>
            <a:r>
              <a:rPr dirty="0" sz="1100" spc="-10" b="1">
                <a:latin typeface="Arial"/>
                <a:cs typeface="Arial"/>
              </a:rPr>
              <a:t>I year Aeronautical</a:t>
            </a:r>
            <a:r>
              <a:rPr dirty="0" sz="1100" spc="-15" b="1">
                <a:latin typeface="Arial"/>
                <a:cs typeface="Arial"/>
              </a:rPr>
              <a:t> </a:t>
            </a:r>
            <a:r>
              <a:rPr dirty="0" sz="1100" spc="-10" b="1">
                <a:latin typeface="Arial"/>
                <a:cs typeface="Arial"/>
              </a:rPr>
              <a:t>Engineering</a:t>
            </a:r>
            <a:endParaRPr sz="1100">
              <a:latin typeface="Arial"/>
              <a:cs typeface="Arial"/>
            </a:endParaRPr>
          </a:p>
          <a:p>
            <a:pPr>
              <a:lnSpc>
                <a:spcPct val="100000"/>
              </a:lnSpc>
              <a:spcBef>
                <a:spcPts val="20"/>
              </a:spcBef>
            </a:pPr>
            <a:endParaRPr sz="950">
              <a:latin typeface="Arial"/>
              <a:cs typeface="Arial"/>
            </a:endParaRPr>
          </a:p>
          <a:p>
            <a:pPr algn="ctr" marL="6350">
              <a:lnSpc>
                <a:spcPct val="100000"/>
              </a:lnSpc>
              <a:spcBef>
                <a:spcPts val="5"/>
              </a:spcBef>
            </a:pPr>
            <a:r>
              <a:rPr dirty="0" sz="1100" b="1" i="1">
                <a:latin typeface="Arial"/>
                <a:cs typeface="Arial"/>
              </a:rPr>
              <a:t>On</a:t>
            </a:r>
            <a:endParaRPr sz="1100">
              <a:latin typeface="Arial"/>
              <a:cs typeface="Arial"/>
            </a:endParaRPr>
          </a:p>
          <a:p>
            <a:pPr algn="ctr" marL="3175">
              <a:lnSpc>
                <a:spcPct val="100000"/>
              </a:lnSpc>
              <a:spcBef>
                <a:spcPts val="120"/>
              </a:spcBef>
            </a:pPr>
            <a:r>
              <a:rPr dirty="0" sz="1100" spc="-60" b="1">
                <a:latin typeface="Arial"/>
                <a:cs typeface="Arial"/>
              </a:rPr>
              <a:t>15</a:t>
            </a:r>
            <a:r>
              <a:rPr dirty="0" baseline="39682" sz="1050" spc="-89" b="1">
                <a:latin typeface="Arial"/>
                <a:cs typeface="Arial"/>
              </a:rPr>
              <a:t>th </a:t>
            </a:r>
            <a:r>
              <a:rPr dirty="0" sz="1100" spc="-70" b="1">
                <a:latin typeface="Arial"/>
                <a:cs typeface="Arial"/>
              </a:rPr>
              <a:t>September</a:t>
            </a:r>
            <a:r>
              <a:rPr dirty="0" sz="1100" spc="-35" b="1">
                <a:latin typeface="Arial"/>
                <a:cs typeface="Arial"/>
              </a:rPr>
              <a:t> </a:t>
            </a:r>
            <a:r>
              <a:rPr dirty="0" sz="1100" spc="-70" b="1">
                <a:latin typeface="Arial"/>
                <a:cs typeface="Arial"/>
              </a:rPr>
              <a:t>2016</a:t>
            </a:r>
            <a:endParaRPr sz="1100">
              <a:latin typeface="Arial"/>
              <a:cs typeface="Arial"/>
            </a:endParaRPr>
          </a:p>
        </p:txBody>
      </p:sp>
      <p:sp>
        <p:nvSpPr>
          <p:cNvPr id="7" name="object 7"/>
          <p:cNvSpPr txBox="1"/>
          <p:nvPr/>
        </p:nvSpPr>
        <p:spPr>
          <a:xfrm>
            <a:off x="711200" y="5786727"/>
            <a:ext cx="422909" cy="579120"/>
          </a:xfrm>
          <a:prstGeom prst="rect">
            <a:avLst/>
          </a:prstGeom>
        </p:spPr>
        <p:txBody>
          <a:bodyPr wrap="square" lIns="0" tIns="12700" rIns="0" bIns="0" rtlCol="0" vert="horz">
            <a:spAutoFit/>
          </a:bodyPr>
          <a:lstStyle/>
          <a:p>
            <a:pPr marL="12700" marR="5080">
              <a:lnSpc>
                <a:spcPct val="110000"/>
              </a:lnSpc>
              <a:spcBef>
                <a:spcPts val="100"/>
              </a:spcBef>
            </a:pPr>
            <a:r>
              <a:rPr dirty="0" sz="1100" b="1">
                <a:latin typeface="Arial"/>
                <a:cs typeface="Arial"/>
              </a:rPr>
              <a:t>To:  </a:t>
            </a:r>
            <a:r>
              <a:rPr dirty="0" sz="1100" b="1">
                <a:latin typeface="Arial"/>
                <a:cs typeface="Arial"/>
              </a:rPr>
              <a:t>From:  </a:t>
            </a:r>
            <a:r>
              <a:rPr dirty="0" sz="1100" b="1">
                <a:latin typeface="Arial"/>
                <a:cs typeface="Arial"/>
              </a:rPr>
              <a:t>Date:</a:t>
            </a:r>
            <a:endParaRPr sz="1100">
              <a:latin typeface="Arial"/>
              <a:cs typeface="Arial"/>
            </a:endParaRPr>
          </a:p>
        </p:txBody>
      </p:sp>
      <p:sp>
        <p:nvSpPr>
          <p:cNvPr id="8" name="object 8"/>
          <p:cNvSpPr txBox="1"/>
          <p:nvPr/>
        </p:nvSpPr>
        <p:spPr>
          <a:xfrm>
            <a:off x="1294891" y="5763867"/>
            <a:ext cx="1410335" cy="579120"/>
          </a:xfrm>
          <a:prstGeom prst="rect">
            <a:avLst/>
          </a:prstGeom>
        </p:spPr>
        <p:txBody>
          <a:bodyPr wrap="square" lIns="0" tIns="29209" rIns="0" bIns="0" rtlCol="0" vert="horz">
            <a:spAutoFit/>
          </a:bodyPr>
          <a:lstStyle/>
          <a:p>
            <a:pPr marL="12700">
              <a:lnSpc>
                <a:spcPct val="100000"/>
              </a:lnSpc>
              <a:spcBef>
                <a:spcPts val="229"/>
              </a:spcBef>
            </a:pPr>
            <a:r>
              <a:rPr dirty="0" sz="1100">
                <a:latin typeface="Arial"/>
                <a:cs typeface="Arial"/>
              </a:rPr>
              <a:t>Dr.</a:t>
            </a:r>
            <a:r>
              <a:rPr dirty="0" sz="1100" spc="-10">
                <a:latin typeface="Arial"/>
                <a:cs typeface="Arial"/>
              </a:rPr>
              <a:t> </a:t>
            </a:r>
            <a:r>
              <a:rPr dirty="0" sz="1100">
                <a:latin typeface="Arial"/>
                <a:cs typeface="Arial"/>
              </a:rPr>
              <a:t>Augustine</a:t>
            </a:r>
            <a:endParaRPr sz="1100">
              <a:latin typeface="Arial"/>
              <a:cs typeface="Arial"/>
            </a:endParaRPr>
          </a:p>
          <a:p>
            <a:pPr marL="12700" marR="5080">
              <a:lnSpc>
                <a:spcPct val="110000"/>
              </a:lnSpc>
            </a:pPr>
            <a:r>
              <a:rPr dirty="0" sz="1100">
                <a:latin typeface="Arial"/>
                <a:cs typeface="Arial"/>
              </a:rPr>
              <a:t>Albina, First year</a:t>
            </a:r>
            <a:r>
              <a:rPr dirty="0" sz="1100" spc="-80">
                <a:latin typeface="Arial"/>
                <a:cs typeface="Arial"/>
              </a:rPr>
              <a:t> </a:t>
            </a:r>
            <a:r>
              <a:rPr dirty="0" sz="1100">
                <a:latin typeface="Arial"/>
                <a:cs typeface="Arial"/>
              </a:rPr>
              <a:t>Aero  15th </a:t>
            </a:r>
            <a:r>
              <a:rPr dirty="0" sz="1100" spc="-70">
                <a:latin typeface="Arial"/>
                <a:cs typeface="Arial"/>
              </a:rPr>
              <a:t>September</a:t>
            </a:r>
            <a:r>
              <a:rPr dirty="0" sz="1100" spc="-20">
                <a:latin typeface="Arial"/>
                <a:cs typeface="Arial"/>
              </a:rPr>
              <a:t> </a:t>
            </a:r>
            <a:r>
              <a:rPr dirty="0" sz="1100">
                <a:latin typeface="Arial"/>
                <a:cs typeface="Arial"/>
              </a:rPr>
              <a:t>2016</a:t>
            </a:r>
            <a:endParaRPr sz="1100">
              <a:latin typeface="Arial"/>
              <a:cs typeface="Arial"/>
            </a:endParaRPr>
          </a:p>
        </p:txBody>
      </p:sp>
      <p:sp>
        <p:nvSpPr>
          <p:cNvPr id="9" name="object 9"/>
          <p:cNvSpPr txBox="1"/>
          <p:nvPr/>
        </p:nvSpPr>
        <p:spPr>
          <a:xfrm>
            <a:off x="711195" y="6334771"/>
            <a:ext cx="3950970" cy="747395"/>
          </a:xfrm>
          <a:prstGeom prst="rect">
            <a:avLst/>
          </a:prstGeom>
        </p:spPr>
        <p:txBody>
          <a:bodyPr wrap="square" lIns="0" tIns="12700" rIns="0" bIns="0" rtlCol="0" vert="horz">
            <a:spAutoFit/>
          </a:bodyPr>
          <a:lstStyle/>
          <a:p>
            <a:pPr marL="12700">
              <a:lnSpc>
                <a:spcPct val="100000"/>
              </a:lnSpc>
              <a:spcBef>
                <a:spcPts val="100"/>
              </a:spcBef>
            </a:pPr>
            <a:r>
              <a:rPr dirty="0" sz="1100" b="1">
                <a:latin typeface="Arial"/>
                <a:cs typeface="Arial"/>
              </a:rPr>
              <a:t>Subject: </a:t>
            </a:r>
            <a:r>
              <a:rPr dirty="0" sz="1100">
                <a:latin typeface="Arial"/>
                <a:cs typeface="Arial"/>
              </a:rPr>
              <a:t>Project</a:t>
            </a:r>
            <a:r>
              <a:rPr dirty="0" sz="1100" spc="-70">
                <a:latin typeface="Arial"/>
                <a:cs typeface="Arial"/>
              </a:rPr>
              <a:t> </a:t>
            </a:r>
            <a:r>
              <a:rPr dirty="0" sz="1100">
                <a:latin typeface="Arial"/>
                <a:cs typeface="Arial"/>
              </a:rPr>
              <a:t>Proposal</a:t>
            </a:r>
            <a:endParaRPr sz="1100">
              <a:latin typeface="Arial"/>
              <a:cs typeface="Arial"/>
            </a:endParaRPr>
          </a:p>
          <a:p>
            <a:pPr>
              <a:lnSpc>
                <a:spcPct val="100000"/>
              </a:lnSpc>
              <a:spcBef>
                <a:spcPts val="50"/>
              </a:spcBef>
            </a:pPr>
            <a:endParaRPr sz="1200">
              <a:latin typeface="Arial"/>
              <a:cs typeface="Arial"/>
            </a:endParaRPr>
          </a:p>
          <a:p>
            <a:pPr marL="12700" marR="5080">
              <a:lnSpc>
                <a:spcPct val="110900"/>
              </a:lnSpc>
            </a:pPr>
            <a:r>
              <a:rPr dirty="0" sz="1100" b="1">
                <a:latin typeface="Arial"/>
                <a:cs typeface="Arial"/>
              </a:rPr>
              <a:t>Proposed Research Topic: </a:t>
            </a:r>
            <a:r>
              <a:rPr dirty="0" sz="1100" spc="-5">
                <a:latin typeface="Arial"/>
                <a:cs typeface="Arial"/>
              </a:rPr>
              <a:t>Introducing </a:t>
            </a:r>
            <a:r>
              <a:rPr dirty="0" sz="1100">
                <a:latin typeface="Arial"/>
                <a:cs typeface="Arial"/>
              </a:rPr>
              <a:t>Advanced</a:t>
            </a:r>
            <a:r>
              <a:rPr dirty="0" sz="1100" spc="-25">
                <a:latin typeface="Arial"/>
                <a:cs typeface="Arial"/>
              </a:rPr>
              <a:t> </a:t>
            </a:r>
            <a:r>
              <a:rPr dirty="0" sz="1100">
                <a:latin typeface="Arial"/>
                <a:cs typeface="Arial"/>
              </a:rPr>
              <a:t>Technology  for Aircraft</a:t>
            </a:r>
            <a:r>
              <a:rPr dirty="0" sz="1100" spc="-5">
                <a:latin typeface="Arial"/>
                <a:cs typeface="Arial"/>
              </a:rPr>
              <a:t> Safety.</a:t>
            </a:r>
            <a:endParaRPr sz="110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idx="7" sz="quarter"/>
          </p:nvPr>
        </p:nvSpPr>
        <p:spPr>
          <a:prstGeom prst="rect"/>
        </p:spPr>
        <p:txBody>
          <a:bodyPr wrap="square" lIns="0" tIns="6350" rIns="0" bIns="0" rtlCol="0" vert="horz">
            <a:spAutoFit/>
          </a:bodyPr>
          <a:lstStyle/>
          <a:p>
            <a:pPr marL="12700">
              <a:lnSpc>
                <a:spcPct val="100000"/>
              </a:lnSpc>
              <a:spcBef>
                <a:spcPts val="50"/>
              </a:spcBef>
            </a:pPr>
            <a:r>
              <a:rPr dirty="0" spc="-100"/>
              <a:t>Page </a:t>
            </a:r>
            <a:fld id="{81D60167-4931-47E6-BA6A-407CBD079E47}" type="slidenum">
              <a:rPr dirty="0" b="1">
                <a:latin typeface="Calibri"/>
                <a:cs typeface="Calibri"/>
              </a:rPr>
              <a:t>16</a:t>
            </a:fld>
            <a:r>
              <a:rPr dirty="0" b="1">
                <a:latin typeface="Calibri"/>
                <a:cs typeface="Calibri"/>
              </a:rPr>
              <a:t> </a:t>
            </a:r>
            <a:r>
              <a:rPr dirty="0" spc="-10"/>
              <a:t>of</a:t>
            </a:r>
            <a:r>
              <a:rPr dirty="0" spc="-90"/>
              <a:t> </a:t>
            </a:r>
            <a:r>
              <a:rPr dirty="0" b="1">
                <a:latin typeface="Calibri"/>
                <a:cs typeface="Calibri"/>
              </a:rPr>
              <a:t>46</a:t>
            </a:r>
          </a:p>
        </p:txBody>
      </p:sp>
      <p:sp>
        <p:nvSpPr>
          <p:cNvPr id="2" name="object 2"/>
          <p:cNvSpPr txBox="1"/>
          <p:nvPr/>
        </p:nvSpPr>
        <p:spPr>
          <a:xfrm>
            <a:off x="711200" y="436891"/>
            <a:ext cx="1539240" cy="193675"/>
          </a:xfrm>
          <a:prstGeom prst="rect">
            <a:avLst/>
          </a:prstGeom>
        </p:spPr>
        <p:txBody>
          <a:bodyPr wrap="square" lIns="0" tIns="12700" rIns="0" bIns="0" rtlCol="0" vert="horz">
            <a:spAutoFit/>
          </a:bodyPr>
          <a:lstStyle/>
          <a:p>
            <a:pPr marL="12700">
              <a:lnSpc>
                <a:spcPct val="100000"/>
              </a:lnSpc>
              <a:spcBef>
                <a:spcPts val="100"/>
              </a:spcBef>
            </a:pPr>
            <a:r>
              <a:rPr dirty="0" sz="1100" spc="-120">
                <a:latin typeface="Arial"/>
                <a:cs typeface="Arial"/>
              </a:rPr>
              <a:t>SATHYABAMA</a:t>
            </a:r>
            <a:r>
              <a:rPr dirty="0" sz="1100" spc="-70">
                <a:latin typeface="Arial"/>
                <a:cs typeface="Arial"/>
              </a:rPr>
              <a:t> </a:t>
            </a:r>
            <a:r>
              <a:rPr dirty="0" sz="1100" spc="-135">
                <a:latin typeface="Arial"/>
                <a:cs typeface="Arial"/>
              </a:rPr>
              <a:t>UNIVERSITY</a:t>
            </a:r>
            <a:endParaRPr sz="1100">
              <a:latin typeface="Arial"/>
              <a:cs typeface="Arial"/>
            </a:endParaRPr>
          </a:p>
        </p:txBody>
      </p:sp>
      <p:sp>
        <p:nvSpPr>
          <p:cNvPr id="3" name="object 3"/>
          <p:cNvSpPr txBox="1"/>
          <p:nvPr/>
        </p:nvSpPr>
        <p:spPr>
          <a:xfrm>
            <a:off x="3047505" y="436891"/>
            <a:ext cx="1629410" cy="193675"/>
          </a:xfrm>
          <a:prstGeom prst="rect">
            <a:avLst/>
          </a:prstGeom>
        </p:spPr>
        <p:txBody>
          <a:bodyPr wrap="square" lIns="0" tIns="12700" rIns="0" bIns="0" rtlCol="0" vert="horz">
            <a:spAutoFit/>
          </a:bodyPr>
          <a:lstStyle/>
          <a:p>
            <a:pPr marL="12700">
              <a:lnSpc>
                <a:spcPct val="100000"/>
              </a:lnSpc>
              <a:spcBef>
                <a:spcPts val="100"/>
              </a:spcBef>
            </a:pPr>
            <a:r>
              <a:rPr dirty="0" sz="1100" spc="-85">
                <a:latin typeface="Arial"/>
                <a:cs typeface="Arial"/>
              </a:rPr>
              <a:t>UNIT </a:t>
            </a:r>
            <a:r>
              <a:rPr dirty="0" sz="1100" spc="-70">
                <a:latin typeface="Arial"/>
                <a:cs typeface="Arial"/>
              </a:rPr>
              <a:t>IV </a:t>
            </a:r>
            <a:r>
              <a:rPr dirty="0" sz="1100" spc="-135">
                <a:latin typeface="Arial"/>
                <a:cs typeface="Arial"/>
              </a:rPr>
              <a:t>FLYING </a:t>
            </a:r>
            <a:r>
              <a:rPr dirty="0" sz="1100" spc="-55">
                <a:latin typeface="Arial"/>
                <a:cs typeface="Arial"/>
              </a:rPr>
              <a:t>IN</a:t>
            </a:r>
            <a:r>
              <a:rPr dirty="0" sz="1100" spc="-185">
                <a:latin typeface="Arial"/>
                <a:cs typeface="Arial"/>
              </a:rPr>
              <a:t> </a:t>
            </a:r>
            <a:r>
              <a:rPr dirty="0" sz="1100" spc="-160">
                <a:latin typeface="Arial"/>
                <a:cs typeface="Arial"/>
              </a:rPr>
              <a:t>COLOURS</a:t>
            </a:r>
            <a:endParaRPr sz="1100">
              <a:latin typeface="Arial"/>
              <a:cs typeface="Arial"/>
            </a:endParaRPr>
          </a:p>
        </p:txBody>
      </p:sp>
      <p:sp>
        <p:nvSpPr>
          <p:cNvPr id="4" name="object 4"/>
          <p:cNvSpPr txBox="1"/>
          <p:nvPr/>
        </p:nvSpPr>
        <p:spPr>
          <a:xfrm>
            <a:off x="711200" y="1050135"/>
            <a:ext cx="3991610" cy="5598795"/>
          </a:xfrm>
          <a:prstGeom prst="rect">
            <a:avLst/>
          </a:prstGeom>
        </p:spPr>
        <p:txBody>
          <a:bodyPr wrap="square" lIns="0" tIns="30480" rIns="0" bIns="0" rtlCol="0" vert="horz">
            <a:spAutoFit/>
          </a:bodyPr>
          <a:lstStyle/>
          <a:p>
            <a:pPr marL="12700">
              <a:lnSpc>
                <a:spcPct val="100000"/>
              </a:lnSpc>
              <a:spcBef>
                <a:spcPts val="240"/>
              </a:spcBef>
            </a:pPr>
            <a:r>
              <a:rPr dirty="0" sz="1100" b="1">
                <a:latin typeface="Arial"/>
                <a:cs typeface="Arial"/>
              </a:rPr>
              <a:t>Purpose:</a:t>
            </a:r>
            <a:endParaRPr sz="1100">
              <a:latin typeface="Arial"/>
              <a:cs typeface="Arial"/>
            </a:endParaRPr>
          </a:p>
          <a:p>
            <a:pPr algn="just" marL="12700" marR="5080">
              <a:lnSpc>
                <a:spcPct val="110100"/>
              </a:lnSpc>
              <a:spcBef>
                <a:spcPts val="10"/>
              </a:spcBef>
            </a:pPr>
            <a:r>
              <a:rPr dirty="0" sz="1100">
                <a:latin typeface="Arial"/>
                <a:cs typeface="Arial"/>
              </a:rPr>
              <a:t>A survey of the aircraft </a:t>
            </a:r>
            <a:r>
              <a:rPr dirty="0" sz="1100" spc="-5">
                <a:latin typeface="Arial"/>
                <a:cs typeface="Arial"/>
              </a:rPr>
              <a:t>accidents </a:t>
            </a:r>
            <a:r>
              <a:rPr dirty="0" sz="1100">
                <a:latin typeface="Arial"/>
                <a:cs typeface="Arial"/>
              </a:rPr>
              <a:t>will be made and the data will  be compared, with respect to the reasons such as lack of pilot  comments, lack of attention, navigational requirements, and  speed changes. This project proposal is directed to explore the  emerging safety issues of advanced technology aircraft and to  suggest training in investigation techniques required to update  with new</a:t>
            </a:r>
            <a:r>
              <a:rPr dirty="0" sz="1100" spc="-5">
                <a:latin typeface="Arial"/>
                <a:cs typeface="Arial"/>
              </a:rPr>
              <a:t> technology.</a:t>
            </a:r>
            <a:endParaRPr sz="1100">
              <a:latin typeface="Arial"/>
              <a:cs typeface="Arial"/>
            </a:endParaRPr>
          </a:p>
          <a:p>
            <a:pPr>
              <a:lnSpc>
                <a:spcPct val="100000"/>
              </a:lnSpc>
              <a:spcBef>
                <a:spcPts val="35"/>
              </a:spcBef>
            </a:pPr>
            <a:endParaRPr sz="1350">
              <a:latin typeface="Arial"/>
              <a:cs typeface="Arial"/>
            </a:endParaRPr>
          </a:p>
          <a:p>
            <a:pPr marL="12700">
              <a:lnSpc>
                <a:spcPct val="100000"/>
              </a:lnSpc>
            </a:pPr>
            <a:r>
              <a:rPr dirty="0" sz="1100" b="1">
                <a:latin typeface="Arial"/>
                <a:cs typeface="Arial"/>
              </a:rPr>
              <a:t>Background:</a:t>
            </a:r>
            <a:endParaRPr sz="1100">
              <a:latin typeface="Arial"/>
              <a:cs typeface="Arial"/>
            </a:endParaRPr>
          </a:p>
          <a:p>
            <a:pPr algn="just" marL="12700" marR="5080">
              <a:lnSpc>
                <a:spcPct val="110200"/>
              </a:lnSpc>
              <a:spcBef>
                <a:spcPts val="10"/>
              </a:spcBef>
            </a:pPr>
            <a:r>
              <a:rPr dirty="0" sz="1100">
                <a:latin typeface="Arial"/>
                <a:cs typeface="Arial"/>
              </a:rPr>
              <a:t>The study will be conducted by a team in collaboration with The  Bureau of Air Safety Investigation which proposes this research  project by </a:t>
            </a:r>
            <a:r>
              <a:rPr dirty="0" sz="1100" spc="-5">
                <a:latin typeface="Arial"/>
                <a:cs typeface="Arial"/>
              </a:rPr>
              <a:t>recognizing </a:t>
            </a:r>
            <a:r>
              <a:rPr dirty="0" sz="1100">
                <a:latin typeface="Arial"/>
                <a:cs typeface="Arial"/>
              </a:rPr>
              <a:t>the special safety issues that can be  applied to advanced technology aircraft. A team of six students  will conduct a survey of </a:t>
            </a:r>
            <a:r>
              <a:rPr dirty="0" sz="1100" spc="-5">
                <a:latin typeface="Arial"/>
                <a:cs typeface="Arial"/>
              </a:rPr>
              <a:t>accident </a:t>
            </a:r>
            <a:r>
              <a:rPr dirty="0" sz="1100">
                <a:latin typeface="Arial"/>
                <a:cs typeface="Arial"/>
              </a:rPr>
              <a:t>rates </a:t>
            </a:r>
            <a:r>
              <a:rPr dirty="0" sz="1100" spc="-5">
                <a:latin typeface="Arial"/>
                <a:cs typeface="Arial"/>
              </a:rPr>
              <a:t>which </a:t>
            </a:r>
            <a:r>
              <a:rPr dirty="0" sz="1100">
                <a:latin typeface="Arial"/>
                <a:cs typeface="Arial"/>
              </a:rPr>
              <a:t>have been  declining with each successive technological advance over the  last thirty years. </a:t>
            </a:r>
            <a:r>
              <a:rPr dirty="0" sz="1100" spc="-5">
                <a:latin typeface="Arial"/>
                <a:cs typeface="Arial"/>
              </a:rPr>
              <a:t>Observation </a:t>
            </a:r>
            <a:r>
              <a:rPr dirty="0" sz="1100" spc="-10">
                <a:latin typeface="Arial"/>
                <a:cs typeface="Arial"/>
              </a:rPr>
              <a:t>will </a:t>
            </a:r>
            <a:r>
              <a:rPr dirty="0" sz="1100">
                <a:latin typeface="Arial"/>
                <a:cs typeface="Arial"/>
              </a:rPr>
              <a:t>be made with the assistance </a:t>
            </a:r>
            <a:r>
              <a:rPr dirty="0" sz="1100" spc="-15">
                <a:latin typeface="Arial"/>
                <a:cs typeface="Arial"/>
              </a:rPr>
              <a:t>of  </a:t>
            </a:r>
            <a:r>
              <a:rPr dirty="0" sz="1100">
                <a:latin typeface="Arial"/>
                <a:cs typeface="Arial"/>
              </a:rPr>
              <a:t>The Bureau of Air Safety Investigation. </a:t>
            </a:r>
            <a:r>
              <a:rPr dirty="0" sz="1100" spc="-5">
                <a:latin typeface="Arial"/>
                <a:cs typeface="Arial"/>
              </a:rPr>
              <a:t>However, </a:t>
            </a:r>
            <a:r>
              <a:rPr dirty="0" sz="1100">
                <a:latin typeface="Arial"/>
                <a:cs typeface="Arial"/>
              </a:rPr>
              <a:t>new  technology has also resulted in a range of new human factors  and operational difficulties. The </a:t>
            </a:r>
            <a:r>
              <a:rPr dirty="0" sz="1100" spc="-10">
                <a:latin typeface="Arial"/>
                <a:cs typeface="Arial"/>
              </a:rPr>
              <a:t>work </a:t>
            </a:r>
            <a:r>
              <a:rPr dirty="0" sz="1100">
                <a:latin typeface="Arial"/>
                <a:cs typeface="Arial"/>
              </a:rPr>
              <a:t>of pilots and other airline  personnel is being changed by the </a:t>
            </a:r>
            <a:r>
              <a:rPr dirty="0" sz="1100" spc="-5">
                <a:latin typeface="Arial"/>
                <a:cs typeface="Arial"/>
              </a:rPr>
              <a:t>introduction </a:t>
            </a:r>
            <a:r>
              <a:rPr dirty="0" sz="1100">
                <a:latin typeface="Arial"/>
                <a:cs typeface="Arial"/>
              </a:rPr>
              <a:t>of new  technology.</a:t>
            </a:r>
            <a:endParaRPr sz="1100">
              <a:latin typeface="Arial"/>
              <a:cs typeface="Arial"/>
            </a:endParaRPr>
          </a:p>
          <a:p>
            <a:pPr>
              <a:lnSpc>
                <a:spcPct val="100000"/>
              </a:lnSpc>
              <a:spcBef>
                <a:spcPts val="30"/>
              </a:spcBef>
            </a:pPr>
            <a:endParaRPr sz="1350">
              <a:latin typeface="Arial"/>
              <a:cs typeface="Arial"/>
            </a:endParaRPr>
          </a:p>
          <a:p>
            <a:pPr marL="12700">
              <a:lnSpc>
                <a:spcPct val="100000"/>
              </a:lnSpc>
            </a:pPr>
            <a:r>
              <a:rPr dirty="0" sz="1100" b="1">
                <a:latin typeface="Arial"/>
                <a:cs typeface="Arial"/>
              </a:rPr>
              <a:t>Scope:</a:t>
            </a:r>
            <a:endParaRPr sz="1100">
              <a:latin typeface="Arial"/>
              <a:cs typeface="Arial"/>
            </a:endParaRPr>
          </a:p>
          <a:p>
            <a:pPr marL="469900" marR="732790" indent="-228600">
              <a:lnSpc>
                <a:spcPct val="110000"/>
              </a:lnSpc>
              <a:spcBef>
                <a:spcPts val="85"/>
              </a:spcBef>
              <a:buFont typeface="Symbol"/>
              <a:buChar char=""/>
              <a:tabLst>
                <a:tab pos="469265" algn="l"/>
                <a:tab pos="469900" algn="l"/>
              </a:tabLst>
            </a:pPr>
            <a:r>
              <a:rPr dirty="0" sz="1100">
                <a:latin typeface="Arial"/>
                <a:cs typeface="Arial"/>
              </a:rPr>
              <a:t>To focus safety </a:t>
            </a:r>
            <a:r>
              <a:rPr dirty="0" sz="1100" spc="-5">
                <a:latin typeface="Arial"/>
                <a:cs typeface="Arial"/>
              </a:rPr>
              <a:t>issues pertinent </a:t>
            </a:r>
            <a:r>
              <a:rPr dirty="0" sz="1100">
                <a:latin typeface="Arial"/>
                <a:cs typeface="Arial"/>
              </a:rPr>
              <a:t>to </a:t>
            </a:r>
            <a:r>
              <a:rPr dirty="0" sz="1100" spc="-5">
                <a:latin typeface="Arial"/>
                <a:cs typeface="Arial"/>
              </a:rPr>
              <a:t>Advanced  </a:t>
            </a:r>
            <a:r>
              <a:rPr dirty="0" sz="1100">
                <a:latin typeface="Arial"/>
                <a:cs typeface="Arial"/>
              </a:rPr>
              <a:t>Technology</a:t>
            </a:r>
            <a:r>
              <a:rPr dirty="0" sz="1100" spc="-5">
                <a:latin typeface="Arial"/>
                <a:cs typeface="Arial"/>
              </a:rPr>
              <a:t> Aircraft</a:t>
            </a:r>
            <a:endParaRPr sz="1100">
              <a:latin typeface="Arial"/>
              <a:cs typeface="Arial"/>
            </a:endParaRPr>
          </a:p>
          <a:p>
            <a:pPr marL="469900" marR="644525" indent="-228600">
              <a:lnSpc>
                <a:spcPct val="110900"/>
              </a:lnSpc>
              <a:spcBef>
                <a:spcPts val="60"/>
              </a:spcBef>
              <a:buFont typeface="Symbol"/>
              <a:buChar char=""/>
              <a:tabLst>
                <a:tab pos="469265" algn="l"/>
                <a:tab pos="469900" algn="l"/>
              </a:tabLst>
            </a:pPr>
            <a:r>
              <a:rPr dirty="0" sz="1100">
                <a:latin typeface="Arial"/>
                <a:cs typeface="Arial"/>
              </a:rPr>
              <a:t>To give reasons for the implementation of</a:t>
            </a:r>
            <a:r>
              <a:rPr dirty="0" sz="1100" spc="-80">
                <a:latin typeface="Arial"/>
                <a:cs typeface="Arial"/>
              </a:rPr>
              <a:t> </a:t>
            </a:r>
            <a:r>
              <a:rPr dirty="0" sz="1100">
                <a:latin typeface="Arial"/>
                <a:cs typeface="Arial"/>
              </a:rPr>
              <a:t>new  technology</a:t>
            </a:r>
            <a:r>
              <a:rPr dirty="0" sz="1100" spc="-5">
                <a:latin typeface="Arial"/>
                <a:cs typeface="Arial"/>
              </a:rPr>
              <a:t> aircrafts.</a:t>
            </a:r>
            <a:endParaRPr sz="1100">
              <a:latin typeface="Arial"/>
              <a:cs typeface="Arial"/>
            </a:endParaRPr>
          </a:p>
          <a:p>
            <a:pPr marL="469900" marR="154940" indent="-228600">
              <a:lnSpc>
                <a:spcPct val="110000"/>
              </a:lnSpc>
              <a:spcBef>
                <a:spcPts val="70"/>
              </a:spcBef>
              <a:buFont typeface="Symbol"/>
              <a:buChar char=""/>
              <a:tabLst>
                <a:tab pos="469265" algn="l"/>
                <a:tab pos="469900" algn="l"/>
              </a:tabLst>
            </a:pPr>
            <a:r>
              <a:rPr dirty="0" sz="1100">
                <a:latin typeface="Arial"/>
                <a:cs typeface="Arial"/>
              </a:rPr>
              <a:t>To </a:t>
            </a:r>
            <a:r>
              <a:rPr dirty="0" sz="1100" spc="-5">
                <a:latin typeface="Arial"/>
                <a:cs typeface="Arial"/>
              </a:rPr>
              <a:t>familiarize </a:t>
            </a:r>
            <a:r>
              <a:rPr dirty="0" sz="1100">
                <a:latin typeface="Arial"/>
                <a:cs typeface="Arial"/>
              </a:rPr>
              <a:t>the staff with issues related to</a:t>
            </a:r>
            <a:r>
              <a:rPr dirty="0" sz="1100" spc="-25">
                <a:latin typeface="Arial"/>
                <a:cs typeface="Arial"/>
              </a:rPr>
              <a:t> </a:t>
            </a:r>
            <a:r>
              <a:rPr dirty="0" sz="1100">
                <a:latin typeface="Arial"/>
                <a:cs typeface="Arial"/>
              </a:rPr>
              <a:t>advanced  technology </a:t>
            </a:r>
            <a:r>
              <a:rPr dirty="0" sz="1100" spc="-5">
                <a:latin typeface="Arial"/>
                <a:cs typeface="Arial"/>
              </a:rPr>
              <a:t>aircraft </a:t>
            </a:r>
            <a:r>
              <a:rPr dirty="0" sz="1100">
                <a:latin typeface="Arial"/>
                <a:cs typeface="Arial"/>
              </a:rPr>
              <a:t>system.</a:t>
            </a:r>
            <a:endParaRPr sz="1100">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sldNum" idx="7" sz="quarter"/>
          </p:nvPr>
        </p:nvSpPr>
        <p:spPr>
          <a:prstGeom prst="rect"/>
        </p:spPr>
        <p:txBody>
          <a:bodyPr wrap="square" lIns="0" tIns="6350" rIns="0" bIns="0" rtlCol="0" vert="horz">
            <a:spAutoFit/>
          </a:bodyPr>
          <a:lstStyle/>
          <a:p>
            <a:pPr marL="12700">
              <a:lnSpc>
                <a:spcPct val="100000"/>
              </a:lnSpc>
              <a:spcBef>
                <a:spcPts val="50"/>
              </a:spcBef>
            </a:pPr>
            <a:r>
              <a:rPr dirty="0" spc="-100"/>
              <a:t>Page </a:t>
            </a:r>
            <a:fld id="{81D60167-4931-47E6-BA6A-407CBD079E47}" type="slidenum">
              <a:rPr dirty="0" b="1">
                <a:latin typeface="Calibri"/>
                <a:cs typeface="Calibri"/>
              </a:rPr>
              <a:t>16</a:t>
            </a:fld>
            <a:r>
              <a:rPr dirty="0" b="1">
                <a:latin typeface="Calibri"/>
                <a:cs typeface="Calibri"/>
              </a:rPr>
              <a:t> </a:t>
            </a:r>
            <a:r>
              <a:rPr dirty="0" spc="-10"/>
              <a:t>of</a:t>
            </a:r>
            <a:r>
              <a:rPr dirty="0" spc="-90"/>
              <a:t> </a:t>
            </a:r>
            <a:r>
              <a:rPr dirty="0" b="1">
                <a:latin typeface="Calibri"/>
                <a:cs typeface="Calibri"/>
              </a:rPr>
              <a:t>46</a:t>
            </a:r>
          </a:p>
        </p:txBody>
      </p:sp>
      <p:sp>
        <p:nvSpPr>
          <p:cNvPr id="2" name="object 2"/>
          <p:cNvSpPr txBox="1"/>
          <p:nvPr/>
        </p:nvSpPr>
        <p:spPr>
          <a:xfrm>
            <a:off x="711200" y="436891"/>
            <a:ext cx="1539240" cy="193675"/>
          </a:xfrm>
          <a:prstGeom prst="rect">
            <a:avLst/>
          </a:prstGeom>
        </p:spPr>
        <p:txBody>
          <a:bodyPr wrap="square" lIns="0" tIns="12700" rIns="0" bIns="0" rtlCol="0" vert="horz">
            <a:spAutoFit/>
          </a:bodyPr>
          <a:lstStyle/>
          <a:p>
            <a:pPr marL="12700">
              <a:lnSpc>
                <a:spcPct val="100000"/>
              </a:lnSpc>
              <a:spcBef>
                <a:spcPts val="100"/>
              </a:spcBef>
            </a:pPr>
            <a:r>
              <a:rPr dirty="0" sz="1100" spc="-120">
                <a:latin typeface="Arial"/>
                <a:cs typeface="Arial"/>
              </a:rPr>
              <a:t>SATHYABAMA</a:t>
            </a:r>
            <a:r>
              <a:rPr dirty="0" sz="1100" spc="-70">
                <a:latin typeface="Arial"/>
                <a:cs typeface="Arial"/>
              </a:rPr>
              <a:t> </a:t>
            </a:r>
            <a:r>
              <a:rPr dirty="0" sz="1100" spc="-135">
                <a:latin typeface="Arial"/>
                <a:cs typeface="Arial"/>
              </a:rPr>
              <a:t>UNIVERSITY</a:t>
            </a:r>
            <a:endParaRPr sz="1100">
              <a:latin typeface="Arial"/>
              <a:cs typeface="Arial"/>
            </a:endParaRPr>
          </a:p>
        </p:txBody>
      </p:sp>
      <p:sp>
        <p:nvSpPr>
          <p:cNvPr id="3" name="object 3"/>
          <p:cNvSpPr txBox="1"/>
          <p:nvPr/>
        </p:nvSpPr>
        <p:spPr>
          <a:xfrm>
            <a:off x="3047505" y="436891"/>
            <a:ext cx="1629410" cy="193675"/>
          </a:xfrm>
          <a:prstGeom prst="rect">
            <a:avLst/>
          </a:prstGeom>
        </p:spPr>
        <p:txBody>
          <a:bodyPr wrap="square" lIns="0" tIns="12700" rIns="0" bIns="0" rtlCol="0" vert="horz">
            <a:spAutoFit/>
          </a:bodyPr>
          <a:lstStyle/>
          <a:p>
            <a:pPr marL="12700">
              <a:lnSpc>
                <a:spcPct val="100000"/>
              </a:lnSpc>
              <a:spcBef>
                <a:spcPts val="100"/>
              </a:spcBef>
            </a:pPr>
            <a:r>
              <a:rPr dirty="0" sz="1100" spc="-85">
                <a:latin typeface="Arial"/>
                <a:cs typeface="Arial"/>
              </a:rPr>
              <a:t>UNIT </a:t>
            </a:r>
            <a:r>
              <a:rPr dirty="0" sz="1100" spc="-70">
                <a:latin typeface="Arial"/>
                <a:cs typeface="Arial"/>
              </a:rPr>
              <a:t>IV </a:t>
            </a:r>
            <a:r>
              <a:rPr dirty="0" sz="1100" spc="-135">
                <a:latin typeface="Arial"/>
                <a:cs typeface="Arial"/>
              </a:rPr>
              <a:t>FLYING </a:t>
            </a:r>
            <a:r>
              <a:rPr dirty="0" sz="1100" spc="-55">
                <a:latin typeface="Arial"/>
                <a:cs typeface="Arial"/>
              </a:rPr>
              <a:t>IN</a:t>
            </a:r>
            <a:r>
              <a:rPr dirty="0" sz="1100" spc="-185">
                <a:latin typeface="Arial"/>
                <a:cs typeface="Arial"/>
              </a:rPr>
              <a:t> </a:t>
            </a:r>
            <a:r>
              <a:rPr dirty="0" sz="1100" spc="-160">
                <a:latin typeface="Arial"/>
                <a:cs typeface="Arial"/>
              </a:rPr>
              <a:t>COLOURS</a:t>
            </a:r>
            <a:endParaRPr sz="1100">
              <a:latin typeface="Arial"/>
              <a:cs typeface="Arial"/>
            </a:endParaRPr>
          </a:p>
        </p:txBody>
      </p:sp>
      <p:sp>
        <p:nvSpPr>
          <p:cNvPr id="4" name="object 4"/>
          <p:cNvSpPr txBox="1"/>
          <p:nvPr/>
        </p:nvSpPr>
        <p:spPr>
          <a:xfrm>
            <a:off x="660400" y="1050135"/>
            <a:ext cx="4068445" cy="5618480"/>
          </a:xfrm>
          <a:prstGeom prst="rect">
            <a:avLst/>
          </a:prstGeom>
        </p:spPr>
        <p:txBody>
          <a:bodyPr wrap="square" lIns="0" tIns="30480" rIns="0" bIns="0" rtlCol="0" vert="horz">
            <a:spAutoFit/>
          </a:bodyPr>
          <a:lstStyle/>
          <a:p>
            <a:pPr algn="just" marL="63500">
              <a:lnSpc>
                <a:spcPct val="100000"/>
              </a:lnSpc>
              <a:spcBef>
                <a:spcPts val="240"/>
              </a:spcBef>
            </a:pPr>
            <a:r>
              <a:rPr dirty="0" sz="1100" b="1">
                <a:latin typeface="Arial"/>
                <a:cs typeface="Arial"/>
              </a:rPr>
              <a:t>Theoretical</a:t>
            </a:r>
            <a:r>
              <a:rPr dirty="0" sz="1100" spc="-5" b="1">
                <a:latin typeface="Arial"/>
                <a:cs typeface="Arial"/>
              </a:rPr>
              <a:t> framework:</a:t>
            </a:r>
            <a:endParaRPr sz="1100">
              <a:latin typeface="Arial"/>
              <a:cs typeface="Arial"/>
            </a:endParaRPr>
          </a:p>
          <a:p>
            <a:pPr algn="just" marL="63500" marR="30480">
              <a:lnSpc>
                <a:spcPct val="110100"/>
              </a:lnSpc>
              <a:spcBef>
                <a:spcPts val="10"/>
              </a:spcBef>
            </a:pPr>
            <a:r>
              <a:rPr dirty="0" sz="1100">
                <a:latin typeface="Arial"/>
                <a:cs typeface="Arial"/>
              </a:rPr>
              <a:t>The instruments provided by the </a:t>
            </a:r>
            <a:r>
              <a:rPr dirty="0" sz="1100" spc="-5">
                <a:latin typeface="Arial"/>
                <a:cs typeface="Arial"/>
              </a:rPr>
              <a:t>University </a:t>
            </a:r>
            <a:r>
              <a:rPr dirty="0" sz="1100">
                <a:latin typeface="Arial"/>
                <a:cs typeface="Arial"/>
              </a:rPr>
              <a:t>for the study will be  used besides seeking the help of The Bureau of Air Safety  Investigation. The focus is on generating data at key points  specified above and to compare with reasons when there were  less accidents. </a:t>
            </a:r>
            <a:r>
              <a:rPr dirty="0" sz="1100" spc="-5">
                <a:latin typeface="Arial"/>
                <a:cs typeface="Arial"/>
              </a:rPr>
              <a:t>Statistical </a:t>
            </a:r>
            <a:r>
              <a:rPr dirty="0" sz="1100">
                <a:latin typeface="Arial"/>
                <a:cs typeface="Arial"/>
              </a:rPr>
              <a:t>tools will be used to analyze and  interpret the data. </a:t>
            </a:r>
            <a:r>
              <a:rPr dirty="0" sz="1100" spc="-5">
                <a:latin typeface="Arial"/>
                <a:cs typeface="Arial"/>
              </a:rPr>
              <a:t>Interviewing </a:t>
            </a:r>
            <a:r>
              <a:rPr dirty="0" sz="1100">
                <a:latin typeface="Arial"/>
                <a:cs typeface="Arial"/>
              </a:rPr>
              <a:t>the crew, pilots, control  authorities also </a:t>
            </a:r>
            <a:r>
              <a:rPr dirty="0" sz="1100" spc="-10">
                <a:latin typeface="Arial"/>
                <a:cs typeface="Arial"/>
              </a:rPr>
              <a:t>will </a:t>
            </a:r>
            <a:r>
              <a:rPr dirty="0" sz="1100">
                <a:latin typeface="Arial"/>
                <a:cs typeface="Arial"/>
              </a:rPr>
              <a:t>validate the</a:t>
            </a:r>
            <a:r>
              <a:rPr dirty="0" sz="1100" spc="5">
                <a:latin typeface="Arial"/>
                <a:cs typeface="Arial"/>
              </a:rPr>
              <a:t> </a:t>
            </a:r>
            <a:r>
              <a:rPr dirty="0" sz="1100" spc="-5">
                <a:latin typeface="Arial"/>
                <a:cs typeface="Arial"/>
              </a:rPr>
              <a:t>study.</a:t>
            </a:r>
            <a:endParaRPr sz="1100">
              <a:latin typeface="Arial"/>
              <a:cs typeface="Arial"/>
            </a:endParaRPr>
          </a:p>
          <a:p>
            <a:pPr>
              <a:lnSpc>
                <a:spcPct val="100000"/>
              </a:lnSpc>
              <a:spcBef>
                <a:spcPts val="35"/>
              </a:spcBef>
            </a:pPr>
            <a:endParaRPr sz="1350">
              <a:latin typeface="Arial"/>
              <a:cs typeface="Arial"/>
            </a:endParaRPr>
          </a:p>
          <a:p>
            <a:pPr marL="63500">
              <a:lnSpc>
                <a:spcPct val="100000"/>
              </a:lnSpc>
            </a:pPr>
            <a:r>
              <a:rPr dirty="0" sz="1100" b="1">
                <a:latin typeface="Arial"/>
                <a:cs typeface="Arial"/>
              </a:rPr>
              <a:t>Method:</a:t>
            </a:r>
            <a:endParaRPr sz="1100">
              <a:latin typeface="Arial"/>
              <a:cs typeface="Arial"/>
            </a:endParaRPr>
          </a:p>
          <a:p>
            <a:pPr algn="just" marL="63500" marR="33655">
              <a:lnSpc>
                <a:spcPct val="110000"/>
              </a:lnSpc>
              <a:spcBef>
                <a:spcPts val="10"/>
              </a:spcBef>
            </a:pPr>
            <a:r>
              <a:rPr dirty="0" sz="1100">
                <a:latin typeface="Arial"/>
                <a:cs typeface="Arial"/>
              </a:rPr>
              <a:t>The safety issues associated with advanced technology </a:t>
            </a:r>
            <a:r>
              <a:rPr dirty="0" sz="1100" spc="-5">
                <a:latin typeface="Arial"/>
                <a:cs typeface="Arial"/>
              </a:rPr>
              <a:t>aircraft  </a:t>
            </a:r>
            <a:r>
              <a:rPr dirty="0" sz="1100">
                <a:latin typeface="Arial"/>
                <a:cs typeface="Arial"/>
              </a:rPr>
              <a:t>will be investigated by conducting a </a:t>
            </a:r>
            <a:r>
              <a:rPr dirty="0" sz="1100" spc="-5">
                <a:latin typeface="Arial"/>
                <a:cs typeface="Arial"/>
              </a:rPr>
              <a:t>literature review, </a:t>
            </a:r>
            <a:r>
              <a:rPr dirty="0" sz="1100">
                <a:latin typeface="Arial"/>
                <a:cs typeface="Arial"/>
              </a:rPr>
              <a:t>since it  provides an overview of the safety concerns of </a:t>
            </a:r>
            <a:r>
              <a:rPr dirty="0" sz="1100" spc="-5">
                <a:latin typeface="Arial"/>
                <a:cs typeface="Arial"/>
              </a:rPr>
              <a:t>overseas  </a:t>
            </a:r>
            <a:r>
              <a:rPr dirty="0" sz="1100">
                <a:latin typeface="Arial"/>
                <a:cs typeface="Arial"/>
              </a:rPr>
              <a:t>authorities. The study is </a:t>
            </a:r>
            <a:r>
              <a:rPr dirty="0" sz="1100" spc="-5">
                <a:latin typeface="Arial"/>
                <a:cs typeface="Arial"/>
              </a:rPr>
              <a:t>focused</a:t>
            </a:r>
            <a:r>
              <a:rPr dirty="0" sz="1100" spc="-15">
                <a:latin typeface="Arial"/>
                <a:cs typeface="Arial"/>
              </a:rPr>
              <a:t> </a:t>
            </a:r>
            <a:r>
              <a:rPr dirty="0" sz="1100">
                <a:latin typeface="Arial"/>
                <a:cs typeface="Arial"/>
              </a:rPr>
              <a:t>at</a:t>
            </a:r>
            <a:endParaRPr sz="1100">
              <a:latin typeface="Arial"/>
              <a:cs typeface="Arial"/>
            </a:endParaRPr>
          </a:p>
          <a:p>
            <a:pPr algn="just" marL="520700" marR="33655" indent="-228600">
              <a:lnSpc>
                <a:spcPct val="110000"/>
              </a:lnSpc>
              <a:spcBef>
                <a:spcPts val="85"/>
              </a:spcBef>
              <a:buFont typeface="Symbol"/>
              <a:buChar char=""/>
              <a:tabLst>
                <a:tab pos="520700" algn="l"/>
              </a:tabLst>
            </a:pPr>
            <a:r>
              <a:rPr dirty="0" sz="1100">
                <a:latin typeface="Arial"/>
                <a:cs typeface="Arial"/>
              </a:rPr>
              <a:t>Conducting a literature </a:t>
            </a:r>
            <a:r>
              <a:rPr dirty="0" sz="1100" spc="-5">
                <a:latin typeface="Arial"/>
                <a:cs typeface="Arial"/>
              </a:rPr>
              <a:t>review </a:t>
            </a:r>
            <a:r>
              <a:rPr dirty="0" sz="1100">
                <a:latin typeface="Arial"/>
                <a:cs typeface="Arial"/>
              </a:rPr>
              <a:t>on advanced technology  aircrafts.</a:t>
            </a:r>
            <a:endParaRPr sz="1100">
              <a:latin typeface="Arial"/>
              <a:cs typeface="Arial"/>
            </a:endParaRPr>
          </a:p>
          <a:p>
            <a:pPr algn="just" marL="520700" marR="33655" indent="-228600">
              <a:lnSpc>
                <a:spcPct val="110900"/>
              </a:lnSpc>
              <a:spcBef>
                <a:spcPts val="60"/>
              </a:spcBef>
              <a:buFont typeface="Symbol"/>
              <a:buChar char=""/>
              <a:tabLst>
                <a:tab pos="520700" algn="l"/>
              </a:tabLst>
            </a:pPr>
            <a:r>
              <a:rPr dirty="0" sz="1100">
                <a:latin typeface="Arial"/>
                <a:cs typeface="Arial"/>
              </a:rPr>
              <a:t>Choosing the right technology and installing them at  suitable aircrafts agreed upon with the Department of  </a:t>
            </a:r>
            <a:r>
              <a:rPr dirty="0" sz="1100" spc="-5">
                <a:latin typeface="Arial"/>
                <a:cs typeface="Arial"/>
              </a:rPr>
              <a:t>Aviation </a:t>
            </a:r>
            <a:r>
              <a:rPr dirty="0" sz="1100">
                <a:latin typeface="Arial"/>
                <a:cs typeface="Arial"/>
              </a:rPr>
              <a:t>Technology.</a:t>
            </a:r>
            <a:endParaRPr sz="1100">
              <a:latin typeface="Arial"/>
              <a:cs typeface="Arial"/>
            </a:endParaRPr>
          </a:p>
          <a:p>
            <a:pPr algn="just" marL="520700" marR="33655" indent="-228600">
              <a:lnSpc>
                <a:spcPct val="110000"/>
              </a:lnSpc>
              <a:spcBef>
                <a:spcPts val="70"/>
              </a:spcBef>
              <a:buFont typeface="Symbol"/>
              <a:buChar char=""/>
              <a:tabLst>
                <a:tab pos="520700" algn="l"/>
              </a:tabLst>
            </a:pPr>
            <a:r>
              <a:rPr dirty="0" sz="1100" spc="-5">
                <a:latin typeface="Arial"/>
                <a:cs typeface="Arial"/>
              </a:rPr>
              <a:t>Meeting </a:t>
            </a:r>
            <a:r>
              <a:rPr dirty="0" sz="1100">
                <a:latin typeface="Arial"/>
                <a:cs typeface="Arial"/>
              </a:rPr>
              <a:t>team members regularly to clarify and provide  insight into </a:t>
            </a:r>
            <a:r>
              <a:rPr dirty="0" sz="1100" spc="-5">
                <a:latin typeface="Arial"/>
                <a:cs typeface="Arial"/>
              </a:rPr>
              <a:t>observations </a:t>
            </a:r>
            <a:r>
              <a:rPr dirty="0" sz="1100">
                <a:latin typeface="Arial"/>
                <a:cs typeface="Arial"/>
              </a:rPr>
              <a:t>made.</a:t>
            </a:r>
            <a:endParaRPr sz="1100">
              <a:latin typeface="Arial"/>
              <a:cs typeface="Arial"/>
            </a:endParaRPr>
          </a:p>
          <a:p>
            <a:pPr algn="just" marL="520700" marR="34290" indent="-228600">
              <a:lnSpc>
                <a:spcPct val="110000"/>
              </a:lnSpc>
              <a:spcBef>
                <a:spcPts val="85"/>
              </a:spcBef>
              <a:buFont typeface="Symbol"/>
              <a:buChar char=""/>
              <a:tabLst>
                <a:tab pos="520700" algn="l"/>
              </a:tabLst>
            </a:pPr>
            <a:r>
              <a:rPr dirty="0" sz="1100">
                <a:latin typeface="Arial"/>
                <a:cs typeface="Arial"/>
              </a:rPr>
              <a:t>Undertaking an </a:t>
            </a:r>
            <a:r>
              <a:rPr dirty="0" sz="1100" spc="-5">
                <a:latin typeface="Arial"/>
                <a:cs typeface="Arial"/>
              </a:rPr>
              <a:t>analysis </a:t>
            </a:r>
            <a:r>
              <a:rPr dirty="0" sz="1100">
                <a:latin typeface="Arial"/>
                <a:cs typeface="Arial"/>
              </a:rPr>
              <a:t>of the field notes and </a:t>
            </a:r>
            <a:r>
              <a:rPr dirty="0" sz="1100" spc="-5">
                <a:latin typeface="Arial"/>
                <a:cs typeface="Arial"/>
              </a:rPr>
              <a:t>interview  </a:t>
            </a:r>
            <a:r>
              <a:rPr dirty="0" sz="1100">
                <a:latin typeface="Arial"/>
                <a:cs typeface="Arial"/>
              </a:rPr>
              <a:t>notes, using </a:t>
            </a:r>
            <a:r>
              <a:rPr dirty="0" sz="1100" spc="-5">
                <a:latin typeface="Arial"/>
                <a:cs typeface="Arial"/>
              </a:rPr>
              <a:t>statistical </a:t>
            </a:r>
            <a:r>
              <a:rPr dirty="0" sz="1100">
                <a:latin typeface="Arial"/>
                <a:cs typeface="Arial"/>
              </a:rPr>
              <a:t>tools.</a:t>
            </a:r>
            <a:endParaRPr sz="1100">
              <a:latin typeface="Arial"/>
              <a:cs typeface="Arial"/>
            </a:endParaRPr>
          </a:p>
          <a:p>
            <a:pPr algn="just" marL="520700" marR="33655" indent="-228600">
              <a:lnSpc>
                <a:spcPct val="110500"/>
              </a:lnSpc>
              <a:spcBef>
                <a:spcPts val="65"/>
              </a:spcBef>
              <a:buFont typeface="Symbol"/>
              <a:buChar char=""/>
              <a:tabLst>
                <a:tab pos="520700" algn="l"/>
              </a:tabLst>
            </a:pPr>
            <a:r>
              <a:rPr dirty="0" sz="1100">
                <a:latin typeface="Arial"/>
                <a:cs typeface="Arial"/>
              </a:rPr>
              <a:t>Writing a project report that combines an </a:t>
            </a:r>
            <a:r>
              <a:rPr dirty="0" sz="1100" spc="-5">
                <a:latin typeface="Arial"/>
                <a:cs typeface="Arial"/>
              </a:rPr>
              <a:t>understanding  </a:t>
            </a:r>
            <a:r>
              <a:rPr dirty="0" sz="1100">
                <a:latin typeface="Arial"/>
                <a:cs typeface="Arial"/>
              </a:rPr>
              <a:t>of the relevant study and previous research with the  results of</a:t>
            </a:r>
            <a:r>
              <a:rPr dirty="0" sz="1100" spc="-5">
                <a:latin typeface="Arial"/>
                <a:cs typeface="Arial"/>
              </a:rPr>
              <a:t> </a:t>
            </a:r>
            <a:r>
              <a:rPr dirty="0" sz="1100">
                <a:latin typeface="Arial"/>
                <a:cs typeface="Arial"/>
              </a:rPr>
              <a:t>study.</a:t>
            </a:r>
            <a:endParaRPr sz="1100">
              <a:latin typeface="Arial"/>
              <a:cs typeface="Arial"/>
            </a:endParaRPr>
          </a:p>
          <a:p>
            <a:pPr>
              <a:lnSpc>
                <a:spcPct val="100000"/>
              </a:lnSpc>
              <a:spcBef>
                <a:spcPts val="20"/>
              </a:spcBef>
            </a:pPr>
            <a:endParaRPr sz="1350">
              <a:latin typeface="Arial"/>
              <a:cs typeface="Arial"/>
            </a:endParaRPr>
          </a:p>
          <a:p>
            <a:pPr marL="63500">
              <a:lnSpc>
                <a:spcPct val="100000"/>
              </a:lnSpc>
            </a:pPr>
            <a:r>
              <a:rPr dirty="0" sz="1100" b="1">
                <a:latin typeface="Arial"/>
                <a:cs typeface="Arial"/>
              </a:rPr>
              <a:t>Timetable:</a:t>
            </a:r>
            <a:endParaRPr sz="1100">
              <a:latin typeface="Arial"/>
              <a:cs typeface="Arial"/>
            </a:endParaRPr>
          </a:p>
          <a:p>
            <a:pPr marL="62865" marR="1224915">
              <a:lnSpc>
                <a:spcPct val="110000"/>
              </a:lnSpc>
              <a:spcBef>
                <a:spcPts val="25"/>
              </a:spcBef>
              <a:tabLst>
                <a:tab pos="1881505" algn="l"/>
              </a:tabLst>
            </a:pPr>
            <a:r>
              <a:rPr dirty="0" sz="1100" i="1">
                <a:latin typeface="Arial"/>
                <a:cs typeface="Arial"/>
              </a:rPr>
              <a:t>Prepare</a:t>
            </a:r>
            <a:r>
              <a:rPr dirty="0" sz="1100" spc="5" i="1">
                <a:latin typeface="Arial"/>
                <a:cs typeface="Arial"/>
              </a:rPr>
              <a:t> </a:t>
            </a:r>
            <a:r>
              <a:rPr dirty="0" sz="1100" i="1">
                <a:latin typeface="Arial"/>
                <a:cs typeface="Arial"/>
              </a:rPr>
              <a:t>proposal</a:t>
            </a:r>
            <a:r>
              <a:rPr dirty="0" sz="1100" spc="5" i="1">
                <a:latin typeface="Arial"/>
                <a:cs typeface="Arial"/>
              </a:rPr>
              <a:t> </a:t>
            </a:r>
            <a:r>
              <a:rPr dirty="0" sz="1100" i="1">
                <a:latin typeface="Arial"/>
                <a:cs typeface="Arial"/>
              </a:rPr>
              <a:t>by	</a:t>
            </a:r>
            <a:r>
              <a:rPr dirty="0" sz="1100" spc="-5" i="1">
                <a:latin typeface="Arial"/>
                <a:cs typeface="Arial"/>
              </a:rPr>
              <a:t>15</a:t>
            </a:r>
            <a:r>
              <a:rPr dirty="0" baseline="39682" sz="1050" spc="-7" i="1">
                <a:latin typeface="Arial"/>
                <a:cs typeface="Arial"/>
              </a:rPr>
              <a:t>th </a:t>
            </a:r>
            <a:r>
              <a:rPr dirty="0" sz="1100" i="1">
                <a:latin typeface="Arial"/>
                <a:cs typeface="Arial"/>
              </a:rPr>
              <a:t>September  </a:t>
            </a:r>
            <a:r>
              <a:rPr dirty="0" sz="1100" i="1">
                <a:latin typeface="Arial"/>
                <a:cs typeface="Arial"/>
              </a:rPr>
              <a:t>Complete </a:t>
            </a:r>
            <a:r>
              <a:rPr dirty="0" sz="1100" spc="-5" i="1">
                <a:latin typeface="Arial"/>
                <a:cs typeface="Arial"/>
              </a:rPr>
              <a:t>literature </a:t>
            </a:r>
            <a:r>
              <a:rPr dirty="0" sz="1100" i="1">
                <a:latin typeface="Arial"/>
                <a:cs typeface="Arial"/>
              </a:rPr>
              <a:t>review </a:t>
            </a:r>
            <a:r>
              <a:rPr dirty="0" sz="1100" spc="5" i="1">
                <a:latin typeface="Arial"/>
                <a:cs typeface="Arial"/>
              </a:rPr>
              <a:t>by25</a:t>
            </a:r>
            <a:r>
              <a:rPr dirty="0" baseline="39682" sz="1050" spc="7" i="1">
                <a:latin typeface="Arial"/>
                <a:cs typeface="Arial"/>
              </a:rPr>
              <a:t>th</a:t>
            </a:r>
            <a:r>
              <a:rPr dirty="0" baseline="39682" sz="1050" spc="157" i="1">
                <a:latin typeface="Arial"/>
                <a:cs typeface="Arial"/>
              </a:rPr>
              <a:t> </a:t>
            </a:r>
            <a:r>
              <a:rPr dirty="0" sz="1100" i="1">
                <a:latin typeface="Arial"/>
                <a:cs typeface="Arial"/>
              </a:rPr>
              <a:t>September</a:t>
            </a:r>
            <a:endParaRPr sz="1100">
              <a:latin typeface="Arial"/>
              <a:cs typeface="Arial"/>
            </a:endParaRPr>
          </a:p>
        </p:txBody>
      </p:sp>
      <p:sp>
        <p:nvSpPr>
          <p:cNvPr id="5" name="object 5"/>
          <p:cNvSpPr txBox="1"/>
          <p:nvPr/>
        </p:nvSpPr>
        <p:spPr>
          <a:xfrm>
            <a:off x="711192" y="6643211"/>
            <a:ext cx="1401445" cy="394335"/>
          </a:xfrm>
          <a:prstGeom prst="rect">
            <a:avLst/>
          </a:prstGeom>
        </p:spPr>
        <p:txBody>
          <a:bodyPr wrap="square" lIns="0" tIns="12700" rIns="0" bIns="0" rtlCol="0" vert="horz">
            <a:spAutoFit/>
          </a:bodyPr>
          <a:lstStyle/>
          <a:p>
            <a:pPr marL="12700" marR="5080">
              <a:lnSpc>
                <a:spcPct val="110000"/>
              </a:lnSpc>
              <a:spcBef>
                <a:spcPts val="100"/>
              </a:spcBef>
            </a:pPr>
            <a:r>
              <a:rPr dirty="0" sz="1100" i="1">
                <a:latin typeface="Arial"/>
                <a:cs typeface="Arial"/>
              </a:rPr>
              <a:t>Install Instruments by  </a:t>
            </a:r>
            <a:r>
              <a:rPr dirty="0" sz="1100" i="1">
                <a:latin typeface="Arial"/>
                <a:cs typeface="Arial"/>
              </a:rPr>
              <a:t>Complete fieldwork</a:t>
            </a:r>
            <a:r>
              <a:rPr dirty="0" sz="1100" spc="-90" i="1">
                <a:latin typeface="Arial"/>
                <a:cs typeface="Arial"/>
              </a:rPr>
              <a:t> </a:t>
            </a:r>
            <a:r>
              <a:rPr dirty="0" sz="1100" i="1">
                <a:latin typeface="Arial"/>
                <a:cs typeface="Arial"/>
              </a:rPr>
              <a:t>by</a:t>
            </a:r>
            <a:endParaRPr sz="1100">
              <a:latin typeface="Arial"/>
              <a:cs typeface="Arial"/>
            </a:endParaRPr>
          </a:p>
        </p:txBody>
      </p:sp>
      <p:sp>
        <p:nvSpPr>
          <p:cNvPr id="6" name="object 6"/>
          <p:cNvSpPr txBox="1"/>
          <p:nvPr/>
        </p:nvSpPr>
        <p:spPr>
          <a:xfrm>
            <a:off x="2503931" y="6643211"/>
            <a:ext cx="850900" cy="394335"/>
          </a:xfrm>
          <a:prstGeom prst="rect">
            <a:avLst/>
          </a:prstGeom>
        </p:spPr>
        <p:txBody>
          <a:bodyPr wrap="square" lIns="0" tIns="12700" rIns="0" bIns="0" rtlCol="0" vert="horz">
            <a:spAutoFit/>
          </a:bodyPr>
          <a:lstStyle/>
          <a:p>
            <a:pPr marL="50165" marR="30480" indent="-12700">
              <a:lnSpc>
                <a:spcPct val="110000"/>
              </a:lnSpc>
              <a:spcBef>
                <a:spcPts val="100"/>
              </a:spcBef>
            </a:pPr>
            <a:r>
              <a:rPr dirty="0" sz="1100" spc="-5" i="1">
                <a:latin typeface="Arial"/>
                <a:cs typeface="Arial"/>
              </a:rPr>
              <a:t>1</a:t>
            </a:r>
            <a:r>
              <a:rPr dirty="0" baseline="39682" sz="1050" spc="-7" i="1">
                <a:latin typeface="Arial"/>
                <a:cs typeface="Arial"/>
              </a:rPr>
              <a:t>st </a:t>
            </a:r>
            <a:r>
              <a:rPr dirty="0" sz="1100" i="1">
                <a:latin typeface="Arial"/>
                <a:cs typeface="Arial"/>
              </a:rPr>
              <a:t>October  </a:t>
            </a:r>
            <a:r>
              <a:rPr dirty="0" sz="1100" spc="-5" i="1">
                <a:latin typeface="Arial"/>
                <a:cs typeface="Arial"/>
              </a:rPr>
              <a:t>31</a:t>
            </a:r>
            <a:r>
              <a:rPr dirty="0" baseline="39682" sz="1050" spc="-7" i="1">
                <a:latin typeface="Arial"/>
                <a:cs typeface="Arial"/>
              </a:rPr>
              <a:t>st</a:t>
            </a:r>
            <a:r>
              <a:rPr dirty="0" baseline="39682" sz="1050" spc="67" i="1">
                <a:latin typeface="Arial"/>
                <a:cs typeface="Arial"/>
              </a:rPr>
              <a:t> </a:t>
            </a:r>
            <a:r>
              <a:rPr dirty="0" sz="1100" i="1">
                <a:latin typeface="Arial"/>
                <a:cs typeface="Arial"/>
              </a:rPr>
              <a:t>October</a:t>
            </a:r>
            <a:endParaRPr sz="1100">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sldNum" idx="7" sz="quarter"/>
          </p:nvPr>
        </p:nvSpPr>
        <p:spPr>
          <a:prstGeom prst="rect"/>
        </p:spPr>
        <p:txBody>
          <a:bodyPr wrap="square" lIns="0" tIns="6350" rIns="0" bIns="0" rtlCol="0" vert="horz">
            <a:spAutoFit/>
          </a:bodyPr>
          <a:lstStyle/>
          <a:p>
            <a:pPr marL="12700">
              <a:lnSpc>
                <a:spcPct val="100000"/>
              </a:lnSpc>
              <a:spcBef>
                <a:spcPts val="50"/>
              </a:spcBef>
            </a:pPr>
            <a:r>
              <a:rPr dirty="0" spc="-100"/>
              <a:t>Page </a:t>
            </a:r>
            <a:fld id="{81D60167-4931-47E6-BA6A-407CBD079E47}" type="slidenum">
              <a:rPr dirty="0" b="1">
                <a:latin typeface="Calibri"/>
                <a:cs typeface="Calibri"/>
              </a:rPr>
              <a:t>19</a:t>
            </a:fld>
            <a:r>
              <a:rPr dirty="0" b="1">
                <a:latin typeface="Calibri"/>
                <a:cs typeface="Calibri"/>
              </a:rPr>
              <a:t> </a:t>
            </a:r>
            <a:r>
              <a:rPr dirty="0" spc="-10"/>
              <a:t>of</a:t>
            </a:r>
            <a:r>
              <a:rPr dirty="0" spc="-90"/>
              <a:t> </a:t>
            </a:r>
            <a:r>
              <a:rPr dirty="0" b="1">
                <a:latin typeface="Calibri"/>
                <a:cs typeface="Calibri"/>
              </a:rPr>
              <a:t>46</a:t>
            </a:r>
          </a:p>
        </p:txBody>
      </p:sp>
      <p:sp>
        <p:nvSpPr>
          <p:cNvPr id="2" name="object 2"/>
          <p:cNvSpPr txBox="1"/>
          <p:nvPr/>
        </p:nvSpPr>
        <p:spPr>
          <a:xfrm>
            <a:off x="711200" y="436891"/>
            <a:ext cx="1539240" cy="193675"/>
          </a:xfrm>
          <a:prstGeom prst="rect">
            <a:avLst/>
          </a:prstGeom>
        </p:spPr>
        <p:txBody>
          <a:bodyPr wrap="square" lIns="0" tIns="12700" rIns="0" bIns="0" rtlCol="0" vert="horz">
            <a:spAutoFit/>
          </a:bodyPr>
          <a:lstStyle/>
          <a:p>
            <a:pPr marL="12700">
              <a:lnSpc>
                <a:spcPct val="100000"/>
              </a:lnSpc>
              <a:spcBef>
                <a:spcPts val="100"/>
              </a:spcBef>
            </a:pPr>
            <a:r>
              <a:rPr dirty="0" sz="1100" spc="-120">
                <a:latin typeface="Arial"/>
                <a:cs typeface="Arial"/>
              </a:rPr>
              <a:t>SATHYABAMA</a:t>
            </a:r>
            <a:r>
              <a:rPr dirty="0" sz="1100" spc="-70">
                <a:latin typeface="Arial"/>
                <a:cs typeface="Arial"/>
              </a:rPr>
              <a:t> </a:t>
            </a:r>
            <a:r>
              <a:rPr dirty="0" sz="1100" spc="-135">
                <a:latin typeface="Arial"/>
                <a:cs typeface="Arial"/>
              </a:rPr>
              <a:t>UNIVERSITY</a:t>
            </a:r>
            <a:endParaRPr sz="1100">
              <a:latin typeface="Arial"/>
              <a:cs typeface="Arial"/>
            </a:endParaRPr>
          </a:p>
        </p:txBody>
      </p:sp>
      <p:sp>
        <p:nvSpPr>
          <p:cNvPr id="3" name="object 3"/>
          <p:cNvSpPr txBox="1"/>
          <p:nvPr/>
        </p:nvSpPr>
        <p:spPr>
          <a:xfrm>
            <a:off x="3047505" y="436891"/>
            <a:ext cx="1629410" cy="193675"/>
          </a:xfrm>
          <a:prstGeom prst="rect">
            <a:avLst/>
          </a:prstGeom>
        </p:spPr>
        <p:txBody>
          <a:bodyPr wrap="square" lIns="0" tIns="12700" rIns="0" bIns="0" rtlCol="0" vert="horz">
            <a:spAutoFit/>
          </a:bodyPr>
          <a:lstStyle/>
          <a:p>
            <a:pPr marL="12700">
              <a:lnSpc>
                <a:spcPct val="100000"/>
              </a:lnSpc>
              <a:spcBef>
                <a:spcPts val="100"/>
              </a:spcBef>
            </a:pPr>
            <a:r>
              <a:rPr dirty="0" sz="1100" spc="-85">
                <a:latin typeface="Arial"/>
                <a:cs typeface="Arial"/>
              </a:rPr>
              <a:t>UNIT </a:t>
            </a:r>
            <a:r>
              <a:rPr dirty="0" sz="1100" spc="-70">
                <a:latin typeface="Arial"/>
                <a:cs typeface="Arial"/>
              </a:rPr>
              <a:t>IV </a:t>
            </a:r>
            <a:r>
              <a:rPr dirty="0" sz="1100" spc="-135">
                <a:latin typeface="Arial"/>
                <a:cs typeface="Arial"/>
              </a:rPr>
              <a:t>FLYING </a:t>
            </a:r>
            <a:r>
              <a:rPr dirty="0" sz="1100" spc="-55">
                <a:latin typeface="Arial"/>
                <a:cs typeface="Arial"/>
              </a:rPr>
              <a:t>IN</a:t>
            </a:r>
            <a:r>
              <a:rPr dirty="0" sz="1100" spc="-185">
                <a:latin typeface="Arial"/>
                <a:cs typeface="Arial"/>
              </a:rPr>
              <a:t> </a:t>
            </a:r>
            <a:r>
              <a:rPr dirty="0" sz="1100" spc="-160">
                <a:latin typeface="Arial"/>
                <a:cs typeface="Arial"/>
              </a:rPr>
              <a:t>COLOURS</a:t>
            </a:r>
            <a:endParaRPr sz="1100">
              <a:latin typeface="Arial"/>
              <a:cs typeface="Arial"/>
            </a:endParaRPr>
          </a:p>
        </p:txBody>
      </p:sp>
      <p:sp>
        <p:nvSpPr>
          <p:cNvPr id="4" name="object 4"/>
          <p:cNvSpPr txBox="1"/>
          <p:nvPr/>
        </p:nvSpPr>
        <p:spPr>
          <a:xfrm>
            <a:off x="711192" y="1053186"/>
            <a:ext cx="1510030" cy="579120"/>
          </a:xfrm>
          <a:prstGeom prst="rect">
            <a:avLst/>
          </a:prstGeom>
        </p:spPr>
        <p:txBody>
          <a:bodyPr wrap="square" lIns="0" tIns="12700" rIns="0" bIns="0" rtlCol="0" vert="horz">
            <a:spAutoFit/>
          </a:bodyPr>
          <a:lstStyle/>
          <a:p>
            <a:pPr marL="12700" marR="5080">
              <a:lnSpc>
                <a:spcPct val="110000"/>
              </a:lnSpc>
              <a:spcBef>
                <a:spcPts val="100"/>
              </a:spcBef>
            </a:pPr>
            <a:r>
              <a:rPr dirty="0" sz="1100" i="1">
                <a:latin typeface="Arial"/>
                <a:cs typeface="Arial"/>
              </a:rPr>
              <a:t>Complete analysis by  </a:t>
            </a:r>
            <a:r>
              <a:rPr dirty="0" sz="1100" i="1">
                <a:latin typeface="Arial"/>
                <a:cs typeface="Arial"/>
              </a:rPr>
              <a:t>Give presentation on  Complete final </a:t>
            </a:r>
            <a:r>
              <a:rPr dirty="0" sz="1100" spc="-5" i="1">
                <a:latin typeface="Arial"/>
                <a:cs typeface="Arial"/>
              </a:rPr>
              <a:t>report</a:t>
            </a:r>
            <a:r>
              <a:rPr dirty="0" sz="1100" spc="-65" i="1">
                <a:latin typeface="Arial"/>
                <a:cs typeface="Arial"/>
              </a:rPr>
              <a:t> </a:t>
            </a:r>
            <a:r>
              <a:rPr dirty="0" sz="1100" i="1">
                <a:latin typeface="Arial"/>
                <a:cs typeface="Arial"/>
              </a:rPr>
              <a:t>by</a:t>
            </a:r>
            <a:endParaRPr sz="1100">
              <a:latin typeface="Arial"/>
              <a:cs typeface="Arial"/>
            </a:endParaRPr>
          </a:p>
        </p:txBody>
      </p:sp>
      <p:sp>
        <p:nvSpPr>
          <p:cNvPr id="5" name="object 5"/>
          <p:cNvSpPr txBox="1"/>
          <p:nvPr/>
        </p:nvSpPr>
        <p:spPr>
          <a:xfrm>
            <a:off x="2503931" y="1053186"/>
            <a:ext cx="1003300" cy="579120"/>
          </a:xfrm>
          <a:prstGeom prst="rect">
            <a:avLst/>
          </a:prstGeom>
        </p:spPr>
        <p:txBody>
          <a:bodyPr wrap="square" lIns="0" tIns="12700" rIns="0" bIns="0" rtlCol="0" vert="horz">
            <a:spAutoFit/>
          </a:bodyPr>
          <a:lstStyle/>
          <a:p>
            <a:pPr algn="just" marL="38100" marR="30480">
              <a:lnSpc>
                <a:spcPct val="110000"/>
              </a:lnSpc>
              <a:spcBef>
                <a:spcPts val="100"/>
              </a:spcBef>
            </a:pPr>
            <a:r>
              <a:rPr dirty="0" sz="1100" spc="-5" i="1">
                <a:latin typeface="Arial"/>
                <a:cs typeface="Arial"/>
              </a:rPr>
              <a:t>10</a:t>
            </a:r>
            <a:r>
              <a:rPr dirty="0" baseline="39682" sz="1050" spc="-7" i="1">
                <a:latin typeface="Arial"/>
                <a:cs typeface="Arial"/>
              </a:rPr>
              <a:t>th </a:t>
            </a:r>
            <a:r>
              <a:rPr dirty="0" sz="1100" i="1">
                <a:latin typeface="Arial"/>
                <a:cs typeface="Arial"/>
              </a:rPr>
              <a:t>November  </a:t>
            </a:r>
            <a:r>
              <a:rPr dirty="0" sz="1100" spc="-5" i="1">
                <a:latin typeface="Arial"/>
                <a:cs typeface="Arial"/>
              </a:rPr>
              <a:t>11</a:t>
            </a:r>
            <a:r>
              <a:rPr dirty="0" baseline="39682" sz="1050" spc="-7" i="1">
                <a:latin typeface="Arial"/>
                <a:cs typeface="Arial"/>
              </a:rPr>
              <a:t>th </a:t>
            </a:r>
            <a:r>
              <a:rPr dirty="0" sz="1100" i="1">
                <a:latin typeface="Arial"/>
                <a:cs typeface="Arial"/>
              </a:rPr>
              <a:t>November  </a:t>
            </a:r>
            <a:r>
              <a:rPr dirty="0" sz="1100" spc="-5" i="1">
                <a:latin typeface="Arial"/>
                <a:cs typeface="Arial"/>
              </a:rPr>
              <a:t>15</a:t>
            </a:r>
            <a:r>
              <a:rPr dirty="0" baseline="39682" sz="1050" spc="-7" i="1">
                <a:latin typeface="Arial"/>
                <a:cs typeface="Arial"/>
              </a:rPr>
              <a:t>th</a:t>
            </a:r>
            <a:r>
              <a:rPr dirty="0" baseline="39682" sz="1050" spc="89" i="1">
                <a:latin typeface="Arial"/>
                <a:cs typeface="Arial"/>
              </a:rPr>
              <a:t> </a:t>
            </a:r>
            <a:r>
              <a:rPr dirty="0" sz="1100" i="1">
                <a:latin typeface="Arial"/>
                <a:cs typeface="Arial"/>
              </a:rPr>
              <a:t>November</a:t>
            </a:r>
            <a:endParaRPr sz="1100">
              <a:latin typeface="Arial"/>
              <a:cs typeface="Arial"/>
            </a:endParaRPr>
          </a:p>
        </p:txBody>
      </p:sp>
      <p:sp>
        <p:nvSpPr>
          <p:cNvPr id="6" name="object 6"/>
          <p:cNvSpPr txBox="1"/>
          <p:nvPr/>
        </p:nvSpPr>
        <p:spPr>
          <a:xfrm>
            <a:off x="711185" y="1786227"/>
            <a:ext cx="3992245" cy="5204460"/>
          </a:xfrm>
          <a:prstGeom prst="rect">
            <a:avLst/>
          </a:prstGeom>
        </p:spPr>
        <p:txBody>
          <a:bodyPr wrap="square" lIns="0" tIns="32384" rIns="0" bIns="0" rtlCol="0" vert="horz">
            <a:spAutoFit/>
          </a:bodyPr>
          <a:lstStyle/>
          <a:p>
            <a:pPr marL="12700">
              <a:lnSpc>
                <a:spcPct val="100000"/>
              </a:lnSpc>
              <a:spcBef>
                <a:spcPts val="254"/>
              </a:spcBef>
            </a:pPr>
            <a:r>
              <a:rPr dirty="0" sz="1100" b="1">
                <a:latin typeface="Arial"/>
                <a:cs typeface="Arial"/>
              </a:rPr>
              <a:t>Limitations:</a:t>
            </a:r>
            <a:endParaRPr sz="1100">
              <a:latin typeface="Arial"/>
              <a:cs typeface="Arial"/>
            </a:endParaRPr>
          </a:p>
          <a:p>
            <a:pPr algn="just" marL="12700" marR="5080">
              <a:lnSpc>
                <a:spcPct val="110100"/>
              </a:lnSpc>
              <a:spcBef>
                <a:spcPts val="20"/>
              </a:spcBef>
            </a:pPr>
            <a:r>
              <a:rPr dirty="0" sz="1100">
                <a:latin typeface="Arial"/>
                <a:cs typeface="Arial"/>
              </a:rPr>
              <a:t>Though advanced technologies are </a:t>
            </a:r>
            <a:r>
              <a:rPr dirty="0" sz="1100" spc="-5">
                <a:latin typeface="Arial"/>
                <a:cs typeface="Arial"/>
              </a:rPr>
              <a:t>encouraged </a:t>
            </a:r>
            <a:r>
              <a:rPr dirty="0" sz="1100">
                <a:latin typeface="Arial"/>
                <a:cs typeface="Arial"/>
              </a:rPr>
              <a:t>and  implemented, there are few limitations. The study is limited to  the errors made in the cockpit area such as data entry errors,  monitoring failures and mode selection errors. Besides, the  study is focused on violation of traffic rules that occur  </a:t>
            </a:r>
            <a:r>
              <a:rPr dirty="0" sz="1100" spc="-5">
                <a:latin typeface="Arial"/>
                <a:cs typeface="Arial"/>
              </a:rPr>
              <a:t>frequently, </a:t>
            </a:r>
            <a:r>
              <a:rPr dirty="0" sz="1100">
                <a:latin typeface="Arial"/>
                <a:cs typeface="Arial"/>
              </a:rPr>
              <a:t>since </a:t>
            </a:r>
            <a:r>
              <a:rPr dirty="0" sz="1100" spc="10">
                <a:latin typeface="Arial"/>
                <a:cs typeface="Arial"/>
              </a:rPr>
              <a:t>the </a:t>
            </a:r>
            <a:r>
              <a:rPr dirty="0" sz="1100">
                <a:latin typeface="Arial"/>
                <a:cs typeface="Arial"/>
              </a:rPr>
              <a:t>crew members sometimes fail </a:t>
            </a:r>
            <a:r>
              <a:rPr dirty="0" sz="1100" spc="10">
                <a:latin typeface="Arial"/>
                <a:cs typeface="Arial"/>
              </a:rPr>
              <a:t>to </a:t>
            </a:r>
            <a:r>
              <a:rPr dirty="0" sz="1100">
                <a:latin typeface="Arial"/>
                <a:cs typeface="Arial"/>
              </a:rPr>
              <a:t>follow the  ATC instructions in the </a:t>
            </a:r>
            <a:r>
              <a:rPr dirty="0" sz="1100" spc="-5">
                <a:latin typeface="Arial"/>
                <a:cs typeface="Arial"/>
              </a:rPr>
              <a:t>utilization </a:t>
            </a:r>
            <a:r>
              <a:rPr dirty="0" sz="1100">
                <a:latin typeface="Arial"/>
                <a:cs typeface="Arial"/>
              </a:rPr>
              <a:t>of advanced</a:t>
            </a:r>
            <a:r>
              <a:rPr dirty="0" sz="1100" spc="-25">
                <a:latin typeface="Arial"/>
                <a:cs typeface="Arial"/>
              </a:rPr>
              <a:t> </a:t>
            </a:r>
            <a:r>
              <a:rPr dirty="0" sz="1100">
                <a:latin typeface="Arial"/>
                <a:cs typeface="Arial"/>
              </a:rPr>
              <a:t>technologies.</a:t>
            </a:r>
            <a:endParaRPr sz="1100">
              <a:latin typeface="Arial"/>
              <a:cs typeface="Arial"/>
            </a:endParaRPr>
          </a:p>
          <a:p>
            <a:pPr>
              <a:lnSpc>
                <a:spcPct val="100000"/>
              </a:lnSpc>
              <a:spcBef>
                <a:spcPts val="20"/>
              </a:spcBef>
            </a:pPr>
            <a:endParaRPr sz="1350">
              <a:latin typeface="Arial"/>
              <a:cs typeface="Arial"/>
            </a:endParaRPr>
          </a:p>
          <a:p>
            <a:pPr marL="12700">
              <a:lnSpc>
                <a:spcPct val="100000"/>
              </a:lnSpc>
            </a:pPr>
            <a:r>
              <a:rPr dirty="0" sz="1100" b="1">
                <a:latin typeface="Arial"/>
                <a:cs typeface="Arial"/>
              </a:rPr>
              <a:t>Delimitations:</a:t>
            </a:r>
            <a:endParaRPr sz="1100">
              <a:latin typeface="Arial"/>
              <a:cs typeface="Arial"/>
            </a:endParaRPr>
          </a:p>
          <a:p>
            <a:pPr algn="just" marL="12700" marR="5080">
              <a:lnSpc>
                <a:spcPct val="110500"/>
              </a:lnSpc>
              <a:spcBef>
                <a:spcPts val="20"/>
              </a:spcBef>
            </a:pPr>
            <a:r>
              <a:rPr dirty="0" sz="1100">
                <a:latin typeface="Arial"/>
                <a:cs typeface="Arial"/>
              </a:rPr>
              <a:t>The project can be perfectly successful only if </a:t>
            </a:r>
            <a:r>
              <a:rPr dirty="0" sz="1100" spc="5">
                <a:latin typeface="Arial"/>
                <a:cs typeface="Arial"/>
              </a:rPr>
              <a:t>the </a:t>
            </a:r>
            <a:r>
              <a:rPr dirty="0" sz="1100">
                <a:latin typeface="Arial"/>
                <a:cs typeface="Arial"/>
              </a:rPr>
              <a:t>study is</a:t>
            </a:r>
            <a:r>
              <a:rPr dirty="0" sz="1100" spc="-50">
                <a:latin typeface="Arial"/>
                <a:cs typeface="Arial"/>
              </a:rPr>
              <a:t> </a:t>
            </a:r>
            <a:r>
              <a:rPr dirty="0" sz="1100">
                <a:latin typeface="Arial"/>
                <a:cs typeface="Arial"/>
              </a:rPr>
              <a:t>made  with the help of The Bureau of Air Safety Investigation, The  centre for </a:t>
            </a:r>
            <a:r>
              <a:rPr dirty="0" sz="1100" spc="-5">
                <a:latin typeface="Arial"/>
                <a:cs typeface="Arial"/>
              </a:rPr>
              <a:t>Aviation </a:t>
            </a:r>
            <a:r>
              <a:rPr dirty="0" sz="1100">
                <a:latin typeface="Arial"/>
                <a:cs typeface="Arial"/>
              </a:rPr>
              <a:t>Technology, Air Accident Investigation  Bureau and </a:t>
            </a:r>
            <a:r>
              <a:rPr dirty="0" sz="1100" spc="-5">
                <a:latin typeface="Arial"/>
                <a:cs typeface="Arial"/>
              </a:rPr>
              <a:t>Aviation </a:t>
            </a:r>
            <a:r>
              <a:rPr dirty="0" sz="1100">
                <a:latin typeface="Arial"/>
                <a:cs typeface="Arial"/>
              </a:rPr>
              <a:t>Safety Services</a:t>
            </a:r>
            <a:r>
              <a:rPr dirty="0" sz="1100" b="1">
                <a:latin typeface="Arial"/>
                <a:cs typeface="Arial"/>
              </a:rPr>
              <a:t>. </a:t>
            </a:r>
            <a:r>
              <a:rPr dirty="0" sz="1100">
                <a:latin typeface="Arial"/>
                <a:cs typeface="Arial"/>
              </a:rPr>
              <a:t>Moreover, the time  constraint of the </a:t>
            </a:r>
            <a:r>
              <a:rPr dirty="0" sz="1100" spc="-5">
                <a:latin typeface="Arial"/>
                <a:cs typeface="Arial"/>
              </a:rPr>
              <a:t>semester </a:t>
            </a:r>
            <a:r>
              <a:rPr dirty="0" sz="1100">
                <a:latin typeface="Arial"/>
                <a:cs typeface="Arial"/>
              </a:rPr>
              <a:t>limits the duration </a:t>
            </a:r>
            <a:r>
              <a:rPr dirty="0" sz="1100" spc="-15">
                <a:latin typeface="Arial"/>
                <a:cs typeface="Arial"/>
              </a:rPr>
              <a:t>of </a:t>
            </a:r>
            <a:r>
              <a:rPr dirty="0" sz="1100">
                <a:latin typeface="Arial"/>
                <a:cs typeface="Arial"/>
              </a:rPr>
              <a:t>the</a:t>
            </a:r>
            <a:r>
              <a:rPr dirty="0" sz="1100" spc="-5">
                <a:latin typeface="Arial"/>
                <a:cs typeface="Arial"/>
              </a:rPr>
              <a:t> </a:t>
            </a:r>
            <a:r>
              <a:rPr dirty="0" sz="1100">
                <a:latin typeface="Arial"/>
                <a:cs typeface="Arial"/>
              </a:rPr>
              <a:t>study.</a:t>
            </a:r>
            <a:endParaRPr sz="1100">
              <a:latin typeface="Arial"/>
              <a:cs typeface="Arial"/>
            </a:endParaRPr>
          </a:p>
          <a:p>
            <a:pPr>
              <a:lnSpc>
                <a:spcPct val="100000"/>
              </a:lnSpc>
              <a:spcBef>
                <a:spcPts val="15"/>
              </a:spcBef>
            </a:pPr>
            <a:endParaRPr sz="1350">
              <a:latin typeface="Arial"/>
              <a:cs typeface="Arial"/>
            </a:endParaRPr>
          </a:p>
          <a:p>
            <a:pPr marL="12700">
              <a:lnSpc>
                <a:spcPct val="100000"/>
              </a:lnSpc>
              <a:spcBef>
                <a:spcPts val="5"/>
              </a:spcBef>
            </a:pPr>
            <a:r>
              <a:rPr dirty="0" sz="1100" b="1">
                <a:latin typeface="Arial"/>
                <a:cs typeface="Arial"/>
              </a:rPr>
              <a:t>References:</a:t>
            </a:r>
            <a:endParaRPr sz="1100">
              <a:latin typeface="Arial"/>
              <a:cs typeface="Arial"/>
            </a:endParaRPr>
          </a:p>
          <a:p>
            <a:pPr marL="12700" marR="223520">
              <a:lnSpc>
                <a:spcPct val="110000"/>
              </a:lnSpc>
              <a:spcBef>
                <a:spcPts val="10"/>
              </a:spcBef>
            </a:pPr>
            <a:r>
              <a:rPr dirty="0" sz="1100" i="1">
                <a:latin typeface="Arial"/>
                <a:cs typeface="Arial"/>
                <a:hlinkClick r:id="rId2"/>
              </a:rPr>
              <a:t>www.atsb.gov.au/</a:t>
            </a:r>
            <a:r>
              <a:rPr dirty="0" sz="1100" spc="-30" i="1">
                <a:latin typeface="Arial"/>
                <a:cs typeface="Arial"/>
                <a:hlinkClick r:id="rId2"/>
              </a:rPr>
              <a:t>a</a:t>
            </a:r>
            <a:r>
              <a:rPr dirty="0" sz="1100" i="1">
                <a:latin typeface="Arial"/>
                <a:cs typeface="Arial"/>
                <a:hlinkClick r:id="rId2"/>
              </a:rPr>
              <a:t>viation/aviation-safety-investi</a:t>
            </a:r>
            <a:r>
              <a:rPr dirty="0" sz="1100" spc="-40" i="1">
                <a:latin typeface="Arial"/>
                <a:cs typeface="Arial"/>
                <a:hlinkClick r:id="rId2"/>
              </a:rPr>
              <a:t>g</a:t>
            </a:r>
            <a:r>
              <a:rPr dirty="0" sz="1100" i="1">
                <a:latin typeface="Arial"/>
                <a:cs typeface="Arial"/>
                <a:hlinkClick r:id="rId2"/>
              </a:rPr>
              <a:t>ations-and- </a:t>
            </a:r>
            <a:r>
              <a:rPr dirty="0" sz="1100" i="1">
                <a:latin typeface="Arial"/>
                <a:cs typeface="Arial"/>
              </a:rPr>
              <a:t> </a:t>
            </a:r>
            <a:r>
              <a:rPr dirty="0" sz="1100" i="1">
                <a:latin typeface="Arial"/>
                <a:cs typeface="Arial"/>
              </a:rPr>
              <a:t>reports.aspx</a:t>
            </a:r>
            <a:endParaRPr sz="1100">
              <a:latin typeface="Arial"/>
              <a:cs typeface="Arial"/>
            </a:endParaRPr>
          </a:p>
          <a:p>
            <a:pPr>
              <a:lnSpc>
                <a:spcPct val="100000"/>
              </a:lnSpc>
              <a:spcBef>
                <a:spcPts val="30"/>
              </a:spcBef>
            </a:pPr>
            <a:endParaRPr sz="1350">
              <a:latin typeface="Arial"/>
              <a:cs typeface="Arial"/>
            </a:endParaRPr>
          </a:p>
          <a:p>
            <a:pPr marL="12700">
              <a:lnSpc>
                <a:spcPct val="100000"/>
              </a:lnSpc>
            </a:pPr>
            <a:r>
              <a:rPr dirty="0" sz="1100" spc="-5" b="1">
                <a:latin typeface="Arial"/>
                <a:cs typeface="Arial"/>
              </a:rPr>
              <a:t>Assignment:</a:t>
            </a:r>
            <a:endParaRPr sz="1100">
              <a:latin typeface="Arial"/>
              <a:cs typeface="Arial"/>
            </a:endParaRPr>
          </a:p>
          <a:p>
            <a:pPr algn="just" marL="12700" marR="5080">
              <a:lnSpc>
                <a:spcPct val="110100"/>
              </a:lnSpc>
              <a:spcBef>
                <a:spcPts val="10"/>
              </a:spcBef>
            </a:pPr>
            <a:r>
              <a:rPr dirty="0" sz="1100" b="1">
                <a:latin typeface="Arial"/>
                <a:cs typeface="Arial"/>
              </a:rPr>
              <a:t>4.5.2 </a:t>
            </a:r>
            <a:r>
              <a:rPr dirty="0" sz="1100">
                <a:latin typeface="Arial"/>
                <a:cs typeface="Arial"/>
              </a:rPr>
              <a:t>Make a survey of the </a:t>
            </a:r>
            <a:r>
              <a:rPr dirty="0" sz="1100" spc="-5">
                <a:latin typeface="Arial"/>
                <a:cs typeface="Arial"/>
              </a:rPr>
              <a:t>Condition </a:t>
            </a:r>
            <a:r>
              <a:rPr dirty="0" sz="1100">
                <a:latin typeface="Arial"/>
                <a:cs typeface="Arial"/>
              </a:rPr>
              <a:t>of roads (ECR/ Sardar  Vallabai Patel Road/ Vendors occupied/ pot holes/ </a:t>
            </a:r>
            <a:r>
              <a:rPr dirty="0" sz="1100" spc="-5">
                <a:latin typeface="Arial"/>
                <a:cs typeface="Arial"/>
              </a:rPr>
              <a:t>speeding  </a:t>
            </a:r>
            <a:r>
              <a:rPr dirty="0" sz="1100">
                <a:latin typeface="Arial"/>
                <a:cs typeface="Arial"/>
              </a:rPr>
              <a:t>vehicles/construction of roads and bridges) to find out the  reasons for </a:t>
            </a:r>
            <a:r>
              <a:rPr dirty="0" sz="1100" spc="-5">
                <a:latin typeface="Arial"/>
                <a:cs typeface="Arial"/>
              </a:rPr>
              <a:t>increasing </a:t>
            </a:r>
            <a:r>
              <a:rPr dirty="0" sz="1100">
                <a:latin typeface="Arial"/>
                <a:cs typeface="Arial"/>
              </a:rPr>
              <a:t>number of accidents. Your proposal  should clearly mention the purpose of the study, background,  scope, method </a:t>
            </a:r>
            <a:r>
              <a:rPr dirty="0" sz="1100" spc="-5">
                <a:latin typeface="Arial"/>
                <a:cs typeface="Arial"/>
              </a:rPr>
              <a:t>(theoretical/ </a:t>
            </a:r>
            <a:r>
              <a:rPr dirty="0" sz="1100">
                <a:latin typeface="Arial"/>
                <a:cs typeface="Arial"/>
              </a:rPr>
              <a:t>experimental/ </a:t>
            </a:r>
            <a:r>
              <a:rPr dirty="0" sz="1100" spc="-5">
                <a:latin typeface="Arial"/>
                <a:cs typeface="Arial"/>
              </a:rPr>
              <a:t>empirical/ </a:t>
            </a:r>
            <a:r>
              <a:rPr dirty="0" sz="1100">
                <a:latin typeface="Arial"/>
                <a:cs typeface="Arial"/>
              </a:rPr>
              <a:t>survey etc),  scope, limitations and delimitations </a:t>
            </a:r>
            <a:r>
              <a:rPr dirty="0" sz="1100" spc="-15">
                <a:latin typeface="Arial"/>
                <a:cs typeface="Arial"/>
              </a:rPr>
              <a:t>of </a:t>
            </a:r>
            <a:r>
              <a:rPr dirty="0" sz="1100">
                <a:latin typeface="Arial"/>
                <a:cs typeface="Arial"/>
              </a:rPr>
              <a:t>the</a:t>
            </a:r>
            <a:r>
              <a:rPr dirty="0" sz="1100" spc="-20">
                <a:latin typeface="Arial"/>
                <a:cs typeface="Arial"/>
              </a:rPr>
              <a:t> </a:t>
            </a:r>
            <a:r>
              <a:rPr dirty="0" sz="1100">
                <a:latin typeface="Arial"/>
                <a:cs typeface="Arial"/>
              </a:rPr>
              <a:t>study.</a:t>
            </a:r>
            <a:endParaRPr sz="110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11200" y="436891"/>
            <a:ext cx="1539240" cy="193675"/>
          </a:xfrm>
          <a:prstGeom prst="rect">
            <a:avLst/>
          </a:prstGeom>
        </p:spPr>
        <p:txBody>
          <a:bodyPr wrap="square" lIns="0" tIns="12700" rIns="0" bIns="0" rtlCol="0" vert="horz">
            <a:spAutoFit/>
          </a:bodyPr>
          <a:lstStyle/>
          <a:p>
            <a:pPr marL="12700">
              <a:lnSpc>
                <a:spcPct val="100000"/>
              </a:lnSpc>
              <a:spcBef>
                <a:spcPts val="100"/>
              </a:spcBef>
            </a:pPr>
            <a:r>
              <a:rPr dirty="0" sz="1100" spc="-120">
                <a:latin typeface="Arial"/>
                <a:cs typeface="Arial"/>
              </a:rPr>
              <a:t>SATHYABAMA</a:t>
            </a:r>
            <a:r>
              <a:rPr dirty="0" sz="1100" spc="-70">
                <a:latin typeface="Arial"/>
                <a:cs typeface="Arial"/>
              </a:rPr>
              <a:t> </a:t>
            </a:r>
            <a:r>
              <a:rPr dirty="0" sz="1100" spc="-135">
                <a:latin typeface="Arial"/>
                <a:cs typeface="Arial"/>
              </a:rPr>
              <a:t>UNIVERSITY</a:t>
            </a:r>
            <a:endParaRPr sz="1100">
              <a:latin typeface="Arial"/>
              <a:cs typeface="Arial"/>
            </a:endParaRPr>
          </a:p>
        </p:txBody>
      </p:sp>
      <p:sp>
        <p:nvSpPr>
          <p:cNvPr id="3" name="object 3"/>
          <p:cNvSpPr txBox="1"/>
          <p:nvPr/>
        </p:nvSpPr>
        <p:spPr>
          <a:xfrm>
            <a:off x="3047505" y="436891"/>
            <a:ext cx="1629410" cy="193675"/>
          </a:xfrm>
          <a:prstGeom prst="rect">
            <a:avLst/>
          </a:prstGeom>
        </p:spPr>
        <p:txBody>
          <a:bodyPr wrap="square" lIns="0" tIns="12700" rIns="0" bIns="0" rtlCol="0" vert="horz">
            <a:spAutoFit/>
          </a:bodyPr>
          <a:lstStyle/>
          <a:p>
            <a:pPr marL="12700">
              <a:lnSpc>
                <a:spcPct val="100000"/>
              </a:lnSpc>
              <a:spcBef>
                <a:spcPts val="100"/>
              </a:spcBef>
            </a:pPr>
            <a:r>
              <a:rPr dirty="0" sz="1100" spc="-85">
                <a:latin typeface="Arial"/>
                <a:cs typeface="Arial"/>
              </a:rPr>
              <a:t>UNIT </a:t>
            </a:r>
            <a:r>
              <a:rPr dirty="0" sz="1100" spc="-70">
                <a:latin typeface="Arial"/>
                <a:cs typeface="Arial"/>
              </a:rPr>
              <a:t>IV </a:t>
            </a:r>
            <a:r>
              <a:rPr dirty="0" sz="1100" spc="-135">
                <a:latin typeface="Arial"/>
                <a:cs typeface="Arial"/>
              </a:rPr>
              <a:t>FLYING </a:t>
            </a:r>
            <a:r>
              <a:rPr dirty="0" sz="1100" spc="-55">
                <a:latin typeface="Arial"/>
                <a:cs typeface="Arial"/>
              </a:rPr>
              <a:t>IN</a:t>
            </a:r>
            <a:r>
              <a:rPr dirty="0" sz="1100" spc="-185">
                <a:latin typeface="Arial"/>
                <a:cs typeface="Arial"/>
              </a:rPr>
              <a:t> </a:t>
            </a:r>
            <a:r>
              <a:rPr dirty="0" sz="1100" spc="-160">
                <a:latin typeface="Arial"/>
                <a:cs typeface="Arial"/>
              </a:rPr>
              <a:t>COLOURS</a:t>
            </a:r>
            <a:endParaRPr sz="1100">
              <a:latin typeface="Arial"/>
              <a:cs typeface="Arial"/>
            </a:endParaRPr>
          </a:p>
        </p:txBody>
      </p:sp>
      <p:sp>
        <p:nvSpPr>
          <p:cNvPr id="4" name="object 4"/>
          <p:cNvSpPr/>
          <p:nvPr/>
        </p:nvSpPr>
        <p:spPr>
          <a:xfrm>
            <a:off x="2654807" y="3235451"/>
            <a:ext cx="1991868" cy="1507236"/>
          </a:xfrm>
          <a:prstGeom prst="rect">
            <a:avLst/>
          </a:prstGeom>
          <a:blipFill>
            <a:blip r:embed="rId2" cstate="print"/>
            <a:stretch>
              <a:fillRect/>
            </a:stretch>
          </a:blipFill>
        </p:spPr>
        <p:txBody>
          <a:bodyPr wrap="square" lIns="0" tIns="0" rIns="0" bIns="0" rtlCol="0"/>
          <a:lstStyle/>
          <a:p/>
        </p:txBody>
      </p:sp>
      <p:sp>
        <p:nvSpPr>
          <p:cNvPr id="5" name="object 5"/>
          <p:cNvSpPr txBox="1"/>
          <p:nvPr/>
        </p:nvSpPr>
        <p:spPr>
          <a:xfrm>
            <a:off x="665480" y="1040991"/>
            <a:ext cx="4036060" cy="1910714"/>
          </a:xfrm>
          <a:prstGeom prst="rect">
            <a:avLst/>
          </a:prstGeom>
        </p:spPr>
        <p:txBody>
          <a:bodyPr wrap="square" lIns="0" tIns="40005" rIns="0" bIns="0" rtlCol="0" vert="horz">
            <a:spAutoFit/>
          </a:bodyPr>
          <a:lstStyle/>
          <a:p>
            <a:pPr marL="58419">
              <a:lnSpc>
                <a:spcPct val="100000"/>
              </a:lnSpc>
              <a:spcBef>
                <a:spcPts val="315"/>
              </a:spcBef>
            </a:pPr>
            <a:r>
              <a:rPr dirty="0" sz="1100" b="1">
                <a:latin typeface="Arial"/>
                <a:cs typeface="Arial"/>
              </a:rPr>
              <a:t>Three strategies in</a:t>
            </a:r>
            <a:r>
              <a:rPr dirty="0" sz="1100" spc="-35" b="1">
                <a:latin typeface="Arial"/>
                <a:cs typeface="Arial"/>
              </a:rPr>
              <a:t> </a:t>
            </a:r>
            <a:r>
              <a:rPr dirty="0" sz="1100" b="1">
                <a:latin typeface="Arial"/>
                <a:cs typeface="Arial"/>
              </a:rPr>
              <a:t>reading:</a:t>
            </a:r>
            <a:endParaRPr sz="1100">
              <a:latin typeface="Arial"/>
              <a:cs typeface="Arial"/>
            </a:endParaRPr>
          </a:p>
          <a:p>
            <a:pPr marL="241300" marR="5080" indent="-228600">
              <a:lnSpc>
                <a:spcPct val="110000"/>
              </a:lnSpc>
              <a:spcBef>
                <a:spcPts val="85"/>
              </a:spcBef>
              <a:buFont typeface="Symbol"/>
              <a:buChar char=""/>
              <a:tabLst>
                <a:tab pos="240665" algn="l"/>
                <a:tab pos="241300" algn="l"/>
              </a:tabLst>
            </a:pPr>
            <a:r>
              <a:rPr dirty="0" sz="1100" i="1">
                <a:latin typeface="Arial"/>
                <a:cs typeface="Arial"/>
              </a:rPr>
              <a:t>Skimming </a:t>
            </a:r>
            <a:r>
              <a:rPr dirty="0" sz="1100">
                <a:latin typeface="Arial"/>
                <a:cs typeface="Arial"/>
              </a:rPr>
              <a:t>- </a:t>
            </a:r>
            <a:r>
              <a:rPr dirty="0" sz="1100" spc="-5">
                <a:latin typeface="Arial"/>
                <a:cs typeface="Arial"/>
              </a:rPr>
              <a:t>Reading </a:t>
            </a:r>
            <a:r>
              <a:rPr dirty="0" sz="1100">
                <a:latin typeface="Arial"/>
                <a:cs typeface="Arial"/>
              </a:rPr>
              <a:t>a passage to get the gist of the  passage.</a:t>
            </a:r>
            <a:endParaRPr sz="1100">
              <a:latin typeface="Arial"/>
              <a:cs typeface="Arial"/>
            </a:endParaRPr>
          </a:p>
          <a:p>
            <a:pPr marL="241300" marR="6350" indent="-228600">
              <a:lnSpc>
                <a:spcPct val="110900"/>
              </a:lnSpc>
              <a:spcBef>
                <a:spcPts val="60"/>
              </a:spcBef>
              <a:buFont typeface="Symbol"/>
              <a:buChar char=""/>
              <a:tabLst>
                <a:tab pos="240665" algn="l"/>
                <a:tab pos="241300" algn="l"/>
              </a:tabLst>
            </a:pPr>
            <a:r>
              <a:rPr dirty="0" sz="1100" i="1">
                <a:latin typeface="Arial"/>
                <a:cs typeface="Arial"/>
              </a:rPr>
              <a:t>Scanning </a:t>
            </a:r>
            <a:r>
              <a:rPr dirty="0" sz="1100">
                <a:latin typeface="Arial"/>
                <a:cs typeface="Arial"/>
              </a:rPr>
              <a:t>- Reading to get specific information about the  passage.</a:t>
            </a:r>
            <a:endParaRPr sz="1100">
              <a:latin typeface="Arial"/>
              <a:cs typeface="Arial"/>
            </a:endParaRPr>
          </a:p>
          <a:p>
            <a:pPr marL="240665" marR="5080" indent="-228600">
              <a:lnSpc>
                <a:spcPct val="110000"/>
              </a:lnSpc>
              <a:spcBef>
                <a:spcPts val="70"/>
              </a:spcBef>
              <a:buFont typeface="Symbol"/>
              <a:buChar char=""/>
              <a:tabLst>
                <a:tab pos="240665" algn="l"/>
                <a:tab pos="241300" algn="l"/>
              </a:tabLst>
            </a:pPr>
            <a:r>
              <a:rPr dirty="0" sz="1100" i="1">
                <a:latin typeface="Arial"/>
                <a:cs typeface="Arial"/>
              </a:rPr>
              <a:t>Detailed </a:t>
            </a:r>
            <a:r>
              <a:rPr dirty="0" sz="1100" spc="-5" i="1">
                <a:latin typeface="Arial"/>
                <a:cs typeface="Arial"/>
              </a:rPr>
              <a:t>Reading </a:t>
            </a:r>
            <a:r>
              <a:rPr dirty="0" sz="1100" i="1">
                <a:latin typeface="Arial"/>
                <a:cs typeface="Arial"/>
              </a:rPr>
              <a:t>- </a:t>
            </a:r>
            <a:r>
              <a:rPr dirty="0" sz="1100">
                <a:latin typeface="Arial"/>
                <a:cs typeface="Arial"/>
              </a:rPr>
              <a:t>Reading to </a:t>
            </a:r>
            <a:r>
              <a:rPr dirty="0" sz="1100" spc="5">
                <a:latin typeface="Arial"/>
                <a:cs typeface="Arial"/>
              </a:rPr>
              <a:t>find </a:t>
            </a:r>
            <a:r>
              <a:rPr dirty="0" sz="1100" spc="-5">
                <a:latin typeface="Arial"/>
                <a:cs typeface="Arial"/>
              </a:rPr>
              <a:t>answers </a:t>
            </a:r>
            <a:r>
              <a:rPr dirty="0" sz="1100" spc="5">
                <a:latin typeface="Arial"/>
                <a:cs typeface="Arial"/>
              </a:rPr>
              <a:t>for </a:t>
            </a:r>
            <a:r>
              <a:rPr dirty="0" sz="1100">
                <a:latin typeface="Arial"/>
                <a:cs typeface="Arial"/>
              </a:rPr>
              <a:t>the questions  given</a:t>
            </a:r>
            <a:endParaRPr sz="1100">
              <a:latin typeface="Arial"/>
              <a:cs typeface="Arial"/>
            </a:endParaRPr>
          </a:p>
          <a:p>
            <a:pPr>
              <a:lnSpc>
                <a:spcPct val="100000"/>
              </a:lnSpc>
              <a:spcBef>
                <a:spcPts val="15"/>
              </a:spcBef>
            </a:pPr>
            <a:endParaRPr sz="1250">
              <a:latin typeface="Arial"/>
              <a:cs typeface="Arial"/>
            </a:endParaRPr>
          </a:p>
          <a:p>
            <a:pPr marL="58419" marR="325755">
              <a:lnSpc>
                <a:spcPct val="110000"/>
              </a:lnSpc>
            </a:pPr>
            <a:r>
              <a:rPr dirty="0" sz="1100" b="1">
                <a:latin typeface="Arial"/>
                <a:cs typeface="Arial"/>
              </a:rPr>
              <a:t>Ex: 4.1.1 Read the following paragraph and identify</a:t>
            </a:r>
            <a:r>
              <a:rPr dirty="0" sz="1100" spc="-100" b="1">
                <a:latin typeface="Arial"/>
                <a:cs typeface="Arial"/>
              </a:rPr>
              <a:t> </a:t>
            </a:r>
            <a:r>
              <a:rPr dirty="0" sz="1100" b="1">
                <a:latin typeface="Arial"/>
                <a:cs typeface="Arial"/>
              </a:rPr>
              <a:t>the  topic</a:t>
            </a:r>
            <a:r>
              <a:rPr dirty="0" sz="1100" spc="-5" b="1">
                <a:latin typeface="Arial"/>
                <a:cs typeface="Arial"/>
              </a:rPr>
              <a:t> sentence:</a:t>
            </a:r>
            <a:endParaRPr sz="1100">
              <a:latin typeface="Arial"/>
              <a:cs typeface="Arial"/>
            </a:endParaRPr>
          </a:p>
        </p:txBody>
      </p:sp>
      <p:sp>
        <p:nvSpPr>
          <p:cNvPr id="13" name="object 13"/>
          <p:cNvSpPr txBox="1"/>
          <p:nvPr/>
        </p:nvSpPr>
        <p:spPr>
          <a:xfrm>
            <a:off x="3977149" y="7114147"/>
            <a:ext cx="723900" cy="196850"/>
          </a:xfrm>
          <a:prstGeom prst="rect">
            <a:avLst/>
          </a:prstGeom>
        </p:spPr>
        <p:txBody>
          <a:bodyPr wrap="square" lIns="0" tIns="6350" rIns="0" bIns="0" rtlCol="0" vert="horz">
            <a:spAutoFit/>
          </a:bodyPr>
          <a:lstStyle/>
          <a:p>
            <a:pPr marL="12700">
              <a:lnSpc>
                <a:spcPct val="100000"/>
              </a:lnSpc>
              <a:spcBef>
                <a:spcPts val="50"/>
              </a:spcBef>
            </a:pPr>
            <a:r>
              <a:rPr dirty="0" sz="1100" spc="-100">
                <a:latin typeface="Arial"/>
                <a:cs typeface="Arial"/>
              </a:rPr>
              <a:t>Page </a:t>
            </a:r>
            <a:fld id="{81D60167-4931-47E6-BA6A-407CBD079E47}" type="slidenum">
              <a:rPr dirty="0" sz="1100" b="1">
                <a:latin typeface="Calibri"/>
                <a:cs typeface="Calibri"/>
              </a:rPr>
              <a:t>4</a:t>
            </a:fld>
            <a:r>
              <a:rPr dirty="0" sz="1100" b="1">
                <a:latin typeface="Calibri"/>
                <a:cs typeface="Calibri"/>
              </a:rPr>
              <a:t> </a:t>
            </a:r>
            <a:r>
              <a:rPr dirty="0" sz="1100" spc="-10">
                <a:latin typeface="Arial"/>
                <a:cs typeface="Arial"/>
              </a:rPr>
              <a:t>of</a:t>
            </a:r>
            <a:r>
              <a:rPr dirty="0" sz="1100" spc="-100">
                <a:latin typeface="Arial"/>
                <a:cs typeface="Arial"/>
              </a:rPr>
              <a:t> </a:t>
            </a:r>
            <a:r>
              <a:rPr dirty="0" sz="1100" b="1">
                <a:latin typeface="Calibri"/>
                <a:cs typeface="Calibri"/>
              </a:rPr>
              <a:t>46</a:t>
            </a:r>
            <a:endParaRPr sz="1100">
              <a:latin typeface="Calibri"/>
              <a:cs typeface="Calibri"/>
            </a:endParaRPr>
          </a:p>
        </p:txBody>
      </p:sp>
      <p:sp>
        <p:nvSpPr>
          <p:cNvPr id="6" name="object 6"/>
          <p:cNvSpPr txBox="1"/>
          <p:nvPr/>
        </p:nvSpPr>
        <p:spPr>
          <a:xfrm>
            <a:off x="711200" y="3113635"/>
            <a:ext cx="1077595" cy="579120"/>
          </a:xfrm>
          <a:prstGeom prst="rect">
            <a:avLst/>
          </a:prstGeom>
        </p:spPr>
        <p:txBody>
          <a:bodyPr wrap="square" lIns="0" tIns="12700" rIns="0" bIns="0" rtlCol="0" vert="horz">
            <a:spAutoFit/>
          </a:bodyPr>
          <a:lstStyle/>
          <a:p>
            <a:pPr algn="just" marL="12700" marR="5080">
              <a:lnSpc>
                <a:spcPct val="110000"/>
              </a:lnSpc>
              <a:spcBef>
                <a:spcPts val="100"/>
              </a:spcBef>
            </a:pPr>
            <a:r>
              <a:rPr dirty="0" sz="1100">
                <a:latin typeface="Arial"/>
                <a:cs typeface="Arial"/>
              </a:rPr>
              <a:t>A considerable  when landing a  aircraft is</a:t>
            </a:r>
            <a:r>
              <a:rPr dirty="0" sz="1100" spc="300">
                <a:latin typeface="Arial"/>
                <a:cs typeface="Arial"/>
              </a:rPr>
              <a:t> </a:t>
            </a:r>
            <a:r>
              <a:rPr dirty="0" sz="1100">
                <a:latin typeface="Arial"/>
                <a:cs typeface="Arial"/>
              </a:rPr>
              <a:t>that</a:t>
            </a:r>
            <a:endParaRPr sz="1100">
              <a:latin typeface="Arial"/>
              <a:cs typeface="Arial"/>
            </a:endParaRPr>
          </a:p>
        </p:txBody>
      </p:sp>
      <p:sp>
        <p:nvSpPr>
          <p:cNvPr id="7" name="object 7"/>
          <p:cNvSpPr txBox="1"/>
          <p:nvPr/>
        </p:nvSpPr>
        <p:spPr>
          <a:xfrm>
            <a:off x="1835716" y="3113635"/>
            <a:ext cx="763270" cy="579120"/>
          </a:xfrm>
          <a:prstGeom prst="rect">
            <a:avLst/>
          </a:prstGeom>
        </p:spPr>
        <p:txBody>
          <a:bodyPr wrap="square" lIns="0" tIns="12700" rIns="0" bIns="0" rtlCol="0" vert="horz">
            <a:spAutoFit/>
          </a:bodyPr>
          <a:lstStyle/>
          <a:p>
            <a:pPr algn="just" marL="12700" marR="5080" indent="80645">
              <a:lnSpc>
                <a:spcPct val="110000"/>
              </a:lnSpc>
              <a:spcBef>
                <a:spcPts val="100"/>
              </a:spcBef>
            </a:pPr>
            <a:r>
              <a:rPr dirty="0" sz="1100">
                <a:latin typeface="Arial"/>
                <a:cs typeface="Arial"/>
              </a:rPr>
              <a:t>advantage  </a:t>
            </a:r>
            <a:r>
              <a:rPr dirty="0" sz="1100">
                <a:latin typeface="Arial"/>
                <a:cs typeface="Arial"/>
              </a:rPr>
              <a:t>commercial  most</a:t>
            </a:r>
            <a:r>
              <a:rPr dirty="0" sz="1100" spc="245">
                <a:latin typeface="Arial"/>
                <a:cs typeface="Arial"/>
              </a:rPr>
              <a:t> </a:t>
            </a:r>
            <a:r>
              <a:rPr dirty="0" sz="1100">
                <a:latin typeface="Arial"/>
                <a:cs typeface="Arial"/>
              </a:rPr>
              <a:t>large</a:t>
            </a:r>
            <a:endParaRPr sz="1100">
              <a:latin typeface="Arial"/>
              <a:cs typeface="Arial"/>
            </a:endParaRPr>
          </a:p>
        </p:txBody>
      </p:sp>
      <p:sp>
        <p:nvSpPr>
          <p:cNvPr id="8" name="object 8"/>
          <p:cNvSpPr txBox="1"/>
          <p:nvPr/>
        </p:nvSpPr>
        <p:spPr>
          <a:xfrm>
            <a:off x="711200" y="3683001"/>
            <a:ext cx="1885950" cy="193675"/>
          </a:xfrm>
          <a:prstGeom prst="rect">
            <a:avLst/>
          </a:prstGeom>
        </p:spPr>
        <p:txBody>
          <a:bodyPr wrap="square" lIns="0" tIns="12700" rIns="0" bIns="0" rtlCol="0" vert="horz">
            <a:spAutoFit/>
          </a:bodyPr>
          <a:lstStyle/>
          <a:p>
            <a:pPr marL="12700">
              <a:lnSpc>
                <a:spcPct val="100000"/>
              </a:lnSpc>
              <a:spcBef>
                <a:spcPts val="100"/>
              </a:spcBef>
            </a:pPr>
            <a:r>
              <a:rPr dirty="0" sz="1100">
                <a:latin typeface="Arial"/>
                <a:cs typeface="Arial"/>
              </a:rPr>
              <a:t>planes today have</a:t>
            </a:r>
            <a:r>
              <a:rPr dirty="0" sz="1100" spc="-75">
                <a:latin typeface="Arial"/>
                <a:cs typeface="Arial"/>
              </a:rPr>
              <a:t> </a:t>
            </a:r>
            <a:r>
              <a:rPr dirty="0" sz="1100">
                <a:latin typeface="Arial"/>
                <a:cs typeface="Arial"/>
              </a:rPr>
              <a:t>automatic</a:t>
            </a:r>
            <a:endParaRPr sz="1100">
              <a:latin typeface="Arial"/>
              <a:cs typeface="Arial"/>
            </a:endParaRPr>
          </a:p>
        </p:txBody>
      </p:sp>
      <p:sp>
        <p:nvSpPr>
          <p:cNvPr id="9" name="object 9"/>
          <p:cNvSpPr txBox="1"/>
          <p:nvPr/>
        </p:nvSpPr>
        <p:spPr>
          <a:xfrm>
            <a:off x="1377189" y="3849708"/>
            <a:ext cx="1220470" cy="397510"/>
          </a:xfrm>
          <a:prstGeom prst="rect">
            <a:avLst/>
          </a:prstGeom>
        </p:spPr>
        <p:txBody>
          <a:bodyPr wrap="square" lIns="0" tIns="12700" rIns="0" bIns="0" rtlCol="0" vert="horz">
            <a:spAutoFit/>
          </a:bodyPr>
          <a:lstStyle/>
          <a:p>
            <a:pPr marL="45720" marR="5080" indent="-33655">
              <a:lnSpc>
                <a:spcPct val="110900"/>
              </a:lnSpc>
              <a:spcBef>
                <a:spcPts val="100"/>
              </a:spcBef>
              <a:tabLst>
                <a:tab pos="848994" algn="l"/>
              </a:tabLst>
            </a:pPr>
            <a:r>
              <a:rPr dirty="0" sz="1100">
                <a:latin typeface="Arial"/>
                <a:cs typeface="Arial"/>
              </a:rPr>
              <a:t>capabilit</a:t>
            </a:r>
            <a:r>
              <a:rPr dirty="0" sz="1100" spc="-30">
                <a:latin typeface="Arial"/>
                <a:cs typeface="Arial"/>
              </a:rPr>
              <a:t>y</a:t>
            </a:r>
            <a:r>
              <a:rPr dirty="0" sz="1100">
                <a:latin typeface="Arial"/>
                <a:cs typeface="Arial"/>
              </a:rPr>
              <a:t>,</a:t>
            </a:r>
            <a:r>
              <a:rPr dirty="0" sz="1100">
                <a:latin typeface="Arial"/>
                <a:cs typeface="Arial"/>
              </a:rPr>
              <a:t>	</a:t>
            </a:r>
            <a:r>
              <a:rPr dirty="0" sz="1100">
                <a:latin typeface="Arial"/>
                <a:cs typeface="Arial"/>
              </a:rPr>
              <a:t>which  </a:t>
            </a:r>
            <a:r>
              <a:rPr dirty="0" sz="1100">
                <a:latin typeface="Arial"/>
                <a:cs typeface="Arial"/>
              </a:rPr>
              <a:t>a combination</a:t>
            </a:r>
            <a:r>
              <a:rPr dirty="0" sz="1100" spc="30">
                <a:latin typeface="Arial"/>
                <a:cs typeface="Arial"/>
              </a:rPr>
              <a:t> </a:t>
            </a:r>
            <a:r>
              <a:rPr dirty="0" sz="1100">
                <a:latin typeface="Arial"/>
                <a:cs typeface="Arial"/>
              </a:rPr>
              <a:t>of</a:t>
            </a:r>
            <a:endParaRPr sz="1100">
              <a:latin typeface="Arial"/>
              <a:cs typeface="Arial"/>
            </a:endParaRPr>
          </a:p>
        </p:txBody>
      </p:sp>
      <p:sp>
        <p:nvSpPr>
          <p:cNvPr id="10" name="object 10"/>
          <p:cNvSpPr txBox="1"/>
          <p:nvPr/>
        </p:nvSpPr>
        <p:spPr>
          <a:xfrm>
            <a:off x="711200" y="3849708"/>
            <a:ext cx="620395" cy="583565"/>
          </a:xfrm>
          <a:prstGeom prst="rect">
            <a:avLst/>
          </a:prstGeom>
        </p:spPr>
        <p:txBody>
          <a:bodyPr wrap="square" lIns="0" tIns="12700" rIns="0" bIns="0" rtlCol="0" vert="horz">
            <a:spAutoFit/>
          </a:bodyPr>
          <a:lstStyle/>
          <a:p>
            <a:pPr marL="12700" marR="5080">
              <a:lnSpc>
                <a:spcPct val="110900"/>
              </a:lnSpc>
              <a:spcBef>
                <a:spcPts val="100"/>
              </a:spcBef>
            </a:pPr>
            <a:r>
              <a:rPr dirty="0" sz="1100">
                <a:latin typeface="Arial"/>
                <a:cs typeface="Arial"/>
              </a:rPr>
              <a:t>landing  relies on  onboard</a:t>
            </a:r>
            <a:endParaRPr sz="1100">
              <a:latin typeface="Arial"/>
              <a:cs typeface="Arial"/>
            </a:endParaRPr>
          </a:p>
        </p:txBody>
      </p:sp>
      <p:sp>
        <p:nvSpPr>
          <p:cNvPr id="11" name="object 11"/>
          <p:cNvSpPr txBox="1"/>
          <p:nvPr/>
        </p:nvSpPr>
        <p:spPr>
          <a:xfrm>
            <a:off x="1447288" y="4239259"/>
            <a:ext cx="1149350" cy="193675"/>
          </a:xfrm>
          <a:prstGeom prst="rect">
            <a:avLst/>
          </a:prstGeom>
        </p:spPr>
        <p:txBody>
          <a:bodyPr wrap="square" lIns="0" tIns="12700" rIns="0" bIns="0" rtlCol="0" vert="horz">
            <a:spAutoFit/>
          </a:bodyPr>
          <a:lstStyle/>
          <a:p>
            <a:pPr marL="12700">
              <a:lnSpc>
                <a:spcPct val="100000"/>
              </a:lnSpc>
              <a:spcBef>
                <a:spcPts val="100"/>
              </a:spcBef>
              <a:tabLst>
                <a:tab pos="902335" algn="l"/>
              </a:tabLst>
            </a:pPr>
            <a:r>
              <a:rPr dirty="0" sz="1100">
                <a:latin typeface="Arial"/>
                <a:cs typeface="Arial"/>
              </a:rPr>
              <a:t>electronics</a:t>
            </a:r>
            <a:r>
              <a:rPr dirty="0" sz="1100">
                <a:latin typeface="Arial"/>
                <a:cs typeface="Arial"/>
              </a:rPr>
              <a:t>	</a:t>
            </a:r>
            <a:r>
              <a:rPr dirty="0" sz="1100">
                <a:latin typeface="Arial"/>
                <a:cs typeface="Arial"/>
              </a:rPr>
              <a:t>and</a:t>
            </a:r>
            <a:endParaRPr sz="1100">
              <a:latin typeface="Arial"/>
              <a:cs typeface="Arial"/>
            </a:endParaRPr>
          </a:p>
        </p:txBody>
      </p:sp>
      <p:sp>
        <p:nvSpPr>
          <p:cNvPr id="12" name="object 12"/>
          <p:cNvSpPr txBox="1"/>
          <p:nvPr/>
        </p:nvSpPr>
        <p:spPr>
          <a:xfrm>
            <a:off x="711200" y="4407495"/>
            <a:ext cx="3992879" cy="2580005"/>
          </a:xfrm>
          <a:prstGeom prst="rect">
            <a:avLst/>
          </a:prstGeom>
        </p:spPr>
        <p:txBody>
          <a:bodyPr wrap="square" lIns="0" tIns="12700" rIns="0" bIns="0" rtlCol="0" vert="horz">
            <a:spAutoFit/>
          </a:bodyPr>
          <a:lstStyle/>
          <a:p>
            <a:pPr marL="12700" marR="2113915">
              <a:lnSpc>
                <a:spcPct val="110000"/>
              </a:lnSpc>
              <a:spcBef>
                <a:spcPts val="100"/>
              </a:spcBef>
            </a:pPr>
            <a:r>
              <a:rPr dirty="0" sz="1100">
                <a:latin typeface="Arial"/>
                <a:cs typeface="Arial"/>
              </a:rPr>
              <a:t>signals from airport </a:t>
            </a:r>
            <a:r>
              <a:rPr dirty="0" sz="1100" spc="-5">
                <a:latin typeface="Arial"/>
                <a:cs typeface="Arial"/>
              </a:rPr>
              <a:t>runway  </a:t>
            </a:r>
            <a:r>
              <a:rPr dirty="0" sz="1100">
                <a:latin typeface="Arial"/>
                <a:cs typeface="Arial"/>
              </a:rPr>
              <a:t>lights and</a:t>
            </a:r>
            <a:r>
              <a:rPr dirty="0" sz="1100" spc="-5">
                <a:latin typeface="Arial"/>
                <a:cs typeface="Arial"/>
              </a:rPr>
              <a:t> transmitters.</a:t>
            </a:r>
            <a:endParaRPr sz="1100">
              <a:latin typeface="Arial"/>
              <a:cs typeface="Arial"/>
            </a:endParaRPr>
          </a:p>
          <a:p>
            <a:pPr marL="12700">
              <a:lnSpc>
                <a:spcPct val="100000"/>
              </a:lnSpc>
              <a:spcBef>
                <a:spcPts val="130"/>
              </a:spcBef>
            </a:pPr>
            <a:r>
              <a:rPr dirty="0" sz="1100">
                <a:latin typeface="Arial"/>
                <a:cs typeface="Arial"/>
              </a:rPr>
              <a:t>The</a:t>
            </a:r>
            <a:r>
              <a:rPr dirty="0" sz="1100" spc="90">
                <a:latin typeface="Arial"/>
                <a:cs typeface="Arial"/>
              </a:rPr>
              <a:t> </a:t>
            </a:r>
            <a:r>
              <a:rPr dirty="0" sz="1100">
                <a:latin typeface="Arial"/>
                <a:cs typeface="Arial"/>
              </a:rPr>
              <a:t>system</a:t>
            </a:r>
            <a:r>
              <a:rPr dirty="0" sz="1100" spc="70">
                <a:latin typeface="Arial"/>
                <a:cs typeface="Arial"/>
              </a:rPr>
              <a:t> </a:t>
            </a:r>
            <a:r>
              <a:rPr dirty="0" sz="1100">
                <a:latin typeface="Arial"/>
                <a:cs typeface="Arial"/>
              </a:rPr>
              <a:t>is</a:t>
            </a:r>
            <a:r>
              <a:rPr dirty="0" sz="1100" spc="70">
                <a:latin typeface="Arial"/>
                <a:cs typeface="Arial"/>
              </a:rPr>
              <a:t> </a:t>
            </a:r>
            <a:r>
              <a:rPr dirty="0" sz="1100">
                <a:latin typeface="Arial"/>
                <a:cs typeface="Arial"/>
              </a:rPr>
              <a:t>meant</a:t>
            </a:r>
            <a:r>
              <a:rPr dirty="0" sz="1100" spc="80">
                <a:latin typeface="Arial"/>
                <a:cs typeface="Arial"/>
              </a:rPr>
              <a:t> </a:t>
            </a:r>
            <a:r>
              <a:rPr dirty="0" sz="1100">
                <a:latin typeface="Arial"/>
                <a:cs typeface="Arial"/>
              </a:rPr>
              <a:t>to</a:t>
            </a:r>
            <a:r>
              <a:rPr dirty="0" sz="1100" spc="80">
                <a:latin typeface="Arial"/>
                <a:cs typeface="Arial"/>
              </a:rPr>
              <a:t> </a:t>
            </a:r>
            <a:r>
              <a:rPr dirty="0" sz="1100">
                <a:latin typeface="Arial"/>
                <a:cs typeface="Arial"/>
              </a:rPr>
              <a:t>help</a:t>
            </a:r>
            <a:r>
              <a:rPr dirty="0" sz="1100" spc="75">
                <a:latin typeface="Arial"/>
                <a:cs typeface="Arial"/>
              </a:rPr>
              <a:t> </a:t>
            </a:r>
            <a:r>
              <a:rPr dirty="0" sz="1100">
                <a:latin typeface="Arial"/>
                <a:cs typeface="Arial"/>
              </a:rPr>
              <a:t>pilots</a:t>
            </a:r>
            <a:r>
              <a:rPr dirty="0" sz="1100" spc="75">
                <a:latin typeface="Arial"/>
                <a:cs typeface="Arial"/>
              </a:rPr>
              <a:t> </a:t>
            </a:r>
            <a:r>
              <a:rPr dirty="0" sz="1100">
                <a:latin typeface="Arial"/>
                <a:cs typeface="Arial"/>
              </a:rPr>
              <a:t>in</a:t>
            </a:r>
            <a:r>
              <a:rPr dirty="0" sz="1100" spc="80">
                <a:latin typeface="Arial"/>
                <a:cs typeface="Arial"/>
              </a:rPr>
              <a:t> </a:t>
            </a:r>
            <a:r>
              <a:rPr dirty="0" sz="1100">
                <a:latin typeface="Arial"/>
                <a:cs typeface="Arial"/>
              </a:rPr>
              <a:t>times</a:t>
            </a:r>
            <a:r>
              <a:rPr dirty="0" sz="1100" spc="90">
                <a:latin typeface="Arial"/>
                <a:cs typeface="Arial"/>
              </a:rPr>
              <a:t> </a:t>
            </a:r>
            <a:r>
              <a:rPr dirty="0" sz="1100">
                <a:latin typeface="Arial"/>
                <a:cs typeface="Arial"/>
              </a:rPr>
              <a:t>of</a:t>
            </a:r>
            <a:r>
              <a:rPr dirty="0" sz="1100" spc="80">
                <a:latin typeface="Arial"/>
                <a:cs typeface="Arial"/>
              </a:rPr>
              <a:t> </a:t>
            </a:r>
            <a:r>
              <a:rPr dirty="0" sz="1100">
                <a:latin typeface="Arial"/>
                <a:cs typeface="Arial"/>
              </a:rPr>
              <a:t>low</a:t>
            </a:r>
            <a:r>
              <a:rPr dirty="0" sz="1100" spc="75">
                <a:latin typeface="Arial"/>
                <a:cs typeface="Arial"/>
              </a:rPr>
              <a:t> </a:t>
            </a:r>
            <a:r>
              <a:rPr dirty="0" sz="1100">
                <a:latin typeface="Arial"/>
                <a:cs typeface="Arial"/>
              </a:rPr>
              <a:t>visibility</a:t>
            </a:r>
            <a:r>
              <a:rPr dirty="0" sz="1100" spc="65">
                <a:latin typeface="Arial"/>
                <a:cs typeface="Arial"/>
              </a:rPr>
              <a:t> </a:t>
            </a:r>
            <a:r>
              <a:rPr dirty="0" sz="1100">
                <a:latin typeface="Arial"/>
                <a:cs typeface="Arial"/>
              </a:rPr>
              <a:t>and</a:t>
            </a:r>
            <a:endParaRPr sz="1100">
              <a:latin typeface="Arial"/>
              <a:cs typeface="Arial"/>
            </a:endParaRPr>
          </a:p>
          <a:p>
            <a:pPr marL="12700" marR="5080">
              <a:lnSpc>
                <a:spcPct val="110200"/>
              </a:lnSpc>
              <a:spcBef>
                <a:spcPts val="10"/>
              </a:spcBef>
            </a:pPr>
            <a:r>
              <a:rPr dirty="0" sz="1100">
                <a:latin typeface="Arial"/>
                <a:cs typeface="Arial"/>
              </a:rPr>
              <a:t>can be used only under certain </a:t>
            </a:r>
            <a:r>
              <a:rPr dirty="0" sz="1100" spc="-5">
                <a:latin typeface="Arial"/>
                <a:cs typeface="Arial"/>
              </a:rPr>
              <a:t>wind </a:t>
            </a:r>
            <a:r>
              <a:rPr dirty="0" sz="1100">
                <a:latin typeface="Arial"/>
                <a:cs typeface="Arial"/>
              </a:rPr>
              <a:t>conditions. In 2009, a  Turkish Airlines Boeing 737 crashed during an auto-landing at  Amsterdam’s Schiphol Airport, killing nine and injuring one  hundred and twenty people, due to </a:t>
            </a:r>
            <a:r>
              <a:rPr dirty="0" sz="1100" spc="-5">
                <a:latin typeface="Arial"/>
                <a:cs typeface="Arial"/>
              </a:rPr>
              <a:t>altimeter </a:t>
            </a:r>
            <a:r>
              <a:rPr dirty="0" sz="1100">
                <a:latin typeface="Arial"/>
                <a:cs typeface="Arial"/>
              </a:rPr>
              <a:t>malfunction  compounded by subsequent pilot error. Most large air planes  can land themselves successfully, with minimal input from  passengers or the </a:t>
            </a:r>
            <a:r>
              <a:rPr dirty="0" sz="1100" spc="-5">
                <a:latin typeface="Arial"/>
                <a:cs typeface="Arial"/>
              </a:rPr>
              <a:t>remaining </a:t>
            </a:r>
            <a:r>
              <a:rPr dirty="0" sz="1100">
                <a:latin typeface="Arial"/>
                <a:cs typeface="Arial"/>
              </a:rPr>
              <a:t>crew. General aviation airplanes  typically aren’t equipped for auto landing, but </a:t>
            </a:r>
            <a:r>
              <a:rPr dirty="0" sz="1100" spc="-5">
                <a:latin typeface="Arial"/>
                <a:cs typeface="Arial"/>
              </a:rPr>
              <a:t>crashes </a:t>
            </a:r>
            <a:r>
              <a:rPr dirty="0" sz="1100">
                <a:latin typeface="Arial"/>
                <a:cs typeface="Arial"/>
              </a:rPr>
              <a:t>due to a  conked-out pilot </a:t>
            </a:r>
            <a:r>
              <a:rPr dirty="0" sz="1100" spc="-10">
                <a:latin typeface="Arial"/>
                <a:cs typeface="Arial"/>
              </a:rPr>
              <a:t>are </a:t>
            </a:r>
            <a:r>
              <a:rPr dirty="0" sz="1100">
                <a:latin typeface="Arial"/>
                <a:cs typeface="Arial"/>
              </a:rPr>
              <a:t>rare.  </a:t>
            </a:r>
            <a:r>
              <a:rPr dirty="0" sz="1000" spc="-5" i="1">
                <a:latin typeface="Arial"/>
                <a:cs typeface="Arial"/>
                <a:hlinkClick r:id="rId3"/>
              </a:rPr>
              <a:t>(Ref:http://www.straightdope.com/columns/read/3090/has-a- </a:t>
            </a:r>
            <a:r>
              <a:rPr dirty="0" sz="1000" spc="-5" i="1">
                <a:latin typeface="Arial"/>
                <a:cs typeface="Arial"/>
              </a:rPr>
              <a:t> </a:t>
            </a:r>
            <a:r>
              <a:rPr dirty="0" sz="1000" spc="-5" i="1">
                <a:latin typeface="Arial"/>
                <a:cs typeface="Arial"/>
              </a:rPr>
              <a:t>passenger-ever-landed-a-plane-after-the-pilot-</a:t>
            </a:r>
            <a:r>
              <a:rPr dirty="0" sz="1000" spc="10" i="1">
                <a:latin typeface="Arial"/>
                <a:cs typeface="Arial"/>
              </a:rPr>
              <a:t> </a:t>
            </a:r>
            <a:r>
              <a:rPr dirty="0" sz="1000" i="1">
                <a:latin typeface="Arial"/>
                <a:cs typeface="Arial"/>
              </a:rPr>
              <a:t>was-incapacitated)</a:t>
            </a:r>
            <a:endParaRPr sz="100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idx="7" sz="quarter"/>
          </p:nvPr>
        </p:nvSpPr>
        <p:spPr>
          <a:prstGeom prst="rect"/>
        </p:spPr>
        <p:txBody>
          <a:bodyPr wrap="square" lIns="0" tIns="6350" rIns="0" bIns="0" rtlCol="0" vert="horz">
            <a:spAutoFit/>
          </a:bodyPr>
          <a:lstStyle/>
          <a:p>
            <a:pPr marL="12700">
              <a:lnSpc>
                <a:spcPct val="100000"/>
              </a:lnSpc>
              <a:spcBef>
                <a:spcPts val="50"/>
              </a:spcBef>
            </a:pPr>
            <a:r>
              <a:rPr dirty="0" spc="-100"/>
              <a:t>Page </a:t>
            </a:r>
            <a:fld id="{81D60167-4931-47E6-BA6A-407CBD079E47}" type="slidenum">
              <a:rPr dirty="0" b="1">
                <a:latin typeface="Calibri"/>
                <a:cs typeface="Calibri"/>
              </a:rPr>
              <a:t>19</a:t>
            </a:fld>
            <a:r>
              <a:rPr dirty="0" b="1">
                <a:latin typeface="Calibri"/>
                <a:cs typeface="Calibri"/>
              </a:rPr>
              <a:t> </a:t>
            </a:r>
            <a:r>
              <a:rPr dirty="0" spc="-10"/>
              <a:t>of</a:t>
            </a:r>
            <a:r>
              <a:rPr dirty="0" spc="-90"/>
              <a:t> </a:t>
            </a:r>
            <a:r>
              <a:rPr dirty="0" b="1">
                <a:latin typeface="Calibri"/>
                <a:cs typeface="Calibri"/>
              </a:rPr>
              <a:t>46</a:t>
            </a:r>
          </a:p>
        </p:txBody>
      </p:sp>
      <p:sp>
        <p:nvSpPr>
          <p:cNvPr id="2" name="object 2"/>
          <p:cNvSpPr txBox="1"/>
          <p:nvPr/>
        </p:nvSpPr>
        <p:spPr>
          <a:xfrm>
            <a:off x="711200" y="436891"/>
            <a:ext cx="1539240" cy="193675"/>
          </a:xfrm>
          <a:prstGeom prst="rect">
            <a:avLst/>
          </a:prstGeom>
        </p:spPr>
        <p:txBody>
          <a:bodyPr wrap="square" lIns="0" tIns="12700" rIns="0" bIns="0" rtlCol="0" vert="horz">
            <a:spAutoFit/>
          </a:bodyPr>
          <a:lstStyle/>
          <a:p>
            <a:pPr marL="12700">
              <a:lnSpc>
                <a:spcPct val="100000"/>
              </a:lnSpc>
              <a:spcBef>
                <a:spcPts val="100"/>
              </a:spcBef>
            </a:pPr>
            <a:r>
              <a:rPr dirty="0" sz="1100" spc="-120">
                <a:latin typeface="Arial"/>
                <a:cs typeface="Arial"/>
              </a:rPr>
              <a:t>SATHYABAMA</a:t>
            </a:r>
            <a:r>
              <a:rPr dirty="0" sz="1100" spc="-70">
                <a:latin typeface="Arial"/>
                <a:cs typeface="Arial"/>
              </a:rPr>
              <a:t> </a:t>
            </a:r>
            <a:r>
              <a:rPr dirty="0" sz="1100" spc="-135">
                <a:latin typeface="Arial"/>
                <a:cs typeface="Arial"/>
              </a:rPr>
              <a:t>UNIVERSITY</a:t>
            </a:r>
            <a:endParaRPr sz="1100">
              <a:latin typeface="Arial"/>
              <a:cs typeface="Arial"/>
            </a:endParaRPr>
          </a:p>
        </p:txBody>
      </p:sp>
      <p:sp>
        <p:nvSpPr>
          <p:cNvPr id="3" name="object 3"/>
          <p:cNvSpPr txBox="1"/>
          <p:nvPr/>
        </p:nvSpPr>
        <p:spPr>
          <a:xfrm>
            <a:off x="3047505" y="436891"/>
            <a:ext cx="1629410" cy="193675"/>
          </a:xfrm>
          <a:prstGeom prst="rect">
            <a:avLst/>
          </a:prstGeom>
        </p:spPr>
        <p:txBody>
          <a:bodyPr wrap="square" lIns="0" tIns="12700" rIns="0" bIns="0" rtlCol="0" vert="horz">
            <a:spAutoFit/>
          </a:bodyPr>
          <a:lstStyle/>
          <a:p>
            <a:pPr marL="12700">
              <a:lnSpc>
                <a:spcPct val="100000"/>
              </a:lnSpc>
              <a:spcBef>
                <a:spcPts val="100"/>
              </a:spcBef>
            </a:pPr>
            <a:r>
              <a:rPr dirty="0" sz="1100" spc="-85">
                <a:latin typeface="Arial"/>
                <a:cs typeface="Arial"/>
              </a:rPr>
              <a:t>UNIT </a:t>
            </a:r>
            <a:r>
              <a:rPr dirty="0" sz="1100" spc="-70">
                <a:latin typeface="Arial"/>
                <a:cs typeface="Arial"/>
              </a:rPr>
              <a:t>IV </a:t>
            </a:r>
            <a:r>
              <a:rPr dirty="0" sz="1100" spc="-135">
                <a:latin typeface="Arial"/>
                <a:cs typeface="Arial"/>
              </a:rPr>
              <a:t>FLYING </a:t>
            </a:r>
            <a:r>
              <a:rPr dirty="0" sz="1100" spc="-55">
                <a:latin typeface="Arial"/>
                <a:cs typeface="Arial"/>
              </a:rPr>
              <a:t>IN</a:t>
            </a:r>
            <a:r>
              <a:rPr dirty="0" sz="1100" spc="-185">
                <a:latin typeface="Arial"/>
                <a:cs typeface="Arial"/>
              </a:rPr>
              <a:t> </a:t>
            </a:r>
            <a:r>
              <a:rPr dirty="0" sz="1100" spc="-160">
                <a:latin typeface="Arial"/>
                <a:cs typeface="Arial"/>
              </a:rPr>
              <a:t>COLOURS</a:t>
            </a:r>
            <a:endParaRPr sz="1100">
              <a:latin typeface="Arial"/>
              <a:cs typeface="Arial"/>
            </a:endParaRPr>
          </a:p>
        </p:txBody>
      </p:sp>
      <p:sp>
        <p:nvSpPr>
          <p:cNvPr id="4" name="object 4"/>
          <p:cNvSpPr txBox="1"/>
          <p:nvPr/>
        </p:nvSpPr>
        <p:spPr>
          <a:xfrm>
            <a:off x="711200" y="1067827"/>
            <a:ext cx="3992879" cy="5619115"/>
          </a:xfrm>
          <a:prstGeom prst="rect">
            <a:avLst/>
          </a:prstGeom>
        </p:spPr>
        <p:txBody>
          <a:bodyPr wrap="square" lIns="0" tIns="12700" rIns="0" bIns="0" rtlCol="0" vert="horz">
            <a:spAutoFit/>
          </a:bodyPr>
          <a:lstStyle/>
          <a:p>
            <a:pPr marL="12700">
              <a:lnSpc>
                <a:spcPct val="100000"/>
              </a:lnSpc>
              <a:spcBef>
                <a:spcPts val="100"/>
              </a:spcBef>
            </a:pPr>
            <a:r>
              <a:rPr dirty="0" sz="1100" b="1">
                <a:latin typeface="Arial"/>
                <a:cs typeface="Arial"/>
              </a:rPr>
              <a:t>4.6 JUMBLED</a:t>
            </a:r>
            <a:r>
              <a:rPr dirty="0" sz="1100" spc="-30" b="1">
                <a:latin typeface="Arial"/>
                <a:cs typeface="Arial"/>
              </a:rPr>
              <a:t> </a:t>
            </a:r>
            <a:r>
              <a:rPr dirty="0" sz="1100" spc="-5" b="1">
                <a:latin typeface="Arial"/>
                <a:cs typeface="Arial"/>
              </a:rPr>
              <a:t>SENTENCES</a:t>
            </a:r>
            <a:endParaRPr sz="1100">
              <a:latin typeface="Arial"/>
              <a:cs typeface="Arial"/>
            </a:endParaRPr>
          </a:p>
          <a:p>
            <a:pPr>
              <a:lnSpc>
                <a:spcPct val="100000"/>
              </a:lnSpc>
              <a:spcBef>
                <a:spcPts val="25"/>
              </a:spcBef>
            </a:pPr>
            <a:endParaRPr sz="1250">
              <a:latin typeface="Arial"/>
              <a:cs typeface="Arial"/>
            </a:endParaRPr>
          </a:p>
          <a:p>
            <a:pPr algn="just" marL="12700" marR="6350" indent="39370">
              <a:lnSpc>
                <a:spcPct val="110300"/>
              </a:lnSpc>
            </a:pPr>
            <a:r>
              <a:rPr dirty="0" sz="1100">
                <a:latin typeface="Arial"/>
                <a:cs typeface="Arial"/>
              </a:rPr>
              <a:t>A set of five to eight sentences can be given in jumbled  order. The given sentences should be arranged properly to</a:t>
            </a:r>
            <a:r>
              <a:rPr dirty="0" sz="1100" spc="-30">
                <a:latin typeface="Arial"/>
                <a:cs typeface="Arial"/>
              </a:rPr>
              <a:t> </a:t>
            </a:r>
            <a:r>
              <a:rPr dirty="0" sz="1100" spc="5">
                <a:latin typeface="Arial"/>
                <a:cs typeface="Arial"/>
              </a:rPr>
              <a:t>form  </a:t>
            </a:r>
            <a:r>
              <a:rPr dirty="0" sz="1100">
                <a:latin typeface="Arial"/>
                <a:cs typeface="Arial"/>
              </a:rPr>
              <a:t>a meaningful paragraph. Rearrange the sentences or words so  that they </a:t>
            </a:r>
            <a:r>
              <a:rPr dirty="0" sz="1100" spc="-5">
                <a:latin typeface="Arial"/>
                <a:cs typeface="Arial"/>
              </a:rPr>
              <a:t>logically </a:t>
            </a:r>
            <a:r>
              <a:rPr dirty="0" sz="1100">
                <a:latin typeface="Arial"/>
                <a:cs typeface="Arial"/>
              </a:rPr>
              <a:t>make </a:t>
            </a:r>
            <a:r>
              <a:rPr dirty="0" sz="1100" spc="-5">
                <a:latin typeface="Arial"/>
                <a:cs typeface="Arial"/>
              </a:rPr>
              <a:t>sense.</a:t>
            </a:r>
            <a:endParaRPr sz="1100">
              <a:latin typeface="Arial"/>
              <a:cs typeface="Arial"/>
            </a:endParaRPr>
          </a:p>
          <a:p>
            <a:pPr>
              <a:lnSpc>
                <a:spcPct val="100000"/>
              </a:lnSpc>
              <a:spcBef>
                <a:spcPts val="45"/>
              </a:spcBef>
            </a:pPr>
            <a:endParaRPr sz="1400">
              <a:latin typeface="Arial"/>
              <a:cs typeface="Arial"/>
            </a:endParaRPr>
          </a:p>
          <a:p>
            <a:pPr marL="469900" indent="-228600">
              <a:lnSpc>
                <a:spcPct val="100000"/>
              </a:lnSpc>
              <a:buFont typeface="Symbol"/>
              <a:buChar char=""/>
              <a:tabLst>
                <a:tab pos="469265" algn="l"/>
                <a:tab pos="469900" algn="l"/>
              </a:tabLst>
            </a:pPr>
            <a:r>
              <a:rPr dirty="0" sz="1100">
                <a:latin typeface="Arial"/>
                <a:cs typeface="Arial"/>
              </a:rPr>
              <a:t>Help the students relate </a:t>
            </a:r>
            <a:r>
              <a:rPr dirty="0" sz="1100" spc="-5">
                <a:latin typeface="Arial"/>
                <a:cs typeface="Arial"/>
              </a:rPr>
              <a:t>events </a:t>
            </a:r>
            <a:r>
              <a:rPr dirty="0" sz="1100">
                <a:latin typeface="Arial"/>
                <a:cs typeface="Arial"/>
              </a:rPr>
              <a:t>in a logical</a:t>
            </a:r>
            <a:r>
              <a:rPr dirty="0" sz="1100" spc="-35">
                <a:latin typeface="Arial"/>
                <a:cs typeface="Arial"/>
              </a:rPr>
              <a:t> </a:t>
            </a:r>
            <a:r>
              <a:rPr dirty="0" sz="1100" spc="-5">
                <a:latin typeface="Arial"/>
                <a:cs typeface="Arial"/>
              </a:rPr>
              <a:t>manner</a:t>
            </a:r>
            <a:endParaRPr sz="1100">
              <a:latin typeface="Arial"/>
              <a:cs typeface="Arial"/>
            </a:endParaRPr>
          </a:p>
          <a:p>
            <a:pPr marL="469900" indent="-228600">
              <a:lnSpc>
                <a:spcPct val="100000"/>
              </a:lnSpc>
              <a:spcBef>
                <a:spcPts val="215"/>
              </a:spcBef>
              <a:buFont typeface="Symbol"/>
              <a:buChar char=""/>
              <a:tabLst>
                <a:tab pos="469265" algn="l"/>
                <a:tab pos="469900" algn="l"/>
              </a:tabLst>
            </a:pPr>
            <a:r>
              <a:rPr dirty="0" sz="1100">
                <a:latin typeface="Arial"/>
                <a:cs typeface="Arial"/>
              </a:rPr>
              <a:t>Sequence the sentences based on </a:t>
            </a:r>
            <a:r>
              <a:rPr dirty="0" sz="1100" spc="-5">
                <a:latin typeface="Arial"/>
                <a:cs typeface="Arial"/>
              </a:rPr>
              <a:t>English </a:t>
            </a:r>
            <a:r>
              <a:rPr dirty="0" sz="1100">
                <a:latin typeface="Arial"/>
                <a:cs typeface="Arial"/>
              </a:rPr>
              <a:t>usage</a:t>
            </a:r>
            <a:r>
              <a:rPr dirty="0" sz="1100" spc="-45">
                <a:latin typeface="Arial"/>
                <a:cs typeface="Arial"/>
              </a:rPr>
              <a:t> </a:t>
            </a:r>
            <a:r>
              <a:rPr dirty="0" sz="1100" spc="-5">
                <a:latin typeface="Arial"/>
                <a:cs typeface="Arial"/>
              </a:rPr>
              <a:t>skills.</a:t>
            </a:r>
            <a:endParaRPr sz="1100">
              <a:latin typeface="Arial"/>
              <a:cs typeface="Arial"/>
            </a:endParaRPr>
          </a:p>
          <a:p>
            <a:pPr marL="469900" indent="-228600">
              <a:lnSpc>
                <a:spcPct val="100000"/>
              </a:lnSpc>
              <a:spcBef>
                <a:spcPts val="204"/>
              </a:spcBef>
              <a:buFont typeface="Symbol"/>
              <a:buChar char=""/>
              <a:tabLst>
                <a:tab pos="469265" algn="l"/>
                <a:tab pos="469900" algn="l"/>
              </a:tabLst>
            </a:pPr>
            <a:r>
              <a:rPr dirty="0" sz="1100" i="1">
                <a:latin typeface="Arial"/>
                <a:cs typeface="Arial"/>
              </a:rPr>
              <a:t>How to </a:t>
            </a:r>
            <a:r>
              <a:rPr dirty="0" sz="1100" spc="-5" i="1">
                <a:latin typeface="Arial"/>
                <a:cs typeface="Arial"/>
              </a:rPr>
              <a:t>rearrange?.. </a:t>
            </a:r>
            <a:r>
              <a:rPr dirty="0" sz="1100" spc="-5">
                <a:latin typeface="Arial"/>
                <a:cs typeface="Arial"/>
              </a:rPr>
              <a:t>Identify</a:t>
            </a:r>
            <a:r>
              <a:rPr dirty="0" sz="1100" spc="5">
                <a:latin typeface="Arial"/>
                <a:cs typeface="Arial"/>
              </a:rPr>
              <a:t> </a:t>
            </a:r>
            <a:r>
              <a:rPr dirty="0" sz="1100">
                <a:latin typeface="Arial"/>
                <a:cs typeface="Arial"/>
              </a:rPr>
              <a:t>the</a:t>
            </a:r>
            <a:endParaRPr sz="1100">
              <a:latin typeface="Arial"/>
              <a:cs typeface="Arial"/>
            </a:endParaRPr>
          </a:p>
          <a:p>
            <a:pPr marL="469900" marR="229235" indent="-228600">
              <a:lnSpc>
                <a:spcPct val="110900"/>
              </a:lnSpc>
              <a:spcBef>
                <a:spcPts val="60"/>
              </a:spcBef>
              <a:buFont typeface="Symbol"/>
              <a:buChar char=""/>
              <a:tabLst>
                <a:tab pos="469265" algn="l"/>
                <a:tab pos="469900" algn="l"/>
              </a:tabLst>
            </a:pPr>
            <a:r>
              <a:rPr dirty="0" sz="1100">
                <a:latin typeface="Arial"/>
                <a:cs typeface="Arial"/>
              </a:rPr>
              <a:t>Theme of the </a:t>
            </a:r>
            <a:r>
              <a:rPr dirty="0" sz="1100" spc="-5">
                <a:latin typeface="Arial"/>
                <a:cs typeface="Arial"/>
              </a:rPr>
              <a:t>paragraph </a:t>
            </a:r>
            <a:r>
              <a:rPr dirty="0" sz="1100">
                <a:latin typeface="Arial"/>
                <a:cs typeface="Arial"/>
              </a:rPr>
              <a:t>that might be created on</a:t>
            </a:r>
            <a:r>
              <a:rPr dirty="0" sz="1100" spc="-35">
                <a:latin typeface="Arial"/>
                <a:cs typeface="Arial"/>
              </a:rPr>
              <a:t> </a:t>
            </a:r>
            <a:r>
              <a:rPr dirty="0" sz="1100" spc="-10">
                <a:latin typeface="Arial"/>
                <a:cs typeface="Arial"/>
              </a:rPr>
              <a:t>un-  </a:t>
            </a:r>
            <a:r>
              <a:rPr dirty="0" sz="1100">
                <a:latin typeface="Arial"/>
                <a:cs typeface="Arial"/>
              </a:rPr>
              <a:t>jumbling the</a:t>
            </a:r>
            <a:r>
              <a:rPr dirty="0" sz="1100" spc="-5">
                <a:latin typeface="Arial"/>
                <a:cs typeface="Arial"/>
              </a:rPr>
              <a:t> sentences.</a:t>
            </a:r>
            <a:endParaRPr sz="1100">
              <a:latin typeface="Arial"/>
              <a:cs typeface="Arial"/>
            </a:endParaRPr>
          </a:p>
          <a:p>
            <a:pPr marL="469900" indent="-228600">
              <a:lnSpc>
                <a:spcPct val="100000"/>
              </a:lnSpc>
              <a:spcBef>
                <a:spcPts val="204"/>
              </a:spcBef>
              <a:buFont typeface="Symbol"/>
              <a:buChar char=""/>
              <a:tabLst>
                <a:tab pos="469265" algn="l"/>
                <a:tab pos="469900" algn="l"/>
              </a:tabLst>
            </a:pPr>
            <a:r>
              <a:rPr dirty="0" sz="1100">
                <a:latin typeface="Arial"/>
                <a:cs typeface="Arial"/>
              </a:rPr>
              <a:t>Initiating </a:t>
            </a:r>
            <a:r>
              <a:rPr dirty="0" sz="1100" spc="-5">
                <a:latin typeface="Arial"/>
                <a:cs typeface="Arial"/>
              </a:rPr>
              <a:t>sentence, </a:t>
            </a:r>
            <a:r>
              <a:rPr dirty="0" sz="1100">
                <a:latin typeface="Arial"/>
                <a:cs typeface="Arial"/>
              </a:rPr>
              <a:t>which starts the</a:t>
            </a:r>
            <a:r>
              <a:rPr dirty="0" sz="1100" spc="-30">
                <a:latin typeface="Arial"/>
                <a:cs typeface="Arial"/>
              </a:rPr>
              <a:t> </a:t>
            </a:r>
            <a:r>
              <a:rPr dirty="0" sz="1100">
                <a:latin typeface="Arial"/>
                <a:cs typeface="Arial"/>
              </a:rPr>
              <a:t>paragraph</a:t>
            </a:r>
            <a:endParaRPr sz="1100">
              <a:latin typeface="Arial"/>
              <a:cs typeface="Arial"/>
            </a:endParaRPr>
          </a:p>
          <a:p>
            <a:pPr algn="just" marL="469900" marR="80010" indent="-228600">
              <a:lnSpc>
                <a:spcPct val="110500"/>
              </a:lnSpc>
              <a:spcBef>
                <a:spcPts val="65"/>
              </a:spcBef>
              <a:buFont typeface="Symbol"/>
              <a:buChar char=""/>
              <a:tabLst>
                <a:tab pos="469900" algn="l"/>
              </a:tabLst>
            </a:pPr>
            <a:r>
              <a:rPr dirty="0" sz="1100">
                <a:latin typeface="Arial"/>
                <a:cs typeface="Arial"/>
              </a:rPr>
              <a:t>Links have to be found </a:t>
            </a:r>
            <a:r>
              <a:rPr dirty="0" sz="1100" spc="-5">
                <a:latin typeface="Arial"/>
                <a:cs typeface="Arial"/>
              </a:rPr>
              <a:t>between </a:t>
            </a:r>
            <a:r>
              <a:rPr dirty="0" sz="1100">
                <a:latin typeface="Arial"/>
                <a:cs typeface="Arial"/>
              </a:rPr>
              <a:t>two </a:t>
            </a:r>
            <a:r>
              <a:rPr dirty="0" sz="1100" spc="-5">
                <a:latin typeface="Arial"/>
                <a:cs typeface="Arial"/>
              </a:rPr>
              <a:t>sentences. </a:t>
            </a:r>
            <a:r>
              <a:rPr dirty="0" sz="1100">
                <a:latin typeface="Arial"/>
                <a:cs typeface="Arial"/>
              </a:rPr>
              <a:t>Once a  link of this type is created, it </a:t>
            </a:r>
            <a:r>
              <a:rPr dirty="0" sz="1100" spc="-5">
                <a:latin typeface="Arial"/>
                <a:cs typeface="Arial"/>
              </a:rPr>
              <a:t>becomes </a:t>
            </a:r>
            <a:r>
              <a:rPr dirty="0" sz="1100">
                <a:latin typeface="Arial"/>
                <a:cs typeface="Arial"/>
              </a:rPr>
              <a:t>easy to </a:t>
            </a:r>
            <a:r>
              <a:rPr dirty="0" sz="1100" spc="-5">
                <a:latin typeface="Arial"/>
                <a:cs typeface="Arial"/>
              </a:rPr>
              <a:t>eliminate  </a:t>
            </a:r>
            <a:r>
              <a:rPr dirty="0" sz="1100">
                <a:latin typeface="Arial"/>
                <a:cs typeface="Arial"/>
              </a:rPr>
              <a:t>irrelevant</a:t>
            </a:r>
            <a:r>
              <a:rPr dirty="0" sz="1100" spc="-5">
                <a:latin typeface="Arial"/>
                <a:cs typeface="Arial"/>
              </a:rPr>
              <a:t> </a:t>
            </a:r>
            <a:r>
              <a:rPr dirty="0" sz="1100">
                <a:latin typeface="Arial"/>
                <a:cs typeface="Arial"/>
              </a:rPr>
              <a:t>choices.</a:t>
            </a:r>
            <a:endParaRPr sz="1100">
              <a:latin typeface="Arial"/>
              <a:cs typeface="Arial"/>
            </a:endParaRPr>
          </a:p>
          <a:p>
            <a:pPr>
              <a:lnSpc>
                <a:spcPct val="100000"/>
              </a:lnSpc>
              <a:spcBef>
                <a:spcPts val="45"/>
              </a:spcBef>
            </a:pPr>
            <a:endParaRPr sz="1350">
              <a:latin typeface="Arial"/>
              <a:cs typeface="Arial"/>
            </a:endParaRPr>
          </a:p>
          <a:p>
            <a:pPr algn="just" marL="12700">
              <a:lnSpc>
                <a:spcPct val="100000"/>
              </a:lnSpc>
            </a:pPr>
            <a:r>
              <a:rPr dirty="0" sz="1100" i="1">
                <a:latin typeface="Arial"/>
                <a:cs typeface="Arial"/>
              </a:rPr>
              <a:t>How to save time while </a:t>
            </a:r>
            <a:r>
              <a:rPr dirty="0" sz="1100" spc="-5" i="1">
                <a:latin typeface="Arial"/>
                <a:cs typeface="Arial"/>
              </a:rPr>
              <a:t>solving </a:t>
            </a:r>
            <a:r>
              <a:rPr dirty="0" sz="1100" i="1">
                <a:latin typeface="Arial"/>
                <a:cs typeface="Arial"/>
              </a:rPr>
              <a:t>these</a:t>
            </a:r>
            <a:r>
              <a:rPr dirty="0" sz="1100" spc="-30" i="1">
                <a:latin typeface="Arial"/>
                <a:cs typeface="Arial"/>
              </a:rPr>
              <a:t> </a:t>
            </a:r>
            <a:r>
              <a:rPr dirty="0" sz="1100" i="1">
                <a:latin typeface="Arial"/>
                <a:cs typeface="Arial"/>
              </a:rPr>
              <a:t>types?</a:t>
            </a:r>
            <a:endParaRPr sz="1100">
              <a:latin typeface="Arial"/>
              <a:cs typeface="Arial"/>
            </a:endParaRPr>
          </a:p>
          <a:p>
            <a:pPr algn="just" marL="12700" marR="8255">
              <a:lnSpc>
                <a:spcPct val="110000"/>
              </a:lnSpc>
              <a:spcBef>
                <a:spcPts val="10"/>
              </a:spcBef>
            </a:pPr>
            <a:r>
              <a:rPr dirty="0" sz="1100">
                <a:latin typeface="Arial"/>
                <a:cs typeface="Arial"/>
              </a:rPr>
              <a:t>It is very important to read selectively and search for transition  words or other keywords. The best way is to establish a link  between any two (or more) </a:t>
            </a:r>
            <a:r>
              <a:rPr dirty="0" sz="1100" spc="-5">
                <a:latin typeface="Arial"/>
                <a:cs typeface="Arial"/>
              </a:rPr>
              <a:t>statements. </a:t>
            </a:r>
            <a:r>
              <a:rPr dirty="0" sz="1100">
                <a:latin typeface="Arial"/>
                <a:cs typeface="Arial"/>
              </a:rPr>
              <a:t>Once a link is found,  you get to know which statements </a:t>
            </a:r>
            <a:r>
              <a:rPr dirty="0" sz="1100" spc="-10">
                <a:latin typeface="Arial"/>
                <a:cs typeface="Arial"/>
              </a:rPr>
              <a:t>will </a:t>
            </a:r>
            <a:r>
              <a:rPr dirty="0" sz="1100">
                <a:latin typeface="Arial"/>
                <a:cs typeface="Arial"/>
              </a:rPr>
              <a:t>come</a:t>
            </a:r>
            <a:r>
              <a:rPr dirty="0" sz="1100" spc="-30">
                <a:latin typeface="Arial"/>
                <a:cs typeface="Arial"/>
              </a:rPr>
              <a:t> </a:t>
            </a:r>
            <a:r>
              <a:rPr dirty="0" sz="1100">
                <a:latin typeface="Arial"/>
                <a:cs typeface="Arial"/>
              </a:rPr>
              <a:t>together.</a:t>
            </a:r>
            <a:endParaRPr sz="1100">
              <a:latin typeface="Arial"/>
              <a:cs typeface="Arial"/>
            </a:endParaRPr>
          </a:p>
          <a:p>
            <a:pPr>
              <a:lnSpc>
                <a:spcPct val="100000"/>
              </a:lnSpc>
              <a:spcBef>
                <a:spcPts val="30"/>
              </a:spcBef>
            </a:pPr>
            <a:endParaRPr sz="1350">
              <a:latin typeface="Arial"/>
              <a:cs typeface="Arial"/>
            </a:endParaRPr>
          </a:p>
          <a:p>
            <a:pPr marL="12700">
              <a:lnSpc>
                <a:spcPct val="100000"/>
              </a:lnSpc>
              <a:spcBef>
                <a:spcPts val="5"/>
              </a:spcBef>
            </a:pPr>
            <a:r>
              <a:rPr dirty="0" sz="1100" b="1">
                <a:latin typeface="Arial"/>
                <a:cs typeface="Arial"/>
              </a:rPr>
              <a:t>Guidelines</a:t>
            </a:r>
            <a:endParaRPr sz="1100">
              <a:latin typeface="Arial"/>
              <a:cs typeface="Arial"/>
            </a:endParaRPr>
          </a:p>
          <a:p>
            <a:pPr>
              <a:lnSpc>
                <a:spcPct val="100000"/>
              </a:lnSpc>
              <a:spcBef>
                <a:spcPts val="35"/>
              </a:spcBef>
            </a:pPr>
            <a:endParaRPr sz="1300">
              <a:latin typeface="Arial"/>
              <a:cs typeface="Arial"/>
            </a:endParaRPr>
          </a:p>
          <a:p>
            <a:pPr algn="just" marL="469900" marR="5080" indent="-228600">
              <a:lnSpc>
                <a:spcPct val="110200"/>
              </a:lnSpc>
            </a:pPr>
            <a:r>
              <a:rPr dirty="0" sz="1100" spc="-280">
                <a:latin typeface="Symbol"/>
                <a:cs typeface="Symbol"/>
              </a:rPr>
              <a:t></a:t>
            </a:r>
            <a:r>
              <a:rPr dirty="0" sz="1100" spc="1010">
                <a:latin typeface="Times New Roman"/>
                <a:cs typeface="Times New Roman"/>
              </a:rPr>
              <a:t> </a:t>
            </a:r>
            <a:r>
              <a:rPr dirty="0" sz="1100">
                <a:latin typeface="Arial"/>
                <a:cs typeface="Arial"/>
              </a:rPr>
              <a:t>Avoid reading the sentences </a:t>
            </a:r>
            <a:r>
              <a:rPr dirty="0" sz="1100" spc="-5">
                <a:latin typeface="Arial"/>
                <a:cs typeface="Arial"/>
              </a:rPr>
              <a:t>closely; </a:t>
            </a:r>
            <a:r>
              <a:rPr dirty="0" sz="1100">
                <a:latin typeface="Arial"/>
                <a:cs typeface="Arial"/>
              </a:rPr>
              <a:t>that is not required  and is a waste of time. </a:t>
            </a:r>
            <a:r>
              <a:rPr dirty="0" sz="1100" spc="-5">
                <a:latin typeface="Arial"/>
                <a:cs typeface="Arial"/>
              </a:rPr>
              <a:t>Inspect </a:t>
            </a:r>
            <a:r>
              <a:rPr dirty="0" sz="1100">
                <a:latin typeface="Arial"/>
                <a:cs typeface="Arial"/>
              </a:rPr>
              <a:t>the choices; </a:t>
            </a:r>
            <a:r>
              <a:rPr dirty="0" sz="1100" spc="-15">
                <a:latin typeface="Arial"/>
                <a:cs typeface="Arial"/>
              </a:rPr>
              <a:t>if </a:t>
            </a:r>
            <a:r>
              <a:rPr dirty="0" sz="1100">
                <a:latin typeface="Arial"/>
                <a:cs typeface="Arial"/>
              </a:rPr>
              <a:t>each of the  choices begins with different letters, </a:t>
            </a:r>
            <a:r>
              <a:rPr dirty="0" sz="1100" spc="-5">
                <a:latin typeface="Arial"/>
                <a:cs typeface="Arial"/>
              </a:rPr>
              <a:t>identifying </a:t>
            </a:r>
            <a:r>
              <a:rPr dirty="0" sz="1100">
                <a:latin typeface="Arial"/>
                <a:cs typeface="Arial"/>
              </a:rPr>
              <a:t>the  sentence to begin the sequence leads to the correct  answer.</a:t>
            </a:r>
            <a:endParaRPr sz="1100">
              <a:latin typeface="Arial"/>
              <a:cs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idx="7" sz="quarter"/>
          </p:nvPr>
        </p:nvSpPr>
        <p:spPr>
          <a:prstGeom prst="rect"/>
        </p:spPr>
        <p:txBody>
          <a:bodyPr wrap="square" lIns="0" tIns="6350" rIns="0" bIns="0" rtlCol="0" vert="horz">
            <a:spAutoFit/>
          </a:bodyPr>
          <a:lstStyle/>
          <a:p>
            <a:pPr marL="12700">
              <a:lnSpc>
                <a:spcPct val="100000"/>
              </a:lnSpc>
              <a:spcBef>
                <a:spcPts val="50"/>
              </a:spcBef>
            </a:pPr>
            <a:r>
              <a:rPr dirty="0" spc="-100"/>
              <a:t>Page </a:t>
            </a:r>
            <a:fld id="{81D60167-4931-47E6-BA6A-407CBD079E47}" type="slidenum">
              <a:rPr dirty="0" b="1">
                <a:latin typeface="Calibri"/>
                <a:cs typeface="Calibri"/>
              </a:rPr>
              <a:t>19</a:t>
            </a:fld>
            <a:r>
              <a:rPr dirty="0" b="1">
                <a:latin typeface="Calibri"/>
                <a:cs typeface="Calibri"/>
              </a:rPr>
              <a:t> </a:t>
            </a:r>
            <a:r>
              <a:rPr dirty="0" spc="-10"/>
              <a:t>of</a:t>
            </a:r>
            <a:r>
              <a:rPr dirty="0" spc="-90"/>
              <a:t> </a:t>
            </a:r>
            <a:r>
              <a:rPr dirty="0" b="1">
                <a:latin typeface="Calibri"/>
                <a:cs typeface="Calibri"/>
              </a:rPr>
              <a:t>46</a:t>
            </a:r>
          </a:p>
        </p:txBody>
      </p:sp>
      <p:sp>
        <p:nvSpPr>
          <p:cNvPr id="2" name="object 2"/>
          <p:cNvSpPr txBox="1"/>
          <p:nvPr/>
        </p:nvSpPr>
        <p:spPr>
          <a:xfrm>
            <a:off x="711200" y="436891"/>
            <a:ext cx="1539240" cy="193675"/>
          </a:xfrm>
          <a:prstGeom prst="rect">
            <a:avLst/>
          </a:prstGeom>
        </p:spPr>
        <p:txBody>
          <a:bodyPr wrap="square" lIns="0" tIns="12700" rIns="0" bIns="0" rtlCol="0" vert="horz">
            <a:spAutoFit/>
          </a:bodyPr>
          <a:lstStyle/>
          <a:p>
            <a:pPr marL="12700">
              <a:lnSpc>
                <a:spcPct val="100000"/>
              </a:lnSpc>
              <a:spcBef>
                <a:spcPts val="100"/>
              </a:spcBef>
            </a:pPr>
            <a:r>
              <a:rPr dirty="0" sz="1100" spc="-120">
                <a:latin typeface="Arial"/>
                <a:cs typeface="Arial"/>
              </a:rPr>
              <a:t>SATHYABAMA</a:t>
            </a:r>
            <a:r>
              <a:rPr dirty="0" sz="1100" spc="-70">
                <a:latin typeface="Arial"/>
                <a:cs typeface="Arial"/>
              </a:rPr>
              <a:t> </a:t>
            </a:r>
            <a:r>
              <a:rPr dirty="0" sz="1100" spc="-135">
                <a:latin typeface="Arial"/>
                <a:cs typeface="Arial"/>
              </a:rPr>
              <a:t>UNIVERSITY</a:t>
            </a:r>
            <a:endParaRPr sz="1100">
              <a:latin typeface="Arial"/>
              <a:cs typeface="Arial"/>
            </a:endParaRPr>
          </a:p>
        </p:txBody>
      </p:sp>
      <p:sp>
        <p:nvSpPr>
          <p:cNvPr id="3" name="object 3"/>
          <p:cNvSpPr txBox="1"/>
          <p:nvPr/>
        </p:nvSpPr>
        <p:spPr>
          <a:xfrm>
            <a:off x="3047505" y="436891"/>
            <a:ext cx="1629410" cy="193675"/>
          </a:xfrm>
          <a:prstGeom prst="rect">
            <a:avLst/>
          </a:prstGeom>
        </p:spPr>
        <p:txBody>
          <a:bodyPr wrap="square" lIns="0" tIns="12700" rIns="0" bIns="0" rtlCol="0" vert="horz">
            <a:spAutoFit/>
          </a:bodyPr>
          <a:lstStyle/>
          <a:p>
            <a:pPr marL="12700">
              <a:lnSpc>
                <a:spcPct val="100000"/>
              </a:lnSpc>
              <a:spcBef>
                <a:spcPts val="100"/>
              </a:spcBef>
            </a:pPr>
            <a:r>
              <a:rPr dirty="0" sz="1100" spc="-85">
                <a:latin typeface="Arial"/>
                <a:cs typeface="Arial"/>
              </a:rPr>
              <a:t>UNIT </a:t>
            </a:r>
            <a:r>
              <a:rPr dirty="0" sz="1100" spc="-70">
                <a:latin typeface="Arial"/>
                <a:cs typeface="Arial"/>
              </a:rPr>
              <a:t>IV </a:t>
            </a:r>
            <a:r>
              <a:rPr dirty="0" sz="1100" spc="-135">
                <a:latin typeface="Arial"/>
                <a:cs typeface="Arial"/>
              </a:rPr>
              <a:t>FLYING </a:t>
            </a:r>
            <a:r>
              <a:rPr dirty="0" sz="1100" spc="-55">
                <a:latin typeface="Arial"/>
                <a:cs typeface="Arial"/>
              </a:rPr>
              <a:t>IN</a:t>
            </a:r>
            <a:r>
              <a:rPr dirty="0" sz="1100" spc="-185">
                <a:latin typeface="Arial"/>
                <a:cs typeface="Arial"/>
              </a:rPr>
              <a:t> </a:t>
            </a:r>
            <a:r>
              <a:rPr dirty="0" sz="1100" spc="-160">
                <a:latin typeface="Arial"/>
                <a:cs typeface="Arial"/>
              </a:rPr>
              <a:t>COLOURS</a:t>
            </a:r>
            <a:endParaRPr sz="1100">
              <a:latin typeface="Arial"/>
              <a:cs typeface="Arial"/>
            </a:endParaRPr>
          </a:p>
        </p:txBody>
      </p:sp>
      <p:sp>
        <p:nvSpPr>
          <p:cNvPr id="4" name="object 4"/>
          <p:cNvSpPr txBox="1"/>
          <p:nvPr/>
        </p:nvSpPr>
        <p:spPr>
          <a:xfrm>
            <a:off x="711200" y="1062331"/>
            <a:ext cx="3992245" cy="5838190"/>
          </a:xfrm>
          <a:prstGeom prst="rect">
            <a:avLst/>
          </a:prstGeom>
        </p:spPr>
        <p:txBody>
          <a:bodyPr wrap="square" lIns="0" tIns="12700" rIns="0" bIns="0" rtlCol="0" vert="horz">
            <a:spAutoFit/>
          </a:bodyPr>
          <a:lstStyle/>
          <a:p>
            <a:pPr algn="just" marL="469900" marR="7620" indent="-228600">
              <a:lnSpc>
                <a:spcPct val="110000"/>
              </a:lnSpc>
              <a:spcBef>
                <a:spcPts val="100"/>
              </a:spcBef>
              <a:buFont typeface="Symbol"/>
              <a:buChar char=""/>
              <a:tabLst>
                <a:tab pos="469900" algn="l"/>
              </a:tabLst>
            </a:pPr>
            <a:r>
              <a:rPr dirty="0" sz="1100">
                <a:latin typeface="Arial"/>
                <a:cs typeface="Arial"/>
              </a:rPr>
              <a:t>In choices that are </a:t>
            </a:r>
            <a:r>
              <a:rPr dirty="0" sz="1100" spc="-5">
                <a:latin typeface="Arial"/>
                <a:cs typeface="Arial"/>
              </a:rPr>
              <a:t>closely </a:t>
            </a:r>
            <a:r>
              <a:rPr dirty="0" sz="1100">
                <a:latin typeface="Arial"/>
                <a:cs typeface="Arial"/>
              </a:rPr>
              <a:t>related, identify a mandatory  pair of sentences (two sentences that should form a  sequence).</a:t>
            </a:r>
            <a:endParaRPr sz="1100">
              <a:latin typeface="Arial"/>
              <a:cs typeface="Arial"/>
            </a:endParaRPr>
          </a:p>
          <a:p>
            <a:pPr algn="just" marL="469900" marR="5715" indent="-228600">
              <a:lnSpc>
                <a:spcPct val="110500"/>
              </a:lnSpc>
              <a:spcBef>
                <a:spcPts val="65"/>
              </a:spcBef>
              <a:buFont typeface="Symbol"/>
              <a:buChar char=""/>
              <a:tabLst>
                <a:tab pos="469900" algn="l"/>
              </a:tabLst>
            </a:pPr>
            <a:r>
              <a:rPr dirty="0" sz="1100">
                <a:latin typeface="Arial"/>
                <a:cs typeface="Arial"/>
              </a:rPr>
              <a:t>Look out for </a:t>
            </a:r>
            <a:r>
              <a:rPr dirty="0" sz="1100" spc="-5">
                <a:latin typeface="Arial"/>
                <a:cs typeface="Arial"/>
              </a:rPr>
              <a:t>quick </a:t>
            </a:r>
            <a:r>
              <a:rPr dirty="0" sz="1100">
                <a:latin typeface="Arial"/>
                <a:cs typeface="Arial"/>
              </a:rPr>
              <a:t>clues such as pronouns, </a:t>
            </a:r>
            <a:r>
              <a:rPr dirty="0" sz="1100" spc="-5">
                <a:latin typeface="Arial"/>
                <a:cs typeface="Arial"/>
              </a:rPr>
              <a:t>conjunctions,  </a:t>
            </a:r>
            <a:r>
              <a:rPr dirty="0" sz="1100">
                <a:latin typeface="Arial"/>
                <a:cs typeface="Arial"/>
              </a:rPr>
              <a:t>discourse markers etc. in the </a:t>
            </a:r>
            <a:r>
              <a:rPr dirty="0" sz="1100" spc="-5">
                <a:latin typeface="Arial"/>
                <a:cs typeface="Arial"/>
              </a:rPr>
              <a:t>beginning </a:t>
            </a:r>
            <a:r>
              <a:rPr dirty="0" sz="1100">
                <a:latin typeface="Arial"/>
                <a:cs typeface="Arial"/>
              </a:rPr>
              <a:t>of sentences to  help you </a:t>
            </a:r>
            <a:r>
              <a:rPr dirty="0" sz="1100" spc="-5">
                <a:latin typeface="Arial"/>
                <a:cs typeface="Arial"/>
              </a:rPr>
              <a:t>establish </a:t>
            </a:r>
            <a:r>
              <a:rPr dirty="0" sz="1100">
                <a:latin typeface="Arial"/>
                <a:cs typeface="Arial"/>
              </a:rPr>
              <a:t>a</a:t>
            </a:r>
            <a:r>
              <a:rPr dirty="0" sz="1100" spc="15">
                <a:latin typeface="Arial"/>
                <a:cs typeface="Arial"/>
              </a:rPr>
              <a:t> </a:t>
            </a:r>
            <a:r>
              <a:rPr dirty="0" sz="1100">
                <a:latin typeface="Arial"/>
                <a:cs typeface="Arial"/>
              </a:rPr>
              <a:t>sequence.</a:t>
            </a:r>
            <a:endParaRPr sz="1100">
              <a:latin typeface="Arial"/>
              <a:cs typeface="Arial"/>
            </a:endParaRPr>
          </a:p>
          <a:p>
            <a:pPr algn="just" marL="469900" marR="6350" indent="-228600">
              <a:lnSpc>
                <a:spcPct val="110500"/>
              </a:lnSpc>
              <a:spcBef>
                <a:spcPts val="65"/>
              </a:spcBef>
              <a:buFont typeface="Symbol"/>
              <a:buChar char=""/>
              <a:tabLst>
                <a:tab pos="469900" algn="l"/>
              </a:tabLst>
            </a:pPr>
            <a:r>
              <a:rPr dirty="0" sz="1100">
                <a:latin typeface="Arial"/>
                <a:cs typeface="Arial"/>
              </a:rPr>
              <a:t>In six sentences </a:t>
            </a:r>
            <a:r>
              <a:rPr dirty="0" sz="1100" spc="-5">
                <a:latin typeface="Arial"/>
                <a:cs typeface="Arial"/>
              </a:rPr>
              <a:t>variety, </a:t>
            </a:r>
            <a:r>
              <a:rPr dirty="0" sz="1100">
                <a:latin typeface="Arial"/>
                <a:cs typeface="Arial"/>
              </a:rPr>
              <a:t>work backward from sentence</a:t>
            </a:r>
            <a:r>
              <a:rPr dirty="0" sz="1100" spc="-20">
                <a:latin typeface="Arial"/>
                <a:cs typeface="Arial"/>
              </a:rPr>
              <a:t> </a:t>
            </a:r>
            <a:r>
              <a:rPr dirty="0" sz="1100">
                <a:latin typeface="Arial"/>
                <a:cs typeface="Arial"/>
              </a:rPr>
              <a:t>6  if there is no </a:t>
            </a:r>
            <a:r>
              <a:rPr dirty="0" sz="1100" spc="-5">
                <a:latin typeface="Arial"/>
                <a:cs typeface="Arial"/>
              </a:rPr>
              <a:t>obvious </a:t>
            </a:r>
            <a:r>
              <a:rPr dirty="0" sz="1100">
                <a:latin typeface="Arial"/>
                <a:cs typeface="Arial"/>
              </a:rPr>
              <a:t>clue to work from </a:t>
            </a:r>
            <a:r>
              <a:rPr dirty="0" sz="1100" spc="-5">
                <a:latin typeface="Arial"/>
                <a:cs typeface="Arial"/>
              </a:rPr>
              <a:t>sentence </a:t>
            </a:r>
            <a:r>
              <a:rPr dirty="0" sz="1100">
                <a:latin typeface="Arial"/>
                <a:cs typeface="Arial"/>
              </a:rPr>
              <a:t>1;  many a time </a:t>
            </a:r>
            <a:r>
              <a:rPr dirty="0" sz="1100" spc="-15">
                <a:latin typeface="Arial"/>
                <a:cs typeface="Arial"/>
              </a:rPr>
              <a:t>we </a:t>
            </a:r>
            <a:r>
              <a:rPr dirty="0" sz="1100">
                <a:latin typeface="Arial"/>
                <a:cs typeface="Arial"/>
              </a:rPr>
              <a:t>overlook the </a:t>
            </a:r>
            <a:r>
              <a:rPr dirty="0" sz="1100" spc="-5">
                <a:latin typeface="Arial"/>
                <a:cs typeface="Arial"/>
              </a:rPr>
              <a:t>hints </a:t>
            </a:r>
            <a:r>
              <a:rPr dirty="0" sz="1100">
                <a:latin typeface="Arial"/>
                <a:cs typeface="Arial"/>
              </a:rPr>
              <a:t>that may be</a:t>
            </a:r>
            <a:r>
              <a:rPr dirty="0" sz="1100" spc="-20">
                <a:latin typeface="Arial"/>
                <a:cs typeface="Arial"/>
              </a:rPr>
              <a:t> </a:t>
            </a:r>
            <a:r>
              <a:rPr dirty="0" sz="1100">
                <a:latin typeface="Arial"/>
                <a:cs typeface="Arial"/>
              </a:rPr>
              <a:t>valuable.</a:t>
            </a:r>
            <a:endParaRPr sz="1100">
              <a:latin typeface="Arial"/>
              <a:cs typeface="Arial"/>
            </a:endParaRPr>
          </a:p>
          <a:p>
            <a:pPr marL="12700">
              <a:lnSpc>
                <a:spcPct val="100000"/>
              </a:lnSpc>
              <a:spcBef>
                <a:spcPts val="120"/>
              </a:spcBef>
            </a:pPr>
            <a:r>
              <a:rPr dirty="0" sz="1100" b="1">
                <a:latin typeface="Arial"/>
                <a:cs typeface="Arial"/>
              </a:rPr>
              <a:t>Exercises:</a:t>
            </a:r>
            <a:endParaRPr sz="1100">
              <a:latin typeface="Arial"/>
              <a:cs typeface="Arial"/>
            </a:endParaRPr>
          </a:p>
          <a:p>
            <a:pPr lvl="2" marL="533400" indent="-521334">
              <a:lnSpc>
                <a:spcPct val="100000"/>
              </a:lnSpc>
              <a:spcBef>
                <a:spcPts val="130"/>
              </a:spcBef>
              <a:buAutoNum type="arabicPeriod"/>
              <a:tabLst>
                <a:tab pos="533400" algn="l"/>
                <a:tab pos="534035" algn="l"/>
              </a:tabLst>
            </a:pPr>
            <a:r>
              <a:rPr dirty="0" sz="1100" b="1">
                <a:latin typeface="Arial"/>
                <a:cs typeface="Arial"/>
              </a:rPr>
              <a:t>Read the following and rearrange</a:t>
            </a:r>
            <a:r>
              <a:rPr dirty="0" sz="1100" spc="55" b="1">
                <a:latin typeface="Arial"/>
                <a:cs typeface="Arial"/>
              </a:rPr>
              <a:t> </a:t>
            </a:r>
            <a:r>
              <a:rPr dirty="0" sz="1100" b="1">
                <a:latin typeface="Arial"/>
                <a:cs typeface="Arial"/>
              </a:rPr>
              <a:t>the following</a:t>
            </a:r>
            <a:endParaRPr sz="1100">
              <a:latin typeface="Arial"/>
              <a:cs typeface="Arial"/>
            </a:endParaRPr>
          </a:p>
          <a:p>
            <a:pPr marL="12700" marR="6985">
              <a:lnSpc>
                <a:spcPct val="110000"/>
              </a:lnSpc>
              <a:spcBef>
                <a:spcPts val="15"/>
              </a:spcBef>
            </a:pPr>
            <a:r>
              <a:rPr dirty="0" sz="1100" b="1">
                <a:latin typeface="Arial"/>
                <a:cs typeface="Arial"/>
              </a:rPr>
              <a:t>jumbled sentences on Electronic Flight Bags in the correct  order.</a:t>
            </a:r>
            <a:endParaRPr sz="1100">
              <a:latin typeface="Arial"/>
              <a:cs typeface="Arial"/>
            </a:endParaRPr>
          </a:p>
          <a:p>
            <a:pPr algn="just" lvl="3" marL="469900" marR="5080" indent="-228600">
              <a:lnSpc>
                <a:spcPct val="110500"/>
              </a:lnSpc>
              <a:spcBef>
                <a:spcPts val="75"/>
              </a:spcBef>
              <a:buFont typeface="Symbol"/>
              <a:buChar char=""/>
              <a:tabLst>
                <a:tab pos="469900" algn="l"/>
              </a:tabLst>
            </a:pPr>
            <a:r>
              <a:rPr dirty="0" sz="1100">
                <a:latin typeface="Arial"/>
                <a:cs typeface="Arial"/>
              </a:rPr>
              <a:t>Pilots can also receive push notifications from their  operations </a:t>
            </a:r>
            <a:r>
              <a:rPr dirty="0" sz="1100" spc="-5">
                <a:latin typeface="Arial"/>
                <a:cs typeface="Arial"/>
              </a:rPr>
              <a:t>department, </a:t>
            </a:r>
            <a:r>
              <a:rPr dirty="0" sz="1100">
                <a:latin typeface="Arial"/>
                <a:cs typeface="Arial"/>
              </a:rPr>
              <a:t>check email and even text  message.</a:t>
            </a:r>
            <a:endParaRPr sz="1100">
              <a:latin typeface="Arial"/>
              <a:cs typeface="Arial"/>
            </a:endParaRPr>
          </a:p>
          <a:p>
            <a:pPr algn="just" lvl="3" marL="469900" marR="5715" indent="-228600">
              <a:lnSpc>
                <a:spcPct val="110500"/>
              </a:lnSpc>
              <a:spcBef>
                <a:spcPts val="65"/>
              </a:spcBef>
              <a:buFont typeface="Symbol"/>
              <a:buChar char=""/>
              <a:tabLst>
                <a:tab pos="469900" algn="l"/>
              </a:tabLst>
            </a:pPr>
            <a:r>
              <a:rPr dirty="0" sz="1100">
                <a:latin typeface="Arial"/>
                <a:cs typeface="Arial"/>
              </a:rPr>
              <a:t>EFBs are every pilot’s dream. </a:t>
            </a:r>
            <a:r>
              <a:rPr dirty="0" sz="1100" spc="10">
                <a:latin typeface="Arial"/>
                <a:cs typeface="Arial"/>
              </a:rPr>
              <a:t>With </a:t>
            </a:r>
            <a:r>
              <a:rPr dirty="0" sz="1100">
                <a:latin typeface="Arial"/>
                <a:cs typeface="Arial"/>
              </a:rPr>
              <a:t>3G and </a:t>
            </a:r>
            <a:r>
              <a:rPr dirty="0" sz="1100" spc="5">
                <a:latin typeface="Arial"/>
                <a:cs typeface="Arial"/>
              </a:rPr>
              <a:t>Wi-Fi </a:t>
            </a:r>
            <a:r>
              <a:rPr dirty="0" sz="1100">
                <a:latin typeface="Arial"/>
                <a:cs typeface="Arial"/>
              </a:rPr>
              <a:t>readily  </a:t>
            </a:r>
            <a:r>
              <a:rPr dirty="0" sz="1100" spc="-5">
                <a:latin typeface="Arial"/>
                <a:cs typeface="Arial"/>
              </a:rPr>
              <a:t>available, </a:t>
            </a:r>
            <a:r>
              <a:rPr dirty="0" sz="1100">
                <a:latin typeface="Arial"/>
                <a:cs typeface="Arial"/>
              </a:rPr>
              <a:t>pilots can update company publications and  check the </a:t>
            </a:r>
            <a:r>
              <a:rPr dirty="0" sz="1100" spc="-5">
                <a:latin typeface="Arial"/>
                <a:cs typeface="Arial"/>
              </a:rPr>
              <a:t>schedule </a:t>
            </a:r>
            <a:r>
              <a:rPr dirty="0" sz="1100">
                <a:latin typeface="Arial"/>
                <a:cs typeface="Arial"/>
              </a:rPr>
              <a:t>as often as </a:t>
            </a:r>
            <a:r>
              <a:rPr dirty="0" sz="1100" spc="-5">
                <a:latin typeface="Arial"/>
                <a:cs typeface="Arial"/>
              </a:rPr>
              <a:t>they’d </a:t>
            </a:r>
            <a:r>
              <a:rPr dirty="0" sz="1100">
                <a:latin typeface="Arial"/>
                <a:cs typeface="Arial"/>
              </a:rPr>
              <a:t>like.</a:t>
            </a:r>
            <a:endParaRPr sz="1100">
              <a:latin typeface="Arial"/>
              <a:cs typeface="Arial"/>
            </a:endParaRPr>
          </a:p>
          <a:p>
            <a:pPr algn="just" lvl="3" marL="469900" marR="6985" indent="-228600">
              <a:lnSpc>
                <a:spcPct val="110000"/>
              </a:lnSpc>
              <a:spcBef>
                <a:spcPts val="85"/>
              </a:spcBef>
              <a:buFont typeface="Symbol"/>
              <a:buChar char=""/>
              <a:tabLst>
                <a:tab pos="469900" algn="l"/>
              </a:tabLst>
            </a:pPr>
            <a:r>
              <a:rPr dirty="0" sz="1100">
                <a:latin typeface="Arial"/>
                <a:cs typeface="Arial"/>
              </a:rPr>
              <a:t>Flight manuals are </a:t>
            </a:r>
            <a:r>
              <a:rPr dirty="0" sz="1100" spc="-5">
                <a:latin typeface="Arial"/>
                <a:cs typeface="Arial"/>
              </a:rPr>
              <a:t>heavy, </a:t>
            </a:r>
            <a:r>
              <a:rPr dirty="0" sz="1100">
                <a:latin typeface="Arial"/>
                <a:cs typeface="Arial"/>
              </a:rPr>
              <a:t>costly and time consuming to  keep</a:t>
            </a:r>
            <a:r>
              <a:rPr dirty="0" sz="1100" spc="-5">
                <a:latin typeface="Arial"/>
                <a:cs typeface="Arial"/>
              </a:rPr>
              <a:t> </a:t>
            </a:r>
            <a:r>
              <a:rPr dirty="0" sz="1100">
                <a:latin typeface="Arial"/>
                <a:cs typeface="Arial"/>
              </a:rPr>
              <a:t>updated.</a:t>
            </a:r>
            <a:endParaRPr sz="1100">
              <a:latin typeface="Arial"/>
              <a:cs typeface="Arial"/>
            </a:endParaRPr>
          </a:p>
          <a:p>
            <a:pPr algn="just" lvl="3" marL="469900" marR="5080" indent="-228600">
              <a:lnSpc>
                <a:spcPct val="110900"/>
              </a:lnSpc>
              <a:spcBef>
                <a:spcPts val="60"/>
              </a:spcBef>
              <a:buFont typeface="Symbol"/>
              <a:buChar char=""/>
              <a:tabLst>
                <a:tab pos="469900" algn="l"/>
              </a:tabLst>
            </a:pPr>
            <a:r>
              <a:rPr dirty="0" sz="1100">
                <a:latin typeface="Arial"/>
                <a:cs typeface="Arial"/>
              </a:rPr>
              <a:t>For instance, EFBs </a:t>
            </a:r>
            <a:r>
              <a:rPr dirty="0" sz="1100" spc="-5">
                <a:latin typeface="Arial"/>
                <a:cs typeface="Arial"/>
              </a:rPr>
              <a:t>consolidate </a:t>
            </a:r>
            <a:r>
              <a:rPr dirty="0" sz="1100">
                <a:latin typeface="Arial"/>
                <a:cs typeface="Arial"/>
              </a:rPr>
              <a:t>the pounds of baggage  into a simple </a:t>
            </a:r>
            <a:r>
              <a:rPr dirty="0" sz="1100" spc="-5">
                <a:latin typeface="Arial"/>
                <a:cs typeface="Arial"/>
              </a:rPr>
              <a:t>hand-held device.</a:t>
            </a:r>
            <a:endParaRPr sz="1100">
              <a:latin typeface="Arial"/>
              <a:cs typeface="Arial"/>
            </a:endParaRPr>
          </a:p>
          <a:p>
            <a:pPr algn="just" lvl="3" marL="469900" marR="6985" indent="-228600">
              <a:lnSpc>
                <a:spcPct val="110000"/>
              </a:lnSpc>
              <a:spcBef>
                <a:spcPts val="70"/>
              </a:spcBef>
              <a:buFont typeface="Symbol"/>
              <a:buChar char=""/>
              <a:tabLst>
                <a:tab pos="469900" algn="l"/>
              </a:tabLst>
            </a:pPr>
            <a:r>
              <a:rPr dirty="0" sz="1100">
                <a:latin typeface="Arial"/>
                <a:cs typeface="Arial"/>
              </a:rPr>
              <a:t>Presently, EFBs are currently making their way into  aircraft all over the world in the form of iPads and other  devices.</a:t>
            </a:r>
            <a:endParaRPr sz="1100">
              <a:latin typeface="Arial"/>
              <a:cs typeface="Arial"/>
            </a:endParaRPr>
          </a:p>
          <a:p>
            <a:pPr algn="just" lvl="3" marL="469900" marR="6985" indent="-228600">
              <a:lnSpc>
                <a:spcPct val="110000"/>
              </a:lnSpc>
              <a:spcBef>
                <a:spcPts val="85"/>
              </a:spcBef>
              <a:buFont typeface="Symbol"/>
              <a:buChar char=""/>
              <a:tabLst>
                <a:tab pos="469900" algn="l"/>
              </a:tabLst>
            </a:pPr>
            <a:r>
              <a:rPr dirty="0" sz="1100">
                <a:latin typeface="Arial"/>
                <a:cs typeface="Arial"/>
              </a:rPr>
              <a:t>In addition to the large amount of data, that can be held  in</a:t>
            </a:r>
            <a:r>
              <a:rPr dirty="0" sz="1100" spc="-5">
                <a:latin typeface="Arial"/>
                <a:cs typeface="Arial"/>
              </a:rPr>
              <a:t> </a:t>
            </a:r>
            <a:r>
              <a:rPr dirty="0" sz="1100">
                <a:latin typeface="Arial"/>
                <a:cs typeface="Arial"/>
              </a:rPr>
              <a:t>EFBs.</a:t>
            </a:r>
            <a:endParaRPr sz="1100">
              <a:latin typeface="Arial"/>
              <a:cs typeface="Arial"/>
            </a:endParaRPr>
          </a:p>
          <a:p>
            <a:pPr algn="just" lvl="3" marL="469900" marR="6350" indent="-228600">
              <a:lnSpc>
                <a:spcPct val="110500"/>
              </a:lnSpc>
              <a:spcBef>
                <a:spcPts val="65"/>
              </a:spcBef>
              <a:buFont typeface="Symbol"/>
              <a:buChar char=""/>
              <a:tabLst>
                <a:tab pos="469900" algn="l"/>
              </a:tabLst>
            </a:pPr>
            <a:r>
              <a:rPr dirty="0" sz="1100">
                <a:latin typeface="Arial"/>
                <a:cs typeface="Arial"/>
              </a:rPr>
              <a:t>Moreover, they can also provide GPS moving map  </a:t>
            </a:r>
            <a:r>
              <a:rPr dirty="0" sz="1100" spc="-5">
                <a:latin typeface="Arial"/>
                <a:cs typeface="Arial"/>
              </a:rPr>
              <a:t>displays </a:t>
            </a:r>
            <a:r>
              <a:rPr dirty="0" sz="1100">
                <a:latin typeface="Arial"/>
                <a:cs typeface="Arial"/>
              </a:rPr>
              <a:t>and video surveillance from the flight attendant  stations and </a:t>
            </a:r>
            <a:r>
              <a:rPr dirty="0" sz="1100" spc="-5">
                <a:latin typeface="Arial"/>
                <a:cs typeface="Arial"/>
              </a:rPr>
              <a:t>galleys </a:t>
            </a:r>
            <a:r>
              <a:rPr dirty="0" sz="1100">
                <a:latin typeface="Arial"/>
                <a:cs typeface="Arial"/>
              </a:rPr>
              <a:t>to the</a:t>
            </a:r>
            <a:r>
              <a:rPr dirty="0" sz="1100" spc="-5">
                <a:latin typeface="Arial"/>
                <a:cs typeface="Arial"/>
              </a:rPr>
              <a:t> </a:t>
            </a:r>
            <a:r>
              <a:rPr dirty="0" sz="1100">
                <a:latin typeface="Arial"/>
                <a:cs typeface="Arial"/>
              </a:rPr>
              <a:t>cockpit.</a:t>
            </a:r>
            <a:endParaRPr sz="1100">
              <a:latin typeface="Arial"/>
              <a:cs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idx="7" sz="quarter"/>
          </p:nvPr>
        </p:nvSpPr>
        <p:spPr>
          <a:prstGeom prst="rect"/>
        </p:spPr>
        <p:txBody>
          <a:bodyPr wrap="square" lIns="0" tIns="6350" rIns="0" bIns="0" rtlCol="0" vert="horz">
            <a:spAutoFit/>
          </a:bodyPr>
          <a:lstStyle/>
          <a:p>
            <a:pPr marL="12700">
              <a:lnSpc>
                <a:spcPct val="100000"/>
              </a:lnSpc>
              <a:spcBef>
                <a:spcPts val="50"/>
              </a:spcBef>
            </a:pPr>
            <a:r>
              <a:rPr dirty="0" spc="-100"/>
              <a:t>Page </a:t>
            </a:r>
            <a:fld id="{81D60167-4931-47E6-BA6A-407CBD079E47}" type="slidenum">
              <a:rPr dirty="0" b="1">
                <a:latin typeface="Calibri"/>
                <a:cs typeface="Calibri"/>
              </a:rPr>
              <a:t>19</a:t>
            </a:fld>
            <a:r>
              <a:rPr dirty="0" b="1">
                <a:latin typeface="Calibri"/>
                <a:cs typeface="Calibri"/>
              </a:rPr>
              <a:t> </a:t>
            </a:r>
            <a:r>
              <a:rPr dirty="0" spc="-10"/>
              <a:t>of</a:t>
            </a:r>
            <a:r>
              <a:rPr dirty="0" spc="-90"/>
              <a:t> </a:t>
            </a:r>
            <a:r>
              <a:rPr dirty="0" b="1">
                <a:latin typeface="Calibri"/>
                <a:cs typeface="Calibri"/>
              </a:rPr>
              <a:t>46</a:t>
            </a:r>
          </a:p>
        </p:txBody>
      </p:sp>
      <p:sp>
        <p:nvSpPr>
          <p:cNvPr id="2" name="object 2"/>
          <p:cNvSpPr txBox="1"/>
          <p:nvPr/>
        </p:nvSpPr>
        <p:spPr>
          <a:xfrm>
            <a:off x="711200" y="436891"/>
            <a:ext cx="1539240" cy="193675"/>
          </a:xfrm>
          <a:prstGeom prst="rect">
            <a:avLst/>
          </a:prstGeom>
        </p:spPr>
        <p:txBody>
          <a:bodyPr wrap="square" lIns="0" tIns="12700" rIns="0" bIns="0" rtlCol="0" vert="horz">
            <a:spAutoFit/>
          </a:bodyPr>
          <a:lstStyle/>
          <a:p>
            <a:pPr marL="12700">
              <a:lnSpc>
                <a:spcPct val="100000"/>
              </a:lnSpc>
              <a:spcBef>
                <a:spcPts val="100"/>
              </a:spcBef>
            </a:pPr>
            <a:r>
              <a:rPr dirty="0" sz="1100" spc="-120">
                <a:latin typeface="Arial"/>
                <a:cs typeface="Arial"/>
              </a:rPr>
              <a:t>SATHYABAMA</a:t>
            </a:r>
            <a:r>
              <a:rPr dirty="0" sz="1100" spc="-70">
                <a:latin typeface="Arial"/>
                <a:cs typeface="Arial"/>
              </a:rPr>
              <a:t> </a:t>
            </a:r>
            <a:r>
              <a:rPr dirty="0" sz="1100" spc="-135">
                <a:latin typeface="Arial"/>
                <a:cs typeface="Arial"/>
              </a:rPr>
              <a:t>UNIVERSITY</a:t>
            </a:r>
            <a:endParaRPr sz="1100">
              <a:latin typeface="Arial"/>
              <a:cs typeface="Arial"/>
            </a:endParaRPr>
          </a:p>
        </p:txBody>
      </p:sp>
      <p:sp>
        <p:nvSpPr>
          <p:cNvPr id="3" name="object 3"/>
          <p:cNvSpPr txBox="1"/>
          <p:nvPr/>
        </p:nvSpPr>
        <p:spPr>
          <a:xfrm>
            <a:off x="3047505" y="436891"/>
            <a:ext cx="1629410" cy="193675"/>
          </a:xfrm>
          <a:prstGeom prst="rect">
            <a:avLst/>
          </a:prstGeom>
        </p:spPr>
        <p:txBody>
          <a:bodyPr wrap="square" lIns="0" tIns="12700" rIns="0" bIns="0" rtlCol="0" vert="horz">
            <a:spAutoFit/>
          </a:bodyPr>
          <a:lstStyle/>
          <a:p>
            <a:pPr marL="12700">
              <a:lnSpc>
                <a:spcPct val="100000"/>
              </a:lnSpc>
              <a:spcBef>
                <a:spcPts val="100"/>
              </a:spcBef>
            </a:pPr>
            <a:r>
              <a:rPr dirty="0" sz="1100" spc="-85">
                <a:latin typeface="Arial"/>
                <a:cs typeface="Arial"/>
              </a:rPr>
              <a:t>UNIT </a:t>
            </a:r>
            <a:r>
              <a:rPr dirty="0" sz="1100" spc="-70">
                <a:latin typeface="Arial"/>
                <a:cs typeface="Arial"/>
              </a:rPr>
              <a:t>IV </a:t>
            </a:r>
            <a:r>
              <a:rPr dirty="0" sz="1100" spc="-135">
                <a:latin typeface="Arial"/>
                <a:cs typeface="Arial"/>
              </a:rPr>
              <a:t>FLYING </a:t>
            </a:r>
            <a:r>
              <a:rPr dirty="0" sz="1100" spc="-55">
                <a:latin typeface="Arial"/>
                <a:cs typeface="Arial"/>
              </a:rPr>
              <a:t>IN</a:t>
            </a:r>
            <a:r>
              <a:rPr dirty="0" sz="1100" spc="-185">
                <a:latin typeface="Arial"/>
                <a:cs typeface="Arial"/>
              </a:rPr>
              <a:t> </a:t>
            </a:r>
            <a:r>
              <a:rPr dirty="0" sz="1100" spc="-160">
                <a:latin typeface="Arial"/>
                <a:cs typeface="Arial"/>
              </a:rPr>
              <a:t>COLOURS</a:t>
            </a:r>
            <a:endParaRPr sz="1100">
              <a:latin typeface="Arial"/>
              <a:cs typeface="Arial"/>
            </a:endParaRPr>
          </a:p>
        </p:txBody>
      </p:sp>
      <p:sp>
        <p:nvSpPr>
          <p:cNvPr id="4" name="object 4"/>
          <p:cNvSpPr txBox="1"/>
          <p:nvPr/>
        </p:nvSpPr>
        <p:spPr>
          <a:xfrm>
            <a:off x="711200" y="1051662"/>
            <a:ext cx="3991610" cy="6033135"/>
          </a:xfrm>
          <a:prstGeom prst="rect">
            <a:avLst/>
          </a:prstGeom>
        </p:spPr>
        <p:txBody>
          <a:bodyPr wrap="square" lIns="0" tIns="12700" rIns="0" bIns="0" rtlCol="0" vert="horz">
            <a:spAutoFit/>
          </a:bodyPr>
          <a:lstStyle/>
          <a:p>
            <a:pPr algn="just" lvl="2" marL="12700" marR="279400">
              <a:lnSpc>
                <a:spcPct val="110000"/>
              </a:lnSpc>
              <a:spcBef>
                <a:spcPts val="100"/>
              </a:spcBef>
              <a:buAutoNum type="arabicPeriod" startAt="2"/>
              <a:tabLst>
                <a:tab pos="363220" algn="l"/>
              </a:tabLst>
            </a:pPr>
            <a:r>
              <a:rPr dirty="0" sz="1100" b="1">
                <a:latin typeface="Arial"/>
                <a:cs typeface="Arial"/>
              </a:rPr>
              <a:t>Rearrange the </a:t>
            </a:r>
            <a:r>
              <a:rPr dirty="0" sz="1100" spc="-5" b="1">
                <a:latin typeface="Arial"/>
                <a:cs typeface="Arial"/>
              </a:rPr>
              <a:t>following </a:t>
            </a:r>
            <a:r>
              <a:rPr dirty="0" sz="1100" b="1">
                <a:latin typeface="Arial"/>
                <a:cs typeface="Arial"/>
              </a:rPr>
              <a:t>Jumbled </a:t>
            </a:r>
            <a:r>
              <a:rPr dirty="0" sz="1100" spc="-5" b="1">
                <a:latin typeface="Arial"/>
                <a:cs typeface="Arial"/>
              </a:rPr>
              <a:t>sentences </a:t>
            </a:r>
            <a:r>
              <a:rPr dirty="0" sz="1100" b="1">
                <a:latin typeface="Arial"/>
                <a:cs typeface="Arial"/>
              </a:rPr>
              <a:t>in the  correct</a:t>
            </a:r>
            <a:r>
              <a:rPr dirty="0" sz="1100" spc="-5" b="1">
                <a:latin typeface="Arial"/>
                <a:cs typeface="Arial"/>
              </a:rPr>
              <a:t> </a:t>
            </a:r>
            <a:r>
              <a:rPr dirty="0" sz="1100" b="1">
                <a:latin typeface="Arial"/>
                <a:cs typeface="Arial"/>
              </a:rPr>
              <a:t>order.</a:t>
            </a:r>
            <a:endParaRPr sz="1100">
              <a:latin typeface="Arial"/>
              <a:cs typeface="Arial"/>
            </a:endParaRPr>
          </a:p>
          <a:p>
            <a:pPr algn="just" lvl="3" marL="469900" marR="6350" indent="-228600">
              <a:lnSpc>
                <a:spcPct val="110000"/>
              </a:lnSpc>
              <a:spcBef>
                <a:spcPts val="80"/>
              </a:spcBef>
              <a:buFont typeface="Symbol"/>
              <a:buChar char=""/>
              <a:tabLst>
                <a:tab pos="469900" algn="l"/>
              </a:tabLst>
            </a:pPr>
            <a:r>
              <a:rPr dirty="0" sz="1100">
                <a:latin typeface="Arial"/>
                <a:cs typeface="Arial"/>
              </a:rPr>
              <a:t>The aircraft then moves under its own power along the  taxiways.</a:t>
            </a:r>
            <a:endParaRPr sz="1100">
              <a:latin typeface="Arial"/>
              <a:cs typeface="Arial"/>
            </a:endParaRPr>
          </a:p>
          <a:p>
            <a:pPr algn="just" lvl="3" marL="469900" marR="8255" indent="-228600">
              <a:lnSpc>
                <a:spcPct val="110000"/>
              </a:lnSpc>
              <a:spcBef>
                <a:spcPts val="85"/>
              </a:spcBef>
              <a:buFont typeface="Symbol"/>
              <a:buChar char=""/>
              <a:tabLst>
                <a:tab pos="469900" algn="l"/>
              </a:tabLst>
            </a:pPr>
            <a:r>
              <a:rPr dirty="0" sz="1100">
                <a:latin typeface="Arial"/>
                <a:cs typeface="Arial"/>
              </a:rPr>
              <a:t>At some airports, certain aircrafts are permitted to power  back.</a:t>
            </a:r>
            <a:endParaRPr sz="1100">
              <a:latin typeface="Arial"/>
              <a:cs typeface="Arial"/>
            </a:endParaRPr>
          </a:p>
          <a:p>
            <a:pPr algn="just" lvl="3" marL="469900" marR="6350" indent="-228600">
              <a:lnSpc>
                <a:spcPct val="110300"/>
              </a:lnSpc>
              <a:spcBef>
                <a:spcPts val="70"/>
              </a:spcBef>
              <a:buFont typeface="Symbol"/>
              <a:buChar char=""/>
              <a:tabLst>
                <a:tab pos="469900" algn="l"/>
              </a:tabLst>
            </a:pPr>
            <a:r>
              <a:rPr dirty="0" sz="1100">
                <a:latin typeface="Arial"/>
                <a:cs typeface="Arial"/>
              </a:rPr>
              <a:t>This first phase of flight, after all doors </a:t>
            </a:r>
            <a:r>
              <a:rPr dirty="0" sz="1100" spc="-10">
                <a:latin typeface="Arial"/>
                <a:cs typeface="Arial"/>
              </a:rPr>
              <a:t>have </a:t>
            </a:r>
            <a:r>
              <a:rPr dirty="0" sz="1100">
                <a:latin typeface="Arial"/>
                <a:cs typeface="Arial"/>
              </a:rPr>
              <a:t>been  secured, </a:t>
            </a:r>
            <a:r>
              <a:rPr dirty="0" sz="1100" spc="-5">
                <a:latin typeface="Arial"/>
                <a:cs typeface="Arial"/>
              </a:rPr>
              <a:t>involves </a:t>
            </a:r>
            <a:r>
              <a:rPr dirty="0" sz="1100">
                <a:latin typeface="Arial"/>
                <a:cs typeface="Arial"/>
              </a:rPr>
              <a:t>the movement of the </a:t>
            </a:r>
            <a:r>
              <a:rPr dirty="0" sz="1100" spc="-5">
                <a:latin typeface="Arial"/>
                <a:cs typeface="Arial"/>
              </a:rPr>
              <a:t>aircraft </a:t>
            </a:r>
            <a:r>
              <a:rPr dirty="0" sz="1100">
                <a:latin typeface="Arial"/>
                <a:cs typeface="Arial"/>
              </a:rPr>
              <a:t>away  from the terminal jetway and along taxiways to a  runway.</a:t>
            </a:r>
            <a:endParaRPr sz="1100">
              <a:latin typeface="Arial"/>
              <a:cs typeface="Arial"/>
            </a:endParaRPr>
          </a:p>
          <a:p>
            <a:pPr algn="just" lvl="3" marL="469900" marR="5080" indent="-228600">
              <a:lnSpc>
                <a:spcPct val="110500"/>
              </a:lnSpc>
              <a:spcBef>
                <a:spcPts val="65"/>
              </a:spcBef>
              <a:buFont typeface="Symbol"/>
              <a:buChar char=""/>
              <a:tabLst>
                <a:tab pos="469900" algn="l"/>
              </a:tabLst>
            </a:pPr>
            <a:r>
              <a:rPr dirty="0" sz="1100">
                <a:latin typeface="Arial"/>
                <a:cs typeface="Arial"/>
              </a:rPr>
              <a:t>This means that following engine starts at the gate, the  thrust reversers are used to literally back the aircraft  away from the</a:t>
            </a:r>
            <a:r>
              <a:rPr dirty="0" sz="1100" spc="-35">
                <a:latin typeface="Arial"/>
                <a:cs typeface="Arial"/>
              </a:rPr>
              <a:t> </a:t>
            </a:r>
            <a:r>
              <a:rPr dirty="0" sz="1100">
                <a:latin typeface="Arial"/>
                <a:cs typeface="Arial"/>
              </a:rPr>
              <a:t>gate.</a:t>
            </a:r>
            <a:endParaRPr sz="1100">
              <a:latin typeface="Arial"/>
              <a:cs typeface="Arial"/>
            </a:endParaRPr>
          </a:p>
          <a:p>
            <a:pPr algn="just" lvl="3" marL="469900" marR="7620" indent="-228600">
              <a:lnSpc>
                <a:spcPct val="110500"/>
              </a:lnSpc>
              <a:spcBef>
                <a:spcPts val="65"/>
              </a:spcBef>
              <a:buFont typeface="Symbol"/>
              <a:buChar char=""/>
              <a:tabLst>
                <a:tab pos="469900" algn="l"/>
              </a:tabLst>
            </a:pPr>
            <a:r>
              <a:rPr dirty="0" sz="1100">
                <a:latin typeface="Arial"/>
                <a:cs typeface="Arial"/>
              </a:rPr>
              <a:t>Push-back occurs only when the pilot has </a:t>
            </a:r>
            <a:r>
              <a:rPr dirty="0" sz="1100" spc="-5">
                <a:latin typeface="Arial"/>
                <a:cs typeface="Arial"/>
              </a:rPr>
              <a:t>clearance </a:t>
            </a:r>
            <a:r>
              <a:rPr dirty="0" sz="1100">
                <a:latin typeface="Arial"/>
                <a:cs typeface="Arial"/>
              </a:rPr>
              <a:t>to  do so from Air Traffic Control, </a:t>
            </a:r>
            <a:r>
              <a:rPr dirty="0" sz="1100" spc="-5">
                <a:latin typeface="Arial"/>
                <a:cs typeface="Arial"/>
              </a:rPr>
              <a:t>which </a:t>
            </a:r>
            <a:r>
              <a:rPr dirty="0" sz="1100">
                <a:latin typeface="Arial"/>
                <a:cs typeface="Arial"/>
              </a:rPr>
              <a:t>monitors all aircraft  movements </a:t>
            </a:r>
            <a:r>
              <a:rPr dirty="0" sz="1100" spc="-5">
                <a:latin typeface="Arial"/>
                <a:cs typeface="Arial"/>
              </a:rPr>
              <a:t>during </a:t>
            </a:r>
            <a:r>
              <a:rPr dirty="0" sz="1100">
                <a:latin typeface="Arial"/>
                <a:cs typeface="Arial"/>
              </a:rPr>
              <a:t>taxi.</a:t>
            </a:r>
            <a:endParaRPr sz="1100">
              <a:latin typeface="Arial"/>
              <a:cs typeface="Arial"/>
            </a:endParaRPr>
          </a:p>
          <a:p>
            <a:pPr algn="just" lvl="3" marL="469900" marR="6350" indent="-228600">
              <a:lnSpc>
                <a:spcPct val="110900"/>
              </a:lnSpc>
              <a:spcBef>
                <a:spcPts val="60"/>
              </a:spcBef>
              <a:buFont typeface="Symbol"/>
              <a:buChar char=""/>
              <a:tabLst>
                <a:tab pos="469900" algn="l"/>
              </a:tabLst>
            </a:pPr>
            <a:r>
              <a:rPr dirty="0" sz="1100">
                <a:latin typeface="Arial"/>
                <a:cs typeface="Arial"/>
              </a:rPr>
              <a:t>Since aircrafts are designed primarily for flight, and are  not ground </a:t>
            </a:r>
            <a:r>
              <a:rPr dirty="0" sz="1100" spc="-5">
                <a:latin typeface="Arial"/>
                <a:cs typeface="Arial"/>
              </a:rPr>
              <a:t>vehicles, </a:t>
            </a:r>
            <a:r>
              <a:rPr dirty="0" sz="1100">
                <a:latin typeface="Arial"/>
                <a:cs typeface="Arial"/>
              </a:rPr>
              <a:t>they are taxied at </a:t>
            </a:r>
            <a:r>
              <a:rPr dirty="0" sz="1100" spc="-5">
                <a:latin typeface="Arial"/>
                <a:cs typeface="Arial"/>
              </a:rPr>
              <a:t>very </a:t>
            </a:r>
            <a:r>
              <a:rPr dirty="0" sz="1100">
                <a:latin typeface="Arial"/>
                <a:cs typeface="Arial"/>
              </a:rPr>
              <a:t>low</a:t>
            </a:r>
            <a:r>
              <a:rPr dirty="0" sz="1100" spc="-20">
                <a:latin typeface="Arial"/>
                <a:cs typeface="Arial"/>
              </a:rPr>
              <a:t> </a:t>
            </a:r>
            <a:r>
              <a:rPr dirty="0" sz="1100">
                <a:latin typeface="Arial"/>
                <a:cs typeface="Arial"/>
              </a:rPr>
              <a:t>speeds.</a:t>
            </a:r>
            <a:endParaRPr sz="1100">
              <a:latin typeface="Arial"/>
              <a:cs typeface="Arial"/>
            </a:endParaRPr>
          </a:p>
          <a:p>
            <a:pPr algn="just" lvl="3" marL="469900" marR="8255" indent="-228600">
              <a:lnSpc>
                <a:spcPct val="110000"/>
              </a:lnSpc>
              <a:spcBef>
                <a:spcPts val="85"/>
              </a:spcBef>
              <a:buFont typeface="Symbol"/>
              <a:buChar char=""/>
              <a:tabLst>
                <a:tab pos="469900" algn="l"/>
              </a:tabLst>
            </a:pPr>
            <a:r>
              <a:rPr dirty="0" sz="1100">
                <a:latin typeface="Arial"/>
                <a:cs typeface="Arial"/>
              </a:rPr>
              <a:t>A motorized </a:t>
            </a:r>
            <a:r>
              <a:rPr dirty="0" sz="1100" spc="-5">
                <a:latin typeface="Arial"/>
                <a:cs typeface="Arial"/>
              </a:rPr>
              <a:t>vehicle </a:t>
            </a:r>
            <a:r>
              <a:rPr dirty="0" sz="1100">
                <a:latin typeface="Arial"/>
                <a:cs typeface="Arial"/>
              </a:rPr>
              <a:t>called a tug is sometimes used to  push the </a:t>
            </a:r>
            <a:r>
              <a:rPr dirty="0" sz="1100" spc="-5">
                <a:latin typeface="Arial"/>
                <a:cs typeface="Arial"/>
              </a:rPr>
              <a:t>aircraft </a:t>
            </a:r>
            <a:r>
              <a:rPr dirty="0" sz="1100">
                <a:latin typeface="Arial"/>
                <a:cs typeface="Arial"/>
              </a:rPr>
              <a:t>back from its</a:t>
            </a:r>
            <a:r>
              <a:rPr dirty="0" sz="1100" spc="-5">
                <a:latin typeface="Arial"/>
                <a:cs typeface="Arial"/>
              </a:rPr>
              <a:t> gate.</a:t>
            </a:r>
            <a:endParaRPr sz="1100">
              <a:latin typeface="Arial"/>
              <a:cs typeface="Arial"/>
            </a:endParaRPr>
          </a:p>
          <a:p>
            <a:pPr lvl="3">
              <a:lnSpc>
                <a:spcPct val="100000"/>
              </a:lnSpc>
              <a:spcBef>
                <a:spcPts val="45"/>
              </a:spcBef>
              <a:buFont typeface="Symbol"/>
              <a:buChar char=""/>
            </a:pPr>
            <a:endParaRPr sz="1200">
              <a:latin typeface="Arial"/>
              <a:cs typeface="Arial"/>
            </a:endParaRPr>
          </a:p>
          <a:p>
            <a:pPr algn="just" lvl="2" marL="12700" marR="279400">
              <a:lnSpc>
                <a:spcPct val="110900"/>
              </a:lnSpc>
              <a:buAutoNum type="arabicPeriod" startAt="2"/>
              <a:tabLst>
                <a:tab pos="363220" algn="l"/>
              </a:tabLst>
            </a:pPr>
            <a:r>
              <a:rPr dirty="0" sz="1100" b="1">
                <a:latin typeface="Arial"/>
                <a:cs typeface="Arial"/>
              </a:rPr>
              <a:t>Rearrange the </a:t>
            </a:r>
            <a:r>
              <a:rPr dirty="0" sz="1100" spc="-5" b="1">
                <a:latin typeface="Arial"/>
                <a:cs typeface="Arial"/>
              </a:rPr>
              <a:t>following </a:t>
            </a:r>
            <a:r>
              <a:rPr dirty="0" sz="1100" b="1">
                <a:latin typeface="Arial"/>
                <a:cs typeface="Arial"/>
              </a:rPr>
              <a:t>Jumbled </a:t>
            </a:r>
            <a:r>
              <a:rPr dirty="0" sz="1100" spc="-5" b="1">
                <a:latin typeface="Arial"/>
                <a:cs typeface="Arial"/>
              </a:rPr>
              <a:t>sentences </a:t>
            </a:r>
            <a:r>
              <a:rPr dirty="0" sz="1100" b="1">
                <a:latin typeface="Arial"/>
                <a:cs typeface="Arial"/>
              </a:rPr>
              <a:t>in the  correct</a:t>
            </a:r>
            <a:r>
              <a:rPr dirty="0" sz="1100" spc="-5" b="1">
                <a:latin typeface="Arial"/>
                <a:cs typeface="Arial"/>
              </a:rPr>
              <a:t> </a:t>
            </a:r>
            <a:r>
              <a:rPr dirty="0" sz="1100" b="1">
                <a:latin typeface="Arial"/>
                <a:cs typeface="Arial"/>
              </a:rPr>
              <a:t>order.</a:t>
            </a:r>
            <a:endParaRPr sz="1100">
              <a:latin typeface="Arial"/>
              <a:cs typeface="Arial"/>
            </a:endParaRPr>
          </a:p>
          <a:p>
            <a:pPr algn="just" lvl="3" marL="469900" marR="15240" indent="-228600">
              <a:lnSpc>
                <a:spcPct val="110000"/>
              </a:lnSpc>
              <a:spcBef>
                <a:spcPts val="85"/>
              </a:spcBef>
              <a:buFont typeface="Symbol"/>
              <a:buChar char=""/>
              <a:tabLst>
                <a:tab pos="469900" algn="l"/>
              </a:tabLst>
            </a:pPr>
            <a:r>
              <a:rPr dirty="0" sz="1100" spc="35">
                <a:latin typeface="Arial"/>
                <a:cs typeface="Arial"/>
              </a:rPr>
              <a:t>When preparations </a:t>
            </a:r>
            <a:r>
              <a:rPr dirty="0" sz="1100" spc="25">
                <a:latin typeface="Arial"/>
                <a:cs typeface="Arial"/>
              </a:rPr>
              <a:t>have </a:t>
            </a:r>
            <a:r>
              <a:rPr dirty="0" sz="1100" spc="35">
                <a:latin typeface="Arial"/>
                <a:cs typeface="Arial"/>
              </a:rPr>
              <a:t>been made </a:t>
            </a:r>
            <a:r>
              <a:rPr dirty="0" sz="1100" spc="25">
                <a:latin typeface="Arial"/>
                <a:cs typeface="Arial"/>
              </a:rPr>
              <a:t>for </a:t>
            </a:r>
            <a:r>
              <a:rPr dirty="0" sz="1100" spc="35">
                <a:latin typeface="Arial"/>
                <a:cs typeface="Arial"/>
              </a:rPr>
              <a:t>take-off,  </a:t>
            </a:r>
            <a:r>
              <a:rPr dirty="0" sz="1100" spc="30">
                <a:latin typeface="Arial"/>
                <a:cs typeface="Arial"/>
              </a:rPr>
              <a:t>the pilot </a:t>
            </a:r>
            <a:r>
              <a:rPr dirty="0" sz="1100" spc="35">
                <a:latin typeface="Arial"/>
                <a:cs typeface="Arial"/>
              </a:rPr>
              <a:t>contacts </a:t>
            </a:r>
            <a:r>
              <a:rPr dirty="0" sz="1100" spc="30">
                <a:latin typeface="Arial"/>
                <a:cs typeface="Arial"/>
              </a:rPr>
              <a:t>the </a:t>
            </a:r>
            <a:r>
              <a:rPr dirty="0" sz="1100" spc="40">
                <a:latin typeface="Arial"/>
                <a:cs typeface="Arial"/>
              </a:rPr>
              <a:t>control </a:t>
            </a:r>
            <a:r>
              <a:rPr dirty="0" sz="1100" spc="35">
                <a:latin typeface="Arial"/>
                <a:cs typeface="Arial"/>
              </a:rPr>
              <a:t>tower </a:t>
            </a:r>
            <a:r>
              <a:rPr dirty="0" sz="1100" spc="25">
                <a:latin typeface="Arial"/>
                <a:cs typeface="Arial"/>
              </a:rPr>
              <a:t>and </a:t>
            </a:r>
            <a:r>
              <a:rPr dirty="0" sz="1100" spc="30">
                <a:latin typeface="Arial"/>
                <a:cs typeface="Arial"/>
              </a:rPr>
              <a:t>asks </a:t>
            </a:r>
            <a:r>
              <a:rPr dirty="0" sz="1100" spc="25">
                <a:latin typeface="Arial"/>
                <a:cs typeface="Arial"/>
              </a:rPr>
              <a:t>for  </a:t>
            </a:r>
            <a:r>
              <a:rPr dirty="0" sz="1100" spc="35">
                <a:latin typeface="Arial"/>
                <a:cs typeface="Arial"/>
              </a:rPr>
              <a:t>permission </a:t>
            </a:r>
            <a:r>
              <a:rPr dirty="0" sz="1100" spc="25">
                <a:latin typeface="Arial"/>
                <a:cs typeface="Arial"/>
              </a:rPr>
              <a:t>to </a:t>
            </a:r>
            <a:r>
              <a:rPr dirty="0" sz="1100" spc="30">
                <a:latin typeface="Arial"/>
                <a:cs typeface="Arial"/>
              </a:rPr>
              <a:t>take</a:t>
            </a:r>
            <a:r>
              <a:rPr dirty="0" sz="1100" spc="170">
                <a:latin typeface="Arial"/>
                <a:cs typeface="Arial"/>
              </a:rPr>
              <a:t> </a:t>
            </a:r>
            <a:r>
              <a:rPr dirty="0" sz="1100" spc="30">
                <a:latin typeface="Arial"/>
                <a:cs typeface="Arial"/>
              </a:rPr>
              <a:t>off.</a:t>
            </a:r>
            <a:endParaRPr sz="1100">
              <a:latin typeface="Arial"/>
              <a:cs typeface="Arial"/>
            </a:endParaRPr>
          </a:p>
          <a:p>
            <a:pPr algn="just" lvl="3" marL="469900" marR="16510" indent="-228600">
              <a:lnSpc>
                <a:spcPct val="110000"/>
              </a:lnSpc>
              <a:spcBef>
                <a:spcPts val="85"/>
              </a:spcBef>
              <a:buFont typeface="Symbol"/>
              <a:buChar char=""/>
              <a:tabLst>
                <a:tab pos="469900" algn="l"/>
              </a:tabLst>
            </a:pPr>
            <a:r>
              <a:rPr dirty="0" sz="1100" spc="35">
                <a:latin typeface="Arial"/>
                <a:cs typeface="Arial"/>
              </a:rPr>
              <a:t>Before take-off, </a:t>
            </a:r>
            <a:r>
              <a:rPr dirty="0" sz="1100" spc="30">
                <a:latin typeface="Arial"/>
                <a:cs typeface="Arial"/>
              </a:rPr>
              <a:t>there </a:t>
            </a:r>
            <a:r>
              <a:rPr dirty="0" sz="1100" spc="20">
                <a:latin typeface="Arial"/>
                <a:cs typeface="Arial"/>
              </a:rPr>
              <a:t>is an </a:t>
            </a:r>
            <a:r>
              <a:rPr dirty="0" sz="1100" spc="35">
                <a:latin typeface="Arial"/>
                <a:cs typeface="Arial"/>
              </a:rPr>
              <a:t>inspection </a:t>
            </a:r>
            <a:r>
              <a:rPr dirty="0" sz="1100" spc="25">
                <a:latin typeface="Arial"/>
                <a:cs typeface="Arial"/>
              </a:rPr>
              <a:t>to </a:t>
            </a:r>
            <a:r>
              <a:rPr dirty="0" sz="1100" spc="30">
                <a:latin typeface="Arial"/>
                <a:cs typeface="Arial"/>
              </a:rPr>
              <a:t>make sure  </a:t>
            </a:r>
            <a:r>
              <a:rPr dirty="0" sz="1100" spc="35">
                <a:latin typeface="Arial"/>
                <a:cs typeface="Arial"/>
              </a:rPr>
              <a:t>there </a:t>
            </a:r>
            <a:r>
              <a:rPr dirty="0" sz="1100" spc="25">
                <a:latin typeface="Arial"/>
                <a:cs typeface="Arial"/>
              </a:rPr>
              <a:t>are </a:t>
            </a:r>
            <a:r>
              <a:rPr dirty="0" sz="1100" spc="15">
                <a:latin typeface="Arial"/>
                <a:cs typeface="Arial"/>
              </a:rPr>
              <a:t>no </a:t>
            </a:r>
            <a:r>
              <a:rPr dirty="0" sz="1100" spc="35">
                <a:latin typeface="Arial"/>
                <a:cs typeface="Arial"/>
              </a:rPr>
              <a:t>problems </a:t>
            </a:r>
            <a:r>
              <a:rPr dirty="0" sz="1100" spc="30">
                <a:latin typeface="Arial"/>
                <a:cs typeface="Arial"/>
              </a:rPr>
              <a:t>with the</a:t>
            </a:r>
            <a:r>
              <a:rPr dirty="0" sz="1100" spc="355">
                <a:latin typeface="Arial"/>
                <a:cs typeface="Arial"/>
              </a:rPr>
              <a:t> </a:t>
            </a:r>
            <a:r>
              <a:rPr dirty="0" sz="1100" spc="30">
                <a:latin typeface="Arial"/>
                <a:cs typeface="Arial"/>
              </a:rPr>
              <a:t>plane.</a:t>
            </a:r>
            <a:endParaRPr sz="1100">
              <a:latin typeface="Arial"/>
              <a:cs typeface="Arial"/>
            </a:endParaRPr>
          </a:p>
          <a:p>
            <a:pPr algn="just" lvl="3" marL="469900" marR="14604" indent="-228600">
              <a:lnSpc>
                <a:spcPct val="110300"/>
              </a:lnSpc>
              <a:spcBef>
                <a:spcPts val="70"/>
              </a:spcBef>
              <a:buFont typeface="Symbol"/>
              <a:buChar char=""/>
              <a:tabLst>
                <a:tab pos="469900" algn="l"/>
              </a:tabLst>
            </a:pPr>
            <a:r>
              <a:rPr dirty="0" sz="1100" spc="30">
                <a:latin typeface="Arial"/>
                <a:cs typeface="Arial"/>
              </a:rPr>
              <a:t>Now the </a:t>
            </a:r>
            <a:r>
              <a:rPr dirty="0" sz="1100" spc="35">
                <a:latin typeface="Arial"/>
                <a:cs typeface="Arial"/>
              </a:rPr>
              <a:t>plane </a:t>
            </a:r>
            <a:r>
              <a:rPr dirty="0" sz="1100" spc="30">
                <a:latin typeface="Arial"/>
                <a:cs typeface="Arial"/>
              </a:rPr>
              <a:t>goes out </a:t>
            </a:r>
            <a:r>
              <a:rPr dirty="0" sz="1100" spc="20">
                <a:latin typeface="Arial"/>
                <a:cs typeface="Arial"/>
              </a:rPr>
              <a:t>to </a:t>
            </a:r>
            <a:r>
              <a:rPr dirty="0" sz="1100" spc="30">
                <a:latin typeface="Arial"/>
                <a:cs typeface="Arial"/>
              </a:rPr>
              <a:t>the </a:t>
            </a:r>
            <a:r>
              <a:rPr dirty="0" sz="1100" spc="35">
                <a:latin typeface="Arial"/>
                <a:cs typeface="Arial"/>
              </a:rPr>
              <a:t>runway, </a:t>
            </a:r>
            <a:r>
              <a:rPr dirty="0" sz="1100" spc="25">
                <a:latin typeface="Arial"/>
                <a:cs typeface="Arial"/>
              </a:rPr>
              <a:t>and </a:t>
            </a:r>
            <a:r>
              <a:rPr dirty="0" sz="1100" spc="30">
                <a:latin typeface="Arial"/>
                <a:cs typeface="Arial"/>
              </a:rPr>
              <a:t>we're </a:t>
            </a:r>
            <a:r>
              <a:rPr dirty="0" sz="1100" spc="365">
                <a:latin typeface="Arial"/>
                <a:cs typeface="Arial"/>
              </a:rPr>
              <a:t> </a:t>
            </a:r>
            <a:r>
              <a:rPr dirty="0" sz="1100" spc="35">
                <a:latin typeface="Arial"/>
                <a:cs typeface="Arial"/>
              </a:rPr>
              <a:t>ready </a:t>
            </a:r>
            <a:r>
              <a:rPr dirty="0" sz="1100" spc="25">
                <a:latin typeface="Arial"/>
                <a:cs typeface="Arial"/>
              </a:rPr>
              <a:t>to </a:t>
            </a:r>
            <a:r>
              <a:rPr dirty="0" sz="1100" spc="30">
                <a:latin typeface="Arial"/>
                <a:cs typeface="Arial"/>
              </a:rPr>
              <a:t>take off! The </a:t>
            </a:r>
            <a:r>
              <a:rPr dirty="0" sz="1100" spc="35">
                <a:latin typeface="Arial"/>
                <a:cs typeface="Arial"/>
              </a:rPr>
              <a:t>cargo </a:t>
            </a:r>
            <a:r>
              <a:rPr dirty="0" sz="1100" spc="20">
                <a:latin typeface="Arial"/>
                <a:cs typeface="Arial"/>
              </a:rPr>
              <a:t>is </a:t>
            </a:r>
            <a:r>
              <a:rPr dirty="0" sz="1100" spc="35">
                <a:latin typeface="Arial"/>
                <a:cs typeface="Arial"/>
              </a:rPr>
              <a:t>carried </a:t>
            </a:r>
            <a:r>
              <a:rPr dirty="0" sz="1100" spc="25">
                <a:latin typeface="Arial"/>
                <a:cs typeface="Arial"/>
              </a:rPr>
              <a:t>out to </a:t>
            </a:r>
            <a:r>
              <a:rPr dirty="0" sz="1100" spc="30">
                <a:latin typeface="Arial"/>
                <a:cs typeface="Arial"/>
              </a:rPr>
              <a:t>the </a:t>
            </a:r>
            <a:r>
              <a:rPr dirty="0" sz="1100" spc="365">
                <a:latin typeface="Arial"/>
                <a:cs typeface="Arial"/>
              </a:rPr>
              <a:t> </a:t>
            </a:r>
            <a:r>
              <a:rPr dirty="0" sz="1100" spc="35">
                <a:latin typeface="Arial"/>
                <a:cs typeface="Arial"/>
              </a:rPr>
              <a:t>plane </a:t>
            </a:r>
            <a:r>
              <a:rPr dirty="0" sz="1100" spc="20">
                <a:latin typeface="Arial"/>
                <a:cs typeface="Arial"/>
              </a:rPr>
              <a:t>by </a:t>
            </a:r>
            <a:r>
              <a:rPr dirty="0" sz="1100" spc="30">
                <a:latin typeface="Arial"/>
                <a:cs typeface="Arial"/>
              </a:rPr>
              <a:t>its </a:t>
            </a:r>
            <a:r>
              <a:rPr dirty="0" sz="1100" spc="25">
                <a:latin typeface="Arial"/>
                <a:cs typeface="Arial"/>
              </a:rPr>
              <a:t>own </a:t>
            </a:r>
            <a:r>
              <a:rPr dirty="0" sz="1100" spc="35">
                <a:latin typeface="Arial"/>
                <a:cs typeface="Arial"/>
              </a:rPr>
              <a:t>trailer, </a:t>
            </a:r>
            <a:r>
              <a:rPr dirty="0" sz="1100" spc="30">
                <a:latin typeface="Arial"/>
                <a:cs typeface="Arial"/>
              </a:rPr>
              <a:t>and </a:t>
            </a:r>
            <a:r>
              <a:rPr dirty="0" sz="1100" spc="20">
                <a:latin typeface="Arial"/>
                <a:cs typeface="Arial"/>
              </a:rPr>
              <a:t>is </a:t>
            </a:r>
            <a:r>
              <a:rPr dirty="0" sz="1100" spc="35">
                <a:latin typeface="Arial"/>
                <a:cs typeface="Arial"/>
              </a:rPr>
              <a:t>loaded </a:t>
            </a:r>
            <a:r>
              <a:rPr dirty="0" sz="1100" spc="20">
                <a:latin typeface="Arial"/>
                <a:cs typeface="Arial"/>
              </a:rPr>
              <a:t>by </a:t>
            </a:r>
            <a:r>
              <a:rPr dirty="0" sz="1100">
                <a:latin typeface="Arial"/>
                <a:cs typeface="Arial"/>
              </a:rPr>
              <a:t>a </a:t>
            </a:r>
            <a:r>
              <a:rPr dirty="0" sz="1100" spc="30">
                <a:latin typeface="Arial"/>
                <a:cs typeface="Arial"/>
              </a:rPr>
              <a:t>lift </a:t>
            </a:r>
            <a:r>
              <a:rPr dirty="0" sz="1100" spc="25">
                <a:latin typeface="Arial"/>
                <a:cs typeface="Arial"/>
              </a:rPr>
              <a:t>for  </a:t>
            </a:r>
            <a:r>
              <a:rPr dirty="0" sz="1100" spc="35">
                <a:latin typeface="Arial"/>
                <a:cs typeface="Arial"/>
              </a:rPr>
              <a:t>cargo.</a:t>
            </a:r>
            <a:endParaRPr sz="1100">
              <a:latin typeface="Arial"/>
              <a:cs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3907051" y="7114147"/>
            <a:ext cx="795655" cy="196850"/>
          </a:xfrm>
          <a:prstGeom prst="rect">
            <a:avLst/>
          </a:prstGeom>
        </p:spPr>
        <p:txBody>
          <a:bodyPr wrap="square" lIns="0" tIns="6350" rIns="0" bIns="0" rtlCol="0" vert="horz">
            <a:spAutoFit/>
          </a:bodyPr>
          <a:lstStyle/>
          <a:p>
            <a:pPr marL="12700">
              <a:lnSpc>
                <a:spcPct val="100000"/>
              </a:lnSpc>
              <a:spcBef>
                <a:spcPts val="50"/>
              </a:spcBef>
            </a:pPr>
            <a:r>
              <a:rPr dirty="0" sz="1100" spc="-100">
                <a:latin typeface="Arial"/>
                <a:cs typeface="Arial"/>
              </a:rPr>
              <a:t>Page </a:t>
            </a:r>
            <a:r>
              <a:rPr dirty="0" sz="1100" b="1">
                <a:latin typeface="Calibri"/>
                <a:cs typeface="Calibri"/>
              </a:rPr>
              <a:t>23 </a:t>
            </a:r>
            <a:r>
              <a:rPr dirty="0" sz="1100" spc="-10">
                <a:latin typeface="Arial"/>
                <a:cs typeface="Arial"/>
              </a:rPr>
              <a:t>of</a:t>
            </a:r>
            <a:r>
              <a:rPr dirty="0" sz="1100" spc="-90">
                <a:latin typeface="Arial"/>
                <a:cs typeface="Arial"/>
              </a:rPr>
              <a:t> </a:t>
            </a:r>
            <a:r>
              <a:rPr dirty="0" sz="1100" b="1">
                <a:latin typeface="Calibri"/>
                <a:cs typeface="Calibri"/>
              </a:rPr>
              <a:t>46</a:t>
            </a:r>
            <a:endParaRPr sz="1100">
              <a:latin typeface="Calibri"/>
              <a:cs typeface="Calibri"/>
            </a:endParaRPr>
          </a:p>
        </p:txBody>
      </p:sp>
      <p:sp>
        <p:nvSpPr>
          <p:cNvPr id="2" name="object 2"/>
          <p:cNvSpPr txBox="1"/>
          <p:nvPr/>
        </p:nvSpPr>
        <p:spPr>
          <a:xfrm>
            <a:off x="711200" y="436891"/>
            <a:ext cx="1539240" cy="193675"/>
          </a:xfrm>
          <a:prstGeom prst="rect">
            <a:avLst/>
          </a:prstGeom>
        </p:spPr>
        <p:txBody>
          <a:bodyPr wrap="square" lIns="0" tIns="12700" rIns="0" bIns="0" rtlCol="0" vert="horz">
            <a:spAutoFit/>
          </a:bodyPr>
          <a:lstStyle/>
          <a:p>
            <a:pPr marL="12700">
              <a:lnSpc>
                <a:spcPct val="100000"/>
              </a:lnSpc>
              <a:spcBef>
                <a:spcPts val="100"/>
              </a:spcBef>
            </a:pPr>
            <a:r>
              <a:rPr dirty="0" sz="1100" spc="-120">
                <a:latin typeface="Arial"/>
                <a:cs typeface="Arial"/>
              </a:rPr>
              <a:t>SATHYABAMA</a:t>
            </a:r>
            <a:r>
              <a:rPr dirty="0" sz="1100" spc="-70">
                <a:latin typeface="Arial"/>
                <a:cs typeface="Arial"/>
              </a:rPr>
              <a:t> </a:t>
            </a:r>
            <a:r>
              <a:rPr dirty="0" sz="1100" spc="-135">
                <a:latin typeface="Arial"/>
                <a:cs typeface="Arial"/>
              </a:rPr>
              <a:t>UNIVERSITY</a:t>
            </a:r>
            <a:endParaRPr sz="1100">
              <a:latin typeface="Arial"/>
              <a:cs typeface="Arial"/>
            </a:endParaRPr>
          </a:p>
        </p:txBody>
      </p:sp>
      <p:sp>
        <p:nvSpPr>
          <p:cNvPr id="3" name="object 3"/>
          <p:cNvSpPr txBox="1"/>
          <p:nvPr/>
        </p:nvSpPr>
        <p:spPr>
          <a:xfrm>
            <a:off x="3047505" y="436891"/>
            <a:ext cx="1629410" cy="193675"/>
          </a:xfrm>
          <a:prstGeom prst="rect">
            <a:avLst/>
          </a:prstGeom>
        </p:spPr>
        <p:txBody>
          <a:bodyPr wrap="square" lIns="0" tIns="12700" rIns="0" bIns="0" rtlCol="0" vert="horz">
            <a:spAutoFit/>
          </a:bodyPr>
          <a:lstStyle/>
          <a:p>
            <a:pPr marL="12700">
              <a:lnSpc>
                <a:spcPct val="100000"/>
              </a:lnSpc>
              <a:spcBef>
                <a:spcPts val="100"/>
              </a:spcBef>
            </a:pPr>
            <a:r>
              <a:rPr dirty="0" sz="1100" spc="-85">
                <a:latin typeface="Arial"/>
                <a:cs typeface="Arial"/>
              </a:rPr>
              <a:t>UNIT </a:t>
            </a:r>
            <a:r>
              <a:rPr dirty="0" sz="1100" spc="-70">
                <a:latin typeface="Arial"/>
                <a:cs typeface="Arial"/>
              </a:rPr>
              <a:t>IV </a:t>
            </a:r>
            <a:r>
              <a:rPr dirty="0" sz="1100" spc="-135">
                <a:latin typeface="Arial"/>
                <a:cs typeface="Arial"/>
              </a:rPr>
              <a:t>FLYING </a:t>
            </a:r>
            <a:r>
              <a:rPr dirty="0" sz="1100" spc="-55">
                <a:latin typeface="Arial"/>
                <a:cs typeface="Arial"/>
              </a:rPr>
              <a:t>IN</a:t>
            </a:r>
            <a:r>
              <a:rPr dirty="0" sz="1100" spc="-185">
                <a:latin typeface="Arial"/>
                <a:cs typeface="Arial"/>
              </a:rPr>
              <a:t> </a:t>
            </a:r>
            <a:r>
              <a:rPr dirty="0" sz="1100" spc="-160">
                <a:latin typeface="Arial"/>
                <a:cs typeface="Arial"/>
              </a:rPr>
              <a:t>COLOURS</a:t>
            </a:r>
            <a:endParaRPr sz="1100">
              <a:latin typeface="Arial"/>
              <a:cs typeface="Arial"/>
            </a:endParaRPr>
          </a:p>
        </p:txBody>
      </p:sp>
      <p:sp>
        <p:nvSpPr>
          <p:cNvPr id="4" name="object 4"/>
          <p:cNvSpPr txBox="1"/>
          <p:nvPr/>
        </p:nvSpPr>
        <p:spPr>
          <a:xfrm>
            <a:off x="711200" y="1246733"/>
            <a:ext cx="3992245" cy="5838190"/>
          </a:xfrm>
          <a:prstGeom prst="rect">
            <a:avLst/>
          </a:prstGeom>
        </p:spPr>
        <p:txBody>
          <a:bodyPr wrap="square" lIns="0" tIns="12700" rIns="0" bIns="0" rtlCol="0" vert="horz">
            <a:spAutoFit/>
          </a:bodyPr>
          <a:lstStyle/>
          <a:p>
            <a:pPr algn="just" marL="469900" marR="15240" indent="-228600">
              <a:lnSpc>
                <a:spcPct val="110000"/>
              </a:lnSpc>
              <a:spcBef>
                <a:spcPts val="100"/>
              </a:spcBef>
              <a:buFont typeface="Symbol"/>
              <a:buChar char=""/>
              <a:tabLst>
                <a:tab pos="469900" algn="l"/>
              </a:tabLst>
            </a:pPr>
            <a:r>
              <a:rPr dirty="0" sz="1100" spc="35">
                <a:latin typeface="Arial"/>
                <a:cs typeface="Arial"/>
              </a:rPr>
              <a:t>Because planes cannot </a:t>
            </a:r>
            <a:r>
              <a:rPr dirty="0" sz="1100" spc="30">
                <a:latin typeface="Arial"/>
                <a:cs typeface="Arial"/>
              </a:rPr>
              <a:t>move</a:t>
            </a:r>
            <a:r>
              <a:rPr dirty="0" sz="1100" spc="365">
                <a:latin typeface="Arial"/>
                <a:cs typeface="Arial"/>
              </a:rPr>
              <a:t> </a:t>
            </a:r>
            <a:r>
              <a:rPr dirty="0" sz="1100" spc="35">
                <a:latin typeface="Arial"/>
                <a:cs typeface="Arial"/>
              </a:rPr>
              <a:t>backwards,  sometimes </a:t>
            </a:r>
            <a:r>
              <a:rPr dirty="0" sz="1100">
                <a:latin typeface="Arial"/>
                <a:cs typeface="Arial"/>
              </a:rPr>
              <a:t>a </a:t>
            </a:r>
            <a:r>
              <a:rPr dirty="0" sz="1100" spc="35">
                <a:latin typeface="Arial"/>
                <a:cs typeface="Arial"/>
              </a:rPr>
              <a:t>special </a:t>
            </a:r>
            <a:r>
              <a:rPr dirty="0" sz="1100" spc="30">
                <a:latin typeface="Arial"/>
                <a:cs typeface="Arial"/>
              </a:rPr>
              <a:t>tow </a:t>
            </a:r>
            <a:r>
              <a:rPr dirty="0" sz="1100" spc="25">
                <a:latin typeface="Arial"/>
                <a:cs typeface="Arial"/>
              </a:rPr>
              <a:t>car </a:t>
            </a:r>
            <a:r>
              <a:rPr dirty="0" sz="1100" spc="35">
                <a:latin typeface="Arial"/>
                <a:cs typeface="Arial"/>
              </a:rPr>
              <a:t>pulls </a:t>
            </a:r>
            <a:r>
              <a:rPr dirty="0" sz="1100" spc="30">
                <a:latin typeface="Arial"/>
                <a:cs typeface="Arial"/>
              </a:rPr>
              <a:t>the plane into  </a:t>
            </a:r>
            <a:r>
              <a:rPr dirty="0" sz="1100" spc="35">
                <a:latin typeface="Arial"/>
                <a:cs typeface="Arial"/>
              </a:rPr>
              <a:t>place.</a:t>
            </a:r>
            <a:endParaRPr sz="1100">
              <a:latin typeface="Arial"/>
              <a:cs typeface="Arial"/>
            </a:endParaRPr>
          </a:p>
          <a:p>
            <a:pPr algn="just" marL="469900" marR="16510" indent="-228600">
              <a:lnSpc>
                <a:spcPct val="110000"/>
              </a:lnSpc>
              <a:spcBef>
                <a:spcPts val="80"/>
              </a:spcBef>
              <a:buFont typeface="Symbol"/>
              <a:buChar char=""/>
              <a:tabLst>
                <a:tab pos="469900" algn="l"/>
              </a:tabLst>
            </a:pPr>
            <a:r>
              <a:rPr dirty="0" sz="1100" spc="35">
                <a:latin typeface="Arial"/>
                <a:cs typeface="Arial"/>
              </a:rPr>
              <a:t>Specially trained mechanics </a:t>
            </a:r>
            <a:r>
              <a:rPr dirty="0" sz="1100" spc="25">
                <a:latin typeface="Arial"/>
                <a:cs typeface="Arial"/>
              </a:rPr>
              <a:t>go </a:t>
            </a:r>
            <a:r>
              <a:rPr dirty="0" sz="1100" spc="30">
                <a:latin typeface="Arial"/>
                <a:cs typeface="Arial"/>
              </a:rPr>
              <a:t>into the </a:t>
            </a:r>
            <a:r>
              <a:rPr dirty="0" sz="1100" spc="35">
                <a:latin typeface="Arial"/>
                <a:cs typeface="Arial"/>
              </a:rPr>
              <a:t>cockpit </a:t>
            </a:r>
            <a:r>
              <a:rPr dirty="0" sz="1100" spc="30">
                <a:latin typeface="Arial"/>
                <a:cs typeface="Arial"/>
              </a:rPr>
              <a:t>and </a:t>
            </a:r>
            <a:r>
              <a:rPr dirty="0" sz="1100" spc="365">
                <a:latin typeface="Arial"/>
                <a:cs typeface="Arial"/>
              </a:rPr>
              <a:t> </a:t>
            </a:r>
            <a:r>
              <a:rPr dirty="0" sz="1100" spc="20">
                <a:latin typeface="Arial"/>
                <a:cs typeface="Arial"/>
              </a:rPr>
              <a:t>do </a:t>
            </a:r>
            <a:r>
              <a:rPr dirty="0" sz="1100">
                <a:latin typeface="Arial"/>
                <a:cs typeface="Arial"/>
              </a:rPr>
              <a:t>a </a:t>
            </a:r>
            <a:r>
              <a:rPr dirty="0" sz="1100" spc="35">
                <a:latin typeface="Arial"/>
                <a:cs typeface="Arial"/>
              </a:rPr>
              <a:t>careful</a:t>
            </a:r>
            <a:r>
              <a:rPr dirty="0" sz="1100" spc="229">
                <a:latin typeface="Arial"/>
                <a:cs typeface="Arial"/>
              </a:rPr>
              <a:t> </a:t>
            </a:r>
            <a:r>
              <a:rPr dirty="0" sz="1100" spc="35">
                <a:latin typeface="Arial"/>
                <a:cs typeface="Arial"/>
              </a:rPr>
              <a:t>inspection.</a:t>
            </a:r>
            <a:endParaRPr sz="1100">
              <a:latin typeface="Arial"/>
              <a:cs typeface="Arial"/>
            </a:endParaRPr>
          </a:p>
          <a:p>
            <a:pPr algn="just" marL="469900" marR="18415" indent="-228600">
              <a:lnSpc>
                <a:spcPct val="110900"/>
              </a:lnSpc>
              <a:spcBef>
                <a:spcPts val="60"/>
              </a:spcBef>
              <a:buFont typeface="Symbol"/>
              <a:buChar char=""/>
              <a:tabLst>
                <a:tab pos="469900" algn="l"/>
              </a:tabLst>
            </a:pPr>
            <a:r>
              <a:rPr dirty="0" sz="1100" spc="35">
                <a:latin typeface="Arial"/>
                <a:cs typeface="Arial"/>
              </a:rPr>
              <a:t>When </a:t>
            </a:r>
            <a:r>
              <a:rPr dirty="0" sz="1100" spc="30">
                <a:latin typeface="Arial"/>
                <a:cs typeface="Arial"/>
              </a:rPr>
              <a:t>the </a:t>
            </a:r>
            <a:r>
              <a:rPr dirty="0" sz="1100" spc="35">
                <a:latin typeface="Arial"/>
                <a:cs typeface="Arial"/>
              </a:rPr>
              <a:t>inspection </a:t>
            </a:r>
            <a:r>
              <a:rPr dirty="0" sz="1100" spc="15">
                <a:latin typeface="Arial"/>
                <a:cs typeface="Arial"/>
              </a:rPr>
              <a:t>is </a:t>
            </a:r>
            <a:r>
              <a:rPr dirty="0" sz="1100" spc="35">
                <a:latin typeface="Arial"/>
                <a:cs typeface="Arial"/>
              </a:rPr>
              <a:t>finished passengers </a:t>
            </a:r>
            <a:r>
              <a:rPr dirty="0" sz="1100" spc="30">
                <a:latin typeface="Arial"/>
                <a:cs typeface="Arial"/>
              </a:rPr>
              <a:t>get </a:t>
            </a:r>
            <a:r>
              <a:rPr dirty="0" sz="1100" spc="15">
                <a:latin typeface="Arial"/>
                <a:cs typeface="Arial"/>
              </a:rPr>
              <a:t>on  </a:t>
            </a:r>
            <a:r>
              <a:rPr dirty="0" sz="1100" spc="30">
                <a:latin typeface="Arial"/>
                <a:cs typeface="Arial"/>
              </a:rPr>
              <a:t>the plane </a:t>
            </a:r>
            <a:r>
              <a:rPr dirty="0" sz="1100" spc="25">
                <a:latin typeface="Arial"/>
                <a:cs typeface="Arial"/>
              </a:rPr>
              <a:t>and </a:t>
            </a:r>
            <a:r>
              <a:rPr dirty="0" sz="1100" spc="30">
                <a:latin typeface="Arial"/>
                <a:cs typeface="Arial"/>
              </a:rPr>
              <a:t>cargo </a:t>
            </a:r>
            <a:r>
              <a:rPr dirty="0" sz="1100" spc="20">
                <a:latin typeface="Arial"/>
                <a:cs typeface="Arial"/>
              </a:rPr>
              <a:t>is</a:t>
            </a:r>
            <a:r>
              <a:rPr dirty="0" sz="1100" spc="295">
                <a:latin typeface="Arial"/>
                <a:cs typeface="Arial"/>
              </a:rPr>
              <a:t> </a:t>
            </a:r>
            <a:r>
              <a:rPr dirty="0" sz="1100" spc="35">
                <a:latin typeface="Arial"/>
                <a:cs typeface="Arial"/>
              </a:rPr>
              <a:t>loaded.</a:t>
            </a:r>
            <a:endParaRPr sz="1100">
              <a:latin typeface="Arial"/>
              <a:cs typeface="Arial"/>
            </a:endParaRPr>
          </a:p>
          <a:p>
            <a:pPr>
              <a:lnSpc>
                <a:spcPct val="100000"/>
              </a:lnSpc>
              <a:spcBef>
                <a:spcPts val="20"/>
              </a:spcBef>
            </a:pPr>
            <a:endParaRPr sz="1350">
              <a:latin typeface="Arial"/>
              <a:cs typeface="Arial"/>
            </a:endParaRPr>
          </a:p>
          <a:p>
            <a:pPr marL="12700">
              <a:lnSpc>
                <a:spcPct val="100000"/>
              </a:lnSpc>
            </a:pPr>
            <a:r>
              <a:rPr dirty="0" sz="1100" b="1">
                <a:latin typeface="Arial"/>
                <a:cs typeface="Arial"/>
              </a:rPr>
              <a:t>4.7 </a:t>
            </a:r>
            <a:r>
              <a:rPr dirty="0" sz="1100" spc="-5" b="1">
                <a:latin typeface="Arial"/>
                <a:cs typeface="Arial"/>
              </a:rPr>
              <a:t>MANUAL </a:t>
            </a:r>
            <a:r>
              <a:rPr dirty="0" sz="1100" b="1">
                <a:latin typeface="Arial"/>
                <a:cs typeface="Arial"/>
              </a:rPr>
              <a:t>PREPARATION</a:t>
            </a:r>
            <a:endParaRPr sz="1100">
              <a:latin typeface="Arial"/>
              <a:cs typeface="Arial"/>
            </a:endParaRPr>
          </a:p>
          <a:p>
            <a:pPr>
              <a:lnSpc>
                <a:spcPct val="100000"/>
              </a:lnSpc>
              <a:spcBef>
                <a:spcPts val="40"/>
              </a:spcBef>
            </a:pPr>
            <a:endParaRPr sz="1250">
              <a:latin typeface="Arial"/>
              <a:cs typeface="Arial"/>
            </a:endParaRPr>
          </a:p>
          <a:p>
            <a:pPr algn="just" marL="12700" marR="5715">
              <a:lnSpc>
                <a:spcPct val="110000"/>
              </a:lnSpc>
            </a:pPr>
            <a:r>
              <a:rPr dirty="0" sz="1100">
                <a:latin typeface="Arial"/>
                <a:cs typeface="Arial"/>
              </a:rPr>
              <a:t>Writing a manual on an important function at work can  demonstrate your abilities to your superiors. It demonstrates  your </a:t>
            </a:r>
            <a:r>
              <a:rPr dirty="0" sz="1100" spc="-5">
                <a:latin typeface="Arial"/>
                <a:cs typeface="Arial"/>
              </a:rPr>
              <a:t>ability </a:t>
            </a:r>
            <a:r>
              <a:rPr dirty="0" sz="1100">
                <a:latin typeface="Arial"/>
                <a:cs typeface="Arial"/>
              </a:rPr>
              <a:t>to complete a project on your</a:t>
            </a:r>
            <a:r>
              <a:rPr dirty="0" sz="1100" spc="-25">
                <a:latin typeface="Arial"/>
                <a:cs typeface="Arial"/>
              </a:rPr>
              <a:t> </a:t>
            </a:r>
            <a:r>
              <a:rPr dirty="0" sz="1100" spc="-10">
                <a:latin typeface="Arial"/>
                <a:cs typeface="Arial"/>
              </a:rPr>
              <a:t>own.</a:t>
            </a:r>
            <a:endParaRPr sz="1100">
              <a:latin typeface="Arial"/>
              <a:cs typeface="Arial"/>
            </a:endParaRPr>
          </a:p>
          <a:p>
            <a:pPr>
              <a:lnSpc>
                <a:spcPct val="100000"/>
              </a:lnSpc>
              <a:spcBef>
                <a:spcPts val="20"/>
              </a:spcBef>
            </a:pPr>
            <a:endParaRPr sz="1350">
              <a:latin typeface="Arial"/>
              <a:cs typeface="Arial"/>
            </a:endParaRPr>
          </a:p>
          <a:p>
            <a:pPr algn="just" marL="12700">
              <a:lnSpc>
                <a:spcPct val="100000"/>
              </a:lnSpc>
            </a:pPr>
            <a:r>
              <a:rPr dirty="0" sz="1100" b="1">
                <a:latin typeface="Arial"/>
                <a:cs typeface="Arial"/>
              </a:rPr>
              <a:t>What is a</a:t>
            </a:r>
            <a:r>
              <a:rPr dirty="0" sz="1100" spc="-5" b="1">
                <a:latin typeface="Arial"/>
                <a:cs typeface="Arial"/>
              </a:rPr>
              <a:t> </a:t>
            </a:r>
            <a:r>
              <a:rPr dirty="0" sz="1100" b="1">
                <a:latin typeface="Arial"/>
                <a:cs typeface="Arial"/>
              </a:rPr>
              <a:t>Manual?</a:t>
            </a:r>
            <a:endParaRPr sz="1100">
              <a:latin typeface="Arial"/>
              <a:cs typeface="Arial"/>
            </a:endParaRPr>
          </a:p>
          <a:p>
            <a:pPr algn="just" marL="12700" marR="5715">
              <a:lnSpc>
                <a:spcPct val="110900"/>
              </a:lnSpc>
            </a:pPr>
            <a:r>
              <a:rPr dirty="0" sz="1100">
                <a:latin typeface="Arial"/>
                <a:cs typeface="Arial"/>
              </a:rPr>
              <a:t>A </a:t>
            </a:r>
            <a:r>
              <a:rPr dirty="0" sz="1100" b="1">
                <a:latin typeface="Arial"/>
                <a:cs typeface="Arial"/>
              </a:rPr>
              <a:t>user guide </a:t>
            </a:r>
            <a:r>
              <a:rPr dirty="0" sz="1100">
                <a:latin typeface="Arial"/>
                <a:cs typeface="Arial"/>
              </a:rPr>
              <a:t>or </a:t>
            </a:r>
            <a:r>
              <a:rPr dirty="0" sz="1100" b="1">
                <a:latin typeface="Arial"/>
                <a:cs typeface="Arial"/>
              </a:rPr>
              <a:t>user’s guide </a:t>
            </a:r>
            <a:r>
              <a:rPr dirty="0" sz="1100">
                <a:latin typeface="Arial"/>
                <a:cs typeface="Arial"/>
              </a:rPr>
              <a:t>is commonly known as a  </a:t>
            </a:r>
            <a:r>
              <a:rPr dirty="0" sz="1100" b="1">
                <a:latin typeface="Arial"/>
                <a:cs typeface="Arial"/>
              </a:rPr>
              <a:t>manual</a:t>
            </a:r>
            <a:r>
              <a:rPr dirty="0" sz="1100">
                <a:latin typeface="Arial"/>
                <a:cs typeface="Arial"/>
              </a:rPr>
              <a:t>. It is a technical communication </a:t>
            </a:r>
            <a:r>
              <a:rPr dirty="0" sz="1100" spc="-5">
                <a:latin typeface="Arial"/>
                <a:cs typeface="Arial"/>
              </a:rPr>
              <a:t>document </a:t>
            </a:r>
            <a:r>
              <a:rPr dirty="0" sz="1100">
                <a:latin typeface="Arial"/>
                <a:cs typeface="Arial"/>
              </a:rPr>
              <a:t>intended to  give assistance to people </a:t>
            </a:r>
            <a:r>
              <a:rPr dirty="0" sz="1100" spc="-5">
                <a:latin typeface="Arial"/>
                <a:cs typeface="Arial"/>
              </a:rPr>
              <a:t>using </a:t>
            </a:r>
            <a:r>
              <a:rPr dirty="0" sz="1100">
                <a:latin typeface="Arial"/>
                <a:cs typeface="Arial"/>
              </a:rPr>
              <a:t>a particular</a:t>
            </a:r>
            <a:r>
              <a:rPr dirty="0" sz="1100" spc="-25">
                <a:latin typeface="Arial"/>
                <a:cs typeface="Arial"/>
              </a:rPr>
              <a:t> </a:t>
            </a:r>
            <a:r>
              <a:rPr dirty="0" sz="1100" spc="-5">
                <a:latin typeface="Arial"/>
                <a:cs typeface="Arial"/>
              </a:rPr>
              <a:t>system.</a:t>
            </a:r>
            <a:endParaRPr sz="1100">
              <a:latin typeface="Arial"/>
              <a:cs typeface="Arial"/>
            </a:endParaRPr>
          </a:p>
          <a:p>
            <a:pPr algn="just" marL="469900" marR="7620" indent="-228600">
              <a:lnSpc>
                <a:spcPct val="110900"/>
              </a:lnSpc>
              <a:spcBef>
                <a:spcPts val="60"/>
              </a:spcBef>
              <a:buFont typeface="Symbol"/>
              <a:buChar char=""/>
              <a:tabLst>
                <a:tab pos="469900" algn="l"/>
              </a:tabLst>
            </a:pPr>
            <a:r>
              <a:rPr dirty="0" sz="1100">
                <a:latin typeface="Arial"/>
                <a:cs typeface="Arial"/>
              </a:rPr>
              <a:t>It is usually written by technical writers, </a:t>
            </a:r>
            <a:r>
              <a:rPr dirty="0" sz="1100" spc="-5">
                <a:latin typeface="Arial"/>
                <a:cs typeface="Arial"/>
              </a:rPr>
              <a:t>programmers,  </a:t>
            </a:r>
            <a:r>
              <a:rPr dirty="0" sz="1100">
                <a:latin typeface="Arial"/>
                <a:cs typeface="Arial"/>
              </a:rPr>
              <a:t>product or </a:t>
            </a:r>
            <a:r>
              <a:rPr dirty="0" sz="1100" spc="-5">
                <a:latin typeface="Arial"/>
                <a:cs typeface="Arial"/>
              </a:rPr>
              <a:t>project </a:t>
            </a:r>
            <a:r>
              <a:rPr dirty="0" sz="1100">
                <a:latin typeface="Arial"/>
                <a:cs typeface="Arial"/>
              </a:rPr>
              <a:t>managers, or other technical</a:t>
            </a:r>
            <a:r>
              <a:rPr dirty="0" sz="1100" spc="-30">
                <a:latin typeface="Arial"/>
                <a:cs typeface="Arial"/>
              </a:rPr>
              <a:t> </a:t>
            </a:r>
            <a:r>
              <a:rPr dirty="0" sz="1100" spc="-5">
                <a:latin typeface="Arial"/>
                <a:cs typeface="Arial"/>
              </a:rPr>
              <a:t>staff.</a:t>
            </a:r>
            <a:endParaRPr sz="1100">
              <a:latin typeface="Arial"/>
              <a:cs typeface="Arial"/>
            </a:endParaRPr>
          </a:p>
          <a:p>
            <a:pPr algn="just" marL="469900" marR="5080" indent="-228600">
              <a:lnSpc>
                <a:spcPct val="110000"/>
              </a:lnSpc>
              <a:spcBef>
                <a:spcPts val="70"/>
              </a:spcBef>
              <a:buFont typeface="Symbol"/>
              <a:buChar char=""/>
              <a:tabLst>
                <a:tab pos="469900" algn="l"/>
              </a:tabLst>
            </a:pPr>
            <a:r>
              <a:rPr dirty="0" sz="1100">
                <a:latin typeface="Arial"/>
                <a:cs typeface="Arial"/>
              </a:rPr>
              <a:t>User guides are most commonly provided with</a:t>
            </a:r>
            <a:r>
              <a:rPr dirty="0" sz="1100" spc="-50">
                <a:latin typeface="Arial"/>
                <a:cs typeface="Arial"/>
              </a:rPr>
              <a:t> </a:t>
            </a:r>
            <a:r>
              <a:rPr dirty="0" sz="1100">
                <a:latin typeface="Arial"/>
                <a:cs typeface="Arial"/>
              </a:rPr>
              <a:t>electronic  goods, computer hardware and</a:t>
            </a:r>
            <a:r>
              <a:rPr dirty="0" sz="1100" spc="-55">
                <a:latin typeface="Arial"/>
                <a:cs typeface="Arial"/>
              </a:rPr>
              <a:t> </a:t>
            </a:r>
            <a:r>
              <a:rPr dirty="0" sz="1100">
                <a:latin typeface="Arial"/>
                <a:cs typeface="Arial"/>
              </a:rPr>
              <a:t>software.</a:t>
            </a:r>
            <a:endParaRPr sz="1100">
              <a:latin typeface="Arial"/>
              <a:cs typeface="Arial"/>
            </a:endParaRPr>
          </a:p>
          <a:p>
            <a:pPr algn="just" marL="12700">
              <a:lnSpc>
                <a:spcPct val="100000"/>
              </a:lnSpc>
              <a:spcBef>
                <a:spcPts val="135"/>
              </a:spcBef>
            </a:pPr>
            <a:r>
              <a:rPr dirty="0" sz="1100" b="1">
                <a:latin typeface="Arial"/>
                <a:cs typeface="Arial"/>
              </a:rPr>
              <a:t>Contents of a </a:t>
            </a:r>
            <a:r>
              <a:rPr dirty="0" sz="1100" spc="-5" b="1">
                <a:latin typeface="Arial"/>
                <a:cs typeface="Arial"/>
              </a:rPr>
              <a:t>User </a:t>
            </a:r>
            <a:r>
              <a:rPr dirty="0" sz="1100" b="1">
                <a:latin typeface="Arial"/>
                <a:cs typeface="Arial"/>
              </a:rPr>
              <a:t>Manual</a:t>
            </a:r>
            <a:endParaRPr sz="1100">
              <a:latin typeface="Arial"/>
              <a:cs typeface="Arial"/>
            </a:endParaRPr>
          </a:p>
          <a:p>
            <a:pPr algn="just" marL="12700">
              <a:lnSpc>
                <a:spcPct val="100000"/>
              </a:lnSpc>
              <a:spcBef>
                <a:spcPts val="145"/>
              </a:spcBef>
            </a:pPr>
            <a:r>
              <a:rPr dirty="0" sz="1100">
                <a:latin typeface="Arial"/>
                <a:cs typeface="Arial"/>
              </a:rPr>
              <a:t>The sections </a:t>
            </a:r>
            <a:r>
              <a:rPr dirty="0" sz="1100" spc="-15">
                <a:latin typeface="Arial"/>
                <a:cs typeface="Arial"/>
              </a:rPr>
              <a:t>of </a:t>
            </a:r>
            <a:r>
              <a:rPr dirty="0" sz="1100">
                <a:latin typeface="Arial"/>
                <a:cs typeface="Arial"/>
              </a:rPr>
              <a:t>a user manual often</a:t>
            </a:r>
            <a:r>
              <a:rPr dirty="0" sz="1100" spc="-20">
                <a:latin typeface="Arial"/>
                <a:cs typeface="Arial"/>
              </a:rPr>
              <a:t> </a:t>
            </a:r>
            <a:r>
              <a:rPr dirty="0" sz="1100">
                <a:latin typeface="Arial"/>
                <a:cs typeface="Arial"/>
              </a:rPr>
              <a:t>include:</a:t>
            </a:r>
            <a:endParaRPr sz="1100">
              <a:latin typeface="Arial"/>
              <a:cs typeface="Arial"/>
            </a:endParaRPr>
          </a:p>
          <a:p>
            <a:pPr algn="just" marL="469900" indent="-228600">
              <a:lnSpc>
                <a:spcPct val="100000"/>
              </a:lnSpc>
              <a:spcBef>
                <a:spcPts val="200"/>
              </a:spcBef>
              <a:buFont typeface="Symbol"/>
              <a:buChar char=""/>
              <a:tabLst>
                <a:tab pos="469900" algn="l"/>
              </a:tabLst>
            </a:pPr>
            <a:r>
              <a:rPr dirty="0" sz="1100">
                <a:latin typeface="Arial"/>
                <a:cs typeface="Arial"/>
              </a:rPr>
              <a:t>A cover</a:t>
            </a:r>
            <a:r>
              <a:rPr dirty="0" sz="1100" spc="-5">
                <a:latin typeface="Arial"/>
                <a:cs typeface="Arial"/>
              </a:rPr>
              <a:t> </a:t>
            </a:r>
            <a:r>
              <a:rPr dirty="0" sz="1100">
                <a:latin typeface="Arial"/>
                <a:cs typeface="Arial"/>
              </a:rPr>
              <a:t>page</a:t>
            </a:r>
            <a:endParaRPr sz="1100">
              <a:latin typeface="Arial"/>
              <a:cs typeface="Arial"/>
            </a:endParaRPr>
          </a:p>
          <a:p>
            <a:pPr algn="just" marL="469900" indent="-228600">
              <a:lnSpc>
                <a:spcPct val="100000"/>
              </a:lnSpc>
              <a:spcBef>
                <a:spcPts val="204"/>
              </a:spcBef>
              <a:buFont typeface="Symbol"/>
              <a:buChar char=""/>
              <a:tabLst>
                <a:tab pos="469900" algn="l"/>
              </a:tabLst>
            </a:pPr>
            <a:r>
              <a:rPr dirty="0" sz="1100">
                <a:latin typeface="Arial"/>
                <a:cs typeface="Arial"/>
              </a:rPr>
              <a:t>A title page and </a:t>
            </a:r>
            <a:r>
              <a:rPr dirty="0" sz="1100" spc="-5">
                <a:latin typeface="Arial"/>
                <a:cs typeface="Arial"/>
              </a:rPr>
              <a:t>copyright page</a:t>
            </a:r>
            <a:endParaRPr sz="1100">
              <a:latin typeface="Arial"/>
              <a:cs typeface="Arial"/>
            </a:endParaRPr>
          </a:p>
          <a:p>
            <a:pPr algn="just" marL="469900" marR="100965" indent="-228600">
              <a:lnSpc>
                <a:spcPct val="110000"/>
              </a:lnSpc>
              <a:spcBef>
                <a:spcPts val="85"/>
              </a:spcBef>
              <a:buFont typeface="Symbol"/>
              <a:buChar char=""/>
              <a:tabLst>
                <a:tab pos="469900" algn="l"/>
              </a:tabLst>
            </a:pPr>
            <a:r>
              <a:rPr dirty="0" sz="1100">
                <a:latin typeface="Arial"/>
                <a:cs typeface="Arial"/>
              </a:rPr>
              <a:t>A preface, </a:t>
            </a:r>
            <a:r>
              <a:rPr dirty="0" sz="1100" spc="-5">
                <a:latin typeface="Arial"/>
                <a:cs typeface="Arial"/>
              </a:rPr>
              <a:t>containing </a:t>
            </a:r>
            <a:r>
              <a:rPr dirty="0" sz="1100">
                <a:latin typeface="Arial"/>
                <a:cs typeface="Arial"/>
              </a:rPr>
              <a:t>details </a:t>
            </a:r>
            <a:r>
              <a:rPr dirty="0" sz="1100" spc="-15">
                <a:latin typeface="Arial"/>
                <a:cs typeface="Arial"/>
              </a:rPr>
              <a:t>of </a:t>
            </a:r>
            <a:r>
              <a:rPr dirty="0" sz="1100">
                <a:latin typeface="Arial"/>
                <a:cs typeface="Arial"/>
              </a:rPr>
              <a:t>related </a:t>
            </a:r>
            <a:r>
              <a:rPr dirty="0" sz="1100" spc="-5">
                <a:latin typeface="Arial"/>
                <a:cs typeface="Arial"/>
              </a:rPr>
              <a:t>documents </a:t>
            </a:r>
            <a:r>
              <a:rPr dirty="0" sz="1100">
                <a:latin typeface="Arial"/>
                <a:cs typeface="Arial"/>
              </a:rPr>
              <a:t>and  information on how to navigate the user</a:t>
            </a:r>
            <a:r>
              <a:rPr dirty="0" sz="1100" spc="-75">
                <a:latin typeface="Arial"/>
                <a:cs typeface="Arial"/>
              </a:rPr>
              <a:t> </a:t>
            </a:r>
            <a:r>
              <a:rPr dirty="0" sz="1100">
                <a:latin typeface="Arial"/>
                <a:cs typeface="Arial"/>
              </a:rPr>
              <a:t>guide</a:t>
            </a:r>
            <a:endParaRPr sz="1100">
              <a:latin typeface="Arial"/>
              <a:cs typeface="Arial"/>
            </a:endParaRPr>
          </a:p>
          <a:p>
            <a:pPr algn="just" marL="469900" indent="-228600">
              <a:lnSpc>
                <a:spcPct val="100000"/>
              </a:lnSpc>
              <a:spcBef>
                <a:spcPts val="204"/>
              </a:spcBef>
              <a:buFont typeface="Symbol"/>
              <a:buChar char=""/>
              <a:tabLst>
                <a:tab pos="469900" algn="l"/>
              </a:tabLst>
            </a:pPr>
            <a:r>
              <a:rPr dirty="0" sz="1100">
                <a:latin typeface="Arial"/>
                <a:cs typeface="Arial"/>
              </a:rPr>
              <a:t>A contents</a:t>
            </a:r>
            <a:r>
              <a:rPr dirty="0" sz="1100" spc="-5">
                <a:latin typeface="Arial"/>
                <a:cs typeface="Arial"/>
              </a:rPr>
              <a:t> </a:t>
            </a:r>
            <a:r>
              <a:rPr dirty="0" sz="1100">
                <a:latin typeface="Arial"/>
                <a:cs typeface="Arial"/>
              </a:rPr>
              <a:t>page</a:t>
            </a:r>
            <a:endParaRPr sz="1100">
              <a:latin typeface="Arial"/>
              <a:cs typeface="Arial"/>
            </a:endParaRPr>
          </a:p>
          <a:p>
            <a:pPr algn="just" marL="469900" marR="7620" indent="-228600">
              <a:lnSpc>
                <a:spcPct val="110000"/>
              </a:lnSpc>
              <a:spcBef>
                <a:spcPts val="85"/>
              </a:spcBef>
              <a:buFont typeface="Symbol"/>
              <a:buChar char=""/>
              <a:tabLst>
                <a:tab pos="469900" algn="l"/>
              </a:tabLst>
            </a:pPr>
            <a:r>
              <a:rPr dirty="0" sz="1100">
                <a:latin typeface="Arial"/>
                <a:cs typeface="Arial"/>
              </a:rPr>
              <a:t>A guide on how to do or use </a:t>
            </a:r>
            <a:r>
              <a:rPr dirty="0" sz="1100" spc="-5">
                <a:latin typeface="Arial"/>
                <a:cs typeface="Arial"/>
              </a:rPr>
              <a:t>something </a:t>
            </a:r>
            <a:r>
              <a:rPr dirty="0" sz="1100">
                <a:latin typeface="Arial"/>
                <a:cs typeface="Arial"/>
              </a:rPr>
              <a:t>or the main  functions of the</a:t>
            </a:r>
            <a:r>
              <a:rPr dirty="0" sz="1100" spc="-5">
                <a:latin typeface="Arial"/>
                <a:cs typeface="Arial"/>
              </a:rPr>
              <a:t> system</a:t>
            </a:r>
            <a:endParaRPr sz="1100">
              <a:latin typeface="Arial"/>
              <a:cs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idx="7" sz="quarter"/>
          </p:nvPr>
        </p:nvSpPr>
        <p:spPr>
          <a:prstGeom prst="rect"/>
        </p:spPr>
        <p:txBody>
          <a:bodyPr wrap="square" lIns="0" tIns="6350" rIns="0" bIns="0" rtlCol="0" vert="horz">
            <a:spAutoFit/>
          </a:bodyPr>
          <a:lstStyle/>
          <a:p>
            <a:pPr marL="12700">
              <a:lnSpc>
                <a:spcPct val="100000"/>
              </a:lnSpc>
              <a:spcBef>
                <a:spcPts val="50"/>
              </a:spcBef>
            </a:pPr>
            <a:r>
              <a:rPr dirty="0" spc="-100"/>
              <a:t>Page </a:t>
            </a:r>
            <a:fld id="{81D60167-4931-47E6-BA6A-407CBD079E47}" type="slidenum">
              <a:rPr dirty="0" b="1">
                <a:latin typeface="Calibri"/>
                <a:cs typeface="Calibri"/>
              </a:rPr>
              <a:t>24</a:t>
            </a:fld>
            <a:r>
              <a:rPr dirty="0" b="1">
                <a:latin typeface="Calibri"/>
                <a:cs typeface="Calibri"/>
              </a:rPr>
              <a:t> </a:t>
            </a:r>
            <a:r>
              <a:rPr dirty="0" spc="-10"/>
              <a:t>of</a:t>
            </a:r>
            <a:r>
              <a:rPr dirty="0" spc="-90"/>
              <a:t> </a:t>
            </a:r>
            <a:r>
              <a:rPr dirty="0" b="1">
                <a:latin typeface="Calibri"/>
                <a:cs typeface="Calibri"/>
              </a:rPr>
              <a:t>46</a:t>
            </a:r>
          </a:p>
        </p:txBody>
      </p:sp>
      <p:sp>
        <p:nvSpPr>
          <p:cNvPr id="2" name="object 2"/>
          <p:cNvSpPr txBox="1"/>
          <p:nvPr/>
        </p:nvSpPr>
        <p:spPr>
          <a:xfrm>
            <a:off x="711200" y="436891"/>
            <a:ext cx="1539240" cy="193675"/>
          </a:xfrm>
          <a:prstGeom prst="rect">
            <a:avLst/>
          </a:prstGeom>
        </p:spPr>
        <p:txBody>
          <a:bodyPr wrap="square" lIns="0" tIns="12700" rIns="0" bIns="0" rtlCol="0" vert="horz">
            <a:spAutoFit/>
          </a:bodyPr>
          <a:lstStyle/>
          <a:p>
            <a:pPr marL="12700">
              <a:lnSpc>
                <a:spcPct val="100000"/>
              </a:lnSpc>
              <a:spcBef>
                <a:spcPts val="100"/>
              </a:spcBef>
            </a:pPr>
            <a:r>
              <a:rPr dirty="0" sz="1100" spc="-120">
                <a:latin typeface="Arial"/>
                <a:cs typeface="Arial"/>
              </a:rPr>
              <a:t>SATHYABAMA</a:t>
            </a:r>
            <a:r>
              <a:rPr dirty="0" sz="1100" spc="-70">
                <a:latin typeface="Arial"/>
                <a:cs typeface="Arial"/>
              </a:rPr>
              <a:t> </a:t>
            </a:r>
            <a:r>
              <a:rPr dirty="0" sz="1100" spc="-135">
                <a:latin typeface="Arial"/>
                <a:cs typeface="Arial"/>
              </a:rPr>
              <a:t>UNIVERSITY</a:t>
            </a:r>
            <a:endParaRPr sz="1100">
              <a:latin typeface="Arial"/>
              <a:cs typeface="Arial"/>
            </a:endParaRPr>
          </a:p>
        </p:txBody>
      </p:sp>
      <p:sp>
        <p:nvSpPr>
          <p:cNvPr id="3" name="object 3"/>
          <p:cNvSpPr txBox="1"/>
          <p:nvPr/>
        </p:nvSpPr>
        <p:spPr>
          <a:xfrm>
            <a:off x="3047505" y="436891"/>
            <a:ext cx="1629410" cy="193675"/>
          </a:xfrm>
          <a:prstGeom prst="rect">
            <a:avLst/>
          </a:prstGeom>
        </p:spPr>
        <p:txBody>
          <a:bodyPr wrap="square" lIns="0" tIns="12700" rIns="0" bIns="0" rtlCol="0" vert="horz">
            <a:spAutoFit/>
          </a:bodyPr>
          <a:lstStyle/>
          <a:p>
            <a:pPr marL="12700">
              <a:lnSpc>
                <a:spcPct val="100000"/>
              </a:lnSpc>
              <a:spcBef>
                <a:spcPts val="100"/>
              </a:spcBef>
            </a:pPr>
            <a:r>
              <a:rPr dirty="0" sz="1100" spc="-85">
                <a:latin typeface="Arial"/>
                <a:cs typeface="Arial"/>
              </a:rPr>
              <a:t>UNIT </a:t>
            </a:r>
            <a:r>
              <a:rPr dirty="0" sz="1100" spc="-70">
                <a:latin typeface="Arial"/>
                <a:cs typeface="Arial"/>
              </a:rPr>
              <a:t>IV </a:t>
            </a:r>
            <a:r>
              <a:rPr dirty="0" sz="1100" spc="-135">
                <a:latin typeface="Arial"/>
                <a:cs typeface="Arial"/>
              </a:rPr>
              <a:t>FLYING </a:t>
            </a:r>
            <a:r>
              <a:rPr dirty="0" sz="1100" spc="-55">
                <a:latin typeface="Arial"/>
                <a:cs typeface="Arial"/>
              </a:rPr>
              <a:t>IN</a:t>
            </a:r>
            <a:r>
              <a:rPr dirty="0" sz="1100" spc="-185">
                <a:latin typeface="Arial"/>
                <a:cs typeface="Arial"/>
              </a:rPr>
              <a:t> </a:t>
            </a:r>
            <a:r>
              <a:rPr dirty="0" sz="1100" spc="-160">
                <a:latin typeface="Arial"/>
                <a:cs typeface="Arial"/>
              </a:rPr>
              <a:t>COLOURS</a:t>
            </a:r>
            <a:endParaRPr sz="1100">
              <a:latin typeface="Arial"/>
              <a:cs typeface="Arial"/>
            </a:endParaRPr>
          </a:p>
        </p:txBody>
      </p:sp>
      <p:sp>
        <p:nvSpPr>
          <p:cNvPr id="4" name="object 4"/>
          <p:cNvSpPr txBox="1"/>
          <p:nvPr/>
        </p:nvSpPr>
        <p:spPr>
          <a:xfrm>
            <a:off x="711200" y="1062331"/>
            <a:ext cx="3992245" cy="6031865"/>
          </a:xfrm>
          <a:prstGeom prst="rect">
            <a:avLst/>
          </a:prstGeom>
        </p:spPr>
        <p:txBody>
          <a:bodyPr wrap="square" lIns="0" tIns="12700" rIns="0" bIns="0" rtlCol="0" vert="horz">
            <a:spAutoFit/>
          </a:bodyPr>
          <a:lstStyle/>
          <a:p>
            <a:pPr marL="469900" marR="6350" indent="-228600">
              <a:lnSpc>
                <a:spcPct val="110000"/>
              </a:lnSpc>
              <a:spcBef>
                <a:spcPts val="100"/>
              </a:spcBef>
              <a:buFont typeface="Symbol"/>
              <a:buChar char=""/>
              <a:tabLst>
                <a:tab pos="469265" algn="l"/>
                <a:tab pos="469900" algn="l"/>
              </a:tabLst>
            </a:pPr>
            <a:r>
              <a:rPr dirty="0" sz="1100">
                <a:latin typeface="Arial"/>
                <a:cs typeface="Arial"/>
              </a:rPr>
              <a:t>A troubleshooting </a:t>
            </a:r>
            <a:r>
              <a:rPr dirty="0" sz="1100" spc="-5">
                <a:latin typeface="Arial"/>
                <a:cs typeface="Arial"/>
              </a:rPr>
              <a:t>section </a:t>
            </a:r>
            <a:r>
              <a:rPr dirty="0" sz="1100">
                <a:latin typeface="Arial"/>
                <a:cs typeface="Arial"/>
              </a:rPr>
              <a:t>detailing possible errors or  problems that may occur, along </a:t>
            </a:r>
            <a:r>
              <a:rPr dirty="0" sz="1100" spc="-5">
                <a:latin typeface="Arial"/>
                <a:cs typeface="Arial"/>
              </a:rPr>
              <a:t>with </a:t>
            </a:r>
            <a:r>
              <a:rPr dirty="0" sz="1100">
                <a:latin typeface="Arial"/>
                <a:cs typeface="Arial"/>
              </a:rPr>
              <a:t>how to fix</a:t>
            </a:r>
            <a:r>
              <a:rPr dirty="0" sz="1100" spc="-35">
                <a:latin typeface="Arial"/>
                <a:cs typeface="Arial"/>
              </a:rPr>
              <a:t> </a:t>
            </a:r>
            <a:r>
              <a:rPr dirty="0" sz="1100" spc="-10">
                <a:latin typeface="Arial"/>
                <a:cs typeface="Arial"/>
              </a:rPr>
              <a:t>them</a:t>
            </a:r>
            <a:endParaRPr sz="1100">
              <a:latin typeface="Arial"/>
              <a:cs typeface="Arial"/>
            </a:endParaRPr>
          </a:p>
          <a:p>
            <a:pPr marL="469900" indent="-228600">
              <a:lnSpc>
                <a:spcPct val="100000"/>
              </a:lnSpc>
              <a:spcBef>
                <a:spcPts val="200"/>
              </a:spcBef>
              <a:buFont typeface="Symbol"/>
              <a:buChar char=""/>
              <a:tabLst>
                <a:tab pos="469265" algn="l"/>
                <a:tab pos="469900" algn="l"/>
              </a:tabLst>
            </a:pPr>
            <a:r>
              <a:rPr dirty="0" sz="1100">
                <a:latin typeface="Arial"/>
                <a:cs typeface="Arial"/>
              </a:rPr>
              <a:t>A FAQ (Frequently Asked</a:t>
            </a:r>
            <a:r>
              <a:rPr dirty="0" sz="1100" spc="-40">
                <a:latin typeface="Arial"/>
                <a:cs typeface="Arial"/>
              </a:rPr>
              <a:t> </a:t>
            </a:r>
            <a:r>
              <a:rPr dirty="0" sz="1100" spc="-5">
                <a:latin typeface="Arial"/>
                <a:cs typeface="Arial"/>
              </a:rPr>
              <a:t>Questions)</a:t>
            </a:r>
            <a:endParaRPr sz="1100">
              <a:latin typeface="Arial"/>
              <a:cs typeface="Arial"/>
            </a:endParaRPr>
          </a:p>
          <a:p>
            <a:pPr marL="469900" indent="-228600">
              <a:lnSpc>
                <a:spcPct val="100000"/>
              </a:lnSpc>
              <a:spcBef>
                <a:spcPts val="219"/>
              </a:spcBef>
              <a:buFont typeface="Symbol"/>
              <a:buChar char=""/>
              <a:tabLst>
                <a:tab pos="469265" algn="l"/>
                <a:tab pos="469900" algn="l"/>
              </a:tabLst>
            </a:pPr>
            <a:r>
              <a:rPr dirty="0" sz="1100">
                <a:latin typeface="Arial"/>
                <a:cs typeface="Arial"/>
              </a:rPr>
              <a:t>Where to find further help, and contact</a:t>
            </a:r>
            <a:r>
              <a:rPr dirty="0" sz="1100" spc="-65">
                <a:latin typeface="Arial"/>
                <a:cs typeface="Arial"/>
              </a:rPr>
              <a:t> </a:t>
            </a:r>
            <a:r>
              <a:rPr dirty="0" sz="1100">
                <a:latin typeface="Arial"/>
                <a:cs typeface="Arial"/>
              </a:rPr>
              <a:t>details</a:t>
            </a:r>
            <a:endParaRPr sz="1100">
              <a:latin typeface="Arial"/>
              <a:cs typeface="Arial"/>
            </a:endParaRPr>
          </a:p>
          <a:p>
            <a:pPr marL="469900" indent="-228600">
              <a:lnSpc>
                <a:spcPct val="100000"/>
              </a:lnSpc>
              <a:spcBef>
                <a:spcPts val="200"/>
              </a:spcBef>
              <a:buFont typeface="Symbol"/>
              <a:buChar char=""/>
              <a:tabLst>
                <a:tab pos="469265" algn="l"/>
                <a:tab pos="469900" algn="l"/>
              </a:tabLst>
            </a:pPr>
            <a:r>
              <a:rPr dirty="0" sz="1100">
                <a:latin typeface="Arial"/>
                <a:cs typeface="Arial"/>
              </a:rPr>
              <a:t>A glossary and, for larger </a:t>
            </a:r>
            <a:r>
              <a:rPr dirty="0" sz="1100" spc="-5">
                <a:latin typeface="Arial"/>
                <a:cs typeface="Arial"/>
              </a:rPr>
              <a:t>documents, </a:t>
            </a:r>
            <a:r>
              <a:rPr dirty="0" sz="1100">
                <a:latin typeface="Arial"/>
                <a:cs typeface="Arial"/>
              </a:rPr>
              <a:t>an</a:t>
            </a:r>
            <a:r>
              <a:rPr dirty="0" sz="1100" spc="-25">
                <a:latin typeface="Arial"/>
                <a:cs typeface="Arial"/>
              </a:rPr>
              <a:t> </a:t>
            </a:r>
            <a:r>
              <a:rPr dirty="0" sz="1100">
                <a:latin typeface="Arial"/>
                <a:cs typeface="Arial"/>
              </a:rPr>
              <a:t>index</a:t>
            </a:r>
            <a:endParaRPr sz="1100">
              <a:latin typeface="Arial"/>
              <a:cs typeface="Arial"/>
            </a:endParaRPr>
          </a:p>
          <a:p>
            <a:pPr>
              <a:lnSpc>
                <a:spcPct val="100000"/>
              </a:lnSpc>
              <a:spcBef>
                <a:spcPts val="25"/>
              </a:spcBef>
            </a:pPr>
            <a:endParaRPr sz="1250">
              <a:latin typeface="Arial"/>
              <a:cs typeface="Arial"/>
            </a:endParaRPr>
          </a:p>
          <a:p>
            <a:pPr algn="just" marL="12700" marR="5080">
              <a:lnSpc>
                <a:spcPct val="110100"/>
              </a:lnSpc>
            </a:pPr>
            <a:r>
              <a:rPr dirty="0" sz="1100">
                <a:latin typeface="Arial"/>
                <a:cs typeface="Arial"/>
              </a:rPr>
              <a:t>User manuals </a:t>
            </a:r>
            <a:r>
              <a:rPr dirty="0" sz="1100" spc="-5">
                <a:latin typeface="Arial"/>
                <a:cs typeface="Arial"/>
              </a:rPr>
              <a:t>accompany </a:t>
            </a:r>
            <a:r>
              <a:rPr dirty="0" sz="1100">
                <a:latin typeface="Arial"/>
                <a:cs typeface="Arial"/>
              </a:rPr>
              <a:t>computers and other electronic  devices such as televisions, stereos, telephone systems, and  MP3 players, as </a:t>
            </a:r>
            <a:r>
              <a:rPr dirty="0" sz="1100" spc="-5">
                <a:latin typeface="Arial"/>
                <a:cs typeface="Arial"/>
              </a:rPr>
              <a:t>well </a:t>
            </a:r>
            <a:r>
              <a:rPr dirty="0" sz="1100">
                <a:latin typeface="Arial"/>
                <a:cs typeface="Arial"/>
              </a:rPr>
              <a:t>as household appliances and </a:t>
            </a:r>
            <a:r>
              <a:rPr dirty="0" sz="1100" spc="-5">
                <a:latin typeface="Arial"/>
                <a:cs typeface="Arial"/>
              </a:rPr>
              <a:t>lawn </a:t>
            </a:r>
            <a:r>
              <a:rPr dirty="0" sz="1100">
                <a:latin typeface="Arial"/>
                <a:cs typeface="Arial"/>
              </a:rPr>
              <a:t>and  garden equipment. Good user </a:t>
            </a:r>
            <a:r>
              <a:rPr dirty="0" sz="1100" spc="-5">
                <a:latin typeface="Arial"/>
                <a:cs typeface="Arial"/>
              </a:rPr>
              <a:t>manuals </a:t>
            </a:r>
            <a:r>
              <a:rPr dirty="0" sz="1100">
                <a:latin typeface="Arial"/>
                <a:cs typeface="Arial"/>
              </a:rPr>
              <a:t>educate </a:t>
            </a:r>
            <a:r>
              <a:rPr dirty="0" sz="1100" spc="-10">
                <a:latin typeface="Arial"/>
                <a:cs typeface="Arial"/>
              </a:rPr>
              <a:t>users </a:t>
            </a:r>
            <a:r>
              <a:rPr dirty="0" sz="1100">
                <a:latin typeface="Arial"/>
                <a:cs typeface="Arial"/>
              </a:rPr>
              <a:t>about the  product’s features </a:t>
            </a:r>
            <a:r>
              <a:rPr dirty="0" sz="1100" spc="-5">
                <a:latin typeface="Arial"/>
                <a:cs typeface="Arial"/>
              </a:rPr>
              <a:t>while </a:t>
            </a:r>
            <a:r>
              <a:rPr dirty="0" sz="1100">
                <a:latin typeface="Arial"/>
                <a:cs typeface="Arial"/>
              </a:rPr>
              <a:t>teaching them how to use those  features </a:t>
            </a:r>
            <a:r>
              <a:rPr dirty="0" sz="1100" spc="-5">
                <a:latin typeface="Arial"/>
                <a:cs typeface="Arial"/>
              </a:rPr>
              <a:t>effectively </a:t>
            </a:r>
            <a:r>
              <a:rPr dirty="0" sz="1100">
                <a:latin typeface="Arial"/>
                <a:cs typeface="Arial"/>
              </a:rPr>
              <a:t>and are laid out to be </a:t>
            </a:r>
            <a:r>
              <a:rPr dirty="0" sz="1100" spc="-5">
                <a:latin typeface="Arial"/>
                <a:cs typeface="Arial"/>
              </a:rPr>
              <a:t>easily </a:t>
            </a:r>
            <a:r>
              <a:rPr dirty="0" sz="1100">
                <a:latin typeface="Arial"/>
                <a:cs typeface="Arial"/>
              </a:rPr>
              <a:t>read and  referred to. </a:t>
            </a:r>
            <a:r>
              <a:rPr dirty="0" sz="1100" spc="10">
                <a:latin typeface="Arial"/>
                <a:cs typeface="Arial"/>
              </a:rPr>
              <a:t>When </a:t>
            </a:r>
            <a:r>
              <a:rPr dirty="0" sz="1100" spc="-5">
                <a:latin typeface="Arial"/>
                <a:cs typeface="Arial"/>
              </a:rPr>
              <a:t>creating effective </a:t>
            </a:r>
            <a:r>
              <a:rPr dirty="0" sz="1100">
                <a:latin typeface="Arial"/>
                <a:cs typeface="Arial"/>
              </a:rPr>
              <a:t>content for and designing  the layout of a user manual the following rules are to be  followed.</a:t>
            </a:r>
            <a:r>
              <a:rPr dirty="0" sz="1100" i="1">
                <a:latin typeface="Arial"/>
                <a:cs typeface="Arial"/>
              </a:rPr>
              <a:t>(Ref:en.wikipedia.org/wiki/User_guide)</a:t>
            </a:r>
            <a:endParaRPr sz="1100">
              <a:latin typeface="Arial"/>
              <a:cs typeface="Arial"/>
            </a:endParaRPr>
          </a:p>
          <a:p>
            <a:pPr>
              <a:lnSpc>
                <a:spcPct val="100000"/>
              </a:lnSpc>
              <a:spcBef>
                <a:spcPts val="35"/>
              </a:spcBef>
            </a:pPr>
            <a:endParaRPr sz="1350">
              <a:latin typeface="Arial"/>
              <a:cs typeface="Arial"/>
            </a:endParaRPr>
          </a:p>
          <a:p>
            <a:pPr marL="12700">
              <a:lnSpc>
                <a:spcPct val="100000"/>
              </a:lnSpc>
            </a:pPr>
            <a:r>
              <a:rPr dirty="0" sz="1100" b="1">
                <a:latin typeface="Arial"/>
                <a:cs typeface="Arial"/>
              </a:rPr>
              <a:t>How to design individual pages in the user</a:t>
            </a:r>
            <a:r>
              <a:rPr dirty="0" sz="1100" spc="-70" b="1">
                <a:latin typeface="Arial"/>
                <a:cs typeface="Arial"/>
              </a:rPr>
              <a:t> </a:t>
            </a:r>
            <a:r>
              <a:rPr dirty="0" sz="1100" spc="-5" b="1">
                <a:latin typeface="Arial"/>
                <a:cs typeface="Arial"/>
              </a:rPr>
              <a:t>manual</a:t>
            </a:r>
            <a:endParaRPr sz="1100">
              <a:latin typeface="Arial"/>
              <a:cs typeface="Arial"/>
            </a:endParaRPr>
          </a:p>
          <a:p>
            <a:pPr marL="12700" marR="69850">
              <a:lnSpc>
                <a:spcPct val="110300"/>
              </a:lnSpc>
              <a:spcBef>
                <a:spcPts val="20"/>
              </a:spcBef>
            </a:pPr>
            <a:r>
              <a:rPr dirty="0" sz="1100">
                <a:latin typeface="Arial"/>
                <a:cs typeface="Arial"/>
              </a:rPr>
              <a:t>In addition to </a:t>
            </a:r>
            <a:r>
              <a:rPr dirty="0" sz="1100" spc="-5">
                <a:latin typeface="Arial"/>
                <a:cs typeface="Arial"/>
              </a:rPr>
              <a:t>effective </a:t>
            </a:r>
            <a:r>
              <a:rPr dirty="0" sz="1100">
                <a:latin typeface="Arial"/>
                <a:cs typeface="Arial"/>
              </a:rPr>
              <a:t>instructions, the use of colour, the text  and fonts used, and the icons and graphics can </a:t>
            </a:r>
            <a:r>
              <a:rPr dirty="0" sz="1100" spc="-5">
                <a:latin typeface="Arial"/>
                <a:cs typeface="Arial"/>
              </a:rPr>
              <a:t>either </a:t>
            </a:r>
            <a:r>
              <a:rPr dirty="0" sz="1100">
                <a:latin typeface="Arial"/>
                <a:cs typeface="Arial"/>
              </a:rPr>
              <a:t>make</a:t>
            </a:r>
            <a:r>
              <a:rPr dirty="0" sz="1100" spc="-65">
                <a:latin typeface="Arial"/>
                <a:cs typeface="Arial"/>
              </a:rPr>
              <a:t> </a:t>
            </a:r>
            <a:r>
              <a:rPr dirty="0" sz="1100">
                <a:latin typeface="Arial"/>
                <a:cs typeface="Arial"/>
              </a:rPr>
              <a:t>for  an easy </a:t>
            </a:r>
            <a:r>
              <a:rPr dirty="0" sz="1100" spc="-5">
                <a:latin typeface="Arial"/>
                <a:cs typeface="Arial"/>
              </a:rPr>
              <a:t>experience </a:t>
            </a:r>
            <a:r>
              <a:rPr dirty="0" sz="1100">
                <a:latin typeface="Arial"/>
                <a:cs typeface="Arial"/>
              </a:rPr>
              <a:t>or can </a:t>
            </a:r>
            <a:r>
              <a:rPr dirty="0" sz="1100" spc="-5">
                <a:latin typeface="Arial"/>
                <a:cs typeface="Arial"/>
              </a:rPr>
              <a:t>derail </a:t>
            </a:r>
            <a:r>
              <a:rPr dirty="0" sz="1100">
                <a:latin typeface="Arial"/>
                <a:cs typeface="Arial"/>
              </a:rPr>
              <a:t>the user. Here are some  suggestions to be</a:t>
            </a:r>
            <a:r>
              <a:rPr dirty="0" sz="1100" spc="-30">
                <a:latin typeface="Arial"/>
                <a:cs typeface="Arial"/>
              </a:rPr>
              <a:t> </a:t>
            </a:r>
            <a:r>
              <a:rPr dirty="0" sz="1100">
                <a:latin typeface="Arial"/>
                <a:cs typeface="Arial"/>
              </a:rPr>
              <a:t>considered.</a:t>
            </a:r>
            <a:endParaRPr sz="1100">
              <a:latin typeface="Arial"/>
              <a:cs typeface="Arial"/>
            </a:endParaRPr>
          </a:p>
          <a:p>
            <a:pPr marL="469900" marR="140970" indent="-228600">
              <a:lnSpc>
                <a:spcPct val="110000"/>
              </a:lnSpc>
              <a:spcBef>
                <a:spcPts val="70"/>
              </a:spcBef>
              <a:buFont typeface="Symbol"/>
              <a:buChar char=""/>
              <a:tabLst>
                <a:tab pos="469265" algn="l"/>
                <a:tab pos="469900" algn="l"/>
              </a:tabLst>
            </a:pPr>
            <a:r>
              <a:rPr dirty="0" sz="1100">
                <a:latin typeface="Arial"/>
                <a:cs typeface="Arial"/>
              </a:rPr>
              <a:t>Ensure that font size is </a:t>
            </a:r>
            <a:r>
              <a:rPr dirty="0" sz="1100" spc="-5">
                <a:latin typeface="Arial"/>
                <a:cs typeface="Arial"/>
              </a:rPr>
              <a:t>adequate </a:t>
            </a:r>
            <a:r>
              <a:rPr dirty="0" sz="1100">
                <a:latin typeface="Arial"/>
                <a:cs typeface="Arial"/>
              </a:rPr>
              <a:t>(use at least 12</a:t>
            </a:r>
            <a:r>
              <a:rPr dirty="0" sz="1100" spc="-55">
                <a:latin typeface="Arial"/>
                <a:cs typeface="Arial"/>
              </a:rPr>
              <a:t> </a:t>
            </a:r>
            <a:r>
              <a:rPr dirty="0" sz="1100">
                <a:latin typeface="Arial"/>
                <a:cs typeface="Arial"/>
              </a:rPr>
              <a:t>point  font).</a:t>
            </a:r>
            <a:endParaRPr sz="1100">
              <a:latin typeface="Arial"/>
              <a:cs typeface="Arial"/>
            </a:endParaRPr>
          </a:p>
          <a:p>
            <a:pPr marL="469900" marR="56515" indent="-228600">
              <a:lnSpc>
                <a:spcPct val="110000"/>
              </a:lnSpc>
              <a:spcBef>
                <a:spcPts val="85"/>
              </a:spcBef>
              <a:buFont typeface="Symbol"/>
              <a:buChar char=""/>
              <a:tabLst>
                <a:tab pos="469265" algn="l"/>
                <a:tab pos="469900" algn="l"/>
              </a:tabLst>
            </a:pPr>
            <a:r>
              <a:rPr dirty="0" sz="1100">
                <a:latin typeface="Arial"/>
                <a:cs typeface="Arial"/>
              </a:rPr>
              <a:t>Ensure high text-to-background </a:t>
            </a:r>
            <a:r>
              <a:rPr dirty="0" sz="1100" spc="-5">
                <a:latin typeface="Arial"/>
                <a:cs typeface="Arial"/>
              </a:rPr>
              <a:t>contrast </a:t>
            </a:r>
            <a:r>
              <a:rPr dirty="0" sz="1100">
                <a:latin typeface="Arial"/>
                <a:cs typeface="Arial"/>
              </a:rPr>
              <a:t>(black </a:t>
            </a:r>
            <a:r>
              <a:rPr dirty="0" sz="1100" spc="-15">
                <a:latin typeface="Arial"/>
                <a:cs typeface="Arial"/>
              </a:rPr>
              <a:t>on </a:t>
            </a:r>
            <a:r>
              <a:rPr dirty="0" sz="1100">
                <a:latin typeface="Arial"/>
                <a:cs typeface="Arial"/>
              </a:rPr>
              <a:t>white  is</a:t>
            </a:r>
            <a:r>
              <a:rPr dirty="0" sz="1100" spc="-5">
                <a:latin typeface="Arial"/>
                <a:cs typeface="Arial"/>
              </a:rPr>
              <a:t> </a:t>
            </a:r>
            <a:r>
              <a:rPr dirty="0" sz="1100">
                <a:latin typeface="Arial"/>
                <a:cs typeface="Arial"/>
              </a:rPr>
              <a:t>best).</a:t>
            </a:r>
            <a:endParaRPr sz="1100">
              <a:latin typeface="Arial"/>
              <a:cs typeface="Arial"/>
            </a:endParaRPr>
          </a:p>
          <a:p>
            <a:pPr marL="469900" indent="-228600">
              <a:lnSpc>
                <a:spcPct val="100000"/>
              </a:lnSpc>
              <a:spcBef>
                <a:spcPts val="204"/>
              </a:spcBef>
              <a:buFont typeface="Symbol"/>
              <a:buChar char=""/>
              <a:tabLst>
                <a:tab pos="469265" algn="l"/>
                <a:tab pos="469900" algn="l"/>
              </a:tabLst>
            </a:pPr>
            <a:r>
              <a:rPr dirty="0" sz="1100">
                <a:latin typeface="Arial"/>
                <a:cs typeface="Arial"/>
              </a:rPr>
              <a:t>Use </a:t>
            </a:r>
            <a:r>
              <a:rPr dirty="0" sz="1100" spc="-5">
                <a:latin typeface="Arial"/>
                <a:cs typeface="Arial"/>
              </a:rPr>
              <a:t>san-serif </a:t>
            </a:r>
            <a:r>
              <a:rPr dirty="0" sz="1100">
                <a:latin typeface="Arial"/>
                <a:cs typeface="Arial"/>
              </a:rPr>
              <a:t>fonts.</a:t>
            </a:r>
            <a:endParaRPr sz="1100">
              <a:latin typeface="Arial"/>
              <a:cs typeface="Arial"/>
            </a:endParaRPr>
          </a:p>
          <a:p>
            <a:pPr marL="469900" indent="-228600">
              <a:lnSpc>
                <a:spcPct val="100000"/>
              </a:lnSpc>
              <a:spcBef>
                <a:spcPts val="215"/>
              </a:spcBef>
              <a:buFont typeface="Symbol"/>
              <a:buChar char=""/>
              <a:tabLst>
                <a:tab pos="469265" algn="l"/>
                <a:tab pos="469900" algn="l"/>
              </a:tabLst>
            </a:pPr>
            <a:r>
              <a:rPr dirty="0" sz="1100">
                <a:latin typeface="Arial"/>
                <a:cs typeface="Arial"/>
              </a:rPr>
              <a:t>Avoid using multiple font</a:t>
            </a:r>
            <a:r>
              <a:rPr dirty="0" sz="1100" spc="-30">
                <a:latin typeface="Arial"/>
                <a:cs typeface="Arial"/>
              </a:rPr>
              <a:t> </a:t>
            </a:r>
            <a:r>
              <a:rPr dirty="0" sz="1100" spc="-5">
                <a:latin typeface="Arial"/>
                <a:cs typeface="Arial"/>
              </a:rPr>
              <a:t>styles.</a:t>
            </a:r>
            <a:endParaRPr sz="1100">
              <a:latin typeface="Arial"/>
              <a:cs typeface="Arial"/>
            </a:endParaRPr>
          </a:p>
          <a:p>
            <a:pPr marL="469900" marR="769620" indent="-228600">
              <a:lnSpc>
                <a:spcPct val="110000"/>
              </a:lnSpc>
              <a:spcBef>
                <a:spcPts val="70"/>
              </a:spcBef>
              <a:buFont typeface="Symbol"/>
              <a:buChar char=""/>
              <a:tabLst>
                <a:tab pos="469265" algn="l"/>
                <a:tab pos="469900" algn="l"/>
              </a:tabLst>
            </a:pPr>
            <a:r>
              <a:rPr dirty="0" sz="1100">
                <a:latin typeface="Arial"/>
                <a:cs typeface="Arial"/>
              </a:rPr>
              <a:t>Font weight can be used </a:t>
            </a:r>
            <a:r>
              <a:rPr dirty="0" sz="1100" spc="-5">
                <a:latin typeface="Arial"/>
                <a:cs typeface="Arial"/>
              </a:rPr>
              <a:t>sparingly </a:t>
            </a:r>
            <a:r>
              <a:rPr dirty="0" sz="1100">
                <a:latin typeface="Arial"/>
                <a:cs typeface="Arial"/>
              </a:rPr>
              <a:t>to</a:t>
            </a:r>
            <a:r>
              <a:rPr dirty="0" sz="1100" spc="-40">
                <a:latin typeface="Arial"/>
                <a:cs typeface="Arial"/>
              </a:rPr>
              <a:t> </a:t>
            </a:r>
            <a:r>
              <a:rPr dirty="0" sz="1100">
                <a:latin typeface="Arial"/>
                <a:cs typeface="Arial"/>
              </a:rPr>
              <a:t>denote  importance.</a:t>
            </a:r>
            <a:endParaRPr sz="1100">
              <a:latin typeface="Arial"/>
              <a:cs typeface="Arial"/>
            </a:endParaRPr>
          </a:p>
          <a:p>
            <a:pPr marL="469900" indent="-228600">
              <a:lnSpc>
                <a:spcPct val="100000"/>
              </a:lnSpc>
              <a:spcBef>
                <a:spcPts val="219"/>
              </a:spcBef>
              <a:buFont typeface="Symbol"/>
              <a:buChar char=""/>
              <a:tabLst>
                <a:tab pos="469265" algn="l"/>
                <a:tab pos="469900" algn="l"/>
              </a:tabLst>
            </a:pPr>
            <a:r>
              <a:rPr dirty="0" sz="1100">
                <a:latin typeface="Arial"/>
                <a:cs typeface="Arial"/>
              </a:rPr>
              <a:t>Use colour </a:t>
            </a:r>
            <a:r>
              <a:rPr dirty="0" sz="1100" spc="-5">
                <a:latin typeface="Arial"/>
                <a:cs typeface="Arial"/>
              </a:rPr>
              <a:t>coding </a:t>
            </a:r>
            <a:r>
              <a:rPr dirty="0" sz="1100">
                <a:latin typeface="Arial"/>
                <a:cs typeface="Arial"/>
              </a:rPr>
              <a:t>consistently.</a:t>
            </a:r>
            <a:endParaRPr sz="1100">
              <a:latin typeface="Arial"/>
              <a:cs typeface="Arial"/>
            </a:endParaRPr>
          </a:p>
          <a:p>
            <a:pPr marL="469900" marR="305435" indent="-228600">
              <a:lnSpc>
                <a:spcPct val="110000"/>
              </a:lnSpc>
              <a:spcBef>
                <a:spcPts val="70"/>
              </a:spcBef>
              <a:buFont typeface="Symbol"/>
              <a:buChar char=""/>
              <a:tabLst>
                <a:tab pos="469265" algn="l"/>
                <a:tab pos="469900" algn="l"/>
              </a:tabLst>
            </a:pPr>
            <a:r>
              <a:rPr dirty="0" sz="1100">
                <a:latin typeface="Arial"/>
                <a:cs typeface="Arial"/>
              </a:rPr>
              <a:t>Provide </a:t>
            </a:r>
            <a:r>
              <a:rPr dirty="0" sz="1100" spc="-5">
                <a:latin typeface="Arial"/>
                <a:cs typeface="Arial"/>
              </a:rPr>
              <a:t>plenty </a:t>
            </a:r>
            <a:r>
              <a:rPr dirty="0" sz="1100">
                <a:latin typeface="Arial"/>
                <a:cs typeface="Arial"/>
              </a:rPr>
              <a:t>of white space </a:t>
            </a:r>
            <a:r>
              <a:rPr dirty="0" sz="1100" spc="-5">
                <a:latin typeface="Arial"/>
                <a:cs typeface="Arial"/>
              </a:rPr>
              <a:t>between </a:t>
            </a:r>
            <a:r>
              <a:rPr dirty="0" sz="1100">
                <a:latin typeface="Arial"/>
                <a:cs typeface="Arial"/>
              </a:rPr>
              <a:t>sections </a:t>
            </a:r>
            <a:r>
              <a:rPr dirty="0" sz="1100" spc="-10">
                <a:latin typeface="Arial"/>
                <a:cs typeface="Arial"/>
              </a:rPr>
              <a:t>and  </a:t>
            </a:r>
            <a:r>
              <a:rPr dirty="0" sz="1100">
                <a:latin typeface="Arial"/>
                <a:cs typeface="Arial"/>
              </a:rPr>
              <a:t>around images and</a:t>
            </a:r>
            <a:r>
              <a:rPr dirty="0" sz="1100" spc="-35">
                <a:latin typeface="Arial"/>
                <a:cs typeface="Arial"/>
              </a:rPr>
              <a:t> </a:t>
            </a:r>
            <a:r>
              <a:rPr dirty="0" sz="1100">
                <a:latin typeface="Arial"/>
                <a:cs typeface="Arial"/>
              </a:rPr>
              <a:t>paragraphs.</a:t>
            </a:r>
            <a:endParaRPr sz="110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sldNum" idx="7" sz="quarter"/>
          </p:nvPr>
        </p:nvSpPr>
        <p:spPr>
          <a:prstGeom prst="rect"/>
        </p:spPr>
        <p:txBody>
          <a:bodyPr wrap="square" lIns="0" tIns="6350" rIns="0" bIns="0" rtlCol="0" vert="horz">
            <a:spAutoFit/>
          </a:bodyPr>
          <a:lstStyle/>
          <a:p>
            <a:pPr marL="12700">
              <a:lnSpc>
                <a:spcPct val="100000"/>
              </a:lnSpc>
              <a:spcBef>
                <a:spcPts val="50"/>
              </a:spcBef>
            </a:pPr>
            <a:r>
              <a:rPr dirty="0" spc="-100"/>
              <a:t>Page </a:t>
            </a:r>
            <a:fld id="{81D60167-4931-47E6-BA6A-407CBD079E47}" type="slidenum">
              <a:rPr dirty="0" b="1">
                <a:latin typeface="Calibri"/>
                <a:cs typeface="Calibri"/>
              </a:rPr>
              <a:t>24</a:t>
            </a:fld>
            <a:r>
              <a:rPr dirty="0" b="1">
                <a:latin typeface="Calibri"/>
                <a:cs typeface="Calibri"/>
              </a:rPr>
              <a:t> </a:t>
            </a:r>
            <a:r>
              <a:rPr dirty="0" spc="-10"/>
              <a:t>of</a:t>
            </a:r>
            <a:r>
              <a:rPr dirty="0" spc="-90"/>
              <a:t> </a:t>
            </a:r>
            <a:r>
              <a:rPr dirty="0" b="1">
                <a:latin typeface="Calibri"/>
                <a:cs typeface="Calibri"/>
              </a:rPr>
              <a:t>46</a:t>
            </a:r>
          </a:p>
        </p:txBody>
      </p:sp>
      <p:sp>
        <p:nvSpPr>
          <p:cNvPr id="2" name="object 2"/>
          <p:cNvSpPr txBox="1"/>
          <p:nvPr/>
        </p:nvSpPr>
        <p:spPr>
          <a:xfrm>
            <a:off x="711200" y="436891"/>
            <a:ext cx="1539240" cy="193675"/>
          </a:xfrm>
          <a:prstGeom prst="rect">
            <a:avLst/>
          </a:prstGeom>
        </p:spPr>
        <p:txBody>
          <a:bodyPr wrap="square" lIns="0" tIns="12700" rIns="0" bIns="0" rtlCol="0" vert="horz">
            <a:spAutoFit/>
          </a:bodyPr>
          <a:lstStyle/>
          <a:p>
            <a:pPr marL="12700">
              <a:lnSpc>
                <a:spcPct val="100000"/>
              </a:lnSpc>
              <a:spcBef>
                <a:spcPts val="100"/>
              </a:spcBef>
            </a:pPr>
            <a:r>
              <a:rPr dirty="0" sz="1100" spc="-120">
                <a:latin typeface="Arial"/>
                <a:cs typeface="Arial"/>
              </a:rPr>
              <a:t>SATHYABAMA</a:t>
            </a:r>
            <a:r>
              <a:rPr dirty="0" sz="1100" spc="-70">
                <a:latin typeface="Arial"/>
                <a:cs typeface="Arial"/>
              </a:rPr>
              <a:t> </a:t>
            </a:r>
            <a:r>
              <a:rPr dirty="0" sz="1100" spc="-135">
                <a:latin typeface="Arial"/>
                <a:cs typeface="Arial"/>
              </a:rPr>
              <a:t>UNIVERSITY</a:t>
            </a:r>
            <a:endParaRPr sz="1100">
              <a:latin typeface="Arial"/>
              <a:cs typeface="Arial"/>
            </a:endParaRPr>
          </a:p>
        </p:txBody>
      </p:sp>
      <p:sp>
        <p:nvSpPr>
          <p:cNvPr id="3" name="object 3"/>
          <p:cNvSpPr txBox="1"/>
          <p:nvPr/>
        </p:nvSpPr>
        <p:spPr>
          <a:xfrm>
            <a:off x="3047505" y="436891"/>
            <a:ext cx="1629410" cy="193675"/>
          </a:xfrm>
          <a:prstGeom prst="rect">
            <a:avLst/>
          </a:prstGeom>
        </p:spPr>
        <p:txBody>
          <a:bodyPr wrap="square" lIns="0" tIns="12700" rIns="0" bIns="0" rtlCol="0" vert="horz">
            <a:spAutoFit/>
          </a:bodyPr>
          <a:lstStyle/>
          <a:p>
            <a:pPr marL="12700">
              <a:lnSpc>
                <a:spcPct val="100000"/>
              </a:lnSpc>
              <a:spcBef>
                <a:spcPts val="100"/>
              </a:spcBef>
            </a:pPr>
            <a:r>
              <a:rPr dirty="0" sz="1100" spc="-85">
                <a:latin typeface="Arial"/>
                <a:cs typeface="Arial"/>
              </a:rPr>
              <a:t>UNIT </a:t>
            </a:r>
            <a:r>
              <a:rPr dirty="0" sz="1100" spc="-70">
                <a:latin typeface="Arial"/>
                <a:cs typeface="Arial"/>
              </a:rPr>
              <a:t>IV </a:t>
            </a:r>
            <a:r>
              <a:rPr dirty="0" sz="1100" spc="-135">
                <a:latin typeface="Arial"/>
                <a:cs typeface="Arial"/>
              </a:rPr>
              <a:t>FLYING </a:t>
            </a:r>
            <a:r>
              <a:rPr dirty="0" sz="1100" spc="-55">
                <a:latin typeface="Arial"/>
                <a:cs typeface="Arial"/>
              </a:rPr>
              <a:t>IN</a:t>
            </a:r>
            <a:r>
              <a:rPr dirty="0" sz="1100" spc="-185">
                <a:latin typeface="Arial"/>
                <a:cs typeface="Arial"/>
              </a:rPr>
              <a:t> </a:t>
            </a:r>
            <a:r>
              <a:rPr dirty="0" sz="1100" spc="-160">
                <a:latin typeface="Arial"/>
                <a:cs typeface="Arial"/>
              </a:rPr>
              <a:t>COLOURS</a:t>
            </a:r>
            <a:endParaRPr sz="1100">
              <a:latin typeface="Arial"/>
              <a:cs typeface="Arial"/>
            </a:endParaRPr>
          </a:p>
        </p:txBody>
      </p:sp>
      <p:sp>
        <p:nvSpPr>
          <p:cNvPr id="4" name="object 4"/>
          <p:cNvSpPr txBox="1"/>
          <p:nvPr/>
        </p:nvSpPr>
        <p:spPr>
          <a:xfrm>
            <a:off x="711200" y="1062331"/>
            <a:ext cx="3792854" cy="1510030"/>
          </a:xfrm>
          <a:prstGeom prst="rect">
            <a:avLst/>
          </a:prstGeom>
        </p:spPr>
        <p:txBody>
          <a:bodyPr wrap="square" lIns="0" tIns="12700" rIns="0" bIns="0" rtlCol="0" vert="horz">
            <a:spAutoFit/>
          </a:bodyPr>
          <a:lstStyle/>
          <a:p>
            <a:pPr marL="469900" marR="99060" indent="-228600">
              <a:lnSpc>
                <a:spcPct val="110000"/>
              </a:lnSpc>
              <a:spcBef>
                <a:spcPts val="100"/>
              </a:spcBef>
              <a:buFont typeface="Symbol"/>
              <a:buChar char=""/>
              <a:tabLst>
                <a:tab pos="469265" algn="l"/>
                <a:tab pos="469900" algn="l"/>
              </a:tabLst>
            </a:pPr>
            <a:r>
              <a:rPr dirty="0" sz="1100">
                <a:latin typeface="Arial"/>
                <a:cs typeface="Arial"/>
              </a:rPr>
              <a:t>Provide a section (or margins) for the users to</a:t>
            </a:r>
            <a:r>
              <a:rPr dirty="0" sz="1100" spc="-65">
                <a:latin typeface="Arial"/>
                <a:cs typeface="Arial"/>
              </a:rPr>
              <a:t> </a:t>
            </a:r>
            <a:r>
              <a:rPr dirty="0" sz="1100" spc="-10">
                <a:latin typeface="Arial"/>
                <a:cs typeface="Arial"/>
              </a:rPr>
              <a:t>make  </a:t>
            </a:r>
            <a:r>
              <a:rPr dirty="0" sz="1100">
                <a:latin typeface="Arial"/>
                <a:cs typeface="Arial"/>
              </a:rPr>
              <a:t>their own</a:t>
            </a:r>
            <a:r>
              <a:rPr dirty="0" sz="1100" spc="-5">
                <a:latin typeface="Arial"/>
                <a:cs typeface="Arial"/>
              </a:rPr>
              <a:t> </a:t>
            </a:r>
            <a:r>
              <a:rPr dirty="0" sz="1100">
                <a:latin typeface="Arial"/>
                <a:cs typeface="Arial"/>
              </a:rPr>
              <a:t>notes.</a:t>
            </a:r>
            <a:endParaRPr sz="1100">
              <a:latin typeface="Arial"/>
              <a:cs typeface="Arial"/>
            </a:endParaRPr>
          </a:p>
          <a:p>
            <a:pPr marL="469900" indent="-228600">
              <a:lnSpc>
                <a:spcPct val="100000"/>
              </a:lnSpc>
              <a:spcBef>
                <a:spcPts val="200"/>
              </a:spcBef>
              <a:buFont typeface="Symbol"/>
              <a:buChar char=""/>
              <a:tabLst>
                <a:tab pos="469265" algn="l"/>
                <a:tab pos="469900" algn="l"/>
              </a:tabLst>
            </a:pPr>
            <a:r>
              <a:rPr dirty="0" sz="1100">
                <a:latin typeface="Arial"/>
                <a:cs typeface="Arial"/>
              </a:rPr>
              <a:t>Use consistent </a:t>
            </a:r>
            <a:r>
              <a:rPr dirty="0" sz="1100" spc="-5">
                <a:latin typeface="Arial"/>
                <a:cs typeface="Arial"/>
              </a:rPr>
              <a:t>layout </a:t>
            </a:r>
            <a:r>
              <a:rPr dirty="0" sz="1100">
                <a:latin typeface="Arial"/>
                <a:cs typeface="Arial"/>
              </a:rPr>
              <a:t>from page to</a:t>
            </a:r>
            <a:r>
              <a:rPr dirty="0" sz="1100" spc="-5">
                <a:latin typeface="Arial"/>
                <a:cs typeface="Arial"/>
              </a:rPr>
              <a:t> </a:t>
            </a:r>
            <a:r>
              <a:rPr dirty="0" sz="1100" spc="-10">
                <a:latin typeface="Arial"/>
                <a:cs typeface="Arial"/>
              </a:rPr>
              <a:t>page.</a:t>
            </a:r>
            <a:endParaRPr sz="1100">
              <a:latin typeface="Arial"/>
              <a:cs typeface="Arial"/>
            </a:endParaRPr>
          </a:p>
          <a:p>
            <a:pPr>
              <a:lnSpc>
                <a:spcPct val="100000"/>
              </a:lnSpc>
              <a:spcBef>
                <a:spcPts val="15"/>
              </a:spcBef>
            </a:pPr>
            <a:endParaRPr sz="1250">
              <a:latin typeface="Arial"/>
              <a:cs typeface="Arial"/>
            </a:endParaRPr>
          </a:p>
          <a:p>
            <a:pPr marL="12700" marR="5080">
              <a:lnSpc>
                <a:spcPct val="110000"/>
              </a:lnSpc>
            </a:pPr>
            <a:r>
              <a:rPr dirty="0" sz="1100" b="1">
                <a:latin typeface="Arial"/>
                <a:cs typeface="Arial"/>
              </a:rPr>
              <a:t>4.7.1 Prepare an </a:t>
            </a:r>
            <a:r>
              <a:rPr dirty="0" sz="1100" spc="-10" b="1">
                <a:latin typeface="Arial"/>
                <a:cs typeface="Arial"/>
              </a:rPr>
              <a:t>user </a:t>
            </a:r>
            <a:r>
              <a:rPr dirty="0" sz="1100" b="1">
                <a:latin typeface="Arial"/>
                <a:cs typeface="Arial"/>
              </a:rPr>
              <a:t>manual for AQUA FRESH Reverse  Osmosis Water </a:t>
            </a:r>
            <a:r>
              <a:rPr dirty="0" sz="1100" spc="-5" b="1">
                <a:latin typeface="Arial"/>
                <a:cs typeface="Arial"/>
              </a:rPr>
              <a:t>Purification System </a:t>
            </a:r>
            <a:r>
              <a:rPr dirty="0" sz="1100" b="1">
                <a:latin typeface="Arial"/>
                <a:cs typeface="Arial"/>
              </a:rPr>
              <a:t>in the proper</a:t>
            </a:r>
            <a:r>
              <a:rPr dirty="0" sz="1100" spc="35" b="1">
                <a:latin typeface="Arial"/>
                <a:cs typeface="Arial"/>
              </a:rPr>
              <a:t> </a:t>
            </a:r>
            <a:r>
              <a:rPr dirty="0" sz="1100" spc="-5" b="1">
                <a:latin typeface="Arial"/>
                <a:cs typeface="Arial"/>
              </a:rPr>
              <a:t>format.</a:t>
            </a:r>
            <a:endParaRPr sz="1100">
              <a:latin typeface="Arial"/>
              <a:cs typeface="Arial"/>
            </a:endParaRPr>
          </a:p>
          <a:p>
            <a:pPr>
              <a:lnSpc>
                <a:spcPct val="100000"/>
              </a:lnSpc>
              <a:spcBef>
                <a:spcPts val="30"/>
              </a:spcBef>
            </a:pPr>
            <a:endParaRPr sz="1350">
              <a:latin typeface="Arial"/>
              <a:cs typeface="Arial"/>
            </a:endParaRPr>
          </a:p>
          <a:p>
            <a:pPr algn="ctr" marL="237490">
              <a:lnSpc>
                <a:spcPct val="100000"/>
              </a:lnSpc>
              <a:spcBef>
                <a:spcPts val="5"/>
              </a:spcBef>
            </a:pPr>
            <a:r>
              <a:rPr dirty="0" sz="1100" spc="-5" b="1">
                <a:latin typeface="Arial"/>
                <a:cs typeface="Arial"/>
              </a:rPr>
              <a:t>TITLE </a:t>
            </a:r>
            <a:r>
              <a:rPr dirty="0" sz="1100" b="1">
                <a:latin typeface="Arial"/>
                <a:cs typeface="Arial"/>
              </a:rPr>
              <a:t>PAGE</a:t>
            </a:r>
            <a:endParaRPr sz="1100">
              <a:latin typeface="Arial"/>
              <a:cs typeface="Arial"/>
            </a:endParaRPr>
          </a:p>
        </p:txBody>
      </p:sp>
      <p:sp>
        <p:nvSpPr>
          <p:cNvPr id="5" name="object 5"/>
          <p:cNvSpPr txBox="1"/>
          <p:nvPr/>
        </p:nvSpPr>
        <p:spPr>
          <a:xfrm>
            <a:off x="711200" y="4762634"/>
            <a:ext cx="3992245" cy="2063114"/>
          </a:xfrm>
          <a:prstGeom prst="rect">
            <a:avLst/>
          </a:prstGeom>
        </p:spPr>
        <p:txBody>
          <a:bodyPr wrap="square" lIns="0" tIns="32384" rIns="0" bIns="0" rtlCol="0" vert="horz">
            <a:spAutoFit/>
          </a:bodyPr>
          <a:lstStyle/>
          <a:p>
            <a:pPr algn="just" marL="12700">
              <a:lnSpc>
                <a:spcPct val="100000"/>
              </a:lnSpc>
              <a:spcBef>
                <a:spcPts val="254"/>
              </a:spcBef>
            </a:pPr>
            <a:r>
              <a:rPr dirty="0" sz="1100" b="1">
                <a:latin typeface="Arial"/>
                <a:cs typeface="Arial"/>
              </a:rPr>
              <a:t>Product</a:t>
            </a:r>
            <a:r>
              <a:rPr dirty="0" sz="1100" spc="-40" b="1">
                <a:latin typeface="Arial"/>
                <a:cs typeface="Arial"/>
              </a:rPr>
              <a:t> </a:t>
            </a:r>
            <a:r>
              <a:rPr dirty="0" sz="1100" spc="-5" b="1">
                <a:latin typeface="Arial"/>
                <a:cs typeface="Arial"/>
              </a:rPr>
              <a:t>Description</a:t>
            </a:r>
            <a:endParaRPr sz="1100">
              <a:latin typeface="Arial"/>
              <a:cs typeface="Arial"/>
            </a:endParaRPr>
          </a:p>
          <a:p>
            <a:pPr algn="just" marL="12700" marR="5080">
              <a:lnSpc>
                <a:spcPct val="110200"/>
              </a:lnSpc>
              <a:spcBef>
                <a:spcPts val="20"/>
              </a:spcBef>
            </a:pPr>
            <a:r>
              <a:rPr dirty="0" sz="1100">
                <a:latin typeface="Arial"/>
                <a:cs typeface="Arial"/>
              </a:rPr>
              <a:t>Aqua Fresh RO system removes almost all hardness, </a:t>
            </a:r>
            <a:r>
              <a:rPr dirty="0" sz="1100" spc="-5">
                <a:latin typeface="Arial"/>
                <a:cs typeface="Arial"/>
              </a:rPr>
              <a:t>toxic  </a:t>
            </a:r>
            <a:r>
              <a:rPr dirty="0" sz="1100">
                <a:latin typeface="Arial"/>
                <a:cs typeface="Arial"/>
              </a:rPr>
              <a:t>heavy metals and other chemical contaminants and makes the  water totally safe to drink and cook. Aqua Fresh uses a unique  purification process that revives the taste of water lost due to  heavy metal </a:t>
            </a:r>
            <a:r>
              <a:rPr dirty="0" sz="1100" spc="-5">
                <a:latin typeface="Arial"/>
                <a:cs typeface="Arial"/>
              </a:rPr>
              <a:t>contaminants </a:t>
            </a:r>
            <a:r>
              <a:rPr dirty="0" sz="1100">
                <a:latin typeface="Arial"/>
                <a:cs typeface="Arial"/>
              </a:rPr>
              <a:t>like Arsenic, Lead and </a:t>
            </a:r>
            <a:r>
              <a:rPr dirty="0" sz="1100" spc="-5">
                <a:latin typeface="Arial"/>
                <a:cs typeface="Arial"/>
              </a:rPr>
              <a:t>Mercury.  </a:t>
            </a:r>
            <a:r>
              <a:rPr dirty="0" sz="1100">
                <a:latin typeface="Arial"/>
                <a:cs typeface="Arial"/>
              </a:rPr>
              <a:t>Aqua Fresh RO system is the result of years of research that is  designed to provide not only microbiologically safe water but  also chemically potable water. Its unique purification process  also reduces pesticides in the scaling on vessels that ensure  the purest </a:t>
            </a:r>
            <a:r>
              <a:rPr dirty="0" sz="1100" spc="-5">
                <a:latin typeface="Arial"/>
                <a:cs typeface="Arial"/>
              </a:rPr>
              <a:t>water </a:t>
            </a:r>
            <a:r>
              <a:rPr dirty="0" sz="1100">
                <a:latin typeface="Arial"/>
                <a:cs typeface="Arial"/>
              </a:rPr>
              <a:t>ever.</a:t>
            </a:r>
            <a:endParaRPr sz="1100">
              <a:latin typeface="Arial"/>
              <a:cs typeface="Arial"/>
            </a:endParaRPr>
          </a:p>
        </p:txBody>
      </p:sp>
      <p:sp>
        <p:nvSpPr>
          <p:cNvPr id="6" name="object 6"/>
          <p:cNvSpPr txBox="1"/>
          <p:nvPr/>
        </p:nvSpPr>
        <p:spPr>
          <a:xfrm>
            <a:off x="1075944" y="2618232"/>
            <a:ext cx="3213100" cy="2007870"/>
          </a:xfrm>
          <a:prstGeom prst="rect">
            <a:avLst/>
          </a:prstGeom>
          <a:ln w="9144">
            <a:solidFill>
              <a:srgbClr val="000000"/>
            </a:solidFill>
          </a:ln>
        </p:spPr>
        <p:txBody>
          <a:bodyPr wrap="square" lIns="0" tIns="40640" rIns="0" bIns="0" rtlCol="0" vert="horz">
            <a:spAutoFit/>
          </a:bodyPr>
          <a:lstStyle/>
          <a:p>
            <a:pPr algn="ctr" marL="635">
              <a:lnSpc>
                <a:spcPct val="100000"/>
              </a:lnSpc>
              <a:spcBef>
                <a:spcPts val="320"/>
              </a:spcBef>
            </a:pPr>
            <a:r>
              <a:rPr dirty="0" sz="1000" spc="-5" b="1">
                <a:latin typeface="Arial"/>
                <a:cs typeface="Arial"/>
              </a:rPr>
              <a:t>USER</a:t>
            </a:r>
            <a:r>
              <a:rPr dirty="0" sz="1000" spc="-10" b="1">
                <a:latin typeface="Arial"/>
                <a:cs typeface="Arial"/>
              </a:rPr>
              <a:t> </a:t>
            </a:r>
            <a:r>
              <a:rPr dirty="0" sz="1000" spc="-5" b="1">
                <a:latin typeface="Arial"/>
                <a:cs typeface="Arial"/>
              </a:rPr>
              <a:t>MANUAL</a:t>
            </a:r>
            <a:endParaRPr sz="1000">
              <a:latin typeface="Arial"/>
              <a:cs typeface="Arial"/>
            </a:endParaRPr>
          </a:p>
          <a:p>
            <a:pPr algn="ctr" marL="3810">
              <a:lnSpc>
                <a:spcPct val="100000"/>
              </a:lnSpc>
              <a:spcBef>
                <a:spcPts val="120"/>
              </a:spcBef>
            </a:pPr>
            <a:r>
              <a:rPr dirty="0" sz="1000" spc="-5" b="1">
                <a:latin typeface="Arial"/>
                <a:cs typeface="Arial"/>
              </a:rPr>
              <a:t>for</a:t>
            </a:r>
            <a:endParaRPr sz="1000">
              <a:latin typeface="Arial"/>
              <a:cs typeface="Arial"/>
            </a:endParaRPr>
          </a:p>
          <a:p>
            <a:pPr>
              <a:lnSpc>
                <a:spcPct val="100000"/>
              </a:lnSpc>
            </a:pPr>
            <a:endParaRPr sz="1100">
              <a:latin typeface="Arial"/>
              <a:cs typeface="Arial"/>
            </a:endParaRPr>
          </a:p>
          <a:p>
            <a:pPr>
              <a:lnSpc>
                <a:spcPct val="100000"/>
              </a:lnSpc>
            </a:pPr>
            <a:endParaRPr sz="1100">
              <a:latin typeface="Arial"/>
              <a:cs typeface="Arial"/>
            </a:endParaRPr>
          </a:p>
          <a:p>
            <a:pPr algn="ctr" marL="3175">
              <a:lnSpc>
                <a:spcPct val="100000"/>
              </a:lnSpc>
              <a:spcBef>
                <a:spcPts val="925"/>
              </a:spcBef>
            </a:pPr>
            <a:r>
              <a:rPr dirty="0" sz="1000" b="1">
                <a:latin typeface="Arial"/>
                <a:cs typeface="Arial"/>
              </a:rPr>
              <a:t>AQUA</a:t>
            </a:r>
            <a:r>
              <a:rPr dirty="0" sz="1000" spc="-30" b="1">
                <a:latin typeface="Arial"/>
                <a:cs typeface="Arial"/>
              </a:rPr>
              <a:t> </a:t>
            </a:r>
            <a:r>
              <a:rPr dirty="0" sz="1000" b="1">
                <a:latin typeface="Arial"/>
                <a:cs typeface="Arial"/>
              </a:rPr>
              <a:t>FRESH</a:t>
            </a:r>
            <a:endParaRPr sz="1000">
              <a:latin typeface="Arial"/>
              <a:cs typeface="Arial"/>
            </a:endParaRPr>
          </a:p>
          <a:p>
            <a:pPr>
              <a:lnSpc>
                <a:spcPct val="100000"/>
              </a:lnSpc>
              <a:spcBef>
                <a:spcPts val="20"/>
              </a:spcBef>
            </a:pPr>
            <a:endParaRPr sz="950">
              <a:latin typeface="Arial"/>
              <a:cs typeface="Arial"/>
            </a:endParaRPr>
          </a:p>
          <a:p>
            <a:pPr algn="ctr" marL="635">
              <a:lnSpc>
                <a:spcPct val="100000"/>
              </a:lnSpc>
              <a:spcBef>
                <a:spcPts val="5"/>
              </a:spcBef>
            </a:pPr>
            <a:r>
              <a:rPr dirty="0" sz="1000" spc="-5" b="1">
                <a:latin typeface="Arial"/>
                <a:cs typeface="Arial"/>
              </a:rPr>
              <a:t>Reverse </a:t>
            </a:r>
            <a:r>
              <a:rPr dirty="0" sz="1000" b="1">
                <a:latin typeface="Arial"/>
                <a:cs typeface="Arial"/>
              </a:rPr>
              <a:t>Osmosis </a:t>
            </a:r>
            <a:r>
              <a:rPr dirty="0" sz="1000" spc="-5" b="1">
                <a:latin typeface="Arial"/>
                <a:cs typeface="Arial"/>
              </a:rPr>
              <a:t>Water Purification</a:t>
            </a:r>
            <a:r>
              <a:rPr dirty="0" sz="1000" spc="-10" b="1">
                <a:latin typeface="Arial"/>
                <a:cs typeface="Arial"/>
              </a:rPr>
              <a:t> </a:t>
            </a:r>
            <a:r>
              <a:rPr dirty="0" sz="1000" b="1">
                <a:latin typeface="Arial"/>
                <a:cs typeface="Arial"/>
              </a:rPr>
              <a:t>System</a:t>
            </a:r>
            <a:endParaRPr sz="1000">
              <a:latin typeface="Arial"/>
              <a:cs typeface="Arial"/>
            </a:endParaRPr>
          </a:p>
          <a:p>
            <a:pPr>
              <a:lnSpc>
                <a:spcPct val="100000"/>
              </a:lnSpc>
            </a:pPr>
            <a:endParaRPr sz="1100">
              <a:latin typeface="Arial"/>
              <a:cs typeface="Arial"/>
            </a:endParaRPr>
          </a:p>
          <a:p>
            <a:pPr>
              <a:lnSpc>
                <a:spcPct val="100000"/>
              </a:lnSpc>
              <a:spcBef>
                <a:spcPts val="15"/>
              </a:spcBef>
            </a:pPr>
            <a:endParaRPr sz="1200">
              <a:latin typeface="Arial"/>
              <a:cs typeface="Arial"/>
            </a:endParaRPr>
          </a:p>
          <a:p>
            <a:pPr algn="ctr" marL="944244" marR="935990">
              <a:lnSpc>
                <a:spcPct val="110000"/>
              </a:lnSpc>
              <a:spcBef>
                <a:spcPts val="5"/>
              </a:spcBef>
            </a:pPr>
            <a:r>
              <a:rPr dirty="0" sz="1000" spc="-5" b="1">
                <a:latin typeface="Arial"/>
                <a:cs typeface="Arial"/>
              </a:rPr>
              <a:t>Global Ensoft </a:t>
            </a:r>
            <a:r>
              <a:rPr dirty="0" sz="1000" b="1">
                <a:latin typeface="Arial"/>
                <a:cs typeface="Arial"/>
              </a:rPr>
              <a:t>Pvt.</a:t>
            </a:r>
            <a:r>
              <a:rPr dirty="0" sz="1000" spc="-50" b="1">
                <a:latin typeface="Arial"/>
                <a:cs typeface="Arial"/>
              </a:rPr>
              <a:t> </a:t>
            </a:r>
            <a:r>
              <a:rPr dirty="0" sz="1000" spc="-5" b="1">
                <a:latin typeface="Arial"/>
                <a:cs typeface="Arial"/>
              </a:rPr>
              <a:t>Ltd  Chennai-92</a:t>
            </a:r>
            <a:endParaRPr sz="1000">
              <a:latin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idx="7" sz="quarter"/>
          </p:nvPr>
        </p:nvSpPr>
        <p:spPr>
          <a:prstGeom prst="rect"/>
        </p:spPr>
        <p:txBody>
          <a:bodyPr wrap="square" lIns="0" tIns="6350" rIns="0" bIns="0" rtlCol="0" vert="horz">
            <a:spAutoFit/>
          </a:bodyPr>
          <a:lstStyle/>
          <a:p>
            <a:pPr marL="12700">
              <a:lnSpc>
                <a:spcPct val="100000"/>
              </a:lnSpc>
              <a:spcBef>
                <a:spcPts val="50"/>
              </a:spcBef>
            </a:pPr>
            <a:r>
              <a:rPr dirty="0" spc="-100"/>
              <a:t>Page </a:t>
            </a:r>
            <a:fld id="{81D60167-4931-47E6-BA6A-407CBD079E47}" type="slidenum">
              <a:rPr dirty="0" b="1">
                <a:latin typeface="Calibri"/>
                <a:cs typeface="Calibri"/>
              </a:rPr>
              <a:t>24</a:t>
            </a:fld>
            <a:r>
              <a:rPr dirty="0" b="1">
                <a:latin typeface="Calibri"/>
                <a:cs typeface="Calibri"/>
              </a:rPr>
              <a:t> </a:t>
            </a:r>
            <a:r>
              <a:rPr dirty="0" spc="-10"/>
              <a:t>of</a:t>
            </a:r>
            <a:r>
              <a:rPr dirty="0" spc="-90"/>
              <a:t> </a:t>
            </a:r>
            <a:r>
              <a:rPr dirty="0" b="1">
                <a:latin typeface="Calibri"/>
                <a:cs typeface="Calibri"/>
              </a:rPr>
              <a:t>46</a:t>
            </a:r>
          </a:p>
        </p:txBody>
      </p:sp>
      <p:sp>
        <p:nvSpPr>
          <p:cNvPr id="2" name="object 2"/>
          <p:cNvSpPr txBox="1"/>
          <p:nvPr/>
        </p:nvSpPr>
        <p:spPr>
          <a:xfrm>
            <a:off x="711200" y="436891"/>
            <a:ext cx="1539240" cy="193675"/>
          </a:xfrm>
          <a:prstGeom prst="rect">
            <a:avLst/>
          </a:prstGeom>
        </p:spPr>
        <p:txBody>
          <a:bodyPr wrap="square" lIns="0" tIns="12700" rIns="0" bIns="0" rtlCol="0" vert="horz">
            <a:spAutoFit/>
          </a:bodyPr>
          <a:lstStyle/>
          <a:p>
            <a:pPr marL="12700">
              <a:lnSpc>
                <a:spcPct val="100000"/>
              </a:lnSpc>
              <a:spcBef>
                <a:spcPts val="100"/>
              </a:spcBef>
            </a:pPr>
            <a:r>
              <a:rPr dirty="0" sz="1100" spc="-120">
                <a:latin typeface="Arial"/>
                <a:cs typeface="Arial"/>
              </a:rPr>
              <a:t>SATHYABAMA</a:t>
            </a:r>
            <a:r>
              <a:rPr dirty="0" sz="1100" spc="-70">
                <a:latin typeface="Arial"/>
                <a:cs typeface="Arial"/>
              </a:rPr>
              <a:t> </a:t>
            </a:r>
            <a:r>
              <a:rPr dirty="0" sz="1100" spc="-135">
                <a:latin typeface="Arial"/>
                <a:cs typeface="Arial"/>
              </a:rPr>
              <a:t>UNIVERSITY</a:t>
            </a:r>
            <a:endParaRPr sz="1100">
              <a:latin typeface="Arial"/>
              <a:cs typeface="Arial"/>
            </a:endParaRPr>
          </a:p>
        </p:txBody>
      </p:sp>
      <p:sp>
        <p:nvSpPr>
          <p:cNvPr id="3" name="object 3"/>
          <p:cNvSpPr txBox="1"/>
          <p:nvPr/>
        </p:nvSpPr>
        <p:spPr>
          <a:xfrm>
            <a:off x="3047505" y="436891"/>
            <a:ext cx="1629410" cy="193675"/>
          </a:xfrm>
          <a:prstGeom prst="rect">
            <a:avLst/>
          </a:prstGeom>
        </p:spPr>
        <p:txBody>
          <a:bodyPr wrap="square" lIns="0" tIns="12700" rIns="0" bIns="0" rtlCol="0" vert="horz">
            <a:spAutoFit/>
          </a:bodyPr>
          <a:lstStyle/>
          <a:p>
            <a:pPr marL="12700">
              <a:lnSpc>
                <a:spcPct val="100000"/>
              </a:lnSpc>
              <a:spcBef>
                <a:spcPts val="100"/>
              </a:spcBef>
            </a:pPr>
            <a:r>
              <a:rPr dirty="0" sz="1100" spc="-85">
                <a:latin typeface="Arial"/>
                <a:cs typeface="Arial"/>
              </a:rPr>
              <a:t>UNIT </a:t>
            </a:r>
            <a:r>
              <a:rPr dirty="0" sz="1100" spc="-70">
                <a:latin typeface="Arial"/>
                <a:cs typeface="Arial"/>
              </a:rPr>
              <a:t>IV </a:t>
            </a:r>
            <a:r>
              <a:rPr dirty="0" sz="1100" spc="-135">
                <a:latin typeface="Arial"/>
                <a:cs typeface="Arial"/>
              </a:rPr>
              <a:t>FLYING </a:t>
            </a:r>
            <a:r>
              <a:rPr dirty="0" sz="1100" spc="-55">
                <a:latin typeface="Arial"/>
                <a:cs typeface="Arial"/>
              </a:rPr>
              <a:t>IN</a:t>
            </a:r>
            <a:r>
              <a:rPr dirty="0" sz="1100" spc="-185">
                <a:latin typeface="Arial"/>
                <a:cs typeface="Arial"/>
              </a:rPr>
              <a:t> </a:t>
            </a:r>
            <a:r>
              <a:rPr dirty="0" sz="1100" spc="-160">
                <a:latin typeface="Arial"/>
                <a:cs typeface="Arial"/>
              </a:rPr>
              <a:t>COLOURS</a:t>
            </a:r>
            <a:endParaRPr sz="1100">
              <a:latin typeface="Arial"/>
              <a:cs typeface="Arial"/>
            </a:endParaRPr>
          </a:p>
        </p:txBody>
      </p:sp>
      <p:sp>
        <p:nvSpPr>
          <p:cNvPr id="4" name="object 4"/>
          <p:cNvSpPr txBox="1"/>
          <p:nvPr/>
        </p:nvSpPr>
        <p:spPr>
          <a:xfrm>
            <a:off x="711200" y="1040991"/>
            <a:ext cx="3960495" cy="5906770"/>
          </a:xfrm>
          <a:prstGeom prst="rect">
            <a:avLst/>
          </a:prstGeom>
        </p:spPr>
        <p:txBody>
          <a:bodyPr wrap="square" lIns="0" tIns="40005" rIns="0" bIns="0" rtlCol="0" vert="horz">
            <a:spAutoFit/>
          </a:bodyPr>
          <a:lstStyle/>
          <a:p>
            <a:pPr marL="12700">
              <a:lnSpc>
                <a:spcPct val="100000"/>
              </a:lnSpc>
              <a:spcBef>
                <a:spcPts val="315"/>
              </a:spcBef>
            </a:pPr>
            <a:r>
              <a:rPr dirty="0" sz="1100" b="1">
                <a:latin typeface="Arial"/>
                <a:cs typeface="Arial"/>
              </a:rPr>
              <a:t>User Friendly</a:t>
            </a:r>
            <a:r>
              <a:rPr dirty="0" sz="1100" spc="-40" b="1">
                <a:latin typeface="Arial"/>
                <a:cs typeface="Arial"/>
              </a:rPr>
              <a:t> </a:t>
            </a:r>
            <a:r>
              <a:rPr dirty="0" sz="1100" b="1">
                <a:latin typeface="Arial"/>
                <a:cs typeface="Arial"/>
              </a:rPr>
              <a:t>Features</a:t>
            </a:r>
            <a:endParaRPr sz="1100">
              <a:latin typeface="Arial"/>
              <a:cs typeface="Arial"/>
            </a:endParaRPr>
          </a:p>
          <a:p>
            <a:pPr marL="469900" marR="458470" indent="-228600">
              <a:lnSpc>
                <a:spcPct val="110000"/>
              </a:lnSpc>
              <a:spcBef>
                <a:spcPts val="85"/>
              </a:spcBef>
              <a:buFont typeface="Symbol"/>
              <a:buChar char=""/>
              <a:tabLst>
                <a:tab pos="469265" algn="l"/>
                <a:tab pos="469900" algn="l"/>
              </a:tabLst>
            </a:pPr>
            <a:r>
              <a:rPr dirty="0" sz="1100">
                <a:latin typeface="Arial"/>
                <a:cs typeface="Arial"/>
              </a:rPr>
              <a:t>Aqua Fresh RO system has an </a:t>
            </a:r>
            <a:r>
              <a:rPr dirty="0" sz="1100" spc="-10">
                <a:latin typeface="Arial"/>
                <a:cs typeface="Arial"/>
              </a:rPr>
              <a:t>eight </a:t>
            </a:r>
            <a:r>
              <a:rPr dirty="0" sz="1100">
                <a:latin typeface="Arial"/>
                <a:cs typeface="Arial"/>
              </a:rPr>
              <a:t>liter</a:t>
            </a:r>
            <a:r>
              <a:rPr dirty="0" sz="1100" spc="-30">
                <a:latin typeface="Arial"/>
                <a:cs typeface="Arial"/>
              </a:rPr>
              <a:t> </a:t>
            </a:r>
            <a:r>
              <a:rPr dirty="0" sz="1100">
                <a:latin typeface="Arial"/>
                <a:cs typeface="Arial"/>
              </a:rPr>
              <a:t>storage  capacity</a:t>
            </a:r>
            <a:endParaRPr sz="1100">
              <a:latin typeface="Arial"/>
              <a:cs typeface="Arial"/>
            </a:endParaRPr>
          </a:p>
          <a:p>
            <a:pPr marL="469900" marR="234950" indent="-228600">
              <a:lnSpc>
                <a:spcPct val="110900"/>
              </a:lnSpc>
              <a:spcBef>
                <a:spcPts val="60"/>
              </a:spcBef>
              <a:buFont typeface="Symbol"/>
              <a:buChar char=""/>
              <a:tabLst>
                <a:tab pos="469265" algn="l"/>
                <a:tab pos="469900" algn="l"/>
              </a:tabLst>
            </a:pPr>
            <a:r>
              <a:rPr dirty="0" sz="1100">
                <a:latin typeface="Arial"/>
                <a:cs typeface="Arial"/>
              </a:rPr>
              <a:t>Compact </a:t>
            </a:r>
            <a:r>
              <a:rPr dirty="0" sz="1100" spc="-5">
                <a:latin typeface="Arial"/>
                <a:cs typeface="Arial"/>
              </a:rPr>
              <a:t>transparent </a:t>
            </a:r>
            <a:r>
              <a:rPr dirty="0" sz="1100">
                <a:latin typeface="Arial"/>
                <a:cs typeface="Arial"/>
              </a:rPr>
              <a:t>storage </a:t>
            </a:r>
            <a:r>
              <a:rPr dirty="0" sz="1100" spc="-10">
                <a:latin typeface="Arial"/>
                <a:cs typeface="Arial"/>
              </a:rPr>
              <a:t>tank </a:t>
            </a:r>
            <a:r>
              <a:rPr dirty="0" sz="1100">
                <a:latin typeface="Arial"/>
                <a:cs typeface="Arial"/>
              </a:rPr>
              <a:t>to see the level of  Purified</a:t>
            </a:r>
            <a:r>
              <a:rPr dirty="0" sz="1100" spc="-5">
                <a:latin typeface="Arial"/>
                <a:cs typeface="Arial"/>
              </a:rPr>
              <a:t> water</a:t>
            </a:r>
            <a:endParaRPr sz="1100">
              <a:latin typeface="Arial"/>
              <a:cs typeface="Arial"/>
            </a:endParaRPr>
          </a:p>
          <a:p>
            <a:pPr marL="469900" indent="-228600">
              <a:lnSpc>
                <a:spcPct val="100000"/>
              </a:lnSpc>
              <a:spcBef>
                <a:spcPts val="200"/>
              </a:spcBef>
              <a:buFont typeface="Symbol"/>
              <a:buChar char=""/>
              <a:tabLst>
                <a:tab pos="469265" algn="l"/>
                <a:tab pos="469900" algn="l"/>
              </a:tabLst>
            </a:pPr>
            <a:r>
              <a:rPr dirty="0" sz="1100">
                <a:latin typeface="Arial"/>
                <a:cs typeface="Arial"/>
              </a:rPr>
              <a:t>Easily </a:t>
            </a:r>
            <a:r>
              <a:rPr dirty="0" sz="1100" spc="-5">
                <a:latin typeface="Arial"/>
                <a:cs typeface="Arial"/>
              </a:rPr>
              <a:t>replaceable </a:t>
            </a:r>
            <a:r>
              <a:rPr dirty="0" sz="1100">
                <a:latin typeface="Arial"/>
                <a:cs typeface="Arial"/>
              </a:rPr>
              <a:t>filter cartridges</a:t>
            </a:r>
            <a:endParaRPr sz="1100">
              <a:latin typeface="Arial"/>
              <a:cs typeface="Arial"/>
            </a:endParaRPr>
          </a:p>
          <a:p>
            <a:pPr marL="469900" indent="-228600">
              <a:lnSpc>
                <a:spcPct val="100000"/>
              </a:lnSpc>
              <a:spcBef>
                <a:spcPts val="204"/>
              </a:spcBef>
              <a:buFont typeface="Symbol"/>
              <a:buChar char=""/>
              <a:tabLst>
                <a:tab pos="469265" algn="l"/>
                <a:tab pos="469900" algn="l"/>
              </a:tabLst>
            </a:pPr>
            <a:r>
              <a:rPr dirty="0" sz="1100">
                <a:latin typeface="Arial"/>
                <a:cs typeface="Arial"/>
              </a:rPr>
              <a:t>The </a:t>
            </a:r>
            <a:r>
              <a:rPr dirty="0" sz="1100" spc="-5">
                <a:latin typeface="Arial"/>
                <a:cs typeface="Arial"/>
              </a:rPr>
              <a:t>weight </a:t>
            </a:r>
            <a:r>
              <a:rPr dirty="0" sz="1100">
                <a:latin typeface="Arial"/>
                <a:cs typeface="Arial"/>
              </a:rPr>
              <a:t>sensor control to avoid </a:t>
            </a:r>
            <a:r>
              <a:rPr dirty="0" sz="1100" spc="-5">
                <a:latin typeface="Arial"/>
                <a:cs typeface="Arial"/>
              </a:rPr>
              <a:t>overflow </a:t>
            </a:r>
            <a:r>
              <a:rPr dirty="0" sz="1100">
                <a:latin typeface="Arial"/>
                <a:cs typeface="Arial"/>
              </a:rPr>
              <a:t>of</a:t>
            </a:r>
            <a:r>
              <a:rPr dirty="0" sz="1100" spc="-20">
                <a:latin typeface="Arial"/>
                <a:cs typeface="Arial"/>
              </a:rPr>
              <a:t> </a:t>
            </a:r>
            <a:r>
              <a:rPr dirty="0" sz="1100">
                <a:latin typeface="Arial"/>
                <a:cs typeface="Arial"/>
              </a:rPr>
              <a:t>water</a:t>
            </a:r>
            <a:endParaRPr sz="1100">
              <a:latin typeface="Arial"/>
              <a:cs typeface="Arial"/>
            </a:endParaRPr>
          </a:p>
          <a:p>
            <a:pPr marL="469900" marR="125095" indent="-228600">
              <a:lnSpc>
                <a:spcPct val="110000"/>
              </a:lnSpc>
              <a:spcBef>
                <a:spcPts val="85"/>
              </a:spcBef>
              <a:buFont typeface="Symbol"/>
              <a:buChar char=""/>
              <a:tabLst>
                <a:tab pos="469265" algn="l"/>
                <a:tab pos="469900" algn="l"/>
              </a:tabLst>
            </a:pPr>
            <a:r>
              <a:rPr dirty="0" sz="1100">
                <a:latin typeface="Arial"/>
                <a:cs typeface="Arial"/>
              </a:rPr>
              <a:t>Closed Storage Tank that </a:t>
            </a:r>
            <a:r>
              <a:rPr dirty="0" sz="1100" spc="-5">
                <a:latin typeface="Arial"/>
                <a:cs typeface="Arial"/>
              </a:rPr>
              <a:t>protects </a:t>
            </a:r>
            <a:r>
              <a:rPr dirty="0" sz="1100">
                <a:latin typeface="Arial"/>
                <a:cs typeface="Arial"/>
              </a:rPr>
              <a:t>the </a:t>
            </a:r>
            <a:r>
              <a:rPr dirty="0" sz="1100" spc="-5">
                <a:latin typeface="Arial"/>
                <a:cs typeface="Arial"/>
              </a:rPr>
              <a:t>water </a:t>
            </a:r>
            <a:r>
              <a:rPr dirty="0" sz="1100">
                <a:latin typeface="Arial"/>
                <a:cs typeface="Arial"/>
              </a:rPr>
              <a:t>from dust  and other </a:t>
            </a:r>
            <a:r>
              <a:rPr dirty="0" sz="1100" spc="-5">
                <a:latin typeface="Arial"/>
                <a:cs typeface="Arial"/>
              </a:rPr>
              <a:t>foreign </a:t>
            </a:r>
            <a:r>
              <a:rPr dirty="0" sz="1100">
                <a:latin typeface="Arial"/>
                <a:cs typeface="Arial"/>
              </a:rPr>
              <a:t>objects.</a:t>
            </a:r>
            <a:endParaRPr sz="1100">
              <a:latin typeface="Arial"/>
              <a:cs typeface="Arial"/>
            </a:endParaRPr>
          </a:p>
          <a:p>
            <a:pPr marL="469900" marR="13970" indent="-228600">
              <a:lnSpc>
                <a:spcPct val="110900"/>
              </a:lnSpc>
              <a:spcBef>
                <a:spcPts val="60"/>
              </a:spcBef>
              <a:buFont typeface="Symbol"/>
              <a:buChar char=""/>
              <a:tabLst>
                <a:tab pos="469265" algn="l"/>
                <a:tab pos="469900" algn="l"/>
              </a:tabLst>
            </a:pPr>
            <a:r>
              <a:rPr dirty="0" sz="1100">
                <a:latin typeface="Arial"/>
                <a:cs typeface="Arial"/>
              </a:rPr>
              <a:t>Auto Reject </a:t>
            </a:r>
            <a:r>
              <a:rPr dirty="0" sz="1100" spc="5">
                <a:latin typeface="Arial"/>
                <a:cs typeface="Arial"/>
              </a:rPr>
              <a:t>Water </a:t>
            </a:r>
            <a:r>
              <a:rPr dirty="0" sz="1100">
                <a:latin typeface="Arial"/>
                <a:cs typeface="Arial"/>
              </a:rPr>
              <a:t>avoids water </a:t>
            </a:r>
            <a:r>
              <a:rPr dirty="0" sz="1100" spc="-5">
                <a:latin typeface="Arial"/>
                <a:cs typeface="Arial"/>
              </a:rPr>
              <a:t>wastage </a:t>
            </a:r>
            <a:r>
              <a:rPr dirty="0" sz="1100">
                <a:latin typeface="Arial"/>
                <a:cs typeface="Arial"/>
              </a:rPr>
              <a:t>by shutting off  the reject water</a:t>
            </a:r>
            <a:r>
              <a:rPr dirty="0" sz="1100" spc="-5">
                <a:latin typeface="Arial"/>
                <a:cs typeface="Arial"/>
              </a:rPr>
              <a:t> automatically</a:t>
            </a:r>
            <a:endParaRPr sz="1100">
              <a:latin typeface="Arial"/>
              <a:cs typeface="Arial"/>
            </a:endParaRPr>
          </a:p>
          <a:p>
            <a:pPr marL="469900" marR="195580" indent="-228600">
              <a:lnSpc>
                <a:spcPct val="110000"/>
              </a:lnSpc>
              <a:spcBef>
                <a:spcPts val="70"/>
              </a:spcBef>
              <a:buFont typeface="Symbol"/>
              <a:buChar char=""/>
              <a:tabLst>
                <a:tab pos="469265" algn="l"/>
                <a:tab pos="469900" algn="l"/>
              </a:tabLst>
            </a:pPr>
            <a:r>
              <a:rPr dirty="0" sz="1100">
                <a:latin typeface="Arial"/>
                <a:cs typeface="Arial"/>
              </a:rPr>
              <a:t>Inbuilt auto flush </a:t>
            </a:r>
            <a:r>
              <a:rPr dirty="0" sz="1100" spc="-5">
                <a:latin typeface="Arial"/>
                <a:cs typeface="Arial"/>
              </a:rPr>
              <a:t>system </a:t>
            </a:r>
            <a:r>
              <a:rPr dirty="0" sz="1100">
                <a:latin typeface="Arial"/>
                <a:cs typeface="Arial"/>
              </a:rPr>
              <a:t>to clean </a:t>
            </a:r>
            <a:r>
              <a:rPr dirty="0" sz="1100" spc="-10">
                <a:latin typeface="Arial"/>
                <a:cs typeface="Arial"/>
              </a:rPr>
              <a:t>RO </a:t>
            </a:r>
            <a:r>
              <a:rPr dirty="0" sz="1100">
                <a:latin typeface="Arial"/>
                <a:cs typeface="Arial"/>
              </a:rPr>
              <a:t>membrane </a:t>
            </a:r>
            <a:r>
              <a:rPr dirty="0" sz="1100" spc="-5">
                <a:latin typeface="Arial"/>
                <a:cs typeface="Arial"/>
              </a:rPr>
              <a:t>thus  </a:t>
            </a:r>
            <a:r>
              <a:rPr dirty="0" sz="1100">
                <a:latin typeface="Arial"/>
                <a:cs typeface="Arial"/>
              </a:rPr>
              <a:t>ensuring </a:t>
            </a:r>
            <a:r>
              <a:rPr dirty="0" sz="1100" spc="-5">
                <a:latin typeface="Arial"/>
                <a:cs typeface="Arial"/>
              </a:rPr>
              <a:t>longer </a:t>
            </a:r>
            <a:r>
              <a:rPr dirty="0" sz="1100">
                <a:latin typeface="Arial"/>
                <a:cs typeface="Arial"/>
              </a:rPr>
              <a:t>life.</a:t>
            </a:r>
            <a:endParaRPr sz="1100">
              <a:latin typeface="Arial"/>
              <a:cs typeface="Arial"/>
            </a:endParaRPr>
          </a:p>
          <a:p>
            <a:pPr>
              <a:lnSpc>
                <a:spcPct val="100000"/>
              </a:lnSpc>
              <a:spcBef>
                <a:spcPts val="15"/>
              </a:spcBef>
              <a:buFont typeface="Symbol"/>
              <a:buChar char=""/>
            </a:pPr>
            <a:endParaRPr sz="1250">
              <a:latin typeface="Arial"/>
              <a:cs typeface="Arial"/>
            </a:endParaRPr>
          </a:p>
          <a:p>
            <a:pPr marL="12700" marR="1997710">
              <a:lnSpc>
                <a:spcPct val="110000"/>
              </a:lnSpc>
            </a:pPr>
            <a:r>
              <a:rPr dirty="0" sz="1100" b="1">
                <a:latin typeface="Arial"/>
                <a:cs typeface="Arial"/>
              </a:rPr>
              <a:t>Important </a:t>
            </a:r>
            <a:r>
              <a:rPr dirty="0" sz="1100" spc="-5" b="1">
                <a:latin typeface="Arial"/>
                <a:cs typeface="Arial"/>
              </a:rPr>
              <a:t>Safety Instructions  </a:t>
            </a:r>
            <a:r>
              <a:rPr dirty="0" sz="1100" b="1">
                <a:latin typeface="Arial"/>
                <a:cs typeface="Arial"/>
              </a:rPr>
              <a:t>DO'S</a:t>
            </a:r>
            <a:endParaRPr sz="1100">
              <a:latin typeface="Arial"/>
              <a:cs typeface="Arial"/>
            </a:endParaRPr>
          </a:p>
          <a:p>
            <a:pPr marL="469900" indent="-228600">
              <a:lnSpc>
                <a:spcPct val="100000"/>
              </a:lnSpc>
              <a:spcBef>
                <a:spcPts val="219"/>
              </a:spcBef>
              <a:buFont typeface="Symbol"/>
              <a:buChar char=""/>
              <a:tabLst>
                <a:tab pos="469265" algn="l"/>
                <a:tab pos="469900" algn="l"/>
              </a:tabLst>
            </a:pPr>
            <a:r>
              <a:rPr dirty="0" sz="1100">
                <a:latin typeface="Arial"/>
                <a:cs typeface="Arial"/>
              </a:rPr>
              <a:t>Change filters </a:t>
            </a:r>
            <a:r>
              <a:rPr dirty="0" sz="1100" spc="-5">
                <a:latin typeface="Arial"/>
                <a:cs typeface="Arial"/>
              </a:rPr>
              <a:t>regularly </a:t>
            </a:r>
            <a:r>
              <a:rPr dirty="0" sz="1100">
                <a:latin typeface="Arial"/>
                <a:cs typeface="Arial"/>
              </a:rPr>
              <a:t>for clean water</a:t>
            </a:r>
            <a:endParaRPr sz="1100">
              <a:latin typeface="Arial"/>
              <a:cs typeface="Arial"/>
            </a:endParaRPr>
          </a:p>
          <a:p>
            <a:pPr marL="469900" marR="16510" indent="-228600">
              <a:lnSpc>
                <a:spcPct val="110000"/>
              </a:lnSpc>
              <a:spcBef>
                <a:spcPts val="95"/>
              </a:spcBef>
              <a:buFont typeface="Symbol"/>
              <a:buChar char=""/>
              <a:tabLst>
                <a:tab pos="469265" algn="l"/>
                <a:tab pos="469900" algn="l"/>
              </a:tabLst>
            </a:pPr>
            <a:r>
              <a:rPr dirty="0" sz="1100">
                <a:latin typeface="Arial"/>
                <a:cs typeface="Arial"/>
              </a:rPr>
              <a:t>Drain the </a:t>
            </a:r>
            <a:r>
              <a:rPr dirty="0" sz="1100" spc="-5">
                <a:latin typeface="Arial"/>
                <a:cs typeface="Arial"/>
              </a:rPr>
              <a:t>water </a:t>
            </a:r>
            <a:r>
              <a:rPr dirty="0" sz="1100">
                <a:latin typeface="Arial"/>
                <a:cs typeface="Arial"/>
              </a:rPr>
              <a:t>in the tank </a:t>
            </a:r>
            <a:r>
              <a:rPr dirty="0" sz="1100" spc="-15">
                <a:latin typeface="Arial"/>
                <a:cs typeface="Arial"/>
              </a:rPr>
              <a:t>if </a:t>
            </a:r>
            <a:r>
              <a:rPr dirty="0" sz="1100">
                <a:latin typeface="Arial"/>
                <a:cs typeface="Arial"/>
              </a:rPr>
              <a:t>it hasn’t been used for </a:t>
            </a:r>
            <a:r>
              <a:rPr dirty="0" sz="1100" spc="-5">
                <a:latin typeface="Arial"/>
                <a:cs typeface="Arial"/>
              </a:rPr>
              <a:t>over  </a:t>
            </a:r>
            <a:r>
              <a:rPr dirty="0" sz="1100">
                <a:latin typeface="Arial"/>
                <a:cs typeface="Arial"/>
              </a:rPr>
              <a:t>two</a:t>
            </a:r>
            <a:r>
              <a:rPr dirty="0" sz="1100" spc="-5">
                <a:latin typeface="Arial"/>
                <a:cs typeface="Arial"/>
              </a:rPr>
              <a:t> days</a:t>
            </a:r>
            <a:endParaRPr sz="1100">
              <a:latin typeface="Arial"/>
              <a:cs typeface="Arial"/>
            </a:endParaRPr>
          </a:p>
          <a:p>
            <a:pPr marL="469900" marR="169545" indent="-228600">
              <a:lnSpc>
                <a:spcPct val="110900"/>
              </a:lnSpc>
              <a:spcBef>
                <a:spcPts val="60"/>
              </a:spcBef>
              <a:buFont typeface="Symbol"/>
              <a:buChar char=""/>
              <a:tabLst>
                <a:tab pos="469265" algn="l"/>
                <a:tab pos="469900" algn="l"/>
              </a:tabLst>
            </a:pPr>
            <a:r>
              <a:rPr dirty="0" sz="1100">
                <a:latin typeface="Arial"/>
                <a:cs typeface="Arial"/>
              </a:rPr>
              <a:t>Open the top </a:t>
            </a:r>
            <a:r>
              <a:rPr dirty="0" sz="1100" spc="-10">
                <a:latin typeface="Arial"/>
                <a:cs typeface="Arial"/>
              </a:rPr>
              <a:t>cover </a:t>
            </a:r>
            <a:r>
              <a:rPr dirty="0" sz="1100">
                <a:latin typeface="Arial"/>
                <a:cs typeface="Arial"/>
              </a:rPr>
              <a:t>and push up the </a:t>
            </a:r>
            <a:r>
              <a:rPr dirty="0" sz="1100" spc="-5">
                <a:latin typeface="Arial"/>
                <a:cs typeface="Arial"/>
              </a:rPr>
              <a:t>lever </a:t>
            </a:r>
            <a:r>
              <a:rPr dirty="0" sz="1100">
                <a:latin typeface="Arial"/>
                <a:cs typeface="Arial"/>
              </a:rPr>
              <a:t>to drain the  tank</a:t>
            </a:r>
            <a:endParaRPr sz="1100">
              <a:latin typeface="Arial"/>
              <a:cs typeface="Arial"/>
            </a:endParaRPr>
          </a:p>
          <a:p>
            <a:pPr marL="469900" marR="257175" indent="-228600">
              <a:lnSpc>
                <a:spcPct val="110000"/>
              </a:lnSpc>
              <a:spcBef>
                <a:spcPts val="70"/>
              </a:spcBef>
              <a:buFont typeface="Symbol"/>
              <a:buChar char=""/>
              <a:tabLst>
                <a:tab pos="469265" algn="l"/>
                <a:tab pos="469900" algn="l"/>
              </a:tabLst>
            </a:pPr>
            <a:r>
              <a:rPr dirty="0" sz="1100">
                <a:latin typeface="Arial"/>
                <a:cs typeface="Arial"/>
              </a:rPr>
              <a:t>Discard the first filling of the </a:t>
            </a:r>
            <a:r>
              <a:rPr dirty="0" sz="1100" spc="-5">
                <a:latin typeface="Arial"/>
                <a:cs typeface="Arial"/>
              </a:rPr>
              <a:t>water </a:t>
            </a:r>
            <a:r>
              <a:rPr dirty="0" sz="1100">
                <a:latin typeface="Arial"/>
                <a:cs typeface="Arial"/>
              </a:rPr>
              <a:t>from </a:t>
            </a:r>
            <a:r>
              <a:rPr dirty="0" sz="1100" spc="-5">
                <a:latin typeface="Arial"/>
                <a:cs typeface="Arial"/>
              </a:rPr>
              <a:t>storage</a:t>
            </a:r>
            <a:r>
              <a:rPr dirty="0" sz="1100" spc="-35">
                <a:latin typeface="Arial"/>
                <a:cs typeface="Arial"/>
              </a:rPr>
              <a:t> </a:t>
            </a:r>
            <a:r>
              <a:rPr dirty="0" sz="1100">
                <a:latin typeface="Arial"/>
                <a:cs typeface="Arial"/>
              </a:rPr>
              <a:t>tank  after</a:t>
            </a:r>
            <a:r>
              <a:rPr dirty="0" sz="1100" spc="-5">
                <a:latin typeface="Arial"/>
                <a:cs typeface="Arial"/>
              </a:rPr>
              <a:t> cleaning</a:t>
            </a:r>
            <a:endParaRPr sz="1100">
              <a:latin typeface="Arial"/>
              <a:cs typeface="Arial"/>
            </a:endParaRPr>
          </a:p>
          <a:p>
            <a:pPr marL="469900" indent="-228600">
              <a:lnSpc>
                <a:spcPct val="100000"/>
              </a:lnSpc>
              <a:spcBef>
                <a:spcPts val="215"/>
              </a:spcBef>
              <a:buFont typeface="Symbol"/>
              <a:buChar char=""/>
              <a:tabLst>
                <a:tab pos="469265" algn="l"/>
                <a:tab pos="469900" algn="l"/>
              </a:tabLst>
            </a:pPr>
            <a:r>
              <a:rPr dirty="0" sz="1100" spc="5">
                <a:latin typeface="Arial"/>
                <a:cs typeface="Arial"/>
              </a:rPr>
              <a:t>Wipe </a:t>
            </a:r>
            <a:r>
              <a:rPr dirty="0" sz="1100">
                <a:latin typeface="Arial"/>
                <a:cs typeface="Arial"/>
              </a:rPr>
              <a:t>the inside </a:t>
            </a:r>
            <a:r>
              <a:rPr dirty="0" sz="1100" spc="-15">
                <a:latin typeface="Arial"/>
                <a:cs typeface="Arial"/>
              </a:rPr>
              <a:t>of </a:t>
            </a:r>
            <a:r>
              <a:rPr dirty="0" sz="1100">
                <a:latin typeface="Arial"/>
                <a:cs typeface="Arial"/>
              </a:rPr>
              <a:t>the tank with a </a:t>
            </a:r>
            <a:r>
              <a:rPr dirty="0" sz="1100" spc="-5">
                <a:latin typeface="Arial"/>
                <a:cs typeface="Arial"/>
              </a:rPr>
              <a:t>soft</a:t>
            </a:r>
            <a:r>
              <a:rPr dirty="0" sz="1100" spc="-35">
                <a:latin typeface="Arial"/>
                <a:cs typeface="Arial"/>
              </a:rPr>
              <a:t> </a:t>
            </a:r>
            <a:r>
              <a:rPr dirty="0" sz="1100">
                <a:latin typeface="Arial"/>
                <a:cs typeface="Arial"/>
              </a:rPr>
              <a:t>cloth</a:t>
            </a:r>
            <a:endParaRPr sz="1100">
              <a:latin typeface="Arial"/>
              <a:cs typeface="Arial"/>
            </a:endParaRPr>
          </a:p>
          <a:p>
            <a:pPr>
              <a:lnSpc>
                <a:spcPct val="100000"/>
              </a:lnSpc>
              <a:spcBef>
                <a:spcPts val="20"/>
              </a:spcBef>
              <a:buFont typeface="Symbol"/>
              <a:buChar char=""/>
            </a:pPr>
            <a:endParaRPr sz="1350">
              <a:latin typeface="Arial"/>
              <a:cs typeface="Arial"/>
            </a:endParaRPr>
          </a:p>
          <a:p>
            <a:pPr marL="12700">
              <a:lnSpc>
                <a:spcPct val="100000"/>
              </a:lnSpc>
            </a:pPr>
            <a:r>
              <a:rPr dirty="0" sz="1100" b="1">
                <a:latin typeface="Arial"/>
                <a:cs typeface="Arial"/>
              </a:rPr>
              <a:t>DONT’S</a:t>
            </a:r>
            <a:endParaRPr sz="1100">
              <a:latin typeface="Arial"/>
              <a:cs typeface="Arial"/>
            </a:endParaRPr>
          </a:p>
          <a:p>
            <a:pPr marL="469900" marR="5080" indent="-228600">
              <a:lnSpc>
                <a:spcPct val="110900"/>
              </a:lnSpc>
              <a:spcBef>
                <a:spcPts val="75"/>
              </a:spcBef>
              <a:buFont typeface="Symbol"/>
              <a:buChar char=""/>
              <a:tabLst>
                <a:tab pos="469265" algn="l"/>
                <a:tab pos="469900" algn="l"/>
              </a:tabLst>
            </a:pPr>
            <a:r>
              <a:rPr dirty="0" sz="1100">
                <a:latin typeface="Arial"/>
                <a:cs typeface="Arial"/>
              </a:rPr>
              <a:t>Do not place any heavy or sharp </a:t>
            </a:r>
            <a:r>
              <a:rPr dirty="0" sz="1100" spc="-5">
                <a:latin typeface="Arial"/>
                <a:cs typeface="Arial"/>
              </a:rPr>
              <a:t>object </a:t>
            </a:r>
            <a:r>
              <a:rPr dirty="0" sz="1100">
                <a:latin typeface="Arial"/>
                <a:cs typeface="Arial"/>
              </a:rPr>
              <a:t>on the top of</a:t>
            </a:r>
            <a:r>
              <a:rPr dirty="0" sz="1100" spc="-40">
                <a:latin typeface="Arial"/>
                <a:cs typeface="Arial"/>
              </a:rPr>
              <a:t> </a:t>
            </a:r>
            <a:r>
              <a:rPr dirty="0" sz="1100">
                <a:latin typeface="Arial"/>
                <a:cs typeface="Arial"/>
              </a:rPr>
              <a:t>the  purifier as it </a:t>
            </a:r>
            <a:r>
              <a:rPr dirty="0" sz="1100" spc="-5">
                <a:latin typeface="Arial"/>
                <a:cs typeface="Arial"/>
              </a:rPr>
              <a:t>might </a:t>
            </a:r>
            <a:r>
              <a:rPr dirty="0" sz="1100">
                <a:latin typeface="Arial"/>
                <a:cs typeface="Arial"/>
              </a:rPr>
              <a:t>damage the</a:t>
            </a:r>
            <a:r>
              <a:rPr dirty="0" sz="1100" spc="-35">
                <a:latin typeface="Arial"/>
                <a:cs typeface="Arial"/>
              </a:rPr>
              <a:t> </a:t>
            </a:r>
            <a:r>
              <a:rPr dirty="0" sz="1100">
                <a:latin typeface="Arial"/>
                <a:cs typeface="Arial"/>
              </a:rPr>
              <a:t>product</a:t>
            </a:r>
            <a:endParaRPr sz="1100">
              <a:latin typeface="Arial"/>
              <a:cs typeface="Arial"/>
            </a:endParaRPr>
          </a:p>
          <a:p>
            <a:pPr marL="469900" marR="359410" indent="-228600">
              <a:lnSpc>
                <a:spcPct val="110000"/>
              </a:lnSpc>
              <a:spcBef>
                <a:spcPts val="70"/>
              </a:spcBef>
              <a:buFont typeface="Symbol"/>
              <a:buChar char=""/>
              <a:tabLst>
                <a:tab pos="469265" algn="l"/>
                <a:tab pos="469900" algn="l"/>
              </a:tabLst>
            </a:pPr>
            <a:r>
              <a:rPr dirty="0" sz="1100">
                <a:latin typeface="Arial"/>
                <a:cs typeface="Arial"/>
              </a:rPr>
              <a:t>Do not pull or push the water dispensing </a:t>
            </a:r>
            <a:r>
              <a:rPr dirty="0" sz="1100" spc="-5">
                <a:latin typeface="Arial"/>
                <a:cs typeface="Arial"/>
              </a:rPr>
              <a:t>lever</a:t>
            </a:r>
            <a:r>
              <a:rPr dirty="0" sz="1100" spc="-85">
                <a:latin typeface="Arial"/>
                <a:cs typeface="Arial"/>
              </a:rPr>
              <a:t> </a:t>
            </a:r>
            <a:r>
              <a:rPr dirty="0" sz="1100">
                <a:latin typeface="Arial"/>
                <a:cs typeface="Arial"/>
              </a:rPr>
              <a:t>with  excessive</a:t>
            </a:r>
            <a:r>
              <a:rPr dirty="0" sz="1100" spc="-35">
                <a:latin typeface="Arial"/>
                <a:cs typeface="Arial"/>
              </a:rPr>
              <a:t> </a:t>
            </a:r>
            <a:r>
              <a:rPr dirty="0" sz="1100">
                <a:latin typeface="Arial"/>
                <a:cs typeface="Arial"/>
              </a:rPr>
              <a:t>force.</a:t>
            </a:r>
            <a:endParaRPr sz="1100">
              <a:latin typeface="Arial"/>
              <a:cs typeface="Arial"/>
            </a:endParaRPr>
          </a:p>
          <a:p>
            <a:pPr marL="469900" indent="-228600">
              <a:lnSpc>
                <a:spcPct val="100000"/>
              </a:lnSpc>
              <a:spcBef>
                <a:spcPts val="215"/>
              </a:spcBef>
              <a:buFont typeface="Symbol"/>
              <a:buChar char=""/>
              <a:tabLst>
                <a:tab pos="469265" algn="l"/>
                <a:tab pos="469900" algn="l"/>
              </a:tabLst>
            </a:pPr>
            <a:r>
              <a:rPr dirty="0" sz="1100">
                <a:latin typeface="Arial"/>
                <a:cs typeface="Arial"/>
              </a:rPr>
              <a:t>Do not tilt the </a:t>
            </a:r>
            <a:r>
              <a:rPr dirty="0" sz="1100" spc="-5">
                <a:latin typeface="Arial"/>
                <a:cs typeface="Arial"/>
              </a:rPr>
              <a:t>purifier </a:t>
            </a:r>
            <a:r>
              <a:rPr dirty="0" sz="1100">
                <a:latin typeface="Arial"/>
                <a:cs typeface="Arial"/>
              </a:rPr>
              <a:t>more than 10</a:t>
            </a:r>
            <a:r>
              <a:rPr dirty="0" sz="1100" spc="-5">
                <a:latin typeface="Arial"/>
                <a:cs typeface="Arial"/>
              </a:rPr>
              <a:t> degree.</a:t>
            </a:r>
            <a:endParaRPr sz="1100">
              <a:latin typeface="Arial"/>
              <a:cs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idx="7" sz="quarter"/>
          </p:nvPr>
        </p:nvSpPr>
        <p:spPr>
          <a:prstGeom prst="rect"/>
        </p:spPr>
        <p:txBody>
          <a:bodyPr wrap="square" lIns="0" tIns="6350" rIns="0" bIns="0" rtlCol="0" vert="horz">
            <a:spAutoFit/>
          </a:bodyPr>
          <a:lstStyle/>
          <a:p>
            <a:pPr marL="12700">
              <a:lnSpc>
                <a:spcPct val="100000"/>
              </a:lnSpc>
              <a:spcBef>
                <a:spcPts val="50"/>
              </a:spcBef>
            </a:pPr>
            <a:r>
              <a:rPr dirty="0" spc="-100"/>
              <a:t>Page </a:t>
            </a:r>
            <a:fld id="{81D60167-4931-47E6-BA6A-407CBD079E47}" type="slidenum">
              <a:rPr dirty="0" b="1">
                <a:latin typeface="Calibri"/>
                <a:cs typeface="Calibri"/>
              </a:rPr>
              <a:t>24</a:t>
            </a:fld>
            <a:r>
              <a:rPr dirty="0" b="1">
                <a:latin typeface="Calibri"/>
                <a:cs typeface="Calibri"/>
              </a:rPr>
              <a:t> </a:t>
            </a:r>
            <a:r>
              <a:rPr dirty="0" spc="-10"/>
              <a:t>of</a:t>
            </a:r>
            <a:r>
              <a:rPr dirty="0" spc="-90"/>
              <a:t> </a:t>
            </a:r>
            <a:r>
              <a:rPr dirty="0" b="1">
                <a:latin typeface="Calibri"/>
                <a:cs typeface="Calibri"/>
              </a:rPr>
              <a:t>46</a:t>
            </a:r>
          </a:p>
        </p:txBody>
      </p:sp>
      <p:sp>
        <p:nvSpPr>
          <p:cNvPr id="2" name="object 2"/>
          <p:cNvSpPr txBox="1"/>
          <p:nvPr/>
        </p:nvSpPr>
        <p:spPr>
          <a:xfrm>
            <a:off x="711200" y="436891"/>
            <a:ext cx="1539240" cy="193675"/>
          </a:xfrm>
          <a:prstGeom prst="rect">
            <a:avLst/>
          </a:prstGeom>
        </p:spPr>
        <p:txBody>
          <a:bodyPr wrap="square" lIns="0" tIns="12700" rIns="0" bIns="0" rtlCol="0" vert="horz">
            <a:spAutoFit/>
          </a:bodyPr>
          <a:lstStyle/>
          <a:p>
            <a:pPr marL="12700">
              <a:lnSpc>
                <a:spcPct val="100000"/>
              </a:lnSpc>
              <a:spcBef>
                <a:spcPts val="100"/>
              </a:spcBef>
            </a:pPr>
            <a:r>
              <a:rPr dirty="0" sz="1100" spc="-120">
                <a:latin typeface="Arial"/>
                <a:cs typeface="Arial"/>
              </a:rPr>
              <a:t>SATHYABAMA</a:t>
            </a:r>
            <a:r>
              <a:rPr dirty="0" sz="1100" spc="-70">
                <a:latin typeface="Arial"/>
                <a:cs typeface="Arial"/>
              </a:rPr>
              <a:t> </a:t>
            </a:r>
            <a:r>
              <a:rPr dirty="0" sz="1100" spc="-135">
                <a:latin typeface="Arial"/>
                <a:cs typeface="Arial"/>
              </a:rPr>
              <a:t>UNIVERSITY</a:t>
            </a:r>
            <a:endParaRPr sz="1100">
              <a:latin typeface="Arial"/>
              <a:cs typeface="Arial"/>
            </a:endParaRPr>
          </a:p>
        </p:txBody>
      </p:sp>
      <p:sp>
        <p:nvSpPr>
          <p:cNvPr id="3" name="object 3"/>
          <p:cNvSpPr txBox="1"/>
          <p:nvPr/>
        </p:nvSpPr>
        <p:spPr>
          <a:xfrm>
            <a:off x="3047505" y="436891"/>
            <a:ext cx="1629410" cy="193675"/>
          </a:xfrm>
          <a:prstGeom prst="rect">
            <a:avLst/>
          </a:prstGeom>
        </p:spPr>
        <p:txBody>
          <a:bodyPr wrap="square" lIns="0" tIns="12700" rIns="0" bIns="0" rtlCol="0" vert="horz">
            <a:spAutoFit/>
          </a:bodyPr>
          <a:lstStyle/>
          <a:p>
            <a:pPr marL="12700">
              <a:lnSpc>
                <a:spcPct val="100000"/>
              </a:lnSpc>
              <a:spcBef>
                <a:spcPts val="100"/>
              </a:spcBef>
            </a:pPr>
            <a:r>
              <a:rPr dirty="0" sz="1100" spc="-85">
                <a:latin typeface="Arial"/>
                <a:cs typeface="Arial"/>
              </a:rPr>
              <a:t>UNIT </a:t>
            </a:r>
            <a:r>
              <a:rPr dirty="0" sz="1100" spc="-70">
                <a:latin typeface="Arial"/>
                <a:cs typeface="Arial"/>
              </a:rPr>
              <a:t>IV </a:t>
            </a:r>
            <a:r>
              <a:rPr dirty="0" sz="1100" spc="-135">
                <a:latin typeface="Arial"/>
                <a:cs typeface="Arial"/>
              </a:rPr>
              <a:t>FLYING </a:t>
            </a:r>
            <a:r>
              <a:rPr dirty="0" sz="1100" spc="-55">
                <a:latin typeface="Arial"/>
                <a:cs typeface="Arial"/>
              </a:rPr>
              <a:t>IN</a:t>
            </a:r>
            <a:r>
              <a:rPr dirty="0" sz="1100" spc="-185">
                <a:latin typeface="Arial"/>
                <a:cs typeface="Arial"/>
              </a:rPr>
              <a:t> </a:t>
            </a:r>
            <a:r>
              <a:rPr dirty="0" sz="1100" spc="-160">
                <a:latin typeface="Arial"/>
                <a:cs typeface="Arial"/>
              </a:rPr>
              <a:t>COLOURS</a:t>
            </a:r>
            <a:endParaRPr sz="1100">
              <a:latin typeface="Arial"/>
              <a:cs typeface="Arial"/>
            </a:endParaRPr>
          </a:p>
        </p:txBody>
      </p:sp>
      <p:sp>
        <p:nvSpPr>
          <p:cNvPr id="4" name="object 4"/>
          <p:cNvSpPr txBox="1"/>
          <p:nvPr/>
        </p:nvSpPr>
        <p:spPr>
          <a:xfrm>
            <a:off x="711200" y="1062331"/>
            <a:ext cx="3992245" cy="5975350"/>
          </a:xfrm>
          <a:prstGeom prst="rect">
            <a:avLst/>
          </a:prstGeom>
        </p:spPr>
        <p:txBody>
          <a:bodyPr wrap="square" lIns="0" tIns="12700" rIns="0" bIns="0" rtlCol="0" vert="horz">
            <a:spAutoFit/>
          </a:bodyPr>
          <a:lstStyle/>
          <a:p>
            <a:pPr algn="just" marL="469900" marR="55244" indent="-228600">
              <a:lnSpc>
                <a:spcPct val="110000"/>
              </a:lnSpc>
              <a:spcBef>
                <a:spcPts val="100"/>
              </a:spcBef>
              <a:buFont typeface="Symbol"/>
              <a:buChar char=""/>
              <a:tabLst>
                <a:tab pos="469900" algn="l"/>
              </a:tabLst>
            </a:pPr>
            <a:r>
              <a:rPr dirty="0" sz="1100">
                <a:latin typeface="Arial"/>
                <a:cs typeface="Arial"/>
              </a:rPr>
              <a:t>Do not by </a:t>
            </a:r>
            <a:r>
              <a:rPr dirty="0" sz="1100" spc="-5">
                <a:latin typeface="Arial"/>
                <a:cs typeface="Arial"/>
              </a:rPr>
              <a:t>mistake interchange </a:t>
            </a:r>
            <a:r>
              <a:rPr dirty="0" sz="1100">
                <a:latin typeface="Arial"/>
                <a:cs typeface="Arial"/>
              </a:rPr>
              <a:t>the inlet and outlet of the  filter.</a:t>
            </a:r>
            <a:endParaRPr sz="1100">
              <a:latin typeface="Arial"/>
              <a:cs typeface="Arial"/>
            </a:endParaRPr>
          </a:p>
          <a:p>
            <a:pPr algn="just" marL="469900" marR="64135" indent="-228600">
              <a:lnSpc>
                <a:spcPct val="110900"/>
              </a:lnSpc>
              <a:spcBef>
                <a:spcPts val="60"/>
              </a:spcBef>
              <a:buFont typeface="Symbol"/>
              <a:buChar char=""/>
              <a:tabLst>
                <a:tab pos="469900" algn="l"/>
              </a:tabLst>
            </a:pPr>
            <a:r>
              <a:rPr dirty="0" sz="1100">
                <a:latin typeface="Arial"/>
                <a:cs typeface="Arial"/>
              </a:rPr>
              <a:t>Do not install the purifier </a:t>
            </a:r>
            <a:r>
              <a:rPr dirty="0" sz="1100" spc="-5">
                <a:latin typeface="Arial"/>
                <a:cs typeface="Arial"/>
              </a:rPr>
              <a:t>where </a:t>
            </a:r>
            <a:r>
              <a:rPr dirty="0" sz="1100">
                <a:latin typeface="Arial"/>
                <a:cs typeface="Arial"/>
              </a:rPr>
              <a:t>water or rain </a:t>
            </a:r>
            <a:r>
              <a:rPr dirty="0" sz="1100" spc="-5">
                <a:latin typeface="Arial"/>
                <a:cs typeface="Arial"/>
              </a:rPr>
              <a:t>could</a:t>
            </a:r>
            <a:r>
              <a:rPr dirty="0" sz="1100" spc="-55">
                <a:latin typeface="Arial"/>
                <a:cs typeface="Arial"/>
              </a:rPr>
              <a:t> </a:t>
            </a:r>
            <a:r>
              <a:rPr dirty="0" sz="1100">
                <a:latin typeface="Arial"/>
                <a:cs typeface="Arial"/>
              </a:rPr>
              <a:t>leak  into it(Outdoor</a:t>
            </a:r>
            <a:r>
              <a:rPr dirty="0" sz="1100" spc="-5">
                <a:latin typeface="Arial"/>
                <a:cs typeface="Arial"/>
              </a:rPr>
              <a:t> </a:t>
            </a:r>
            <a:r>
              <a:rPr dirty="0" sz="1100" spc="-10">
                <a:latin typeface="Arial"/>
                <a:cs typeface="Arial"/>
              </a:rPr>
              <a:t>etc)</a:t>
            </a:r>
            <a:endParaRPr sz="1100">
              <a:latin typeface="Arial"/>
              <a:cs typeface="Arial"/>
            </a:endParaRPr>
          </a:p>
          <a:p>
            <a:pPr>
              <a:lnSpc>
                <a:spcPct val="100000"/>
              </a:lnSpc>
              <a:spcBef>
                <a:spcPts val="15"/>
              </a:spcBef>
            </a:pPr>
            <a:endParaRPr sz="1350">
              <a:latin typeface="Arial"/>
              <a:cs typeface="Arial"/>
            </a:endParaRPr>
          </a:p>
          <a:p>
            <a:pPr marL="12700">
              <a:lnSpc>
                <a:spcPct val="100000"/>
              </a:lnSpc>
            </a:pPr>
            <a:r>
              <a:rPr dirty="0" sz="1100" b="1">
                <a:latin typeface="Arial"/>
                <a:cs typeface="Arial"/>
              </a:rPr>
              <a:t>Troubleshooting </a:t>
            </a:r>
            <a:r>
              <a:rPr dirty="0" sz="1100" spc="-5" b="1">
                <a:latin typeface="Arial"/>
                <a:cs typeface="Arial"/>
              </a:rPr>
              <a:t>(Problems&amp; Solutions)</a:t>
            </a:r>
            <a:endParaRPr sz="1100">
              <a:latin typeface="Arial"/>
              <a:cs typeface="Arial"/>
            </a:endParaRPr>
          </a:p>
          <a:p>
            <a:pPr marL="167640" indent="-155575">
              <a:lnSpc>
                <a:spcPct val="100000"/>
              </a:lnSpc>
              <a:spcBef>
                <a:spcPts val="145"/>
              </a:spcBef>
              <a:buAutoNum type="arabicPeriod"/>
              <a:tabLst>
                <a:tab pos="168275" algn="l"/>
              </a:tabLst>
            </a:pPr>
            <a:r>
              <a:rPr dirty="0" sz="1100" i="1">
                <a:latin typeface="Arial"/>
                <a:cs typeface="Arial"/>
              </a:rPr>
              <a:t>Why does water taste bad, is </a:t>
            </a:r>
            <a:r>
              <a:rPr dirty="0" sz="1100" spc="-15" i="1">
                <a:latin typeface="Arial"/>
                <a:cs typeface="Arial"/>
              </a:rPr>
              <a:t>it </a:t>
            </a:r>
            <a:r>
              <a:rPr dirty="0" sz="1100" i="1">
                <a:latin typeface="Arial"/>
                <a:cs typeface="Arial"/>
              </a:rPr>
              <a:t>time to change</a:t>
            </a:r>
            <a:r>
              <a:rPr dirty="0" sz="1100" spc="-45" i="1">
                <a:latin typeface="Arial"/>
                <a:cs typeface="Arial"/>
              </a:rPr>
              <a:t> </a:t>
            </a:r>
            <a:r>
              <a:rPr dirty="0" sz="1100" i="1">
                <a:latin typeface="Arial"/>
                <a:cs typeface="Arial"/>
              </a:rPr>
              <a:t>filters?</a:t>
            </a:r>
            <a:endParaRPr sz="1100">
              <a:latin typeface="Arial"/>
              <a:cs typeface="Arial"/>
            </a:endParaRPr>
          </a:p>
          <a:p>
            <a:pPr marL="12700">
              <a:lnSpc>
                <a:spcPct val="100000"/>
              </a:lnSpc>
              <a:spcBef>
                <a:spcPts val="135"/>
              </a:spcBef>
            </a:pPr>
            <a:r>
              <a:rPr dirty="0" sz="1100">
                <a:latin typeface="Arial"/>
                <a:cs typeface="Arial"/>
              </a:rPr>
              <a:t>Initially clean the storage tank and dispose of water. If</a:t>
            </a:r>
            <a:r>
              <a:rPr dirty="0" sz="1100" spc="30">
                <a:latin typeface="Arial"/>
                <a:cs typeface="Arial"/>
              </a:rPr>
              <a:t> </a:t>
            </a:r>
            <a:r>
              <a:rPr dirty="0" sz="1100">
                <a:latin typeface="Arial"/>
                <a:cs typeface="Arial"/>
              </a:rPr>
              <a:t>the</a:t>
            </a:r>
            <a:endParaRPr sz="1100">
              <a:latin typeface="Arial"/>
              <a:cs typeface="Arial"/>
            </a:endParaRPr>
          </a:p>
          <a:p>
            <a:pPr marL="12700" marR="6985">
              <a:lnSpc>
                <a:spcPct val="110000"/>
              </a:lnSpc>
              <a:spcBef>
                <a:spcPts val="10"/>
              </a:spcBef>
            </a:pPr>
            <a:r>
              <a:rPr dirty="0" sz="1100">
                <a:latin typeface="Arial"/>
                <a:cs typeface="Arial"/>
              </a:rPr>
              <a:t>purified water still tastes bad call our service department to  change</a:t>
            </a:r>
            <a:r>
              <a:rPr dirty="0" sz="1100" spc="-5">
                <a:latin typeface="Arial"/>
                <a:cs typeface="Arial"/>
              </a:rPr>
              <a:t> </a:t>
            </a:r>
            <a:r>
              <a:rPr dirty="0" sz="1100">
                <a:latin typeface="Arial"/>
                <a:cs typeface="Arial"/>
              </a:rPr>
              <a:t>filters.</a:t>
            </a:r>
            <a:endParaRPr sz="1100">
              <a:latin typeface="Arial"/>
              <a:cs typeface="Arial"/>
            </a:endParaRPr>
          </a:p>
          <a:p>
            <a:pPr marL="168275" indent="-156210">
              <a:lnSpc>
                <a:spcPct val="100000"/>
              </a:lnSpc>
              <a:spcBef>
                <a:spcPts val="130"/>
              </a:spcBef>
              <a:buAutoNum type="arabicPeriod" startAt="2"/>
              <a:tabLst>
                <a:tab pos="168910" algn="l"/>
              </a:tabLst>
            </a:pPr>
            <a:r>
              <a:rPr dirty="0" sz="1100" i="1">
                <a:latin typeface="Arial"/>
                <a:cs typeface="Arial"/>
              </a:rPr>
              <a:t>Why too much or too little </a:t>
            </a:r>
            <a:r>
              <a:rPr dirty="0" sz="1100" spc="-5" i="1">
                <a:latin typeface="Arial"/>
                <a:cs typeface="Arial"/>
              </a:rPr>
              <a:t>water </a:t>
            </a:r>
            <a:r>
              <a:rPr dirty="0" sz="1100" i="1">
                <a:latin typeface="Arial"/>
                <a:cs typeface="Arial"/>
              </a:rPr>
              <a:t>being</a:t>
            </a:r>
            <a:r>
              <a:rPr dirty="0" sz="1100" spc="-35" i="1">
                <a:latin typeface="Arial"/>
                <a:cs typeface="Arial"/>
              </a:rPr>
              <a:t> </a:t>
            </a:r>
            <a:r>
              <a:rPr dirty="0" sz="1100" i="1">
                <a:latin typeface="Arial"/>
                <a:cs typeface="Arial"/>
              </a:rPr>
              <a:t>purified?</a:t>
            </a:r>
            <a:endParaRPr sz="1100">
              <a:latin typeface="Arial"/>
              <a:cs typeface="Arial"/>
            </a:endParaRPr>
          </a:p>
          <a:p>
            <a:pPr marL="12700" marR="6985">
              <a:lnSpc>
                <a:spcPts val="1460"/>
              </a:lnSpc>
              <a:spcBef>
                <a:spcPts val="65"/>
              </a:spcBef>
            </a:pPr>
            <a:r>
              <a:rPr dirty="0" sz="1100">
                <a:latin typeface="Arial"/>
                <a:cs typeface="Arial"/>
              </a:rPr>
              <a:t>Either the Filters may be clogged or damaged. It depends on  the tap water </a:t>
            </a:r>
            <a:r>
              <a:rPr dirty="0" sz="1100" spc="-5">
                <a:latin typeface="Arial"/>
                <a:cs typeface="Arial"/>
              </a:rPr>
              <a:t>value </a:t>
            </a:r>
            <a:r>
              <a:rPr dirty="0" sz="1100">
                <a:latin typeface="Arial"/>
                <a:cs typeface="Arial"/>
              </a:rPr>
              <a:t>that might require </a:t>
            </a:r>
            <a:r>
              <a:rPr dirty="0" sz="1100" spc="-5">
                <a:latin typeface="Arial"/>
                <a:cs typeface="Arial"/>
              </a:rPr>
              <a:t>change </a:t>
            </a:r>
            <a:r>
              <a:rPr dirty="0" sz="1100">
                <a:latin typeface="Arial"/>
                <a:cs typeface="Arial"/>
              </a:rPr>
              <a:t>or</a:t>
            </a:r>
            <a:r>
              <a:rPr dirty="0" sz="1100" spc="-25">
                <a:latin typeface="Arial"/>
                <a:cs typeface="Arial"/>
              </a:rPr>
              <a:t> </a:t>
            </a:r>
            <a:r>
              <a:rPr dirty="0" sz="1100">
                <a:latin typeface="Arial"/>
                <a:cs typeface="Arial"/>
              </a:rPr>
              <a:t>rectification.</a:t>
            </a:r>
            <a:endParaRPr sz="1100">
              <a:latin typeface="Arial"/>
              <a:cs typeface="Arial"/>
            </a:endParaRPr>
          </a:p>
          <a:p>
            <a:pPr marL="168275" indent="-156210">
              <a:lnSpc>
                <a:spcPct val="100000"/>
              </a:lnSpc>
              <a:spcBef>
                <a:spcPts val="65"/>
              </a:spcBef>
              <a:buAutoNum type="arabicPeriod" startAt="3"/>
              <a:tabLst>
                <a:tab pos="168910" algn="l"/>
              </a:tabLst>
            </a:pPr>
            <a:r>
              <a:rPr dirty="0" sz="1100" i="1">
                <a:latin typeface="Arial"/>
                <a:cs typeface="Arial"/>
              </a:rPr>
              <a:t>How to clean the</a:t>
            </a:r>
            <a:r>
              <a:rPr dirty="0" sz="1100" spc="-30" i="1">
                <a:latin typeface="Arial"/>
                <a:cs typeface="Arial"/>
              </a:rPr>
              <a:t> </a:t>
            </a:r>
            <a:r>
              <a:rPr dirty="0" sz="1100" spc="-5" i="1">
                <a:latin typeface="Arial"/>
                <a:cs typeface="Arial"/>
              </a:rPr>
              <a:t>pre-filter?</a:t>
            </a:r>
            <a:endParaRPr sz="1100">
              <a:latin typeface="Arial"/>
              <a:cs typeface="Arial"/>
            </a:endParaRPr>
          </a:p>
          <a:p>
            <a:pPr algn="just" marL="12700" marR="5715">
              <a:lnSpc>
                <a:spcPct val="110000"/>
              </a:lnSpc>
            </a:pPr>
            <a:r>
              <a:rPr dirty="0" sz="1100">
                <a:latin typeface="Arial"/>
                <a:cs typeface="Arial"/>
              </a:rPr>
              <a:t>Close the tap water valve, hold the top of the filter, push  </a:t>
            </a:r>
            <a:r>
              <a:rPr dirty="0" sz="1100" spc="-5">
                <a:latin typeface="Arial"/>
                <a:cs typeface="Arial"/>
              </a:rPr>
              <a:t>downward </a:t>
            </a:r>
            <a:r>
              <a:rPr dirty="0" sz="1100">
                <a:latin typeface="Arial"/>
                <a:cs typeface="Arial"/>
              </a:rPr>
              <a:t>and separate it from the cold water pipe. It is </a:t>
            </a:r>
            <a:r>
              <a:rPr dirty="0" sz="1100" spc="-5">
                <a:latin typeface="Arial"/>
                <a:cs typeface="Arial"/>
              </a:rPr>
              <a:t>always  advisable </a:t>
            </a:r>
            <a:r>
              <a:rPr dirty="0" sz="1100">
                <a:latin typeface="Arial"/>
                <a:cs typeface="Arial"/>
              </a:rPr>
              <a:t>to clean the pre-filter by back</a:t>
            </a:r>
            <a:r>
              <a:rPr dirty="0" sz="1100" spc="-30">
                <a:latin typeface="Arial"/>
                <a:cs typeface="Arial"/>
              </a:rPr>
              <a:t> </a:t>
            </a:r>
            <a:r>
              <a:rPr dirty="0" sz="1100">
                <a:latin typeface="Arial"/>
                <a:cs typeface="Arial"/>
              </a:rPr>
              <a:t>flushing.</a:t>
            </a:r>
            <a:endParaRPr sz="1100">
              <a:latin typeface="Arial"/>
              <a:cs typeface="Arial"/>
            </a:endParaRPr>
          </a:p>
          <a:p>
            <a:pPr algn="just" marL="168275" indent="-156210">
              <a:lnSpc>
                <a:spcPct val="100000"/>
              </a:lnSpc>
              <a:spcBef>
                <a:spcPts val="155"/>
              </a:spcBef>
              <a:buAutoNum type="arabicPeriod" startAt="4"/>
              <a:tabLst>
                <a:tab pos="168910" algn="l"/>
              </a:tabLst>
            </a:pPr>
            <a:r>
              <a:rPr dirty="0" sz="1100" i="1">
                <a:latin typeface="Arial"/>
                <a:cs typeface="Arial"/>
              </a:rPr>
              <a:t>How to backflush the</a:t>
            </a:r>
            <a:r>
              <a:rPr dirty="0" sz="1100" spc="-40" i="1">
                <a:latin typeface="Arial"/>
                <a:cs typeface="Arial"/>
              </a:rPr>
              <a:t> </a:t>
            </a:r>
            <a:r>
              <a:rPr dirty="0" sz="1100" i="1">
                <a:latin typeface="Arial"/>
                <a:cs typeface="Arial"/>
              </a:rPr>
              <a:t>pre-filter?</a:t>
            </a:r>
            <a:endParaRPr sz="1100">
              <a:latin typeface="Arial"/>
              <a:cs typeface="Arial"/>
            </a:endParaRPr>
          </a:p>
          <a:p>
            <a:pPr algn="just" marL="12700" marR="5080">
              <a:lnSpc>
                <a:spcPct val="110000"/>
              </a:lnSpc>
            </a:pPr>
            <a:r>
              <a:rPr dirty="0" sz="1100">
                <a:latin typeface="Arial"/>
                <a:cs typeface="Arial"/>
              </a:rPr>
              <a:t>Connect the tube from the tap to the outlet nozzle. Turn the tap  on to maximum pressure and allow the water flow into the sink  for about 10 minutes with that it is ready to use the purifier</a:t>
            </a:r>
            <a:r>
              <a:rPr dirty="0" sz="1100" spc="150">
                <a:latin typeface="Arial"/>
                <a:cs typeface="Arial"/>
              </a:rPr>
              <a:t> </a:t>
            </a:r>
            <a:r>
              <a:rPr dirty="0" sz="1100">
                <a:latin typeface="Arial"/>
                <a:cs typeface="Arial"/>
              </a:rPr>
              <a:t>once</a:t>
            </a:r>
            <a:endParaRPr sz="1100">
              <a:latin typeface="Arial"/>
              <a:cs typeface="Arial"/>
            </a:endParaRPr>
          </a:p>
          <a:p>
            <a:pPr marL="12700">
              <a:lnSpc>
                <a:spcPct val="100000"/>
              </a:lnSpc>
              <a:spcBef>
                <a:spcPts val="145"/>
              </a:spcBef>
            </a:pPr>
            <a:r>
              <a:rPr dirty="0" sz="1100">
                <a:latin typeface="Arial"/>
                <a:cs typeface="Arial"/>
              </a:rPr>
              <a:t>again</a:t>
            </a:r>
            <a:endParaRPr sz="1100">
              <a:latin typeface="Arial"/>
              <a:cs typeface="Arial"/>
            </a:endParaRPr>
          </a:p>
          <a:p>
            <a:pPr marL="168275" indent="-156210">
              <a:lnSpc>
                <a:spcPct val="100000"/>
              </a:lnSpc>
              <a:spcBef>
                <a:spcPts val="135"/>
              </a:spcBef>
              <a:buAutoNum type="arabicPeriod" startAt="5"/>
              <a:tabLst>
                <a:tab pos="168910" algn="l"/>
              </a:tabLst>
            </a:pPr>
            <a:r>
              <a:rPr dirty="0" sz="1100" spc="-5" i="1">
                <a:latin typeface="Arial"/>
                <a:cs typeface="Arial"/>
              </a:rPr>
              <a:t>What’s </a:t>
            </a:r>
            <a:r>
              <a:rPr dirty="0" sz="1100" i="1">
                <a:latin typeface="Arial"/>
                <a:cs typeface="Arial"/>
              </a:rPr>
              <a:t>the quickest way to </a:t>
            </a:r>
            <a:r>
              <a:rPr dirty="0" sz="1100" spc="-10" i="1">
                <a:latin typeface="Arial"/>
                <a:cs typeface="Arial"/>
              </a:rPr>
              <a:t>stop </a:t>
            </a:r>
            <a:r>
              <a:rPr dirty="0" sz="1100" i="1">
                <a:latin typeface="Arial"/>
                <a:cs typeface="Arial"/>
              </a:rPr>
              <a:t>water</a:t>
            </a:r>
            <a:r>
              <a:rPr dirty="0" sz="1100" spc="10" i="1">
                <a:latin typeface="Arial"/>
                <a:cs typeface="Arial"/>
              </a:rPr>
              <a:t> </a:t>
            </a:r>
            <a:r>
              <a:rPr dirty="0" sz="1100" spc="-5" i="1">
                <a:latin typeface="Arial"/>
                <a:cs typeface="Arial"/>
              </a:rPr>
              <a:t>leakage?</a:t>
            </a:r>
            <a:endParaRPr sz="1100">
              <a:latin typeface="Arial"/>
              <a:cs typeface="Arial"/>
            </a:endParaRPr>
          </a:p>
          <a:p>
            <a:pPr algn="just" marL="12700" marR="5080">
              <a:lnSpc>
                <a:spcPct val="110000"/>
              </a:lnSpc>
            </a:pPr>
            <a:r>
              <a:rPr dirty="0" sz="1100">
                <a:latin typeface="Arial"/>
                <a:cs typeface="Arial"/>
              </a:rPr>
              <a:t>After checking the </a:t>
            </a:r>
            <a:r>
              <a:rPr dirty="0" sz="1100" spc="-5">
                <a:latin typeface="Arial"/>
                <a:cs typeface="Arial"/>
              </a:rPr>
              <a:t>inside </a:t>
            </a:r>
            <a:r>
              <a:rPr dirty="0" sz="1100">
                <a:latin typeface="Arial"/>
                <a:cs typeface="Arial"/>
              </a:rPr>
              <a:t>of the product, close the tap water  valve, unplug the power cord and call our </a:t>
            </a:r>
            <a:r>
              <a:rPr dirty="0" sz="1100" spc="-5">
                <a:latin typeface="Arial"/>
                <a:cs typeface="Arial"/>
              </a:rPr>
              <a:t>service </a:t>
            </a:r>
            <a:r>
              <a:rPr dirty="0" sz="1100">
                <a:latin typeface="Arial"/>
                <a:cs typeface="Arial"/>
              </a:rPr>
              <a:t>department if  trouble</a:t>
            </a:r>
            <a:r>
              <a:rPr dirty="0" sz="1100" spc="-5">
                <a:latin typeface="Arial"/>
                <a:cs typeface="Arial"/>
              </a:rPr>
              <a:t> </a:t>
            </a:r>
            <a:r>
              <a:rPr dirty="0" sz="1100">
                <a:latin typeface="Arial"/>
                <a:cs typeface="Arial"/>
              </a:rPr>
              <a:t>persists.</a:t>
            </a:r>
            <a:endParaRPr sz="1100">
              <a:latin typeface="Arial"/>
              <a:cs typeface="Arial"/>
            </a:endParaRPr>
          </a:p>
          <a:p>
            <a:pPr algn="just" marL="12700">
              <a:lnSpc>
                <a:spcPct val="100000"/>
              </a:lnSpc>
              <a:spcBef>
                <a:spcPts val="130"/>
              </a:spcBef>
            </a:pPr>
            <a:r>
              <a:rPr dirty="0" sz="1100" b="1">
                <a:latin typeface="Arial"/>
                <a:cs typeface="Arial"/>
              </a:rPr>
              <a:t>Service</a:t>
            </a:r>
            <a:r>
              <a:rPr dirty="0" sz="1100" spc="-5" b="1">
                <a:latin typeface="Arial"/>
                <a:cs typeface="Arial"/>
              </a:rPr>
              <a:t> Advantage</a:t>
            </a:r>
            <a:endParaRPr sz="1100">
              <a:latin typeface="Arial"/>
              <a:cs typeface="Arial"/>
            </a:endParaRPr>
          </a:p>
          <a:p>
            <a:pPr algn="just" lvl="1" marL="469900" indent="-228600">
              <a:lnSpc>
                <a:spcPct val="100000"/>
              </a:lnSpc>
              <a:spcBef>
                <a:spcPts val="215"/>
              </a:spcBef>
              <a:buFont typeface="Symbol"/>
              <a:buChar char=""/>
              <a:tabLst>
                <a:tab pos="469900" algn="l"/>
              </a:tabLst>
            </a:pPr>
            <a:r>
              <a:rPr dirty="0" sz="1100">
                <a:latin typeface="Arial"/>
                <a:cs typeface="Arial"/>
              </a:rPr>
              <a:t>The service </a:t>
            </a:r>
            <a:r>
              <a:rPr dirty="0" sz="1100" spc="-5">
                <a:latin typeface="Arial"/>
                <a:cs typeface="Arial"/>
              </a:rPr>
              <a:t>contract </a:t>
            </a:r>
            <a:r>
              <a:rPr dirty="0" sz="1100">
                <a:latin typeface="Arial"/>
                <a:cs typeface="Arial"/>
              </a:rPr>
              <a:t>entitles some </a:t>
            </a:r>
            <a:r>
              <a:rPr dirty="0" sz="1100" spc="-5">
                <a:latin typeface="Arial"/>
                <a:cs typeface="Arial"/>
              </a:rPr>
              <a:t>attractive</a:t>
            </a:r>
            <a:r>
              <a:rPr dirty="0" sz="1100" spc="20">
                <a:latin typeface="Arial"/>
                <a:cs typeface="Arial"/>
              </a:rPr>
              <a:t> </a:t>
            </a:r>
            <a:r>
              <a:rPr dirty="0" sz="1100" spc="-5">
                <a:latin typeface="Arial"/>
                <a:cs typeface="Arial"/>
              </a:rPr>
              <a:t>benefits:</a:t>
            </a:r>
            <a:endParaRPr sz="1100">
              <a:latin typeface="Arial"/>
              <a:cs typeface="Arial"/>
            </a:endParaRPr>
          </a:p>
          <a:p>
            <a:pPr algn="just" lvl="1" marL="469900" marR="8255" indent="-228600">
              <a:lnSpc>
                <a:spcPct val="110900"/>
              </a:lnSpc>
              <a:spcBef>
                <a:spcPts val="60"/>
              </a:spcBef>
              <a:buFont typeface="Symbol"/>
              <a:buChar char=""/>
              <a:tabLst>
                <a:tab pos="469900" algn="l"/>
              </a:tabLst>
            </a:pPr>
            <a:r>
              <a:rPr dirty="0" sz="1100">
                <a:latin typeface="Arial"/>
                <a:cs typeface="Arial"/>
              </a:rPr>
              <a:t>One year warranty for the product with an option of  entering into an annual </a:t>
            </a:r>
            <a:r>
              <a:rPr dirty="0" sz="1100" spc="-5">
                <a:latin typeface="Arial"/>
                <a:cs typeface="Arial"/>
              </a:rPr>
              <a:t>Maintenance</a:t>
            </a:r>
            <a:r>
              <a:rPr dirty="0" sz="1100" spc="-30">
                <a:latin typeface="Arial"/>
                <a:cs typeface="Arial"/>
              </a:rPr>
              <a:t> </a:t>
            </a:r>
            <a:r>
              <a:rPr dirty="0" sz="1100">
                <a:latin typeface="Arial"/>
                <a:cs typeface="Arial"/>
              </a:rPr>
              <a:t>service</a:t>
            </a:r>
            <a:endParaRPr sz="1100">
              <a:latin typeface="Arial"/>
              <a:cs typeface="Arial"/>
            </a:endParaRPr>
          </a:p>
          <a:p>
            <a:pPr algn="just" lvl="1" marL="469900" marR="6350" indent="-228600">
              <a:lnSpc>
                <a:spcPct val="110000"/>
              </a:lnSpc>
              <a:spcBef>
                <a:spcPts val="75"/>
              </a:spcBef>
              <a:buFont typeface="Symbol"/>
              <a:buChar char=""/>
              <a:tabLst>
                <a:tab pos="469900" algn="l"/>
              </a:tabLst>
            </a:pPr>
            <a:r>
              <a:rPr dirty="0" sz="1100">
                <a:latin typeface="Arial"/>
                <a:cs typeface="Arial"/>
              </a:rPr>
              <a:t>Routine maintenance </a:t>
            </a:r>
            <a:r>
              <a:rPr dirty="0" sz="1100" spc="-5">
                <a:latin typeface="Arial"/>
                <a:cs typeface="Arial"/>
              </a:rPr>
              <a:t>service </a:t>
            </a:r>
            <a:r>
              <a:rPr dirty="0" sz="1100">
                <a:latin typeface="Arial"/>
                <a:cs typeface="Arial"/>
              </a:rPr>
              <a:t>every four months during  the</a:t>
            </a:r>
            <a:r>
              <a:rPr dirty="0" sz="1100" spc="-5">
                <a:latin typeface="Arial"/>
                <a:cs typeface="Arial"/>
              </a:rPr>
              <a:t> </a:t>
            </a:r>
            <a:r>
              <a:rPr dirty="0" sz="1100">
                <a:latin typeface="Arial"/>
                <a:cs typeface="Arial"/>
              </a:rPr>
              <a:t>term</a:t>
            </a:r>
            <a:endParaRPr sz="1100">
              <a:latin typeface="Arial"/>
              <a:cs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idx="7" sz="quarter"/>
          </p:nvPr>
        </p:nvSpPr>
        <p:spPr>
          <a:prstGeom prst="rect"/>
        </p:spPr>
        <p:txBody>
          <a:bodyPr wrap="square" lIns="0" tIns="6350" rIns="0" bIns="0" rtlCol="0" vert="horz">
            <a:spAutoFit/>
          </a:bodyPr>
          <a:lstStyle/>
          <a:p>
            <a:pPr marL="12700">
              <a:lnSpc>
                <a:spcPct val="100000"/>
              </a:lnSpc>
              <a:spcBef>
                <a:spcPts val="50"/>
              </a:spcBef>
            </a:pPr>
            <a:r>
              <a:rPr dirty="0" spc="-100"/>
              <a:t>Page </a:t>
            </a:r>
            <a:fld id="{81D60167-4931-47E6-BA6A-407CBD079E47}" type="slidenum">
              <a:rPr dirty="0" b="1">
                <a:latin typeface="Calibri"/>
                <a:cs typeface="Calibri"/>
              </a:rPr>
              <a:t>31</a:t>
            </a:fld>
            <a:r>
              <a:rPr dirty="0" b="1">
                <a:latin typeface="Calibri"/>
                <a:cs typeface="Calibri"/>
              </a:rPr>
              <a:t> </a:t>
            </a:r>
            <a:r>
              <a:rPr dirty="0" spc="-10"/>
              <a:t>of</a:t>
            </a:r>
            <a:r>
              <a:rPr dirty="0" spc="-90"/>
              <a:t> </a:t>
            </a:r>
            <a:r>
              <a:rPr dirty="0" b="1">
                <a:latin typeface="Calibri"/>
                <a:cs typeface="Calibri"/>
              </a:rPr>
              <a:t>46</a:t>
            </a:r>
          </a:p>
        </p:txBody>
      </p:sp>
      <p:sp>
        <p:nvSpPr>
          <p:cNvPr id="2" name="object 2"/>
          <p:cNvSpPr txBox="1"/>
          <p:nvPr/>
        </p:nvSpPr>
        <p:spPr>
          <a:xfrm>
            <a:off x="711200" y="436891"/>
            <a:ext cx="1539240" cy="193675"/>
          </a:xfrm>
          <a:prstGeom prst="rect">
            <a:avLst/>
          </a:prstGeom>
        </p:spPr>
        <p:txBody>
          <a:bodyPr wrap="square" lIns="0" tIns="12700" rIns="0" bIns="0" rtlCol="0" vert="horz">
            <a:spAutoFit/>
          </a:bodyPr>
          <a:lstStyle/>
          <a:p>
            <a:pPr marL="12700">
              <a:lnSpc>
                <a:spcPct val="100000"/>
              </a:lnSpc>
              <a:spcBef>
                <a:spcPts val="100"/>
              </a:spcBef>
            </a:pPr>
            <a:r>
              <a:rPr dirty="0" sz="1100" spc="-120">
                <a:latin typeface="Arial"/>
                <a:cs typeface="Arial"/>
              </a:rPr>
              <a:t>SATHYABAMA</a:t>
            </a:r>
            <a:r>
              <a:rPr dirty="0" sz="1100" spc="-70">
                <a:latin typeface="Arial"/>
                <a:cs typeface="Arial"/>
              </a:rPr>
              <a:t> </a:t>
            </a:r>
            <a:r>
              <a:rPr dirty="0" sz="1100" spc="-135">
                <a:latin typeface="Arial"/>
                <a:cs typeface="Arial"/>
              </a:rPr>
              <a:t>UNIVERSITY</a:t>
            </a:r>
            <a:endParaRPr sz="1100">
              <a:latin typeface="Arial"/>
              <a:cs typeface="Arial"/>
            </a:endParaRPr>
          </a:p>
        </p:txBody>
      </p:sp>
      <p:sp>
        <p:nvSpPr>
          <p:cNvPr id="3" name="object 3"/>
          <p:cNvSpPr txBox="1"/>
          <p:nvPr/>
        </p:nvSpPr>
        <p:spPr>
          <a:xfrm>
            <a:off x="3047505" y="436891"/>
            <a:ext cx="1629410" cy="193675"/>
          </a:xfrm>
          <a:prstGeom prst="rect">
            <a:avLst/>
          </a:prstGeom>
        </p:spPr>
        <p:txBody>
          <a:bodyPr wrap="square" lIns="0" tIns="12700" rIns="0" bIns="0" rtlCol="0" vert="horz">
            <a:spAutoFit/>
          </a:bodyPr>
          <a:lstStyle/>
          <a:p>
            <a:pPr marL="12700">
              <a:lnSpc>
                <a:spcPct val="100000"/>
              </a:lnSpc>
              <a:spcBef>
                <a:spcPts val="100"/>
              </a:spcBef>
            </a:pPr>
            <a:r>
              <a:rPr dirty="0" sz="1100" spc="-85">
                <a:latin typeface="Arial"/>
                <a:cs typeface="Arial"/>
              </a:rPr>
              <a:t>UNIT </a:t>
            </a:r>
            <a:r>
              <a:rPr dirty="0" sz="1100" spc="-70">
                <a:latin typeface="Arial"/>
                <a:cs typeface="Arial"/>
              </a:rPr>
              <a:t>IV </a:t>
            </a:r>
            <a:r>
              <a:rPr dirty="0" sz="1100" spc="-135">
                <a:latin typeface="Arial"/>
                <a:cs typeface="Arial"/>
              </a:rPr>
              <a:t>FLYING </a:t>
            </a:r>
            <a:r>
              <a:rPr dirty="0" sz="1100" spc="-55">
                <a:latin typeface="Arial"/>
                <a:cs typeface="Arial"/>
              </a:rPr>
              <a:t>IN</a:t>
            </a:r>
            <a:r>
              <a:rPr dirty="0" sz="1100" spc="-185">
                <a:latin typeface="Arial"/>
                <a:cs typeface="Arial"/>
              </a:rPr>
              <a:t> </a:t>
            </a:r>
            <a:r>
              <a:rPr dirty="0" sz="1100" spc="-160">
                <a:latin typeface="Arial"/>
                <a:cs typeface="Arial"/>
              </a:rPr>
              <a:t>COLOURS</a:t>
            </a:r>
            <a:endParaRPr sz="1100">
              <a:latin typeface="Arial"/>
              <a:cs typeface="Arial"/>
            </a:endParaRPr>
          </a:p>
        </p:txBody>
      </p:sp>
      <p:sp>
        <p:nvSpPr>
          <p:cNvPr id="4" name="object 4"/>
          <p:cNvSpPr txBox="1"/>
          <p:nvPr/>
        </p:nvSpPr>
        <p:spPr>
          <a:xfrm>
            <a:off x="711200" y="1062331"/>
            <a:ext cx="3991610" cy="6031865"/>
          </a:xfrm>
          <a:prstGeom prst="rect">
            <a:avLst/>
          </a:prstGeom>
        </p:spPr>
        <p:txBody>
          <a:bodyPr wrap="square" lIns="0" tIns="12700" rIns="0" bIns="0" rtlCol="0" vert="horz">
            <a:spAutoFit/>
          </a:bodyPr>
          <a:lstStyle/>
          <a:p>
            <a:pPr marL="469900" marR="9525" indent="-228600">
              <a:lnSpc>
                <a:spcPct val="110000"/>
              </a:lnSpc>
              <a:spcBef>
                <a:spcPts val="100"/>
              </a:spcBef>
              <a:buFont typeface="Symbol"/>
              <a:buChar char=""/>
              <a:tabLst>
                <a:tab pos="469265" algn="l"/>
                <a:tab pos="469900" algn="l"/>
              </a:tabLst>
            </a:pPr>
            <a:r>
              <a:rPr dirty="0" sz="1100">
                <a:latin typeface="Arial"/>
                <a:cs typeface="Arial"/>
              </a:rPr>
              <a:t>Facility of having water tested at the </a:t>
            </a:r>
            <a:r>
              <a:rPr dirty="0" sz="1100" spc="-5">
                <a:latin typeface="Arial"/>
                <a:cs typeface="Arial"/>
              </a:rPr>
              <a:t>company’s </a:t>
            </a:r>
            <a:r>
              <a:rPr dirty="0" sz="1100">
                <a:latin typeface="Arial"/>
                <a:cs typeface="Arial"/>
              </a:rPr>
              <a:t>fully  equipped </a:t>
            </a:r>
            <a:r>
              <a:rPr dirty="0" sz="1100" spc="-5">
                <a:latin typeface="Arial"/>
                <a:cs typeface="Arial"/>
              </a:rPr>
              <a:t>state-of </a:t>
            </a:r>
            <a:r>
              <a:rPr dirty="0" sz="1100">
                <a:latin typeface="Arial"/>
                <a:cs typeface="Arial"/>
              </a:rPr>
              <a:t>–the art </a:t>
            </a:r>
            <a:r>
              <a:rPr dirty="0" sz="1100" spc="-5">
                <a:latin typeface="Arial"/>
                <a:cs typeface="Arial"/>
              </a:rPr>
              <a:t>testing</a:t>
            </a:r>
            <a:r>
              <a:rPr dirty="0" sz="1100">
                <a:latin typeface="Arial"/>
                <a:cs typeface="Arial"/>
              </a:rPr>
              <a:t> centre</a:t>
            </a:r>
            <a:endParaRPr sz="1100">
              <a:latin typeface="Arial"/>
              <a:cs typeface="Arial"/>
            </a:endParaRPr>
          </a:p>
          <a:p>
            <a:pPr marL="469900" marR="7620" indent="-228600">
              <a:lnSpc>
                <a:spcPct val="110900"/>
              </a:lnSpc>
              <a:spcBef>
                <a:spcPts val="60"/>
              </a:spcBef>
              <a:buFont typeface="Symbol"/>
              <a:buChar char=""/>
              <a:tabLst>
                <a:tab pos="469265" algn="l"/>
                <a:tab pos="469900" algn="l"/>
              </a:tabLst>
            </a:pPr>
            <a:r>
              <a:rPr dirty="0" sz="1100">
                <a:latin typeface="Arial"/>
                <a:cs typeface="Arial"/>
              </a:rPr>
              <a:t>All parts will be replaced except for the glassware’s, if  damaged during </a:t>
            </a:r>
            <a:r>
              <a:rPr dirty="0" sz="1100" spc="-10">
                <a:latin typeface="Arial"/>
                <a:cs typeface="Arial"/>
              </a:rPr>
              <a:t>the </a:t>
            </a:r>
            <a:r>
              <a:rPr dirty="0" sz="1100">
                <a:latin typeface="Arial"/>
                <a:cs typeface="Arial"/>
              </a:rPr>
              <a:t>contract</a:t>
            </a:r>
            <a:r>
              <a:rPr dirty="0" sz="1100" spc="-20">
                <a:latin typeface="Arial"/>
                <a:cs typeface="Arial"/>
              </a:rPr>
              <a:t> </a:t>
            </a:r>
            <a:r>
              <a:rPr dirty="0" sz="1100">
                <a:latin typeface="Arial"/>
                <a:cs typeface="Arial"/>
              </a:rPr>
              <a:t>period</a:t>
            </a:r>
            <a:endParaRPr sz="1100">
              <a:latin typeface="Arial"/>
              <a:cs typeface="Arial"/>
            </a:endParaRPr>
          </a:p>
          <a:p>
            <a:pPr marL="469900" marR="8255" indent="-228600">
              <a:lnSpc>
                <a:spcPct val="110000"/>
              </a:lnSpc>
              <a:spcBef>
                <a:spcPts val="70"/>
              </a:spcBef>
              <a:buFont typeface="Symbol"/>
              <a:buChar char=""/>
              <a:tabLst>
                <a:tab pos="469265" algn="l"/>
                <a:tab pos="469900" algn="l"/>
                <a:tab pos="704215" algn="l"/>
                <a:tab pos="1101725" algn="l"/>
                <a:tab pos="1736089" algn="l"/>
                <a:tab pos="1995170" algn="l"/>
                <a:tab pos="2578735" algn="l"/>
                <a:tab pos="3180080" algn="l"/>
                <a:tab pos="3826510" algn="l"/>
              </a:tabLst>
            </a:pPr>
            <a:r>
              <a:rPr dirty="0" sz="1100">
                <a:latin typeface="Arial"/>
                <a:cs typeface="Arial"/>
              </a:rPr>
              <a:t>A</a:t>
            </a:r>
            <a:r>
              <a:rPr dirty="0" sz="1100">
                <a:latin typeface="Arial"/>
                <a:cs typeface="Arial"/>
              </a:rPr>
              <a:t>	</a:t>
            </a:r>
            <a:r>
              <a:rPr dirty="0" sz="1100">
                <a:latin typeface="Arial"/>
                <a:cs typeface="Arial"/>
              </a:rPr>
              <a:t>vast</a:t>
            </a:r>
            <a:r>
              <a:rPr dirty="0" sz="1100">
                <a:latin typeface="Arial"/>
                <a:cs typeface="Arial"/>
              </a:rPr>
              <a:t>	</a:t>
            </a:r>
            <a:r>
              <a:rPr dirty="0" sz="1100">
                <a:latin typeface="Arial"/>
                <a:cs typeface="Arial"/>
              </a:rPr>
              <a:t>network</a:t>
            </a:r>
            <a:r>
              <a:rPr dirty="0" sz="1100">
                <a:latin typeface="Arial"/>
                <a:cs typeface="Arial"/>
              </a:rPr>
              <a:t>	</a:t>
            </a:r>
            <a:r>
              <a:rPr dirty="0" sz="1100">
                <a:latin typeface="Arial"/>
                <a:cs typeface="Arial"/>
              </a:rPr>
              <a:t>of</a:t>
            </a:r>
            <a:r>
              <a:rPr dirty="0" sz="1100">
                <a:latin typeface="Arial"/>
                <a:cs typeface="Arial"/>
              </a:rPr>
              <a:t>	</a:t>
            </a:r>
            <a:r>
              <a:rPr dirty="0" sz="1100">
                <a:latin typeface="Arial"/>
                <a:cs typeface="Arial"/>
              </a:rPr>
              <a:t>service</a:t>
            </a:r>
            <a:r>
              <a:rPr dirty="0" sz="1100">
                <a:latin typeface="Arial"/>
                <a:cs typeface="Arial"/>
              </a:rPr>
              <a:t>	</a:t>
            </a:r>
            <a:r>
              <a:rPr dirty="0" sz="1100">
                <a:latin typeface="Arial"/>
                <a:cs typeface="Arial"/>
              </a:rPr>
              <a:t>centers</a:t>
            </a:r>
            <a:r>
              <a:rPr dirty="0" sz="1100">
                <a:latin typeface="Arial"/>
                <a:cs typeface="Arial"/>
              </a:rPr>
              <a:t>	</a:t>
            </a:r>
            <a:r>
              <a:rPr dirty="0" sz="1100">
                <a:latin typeface="Arial"/>
                <a:cs typeface="Arial"/>
              </a:rPr>
              <a:t>manned</a:t>
            </a:r>
            <a:r>
              <a:rPr dirty="0" sz="1100">
                <a:latin typeface="Arial"/>
                <a:cs typeface="Arial"/>
              </a:rPr>
              <a:t>	</a:t>
            </a:r>
            <a:r>
              <a:rPr dirty="0" sz="1100">
                <a:latin typeface="Arial"/>
                <a:cs typeface="Arial"/>
              </a:rPr>
              <a:t>by  </a:t>
            </a:r>
            <a:r>
              <a:rPr dirty="0" sz="1100" spc="-5">
                <a:latin typeface="Arial"/>
                <a:cs typeface="Arial"/>
              </a:rPr>
              <a:t>experienced </a:t>
            </a:r>
            <a:r>
              <a:rPr dirty="0" sz="1100">
                <a:latin typeface="Arial"/>
                <a:cs typeface="Arial"/>
              </a:rPr>
              <a:t>service</a:t>
            </a:r>
            <a:r>
              <a:rPr dirty="0" sz="1100" spc="5">
                <a:latin typeface="Arial"/>
                <a:cs typeface="Arial"/>
              </a:rPr>
              <a:t> </a:t>
            </a:r>
            <a:r>
              <a:rPr dirty="0" sz="1100" spc="-5">
                <a:latin typeface="Arial"/>
                <a:cs typeface="Arial"/>
              </a:rPr>
              <a:t>representatives</a:t>
            </a:r>
            <a:endParaRPr sz="1100">
              <a:latin typeface="Arial"/>
              <a:cs typeface="Arial"/>
            </a:endParaRPr>
          </a:p>
          <a:p>
            <a:pPr marL="12700">
              <a:lnSpc>
                <a:spcPct val="100000"/>
              </a:lnSpc>
              <a:spcBef>
                <a:spcPts val="120"/>
              </a:spcBef>
            </a:pPr>
            <a:r>
              <a:rPr dirty="0" sz="1100" b="1">
                <a:latin typeface="Arial"/>
                <a:cs typeface="Arial"/>
              </a:rPr>
              <a:t>Contact</a:t>
            </a:r>
            <a:r>
              <a:rPr dirty="0" sz="1100" spc="-5" b="1">
                <a:latin typeface="Arial"/>
                <a:cs typeface="Arial"/>
              </a:rPr>
              <a:t> </a:t>
            </a:r>
            <a:r>
              <a:rPr dirty="0" sz="1100" b="1">
                <a:latin typeface="Arial"/>
                <a:cs typeface="Arial"/>
              </a:rPr>
              <a:t>Details</a:t>
            </a:r>
            <a:endParaRPr sz="1100">
              <a:latin typeface="Arial"/>
              <a:cs typeface="Arial"/>
            </a:endParaRPr>
          </a:p>
          <a:p>
            <a:pPr marL="469900" marR="763905">
              <a:lnSpc>
                <a:spcPct val="110000"/>
              </a:lnSpc>
              <a:spcBef>
                <a:spcPts val="25"/>
              </a:spcBef>
            </a:pPr>
            <a:r>
              <a:rPr dirty="0" sz="1100" i="1">
                <a:latin typeface="Arial"/>
                <a:cs typeface="Arial"/>
              </a:rPr>
              <a:t>Reverse Osmosis Water Purification</a:t>
            </a:r>
            <a:r>
              <a:rPr dirty="0" sz="1100" spc="-65" i="1">
                <a:latin typeface="Arial"/>
                <a:cs typeface="Arial"/>
              </a:rPr>
              <a:t> </a:t>
            </a:r>
            <a:r>
              <a:rPr dirty="0" sz="1100" spc="-5" i="1">
                <a:latin typeface="Arial"/>
                <a:cs typeface="Arial"/>
              </a:rPr>
              <a:t>System  </a:t>
            </a:r>
            <a:r>
              <a:rPr dirty="0" sz="1100" i="1">
                <a:latin typeface="Arial"/>
                <a:cs typeface="Arial"/>
              </a:rPr>
              <a:t>Global Ensoft </a:t>
            </a:r>
            <a:r>
              <a:rPr dirty="0" sz="1100" spc="-10" i="1">
                <a:latin typeface="Arial"/>
                <a:cs typeface="Arial"/>
              </a:rPr>
              <a:t>Pvt.</a:t>
            </a:r>
            <a:r>
              <a:rPr dirty="0" sz="1100" spc="-5" i="1">
                <a:latin typeface="Arial"/>
                <a:cs typeface="Arial"/>
              </a:rPr>
              <a:t> </a:t>
            </a:r>
            <a:r>
              <a:rPr dirty="0" sz="1100" i="1">
                <a:latin typeface="Arial"/>
                <a:cs typeface="Arial"/>
              </a:rPr>
              <a:t>Ltd</a:t>
            </a:r>
            <a:endParaRPr sz="1100">
              <a:latin typeface="Arial"/>
              <a:cs typeface="Arial"/>
            </a:endParaRPr>
          </a:p>
          <a:p>
            <a:pPr marL="469900" marR="2399030">
              <a:lnSpc>
                <a:spcPct val="110000"/>
              </a:lnSpc>
            </a:pPr>
            <a:r>
              <a:rPr dirty="0" sz="1100" i="1">
                <a:latin typeface="Arial"/>
                <a:cs typeface="Arial"/>
              </a:rPr>
              <a:t>Chennai-92  </a:t>
            </a:r>
            <a:r>
              <a:rPr dirty="0" sz="1100" i="1">
                <a:latin typeface="Arial"/>
                <a:cs typeface="Arial"/>
              </a:rPr>
              <a:t>Ph:044-42072772</a:t>
            </a:r>
            <a:endParaRPr sz="1100">
              <a:latin typeface="Arial"/>
              <a:cs typeface="Arial"/>
            </a:endParaRPr>
          </a:p>
          <a:p>
            <a:pPr marL="469900">
              <a:lnSpc>
                <a:spcPct val="100000"/>
              </a:lnSpc>
              <a:spcBef>
                <a:spcPts val="145"/>
              </a:spcBef>
            </a:pPr>
            <a:r>
              <a:rPr dirty="0" sz="1100" i="1">
                <a:latin typeface="Arial"/>
                <a:cs typeface="Arial"/>
              </a:rPr>
              <a:t>Email:</a:t>
            </a:r>
            <a:r>
              <a:rPr dirty="0" sz="1100" spc="-5" i="1">
                <a:latin typeface="Arial"/>
                <a:cs typeface="Arial"/>
              </a:rPr>
              <a:t> </a:t>
            </a:r>
            <a:r>
              <a:rPr dirty="0" u="sng" sz="1100" i="1">
                <a:uFill>
                  <a:solidFill>
                    <a:srgbClr val="000000"/>
                  </a:solidFill>
                </a:uFill>
                <a:latin typeface="Arial"/>
                <a:cs typeface="Arial"/>
                <a:hlinkClick r:id="rId2"/>
              </a:rPr>
              <a:t>globalenso</a:t>
            </a:r>
            <a:r>
              <a:rPr dirty="0" u="sng" sz="1100" i="1">
                <a:uFill>
                  <a:solidFill>
                    <a:srgbClr val="000000"/>
                  </a:solidFill>
                </a:uFill>
                <a:latin typeface="Arial"/>
                <a:cs typeface="Arial"/>
                <a:hlinkClick r:id="rId3"/>
              </a:rPr>
              <a:t>ft@gmail.com</a:t>
            </a:r>
            <a:endParaRPr sz="1100">
              <a:latin typeface="Arial"/>
              <a:cs typeface="Arial"/>
            </a:endParaRPr>
          </a:p>
          <a:p>
            <a:pPr>
              <a:lnSpc>
                <a:spcPct val="100000"/>
              </a:lnSpc>
            </a:pPr>
            <a:endParaRPr sz="1200">
              <a:latin typeface="Arial"/>
              <a:cs typeface="Arial"/>
            </a:endParaRPr>
          </a:p>
          <a:p>
            <a:pPr>
              <a:lnSpc>
                <a:spcPct val="100000"/>
              </a:lnSpc>
              <a:spcBef>
                <a:spcPts val="10"/>
              </a:spcBef>
            </a:pPr>
            <a:endParaRPr sz="1300">
              <a:latin typeface="Arial"/>
              <a:cs typeface="Arial"/>
            </a:endParaRPr>
          </a:p>
          <a:p>
            <a:pPr algn="just" lvl="2" marL="12700" marR="5080">
              <a:lnSpc>
                <a:spcPct val="110500"/>
              </a:lnSpc>
              <a:buAutoNum type="arabicPeriod" startAt="2"/>
              <a:tabLst>
                <a:tab pos="480695" algn="l"/>
              </a:tabLst>
            </a:pPr>
            <a:r>
              <a:rPr dirty="0" sz="1100" b="1">
                <a:latin typeface="Arial"/>
                <a:cs typeface="Arial"/>
              </a:rPr>
              <a:t>The following sentences are a </a:t>
            </a:r>
            <a:r>
              <a:rPr dirty="0" sz="1100" spc="-5" b="1">
                <a:latin typeface="Arial"/>
                <a:cs typeface="Arial"/>
              </a:rPr>
              <a:t>combination </a:t>
            </a:r>
            <a:r>
              <a:rPr dirty="0" sz="1100" b="1">
                <a:latin typeface="Arial"/>
                <a:cs typeface="Arial"/>
              </a:rPr>
              <a:t>of  instructions and recommendations for preparing a User  Manual. </a:t>
            </a:r>
            <a:r>
              <a:rPr dirty="0" sz="1100" spc="-5" b="1">
                <a:latin typeface="Arial"/>
                <a:cs typeface="Arial"/>
              </a:rPr>
              <a:t>Arrange </a:t>
            </a:r>
            <a:r>
              <a:rPr dirty="0" sz="1100" b="1">
                <a:latin typeface="Arial"/>
                <a:cs typeface="Arial"/>
              </a:rPr>
              <a:t>them properly in the</a:t>
            </a:r>
            <a:r>
              <a:rPr dirty="0" sz="1100" spc="-40" b="1">
                <a:latin typeface="Arial"/>
                <a:cs typeface="Arial"/>
              </a:rPr>
              <a:t> </a:t>
            </a:r>
            <a:r>
              <a:rPr dirty="0" sz="1100" b="1">
                <a:latin typeface="Arial"/>
                <a:cs typeface="Arial"/>
              </a:rPr>
              <a:t>table.</a:t>
            </a:r>
            <a:endParaRPr sz="1100">
              <a:latin typeface="Arial"/>
              <a:cs typeface="Arial"/>
            </a:endParaRPr>
          </a:p>
          <a:p>
            <a:pPr lvl="2">
              <a:lnSpc>
                <a:spcPct val="100000"/>
              </a:lnSpc>
              <a:spcBef>
                <a:spcPts val="10"/>
              </a:spcBef>
              <a:buFont typeface="Arial"/>
              <a:buAutoNum type="arabicPeriod" startAt="2"/>
            </a:pPr>
            <a:endParaRPr sz="1450">
              <a:latin typeface="Arial"/>
              <a:cs typeface="Arial"/>
            </a:endParaRPr>
          </a:p>
          <a:p>
            <a:pPr lvl="3" marL="469900" indent="-228600">
              <a:lnSpc>
                <a:spcPct val="100000"/>
              </a:lnSpc>
              <a:buFont typeface="Symbol"/>
              <a:buChar char=""/>
              <a:tabLst>
                <a:tab pos="469265" algn="l"/>
                <a:tab pos="469900" algn="l"/>
              </a:tabLst>
            </a:pPr>
            <a:r>
              <a:rPr dirty="0" sz="1100">
                <a:latin typeface="Arial"/>
                <a:cs typeface="Arial"/>
              </a:rPr>
              <a:t>Include the </a:t>
            </a:r>
            <a:r>
              <a:rPr dirty="0" sz="1100" spc="-5">
                <a:latin typeface="Arial"/>
                <a:cs typeface="Arial"/>
              </a:rPr>
              <a:t>appropriate cover </a:t>
            </a:r>
            <a:r>
              <a:rPr dirty="0" sz="1100">
                <a:latin typeface="Arial"/>
                <a:cs typeface="Arial"/>
              </a:rPr>
              <a:t>and title</a:t>
            </a:r>
            <a:r>
              <a:rPr dirty="0" sz="1100" spc="5">
                <a:latin typeface="Arial"/>
                <a:cs typeface="Arial"/>
              </a:rPr>
              <a:t> </a:t>
            </a:r>
            <a:r>
              <a:rPr dirty="0" sz="1100">
                <a:latin typeface="Arial"/>
                <a:cs typeface="Arial"/>
              </a:rPr>
              <a:t>pages.</a:t>
            </a:r>
            <a:endParaRPr sz="1100">
              <a:latin typeface="Arial"/>
              <a:cs typeface="Arial"/>
            </a:endParaRPr>
          </a:p>
          <a:p>
            <a:pPr lvl="3" marL="469900" indent="-228600">
              <a:lnSpc>
                <a:spcPct val="100000"/>
              </a:lnSpc>
              <a:spcBef>
                <a:spcPts val="204"/>
              </a:spcBef>
              <a:buFont typeface="Symbol"/>
              <a:buChar char=""/>
              <a:tabLst>
                <a:tab pos="469265" algn="l"/>
                <a:tab pos="469900" algn="l"/>
              </a:tabLst>
            </a:pPr>
            <a:r>
              <a:rPr dirty="0" sz="1100">
                <a:latin typeface="Arial"/>
                <a:cs typeface="Arial"/>
              </a:rPr>
              <a:t>Add references to </a:t>
            </a:r>
            <a:r>
              <a:rPr dirty="0" sz="1100" spc="-5">
                <a:latin typeface="Arial"/>
                <a:cs typeface="Arial"/>
              </a:rPr>
              <a:t>related </a:t>
            </a:r>
            <a:r>
              <a:rPr dirty="0" sz="1100">
                <a:latin typeface="Arial"/>
                <a:cs typeface="Arial"/>
              </a:rPr>
              <a:t>documents in the</a:t>
            </a:r>
            <a:r>
              <a:rPr dirty="0" sz="1100" spc="-40">
                <a:latin typeface="Arial"/>
                <a:cs typeface="Arial"/>
              </a:rPr>
              <a:t> </a:t>
            </a:r>
            <a:r>
              <a:rPr dirty="0" sz="1100">
                <a:latin typeface="Arial"/>
                <a:cs typeface="Arial"/>
              </a:rPr>
              <a:t>preface.</a:t>
            </a:r>
            <a:endParaRPr sz="1100">
              <a:latin typeface="Arial"/>
              <a:cs typeface="Arial"/>
            </a:endParaRPr>
          </a:p>
          <a:p>
            <a:pPr lvl="3" marL="469900" marR="6350" indent="-228600">
              <a:lnSpc>
                <a:spcPct val="110000"/>
              </a:lnSpc>
              <a:spcBef>
                <a:spcPts val="85"/>
              </a:spcBef>
              <a:buFont typeface="Symbol"/>
              <a:buChar char=""/>
              <a:tabLst>
                <a:tab pos="469265" algn="l"/>
                <a:tab pos="469900" algn="l"/>
              </a:tabLst>
            </a:pPr>
            <a:r>
              <a:rPr dirty="0" sz="1100">
                <a:latin typeface="Arial"/>
                <a:cs typeface="Arial"/>
              </a:rPr>
              <a:t>Include a table of contents if the manual exceeds ten  pages</a:t>
            </a:r>
            <a:endParaRPr sz="1100">
              <a:latin typeface="Arial"/>
              <a:cs typeface="Arial"/>
            </a:endParaRPr>
          </a:p>
          <a:p>
            <a:pPr lvl="3" marL="469900" marR="6350" indent="-228600">
              <a:lnSpc>
                <a:spcPct val="110900"/>
              </a:lnSpc>
              <a:spcBef>
                <a:spcPts val="60"/>
              </a:spcBef>
              <a:buFont typeface="Symbol"/>
              <a:buChar char=""/>
              <a:tabLst>
                <a:tab pos="469265" algn="l"/>
                <a:tab pos="469900" algn="l"/>
              </a:tabLst>
            </a:pPr>
            <a:r>
              <a:rPr dirty="0" sz="1100">
                <a:latin typeface="Arial"/>
                <a:cs typeface="Arial"/>
              </a:rPr>
              <a:t>You have to put instructions/procedures and reference  materials in the body of the</a:t>
            </a:r>
            <a:r>
              <a:rPr dirty="0" sz="1100" spc="-45">
                <a:latin typeface="Arial"/>
                <a:cs typeface="Arial"/>
              </a:rPr>
              <a:t> </a:t>
            </a:r>
            <a:r>
              <a:rPr dirty="0" sz="1100">
                <a:latin typeface="Arial"/>
                <a:cs typeface="Arial"/>
              </a:rPr>
              <a:t>manual</a:t>
            </a:r>
            <a:endParaRPr sz="1100">
              <a:latin typeface="Arial"/>
              <a:cs typeface="Arial"/>
            </a:endParaRPr>
          </a:p>
          <a:p>
            <a:pPr lvl="3" marL="469900" marR="5715" indent="-228600">
              <a:lnSpc>
                <a:spcPct val="110000"/>
              </a:lnSpc>
              <a:spcBef>
                <a:spcPts val="70"/>
              </a:spcBef>
              <a:buFont typeface="Symbol"/>
              <a:buChar char=""/>
              <a:tabLst>
                <a:tab pos="469265" algn="l"/>
                <a:tab pos="469900" algn="l"/>
              </a:tabLst>
            </a:pPr>
            <a:r>
              <a:rPr dirty="0" sz="1100">
                <a:latin typeface="Arial"/>
                <a:cs typeface="Arial"/>
              </a:rPr>
              <a:t>Procedures should be written in a consistent structure  throughout the </a:t>
            </a:r>
            <a:r>
              <a:rPr dirty="0" sz="1100" spc="-5">
                <a:latin typeface="Arial"/>
                <a:cs typeface="Arial"/>
              </a:rPr>
              <a:t>instruction </a:t>
            </a:r>
            <a:r>
              <a:rPr dirty="0" sz="1100">
                <a:latin typeface="Arial"/>
                <a:cs typeface="Arial"/>
              </a:rPr>
              <a:t>section </a:t>
            </a:r>
            <a:r>
              <a:rPr dirty="0" sz="1100" spc="-15">
                <a:latin typeface="Arial"/>
                <a:cs typeface="Arial"/>
              </a:rPr>
              <a:t>of </a:t>
            </a:r>
            <a:r>
              <a:rPr dirty="0" sz="1100">
                <a:latin typeface="Arial"/>
                <a:cs typeface="Arial"/>
              </a:rPr>
              <a:t>the</a:t>
            </a:r>
            <a:r>
              <a:rPr dirty="0" sz="1100" spc="30">
                <a:latin typeface="Arial"/>
                <a:cs typeface="Arial"/>
              </a:rPr>
              <a:t> </a:t>
            </a:r>
            <a:r>
              <a:rPr dirty="0" sz="1100">
                <a:latin typeface="Arial"/>
                <a:cs typeface="Arial"/>
              </a:rPr>
              <a:t>manual.</a:t>
            </a:r>
            <a:endParaRPr sz="1100">
              <a:latin typeface="Arial"/>
              <a:cs typeface="Arial"/>
            </a:endParaRPr>
          </a:p>
          <a:p>
            <a:pPr lvl="3" marL="469900" marR="6985" indent="-228600">
              <a:lnSpc>
                <a:spcPct val="110000"/>
              </a:lnSpc>
              <a:spcBef>
                <a:spcPts val="85"/>
              </a:spcBef>
              <a:buFont typeface="Symbol"/>
              <a:buChar char=""/>
              <a:tabLst>
                <a:tab pos="469265" algn="l"/>
                <a:tab pos="469900" algn="l"/>
              </a:tabLst>
            </a:pPr>
            <a:r>
              <a:rPr dirty="0" sz="1100">
                <a:latin typeface="Arial"/>
                <a:cs typeface="Arial"/>
              </a:rPr>
              <a:t>Begin with an overview of the task, then describe what  the user has to</a:t>
            </a:r>
            <a:r>
              <a:rPr dirty="0" sz="1100" spc="-5">
                <a:latin typeface="Arial"/>
                <a:cs typeface="Arial"/>
              </a:rPr>
              <a:t> </a:t>
            </a:r>
            <a:r>
              <a:rPr dirty="0" sz="1100" spc="-10">
                <a:latin typeface="Arial"/>
                <a:cs typeface="Arial"/>
              </a:rPr>
              <a:t>do.</a:t>
            </a:r>
            <a:endParaRPr sz="1100">
              <a:latin typeface="Arial"/>
              <a:cs typeface="Arial"/>
            </a:endParaRPr>
          </a:p>
          <a:p>
            <a:pPr lvl="3" marL="469900" marR="7620" indent="-228600">
              <a:lnSpc>
                <a:spcPct val="110900"/>
              </a:lnSpc>
              <a:spcBef>
                <a:spcPts val="60"/>
              </a:spcBef>
              <a:buFont typeface="Symbol"/>
              <a:buChar char=""/>
              <a:tabLst>
                <a:tab pos="469265" algn="l"/>
                <a:tab pos="469900" algn="l"/>
              </a:tabLst>
            </a:pPr>
            <a:r>
              <a:rPr dirty="0" sz="1100">
                <a:latin typeface="Arial"/>
                <a:cs typeface="Arial"/>
              </a:rPr>
              <a:t>Number the steps and begin with action verbs, as the  steps in each section </a:t>
            </a:r>
            <a:r>
              <a:rPr dirty="0" sz="1100" spc="-15">
                <a:latin typeface="Arial"/>
                <a:cs typeface="Arial"/>
              </a:rPr>
              <a:t>of </a:t>
            </a:r>
            <a:r>
              <a:rPr dirty="0" sz="1100">
                <a:latin typeface="Arial"/>
                <a:cs typeface="Arial"/>
              </a:rPr>
              <a:t>this article are</a:t>
            </a:r>
            <a:r>
              <a:rPr dirty="0" sz="1100" spc="-5">
                <a:latin typeface="Arial"/>
                <a:cs typeface="Arial"/>
              </a:rPr>
              <a:t> written.</a:t>
            </a:r>
            <a:endParaRPr sz="1100">
              <a:latin typeface="Arial"/>
              <a:cs typeface="Arial"/>
            </a:endParaRPr>
          </a:p>
          <a:p>
            <a:pPr lvl="3" marL="469900" marR="5080" indent="-228600">
              <a:lnSpc>
                <a:spcPct val="110000"/>
              </a:lnSpc>
              <a:spcBef>
                <a:spcPts val="75"/>
              </a:spcBef>
              <a:buFont typeface="Symbol"/>
              <a:buChar char=""/>
              <a:tabLst>
                <a:tab pos="469265" algn="l"/>
                <a:tab pos="469900" algn="l"/>
              </a:tabLst>
            </a:pPr>
            <a:r>
              <a:rPr dirty="0" sz="1100">
                <a:latin typeface="Arial"/>
                <a:cs typeface="Arial"/>
              </a:rPr>
              <a:t>Reference materials should include lists of options,  troubleshooting tips and frequently asked</a:t>
            </a:r>
            <a:r>
              <a:rPr dirty="0" sz="1100" spc="-35">
                <a:latin typeface="Arial"/>
                <a:cs typeface="Arial"/>
              </a:rPr>
              <a:t> </a:t>
            </a:r>
            <a:r>
              <a:rPr dirty="0" sz="1100" spc="-5">
                <a:latin typeface="Arial"/>
                <a:cs typeface="Arial"/>
              </a:rPr>
              <a:t>questions.</a:t>
            </a:r>
            <a:endParaRPr sz="1100">
              <a:latin typeface="Arial"/>
              <a:cs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sldNum" idx="7" sz="quarter"/>
          </p:nvPr>
        </p:nvSpPr>
        <p:spPr>
          <a:prstGeom prst="rect"/>
        </p:spPr>
        <p:txBody>
          <a:bodyPr wrap="square" lIns="0" tIns="6350" rIns="0" bIns="0" rtlCol="0" vert="horz">
            <a:spAutoFit/>
          </a:bodyPr>
          <a:lstStyle/>
          <a:p>
            <a:pPr marL="12700">
              <a:lnSpc>
                <a:spcPct val="100000"/>
              </a:lnSpc>
              <a:spcBef>
                <a:spcPts val="50"/>
              </a:spcBef>
            </a:pPr>
            <a:r>
              <a:rPr dirty="0" spc="-100"/>
              <a:t>Page </a:t>
            </a:r>
            <a:fld id="{81D60167-4931-47E6-BA6A-407CBD079E47}" type="slidenum">
              <a:rPr dirty="0" b="1">
                <a:latin typeface="Calibri"/>
                <a:cs typeface="Calibri"/>
              </a:rPr>
              <a:t>31</a:t>
            </a:fld>
            <a:r>
              <a:rPr dirty="0" b="1">
                <a:latin typeface="Calibri"/>
                <a:cs typeface="Calibri"/>
              </a:rPr>
              <a:t> </a:t>
            </a:r>
            <a:r>
              <a:rPr dirty="0" spc="-10"/>
              <a:t>of</a:t>
            </a:r>
            <a:r>
              <a:rPr dirty="0" spc="-90"/>
              <a:t> </a:t>
            </a:r>
            <a:r>
              <a:rPr dirty="0" b="1">
                <a:latin typeface="Calibri"/>
                <a:cs typeface="Calibri"/>
              </a:rPr>
              <a:t>46</a:t>
            </a:r>
          </a:p>
        </p:txBody>
      </p:sp>
      <p:sp>
        <p:nvSpPr>
          <p:cNvPr id="2" name="object 2"/>
          <p:cNvSpPr txBox="1"/>
          <p:nvPr/>
        </p:nvSpPr>
        <p:spPr>
          <a:xfrm>
            <a:off x="711200" y="436891"/>
            <a:ext cx="1539240" cy="193675"/>
          </a:xfrm>
          <a:prstGeom prst="rect">
            <a:avLst/>
          </a:prstGeom>
        </p:spPr>
        <p:txBody>
          <a:bodyPr wrap="square" lIns="0" tIns="12700" rIns="0" bIns="0" rtlCol="0" vert="horz">
            <a:spAutoFit/>
          </a:bodyPr>
          <a:lstStyle/>
          <a:p>
            <a:pPr marL="12700">
              <a:lnSpc>
                <a:spcPct val="100000"/>
              </a:lnSpc>
              <a:spcBef>
                <a:spcPts val="100"/>
              </a:spcBef>
            </a:pPr>
            <a:r>
              <a:rPr dirty="0" sz="1100" spc="-120">
                <a:latin typeface="Arial"/>
                <a:cs typeface="Arial"/>
              </a:rPr>
              <a:t>SATHYABAMA</a:t>
            </a:r>
            <a:r>
              <a:rPr dirty="0" sz="1100" spc="-70">
                <a:latin typeface="Arial"/>
                <a:cs typeface="Arial"/>
              </a:rPr>
              <a:t> </a:t>
            </a:r>
            <a:r>
              <a:rPr dirty="0" sz="1100" spc="-135">
                <a:latin typeface="Arial"/>
                <a:cs typeface="Arial"/>
              </a:rPr>
              <a:t>UNIVERSITY</a:t>
            </a:r>
            <a:endParaRPr sz="1100">
              <a:latin typeface="Arial"/>
              <a:cs typeface="Arial"/>
            </a:endParaRPr>
          </a:p>
        </p:txBody>
      </p:sp>
      <p:sp>
        <p:nvSpPr>
          <p:cNvPr id="3" name="object 3"/>
          <p:cNvSpPr txBox="1"/>
          <p:nvPr/>
        </p:nvSpPr>
        <p:spPr>
          <a:xfrm>
            <a:off x="3047505" y="436891"/>
            <a:ext cx="1629410" cy="193675"/>
          </a:xfrm>
          <a:prstGeom prst="rect">
            <a:avLst/>
          </a:prstGeom>
        </p:spPr>
        <p:txBody>
          <a:bodyPr wrap="square" lIns="0" tIns="12700" rIns="0" bIns="0" rtlCol="0" vert="horz">
            <a:spAutoFit/>
          </a:bodyPr>
          <a:lstStyle/>
          <a:p>
            <a:pPr marL="12700">
              <a:lnSpc>
                <a:spcPct val="100000"/>
              </a:lnSpc>
              <a:spcBef>
                <a:spcPts val="100"/>
              </a:spcBef>
            </a:pPr>
            <a:r>
              <a:rPr dirty="0" sz="1100" spc="-85">
                <a:latin typeface="Arial"/>
                <a:cs typeface="Arial"/>
              </a:rPr>
              <a:t>UNIT </a:t>
            </a:r>
            <a:r>
              <a:rPr dirty="0" sz="1100" spc="-70">
                <a:latin typeface="Arial"/>
                <a:cs typeface="Arial"/>
              </a:rPr>
              <a:t>IV </a:t>
            </a:r>
            <a:r>
              <a:rPr dirty="0" sz="1100" spc="-135">
                <a:latin typeface="Arial"/>
                <a:cs typeface="Arial"/>
              </a:rPr>
              <a:t>FLYING </a:t>
            </a:r>
            <a:r>
              <a:rPr dirty="0" sz="1100" spc="-55">
                <a:latin typeface="Arial"/>
                <a:cs typeface="Arial"/>
              </a:rPr>
              <a:t>IN</a:t>
            </a:r>
            <a:r>
              <a:rPr dirty="0" sz="1100" spc="-185">
                <a:latin typeface="Arial"/>
                <a:cs typeface="Arial"/>
              </a:rPr>
              <a:t> </a:t>
            </a:r>
            <a:r>
              <a:rPr dirty="0" sz="1100" spc="-160">
                <a:latin typeface="Arial"/>
                <a:cs typeface="Arial"/>
              </a:rPr>
              <a:t>COLOURS</a:t>
            </a:r>
            <a:endParaRPr sz="1100">
              <a:latin typeface="Arial"/>
              <a:cs typeface="Arial"/>
            </a:endParaRPr>
          </a:p>
        </p:txBody>
      </p:sp>
      <p:sp>
        <p:nvSpPr>
          <p:cNvPr id="4" name="object 4"/>
          <p:cNvSpPr txBox="1"/>
          <p:nvPr/>
        </p:nvSpPr>
        <p:spPr>
          <a:xfrm>
            <a:off x="939800" y="1062331"/>
            <a:ext cx="3762375" cy="2686685"/>
          </a:xfrm>
          <a:prstGeom prst="rect">
            <a:avLst/>
          </a:prstGeom>
        </p:spPr>
        <p:txBody>
          <a:bodyPr wrap="square" lIns="0" tIns="12700" rIns="0" bIns="0" rtlCol="0" vert="horz">
            <a:spAutoFit/>
          </a:bodyPr>
          <a:lstStyle/>
          <a:p>
            <a:pPr marL="241300" marR="5715" indent="-228600">
              <a:lnSpc>
                <a:spcPct val="110000"/>
              </a:lnSpc>
              <a:spcBef>
                <a:spcPts val="100"/>
              </a:spcBef>
              <a:buFont typeface="Symbol"/>
              <a:buChar char=""/>
              <a:tabLst>
                <a:tab pos="240665" algn="l"/>
                <a:tab pos="241300" algn="l"/>
              </a:tabLst>
            </a:pPr>
            <a:r>
              <a:rPr dirty="0" sz="1100">
                <a:latin typeface="Arial"/>
                <a:cs typeface="Arial"/>
              </a:rPr>
              <a:t>Glossaries and </a:t>
            </a:r>
            <a:r>
              <a:rPr dirty="0" sz="1100" spc="-5">
                <a:latin typeface="Arial"/>
                <a:cs typeface="Arial"/>
              </a:rPr>
              <a:t>indexes </a:t>
            </a:r>
            <a:r>
              <a:rPr dirty="0" sz="1100">
                <a:latin typeface="Arial"/>
                <a:cs typeface="Arial"/>
              </a:rPr>
              <a:t>ought to be added at the end of  the</a:t>
            </a:r>
            <a:r>
              <a:rPr dirty="0" sz="1100" spc="-5">
                <a:latin typeface="Arial"/>
                <a:cs typeface="Arial"/>
              </a:rPr>
              <a:t> </a:t>
            </a:r>
            <a:r>
              <a:rPr dirty="0" sz="1100">
                <a:latin typeface="Arial"/>
                <a:cs typeface="Arial"/>
              </a:rPr>
              <a:t>manual.</a:t>
            </a:r>
            <a:endParaRPr sz="1100">
              <a:latin typeface="Arial"/>
              <a:cs typeface="Arial"/>
            </a:endParaRPr>
          </a:p>
          <a:p>
            <a:pPr marL="241300" marR="5715" indent="-228600">
              <a:lnSpc>
                <a:spcPct val="110900"/>
              </a:lnSpc>
              <a:spcBef>
                <a:spcPts val="60"/>
              </a:spcBef>
              <a:buFont typeface="Symbol"/>
              <a:buChar char=""/>
              <a:tabLst>
                <a:tab pos="240665" algn="l"/>
                <a:tab pos="241300" algn="l"/>
              </a:tabLst>
            </a:pPr>
            <a:r>
              <a:rPr dirty="0" sz="1100">
                <a:latin typeface="Arial"/>
                <a:cs typeface="Arial"/>
              </a:rPr>
              <a:t>Although a list of frequently used terms can appear at  the</a:t>
            </a:r>
            <a:r>
              <a:rPr dirty="0" sz="1100" spc="-5">
                <a:latin typeface="Arial"/>
                <a:cs typeface="Arial"/>
              </a:rPr>
              <a:t> </a:t>
            </a:r>
            <a:r>
              <a:rPr dirty="0" sz="1100">
                <a:latin typeface="Arial"/>
                <a:cs typeface="Arial"/>
              </a:rPr>
              <a:t>front.</a:t>
            </a:r>
            <a:endParaRPr sz="1100">
              <a:latin typeface="Arial"/>
              <a:cs typeface="Arial"/>
            </a:endParaRPr>
          </a:p>
          <a:p>
            <a:pPr marL="241300" marR="7620" indent="-228600">
              <a:lnSpc>
                <a:spcPct val="110000"/>
              </a:lnSpc>
              <a:spcBef>
                <a:spcPts val="70"/>
              </a:spcBef>
              <a:buFont typeface="Symbol"/>
              <a:buChar char=""/>
              <a:tabLst>
                <a:tab pos="240665" algn="l"/>
                <a:tab pos="241300" algn="l"/>
              </a:tabLst>
            </a:pPr>
            <a:r>
              <a:rPr dirty="0" sz="1100">
                <a:latin typeface="Arial"/>
                <a:cs typeface="Arial"/>
              </a:rPr>
              <a:t>The index need to be omitted if the manual runs less  than 20</a:t>
            </a:r>
            <a:r>
              <a:rPr dirty="0" sz="1100" spc="-5">
                <a:latin typeface="Arial"/>
                <a:cs typeface="Arial"/>
              </a:rPr>
              <a:t> </a:t>
            </a:r>
            <a:r>
              <a:rPr dirty="0" sz="1100">
                <a:latin typeface="Arial"/>
                <a:cs typeface="Arial"/>
              </a:rPr>
              <a:t>pages.</a:t>
            </a:r>
            <a:endParaRPr sz="1100">
              <a:latin typeface="Arial"/>
              <a:cs typeface="Arial"/>
            </a:endParaRPr>
          </a:p>
          <a:p>
            <a:pPr marL="241300" indent="-228600">
              <a:lnSpc>
                <a:spcPct val="100000"/>
              </a:lnSpc>
              <a:spcBef>
                <a:spcPts val="204"/>
              </a:spcBef>
              <a:buFont typeface="Symbol"/>
              <a:buChar char=""/>
              <a:tabLst>
                <a:tab pos="240665" algn="l"/>
                <a:tab pos="241300" algn="l"/>
              </a:tabLst>
            </a:pPr>
            <a:r>
              <a:rPr dirty="0" sz="1100">
                <a:latin typeface="Arial"/>
                <a:cs typeface="Arial"/>
              </a:rPr>
              <a:t>Use graphic </a:t>
            </a:r>
            <a:r>
              <a:rPr dirty="0" sz="1100" spc="-5">
                <a:latin typeface="Arial"/>
                <a:cs typeface="Arial"/>
              </a:rPr>
              <a:t>images </a:t>
            </a:r>
            <a:r>
              <a:rPr dirty="0" sz="1100">
                <a:latin typeface="Arial"/>
                <a:cs typeface="Arial"/>
              </a:rPr>
              <a:t>as needed to </a:t>
            </a:r>
            <a:r>
              <a:rPr dirty="0" sz="1100" spc="-5">
                <a:latin typeface="Arial"/>
                <a:cs typeface="Arial"/>
              </a:rPr>
              <a:t>support </a:t>
            </a:r>
            <a:r>
              <a:rPr dirty="0" sz="1100">
                <a:latin typeface="Arial"/>
                <a:cs typeface="Arial"/>
              </a:rPr>
              <a:t>the text</a:t>
            </a:r>
            <a:endParaRPr sz="1100">
              <a:latin typeface="Arial"/>
              <a:cs typeface="Arial"/>
            </a:endParaRPr>
          </a:p>
          <a:p>
            <a:pPr marL="241300" indent="-228600">
              <a:lnSpc>
                <a:spcPct val="100000"/>
              </a:lnSpc>
              <a:spcBef>
                <a:spcPts val="215"/>
              </a:spcBef>
              <a:buFont typeface="Symbol"/>
              <a:buChar char=""/>
              <a:tabLst>
                <a:tab pos="240665" algn="l"/>
                <a:tab pos="241300" algn="l"/>
              </a:tabLst>
            </a:pPr>
            <a:r>
              <a:rPr dirty="0" sz="1100">
                <a:latin typeface="Arial"/>
                <a:cs typeface="Arial"/>
              </a:rPr>
              <a:t>Choose a few readable</a:t>
            </a:r>
            <a:r>
              <a:rPr dirty="0" sz="1100" spc="-35">
                <a:latin typeface="Arial"/>
                <a:cs typeface="Arial"/>
              </a:rPr>
              <a:t> </a:t>
            </a:r>
            <a:r>
              <a:rPr dirty="0" sz="1100">
                <a:latin typeface="Arial"/>
                <a:cs typeface="Arial"/>
              </a:rPr>
              <a:t>fonts</a:t>
            </a:r>
            <a:endParaRPr sz="1100">
              <a:latin typeface="Arial"/>
              <a:cs typeface="Arial"/>
            </a:endParaRPr>
          </a:p>
          <a:p>
            <a:pPr marL="241300" indent="-228600">
              <a:lnSpc>
                <a:spcPct val="100000"/>
              </a:lnSpc>
              <a:spcBef>
                <a:spcPts val="204"/>
              </a:spcBef>
              <a:buFont typeface="Symbol"/>
              <a:buChar char=""/>
              <a:tabLst>
                <a:tab pos="240665" algn="l"/>
                <a:tab pos="241300" algn="l"/>
              </a:tabLst>
            </a:pPr>
            <a:r>
              <a:rPr dirty="0" sz="1100">
                <a:latin typeface="Arial"/>
                <a:cs typeface="Arial"/>
              </a:rPr>
              <a:t>Consider the type of </a:t>
            </a:r>
            <a:r>
              <a:rPr dirty="0" sz="1100" spc="-5">
                <a:latin typeface="Arial"/>
                <a:cs typeface="Arial"/>
              </a:rPr>
              <a:t>binding </a:t>
            </a:r>
            <a:r>
              <a:rPr dirty="0" sz="1100">
                <a:latin typeface="Arial"/>
                <a:cs typeface="Arial"/>
              </a:rPr>
              <a:t>for the user</a:t>
            </a:r>
            <a:r>
              <a:rPr dirty="0" sz="1100" spc="-30">
                <a:latin typeface="Arial"/>
                <a:cs typeface="Arial"/>
              </a:rPr>
              <a:t> </a:t>
            </a:r>
            <a:r>
              <a:rPr dirty="0" sz="1100" spc="-5">
                <a:latin typeface="Arial"/>
                <a:cs typeface="Arial"/>
              </a:rPr>
              <a:t>manual</a:t>
            </a:r>
            <a:endParaRPr sz="1100">
              <a:latin typeface="Arial"/>
              <a:cs typeface="Arial"/>
            </a:endParaRPr>
          </a:p>
          <a:p>
            <a:pPr marL="241300" indent="-228600">
              <a:lnSpc>
                <a:spcPct val="100000"/>
              </a:lnSpc>
              <a:spcBef>
                <a:spcPts val="215"/>
              </a:spcBef>
              <a:buFont typeface="Symbol"/>
              <a:buChar char=""/>
              <a:tabLst>
                <a:tab pos="240665" algn="l"/>
                <a:tab pos="241300" algn="l"/>
              </a:tabLst>
            </a:pPr>
            <a:r>
              <a:rPr dirty="0" sz="1100">
                <a:latin typeface="Arial"/>
                <a:cs typeface="Arial"/>
              </a:rPr>
              <a:t>It is necessary to define the user</a:t>
            </a:r>
            <a:r>
              <a:rPr dirty="0" sz="1100" spc="-40">
                <a:latin typeface="Arial"/>
                <a:cs typeface="Arial"/>
              </a:rPr>
              <a:t> </a:t>
            </a:r>
            <a:r>
              <a:rPr dirty="0" sz="1100">
                <a:latin typeface="Arial"/>
                <a:cs typeface="Arial"/>
              </a:rPr>
              <a:t>is.</a:t>
            </a:r>
            <a:endParaRPr sz="1100">
              <a:latin typeface="Arial"/>
              <a:cs typeface="Arial"/>
            </a:endParaRPr>
          </a:p>
          <a:p>
            <a:pPr marL="241300" marR="6350" indent="-228600">
              <a:lnSpc>
                <a:spcPct val="110000"/>
              </a:lnSpc>
              <a:spcBef>
                <a:spcPts val="70"/>
              </a:spcBef>
              <a:buFont typeface="Symbol"/>
              <a:buChar char=""/>
              <a:tabLst>
                <a:tab pos="240665" algn="l"/>
                <a:tab pos="241300" algn="l"/>
              </a:tabLst>
            </a:pPr>
            <a:r>
              <a:rPr dirty="0" sz="1100">
                <a:latin typeface="Arial"/>
                <a:cs typeface="Arial"/>
              </a:rPr>
              <a:t>Write to the user’s needs in a way the user can  understand.</a:t>
            </a:r>
            <a:endParaRPr sz="1100">
              <a:latin typeface="Arial"/>
              <a:cs typeface="Arial"/>
            </a:endParaRPr>
          </a:p>
          <a:p>
            <a:pPr marL="241300" marR="5080" indent="-228600">
              <a:lnSpc>
                <a:spcPct val="110000"/>
              </a:lnSpc>
              <a:spcBef>
                <a:spcPts val="85"/>
              </a:spcBef>
              <a:buFont typeface="Symbol"/>
              <a:buChar char=""/>
              <a:tabLst>
                <a:tab pos="240665" algn="l"/>
                <a:tab pos="241300" algn="l"/>
              </a:tabLst>
            </a:pPr>
            <a:r>
              <a:rPr dirty="0" sz="1100">
                <a:latin typeface="Arial"/>
                <a:cs typeface="Arial"/>
              </a:rPr>
              <a:t>You </a:t>
            </a:r>
            <a:r>
              <a:rPr dirty="0" sz="1100" spc="5">
                <a:latin typeface="Arial"/>
                <a:cs typeface="Arial"/>
              </a:rPr>
              <a:t>must </a:t>
            </a:r>
            <a:r>
              <a:rPr dirty="0" sz="1100">
                <a:latin typeface="Arial"/>
                <a:cs typeface="Arial"/>
              </a:rPr>
              <a:t>explain </a:t>
            </a:r>
            <a:r>
              <a:rPr dirty="0" sz="1100" spc="10">
                <a:latin typeface="Arial"/>
                <a:cs typeface="Arial"/>
              </a:rPr>
              <a:t>the </a:t>
            </a:r>
            <a:r>
              <a:rPr dirty="0" sz="1100">
                <a:latin typeface="Arial"/>
                <a:cs typeface="Arial"/>
              </a:rPr>
              <a:t>problem the user is trying to solve,  and then present the solution to</a:t>
            </a:r>
            <a:r>
              <a:rPr dirty="0" sz="1100" spc="-50">
                <a:latin typeface="Arial"/>
                <a:cs typeface="Arial"/>
              </a:rPr>
              <a:t> </a:t>
            </a:r>
            <a:r>
              <a:rPr dirty="0" sz="1100">
                <a:latin typeface="Arial"/>
                <a:cs typeface="Arial"/>
              </a:rPr>
              <a:t>it.</a:t>
            </a:r>
            <a:endParaRPr sz="1100">
              <a:latin typeface="Arial"/>
              <a:cs typeface="Arial"/>
            </a:endParaRPr>
          </a:p>
        </p:txBody>
      </p:sp>
      <p:sp>
        <p:nvSpPr>
          <p:cNvPr id="5" name="object 5"/>
          <p:cNvSpPr txBox="1"/>
          <p:nvPr/>
        </p:nvSpPr>
        <p:spPr>
          <a:xfrm>
            <a:off x="711200" y="6018374"/>
            <a:ext cx="3989704" cy="766445"/>
          </a:xfrm>
          <a:prstGeom prst="rect">
            <a:avLst/>
          </a:prstGeom>
        </p:spPr>
        <p:txBody>
          <a:bodyPr wrap="square" lIns="0" tIns="30480" rIns="0" bIns="0" rtlCol="0" vert="horz">
            <a:spAutoFit/>
          </a:bodyPr>
          <a:lstStyle/>
          <a:p>
            <a:pPr algn="just" marL="12700">
              <a:lnSpc>
                <a:spcPct val="100000"/>
              </a:lnSpc>
              <a:spcBef>
                <a:spcPts val="240"/>
              </a:spcBef>
            </a:pPr>
            <a:r>
              <a:rPr dirty="0" sz="1100" b="1">
                <a:latin typeface="Arial"/>
                <a:cs typeface="Arial"/>
              </a:rPr>
              <a:t>4.7.3</a:t>
            </a:r>
            <a:r>
              <a:rPr dirty="0" sz="1100" spc="-35" b="1">
                <a:latin typeface="Arial"/>
                <a:cs typeface="Arial"/>
              </a:rPr>
              <a:t> </a:t>
            </a:r>
            <a:r>
              <a:rPr dirty="0" sz="1100" spc="-5" b="1">
                <a:latin typeface="Arial"/>
                <a:cs typeface="Arial"/>
              </a:rPr>
              <a:t>Assignment:</a:t>
            </a:r>
            <a:endParaRPr sz="1100">
              <a:latin typeface="Arial"/>
              <a:cs typeface="Arial"/>
            </a:endParaRPr>
          </a:p>
          <a:p>
            <a:pPr algn="just" marL="12700" marR="5080">
              <a:lnSpc>
                <a:spcPct val="110000"/>
              </a:lnSpc>
              <a:spcBef>
                <a:spcPts val="15"/>
              </a:spcBef>
            </a:pPr>
            <a:r>
              <a:rPr dirty="0" sz="1100" b="1">
                <a:latin typeface="Arial"/>
                <a:cs typeface="Arial"/>
              </a:rPr>
              <a:t>Prepare a manual of 4 pages for the </a:t>
            </a:r>
            <a:r>
              <a:rPr dirty="0" sz="1100" spc="-5" b="1">
                <a:latin typeface="Arial"/>
                <a:cs typeface="Arial"/>
              </a:rPr>
              <a:t>passengers </a:t>
            </a:r>
            <a:r>
              <a:rPr dirty="0" sz="1100" b="1">
                <a:latin typeface="Arial"/>
                <a:cs typeface="Arial"/>
              </a:rPr>
              <a:t>of </a:t>
            </a:r>
            <a:r>
              <a:rPr dirty="0" sz="1100" spc="-5" b="1">
                <a:latin typeface="Arial"/>
                <a:cs typeface="Arial"/>
              </a:rPr>
              <a:t>aircraft  </a:t>
            </a:r>
            <a:r>
              <a:rPr dirty="0" sz="1100" b="1">
                <a:latin typeface="Arial"/>
                <a:cs typeface="Arial"/>
              </a:rPr>
              <a:t>focusing the </a:t>
            </a:r>
            <a:r>
              <a:rPr dirty="0" sz="1100" spc="-5" b="1">
                <a:latin typeface="Arial"/>
                <a:cs typeface="Arial"/>
              </a:rPr>
              <a:t>instructions </a:t>
            </a:r>
            <a:r>
              <a:rPr dirty="0" sz="1100" b="1">
                <a:latin typeface="Arial"/>
                <a:cs typeface="Arial"/>
              </a:rPr>
              <a:t>and recommendations to be  followed by</a:t>
            </a:r>
            <a:r>
              <a:rPr dirty="0" sz="1100" spc="-45" b="1">
                <a:latin typeface="Arial"/>
                <a:cs typeface="Arial"/>
              </a:rPr>
              <a:t> </a:t>
            </a:r>
            <a:r>
              <a:rPr dirty="0" sz="1100" b="1">
                <a:latin typeface="Arial"/>
                <a:cs typeface="Arial"/>
              </a:rPr>
              <a:t>them.</a:t>
            </a:r>
            <a:endParaRPr sz="1100">
              <a:latin typeface="Arial"/>
              <a:cs typeface="Arial"/>
            </a:endParaRPr>
          </a:p>
        </p:txBody>
      </p:sp>
      <p:graphicFrame>
        <p:nvGraphicFramePr>
          <p:cNvPr id="6" name="object 6"/>
          <p:cNvGraphicFramePr>
            <a:graphicFrameLocks noGrp="1"/>
          </p:cNvGraphicFramePr>
          <p:nvPr/>
        </p:nvGraphicFramePr>
        <p:xfrm>
          <a:off x="952500" y="3921252"/>
          <a:ext cx="3512820" cy="1771014"/>
        </p:xfrm>
        <a:graphic>
          <a:graphicData uri="http://schemas.openxmlformats.org/drawingml/2006/table">
            <a:tbl>
              <a:tblPr firstRow="1" bandRow="1">
                <a:tableStyleId>{2D5ABB26-0587-4C30-8999-92F81FD0307C}</a:tableStyleId>
              </a:tblPr>
              <a:tblGrid>
                <a:gridCol w="571500"/>
                <a:gridCol w="1372870"/>
                <a:gridCol w="1549400"/>
              </a:tblGrid>
              <a:tr h="176783">
                <a:tc>
                  <a:txBody>
                    <a:bodyPr/>
                    <a:lstStyle/>
                    <a:p>
                      <a:pPr algn="ctr">
                        <a:lnSpc>
                          <a:spcPct val="100000"/>
                        </a:lnSpc>
                        <a:spcBef>
                          <a:spcPts val="70"/>
                        </a:spcBef>
                      </a:pPr>
                      <a:r>
                        <a:rPr dirty="0" sz="900" b="1">
                          <a:latin typeface="Arial"/>
                          <a:cs typeface="Arial"/>
                        </a:rPr>
                        <a:t>S.NO</a:t>
                      </a:r>
                      <a:endParaRPr sz="900">
                        <a:latin typeface="Arial"/>
                        <a:cs typeface="Arial"/>
                      </a:endParaRPr>
                    </a:p>
                  </a:txBody>
                  <a:tcPr marL="0" marR="0" marB="0" marT="889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49554">
                        <a:lnSpc>
                          <a:spcPct val="100000"/>
                        </a:lnSpc>
                        <a:spcBef>
                          <a:spcPts val="70"/>
                        </a:spcBef>
                      </a:pPr>
                      <a:r>
                        <a:rPr dirty="0" sz="900" b="1">
                          <a:latin typeface="Arial"/>
                          <a:cs typeface="Arial"/>
                        </a:rPr>
                        <a:t>INSTRUCTIONS</a:t>
                      </a:r>
                      <a:endParaRPr sz="900">
                        <a:latin typeface="Arial"/>
                        <a:cs typeface="Arial"/>
                      </a:endParaRPr>
                    </a:p>
                  </a:txBody>
                  <a:tcPr marL="0" marR="0" marB="0" marT="889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70180">
                        <a:lnSpc>
                          <a:spcPct val="100000"/>
                        </a:lnSpc>
                        <a:spcBef>
                          <a:spcPts val="70"/>
                        </a:spcBef>
                      </a:pPr>
                      <a:r>
                        <a:rPr dirty="0" sz="900" b="1">
                          <a:latin typeface="Arial"/>
                          <a:cs typeface="Arial"/>
                        </a:rPr>
                        <a:t>RECOMMENDATIONS</a:t>
                      </a:r>
                      <a:endParaRPr sz="900">
                        <a:latin typeface="Arial"/>
                        <a:cs typeface="Arial"/>
                      </a:endParaRPr>
                    </a:p>
                  </a:txBody>
                  <a:tcPr marL="0" marR="0" marB="0" marT="889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198881">
                <a:tc>
                  <a:txBody>
                    <a:bodyPr/>
                    <a:lstStyle/>
                    <a:p>
                      <a:pPr algn="ctr">
                        <a:lnSpc>
                          <a:spcPts val="1300"/>
                        </a:lnSpc>
                      </a:pPr>
                      <a:r>
                        <a:rPr dirty="0" sz="1100">
                          <a:latin typeface="Arial"/>
                          <a:cs typeface="Arial"/>
                        </a:rPr>
                        <a:t>1.</a:t>
                      </a:r>
                      <a:endParaRPr sz="1100">
                        <a:latin typeface="Arial"/>
                        <a:cs typeface="Arial"/>
                      </a:endParaRPr>
                    </a:p>
                  </a:txBody>
                  <a:tcPr marL="0" marR="0" marB="0" marT="0">
                    <a:lnL w="12700">
                      <a:solidFill>
                        <a:srgbClr val="000000"/>
                      </a:solidFill>
                      <a:prstDash val="solid"/>
                    </a:lnL>
                    <a:lnR w="12700">
                      <a:solidFill>
                        <a:srgbClr val="000000"/>
                      </a:solidFill>
                      <a:prstDash val="solid"/>
                    </a:lnR>
                    <a:lnT w="12700">
                      <a:solidFill>
                        <a:srgbClr val="000000"/>
                      </a:solidFill>
                      <a:prstDash val="solid"/>
                    </a:lnT>
                    <a:lnB w="19050">
                      <a:solidFill>
                        <a:srgbClr val="000000"/>
                      </a:solidFill>
                      <a:prstDash val="solid"/>
                    </a:lnB>
                  </a:tcPr>
                </a:tc>
                <a:tc>
                  <a:txBody>
                    <a:bodyPr/>
                    <a:lstStyle/>
                    <a:p>
                      <a:pPr>
                        <a:lnSpc>
                          <a:spcPct val="100000"/>
                        </a:lnSpc>
                      </a:pPr>
                      <a:endParaRPr sz="1000">
                        <a:latin typeface="Times New Roman"/>
                        <a:cs typeface="Times New Roman"/>
                      </a:endParaRPr>
                    </a:p>
                  </a:txBody>
                  <a:tcPr marL="0" marR="0" marB="0" marT="0">
                    <a:lnL w="12700">
                      <a:solidFill>
                        <a:srgbClr val="000000"/>
                      </a:solidFill>
                      <a:prstDash val="solid"/>
                    </a:lnL>
                    <a:lnR w="12700">
                      <a:solidFill>
                        <a:srgbClr val="000000"/>
                      </a:solidFill>
                      <a:prstDash val="solid"/>
                    </a:lnR>
                    <a:lnT w="12700">
                      <a:solidFill>
                        <a:srgbClr val="000000"/>
                      </a:solidFill>
                      <a:prstDash val="solid"/>
                    </a:lnT>
                    <a:lnB w="19050">
                      <a:solidFill>
                        <a:srgbClr val="000000"/>
                      </a:solidFill>
                      <a:prstDash val="solid"/>
                    </a:lnB>
                  </a:tcPr>
                </a:tc>
                <a:tc>
                  <a:txBody>
                    <a:bodyPr/>
                    <a:lstStyle/>
                    <a:p>
                      <a:pPr>
                        <a:lnSpc>
                          <a:spcPct val="100000"/>
                        </a:lnSpc>
                      </a:pPr>
                      <a:endParaRPr sz="1000">
                        <a:latin typeface="Times New Roman"/>
                        <a:cs typeface="Times New Roman"/>
                      </a:endParaRPr>
                    </a:p>
                  </a:txBody>
                  <a:tcPr marL="0" marR="0" marB="0" marT="0">
                    <a:lnL w="12700">
                      <a:solidFill>
                        <a:srgbClr val="000000"/>
                      </a:solidFill>
                      <a:prstDash val="solid"/>
                    </a:lnL>
                    <a:lnR w="12700">
                      <a:solidFill>
                        <a:srgbClr val="000000"/>
                      </a:solidFill>
                      <a:prstDash val="solid"/>
                    </a:lnR>
                    <a:lnT w="12700">
                      <a:solidFill>
                        <a:srgbClr val="000000"/>
                      </a:solidFill>
                      <a:prstDash val="solid"/>
                    </a:lnT>
                    <a:lnB w="19050">
                      <a:solidFill>
                        <a:srgbClr val="000000"/>
                      </a:solidFill>
                      <a:prstDash val="solid"/>
                    </a:lnB>
                  </a:tcPr>
                </a:tc>
              </a:tr>
              <a:tr h="197358">
                <a:tc>
                  <a:txBody>
                    <a:bodyPr/>
                    <a:lstStyle/>
                    <a:p>
                      <a:pPr algn="ctr">
                        <a:lnSpc>
                          <a:spcPts val="1295"/>
                        </a:lnSpc>
                      </a:pPr>
                      <a:r>
                        <a:rPr dirty="0" sz="1100">
                          <a:latin typeface="Arial"/>
                          <a:cs typeface="Arial"/>
                        </a:rPr>
                        <a:t>2.</a:t>
                      </a:r>
                      <a:endParaRPr sz="1100">
                        <a:latin typeface="Arial"/>
                        <a:cs typeface="Arial"/>
                      </a:endParaRPr>
                    </a:p>
                  </a:txBody>
                  <a:tcPr marL="0" marR="0" marB="0" marT="0">
                    <a:lnL w="12700">
                      <a:solidFill>
                        <a:srgbClr val="000000"/>
                      </a:solidFill>
                      <a:prstDash val="solid"/>
                    </a:lnL>
                    <a:lnR w="12700">
                      <a:solidFill>
                        <a:srgbClr val="000000"/>
                      </a:solidFill>
                      <a:prstDash val="solid"/>
                    </a:lnR>
                    <a:lnT w="19050">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B="0" marT="0">
                    <a:lnL w="12700">
                      <a:solidFill>
                        <a:srgbClr val="000000"/>
                      </a:solidFill>
                      <a:prstDash val="solid"/>
                    </a:lnL>
                    <a:lnR w="12700">
                      <a:solidFill>
                        <a:srgbClr val="000000"/>
                      </a:solidFill>
                      <a:prstDash val="solid"/>
                    </a:lnR>
                    <a:lnT w="19050">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B="0" marT="0">
                    <a:lnL w="12700">
                      <a:solidFill>
                        <a:srgbClr val="000000"/>
                      </a:solidFill>
                      <a:prstDash val="solid"/>
                    </a:lnL>
                    <a:lnR w="12700">
                      <a:solidFill>
                        <a:srgbClr val="000000"/>
                      </a:solidFill>
                      <a:prstDash val="solid"/>
                    </a:lnR>
                    <a:lnT w="19050">
                      <a:solidFill>
                        <a:srgbClr val="000000"/>
                      </a:solidFill>
                      <a:prstDash val="solid"/>
                    </a:lnT>
                    <a:lnB w="12700">
                      <a:solidFill>
                        <a:srgbClr val="000000"/>
                      </a:solidFill>
                      <a:prstDash val="solid"/>
                    </a:lnB>
                  </a:tcPr>
                </a:tc>
              </a:tr>
              <a:tr h="198120">
                <a:tc>
                  <a:txBody>
                    <a:bodyPr/>
                    <a:lstStyle/>
                    <a:p>
                      <a:pPr algn="ctr">
                        <a:lnSpc>
                          <a:spcPts val="1300"/>
                        </a:lnSpc>
                      </a:pPr>
                      <a:r>
                        <a:rPr dirty="0" sz="1100">
                          <a:latin typeface="Arial"/>
                          <a:cs typeface="Arial"/>
                        </a:rPr>
                        <a:t>3.</a:t>
                      </a:r>
                      <a:endParaRPr sz="1100">
                        <a:latin typeface="Arial"/>
                        <a:cs typeface="Arial"/>
                      </a:endParaRPr>
                    </a:p>
                  </a:txBody>
                  <a:tcPr marL="0" marR="0" marB="0" marT="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B="0" marT="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B="0" marT="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196595">
                <a:tc>
                  <a:txBody>
                    <a:bodyPr/>
                    <a:lstStyle/>
                    <a:p>
                      <a:pPr algn="ctr">
                        <a:lnSpc>
                          <a:spcPts val="1290"/>
                        </a:lnSpc>
                      </a:pPr>
                      <a:r>
                        <a:rPr dirty="0" sz="1100">
                          <a:latin typeface="Arial"/>
                          <a:cs typeface="Arial"/>
                        </a:rPr>
                        <a:t>4.</a:t>
                      </a:r>
                      <a:endParaRPr sz="1100">
                        <a:latin typeface="Arial"/>
                        <a:cs typeface="Arial"/>
                      </a:endParaRPr>
                    </a:p>
                  </a:txBody>
                  <a:tcPr marL="0" marR="0" marB="0" marT="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B="0" marT="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B="0" marT="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198120">
                <a:tc>
                  <a:txBody>
                    <a:bodyPr/>
                    <a:lstStyle/>
                    <a:p>
                      <a:pPr algn="ctr">
                        <a:lnSpc>
                          <a:spcPts val="1300"/>
                        </a:lnSpc>
                      </a:pPr>
                      <a:r>
                        <a:rPr dirty="0" sz="1100">
                          <a:latin typeface="Arial"/>
                          <a:cs typeface="Arial"/>
                        </a:rPr>
                        <a:t>5.</a:t>
                      </a:r>
                      <a:endParaRPr sz="1100">
                        <a:latin typeface="Arial"/>
                        <a:cs typeface="Arial"/>
                      </a:endParaRPr>
                    </a:p>
                  </a:txBody>
                  <a:tcPr marL="0" marR="0" marB="0" marT="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B="0" marT="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B="0" marT="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198120">
                <a:tc>
                  <a:txBody>
                    <a:bodyPr/>
                    <a:lstStyle/>
                    <a:p>
                      <a:pPr algn="ctr">
                        <a:lnSpc>
                          <a:spcPts val="1290"/>
                        </a:lnSpc>
                      </a:pPr>
                      <a:r>
                        <a:rPr dirty="0" sz="1100">
                          <a:latin typeface="Arial"/>
                          <a:cs typeface="Arial"/>
                        </a:rPr>
                        <a:t>6.</a:t>
                      </a:r>
                      <a:endParaRPr sz="1100">
                        <a:latin typeface="Arial"/>
                        <a:cs typeface="Arial"/>
                      </a:endParaRPr>
                    </a:p>
                  </a:txBody>
                  <a:tcPr marL="0" marR="0" marB="0" marT="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B="0" marT="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B="0" marT="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196595">
                <a:tc>
                  <a:txBody>
                    <a:bodyPr/>
                    <a:lstStyle/>
                    <a:p>
                      <a:pPr algn="ctr">
                        <a:lnSpc>
                          <a:spcPts val="1290"/>
                        </a:lnSpc>
                      </a:pPr>
                      <a:r>
                        <a:rPr dirty="0" sz="1100">
                          <a:latin typeface="Arial"/>
                          <a:cs typeface="Arial"/>
                        </a:rPr>
                        <a:t>7.</a:t>
                      </a:r>
                      <a:endParaRPr sz="1100">
                        <a:latin typeface="Arial"/>
                        <a:cs typeface="Arial"/>
                      </a:endParaRPr>
                    </a:p>
                  </a:txBody>
                  <a:tcPr marL="0" marR="0" marB="0" marT="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B="0" marT="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B="0" marT="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198120">
                <a:tc>
                  <a:txBody>
                    <a:bodyPr/>
                    <a:lstStyle/>
                    <a:p>
                      <a:pPr algn="ctr">
                        <a:lnSpc>
                          <a:spcPts val="1290"/>
                        </a:lnSpc>
                      </a:pPr>
                      <a:r>
                        <a:rPr dirty="0" sz="1100">
                          <a:latin typeface="Arial"/>
                          <a:cs typeface="Arial"/>
                        </a:rPr>
                        <a:t>8.</a:t>
                      </a:r>
                      <a:endParaRPr sz="1100">
                        <a:latin typeface="Arial"/>
                        <a:cs typeface="Arial"/>
                      </a:endParaRPr>
                    </a:p>
                  </a:txBody>
                  <a:tcPr marL="0" marR="0" marB="0" marT="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B="0" marT="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B="0" marT="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11200" y="436891"/>
            <a:ext cx="1539240" cy="193675"/>
          </a:xfrm>
          <a:prstGeom prst="rect">
            <a:avLst/>
          </a:prstGeom>
        </p:spPr>
        <p:txBody>
          <a:bodyPr wrap="square" lIns="0" tIns="12700" rIns="0" bIns="0" rtlCol="0" vert="horz">
            <a:spAutoFit/>
          </a:bodyPr>
          <a:lstStyle/>
          <a:p>
            <a:pPr marL="12700">
              <a:lnSpc>
                <a:spcPct val="100000"/>
              </a:lnSpc>
              <a:spcBef>
                <a:spcPts val="100"/>
              </a:spcBef>
            </a:pPr>
            <a:r>
              <a:rPr dirty="0" sz="1100" spc="-120">
                <a:latin typeface="Arial"/>
                <a:cs typeface="Arial"/>
              </a:rPr>
              <a:t>SATHYABAMA</a:t>
            </a:r>
            <a:r>
              <a:rPr dirty="0" sz="1100" spc="-70">
                <a:latin typeface="Arial"/>
                <a:cs typeface="Arial"/>
              </a:rPr>
              <a:t> </a:t>
            </a:r>
            <a:r>
              <a:rPr dirty="0" sz="1100" spc="-135">
                <a:latin typeface="Arial"/>
                <a:cs typeface="Arial"/>
              </a:rPr>
              <a:t>UNIVERSITY</a:t>
            </a:r>
            <a:endParaRPr sz="1100">
              <a:latin typeface="Arial"/>
              <a:cs typeface="Arial"/>
            </a:endParaRPr>
          </a:p>
        </p:txBody>
      </p:sp>
      <p:sp>
        <p:nvSpPr>
          <p:cNvPr id="3" name="object 3"/>
          <p:cNvSpPr txBox="1"/>
          <p:nvPr/>
        </p:nvSpPr>
        <p:spPr>
          <a:xfrm>
            <a:off x="3047505" y="436891"/>
            <a:ext cx="1629410" cy="193675"/>
          </a:xfrm>
          <a:prstGeom prst="rect">
            <a:avLst/>
          </a:prstGeom>
        </p:spPr>
        <p:txBody>
          <a:bodyPr wrap="square" lIns="0" tIns="12700" rIns="0" bIns="0" rtlCol="0" vert="horz">
            <a:spAutoFit/>
          </a:bodyPr>
          <a:lstStyle/>
          <a:p>
            <a:pPr marL="12700">
              <a:lnSpc>
                <a:spcPct val="100000"/>
              </a:lnSpc>
              <a:spcBef>
                <a:spcPts val="100"/>
              </a:spcBef>
            </a:pPr>
            <a:r>
              <a:rPr dirty="0" sz="1100" spc="-85">
                <a:latin typeface="Arial"/>
                <a:cs typeface="Arial"/>
              </a:rPr>
              <a:t>UNIT </a:t>
            </a:r>
            <a:r>
              <a:rPr dirty="0" sz="1100" spc="-70">
                <a:latin typeface="Arial"/>
                <a:cs typeface="Arial"/>
              </a:rPr>
              <a:t>IV </a:t>
            </a:r>
            <a:r>
              <a:rPr dirty="0" sz="1100" spc="-135">
                <a:latin typeface="Arial"/>
                <a:cs typeface="Arial"/>
              </a:rPr>
              <a:t>FLYING </a:t>
            </a:r>
            <a:r>
              <a:rPr dirty="0" sz="1100" spc="-55">
                <a:latin typeface="Arial"/>
                <a:cs typeface="Arial"/>
              </a:rPr>
              <a:t>IN</a:t>
            </a:r>
            <a:r>
              <a:rPr dirty="0" sz="1100" spc="-185">
                <a:latin typeface="Arial"/>
                <a:cs typeface="Arial"/>
              </a:rPr>
              <a:t> </a:t>
            </a:r>
            <a:r>
              <a:rPr dirty="0" sz="1100" spc="-160">
                <a:latin typeface="Arial"/>
                <a:cs typeface="Arial"/>
              </a:rPr>
              <a:t>COLOURS</a:t>
            </a:r>
            <a:endParaRPr sz="1100">
              <a:latin typeface="Arial"/>
              <a:cs typeface="Arial"/>
            </a:endParaRPr>
          </a:p>
        </p:txBody>
      </p:sp>
      <p:sp>
        <p:nvSpPr>
          <p:cNvPr id="4" name="object 4"/>
          <p:cNvSpPr/>
          <p:nvPr/>
        </p:nvSpPr>
        <p:spPr>
          <a:xfrm>
            <a:off x="794004" y="1633727"/>
            <a:ext cx="1972056" cy="1350263"/>
          </a:xfrm>
          <a:prstGeom prst="rect">
            <a:avLst/>
          </a:prstGeom>
          <a:blipFill>
            <a:blip r:embed="rId2" cstate="print"/>
            <a:stretch>
              <a:fillRect/>
            </a:stretch>
          </a:blipFill>
        </p:spPr>
        <p:txBody>
          <a:bodyPr wrap="square" lIns="0" tIns="0" rIns="0" bIns="0" rtlCol="0"/>
          <a:lstStyle/>
          <a:p/>
        </p:txBody>
      </p:sp>
      <p:sp>
        <p:nvSpPr>
          <p:cNvPr id="5" name="object 5"/>
          <p:cNvSpPr txBox="1"/>
          <p:nvPr/>
        </p:nvSpPr>
        <p:spPr>
          <a:xfrm>
            <a:off x="711194" y="1051662"/>
            <a:ext cx="3991610" cy="5201285"/>
          </a:xfrm>
          <a:prstGeom prst="rect">
            <a:avLst/>
          </a:prstGeom>
        </p:spPr>
        <p:txBody>
          <a:bodyPr wrap="square" lIns="0" tIns="12700" rIns="0" bIns="0" rtlCol="0" vert="horz">
            <a:spAutoFit/>
          </a:bodyPr>
          <a:lstStyle/>
          <a:p>
            <a:pPr marL="12700" marR="475615">
              <a:lnSpc>
                <a:spcPct val="110000"/>
              </a:lnSpc>
              <a:spcBef>
                <a:spcPts val="100"/>
              </a:spcBef>
            </a:pPr>
            <a:r>
              <a:rPr dirty="0" sz="1100" b="1">
                <a:latin typeface="Arial"/>
                <a:cs typeface="Arial"/>
              </a:rPr>
              <a:t>Ex: 4.1.2 Identify the topic sentence for the</a:t>
            </a:r>
            <a:r>
              <a:rPr dirty="0" sz="1100" spc="-60" b="1">
                <a:latin typeface="Arial"/>
                <a:cs typeface="Arial"/>
              </a:rPr>
              <a:t> </a:t>
            </a:r>
            <a:r>
              <a:rPr dirty="0" sz="1100" spc="-5" b="1">
                <a:latin typeface="Arial"/>
                <a:cs typeface="Arial"/>
              </a:rPr>
              <a:t>following  </a:t>
            </a:r>
            <a:r>
              <a:rPr dirty="0" sz="1100" b="1">
                <a:latin typeface="Arial"/>
                <a:cs typeface="Arial"/>
              </a:rPr>
              <a:t>passage.</a:t>
            </a:r>
            <a:endParaRPr sz="1100">
              <a:latin typeface="Arial"/>
              <a:cs typeface="Arial"/>
            </a:endParaRPr>
          </a:p>
          <a:p>
            <a:pPr>
              <a:lnSpc>
                <a:spcPct val="100000"/>
              </a:lnSpc>
              <a:spcBef>
                <a:spcPts val="20"/>
              </a:spcBef>
            </a:pPr>
            <a:endParaRPr sz="1250">
              <a:latin typeface="Arial"/>
              <a:cs typeface="Arial"/>
            </a:endParaRPr>
          </a:p>
          <a:p>
            <a:pPr algn="just" marL="2170430" marR="5080">
              <a:lnSpc>
                <a:spcPct val="110300"/>
              </a:lnSpc>
            </a:pPr>
            <a:r>
              <a:rPr dirty="0" sz="1100">
                <a:latin typeface="Arial"/>
                <a:cs typeface="Arial"/>
              </a:rPr>
              <a:t>Transportation by large and  long range </a:t>
            </a:r>
            <a:r>
              <a:rPr dirty="0" sz="1100" spc="-5">
                <a:latin typeface="Arial"/>
                <a:cs typeface="Arial"/>
              </a:rPr>
              <a:t>aircraft, </a:t>
            </a:r>
            <a:r>
              <a:rPr dirty="0" sz="1100">
                <a:latin typeface="Arial"/>
                <a:cs typeface="Arial"/>
              </a:rPr>
              <a:t>the flight  of space shuttles, and the  </a:t>
            </a:r>
            <a:r>
              <a:rPr dirty="0" sz="1100" spc="-5">
                <a:latin typeface="Arial"/>
                <a:cs typeface="Arial"/>
              </a:rPr>
              <a:t>realization </a:t>
            </a:r>
            <a:r>
              <a:rPr dirty="0" sz="1100">
                <a:latin typeface="Arial"/>
                <a:cs typeface="Arial"/>
              </a:rPr>
              <a:t>of the space  station are some examples  of recent </a:t>
            </a:r>
            <a:r>
              <a:rPr dirty="0" sz="1100" spc="-5">
                <a:latin typeface="Arial"/>
                <a:cs typeface="Arial"/>
              </a:rPr>
              <a:t>developments </a:t>
            </a:r>
            <a:r>
              <a:rPr dirty="0" sz="1100">
                <a:latin typeface="Arial"/>
                <a:cs typeface="Arial"/>
              </a:rPr>
              <a:t>in  aerospace</a:t>
            </a:r>
            <a:r>
              <a:rPr dirty="0" sz="1100" spc="-5">
                <a:latin typeface="Arial"/>
                <a:cs typeface="Arial"/>
              </a:rPr>
              <a:t> engineering.</a:t>
            </a:r>
            <a:endParaRPr sz="1100">
              <a:latin typeface="Arial"/>
              <a:cs typeface="Arial"/>
            </a:endParaRPr>
          </a:p>
          <a:p>
            <a:pPr>
              <a:lnSpc>
                <a:spcPct val="100000"/>
              </a:lnSpc>
              <a:spcBef>
                <a:spcPts val="10"/>
              </a:spcBef>
            </a:pPr>
            <a:endParaRPr sz="1250">
              <a:latin typeface="Arial"/>
              <a:cs typeface="Arial"/>
            </a:endParaRPr>
          </a:p>
          <a:p>
            <a:pPr algn="just" marL="12700" marR="5080">
              <a:lnSpc>
                <a:spcPct val="110300"/>
              </a:lnSpc>
            </a:pPr>
            <a:r>
              <a:rPr dirty="0" sz="1100">
                <a:latin typeface="Arial"/>
                <a:cs typeface="Arial"/>
              </a:rPr>
              <a:t>These </a:t>
            </a:r>
            <a:r>
              <a:rPr dirty="0" sz="1100" spc="-5">
                <a:latin typeface="Arial"/>
                <a:cs typeface="Arial"/>
              </a:rPr>
              <a:t>developments </a:t>
            </a:r>
            <a:r>
              <a:rPr dirty="0" sz="1100">
                <a:latin typeface="Arial"/>
                <a:cs typeface="Arial"/>
              </a:rPr>
              <a:t>highlighted cutting edge technologies  such as lightweight high strength materials, heat resistant  structures, miniaturization, high </a:t>
            </a:r>
            <a:r>
              <a:rPr dirty="0" sz="1100" spc="-5">
                <a:latin typeface="Arial"/>
                <a:cs typeface="Arial"/>
              </a:rPr>
              <a:t>performance </a:t>
            </a:r>
            <a:r>
              <a:rPr dirty="0" sz="1100">
                <a:latin typeface="Arial"/>
                <a:cs typeface="Arial"/>
              </a:rPr>
              <a:t>propulsion  systems, reduction of air drag, large scale </a:t>
            </a:r>
            <a:r>
              <a:rPr dirty="0" sz="1100" spc="-5">
                <a:latin typeface="Arial"/>
                <a:cs typeface="Arial"/>
              </a:rPr>
              <a:t>numerical </a:t>
            </a:r>
            <a:r>
              <a:rPr dirty="0" sz="1100">
                <a:latin typeface="Arial"/>
                <a:cs typeface="Arial"/>
              </a:rPr>
              <a:t>simulation,  and the construction of large structures in space. Aircraft for  transportation and artificial satellites for </a:t>
            </a:r>
            <a:r>
              <a:rPr dirty="0" sz="1100" spc="-5">
                <a:latin typeface="Arial"/>
                <a:cs typeface="Arial"/>
              </a:rPr>
              <a:t>communication </a:t>
            </a:r>
            <a:r>
              <a:rPr dirty="0" sz="1100">
                <a:latin typeface="Arial"/>
                <a:cs typeface="Arial"/>
              </a:rPr>
              <a:t>and  weather forecast are now commonly related to our </a:t>
            </a:r>
            <a:r>
              <a:rPr dirty="0" sz="1100" spc="-5">
                <a:latin typeface="Arial"/>
                <a:cs typeface="Arial"/>
              </a:rPr>
              <a:t>daily</a:t>
            </a:r>
            <a:r>
              <a:rPr dirty="0" sz="1100" spc="-70">
                <a:latin typeface="Arial"/>
                <a:cs typeface="Arial"/>
              </a:rPr>
              <a:t> </a:t>
            </a:r>
            <a:r>
              <a:rPr dirty="0" sz="1100">
                <a:latin typeface="Arial"/>
                <a:cs typeface="Arial"/>
              </a:rPr>
              <a:t>lives.</a:t>
            </a:r>
            <a:endParaRPr sz="1100">
              <a:latin typeface="Arial"/>
              <a:cs typeface="Arial"/>
            </a:endParaRPr>
          </a:p>
          <a:p>
            <a:pPr>
              <a:lnSpc>
                <a:spcPct val="100000"/>
              </a:lnSpc>
              <a:spcBef>
                <a:spcPts val="30"/>
              </a:spcBef>
            </a:pPr>
            <a:endParaRPr sz="1350">
              <a:latin typeface="Arial"/>
              <a:cs typeface="Arial"/>
            </a:endParaRPr>
          </a:p>
          <a:p>
            <a:pPr marL="12700">
              <a:lnSpc>
                <a:spcPct val="100000"/>
              </a:lnSpc>
              <a:spcBef>
                <a:spcPts val="5"/>
              </a:spcBef>
            </a:pPr>
            <a:r>
              <a:rPr dirty="0" sz="1100" b="1">
                <a:latin typeface="Arial"/>
                <a:cs typeface="Arial"/>
              </a:rPr>
              <a:t>4.2. Language </a:t>
            </a:r>
            <a:r>
              <a:rPr dirty="0" sz="1100" spc="-5" b="1">
                <a:latin typeface="Arial"/>
                <a:cs typeface="Arial"/>
              </a:rPr>
              <a:t>Focus: </a:t>
            </a:r>
            <a:r>
              <a:rPr dirty="0" sz="1100" b="1">
                <a:latin typeface="Arial"/>
                <a:cs typeface="Arial"/>
              </a:rPr>
              <a:t>Idioms and</a:t>
            </a:r>
            <a:r>
              <a:rPr dirty="0" sz="1100" spc="-5" b="1">
                <a:latin typeface="Arial"/>
                <a:cs typeface="Arial"/>
              </a:rPr>
              <a:t> Phrases</a:t>
            </a:r>
            <a:endParaRPr sz="1100">
              <a:latin typeface="Arial"/>
              <a:cs typeface="Arial"/>
            </a:endParaRPr>
          </a:p>
          <a:p>
            <a:pPr>
              <a:lnSpc>
                <a:spcPct val="100000"/>
              </a:lnSpc>
              <a:spcBef>
                <a:spcPts val="20"/>
              </a:spcBef>
            </a:pPr>
            <a:endParaRPr sz="1250">
              <a:latin typeface="Arial"/>
              <a:cs typeface="Arial"/>
            </a:endParaRPr>
          </a:p>
          <a:p>
            <a:pPr algn="just" marL="12700" marR="5080">
              <a:lnSpc>
                <a:spcPct val="110300"/>
              </a:lnSpc>
            </a:pPr>
            <a:r>
              <a:rPr dirty="0" sz="1100">
                <a:latin typeface="Arial"/>
                <a:cs typeface="Arial"/>
              </a:rPr>
              <a:t>An idiom is a phrase, or a combination of words, that has  </a:t>
            </a:r>
            <a:r>
              <a:rPr dirty="0" sz="1100" spc="-5">
                <a:latin typeface="Arial"/>
                <a:cs typeface="Arial"/>
              </a:rPr>
              <a:t>developed </a:t>
            </a:r>
            <a:r>
              <a:rPr dirty="0" sz="1100">
                <a:latin typeface="Arial"/>
                <a:cs typeface="Arial"/>
              </a:rPr>
              <a:t>a figurative meaning through frequency of </a:t>
            </a:r>
            <a:r>
              <a:rPr dirty="0" sz="1100" spc="-10">
                <a:latin typeface="Arial"/>
                <a:cs typeface="Arial"/>
              </a:rPr>
              <a:t>use.  </a:t>
            </a:r>
            <a:r>
              <a:rPr dirty="0" sz="1100">
                <a:latin typeface="Arial"/>
                <a:cs typeface="Arial"/>
              </a:rPr>
              <a:t>Idioms are a staple in many different </a:t>
            </a:r>
            <a:r>
              <a:rPr dirty="0" sz="1100" spc="-5">
                <a:latin typeface="Arial"/>
                <a:cs typeface="Arial"/>
              </a:rPr>
              <a:t>languages, </a:t>
            </a:r>
            <a:r>
              <a:rPr dirty="0" sz="1100">
                <a:latin typeface="Arial"/>
                <a:cs typeface="Arial"/>
              </a:rPr>
              <a:t>and are often  shared across languages through </a:t>
            </a:r>
            <a:r>
              <a:rPr dirty="0" sz="1100" spc="-5">
                <a:latin typeface="Arial"/>
                <a:cs typeface="Arial"/>
              </a:rPr>
              <a:t>numerous translations. </a:t>
            </a:r>
            <a:r>
              <a:rPr dirty="0" sz="1100">
                <a:latin typeface="Arial"/>
                <a:cs typeface="Arial"/>
              </a:rPr>
              <a:t>They  can be useful and even fun to use, but are also bound to  confuse any new speaker of a language who isn’t familiar with  the phrase’s </a:t>
            </a:r>
            <a:r>
              <a:rPr dirty="0" sz="1100" spc="-5">
                <a:latin typeface="Arial"/>
                <a:cs typeface="Arial"/>
              </a:rPr>
              <a:t>cultural relevance.</a:t>
            </a:r>
            <a:endParaRPr sz="1100">
              <a:latin typeface="Arial"/>
              <a:cs typeface="Arial"/>
            </a:endParaRPr>
          </a:p>
        </p:txBody>
      </p:sp>
      <p:sp>
        <p:nvSpPr>
          <p:cNvPr id="6" name="object 6"/>
          <p:cNvSpPr txBox="1"/>
          <p:nvPr/>
        </p:nvSpPr>
        <p:spPr>
          <a:xfrm>
            <a:off x="3977149" y="7114147"/>
            <a:ext cx="723900" cy="196850"/>
          </a:xfrm>
          <a:prstGeom prst="rect">
            <a:avLst/>
          </a:prstGeom>
        </p:spPr>
        <p:txBody>
          <a:bodyPr wrap="square" lIns="0" tIns="6350" rIns="0" bIns="0" rtlCol="0" vert="horz">
            <a:spAutoFit/>
          </a:bodyPr>
          <a:lstStyle/>
          <a:p>
            <a:pPr marL="12700">
              <a:lnSpc>
                <a:spcPct val="100000"/>
              </a:lnSpc>
              <a:spcBef>
                <a:spcPts val="50"/>
              </a:spcBef>
            </a:pPr>
            <a:r>
              <a:rPr dirty="0" sz="1100" spc="-100">
                <a:latin typeface="Arial"/>
                <a:cs typeface="Arial"/>
              </a:rPr>
              <a:t>Page </a:t>
            </a:r>
            <a:fld id="{81D60167-4931-47E6-BA6A-407CBD079E47}" type="slidenum">
              <a:rPr dirty="0" sz="1100" b="1">
                <a:latin typeface="Calibri"/>
                <a:cs typeface="Calibri"/>
              </a:rPr>
              <a:t>4</a:t>
            </a:fld>
            <a:r>
              <a:rPr dirty="0" sz="1100" b="1">
                <a:latin typeface="Calibri"/>
                <a:cs typeface="Calibri"/>
              </a:rPr>
              <a:t> </a:t>
            </a:r>
            <a:r>
              <a:rPr dirty="0" sz="1100" spc="-10">
                <a:latin typeface="Arial"/>
                <a:cs typeface="Arial"/>
              </a:rPr>
              <a:t>of</a:t>
            </a:r>
            <a:r>
              <a:rPr dirty="0" sz="1100" spc="-100">
                <a:latin typeface="Arial"/>
                <a:cs typeface="Arial"/>
              </a:rPr>
              <a:t> </a:t>
            </a:r>
            <a:r>
              <a:rPr dirty="0" sz="1100" b="1">
                <a:latin typeface="Calibri"/>
                <a:cs typeface="Calibri"/>
              </a:rPr>
              <a:t>46</a:t>
            </a:r>
            <a:endParaRPr sz="1100">
              <a:latin typeface="Calibri"/>
              <a:cs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11200" y="436891"/>
            <a:ext cx="1539240" cy="193675"/>
          </a:xfrm>
          <a:prstGeom prst="rect">
            <a:avLst/>
          </a:prstGeom>
        </p:spPr>
        <p:txBody>
          <a:bodyPr wrap="square" lIns="0" tIns="12700" rIns="0" bIns="0" rtlCol="0" vert="horz">
            <a:spAutoFit/>
          </a:bodyPr>
          <a:lstStyle/>
          <a:p>
            <a:pPr marL="12700">
              <a:lnSpc>
                <a:spcPct val="100000"/>
              </a:lnSpc>
              <a:spcBef>
                <a:spcPts val="100"/>
              </a:spcBef>
            </a:pPr>
            <a:r>
              <a:rPr dirty="0" sz="1100" spc="-120">
                <a:latin typeface="Arial"/>
                <a:cs typeface="Arial"/>
              </a:rPr>
              <a:t>SATHYABAMA</a:t>
            </a:r>
            <a:r>
              <a:rPr dirty="0" sz="1100" spc="-70">
                <a:latin typeface="Arial"/>
                <a:cs typeface="Arial"/>
              </a:rPr>
              <a:t> </a:t>
            </a:r>
            <a:r>
              <a:rPr dirty="0" sz="1100" spc="-135">
                <a:latin typeface="Arial"/>
                <a:cs typeface="Arial"/>
              </a:rPr>
              <a:t>UNIVERSITY</a:t>
            </a:r>
            <a:endParaRPr sz="1100">
              <a:latin typeface="Arial"/>
              <a:cs typeface="Arial"/>
            </a:endParaRPr>
          </a:p>
        </p:txBody>
      </p:sp>
      <p:sp>
        <p:nvSpPr>
          <p:cNvPr id="3" name="object 3"/>
          <p:cNvSpPr txBox="1"/>
          <p:nvPr/>
        </p:nvSpPr>
        <p:spPr>
          <a:xfrm>
            <a:off x="3047505" y="436891"/>
            <a:ext cx="1629410" cy="193675"/>
          </a:xfrm>
          <a:prstGeom prst="rect">
            <a:avLst/>
          </a:prstGeom>
        </p:spPr>
        <p:txBody>
          <a:bodyPr wrap="square" lIns="0" tIns="12700" rIns="0" bIns="0" rtlCol="0" vert="horz">
            <a:spAutoFit/>
          </a:bodyPr>
          <a:lstStyle/>
          <a:p>
            <a:pPr marL="12700">
              <a:lnSpc>
                <a:spcPct val="100000"/>
              </a:lnSpc>
              <a:spcBef>
                <a:spcPts val="100"/>
              </a:spcBef>
            </a:pPr>
            <a:r>
              <a:rPr dirty="0" sz="1100" spc="-85">
                <a:latin typeface="Arial"/>
                <a:cs typeface="Arial"/>
              </a:rPr>
              <a:t>UNIT </a:t>
            </a:r>
            <a:r>
              <a:rPr dirty="0" sz="1100" spc="-70">
                <a:latin typeface="Arial"/>
                <a:cs typeface="Arial"/>
              </a:rPr>
              <a:t>IV </a:t>
            </a:r>
            <a:r>
              <a:rPr dirty="0" sz="1100" spc="-135">
                <a:latin typeface="Arial"/>
                <a:cs typeface="Arial"/>
              </a:rPr>
              <a:t>FLYING </a:t>
            </a:r>
            <a:r>
              <a:rPr dirty="0" sz="1100" spc="-55">
                <a:latin typeface="Arial"/>
                <a:cs typeface="Arial"/>
              </a:rPr>
              <a:t>IN</a:t>
            </a:r>
            <a:r>
              <a:rPr dirty="0" sz="1100" spc="-185">
                <a:latin typeface="Arial"/>
                <a:cs typeface="Arial"/>
              </a:rPr>
              <a:t> </a:t>
            </a:r>
            <a:r>
              <a:rPr dirty="0" sz="1100" spc="-160">
                <a:latin typeface="Arial"/>
                <a:cs typeface="Arial"/>
              </a:rPr>
              <a:t>COLOURS</a:t>
            </a:r>
            <a:endParaRPr sz="1100">
              <a:latin typeface="Arial"/>
              <a:cs typeface="Arial"/>
            </a:endParaRPr>
          </a:p>
        </p:txBody>
      </p:sp>
      <p:sp>
        <p:nvSpPr>
          <p:cNvPr id="4" name="object 4"/>
          <p:cNvSpPr/>
          <p:nvPr/>
        </p:nvSpPr>
        <p:spPr>
          <a:xfrm>
            <a:off x="3163823" y="1362270"/>
            <a:ext cx="1347215" cy="399882"/>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3163823" y="4279391"/>
            <a:ext cx="1496567" cy="952500"/>
          </a:xfrm>
          <a:prstGeom prst="rect">
            <a:avLst/>
          </a:prstGeom>
          <a:blipFill>
            <a:blip r:embed="rId3" cstate="print"/>
            <a:stretch>
              <a:fillRect/>
            </a:stretch>
          </a:blipFill>
        </p:spPr>
        <p:txBody>
          <a:bodyPr wrap="square" lIns="0" tIns="0" rIns="0" bIns="0" rtlCol="0"/>
          <a:lstStyle/>
          <a:p/>
        </p:txBody>
      </p:sp>
      <p:sp>
        <p:nvSpPr>
          <p:cNvPr id="6" name="object 6"/>
          <p:cNvSpPr/>
          <p:nvPr/>
        </p:nvSpPr>
        <p:spPr>
          <a:xfrm>
            <a:off x="1139952" y="5349240"/>
            <a:ext cx="1496568" cy="1514856"/>
          </a:xfrm>
          <a:prstGeom prst="rect">
            <a:avLst/>
          </a:prstGeom>
          <a:blipFill>
            <a:blip r:embed="rId4" cstate="print"/>
            <a:stretch>
              <a:fillRect/>
            </a:stretch>
          </a:blipFill>
        </p:spPr>
        <p:txBody>
          <a:bodyPr wrap="square" lIns="0" tIns="0" rIns="0" bIns="0" rtlCol="0"/>
          <a:lstStyle/>
          <a:p/>
        </p:txBody>
      </p:sp>
      <p:sp>
        <p:nvSpPr>
          <p:cNvPr id="7" name="object 7"/>
          <p:cNvSpPr txBox="1"/>
          <p:nvPr/>
        </p:nvSpPr>
        <p:spPr>
          <a:xfrm>
            <a:off x="711194" y="1051662"/>
            <a:ext cx="3990975" cy="5810885"/>
          </a:xfrm>
          <a:prstGeom prst="rect">
            <a:avLst/>
          </a:prstGeom>
        </p:spPr>
        <p:txBody>
          <a:bodyPr wrap="square" lIns="0" tIns="29209" rIns="0" bIns="0" rtlCol="0" vert="horz">
            <a:spAutoFit/>
          </a:bodyPr>
          <a:lstStyle/>
          <a:p>
            <a:pPr algn="just" lvl="1" marL="323215" indent="-311150">
              <a:lnSpc>
                <a:spcPct val="100000"/>
              </a:lnSpc>
              <a:spcBef>
                <a:spcPts val="229"/>
              </a:spcBef>
              <a:buAutoNum type="arabicPeriod" startAt="8"/>
              <a:tabLst>
                <a:tab pos="323850" algn="l"/>
              </a:tabLst>
            </a:pPr>
            <a:r>
              <a:rPr dirty="0" sz="1100" b="1">
                <a:latin typeface="Arial"/>
                <a:cs typeface="Arial"/>
              </a:rPr>
              <a:t>Writing</a:t>
            </a:r>
            <a:endParaRPr sz="1100">
              <a:latin typeface="Arial"/>
              <a:cs typeface="Arial"/>
            </a:endParaRPr>
          </a:p>
          <a:p>
            <a:pPr algn="just" marL="12700">
              <a:lnSpc>
                <a:spcPct val="100000"/>
              </a:lnSpc>
              <a:spcBef>
                <a:spcPts val="130"/>
              </a:spcBef>
            </a:pPr>
            <a:r>
              <a:rPr dirty="0" sz="1100" spc="-5" b="1">
                <a:latin typeface="Arial"/>
                <a:cs typeface="Arial"/>
              </a:rPr>
              <a:t>Activity: </a:t>
            </a:r>
            <a:r>
              <a:rPr dirty="0" sz="1100" b="1">
                <a:latin typeface="Arial"/>
                <a:cs typeface="Arial"/>
              </a:rPr>
              <a:t>Giving instructions</a:t>
            </a:r>
            <a:endParaRPr sz="1100">
              <a:latin typeface="Arial"/>
              <a:cs typeface="Arial"/>
            </a:endParaRPr>
          </a:p>
          <a:p>
            <a:pPr algn="just" marL="12700" marR="1925320">
              <a:lnSpc>
                <a:spcPct val="110000"/>
              </a:lnSpc>
              <a:spcBef>
                <a:spcPts val="15"/>
              </a:spcBef>
            </a:pPr>
            <a:r>
              <a:rPr dirty="0" sz="1100">
                <a:latin typeface="Arial"/>
                <a:cs typeface="Arial"/>
              </a:rPr>
              <a:t>Instructions are important in  technical writing. Here, the  sentences start </a:t>
            </a:r>
            <a:r>
              <a:rPr dirty="0" sz="1100" spc="-10">
                <a:latin typeface="Arial"/>
                <a:cs typeface="Arial"/>
              </a:rPr>
              <a:t>with </a:t>
            </a:r>
            <a:r>
              <a:rPr dirty="0" sz="1100">
                <a:latin typeface="Arial"/>
                <a:cs typeface="Arial"/>
              </a:rPr>
              <a:t>the verb</a:t>
            </a:r>
            <a:r>
              <a:rPr dirty="0" sz="1100" spc="-20">
                <a:latin typeface="Arial"/>
                <a:cs typeface="Arial"/>
              </a:rPr>
              <a:t> </a:t>
            </a:r>
            <a:r>
              <a:rPr dirty="0" sz="1100">
                <a:latin typeface="Arial"/>
                <a:cs typeface="Arial"/>
              </a:rPr>
              <a:t>in</a:t>
            </a:r>
            <a:endParaRPr sz="1100">
              <a:latin typeface="Arial"/>
              <a:cs typeface="Arial"/>
            </a:endParaRPr>
          </a:p>
          <a:p>
            <a:pPr algn="just" marL="12700" marR="5080">
              <a:lnSpc>
                <a:spcPct val="110000"/>
              </a:lnSpc>
              <a:spcBef>
                <a:spcPts val="10"/>
              </a:spcBef>
            </a:pPr>
            <a:r>
              <a:rPr dirty="0" sz="1100">
                <a:latin typeface="Arial"/>
                <a:cs typeface="Arial"/>
              </a:rPr>
              <a:t>present tense and the </a:t>
            </a:r>
            <a:r>
              <a:rPr dirty="0" sz="1100" spc="-5">
                <a:latin typeface="Arial"/>
                <a:cs typeface="Arial"/>
              </a:rPr>
              <a:t>negatives </a:t>
            </a:r>
            <a:r>
              <a:rPr dirty="0" sz="1100">
                <a:latin typeface="Arial"/>
                <a:cs typeface="Arial"/>
              </a:rPr>
              <a:t>can be expressed using </a:t>
            </a:r>
            <a:r>
              <a:rPr dirty="0" sz="1100" i="1">
                <a:latin typeface="Arial"/>
                <a:cs typeface="Arial"/>
              </a:rPr>
              <a:t>don’t,  </a:t>
            </a:r>
            <a:r>
              <a:rPr dirty="0" sz="1100" i="1">
                <a:latin typeface="Arial"/>
                <a:cs typeface="Arial"/>
              </a:rPr>
              <a:t>avoid, stop, keep </a:t>
            </a:r>
            <a:r>
              <a:rPr dirty="0" sz="1100" spc="-5" i="1">
                <a:latin typeface="Arial"/>
                <a:cs typeface="Arial"/>
              </a:rPr>
              <a:t>away, </a:t>
            </a:r>
            <a:r>
              <a:rPr dirty="0" sz="1100" i="1">
                <a:latin typeface="Arial"/>
                <a:cs typeface="Arial"/>
              </a:rPr>
              <a:t>stay away</a:t>
            </a:r>
            <a:r>
              <a:rPr dirty="0" sz="1100" spc="-5" i="1">
                <a:latin typeface="Arial"/>
                <a:cs typeface="Arial"/>
              </a:rPr>
              <a:t> etc.</a:t>
            </a:r>
            <a:endParaRPr sz="1100">
              <a:latin typeface="Arial"/>
              <a:cs typeface="Arial"/>
            </a:endParaRPr>
          </a:p>
          <a:p>
            <a:pPr algn="just" marL="12700">
              <a:lnSpc>
                <a:spcPct val="100000"/>
              </a:lnSpc>
              <a:spcBef>
                <a:spcPts val="135"/>
              </a:spcBef>
            </a:pPr>
            <a:r>
              <a:rPr dirty="0" sz="1100" b="1" i="1">
                <a:latin typeface="Arial"/>
                <a:cs typeface="Arial"/>
              </a:rPr>
              <a:t>Sample</a:t>
            </a:r>
            <a:r>
              <a:rPr dirty="0" sz="1100" spc="-5" b="1" i="1">
                <a:latin typeface="Arial"/>
                <a:cs typeface="Arial"/>
              </a:rPr>
              <a:t> instructions:</a:t>
            </a:r>
            <a:endParaRPr sz="1100">
              <a:latin typeface="Arial"/>
              <a:cs typeface="Arial"/>
            </a:endParaRPr>
          </a:p>
          <a:p>
            <a:pPr algn="just" marL="12700">
              <a:lnSpc>
                <a:spcPct val="100000"/>
              </a:lnSpc>
              <a:spcBef>
                <a:spcPts val="130"/>
              </a:spcBef>
            </a:pPr>
            <a:r>
              <a:rPr dirty="0" sz="1100">
                <a:latin typeface="Arial"/>
                <a:cs typeface="Arial"/>
              </a:rPr>
              <a:t>Safety demonstrations are </a:t>
            </a:r>
            <a:r>
              <a:rPr dirty="0" sz="1100" spc="-5">
                <a:latin typeface="Arial"/>
                <a:cs typeface="Arial"/>
              </a:rPr>
              <a:t>required </a:t>
            </a:r>
            <a:r>
              <a:rPr dirty="0" sz="1100">
                <a:latin typeface="Arial"/>
                <a:cs typeface="Arial"/>
              </a:rPr>
              <a:t>by the basic </a:t>
            </a:r>
            <a:r>
              <a:rPr dirty="0" sz="1100" spc="-5">
                <a:latin typeface="Arial"/>
                <a:cs typeface="Arial"/>
              </a:rPr>
              <a:t>international</a:t>
            </a:r>
            <a:r>
              <a:rPr dirty="0" sz="1100" spc="25">
                <a:latin typeface="Arial"/>
                <a:cs typeface="Arial"/>
              </a:rPr>
              <a:t> </a:t>
            </a:r>
            <a:r>
              <a:rPr dirty="0" sz="1100">
                <a:latin typeface="Arial"/>
                <a:cs typeface="Arial"/>
              </a:rPr>
              <a:t>air</a:t>
            </a:r>
            <a:endParaRPr sz="1100">
              <a:latin typeface="Arial"/>
              <a:cs typeface="Arial"/>
            </a:endParaRPr>
          </a:p>
          <a:p>
            <a:pPr algn="just" marL="12700" marR="6350">
              <a:lnSpc>
                <a:spcPct val="110000"/>
              </a:lnSpc>
              <a:spcBef>
                <a:spcPts val="10"/>
              </a:spcBef>
            </a:pPr>
            <a:r>
              <a:rPr dirty="0" sz="1100">
                <a:latin typeface="Arial"/>
                <a:cs typeface="Arial"/>
              </a:rPr>
              <a:t>safety standards set by the International Civil Aviation  Organization and National Civil Aviation authorities. A safety  demonstration </a:t>
            </a:r>
            <a:r>
              <a:rPr dirty="0" sz="1100" spc="-20">
                <a:latin typeface="Arial"/>
                <a:cs typeface="Arial"/>
              </a:rPr>
              <a:t>of </a:t>
            </a:r>
            <a:r>
              <a:rPr dirty="0" sz="1100">
                <a:latin typeface="Arial"/>
                <a:cs typeface="Arial"/>
              </a:rPr>
              <a:t>instructions </a:t>
            </a:r>
            <a:r>
              <a:rPr dirty="0" sz="1100" spc="-5">
                <a:latin typeface="Arial"/>
                <a:cs typeface="Arial"/>
              </a:rPr>
              <a:t>typically </a:t>
            </a:r>
            <a:r>
              <a:rPr dirty="0" sz="1100">
                <a:latin typeface="Arial"/>
                <a:cs typeface="Arial"/>
              </a:rPr>
              <a:t>covers all these</a:t>
            </a:r>
            <a:r>
              <a:rPr dirty="0" sz="1100" spc="15">
                <a:latin typeface="Arial"/>
                <a:cs typeface="Arial"/>
              </a:rPr>
              <a:t> </a:t>
            </a:r>
            <a:r>
              <a:rPr dirty="0" sz="1100">
                <a:latin typeface="Arial"/>
                <a:cs typeface="Arial"/>
              </a:rPr>
              <a:t>aspects.</a:t>
            </a:r>
            <a:endParaRPr sz="1100">
              <a:latin typeface="Arial"/>
              <a:cs typeface="Arial"/>
            </a:endParaRPr>
          </a:p>
          <a:p>
            <a:pPr>
              <a:lnSpc>
                <a:spcPct val="100000"/>
              </a:lnSpc>
              <a:spcBef>
                <a:spcPts val="50"/>
              </a:spcBef>
            </a:pPr>
            <a:endParaRPr sz="1200">
              <a:latin typeface="Arial"/>
              <a:cs typeface="Arial"/>
            </a:endParaRPr>
          </a:p>
          <a:p>
            <a:pPr algn="just" lvl="2" marL="12700" marR="5080">
              <a:lnSpc>
                <a:spcPct val="110900"/>
              </a:lnSpc>
              <a:buAutoNum type="arabicPeriod"/>
              <a:tabLst>
                <a:tab pos="483870" algn="l"/>
              </a:tabLst>
            </a:pPr>
            <a:r>
              <a:rPr dirty="0" sz="1100" b="1">
                <a:latin typeface="Arial"/>
                <a:cs typeface="Arial"/>
              </a:rPr>
              <a:t>The following </a:t>
            </a:r>
            <a:r>
              <a:rPr dirty="0" sz="1100" spc="-10" b="1">
                <a:latin typeface="Arial"/>
                <a:cs typeface="Arial"/>
              </a:rPr>
              <a:t>are </a:t>
            </a:r>
            <a:r>
              <a:rPr dirty="0" sz="1100" b="1">
                <a:latin typeface="Arial"/>
                <a:cs typeface="Arial"/>
              </a:rPr>
              <a:t>the set of safety instructions to be  followed by an aircraft </a:t>
            </a:r>
            <a:r>
              <a:rPr dirty="0" sz="1100" spc="-5" b="1">
                <a:latin typeface="Arial"/>
                <a:cs typeface="Arial"/>
              </a:rPr>
              <a:t>passenger. </a:t>
            </a:r>
            <a:r>
              <a:rPr dirty="0" sz="1100" b="1">
                <a:latin typeface="Arial"/>
                <a:cs typeface="Arial"/>
              </a:rPr>
              <a:t>Underline the</a:t>
            </a:r>
            <a:r>
              <a:rPr dirty="0" sz="1100" spc="-40" b="1">
                <a:latin typeface="Arial"/>
                <a:cs typeface="Arial"/>
              </a:rPr>
              <a:t> </a:t>
            </a:r>
            <a:r>
              <a:rPr dirty="0" sz="1100" b="1">
                <a:latin typeface="Arial"/>
                <a:cs typeface="Arial"/>
              </a:rPr>
              <a:t>verbs.</a:t>
            </a:r>
            <a:endParaRPr sz="1100">
              <a:latin typeface="Arial"/>
              <a:cs typeface="Arial"/>
            </a:endParaRPr>
          </a:p>
          <a:p>
            <a:pPr algn="just" lvl="3" marL="469900" marR="5080" indent="-228600">
              <a:lnSpc>
                <a:spcPct val="110500"/>
              </a:lnSpc>
              <a:spcBef>
                <a:spcPts val="75"/>
              </a:spcBef>
              <a:buFont typeface="Symbol"/>
              <a:buChar char=""/>
              <a:tabLst>
                <a:tab pos="469900" algn="l"/>
              </a:tabLst>
            </a:pPr>
            <a:r>
              <a:rPr dirty="0" sz="1100">
                <a:latin typeface="Arial"/>
                <a:cs typeface="Arial"/>
              </a:rPr>
              <a:t>Study the passenger </a:t>
            </a:r>
            <a:r>
              <a:rPr dirty="0" sz="1100" spc="-5">
                <a:latin typeface="Arial"/>
                <a:cs typeface="Arial"/>
              </a:rPr>
              <a:t>safety </a:t>
            </a:r>
            <a:r>
              <a:rPr dirty="0" sz="1100">
                <a:latin typeface="Arial"/>
                <a:cs typeface="Arial"/>
              </a:rPr>
              <a:t>card both before take-off  and landing, so that the information is fresh in your  mind.</a:t>
            </a:r>
            <a:endParaRPr sz="1100">
              <a:latin typeface="Arial"/>
              <a:cs typeface="Arial"/>
            </a:endParaRPr>
          </a:p>
          <a:p>
            <a:pPr algn="just" lvl="3" marL="469900" marR="1653539" indent="-228600">
              <a:lnSpc>
                <a:spcPct val="110000"/>
              </a:lnSpc>
              <a:spcBef>
                <a:spcPts val="85"/>
              </a:spcBef>
              <a:buFont typeface="Symbol"/>
              <a:buChar char=""/>
              <a:tabLst>
                <a:tab pos="469900" algn="l"/>
              </a:tabLst>
            </a:pPr>
            <a:r>
              <a:rPr dirty="0" sz="1100">
                <a:latin typeface="Arial"/>
                <a:cs typeface="Arial"/>
              </a:rPr>
              <a:t>Listen closely when the flight  attendant gives the </a:t>
            </a:r>
            <a:r>
              <a:rPr dirty="0" sz="1100" spc="-5">
                <a:latin typeface="Arial"/>
                <a:cs typeface="Arial"/>
              </a:rPr>
              <a:t>safety  </a:t>
            </a:r>
            <a:r>
              <a:rPr dirty="0" sz="1100">
                <a:latin typeface="Arial"/>
                <a:cs typeface="Arial"/>
              </a:rPr>
              <a:t>briefing.</a:t>
            </a:r>
            <a:endParaRPr sz="1100">
              <a:latin typeface="Arial"/>
              <a:cs typeface="Arial"/>
            </a:endParaRPr>
          </a:p>
          <a:p>
            <a:pPr algn="just" lvl="3" marL="469900" indent="-228600">
              <a:lnSpc>
                <a:spcPct val="100000"/>
              </a:lnSpc>
              <a:spcBef>
                <a:spcPts val="215"/>
              </a:spcBef>
              <a:buFont typeface="Symbol"/>
              <a:buChar char=""/>
              <a:tabLst>
                <a:tab pos="469900" algn="l"/>
              </a:tabLst>
            </a:pPr>
            <a:r>
              <a:rPr dirty="0" sz="1100">
                <a:latin typeface="Arial"/>
                <a:cs typeface="Arial"/>
              </a:rPr>
              <a:t>Use the seat</a:t>
            </a:r>
            <a:r>
              <a:rPr dirty="0" sz="1100" spc="-5">
                <a:latin typeface="Arial"/>
                <a:cs typeface="Arial"/>
              </a:rPr>
              <a:t> belt.</a:t>
            </a:r>
            <a:endParaRPr sz="1100">
              <a:latin typeface="Arial"/>
              <a:cs typeface="Arial"/>
            </a:endParaRPr>
          </a:p>
          <a:p>
            <a:pPr lvl="3">
              <a:lnSpc>
                <a:spcPct val="100000"/>
              </a:lnSpc>
              <a:spcBef>
                <a:spcPts val="25"/>
              </a:spcBef>
              <a:buFont typeface="Symbol"/>
              <a:buChar char=""/>
            </a:pPr>
            <a:endParaRPr sz="1300">
              <a:latin typeface="Arial"/>
              <a:cs typeface="Arial"/>
            </a:endParaRPr>
          </a:p>
          <a:p>
            <a:pPr algn="just" lvl="4" marL="2129155" marR="22860" indent="-114300">
              <a:lnSpc>
                <a:spcPct val="110500"/>
              </a:lnSpc>
              <a:buFont typeface="Symbol"/>
              <a:buChar char=""/>
              <a:tabLst>
                <a:tab pos="2129790" algn="l"/>
              </a:tabLst>
            </a:pPr>
            <a:r>
              <a:rPr dirty="0" sz="1100">
                <a:latin typeface="Arial"/>
                <a:cs typeface="Arial"/>
              </a:rPr>
              <a:t>Know where the </a:t>
            </a:r>
            <a:r>
              <a:rPr dirty="0" sz="1100" spc="-5">
                <a:latin typeface="Arial"/>
                <a:cs typeface="Arial"/>
              </a:rPr>
              <a:t>emergency  </a:t>
            </a:r>
            <a:r>
              <a:rPr dirty="0" sz="1100">
                <a:latin typeface="Arial"/>
                <a:cs typeface="Arial"/>
              </a:rPr>
              <a:t>exits are, both in front of you  and behind</a:t>
            </a:r>
            <a:r>
              <a:rPr dirty="0" sz="1100" spc="-10">
                <a:latin typeface="Arial"/>
                <a:cs typeface="Arial"/>
              </a:rPr>
              <a:t> </a:t>
            </a:r>
            <a:r>
              <a:rPr dirty="0" sz="1100" spc="-5">
                <a:latin typeface="Arial"/>
                <a:cs typeface="Arial"/>
              </a:rPr>
              <a:t>you.</a:t>
            </a:r>
            <a:endParaRPr sz="1100">
              <a:latin typeface="Arial"/>
              <a:cs typeface="Arial"/>
            </a:endParaRPr>
          </a:p>
          <a:p>
            <a:pPr algn="just" lvl="4" marL="2129155" marR="22860" indent="-114300">
              <a:lnSpc>
                <a:spcPct val="110500"/>
              </a:lnSpc>
              <a:spcBef>
                <a:spcPts val="65"/>
              </a:spcBef>
              <a:buFont typeface="Symbol"/>
              <a:buChar char=""/>
              <a:tabLst>
                <a:tab pos="2129790" algn="l"/>
              </a:tabLst>
            </a:pPr>
            <a:r>
              <a:rPr dirty="0" sz="1100">
                <a:latin typeface="Arial"/>
                <a:cs typeface="Arial"/>
              </a:rPr>
              <a:t>Feel under the seat until your  hand locates the floatation  device</a:t>
            </a:r>
            <a:endParaRPr sz="1100">
              <a:latin typeface="Arial"/>
              <a:cs typeface="Arial"/>
            </a:endParaRPr>
          </a:p>
          <a:p>
            <a:pPr algn="just" lvl="4" marL="2129155" marR="23495" indent="-114300">
              <a:lnSpc>
                <a:spcPct val="110000"/>
              </a:lnSpc>
              <a:spcBef>
                <a:spcPts val="70"/>
              </a:spcBef>
              <a:buFont typeface="Symbol"/>
              <a:buChar char=""/>
              <a:tabLst>
                <a:tab pos="2129790" algn="l"/>
              </a:tabLst>
            </a:pPr>
            <a:r>
              <a:rPr dirty="0" sz="1100">
                <a:latin typeface="Arial"/>
                <a:cs typeface="Arial"/>
              </a:rPr>
              <a:t>Be aware of the use of the  oxygen</a:t>
            </a:r>
            <a:r>
              <a:rPr dirty="0" sz="1100" spc="-5">
                <a:latin typeface="Arial"/>
                <a:cs typeface="Arial"/>
              </a:rPr>
              <a:t> </a:t>
            </a:r>
            <a:r>
              <a:rPr dirty="0" sz="1100">
                <a:latin typeface="Arial"/>
                <a:cs typeface="Arial"/>
              </a:rPr>
              <a:t>mask.</a:t>
            </a:r>
            <a:endParaRPr sz="1100">
              <a:latin typeface="Arial"/>
              <a:cs typeface="Arial"/>
            </a:endParaRPr>
          </a:p>
        </p:txBody>
      </p:sp>
      <p:sp>
        <p:nvSpPr>
          <p:cNvPr id="8" name="object 8"/>
          <p:cNvSpPr txBox="1">
            <a:spLocks noGrp="1"/>
          </p:cNvSpPr>
          <p:nvPr>
            <p:ph type="sldNum" idx="7" sz="quarter"/>
          </p:nvPr>
        </p:nvSpPr>
        <p:spPr>
          <a:prstGeom prst="rect"/>
        </p:spPr>
        <p:txBody>
          <a:bodyPr wrap="square" lIns="0" tIns="6350" rIns="0" bIns="0" rtlCol="0" vert="horz">
            <a:spAutoFit/>
          </a:bodyPr>
          <a:lstStyle/>
          <a:p>
            <a:pPr marL="12700">
              <a:lnSpc>
                <a:spcPct val="100000"/>
              </a:lnSpc>
              <a:spcBef>
                <a:spcPts val="50"/>
              </a:spcBef>
            </a:pPr>
            <a:r>
              <a:rPr dirty="0" spc="-100"/>
              <a:t>Page </a:t>
            </a:r>
            <a:fld id="{81D60167-4931-47E6-BA6A-407CBD079E47}" type="slidenum">
              <a:rPr dirty="0" b="1">
                <a:latin typeface="Calibri"/>
                <a:cs typeface="Calibri"/>
              </a:rPr>
              <a:t>31</a:t>
            </a:fld>
            <a:r>
              <a:rPr dirty="0" b="1">
                <a:latin typeface="Calibri"/>
                <a:cs typeface="Calibri"/>
              </a:rPr>
              <a:t> </a:t>
            </a:r>
            <a:r>
              <a:rPr dirty="0" spc="-10"/>
              <a:t>of</a:t>
            </a:r>
            <a:r>
              <a:rPr dirty="0" spc="-90"/>
              <a:t> </a:t>
            </a:r>
            <a:r>
              <a:rPr dirty="0" b="1">
                <a:latin typeface="Calibri"/>
                <a:cs typeface="Calibri"/>
              </a:rPr>
              <a:t>46</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11200" y="436891"/>
            <a:ext cx="1539240" cy="193675"/>
          </a:xfrm>
          <a:prstGeom prst="rect">
            <a:avLst/>
          </a:prstGeom>
        </p:spPr>
        <p:txBody>
          <a:bodyPr wrap="square" lIns="0" tIns="12700" rIns="0" bIns="0" rtlCol="0" vert="horz">
            <a:spAutoFit/>
          </a:bodyPr>
          <a:lstStyle/>
          <a:p>
            <a:pPr marL="12700">
              <a:lnSpc>
                <a:spcPct val="100000"/>
              </a:lnSpc>
              <a:spcBef>
                <a:spcPts val="100"/>
              </a:spcBef>
            </a:pPr>
            <a:r>
              <a:rPr dirty="0" sz="1100" spc="-120">
                <a:latin typeface="Arial"/>
                <a:cs typeface="Arial"/>
              </a:rPr>
              <a:t>SATHYABAMA</a:t>
            </a:r>
            <a:r>
              <a:rPr dirty="0" sz="1100" spc="-70">
                <a:latin typeface="Arial"/>
                <a:cs typeface="Arial"/>
              </a:rPr>
              <a:t> </a:t>
            </a:r>
            <a:r>
              <a:rPr dirty="0" sz="1100" spc="-135">
                <a:latin typeface="Arial"/>
                <a:cs typeface="Arial"/>
              </a:rPr>
              <a:t>UNIVERSITY</a:t>
            </a:r>
            <a:endParaRPr sz="1100">
              <a:latin typeface="Arial"/>
              <a:cs typeface="Arial"/>
            </a:endParaRPr>
          </a:p>
        </p:txBody>
      </p:sp>
      <p:sp>
        <p:nvSpPr>
          <p:cNvPr id="3" name="object 3"/>
          <p:cNvSpPr txBox="1"/>
          <p:nvPr/>
        </p:nvSpPr>
        <p:spPr>
          <a:xfrm>
            <a:off x="3047505" y="436891"/>
            <a:ext cx="1629410" cy="193675"/>
          </a:xfrm>
          <a:prstGeom prst="rect">
            <a:avLst/>
          </a:prstGeom>
        </p:spPr>
        <p:txBody>
          <a:bodyPr wrap="square" lIns="0" tIns="12700" rIns="0" bIns="0" rtlCol="0" vert="horz">
            <a:spAutoFit/>
          </a:bodyPr>
          <a:lstStyle/>
          <a:p>
            <a:pPr marL="12700">
              <a:lnSpc>
                <a:spcPct val="100000"/>
              </a:lnSpc>
              <a:spcBef>
                <a:spcPts val="100"/>
              </a:spcBef>
            </a:pPr>
            <a:r>
              <a:rPr dirty="0" sz="1100" spc="-85">
                <a:latin typeface="Arial"/>
                <a:cs typeface="Arial"/>
              </a:rPr>
              <a:t>UNIT </a:t>
            </a:r>
            <a:r>
              <a:rPr dirty="0" sz="1100" spc="-70">
                <a:latin typeface="Arial"/>
                <a:cs typeface="Arial"/>
              </a:rPr>
              <a:t>IV </a:t>
            </a:r>
            <a:r>
              <a:rPr dirty="0" sz="1100" spc="-135">
                <a:latin typeface="Arial"/>
                <a:cs typeface="Arial"/>
              </a:rPr>
              <a:t>FLYING </a:t>
            </a:r>
            <a:r>
              <a:rPr dirty="0" sz="1100" spc="-55">
                <a:latin typeface="Arial"/>
                <a:cs typeface="Arial"/>
              </a:rPr>
              <a:t>IN</a:t>
            </a:r>
            <a:r>
              <a:rPr dirty="0" sz="1100" spc="-185">
                <a:latin typeface="Arial"/>
                <a:cs typeface="Arial"/>
              </a:rPr>
              <a:t> </a:t>
            </a:r>
            <a:r>
              <a:rPr dirty="0" sz="1100" spc="-160">
                <a:latin typeface="Arial"/>
                <a:cs typeface="Arial"/>
              </a:rPr>
              <a:t>COLOURS</a:t>
            </a:r>
            <a:endParaRPr sz="1100">
              <a:latin typeface="Arial"/>
              <a:cs typeface="Arial"/>
            </a:endParaRPr>
          </a:p>
        </p:txBody>
      </p:sp>
      <p:sp>
        <p:nvSpPr>
          <p:cNvPr id="4" name="object 4"/>
          <p:cNvSpPr/>
          <p:nvPr/>
        </p:nvSpPr>
        <p:spPr>
          <a:xfrm>
            <a:off x="3279647" y="4297679"/>
            <a:ext cx="1380743" cy="1075944"/>
          </a:xfrm>
          <a:prstGeom prst="rect">
            <a:avLst/>
          </a:prstGeom>
          <a:blipFill>
            <a:blip r:embed="rId2" cstate="print"/>
            <a:stretch>
              <a:fillRect/>
            </a:stretch>
          </a:blipFill>
        </p:spPr>
        <p:txBody>
          <a:bodyPr wrap="square" lIns="0" tIns="0" rIns="0" bIns="0" rtlCol="0"/>
          <a:lstStyle/>
          <a:p/>
        </p:txBody>
      </p:sp>
      <p:sp>
        <p:nvSpPr>
          <p:cNvPr id="5" name="object 5"/>
          <p:cNvSpPr txBox="1"/>
          <p:nvPr/>
        </p:nvSpPr>
        <p:spPr>
          <a:xfrm>
            <a:off x="711200" y="1246733"/>
            <a:ext cx="3990975" cy="5867400"/>
          </a:xfrm>
          <a:prstGeom prst="rect">
            <a:avLst/>
          </a:prstGeom>
        </p:spPr>
        <p:txBody>
          <a:bodyPr wrap="square" lIns="0" tIns="12700" rIns="0" bIns="0" rtlCol="0" vert="horz">
            <a:spAutoFit/>
          </a:bodyPr>
          <a:lstStyle/>
          <a:p>
            <a:pPr algn="just" marL="469900" marR="24130" indent="-228600">
              <a:lnSpc>
                <a:spcPct val="110000"/>
              </a:lnSpc>
              <a:spcBef>
                <a:spcPts val="100"/>
              </a:spcBef>
              <a:buFont typeface="Symbol"/>
              <a:buChar char=""/>
              <a:tabLst>
                <a:tab pos="469900" algn="l"/>
              </a:tabLst>
            </a:pPr>
            <a:r>
              <a:rPr dirty="0" sz="1100">
                <a:latin typeface="Arial"/>
                <a:cs typeface="Arial"/>
              </a:rPr>
              <a:t>Observe the brace position sometimes called the safety  position to be used during an </a:t>
            </a:r>
            <a:r>
              <a:rPr dirty="0" sz="1100" spc="-5">
                <a:latin typeface="Arial"/>
                <a:cs typeface="Arial"/>
              </a:rPr>
              <a:t>emergency</a:t>
            </a:r>
            <a:r>
              <a:rPr dirty="0" sz="1100" spc="-30">
                <a:latin typeface="Arial"/>
                <a:cs typeface="Arial"/>
              </a:rPr>
              <a:t> </a:t>
            </a:r>
            <a:r>
              <a:rPr dirty="0" sz="1100">
                <a:latin typeface="Arial"/>
                <a:cs typeface="Arial"/>
              </a:rPr>
              <a:t>landing</a:t>
            </a:r>
            <a:endParaRPr sz="1100">
              <a:latin typeface="Arial"/>
              <a:cs typeface="Arial"/>
            </a:endParaRPr>
          </a:p>
          <a:p>
            <a:pPr algn="just" marL="469900" marR="1651635" indent="-228600">
              <a:lnSpc>
                <a:spcPct val="110500"/>
              </a:lnSpc>
              <a:spcBef>
                <a:spcPts val="65"/>
              </a:spcBef>
              <a:buFont typeface="Symbol"/>
              <a:buChar char=""/>
              <a:tabLst>
                <a:tab pos="469900" algn="l"/>
              </a:tabLst>
            </a:pPr>
            <a:r>
              <a:rPr dirty="0" sz="1100">
                <a:latin typeface="Arial"/>
                <a:cs typeface="Arial"/>
              </a:rPr>
              <a:t>Learn the location and use of  the life vests, life rafts and  flotation</a:t>
            </a:r>
            <a:r>
              <a:rPr dirty="0" sz="1100" spc="-5">
                <a:latin typeface="Arial"/>
                <a:cs typeface="Arial"/>
              </a:rPr>
              <a:t> </a:t>
            </a:r>
            <a:r>
              <a:rPr dirty="0" sz="1100">
                <a:latin typeface="Arial"/>
                <a:cs typeface="Arial"/>
              </a:rPr>
              <a:t>devices.</a:t>
            </a:r>
            <a:endParaRPr sz="1100">
              <a:latin typeface="Arial"/>
              <a:cs typeface="Arial"/>
            </a:endParaRPr>
          </a:p>
          <a:p>
            <a:pPr algn="just" marL="469900" marR="5080" indent="-228600">
              <a:lnSpc>
                <a:spcPct val="110500"/>
              </a:lnSpc>
              <a:spcBef>
                <a:spcPts val="65"/>
              </a:spcBef>
              <a:buFont typeface="Symbol"/>
              <a:buChar char=""/>
              <a:tabLst>
                <a:tab pos="469900" algn="l"/>
              </a:tabLst>
            </a:pPr>
            <a:r>
              <a:rPr dirty="0" sz="1100">
                <a:latin typeface="Arial"/>
                <a:cs typeface="Arial"/>
              </a:rPr>
              <a:t>Use laptops and other electronics only when the aircraft  is at cruising altitude (the aircraft exceeds </a:t>
            </a:r>
            <a:r>
              <a:rPr dirty="0" sz="1100" spc="5">
                <a:latin typeface="Arial"/>
                <a:cs typeface="Arial"/>
              </a:rPr>
              <a:t>10,000 </a:t>
            </a:r>
            <a:r>
              <a:rPr dirty="0" sz="1100">
                <a:latin typeface="Arial"/>
                <a:cs typeface="Arial"/>
              </a:rPr>
              <a:t>feet in  altitude)</a:t>
            </a:r>
            <a:endParaRPr sz="1100">
              <a:latin typeface="Arial"/>
              <a:cs typeface="Arial"/>
            </a:endParaRPr>
          </a:p>
          <a:p>
            <a:pPr marL="469900" indent="-228600">
              <a:lnSpc>
                <a:spcPct val="100000"/>
              </a:lnSpc>
              <a:spcBef>
                <a:spcPts val="204"/>
              </a:spcBef>
              <a:buFont typeface="Symbol"/>
              <a:buChar char=""/>
              <a:tabLst>
                <a:tab pos="469265" algn="l"/>
                <a:tab pos="469900" algn="l"/>
              </a:tabLst>
            </a:pPr>
            <a:r>
              <a:rPr dirty="0" sz="1100">
                <a:latin typeface="Arial"/>
                <a:cs typeface="Arial"/>
              </a:rPr>
              <a:t>Don’t use mobile</a:t>
            </a:r>
            <a:r>
              <a:rPr dirty="0" sz="1100" spc="-30">
                <a:latin typeface="Arial"/>
                <a:cs typeface="Arial"/>
              </a:rPr>
              <a:t> </a:t>
            </a:r>
            <a:r>
              <a:rPr dirty="0" sz="1100">
                <a:latin typeface="Arial"/>
                <a:cs typeface="Arial"/>
              </a:rPr>
              <a:t>phones</a:t>
            </a:r>
            <a:endParaRPr sz="1100">
              <a:latin typeface="Arial"/>
              <a:cs typeface="Arial"/>
            </a:endParaRPr>
          </a:p>
          <a:p>
            <a:pPr marL="469900" indent="-228600">
              <a:lnSpc>
                <a:spcPct val="100000"/>
              </a:lnSpc>
              <a:spcBef>
                <a:spcPts val="200"/>
              </a:spcBef>
              <a:buFont typeface="Symbol"/>
              <a:buChar char=""/>
              <a:tabLst>
                <a:tab pos="469265" algn="l"/>
                <a:tab pos="469900" algn="l"/>
              </a:tabLst>
            </a:pPr>
            <a:r>
              <a:rPr dirty="0" sz="1100">
                <a:latin typeface="Arial"/>
                <a:cs typeface="Arial"/>
              </a:rPr>
              <a:t>Avoid</a:t>
            </a:r>
            <a:r>
              <a:rPr dirty="0" sz="1100" spc="-30">
                <a:latin typeface="Arial"/>
                <a:cs typeface="Arial"/>
              </a:rPr>
              <a:t> </a:t>
            </a:r>
            <a:r>
              <a:rPr dirty="0" sz="1100">
                <a:latin typeface="Arial"/>
                <a:cs typeface="Arial"/>
              </a:rPr>
              <a:t>smoking</a:t>
            </a:r>
            <a:endParaRPr sz="1100">
              <a:latin typeface="Arial"/>
              <a:cs typeface="Arial"/>
            </a:endParaRPr>
          </a:p>
          <a:p>
            <a:pPr marL="469900" indent="-228600">
              <a:lnSpc>
                <a:spcPct val="100000"/>
              </a:lnSpc>
              <a:spcBef>
                <a:spcPts val="219"/>
              </a:spcBef>
              <a:buFont typeface="Symbol"/>
              <a:buChar char=""/>
              <a:tabLst>
                <a:tab pos="469265" algn="l"/>
                <a:tab pos="469900" algn="l"/>
              </a:tabLst>
            </a:pPr>
            <a:r>
              <a:rPr dirty="0" sz="1100" spc="-5">
                <a:latin typeface="Arial"/>
                <a:cs typeface="Arial"/>
              </a:rPr>
              <a:t>Review </a:t>
            </a:r>
            <a:r>
              <a:rPr dirty="0" sz="1100">
                <a:latin typeface="Arial"/>
                <a:cs typeface="Arial"/>
              </a:rPr>
              <a:t>the safety information card prior to</a:t>
            </a:r>
            <a:r>
              <a:rPr dirty="0" sz="1100" spc="-25">
                <a:latin typeface="Arial"/>
                <a:cs typeface="Arial"/>
              </a:rPr>
              <a:t> </a:t>
            </a:r>
            <a:r>
              <a:rPr dirty="0" sz="1100" spc="-5">
                <a:latin typeface="Arial"/>
                <a:cs typeface="Arial"/>
              </a:rPr>
              <a:t>takeoff.</a:t>
            </a:r>
            <a:endParaRPr sz="1100">
              <a:latin typeface="Arial"/>
              <a:cs typeface="Arial"/>
            </a:endParaRPr>
          </a:p>
          <a:p>
            <a:pPr>
              <a:lnSpc>
                <a:spcPct val="100000"/>
              </a:lnSpc>
              <a:spcBef>
                <a:spcPts val="50"/>
              </a:spcBef>
            </a:pPr>
            <a:endParaRPr sz="1200">
              <a:latin typeface="Arial"/>
              <a:cs typeface="Arial"/>
            </a:endParaRPr>
          </a:p>
          <a:p>
            <a:pPr algn="just" lvl="2" marL="12700" marR="5080">
              <a:lnSpc>
                <a:spcPct val="110500"/>
              </a:lnSpc>
              <a:buAutoNum type="arabicPeriod" startAt="2"/>
              <a:tabLst>
                <a:tab pos="488315" algn="l"/>
              </a:tabLst>
            </a:pPr>
            <a:r>
              <a:rPr dirty="0" sz="1100" spc="-5" b="1">
                <a:latin typeface="Arial"/>
                <a:cs typeface="Arial"/>
              </a:rPr>
              <a:t>Below </a:t>
            </a:r>
            <a:r>
              <a:rPr dirty="0" sz="1100" b="1">
                <a:latin typeface="Arial"/>
                <a:cs typeface="Arial"/>
              </a:rPr>
              <a:t>is a general list of items that may or may not  be permitted on a plane. Write a set of instructions to the  air bus passengers by using the </a:t>
            </a:r>
            <a:r>
              <a:rPr dirty="0" sz="1100" spc="-5" b="1">
                <a:latin typeface="Arial"/>
                <a:cs typeface="Arial"/>
              </a:rPr>
              <a:t>clues</a:t>
            </a:r>
            <a:r>
              <a:rPr dirty="0" sz="1100" spc="-40" b="1">
                <a:latin typeface="Arial"/>
                <a:cs typeface="Arial"/>
              </a:rPr>
              <a:t> </a:t>
            </a:r>
            <a:r>
              <a:rPr dirty="0" sz="1100" spc="-5" b="1">
                <a:latin typeface="Arial"/>
                <a:cs typeface="Arial"/>
              </a:rPr>
              <a:t>given.</a:t>
            </a:r>
            <a:endParaRPr sz="1100">
              <a:latin typeface="Arial"/>
              <a:cs typeface="Arial"/>
            </a:endParaRPr>
          </a:p>
          <a:p>
            <a:pPr algn="just" lvl="3" marL="469900" indent="-228600">
              <a:lnSpc>
                <a:spcPct val="100000"/>
              </a:lnSpc>
              <a:spcBef>
                <a:spcPts val="215"/>
              </a:spcBef>
              <a:buFont typeface="Symbol"/>
              <a:buChar char=""/>
              <a:tabLst>
                <a:tab pos="469900" algn="l"/>
              </a:tabLst>
            </a:pPr>
            <a:r>
              <a:rPr dirty="0" sz="1100" spc="-5">
                <a:latin typeface="Arial"/>
                <a:cs typeface="Arial"/>
              </a:rPr>
              <a:t>Alcoholic </a:t>
            </a:r>
            <a:r>
              <a:rPr dirty="0" sz="1100">
                <a:latin typeface="Arial"/>
                <a:cs typeface="Arial"/>
              </a:rPr>
              <a:t>beverages are </a:t>
            </a:r>
            <a:r>
              <a:rPr dirty="0" u="sng" sz="1100" spc="-5">
                <a:uFill>
                  <a:solidFill>
                    <a:srgbClr val="000000"/>
                  </a:solidFill>
                </a:uFill>
                <a:latin typeface="Arial"/>
                <a:cs typeface="Arial"/>
              </a:rPr>
              <a:t>avoided</a:t>
            </a:r>
            <a:endParaRPr sz="1100">
              <a:latin typeface="Arial"/>
              <a:cs typeface="Arial"/>
            </a:endParaRPr>
          </a:p>
          <a:p>
            <a:pPr algn="just" lvl="3" marL="469900" marR="1533525" indent="-228600">
              <a:lnSpc>
                <a:spcPct val="110000"/>
              </a:lnSpc>
              <a:spcBef>
                <a:spcPts val="100"/>
              </a:spcBef>
              <a:buFont typeface="Symbol"/>
              <a:buChar char=""/>
              <a:tabLst>
                <a:tab pos="469900" algn="l"/>
              </a:tabLst>
            </a:pPr>
            <a:r>
              <a:rPr dirty="0" sz="1100">
                <a:latin typeface="Arial"/>
                <a:cs typeface="Arial"/>
              </a:rPr>
              <a:t>Continuous positive airway  pres-sure (CPAP) </a:t>
            </a:r>
            <a:r>
              <a:rPr dirty="0" sz="1100" spc="-5">
                <a:latin typeface="Arial"/>
                <a:cs typeface="Arial"/>
              </a:rPr>
              <a:t>device </a:t>
            </a:r>
            <a:r>
              <a:rPr dirty="0" sz="1100">
                <a:latin typeface="Arial"/>
                <a:cs typeface="Arial"/>
              </a:rPr>
              <a:t>is  permitted on a plane except the  distilled</a:t>
            </a:r>
            <a:r>
              <a:rPr dirty="0" sz="1100" spc="-5">
                <a:latin typeface="Arial"/>
                <a:cs typeface="Arial"/>
              </a:rPr>
              <a:t> water.</a:t>
            </a:r>
            <a:endParaRPr sz="1100">
              <a:latin typeface="Arial"/>
              <a:cs typeface="Arial"/>
            </a:endParaRPr>
          </a:p>
          <a:p>
            <a:pPr algn="just" lvl="3" marL="469900" marR="1532890" indent="-228600">
              <a:lnSpc>
                <a:spcPct val="110000"/>
              </a:lnSpc>
              <a:spcBef>
                <a:spcPts val="80"/>
              </a:spcBef>
              <a:buFont typeface="Symbol"/>
              <a:buChar char=""/>
              <a:tabLst>
                <a:tab pos="469900" algn="l"/>
              </a:tabLst>
            </a:pPr>
            <a:r>
              <a:rPr dirty="0" sz="1100">
                <a:latin typeface="Arial"/>
                <a:cs typeface="Arial"/>
              </a:rPr>
              <a:t>Dangerous goods such as  acids or compressed gases are </a:t>
            </a:r>
            <a:r>
              <a:rPr dirty="0" u="sng" sz="1100">
                <a:uFill>
                  <a:solidFill>
                    <a:srgbClr val="000000"/>
                  </a:solidFill>
                </a:uFill>
                <a:latin typeface="Arial"/>
                <a:cs typeface="Arial"/>
              </a:rPr>
              <a:t> banned.</a:t>
            </a:r>
            <a:endParaRPr sz="1100">
              <a:latin typeface="Arial"/>
              <a:cs typeface="Arial"/>
            </a:endParaRPr>
          </a:p>
          <a:p>
            <a:pPr lvl="3" marL="469900" marR="5715" indent="-228600">
              <a:lnSpc>
                <a:spcPct val="110900"/>
              </a:lnSpc>
              <a:spcBef>
                <a:spcPts val="60"/>
              </a:spcBef>
              <a:buFont typeface="Symbol"/>
              <a:buChar char=""/>
              <a:tabLst>
                <a:tab pos="469265" algn="l"/>
                <a:tab pos="469900" algn="l"/>
              </a:tabLst>
            </a:pPr>
            <a:r>
              <a:rPr dirty="0" sz="1100" spc="-5">
                <a:latin typeface="Arial"/>
                <a:cs typeface="Arial"/>
              </a:rPr>
              <a:t>Devices </a:t>
            </a:r>
            <a:r>
              <a:rPr dirty="0" sz="1100">
                <a:latin typeface="Arial"/>
                <a:cs typeface="Arial"/>
              </a:rPr>
              <a:t>designed to stun (e.g. teasers, stunners or tear  gas) are</a:t>
            </a:r>
            <a:r>
              <a:rPr dirty="0" sz="1100" spc="-5">
                <a:latin typeface="Arial"/>
                <a:cs typeface="Arial"/>
              </a:rPr>
              <a:t> </a:t>
            </a:r>
            <a:r>
              <a:rPr dirty="0" u="sng" sz="1100" spc="-5">
                <a:uFill>
                  <a:solidFill>
                    <a:srgbClr val="000000"/>
                  </a:solidFill>
                </a:uFill>
                <a:latin typeface="Arial"/>
                <a:cs typeface="Arial"/>
              </a:rPr>
              <a:t>restricted</a:t>
            </a:r>
            <a:r>
              <a:rPr dirty="0" sz="1100" spc="-5">
                <a:latin typeface="Arial"/>
                <a:cs typeface="Arial"/>
              </a:rPr>
              <a:t>.</a:t>
            </a:r>
            <a:endParaRPr sz="1100">
              <a:latin typeface="Arial"/>
              <a:cs typeface="Arial"/>
            </a:endParaRPr>
          </a:p>
          <a:p>
            <a:pPr lvl="3" marL="469900" marR="7620" indent="-228600">
              <a:lnSpc>
                <a:spcPct val="110000"/>
              </a:lnSpc>
              <a:spcBef>
                <a:spcPts val="75"/>
              </a:spcBef>
              <a:buFont typeface="Symbol"/>
              <a:buChar char=""/>
              <a:tabLst>
                <a:tab pos="469265" algn="l"/>
                <a:tab pos="469900" algn="l"/>
              </a:tabLst>
            </a:pPr>
            <a:r>
              <a:rPr dirty="0" sz="1100">
                <a:latin typeface="Arial"/>
                <a:cs typeface="Arial"/>
              </a:rPr>
              <a:t>Dry ice is allowed (2.5 kg per person) to pack  perishables</a:t>
            </a:r>
            <a:endParaRPr sz="1100">
              <a:latin typeface="Arial"/>
              <a:cs typeface="Arial"/>
            </a:endParaRPr>
          </a:p>
          <a:p>
            <a:pPr lvl="3" marL="469900" marR="5715" indent="-228600">
              <a:lnSpc>
                <a:spcPct val="110000"/>
              </a:lnSpc>
              <a:spcBef>
                <a:spcPts val="85"/>
              </a:spcBef>
              <a:buFont typeface="Symbol"/>
              <a:buChar char=""/>
              <a:tabLst>
                <a:tab pos="469265" algn="l"/>
                <a:tab pos="469900" algn="l"/>
              </a:tabLst>
            </a:pPr>
            <a:r>
              <a:rPr dirty="0" sz="1100" spc="-5">
                <a:latin typeface="Arial"/>
                <a:cs typeface="Arial"/>
              </a:rPr>
              <a:t>Explosive </a:t>
            </a:r>
            <a:r>
              <a:rPr dirty="0" sz="1100">
                <a:latin typeface="Arial"/>
                <a:cs typeface="Arial"/>
              </a:rPr>
              <a:t>or incendiary substances that cause serious  injury or threaten the safety </a:t>
            </a:r>
            <a:r>
              <a:rPr dirty="0" sz="1100" spc="-15">
                <a:latin typeface="Arial"/>
                <a:cs typeface="Arial"/>
              </a:rPr>
              <a:t>of </a:t>
            </a:r>
            <a:r>
              <a:rPr dirty="0" sz="1100">
                <a:latin typeface="Arial"/>
                <a:cs typeface="Arial"/>
              </a:rPr>
              <a:t>the aircraft are</a:t>
            </a:r>
            <a:r>
              <a:rPr dirty="0" sz="1100" spc="-30">
                <a:latin typeface="Arial"/>
                <a:cs typeface="Arial"/>
              </a:rPr>
              <a:t> </a:t>
            </a:r>
            <a:r>
              <a:rPr dirty="0" u="sng" sz="1100">
                <a:uFill>
                  <a:solidFill>
                    <a:srgbClr val="000000"/>
                  </a:solidFill>
                </a:uFill>
                <a:latin typeface="Arial"/>
                <a:cs typeface="Arial"/>
              </a:rPr>
              <a:t>prohibited</a:t>
            </a:r>
            <a:r>
              <a:rPr dirty="0" sz="1100">
                <a:latin typeface="Arial"/>
                <a:cs typeface="Arial"/>
              </a:rPr>
              <a:t>.</a:t>
            </a:r>
            <a:endParaRPr sz="1100">
              <a:latin typeface="Arial"/>
              <a:cs typeface="Arial"/>
            </a:endParaRPr>
          </a:p>
          <a:p>
            <a:pPr lvl="3" marL="469900" marR="6350" indent="-228600">
              <a:lnSpc>
                <a:spcPct val="110900"/>
              </a:lnSpc>
              <a:spcBef>
                <a:spcPts val="60"/>
              </a:spcBef>
              <a:buFont typeface="Symbol"/>
              <a:buChar char=""/>
              <a:tabLst>
                <a:tab pos="469265" algn="l"/>
                <a:tab pos="469900" algn="l"/>
              </a:tabLst>
            </a:pPr>
            <a:r>
              <a:rPr dirty="0" sz="1100">
                <a:latin typeface="Arial"/>
                <a:cs typeface="Arial"/>
              </a:rPr>
              <a:t>Guns and firearms designed to cause serious injury are </a:t>
            </a:r>
            <a:r>
              <a:rPr dirty="0" u="sng" sz="1100">
                <a:uFill>
                  <a:solidFill>
                    <a:srgbClr val="000000"/>
                  </a:solidFill>
                </a:uFill>
                <a:latin typeface="Arial"/>
                <a:cs typeface="Arial"/>
              </a:rPr>
              <a:t> restricted</a:t>
            </a:r>
            <a:r>
              <a:rPr dirty="0" sz="1100">
                <a:latin typeface="Arial"/>
                <a:cs typeface="Arial"/>
              </a:rPr>
              <a:t>.</a:t>
            </a:r>
            <a:endParaRPr sz="1100">
              <a:latin typeface="Arial"/>
              <a:cs typeface="Arial"/>
            </a:endParaRPr>
          </a:p>
        </p:txBody>
      </p:sp>
      <p:sp>
        <p:nvSpPr>
          <p:cNvPr id="6" name="object 6"/>
          <p:cNvSpPr txBox="1">
            <a:spLocks noGrp="1"/>
          </p:cNvSpPr>
          <p:nvPr>
            <p:ph type="sldNum" idx="7" sz="quarter"/>
          </p:nvPr>
        </p:nvSpPr>
        <p:spPr>
          <a:prstGeom prst="rect"/>
        </p:spPr>
        <p:txBody>
          <a:bodyPr wrap="square" lIns="0" tIns="6350" rIns="0" bIns="0" rtlCol="0" vert="horz">
            <a:spAutoFit/>
          </a:bodyPr>
          <a:lstStyle/>
          <a:p>
            <a:pPr marL="12700">
              <a:lnSpc>
                <a:spcPct val="100000"/>
              </a:lnSpc>
              <a:spcBef>
                <a:spcPts val="50"/>
              </a:spcBef>
            </a:pPr>
            <a:r>
              <a:rPr dirty="0" spc="-100"/>
              <a:t>Page </a:t>
            </a:r>
            <a:fld id="{81D60167-4931-47E6-BA6A-407CBD079E47}" type="slidenum">
              <a:rPr dirty="0" b="1">
                <a:latin typeface="Calibri"/>
                <a:cs typeface="Calibri"/>
              </a:rPr>
              <a:t>31</a:t>
            </a:fld>
            <a:r>
              <a:rPr dirty="0" b="1">
                <a:latin typeface="Calibri"/>
                <a:cs typeface="Calibri"/>
              </a:rPr>
              <a:t> </a:t>
            </a:r>
            <a:r>
              <a:rPr dirty="0" spc="-10"/>
              <a:t>of</a:t>
            </a:r>
            <a:r>
              <a:rPr dirty="0" spc="-90"/>
              <a:t> </a:t>
            </a:r>
            <a:r>
              <a:rPr dirty="0" b="1">
                <a:latin typeface="Calibri"/>
                <a:cs typeface="Calibri"/>
              </a:rPr>
              <a:t>46</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11200" y="436891"/>
            <a:ext cx="1539240" cy="193675"/>
          </a:xfrm>
          <a:prstGeom prst="rect">
            <a:avLst/>
          </a:prstGeom>
        </p:spPr>
        <p:txBody>
          <a:bodyPr wrap="square" lIns="0" tIns="12700" rIns="0" bIns="0" rtlCol="0" vert="horz">
            <a:spAutoFit/>
          </a:bodyPr>
          <a:lstStyle/>
          <a:p>
            <a:pPr marL="12700">
              <a:lnSpc>
                <a:spcPct val="100000"/>
              </a:lnSpc>
              <a:spcBef>
                <a:spcPts val="100"/>
              </a:spcBef>
            </a:pPr>
            <a:r>
              <a:rPr dirty="0" sz="1100" spc="-120">
                <a:latin typeface="Arial"/>
                <a:cs typeface="Arial"/>
              </a:rPr>
              <a:t>SATHYABAMA</a:t>
            </a:r>
            <a:r>
              <a:rPr dirty="0" sz="1100" spc="-70">
                <a:latin typeface="Arial"/>
                <a:cs typeface="Arial"/>
              </a:rPr>
              <a:t> </a:t>
            </a:r>
            <a:r>
              <a:rPr dirty="0" sz="1100" spc="-135">
                <a:latin typeface="Arial"/>
                <a:cs typeface="Arial"/>
              </a:rPr>
              <a:t>UNIVERSITY</a:t>
            </a:r>
            <a:endParaRPr sz="1100">
              <a:latin typeface="Arial"/>
              <a:cs typeface="Arial"/>
            </a:endParaRPr>
          </a:p>
        </p:txBody>
      </p:sp>
      <p:sp>
        <p:nvSpPr>
          <p:cNvPr id="3" name="object 3"/>
          <p:cNvSpPr txBox="1"/>
          <p:nvPr/>
        </p:nvSpPr>
        <p:spPr>
          <a:xfrm>
            <a:off x="3047505" y="436891"/>
            <a:ext cx="1629410" cy="193675"/>
          </a:xfrm>
          <a:prstGeom prst="rect">
            <a:avLst/>
          </a:prstGeom>
        </p:spPr>
        <p:txBody>
          <a:bodyPr wrap="square" lIns="0" tIns="12700" rIns="0" bIns="0" rtlCol="0" vert="horz">
            <a:spAutoFit/>
          </a:bodyPr>
          <a:lstStyle/>
          <a:p>
            <a:pPr marL="12700">
              <a:lnSpc>
                <a:spcPct val="100000"/>
              </a:lnSpc>
              <a:spcBef>
                <a:spcPts val="100"/>
              </a:spcBef>
            </a:pPr>
            <a:r>
              <a:rPr dirty="0" sz="1100" spc="-85">
                <a:latin typeface="Arial"/>
                <a:cs typeface="Arial"/>
              </a:rPr>
              <a:t>UNIT </a:t>
            </a:r>
            <a:r>
              <a:rPr dirty="0" sz="1100" spc="-70">
                <a:latin typeface="Arial"/>
                <a:cs typeface="Arial"/>
              </a:rPr>
              <a:t>IV </a:t>
            </a:r>
            <a:r>
              <a:rPr dirty="0" sz="1100" spc="-135">
                <a:latin typeface="Arial"/>
                <a:cs typeface="Arial"/>
              </a:rPr>
              <a:t>FLYING </a:t>
            </a:r>
            <a:r>
              <a:rPr dirty="0" sz="1100" spc="-55">
                <a:latin typeface="Arial"/>
                <a:cs typeface="Arial"/>
              </a:rPr>
              <a:t>IN</a:t>
            </a:r>
            <a:r>
              <a:rPr dirty="0" sz="1100" spc="-185">
                <a:latin typeface="Arial"/>
                <a:cs typeface="Arial"/>
              </a:rPr>
              <a:t> </a:t>
            </a:r>
            <a:r>
              <a:rPr dirty="0" sz="1100" spc="-160">
                <a:latin typeface="Arial"/>
                <a:cs typeface="Arial"/>
              </a:rPr>
              <a:t>COLOURS</a:t>
            </a:r>
            <a:endParaRPr sz="1100">
              <a:latin typeface="Arial"/>
              <a:cs typeface="Arial"/>
            </a:endParaRPr>
          </a:p>
        </p:txBody>
      </p:sp>
      <p:sp>
        <p:nvSpPr>
          <p:cNvPr id="4" name="object 4"/>
          <p:cNvSpPr/>
          <p:nvPr/>
        </p:nvSpPr>
        <p:spPr>
          <a:xfrm>
            <a:off x="713231" y="6292596"/>
            <a:ext cx="4055364" cy="725423"/>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3246120" y="2586227"/>
            <a:ext cx="1412747" cy="1080516"/>
          </a:xfrm>
          <a:prstGeom prst="rect">
            <a:avLst/>
          </a:prstGeom>
          <a:blipFill>
            <a:blip r:embed="rId3" cstate="print"/>
            <a:stretch>
              <a:fillRect/>
            </a:stretch>
          </a:blipFill>
        </p:spPr>
        <p:txBody>
          <a:bodyPr wrap="square" lIns="0" tIns="0" rIns="0" bIns="0" rtlCol="0"/>
          <a:lstStyle/>
          <a:p/>
        </p:txBody>
      </p:sp>
      <p:sp>
        <p:nvSpPr>
          <p:cNvPr id="6" name="object 6"/>
          <p:cNvSpPr txBox="1"/>
          <p:nvPr/>
        </p:nvSpPr>
        <p:spPr>
          <a:xfrm>
            <a:off x="939800" y="1062331"/>
            <a:ext cx="3762375" cy="1909445"/>
          </a:xfrm>
          <a:prstGeom prst="rect">
            <a:avLst/>
          </a:prstGeom>
        </p:spPr>
        <p:txBody>
          <a:bodyPr wrap="square" lIns="0" tIns="12700" rIns="0" bIns="0" rtlCol="0" vert="horz">
            <a:spAutoFit/>
          </a:bodyPr>
          <a:lstStyle/>
          <a:p>
            <a:pPr algn="just" marL="241300" marR="5080" indent="-228600">
              <a:lnSpc>
                <a:spcPct val="110000"/>
              </a:lnSpc>
              <a:spcBef>
                <a:spcPts val="100"/>
              </a:spcBef>
              <a:buFont typeface="Symbol"/>
              <a:buChar char=""/>
              <a:tabLst>
                <a:tab pos="241300" algn="l"/>
              </a:tabLst>
            </a:pPr>
            <a:r>
              <a:rPr dirty="0" sz="1100">
                <a:latin typeface="Arial"/>
                <a:cs typeface="Arial"/>
              </a:rPr>
              <a:t>Disposable lighters, a maxi-mum of one lighter per  person is</a:t>
            </a:r>
            <a:r>
              <a:rPr dirty="0" sz="1100" spc="-5">
                <a:latin typeface="Arial"/>
                <a:cs typeface="Arial"/>
              </a:rPr>
              <a:t> permitted.</a:t>
            </a:r>
            <a:endParaRPr sz="1100">
              <a:latin typeface="Arial"/>
              <a:cs typeface="Arial"/>
            </a:endParaRPr>
          </a:p>
          <a:p>
            <a:pPr algn="just" marL="241300" indent="-228600">
              <a:lnSpc>
                <a:spcPct val="100000"/>
              </a:lnSpc>
              <a:spcBef>
                <a:spcPts val="200"/>
              </a:spcBef>
              <a:buFont typeface="Symbol"/>
              <a:buChar char=""/>
              <a:tabLst>
                <a:tab pos="241300" algn="l"/>
              </a:tabLst>
            </a:pPr>
            <a:r>
              <a:rPr dirty="0" sz="1100">
                <a:latin typeface="Arial"/>
                <a:cs typeface="Arial"/>
              </a:rPr>
              <a:t>Liquids, aerosols or gels are accepted in 100ml</a:t>
            </a:r>
            <a:r>
              <a:rPr dirty="0" sz="1100" spc="-85">
                <a:latin typeface="Arial"/>
                <a:cs typeface="Arial"/>
              </a:rPr>
              <a:t> </a:t>
            </a:r>
            <a:r>
              <a:rPr dirty="0" sz="1100">
                <a:latin typeface="Arial"/>
                <a:cs typeface="Arial"/>
              </a:rPr>
              <a:t>bottles.</a:t>
            </a:r>
            <a:endParaRPr sz="1100">
              <a:latin typeface="Arial"/>
              <a:cs typeface="Arial"/>
            </a:endParaRPr>
          </a:p>
          <a:p>
            <a:pPr algn="just" marL="241300" marR="5080" indent="-228600">
              <a:lnSpc>
                <a:spcPct val="110000"/>
              </a:lnSpc>
              <a:spcBef>
                <a:spcPts val="85"/>
              </a:spcBef>
              <a:buFont typeface="Symbol"/>
              <a:buChar char=""/>
              <a:tabLst>
                <a:tab pos="241300" algn="l"/>
              </a:tabLst>
            </a:pPr>
            <a:r>
              <a:rPr dirty="0" sz="1100">
                <a:latin typeface="Arial"/>
                <a:cs typeface="Arial"/>
              </a:rPr>
              <a:t>A maximum of one box of safety matches per person is  permitted.</a:t>
            </a:r>
            <a:endParaRPr sz="1100">
              <a:latin typeface="Arial"/>
              <a:cs typeface="Arial"/>
            </a:endParaRPr>
          </a:p>
          <a:p>
            <a:pPr algn="just" marL="241300" marR="6985" indent="-228600">
              <a:lnSpc>
                <a:spcPct val="110500"/>
              </a:lnSpc>
              <a:spcBef>
                <a:spcPts val="65"/>
              </a:spcBef>
              <a:buFont typeface="Symbol"/>
              <a:buChar char=""/>
              <a:tabLst>
                <a:tab pos="241300" algn="l"/>
              </a:tabLst>
            </a:pPr>
            <a:r>
              <a:rPr dirty="0" sz="1100">
                <a:latin typeface="Arial"/>
                <a:cs typeface="Arial"/>
              </a:rPr>
              <a:t>Passengers may bring one small medical or clinical  thermometer, </a:t>
            </a:r>
            <a:r>
              <a:rPr dirty="0" sz="1100" spc="-5">
                <a:latin typeface="Arial"/>
                <a:cs typeface="Arial"/>
              </a:rPr>
              <a:t>which </a:t>
            </a:r>
            <a:r>
              <a:rPr dirty="0" sz="1100">
                <a:latin typeface="Arial"/>
                <a:cs typeface="Arial"/>
              </a:rPr>
              <a:t>contains mercury, for </a:t>
            </a:r>
            <a:r>
              <a:rPr dirty="0" sz="1100" spc="-5">
                <a:latin typeface="Arial"/>
                <a:cs typeface="Arial"/>
              </a:rPr>
              <a:t>personal </a:t>
            </a:r>
            <a:r>
              <a:rPr dirty="0" sz="1100">
                <a:latin typeface="Arial"/>
                <a:cs typeface="Arial"/>
              </a:rPr>
              <a:t>use,  when in its protective</a:t>
            </a:r>
            <a:r>
              <a:rPr dirty="0" sz="1100" spc="-30">
                <a:latin typeface="Arial"/>
                <a:cs typeface="Arial"/>
              </a:rPr>
              <a:t> </a:t>
            </a:r>
            <a:r>
              <a:rPr dirty="0" sz="1100">
                <a:latin typeface="Arial"/>
                <a:cs typeface="Arial"/>
              </a:rPr>
              <a:t>case.</a:t>
            </a:r>
            <a:endParaRPr sz="1100">
              <a:latin typeface="Arial"/>
              <a:cs typeface="Arial"/>
            </a:endParaRPr>
          </a:p>
          <a:p>
            <a:pPr algn="just" marL="241300" marR="1559560" indent="-228600">
              <a:lnSpc>
                <a:spcPct val="110000"/>
              </a:lnSpc>
              <a:spcBef>
                <a:spcPts val="75"/>
              </a:spcBef>
              <a:buFont typeface="Symbol"/>
              <a:buChar char=""/>
              <a:tabLst>
                <a:tab pos="241300" algn="l"/>
              </a:tabLst>
            </a:pPr>
            <a:r>
              <a:rPr dirty="0" sz="1100">
                <a:latin typeface="Arial"/>
                <a:cs typeface="Arial"/>
              </a:rPr>
              <a:t>Objects with sharp points or  sharp edges are</a:t>
            </a:r>
            <a:r>
              <a:rPr dirty="0" sz="1100" spc="-15">
                <a:latin typeface="Arial"/>
                <a:cs typeface="Arial"/>
              </a:rPr>
              <a:t> </a:t>
            </a:r>
            <a:r>
              <a:rPr dirty="0" u="sng" sz="1100" spc="-5">
                <a:uFill>
                  <a:solidFill>
                    <a:srgbClr val="000000"/>
                  </a:solidFill>
                </a:uFill>
                <a:latin typeface="Arial"/>
                <a:cs typeface="Arial"/>
              </a:rPr>
              <a:t>limited.</a:t>
            </a:r>
            <a:endParaRPr sz="1100">
              <a:latin typeface="Arial"/>
              <a:cs typeface="Arial"/>
            </a:endParaRPr>
          </a:p>
        </p:txBody>
      </p:sp>
      <p:sp>
        <p:nvSpPr>
          <p:cNvPr id="10" name="object 10"/>
          <p:cNvSpPr txBox="1">
            <a:spLocks noGrp="1"/>
          </p:cNvSpPr>
          <p:nvPr>
            <p:ph type="sldNum" idx="7" sz="quarter"/>
          </p:nvPr>
        </p:nvSpPr>
        <p:spPr>
          <a:prstGeom prst="rect"/>
        </p:spPr>
        <p:txBody>
          <a:bodyPr wrap="square" lIns="0" tIns="6350" rIns="0" bIns="0" rtlCol="0" vert="horz">
            <a:spAutoFit/>
          </a:bodyPr>
          <a:lstStyle/>
          <a:p>
            <a:pPr marL="12700">
              <a:lnSpc>
                <a:spcPct val="100000"/>
              </a:lnSpc>
              <a:spcBef>
                <a:spcPts val="50"/>
              </a:spcBef>
            </a:pPr>
            <a:r>
              <a:rPr dirty="0" spc="-100"/>
              <a:t>Page </a:t>
            </a:r>
            <a:fld id="{81D60167-4931-47E6-BA6A-407CBD079E47}" type="slidenum">
              <a:rPr dirty="0" b="1">
                <a:latin typeface="Calibri"/>
                <a:cs typeface="Calibri"/>
              </a:rPr>
              <a:t>31</a:t>
            </a:fld>
            <a:r>
              <a:rPr dirty="0" b="1">
                <a:latin typeface="Calibri"/>
                <a:cs typeface="Calibri"/>
              </a:rPr>
              <a:t> </a:t>
            </a:r>
            <a:r>
              <a:rPr dirty="0" spc="-10"/>
              <a:t>of</a:t>
            </a:r>
            <a:r>
              <a:rPr dirty="0" spc="-90"/>
              <a:t> </a:t>
            </a:r>
            <a:r>
              <a:rPr dirty="0" b="1">
                <a:latin typeface="Calibri"/>
                <a:cs typeface="Calibri"/>
              </a:rPr>
              <a:t>46</a:t>
            </a:r>
          </a:p>
        </p:txBody>
      </p:sp>
      <p:sp>
        <p:nvSpPr>
          <p:cNvPr id="7" name="object 7"/>
          <p:cNvSpPr txBox="1"/>
          <p:nvPr/>
        </p:nvSpPr>
        <p:spPr>
          <a:xfrm>
            <a:off x="939800" y="2972827"/>
            <a:ext cx="1666239" cy="193675"/>
          </a:xfrm>
          <a:prstGeom prst="rect">
            <a:avLst/>
          </a:prstGeom>
        </p:spPr>
        <p:txBody>
          <a:bodyPr wrap="square" lIns="0" tIns="12700" rIns="0" bIns="0" rtlCol="0" vert="horz">
            <a:spAutoFit/>
          </a:bodyPr>
          <a:lstStyle/>
          <a:p>
            <a:pPr marL="12700">
              <a:lnSpc>
                <a:spcPct val="100000"/>
              </a:lnSpc>
              <a:spcBef>
                <a:spcPts val="100"/>
              </a:spcBef>
              <a:tabLst>
                <a:tab pos="240665" algn="l"/>
                <a:tab pos="1130935" algn="l"/>
              </a:tabLst>
            </a:pPr>
            <a:r>
              <a:rPr dirty="0" sz="1100" spc="-280">
                <a:latin typeface="Symbol"/>
                <a:cs typeface="Symbol"/>
              </a:rPr>
              <a:t></a:t>
            </a:r>
            <a:r>
              <a:rPr dirty="0" sz="1100" spc="-280">
                <a:latin typeface="Times New Roman"/>
                <a:cs typeface="Times New Roman"/>
              </a:rPr>
              <a:t>	</a:t>
            </a:r>
            <a:r>
              <a:rPr dirty="0" sz="1100">
                <a:latin typeface="Arial"/>
                <a:cs typeface="Arial"/>
              </a:rPr>
              <a:t>Personal</a:t>
            </a:r>
            <a:r>
              <a:rPr dirty="0" sz="1100">
                <a:latin typeface="Arial"/>
                <a:cs typeface="Arial"/>
              </a:rPr>
              <a:t>	</a:t>
            </a:r>
            <a:r>
              <a:rPr dirty="0" sz="1100">
                <a:latin typeface="Arial"/>
                <a:cs typeface="Arial"/>
              </a:rPr>
              <a:t>toiletries</a:t>
            </a:r>
            <a:endParaRPr sz="1100">
              <a:latin typeface="Arial"/>
              <a:cs typeface="Arial"/>
            </a:endParaRPr>
          </a:p>
        </p:txBody>
      </p:sp>
      <p:sp>
        <p:nvSpPr>
          <p:cNvPr id="8" name="object 8"/>
          <p:cNvSpPr txBox="1"/>
          <p:nvPr/>
        </p:nvSpPr>
        <p:spPr>
          <a:xfrm>
            <a:off x="2916440" y="2972827"/>
            <a:ext cx="228600" cy="193675"/>
          </a:xfrm>
          <a:prstGeom prst="rect">
            <a:avLst/>
          </a:prstGeom>
        </p:spPr>
        <p:txBody>
          <a:bodyPr wrap="square" lIns="0" tIns="12700" rIns="0" bIns="0" rtlCol="0" vert="horz">
            <a:spAutoFit/>
          </a:bodyPr>
          <a:lstStyle/>
          <a:p>
            <a:pPr marL="12700">
              <a:lnSpc>
                <a:spcPct val="100000"/>
              </a:lnSpc>
              <a:spcBef>
                <a:spcPts val="100"/>
              </a:spcBef>
            </a:pPr>
            <a:r>
              <a:rPr dirty="0" sz="1100">
                <a:latin typeface="Arial"/>
                <a:cs typeface="Arial"/>
              </a:rPr>
              <a:t>are</a:t>
            </a:r>
            <a:endParaRPr sz="1100">
              <a:latin typeface="Arial"/>
              <a:cs typeface="Arial"/>
            </a:endParaRPr>
          </a:p>
        </p:txBody>
      </p:sp>
      <p:sp>
        <p:nvSpPr>
          <p:cNvPr id="9" name="object 9"/>
          <p:cNvSpPr txBox="1"/>
          <p:nvPr/>
        </p:nvSpPr>
        <p:spPr>
          <a:xfrm>
            <a:off x="711195" y="3131912"/>
            <a:ext cx="3990975" cy="3759200"/>
          </a:xfrm>
          <a:prstGeom prst="rect">
            <a:avLst/>
          </a:prstGeom>
        </p:spPr>
        <p:txBody>
          <a:bodyPr wrap="square" lIns="0" tIns="38100" rIns="0" bIns="0" rtlCol="0" vert="horz">
            <a:spAutoFit/>
          </a:bodyPr>
          <a:lstStyle/>
          <a:p>
            <a:pPr algn="just" marL="469900">
              <a:lnSpc>
                <a:spcPct val="100000"/>
              </a:lnSpc>
              <a:spcBef>
                <a:spcPts val="300"/>
              </a:spcBef>
            </a:pPr>
            <a:r>
              <a:rPr dirty="0" sz="1100">
                <a:latin typeface="Arial"/>
                <a:cs typeface="Arial"/>
              </a:rPr>
              <a:t>permitted in </a:t>
            </a:r>
            <a:r>
              <a:rPr dirty="0" sz="1100" spc="-5">
                <a:latin typeface="Arial"/>
                <a:cs typeface="Arial"/>
              </a:rPr>
              <a:t>carry-on </a:t>
            </a:r>
            <a:r>
              <a:rPr dirty="0" sz="1100">
                <a:latin typeface="Arial"/>
                <a:cs typeface="Arial"/>
              </a:rPr>
              <a:t>baggage.</a:t>
            </a:r>
            <a:endParaRPr sz="1100">
              <a:latin typeface="Arial"/>
              <a:cs typeface="Arial"/>
            </a:endParaRPr>
          </a:p>
          <a:p>
            <a:pPr algn="just" marL="469900" marR="5080" indent="-228600">
              <a:lnSpc>
                <a:spcPct val="110500"/>
              </a:lnSpc>
              <a:spcBef>
                <a:spcPts val="65"/>
              </a:spcBef>
              <a:buFont typeface="Symbol"/>
              <a:buChar char=""/>
              <a:tabLst>
                <a:tab pos="469900" algn="l"/>
              </a:tabLst>
            </a:pPr>
            <a:r>
              <a:rPr dirty="0" sz="1100">
                <a:latin typeface="Arial"/>
                <a:cs typeface="Arial"/>
              </a:rPr>
              <a:t>Portable electronic devices such as cameras, gaming  consoles, cellular or mobile phones, laptop computers  and camcorders </a:t>
            </a:r>
            <a:r>
              <a:rPr dirty="0" sz="1100" spc="-10">
                <a:latin typeface="Arial"/>
                <a:cs typeface="Arial"/>
              </a:rPr>
              <a:t>are</a:t>
            </a:r>
            <a:r>
              <a:rPr dirty="0" sz="1100" spc="-5">
                <a:latin typeface="Arial"/>
                <a:cs typeface="Arial"/>
              </a:rPr>
              <a:t> </a:t>
            </a:r>
            <a:r>
              <a:rPr dirty="0" sz="1100">
                <a:latin typeface="Arial"/>
                <a:cs typeface="Arial"/>
              </a:rPr>
              <a:t>permitted.</a:t>
            </a:r>
            <a:endParaRPr sz="1100">
              <a:latin typeface="Arial"/>
              <a:cs typeface="Arial"/>
            </a:endParaRPr>
          </a:p>
          <a:p>
            <a:pPr algn="just" marL="469900" marR="5080" indent="-228600">
              <a:lnSpc>
                <a:spcPct val="110900"/>
              </a:lnSpc>
              <a:spcBef>
                <a:spcPts val="60"/>
              </a:spcBef>
              <a:buFont typeface="Symbol"/>
              <a:buChar char=""/>
              <a:tabLst>
                <a:tab pos="469900" algn="l"/>
              </a:tabLst>
            </a:pPr>
            <a:r>
              <a:rPr dirty="0" sz="1100">
                <a:latin typeface="Arial"/>
                <a:cs typeface="Arial"/>
              </a:rPr>
              <a:t>Service animals are permitted on </a:t>
            </a:r>
            <a:r>
              <a:rPr dirty="0" sz="1100" spc="-5">
                <a:latin typeface="Arial"/>
                <a:cs typeface="Arial"/>
              </a:rPr>
              <a:t>aircraft </a:t>
            </a:r>
            <a:r>
              <a:rPr dirty="0" sz="1100">
                <a:latin typeface="Arial"/>
                <a:cs typeface="Arial"/>
              </a:rPr>
              <a:t>with thirty or  more </a:t>
            </a:r>
            <a:r>
              <a:rPr dirty="0" sz="1100" spc="-5">
                <a:latin typeface="Arial"/>
                <a:cs typeface="Arial"/>
              </a:rPr>
              <a:t>passenger </a:t>
            </a:r>
            <a:r>
              <a:rPr dirty="0" sz="1100">
                <a:latin typeface="Arial"/>
                <a:cs typeface="Arial"/>
              </a:rPr>
              <a:t>seats.</a:t>
            </a:r>
            <a:endParaRPr sz="1100">
              <a:latin typeface="Arial"/>
              <a:cs typeface="Arial"/>
            </a:endParaRPr>
          </a:p>
          <a:p>
            <a:pPr algn="just" marL="469900" marR="6985" indent="-228600">
              <a:lnSpc>
                <a:spcPct val="110000"/>
              </a:lnSpc>
              <a:spcBef>
                <a:spcPts val="85"/>
              </a:spcBef>
              <a:buFont typeface="Symbol"/>
              <a:buChar char=""/>
              <a:tabLst>
                <a:tab pos="469900" algn="l"/>
              </a:tabLst>
            </a:pPr>
            <a:r>
              <a:rPr dirty="0" sz="1100">
                <a:latin typeface="Arial"/>
                <a:cs typeface="Arial"/>
              </a:rPr>
              <a:t>With the </a:t>
            </a:r>
            <a:r>
              <a:rPr dirty="0" sz="1100" spc="-5">
                <a:latin typeface="Arial"/>
                <a:cs typeface="Arial"/>
              </a:rPr>
              <a:t>approval </a:t>
            </a:r>
            <a:r>
              <a:rPr dirty="0" sz="1100">
                <a:latin typeface="Arial"/>
                <a:cs typeface="Arial"/>
              </a:rPr>
              <a:t>of the airline, passengers may bring  </a:t>
            </a:r>
            <a:r>
              <a:rPr dirty="0" sz="1100" spc="-5">
                <a:latin typeface="Arial"/>
                <a:cs typeface="Arial"/>
              </a:rPr>
              <a:t>wheelchairs </a:t>
            </a:r>
            <a:r>
              <a:rPr dirty="0" sz="1100">
                <a:latin typeface="Arial"/>
                <a:cs typeface="Arial"/>
              </a:rPr>
              <a:t>or other </a:t>
            </a:r>
            <a:r>
              <a:rPr dirty="0" sz="1100" spc="-5">
                <a:latin typeface="Arial"/>
                <a:cs typeface="Arial"/>
              </a:rPr>
              <a:t>battery-powered </a:t>
            </a:r>
            <a:r>
              <a:rPr dirty="0" sz="1100">
                <a:latin typeface="Arial"/>
                <a:cs typeface="Arial"/>
              </a:rPr>
              <a:t>mobility</a:t>
            </a:r>
            <a:r>
              <a:rPr dirty="0" sz="1100" spc="25">
                <a:latin typeface="Arial"/>
                <a:cs typeface="Arial"/>
              </a:rPr>
              <a:t> </a:t>
            </a:r>
            <a:r>
              <a:rPr dirty="0" sz="1100">
                <a:latin typeface="Arial"/>
                <a:cs typeface="Arial"/>
              </a:rPr>
              <a:t>aids</a:t>
            </a:r>
            <a:endParaRPr sz="1100">
              <a:latin typeface="Arial"/>
              <a:cs typeface="Arial"/>
            </a:endParaRPr>
          </a:p>
          <a:p>
            <a:pPr algn="just" marL="12700">
              <a:lnSpc>
                <a:spcPct val="100000"/>
              </a:lnSpc>
              <a:spcBef>
                <a:spcPts val="120"/>
              </a:spcBef>
            </a:pPr>
            <a:r>
              <a:rPr dirty="0" sz="1100" spc="-5" b="1">
                <a:latin typeface="Arial"/>
                <a:cs typeface="Arial"/>
              </a:rPr>
              <a:t>Activity: </a:t>
            </a:r>
            <a:r>
              <a:rPr dirty="0" sz="1100" b="1">
                <a:latin typeface="Arial"/>
                <a:cs typeface="Arial"/>
              </a:rPr>
              <a:t>Writing Recommendations</a:t>
            </a:r>
            <a:endParaRPr sz="1100">
              <a:latin typeface="Arial"/>
              <a:cs typeface="Arial"/>
            </a:endParaRPr>
          </a:p>
          <a:p>
            <a:pPr algn="just" marL="12700" marR="5080">
              <a:lnSpc>
                <a:spcPct val="110000"/>
              </a:lnSpc>
              <a:spcBef>
                <a:spcPts val="25"/>
              </a:spcBef>
            </a:pPr>
            <a:r>
              <a:rPr dirty="0" sz="1100">
                <a:latin typeface="Arial"/>
                <a:cs typeface="Arial"/>
              </a:rPr>
              <a:t>The recommendations are suggestions about what should be  done. Your reputation as a professional can be influenced by  the quality of your recommendations. Therefore, the quality of  the content must be good. The notes below will help you to  produce </a:t>
            </a:r>
            <a:r>
              <a:rPr dirty="0" sz="1100" spc="-5">
                <a:latin typeface="Arial"/>
                <a:cs typeface="Arial"/>
              </a:rPr>
              <a:t>recommendations </a:t>
            </a:r>
            <a:r>
              <a:rPr dirty="0" sz="1100">
                <a:latin typeface="Arial"/>
                <a:cs typeface="Arial"/>
              </a:rPr>
              <a:t>with good </a:t>
            </a:r>
            <a:r>
              <a:rPr dirty="0" sz="1100" spc="-5">
                <a:latin typeface="Arial"/>
                <a:cs typeface="Arial"/>
              </a:rPr>
              <a:t>content </a:t>
            </a:r>
            <a:r>
              <a:rPr dirty="0" sz="1100">
                <a:latin typeface="Arial"/>
                <a:cs typeface="Arial"/>
              </a:rPr>
              <a:t>and</a:t>
            </a:r>
            <a:r>
              <a:rPr dirty="0" sz="1100" spc="30">
                <a:latin typeface="Arial"/>
                <a:cs typeface="Arial"/>
              </a:rPr>
              <a:t> </a:t>
            </a:r>
            <a:r>
              <a:rPr dirty="0" sz="1100" spc="-5">
                <a:latin typeface="Arial"/>
                <a:cs typeface="Arial"/>
              </a:rPr>
              <a:t>language.</a:t>
            </a:r>
            <a:endParaRPr sz="1100">
              <a:latin typeface="Arial"/>
              <a:cs typeface="Arial"/>
            </a:endParaRPr>
          </a:p>
          <a:p>
            <a:pPr algn="just" marL="12700" marR="5080">
              <a:lnSpc>
                <a:spcPts val="1460"/>
              </a:lnSpc>
              <a:spcBef>
                <a:spcPts val="65"/>
              </a:spcBef>
            </a:pPr>
            <a:r>
              <a:rPr dirty="0" sz="1100">
                <a:latin typeface="Arial"/>
                <a:cs typeface="Arial"/>
              </a:rPr>
              <a:t>Some of the </a:t>
            </a:r>
            <a:r>
              <a:rPr dirty="0" sz="1100" b="1">
                <a:latin typeface="Arial"/>
                <a:cs typeface="Arial"/>
              </a:rPr>
              <a:t>Key words </a:t>
            </a:r>
            <a:r>
              <a:rPr dirty="0" sz="1100">
                <a:latin typeface="Arial"/>
                <a:cs typeface="Arial"/>
              </a:rPr>
              <a:t>to be used </a:t>
            </a:r>
            <a:r>
              <a:rPr dirty="0" sz="1100" spc="-5">
                <a:latin typeface="Arial"/>
                <a:cs typeface="Arial"/>
              </a:rPr>
              <a:t>while </a:t>
            </a:r>
            <a:r>
              <a:rPr dirty="0" sz="1100">
                <a:latin typeface="Arial"/>
                <a:cs typeface="Arial"/>
              </a:rPr>
              <a:t>writing  recommendations are</a:t>
            </a:r>
            <a:endParaRPr sz="1100">
              <a:latin typeface="Arial"/>
              <a:cs typeface="Arial"/>
            </a:endParaRPr>
          </a:p>
          <a:p>
            <a:pPr>
              <a:lnSpc>
                <a:spcPct val="100000"/>
              </a:lnSpc>
              <a:spcBef>
                <a:spcPts val="55"/>
              </a:spcBef>
            </a:pPr>
            <a:endParaRPr sz="1150">
              <a:latin typeface="Arial"/>
              <a:cs typeface="Arial"/>
            </a:endParaRPr>
          </a:p>
          <a:p>
            <a:pPr algn="ctr" marL="99060" marR="90170">
              <a:lnSpc>
                <a:spcPct val="110500"/>
              </a:lnSpc>
            </a:pPr>
            <a:r>
              <a:rPr dirty="0" sz="1100" i="1">
                <a:latin typeface="Arial"/>
                <a:cs typeface="Arial"/>
              </a:rPr>
              <a:t>Should, should </a:t>
            </a:r>
            <a:r>
              <a:rPr dirty="0" sz="1100" spc="-10" i="1">
                <a:latin typeface="Arial"/>
                <a:cs typeface="Arial"/>
              </a:rPr>
              <a:t>be, </a:t>
            </a:r>
            <a:r>
              <a:rPr dirty="0" sz="1100" i="1">
                <a:latin typeface="Arial"/>
                <a:cs typeface="Arial"/>
              </a:rPr>
              <a:t>must, must be, can, can </a:t>
            </a:r>
            <a:r>
              <a:rPr dirty="0" sz="1100" spc="-10" i="1">
                <a:latin typeface="Arial"/>
                <a:cs typeface="Arial"/>
              </a:rPr>
              <a:t>be, </a:t>
            </a:r>
            <a:r>
              <a:rPr dirty="0" sz="1100" i="1">
                <a:latin typeface="Arial"/>
                <a:cs typeface="Arial"/>
              </a:rPr>
              <a:t>have </a:t>
            </a:r>
            <a:r>
              <a:rPr dirty="0" sz="1100" spc="-10" i="1">
                <a:latin typeface="Arial"/>
                <a:cs typeface="Arial"/>
              </a:rPr>
              <a:t>to, </a:t>
            </a:r>
            <a:r>
              <a:rPr dirty="0" sz="1100" i="1">
                <a:latin typeface="Arial"/>
                <a:cs typeface="Arial"/>
              </a:rPr>
              <a:t>have  </a:t>
            </a:r>
            <a:r>
              <a:rPr dirty="0" sz="1100" i="1">
                <a:latin typeface="Arial"/>
                <a:cs typeface="Arial"/>
              </a:rPr>
              <a:t>to be, ought to, </a:t>
            </a:r>
            <a:r>
              <a:rPr dirty="0" sz="1100" spc="-5" i="1">
                <a:latin typeface="Arial"/>
                <a:cs typeface="Arial"/>
              </a:rPr>
              <a:t>ought </a:t>
            </a:r>
            <a:r>
              <a:rPr dirty="0" sz="1100" i="1">
                <a:latin typeface="Arial"/>
                <a:cs typeface="Arial"/>
              </a:rPr>
              <a:t>to be, need to, need to be, it is  necessary, it is </a:t>
            </a:r>
            <a:r>
              <a:rPr dirty="0" sz="1100" spc="-5" i="1">
                <a:latin typeface="Arial"/>
                <a:cs typeface="Arial"/>
              </a:rPr>
              <a:t>recommended, </a:t>
            </a:r>
            <a:r>
              <a:rPr dirty="0" sz="1100" i="1">
                <a:latin typeface="Arial"/>
                <a:cs typeface="Arial"/>
              </a:rPr>
              <a:t>it is </a:t>
            </a:r>
            <a:r>
              <a:rPr dirty="0" sz="1100" spc="-5" i="1">
                <a:latin typeface="Arial"/>
                <a:cs typeface="Arial"/>
              </a:rPr>
              <a:t>suggested, </a:t>
            </a:r>
            <a:r>
              <a:rPr dirty="0" sz="1100" i="1">
                <a:latin typeface="Arial"/>
                <a:cs typeface="Arial"/>
              </a:rPr>
              <a:t>it is</a:t>
            </a:r>
            <a:r>
              <a:rPr dirty="0" sz="1100" spc="35" i="1">
                <a:latin typeface="Arial"/>
                <a:cs typeface="Arial"/>
              </a:rPr>
              <a:t> </a:t>
            </a:r>
            <a:r>
              <a:rPr dirty="0" sz="1100" i="1">
                <a:latin typeface="Arial"/>
                <a:cs typeface="Arial"/>
              </a:rPr>
              <a:t>directed</a:t>
            </a:r>
            <a:endParaRPr sz="1100">
              <a:latin typeface="Arial"/>
              <a:cs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idx="7" sz="quarter"/>
          </p:nvPr>
        </p:nvSpPr>
        <p:spPr>
          <a:prstGeom prst="rect"/>
        </p:spPr>
        <p:txBody>
          <a:bodyPr wrap="square" lIns="0" tIns="6350" rIns="0" bIns="0" rtlCol="0" vert="horz">
            <a:spAutoFit/>
          </a:bodyPr>
          <a:lstStyle/>
          <a:p>
            <a:pPr marL="12700">
              <a:lnSpc>
                <a:spcPct val="100000"/>
              </a:lnSpc>
              <a:spcBef>
                <a:spcPts val="50"/>
              </a:spcBef>
            </a:pPr>
            <a:r>
              <a:rPr dirty="0" spc="-100"/>
              <a:t>Page </a:t>
            </a:r>
            <a:fld id="{81D60167-4931-47E6-BA6A-407CBD079E47}" type="slidenum">
              <a:rPr dirty="0" b="1">
                <a:latin typeface="Calibri"/>
                <a:cs typeface="Calibri"/>
              </a:rPr>
              <a:t>31</a:t>
            </a:fld>
            <a:r>
              <a:rPr dirty="0" b="1">
                <a:latin typeface="Calibri"/>
                <a:cs typeface="Calibri"/>
              </a:rPr>
              <a:t> </a:t>
            </a:r>
            <a:r>
              <a:rPr dirty="0" spc="-10"/>
              <a:t>of</a:t>
            </a:r>
            <a:r>
              <a:rPr dirty="0" spc="-90"/>
              <a:t> </a:t>
            </a:r>
            <a:r>
              <a:rPr dirty="0" b="1">
                <a:latin typeface="Calibri"/>
                <a:cs typeface="Calibri"/>
              </a:rPr>
              <a:t>46</a:t>
            </a:r>
          </a:p>
        </p:txBody>
      </p:sp>
      <p:sp>
        <p:nvSpPr>
          <p:cNvPr id="2" name="object 2"/>
          <p:cNvSpPr txBox="1"/>
          <p:nvPr/>
        </p:nvSpPr>
        <p:spPr>
          <a:xfrm>
            <a:off x="711200" y="436891"/>
            <a:ext cx="1539240" cy="193675"/>
          </a:xfrm>
          <a:prstGeom prst="rect">
            <a:avLst/>
          </a:prstGeom>
        </p:spPr>
        <p:txBody>
          <a:bodyPr wrap="square" lIns="0" tIns="12700" rIns="0" bIns="0" rtlCol="0" vert="horz">
            <a:spAutoFit/>
          </a:bodyPr>
          <a:lstStyle/>
          <a:p>
            <a:pPr marL="12700">
              <a:lnSpc>
                <a:spcPct val="100000"/>
              </a:lnSpc>
              <a:spcBef>
                <a:spcPts val="100"/>
              </a:spcBef>
            </a:pPr>
            <a:r>
              <a:rPr dirty="0" sz="1100" spc="-120">
                <a:latin typeface="Arial"/>
                <a:cs typeface="Arial"/>
              </a:rPr>
              <a:t>SATHYABAMA</a:t>
            </a:r>
            <a:r>
              <a:rPr dirty="0" sz="1100" spc="-70">
                <a:latin typeface="Arial"/>
                <a:cs typeface="Arial"/>
              </a:rPr>
              <a:t> </a:t>
            </a:r>
            <a:r>
              <a:rPr dirty="0" sz="1100" spc="-135">
                <a:latin typeface="Arial"/>
                <a:cs typeface="Arial"/>
              </a:rPr>
              <a:t>UNIVERSITY</a:t>
            </a:r>
            <a:endParaRPr sz="1100">
              <a:latin typeface="Arial"/>
              <a:cs typeface="Arial"/>
            </a:endParaRPr>
          </a:p>
        </p:txBody>
      </p:sp>
      <p:sp>
        <p:nvSpPr>
          <p:cNvPr id="3" name="object 3"/>
          <p:cNvSpPr txBox="1"/>
          <p:nvPr/>
        </p:nvSpPr>
        <p:spPr>
          <a:xfrm>
            <a:off x="3047505" y="436891"/>
            <a:ext cx="1629410" cy="193675"/>
          </a:xfrm>
          <a:prstGeom prst="rect">
            <a:avLst/>
          </a:prstGeom>
        </p:spPr>
        <p:txBody>
          <a:bodyPr wrap="square" lIns="0" tIns="12700" rIns="0" bIns="0" rtlCol="0" vert="horz">
            <a:spAutoFit/>
          </a:bodyPr>
          <a:lstStyle/>
          <a:p>
            <a:pPr marL="12700">
              <a:lnSpc>
                <a:spcPct val="100000"/>
              </a:lnSpc>
              <a:spcBef>
                <a:spcPts val="100"/>
              </a:spcBef>
            </a:pPr>
            <a:r>
              <a:rPr dirty="0" sz="1100" spc="-85">
                <a:latin typeface="Arial"/>
                <a:cs typeface="Arial"/>
              </a:rPr>
              <a:t>UNIT </a:t>
            </a:r>
            <a:r>
              <a:rPr dirty="0" sz="1100" spc="-70">
                <a:latin typeface="Arial"/>
                <a:cs typeface="Arial"/>
              </a:rPr>
              <a:t>IV </a:t>
            </a:r>
            <a:r>
              <a:rPr dirty="0" sz="1100" spc="-135">
                <a:latin typeface="Arial"/>
                <a:cs typeface="Arial"/>
              </a:rPr>
              <a:t>FLYING </a:t>
            </a:r>
            <a:r>
              <a:rPr dirty="0" sz="1100" spc="-55">
                <a:latin typeface="Arial"/>
                <a:cs typeface="Arial"/>
              </a:rPr>
              <a:t>IN</a:t>
            </a:r>
            <a:r>
              <a:rPr dirty="0" sz="1100" spc="-185">
                <a:latin typeface="Arial"/>
                <a:cs typeface="Arial"/>
              </a:rPr>
              <a:t> </a:t>
            </a:r>
            <a:r>
              <a:rPr dirty="0" sz="1100" spc="-160">
                <a:latin typeface="Arial"/>
                <a:cs typeface="Arial"/>
              </a:rPr>
              <a:t>COLOURS</a:t>
            </a:r>
            <a:endParaRPr sz="1100">
              <a:latin typeface="Arial"/>
              <a:cs typeface="Arial"/>
            </a:endParaRPr>
          </a:p>
        </p:txBody>
      </p:sp>
      <p:sp>
        <p:nvSpPr>
          <p:cNvPr id="4" name="object 4"/>
          <p:cNvSpPr txBox="1"/>
          <p:nvPr/>
        </p:nvSpPr>
        <p:spPr>
          <a:xfrm>
            <a:off x="711200" y="1054706"/>
            <a:ext cx="3991610" cy="5646420"/>
          </a:xfrm>
          <a:prstGeom prst="rect">
            <a:avLst/>
          </a:prstGeom>
        </p:spPr>
        <p:txBody>
          <a:bodyPr wrap="square" lIns="0" tIns="27939" rIns="0" bIns="0" rtlCol="0" vert="horz">
            <a:spAutoFit/>
          </a:bodyPr>
          <a:lstStyle/>
          <a:p>
            <a:pPr marL="12700">
              <a:lnSpc>
                <a:spcPct val="100000"/>
              </a:lnSpc>
              <a:spcBef>
                <a:spcPts val="219"/>
              </a:spcBef>
            </a:pPr>
            <a:r>
              <a:rPr dirty="0" sz="1100" b="1" i="1">
                <a:latin typeface="Arial"/>
                <a:cs typeface="Arial"/>
              </a:rPr>
              <a:t>Sample</a:t>
            </a:r>
            <a:r>
              <a:rPr dirty="0" sz="1100" spc="-5" b="1" i="1">
                <a:latin typeface="Arial"/>
                <a:cs typeface="Arial"/>
              </a:rPr>
              <a:t> Recommendations</a:t>
            </a:r>
            <a:r>
              <a:rPr dirty="0" sz="1100" spc="-5" i="1">
                <a:latin typeface="Arial"/>
                <a:cs typeface="Arial"/>
              </a:rPr>
              <a:t>:</a:t>
            </a:r>
            <a:endParaRPr sz="1100">
              <a:latin typeface="Arial"/>
              <a:cs typeface="Arial"/>
            </a:endParaRPr>
          </a:p>
          <a:p>
            <a:pPr lvl="2" marL="12700" marR="193675">
              <a:lnSpc>
                <a:spcPts val="1450"/>
              </a:lnSpc>
              <a:spcBef>
                <a:spcPts val="60"/>
              </a:spcBef>
              <a:buAutoNum type="arabicPeriod" startAt="3"/>
              <a:tabLst>
                <a:tab pos="363855" algn="l"/>
              </a:tabLst>
            </a:pPr>
            <a:r>
              <a:rPr dirty="0" sz="1100" b="1">
                <a:latin typeface="Arial"/>
                <a:cs typeface="Arial"/>
              </a:rPr>
              <a:t>A set of recommendations to </a:t>
            </a:r>
            <a:r>
              <a:rPr dirty="0" sz="1100" spc="-5" b="1">
                <a:latin typeface="Arial"/>
                <a:cs typeface="Arial"/>
              </a:rPr>
              <a:t>prevent </a:t>
            </a:r>
            <a:r>
              <a:rPr dirty="0" sz="1100" b="1">
                <a:latin typeface="Arial"/>
                <a:cs typeface="Arial"/>
              </a:rPr>
              <a:t>aircraft  accidents is </a:t>
            </a:r>
            <a:r>
              <a:rPr dirty="0" sz="1100" spc="-5" b="1">
                <a:latin typeface="Arial"/>
                <a:cs typeface="Arial"/>
              </a:rPr>
              <a:t>given </a:t>
            </a:r>
            <a:r>
              <a:rPr dirty="0" sz="1100" b="1">
                <a:latin typeface="Arial"/>
                <a:cs typeface="Arial"/>
              </a:rPr>
              <a:t>below. </a:t>
            </a:r>
            <a:r>
              <a:rPr dirty="0" sz="1100" spc="-5" b="1">
                <a:latin typeface="Arial"/>
                <a:cs typeface="Arial"/>
              </a:rPr>
              <a:t>Underline </a:t>
            </a:r>
            <a:r>
              <a:rPr dirty="0" sz="1100" b="1">
                <a:latin typeface="Arial"/>
                <a:cs typeface="Arial"/>
              </a:rPr>
              <a:t>the recommendation  keywords.</a:t>
            </a:r>
            <a:endParaRPr sz="1100">
              <a:latin typeface="Arial"/>
              <a:cs typeface="Arial"/>
            </a:endParaRPr>
          </a:p>
          <a:p>
            <a:pPr lvl="2">
              <a:lnSpc>
                <a:spcPct val="100000"/>
              </a:lnSpc>
              <a:buFont typeface="Arial"/>
              <a:buAutoNum type="arabicPeriod" startAt="3"/>
            </a:pPr>
            <a:endParaRPr sz="1400">
              <a:latin typeface="Arial"/>
              <a:cs typeface="Arial"/>
            </a:endParaRPr>
          </a:p>
          <a:p>
            <a:pPr algn="just" lvl="3" marL="469900" indent="-228600">
              <a:lnSpc>
                <a:spcPct val="100000"/>
              </a:lnSpc>
              <a:buFont typeface="Symbol"/>
              <a:buChar char=""/>
              <a:tabLst>
                <a:tab pos="469900" algn="l"/>
              </a:tabLst>
            </a:pPr>
            <a:r>
              <a:rPr dirty="0" sz="1100">
                <a:latin typeface="Arial"/>
                <a:cs typeface="Arial"/>
              </a:rPr>
              <a:t>The New Air Navigation </a:t>
            </a:r>
            <a:r>
              <a:rPr dirty="0" sz="1100" spc="-5">
                <a:latin typeface="Arial"/>
                <a:cs typeface="Arial"/>
              </a:rPr>
              <a:t>System </a:t>
            </a:r>
            <a:r>
              <a:rPr dirty="0" sz="1100">
                <a:latin typeface="Arial"/>
                <a:cs typeface="Arial"/>
              </a:rPr>
              <a:t>should be</a:t>
            </a:r>
            <a:r>
              <a:rPr dirty="0" sz="1100" spc="-25">
                <a:latin typeface="Arial"/>
                <a:cs typeface="Arial"/>
              </a:rPr>
              <a:t> </a:t>
            </a:r>
            <a:r>
              <a:rPr dirty="0" sz="1100" spc="-5">
                <a:latin typeface="Arial"/>
                <a:cs typeface="Arial"/>
              </a:rPr>
              <a:t>improved</a:t>
            </a:r>
            <a:endParaRPr sz="1100">
              <a:latin typeface="Arial"/>
              <a:cs typeface="Arial"/>
            </a:endParaRPr>
          </a:p>
          <a:p>
            <a:pPr algn="just" lvl="3" marL="469900" indent="-228600">
              <a:lnSpc>
                <a:spcPct val="100000"/>
              </a:lnSpc>
              <a:spcBef>
                <a:spcPts val="204"/>
              </a:spcBef>
              <a:buFont typeface="Symbol"/>
              <a:buChar char=""/>
              <a:tabLst>
                <a:tab pos="469900" algn="l"/>
              </a:tabLst>
            </a:pPr>
            <a:r>
              <a:rPr dirty="0" sz="1100">
                <a:latin typeface="Arial"/>
                <a:cs typeface="Arial"/>
              </a:rPr>
              <a:t>Air traffic </a:t>
            </a:r>
            <a:r>
              <a:rPr dirty="0" sz="1100" spc="-5">
                <a:latin typeface="Arial"/>
                <a:cs typeface="Arial"/>
              </a:rPr>
              <a:t>services </a:t>
            </a:r>
            <a:r>
              <a:rPr dirty="0" sz="1100">
                <a:latin typeface="Arial"/>
                <a:cs typeface="Arial"/>
              </a:rPr>
              <a:t>must be </a:t>
            </a:r>
            <a:r>
              <a:rPr dirty="0" sz="1100" spc="-5">
                <a:latin typeface="Arial"/>
                <a:cs typeface="Arial"/>
              </a:rPr>
              <a:t>enhanced.</a:t>
            </a:r>
            <a:endParaRPr sz="1100">
              <a:latin typeface="Arial"/>
              <a:cs typeface="Arial"/>
            </a:endParaRPr>
          </a:p>
          <a:p>
            <a:pPr algn="just" lvl="3" marL="469900" marR="7620" indent="-228600">
              <a:lnSpc>
                <a:spcPct val="110900"/>
              </a:lnSpc>
              <a:spcBef>
                <a:spcPts val="60"/>
              </a:spcBef>
              <a:buFont typeface="Symbol"/>
              <a:buChar char=""/>
              <a:tabLst>
                <a:tab pos="469900" algn="l"/>
              </a:tabLst>
            </a:pPr>
            <a:r>
              <a:rPr dirty="0" sz="1100">
                <a:latin typeface="Arial"/>
                <a:cs typeface="Arial"/>
              </a:rPr>
              <a:t>Airspace capacity can be expanded and the effective  use of airspace </a:t>
            </a:r>
            <a:r>
              <a:rPr dirty="0" sz="1100" spc="-5">
                <a:latin typeface="Arial"/>
                <a:cs typeface="Arial"/>
              </a:rPr>
              <a:t>needs </a:t>
            </a:r>
            <a:r>
              <a:rPr dirty="0" sz="1100">
                <a:latin typeface="Arial"/>
                <a:cs typeface="Arial"/>
              </a:rPr>
              <a:t>to be promoted.</a:t>
            </a:r>
            <a:endParaRPr sz="1100">
              <a:latin typeface="Arial"/>
              <a:cs typeface="Arial"/>
            </a:endParaRPr>
          </a:p>
          <a:p>
            <a:pPr algn="just" lvl="3" marL="469900" marR="6985" indent="-228600">
              <a:lnSpc>
                <a:spcPct val="110000"/>
              </a:lnSpc>
              <a:spcBef>
                <a:spcPts val="75"/>
              </a:spcBef>
              <a:buFont typeface="Symbol"/>
              <a:buChar char=""/>
              <a:tabLst>
                <a:tab pos="469900" algn="l"/>
              </a:tabLst>
            </a:pPr>
            <a:r>
              <a:rPr dirty="0" sz="1100">
                <a:latin typeface="Arial"/>
                <a:cs typeface="Arial"/>
              </a:rPr>
              <a:t>The Government has to implement advanced disaster  control measures for</a:t>
            </a:r>
            <a:r>
              <a:rPr dirty="0" sz="1100" spc="-30">
                <a:latin typeface="Arial"/>
                <a:cs typeface="Arial"/>
              </a:rPr>
              <a:t> </a:t>
            </a:r>
            <a:r>
              <a:rPr dirty="0" sz="1100">
                <a:latin typeface="Arial"/>
                <a:cs typeface="Arial"/>
              </a:rPr>
              <a:t>airports.</a:t>
            </a:r>
            <a:endParaRPr sz="1100">
              <a:latin typeface="Arial"/>
              <a:cs typeface="Arial"/>
            </a:endParaRPr>
          </a:p>
          <a:p>
            <a:pPr algn="just" lvl="3" marL="469900" marR="8255" indent="-228600">
              <a:lnSpc>
                <a:spcPct val="110000"/>
              </a:lnSpc>
              <a:spcBef>
                <a:spcPts val="80"/>
              </a:spcBef>
              <a:buFont typeface="Symbol"/>
              <a:buChar char=""/>
              <a:tabLst>
                <a:tab pos="469900" algn="l"/>
              </a:tabLst>
            </a:pPr>
            <a:r>
              <a:rPr dirty="0" sz="1100" spc="-5">
                <a:latin typeface="Arial"/>
                <a:cs typeface="Arial"/>
              </a:rPr>
              <a:t>Aviation </a:t>
            </a:r>
            <a:r>
              <a:rPr dirty="0" sz="1100">
                <a:latin typeface="Arial"/>
                <a:cs typeface="Arial"/>
              </a:rPr>
              <a:t>safety facilities ought to be strengthened in all  the</a:t>
            </a:r>
            <a:r>
              <a:rPr dirty="0" sz="1100" spc="-5">
                <a:latin typeface="Arial"/>
                <a:cs typeface="Arial"/>
              </a:rPr>
              <a:t> </a:t>
            </a:r>
            <a:r>
              <a:rPr dirty="0" sz="1100">
                <a:latin typeface="Arial"/>
                <a:cs typeface="Arial"/>
              </a:rPr>
              <a:t>aspects.</a:t>
            </a:r>
            <a:endParaRPr sz="1100">
              <a:latin typeface="Arial"/>
              <a:cs typeface="Arial"/>
            </a:endParaRPr>
          </a:p>
          <a:p>
            <a:pPr algn="just" lvl="3" marL="469900" marR="5080" indent="-228600">
              <a:lnSpc>
                <a:spcPct val="110500"/>
              </a:lnSpc>
              <a:spcBef>
                <a:spcPts val="65"/>
              </a:spcBef>
              <a:buFont typeface="Symbol"/>
              <a:buChar char=""/>
              <a:tabLst>
                <a:tab pos="469900" algn="l"/>
              </a:tabLst>
            </a:pPr>
            <a:r>
              <a:rPr dirty="0" sz="1100">
                <a:latin typeface="Arial"/>
                <a:cs typeface="Arial"/>
              </a:rPr>
              <a:t>It is necessary to </a:t>
            </a:r>
            <a:r>
              <a:rPr dirty="0" sz="1100" spc="-5">
                <a:latin typeface="Arial"/>
                <a:cs typeface="Arial"/>
              </a:rPr>
              <a:t>improve </a:t>
            </a:r>
            <a:r>
              <a:rPr dirty="0" sz="1100">
                <a:latin typeface="Arial"/>
                <a:cs typeface="Arial"/>
              </a:rPr>
              <a:t>flight </a:t>
            </a:r>
            <a:r>
              <a:rPr dirty="0" sz="1100" spc="-5">
                <a:latin typeface="Arial"/>
                <a:cs typeface="Arial"/>
              </a:rPr>
              <a:t>inspections </a:t>
            </a:r>
            <a:r>
              <a:rPr dirty="0" sz="1100">
                <a:latin typeface="Arial"/>
                <a:cs typeface="Arial"/>
              </a:rPr>
              <a:t>and the  authorities should </a:t>
            </a:r>
            <a:r>
              <a:rPr dirty="0" sz="1100" spc="-5">
                <a:latin typeface="Arial"/>
                <a:cs typeface="Arial"/>
              </a:rPr>
              <a:t>monitor </a:t>
            </a:r>
            <a:r>
              <a:rPr dirty="0" sz="1100">
                <a:latin typeface="Arial"/>
                <a:cs typeface="Arial"/>
              </a:rPr>
              <a:t>aeronautical ground light and  radio facilities</a:t>
            </a:r>
            <a:r>
              <a:rPr dirty="0" sz="1100" spc="-5">
                <a:latin typeface="Arial"/>
                <a:cs typeface="Arial"/>
              </a:rPr>
              <a:t> frequently.</a:t>
            </a:r>
            <a:endParaRPr sz="1100">
              <a:latin typeface="Arial"/>
              <a:cs typeface="Arial"/>
            </a:endParaRPr>
          </a:p>
          <a:p>
            <a:pPr lvl="3">
              <a:lnSpc>
                <a:spcPct val="100000"/>
              </a:lnSpc>
              <a:spcBef>
                <a:spcPts val="10"/>
              </a:spcBef>
              <a:buFont typeface="Symbol"/>
              <a:buChar char=""/>
            </a:pPr>
            <a:endParaRPr sz="1100">
              <a:latin typeface="Arial"/>
              <a:cs typeface="Arial"/>
            </a:endParaRPr>
          </a:p>
          <a:p>
            <a:pPr algn="just" lvl="2" marL="12700" marR="5080">
              <a:lnSpc>
                <a:spcPct val="110000"/>
              </a:lnSpc>
              <a:buAutoNum type="arabicPeriod" startAt="3"/>
              <a:tabLst>
                <a:tab pos="424180" algn="l"/>
              </a:tabLst>
            </a:pPr>
            <a:r>
              <a:rPr dirty="0" sz="1100" b="1">
                <a:latin typeface="Arial"/>
                <a:cs typeface="Arial"/>
              </a:rPr>
              <a:t>Turbulence is sometimes </a:t>
            </a:r>
            <a:r>
              <a:rPr dirty="0" sz="1100" spc="-5" b="1">
                <a:latin typeface="Arial"/>
                <a:cs typeface="Arial"/>
              </a:rPr>
              <a:t>unavoidable </a:t>
            </a:r>
            <a:r>
              <a:rPr dirty="0" sz="1100" b="1">
                <a:latin typeface="Arial"/>
                <a:cs typeface="Arial"/>
              </a:rPr>
              <a:t>during the  journey and </a:t>
            </a:r>
            <a:r>
              <a:rPr dirty="0" sz="1100" spc="-10" b="1">
                <a:latin typeface="Arial"/>
                <a:cs typeface="Arial"/>
              </a:rPr>
              <a:t>you </a:t>
            </a:r>
            <a:r>
              <a:rPr dirty="0" sz="1100" b="1">
                <a:latin typeface="Arial"/>
                <a:cs typeface="Arial"/>
              </a:rPr>
              <a:t>may experience the familiar nausea that  comes with motion sickness. There are some simple  instructions </a:t>
            </a:r>
            <a:r>
              <a:rPr dirty="0" sz="1100" spc="-10" b="1">
                <a:latin typeface="Arial"/>
                <a:cs typeface="Arial"/>
              </a:rPr>
              <a:t>you </a:t>
            </a:r>
            <a:r>
              <a:rPr dirty="0" sz="1100" b="1">
                <a:latin typeface="Arial"/>
                <a:cs typeface="Arial"/>
              </a:rPr>
              <a:t>could follow to fight the feeling. </a:t>
            </a:r>
            <a:r>
              <a:rPr dirty="0" sz="1100" spc="-5" b="1">
                <a:latin typeface="Arial"/>
                <a:cs typeface="Arial"/>
              </a:rPr>
              <a:t>Convert  </a:t>
            </a:r>
            <a:r>
              <a:rPr dirty="0" sz="1100" b="1">
                <a:latin typeface="Arial"/>
                <a:cs typeface="Arial"/>
              </a:rPr>
              <a:t>them into recommendations using the</a:t>
            </a:r>
            <a:r>
              <a:rPr dirty="0" sz="1100" spc="-45" b="1">
                <a:latin typeface="Arial"/>
                <a:cs typeface="Arial"/>
              </a:rPr>
              <a:t> </a:t>
            </a:r>
            <a:r>
              <a:rPr dirty="0" sz="1100" spc="-5" b="1">
                <a:latin typeface="Arial"/>
                <a:cs typeface="Arial"/>
              </a:rPr>
              <a:t>keywords.</a:t>
            </a:r>
            <a:endParaRPr sz="1100">
              <a:latin typeface="Arial"/>
              <a:cs typeface="Arial"/>
            </a:endParaRPr>
          </a:p>
          <a:p>
            <a:pPr algn="just" lvl="3" marL="469900" marR="5715" indent="-228600">
              <a:lnSpc>
                <a:spcPct val="110000"/>
              </a:lnSpc>
              <a:spcBef>
                <a:spcPts val="95"/>
              </a:spcBef>
              <a:buFont typeface="Symbol"/>
              <a:buChar char=""/>
              <a:tabLst>
                <a:tab pos="469900" algn="l"/>
              </a:tabLst>
            </a:pPr>
            <a:r>
              <a:rPr dirty="0" sz="1100">
                <a:latin typeface="Arial"/>
                <a:cs typeface="Arial"/>
              </a:rPr>
              <a:t>Avoid a late evening with spicy food and alcoholic  beverages the previous</a:t>
            </a:r>
            <a:r>
              <a:rPr dirty="0" sz="1100" spc="-30">
                <a:latin typeface="Arial"/>
                <a:cs typeface="Arial"/>
              </a:rPr>
              <a:t> </a:t>
            </a:r>
            <a:r>
              <a:rPr dirty="0" sz="1100" spc="-5">
                <a:latin typeface="Arial"/>
                <a:cs typeface="Arial"/>
              </a:rPr>
              <a:t>day.</a:t>
            </a:r>
            <a:endParaRPr sz="1100">
              <a:latin typeface="Arial"/>
              <a:cs typeface="Arial"/>
            </a:endParaRPr>
          </a:p>
          <a:p>
            <a:pPr algn="just" lvl="3" marL="469900" indent="-228600">
              <a:lnSpc>
                <a:spcPct val="100000"/>
              </a:lnSpc>
              <a:spcBef>
                <a:spcPts val="204"/>
              </a:spcBef>
              <a:buFont typeface="Symbol"/>
              <a:buChar char=""/>
              <a:tabLst>
                <a:tab pos="469900" algn="l"/>
              </a:tabLst>
            </a:pPr>
            <a:r>
              <a:rPr dirty="0" sz="1100">
                <a:latin typeface="Arial"/>
                <a:cs typeface="Arial"/>
              </a:rPr>
              <a:t>Ask for a seat in middle section </a:t>
            </a:r>
            <a:r>
              <a:rPr dirty="0" sz="1100" spc="-20">
                <a:latin typeface="Arial"/>
                <a:cs typeface="Arial"/>
              </a:rPr>
              <a:t>of </a:t>
            </a:r>
            <a:r>
              <a:rPr dirty="0" sz="1100">
                <a:latin typeface="Arial"/>
                <a:cs typeface="Arial"/>
              </a:rPr>
              <a:t>the</a:t>
            </a:r>
            <a:r>
              <a:rPr dirty="0" sz="1100" spc="-15">
                <a:latin typeface="Arial"/>
                <a:cs typeface="Arial"/>
              </a:rPr>
              <a:t> </a:t>
            </a:r>
            <a:r>
              <a:rPr dirty="0" sz="1100">
                <a:latin typeface="Arial"/>
                <a:cs typeface="Arial"/>
              </a:rPr>
              <a:t>aircraft.</a:t>
            </a:r>
            <a:endParaRPr sz="1100">
              <a:latin typeface="Arial"/>
              <a:cs typeface="Arial"/>
            </a:endParaRPr>
          </a:p>
          <a:p>
            <a:pPr lvl="3" marL="469900" marR="5715" indent="-228600">
              <a:lnSpc>
                <a:spcPct val="110000"/>
              </a:lnSpc>
              <a:spcBef>
                <a:spcPts val="85"/>
              </a:spcBef>
              <a:buFont typeface="Symbol"/>
              <a:buChar char=""/>
              <a:tabLst>
                <a:tab pos="469265" algn="l"/>
                <a:tab pos="469900" algn="l"/>
              </a:tabLst>
            </a:pPr>
            <a:r>
              <a:rPr dirty="0" sz="1100">
                <a:latin typeface="Arial"/>
                <a:cs typeface="Arial"/>
              </a:rPr>
              <a:t>Do not consume alcoholic beverages on the day of the  flight.</a:t>
            </a:r>
            <a:endParaRPr sz="1100">
              <a:latin typeface="Arial"/>
              <a:cs typeface="Arial"/>
            </a:endParaRPr>
          </a:p>
          <a:p>
            <a:pPr lvl="3" marL="469900" marR="6985" indent="-228600">
              <a:lnSpc>
                <a:spcPct val="110900"/>
              </a:lnSpc>
              <a:spcBef>
                <a:spcPts val="60"/>
              </a:spcBef>
              <a:buFont typeface="Symbol"/>
              <a:buChar char=""/>
              <a:tabLst>
                <a:tab pos="469265" algn="l"/>
                <a:tab pos="469900" algn="l"/>
              </a:tabLst>
            </a:pPr>
            <a:r>
              <a:rPr dirty="0" sz="1100">
                <a:latin typeface="Arial"/>
                <a:cs typeface="Arial"/>
              </a:rPr>
              <a:t>Have a light dry snack like biscuits or toast, 2 hours prior  to the flight and take a light meal</a:t>
            </a:r>
            <a:r>
              <a:rPr dirty="0" sz="1100" spc="-60">
                <a:latin typeface="Arial"/>
                <a:cs typeface="Arial"/>
              </a:rPr>
              <a:t> </a:t>
            </a:r>
            <a:r>
              <a:rPr dirty="0" sz="1100">
                <a:latin typeface="Arial"/>
                <a:cs typeface="Arial"/>
              </a:rPr>
              <a:t>onboard.</a:t>
            </a:r>
            <a:endParaRPr sz="1100">
              <a:latin typeface="Arial"/>
              <a:cs typeface="Arial"/>
            </a:endParaRPr>
          </a:p>
          <a:p>
            <a:pPr lvl="3" marL="469900" indent="-228600">
              <a:lnSpc>
                <a:spcPct val="100000"/>
              </a:lnSpc>
              <a:spcBef>
                <a:spcPts val="204"/>
              </a:spcBef>
              <a:buFont typeface="Symbol"/>
              <a:buChar char=""/>
              <a:tabLst>
                <a:tab pos="469265" algn="l"/>
                <a:tab pos="469900" algn="l"/>
              </a:tabLst>
            </a:pPr>
            <a:r>
              <a:rPr dirty="0" sz="1100">
                <a:latin typeface="Arial"/>
                <a:cs typeface="Arial"/>
              </a:rPr>
              <a:t>Avoid alcohol but have plenty of water and</a:t>
            </a:r>
            <a:r>
              <a:rPr dirty="0" sz="1100" spc="-70">
                <a:latin typeface="Arial"/>
                <a:cs typeface="Arial"/>
              </a:rPr>
              <a:t> </a:t>
            </a:r>
            <a:r>
              <a:rPr dirty="0" sz="1100">
                <a:latin typeface="Arial"/>
                <a:cs typeface="Arial"/>
              </a:rPr>
              <a:t>juices.</a:t>
            </a:r>
            <a:endParaRPr sz="1100">
              <a:latin typeface="Arial"/>
              <a:cs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11200" y="436891"/>
            <a:ext cx="1539240" cy="193675"/>
          </a:xfrm>
          <a:prstGeom prst="rect">
            <a:avLst/>
          </a:prstGeom>
        </p:spPr>
        <p:txBody>
          <a:bodyPr wrap="square" lIns="0" tIns="12700" rIns="0" bIns="0" rtlCol="0" vert="horz">
            <a:spAutoFit/>
          </a:bodyPr>
          <a:lstStyle/>
          <a:p>
            <a:pPr marL="12700">
              <a:lnSpc>
                <a:spcPct val="100000"/>
              </a:lnSpc>
              <a:spcBef>
                <a:spcPts val="100"/>
              </a:spcBef>
            </a:pPr>
            <a:r>
              <a:rPr dirty="0" sz="1100" spc="-120">
                <a:latin typeface="Arial"/>
                <a:cs typeface="Arial"/>
              </a:rPr>
              <a:t>SATHYABAMA</a:t>
            </a:r>
            <a:r>
              <a:rPr dirty="0" sz="1100" spc="-70">
                <a:latin typeface="Arial"/>
                <a:cs typeface="Arial"/>
              </a:rPr>
              <a:t> </a:t>
            </a:r>
            <a:r>
              <a:rPr dirty="0" sz="1100" spc="-135">
                <a:latin typeface="Arial"/>
                <a:cs typeface="Arial"/>
              </a:rPr>
              <a:t>UNIVERSITY</a:t>
            </a:r>
            <a:endParaRPr sz="1100">
              <a:latin typeface="Arial"/>
              <a:cs typeface="Arial"/>
            </a:endParaRPr>
          </a:p>
        </p:txBody>
      </p:sp>
      <p:sp>
        <p:nvSpPr>
          <p:cNvPr id="3" name="object 3"/>
          <p:cNvSpPr txBox="1"/>
          <p:nvPr/>
        </p:nvSpPr>
        <p:spPr>
          <a:xfrm>
            <a:off x="3047505" y="436891"/>
            <a:ext cx="1629410" cy="193675"/>
          </a:xfrm>
          <a:prstGeom prst="rect">
            <a:avLst/>
          </a:prstGeom>
        </p:spPr>
        <p:txBody>
          <a:bodyPr wrap="square" lIns="0" tIns="12700" rIns="0" bIns="0" rtlCol="0" vert="horz">
            <a:spAutoFit/>
          </a:bodyPr>
          <a:lstStyle/>
          <a:p>
            <a:pPr marL="12700">
              <a:lnSpc>
                <a:spcPct val="100000"/>
              </a:lnSpc>
              <a:spcBef>
                <a:spcPts val="100"/>
              </a:spcBef>
            </a:pPr>
            <a:r>
              <a:rPr dirty="0" sz="1100" spc="-85">
                <a:latin typeface="Arial"/>
                <a:cs typeface="Arial"/>
              </a:rPr>
              <a:t>UNIT </a:t>
            </a:r>
            <a:r>
              <a:rPr dirty="0" sz="1100" spc="-70">
                <a:latin typeface="Arial"/>
                <a:cs typeface="Arial"/>
              </a:rPr>
              <a:t>IV </a:t>
            </a:r>
            <a:r>
              <a:rPr dirty="0" sz="1100" spc="-135">
                <a:latin typeface="Arial"/>
                <a:cs typeface="Arial"/>
              </a:rPr>
              <a:t>FLYING </a:t>
            </a:r>
            <a:r>
              <a:rPr dirty="0" sz="1100" spc="-55">
                <a:latin typeface="Arial"/>
                <a:cs typeface="Arial"/>
              </a:rPr>
              <a:t>IN</a:t>
            </a:r>
            <a:r>
              <a:rPr dirty="0" sz="1100" spc="-185">
                <a:latin typeface="Arial"/>
                <a:cs typeface="Arial"/>
              </a:rPr>
              <a:t> </a:t>
            </a:r>
            <a:r>
              <a:rPr dirty="0" sz="1100" spc="-160">
                <a:latin typeface="Arial"/>
                <a:cs typeface="Arial"/>
              </a:rPr>
              <a:t>COLOURS</a:t>
            </a:r>
            <a:endParaRPr sz="1100">
              <a:latin typeface="Arial"/>
              <a:cs typeface="Arial"/>
            </a:endParaRPr>
          </a:p>
        </p:txBody>
      </p:sp>
      <p:sp>
        <p:nvSpPr>
          <p:cNvPr id="4" name="object 4"/>
          <p:cNvSpPr/>
          <p:nvPr/>
        </p:nvSpPr>
        <p:spPr>
          <a:xfrm>
            <a:off x="2871216" y="4907279"/>
            <a:ext cx="1776983" cy="1594103"/>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850391" y="3160776"/>
            <a:ext cx="1676400" cy="1376172"/>
          </a:xfrm>
          <a:prstGeom prst="rect">
            <a:avLst/>
          </a:prstGeom>
          <a:blipFill>
            <a:blip r:embed="rId3" cstate="print"/>
            <a:stretch>
              <a:fillRect/>
            </a:stretch>
          </a:blipFill>
        </p:spPr>
        <p:txBody>
          <a:bodyPr wrap="square" lIns="0" tIns="0" rIns="0" bIns="0" rtlCol="0"/>
          <a:lstStyle/>
          <a:p/>
        </p:txBody>
      </p:sp>
      <p:sp>
        <p:nvSpPr>
          <p:cNvPr id="6" name="object 6"/>
          <p:cNvSpPr txBox="1"/>
          <p:nvPr/>
        </p:nvSpPr>
        <p:spPr>
          <a:xfrm>
            <a:off x="711184" y="1062331"/>
            <a:ext cx="3992879" cy="5597525"/>
          </a:xfrm>
          <a:prstGeom prst="rect">
            <a:avLst/>
          </a:prstGeom>
        </p:spPr>
        <p:txBody>
          <a:bodyPr wrap="square" lIns="0" tIns="12700" rIns="0" bIns="0" rtlCol="0" vert="horz">
            <a:spAutoFit/>
          </a:bodyPr>
          <a:lstStyle/>
          <a:p>
            <a:pPr algn="just" marL="469900" marR="8890" indent="-228600">
              <a:lnSpc>
                <a:spcPct val="110000"/>
              </a:lnSpc>
              <a:spcBef>
                <a:spcPts val="100"/>
              </a:spcBef>
              <a:buFont typeface="Symbol"/>
              <a:buChar char=""/>
              <a:tabLst>
                <a:tab pos="470534" algn="l"/>
              </a:tabLst>
            </a:pPr>
            <a:r>
              <a:rPr dirty="0" sz="1100">
                <a:latin typeface="Arial"/>
                <a:cs typeface="Arial"/>
              </a:rPr>
              <a:t>If you experience nausea, open the air vents, keep your  head still, lie </a:t>
            </a:r>
            <a:r>
              <a:rPr dirty="0" sz="1100" spc="-5">
                <a:latin typeface="Arial"/>
                <a:cs typeface="Arial"/>
              </a:rPr>
              <a:t>back </a:t>
            </a:r>
            <a:r>
              <a:rPr dirty="0" sz="1100">
                <a:latin typeface="Arial"/>
                <a:cs typeface="Arial"/>
              </a:rPr>
              <a:t>with your seat in the </a:t>
            </a:r>
            <a:r>
              <a:rPr dirty="0" sz="1100" spc="-5">
                <a:latin typeface="Arial"/>
                <a:cs typeface="Arial"/>
              </a:rPr>
              <a:t>reclining position,  </a:t>
            </a:r>
            <a:r>
              <a:rPr dirty="0" sz="1100">
                <a:latin typeface="Arial"/>
                <a:cs typeface="Arial"/>
              </a:rPr>
              <a:t>close your </a:t>
            </a:r>
            <a:r>
              <a:rPr dirty="0" sz="1100" spc="-5">
                <a:latin typeface="Arial"/>
                <a:cs typeface="Arial"/>
              </a:rPr>
              <a:t>eyes </a:t>
            </a:r>
            <a:r>
              <a:rPr dirty="0" sz="1100">
                <a:latin typeface="Arial"/>
                <a:cs typeface="Arial"/>
              </a:rPr>
              <a:t>and try to</a:t>
            </a:r>
            <a:r>
              <a:rPr dirty="0" sz="1100" spc="-5">
                <a:latin typeface="Arial"/>
                <a:cs typeface="Arial"/>
              </a:rPr>
              <a:t> relax.</a:t>
            </a:r>
            <a:endParaRPr sz="1100">
              <a:latin typeface="Arial"/>
              <a:cs typeface="Arial"/>
            </a:endParaRPr>
          </a:p>
          <a:p>
            <a:pPr algn="just" marL="469900" indent="-229235">
              <a:lnSpc>
                <a:spcPct val="100000"/>
              </a:lnSpc>
              <a:spcBef>
                <a:spcPts val="200"/>
              </a:spcBef>
              <a:buFont typeface="Symbol"/>
              <a:buChar char=""/>
              <a:tabLst>
                <a:tab pos="470534" algn="l"/>
              </a:tabLst>
            </a:pPr>
            <a:r>
              <a:rPr dirty="0" sz="1100">
                <a:latin typeface="Arial"/>
                <a:cs typeface="Arial"/>
              </a:rPr>
              <a:t>Use the </a:t>
            </a:r>
            <a:r>
              <a:rPr dirty="0" sz="1100" spc="-5">
                <a:latin typeface="Arial"/>
                <a:cs typeface="Arial"/>
              </a:rPr>
              <a:t>airsickness </a:t>
            </a:r>
            <a:r>
              <a:rPr dirty="0" sz="1100">
                <a:latin typeface="Arial"/>
                <a:cs typeface="Arial"/>
              </a:rPr>
              <a:t>bag </a:t>
            </a:r>
            <a:r>
              <a:rPr dirty="0" sz="1100" spc="-10">
                <a:latin typeface="Arial"/>
                <a:cs typeface="Arial"/>
              </a:rPr>
              <a:t>well </a:t>
            </a:r>
            <a:r>
              <a:rPr dirty="0" sz="1100">
                <a:latin typeface="Arial"/>
                <a:cs typeface="Arial"/>
              </a:rPr>
              <a:t>in</a:t>
            </a:r>
            <a:r>
              <a:rPr dirty="0" sz="1100" spc="10">
                <a:latin typeface="Arial"/>
                <a:cs typeface="Arial"/>
              </a:rPr>
              <a:t> </a:t>
            </a:r>
            <a:r>
              <a:rPr dirty="0" sz="1100">
                <a:latin typeface="Arial"/>
                <a:cs typeface="Arial"/>
              </a:rPr>
              <a:t>time.</a:t>
            </a:r>
            <a:endParaRPr sz="1100">
              <a:latin typeface="Arial"/>
              <a:cs typeface="Arial"/>
            </a:endParaRPr>
          </a:p>
          <a:p>
            <a:pPr algn="just" marL="469900" marR="8890" indent="-228600">
              <a:lnSpc>
                <a:spcPct val="110000"/>
              </a:lnSpc>
              <a:spcBef>
                <a:spcPts val="85"/>
              </a:spcBef>
              <a:buFont typeface="Symbol"/>
              <a:buChar char=""/>
              <a:tabLst>
                <a:tab pos="470534" algn="l"/>
              </a:tabLst>
            </a:pPr>
            <a:r>
              <a:rPr dirty="0" sz="1100">
                <a:latin typeface="Arial"/>
                <a:cs typeface="Arial"/>
              </a:rPr>
              <a:t>As an added </a:t>
            </a:r>
            <a:r>
              <a:rPr dirty="0" sz="1100" spc="-5">
                <a:latin typeface="Arial"/>
                <a:cs typeface="Arial"/>
              </a:rPr>
              <a:t>precaution, </a:t>
            </a:r>
            <a:r>
              <a:rPr dirty="0" sz="1100">
                <a:latin typeface="Arial"/>
                <a:cs typeface="Arial"/>
              </a:rPr>
              <a:t>consult your </a:t>
            </a:r>
            <a:r>
              <a:rPr dirty="0" sz="1100" spc="-5">
                <a:latin typeface="Arial"/>
                <a:cs typeface="Arial"/>
              </a:rPr>
              <a:t>physician </a:t>
            </a:r>
            <a:r>
              <a:rPr dirty="0" sz="1100">
                <a:latin typeface="Arial"/>
                <a:cs typeface="Arial"/>
              </a:rPr>
              <a:t>before  flight and take </a:t>
            </a:r>
            <a:r>
              <a:rPr dirty="0" sz="1100" spc="-5">
                <a:latin typeface="Arial"/>
                <a:cs typeface="Arial"/>
              </a:rPr>
              <a:t>medication </a:t>
            </a:r>
            <a:r>
              <a:rPr dirty="0" sz="1100">
                <a:latin typeface="Arial"/>
                <a:cs typeface="Arial"/>
              </a:rPr>
              <a:t>as advised.</a:t>
            </a:r>
            <a:endParaRPr sz="1100">
              <a:latin typeface="Arial"/>
              <a:cs typeface="Arial"/>
            </a:endParaRPr>
          </a:p>
          <a:p>
            <a:pPr algn="just" marL="469900" indent="-229235">
              <a:lnSpc>
                <a:spcPct val="100000"/>
              </a:lnSpc>
              <a:spcBef>
                <a:spcPts val="204"/>
              </a:spcBef>
              <a:buFont typeface="Symbol"/>
              <a:buChar char=""/>
              <a:tabLst>
                <a:tab pos="470534" algn="l"/>
              </a:tabLst>
            </a:pPr>
            <a:r>
              <a:rPr dirty="0" sz="1100">
                <a:latin typeface="Arial"/>
                <a:cs typeface="Arial"/>
              </a:rPr>
              <a:t>Do not </a:t>
            </a:r>
            <a:r>
              <a:rPr dirty="0" sz="1100" spc="-5">
                <a:latin typeface="Arial"/>
                <a:cs typeface="Arial"/>
              </a:rPr>
              <a:t>experiment </a:t>
            </a:r>
            <a:r>
              <a:rPr dirty="0" sz="1100">
                <a:latin typeface="Arial"/>
                <a:cs typeface="Arial"/>
              </a:rPr>
              <a:t>with self-medication.</a:t>
            </a:r>
            <a:endParaRPr sz="1100">
              <a:latin typeface="Arial"/>
              <a:cs typeface="Arial"/>
            </a:endParaRPr>
          </a:p>
          <a:p>
            <a:pPr>
              <a:lnSpc>
                <a:spcPct val="100000"/>
              </a:lnSpc>
              <a:spcBef>
                <a:spcPts val="30"/>
              </a:spcBef>
            </a:pPr>
            <a:endParaRPr sz="1350">
              <a:latin typeface="Arial"/>
              <a:cs typeface="Arial"/>
            </a:endParaRPr>
          </a:p>
          <a:p>
            <a:pPr marL="12700">
              <a:lnSpc>
                <a:spcPct val="100000"/>
              </a:lnSpc>
            </a:pPr>
            <a:r>
              <a:rPr dirty="0" sz="1100" b="1">
                <a:latin typeface="Arial"/>
                <a:cs typeface="Arial"/>
              </a:rPr>
              <a:t>SPEAKING:</a:t>
            </a:r>
            <a:endParaRPr sz="1100">
              <a:latin typeface="Arial"/>
              <a:cs typeface="Arial"/>
            </a:endParaRPr>
          </a:p>
          <a:p>
            <a:pPr marL="12700">
              <a:lnSpc>
                <a:spcPct val="100000"/>
              </a:lnSpc>
              <a:spcBef>
                <a:spcPts val="135"/>
              </a:spcBef>
            </a:pPr>
            <a:r>
              <a:rPr dirty="0" sz="1100" b="1">
                <a:latin typeface="Arial"/>
                <a:cs typeface="Arial"/>
              </a:rPr>
              <a:t>4.9 GROUP</a:t>
            </a:r>
            <a:r>
              <a:rPr dirty="0" sz="1100" spc="-5" b="1">
                <a:latin typeface="Arial"/>
                <a:cs typeface="Arial"/>
              </a:rPr>
              <a:t> DISCUSSION</a:t>
            </a:r>
            <a:endParaRPr sz="1100">
              <a:latin typeface="Arial"/>
              <a:cs typeface="Arial"/>
            </a:endParaRPr>
          </a:p>
          <a:p>
            <a:pPr algn="just" marL="2028825" marR="5080" indent="5715">
              <a:lnSpc>
                <a:spcPct val="110300"/>
              </a:lnSpc>
              <a:spcBef>
                <a:spcPts val="5"/>
              </a:spcBef>
            </a:pPr>
            <a:r>
              <a:rPr dirty="0" sz="1100">
                <a:latin typeface="Arial"/>
                <a:cs typeface="Arial"/>
                <a:hlinkClick r:id="rId4"/>
              </a:rPr>
              <a:t>Group Discussion </a:t>
            </a:r>
            <a:r>
              <a:rPr dirty="0" sz="1100">
                <a:latin typeface="Arial"/>
                <a:cs typeface="Arial"/>
              </a:rPr>
              <a:t>is a process  where the exchange of ideas  and opinions are debated  upon. This process is mostly  used for selecting </a:t>
            </a:r>
            <a:r>
              <a:rPr dirty="0" sz="1100" spc="-5">
                <a:latin typeface="Arial"/>
                <a:cs typeface="Arial"/>
              </a:rPr>
              <a:t>candidates  </a:t>
            </a:r>
            <a:r>
              <a:rPr dirty="0" sz="1100">
                <a:latin typeface="Arial"/>
                <a:cs typeface="Arial"/>
              </a:rPr>
              <a:t>for </a:t>
            </a:r>
            <a:r>
              <a:rPr dirty="0" sz="1100" spc="-5">
                <a:latin typeface="Arial"/>
                <a:cs typeface="Arial"/>
              </a:rPr>
              <a:t>admission. </a:t>
            </a:r>
            <a:r>
              <a:rPr dirty="0" sz="1100">
                <a:latin typeface="Arial"/>
                <a:cs typeface="Arial"/>
              </a:rPr>
              <a:t>A typical GD  comprises of a small group of  candidates. Each group is  given a topic for</a:t>
            </a:r>
            <a:r>
              <a:rPr dirty="0" sz="1100" spc="-50">
                <a:latin typeface="Arial"/>
                <a:cs typeface="Arial"/>
              </a:rPr>
              <a:t> </a:t>
            </a:r>
            <a:r>
              <a:rPr dirty="0" sz="1100">
                <a:latin typeface="Arial"/>
                <a:cs typeface="Arial"/>
              </a:rPr>
              <a:t>discussion.</a:t>
            </a:r>
            <a:endParaRPr sz="1100">
              <a:latin typeface="Arial"/>
              <a:cs typeface="Arial"/>
            </a:endParaRPr>
          </a:p>
          <a:p>
            <a:pPr>
              <a:lnSpc>
                <a:spcPct val="100000"/>
              </a:lnSpc>
              <a:spcBef>
                <a:spcPts val="25"/>
              </a:spcBef>
            </a:pPr>
            <a:endParaRPr sz="1250">
              <a:latin typeface="Arial"/>
              <a:cs typeface="Arial"/>
            </a:endParaRPr>
          </a:p>
          <a:p>
            <a:pPr algn="just" marL="12700" marR="1983105">
              <a:lnSpc>
                <a:spcPct val="110000"/>
              </a:lnSpc>
              <a:spcBef>
                <a:spcPts val="5"/>
              </a:spcBef>
            </a:pPr>
            <a:r>
              <a:rPr dirty="0" sz="1100">
                <a:latin typeface="Arial"/>
                <a:cs typeface="Arial"/>
              </a:rPr>
              <a:t>The candidates are given a</a:t>
            </a:r>
            <a:r>
              <a:rPr dirty="0" sz="1100" spc="-105">
                <a:latin typeface="Arial"/>
                <a:cs typeface="Arial"/>
              </a:rPr>
              <a:t> </a:t>
            </a:r>
            <a:r>
              <a:rPr dirty="0" sz="1100">
                <a:latin typeface="Arial"/>
                <a:cs typeface="Arial"/>
              </a:rPr>
              <a:t>time  limit for </a:t>
            </a:r>
            <a:r>
              <a:rPr dirty="0" sz="1100" spc="-5">
                <a:latin typeface="Arial"/>
                <a:cs typeface="Arial"/>
              </a:rPr>
              <a:t>discussing </a:t>
            </a:r>
            <a:r>
              <a:rPr dirty="0" sz="1100">
                <a:latin typeface="Arial"/>
                <a:cs typeface="Arial"/>
              </a:rPr>
              <a:t>this</a:t>
            </a:r>
            <a:r>
              <a:rPr dirty="0" sz="1100" spc="-15">
                <a:latin typeface="Arial"/>
                <a:cs typeface="Arial"/>
              </a:rPr>
              <a:t> </a:t>
            </a:r>
            <a:r>
              <a:rPr dirty="0" sz="1100">
                <a:latin typeface="Arial"/>
                <a:cs typeface="Arial"/>
              </a:rPr>
              <a:t>topic.</a:t>
            </a:r>
            <a:endParaRPr sz="1100">
              <a:latin typeface="Arial"/>
              <a:cs typeface="Arial"/>
            </a:endParaRPr>
          </a:p>
          <a:p>
            <a:pPr algn="just" marL="12700" marR="1942464">
              <a:lnSpc>
                <a:spcPct val="110000"/>
              </a:lnSpc>
            </a:pPr>
            <a:r>
              <a:rPr dirty="0" sz="1100">
                <a:latin typeface="Arial"/>
                <a:cs typeface="Arial"/>
              </a:rPr>
              <a:t>Each participant has to give his  or her </a:t>
            </a:r>
            <a:r>
              <a:rPr dirty="0" sz="1100" spc="-5">
                <a:latin typeface="Arial"/>
                <a:cs typeface="Arial"/>
              </a:rPr>
              <a:t>views </a:t>
            </a:r>
            <a:r>
              <a:rPr dirty="0" sz="1100">
                <a:latin typeface="Arial"/>
                <a:cs typeface="Arial"/>
              </a:rPr>
              <a:t>about this</a:t>
            </a:r>
            <a:r>
              <a:rPr dirty="0" sz="1100" spc="125">
                <a:latin typeface="Arial"/>
                <a:cs typeface="Arial"/>
              </a:rPr>
              <a:t> </a:t>
            </a:r>
            <a:r>
              <a:rPr dirty="0" sz="1100">
                <a:latin typeface="Arial"/>
                <a:cs typeface="Arial"/>
              </a:rPr>
              <a:t>topic.</a:t>
            </a:r>
            <a:endParaRPr sz="1100">
              <a:latin typeface="Arial"/>
              <a:cs typeface="Arial"/>
            </a:endParaRPr>
          </a:p>
          <a:p>
            <a:pPr algn="just" marL="12700" marR="1941830">
              <a:lnSpc>
                <a:spcPct val="110200"/>
              </a:lnSpc>
              <a:spcBef>
                <a:spcPts val="5"/>
              </a:spcBef>
            </a:pPr>
            <a:r>
              <a:rPr dirty="0" sz="1100">
                <a:latin typeface="Arial"/>
                <a:cs typeface="Arial"/>
              </a:rPr>
              <a:t>The panelists have to judge the  discussion. After the time limit is  over, the best candidate from  the group has to sum up what  has been discussed and has to  give</a:t>
            </a:r>
            <a:r>
              <a:rPr dirty="0" sz="1100" spc="-5">
                <a:latin typeface="Arial"/>
                <a:cs typeface="Arial"/>
              </a:rPr>
              <a:t> </a:t>
            </a:r>
            <a:r>
              <a:rPr dirty="0" sz="1100">
                <a:latin typeface="Arial"/>
                <a:cs typeface="Arial"/>
              </a:rPr>
              <a:t>conclusion.</a:t>
            </a:r>
            <a:endParaRPr sz="1100">
              <a:latin typeface="Arial"/>
              <a:cs typeface="Arial"/>
            </a:endParaRPr>
          </a:p>
        </p:txBody>
      </p:sp>
      <p:sp>
        <p:nvSpPr>
          <p:cNvPr id="7" name="object 7"/>
          <p:cNvSpPr txBox="1">
            <a:spLocks noGrp="1"/>
          </p:cNvSpPr>
          <p:nvPr>
            <p:ph type="sldNum" idx="7" sz="quarter"/>
          </p:nvPr>
        </p:nvSpPr>
        <p:spPr>
          <a:prstGeom prst="rect"/>
        </p:spPr>
        <p:txBody>
          <a:bodyPr wrap="square" lIns="0" tIns="6350" rIns="0" bIns="0" rtlCol="0" vert="horz">
            <a:spAutoFit/>
          </a:bodyPr>
          <a:lstStyle/>
          <a:p>
            <a:pPr marL="12700">
              <a:lnSpc>
                <a:spcPct val="100000"/>
              </a:lnSpc>
              <a:spcBef>
                <a:spcPts val="50"/>
              </a:spcBef>
            </a:pPr>
            <a:r>
              <a:rPr dirty="0" spc="-100"/>
              <a:t>Page </a:t>
            </a:r>
            <a:fld id="{81D60167-4931-47E6-BA6A-407CBD079E47}" type="slidenum">
              <a:rPr dirty="0" b="1">
                <a:latin typeface="Calibri"/>
                <a:cs typeface="Calibri"/>
              </a:rPr>
              <a:t>31</a:t>
            </a:fld>
            <a:r>
              <a:rPr dirty="0" b="1">
                <a:latin typeface="Calibri"/>
                <a:cs typeface="Calibri"/>
              </a:rPr>
              <a:t> </a:t>
            </a:r>
            <a:r>
              <a:rPr dirty="0" spc="-10"/>
              <a:t>of</a:t>
            </a:r>
            <a:r>
              <a:rPr dirty="0" spc="-90"/>
              <a:t> </a:t>
            </a:r>
            <a:r>
              <a:rPr dirty="0" b="1">
                <a:latin typeface="Calibri"/>
                <a:cs typeface="Calibri"/>
              </a:rPr>
              <a:t>46</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idx="7" sz="quarter"/>
          </p:nvPr>
        </p:nvSpPr>
        <p:spPr>
          <a:prstGeom prst="rect"/>
        </p:spPr>
        <p:txBody>
          <a:bodyPr wrap="square" lIns="0" tIns="6350" rIns="0" bIns="0" rtlCol="0" vert="horz">
            <a:spAutoFit/>
          </a:bodyPr>
          <a:lstStyle/>
          <a:p>
            <a:pPr marL="12700">
              <a:lnSpc>
                <a:spcPct val="100000"/>
              </a:lnSpc>
              <a:spcBef>
                <a:spcPts val="50"/>
              </a:spcBef>
            </a:pPr>
            <a:r>
              <a:rPr dirty="0" spc="-100"/>
              <a:t>Page </a:t>
            </a:r>
            <a:fld id="{81D60167-4931-47E6-BA6A-407CBD079E47}" type="slidenum">
              <a:rPr dirty="0" b="1">
                <a:latin typeface="Calibri"/>
                <a:cs typeface="Calibri"/>
              </a:rPr>
              <a:t>31</a:t>
            </a:fld>
            <a:r>
              <a:rPr dirty="0" b="1">
                <a:latin typeface="Calibri"/>
                <a:cs typeface="Calibri"/>
              </a:rPr>
              <a:t> </a:t>
            </a:r>
            <a:r>
              <a:rPr dirty="0" spc="-10"/>
              <a:t>of</a:t>
            </a:r>
            <a:r>
              <a:rPr dirty="0" spc="-90"/>
              <a:t> </a:t>
            </a:r>
            <a:r>
              <a:rPr dirty="0" b="1">
                <a:latin typeface="Calibri"/>
                <a:cs typeface="Calibri"/>
              </a:rPr>
              <a:t>46</a:t>
            </a:r>
          </a:p>
        </p:txBody>
      </p:sp>
      <p:sp>
        <p:nvSpPr>
          <p:cNvPr id="2" name="object 2"/>
          <p:cNvSpPr txBox="1"/>
          <p:nvPr/>
        </p:nvSpPr>
        <p:spPr>
          <a:xfrm>
            <a:off x="711200" y="436891"/>
            <a:ext cx="1539240" cy="193675"/>
          </a:xfrm>
          <a:prstGeom prst="rect">
            <a:avLst/>
          </a:prstGeom>
        </p:spPr>
        <p:txBody>
          <a:bodyPr wrap="square" lIns="0" tIns="12700" rIns="0" bIns="0" rtlCol="0" vert="horz">
            <a:spAutoFit/>
          </a:bodyPr>
          <a:lstStyle/>
          <a:p>
            <a:pPr marL="12700">
              <a:lnSpc>
                <a:spcPct val="100000"/>
              </a:lnSpc>
              <a:spcBef>
                <a:spcPts val="100"/>
              </a:spcBef>
            </a:pPr>
            <a:r>
              <a:rPr dirty="0" sz="1100" spc="-120">
                <a:latin typeface="Arial"/>
                <a:cs typeface="Arial"/>
              </a:rPr>
              <a:t>SATHYABAMA</a:t>
            </a:r>
            <a:r>
              <a:rPr dirty="0" sz="1100" spc="-70">
                <a:latin typeface="Arial"/>
                <a:cs typeface="Arial"/>
              </a:rPr>
              <a:t> </a:t>
            </a:r>
            <a:r>
              <a:rPr dirty="0" sz="1100" spc="-135">
                <a:latin typeface="Arial"/>
                <a:cs typeface="Arial"/>
              </a:rPr>
              <a:t>UNIVERSITY</a:t>
            </a:r>
            <a:endParaRPr sz="1100">
              <a:latin typeface="Arial"/>
              <a:cs typeface="Arial"/>
            </a:endParaRPr>
          </a:p>
        </p:txBody>
      </p:sp>
      <p:sp>
        <p:nvSpPr>
          <p:cNvPr id="3" name="object 3"/>
          <p:cNvSpPr txBox="1"/>
          <p:nvPr/>
        </p:nvSpPr>
        <p:spPr>
          <a:xfrm>
            <a:off x="3047505" y="436891"/>
            <a:ext cx="1629410" cy="193675"/>
          </a:xfrm>
          <a:prstGeom prst="rect">
            <a:avLst/>
          </a:prstGeom>
        </p:spPr>
        <p:txBody>
          <a:bodyPr wrap="square" lIns="0" tIns="12700" rIns="0" bIns="0" rtlCol="0" vert="horz">
            <a:spAutoFit/>
          </a:bodyPr>
          <a:lstStyle/>
          <a:p>
            <a:pPr marL="12700">
              <a:lnSpc>
                <a:spcPct val="100000"/>
              </a:lnSpc>
              <a:spcBef>
                <a:spcPts val="100"/>
              </a:spcBef>
            </a:pPr>
            <a:r>
              <a:rPr dirty="0" sz="1100" spc="-85">
                <a:latin typeface="Arial"/>
                <a:cs typeface="Arial"/>
              </a:rPr>
              <a:t>UNIT </a:t>
            </a:r>
            <a:r>
              <a:rPr dirty="0" sz="1100" spc="-70">
                <a:latin typeface="Arial"/>
                <a:cs typeface="Arial"/>
              </a:rPr>
              <a:t>IV </a:t>
            </a:r>
            <a:r>
              <a:rPr dirty="0" sz="1100" spc="-135">
                <a:latin typeface="Arial"/>
                <a:cs typeface="Arial"/>
              </a:rPr>
              <a:t>FLYING </a:t>
            </a:r>
            <a:r>
              <a:rPr dirty="0" sz="1100" spc="-55">
                <a:latin typeface="Arial"/>
                <a:cs typeface="Arial"/>
              </a:rPr>
              <a:t>IN</a:t>
            </a:r>
            <a:r>
              <a:rPr dirty="0" sz="1100" spc="-185">
                <a:latin typeface="Arial"/>
                <a:cs typeface="Arial"/>
              </a:rPr>
              <a:t> </a:t>
            </a:r>
            <a:r>
              <a:rPr dirty="0" sz="1100" spc="-160">
                <a:latin typeface="Arial"/>
                <a:cs typeface="Arial"/>
              </a:rPr>
              <a:t>COLOURS</a:t>
            </a:r>
            <a:endParaRPr sz="1100">
              <a:latin typeface="Arial"/>
              <a:cs typeface="Arial"/>
            </a:endParaRPr>
          </a:p>
        </p:txBody>
      </p:sp>
      <p:sp>
        <p:nvSpPr>
          <p:cNvPr id="4" name="object 4"/>
          <p:cNvSpPr txBox="1"/>
          <p:nvPr/>
        </p:nvSpPr>
        <p:spPr>
          <a:xfrm>
            <a:off x="711195" y="1067827"/>
            <a:ext cx="3992879" cy="5921375"/>
          </a:xfrm>
          <a:prstGeom prst="rect">
            <a:avLst/>
          </a:prstGeom>
        </p:spPr>
        <p:txBody>
          <a:bodyPr wrap="square" lIns="0" tIns="12700" rIns="0" bIns="0" rtlCol="0" vert="horz">
            <a:spAutoFit/>
          </a:bodyPr>
          <a:lstStyle/>
          <a:p>
            <a:pPr algn="just" marL="12700">
              <a:lnSpc>
                <a:spcPct val="100000"/>
              </a:lnSpc>
              <a:spcBef>
                <a:spcPts val="100"/>
              </a:spcBef>
            </a:pPr>
            <a:r>
              <a:rPr dirty="0" sz="1100" b="1">
                <a:latin typeface="Arial"/>
                <a:cs typeface="Arial"/>
              </a:rPr>
              <a:t>Requirements to </a:t>
            </a:r>
            <a:r>
              <a:rPr dirty="0" sz="1100" spc="-5" b="1">
                <a:latin typeface="Arial"/>
                <a:cs typeface="Arial"/>
              </a:rPr>
              <a:t>participate </a:t>
            </a:r>
            <a:r>
              <a:rPr dirty="0" sz="1100" b="1">
                <a:latin typeface="Arial"/>
                <a:cs typeface="Arial"/>
              </a:rPr>
              <a:t>in a group</a:t>
            </a:r>
            <a:r>
              <a:rPr dirty="0" sz="1100" spc="-35" b="1">
                <a:latin typeface="Arial"/>
                <a:cs typeface="Arial"/>
              </a:rPr>
              <a:t> </a:t>
            </a:r>
            <a:r>
              <a:rPr dirty="0" sz="1100" spc="-5" b="1">
                <a:latin typeface="Arial"/>
                <a:cs typeface="Arial"/>
              </a:rPr>
              <a:t>discussion</a:t>
            </a:r>
            <a:endParaRPr sz="1100">
              <a:latin typeface="Arial"/>
              <a:cs typeface="Arial"/>
            </a:endParaRPr>
          </a:p>
          <a:p>
            <a:pPr>
              <a:lnSpc>
                <a:spcPct val="100000"/>
              </a:lnSpc>
              <a:spcBef>
                <a:spcPts val="45"/>
              </a:spcBef>
            </a:pPr>
            <a:endParaRPr sz="1350">
              <a:latin typeface="Arial"/>
              <a:cs typeface="Arial"/>
            </a:endParaRPr>
          </a:p>
          <a:p>
            <a:pPr algn="just" marL="175895" indent="-163830">
              <a:lnSpc>
                <a:spcPct val="100000"/>
              </a:lnSpc>
              <a:buAutoNum type="arabicParenR"/>
              <a:tabLst>
                <a:tab pos="176530" algn="l"/>
              </a:tabLst>
            </a:pPr>
            <a:r>
              <a:rPr dirty="0" sz="1100" i="1">
                <a:latin typeface="Arial"/>
                <a:cs typeface="Arial"/>
              </a:rPr>
              <a:t>Have subject</a:t>
            </a:r>
            <a:r>
              <a:rPr dirty="0" sz="1100" spc="-30" i="1">
                <a:latin typeface="Arial"/>
                <a:cs typeface="Arial"/>
              </a:rPr>
              <a:t> </a:t>
            </a:r>
            <a:r>
              <a:rPr dirty="0" sz="1100" spc="-5" i="1">
                <a:latin typeface="Arial"/>
                <a:cs typeface="Arial"/>
              </a:rPr>
              <a:t>knowledge</a:t>
            </a:r>
            <a:r>
              <a:rPr dirty="0" sz="1100" spc="-5">
                <a:latin typeface="Arial"/>
                <a:cs typeface="Arial"/>
              </a:rPr>
              <a:t>.</a:t>
            </a:r>
            <a:endParaRPr sz="1100">
              <a:latin typeface="Arial"/>
              <a:cs typeface="Arial"/>
            </a:endParaRPr>
          </a:p>
          <a:p>
            <a:pPr algn="just" marL="12700" marR="6985">
              <a:lnSpc>
                <a:spcPct val="110000"/>
              </a:lnSpc>
            </a:pPr>
            <a:r>
              <a:rPr dirty="0" sz="1100">
                <a:latin typeface="Arial"/>
                <a:cs typeface="Arial"/>
              </a:rPr>
              <a:t>Be well aware of the latest </a:t>
            </a:r>
            <a:r>
              <a:rPr dirty="0" sz="1100" spc="-5">
                <a:latin typeface="Arial"/>
                <a:cs typeface="Arial"/>
              </a:rPr>
              <a:t>happenings </a:t>
            </a:r>
            <a:r>
              <a:rPr dirty="0" sz="1100">
                <a:latin typeface="Arial"/>
                <a:cs typeface="Arial"/>
              </a:rPr>
              <a:t>around you, not just in  India but around the world as </a:t>
            </a:r>
            <a:r>
              <a:rPr dirty="0" sz="1100" spc="-5">
                <a:latin typeface="Arial"/>
                <a:cs typeface="Arial"/>
              </a:rPr>
              <a:t>well. </a:t>
            </a:r>
            <a:r>
              <a:rPr dirty="0" sz="1100">
                <a:latin typeface="Arial"/>
                <a:cs typeface="Arial"/>
              </a:rPr>
              <a:t>To be in a better</a:t>
            </a:r>
            <a:r>
              <a:rPr dirty="0" sz="1100" spc="204">
                <a:latin typeface="Arial"/>
                <a:cs typeface="Arial"/>
              </a:rPr>
              <a:t> </a:t>
            </a:r>
            <a:r>
              <a:rPr dirty="0" sz="1100" spc="-5">
                <a:latin typeface="Arial"/>
                <a:cs typeface="Arial"/>
              </a:rPr>
              <a:t>position,</a:t>
            </a:r>
            <a:endParaRPr sz="1100">
              <a:latin typeface="Arial"/>
              <a:cs typeface="Arial"/>
            </a:endParaRPr>
          </a:p>
          <a:p>
            <a:pPr algn="just" marL="12700">
              <a:lnSpc>
                <a:spcPct val="100000"/>
              </a:lnSpc>
              <a:spcBef>
                <a:spcPts val="145"/>
              </a:spcBef>
            </a:pPr>
            <a:r>
              <a:rPr dirty="0" sz="1100">
                <a:latin typeface="Arial"/>
                <a:cs typeface="Arial"/>
              </a:rPr>
              <a:t>make sure that </a:t>
            </a:r>
            <a:r>
              <a:rPr dirty="0" sz="1100" spc="-10">
                <a:latin typeface="Arial"/>
                <a:cs typeface="Arial"/>
              </a:rPr>
              <a:t>you </a:t>
            </a:r>
            <a:r>
              <a:rPr dirty="0" sz="1100">
                <a:latin typeface="Arial"/>
                <a:cs typeface="Arial"/>
              </a:rPr>
              <a:t>have in-depth </a:t>
            </a:r>
            <a:r>
              <a:rPr dirty="0" sz="1100" spc="-5">
                <a:latin typeface="Arial"/>
                <a:cs typeface="Arial"/>
              </a:rPr>
              <a:t>knowledge </a:t>
            </a:r>
            <a:r>
              <a:rPr dirty="0" sz="1100">
                <a:latin typeface="Arial"/>
                <a:cs typeface="Arial"/>
              </a:rPr>
              <a:t>on the</a:t>
            </a:r>
            <a:r>
              <a:rPr dirty="0" sz="1100" spc="25">
                <a:latin typeface="Arial"/>
                <a:cs typeface="Arial"/>
              </a:rPr>
              <a:t> </a:t>
            </a:r>
            <a:r>
              <a:rPr dirty="0" sz="1100" spc="-5">
                <a:latin typeface="Arial"/>
                <a:cs typeface="Arial"/>
              </a:rPr>
              <a:t>subject.</a:t>
            </a:r>
            <a:endParaRPr sz="1100">
              <a:latin typeface="Arial"/>
              <a:cs typeface="Arial"/>
            </a:endParaRPr>
          </a:p>
          <a:p>
            <a:pPr algn="just" marL="215265" indent="-203200">
              <a:lnSpc>
                <a:spcPct val="100000"/>
              </a:lnSpc>
              <a:spcBef>
                <a:spcPts val="130"/>
              </a:spcBef>
              <a:buAutoNum type="arabicParenR" startAt="2"/>
              <a:tabLst>
                <a:tab pos="215900" algn="l"/>
              </a:tabLst>
            </a:pPr>
            <a:r>
              <a:rPr dirty="0" sz="1100" i="1">
                <a:latin typeface="Arial"/>
                <a:cs typeface="Arial"/>
              </a:rPr>
              <a:t>Make Sure you Read</a:t>
            </a:r>
            <a:r>
              <a:rPr dirty="0" sz="1100" spc="-35" i="1">
                <a:latin typeface="Arial"/>
                <a:cs typeface="Arial"/>
              </a:rPr>
              <a:t> </a:t>
            </a:r>
            <a:r>
              <a:rPr dirty="0" sz="1100" i="1">
                <a:latin typeface="Arial"/>
                <a:cs typeface="Arial"/>
              </a:rPr>
              <a:t>Widely</a:t>
            </a:r>
            <a:endParaRPr sz="1100">
              <a:latin typeface="Arial"/>
              <a:cs typeface="Arial"/>
            </a:endParaRPr>
          </a:p>
          <a:p>
            <a:pPr algn="just" marL="12700" marR="6985">
              <a:lnSpc>
                <a:spcPct val="110000"/>
              </a:lnSpc>
            </a:pPr>
            <a:r>
              <a:rPr dirty="0" sz="1100">
                <a:latin typeface="Arial"/>
                <a:cs typeface="Arial"/>
              </a:rPr>
              <a:t>Reading not only adds to your knowledge database but  enhances</a:t>
            </a:r>
            <a:r>
              <a:rPr dirty="0" sz="1100" spc="190">
                <a:latin typeface="Arial"/>
                <a:cs typeface="Arial"/>
              </a:rPr>
              <a:t> </a:t>
            </a:r>
            <a:r>
              <a:rPr dirty="0" sz="1100">
                <a:latin typeface="Arial"/>
                <a:cs typeface="Arial"/>
              </a:rPr>
              <a:t>your</a:t>
            </a:r>
            <a:r>
              <a:rPr dirty="0" sz="1100" spc="195">
                <a:latin typeface="Arial"/>
                <a:cs typeface="Arial"/>
              </a:rPr>
              <a:t> </a:t>
            </a:r>
            <a:r>
              <a:rPr dirty="0" sz="1100">
                <a:latin typeface="Arial"/>
                <a:cs typeface="Arial"/>
              </a:rPr>
              <a:t>vocabulary</a:t>
            </a:r>
            <a:r>
              <a:rPr dirty="0" sz="1100" spc="195">
                <a:latin typeface="Arial"/>
                <a:cs typeface="Arial"/>
              </a:rPr>
              <a:t> </a:t>
            </a:r>
            <a:r>
              <a:rPr dirty="0" sz="1100">
                <a:latin typeface="Arial"/>
                <a:cs typeface="Arial"/>
              </a:rPr>
              <a:t>skills</a:t>
            </a:r>
            <a:r>
              <a:rPr dirty="0" sz="1100" spc="204">
                <a:latin typeface="Arial"/>
                <a:cs typeface="Arial"/>
              </a:rPr>
              <a:t> </a:t>
            </a:r>
            <a:r>
              <a:rPr dirty="0" sz="1100">
                <a:latin typeface="Arial"/>
                <a:cs typeface="Arial"/>
              </a:rPr>
              <a:t>as</a:t>
            </a:r>
            <a:r>
              <a:rPr dirty="0" sz="1100" spc="215">
                <a:latin typeface="Arial"/>
                <a:cs typeface="Arial"/>
              </a:rPr>
              <a:t> </a:t>
            </a:r>
            <a:r>
              <a:rPr dirty="0" sz="1100" spc="-5">
                <a:latin typeface="Arial"/>
                <a:cs typeface="Arial"/>
              </a:rPr>
              <a:t>well.</a:t>
            </a:r>
            <a:r>
              <a:rPr dirty="0" sz="1100" spc="204">
                <a:latin typeface="Arial"/>
                <a:cs typeface="Arial"/>
              </a:rPr>
              <a:t> </a:t>
            </a:r>
            <a:r>
              <a:rPr dirty="0" sz="1100">
                <a:latin typeface="Arial"/>
                <a:cs typeface="Arial"/>
              </a:rPr>
              <a:t>Plus</a:t>
            </a:r>
            <a:r>
              <a:rPr dirty="0" sz="1100" spc="210">
                <a:latin typeface="Arial"/>
                <a:cs typeface="Arial"/>
              </a:rPr>
              <a:t> </a:t>
            </a:r>
            <a:r>
              <a:rPr dirty="0" sz="1100">
                <a:latin typeface="Arial"/>
                <a:cs typeface="Arial"/>
              </a:rPr>
              <a:t>reading</a:t>
            </a:r>
            <a:r>
              <a:rPr dirty="0" sz="1100" spc="210">
                <a:latin typeface="Arial"/>
                <a:cs typeface="Arial"/>
              </a:rPr>
              <a:t> </a:t>
            </a:r>
            <a:r>
              <a:rPr dirty="0" sz="1100">
                <a:latin typeface="Arial"/>
                <a:cs typeface="Arial"/>
              </a:rPr>
              <a:t>over</a:t>
            </a:r>
            <a:r>
              <a:rPr dirty="0" sz="1100" spc="190">
                <a:latin typeface="Arial"/>
                <a:cs typeface="Arial"/>
              </a:rPr>
              <a:t> </a:t>
            </a:r>
            <a:r>
              <a:rPr dirty="0" sz="1100">
                <a:latin typeface="Arial"/>
                <a:cs typeface="Arial"/>
              </a:rPr>
              <a:t>a</a:t>
            </a:r>
            <a:endParaRPr sz="1100">
              <a:latin typeface="Arial"/>
              <a:cs typeface="Arial"/>
            </a:endParaRPr>
          </a:p>
          <a:p>
            <a:pPr algn="just" marL="12700" marR="6350">
              <a:lnSpc>
                <a:spcPct val="110000"/>
              </a:lnSpc>
              <a:spcBef>
                <a:spcPts val="15"/>
              </a:spcBef>
            </a:pPr>
            <a:r>
              <a:rPr dirty="0" sz="1100">
                <a:latin typeface="Arial"/>
                <a:cs typeface="Arial"/>
              </a:rPr>
              <a:t>period of time helps in your understanding of a particular  subject/ topic</a:t>
            </a:r>
            <a:r>
              <a:rPr dirty="0" sz="1100" spc="-5">
                <a:latin typeface="Arial"/>
                <a:cs typeface="Arial"/>
              </a:rPr>
              <a:t> better.</a:t>
            </a:r>
            <a:endParaRPr sz="1100">
              <a:latin typeface="Arial"/>
              <a:cs typeface="Arial"/>
            </a:endParaRPr>
          </a:p>
          <a:p>
            <a:pPr algn="just" marL="215265" indent="-203200">
              <a:lnSpc>
                <a:spcPct val="100000"/>
              </a:lnSpc>
              <a:spcBef>
                <a:spcPts val="130"/>
              </a:spcBef>
              <a:buAutoNum type="arabicParenR" startAt="3"/>
              <a:tabLst>
                <a:tab pos="215900" algn="l"/>
              </a:tabLst>
            </a:pPr>
            <a:r>
              <a:rPr dirty="0" sz="1100" i="1">
                <a:latin typeface="Arial"/>
                <a:cs typeface="Arial"/>
              </a:rPr>
              <a:t>Choose </a:t>
            </a:r>
            <a:r>
              <a:rPr dirty="0" sz="1100" spc="-5" i="1">
                <a:latin typeface="Arial"/>
                <a:cs typeface="Arial"/>
              </a:rPr>
              <a:t>Magazines </a:t>
            </a:r>
            <a:r>
              <a:rPr dirty="0" sz="1100" i="1">
                <a:latin typeface="Arial"/>
                <a:cs typeface="Arial"/>
              </a:rPr>
              <a:t>that are Rich in</a:t>
            </a:r>
            <a:r>
              <a:rPr dirty="0" sz="1100" spc="-5" i="1">
                <a:latin typeface="Arial"/>
                <a:cs typeface="Arial"/>
              </a:rPr>
              <a:t> Content</a:t>
            </a:r>
            <a:endParaRPr sz="1100">
              <a:latin typeface="Arial"/>
              <a:cs typeface="Arial"/>
            </a:endParaRPr>
          </a:p>
          <a:p>
            <a:pPr algn="just" marL="12700" marR="8890">
              <a:lnSpc>
                <a:spcPct val="110000"/>
              </a:lnSpc>
            </a:pPr>
            <a:r>
              <a:rPr dirty="0" sz="1100">
                <a:latin typeface="Arial"/>
                <a:cs typeface="Arial"/>
              </a:rPr>
              <a:t>Always opt for magazines that are content rich and not just full  of</a:t>
            </a:r>
            <a:r>
              <a:rPr dirty="0" sz="1100" spc="-5">
                <a:latin typeface="Arial"/>
                <a:cs typeface="Arial"/>
              </a:rPr>
              <a:t> </a:t>
            </a:r>
            <a:r>
              <a:rPr dirty="0" sz="1100">
                <a:latin typeface="Arial"/>
                <a:cs typeface="Arial"/>
              </a:rPr>
              <a:t>advertisements.</a:t>
            </a:r>
            <a:endParaRPr sz="1100">
              <a:latin typeface="Arial"/>
              <a:cs typeface="Arial"/>
            </a:endParaRPr>
          </a:p>
          <a:p>
            <a:pPr algn="just" marL="215265" indent="-203200">
              <a:lnSpc>
                <a:spcPct val="100000"/>
              </a:lnSpc>
              <a:spcBef>
                <a:spcPts val="145"/>
              </a:spcBef>
              <a:buAutoNum type="arabicParenR" startAt="4"/>
              <a:tabLst>
                <a:tab pos="215900" algn="l"/>
              </a:tabLst>
            </a:pPr>
            <a:r>
              <a:rPr dirty="0" sz="1100" i="1">
                <a:latin typeface="Arial"/>
                <a:cs typeface="Arial"/>
              </a:rPr>
              <a:t>Be Aware of Topics </a:t>
            </a:r>
            <a:r>
              <a:rPr dirty="0" sz="1100" spc="-5" i="1">
                <a:latin typeface="Arial"/>
                <a:cs typeface="Arial"/>
              </a:rPr>
              <a:t>that </a:t>
            </a:r>
            <a:r>
              <a:rPr dirty="0" sz="1100" i="1">
                <a:latin typeface="Arial"/>
                <a:cs typeface="Arial"/>
              </a:rPr>
              <a:t>are</a:t>
            </a:r>
            <a:r>
              <a:rPr dirty="0" sz="1100" spc="-30" i="1">
                <a:latin typeface="Arial"/>
                <a:cs typeface="Arial"/>
              </a:rPr>
              <a:t> </a:t>
            </a:r>
            <a:r>
              <a:rPr dirty="0" sz="1100" i="1">
                <a:latin typeface="Arial"/>
                <a:cs typeface="Arial"/>
              </a:rPr>
              <a:t>Repeated</a:t>
            </a:r>
            <a:endParaRPr sz="1100">
              <a:latin typeface="Arial"/>
              <a:cs typeface="Arial"/>
            </a:endParaRPr>
          </a:p>
          <a:p>
            <a:pPr algn="just" marL="12700" marR="5715">
              <a:lnSpc>
                <a:spcPct val="110000"/>
              </a:lnSpc>
            </a:pPr>
            <a:r>
              <a:rPr dirty="0" sz="1100">
                <a:latin typeface="Arial"/>
                <a:cs typeface="Arial"/>
              </a:rPr>
              <a:t>Often, there are topics which re-appear with minute changes  and minor variations. Be aware of such topics well in</a:t>
            </a:r>
            <a:r>
              <a:rPr dirty="0" sz="1100" spc="-170">
                <a:latin typeface="Arial"/>
                <a:cs typeface="Arial"/>
              </a:rPr>
              <a:t> </a:t>
            </a:r>
            <a:r>
              <a:rPr dirty="0" sz="1100">
                <a:latin typeface="Arial"/>
                <a:cs typeface="Arial"/>
              </a:rPr>
              <a:t>advance</a:t>
            </a:r>
            <a:endParaRPr sz="1100">
              <a:latin typeface="Arial"/>
              <a:cs typeface="Arial"/>
            </a:endParaRPr>
          </a:p>
          <a:p>
            <a:pPr algn="just" marL="12700" marR="5080">
              <a:lnSpc>
                <a:spcPct val="110300"/>
              </a:lnSpc>
              <a:spcBef>
                <a:spcPts val="10"/>
              </a:spcBef>
            </a:pPr>
            <a:r>
              <a:rPr dirty="0" sz="1100">
                <a:latin typeface="Arial"/>
                <a:cs typeface="Arial"/>
              </a:rPr>
              <a:t>so that you have ample time to prepare for the same. Eg: the  issues of terrorism, gender inequality, poverty. Make sure you  know these topics </a:t>
            </a:r>
            <a:r>
              <a:rPr dirty="0" sz="1100" spc="-5">
                <a:latin typeface="Arial"/>
                <a:cs typeface="Arial"/>
              </a:rPr>
              <a:t>well </a:t>
            </a:r>
            <a:r>
              <a:rPr dirty="0" sz="1100">
                <a:latin typeface="Arial"/>
                <a:cs typeface="Arial"/>
              </a:rPr>
              <a:t>and can come up with some </a:t>
            </a:r>
            <a:r>
              <a:rPr dirty="0" sz="1100" spc="-5">
                <a:latin typeface="Arial"/>
                <a:cs typeface="Arial"/>
              </a:rPr>
              <a:t>unique,  </a:t>
            </a:r>
            <a:r>
              <a:rPr dirty="0" sz="1100">
                <a:latin typeface="Arial"/>
                <a:cs typeface="Arial"/>
              </a:rPr>
              <a:t>insightful points along </a:t>
            </a:r>
            <a:r>
              <a:rPr dirty="0" sz="1100" spc="-5">
                <a:latin typeface="Arial"/>
                <a:cs typeface="Arial"/>
              </a:rPr>
              <a:t>with </a:t>
            </a:r>
            <a:r>
              <a:rPr dirty="0" sz="1100">
                <a:latin typeface="Arial"/>
                <a:cs typeface="Arial"/>
              </a:rPr>
              <a:t>dates, stating</a:t>
            </a:r>
            <a:r>
              <a:rPr dirty="0" sz="1100" spc="-55">
                <a:latin typeface="Arial"/>
                <a:cs typeface="Arial"/>
              </a:rPr>
              <a:t> </a:t>
            </a:r>
            <a:r>
              <a:rPr dirty="0" sz="1100">
                <a:latin typeface="Arial"/>
                <a:cs typeface="Arial"/>
              </a:rPr>
              <a:t>facts.</a:t>
            </a:r>
            <a:endParaRPr sz="1100">
              <a:latin typeface="Arial"/>
              <a:cs typeface="Arial"/>
            </a:endParaRPr>
          </a:p>
          <a:p>
            <a:pPr>
              <a:lnSpc>
                <a:spcPct val="100000"/>
              </a:lnSpc>
              <a:spcBef>
                <a:spcPts val="15"/>
              </a:spcBef>
            </a:pPr>
            <a:endParaRPr sz="1350">
              <a:latin typeface="Arial"/>
              <a:cs typeface="Arial"/>
            </a:endParaRPr>
          </a:p>
          <a:p>
            <a:pPr marL="12700">
              <a:lnSpc>
                <a:spcPct val="100000"/>
              </a:lnSpc>
              <a:spcBef>
                <a:spcPts val="5"/>
              </a:spcBef>
            </a:pPr>
            <a:r>
              <a:rPr dirty="0" sz="1100" spc="-5" b="1">
                <a:latin typeface="Arial"/>
                <a:cs typeface="Arial"/>
              </a:rPr>
              <a:t>Activity:</a:t>
            </a:r>
            <a:endParaRPr sz="1100">
              <a:latin typeface="Arial"/>
              <a:cs typeface="Arial"/>
            </a:endParaRPr>
          </a:p>
          <a:p>
            <a:pPr algn="just" lvl="2" marL="12700" marR="5715" indent="39370">
              <a:lnSpc>
                <a:spcPct val="110000"/>
              </a:lnSpc>
              <a:spcBef>
                <a:spcPts val="10"/>
              </a:spcBef>
              <a:buAutoNum type="arabicPeriod"/>
              <a:tabLst>
                <a:tab pos="414020" algn="l"/>
              </a:tabLst>
            </a:pPr>
            <a:r>
              <a:rPr dirty="0" sz="1100" b="1">
                <a:latin typeface="Arial"/>
                <a:cs typeface="Arial"/>
              </a:rPr>
              <a:t>Imagine that </a:t>
            </a:r>
            <a:r>
              <a:rPr dirty="0" sz="1100" spc="-10" b="1">
                <a:latin typeface="Arial"/>
                <a:cs typeface="Arial"/>
              </a:rPr>
              <a:t>you </a:t>
            </a:r>
            <a:r>
              <a:rPr dirty="0" sz="1100" b="1">
                <a:latin typeface="Arial"/>
                <a:cs typeface="Arial"/>
              </a:rPr>
              <a:t>are a new candidate recently being  selected as a Pilot. Start discussing with other pilots on  paying attention to the feasibility and difficulty in  performing in </a:t>
            </a:r>
            <a:r>
              <a:rPr dirty="0" sz="1100" spc="-10" b="1">
                <a:latin typeface="Arial"/>
                <a:cs typeface="Arial"/>
              </a:rPr>
              <a:t>your</a:t>
            </a:r>
            <a:r>
              <a:rPr dirty="0" sz="1100" spc="-5" b="1">
                <a:latin typeface="Arial"/>
                <a:cs typeface="Arial"/>
              </a:rPr>
              <a:t> </a:t>
            </a:r>
            <a:r>
              <a:rPr dirty="0" sz="1100" b="1">
                <a:latin typeface="Arial"/>
                <a:cs typeface="Arial"/>
              </a:rPr>
              <a:t>job!</a:t>
            </a:r>
            <a:endParaRPr sz="1100">
              <a:latin typeface="Arial"/>
              <a:cs typeface="Arial"/>
            </a:endParaRPr>
          </a:p>
          <a:p>
            <a:pPr lvl="2">
              <a:lnSpc>
                <a:spcPct val="100000"/>
              </a:lnSpc>
              <a:spcBef>
                <a:spcPts val="25"/>
              </a:spcBef>
              <a:buFont typeface="Arial"/>
              <a:buAutoNum type="arabicPeriod"/>
            </a:pPr>
            <a:endParaRPr sz="1250">
              <a:latin typeface="Arial"/>
              <a:cs typeface="Arial"/>
            </a:endParaRPr>
          </a:p>
          <a:p>
            <a:pPr algn="just" lvl="2" marL="12700" marR="6985">
              <a:lnSpc>
                <a:spcPct val="110000"/>
              </a:lnSpc>
              <a:buAutoNum type="arabicPeriod"/>
              <a:tabLst>
                <a:tab pos="413384" algn="l"/>
              </a:tabLst>
            </a:pPr>
            <a:r>
              <a:rPr dirty="0" sz="1100" b="1">
                <a:latin typeface="Arial"/>
                <a:cs typeface="Arial"/>
              </a:rPr>
              <a:t>Imagine that </a:t>
            </a:r>
            <a:r>
              <a:rPr dirty="0" sz="1100" spc="-10" b="1">
                <a:latin typeface="Arial"/>
                <a:cs typeface="Arial"/>
              </a:rPr>
              <a:t>you </a:t>
            </a:r>
            <a:r>
              <a:rPr dirty="0" sz="1100" b="1">
                <a:latin typeface="Arial"/>
                <a:cs typeface="Arial"/>
              </a:rPr>
              <a:t>are a pilot and </a:t>
            </a:r>
            <a:r>
              <a:rPr dirty="0" sz="1100" spc="-10" b="1">
                <a:latin typeface="Arial"/>
                <a:cs typeface="Arial"/>
              </a:rPr>
              <a:t>you </a:t>
            </a:r>
            <a:r>
              <a:rPr dirty="0" sz="1100" b="1">
                <a:latin typeface="Arial"/>
                <a:cs typeface="Arial"/>
              </a:rPr>
              <a:t>have been  cleared for take-off, upon getting airborne with the gear,  what kind of </a:t>
            </a:r>
            <a:r>
              <a:rPr dirty="0" sz="1100" spc="-5" b="1">
                <a:latin typeface="Arial"/>
                <a:cs typeface="Arial"/>
              </a:rPr>
              <a:t>discussion </a:t>
            </a:r>
            <a:r>
              <a:rPr dirty="0" sz="1100" b="1">
                <a:latin typeface="Arial"/>
                <a:cs typeface="Arial"/>
              </a:rPr>
              <a:t>are </a:t>
            </a:r>
            <a:r>
              <a:rPr dirty="0" sz="1100" spc="-10" b="1">
                <a:latin typeface="Arial"/>
                <a:cs typeface="Arial"/>
              </a:rPr>
              <a:t>you </a:t>
            </a:r>
            <a:r>
              <a:rPr dirty="0" sz="1100" b="1">
                <a:latin typeface="Arial"/>
                <a:cs typeface="Arial"/>
              </a:rPr>
              <a:t>going to have </a:t>
            </a:r>
            <a:r>
              <a:rPr dirty="0" sz="1100" spc="5" b="1">
                <a:latin typeface="Arial"/>
                <a:cs typeface="Arial"/>
              </a:rPr>
              <a:t>with </a:t>
            </a:r>
            <a:r>
              <a:rPr dirty="0" sz="1100" b="1">
                <a:latin typeface="Arial"/>
                <a:cs typeface="Arial"/>
              </a:rPr>
              <a:t>the  Captain and </a:t>
            </a:r>
            <a:r>
              <a:rPr dirty="0" sz="1100" spc="-5" b="1">
                <a:latin typeface="Arial"/>
                <a:cs typeface="Arial"/>
              </a:rPr>
              <a:t>others </a:t>
            </a:r>
            <a:r>
              <a:rPr dirty="0" sz="1100" b="1">
                <a:latin typeface="Arial"/>
                <a:cs typeface="Arial"/>
              </a:rPr>
              <a:t>in the </a:t>
            </a:r>
            <a:r>
              <a:rPr dirty="0" sz="1100" spc="-10" b="1">
                <a:latin typeface="Arial"/>
                <a:cs typeface="Arial"/>
              </a:rPr>
              <a:t>crew?</a:t>
            </a:r>
            <a:endParaRPr sz="1100">
              <a:latin typeface="Arial"/>
              <a:cs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11200" y="436891"/>
            <a:ext cx="1539240" cy="193675"/>
          </a:xfrm>
          <a:prstGeom prst="rect">
            <a:avLst/>
          </a:prstGeom>
        </p:spPr>
        <p:txBody>
          <a:bodyPr wrap="square" lIns="0" tIns="12700" rIns="0" bIns="0" rtlCol="0" vert="horz">
            <a:spAutoFit/>
          </a:bodyPr>
          <a:lstStyle/>
          <a:p>
            <a:pPr marL="12700">
              <a:lnSpc>
                <a:spcPct val="100000"/>
              </a:lnSpc>
              <a:spcBef>
                <a:spcPts val="100"/>
              </a:spcBef>
            </a:pPr>
            <a:r>
              <a:rPr dirty="0" sz="1100" spc="-120">
                <a:latin typeface="Arial"/>
                <a:cs typeface="Arial"/>
              </a:rPr>
              <a:t>SATHYABAMA</a:t>
            </a:r>
            <a:r>
              <a:rPr dirty="0" sz="1100" spc="-70">
                <a:latin typeface="Arial"/>
                <a:cs typeface="Arial"/>
              </a:rPr>
              <a:t> </a:t>
            </a:r>
            <a:r>
              <a:rPr dirty="0" sz="1100" spc="-135">
                <a:latin typeface="Arial"/>
                <a:cs typeface="Arial"/>
              </a:rPr>
              <a:t>UNIVERSITY</a:t>
            </a:r>
            <a:endParaRPr sz="1100">
              <a:latin typeface="Arial"/>
              <a:cs typeface="Arial"/>
            </a:endParaRPr>
          </a:p>
        </p:txBody>
      </p:sp>
      <p:sp>
        <p:nvSpPr>
          <p:cNvPr id="3" name="object 3"/>
          <p:cNvSpPr txBox="1"/>
          <p:nvPr/>
        </p:nvSpPr>
        <p:spPr>
          <a:xfrm>
            <a:off x="3047505" y="436891"/>
            <a:ext cx="1629410" cy="193675"/>
          </a:xfrm>
          <a:prstGeom prst="rect">
            <a:avLst/>
          </a:prstGeom>
        </p:spPr>
        <p:txBody>
          <a:bodyPr wrap="square" lIns="0" tIns="12700" rIns="0" bIns="0" rtlCol="0" vert="horz">
            <a:spAutoFit/>
          </a:bodyPr>
          <a:lstStyle/>
          <a:p>
            <a:pPr marL="12700">
              <a:lnSpc>
                <a:spcPct val="100000"/>
              </a:lnSpc>
              <a:spcBef>
                <a:spcPts val="100"/>
              </a:spcBef>
            </a:pPr>
            <a:r>
              <a:rPr dirty="0" sz="1100" spc="-85">
                <a:latin typeface="Arial"/>
                <a:cs typeface="Arial"/>
              </a:rPr>
              <a:t>UNIT </a:t>
            </a:r>
            <a:r>
              <a:rPr dirty="0" sz="1100" spc="-70">
                <a:latin typeface="Arial"/>
                <a:cs typeface="Arial"/>
              </a:rPr>
              <a:t>IV </a:t>
            </a:r>
            <a:r>
              <a:rPr dirty="0" sz="1100" spc="-135">
                <a:latin typeface="Arial"/>
                <a:cs typeface="Arial"/>
              </a:rPr>
              <a:t>FLYING </a:t>
            </a:r>
            <a:r>
              <a:rPr dirty="0" sz="1100" spc="-55">
                <a:latin typeface="Arial"/>
                <a:cs typeface="Arial"/>
              </a:rPr>
              <a:t>IN</a:t>
            </a:r>
            <a:r>
              <a:rPr dirty="0" sz="1100" spc="-185">
                <a:latin typeface="Arial"/>
                <a:cs typeface="Arial"/>
              </a:rPr>
              <a:t> </a:t>
            </a:r>
            <a:r>
              <a:rPr dirty="0" sz="1100" spc="-160">
                <a:latin typeface="Arial"/>
                <a:cs typeface="Arial"/>
              </a:rPr>
              <a:t>COLOURS</a:t>
            </a:r>
            <a:endParaRPr sz="1100">
              <a:latin typeface="Arial"/>
              <a:cs typeface="Arial"/>
            </a:endParaRPr>
          </a:p>
        </p:txBody>
      </p:sp>
      <p:sp>
        <p:nvSpPr>
          <p:cNvPr id="4" name="object 4"/>
          <p:cNvSpPr/>
          <p:nvPr/>
        </p:nvSpPr>
        <p:spPr>
          <a:xfrm>
            <a:off x="723900" y="1917192"/>
            <a:ext cx="198119" cy="199644"/>
          </a:xfrm>
          <a:prstGeom prst="rect">
            <a:avLst/>
          </a:prstGeom>
          <a:blipFill>
            <a:blip r:embed="rId2" cstate="print"/>
            <a:stretch>
              <a:fillRect/>
            </a:stretch>
          </a:blipFill>
        </p:spPr>
        <p:txBody>
          <a:bodyPr wrap="square" lIns="0" tIns="0" rIns="0" bIns="0" rtlCol="0"/>
          <a:lstStyle/>
          <a:p/>
        </p:txBody>
      </p:sp>
      <p:sp>
        <p:nvSpPr>
          <p:cNvPr id="5" name="object 5"/>
          <p:cNvSpPr txBox="1"/>
          <p:nvPr/>
        </p:nvSpPr>
        <p:spPr>
          <a:xfrm>
            <a:off x="711200" y="1067827"/>
            <a:ext cx="3990975" cy="5922645"/>
          </a:xfrm>
          <a:prstGeom prst="rect">
            <a:avLst/>
          </a:prstGeom>
        </p:spPr>
        <p:txBody>
          <a:bodyPr wrap="square" lIns="0" tIns="12700" rIns="0" bIns="0" rtlCol="0" vert="horz">
            <a:spAutoFit/>
          </a:bodyPr>
          <a:lstStyle/>
          <a:p>
            <a:pPr lvl="1" marL="440690" indent="-428625">
              <a:lnSpc>
                <a:spcPct val="100000"/>
              </a:lnSpc>
              <a:spcBef>
                <a:spcPts val="100"/>
              </a:spcBef>
              <a:buAutoNum type="arabicPeriod" startAt="10"/>
              <a:tabLst>
                <a:tab pos="441325" algn="l"/>
              </a:tabLst>
            </a:pPr>
            <a:r>
              <a:rPr dirty="0" sz="1100" spc="-5" b="1">
                <a:latin typeface="Arial"/>
                <a:cs typeface="Arial"/>
              </a:rPr>
              <a:t>LISTENING:</a:t>
            </a:r>
            <a:endParaRPr sz="1100">
              <a:latin typeface="Arial"/>
              <a:cs typeface="Arial"/>
            </a:endParaRPr>
          </a:p>
          <a:p>
            <a:pPr lvl="1">
              <a:lnSpc>
                <a:spcPct val="100000"/>
              </a:lnSpc>
              <a:spcBef>
                <a:spcPts val="35"/>
              </a:spcBef>
              <a:buFont typeface="Arial"/>
              <a:buAutoNum type="arabicPeriod" startAt="10"/>
            </a:pPr>
            <a:endParaRPr sz="1350">
              <a:latin typeface="Arial"/>
              <a:cs typeface="Arial"/>
            </a:endParaRPr>
          </a:p>
          <a:p>
            <a:pPr marL="12700">
              <a:lnSpc>
                <a:spcPct val="100000"/>
              </a:lnSpc>
            </a:pPr>
            <a:r>
              <a:rPr dirty="0" sz="1100" spc="-5" b="1">
                <a:latin typeface="Arial"/>
                <a:cs typeface="Arial"/>
              </a:rPr>
              <a:t>LISTENING </a:t>
            </a:r>
            <a:r>
              <a:rPr dirty="0" sz="1100" b="1">
                <a:latin typeface="Arial"/>
                <a:cs typeface="Arial"/>
              </a:rPr>
              <a:t>AND CLASSIFYING </a:t>
            </a:r>
            <a:r>
              <a:rPr dirty="0" sz="1100" spc="-5" b="1">
                <a:latin typeface="Arial"/>
                <a:cs typeface="Arial"/>
              </a:rPr>
              <a:t>INFORMATION</a:t>
            </a:r>
            <a:endParaRPr sz="1100">
              <a:latin typeface="Arial"/>
              <a:cs typeface="Arial"/>
            </a:endParaRPr>
          </a:p>
          <a:p>
            <a:pPr>
              <a:lnSpc>
                <a:spcPct val="100000"/>
              </a:lnSpc>
            </a:pPr>
            <a:endParaRPr sz="1250">
              <a:latin typeface="Arial"/>
              <a:cs typeface="Arial"/>
            </a:endParaRPr>
          </a:p>
          <a:p>
            <a:pPr lvl="2" marL="12700" marR="39370">
              <a:lnSpc>
                <a:spcPct val="110900"/>
              </a:lnSpc>
              <a:buAutoNum type="arabicPeriod"/>
              <a:tabLst>
                <a:tab pos="596265" algn="l"/>
                <a:tab pos="596900" algn="l"/>
              </a:tabLst>
            </a:pPr>
            <a:r>
              <a:rPr dirty="0" sz="1100" b="1">
                <a:latin typeface="Arial"/>
                <a:cs typeface="Arial"/>
              </a:rPr>
              <a:t>Listen to the </a:t>
            </a:r>
            <a:r>
              <a:rPr dirty="0" sz="1100" spc="-5" b="1">
                <a:latin typeface="Arial"/>
                <a:cs typeface="Arial"/>
              </a:rPr>
              <a:t>audio </a:t>
            </a:r>
            <a:r>
              <a:rPr dirty="0" sz="1100" b="1">
                <a:latin typeface="Arial"/>
                <a:cs typeface="Arial"/>
              </a:rPr>
              <a:t>and say whether the </a:t>
            </a:r>
            <a:r>
              <a:rPr dirty="0" sz="1100" spc="-5" b="1">
                <a:latin typeface="Arial"/>
                <a:cs typeface="Arial"/>
              </a:rPr>
              <a:t>following  </a:t>
            </a:r>
            <a:r>
              <a:rPr dirty="0" sz="1100" b="1">
                <a:latin typeface="Arial"/>
                <a:cs typeface="Arial"/>
              </a:rPr>
              <a:t>statements are true or false and </a:t>
            </a:r>
            <a:r>
              <a:rPr dirty="0" sz="1100" spc="-5" b="1">
                <a:latin typeface="Arial"/>
                <a:cs typeface="Arial"/>
              </a:rPr>
              <a:t>correct </a:t>
            </a:r>
            <a:r>
              <a:rPr dirty="0" sz="1100" b="1">
                <a:latin typeface="Arial"/>
                <a:cs typeface="Arial"/>
              </a:rPr>
              <a:t>the false</a:t>
            </a:r>
            <a:r>
              <a:rPr dirty="0" sz="1100" spc="-20" b="1">
                <a:latin typeface="Arial"/>
                <a:cs typeface="Arial"/>
              </a:rPr>
              <a:t> </a:t>
            </a:r>
            <a:r>
              <a:rPr dirty="0" sz="1100" spc="-5" b="1">
                <a:latin typeface="Arial"/>
                <a:cs typeface="Arial"/>
              </a:rPr>
              <a:t>statement</a:t>
            </a:r>
            <a:endParaRPr sz="1100">
              <a:latin typeface="Arial"/>
              <a:cs typeface="Arial"/>
            </a:endParaRPr>
          </a:p>
          <a:p>
            <a:pPr lvl="3" marL="469900" marR="5080" indent="-228600">
              <a:lnSpc>
                <a:spcPct val="110000"/>
              </a:lnSpc>
              <a:spcBef>
                <a:spcPts val="15"/>
              </a:spcBef>
              <a:buAutoNum type="arabicPeriod"/>
              <a:tabLst>
                <a:tab pos="469900" algn="l"/>
              </a:tabLst>
            </a:pPr>
            <a:r>
              <a:rPr dirty="0" sz="1100">
                <a:latin typeface="Arial"/>
                <a:cs typeface="Arial"/>
              </a:rPr>
              <a:t>Low weight and very large rooms and the high design  range are the </a:t>
            </a:r>
            <a:r>
              <a:rPr dirty="0" sz="1100" spc="-5">
                <a:latin typeface="Arial"/>
                <a:cs typeface="Arial"/>
              </a:rPr>
              <a:t>essential </a:t>
            </a:r>
            <a:r>
              <a:rPr dirty="0" sz="1100">
                <a:latin typeface="Arial"/>
                <a:cs typeface="Arial"/>
              </a:rPr>
              <a:t>factors for the</a:t>
            </a:r>
            <a:r>
              <a:rPr dirty="0" sz="1100" spc="-35">
                <a:latin typeface="Arial"/>
                <a:cs typeface="Arial"/>
              </a:rPr>
              <a:t> </a:t>
            </a:r>
            <a:r>
              <a:rPr dirty="0" sz="1100">
                <a:latin typeface="Arial"/>
                <a:cs typeface="Arial"/>
              </a:rPr>
              <a:t>industry.</a:t>
            </a:r>
            <a:endParaRPr sz="1100">
              <a:latin typeface="Arial"/>
              <a:cs typeface="Arial"/>
            </a:endParaRPr>
          </a:p>
          <a:p>
            <a:pPr lvl="3" marL="469900" marR="6985" indent="-228600">
              <a:lnSpc>
                <a:spcPts val="1460"/>
              </a:lnSpc>
              <a:spcBef>
                <a:spcPts val="65"/>
              </a:spcBef>
              <a:buAutoNum type="arabicPeriod"/>
              <a:tabLst>
                <a:tab pos="469900" algn="l"/>
              </a:tabLst>
            </a:pPr>
            <a:r>
              <a:rPr dirty="0" sz="1100">
                <a:latin typeface="Arial"/>
                <a:cs typeface="Arial"/>
              </a:rPr>
              <a:t>The normal </a:t>
            </a:r>
            <a:r>
              <a:rPr dirty="0" sz="1100" spc="-5">
                <a:latin typeface="Arial"/>
                <a:cs typeface="Arial"/>
              </a:rPr>
              <a:t>weight </a:t>
            </a:r>
            <a:r>
              <a:rPr dirty="0" sz="1100">
                <a:latin typeface="Arial"/>
                <a:cs typeface="Arial"/>
              </a:rPr>
              <a:t>of an airbusA380 is six hundred and  fifty</a:t>
            </a:r>
            <a:r>
              <a:rPr dirty="0" sz="1100" spc="-5">
                <a:latin typeface="Arial"/>
                <a:cs typeface="Arial"/>
              </a:rPr>
              <a:t> </a:t>
            </a:r>
            <a:r>
              <a:rPr dirty="0" sz="1100">
                <a:latin typeface="Arial"/>
                <a:cs typeface="Arial"/>
              </a:rPr>
              <a:t>tons.</a:t>
            </a:r>
            <a:endParaRPr sz="1100">
              <a:latin typeface="Arial"/>
              <a:cs typeface="Arial"/>
            </a:endParaRPr>
          </a:p>
          <a:p>
            <a:pPr lvl="3" marL="469900" marR="7620" indent="-228600">
              <a:lnSpc>
                <a:spcPts val="1450"/>
              </a:lnSpc>
              <a:buAutoNum type="arabicPeriod"/>
              <a:tabLst>
                <a:tab pos="469900" algn="l"/>
              </a:tabLst>
            </a:pPr>
            <a:r>
              <a:rPr dirty="0" sz="1100">
                <a:latin typeface="Arial"/>
                <a:cs typeface="Arial"/>
              </a:rPr>
              <a:t>Airbus has wings with a length of about twenty eight  meters</a:t>
            </a:r>
            <a:endParaRPr sz="1100">
              <a:latin typeface="Arial"/>
              <a:cs typeface="Arial"/>
            </a:endParaRPr>
          </a:p>
          <a:p>
            <a:pPr lvl="3" marL="469900" marR="6350" indent="-228600">
              <a:lnSpc>
                <a:spcPts val="1450"/>
              </a:lnSpc>
              <a:spcBef>
                <a:spcPts val="5"/>
              </a:spcBef>
              <a:buAutoNum type="arabicPeriod"/>
              <a:tabLst>
                <a:tab pos="469900" algn="l"/>
              </a:tabLst>
            </a:pPr>
            <a:r>
              <a:rPr dirty="0" sz="1100">
                <a:latin typeface="Arial"/>
                <a:cs typeface="Arial"/>
              </a:rPr>
              <a:t>Industries that concerned with the </a:t>
            </a:r>
            <a:r>
              <a:rPr dirty="0" sz="1100" spc="-5">
                <a:latin typeface="Arial"/>
                <a:cs typeface="Arial"/>
              </a:rPr>
              <a:t>weight </a:t>
            </a:r>
            <a:r>
              <a:rPr dirty="0" sz="1100">
                <a:latin typeface="Arial"/>
                <a:cs typeface="Arial"/>
              </a:rPr>
              <a:t>reductions are  highly interested in</a:t>
            </a:r>
            <a:r>
              <a:rPr dirty="0" sz="1100" spc="-25">
                <a:latin typeface="Arial"/>
                <a:cs typeface="Arial"/>
              </a:rPr>
              <a:t> </a:t>
            </a:r>
            <a:r>
              <a:rPr dirty="0" sz="1100" spc="-5">
                <a:latin typeface="Arial"/>
                <a:cs typeface="Arial"/>
              </a:rPr>
              <a:t>composites</a:t>
            </a:r>
            <a:endParaRPr sz="1100">
              <a:latin typeface="Arial"/>
              <a:cs typeface="Arial"/>
            </a:endParaRPr>
          </a:p>
          <a:p>
            <a:pPr lvl="3" marL="469900" marR="6350" indent="-228600">
              <a:lnSpc>
                <a:spcPts val="1450"/>
              </a:lnSpc>
              <a:spcBef>
                <a:spcPts val="15"/>
              </a:spcBef>
              <a:buAutoNum type="arabicPeriod"/>
              <a:tabLst>
                <a:tab pos="469900" algn="l"/>
              </a:tabLst>
            </a:pPr>
            <a:r>
              <a:rPr dirty="0" sz="1100">
                <a:latin typeface="Arial"/>
                <a:cs typeface="Arial"/>
              </a:rPr>
              <a:t>A Fortran PPS is </a:t>
            </a:r>
            <a:r>
              <a:rPr dirty="0" sz="1100" spc="-5">
                <a:latin typeface="Arial"/>
                <a:cs typeface="Arial"/>
              </a:rPr>
              <a:t>commonly </a:t>
            </a:r>
            <a:r>
              <a:rPr dirty="0" sz="1100">
                <a:latin typeface="Arial"/>
                <a:cs typeface="Arial"/>
              </a:rPr>
              <a:t>used as the basic material  for a fiber </a:t>
            </a:r>
            <a:r>
              <a:rPr dirty="0" sz="1100" spc="-5">
                <a:latin typeface="Arial"/>
                <a:cs typeface="Arial"/>
              </a:rPr>
              <a:t>reinforced </a:t>
            </a:r>
            <a:r>
              <a:rPr dirty="0" sz="1100">
                <a:latin typeface="Arial"/>
                <a:cs typeface="Arial"/>
              </a:rPr>
              <a:t>thermoplastic.</a:t>
            </a:r>
            <a:endParaRPr sz="1100">
              <a:latin typeface="Arial"/>
              <a:cs typeface="Arial"/>
            </a:endParaRPr>
          </a:p>
          <a:p>
            <a:pPr lvl="3">
              <a:lnSpc>
                <a:spcPct val="100000"/>
              </a:lnSpc>
              <a:spcBef>
                <a:spcPts val="20"/>
              </a:spcBef>
              <a:buFont typeface="Arial"/>
              <a:buAutoNum type="arabicPeriod"/>
            </a:pPr>
            <a:endParaRPr sz="1300">
              <a:latin typeface="Arial"/>
              <a:cs typeface="Arial"/>
            </a:endParaRPr>
          </a:p>
          <a:p>
            <a:pPr lvl="2" marL="558165" indent="-546100">
              <a:lnSpc>
                <a:spcPct val="100000"/>
              </a:lnSpc>
              <a:spcBef>
                <a:spcPts val="5"/>
              </a:spcBef>
              <a:buAutoNum type="arabicPeriod"/>
              <a:tabLst>
                <a:tab pos="558800" algn="l"/>
              </a:tabLst>
            </a:pPr>
            <a:r>
              <a:rPr dirty="0" sz="1100" b="1">
                <a:latin typeface="Arial"/>
                <a:cs typeface="Arial"/>
              </a:rPr>
              <a:t>Listen to the audio and choose the best</a:t>
            </a:r>
            <a:r>
              <a:rPr dirty="0" sz="1100" spc="-75" b="1">
                <a:latin typeface="Arial"/>
                <a:cs typeface="Arial"/>
              </a:rPr>
              <a:t> </a:t>
            </a:r>
            <a:r>
              <a:rPr dirty="0" sz="1100" spc="-5" b="1">
                <a:latin typeface="Arial"/>
                <a:cs typeface="Arial"/>
              </a:rPr>
              <a:t>answer.</a:t>
            </a:r>
            <a:endParaRPr sz="1100">
              <a:latin typeface="Arial"/>
              <a:cs typeface="Arial"/>
            </a:endParaRPr>
          </a:p>
          <a:p>
            <a:pPr>
              <a:lnSpc>
                <a:spcPct val="100000"/>
              </a:lnSpc>
              <a:spcBef>
                <a:spcPts val="55"/>
              </a:spcBef>
            </a:pPr>
            <a:endParaRPr sz="1350">
              <a:latin typeface="Arial"/>
              <a:cs typeface="Arial"/>
            </a:endParaRPr>
          </a:p>
          <a:p>
            <a:pPr marL="168275" indent="-156210">
              <a:lnSpc>
                <a:spcPct val="100000"/>
              </a:lnSpc>
              <a:buAutoNum type="arabicPeriod"/>
              <a:tabLst>
                <a:tab pos="168910" algn="l"/>
              </a:tabLst>
            </a:pPr>
            <a:r>
              <a:rPr dirty="0" sz="1100">
                <a:latin typeface="Arial"/>
                <a:cs typeface="Arial"/>
              </a:rPr>
              <a:t>PPS</a:t>
            </a:r>
            <a:r>
              <a:rPr dirty="0" sz="1100" spc="-90">
                <a:latin typeface="Arial"/>
                <a:cs typeface="Arial"/>
              </a:rPr>
              <a:t> </a:t>
            </a:r>
            <a:r>
              <a:rPr dirty="0" sz="1100">
                <a:latin typeface="Arial"/>
                <a:cs typeface="Arial"/>
              </a:rPr>
              <a:t>is</a:t>
            </a:r>
            <a:endParaRPr sz="1100">
              <a:latin typeface="Arial"/>
              <a:cs typeface="Arial"/>
            </a:endParaRPr>
          </a:p>
          <a:p>
            <a:pPr lvl="1" marL="370840" indent="-163830">
              <a:lnSpc>
                <a:spcPct val="100000"/>
              </a:lnSpc>
              <a:spcBef>
                <a:spcPts val="130"/>
              </a:spcBef>
              <a:buAutoNum type="alphaLcParenR"/>
              <a:tabLst>
                <a:tab pos="371475" algn="l"/>
              </a:tabLst>
            </a:pPr>
            <a:r>
              <a:rPr dirty="0" sz="1100">
                <a:latin typeface="Arial"/>
                <a:cs typeface="Arial"/>
              </a:rPr>
              <a:t>Poly Phosphorous </a:t>
            </a:r>
            <a:r>
              <a:rPr dirty="0" sz="1100" spc="-5">
                <a:latin typeface="Arial"/>
                <a:cs typeface="Arial"/>
              </a:rPr>
              <a:t>Sulphate  </a:t>
            </a:r>
            <a:r>
              <a:rPr dirty="0" sz="1100">
                <a:latin typeface="Arial"/>
                <a:cs typeface="Arial"/>
              </a:rPr>
              <a:t>b) Poly Phenylene</a:t>
            </a:r>
            <a:r>
              <a:rPr dirty="0" sz="1100" spc="-30">
                <a:latin typeface="Arial"/>
                <a:cs typeface="Arial"/>
              </a:rPr>
              <a:t> </a:t>
            </a:r>
            <a:r>
              <a:rPr dirty="0" sz="1100" spc="-5">
                <a:latin typeface="Arial"/>
                <a:cs typeface="Arial"/>
              </a:rPr>
              <a:t>sulfide</a:t>
            </a:r>
            <a:endParaRPr sz="1100">
              <a:latin typeface="Arial"/>
              <a:cs typeface="Arial"/>
            </a:endParaRPr>
          </a:p>
          <a:p>
            <a:pPr marL="207645">
              <a:lnSpc>
                <a:spcPct val="100000"/>
              </a:lnSpc>
              <a:spcBef>
                <a:spcPts val="135"/>
              </a:spcBef>
            </a:pPr>
            <a:r>
              <a:rPr dirty="0" sz="1100">
                <a:latin typeface="Arial"/>
                <a:cs typeface="Arial"/>
              </a:rPr>
              <a:t>c) Poly Plastic</a:t>
            </a:r>
            <a:r>
              <a:rPr dirty="0" sz="1100" spc="280">
                <a:latin typeface="Arial"/>
                <a:cs typeface="Arial"/>
              </a:rPr>
              <a:t> </a:t>
            </a:r>
            <a:r>
              <a:rPr dirty="0" sz="1100">
                <a:latin typeface="Arial"/>
                <a:cs typeface="Arial"/>
              </a:rPr>
              <a:t>Sulphide</a:t>
            </a:r>
            <a:endParaRPr sz="1100">
              <a:latin typeface="Arial"/>
              <a:cs typeface="Arial"/>
            </a:endParaRPr>
          </a:p>
          <a:p>
            <a:pPr marL="168910" marR="915035" indent="-168910">
              <a:lnSpc>
                <a:spcPts val="1460"/>
              </a:lnSpc>
              <a:spcBef>
                <a:spcPts val="60"/>
              </a:spcBef>
              <a:buAutoNum type="arabicPeriod" startAt="2"/>
              <a:tabLst>
                <a:tab pos="168910" algn="l"/>
                <a:tab pos="1238885" algn="l"/>
                <a:tab pos="1653539" algn="l"/>
                <a:tab pos="2299970" algn="l"/>
              </a:tabLst>
            </a:pPr>
            <a:r>
              <a:rPr dirty="0" sz="1100">
                <a:latin typeface="Arial"/>
                <a:cs typeface="Arial"/>
              </a:rPr>
              <a:t>Polymers</a:t>
            </a:r>
            <a:r>
              <a:rPr dirty="0" sz="1100" spc="20">
                <a:latin typeface="Arial"/>
                <a:cs typeface="Arial"/>
              </a:rPr>
              <a:t> </a:t>
            </a:r>
            <a:r>
              <a:rPr dirty="0" sz="1100">
                <a:latin typeface="Arial"/>
                <a:cs typeface="Arial"/>
              </a:rPr>
              <a:t>are</a:t>
            </a:r>
            <a:r>
              <a:rPr dirty="0" u="sng" sz="1100">
                <a:uFill>
                  <a:solidFill>
                    <a:srgbClr val="000000"/>
                  </a:solidFill>
                </a:uFill>
                <a:latin typeface="Arial"/>
                <a:cs typeface="Arial"/>
              </a:rPr>
              <a:t> 		</a:t>
            </a:r>
            <a:r>
              <a:rPr dirty="0" sz="1100">
                <a:latin typeface="Arial"/>
                <a:cs typeface="Arial"/>
              </a:rPr>
              <a:t>less </a:t>
            </a:r>
            <a:r>
              <a:rPr dirty="0" sz="1100" spc="-5">
                <a:latin typeface="Arial"/>
                <a:cs typeface="Arial"/>
              </a:rPr>
              <a:t>weight </a:t>
            </a:r>
            <a:r>
              <a:rPr dirty="0" sz="1100">
                <a:latin typeface="Arial"/>
                <a:cs typeface="Arial"/>
              </a:rPr>
              <a:t>than</a:t>
            </a:r>
            <a:r>
              <a:rPr dirty="0" sz="1100" spc="-65">
                <a:latin typeface="Arial"/>
                <a:cs typeface="Arial"/>
              </a:rPr>
              <a:t> </a:t>
            </a:r>
            <a:r>
              <a:rPr dirty="0" sz="1100">
                <a:latin typeface="Arial"/>
                <a:cs typeface="Arial"/>
              </a:rPr>
              <a:t>steel.  a) 20%	b)</a:t>
            </a:r>
            <a:r>
              <a:rPr dirty="0" sz="1100" spc="10">
                <a:latin typeface="Arial"/>
                <a:cs typeface="Arial"/>
              </a:rPr>
              <a:t> </a:t>
            </a:r>
            <a:r>
              <a:rPr dirty="0" sz="1100">
                <a:latin typeface="Arial"/>
                <a:cs typeface="Arial"/>
              </a:rPr>
              <a:t>40%	c)</a:t>
            </a:r>
            <a:r>
              <a:rPr dirty="0" sz="1100" spc="-10">
                <a:latin typeface="Arial"/>
                <a:cs typeface="Arial"/>
              </a:rPr>
              <a:t> </a:t>
            </a:r>
            <a:r>
              <a:rPr dirty="0" sz="1100">
                <a:latin typeface="Arial"/>
                <a:cs typeface="Arial"/>
              </a:rPr>
              <a:t>60%</a:t>
            </a:r>
            <a:endParaRPr sz="1100">
              <a:latin typeface="Arial"/>
              <a:cs typeface="Arial"/>
            </a:endParaRPr>
          </a:p>
          <a:p>
            <a:pPr marL="168275" indent="-156210">
              <a:lnSpc>
                <a:spcPct val="100000"/>
              </a:lnSpc>
              <a:spcBef>
                <a:spcPts val="65"/>
              </a:spcBef>
              <a:buAutoNum type="arabicPeriod" startAt="2"/>
              <a:tabLst>
                <a:tab pos="168910" algn="l"/>
              </a:tabLst>
            </a:pPr>
            <a:r>
              <a:rPr dirty="0" sz="1100">
                <a:latin typeface="Arial"/>
                <a:cs typeface="Arial"/>
              </a:rPr>
              <a:t>The </a:t>
            </a:r>
            <a:r>
              <a:rPr dirty="0" sz="1100" spc="-5">
                <a:latin typeface="Arial"/>
                <a:cs typeface="Arial"/>
              </a:rPr>
              <a:t>weight </a:t>
            </a:r>
            <a:r>
              <a:rPr dirty="0" sz="1100">
                <a:latin typeface="Arial"/>
                <a:cs typeface="Arial"/>
              </a:rPr>
              <a:t>of the airbus </a:t>
            </a:r>
            <a:r>
              <a:rPr dirty="0" sz="1100" spc="-10">
                <a:latin typeface="Arial"/>
                <a:cs typeface="Arial"/>
              </a:rPr>
              <a:t>wing</a:t>
            </a:r>
            <a:r>
              <a:rPr dirty="0" sz="1100" spc="-5">
                <a:latin typeface="Arial"/>
                <a:cs typeface="Arial"/>
              </a:rPr>
              <a:t> </a:t>
            </a:r>
            <a:r>
              <a:rPr dirty="0" sz="1100">
                <a:latin typeface="Arial"/>
                <a:cs typeface="Arial"/>
              </a:rPr>
              <a:t>is</a:t>
            </a:r>
            <a:endParaRPr sz="1100">
              <a:latin typeface="Arial"/>
              <a:cs typeface="Arial"/>
            </a:endParaRPr>
          </a:p>
          <a:p>
            <a:pPr lvl="1" marL="12700" marR="1074420" indent="177800">
              <a:lnSpc>
                <a:spcPct val="110000"/>
              </a:lnSpc>
              <a:buSzPct val="90909"/>
              <a:buAutoNum type="alphaUcParenR"/>
              <a:tabLst>
                <a:tab pos="332105" algn="l"/>
                <a:tab pos="1199515" algn="l"/>
                <a:tab pos="2299970" algn="l"/>
              </a:tabLst>
            </a:pPr>
            <a:r>
              <a:rPr dirty="0" sz="1100">
                <a:latin typeface="Arial"/>
                <a:cs typeface="Arial"/>
              </a:rPr>
              <a:t>200kgs	b)</a:t>
            </a:r>
            <a:r>
              <a:rPr dirty="0" sz="1100" spc="5">
                <a:latin typeface="Arial"/>
                <a:cs typeface="Arial"/>
              </a:rPr>
              <a:t> </a:t>
            </a:r>
            <a:r>
              <a:rPr dirty="0" sz="1100">
                <a:latin typeface="Arial"/>
                <a:cs typeface="Arial"/>
              </a:rPr>
              <a:t>250kgs	c)</a:t>
            </a:r>
            <a:r>
              <a:rPr dirty="0" sz="1100" spc="-80">
                <a:latin typeface="Arial"/>
                <a:cs typeface="Arial"/>
              </a:rPr>
              <a:t> </a:t>
            </a:r>
            <a:r>
              <a:rPr dirty="0" sz="1100">
                <a:latin typeface="Arial"/>
                <a:cs typeface="Arial"/>
              </a:rPr>
              <a:t>300kgs  4.The composites can </a:t>
            </a:r>
            <a:r>
              <a:rPr dirty="0" sz="1100" spc="-5">
                <a:latin typeface="Arial"/>
                <a:cs typeface="Arial"/>
              </a:rPr>
              <a:t>easily </a:t>
            </a:r>
            <a:r>
              <a:rPr dirty="0" sz="1100">
                <a:latin typeface="Arial"/>
                <a:cs typeface="Arial"/>
              </a:rPr>
              <a:t>be processed</a:t>
            </a:r>
            <a:r>
              <a:rPr dirty="0" sz="1100" spc="-45">
                <a:latin typeface="Arial"/>
                <a:cs typeface="Arial"/>
              </a:rPr>
              <a:t> </a:t>
            </a:r>
            <a:r>
              <a:rPr dirty="0" sz="1100">
                <a:latin typeface="Arial"/>
                <a:cs typeface="Arial"/>
              </a:rPr>
              <a:t>by</a:t>
            </a:r>
            <a:endParaRPr sz="1100">
              <a:latin typeface="Arial"/>
              <a:cs typeface="Arial"/>
            </a:endParaRPr>
          </a:p>
          <a:p>
            <a:pPr marL="169545">
              <a:lnSpc>
                <a:spcPct val="100000"/>
              </a:lnSpc>
              <a:spcBef>
                <a:spcPts val="145"/>
              </a:spcBef>
            </a:pPr>
            <a:r>
              <a:rPr dirty="0" sz="1100">
                <a:latin typeface="Arial"/>
                <a:cs typeface="Arial"/>
              </a:rPr>
              <a:t>a) </a:t>
            </a:r>
            <a:r>
              <a:rPr dirty="0" sz="1100" spc="-5">
                <a:latin typeface="Arial"/>
                <a:cs typeface="Arial"/>
              </a:rPr>
              <a:t>mixing </a:t>
            </a:r>
            <a:r>
              <a:rPr dirty="0" sz="1100">
                <a:latin typeface="Arial"/>
                <a:cs typeface="Arial"/>
              </a:rPr>
              <a:t>&amp; foaming b) thermo foaming &amp;</a:t>
            </a:r>
            <a:r>
              <a:rPr dirty="0" sz="1100" spc="-45">
                <a:latin typeface="Arial"/>
                <a:cs typeface="Arial"/>
              </a:rPr>
              <a:t> </a:t>
            </a:r>
            <a:r>
              <a:rPr dirty="0" sz="1100" spc="-5">
                <a:latin typeface="Arial"/>
                <a:cs typeface="Arial"/>
              </a:rPr>
              <a:t>welding</a:t>
            </a:r>
            <a:endParaRPr sz="1100">
              <a:latin typeface="Arial"/>
              <a:cs typeface="Arial"/>
            </a:endParaRPr>
          </a:p>
          <a:p>
            <a:pPr marL="169545">
              <a:lnSpc>
                <a:spcPct val="100000"/>
              </a:lnSpc>
              <a:spcBef>
                <a:spcPts val="130"/>
              </a:spcBef>
            </a:pPr>
            <a:r>
              <a:rPr dirty="0" sz="1100">
                <a:latin typeface="Arial"/>
                <a:cs typeface="Arial"/>
              </a:rPr>
              <a:t>c) </a:t>
            </a:r>
            <a:r>
              <a:rPr dirty="0" sz="1100" spc="-5">
                <a:latin typeface="Arial"/>
                <a:cs typeface="Arial"/>
              </a:rPr>
              <a:t>moulding </a:t>
            </a:r>
            <a:r>
              <a:rPr dirty="0" sz="1100">
                <a:latin typeface="Arial"/>
                <a:cs typeface="Arial"/>
              </a:rPr>
              <a:t>&amp; </a:t>
            </a:r>
            <a:r>
              <a:rPr dirty="0" sz="1100" spc="-5">
                <a:latin typeface="Arial"/>
                <a:cs typeface="Arial"/>
              </a:rPr>
              <a:t>welding</a:t>
            </a:r>
            <a:endParaRPr sz="1100">
              <a:latin typeface="Arial"/>
              <a:cs typeface="Arial"/>
            </a:endParaRPr>
          </a:p>
          <a:p>
            <a:pPr marL="169545" marR="372110" indent="-157480">
              <a:lnSpc>
                <a:spcPct val="110000"/>
              </a:lnSpc>
              <a:buAutoNum type="arabicPeriod" startAt="5"/>
              <a:tabLst>
                <a:tab pos="168910" algn="l"/>
              </a:tabLst>
            </a:pPr>
            <a:r>
              <a:rPr dirty="0" sz="1100">
                <a:latin typeface="Arial"/>
                <a:cs typeface="Arial"/>
              </a:rPr>
              <a:t>An example </a:t>
            </a:r>
            <a:r>
              <a:rPr dirty="0" sz="1100" spc="-10">
                <a:latin typeface="Arial"/>
                <a:cs typeface="Arial"/>
              </a:rPr>
              <a:t>for </a:t>
            </a:r>
            <a:r>
              <a:rPr dirty="0" sz="1100">
                <a:latin typeface="Arial"/>
                <a:cs typeface="Arial"/>
              </a:rPr>
              <a:t>the </a:t>
            </a:r>
            <a:r>
              <a:rPr dirty="0" sz="1100" spc="-5">
                <a:latin typeface="Arial"/>
                <a:cs typeface="Arial"/>
              </a:rPr>
              <a:t>excellent </a:t>
            </a:r>
            <a:r>
              <a:rPr dirty="0" sz="1100">
                <a:latin typeface="Arial"/>
                <a:cs typeface="Arial"/>
              </a:rPr>
              <a:t>performance of </a:t>
            </a:r>
            <a:r>
              <a:rPr dirty="0" sz="1100" spc="-5">
                <a:latin typeface="Arial"/>
                <a:cs typeface="Arial"/>
              </a:rPr>
              <a:t>lightweight  </a:t>
            </a:r>
            <a:r>
              <a:rPr dirty="0" sz="1100">
                <a:latin typeface="Arial"/>
                <a:cs typeface="Arial"/>
              </a:rPr>
              <a:t>profile</a:t>
            </a:r>
            <a:r>
              <a:rPr dirty="0" sz="1100" spc="-5">
                <a:latin typeface="Arial"/>
                <a:cs typeface="Arial"/>
              </a:rPr>
              <a:t> </a:t>
            </a:r>
            <a:r>
              <a:rPr dirty="0" sz="1100">
                <a:latin typeface="Arial"/>
                <a:cs typeface="Arial"/>
              </a:rPr>
              <a:t>is</a:t>
            </a:r>
            <a:endParaRPr sz="1100">
              <a:latin typeface="Arial"/>
              <a:cs typeface="Arial"/>
            </a:endParaRPr>
          </a:p>
          <a:p>
            <a:pPr lvl="1" marL="410845" indent="-164465">
              <a:lnSpc>
                <a:spcPct val="100000"/>
              </a:lnSpc>
              <a:spcBef>
                <a:spcPts val="135"/>
              </a:spcBef>
              <a:buAutoNum type="alphaLcParenR"/>
              <a:tabLst>
                <a:tab pos="411480" algn="l"/>
                <a:tab pos="1383665" algn="l"/>
              </a:tabLst>
            </a:pPr>
            <a:r>
              <a:rPr dirty="0" sz="1100">
                <a:latin typeface="Arial"/>
                <a:cs typeface="Arial"/>
              </a:rPr>
              <a:t>Air</a:t>
            </a:r>
            <a:r>
              <a:rPr dirty="0" sz="1100" spc="5">
                <a:latin typeface="Arial"/>
                <a:cs typeface="Arial"/>
              </a:rPr>
              <a:t> </a:t>
            </a:r>
            <a:r>
              <a:rPr dirty="0" sz="1100">
                <a:latin typeface="Arial"/>
                <a:cs typeface="Arial"/>
              </a:rPr>
              <a:t>bus</a:t>
            </a:r>
            <a:r>
              <a:rPr dirty="0" sz="1100" spc="10">
                <a:latin typeface="Arial"/>
                <a:cs typeface="Arial"/>
              </a:rPr>
              <a:t> </a:t>
            </a:r>
            <a:r>
              <a:rPr dirty="0" sz="1100">
                <a:latin typeface="Arial"/>
                <a:cs typeface="Arial"/>
              </a:rPr>
              <a:t>380	b) Airbus 350 c) Gulfstream</a:t>
            </a:r>
            <a:r>
              <a:rPr dirty="0" sz="1100" spc="15">
                <a:latin typeface="Arial"/>
                <a:cs typeface="Arial"/>
              </a:rPr>
              <a:t> </a:t>
            </a:r>
            <a:r>
              <a:rPr dirty="0" sz="1100" spc="-5">
                <a:latin typeface="Arial"/>
                <a:cs typeface="Arial"/>
              </a:rPr>
              <a:t>G3-650.</a:t>
            </a:r>
            <a:endParaRPr sz="1100">
              <a:latin typeface="Arial"/>
              <a:cs typeface="Arial"/>
            </a:endParaRPr>
          </a:p>
        </p:txBody>
      </p:sp>
      <p:sp>
        <p:nvSpPr>
          <p:cNvPr id="6" name="object 6"/>
          <p:cNvSpPr txBox="1">
            <a:spLocks noGrp="1"/>
          </p:cNvSpPr>
          <p:nvPr>
            <p:ph type="sldNum" idx="7" sz="quarter"/>
          </p:nvPr>
        </p:nvSpPr>
        <p:spPr>
          <a:prstGeom prst="rect"/>
        </p:spPr>
        <p:txBody>
          <a:bodyPr wrap="square" lIns="0" tIns="6350" rIns="0" bIns="0" rtlCol="0" vert="horz">
            <a:spAutoFit/>
          </a:bodyPr>
          <a:lstStyle/>
          <a:p>
            <a:pPr marL="12700">
              <a:lnSpc>
                <a:spcPct val="100000"/>
              </a:lnSpc>
              <a:spcBef>
                <a:spcPts val="50"/>
              </a:spcBef>
            </a:pPr>
            <a:r>
              <a:rPr dirty="0" spc="-100"/>
              <a:t>Page </a:t>
            </a:r>
            <a:fld id="{81D60167-4931-47E6-BA6A-407CBD079E47}" type="slidenum">
              <a:rPr dirty="0" b="1">
                <a:latin typeface="Calibri"/>
                <a:cs typeface="Calibri"/>
              </a:rPr>
              <a:t>31</a:t>
            </a:fld>
            <a:r>
              <a:rPr dirty="0" b="1">
                <a:latin typeface="Calibri"/>
                <a:cs typeface="Calibri"/>
              </a:rPr>
              <a:t> </a:t>
            </a:r>
            <a:r>
              <a:rPr dirty="0" spc="-10"/>
              <a:t>of</a:t>
            </a:r>
            <a:r>
              <a:rPr dirty="0" spc="-90"/>
              <a:t> </a:t>
            </a:r>
            <a:r>
              <a:rPr dirty="0" b="1">
                <a:latin typeface="Calibri"/>
                <a:cs typeface="Calibri"/>
              </a:rPr>
              <a:t>46</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11200" y="436891"/>
            <a:ext cx="1539240" cy="193675"/>
          </a:xfrm>
          <a:prstGeom prst="rect">
            <a:avLst/>
          </a:prstGeom>
        </p:spPr>
        <p:txBody>
          <a:bodyPr wrap="square" lIns="0" tIns="12700" rIns="0" bIns="0" rtlCol="0" vert="horz">
            <a:spAutoFit/>
          </a:bodyPr>
          <a:lstStyle/>
          <a:p>
            <a:pPr marL="12700">
              <a:lnSpc>
                <a:spcPct val="100000"/>
              </a:lnSpc>
              <a:spcBef>
                <a:spcPts val="100"/>
              </a:spcBef>
            </a:pPr>
            <a:r>
              <a:rPr dirty="0" sz="1100" spc="-120">
                <a:latin typeface="Arial"/>
                <a:cs typeface="Arial"/>
              </a:rPr>
              <a:t>SATHYABAMA</a:t>
            </a:r>
            <a:r>
              <a:rPr dirty="0" sz="1100" spc="-70">
                <a:latin typeface="Arial"/>
                <a:cs typeface="Arial"/>
              </a:rPr>
              <a:t> </a:t>
            </a:r>
            <a:r>
              <a:rPr dirty="0" sz="1100" spc="-135">
                <a:latin typeface="Arial"/>
                <a:cs typeface="Arial"/>
              </a:rPr>
              <a:t>UNIVERSITY</a:t>
            </a:r>
            <a:endParaRPr sz="1100">
              <a:latin typeface="Arial"/>
              <a:cs typeface="Arial"/>
            </a:endParaRPr>
          </a:p>
        </p:txBody>
      </p:sp>
      <p:sp>
        <p:nvSpPr>
          <p:cNvPr id="3" name="object 3"/>
          <p:cNvSpPr txBox="1"/>
          <p:nvPr/>
        </p:nvSpPr>
        <p:spPr>
          <a:xfrm>
            <a:off x="3047505" y="436891"/>
            <a:ext cx="1629410" cy="193675"/>
          </a:xfrm>
          <a:prstGeom prst="rect">
            <a:avLst/>
          </a:prstGeom>
        </p:spPr>
        <p:txBody>
          <a:bodyPr wrap="square" lIns="0" tIns="12700" rIns="0" bIns="0" rtlCol="0" vert="horz">
            <a:spAutoFit/>
          </a:bodyPr>
          <a:lstStyle/>
          <a:p>
            <a:pPr marL="12700">
              <a:lnSpc>
                <a:spcPct val="100000"/>
              </a:lnSpc>
              <a:spcBef>
                <a:spcPts val="100"/>
              </a:spcBef>
            </a:pPr>
            <a:r>
              <a:rPr dirty="0" sz="1100" spc="-85">
                <a:latin typeface="Arial"/>
                <a:cs typeface="Arial"/>
              </a:rPr>
              <a:t>UNIT </a:t>
            </a:r>
            <a:r>
              <a:rPr dirty="0" sz="1100" spc="-70">
                <a:latin typeface="Arial"/>
                <a:cs typeface="Arial"/>
              </a:rPr>
              <a:t>IV </a:t>
            </a:r>
            <a:r>
              <a:rPr dirty="0" sz="1100" spc="-135">
                <a:latin typeface="Arial"/>
                <a:cs typeface="Arial"/>
              </a:rPr>
              <a:t>FLYING </a:t>
            </a:r>
            <a:r>
              <a:rPr dirty="0" sz="1100" spc="-55">
                <a:latin typeface="Arial"/>
                <a:cs typeface="Arial"/>
              </a:rPr>
              <a:t>IN</a:t>
            </a:r>
            <a:r>
              <a:rPr dirty="0" sz="1100" spc="-185">
                <a:latin typeface="Arial"/>
                <a:cs typeface="Arial"/>
              </a:rPr>
              <a:t> </a:t>
            </a:r>
            <a:r>
              <a:rPr dirty="0" sz="1100" spc="-160">
                <a:latin typeface="Arial"/>
                <a:cs typeface="Arial"/>
              </a:rPr>
              <a:t>COLOURS</a:t>
            </a:r>
            <a:endParaRPr sz="1100">
              <a:latin typeface="Arial"/>
              <a:cs typeface="Arial"/>
            </a:endParaRPr>
          </a:p>
        </p:txBody>
      </p:sp>
      <p:sp>
        <p:nvSpPr>
          <p:cNvPr id="4" name="object 4"/>
          <p:cNvSpPr/>
          <p:nvPr/>
        </p:nvSpPr>
        <p:spPr>
          <a:xfrm>
            <a:off x="723900" y="1106424"/>
            <a:ext cx="198119" cy="198120"/>
          </a:xfrm>
          <a:prstGeom prst="rect">
            <a:avLst/>
          </a:prstGeom>
          <a:blipFill>
            <a:blip r:embed="rId2" cstate="print"/>
            <a:stretch>
              <a:fillRect/>
            </a:stretch>
          </a:blipFill>
        </p:spPr>
        <p:txBody>
          <a:bodyPr wrap="square" lIns="0" tIns="0" rIns="0" bIns="0" rtlCol="0"/>
          <a:lstStyle/>
          <a:p/>
        </p:txBody>
      </p:sp>
      <p:sp>
        <p:nvSpPr>
          <p:cNvPr id="5" name="object 5"/>
          <p:cNvSpPr txBox="1"/>
          <p:nvPr/>
        </p:nvSpPr>
        <p:spPr>
          <a:xfrm>
            <a:off x="699002" y="1051662"/>
            <a:ext cx="4005579" cy="5938520"/>
          </a:xfrm>
          <a:prstGeom prst="rect">
            <a:avLst/>
          </a:prstGeom>
        </p:spPr>
        <p:txBody>
          <a:bodyPr wrap="square" lIns="0" tIns="12700" rIns="0" bIns="0" rtlCol="0" vert="horz">
            <a:spAutoFit/>
          </a:bodyPr>
          <a:lstStyle/>
          <a:p>
            <a:pPr algn="just" marL="24765" marR="8890" indent="386715">
              <a:lnSpc>
                <a:spcPct val="110000"/>
              </a:lnSpc>
              <a:spcBef>
                <a:spcPts val="100"/>
              </a:spcBef>
            </a:pPr>
            <a:r>
              <a:rPr dirty="0" sz="1100" b="1">
                <a:latin typeface="Arial"/>
                <a:cs typeface="Arial"/>
              </a:rPr>
              <a:t>4.10.3.Listen to the </a:t>
            </a:r>
            <a:r>
              <a:rPr dirty="0" sz="1100" spc="-5" b="1">
                <a:latin typeface="Arial"/>
                <a:cs typeface="Arial"/>
              </a:rPr>
              <a:t>Audio </a:t>
            </a:r>
            <a:r>
              <a:rPr dirty="0" sz="1100" b="1">
                <a:latin typeface="Arial"/>
                <a:cs typeface="Arial"/>
              </a:rPr>
              <a:t>Script on “Safety  Instructions </a:t>
            </a:r>
            <a:r>
              <a:rPr dirty="0" sz="1100" spc="-5" b="1">
                <a:latin typeface="Arial"/>
                <a:cs typeface="Arial"/>
              </a:rPr>
              <a:t>given </a:t>
            </a:r>
            <a:r>
              <a:rPr dirty="0" sz="1100" b="1">
                <a:latin typeface="Arial"/>
                <a:cs typeface="Arial"/>
              </a:rPr>
              <a:t>in Singapore </a:t>
            </a:r>
            <a:r>
              <a:rPr dirty="0" sz="1100" spc="-5" b="1">
                <a:latin typeface="Arial"/>
                <a:cs typeface="Arial"/>
              </a:rPr>
              <a:t>Airlines </a:t>
            </a:r>
            <a:r>
              <a:rPr dirty="0" sz="1100" b="1">
                <a:latin typeface="Arial"/>
                <a:cs typeface="Arial"/>
              </a:rPr>
              <a:t>and complete the  table differentiating Instructions and</a:t>
            </a:r>
            <a:r>
              <a:rPr dirty="0" sz="1100" spc="-60" b="1">
                <a:latin typeface="Arial"/>
                <a:cs typeface="Arial"/>
              </a:rPr>
              <a:t> </a:t>
            </a:r>
            <a:r>
              <a:rPr dirty="0" sz="1100" b="1">
                <a:latin typeface="Arial"/>
                <a:cs typeface="Arial"/>
              </a:rPr>
              <a:t>recommendations”.</a:t>
            </a:r>
            <a:endParaRPr sz="1100">
              <a:latin typeface="Arial"/>
              <a:cs typeface="Arial"/>
            </a:endParaRPr>
          </a:p>
          <a:p>
            <a:pPr>
              <a:lnSpc>
                <a:spcPct val="100000"/>
              </a:lnSpc>
              <a:spcBef>
                <a:spcPts val="30"/>
              </a:spcBef>
            </a:pPr>
            <a:endParaRPr sz="1350">
              <a:latin typeface="Arial"/>
              <a:cs typeface="Arial"/>
            </a:endParaRPr>
          </a:p>
          <a:p>
            <a:pPr marL="24765">
              <a:lnSpc>
                <a:spcPct val="100000"/>
              </a:lnSpc>
            </a:pPr>
            <a:r>
              <a:rPr dirty="0" sz="1100" spc="-5" b="1">
                <a:latin typeface="Arial"/>
                <a:cs typeface="Arial"/>
              </a:rPr>
              <a:t>SINGAPORE AIRLINES </a:t>
            </a:r>
            <a:r>
              <a:rPr dirty="0" sz="1100" b="1">
                <a:latin typeface="Arial"/>
                <a:cs typeface="Arial"/>
              </a:rPr>
              <a:t>SAFETY</a:t>
            </a:r>
            <a:r>
              <a:rPr dirty="0" sz="1100" spc="5" b="1">
                <a:latin typeface="Arial"/>
                <a:cs typeface="Arial"/>
              </a:rPr>
              <a:t> </a:t>
            </a:r>
            <a:r>
              <a:rPr dirty="0" sz="1100" spc="-5" b="1">
                <a:latin typeface="Arial"/>
                <a:cs typeface="Arial"/>
              </a:rPr>
              <a:t>VIDEO</a:t>
            </a:r>
            <a:endParaRPr sz="1100">
              <a:latin typeface="Arial"/>
              <a:cs typeface="Arial"/>
            </a:endParaRPr>
          </a:p>
          <a:p>
            <a:pPr>
              <a:lnSpc>
                <a:spcPct val="100000"/>
              </a:lnSpc>
              <a:spcBef>
                <a:spcPts val="55"/>
              </a:spcBef>
            </a:pPr>
            <a:endParaRPr sz="1350">
              <a:latin typeface="Arial"/>
              <a:cs typeface="Arial"/>
            </a:endParaRPr>
          </a:p>
          <a:p>
            <a:pPr marL="24765">
              <a:lnSpc>
                <a:spcPct val="100000"/>
              </a:lnSpc>
            </a:pPr>
            <a:r>
              <a:rPr dirty="0" sz="1100">
                <a:latin typeface="Arial"/>
                <a:cs typeface="Arial"/>
              </a:rPr>
              <a:t>Welcome aboard </a:t>
            </a:r>
            <a:r>
              <a:rPr dirty="0" sz="1100" spc="-5">
                <a:latin typeface="Arial"/>
                <a:cs typeface="Arial"/>
              </a:rPr>
              <a:t>Singapore </a:t>
            </a:r>
            <a:r>
              <a:rPr dirty="0" sz="1100">
                <a:latin typeface="Arial"/>
                <a:cs typeface="Arial"/>
              </a:rPr>
              <a:t>Airlines!</a:t>
            </a:r>
            <a:endParaRPr sz="1100">
              <a:latin typeface="Arial"/>
              <a:cs typeface="Arial"/>
            </a:endParaRPr>
          </a:p>
          <a:p>
            <a:pPr>
              <a:lnSpc>
                <a:spcPct val="100000"/>
              </a:lnSpc>
            </a:pPr>
            <a:endParaRPr sz="1250">
              <a:latin typeface="Arial"/>
              <a:cs typeface="Arial"/>
            </a:endParaRPr>
          </a:p>
          <a:p>
            <a:pPr marL="24765" marR="320040">
              <a:lnSpc>
                <a:spcPct val="110900"/>
              </a:lnSpc>
              <a:spcBef>
                <a:spcPts val="5"/>
              </a:spcBef>
            </a:pPr>
            <a:r>
              <a:rPr dirty="0" sz="1100">
                <a:latin typeface="Arial"/>
                <a:cs typeface="Arial"/>
              </a:rPr>
              <a:t>We’re now </a:t>
            </a:r>
            <a:r>
              <a:rPr dirty="0" sz="1100" spc="-5">
                <a:latin typeface="Arial"/>
                <a:cs typeface="Arial"/>
              </a:rPr>
              <a:t>highlighting </a:t>
            </a:r>
            <a:r>
              <a:rPr dirty="0" sz="1100">
                <a:latin typeface="Arial"/>
                <a:cs typeface="Arial"/>
              </a:rPr>
              <a:t>the safety features about </a:t>
            </a:r>
            <a:r>
              <a:rPr dirty="0" sz="1100" spc="-5">
                <a:latin typeface="Arial"/>
                <a:cs typeface="Arial"/>
              </a:rPr>
              <a:t>aircraft.  </a:t>
            </a:r>
            <a:r>
              <a:rPr dirty="0" sz="1100">
                <a:latin typeface="Arial"/>
                <a:cs typeface="Arial"/>
              </a:rPr>
              <a:t>Your safety is </a:t>
            </a:r>
            <a:r>
              <a:rPr dirty="0" sz="1100" spc="-15">
                <a:latin typeface="Arial"/>
                <a:cs typeface="Arial"/>
              </a:rPr>
              <a:t>of </a:t>
            </a:r>
            <a:r>
              <a:rPr dirty="0" sz="1100">
                <a:latin typeface="Arial"/>
                <a:cs typeface="Arial"/>
              </a:rPr>
              <a:t>at most </a:t>
            </a:r>
            <a:r>
              <a:rPr dirty="0" sz="1100" spc="-5">
                <a:latin typeface="Arial"/>
                <a:cs typeface="Arial"/>
              </a:rPr>
              <a:t>importance </a:t>
            </a:r>
            <a:r>
              <a:rPr dirty="0" sz="1100">
                <a:latin typeface="Arial"/>
                <a:cs typeface="Arial"/>
              </a:rPr>
              <a:t>to us till drop this flight</a:t>
            </a:r>
            <a:endParaRPr sz="1100">
              <a:latin typeface="Arial"/>
              <a:cs typeface="Arial"/>
            </a:endParaRPr>
          </a:p>
          <a:p>
            <a:pPr marL="24765" marR="11430" indent="-10795">
              <a:lnSpc>
                <a:spcPct val="110000"/>
              </a:lnSpc>
            </a:pPr>
            <a:r>
              <a:rPr dirty="0" sz="1100">
                <a:latin typeface="Arial"/>
                <a:cs typeface="Arial"/>
              </a:rPr>
              <a:t>Please watch the safety video presentation even if you may  have seen it</a:t>
            </a:r>
            <a:r>
              <a:rPr dirty="0" sz="1100" spc="-5">
                <a:latin typeface="Arial"/>
                <a:cs typeface="Arial"/>
              </a:rPr>
              <a:t> before.</a:t>
            </a:r>
            <a:endParaRPr sz="1100">
              <a:latin typeface="Arial"/>
              <a:cs typeface="Arial"/>
            </a:endParaRPr>
          </a:p>
          <a:p>
            <a:pPr marL="12700" marR="7620" indent="12065">
              <a:lnSpc>
                <a:spcPct val="110000"/>
              </a:lnSpc>
            </a:pPr>
            <a:r>
              <a:rPr dirty="0" sz="1100">
                <a:latin typeface="Arial"/>
                <a:cs typeface="Arial"/>
              </a:rPr>
              <a:t>First store your hand luggage in the overhead </a:t>
            </a:r>
            <a:r>
              <a:rPr dirty="0" sz="1100" spc="-5">
                <a:latin typeface="Arial"/>
                <a:cs typeface="Arial"/>
              </a:rPr>
              <a:t>compartment.  </a:t>
            </a:r>
            <a:r>
              <a:rPr dirty="0" sz="1100">
                <a:latin typeface="Arial"/>
                <a:cs typeface="Arial"/>
              </a:rPr>
              <a:t>Take care when opening the compartment and ensure that</a:t>
            </a:r>
            <a:r>
              <a:rPr dirty="0" sz="1100" spc="190">
                <a:latin typeface="Arial"/>
                <a:cs typeface="Arial"/>
              </a:rPr>
              <a:t> </a:t>
            </a:r>
            <a:r>
              <a:rPr dirty="0" sz="1100">
                <a:latin typeface="Arial"/>
                <a:cs typeface="Arial"/>
              </a:rPr>
              <a:t>your</a:t>
            </a:r>
            <a:endParaRPr sz="1100">
              <a:latin typeface="Arial"/>
              <a:cs typeface="Arial"/>
            </a:endParaRPr>
          </a:p>
          <a:p>
            <a:pPr marL="24765">
              <a:lnSpc>
                <a:spcPct val="100000"/>
              </a:lnSpc>
              <a:spcBef>
                <a:spcPts val="140"/>
              </a:spcBef>
            </a:pPr>
            <a:r>
              <a:rPr dirty="0" sz="1100">
                <a:latin typeface="Arial"/>
                <a:cs typeface="Arial"/>
              </a:rPr>
              <a:t>luggage does </a:t>
            </a:r>
            <a:r>
              <a:rPr dirty="0" sz="1100" spc="-10">
                <a:latin typeface="Arial"/>
                <a:cs typeface="Arial"/>
              </a:rPr>
              <a:t>not </a:t>
            </a:r>
            <a:r>
              <a:rPr dirty="0" sz="1100">
                <a:latin typeface="Arial"/>
                <a:cs typeface="Arial"/>
              </a:rPr>
              <a:t>fall</a:t>
            </a:r>
            <a:r>
              <a:rPr dirty="0" sz="1100" spc="5">
                <a:latin typeface="Arial"/>
                <a:cs typeface="Arial"/>
              </a:rPr>
              <a:t> </a:t>
            </a:r>
            <a:r>
              <a:rPr dirty="0" sz="1100">
                <a:latin typeface="Arial"/>
                <a:cs typeface="Arial"/>
              </a:rPr>
              <a:t>out.</a:t>
            </a:r>
            <a:endParaRPr sz="1100">
              <a:latin typeface="Arial"/>
              <a:cs typeface="Arial"/>
            </a:endParaRPr>
          </a:p>
          <a:p>
            <a:pPr marL="24765" marR="7620">
              <a:lnSpc>
                <a:spcPct val="110000"/>
              </a:lnSpc>
            </a:pPr>
            <a:r>
              <a:rPr dirty="0" sz="1100">
                <a:latin typeface="Arial"/>
                <a:cs typeface="Arial"/>
              </a:rPr>
              <a:t>If there is sufficient space you may also put your hand luggage  under the seat in front of</a:t>
            </a:r>
            <a:r>
              <a:rPr dirty="0" sz="1100" spc="-35">
                <a:latin typeface="Arial"/>
                <a:cs typeface="Arial"/>
              </a:rPr>
              <a:t> </a:t>
            </a:r>
            <a:r>
              <a:rPr dirty="0" sz="1100" spc="-10">
                <a:latin typeface="Arial"/>
                <a:cs typeface="Arial"/>
              </a:rPr>
              <a:t>you.</a:t>
            </a:r>
            <a:endParaRPr sz="1100">
              <a:latin typeface="Arial"/>
              <a:cs typeface="Arial"/>
            </a:endParaRPr>
          </a:p>
          <a:p>
            <a:pPr marL="24765" marR="10795">
              <a:lnSpc>
                <a:spcPct val="110900"/>
              </a:lnSpc>
            </a:pPr>
            <a:r>
              <a:rPr dirty="0" sz="1100">
                <a:latin typeface="Arial"/>
                <a:cs typeface="Arial"/>
              </a:rPr>
              <a:t>Any luggage </a:t>
            </a:r>
            <a:r>
              <a:rPr dirty="0" sz="1100" spc="-5">
                <a:latin typeface="Arial"/>
                <a:cs typeface="Arial"/>
              </a:rPr>
              <a:t>which </a:t>
            </a:r>
            <a:r>
              <a:rPr dirty="0" sz="1100">
                <a:latin typeface="Arial"/>
                <a:cs typeface="Arial"/>
              </a:rPr>
              <a:t>cannot be securely stored will need to be  checked</a:t>
            </a:r>
            <a:r>
              <a:rPr dirty="0" sz="1100" spc="-5">
                <a:latin typeface="Arial"/>
                <a:cs typeface="Arial"/>
              </a:rPr>
              <a:t> </a:t>
            </a:r>
            <a:r>
              <a:rPr dirty="0" sz="1100">
                <a:latin typeface="Arial"/>
                <a:cs typeface="Arial"/>
              </a:rPr>
              <a:t>in.</a:t>
            </a:r>
            <a:endParaRPr sz="1100">
              <a:latin typeface="Arial"/>
              <a:cs typeface="Arial"/>
            </a:endParaRPr>
          </a:p>
          <a:p>
            <a:pPr marL="24765" marR="5080" indent="-12700">
              <a:lnSpc>
                <a:spcPct val="110000"/>
              </a:lnSpc>
            </a:pPr>
            <a:r>
              <a:rPr dirty="0" sz="1100">
                <a:latin typeface="Arial"/>
                <a:cs typeface="Arial"/>
              </a:rPr>
              <a:t>Transmitting devices including mobile phones </a:t>
            </a:r>
            <a:r>
              <a:rPr dirty="0" sz="1100" spc="5">
                <a:latin typeface="Arial"/>
                <a:cs typeface="Arial"/>
              </a:rPr>
              <a:t>must </a:t>
            </a:r>
            <a:r>
              <a:rPr dirty="0" sz="1100">
                <a:latin typeface="Arial"/>
                <a:cs typeface="Arial"/>
              </a:rPr>
              <a:t>be switched  off at all</a:t>
            </a:r>
            <a:r>
              <a:rPr dirty="0" sz="1100" spc="-5">
                <a:latin typeface="Arial"/>
                <a:cs typeface="Arial"/>
              </a:rPr>
              <a:t> </a:t>
            </a:r>
            <a:r>
              <a:rPr dirty="0" sz="1100">
                <a:latin typeface="Arial"/>
                <a:cs typeface="Arial"/>
              </a:rPr>
              <a:t>times.</a:t>
            </a:r>
            <a:endParaRPr sz="1100">
              <a:latin typeface="Arial"/>
              <a:cs typeface="Arial"/>
            </a:endParaRPr>
          </a:p>
          <a:p>
            <a:pPr>
              <a:lnSpc>
                <a:spcPct val="100000"/>
              </a:lnSpc>
              <a:spcBef>
                <a:spcPts val="5"/>
              </a:spcBef>
            </a:pPr>
            <a:endParaRPr sz="1250">
              <a:latin typeface="Arial"/>
              <a:cs typeface="Arial"/>
            </a:endParaRPr>
          </a:p>
          <a:p>
            <a:pPr marL="24765" marR="8255">
              <a:lnSpc>
                <a:spcPct val="110900"/>
              </a:lnSpc>
            </a:pPr>
            <a:r>
              <a:rPr dirty="0" sz="1100">
                <a:latin typeface="Arial"/>
                <a:cs typeface="Arial"/>
              </a:rPr>
              <a:t>During takeoff and </a:t>
            </a:r>
            <a:r>
              <a:rPr dirty="0" sz="1100" spc="-5">
                <a:latin typeface="Arial"/>
                <a:cs typeface="Arial"/>
              </a:rPr>
              <a:t>landing, </a:t>
            </a:r>
            <a:r>
              <a:rPr dirty="0" sz="1100">
                <a:latin typeface="Arial"/>
                <a:cs typeface="Arial"/>
              </a:rPr>
              <a:t>the operation of any electronic  equipment is not</a:t>
            </a:r>
            <a:r>
              <a:rPr dirty="0" sz="1100" spc="-30">
                <a:latin typeface="Arial"/>
                <a:cs typeface="Arial"/>
              </a:rPr>
              <a:t> </a:t>
            </a:r>
            <a:r>
              <a:rPr dirty="0" sz="1100" spc="-5">
                <a:latin typeface="Arial"/>
                <a:cs typeface="Arial"/>
              </a:rPr>
              <a:t>allowed.</a:t>
            </a:r>
            <a:endParaRPr sz="1100">
              <a:latin typeface="Arial"/>
              <a:cs typeface="Arial"/>
            </a:endParaRPr>
          </a:p>
          <a:p>
            <a:pPr marL="24765" marR="607060">
              <a:lnSpc>
                <a:spcPct val="110000"/>
              </a:lnSpc>
            </a:pPr>
            <a:r>
              <a:rPr dirty="0" sz="1100">
                <a:latin typeface="Arial"/>
                <a:cs typeface="Arial"/>
              </a:rPr>
              <a:t>Please </a:t>
            </a:r>
            <a:r>
              <a:rPr dirty="0" sz="1100" spc="-5">
                <a:latin typeface="Arial"/>
                <a:cs typeface="Arial"/>
              </a:rPr>
              <a:t>switch </a:t>
            </a:r>
            <a:r>
              <a:rPr dirty="0" sz="1100">
                <a:latin typeface="Arial"/>
                <a:cs typeface="Arial"/>
              </a:rPr>
              <a:t>off your electronic equipment </a:t>
            </a:r>
            <a:r>
              <a:rPr dirty="0" sz="1100" spc="-10">
                <a:latin typeface="Arial"/>
                <a:cs typeface="Arial"/>
              </a:rPr>
              <a:t>now.  </a:t>
            </a:r>
            <a:r>
              <a:rPr dirty="0" sz="1100">
                <a:latin typeface="Arial"/>
                <a:cs typeface="Arial"/>
              </a:rPr>
              <a:t>Secure your tray table and put </a:t>
            </a:r>
            <a:r>
              <a:rPr dirty="0" sz="1100" spc="-10">
                <a:latin typeface="Arial"/>
                <a:cs typeface="Arial"/>
              </a:rPr>
              <a:t>your </a:t>
            </a:r>
            <a:r>
              <a:rPr dirty="0" sz="1100">
                <a:latin typeface="Arial"/>
                <a:cs typeface="Arial"/>
              </a:rPr>
              <a:t>seat upright.  Store your in-seat video screen, hand set and</a:t>
            </a:r>
            <a:r>
              <a:rPr dirty="0" sz="1100" spc="-90">
                <a:latin typeface="Arial"/>
                <a:cs typeface="Arial"/>
              </a:rPr>
              <a:t> </a:t>
            </a:r>
            <a:r>
              <a:rPr dirty="0" sz="1100">
                <a:latin typeface="Arial"/>
                <a:cs typeface="Arial"/>
              </a:rPr>
              <a:t>footrest.</a:t>
            </a:r>
            <a:endParaRPr sz="1100">
              <a:latin typeface="Arial"/>
              <a:cs typeface="Arial"/>
            </a:endParaRPr>
          </a:p>
          <a:p>
            <a:pPr marL="24765" marR="1826260">
              <a:lnSpc>
                <a:spcPct val="110000"/>
              </a:lnSpc>
              <a:spcBef>
                <a:spcPts val="10"/>
              </a:spcBef>
            </a:pPr>
            <a:r>
              <a:rPr dirty="0" sz="1100" spc="5">
                <a:latin typeface="Arial"/>
                <a:cs typeface="Arial"/>
              </a:rPr>
              <a:t>Window </a:t>
            </a:r>
            <a:r>
              <a:rPr dirty="0" sz="1100">
                <a:latin typeface="Arial"/>
                <a:cs typeface="Arial"/>
              </a:rPr>
              <a:t>shades should </a:t>
            </a:r>
            <a:r>
              <a:rPr dirty="0" sz="1100" spc="-15">
                <a:latin typeface="Arial"/>
                <a:cs typeface="Arial"/>
              </a:rPr>
              <a:t>be </a:t>
            </a:r>
            <a:r>
              <a:rPr dirty="0" sz="1100">
                <a:latin typeface="Arial"/>
                <a:cs typeface="Arial"/>
              </a:rPr>
              <a:t>up.  And please keep your shoes on.  Fasten your seatbelt and tighten</a:t>
            </a:r>
            <a:r>
              <a:rPr dirty="0" sz="1100" spc="-85">
                <a:latin typeface="Arial"/>
                <a:cs typeface="Arial"/>
              </a:rPr>
              <a:t> </a:t>
            </a:r>
            <a:r>
              <a:rPr dirty="0" sz="1100">
                <a:latin typeface="Arial"/>
                <a:cs typeface="Arial"/>
              </a:rPr>
              <a:t>it.  To release it, </a:t>
            </a:r>
            <a:r>
              <a:rPr dirty="0" sz="1100" spc="-10">
                <a:latin typeface="Arial"/>
                <a:cs typeface="Arial"/>
              </a:rPr>
              <a:t>lift </a:t>
            </a:r>
            <a:r>
              <a:rPr dirty="0" sz="1100">
                <a:latin typeface="Arial"/>
                <a:cs typeface="Arial"/>
              </a:rPr>
              <a:t>the</a:t>
            </a:r>
            <a:r>
              <a:rPr dirty="0" sz="1100" spc="-5">
                <a:latin typeface="Arial"/>
                <a:cs typeface="Arial"/>
              </a:rPr>
              <a:t> </a:t>
            </a:r>
            <a:r>
              <a:rPr dirty="0" sz="1100">
                <a:latin typeface="Arial"/>
                <a:cs typeface="Arial"/>
              </a:rPr>
              <a:t>sketch.</a:t>
            </a:r>
            <a:endParaRPr sz="1100">
              <a:latin typeface="Arial"/>
              <a:cs typeface="Arial"/>
            </a:endParaRPr>
          </a:p>
          <a:p>
            <a:pPr marL="24765">
              <a:lnSpc>
                <a:spcPct val="100000"/>
              </a:lnSpc>
              <a:spcBef>
                <a:spcPts val="135"/>
              </a:spcBef>
            </a:pPr>
            <a:r>
              <a:rPr dirty="0" sz="1100">
                <a:latin typeface="Arial"/>
                <a:cs typeface="Arial"/>
              </a:rPr>
              <a:t>Seatbelts </a:t>
            </a:r>
            <a:r>
              <a:rPr dirty="0" sz="1100" spc="-5">
                <a:latin typeface="Arial"/>
                <a:cs typeface="Arial"/>
              </a:rPr>
              <a:t>should </a:t>
            </a:r>
            <a:r>
              <a:rPr dirty="0" sz="1100">
                <a:latin typeface="Arial"/>
                <a:cs typeface="Arial"/>
              </a:rPr>
              <a:t>remain fastened </a:t>
            </a:r>
            <a:r>
              <a:rPr dirty="0" sz="1100" spc="-5">
                <a:latin typeface="Arial"/>
                <a:cs typeface="Arial"/>
              </a:rPr>
              <a:t>whenever</a:t>
            </a:r>
            <a:r>
              <a:rPr dirty="0" sz="1100" spc="-30">
                <a:latin typeface="Arial"/>
                <a:cs typeface="Arial"/>
              </a:rPr>
              <a:t> </a:t>
            </a:r>
            <a:r>
              <a:rPr dirty="0" sz="1100">
                <a:latin typeface="Arial"/>
                <a:cs typeface="Arial"/>
              </a:rPr>
              <a:t>seated.</a:t>
            </a:r>
            <a:endParaRPr sz="1100">
              <a:latin typeface="Arial"/>
              <a:cs typeface="Arial"/>
            </a:endParaRPr>
          </a:p>
        </p:txBody>
      </p:sp>
      <p:sp>
        <p:nvSpPr>
          <p:cNvPr id="6" name="object 6"/>
          <p:cNvSpPr txBox="1">
            <a:spLocks noGrp="1"/>
          </p:cNvSpPr>
          <p:nvPr>
            <p:ph type="sldNum" idx="7" sz="quarter"/>
          </p:nvPr>
        </p:nvSpPr>
        <p:spPr>
          <a:prstGeom prst="rect"/>
        </p:spPr>
        <p:txBody>
          <a:bodyPr wrap="square" lIns="0" tIns="6350" rIns="0" bIns="0" rtlCol="0" vert="horz">
            <a:spAutoFit/>
          </a:bodyPr>
          <a:lstStyle/>
          <a:p>
            <a:pPr marL="12700">
              <a:lnSpc>
                <a:spcPct val="100000"/>
              </a:lnSpc>
              <a:spcBef>
                <a:spcPts val="50"/>
              </a:spcBef>
            </a:pPr>
            <a:r>
              <a:rPr dirty="0" spc="-100"/>
              <a:t>Page </a:t>
            </a:r>
            <a:fld id="{81D60167-4931-47E6-BA6A-407CBD079E47}" type="slidenum">
              <a:rPr dirty="0" b="1">
                <a:latin typeface="Calibri"/>
                <a:cs typeface="Calibri"/>
              </a:rPr>
              <a:t>31</a:t>
            </a:fld>
            <a:r>
              <a:rPr dirty="0" b="1">
                <a:latin typeface="Calibri"/>
                <a:cs typeface="Calibri"/>
              </a:rPr>
              <a:t> </a:t>
            </a:r>
            <a:r>
              <a:rPr dirty="0" spc="-10"/>
              <a:t>of</a:t>
            </a:r>
            <a:r>
              <a:rPr dirty="0" spc="-90"/>
              <a:t> </a:t>
            </a:r>
            <a:r>
              <a:rPr dirty="0" b="1">
                <a:latin typeface="Calibri"/>
                <a:cs typeface="Calibri"/>
              </a:rPr>
              <a:t>46</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idx="7" sz="quarter"/>
          </p:nvPr>
        </p:nvSpPr>
        <p:spPr>
          <a:prstGeom prst="rect"/>
        </p:spPr>
        <p:txBody>
          <a:bodyPr wrap="square" lIns="0" tIns="6350" rIns="0" bIns="0" rtlCol="0" vert="horz">
            <a:spAutoFit/>
          </a:bodyPr>
          <a:lstStyle/>
          <a:p>
            <a:pPr marL="12700">
              <a:lnSpc>
                <a:spcPct val="100000"/>
              </a:lnSpc>
              <a:spcBef>
                <a:spcPts val="50"/>
              </a:spcBef>
            </a:pPr>
            <a:r>
              <a:rPr dirty="0" spc="-100"/>
              <a:t>Page </a:t>
            </a:r>
            <a:fld id="{81D60167-4931-47E6-BA6A-407CBD079E47}" type="slidenum">
              <a:rPr dirty="0" b="1">
                <a:latin typeface="Calibri"/>
                <a:cs typeface="Calibri"/>
              </a:rPr>
              <a:t>38</a:t>
            </a:fld>
            <a:r>
              <a:rPr dirty="0" b="1">
                <a:latin typeface="Calibri"/>
                <a:cs typeface="Calibri"/>
              </a:rPr>
              <a:t> </a:t>
            </a:r>
            <a:r>
              <a:rPr dirty="0" spc="-10"/>
              <a:t>of</a:t>
            </a:r>
            <a:r>
              <a:rPr dirty="0" spc="-90"/>
              <a:t> </a:t>
            </a:r>
            <a:r>
              <a:rPr dirty="0" b="1">
                <a:latin typeface="Calibri"/>
                <a:cs typeface="Calibri"/>
              </a:rPr>
              <a:t>46</a:t>
            </a:r>
          </a:p>
        </p:txBody>
      </p:sp>
      <p:sp>
        <p:nvSpPr>
          <p:cNvPr id="2" name="object 2"/>
          <p:cNvSpPr txBox="1"/>
          <p:nvPr/>
        </p:nvSpPr>
        <p:spPr>
          <a:xfrm>
            <a:off x="711200" y="436891"/>
            <a:ext cx="1539240" cy="193675"/>
          </a:xfrm>
          <a:prstGeom prst="rect">
            <a:avLst/>
          </a:prstGeom>
        </p:spPr>
        <p:txBody>
          <a:bodyPr wrap="square" lIns="0" tIns="12700" rIns="0" bIns="0" rtlCol="0" vert="horz">
            <a:spAutoFit/>
          </a:bodyPr>
          <a:lstStyle/>
          <a:p>
            <a:pPr marL="12700">
              <a:lnSpc>
                <a:spcPct val="100000"/>
              </a:lnSpc>
              <a:spcBef>
                <a:spcPts val="100"/>
              </a:spcBef>
            </a:pPr>
            <a:r>
              <a:rPr dirty="0" sz="1100" spc="-120">
                <a:latin typeface="Arial"/>
                <a:cs typeface="Arial"/>
              </a:rPr>
              <a:t>SATHYABAMA</a:t>
            </a:r>
            <a:r>
              <a:rPr dirty="0" sz="1100" spc="-70">
                <a:latin typeface="Arial"/>
                <a:cs typeface="Arial"/>
              </a:rPr>
              <a:t> </a:t>
            </a:r>
            <a:r>
              <a:rPr dirty="0" sz="1100" spc="-135">
                <a:latin typeface="Arial"/>
                <a:cs typeface="Arial"/>
              </a:rPr>
              <a:t>UNIVERSITY</a:t>
            </a:r>
            <a:endParaRPr sz="1100">
              <a:latin typeface="Arial"/>
              <a:cs typeface="Arial"/>
            </a:endParaRPr>
          </a:p>
        </p:txBody>
      </p:sp>
      <p:sp>
        <p:nvSpPr>
          <p:cNvPr id="3" name="object 3"/>
          <p:cNvSpPr txBox="1"/>
          <p:nvPr/>
        </p:nvSpPr>
        <p:spPr>
          <a:xfrm>
            <a:off x="3047505" y="436891"/>
            <a:ext cx="1629410" cy="193675"/>
          </a:xfrm>
          <a:prstGeom prst="rect">
            <a:avLst/>
          </a:prstGeom>
        </p:spPr>
        <p:txBody>
          <a:bodyPr wrap="square" lIns="0" tIns="12700" rIns="0" bIns="0" rtlCol="0" vert="horz">
            <a:spAutoFit/>
          </a:bodyPr>
          <a:lstStyle/>
          <a:p>
            <a:pPr marL="12700">
              <a:lnSpc>
                <a:spcPct val="100000"/>
              </a:lnSpc>
              <a:spcBef>
                <a:spcPts val="100"/>
              </a:spcBef>
            </a:pPr>
            <a:r>
              <a:rPr dirty="0" sz="1100" spc="-85">
                <a:latin typeface="Arial"/>
                <a:cs typeface="Arial"/>
              </a:rPr>
              <a:t>UNIT </a:t>
            </a:r>
            <a:r>
              <a:rPr dirty="0" sz="1100" spc="-70">
                <a:latin typeface="Arial"/>
                <a:cs typeface="Arial"/>
              </a:rPr>
              <a:t>IV </a:t>
            </a:r>
            <a:r>
              <a:rPr dirty="0" sz="1100" spc="-135">
                <a:latin typeface="Arial"/>
                <a:cs typeface="Arial"/>
              </a:rPr>
              <a:t>FLYING </a:t>
            </a:r>
            <a:r>
              <a:rPr dirty="0" sz="1100" spc="-55">
                <a:latin typeface="Arial"/>
                <a:cs typeface="Arial"/>
              </a:rPr>
              <a:t>IN</a:t>
            </a:r>
            <a:r>
              <a:rPr dirty="0" sz="1100" spc="-185">
                <a:latin typeface="Arial"/>
                <a:cs typeface="Arial"/>
              </a:rPr>
              <a:t> </a:t>
            </a:r>
            <a:r>
              <a:rPr dirty="0" sz="1100" spc="-160">
                <a:latin typeface="Arial"/>
                <a:cs typeface="Arial"/>
              </a:rPr>
              <a:t>COLOURS</a:t>
            </a:r>
            <a:endParaRPr sz="1100">
              <a:latin typeface="Arial"/>
              <a:cs typeface="Arial"/>
            </a:endParaRPr>
          </a:p>
        </p:txBody>
      </p:sp>
      <p:sp>
        <p:nvSpPr>
          <p:cNvPr id="4" name="object 4"/>
          <p:cNvSpPr txBox="1"/>
          <p:nvPr/>
        </p:nvSpPr>
        <p:spPr>
          <a:xfrm>
            <a:off x="697483" y="1053186"/>
            <a:ext cx="4005579" cy="5937250"/>
          </a:xfrm>
          <a:prstGeom prst="rect">
            <a:avLst/>
          </a:prstGeom>
        </p:spPr>
        <p:txBody>
          <a:bodyPr wrap="square" lIns="0" tIns="12700" rIns="0" bIns="0" rtlCol="0" vert="horz">
            <a:spAutoFit/>
          </a:bodyPr>
          <a:lstStyle/>
          <a:p>
            <a:pPr algn="just" marL="26034" marR="5080" indent="-13970">
              <a:lnSpc>
                <a:spcPct val="110000"/>
              </a:lnSpc>
              <a:spcBef>
                <a:spcPts val="100"/>
              </a:spcBef>
            </a:pPr>
            <a:r>
              <a:rPr dirty="0" sz="1100" spc="10">
                <a:latin typeface="Arial"/>
                <a:cs typeface="Arial"/>
              </a:rPr>
              <a:t>When </a:t>
            </a:r>
            <a:r>
              <a:rPr dirty="0" sz="1100">
                <a:latin typeface="Arial"/>
                <a:cs typeface="Arial"/>
              </a:rPr>
              <a:t>the fastened seat belt sign is switched on, infants should  be lifted from the </a:t>
            </a:r>
            <a:r>
              <a:rPr dirty="0" sz="1100" spc="-5">
                <a:latin typeface="Arial"/>
                <a:cs typeface="Arial"/>
              </a:rPr>
              <a:t>bassinet </a:t>
            </a:r>
            <a:r>
              <a:rPr dirty="0" sz="1100">
                <a:latin typeface="Arial"/>
                <a:cs typeface="Arial"/>
              </a:rPr>
              <a:t>and held in arms with the infant seat  belt</a:t>
            </a:r>
            <a:r>
              <a:rPr dirty="0" sz="1100" spc="-5">
                <a:latin typeface="Arial"/>
                <a:cs typeface="Arial"/>
              </a:rPr>
              <a:t> </a:t>
            </a:r>
            <a:r>
              <a:rPr dirty="0" sz="1100">
                <a:latin typeface="Arial"/>
                <a:cs typeface="Arial"/>
              </a:rPr>
              <a:t>fastened.</a:t>
            </a:r>
            <a:endParaRPr sz="1100">
              <a:latin typeface="Arial"/>
              <a:cs typeface="Arial"/>
            </a:endParaRPr>
          </a:p>
          <a:p>
            <a:pPr algn="just" marL="26034" marR="5080" indent="-12700">
              <a:lnSpc>
                <a:spcPct val="110000"/>
              </a:lnSpc>
            </a:pPr>
            <a:r>
              <a:rPr dirty="0" sz="1100">
                <a:latin typeface="Arial"/>
                <a:cs typeface="Arial"/>
              </a:rPr>
              <a:t>In case of </a:t>
            </a:r>
            <a:r>
              <a:rPr dirty="0" sz="1100" spc="-5">
                <a:latin typeface="Arial"/>
                <a:cs typeface="Arial"/>
              </a:rPr>
              <a:t>depressurization, oxygen </a:t>
            </a:r>
            <a:r>
              <a:rPr dirty="0" sz="1100">
                <a:latin typeface="Arial"/>
                <a:cs typeface="Arial"/>
              </a:rPr>
              <a:t>masks will automatically  drop from the </a:t>
            </a:r>
            <a:r>
              <a:rPr dirty="0" sz="1100" spc="-5">
                <a:latin typeface="Arial"/>
                <a:cs typeface="Arial"/>
              </a:rPr>
              <a:t>compartments </a:t>
            </a:r>
            <a:r>
              <a:rPr dirty="0" sz="1100">
                <a:latin typeface="Arial"/>
                <a:cs typeface="Arial"/>
              </a:rPr>
              <a:t>above.</a:t>
            </a:r>
            <a:endParaRPr sz="1100">
              <a:latin typeface="Arial"/>
              <a:cs typeface="Arial"/>
            </a:endParaRPr>
          </a:p>
          <a:p>
            <a:pPr algn="just" marL="26034" marR="8890">
              <a:lnSpc>
                <a:spcPct val="110000"/>
              </a:lnSpc>
              <a:spcBef>
                <a:spcPts val="10"/>
              </a:spcBef>
            </a:pPr>
            <a:r>
              <a:rPr dirty="0" sz="1100">
                <a:latin typeface="Arial"/>
                <a:cs typeface="Arial"/>
              </a:rPr>
              <a:t>Pull one mask </a:t>
            </a:r>
            <a:r>
              <a:rPr dirty="0" sz="1100" spc="-5">
                <a:latin typeface="Arial"/>
                <a:cs typeface="Arial"/>
              </a:rPr>
              <a:t>downwards </a:t>
            </a:r>
            <a:r>
              <a:rPr dirty="0" sz="1100">
                <a:latin typeface="Arial"/>
                <a:cs typeface="Arial"/>
              </a:rPr>
              <a:t>and place the mask over your nose  and mouth</a:t>
            </a:r>
            <a:r>
              <a:rPr dirty="0" sz="1100" spc="-5">
                <a:latin typeface="Arial"/>
                <a:cs typeface="Arial"/>
              </a:rPr>
              <a:t> </a:t>
            </a:r>
            <a:r>
              <a:rPr dirty="0" sz="1100">
                <a:latin typeface="Arial"/>
                <a:cs typeface="Arial"/>
              </a:rPr>
              <a:t>.</a:t>
            </a:r>
            <a:endParaRPr sz="1100">
              <a:latin typeface="Arial"/>
              <a:cs typeface="Arial"/>
            </a:endParaRPr>
          </a:p>
          <a:p>
            <a:pPr algn="just" marL="26034" marR="6985">
              <a:lnSpc>
                <a:spcPct val="110000"/>
              </a:lnSpc>
            </a:pPr>
            <a:r>
              <a:rPr dirty="0" sz="1100">
                <a:latin typeface="Arial"/>
                <a:cs typeface="Arial"/>
              </a:rPr>
              <a:t>Pour the elastic strap </a:t>
            </a:r>
            <a:r>
              <a:rPr dirty="0" sz="1100" spc="-10">
                <a:latin typeface="Arial"/>
                <a:cs typeface="Arial"/>
              </a:rPr>
              <a:t>over </a:t>
            </a:r>
            <a:r>
              <a:rPr dirty="0" sz="1100">
                <a:latin typeface="Arial"/>
                <a:cs typeface="Arial"/>
              </a:rPr>
              <a:t>your head and tighten it, by pulling  the ends of the</a:t>
            </a:r>
            <a:r>
              <a:rPr dirty="0" sz="1100" spc="-20">
                <a:latin typeface="Arial"/>
                <a:cs typeface="Arial"/>
              </a:rPr>
              <a:t> </a:t>
            </a:r>
            <a:r>
              <a:rPr dirty="0" sz="1100">
                <a:latin typeface="Arial"/>
                <a:cs typeface="Arial"/>
              </a:rPr>
              <a:t>straps.</a:t>
            </a:r>
            <a:endParaRPr sz="1100">
              <a:latin typeface="Arial"/>
              <a:cs typeface="Arial"/>
            </a:endParaRPr>
          </a:p>
          <a:p>
            <a:pPr algn="just" marL="26034" marR="5080">
              <a:lnSpc>
                <a:spcPct val="110000"/>
              </a:lnSpc>
              <a:spcBef>
                <a:spcPts val="10"/>
              </a:spcBef>
            </a:pPr>
            <a:r>
              <a:rPr dirty="0" sz="1100">
                <a:latin typeface="Arial"/>
                <a:cs typeface="Arial"/>
              </a:rPr>
              <a:t>The </a:t>
            </a:r>
            <a:r>
              <a:rPr dirty="0" sz="1100" spc="-5">
                <a:latin typeface="Arial"/>
                <a:cs typeface="Arial"/>
              </a:rPr>
              <a:t>oxygen </a:t>
            </a:r>
            <a:r>
              <a:rPr dirty="0" sz="1100">
                <a:latin typeface="Arial"/>
                <a:cs typeface="Arial"/>
              </a:rPr>
              <a:t>supply is now regulated and it is normal that the  oxygen bag may not fully</a:t>
            </a:r>
            <a:r>
              <a:rPr dirty="0" sz="1100" spc="-30">
                <a:latin typeface="Arial"/>
                <a:cs typeface="Arial"/>
              </a:rPr>
              <a:t> </a:t>
            </a:r>
            <a:r>
              <a:rPr dirty="0" sz="1100" spc="-5">
                <a:latin typeface="Arial"/>
                <a:cs typeface="Arial"/>
              </a:rPr>
              <a:t>inflate.</a:t>
            </a:r>
            <a:endParaRPr sz="1100">
              <a:latin typeface="Arial"/>
              <a:cs typeface="Arial"/>
            </a:endParaRPr>
          </a:p>
          <a:p>
            <a:pPr algn="just" marL="26034">
              <a:lnSpc>
                <a:spcPct val="100000"/>
              </a:lnSpc>
              <a:spcBef>
                <a:spcPts val="135"/>
              </a:spcBef>
            </a:pPr>
            <a:r>
              <a:rPr dirty="0" sz="1100">
                <a:latin typeface="Arial"/>
                <a:cs typeface="Arial"/>
              </a:rPr>
              <a:t>Remain calm and </a:t>
            </a:r>
            <a:r>
              <a:rPr dirty="0" sz="1100" spc="-5">
                <a:latin typeface="Arial"/>
                <a:cs typeface="Arial"/>
              </a:rPr>
              <a:t>breathe normally.</a:t>
            </a:r>
            <a:endParaRPr sz="1100">
              <a:latin typeface="Arial"/>
              <a:cs typeface="Arial"/>
            </a:endParaRPr>
          </a:p>
          <a:p>
            <a:pPr marL="26034" marR="8255">
              <a:lnSpc>
                <a:spcPct val="110000"/>
              </a:lnSpc>
            </a:pPr>
            <a:r>
              <a:rPr dirty="0" sz="1100">
                <a:latin typeface="Arial"/>
                <a:cs typeface="Arial"/>
              </a:rPr>
              <a:t>If you are travelling with a child, attend </a:t>
            </a:r>
            <a:r>
              <a:rPr dirty="0" sz="1100" spc="10">
                <a:latin typeface="Arial"/>
                <a:cs typeface="Arial"/>
              </a:rPr>
              <a:t>to </a:t>
            </a:r>
            <a:r>
              <a:rPr dirty="0" sz="1100" spc="-5">
                <a:latin typeface="Arial"/>
                <a:cs typeface="Arial"/>
              </a:rPr>
              <a:t>yourself </a:t>
            </a:r>
            <a:r>
              <a:rPr dirty="0" sz="1100">
                <a:latin typeface="Arial"/>
                <a:cs typeface="Arial"/>
              </a:rPr>
              <a:t>first, then the  child.</a:t>
            </a:r>
            <a:endParaRPr sz="1100">
              <a:latin typeface="Arial"/>
              <a:cs typeface="Arial"/>
            </a:endParaRPr>
          </a:p>
          <a:p>
            <a:pPr marL="26034" marR="513080">
              <a:lnSpc>
                <a:spcPct val="110000"/>
              </a:lnSpc>
              <a:spcBef>
                <a:spcPts val="10"/>
              </a:spcBef>
            </a:pPr>
            <a:r>
              <a:rPr dirty="0" sz="1100">
                <a:latin typeface="Arial"/>
                <a:cs typeface="Arial"/>
              </a:rPr>
              <a:t>In case of an </a:t>
            </a:r>
            <a:r>
              <a:rPr dirty="0" sz="1100" spc="-5">
                <a:latin typeface="Arial"/>
                <a:cs typeface="Arial"/>
              </a:rPr>
              <a:t>emergency landing, </a:t>
            </a:r>
            <a:r>
              <a:rPr dirty="0" sz="1100">
                <a:latin typeface="Arial"/>
                <a:cs typeface="Arial"/>
              </a:rPr>
              <a:t>put your seat </a:t>
            </a:r>
            <a:r>
              <a:rPr dirty="0" sz="1100" spc="-5">
                <a:latin typeface="Arial"/>
                <a:cs typeface="Arial"/>
              </a:rPr>
              <a:t>upright  </a:t>
            </a:r>
            <a:r>
              <a:rPr dirty="0" sz="1100">
                <a:latin typeface="Arial"/>
                <a:cs typeface="Arial"/>
              </a:rPr>
              <a:t>Fasten your seatbelt and place </a:t>
            </a:r>
            <a:r>
              <a:rPr dirty="0" sz="1100" spc="-5">
                <a:latin typeface="Arial"/>
                <a:cs typeface="Arial"/>
              </a:rPr>
              <a:t>your </a:t>
            </a:r>
            <a:r>
              <a:rPr dirty="0" sz="1100">
                <a:latin typeface="Arial"/>
                <a:cs typeface="Arial"/>
              </a:rPr>
              <a:t>feet flat on the</a:t>
            </a:r>
            <a:r>
              <a:rPr dirty="0" sz="1100" spc="-75">
                <a:latin typeface="Arial"/>
                <a:cs typeface="Arial"/>
              </a:rPr>
              <a:t> </a:t>
            </a:r>
            <a:r>
              <a:rPr dirty="0" sz="1100">
                <a:latin typeface="Arial"/>
                <a:cs typeface="Arial"/>
              </a:rPr>
              <a:t>floor</a:t>
            </a:r>
            <a:endParaRPr sz="1100">
              <a:latin typeface="Arial"/>
              <a:cs typeface="Arial"/>
            </a:endParaRPr>
          </a:p>
          <a:p>
            <a:pPr marL="26034">
              <a:lnSpc>
                <a:spcPct val="100000"/>
              </a:lnSpc>
              <a:spcBef>
                <a:spcPts val="135"/>
              </a:spcBef>
            </a:pPr>
            <a:r>
              <a:rPr dirty="0" sz="1100">
                <a:latin typeface="Arial"/>
                <a:cs typeface="Arial"/>
              </a:rPr>
              <a:t>Being forward as far as </a:t>
            </a:r>
            <a:r>
              <a:rPr dirty="0" sz="1100" spc="-5">
                <a:latin typeface="Arial"/>
                <a:cs typeface="Arial"/>
              </a:rPr>
              <a:t>possible </a:t>
            </a:r>
            <a:r>
              <a:rPr dirty="0" sz="1100">
                <a:latin typeface="Arial"/>
                <a:cs typeface="Arial"/>
              </a:rPr>
              <a:t>Unlock your </a:t>
            </a:r>
            <a:r>
              <a:rPr dirty="0" sz="1100" spc="-10">
                <a:latin typeface="Arial"/>
                <a:cs typeface="Arial"/>
              </a:rPr>
              <a:t>arms </a:t>
            </a:r>
            <a:r>
              <a:rPr dirty="0" sz="1100">
                <a:latin typeface="Arial"/>
                <a:cs typeface="Arial"/>
              </a:rPr>
              <a:t>and</a:t>
            </a:r>
            <a:r>
              <a:rPr dirty="0" sz="1100" spc="10">
                <a:latin typeface="Arial"/>
                <a:cs typeface="Arial"/>
              </a:rPr>
              <a:t> </a:t>
            </a:r>
            <a:r>
              <a:rPr dirty="0" sz="1100" spc="-5">
                <a:latin typeface="Arial"/>
                <a:cs typeface="Arial"/>
              </a:rPr>
              <a:t>position</a:t>
            </a:r>
            <a:endParaRPr sz="1100">
              <a:latin typeface="Arial"/>
              <a:cs typeface="Arial"/>
            </a:endParaRPr>
          </a:p>
          <a:p>
            <a:pPr>
              <a:lnSpc>
                <a:spcPct val="100000"/>
              </a:lnSpc>
              <a:spcBef>
                <a:spcPts val="50"/>
              </a:spcBef>
            </a:pPr>
            <a:endParaRPr sz="1350">
              <a:latin typeface="Arial"/>
              <a:cs typeface="Arial"/>
            </a:endParaRPr>
          </a:p>
          <a:p>
            <a:pPr marL="26034">
              <a:lnSpc>
                <a:spcPct val="100000"/>
              </a:lnSpc>
              <a:spcBef>
                <a:spcPts val="5"/>
              </a:spcBef>
            </a:pPr>
            <a:r>
              <a:rPr dirty="0" sz="1100">
                <a:latin typeface="Arial"/>
                <a:cs typeface="Arial"/>
              </a:rPr>
              <a:t>Now the use of your life vest</a:t>
            </a:r>
            <a:r>
              <a:rPr dirty="0" sz="1100" spc="-60">
                <a:latin typeface="Arial"/>
                <a:cs typeface="Arial"/>
              </a:rPr>
              <a:t> </a:t>
            </a:r>
            <a:r>
              <a:rPr dirty="0" sz="1100">
                <a:latin typeface="Arial"/>
                <a:cs typeface="Arial"/>
              </a:rPr>
              <a:t>!</a:t>
            </a:r>
            <a:endParaRPr sz="1100">
              <a:latin typeface="Arial"/>
              <a:cs typeface="Arial"/>
            </a:endParaRPr>
          </a:p>
          <a:p>
            <a:pPr marL="26034" marR="5080">
              <a:lnSpc>
                <a:spcPct val="110000"/>
              </a:lnSpc>
            </a:pPr>
            <a:r>
              <a:rPr dirty="0" sz="1100">
                <a:latin typeface="Arial"/>
                <a:cs typeface="Arial"/>
              </a:rPr>
              <a:t>Your life vest is under your seat or under the armrest between  the</a:t>
            </a:r>
            <a:r>
              <a:rPr dirty="0" sz="1100" spc="-5">
                <a:latin typeface="Arial"/>
                <a:cs typeface="Arial"/>
              </a:rPr>
              <a:t> </a:t>
            </a:r>
            <a:r>
              <a:rPr dirty="0" sz="1100">
                <a:latin typeface="Arial"/>
                <a:cs typeface="Arial"/>
              </a:rPr>
              <a:t>seats.</a:t>
            </a:r>
            <a:endParaRPr sz="1100">
              <a:latin typeface="Arial"/>
              <a:cs typeface="Arial"/>
            </a:endParaRPr>
          </a:p>
          <a:p>
            <a:pPr marL="26034" marR="8890">
              <a:lnSpc>
                <a:spcPct val="110000"/>
              </a:lnSpc>
            </a:pPr>
            <a:r>
              <a:rPr dirty="0" sz="1100">
                <a:latin typeface="Arial"/>
                <a:cs typeface="Arial"/>
              </a:rPr>
              <a:t>Remove its plastic cover, when prompted to do so. Set the life  vest over </a:t>
            </a:r>
            <a:r>
              <a:rPr dirty="0" sz="1100" spc="-5">
                <a:latin typeface="Arial"/>
                <a:cs typeface="Arial"/>
              </a:rPr>
              <a:t>your </a:t>
            </a:r>
            <a:r>
              <a:rPr dirty="0" sz="1100">
                <a:latin typeface="Arial"/>
                <a:cs typeface="Arial"/>
              </a:rPr>
              <a:t>head.</a:t>
            </a:r>
            <a:endParaRPr sz="1100">
              <a:latin typeface="Arial"/>
              <a:cs typeface="Arial"/>
            </a:endParaRPr>
          </a:p>
          <a:p>
            <a:pPr marL="26034">
              <a:lnSpc>
                <a:spcPct val="100000"/>
              </a:lnSpc>
              <a:spcBef>
                <a:spcPts val="140"/>
              </a:spcBef>
            </a:pPr>
            <a:r>
              <a:rPr dirty="0" sz="1100">
                <a:latin typeface="Arial"/>
                <a:cs typeface="Arial"/>
              </a:rPr>
              <a:t>Bring the </a:t>
            </a:r>
            <a:r>
              <a:rPr dirty="0" sz="1100" spc="-5">
                <a:latin typeface="Arial"/>
                <a:cs typeface="Arial"/>
              </a:rPr>
              <a:t>waist </a:t>
            </a:r>
            <a:r>
              <a:rPr dirty="0" sz="1100">
                <a:latin typeface="Arial"/>
                <a:cs typeface="Arial"/>
              </a:rPr>
              <a:t>straps </a:t>
            </a:r>
            <a:r>
              <a:rPr dirty="0" sz="1100" spc="-5">
                <a:latin typeface="Arial"/>
                <a:cs typeface="Arial"/>
              </a:rPr>
              <a:t>around </a:t>
            </a:r>
            <a:r>
              <a:rPr dirty="0" sz="1100">
                <a:latin typeface="Arial"/>
                <a:cs typeface="Arial"/>
              </a:rPr>
              <a:t>your </a:t>
            </a:r>
            <a:r>
              <a:rPr dirty="0" sz="1100" spc="-5">
                <a:latin typeface="Arial"/>
                <a:cs typeface="Arial"/>
              </a:rPr>
              <a:t>waist</a:t>
            </a:r>
            <a:endParaRPr sz="1100">
              <a:latin typeface="Arial"/>
              <a:cs typeface="Arial"/>
            </a:endParaRPr>
          </a:p>
          <a:p>
            <a:pPr marL="26034" marR="5080">
              <a:lnSpc>
                <a:spcPct val="110000"/>
              </a:lnSpc>
            </a:pPr>
            <a:r>
              <a:rPr dirty="0" sz="1100">
                <a:latin typeface="Arial"/>
                <a:cs typeface="Arial"/>
              </a:rPr>
              <a:t>Connect the clip and tighten the strap by </a:t>
            </a:r>
            <a:r>
              <a:rPr dirty="0" sz="1100" spc="-5">
                <a:latin typeface="Arial"/>
                <a:cs typeface="Arial"/>
              </a:rPr>
              <a:t>pulling </a:t>
            </a:r>
            <a:r>
              <a:rPr dirty="0" sz="1100">
                <a:latin typeface="Arial"/>
                <a:cs typeface="Arial"/>
              </a:rPr>
              <a:t>it out words  You should inflate your life vest only when you’re about to leave  through the </a:t>
            </a:r>
            <a:r>
              <a:rPr dirty="0" sz="1100" spc="-5">
                <a:latin typeface="Arial"/>
                <a:cs typeface="Arial"/>
              </a:rPr>
              <a:t>emergency exit.</a:t>
            </a:r>
            <a:endParaRPr sz="1100">
              <a:latin typeface="Arial"/>
              <a:cs typeface="Arial"/>
            </a:endParaRPr>
          </a:p>
          <a:p>
            <a:pPr marL="26034">
              <a:lnSpc>
                <a:spcPct val="100000"/>
              </a:lnSpc>
              <a:spcBef>
                <a:spcPts val="145"/>
              </a:spcBef>
            </a:pPr>
            <a:r>
              <a:rPr dirty="0" sz="1100">
                <a:latin typeface="Arial"/>
                <a:cs typeface="Arial"/>
              </a:rPr>
              <a:t>Pull the red strap firmly</a:t>
            </a:r>
            <a:r>
              <a:rPr dirty="0" sz="1100" spc="-35">
                <a:latin typeface="Arial"/>
                <a:cs typeface="Arial"/>
              </a:rPr>
              <a:t> </a:t>
            </a:r>
            <a:r>
              <a:rPr dirty="0" sz="1100" spc="-5">
                <a:latin typeface="Arial"/>
                <a:cs typeface="Arial"/>
              </a:rPr>
              <a:t>downwards.</a:t>
            </a:r>
            <a:endParaRPr sz="1100">
              <a:latin typeface="Arial"/>
              <a:cs typeface="Arial"/>
            </a:endParaRPr>
          </a:p>
          <a:p>
            <a:pPr marL="26034" marR="1111250">
              <a:lnSpc>
                <a:spcPct val="110000"/>
              </a:lnSpc>
            </a:pPr>
            <a:r>
              <a:rPr dirty="0" sz="1100">
                <a:latin typeface="Arial"/>
                <a:cs typeface="Arial"/>
              </a:rPr>
              <a:t>To inflate it </a:t>
            </a:r>
            <a:r>
              <a:rPr dirty="0" sz="1100" spc="-5">
                <a:latin typeface="Arial"/>
                <a:cs typeface="Arial"/>
              </a:rPr>
              <a:t>further, </a:t>
            </a:r>
            <a:r>
              <a:rPr dirty="0" sz="1100">
                <a:latin typeface="Arial"/>
                <a:cs typeface="Arial"/>
              </a:rPr>
              <a:t>blow into the </a:t>
            </a:r>
            <a:r>
              <a:rPr dirty="0" sz="1100" spc="-5">
                <a:latin typeface="Arial"/>
                <a:cs typeface="Arial"/>
              </a:rPr>
              <a:t>mouthpieces.  </a:t>
            </a:r>
            <a:r>
              <a:rPr dirty="0" sz="1100">
                <a:latin typeface="Arial"/>
                <a:cs typeface="Arial"/>
              </a:rPr>
              <a:t>Use your </a:t>
            </a:r>
            <a:r>
              <a:rPr dirty="0" sz="1100" spc="-5">
                <a:latin typeface="Arial"/>
                <a:cs typeface="Arial"/>
              </a:rPr>
              <a:t>whistle </a:t>
            </a:r>
            <a:r>
              <a:rPr dirty="0" sz="1100">
                <a:latin typeface="Arial"/>
                <a:cs typeface="Arial"/>
              </a:rPr>
              <a:t>and light to </a:t>
            </a:r>
            <a:r>
              <a:rPr dirty="0" sz="1100" spc="-5">
                <a:latin typeface="Arial"/>
                <a:cs typeface="Arial"/>
              </a:rPr>
              <a:t>attract</a:t>
            </a:r>
            <a:r>
              <a:rPr dirty="0" sz="1100" spc="15">
                <a:latin typeface="Arial"/>
                <a:cs typeface="Arial"/>
              </a:rPr>
              <a:t> </a:t>
            </a:r>
            <a:r>
              <a:rPr dirty="0" sz="1100" spc="-5">
                <a:latin typeface="Arial"/>
                <a:cs typeface="Arial"/>
              </a:rPr>
              <a:t>attention.</a:t>
            </a:r>
            <a:endParaRPr sz="1100">
              <a:latin typeface="Arial"/>
              <a:cs typeface="Arial"/>
            </a:endParaRPr>
          </a:p>
          <a:p>
            <a:pPr marL="26034" marR="62230">
              <a:lnSpc>
                <a:spcPct val="110000"/>
              </a:lnSpc>
            </a:pPr>
            <a:r>
              <a:rPr dirty="0" sz="1100">
                <a:latin typeface="Arial"/>
                <a:cs typeface="Arial"/>
              </a:rPr>
              <a:t>Special </a:t>
            </a:r>
            <a:r>
              <a:rPr dirty="0" sz="1100" spc="-10">
                <a:latin typeface="Arial"/>
                <a:cs typeface="Arial"/>
              </a:rPr>
              <a:t>life </a:t>
            </a:r>
            <a:r>
              <a:rPr dirty="0" sz="1100">
                <a:latin typeface="Arial"/>
                <a:cs typeface="Arial"/>
              </a:rPr>
              <a:t>vest are available for children under </a:t>
            </a:r>
            <a:r>
              <a:rPr dirty="0" sz="1100" spc="-10">
                <a:latin typeface="Arial"/>
                <a:cs typeface="Arial"/>
              </a:rPr>
              <a:t>the </a:t>
            </a:r>
            <a:r>
              <a:rPr dirty="0" sz="1100">
                <a:latin typeface="Arial"/>
                <a:cs typeface="Arial"/>
              </a:rPr>
              <a:t>age of four.  Take note of the </a:t>
            </a:r>
            <a:r>
              <a:rPr dirty="0" sz="1100" spc="-10">
                <a:latin typeface="Arial"/>
                <a:cs typeface="Arial"/>
              </a:rPr>
              <a:t>exit </a:t>
            </a:r>
            <a:r>
              <a:rPr dirty="0" sz="1100">
                <a:latin typeface="Arial"/>
                <a:cs typeface="Arial"/>
              </a:rPr>
              <a:t>locations on this aircraft</a:t>
            </a:r>
            <a:r>
              <a:rPr dirty="0" sz="1100" spc="-25">
                <a:latin typeface="Arial"/>
                <a:cs typeface="Arial"/>
              </a:rPr>
              <a:t> </a:t>
            </a:r>
            <a:r>
              <a:rPr dirty="0" sz="1100">
                <a:latin typeface="Arial"/>
                <a:cs typeface="Arial"/>
              </a:rPr>
              <a:t>.</a:t>
            </a:r>
            <a:endParaRPr sz="1100">
              <a:latin typeface="Arial"/>
              <a:cs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idx="7" sz="quarter"/>
          </p:nvPr>
        </p:nvSpPr>
        <p:spPr>
          <a:prstGeom prst="rect"/>
        </p:spPr>
        <p:txBody>
          <a:bodyPr wrap="square" lIns="0" tIns="6350" rIns="0" bIns="0" rtlCol="0" vert="horz">
            <a:spAutoFit/>
          </a:bodyPr>
          <a:lstStyle/>
          <a:p>
            <a:pPr marL="12700">
              <a:lnSpc>
                <a:spcPct val="100000"/>
              </a:lnSpc>
              <a:spcBef>
                <a:spcPts val="50"/>
              </a:spcBef>
            </a:pPr>
            <a:r>
              <a:rPr dirty="0" spc="-100"/>
              <a:t>Page </a:t>
            </a:r>
            <a:fld id="{81D60167-4931-47E6-BA6A-407CBD079E47}" type="slidenum">
              <a:rPr dirty="0" b="1">
                <a:latin typeface="Calibri"/>
                <a:cs typeface="Calibri"/>
              </a:rPr>
              <a:t>38</a:t>
            </a:fld>
            <a:r>
              <a:rPr dirty="0" b="1">
                <a:latin typeface="Calibri"/>
                <a:cs typeface="Calibri"/>
              </a:rPr>
              <a:t> </a:t>
            </a:r>
            <a:r>
              <a:rPr dirty="0" spc="-10"/>
              <a:t>of</a:t>
            </a:r>
            <a:r>
              <a:rPr dirty="0" spc="-90"/>
              <a:t> </a:t>
            </a:r>
            <a:r>
              <a:rPr dirty="0" b="1">
                <a:latin typeface="Calibri"/>
                <a:cs typeface="Calibri"/>
              </a:rPr>
              <a:t>46</a:t>
            </a:r>
          </a:p>
        </p:txBody>
      </p:sp>
      <p:sp>
        <p:nvSpPr>
          <p:cNvPr id="2" name="object 2"/>
          <p:cNvSpPr txBox="1"/>
          <p:nvPr/>
        </p:nvSpPr>
        <p:spPr>
          <a:xfrm>
            <a:off x="711200" y="436891"/>
            <a:ext cx="1539240" cy="193675"/>
          </a:xfrm>
          <a:prstGeom prst="rect">
            <a:avLst/>
          </a:prstGeom>
        </p:spPr>
        <p:txBody>
          <a:bodyPr wrap="square" lIns="0" tIns="12700" rIns="0" bIns="0" rtlCol="0" vert="horz">
            <a:spAutoFit/>
          </a:bodyPr>
          <a:lstStyle/>
          <a:p>
            <a:pPr marL="12700">
              <a:lnSpc>
                <a:spcPct val="100000"/>
              </a:lnSpc>
              <a:spcBef>
                <a:spcPts val="100"/>
              </a:spcBef>
            </a:pPr>
            <a:r>
              <a:rPr dirty="0" sz="1100" spc="-120">
                <a:latin typeface="Arial"/>
                <a:cs typeface="Arial"/>
              </a:rPr>
              <a:t>SATHYABAMA</a:t>
            </a:r>
            <a:r>
              <a:rPr dirty="0" sz="1100" spc="-70">
                <a:latin typeface="Arial"/>
                <a:cs typeface="Arial"/>
              </a:rPr>
              <a:t> </a:t>
            </a:r>
            <a:r>
              <a:rPr dirty="0" sz="1100" spc="-135">
                <a:latin typeface="Arial"/>
                <a:cs typeface="Arial"/>
              </a:rPr>
              <a:t>UNIVERSITY</a:t>
            </a:r>
            <a:endParaRPr sz="1100">
              <a:latin typeface="Arial"/>
              <a:cs typeface="Arial"/>
            </a:endParaRPr>
          </a:p>
        </p:txBody>
      </p:sp>
      <p:sp>
        <p:nvSpPr>
          <p:cNvPr id="3" name="object 3"/>
          <p:cNvSpPr txBox="1"/>
          <p:nvPr/>
        </p:nvSpPr>
        <p:spPr>
          <a:xfrm>
            <a:off x="3047505" y="436891"/>
            <a:ext cx="1629410" cy="193675"/>
          </a:xfrm>
          <a:prstGeom prst="rect">
            <a:avLst/>
          </a:prstGeom>
        </p:spPr>
        <p:txBody>
          <a:bodyPr wrap="square" lIns="0" tIns="12700" rIns="0" bIns="0" rtlCol="0" vert="horz">
            <a:spAutoFit/>
          </a:bodyPr>
          <a:lstStyle/>
          <a:p>
            <a:pPr marL="12700">
              <a:lnSpc>
                <a:spcPct val="100000"/>
              </a:lnSpc>
              <a:spcBef>
                <a:spcPts val="100"/>
              </a:spcBef>
            </a:pPr>
            <a:r>
              <a:rPr dirty="0" sz="1100" spc="-85">
                <a:latin typeface="Arial"/>
                <a:cs typeface="Arial"/>
              </a:rPr>
              <a:t>UNIT </a:t>
            </a:r>
            <a:r>
              <a:rPr dirty="0" sz="1100" spc="-70">
                <a:latin typeface="Arial"/>
                <a:cs typeface="Arial"/>
              </a:rPr>
              <a:t>IV </a:t>
            </a:r>
            <a:r>
              <a:rPr dirty="0" sz="1100" spc="-135">
                <a:latin typeface="Arial"/>
                <a:cs typeface="Arial"/>
              </a:rPr>
              <a:t>FLYING </a:t>
            </a:r>
            <a:r>
              <a:rPr dirty="0" sz="1100" spc="-55">
                <a:latin typeface="Arial"/>
                <a:cs typeface="Arial"/>
              </a:rPr>
              <a:t>IN</a:t>
            </a:r>
            <a:r>
              <a:rPr dirty="0" sz="1100" spc="-185">
                <a:latin typeface="Arial"/>
                <a:cs typeface="Arial"/>
              </a:rPr>
              <a:t> </a:t>
            </a:r>
            <a:r>
              <a:rPr dirty="0" sz="1100" spc="-160">
                <a:latin typeface="Arial"/>
                <a:cs typeface="Arial"/>
              </a:rPr>
              <a:t>COLOURS</a:t>
            </a:r>
            <a:endParaRPr sz="1100">
              <a:latin typeface="Arial"/>
              <a:cs typeface="Arial"/>
            </a:endParaRPr>
          </a:p>
        </p:txBody>
      </p:sp>
      <p:sp>
        <p:nvSpPr>
          <p:cNvPr id="4" name="object 4"/>
          <p:cNvSpPr txBox="1"/>
          <p:nvPr/>
        </p:nvSpPr>
        <p:spPr>
          <a:xfrm>
            <a:off x="699002" y="1053186"/>
            <a:ext cx="4004310" cy="3535679"/>
          </a:xfrm>
          <a:prstGeom prst="rect">
            <a:avLst/>
          </a:prstGeom>
        </p:spPr>
        <p:txBody>
          <a:bodyPr wrap="square" lIns="0" tIns="12700" rIns="0" bIns="0" rtlCol="0" vert="horz">
            <a:spAutoFit/>
          </a:bodyPr>
          <a:lstStyle/>
          <a:p>
            <a:pPr marL="24765" marR="6985">
              <a:lnSpc>
                <a:spcPct val="110000"/>
              </a:lnSpc>
              <a:spcBef>
                <a:spcPts val="100"/>
              </a:spcBef>
            </a:pPr>
            <a:r>
              <a:rPr dirty="0" sz="1100">
                <a:latin typeface="Arial"/>
                <a:cs typeface="Arial"/>
              </a:rPr>
              <a:t>During evacuation do not take your personal belongings with  you.</a:t>
            </a:r>
            <a:endParaRPr sz="1100">
              <a:latin typeface="Arial"/>
              <a:cs typeface="Arial"/>
            </a:endParaRPr>
          </a:p>
          <a:p>
            <a:pPr marL="24765" marR="6985">
              <a:lnSpc>
                <a:spcPct val="110000"/>
              </a:lnSpc>
            </a:pPr>
            <a:r>
              <a:rPr dirty="0" sz="1100">
                <a:latin typeface="Arial"/>
                <a:cs typeface="Arial"/>
              </a:rPr>
              <a:t>If smoke is present, keep low and follow the escape of lighting  to the nearest</a:t>
            </a:r>
            <a:r>
              <a:rPr dirty="0" sz="1100" spc="-5">
                <a:latin typeface="Arial"/>
                <a:cs typeface="Arial"/>
              </a:rPr>
              <a:t> exit.</a:t>
            </a:r>
            <a:endParaRPr sz="1100">
              <a:latin typeface="Arial"/>
              <a:cs typeface="Arial"/>
            </a:endParaRPr>
          </a:p>
          <a:p>
            <a:pPr marL="24765" marR="5715">
              <a:lnSpc>
                <a:spcPts val="1460"/>
              </a:lnSpc>
              <a:spcBef>
                <a:spcPts val="60"/>
              </a:spcBef>
            </a:pPr>
            <a:r>
              <a:rPr dirty="0" sz="1100">
                <a:latin typeface="Arial"/>
                <a:cs typeface="Arial"/>
              </a:rPr>
              <a:t>Emergency exits are fitted with slides </a:t>
            </a:r>
            <a:r>
              <a:rPr dirty="0" sz="1100" spc="-5">
                <a:latin typeface="Arial"/>
                <a:cs typeface="Arial"/>
              </a:rPr>
              <a:t>which </a:t>
            </a:r>
            <a:r>
              <a:rPr dirty="0" sz="1100">
                <a:latin typeface="Arial"/>
                <a:cs typeface="Arial"/>
              </a:rPr>
              <a:t>can be used </a:t>
            </a:r>
            <a:r>
              <a:rPr dirty="0" sz="1100" spc="5">
                <a:latin typeface="Arial"/>
                <a:cs typeface="Arial"/>
              </a:rPr>
              <a:t>forlorn  </a:t>
            </a:r>
            <a:r>
              <a:rPr dirty="0" sz="1100">
                <a:latin typeface="Arial"/>
                <a:cs typeface="Arial"/>
              </a:rPr>
              <a:t>evacuations or as wax on</a:t>
            </a:r>
            <a:r>
              <a:rPr dirty="0" sz="1100" spc="-55">
                <a:latin typeface="Arial"/>
                <a:cs typeface="Arial"/>
              </a:rPr>
              <a:t> </a:t>
            </a:r>
            <a:r>
              <a:rPr dirty="0" sz="1100">
                <a:latin typeface="Arial"/>
                <a:cs typeface="Arial"/>
              </a:rPr>
              <a:t>water</a:t>
            </a:r>
            <a:endParaRPr sz="1100">
              <a:latin typeface="Arial"/>
              <a:cs typeface="Arial"/>
            </a:endParaRPr>
          </a:p>
          <a:p>
            <a:pPr marL="24765" marR="5080">
              <a:lnSpc>
                <a:spcPts val="1450"/>
              </a:lnSpc>
              <a:spcBef>
                <a:spcPts val="5"/>
              </a:spcBef>
            </a:pPr>
            <a:r>
              <a:rPr dirty="0" sz="1100">
                <a:latin typeface="Arial"/>
                <a:cs typeface="Arial"/>
              </a:rPr>
              <a:t>Remove any high-heeled shoes prior to using the evacuation  slide.</a:t>
            </a:r>
            <a:endParaRPr sz="1100">
              <a:latin typeface="Arial"/>
              <a:cs typeface="Arial"/>
            </a:endParaRPr>
          </a:p>
          <a:p>
            <a:pPr marL="13970">
              <a:lnSpc>
                <a:spcPct val="100000"/>
              </a:lnSpc>
              <a:spcBef>
                <a:spcPts val="65"/>
              </a:spcBef>
            </a:pPr>
            <a:r>
              <a:rPr dirty="0" sz="1100">
                <a:latin typeface="Arial"/>
                <a:cs typeface="Arial"/>
              </a:rPr>
              <a:t>Passengers seated beside the </a:t>
            </a:r>
            <a:r>
              <a:rPr dirty="0" sz="1100" spc="-5">
                <a:latin typeface="Arial"/>
                <a:cs typeface="Arial"/>
              </a:rPr>
              <a:t>emergency </a:t>
            </a:r>
            <a:r>
              <a:rPr dirty="0" sz="1100">
                <a:latin typeface="Arial"/>
                <a:cs typeface="Arial"/>
              </a:rPr>
              <a:t>exit doors, may</a:t>
            </a:r>
            <a:r>
              <a:rPr dirty="0" sz="1100" spc="-135">
                <a:latin typeface="Arial"/>
                <a:cs typeface="Arial"/>
              </a:rPr>
              <a:t> </a:t>
            </a:r>
            <a:r>
              <a:rPr dirty="0" sz="1100">
                <a:latin typeface="Arial"/>
                <a:cs typeface="Arial"/>
              </a:rPr>
              <a:t>be</a:t>
            </a:r>
            <a:endParaRPr sz="1100">
              <a:latin typeface="Arial"/>
              <a:cs typeface="Arial"/>
            </a:endParaRPr>
          </a:p>
          <a:p>
            <a:pPr marL="24765">
              <a:lnSpc>
                <a:spcPct val="100000"/>
              </a:lnSpc>
              <a:spcBef>
                <a:spcPts val="145"/>
              </a:spcBef>
            </a:pPr>
            <a:r>
              <a:rPr dirty="0" sz="1100">
                <a:latin typeface="Arial"/>
                <a:cs typeface="Arial"/>
              </a:rPr>
              <a:t>called upon to assist the cabin</a:t>
            </a:r>
            <a:r>
              <a:rPr dirty="0" sz="1100" spc="-35">
                <a:latin typeface="Arial"/>
                <a:cs typeface="Arial"/>
              </a:rPr>
              <a:t> </a:t>
            </a:r>
            <a:r>
              <a:rPr dirty="0" sz="1100" spc="-10">
                <a:latin typeface="Arial"/>
                <a:cs typeface="Arial"/>
              </a:rPr>
              <a:t>crew.</a:t>
            </a:r>
            <a:endParaRPr sz="1100">
              <a:latin typeface="Arial"/>
              <a:cs typeface="Arial"/>
            </a:endParaRPr>
          </a:p>
          <a:p>
            <a:pPr marL="24765">
              <a:lnSpc>
                <a:spcPct val="100000"/>
              </a:lnSpc>
              <a:spcBef>
                <a:spcPts val="130"/>
              </a:spcBef>
            </a:pPr>
            <a:r>
              <a:rPr dirty="0" sz="1100">
                <a:latin typeface="Arial"/>
                <a:cs typeface="Arial"/>
              </a:rPr>
              <a:t>Please refer to the safety </a:t>
            </a:r>
            <a:r>
              <a:rPr dirty="0" sz="1100" spc="-5">
                <a:latin typeface="Arial"/>
                <a:cs typeface="Arial"/>
              </a:rPr>
              <a:t>information </a:t>
            </a:r>
            <a:r>
              <a:rPr dirty="0" sz="1100">
                <a:latin typeface="Arial"/>
                <a:cs typeface="Arial"/>
              </a:rPr>
              <a:t>card for</a:t>
            </a:r>
            <a:r>
              <a:rPr dirty="0" sz="1100" spc="-25">
                <a:latin typeface="Arial"/>
                <a:cs typeface="Arial"/>
              </a:rPr>
              <a:t> </a:t>
            </a:r>
            <a:r>
              <a:rPr dirty="0" sz="1100" spc="-5">
                <a:latin typeface="Arial"/>
                <a:cs typeface="Arial"/>
              </a:rPr>
              <a:t>details.</a:t>
            </a:r>
            <a:endParaRPr sz="1100">
              <a:latin typeface="Arial"/>
              <a:cs typeface="Arial"/>
            </a:endParaRPr>
          </a:p>
          <a:p>
            <a:pPr algn="just" marL="24765" marR="7620" indent="-12700">
              <a:lnSpc>
                <a:spcPct val="110000"/>
              </a:lnSpc>
            </a:pPr>
            <a:r>
              <a:rPr dirty="0" sz="1100">
                <a:latin typeface="Arial"/>
                <a:cs typeface="Arial"/>
              </a:rPr>
              <a:t>This card also has </a:t>
            </a:r>
            <a:r>
              <a:rPr dirty="0" sz="1100" spc="-5">
                <a:latin typeface="Arial"/>
                <a:cs typeface="Arial"/>
              </a:rPr>
              <a:t>details </a:t>
            </a:r>
            <a:r>
              <a:rPr dirty="0" sz="1100">
                <a:latin typeface="Arial"/>
                <a:cs typeface="Arial"/>
              </a:rPr>
              <a:t>of the use of the life-jest and </a:t>
            </a:r>
            <a:r>
              <a:rPr dirty="0" sz="1100" spc="-5">
                <a:latin typeface="Arial"/>
                <a:cs typeface="Arial"/>
              </a:rPr>
              <a:t>oxygen  </a:t>
            </a:r>
            <a:r>
              <a:rPr dirty="0" sz="1100">
                <a:latin typeface="Arial"/>
                <a:cs typeface="Arial"/>
              </a:rPr>
              <a:t>mask as well as the location of </a:t>
            </a:r>
            <a:r>
              <a:rPr dirty="0" sz="1100" spc="-5">
                <a:latin typeface="Arial"/>
                <a:cs typeface="Arial"/>
              </a:rPr>
              <a:t>emergency </a:t>
            </a:r>
            <a:r>
              <a:rPr dirty="0" sz="1100">
                <a:latin typeface="Arial"/>
                <a:cs typeface="Arial"/>
              </a:rPr>
              <a:t>exits any evacuation  groups.</a:t>
            </a:r>
            <a:endParaRPr sz="1100">
              <a:latin typeface="Arial"/>
              <a:cs typeface="Arial"/>
            </a:endParaRPr>
          </a:p>
          <a:p>
            <a:pPr algn="just" marL="24765" marR="775970">
              <a:lnSpc>
                <a:spcPct val="110000"/>
              </a:lnSpc>
              <a:spcBef>
                <a:spcPts val="15"/>
              </a:spcBef>
            </a:pPr>
            <a:r>
              <a:rPr dirty="0" sz="1100">
                <a:latin typeface="Arial"/>
                <a:cs typeface="Arial"/>
              </a:rPr>
              <a:t>Smoking is not </a:t>
            </a:r>
            <a:r>
              <a:rPr dirty="0" sz="1100" spc="-5">
                <a:latin typeface="Arial"/>
                <a:cs typeface="Arial"/>
              </a:rPr>
              <a:t>allowed </a:t>
            </a:r>
            <a:r>
              <a:rPr dirty="0" sz="1100">
                <a:latin typeface="Arial"/>
                <a:cs typeface="Arial"/>
              </a:rPr>
              <a:t>but on all our flights  Smoking in the </a:t>
            </a:r>
            <a:r>
              <a:rPr dirty="0" sz="1100" spc="-5">
                <a:latin typeface="Arial"/>
                <a:cs typeface="Arial"/>
              </a:rPr>
              <a:t>laboratory </a:t>
            </a:r>
            <a:r>
              <a:rPr dirty="0" sz="1100">
                <a:latin typeface="Arial"/>
                <a:cs typeface="Arial"/>
              </a:rPr>
              <a:t>will set up a </a:t>
            </a:r>
            <a:r>
              <a:rPr dirty="0" sz="1100" spc="-5">
                <a:latin typeface="Arial"/>
                <a:cs typeface="Arial"/>
              </a:rPr>
              <a:t>smoke </a:t>
            </a:r>
            <a:r>
              <a:rPr dirty="0" sz="1100">
                <a:latin typeface="Arial"/>
                <a:cs typeface="Arial"/>
              </a:rPr>
              <a:t>alarm</a:t>
            </a:r>
            <a:endParaRPr sz="1100">
              <a:latin typeface="Arial"/>
              <a:cs typeface="Arial"/>
            </a:endParaRPr>
          </a:p>
          <a:p>
            <a:pPr>
              <a:lnSpc>
                <a:spcPct val="100000"/>
              </a:lnSpc>
            </a:pPr>
            <a:endParaRPr sz="1250">
              <a:latin typeface="Arial"/>
              <a:cs typeface="Arial"/>
            </a:endParaRPr>
          </a:p>
          <a:p>
            <a:pPr marL="24765" marR="1941830">
              <a:lnSpc>
                <a:spcPct val="110900"/>
              </a:lnSpc>
            </a:pPr>
            <a:r>
              <a:rPr dirty="0" sz="1100" b="1">
                <a:latin typeface="Arial"/>
                <a:cs typeface="Arial"/>
              </a:rPr>
              <a:t>Thank </a:t>
            </a:r>
            <a:r>
              <a:rPr dirty="0" sz="1100" spc="-10" b="1">
                <a:latin typeface="Arial"/>
                <a:cs typeface="Arial"/>
              </a:rPr>
              <a:t>you </a:t>
            </a:r>
            <a:r>
              <a:rPr dirty="0" sz="1100" b="1">
                <a:latin typeface="Arial"/>
                <a:cs typeface="Arial"/>
              </a:rPr>
              <a:t>for your attention</a:t>
            </a:r>
            <a:r>
              <a:rPr dirty="0" sz="1100" spc="-45" b="1">
                <a:latin typeface="Arial"/>
                <a:cs typeface="Arial"/>
              </a:rPr>
              <a:t> </a:t>
            </a:r>
            <a:r>
              <a:rPr dirty="0" sz="1100" b="1">
                <a:latin typeface="Arial"/>
                <a:cs typeface="Arial"/>
              </a:rPr>
              <a:t>!!  and Have a pleasant</a:t>
            </a:r>
            <a:r>
              <a:rPr dirty="0" sz="1100" spc="-45" b="1">
                <a:latin typeface="Arial"/>
                <a:cs typeface="Arial"/>
              </a:rPr>
              <a:t> </a:t>
            </a:r>
            <a:r>
              <a:rPr dirty="0" sz="1100" spc="-5" b="1">
                <a:latin typeface="Arial"/>
                <a:cs typeface="Arial"/>
              </a:rPr>
              <a:t>flight!!</a:t>
            </a:r>
            <a:endParaRPr sz="110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3977149" y="7114147"/>
            <a:ext cx="723900" cy="196850"/>
          </a:xfrm>
          <a:prstGeom prst="rect">
            <a:avLst/>
          </a:prstGeom>
        </p:spPr>
        <p:txBody>
          <a:bodyPr wrap="square" lIns="0" tIns="6350" rIns="0" bIns="0" rtlCol="0" vert="horz">
            <a:spAutoFit/>
          </a:bodyPr>
          <a:lstStyle/>
          <a:p>
            <a:pPr marL="12700">
              <a:lnSpc>
                <a:spcPct val="100000"/>
              </a:lnSpc>
              <a:spcBef>
                <a:spcPts val="50"/>
              </a:spcBef>
            </a:pPr>
            <a:r>
              <a:rPr dirty="0" sz="1100" spc="-100">
                <a:latin typeface="Arial"/>
                <a:cs typeface="Arial"/>
              </a:rPr>
              <a:t>Page </a:t>
            </a:r>
            <a:fld id="{81D60167-4931-47E6-BA6A-407CBD079E47}" type="slidenum">
              <a:rPr dirty="0" sz="1100" b="1">
                <a:latin typeface="Calibri"/>
                <a:cs typeface="Calibri"/>
              </a:rPr>
              <a:t>4</a:t>
            </a:fld>
            <a:r>
              <a:rPr dirty="0" sz="1100" b="1">
                <a:latin typeface="Calibri"/>
                <a:cs typeface="Calibri"/>
              </a:rPr>
              <a:t> </a:t>
            </a:r>
            <a:r>
              <a:rPr dirty="0" sz="1100" spc="-10">
                <a:latin typeface="Arial"/>
                <a:cs typeface="Arial"/>
              </a:rPr>
              <a:t>of</a:t>
            </a:r>
            <a:r>
              <a:rPr dirty="0" sz="1100" spc="-100">
                <a:latin typeface="Arial"/>
                <a:cs typeface="Arial"/>
              </a:rPr>
              <a:t> </a:t>
            </a:r>
            <a:r>
              <a:rPr dirty="0" sz="1100" b="1">
                <a:latin typeface="Calibri"/>
                <a:cs typeface="Calibri"/>
              </a:rPr>
              <a:t>46</a:t>
            </a:r>
            <a:endParaRPr sz="1100">
              <a:latin typeface="Calibri"/>
              <a:cs typeface="Calibri"/>
            </a:endParaRPr>
          </a:p>
        </p:txBody>
      </p:sp>
      <p:sp>
        <p:nvSpPr>
          <p:cNvPr id="2" name="object 2"/>
          <p:cNvSpPr txBox="1"/>
          <p:nvPr/>
        </p:nvSpPr>
        <p:spPr>
          <a:xfrm>
            <a:off x="711200" y="436891"/>
            <a:ext cx="1539240" cy="193675"/>
          </a:xfrm>
          <a:prstGeom prst="rect">
            <a:avLst/>
          </a:prstGeom>
        </p:spPr>
        <p:txBody>
          <a:bodyPr wrap="square" lIns="0" tIns="12700" rIns="0" bIns="0" rtlCol="0" vert="horz">
            <a:spAutoFit/>
          </a:bodyPr>
          <a:lstStyle/>
          <a:p>
            <a:pPr marL="12700">
              <a:lnSpc>
                <a:spcPct val="100000"/>
              </a:lnSpc>
              <a:spcBef>
                <a:spcPts val="100"/>
              </a:spcBef>
            </a:pPr>
            <a:r>
              <a:rPr dirty="0" sz="1100" spc="-120">
                <a:latin typeface="Arial"/>
                <a:cs typeface="Arial"/>
              </a:rPr>
              <a:t>SATHYABAMA</a:t>
            </a:r>
            <a:r>
              <a:rPr dirty="0" sz="1100" spc="-70">
                <a:latin typeface="Arial"/>
                <a:cs typeface="Arial"/>
              </a:rPr>
              <a:t> </a:t>
            </a:r>
            <a:r>
              <a:rPr dirty="0" sz="1100" spc="-135">
                <a:latin typeface="Arial"/>
                <a:cs typeface="Arial"/>
              </a:rPr>
              <a:t>UNIVERSITY</a:t>
            </a:r>
            <a:endParaRPr sz="1100">
              <a:latin typeface="Arial"/>
              <a:cs typeface="Arial"/>
            </a:endParaRPr>
          </a:p>
        </p:txBody>
      </p:sp>
      <p:sp>
        <p:nvSpPr>
          <p:cNvPr id="3" name="object 3"/>
          <p:cNvSpPr txBox="1"/>
          <p:nvPr/>
        </p:nvSpPr>
        <p:spPr>
          <a:xfrm>
            <a:off x="3047505" y="436891"/>
            <a:ext cx="1629410" cy="193675"/>
          </a:xfrm>
          <a:prstGeom prst="rect">
            <a:avLst/>
          </a:prstGeom>
        </p:spPr>
        <p:txBody>
          <a:bodyPr wrap="square" lIns="0" tIns="12700" rIns="0" bIns="0" rtlCol="0" vert="horz">
            <a:spAutoFit/>
          </a:bodyPr>
          <a:lstStyle/>
          <a:p>
            <a:pPr marL="12700">
              <a:lnSpc>
                <a:spcPct val="100000"/>
              </a:lnSpc>
              <a:spcBef>
                <a:spcPts val="100"/>
              </a:spcBef>
            </a:pPr>
            <a:r>
              <a:rPr dirty="0" sz="1100" spc="-85">
                <a:latin typeface="Arial"/>
                <a:cs typeface="Arial"/>
              </a:rPr>
              <a:t>UNIT </a:t>
            </a:r>
            <a:r>
              <a:rPr dirty="0" sz="1100" spc="-70">
                <a:latin typeface="Arial"/>
                <a:cs typeface="Arial"/>
              </a:rPr>
              <a:t>IV </a:t>
            </a:r>
            <a:r>
              <a:rPr dirty="0" sz="1100" spc="-135">
                <a:latin typeface="Arial"/>
                <a:cs typeface="Arial"/>
              </a:rPr>
              <a:t>FLYING </a:t>
            </a:r>
            <a:r>
              <a:rPr dirty="0" sz="1100" spc="-55">
                <a:latin typeface="Arial"/>
                <a:cs typeface="Arial"/>
              </a:rPr>
              <a:t>IN</a:t>
            </a:r>
            <a:r>
              <a:rPr dirty="0" sz="1100" spc="-185">
                <a:latin typeface="Arial"/>
                <a:cs typeface="Arial"/>
              </a:rPr>
              <a:t> </a:t>
            </a:r>
            <a:r>
              <a:rPr dirty="0" sz="1100" spc="-160">
                <a:latin typeface="Arial"/>
                <a:cs typeface="Arial"/>
              </a:rPr>
              <a:t>COLOURS</a:t>
            </a:r>
            <a:endParaRPr sz="1100">
              <a:latin typeface="Arial"/>
              <a:cs typeface="Arial"/>
            </a:endParaRPr>
          </a:p>
        </p:txBody>
      </p:sp>
      <p:sp>
        <p:nvSpPr>
          <p:cNvPr id="4" name="object 4"/>
          <p:cNvSpPr txBox="1"/>
          <p:nvPr/>
        </p:nvSpPr>
        <p:spPr>
          <a:xfrm>
            <a:off x="711200" y="1050135"/>
            <a:ext cx="3810635" cy="6068060"/>
          </a:xfrm>
          <a:prstGeom prst="rect">
            <a:avLst/>
          </a:prstGeom>
        </p:spPr>
        <p:txBody>
          <a:bodyPr wrap="square" lIns="0" tIns="30480" rIns="0" bIns="0" rtlCol="0" vert="horz">
            <a:spAutoFit/>
          </a:bodyPr>
          <a:lstStyle/>
          <a:p>
            <a:pPr marL="12700">
              <a:lnSpc>
                <a:spcPct val="100000"/>
              </a:lnSpc>
              <a:spcBef>
                <a:spcPts val="240"/>
              </a:spcBef>
            </a:pPr>
            <a:r>
              <a:rPr dirty="0" sz="1100" spc="-5" b="1">
                <a:latin typeface="Arial"/>
                <a:cs typeface="Arial"/>
              </a:rPr>
              <a:t>Activity: </a:t>
            </a:r>
            <a:r>
              <a:rPr dirty="0" sz="1100" b="1">
                <a:latin typeface="Arial"/>
                <a:cs typeface="Arial"/>
              </a:rPr>
              <a:t>Identifying Idioms and</a:t>
            </a:r>
            <a:r>
              <a:rPr dirty="0" sz="1100" spc="-30" b="1">
                <a:latin typeface="Arial"/>
                <a:cs typeface="Arial"/>
              </a:rPr>
              <a:t> </a:t>
            </a:r>
            <a:r>
              <a:rPr dirty="0" sz="1100" b="1">
                <a:latin typeface="Arial"/>
                <a:cs typeface="Arial"/>
              </a:rPr>
              <a:t>Phrases</a:t>
            </a:r>
            <a:endParaRPr sz="1100">
              <a:latin typeface="Arial"/>
              <a:cs typeface="Arial"/>
            </a:endParaRPr>
          </a:p>
          <a:p>
            <a:pPr marL="12700">
              <a:lnSpc>
                <a:spcPct val="100000"/>
              </a:lnSpc>
              <a:spcBef>
                <a:spcPts val="145"/>
              </a:spcBef>
            </a:pPr>
            <a:r>
              <a:rPr dirty="0" sz="1100" b="1" i="1">
                <a:latin typeface="Arial"/>
                <a:cs typeface="Arial"/>
              </a:rPr>
              <a:t>Few</a:t>
            </a:r>
            <a:r>
              <a:rPr dirty="0" sz="1100" spc="-5" b="1" i="1">
                <a:latin typeface="Arial"/>
                <a:cs typeface="Arial"/>
              </a:rPr>
              <a:t> </a:t>
            </a:r>
            <a:r>
              <a:rPr dirty="0" sz="1100" b="1" i="1">
                <a:latin typeface="Arial"/>
                <a:cs typeface="Arial"/>
              </a:rPr>
              <a:t>Examples</a:t>
            </a:r>
            <a:endParaRPr sz="1100">
              <a:latin typeface="Arial"/>
              <a:cs typeface="Arial"/>
            </a:endParaRPr>
          </a:p>
          <a:p>
            <a:pPr>
              <a:lnSpc>
                <a:spcPct val="100000"/>
              </a:lnSpc>
              <a:spcBef>
                <a:spcPts val="20"/>
              </a:spcBef>
            </a:pPr>
            <a:endParaRPr sz="1350">
              <a:latin typeface="Arial"/>
              <a:cs typeface="Arial"/>
            </a:endParaRPr>
          </a:p>
          <a:p>
            <a:pPr marL="12700">
              <a:lnSpc>
                <a:spcPct val="100000"/>
              </a:lnSpc>
            </a:pPr>
            <a:r>
              <a:rPr dirty="0" sz="1100" b="1">
                <a:latin typeface="Arial"/>
                <a:cs typeface="Arial"/>
              </a:rPr>
              <a:t>A hot</a:t>
            </a:r>
            <a:r>
              <a:rPr dirty="0" sz="1100" spc="-35" b="1">
                <a:latin typeface="Arial"/>
                <a:cs typeface="Arial"/>
              </a:rPr>
              <a:t> </a:t>
            </a:r>
            <a:r>
              <a:rPr dirty="0" sz="1100" spc="5" b="1">
                <a:latin typeface="Arial"/>
                <a:cs typeface="Arial"/>
              </a:rPr>
              <a:t>potato</a:t>
            </a:r>
            <a:endParaRPr sz="1100">
              <a:latin typeface="Arial"/>
              <a:cs typeface="Arial"/>
            </a:endParaRPr>
          </a:p>
          <a:p>
            <a:pPr marL="12700">
              <a:lnSpc>
                <a:spcPct val="100000"/>
              </a:lnSpc>
              <a:spcBef>
                <a:spcPts val="590"/>
              </a:spcBef>
            </a:pPr>
            <a:r>
              <a:rPr dirty="0" sz="1100" i="1">
                <a:latin typeface="Arial"/>
                <a:cs typeface="Arial"/>
              </a:rPr>
              <a:t>A current issue which many </a:t>
            </a:r>
            <a:r>
              <a:rPr dirty="0" sz="1100" spc="-5" i="1">
                <a:latin typeface="Arial"/>
                <a:cs typeface="Arial"/>
              </a:rPr>
              <a:t>people </a:t>
            </a:r>
            <a:r>
              <a:rPr dirty="0" sz="1100" i="1">
                <a:latin typeface="Arial"/>
                <a:cs typeface="Arial"/>
              </a:rPr>
              <a:t>are </a:t>
            </a:r>
            <a:r>
              <a:rPr dirty="0" sz="1100" spc="-5" i="1">
                <a:latin typeface="Arial"/>
                <a:cs typeface="Arial"/>
              </a:rPr>
              <a:t>talking</a:t>
            </a:r>
            <a:r>
              <a:rPr dirty="0" sz="1100" spc="-25" i="1">
                <a:latin typeface="Arial"/>
                <a:cs typeface="Arial"/>
              </a:rPr>
              <a:t> </a:t>
            </a:r>
            <a:r>
              <a:rPr dirty="0" sz="1100" i="1">
                <a:latin typeface="Arial"/>
                <a:cs typeface="Arial"/>
              </a:rPr>
              <a:t>about</a:t>
            </a:r>
            <a:endParaRPr sz="1100">
              <a:latin typeface="Arial"/>
              <a:cs typeface="Arial"/>
            </a:endParaRPr>
          </a:p>
          <a:p>
            <a:pPr marL="12700">
              <a:lnSpc>
                <a:spcPct val="100000"/>
              </a:lnSpc>
              <a:spcBef>
                <a:spcPts val="560"/>
              </a:spcBef>
            </a:pPr>
            <a:r>
              <a:rPr dirty="0" sz="1100" b="1">
                <a:latin typeface="Arial"/>
                <a:cs typeface="Arial"/>
              </a:rPr>
              <a:t>A penny for your</a:t>
            </a:r>
            <a:r>
              <a:rPr dirty="0" sz="1100" spc="-35" b="1">
                <a:latin typeface="Arial"/>
                <a:cs typeface="Arial"/>
              </a:rPr>
              <a:t> </a:t>
            </a:r>
            <a:r>
              <a:rPr dirty="0" sz="1100" b="1">
                <a:latin typeface="Arial"/>
                <a:cs typeface="Arial"/>
              </a:rPr>
              <a:t>thoughts</a:t>
            </a:r>
            <a:endParaRPr sz="1100">
              <a:latin typeface="Arial"/>
              <a:cs typeface="Arial"/>
            </a:endParaRPr>
          </a:p>
          <a:p>
            <a:pPr marL="12700">
              <a:lnSpc>
                <a:spcPct val="100000"/>
              </a:lnSpc>
              <a:spcBef>
                <a:spcPts val="600"/>
              </a:spcBef>
            </a:pPr>
            <a:r>
              <a:rPr dirty="0" sz="1100" i="1">
                <a:latin typeface="Arial"/>
                <a:cs typeface="Arial"/>
              </a:rPr>
              <a:t>A way of asking </a:t>
            </a:r>
            <a:r>
              <a:rPr dirty="0" sz="1100" spc="-10" i="1">
                <a:latin typeface="Arial"/>
                <a:cs typeface="Arial"/>
              </a:rPr>
              <a:t>what </a:t>
            </a:r>
            <a:r>
              <a:rPr dirty="0" sz="1100" i="1">
                <a:latin typeface="Arial"/>
                <a:cs typeface="Arial"/>
              </a:rPr>
              <a:t>someone is</a:t>
            </a:r>
            <a:r>
              <a:rPr dirty="0" sz="1100" spc="-30" i="1">
                <a:latin typeface="Arial"/>
                <a:cs typeface="Arial"/>
              </a:rPr>
              <a:t> </a:t>
            </a:r>
            <a:r>
              <a:rPr dirty="0" sz="1100" i="1">
                <a:latin typeface="Arial"/>
                <a:cs typeface="Arial"/>
              </a:rPr>
              <a:t>thinking</a:t>
            </a:r>
            <a:endParaRPr sz="1100">
              <a:latin typeface="Arial"/>
              <a:cs typeface="Arial"/>
            </a:endParaRPr>
          </a:p>
          <a:p>
            <a:pPr marL="12700">
              <a:lnSpc>
                <a:spcPct val="100000"/>
              </a:lnSpc>
              <a:spcBef>
                <a:spcPts val="565"/>
              </a:spcBef>
            </a:pPr>
            <a:r>
              <a:rPr dirty="0" sz="1100" spc="-5" b="1">
                <a:latin typeface="Arial"/>
                <a:cs typeface="Arial"/>
              </a:rPr>
              <a:t>Actions </a:t>
            </a:r>
            <a:r>
              <a:rPr dirty="0" sz="1100" b="1">
                <a:latin typeface="Arial"/>
                <a:cs typeface="Arial"/>
              </a:rPr>
              <a:t>speak louder than</a:t>
            </a:r>
            <a:r>
              <a:rPr dirty="0" sz="1100" spc="-30" b="1">
                <a:latin typeface="Arial"/>
                <a:cs typeface="Arial"/>
              </a:rPr>
              <a:t> </a:t>
            </a:r>
            <a:r>
              <a:rPr dirty="0" sz="1100" b="1">
                <a:latin typeface="Arial"/>
                <a:cs typeface="Arial"/>
              </a:rPr>
              <a:t>words</a:t>
            </a:r>
            <a:endParaRPr sz="1100">
              <a:latin typeface="Arial"/>
              <a:cs typeface="Arial"/>
            </a:endParaRPr>
          </a:p>
          <a:p>
            <a:pPr marL="12700">
              <a:lnSpc>
                <a:spcPct val="100000"/>
              </a:lnSpc>
              <a:spcBef>
                <a:spcPts val="590"/>
              </a:spcBef>
            </a:pPr>
            <a:r>
              <a:rPr dirty="0" sz="1100" i="1">
                <a:latin typeface="Arial"/>
                <a:cs typeface="Arial"/>
              </a:rPr>
              <a:t>People can be judged by what they do than what </a:t>
            </a:r>
            <a:r>
              <a:rPr dirty="0" sz="1100" spc="-10" i="1">
                <a:latin typeface="Arial"/>
                <a:cs typeface="Arial"/>
              </a:rPr>
              <a:t>they</a:t>
            </a:r>
            <a:r>
              <a:rPr dirty="0" sz="1100" spc="-65" i="1">
                <a:latin typeface="Arial"/>
                <a:cs typeface="Arial"/>
              </a:rPr>
              <a:t> </a:t>
            </a:r>
            <a:r>
              <a:rPr dirty="0" sz="1100" i="1">
                <a:latin typeface="Arial"/>
                <a:cs typeface="Arial"/>
              </a:rPr>
              <a:t>say.</a:t>
            </a:r>
            <a:endParaRPr sz="1100">
              <a:latin typeface="Arial"/>
              <a:cs typeface="Arial"/>
            </a:endParaRPr>
          </a:p>
          <a:p>
            <a:pPr marL="12700">
              <a:lnSpc>
                <a:spcPct val="100000"/>
              </a:lnSpc>
              <a:spcBef>
                <a:spcPts val="565"/>
              </a:spcBef>
            </a:pPr>
            <a:r>
              <a:rPr dirty="0" sz="1100" b="1">
                <a:latin typeface="Arial"/>
                <a:cs typeface="Arial"/>
              </a:rPr>
              <a:t>A drop in the</a:t>
            </a:r>
            <a:r>
              <a:rPr dirty="0" sz="1100" spc="-35" b="1">
                <a:latin typeface="Arial"/>
                <a:cs typeface="Arial"/>
              </a:rPr>
              <a:t> </a:t>
            </a:r>
            <a:r>
              <a:rPr dirty="0" sz="1100" b="1">
                <a:latin typeface="Arial"/>
                <a:cs typeface="Arial"/>
              </a:rPr>
              <a:t>ocean</a:t>
            </a:r>
            <a:endParaRPr sz="1100">
              <a:latin typeface="Arial"/>
              <a:cs typeface="Arial"/>
            </a:endParaRPr>
          </a:p>
          <a:p>
            <a:pPr marL="12700">
              <a:lnSpc>
                <a:spcPct val="100000"/>
              </a:lnSpc>
              <a:spcBef>
                <a:spcPts val="585"/>
              </a:spcBef>
            </a:pPr>
            <a:r>
              <a:rPr dirty="0" sz="1100" i="1">
                <a:latin typeface="Arial"/>
                <a:cs typeface="Arial"/>
              </a:rPr>
              <a:t>A very small part of </a:t>
            </a:r>
            <a:r>
              <a:rPr dirty="0" sz="1100" spc="-5" i="1">
                <a:latin typeface="Arial"/>
                <a:cs typeface="Arial"/>
              </a:rPr>
              <a:t>something </a:t>
            </a:r>
            <a:r>
              <a:rPr dirty="0" sz="1100" i="1">
                <a:latin typeface="Arial"/>
                <a:cs typeface="Arial"/>
              </a:rPr>
              <a:t>much</a:t>
            </a:r>
            <a:r>
              <a:rPr dirty="0" sz="1100" spc="-25" i="1">
                <a:latin typeface="Arial"/>
                <a:cs typeface="Arial"/>
              </a:rPr>
              <a:t> </a:t>
            </a:r>
            <a:r>
              <a:rPr dirty="0" sz="1100" i="1">
                <a:latin typeface="Arial"/>
                <a:cs typeface="Arial"/>
              </a:rPr>
              <a:t>bigger</a:t>
            </a:r>
            <a:endParaRPr sz="1100">
              <a:latin typeface="Arial"/>
              <a:cs typeface="Arial"/>
            </a:endParaRPr>
          </a:p>
          <a:p>
            <a:pPr marL="12700">
              <a:lnSpc>
                <a:spcPct val="100000"/>
              </a:lnSpc>
              <a:spcBef>
                <a:spcPts val="565"/>
              </a:spcBef>
            </a:pPr>
            <a:r>
              <a:rPr dirty="0" sz="1100" b="1">
                <a:latin typeface="Arial"/>
                <a:cs typeface="Arial"/>
              </a:rPr>
              <a:t>Back to the </a:t>
            </a:r>
            <a:r>
              <a:rPr dirty="0" sz="1100" spc="-5" b="1">
                <a:latin typeface="Arial"/>
                <a:cs typeface="Arial"/>
              </a:rPr>
              <a:t>drawing </a:t>
            </a:r>
            <a:r>
              <a:rPr dirty="0" sz="1100" b="1">
                <a:latin typeface="Arial"/>
                <a:cs typeface="Arial"/>
              </a:rPr>
              <a:t>board</a:t>
            </a:r>
            <a:endParaRPr sz="1100">
              <a:latin typeface="Arial"/>
              <a:cs typeface="Arial"/>
            </a:endParaRPr>
          </a:p>
          <a:p>
            <a:pPr marL="12700">
              <a:lnSpc>
                <a:spcPct val="100000"/>
              </a:lnSpc>
              <a:spcBef>
                <a:spcPts val="590"/>
              </a:spcBef>
            </a:pPr>
            <a:r>
              <a:rPr dirty="0" sz="1100" i="1">
                <a:latin typeface="Arial"/>
                <a:cs typeface="Arial"/>
              </a:rPr>
              <a:t>When an </a:t>
            </a:r>
            <a:r>
              <a:rPr dirty="0" sz="1100" spc="-5" i="1">
                <a:latin typeface="Arial"/>
                <a:cs typeface="Arial"/>
              </a:rPr>
              <a:t>attempt </a:t>
            </a:r>
            <a:r>
              <a:rPr dirty="0" sz="1100" i="1">
                <a:latin typeface="Arial"/>
                <a:cs typeface="Arial"/>
              </a:rPr>
              <a:t>fails and it's </a:t>
            </a:r>
            <a:r>
              <a:rPr dirty="0" sz="1100" spc="-10" i="1">
                <a:latin typeface="Arial"/>
                <a:cs typeface="Arial"/>
              </a:rPr>
              <a:t>time </a:t>
            </a:r>
            <a:r>
              <a:rPr dirty="0" sz="1100" i="1">
                <a:latin typeface="Arial"/>
                <a:cs typeface="Arial"/>
              </a:rPr>
              <a:t>to start all</a:t>
            </a:r>
            <a:r>
              <a:rPr dirty="0" sz="1100" spc="-15" i="1">
                <a:latin typeface="Arial"/>
                <a:cs typeface="Arial"/>
              </a:rPr>
              <a:t> </a:t>
            </a:r>
            <a:r>
              <a:rPr dirty="0" sz="1100" i="1">
                <a:latin typeface="Arial"/>
                <a:cs typeface="Arial"/>
              </a:rPr>
              <a:t>over</a:t>
            </a:r>
            <a:r>
              <a:rPr dirty="0" sz="1100">
                <a:latin typeface="Arial"/>
                <a:cs typeface="Arial"/>
              </a:rPr>
              <a:t>.</a:t>
            </a:r>
            <a:endParaRPr sz="1100">
              <a:latin typeface="Arial"/>
              <a:cs typeface="Arial"/>
            </a:endParaRPr>
          </a:p>
          <a:p>
            <a:pPr marL="12700">
              <a:lnSpc>
                <a:spcPct val="100000"/>
              </a:lnSpc>
              <a:spcBef>
                <a:spcPts val="560"/>
              </a:spcBef>
            </a:pPr>
            <a:r>
              <a:rPr dirty="0" sz="1100" b="1">
                <a:latin typeface="Arial"/>
                <a:cs typeface="Arial"/>
              </a:rPr>
              <a:t>Ball is in </a:t>
            </a:r>
            <a:r>
              <a:rPr dirty="0" sz="1100" spc="-10" b="1">
                <a:latin typeface="Arial"/>
                <a:cs typeface="Arial"/>
              </a:rPr>
              <a:t>your</a:t>
            </a:r>
            <a:r>
              <a:rPr dirty="0" sz="1100" spc="-5" b="1">
                <a:latin typeface="Arial"/>
                <a:cs typeface="Arial"/>
              </a:rPr>
              <a:t> </a:t>
            </a:r>
            <a:r>
              <a:rPr dirty="0" sz="1100" b="1">
                <a:latin typeface="Arial"/>
                <a:cs typeface="Arial"/>
              </a:rPr>
              <a:t>court</a:t>
            </a:r>
            <a:endParaRPr sz="1100">
              <a:latin typeface="Arial"/>
              <a:cs typeface="Arial"/>
            </a:endParaRPr>
          </a:p>
          <a:p>
            <a:pPr marL="12700">
              <a:lnSpc>
                <a:spcPct val="100000"/>
              </a:lnSpc>
              <a:spcBef>
                <a:spcPts val="600"/>
              </a:spcBef>
            </a:pPr>
            <a:r>
              <a:rPr dirty="0" sz="1100" i="1">
                <a:latin typeface="Arial"/>
                <a:cs typeface="Arial"/>
              </a:rPr>
              <a:t>It is up to you to make the next </a:t>
            </a:r>
            <a:r>
              <a:rPr dirty="0" sz="1100" spc="-5" i="1">
                <a:latin typeface="Arial"/>
                <a:cs typeface="Arial"/>
              </a:rPr>
              <a:t>decision </a:t>
            </a:r>
            <a:r>
              <a:rPr dirty="0" sz="1100" i="1">
                <a:latin typeface="Arial"/>
                <a:cs typeface="Arial"/>
              </a:rPr>
              <a:t>or</a:t>
            </a:r>
            <a:r>
              <a:rPr dirty="0" sz="1100" spc="-30" i="1">
                <a:latin typeface="Arial"/>
                <a:cs typeface="Arial"/>
              </a:rPr>
              <a:t> </a:t>
            </a:r>
            <a:r>
              <a:rPr dirty="0" sz="1100" i="1">
                <a:latin typeface="Arial"/>
                <a:cs typeface="Arial"/>
              </a:rPr>
              <a:t>step</a:t>
            </a:r>
            <a:endParaRPr sz="1100">
              <a:latin typeface="Arial"/>
              <a:cs typeface="Arial"/>
            </a:endParaRPr>
          </a:p>
          <a:p>
            <a:pPr marL="12700">
              <a:lnSpc>
                <a:spcPct val="100000"/>
              </a:lnSpc>
              <a:spcBef>
                <a:spcPts val="580"/>
              </a:spcBef>
            </a:pPr>
            <a:r>
              <a:rPr dirty="0" sz="1100" b="1">
                <a:latin typeface="Arial"/>
                <a:cs typeface="Arial"/>
              </a:rPr>
              <a:t>Barking up the wrong</a:t>
            </a:r>
            <a:r>
              <a:rPr dirty="0" sz="1100" spc="-30" b="1">
                <a:latin typeface="Arial"/>
                <a:cs typeface="Arial"/>
              </a:rPr>
              <a:t> </a:t>
            </a:r>
            <a:r>
              <a:rPr dirty="0" sz="1100" b="1">
                <a:latin typeface="Arial"/>
                <a:cs typeface="Arial"/>
              </a:rPr>
              <a:t>tree</a:t>
            </a:r>
            <a:endParaRPr sz="1100">
              <a:latin typeface="Arial"/>
              <a:cs typeface="Arial"/>
            </a:endParaRPr>
          </a:p>
          <a:p>
            <a:pPr marL="12700">
              <a:lnSpc>
                <a:spcPct val="100000"/>
              </a:lnSpc>
              <a:spcBef>
                <a:spcPts val="585"/>
              </a:spcBef>
            </a:pPr>
            <a:r>
              <a:rPr dirty="0" sz="1100" i="1">
                <a:latin typeface="Arial"/>
                <a:cs typeface="Arial"/>
              </a:rPr>
              <a:t>Looking in the wrong place, accusing the wrong</a:t>
            </a:r>
            <a:r>
              <a:rPr dirty="0" sz="1100" spc="-70" i="1">
                <a:latin typeface="Arial"/>
                <a:cs typeface="Arial"/>
              </a:rPr>
              <a:t> </a:t>
            </a:r>
            <a:r>
              <a:rPr dirty="0" sz="1100" spc="-5" i="1">
                <a:latin typeface="Arial"/>
                <a:cs typeface="Arial"/>
              </a:rPr>
              <a:t>person</a:t>
            </a:r>
            <a:endParaRPr sz="1100">
              <a:latin typeface="Arial"/>
              <a:cs typeface="Arial"/>
            </a:endParaRPr>
          </a:p>
          <a:p>
            <a:pPr marL="12700">
              <a:lnSpc>
                <a:spcPct val="100000"/>
              </a:lnSpc>
              <a:spcBef>
                <a:spcPts val="565"/>
              </a:spcBef>
            </a:pPr>
            <a:r>
              <a:rPr dirty="0" sz="1100" b="1">
                <a:latin typeface="Arial"/>
                <a:cs typeface="Arial"/>
              </a:rPr>
              <a:t>Beat around the</a:t>
            </a:r>
            <a:r>
              <a:rPr dirty="0" sz="1100" spc="-35" b="1">
                <a:latin typeface="Arial"/>
                <a:cs typeface="Arial"/>
              </a:rPr>
              <a:t> </a:t>
            </a:r>
            <a:r>
              <a:rPr dirty="0" sz="1100" b="1">
                <a:latin typeface="Arial"/>
                <a:cs typeface="Arial"/>
              </a:rPr>
              <a:t>bush</a:t>
            </a:r>
            <a:endParaRPr sz="1100">
              <a:latin typeface="Arial"/>
              <a:cs typeface="Arial"/>
            </a:endParaRPr>
          </a:p>
          <a:p>
            <a:pPr marL="12700">
              <a:lnSpc>
                <a:spcPct val="100000"/>
              </a:lnSpc>
              <a:spcBef>
                <a:spcPts val="590"/>
              </a:spcBef>
            </a:pPr>
            <a:r>
              <a:rPr dirty="0" sz="1100" i="1">
                <a:latin typeface="Arial"/>
                <a:cs typeface="Arial"/>
              </a:rPr>
              <a:t>Avoiding the </a:t>
            </a:r>
            <a:r>
              <a:rPr dirty="0" sz="1100" spc="-5" i="1">
                <a:latin typeface="Arial"/>
                <a:cs typeface="Arial"/>
              </a:rPr>
              <a:t>main </a:t>
            </a:r>
            <a:r>
              <a:rPr dirty="0" sz="1100" i="1">
                <a:latin typeface="Arial"/>
                <a:cs typeface="Arial"/>
              </a:rPr>
              <a:t>topic, not speaking directly </a:t>
            </a:r>
            <a:r>
              <a:rPr dirty="0" sz="1100" spc="-5" i="1">
                <a:latin typeface="Arial"/>
                <a:cs typeface="Arial"/>
              </a:rPr>
              <a:t>about </a:t>
            </a:r>
            <a:r>
              <a:rPr dirty="0" sz="1100" i="1">
                <a:latin typeface="Arial"/>
                <a:cs typeface="Arial"/>
              </a:rPr>
              <a:t>the</a:t>
            </a:r>
            <a:r>
              <a:rPr dirty="0" sz="1100" spc="-40" i="1">
                <a:latin typeface="Arial"/>
                <a:cs typeface="Arial"/>
              </a:rPr>
              <a:t> </a:t>
            </a:r>
            <a:r>
              <a:rPr dirty="0" sz="1100" i="1">
                <a:latin typeface="Arial"/>
                <a:cs typeface="Arial"/>
              </a:rPr>
              <a:t>issue</a:t>
            </a:r>
            <a:endParaRPr sz="1100">
              <a:latin typeface="Arial"/>
              <a:cs typeface="Arial"/>
            </a:endParaRPr>
          </a:p>
          <a:p>
            <a:pPr marL="12700">
              <a:lnSpc>
                <a:spcPct val="100000"/>
              </a:lnSpc>
              <a:spcBef>
                <a:spcPts val="560"/>
              </a:spcBef>
            </a:pPr>
            <a:r>
              <a:rPr dirty="0" sz="1100" b="1">
                <a:latin typeface="Arial"/>
                <a:cs typeface="Arial"/>
              </a:rPr>
              <a:t>Blessing in</a:t>
            </a:r>
            <a:r>
              <a:rPr dirty="0" sz="1100" spc="-5" b="1">
                <a:latin typeface="Arial"/>
                <a:cs typeface="Arial"/>
              </a:rPr>
              <a:t> disguise</a:t>
            </a:r>
            <a:endParaRPr sz="1100">
              <a:latin typeface="Arial"/>
              <a:cs typeface="Arial"/>
            </a:endParaRPr>
          </a:p>
          <a:p>
            <a:pPr marL="12700">
              <a:lnSpc>
                <a:spcPct val="100000"/>
              </a:lnSpc>
              <a:spcBef>
                <a:spcPts val="590"/>
              </a:spcBef>
            </a:pPr>
            <a:r>
              <a:rPr dirty="0" sz="1100" i="1">
                <a:latin typeface="Arial"/>
                <a:cs typeface="Arial"/>
              </a:rPr>
              <a:t>Something good </a:t>
            </a:r>
            <a:r>
              <a:rPr dirty="0" sz="1100" spc="-10" i="1">
                <a:latin typeface="Arial"/>
                <a:cs typeface="Arial"/>
              </a:rPr>
              <a:t>that </a:t>
            </a:r>
            <a:r>
              <a:rPr dirty="0" sz="1100" i="1">
                <a:latin typeface="Arial"/>
                <a:cs typeface="Arial"/>
              </a:rPr>
              <a:t>isn't </a:t>
            </a:r>
            <a:r>
              <a:rPr dirty="0" sz="1100" spc="-5" i="1">
                <a:latin typeface="Arial"/>
                <a:cs typeface="Arial"/>
              </a:rPr>
              <a:t>recognized </a:t>
            </a:r>
            <a:r>
              <a:rPr dirty="0" sz="1100" i="1">
                <a:latin typeface="Arial"/>
                <a:cs typeface="Arial"/>
              </a:rPr>
              <a:t>at</a:t>
            </a:r>
            <a:r>
              <a:rPr dirty="0" sz="1100" spc="10" i="1">
                <a:latin typeface="Arial"/>
                <a:cs typeface="Arial"/>
              </a:rPr>
              <a:t> </a:t>
            </a:r>
            <a:r>
              <a:rPr dirty="0" sz="1100" i="1">
                <a:latin typeface="Arial"/>
                <a:cs typeface="Arial"/>
              </a:rPr>
              <a:t>first</a:t>
            </a:r>
            <a:endParaRPr sz="1100">
              <a:latin typeface="Arial"/>
              <a:cs typeface="Arial"/>
            </a:endParaRPr>
          </a:p>
          <a:p>
            <a:pPr marL="12700">
              <a:lnSpc>
                <a:spcPct val="100000"/>
              </a:lnSpc>
              <a:spcBef>
                <a:spcPts val="565"/>
              </a:spcBef>
            </a:pPr>
            <a:r>
              <a:rPr dirty="0" sz="1100" b="1">
                <a:latin typeface="Arial"/>
                <a:cs typeface="Arial"/>
              </a:rPr>
              <a:t>Costs an arm and a</a:t>
            </a:r>
            <a:r>
              <a:rPr dirty="0" sz="1100" spc="-35" b="1">
                <a:latin typeface="Arial"/>
                <a:cs typeface="Arial"/>
              </a:rPr>
              <a:t> </a:t>
            </a:r>
            <a:r>
              <a:rPr dirty="0" sz="1100" b="1">
                <a:latin typeface="Arial"/>
                <a:cs typeface="Arial"/>
              </a:rPr>
              <a:t>leg</a:t>
            </a:r>
            <a:endParaRPr sz="1100">
              <a:latin typeface="Arial"/>
              <a:cs typeface="Arial"/>
            </a:endParaRPr>
          </a:p>
          <a:p>
            <a:pPr marL="12700">
              <a:lnSpc>
                <a:spcPct val="100000"/>
              </a:lnSpc>
              <a:spcBef>
                <a:spcPts val="585"/>
              </a:spcBef>
            </a:pPr>
            <a:r>
              <a:rPr dirty="0" sz="1100" i="1">
                <a:latin typeface="Arial"/>
                <a:cs typeface="Arial"/>
              </a:rPr>
              <a:t>Really</a:t>
            </a:r>
            <a:r>
              <a:rPr dirty="0" sz="1100" spc="-5" i="1">
                <a:latin typeface="Arial"/>
                <a:cs typeface="Arial"/>
              </a:rPr>
              <a:t> expensive</a:t>
            </a:r>
            <a:endParaRPr sz="1100">
              <a:latin typeface="Arial"/>
              <a:cs typeface="Arial"/>
            </a:endParaRPr>
          </a:p>
          <a:p>
            <a:pPr marL="12700">
              <a:lnSpc>
                <a:spcPct val="100000"/>
              </a:lnSpc>
              <a:spcBef>
                <a:spcPts val="565"/>
              </a:spcBef>
            </a:pPr>
            <a:r>
              <a:rPr dirty="0" sz="1100" b="1">
                <a:latin typeface="Arial"/>
                <a:cs typeface="Arial"/>
              </a:rPr>
              <a:t>Cry </a:t>
            </a:r>
            <a:r>
              <a:rPr dirty="0" sz="1100" spc="-10" b="1">
                <a:latin typeface="Arial"/>
                <a:cs typeface="Arial"/>
              </a:rPr>
              <a:t>over </a:t>
            </a:r>
            <a:r>
              <a:rPr dirty="0" sz="1100" b="1">
                <a:latin typeface="Arial"/>
                <a:cs typeface="Arial"/>
              </a:rPr>
              <a:t>spilt</a:t>
            </a:r>
            <a:r>
              <a:rPr dirty="0" sz="1100" spc="5" b="1">
                <a:latin typeface="Arial"/>
                <a:cs typeface="Arial"/>
              </a:rPr>
              <a:t> </a:t>
            </a:r>
            <a:r>
              <a:rPr dirty="0" sz="1100" b="1">
                <a:latin typeface="Arial"/>
                <a:cs typeface="Arial"/>
              </a:rPr>
              <a:t>milk</a:t>
            </a:r>
            <a:endParaRPr sz="1100">
              <a:latin typeface="Arial"/>
              <a:cs typeface="Arial"/>
            </a:endParaRPr>
          </a:p>
          <a:p>
            <a:pPr marL="12700">
              <a:lnSpc>
                <a:spcPct val="100000"/>
              </a:lnSpc>
              <a:spcBef>
                <a:spcPts val="600"/>
              </a:spcBef>
            </a:pPr>
            <a:r>
              <a:rPr dirty="0" sz="1100" i="1">
                <a:latin typeface="Arial"/>
                <a:cs typeface="Arial"/>
              </a:rPr>
              <a:t>When you </a:t>
            </a:r>
            <a:r>
              <a:rPr dirty="0" sz="1100" spc="-5" i="1">
                <a:latin typeface="Arial"/>
                <a:cs typeface="Arial"/>
              </a:rPr>
              <a:t>complain </a:t>
            </a:r>
            <a:r>
              <a:rPr dirty="0" sz="1100" i="1">
                <a:latin typeface="Arial"/>
                <a:cs typeface="Arial"/>
              </a:rPr>
              <a:t>about a loss </a:t>
            </a:r>
            <a:r>
              <a:rPr dirty="0" sz="1100" spc="-10" i="1">
                <a:latin typeface="Arial"/>
                <a:cs typeface="Arial"/>
              </a:rPr>
              <a:t>from </a:t>
            </a:r>
            <a:r>
              <a:rPr dirty="0" sz="1100" i="1">
                <a:latin typeface="Arial"/>
                <a:cs typeface="Arial"/>
              </a:rPr>
              <a:t>the</a:t>
            </a:r>
            <a:r>
              <a:rPr dirty="0" sz="1100" spc="10" i="1">
                <a:latin typeface="Arial"/>
                <a:cs typeface="Arial"/>
              </a:rPr>
              <a:t> </a:t>
            </a:r>
            <a:r>
              <a:rPr dirty="0" sz="1100" i="1">
                <a:latin typeface="Arial"/>
                <a:cs typeface="Arial"/>
              </a:rPr>
              <a:t>past</a:t>
            </a:r>
            <a:endParaRPr sz="1100">
              <a:latin typeface="Arial"/>
              <a:cs typeface="Arial"/>
            </a:endParaRPr>
          </a:p>
          <a:p>
            <a:pPr marL="12700">
              <a:lnSpc>
                <a:spcPct val="100000"/>
              </a:lnSpc>
              <a:spcBef>
                <a:spcPts val="565"/>
              </a:spcBef>
            </a:pPr>
            <a:r>
              <a:rPr dirty="0" sz="1100" b="1">
                <a:latin typeface="Arial"/>
                <a:cs typeface="Arial"/>
              </a:rPr>
              <a:t>Don't put all </a:t>
            </a:r>
            <a:r>
              <a:rPr dirty="0" sz="1100" spc="-10" b="1">
                <a:latin typeface="Arial"/>
                <a:cs typeface="Arial"/>
              </a:rPr>
              <a:t>your </a:t>
            </a:r>
            <a:r>
              <a:rPr dirty="0" sz="1100" b="1">
                <a:latin typeface="Arial"/>
                <a:cs typeface="Arial"/>
              </a:rPr>
              <a:t>eggs in one basket</a:t>
            </a:r>
            <a:endParaRPr sz="1100">
              <a:latin typeface="Arial"/>
              <a:cs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sldNum" idx="7" sz="quarter"/>
          </p:nvPr>
        </p:nvSpPr>
        <p:spPr>
          <a:prstGeom prst="rect"/>
        </p:spPr>
        <p:txBody>
          <a:bodyPr wrap="square" lIns="0" tIns="6350" rIns="0" bIns="0" rtlCol="0" vert="horz">
            <a:spAutoFit/>
          </a:bodyPr>
          <a:lstStyle/>
          <a:p>
            <a:pPr marL="12700">
              <a:lnSpc>
                <a:spcPct val="100000"/>
              </a:lnSpc>
              <a:spcBef>
                <a:spcPts val="50"/>
              </a:spcBef>
            </a:pPr>
            <a:r>
              <a:rPr dirty="0" spc="-100"/>
              <a:t>Page </a:t>
            </a:r>
            <a:fld id="{81D60167-4931-47E6-BA6A-407CBD079E47}" type="slidenum">
              <a:rPr dirty="0" b="1">
                <a:latin typeface="Calibri"/>
                <a:cs typeface="Calibri"/>
              </a:rPr>
              <a:t>38</a:t>
            </a:fld>
            <a:r>
              <a:rPr dirty="0" b="1">
                <a:latin typeface="Calibri"/>
                <a:cs typeface="Calibri"/>
              </a:rPr>
              <a:t> </a:t>
            </a:r>
            <a:r>
              <a:rPr dirty="0" spc="-10"/>
              <a:t>of</a:t>
            </a:r>
            <a:r>
              <a:rPr dirty="0" spc="-90"/>
              <a:t> </a:t>
            </a:r>
            <a:r>
              <a:rPr dirty="0" b="1">
                <a:latin typeface="Calibri"/>
                <a:cs typeface="Calibri"/>
              </a:rPr>
              <a:t>46</a:t>
            </a:r>
          </a:p>
        </p:txBody>
      </p:sp>
      <p:sp>
        <p:nvSpPr>
          <p:cNvPr id="2" name="object 2"/>
          <p:cNvSpPr txBox="1"/>
          <p:nvPr/>
        </p:nvSpPr>
        <p:spPr>
          <a:xfrm>
            <a:off x="711200" y="436891"/>
            <a:ext cx="1539240" cy="193675"/>
          </a:xfrm>
          <a:prstGeom prst="rect">
            <a:avLst/>
          </a:prstGeom>
        </p:spPr>
        <p:txBody>
          <a:bodyPr wrap="square" lIns="0" tIns="12700" rIns="0" bIns="0" rtlCol="0" vert="horz">
            <a:spAutoFit/>
          </a:bodyPr>
          <a:lstStyle/>
          <a:p>
            <a:pPr marL="12700">
              <a:lnSpc>
                <a:spcPct val="100000"/>
              </a:lnSpc>
              <a:spcBef>
                <a:spcPts val="100"/>
              </a:spcBef>
            </a:pPr>
            <a:r>
              <a:rPr dirty="0" sz="1100" spc="-120">
                <a:latin typeface="Arial"/>
                <a:cs typeface="Arial"/>
              </a:rPr>
              <a:t>SATHYABAMA</a:t>
            </a:r>
            <a:r>
              <a:rPr dirty="0" sz="1100" spc="-70">
                <a:latin typeface="Arial"/>
                <a:cs typeface="Arial"/>
              </a:rPr>
              <a:t> </a:t>
            </a:r>
            <a:r>
              <a:rPr dirty="0" sz="1100" spc="-135">
                <a:latin typeface="Arial"/>
                <a:cs typeface="Arial"/>
              </a:rPr>
              <a:t>UNIVERSITY</a:t>
            </a:r>
            <a:endParaRPr sz="1100">
              <a:latin typeface="Arial"/>
              <a:cs typeface="Arial"/>
            </a:endParaRPr>
          </a:p>
        </p:txBody>
      </p:sp>
      <p:sp>
        <p:nvSpPr>
          <p:cNvPr id="3" name="object 3"/>
          <p:cNvSpPr txBox="1"/>
          <p:nvPr/>
        </p:nvSpPr>
        <p:spPr>
          <a:xfrm>
            <a:off x="3047505" y="436891"/>
            <a:ext cx="1629410" cy="193675"/>
          </a:xfrm>
          <a:prstGeom prst="rect">
            <a:avLst/>
          </a:prstGeom>
        </p:spPr>
        <p:txBody>
          <a:bodyPr wrap="square" lIns="0" tIns="12700" rIns="0" bIns="0" rtlCol="0" vert="horz">
            <a:spAutoFit/>
          </a:bodyPr>
          <a:lstStyle/>
          <a:p>
            <a:pPr marL="12700">
              <a:lnSpc>
                <a:spcPct val="100000"/>
              </a:lnSpc>
              <a:spcBef>
                <a:spcPts val="100"/>
              </a:spcBef>
            </a:pPr>
            <a:r>
              <a:rPr dirty="0" sz="1100" spc="-85">
                <a:latin typeface="Arial"/>
                <a:cs typeface="Arial"/>
              </a:rPr>
              <a:t>UNIT </a:t>
            </a:r>
            <a:r>
              <a:rPr dirty="0" sz="1100" spc="-70">
                <a:latin typeface="Arial"/>
                <a:cs typeface="Arial"/>
              </a:rPr>
              <a:t>IV </a:t>
            </a:r>
            <a:r>
              <a:rPr dirty="0" sz="1100" spc="-135">
                <a:latin typeface="Arial"/>
                <a:cs typeface="Arial"/>
              </a:rPr>
              <a:t>FLYING </a:t>
            </a:r>
            <a:r>
              <a:rPr dirty="0" sz="1100" spc="-55">
                <a:latin typeface="Arial"/>
                <a:cs typeface="Arial"/>
              </a:rPr>
              <a:t>IN</a:t>
            </a:r>
            <a:r>
              <a:rPr dirty="0" sz="1100" spc="-185">
                <a:latin typeface="Arial"/>
                <a:cs typeface="Arial"/>
              </a:rPr>
              <a:t> </a:t>
            </a:r>
            <a:r>
              <a:rPr dirty="0" sz="1100" spc="-160">
                <a:latin typeface="Arial"/>
                <a:cs typeface="Arial"/>
              </a:rPr>
              <a:t>COLOURS</a:t>
            </a:r>
            <a:endParaRPr sz="1100">
              <a:latin typeface="Arial"/>
              <a:cs typeface="Arial"/>
            </a:endParaRPr>
          </a:p>
        </p:txBody>
      </p:sp>
      <p:sp>
        <p:nvSpPr>
          <p:cNvPr id="4" name="object 4"/>
          <p:cNvSpPr txBox="1"/>
          <p:nvPr/>
        </p:nvSpPr>
        <p:spPr>
          <a:xfrm>
            <a:off x="711190" y="995275"/>
            <a:ext cx="3992245" cy="3208020"/>
          </a:xfrm>
          <a:prstGeom prst="rect">
            <a:avLst/>
          </a:prstGeom>
        </p:spPr>
        <p:txBody>
          <a:bodyPr wrap="square" lIns="0" tIns="85725" rIns="0" bIns="0" rtlCol="0" vert="horz">
            <a:spAutoFit/>
          </a:bodyPr>
          <a:lstStyle/>
          <a:p>
            <a:pPr algn="ctr">
              <a:lnSpc>
                <a:spcPct val="100000"/>
              </a:lnSpc>
              <a:spcBef>
                <a:spcPts val="675"/>
              </a:spcBef>
            </a:pPr>
            <a:r>
              <a:rPr dirty="0" sz="1100" spc="-5" b="1">
                <a:latin typeface="Arial"/>
                <a:cs typeface="Arial"/>
              </a:rPr>
              <a:t>SATHYABAMA UNIVERSITY</a:t>
            </a:r>
            <a:endParaRPr sz="1100">
              <a:latin typeface="Arial"/>
              <a:cs typeface="Arial"/>
            </a:endParaRPr>
          </a:p>
          <a:p>
            <a:pPr algn="ctr" marL="146685" marR="138430">
              <a:lnSpc>
                <a:spcPct val="143600"/>
              </a:lnSpc>
            </a:pPr>
            <a:r>
              <a:rPr dirty="0" sz="1100" b="1">
                <a:latin typeface="Arial"/>
                <a:cs typeface="Arial"/>
              </a:rPr>
              <a:t>ENGLISH FOR </a:t>
            </a:r>
            <a:r>
              <a:rPr dirty="0" sz="1100" spc="-5" b="1">
                <a:latin typeface="Arial"/>
                <a:cs typeface="Arial"/>
              </a:rPr>
              <a:t>SCIENCE </a:t>
            </a:r>
            <a:r>
              <a:rPr dirty="0" sz="1100" b="1">
                <a:latin typeface="Arial"/>
                <a:cs typeface="Arial"/>
              </a:rPr>
              <a:t>AND TECHNOLOGY</a:t>
            </a:r>
            <a:r>
              <a:rPr dirty="0" sz="1100" spc="-40" b="1">
                <a:latin typeface="Arial"/>
                <a:cs typeface="Arial"/>
              </a:rPr>
              <a:t> </a:t>
            </a:r>
            <a:r>
              <a:rPr dirty="0" sz="1100" b="1">
                <a:latin typeface="Arial"/>
                <a:cs typeface="Arial"/>
              </a:rPr>
              <a:t>–SHS1101  ASSIGNMENT-II</a:t>
            </a:r>
            <a:endParaRPr sz="1100">
              <a:latin typeface="Arial"/>
              <a:cs typeface="Arial"/>
            </a:endParaRPr>
          </a:p>
          <a:p>
            <a:pPr algn="just" marL="12700" marR="6350">
              <a:lnSpc>
                <a:spcPct val="110000"/>
              </a:lnSpc>
              <a:spcBef>
                <a:spcPts val="445"/>
              </a:spcBef>
            </a:pPr>
            <a:r>
              <a:rPr dirty="0" sz="1100" b="1">
                <a:latin typeface="Arial"/>
                <a:cs typeface="Arial"/>
              </a:rPr>
              <a:t>1. Read the </a:t>
            </a:r>
            <a:r>
              <a:rPr dirty="0" sz="1100" spc="-5" b="1">
                <a:latin typeface="Arial"/>
                <a:cs typeface="Arial"/>
              </a:rPr>
              <a:t>following </a:t>
            </a:r>
            <a:r>
              <a:rPr dirty="0" sz="1100" b="1">
                <a:latin typeface="Arial"/>
                <a:cs typeface="Arial"/>
              </a:rPr>
              <a:t>paragraph and identify the topic  sentence:</a:t>
            </a:r>
            <a:endParaRPr sz="1100">
              <a:latin typeface="Arial"/>
              <a:cs typeface="Arial"/>
            </a:endParaRPr>
          </a:p>
          <a:p>
            <a:pPr algn="just" marL="12700" marR="5080">
              <a:lnSpc>
                <a:spcPct val="110300"/>
              </a:lnSpc>
              <a:spcBef>
                <a:spcPts val="5"/>
              </a:spcBef>
            </a:pPr>
            <a:r>
              <a:rPr dirty="0" sz="1100">
                <a:latin typeface="Arial"/>
                <a:cs typeface="Arial"/>
              </a:rPr>
              <a:t>Little or no grammar teaching, cell phone texting, social  networking sites such as Facebook and Twitter, are all being  blamed for an </a:t>
            </a:r>
            <a:r>
              <a:rPr dirty="0" sz="1100" spc="-5">
                <a:latin typeface="Arial"/>
                <a:cs typeface="Arial"/>
              </a:rPr>
              <a:t>increasingly </a:t>
            </a:r>
            <a:r>
              <a:rPr dirty="0" sz="1100">
                <a:latin typeface="Arial"/>
                <a:cs typeface="Arial"/>
              </a:rPr>
              <a:t>unacceptable number of post-  secondary students who can't write. For years there's been a  flood of anecdotal </a:t>
            </a:r>
            <a:r>
              <a:rPr dirty="0" sz="1100" spc="-5">
                <a:latin typeface="Arial"/>
                <a:cs typeface="Arial"/>
              </a:rPr>
              <a:t>complaints </a:t>
            </a:r>
            <a:r>
              <a:rPr dirty="0" sz="1100">
                <a:latin typeface="Arial"/>
                <a:cs typeface="Arial"/>
              </a:rPr>
              <a:t>from professors about what they  say is the wretched state of English grammar coming from  some of their </a:t>
            </a:r>
            <a:r>
              <a:rPr dirty="0" sz="1100" spc="-5">
                <a:latin typeface="Arial"/>
                <a:cs typeface="Arial"/>
              </a:rPr>
              <a:t>students. </a:t>
            </a:r>
            <a:r>
              <a:rPr dirty="0" sz="1100">
                <a:latin typeface="Arial"/>
                <a:cs typeface="Arial"/>
              </a:rPr>
              <a:t>Now there seems to be some solid  </a:t>
            </a:r>
            <a:r>
              <a:rPr dirty="0" sz="1100" spc="-5">
                <a:latin typeface="Arial"/>
                <a:cs typeface="Arial"/>
              </a:rPr>
              <a:t>evidence. </a:t>
            </a:r>
            <a:r>
              <a:rPr dirty="0" sz="1100">
                <a:latin typeface="Arial"/>
                <a:cs typeface="Arial"/>
              </a:rPr>
              <a:t>The Internet norm of ignoring punctuation and  </a:t>
            </a:r>
            <a:r>
              <a:rPr dirty="0" sz="1100" spc="-5">
                <a:latin typeface="Arial"/>
                <a:cs typeface="Arial"/>
              </a:rPr>
              <a:t>capitalization </a:t>
            </a:r>
            <a:r>
              <a:rPr dirty="0" sz="1100">
                <a:latin typeface="Arial"/>
                <a:cs typeface="Arial"/>
              </a:rPr>
              <a:t>as well as using emoticons may be acceptable in  an e-mail to friends and family, but it can have a deadly effect  on one's career </a:t>
            </a:r>
            <a:r>
              <a:rPr dirty="0" sz="1100" spc="-15">
                <a:latin typeface="Arial"/>
                <a:cs typeface="Arial"/>
              </a:rPr>
              <a:t>if </a:t>
            </a:r>
            <a:r>
              <a:rPr dirty="0" sz="1100">
                <a:latin typeface="Arial"/>
                <a:cs typeface="Arial"/>
              </a:rPr>
              <a:t>used at</a:t>
            </a:r>
            <a:r>
              <a:rPr dirty="0" sz="1100" spc="5">
                <a:latin typeface="Arial"/>
                <a:cs typeface="Arial"/>
              </a:rPr>
              <a:t> </a:t>
            </a:r>
            <a:r>
              <a:rPr dirty="0" sz="1100" spc="-5">
                <a:latin typeface="Arial"/>
                <a:cs typeface="Arial"/>
              </a:rPr>
              <a:t>work.</a:t>
            </a:r>
            <a:endParaRPr sz="1100">
              <a:latin typeface="Arial"/>
              <a:cs typeface="Arial"/>
            </a:endParaRPr>
          </a:p>
        </p:txBody>
      </p:sp>
      <p:sp>
        <p:nvSpPr>
          <p:cNvPr id="5" name="object 5"/>
          <p:cNvSpPr txBox="1"/>
          <p:nvPr/>
        </p:nvSpPr>
        <p:spPr>
          <a:xfrm>
            <a:off x="705612" y="4216908"/>
            <a:ext cx="4000500" cy="248920"/>
          </a:xfrm>
          <a:prstGeom prst="rect">
            <a:avLst/>
          </a:prstGeom>
          <a:solidFill>
            <a:srgbClr val="FAFAFA"/>
          </a:solidFill>
        </p:spPr>
        <p:txBody>
          <a:bodyPr wrap="square" lIns="0" tIns="52069" rIns="0" bIns="0" rtlCol="0" vert="horz">
            <a:spAutoFit/>
          </a:bodyPr>
          <a:lstStyle/>
          <a:p>
            <a:pPr marL="17780">
              <a:lnSpc>
                <a:spcPct val="100000"/>
              </a:lnSpc>
              <a:spcBef>
                <a:spcPts val="409"/>
              </a:spcBef>
            </a:pPr>
            <a:r>
              <a:rPr dirty="0" sz="1100" b="1">
                <a:latin typeface="Arial"/>
                <a:cs typeface="Arial"/>
              </a:rPr>
              <a:t>2.Choose the </a:t>
            </a:r>
            <a:r>
              <a:rPr dirty="0" sz="1100" spc="-5" b="1">
                <a:latin typeface="Arial"/>
                <a:cs typeface="Arial"/>
              </a:rPr>
              <a:t>correct </a:t>
            </a:r>
            <a:r>
              <a:rPr dirty="0" sz="1100" b="1">
                <a:latin typeface="Arial"/>
                <a:cs typeface="Arial"/>
              </a:rPr>
              <a:t>idiomatic </a:t>
            </a:r>
            <a:r>
              <a:rPr dirty="0" sz="1100" spc="-5" b="1">
                <a:latin typeface="Arial"/>
                <a:cs typeface="Arial"/>
              </a:rPr>
              <a:t>expression</a:t>
            </a:r>
            <a:endParaRPr sz="1100">
              <a:latin typeface="Arial"/>
              <a:cs typeface="Arial"/>
            </a:endParaRPr>
          </a:p>
        </p:txBody>
      </p:sp>
      <p:sp>
        <p:nvSpPr>
          <p:cNvPr id="6" name="object 6"/>
          <p:cNvSpPr txBox="1"/>
          <p:nvPr/>
        </p:nvSpPr>
        <p:spPr>
          <a:xfrm>
            <a:off x="934211" y="4593335"/>
            <a:ext cx="3771900" cy="2280285"/>
          </a:xfrm>
          <a:prstGeom prst="rect">
            <a:avLst/>
          </a:prstGeom>
          <a:solidFill>
            <a:srgbClr val="FAFAFA"/>
          </a:solidFill>
        </p:spPr>
        <p:txBody>
          <a:bodyPr wrap="square" lIns="0" tIns="0" rIns="0" bIns="0" rtlCol="0" vert="horz">
            <a:spAutoFit/>
          </a:bodyPr>
          <a:lstStyle/>
          <a:p>
            <a:pPr algn="just" marL="246379" indent="-229235">
              <a:lnSpc>
                <a:spcPts val="1230"/>
              </a:lnSpc>
              <a:buFont typeface="Arial"/>
              <a:buAutoNum type="arabicPeriod"/>
              <a:tabLst>
                <a:tab pos="247015" algn="l"/>
              </a:tabLst>
            </a:pPr>
            <a:r>
              <a:rPr dirty="0" sz="1100">
                <a:latin typeface="Arial"/>
                <a:cs typeface="Arial"/>
              </a:rPr>
              <a:t>The teacher asked us to talk about the</a:t>
            </a:r>
            <a:r>
              <a:rPr dirty="0" sz="1100" spc="270">
                <a:latin typeface="Arial"/>
                <a:cs typeface="Arial"/>
              </a:rPr>
              <a:t> </a:t>
            </a:r>
            <a:r>
              <a:rPr dirty="0" sz="1100">
                <a:latin typeface="Arial"/>
                <a:cs typeface="Arial"/>
              </a:rPr>
              <a:t>--------------------</a:t>
            </a:r>
            <a:endParaRPr sz="1100">
              <a:latin typeface="Arial"/>
              <a:cs typeface="Arial"/>
            </a:endParaRPr>
          </a:p>
          <a:p>
            <a:pPr algn="just" marL="246379" marR="9525" indent="39370">
              <a:lnSpc>
                <a:spcPct val="109100"/>
              </a:lnSpc>
              <a:spcBef>
                <a:spcPts val="20"/>
              </a:spcBef>
            </a:pPr>
            <a:r>
              <a:rPr dirty="0" sz="1100">
                <a:latin typeface="Arial"/>
                <a:cs typeface="Arial"/>
              </a:rPr>
              <a:t>(a piece of cake/ odd and ends/ pros and cons /ups  and downs) of industrial </a:t>
            </a:r>
            <a:r>
              <a:rPr dirty="0" sz="1100" spc="-5">
                <a:latin typeface="Arial"/>
                <a:cs typeface="Arial"/>
              </a:rPr>
              <a:t>development</a:t>
            </a:r>
            <a:r>
              <a:rPr dirty="0" sz="1100" spc="-30">
                <a:latin typeface="Arial"/>
                <a:cs typeface="Arial"/>
              </a:rPr>
              <a:t> </a:t>
            </a:r>
            <a:r>
              <a:rPr dirty="0" sz="1100">
                <a:latin typeface="Arial"/>
                <a:cs typeface="Arial"/>
              </a:rPr>
              <a:t>.</a:t>
            </a:r>
            <a:endParaRPr sz="1100">
              <a:latin typeface="Arial"/>
              <a:cs typeface="Arial"/>
            </a:endParaRPr>
          </a:p>
          <a:p>
            <a:pPr algn="just" marL="246379" marR="8255" indent="-228600">
              <a:lnSpc>
                <a:spcPct val="110200"/>
              </a:lnSpc>
              <a:spcBef>
                <a:spcPts val="515"/>
              </a:spcBef>
              <a:buFont typeface="Arial"/>
              <a:buAutoNum type="arabicPeriod" startAt="2"/>
              <a:tabLst>
                <a:tab pos="247015" algn="l"/>
              </a:tabLst>
            </a:pPr>
            <a:r>
              <a:rPr dirty="0" sz="1100">
                <a:latin typeface="Arial"/>
                <a:cs typeface="Arial"/>
              </a:rPr>
              <a:t>The police found nothing special in the house of the  criminal as he had taken all the important </a:t>
            </a:r>
            <a:r>
              <a:rPr dirty="0" sz="1100" spc="-5">
                <a:latin typeface="Arial"/>
                <a:cs typeface="Arial"/>
              </a:rPr>
              <a:t>documents  </a:t>
            </a:r>
            <a:r>
              <a:rPr dirty="0" sz="1100">
                <a:latin typeface="Arial"/>
                <a:cs typeface="Arial"/>
              </a:rPr>
              <a:t>with him, </a:t>
            </a:r>
            <a:r>
              <a:rPr dirty="0" sz="1100" spc="-5">
                <a:latin typeface="Arial"/>
                <a:cs typeface="Arial"/>
              </a:rPr>
              <a:t>leaving </a:t>
            </a:r>
            <a:r>
              <a:rPr dirty="0" sz="1100">
                <a:latin typeface="Arial"/>
                <a:cs typeface="Arial"/>
              </a:rPr>
              <a:t>just ----------------------------- (a piece  of cake/ odd and ends/ pros and cons /ups and  downs)</a:t>
            </a:r>
            <a:r>
              <a:rPr dirty="0" sz="1100" spc="-20">
                <a:latin typeface="Arial"/>
                <a:cs typeface="Arial"/>
              </a:rPr>
              <a:t> </a:t>
            </a:r>
            <a:r>
              <a:rPr dirty="0" sz="1100">
                <a:latin typeface="Arial"/>
                <a:cs typeface="Arial"/>
              </a:rPr>
              <a:t>.</a:t>
            </a:r>
            <a:endParaRPr sz="1100">
              <a:latin typeface="Arial"/>
              <a:cs typeface="Arial"/>
            </a:endParaRPr>
          </a:p>
          <a:p>
            <a:pPr algn="just" marL="246379" indent="-228600">
              <a:lnSpc>
                <a:spcPct val="100000"/>
              </a:lnSpc>
              <a:spcBef>
                <a:spcPts val="135"/>
              </a:spcBef>
              <a:buAutoNum type="arabicPeriod" startAt="2"/>
              <a:tabLst>
                <a:tab pos="247015" algn="l"/>
              </a:tabLst>
            </a:pPr>
            <a:r>
              <a:rPr dirty="0" sz="1100">
                <a:latin typeface="Arial"/>
                <a:cs typeface="Arial"/>
              </a:rPr>
              <a:t>Don’t worry about the problems you have in</a:t>
            </a:r>
            <a:r>
              <a:rPr dirty="0" sz="1100" spc="145">
                <a:latin typeface="Arial"/>
                <a:cs typeface="Arial"/>
              </a:rPr>
              <a:t> </a:t>
            </a:r>
            <a:r>
              <a:rPr dirty="0" sz="1100">
                <a:latin typeface="Arial"/>
                <a:cs typeface="Arial"/>
              </a:rPr>
              <a:t>your</a:t>
            </a:r>
            <a:endParaRPr sz="1100">
              <a:latin typeface="Arial"/>
              <a:cs typeface="Arial"/>
            </a:endParaRPr>
          </a:p>
          <a:p>
            <a:pPr algn="just" marL="246379" marR="9525">
              <a:lnSpc>
                <a:spcPct val="110000"/>
              </a:lnSpc>
              <a:spcBef>
                <a:spcPts val="10"/>
              </a:spcBef>
            </a:pPr>
            <a:r>
              <a:rPr dirty="0" sz="1100">
                <a:latin typeface="Arial"/>
                <a:cs typeface="Arial"/>
              </a:rPr>
              <a:t>business. You know there are </a:t>
            </a:r>
            <a:r>
              <a:rPr dirty="0" sz="1100" spc="-5">
                <a:latin typeface="Arial"/>
                <a:cs typeface="Arial"/>
              </a:rPr>
              <a:t>always </a:t>
            </a:r>
            <a:r>
              <a:rPr dirty="0" sz="1100">
                <a:latin typeface="Arial"/>
                <a:cs typeface="Arial"/>
              </a:rPr>
              <a:t>(a piece of </a:t>
            </a:r>
            <a:r>
              <a:rPr dirty="0" sz="1100" spc="-5">
                <a:latin typeface="Arial"/>
                <a:cs typeface="Arial"/>
              </a:rPr>
              <a:t>cake/  </a:t>
            </a:r>
            <a:r>
              <a:rPr dirty="0" sz="1100">
                <a:latin typeface="Arial"/>
                <a:cs typeface="Arial"/>
              </a:rPr>
              <a:t>odd and ends/ pros and cons </a:t>
            </a:r>
            <a:r>
              <a:rPr dirty="0" sz="1100" spc="5">
                <a:latin typeface="Arial"/>
                <a:cs typeface="Arial"/>
              </a:rPr>
              <a:t>/ups </a:t>
            </a:r>
            <a:r>
              <a:rPr dirty="0" sz="1100">
                <a:latin typeface="Arial"/>
                <a:cs typeface="Arial"/>
              </a:rPr>
              <a:t>and downs) ----------  in</a:t>
            </a:r>
            <a:r>
              <a:rPr dirty="0" sz="1100" spc="-5">
                <a:latin typeface="Arial"/>
                <a:cs typeface="Arial"/>
              </a:rPr>
              <a:t> </a:t>
            </a:r>
            <a:r>
              <a:rPr dirty="0" sz="1100">
                <a:latin typeface="Arial"/>
                <a:cs typeface="Arial"/>
              </a:rPr>
              <a:t>business.</a:t>
            </a:r>
            <a:endParaRPr sz="1100">
              <a:latin typeface="Arial"/>
              <a:cs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11200" y="436891"/>
            <a:ext cx="1539240" cy="193675"/>
          </a:xfrm>
          <a:prstGeom prst="rect">
            <a:avLst/>
          </a:prstGeom>
        </p:spPr>
        <p:txBody>
          <a:bodyPr wrap="square" lIns="0" tIns="12700" rIns="0" bIns="0" rtlCol="0" vert="horz">
            <a:spAutoFit/>
          </a:bodyPr>
          <a:lstStyle/>
          <a:p>
            <a:pPr marL="12700">
              <a:lnSpc>
                <a:spcPct val="100000"/>
              </a:lnSpc>
              <a:spcBef>
                <a:spcPts val="100"/>
              </a:spcBef>
            </a:pPr>
            <a:r>
              <a:rPr dirty="0" sz="1100" spc="-120">
                <a:latin typeface="Arial"/>
                <a:cs typeface="Arial"/>
              </a:rPr>
              <a:t>SATHYABAMA</a:t>
            </a:r>
            <a:r>
              <a:rPr dirty="0" sz="1100" spc="-70">
                <a:latin typeface="Arial"/>
                <a:cs typeface="Arial"/>
              </a:rPr>
              <a:t> </a:t>
            </a:r>
            <a:r>
              <a:rPr dirty="0" sz="1100" spc="-135">
                <a:latin typeface="Arial"/>
                <a:cs typeface="Arial"/>
              </a:rPr>
              <a:t>UNIVERSITY</a:t>
            </a:r>
            <a:endParaRPr sz="1100">
              <a:latin typeface="Arial"/>
              <a:cs typeface="Arial"/>
            </a:endParaRPr>
          </a:p>
        </p:txBody>
      </p:sp>
      <p:sp>
        <p:nvSpPr>
          <p:cNvPr id="3" name="object 3"/>
          <p:cNvSpPr txBox="1"/>
          <p:nvPr/>
        </p:nvSpPr>
        <p:spPr>
          <a:xfrm>
            <a:off x="3047505" y="436891"/>
            <a:ext cx="1629410" cy="193675"/>
          </a:xfrm>
          <a:prstGeom prst="rect">
            <a:avLst/>
          </a:prstGeom>
        </p:spPr>
        <p:txBody>
          <a:bodyPr wrap="square" lIns="0" tIns="12700" rIns="0" bIns="0" rtlCol="0" vert="horz">
            <a:spAutoFit/>
          </a:bodyPr>
          <a:lstStyle/>
          <a:p>
            <a:pPr marL="12700">
              <a:lnSpc>
                <a:spcPct val="100000"/>
              </a:lnSpc>
              <a:spcBef>
                <a:spcPts val="100"/>
              </a:spcBef>
            </a:pPr>
            <a:r>
              <a:rPr dirty="0" sz="1100" spc="-85">
                <a:latin typeface="Arial"/>
                <a:cs typeface="Arial"/>
              </a:rPr>
              <a:t>UNIT </a:t>
            </a:r>
            <a:r>
              <a:rPr dirty="0" sz="1100" spc="-70">
                <a:latin typeface="Arial"/>
                <a:cs typeface="Arial"/>
              </a:rPr>
              <a:t>IV </a:t>
            </a:r>
            <a:r>
              <a:rPr dirty="0" sz="1100" spc="-135">
                <a:latin typeface="Arial"/>
                <a:cs typeface="Arial"/>
              </a:rPr>
              <a:t>FLYING </a:t>
            </a:r>
            <a:r>
              <a:rPr dirty="0" sz="1100" spc="-55">
                <a:latin typeface="Arial"/>
                <a:cs typeface="Arial"/>
              </a:rPr>
              <a:t>IN</a:t>
            </a:r>
            <a:r>
              <a:rPr dirty="0" sz="1100" spc="-185">
                <a:latin typeface="Arial"/>
                <a:cs typeface="Arial"/>
              </a:rPr>
              <a:t> </a:t>
            </a:r>
            <a:r>
              <a:rPr dirty="0" sz="1100" spc="-160">
                <a:latin typeface="Arial"/>
                <a:cs typeface="Arial"/>
              </a:rPr>
              <a:t>COLOURS</a:t>
            </a:r>
            <a:endParaRPr sz="1100">
              <a:latin typeface="Arial"/>
              <a:cs typeface="Arial"/>
            </a:endParaRPr>
          </a:p>
        </p:txBody>
      </p:sp>
      <p:sp>
        <p:nvSpPr>
          <p:cNvPr id="4" name="object 4"/>
          <p:cNvSpPr txBox="1"/>
          <p:nvPr/>
        </p:nvSpPr>
        <p:spPr>
          <a:xfrm>
            <a:off x="934211" y="1092708"/>
            <a:ext cx="3771900" cy="553720"/>
          </a:xfrm>
          <a:prstGeom prst="rect">
            <a:avLst/>
          </a:prstGeom>
          <a:solidFill>
            <a:srgbClr val="FAFAFA"/>
          </a:solidFill>
        </p:spPr>
        <p:txBody>
          <a:bodyPr wrap="square" lIns="0" tIns="0" rIns="0" bIns="0" rtlCol="0" vert="horz">
            <a:spAutoFit/>
          </a:bodyPr>
          <a:lstStyle/>
          <a:p>
            <a:pPr marL="17780">
              <a:lnSpc>
                <a:spcPts val="1240"/>
              </a:lnSpc>
            </a:pPr>
            <a:r>
              <a:rPr dirty="0" sz="1100">
                <a:latin typeface="Arial"/>
                <a:cs typeface="Arial"/>
              </a:rPr>
              <a:t>4. If you think that doing this mathematics problem</a:t>
            </a:r>
            <a:r>
              <a:rPr dirty="0" sz="1100" spc="125">
                <a:latin typeface="Arial"/>
                <a:cs typeface="Arial"/>
              </a:rPr>
              <a:t> </a:t>
            </a:r>
            <a:r>
              <a:rPr dirty="0" sz="1100">
                <a:latin typeface="Arial"/>
                <a:cs typeface="Arial"/>
              </a:rPr>
              <a:t>is--------</a:t>
            </a:r>
            <a:endParaRPr sz="1100">
              <a:latin typeface="Arial"/>
              <a:cs typeface="Arial"/>
            </a:endParaRPr>
          </a:p>
          <a:p>
            <a:pPr marL="246379" marR="9525">
              <a:lnSpc>
                <a:spcPct val="110000"/>
              </a:lnSpc>
              <a:tabLst>
                <a:tab pos="2507615" algn="l"/>
              </a:tabLst>
            </a:pPr>
            <a:r>
              <a:rPr dirty="0" sz="1100">
                <a:latin typeface="Arial"/>
                <a:cs typeface="Arial"/>
              </a:rPr>
              <a:t>(a  piece of  cake/  odd</a:t>
            </a:r>
            <a:r>
              <a:rPr dirty="0" sz="1100" spc="240">
                <a:latin typeface="Arial"/>
                <a:cs typeface="Arial"/>
              </a:rPr>
              <a:t> </a:t>
            </a:r>
            <a:r>
              <a:rPr dirty="0" sz="1100">
                <a:latin typeface="Arial"/>
                <a:cs typeface="Arial"/>
              </a:rPr>
              <a:t>and</a:t>
            </a:r>
            <a:r>
              <a:rPr dirty="0" sz="1100" spc="175">
                <a:latin typeface="Arial"/>
                <a:cs typeface="Arial"/>
              </a:rPr>
              <a:t> </a:t>
            </a:r>
            <a:r>
              <a:rPr dirty="0" sz="1100">
                <a:latin typeface="Arial"/>
                <a:cs typeface="Arial"/>
              </a:rPr>
              <a:t>ends/	pros and cons /ups  and downs) just try</a:t>
            </a:r>
            <a:r>
              <a:rPr dirty="0" sz="1100" spc="-25">
                <a:latin typeface="Arial"/>
                <a:cs typeface="Arial"/>
              </a:rPr>
              <a:t> </a:t>
            </a:r>
            <a:r>
              <a:rPr dirty="0" sz="1100">
                <a:latin typeface="Arial"/>
                <a:cs typeface="Arial"/>
              </a:rPr>
              <a:t>it.</a:t>
            </a:r>
            <a:endParaRPr sz="1100">
              <a:latin typeface="Arial"/>
              <a:cs typeface="Arial"/>
            </a:endParaRPr>
          </a:p>
        </p:txBody>
      </p:sp>
      <p:sp>
        <p:nvSpPr>
          <p:cNvPr id="5" name="object 5"/>
          <p:cNvSpPr/>
          <p:nvPr/>
        </p:nvSpPr>
        <p:spPr>
          <a:xfrm>
            <a:off x="1162811" y="1645920"/>
            <a:ext cx="3543300" cy="184785"/>
          </a:xfrm>
          <a:custGeom>
            <a:avLst/>
            <a:gdLst/>
            <a:ahLst/>
            <a:cxnLst/>
            <a:rect l="l" t="t" r="r" b="b"/>
            <a:pathLst>
              <a:path w="3543300" h="184785">
                <a:moveTo>
                  <a:pt x="3543300" y="0"/>
                </a:moveTo>
                <a:lnTo>
                  <a:pt x="0" y="0"/>
                </a:lnTo>
                <a:lnTo>
                  <a:pt x="0" y="184404"/>
                </a:lnTo>
                <a:lnTo>
                  <a:pt x="3543300" y="184404"/>
                </a:lnTo>
                <a:lnTo>
                  <a:pt x="3543300" y="0"/>
                </a:lnTo>
                <a:close/>
              </a:path>
            </a:pathLst>
          </a:custGeom>
          <a:solidFill>
            <a:srgbClr val="FAFAFA"/>
          </a:solidFill>
        </p:spPr>
        <p:txBody>
          <a:bodyPr wrap="square" lIns="0" tIns="0" rIns="0" bIns="0" rtlCol="0"/>
          <a:lstStyle/>
          <a:p/>
        </p:txBody>
      </p:sp>
      <p:sp>
        <p:nvSpPr>
          <p:cNvPr id="6" name="object 6"/>
          <p:cNvSpPr txBox="1"/>
          <p:nvPr/>
        </p:nvSpPr>
        <p:spPr>
          <a:xfrm>
            <a:off x="705612" y="1830323"/>
            <a:ext cx="4000500" cy="186055"/>
          </a:xfrm>
          <a:prstGeom prst="rect">
            <a:avLst/>
          </a:prstGeom>
          <a:solidFill>
            <a:srgbClr val="FAFAFA"/>
          </a:solidFill>
        </p:spPr>
        <p:txBody>
          <a:bodyPr wrap="square" lIns="0" tIns="0" rIns="0" bIns="0" rtlCol="0" vert="horz">
            <a:spAutoFit/>
          </a:bodyPr>
          <a:lstStyle/>
          <a:p>
            <a:pPr marL="17780">
              <a:lnSpc>
                <a:spcPts val="1230"/>
              </a:lnSpc>
            </a:pPr>
            <a:r>
              <a:rPr dirty="0" sz="1100" b="1">
                <a:latin typeface="Arial"/>
                <a:cs typeface="Arial"/>
              </a:rPr>
              <a:t>3.Expand the </a:t>
            </a:r>
            <a:r>
              <a:rPr dirty="0" sz="1100" spc="-5" b="1">
                <a:latin typeface="Arial"/>
                <a:cs typeface="Arial"/>
              </a:rPr>
              <a:t>following </a:t>
            </a:r>
            <a:r>
              <a:rPr dirty="0" sz="1100" b="1">
                <a:latin typeface="Arial"/>
                <a:cs typeface="Arial"/>
              </a:rPr>
              <a:t>abbreviations</a:t>
            </a:r>
            <a:endParaRPr sz="1100">
              <a:latin typeface="Arial"/>
              <a:cs typeface="Arial"/>
            </a:endParaRPr>
          </a:p>
        </p:txBody>
      </p:sp>
      <p:sp>
        <p:nvSpPr>
          <p:cNvPr id="8" name="object 8"/>
          <p:cNvSpPr txBox="1">
            <a:spLocks noGrp="1"/>
          </p:cNvSpPr>
          <p:nvPr>
            <p:ph type="sldNum" idx="7" sz="quarter"/>
          </p:nvPr>
        </p:nvSpPr>
        <p:spPr>
          <a:prstGeom prst="rect"/>
        </p:spPr>
        <p:txBody>
          <a:bodyPr wrap="square" lIns="0" tIns="6350" rIns="0" bIns="0" rtlCol="0" vert="horz">
            <a:spAutoFit/>
          </a:bodyPr>
          <a:lstStyle/>
          <a:p>
            <a:pPr marL="12700">
              <a:lnSpc>
                <a:spcPct val="100000"/>
              </a:lnSpc>
              <a:spcBef>
                <a:spcPts val="50"/>
              </a:spcBef>
            </a:pPr>
            <a:r>
              <a:rPr dirty="0" spc="-100"/>
              <a:t>Page </a:t>
            </a:r>
            <a:fld id="{81D60167-4931-47E6-BA6A-407CBD079E47}" type="slidenum">
              <a:rPr dirty="0" b="1">
                <a:latin typeface="Calibri"/>
                <a:cs typeface="Calibri"/>
              </a:rPr>
              <a:t>38</a:t>
            </a:fld>
            <a:r>
              <a:rPr dirty="0" b="1">
                <a:latin typeface="Calibri"/>
                <a:cs typeface="Calibri"/>
              </a:rPr>
              <a:t> </a:t>
            </a:r>
            <a:r>
              <a:rPr dirty="0" spc="-10"/>
              <a:t>of</a:t>
            </a:r>
            <a:r>
              <a:rPr dirty="0" spc="-90"/>
              <a:t> </a:t>
            </a:r>
            <a:r>
              <a:rPr dirty="0" b="1">
                <a:latin typeface="Calibri"/>
                <a:cs typeface="Calibri"/>
              </a:rPr>
              <a:t>46</a:t>
            </a:r>
          </a:p>
        </p:txBody>
      </p:sp>
      <p:sp>
        <p:nvSpPr>
          <p:cNvPr id="7" name="object 7"/>
          <p:cNvSpPr txBox="1"/>
          <p:nvPr/>
        </p:nvSpPr>
        <p:spPr>
          <a:xfrm>
            <a:off x="711200" y="2177299"/>
            <a:ext cx="3986529" cy="4444365"/>
          </a:xfrm>
          <a:prstGeom prst="rect">
            <a:avLst/>
          </a:prstGeom>
        </p:spPr>
        <p:txBody>
          <a:bodyPr wrap="square" lIns="0" tIns="12700" rIns="0" bIns="0" rtlCol="0" vert="horz">
            <a:spAutoFit/>
          </a:bodyPr>
          <a:lstStyle/>
          <a:p>
            <a:pPr marL="12700">
              <a:lnSpc>
                <a:spcPct val="100000"/>
              </a:lnSpc>
              <a:spcBef>
                <a:spcPts val="100"/>
              </a:spcBef>
            </a:pPr>
            <a:r>
              <a:rPr dirty="0" sz="1100">
                <a:latin typeface="Arial"/>
                <a:cs typeface="Arial"/>
              </a:rPr>
              <a:t>SONAR,</a:t>
            </a:r>
            <a:r>
              <a:rPr dirty="0" sz="1100" spc="-15">
                <a:latin typeface="Arial"/>
                <a:cs typeface="Arial"/>
              </a:rPr>
              <a:t> </a:t>
            </a:r>
            <a:r>
              <a:rPr dirty="0" sz="1100">
                <a:latin typeface="Arial"/>
                <a:cs typeface="Arial"/>
              </a:rPr>
              <a:t>AIDS,OPEC,TOEFL,UNICEF,UNESCO,WHO,PTO</a:t>
            </a:r>
            <a:endParaRPr sz="1100">
              <a:latin typeface="Arial"/>
              <a:cs typeface="Arial"/>
            </a:endParaRPr>
          </a:p>
          <a:p>
            <a:pPr>
              <a:lnSpc>
                <a:spcPct val="100000"/>
              </a:lnSpc>
              <a:spcBef>
                <a:spcPts val="50"/>
              </a:spcBef>
            </a:pPr>
            <a:endParaRPr sz="1200">
              <a:latin typeface="Arial"/>
              <a:cs typeface="Arial"/>
            </a:endParaRPr>
          </a:p>
          <a:p>
            <a:pPr marL="12700" marR="392430">
              <a:lnSpc>
                <a:spcPct val="110900"/>
              </a:lnSpc>
              <a:buAutoNum type="arabicPeriod" startAt="4"/>
              <a:tabLst>
                <a:tab pos="168910" algn="l"/>
              </a:tabLst>
            </a:pPr>
            <a:r>
              <a:rPr dirty="0" sz="1100" b="1">
                <a:latin typeface="Arial"/>
                <a:cs typeface="Arial"/>
              </a:rPr>
              <a:t>Use </a:t>
            </a:r>
            <a:r>
              <a:rPr dirty="0" sz="1100" spc="-5" b="1">
                <a:latin typeface="Arial"/>
                <a:cs typeface="Arial"/>
              </a:rPr>
              <a:t>appropriate punctuation </a:t>
            </a:r>
            <a:r>
              <a:rPr dirty="0" sz="1100" b="1">
                <a:latin typeface="Arial"/>
                <a:cs typeface="Arial"/>
              </a:rPr>
              <a:t>marks in the following  sentences.</a:t>
            </a:r>
            <a:endParaRPr sz="1100">
              <a:latin typeface="Arial"/>
              <a:cs typeface="Arial"/>
            </a:endParaRPr>
          </a:p>
          <a:p>
            <a:pPr lvl="1" marL="469900" marR="10795">
              <a:lnSpc>
                <a:spcPct val="110000"/>
              </a:lnSpc>
              <a:spcBef>
                <a:spcPts val="15"/>
              </a:spcBef>
              <a:buAutoNum type="arabicPeriod"/>
              <a:tabLst>
                <a:tab pos="622935" algn="l"/>
              </a:tabLst>
            </a:pPr>
            <a:r>
              <a:rPr dirty="0" sz="1100" spc="20">
                <a:latin typeface="Arial"/>
                <a:cs typeface="Arial"/>
              </a:rPr>
              <a:t>We </a:t>
            </a:r>
            <a:r>
              <a:rPr dirty="0" sz="1100">
                <a:latin typeface="Arial"/>
                <a:cs typeface="Arial"/>
              </a:rPr>
              <a:t>had a great time </a:t>
            </a:r>
            <a:r>
              <a:rPr dirty="0" sz="1100" spc="-15">
                <a:latin typeface="Arial"/>
                <a:cs typeface="Arial"/>
              </a:rPr>
              <a:t>in </a:t>
            </a:r>
            <a:r>
              <a:rPr dirty="0" sz="1100">
                <a:latin typeface="Arial"/>
                <a:cs typeface="Arial"/>
              </a:rPr>
              <a:t>France the kids really</a:t>
            </a:r>
            <a:r>
              <a:rPr dirty="0" sz="1100" spc="-90">
                <a:latin typeface="Arial"/>
                <a:cs typeface="Arial"/>
              </a:rPr>
              <a:t> </a:t>
            </a:r>
            <a:r>
              <a:rPr dirty="0" sz="1100">
                <a:latin typeface="Arial"/>
                <a:cs typeface="Arial"/>
              </a:rPr>
              <a:t>enjoyed  it</a:t>
            </a:r>
            <a:endParaRPr sz="1100">
              <a:latin typeface="Arial"/>
              <a:cs typeface="Arial"/>
            </a:endParaRPr>
          </a:p>
          <a:p>
            <a:pPr lvl="1" marL="469900" marR="273685">
              <a:lnSpc>
                <a:spcPct val="110000"/>
              </a:lnSpc>
              <a:buAutoNum type="arabicPeriod"/>
              <a:tabLst>
                <a:tab pos="626110" algn="l"/>
              </a:tabLst>
            </a:pPr>
            <a:r>
              <a:rPr dirty="0" sz="1100">
                <a:latin typeface="Arial"/>
                <a:cs typeface="Arial"/>
              </a:rPr>
              <a:t>Some people </a:t>
            </a:r>
            <a:r>
              <a:rPr dirty="0" sz="1100" spc="-10">
                <a:latin typeface="Arial"/>
                <a:cs typeface="Arial"/>
              </a:rPr>
              <a:t>work </a:t>
            </a:r>
            <a:r>
              <a:rPr dirty="0" sz="1100">
                <a:latin typeface="Arial"/>
                <a:cs typeface="Arial"/>
              </a:rPr>
              <a:t>best in the </a:t>
            </a:r>
            <a:r>
              <a:rPr dirty="0" sz="1100" spc="-5">
                <a:latin typeface="Arial"/>
                <a:cs typeface="Arial"/>
              </a:rPr>
              <a:t>mornings </a:t>
            </a:r>
            <a:r>
              <a:rPr dirty="0" sz="1100">
                <a:latin typeface="Arial"/>
                <a:cs typeface="Arial"/>
              </a:rPr>
              <a:t>others do  better in the</a:t>
            </a:r>
            <a:r>
              <a:rPr dirty="0" sz="1100" spc="-5">
                <a:latin typeface="Arial"/>
                <a:cs typeface="Arial"/>
              </a:rPr>
              <a:t> evenings</a:t>
            </a:r>
            <a:endParaRPr sz="1100">
              <a:latin typeface="Arial"/>
              <a:cs typeface="Arial"/>
            </a:endParaRPr>
          </a:p>
          <a:p>
            <a:pPr lvl="1" marL="622300" indent="-153035">
              <a:lnSpc>
                <a:spcPct val="100000"/>
              </a:lnSpc>
              <a:spcBef>
                <a:spcPts val="140"/>
              </a:spcBef>
              <a:buAutoNum type="arabicPeriod"/>
              <a:tabLst>
                <a:tab pos="622935" algn="l"/>
              </a:tabLst>
            </a:pPr>
            <a:r>
              <a:rPr dirty="0" sz="1100" spc="10">
                <a:latin typeface="Arial"/>
                <a:cs typeface="Arial"/>
              </a:rPr>
              <a:t>What </a:t>
            </a:r>
            <a:r>
              <a:rPr dirty="0" sz="1100">
                <a:latin typeface="Arial"/>
                <a:cs typeface="Arial"/>
              </a:rPr>
              <a:t>are you doing </a:t>
            </a:r>
            <a:r>
              <a:rPr dirty="0" sz="1100" spc="-10">
                <a:latin typeface="Arial"/>
                <a:cs typeface="Arial"/>
              </a:rPr>
              <a:t>next</a:t>
            </a:r>
            <a:r>
              <a:rPr dirty="0" sz="1100" spc="-50">
                <a:latin typeface="Arial"/>
                <a:cs typeface="Arial"/>
              </a:rPr>
              <a:t> </a:t>
            </a:r>
            <a:r>
              <a:rPr dirty="0" sz="1100">
                <a:latin typeface="Arial"/>
                <a:cs typeface="Arial"/>
              </a:rPr>
              <a:t>weekend</a:t>
            </a:r>
            <a:endParaRPr sz="1100">
              <a:latin typeface="Arial"/>
              <a:cs typeface="Arial"/>
            </a:endParaRPr>
          </a:p>
          <a:p>
            <a:pPr lvl="1" marL="625475" indent="-156210">
              <a:lnSpc>
                <a:spcPct val="100000"/>
              </a:lnSpc>
              <a:spcBef>
                <a:spcPts val="135"/>
              </a:spcBef>
              <a:buAutoNum type="arabicPeriod"/>
              <a:tabLst>
                <a:tab pos="626110" algn="l"/>
              </a:tabLst>
            </a:pPr>
            <a:r>
              <a:rPr dirty="0" sz="1100">
                <a:latin typeface="Arial"/>
                <a:cs typeface="Arial"/>
              </a:rPr>
              <a:t>Mother had to go into hospital she had heart</a:t>
            </a:r>
            <a:r>
              <a:rPr dirty="0" sz="1100" spc="-75">
                <a:latin typeface="Arial"/>
                <a:cs typeface="Arial"/>
              </a:rPr>
              <a:t> </a:t>
            </a:r>
            <a:r>
              <a:rPr dirty="0" sz="1100" spc="-5">
                <a:latin typeface="Arial"/>
                <a:cs typeface="Arial"/>
              </a:rPr>
              <a:t>problems</a:t>
            </a:r>
            <a:endParaRPr sz="1100">
              <a:latin typeface="Arial"/>
              <a:cs typeface="Arial"/>
            </a:endParaRPr>
          </a:p>
          <a:p>
            <a:pPr lvl="1" marL="625475" indent="-156210">
              <a:lnSpc>
                <a:spcPct val="100000"/>
              </a:lnSpc>
              <a:spcBef>
                <a:spcPts val="130"/>
              </a:spcBef>
              <a:buAutoNum type="arabicPeriod"/>
              <a:tabLst>
                <a:tab pos="626110" algn="l"/>
              </a:tabLst>
            </a:pPr>
            <a:r>
              <a:rPr dirty="0" sz="1100">
                <a:latin typeface="Arial"/>
                <a:cs typeface="Arial"/>
              </a:rPr>
              <a:t>Did you </a:t>
            </a:r>
            <a:r>
              <a:rPr dirty="0" sz="1100" spc="-5">
                <a:latin typeface="Arial"/>
                <a:cs typeface="Arial"/>
              </a:rPr>
              <a:t>understand </a:t>
            </a:r>
            <a:r>
              <a:rPr dirty="0" sz="1100">
                <a:latin typeface="Arial"/>
                <a:cs typeface="Arial"/>
              </a:rPr>
              <a:t>why I was</a:t>
            </a:r>
            <a:r>
              <a:rPr dirty="0" sz="1100" spc="-25">
                <a:latin typeface="Arial"/>
                <a:cs typeface="Arial"/>
              </a:rPr>
              <a:t> </a:t>
            </a:r>
            <a:r>
              <a:rPr dirty="0" sz="1100">
                <a:latin typeface="Arial"/>
                <a:cs typeface="Arial"/>
              </a:rPr>
              <a:t>upset</a:t>
            </a:r>
            <a:endParaRPr sz="1100">
              <a:latin typeface="Arial"/>
              <a:cs typeface="Arial"/>
            </a:endParaRPr>
          </a:p>
          <a:p>
            <a:pPr lvl="1" marL="625475" indent="-156210">
              <a:lnSpc>
                <a:spcPct val="100000"/>
              </a:lnSpc>
              <a:spcBef>
                <a:spcPts val="145"/>
              </a:spcBef>
              <a:buAutoNum type="arabicPeriod"/>
              <a:tabLst>
                <a:tab pos="626110" algn="l"/>
              </a:tabLst>
            </a:pPr>
            <a:r>
              <a:rPr dirty="0" sz="1100">
                <a:latin typeface="Arial"/>
                <a:cs typeface="Arial"/>
              </a:rPr>
              <a:t>It is a fine idea </a:t>
            </a:r>
            <a:r>
              <a:rPr dirty="0" sz="1100" spc="-15">
                <a:latin typeface="Arial"/>
                <a:cs typeface="Arial"/>
              </a:rPr>
              <a:t>let </a:t>
            </a:r>
            <a:r>
              <a:rPr dirty="0" sz="1100">
                <a:latin typeface="Arial"/>
                <a:cs typeface="Arial"/>
              </a:rPr>
              <a:t>us hope that it is going to</a:t>
            </a:r>
            <a:r>
              <a:rPr dirty="0" sz="1100" spc="-25">
                <a:latin typeface="Arial"/>
                <a:cs typeface="Arial"/>
              </a:rPr>
              <a:t> </a:t>
            </a:r>
            <a:r>
              <a:rPr dirty="0" sz="1100" spc="-10">
                <a:latin typeface="Arial"/>
                <a:cs typeface="Arial"/>
              </a:rPr>
              <a:t>work</a:t>
            </a:r>
            <a:endParaRPr sz="1100">
              <a:latin typeface="Arial"/>
              <a:cs typeface="Arial"/>
            </a:endParaRPr>
          </a:p>
          <a:p>
            <a:pPr lvl="1">
              <a:lnSpc>
                <a:spcPct val="100000"/>
              </a:lnSpc>
              <a:spcBef>
                <a:spcPts val="15"/>
              </a:spcBef>
              <a:buFont typeface="Arial"/>
              <a:buAutoNum type="arabicPeriod"/>
            </a:pPr>
            <a:endParaRPr sz="1250">
              <a:latin typeface="Arial"/>
              <a:cs typeface="Arial"/>
            </a:endParaRPr>
          </a:p>
          <a:p>
            <a:pPr marL="12700" marR="531495">
              <a:lnSpc>
                <a:spcPct val="110000"/>
              </a:lnSpc>
              <a:buAutoNum type="arabicPeriod" startAt="4"/>
              <a:tabLst>
                <a:tab pos="170180" algn="l"/>
              </a:tabLst>
            </a:pPr>
            <a:r>
              <a:rPr dirty="0" sz="1100" spc="-5" b="1">
                <a:latin typeface="Arial"/>
                <a:cs typeface="Arial"/>
              </a:rPr>
              <a:t>Following </a:t>
            </a:r>
            <a:r>
              <a:rPr dirty="0" sz="1100" b="1">
                <a:latin typeface="Arial"/>
                <a:cs typeface="Arial"/>
              </a:rPr>
              <a:t>are the instructions to save </a:t>
            </a:r>
            <a:r>
              <a:rPr dirty="0" sz="1100" spc="-5" b="1">
                <a:latin typeface="Arial"/>
                <a:cs typeface="Arial"/>
              </a:rPr>
              <a:t>electricity.  Convert </a:t>
            </a:r>
            <a:r>
              <a:rPr dirty="0" sz="1100" b="1">
                <a:latin typeface="Arial"/>
                <a:cs typeface="Arial"/>
              </a:rPr>
              <a:t>them into</a:t>
            </a:r>
            <a:r>
              <a:rPr dirty="0" sz="1100" spc="-5" b="1">
                <a:latin typeface="Arial"/>
                <a:cs typeface="Arial"/>
              </a:rPr>
              <a:t> </a:t>
            </a:r>
            <a:r>
              <a:rPr dirty="0" sz="1100" b="1">
                <a:latin typeface="Arial"/>
                <a:cs typeface="Arial"/>
              </a:rPr>
              <a:t>recommendations.</a:t>
            </a:r>
            <a:endParaRPr sz="1100">
              <a:latin typeface="Arial"/>
              <a:cs typeface="Arial"/>
            </a:endParaRPr>
          </a:p>
          <a:p>
            <a:pPr lvl="1" marL="697865" indent="-228600">
              <a:lnSpc>
                <a:spcPct val="100000"/>
              </a:lnSpc>
              <a:spcBef>
                <a:spcPts val="145"/>
              </a:spcBef>
              <a:buAutoNum type="arabicPeriod"/>
              <a:tabLst>
                <a:tab pos="698500" algn="l"/>
              </a:tabLst>
            </a:pPr>
            <a:r>
              <a:rPr dirty="0" sz="1100">
                <a:latin typeface="Arial"/>
                <a:cs typeface="Arial"/>
              </a:rPr>
              <a:t>Wear the right </a:t>
            </a:r>
            <a:r>
              <a:rPr dirty="0" sz="1100" spc="-5">
                <a:latin typeface="Arial"/>
                <a:cs typeface="Arial"/>
              </a:rPr>
              <a:t>clothes. </a:t>
            </a:r>
            <a:r>
              <a:rPr dirty="0" sz="1100">
                <a:latin typeface="Arial"/>
                <a:cs typeface="Arial"/>
              </a:rPr>
              <a:t>Dress for the</a:t>
            </a:r>
            <a:r>
              <a:rPr dirty="0" sz="1100" spc="-40">
                <a:latin typeface="Arial"/>
                <a:cs typeface="Arial"/>
              </a:rPr>
              <a:t> </a:t>
            </a:r>
            <a:r>
              <a:rPr dirty="0" sz="1100">
                <a:latin typeface="Arial"/>
                <a:cs typeface="Arial"/>
              </a:rPr>
              <a:t>temperature.</a:t>
            </a:r>
            <a:endParaRPr sz="1100">
              <a:latin typeface="Arial"/>
              <a:cs typeface="Arial"/>
            </a:endParaRPr>
          </a:p>
          <a:p>
            <a:pPr lvl="1" marL="697865" indent="-228600">
              <a:lnSpc>
                <a:spcPct val="100000"/>
              </a:lnSpc>
              <a:spcBef>
                <a:spcPts val="130"/>
              </a:spcBef>
              <a:buAutoNum type="arabicPeriod"/>
              <a:tabLst>
                <a:tab pos="698500" algn="l"/>
              </a:tabLst>
            </a:pPr>
            <a:r>
              <a:rPr dirty="0" sz="1100">
                <a:latin typeface="Arial"/>
                <a:cs typeface="Arial"/>
              </a:rPr>
              <a:t>Shut doors and </a:t>
            </a:r>
            <a:r>
              <a:rPr dirty="0" sz="1100" spc="-5">
                <a:latin typeface="Arial"/>
                <a:cs typeface="Arial"/>
              </a:rPr>
              <a:t>close</a:t>
            </a:r>
            <a:r>
              <a:rPr dirty="0" sz="1100" spc="-10">
                <a:latin typeface="Arial"/>
                <a:cs typeface="Arial"/>
              </a:rPr>
              <a:t> </a:t>
            </a:r>
            <a:r>
              <a:rPr dirty="0" sz="1100">
                <a:latin typeface="Arial"/>
                <a:cs typeface="Arial"/>
              </a:rPr>
              <a:t>curtains.</a:t>
            </a:r>
            <a:endParaRPr sz="1100">
              <a:latin typeface="Arial"/>
              <a:cs typeface="Arial"/>
            </a:endParaRPr>
          </a:p>
          <a:p>
            <a:pPr lvl="1" marL="697865" indent="-228600">
              <a:lnSpc>
                <a:spcPct val="100000"/>
              </a:lnSpc>
              <a:spcBef>
                <a:spcPts val="145"/>
              </a:spcBef>
              <a:buAutoNum type="arabicPeriod"/>
              <a:tabLst>
                <a:tab pos="698500" algn="l"/>
              </a:tabLst>
            </a:pPr>
            <a:r>
              <a:rPr dirty="0" sz="1100">
                <a:latin typeface="Arial"/>
                <a:cs typeface="Arial"/>
              </a:rPr>
              <a:t>Set your</a:t>
            </a:r>
            <a:r>
              <a:rPr dirty="0" sz="1100" spc="-5">
                <a:latin typeface="Arial"/>
                <a:cs typeface="Arial"/>
              </a:rPr>
              <a:t> thermostat.</a:t>
            </a:r>
            <a:endParaRPr sz="1100">
              <a:latin typeface="Arial"/>
              <a:cs typeface="Arial"/>
            </a:endParaRPr>
          </a:p>
          <a:p>
            <a:pPr lvl="1" marL="698500" marR="204470" indent="-228600">
              <a:lnSpc>
                <a:spcPct val="110000"/>
              </a:lnSpc>
              <a:buAutoNum type="arabicPeriod"/>
              <a:tabLst>
                <a:tab pos="698500" algn="l"/>
              </a:tabLst>
            </a:pPr>
            <a:r>
              <a:rPr dirty="0" sz="1100">
                <a:latin typeface="Arial"/>
                <a:cs typeface="Arial"/>
              </a:rPr>
              <a:t>Turn heaters and coolers </a:t>
            </a:r>
            <a:r>
              <a:rPr dirty="0" sz="1100" spc="-10">
                <a:latin typeface="Arial"/>
                <a:cs typeface="Arial"/>
              </a:rPr>
              <a:t>off </a:t>
            </a:r>
            <a:r>
              <a:rPr dirty="0" sz="1100">
                <a:latin typeface="Arial"/>
                <a:cs typeface="Arial"/>
              </a:rPr>
              <a:t>when you don't</a:t>
            </a:r>
            <a:r>
              <a:rPr dirty="0" sz="1100" spc="-45">
                <a:latin typeface="Arial"/>
                <a:cs typeface="Arial"/>
              </a:rPr>
              <a:t> </a:t>
            </a:r>
            <a:r>
              <a:rPr dirty="0" sz="1100">
                <a:latin typeface="Arial"/>
                <a:cs typeface="Arial"/>
              </a:rPr>
              <a:t>need  them.</a:t>
            </a:r>
            <a:endParaRPr sz="1100">
              <a:latin typeface="Arial"/>
              <a:cs typeface="Arial"/>
            </a:endParaRPr>
          </a:p>
          <a:p>
            <a:pPr lvl="1" marL="697865" indent="-228600">
              <a:lnSpc>
                <a:spcPct val="100000"/>
              </a:lnSpc>
              <a:spcBef>
                <a:spcPts val="130"/>
              </a:spcBef>
              <a:buAutoNum type="arabicPeriod"/>
              <a:tabLst>
                <a:tab pos="698500" algn="l"/>
              </a:tabLst>
            </a:pPr>
            <a:r>
              <a:rPr dirty="0" sz="1100">
                <a:latin typeface="Arial"/>
                <a:cs typeface="Arial"/>
              </a:rPr>
              <a:t>Wash clothes </a:t>
            </a:r>
            <a:r>
              <a:rPr dirty="0" sz="1100" spc="-5">
                <a:latin typeface="Arial"/>
                <a:cs typeface="Arial"/>
              </a:rPr>
              <a:t>using </a:t>
            </a:r>
            <a:r>
              <a:rPr dirty="0" sz="1100">
                <a:latin typeface="Arial"/>
                <a:cs typeface="Arial"/>
              </a:rPr>
              <a:t>cold</a:t>
            </a:r>
            <a:r>
              <a:rPr dirty="0" sz="1100" spc="-5">
                <a:latin typeface="Arial"/>
                <a:cs typeface="Arial"/>
              </a:rPr>
              <a:t> water.</a:t>
            </a:r>
            <a:endParaRPr sz="1100">
              <a:latin typeface="Arial"/>
              <a:cs typeface="Arial"/>
            </a:endParaRPr>
          </a:p>
          <a:p>
            <a:pPr lvl="1" marL="697865" indent="-228600">
              <a:lnSpc>
                <a:spcPct val="100000"/>
              </a:lnSpc>
              <a:spcBef>
                <a:spcPts val="145"/>
              </a:spcBef>
              <a:buAutoNum type="arabicPeriod"/>
              <a:tabLst>
                <a:tab pos="698500" algn="l"/>
              </a:tabLst>
            </a:pPr>
            <a:r>
              <a:rPr dirty="0" sz="1100">
                <a:latin typeface="Arial"/>
                <a:cs typeface="Arial"/>
              </a:rPr>
              <a:t>Run your fridge</a:t>
            </a:r>
            <a:r>
              <a:rPr dirty="0" sz="1100" spc="-5">
                <a:latin typeface="Arial"/>
                <a:cs typeface="Arial"/>
              </a:rPr>
              <a:t> efficiently.</a:t>
            </a:r>
            <a:endParaRPr sz="1100">
              <a:latin typeface="Arial"/>
              <a:cs typeface="Arial"/>
            </a:endParaRPr>
          </a:p>
          <a:p>
            <a:pPr lvl="1" marL="697865" indent="-228600">
              <a:lnSpc>
                <a:spcPct val="100000"/>
              </a:lnSpc>
              <a:spcBef>
                <a:spcPts val="130"/>
              </a:spcBef>
              <a:buAutoNum type="arabicPeriod"/>
              <a:tabLst>
                <a:tab pos="698500" algn="l"/>
              </a:tabLst>
            </a:pPr>
            <a:r>
              <a:rPr dirty="0" sz="1100">
                <a:latin typeface="Arial"/>
                <a:cs typeface="Arial"/>
              </a:rPr>
              <a:t>Insulate your</a:t>
            </a:r>
            <a:r>
              <a:rPr dirty="0" sz="1100" spc="-5">
                <a:latin typeface="Arial"/>
                <a:cs typeface="Arial"/>
              </a:rPr>
              <a:t> roof.</a:t>
            </a:r>
            <a:endParaRPr sz="1100">
              <a:latin typeface="Arial"/>
              <a:cs typeface="Arial"/>
            </a:endParaRPr>
          </a:p>
          <a:p>
            <a:pPr lvl="1" marL="697865" indent="-228600">
              <a:lnSpc>
                <a:spcPct val="100000"/>
              </a:lnSpc>
              <a:spcBef>
                <a:spcPts val="135"/>
              </a:spcBef>
              <a:buAutoNum type="arabicPeriod"/>
              <a:tabLst>
                <a:tab pos="698500" algn="l"/>
              </a:tabLst>
            </a:pPr>
            <a:r>
              <a:rPr dirty="0" sz="1100">
                <a:latin typeface="Arial"/>
                <a:cs typeface="Arial"/>
              </a:rPr>
              <a:t>Stop standby power</a:t>
            </a:r>
            <a:r>
              <a:rPr dirty="0" sz="1100" spc="-30">
                <a:latin typeface="Arial"/>
                <a:cs typeface="Arial"/>
              </a:rPr>
              <a:t> </a:t>
            </a:r>
            <a:r>
              <a:rPr dirty="0" sz="1100" spc="-5">
                <a:latin typeface="Arial"/>
                <a:cs typeface="Arial"/>
              </a:rPr>
              <a:t>waste.</a:t>
            </a:r>
            <a:endParaRPr sz="1100">
              <a:latin typeface="Arial"/>
              <a:cs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idx="7" sz="quarter"/>
          </p:nvPr>
        </p:nvSpPr>
        <p:spPr>
          <a:prstGeom prst="rect"/>
        </p:spPr>
        <p:txBody>
          <a:bodyPr wrap="square" lIns="0" tIns="6350" rIns="0" bIns="0" rtlCol="0" vert="horz">
            <a:spAutoFit/>
          </a:bodyPr>
          <a:lstStyle/>
          <a:p>
            <a:pPr marL="12700">
              <a:lnSpc>
                <a:spcPct val="100000"/>
              </a:lnSpc>
              <a:spcBef>
                <a:spcPts val="50"/>
              </a:spcBef>
            </a:pPr>
            <a:r>
              <a:rPr dirty="0" spc="-100"/>
              <a:t>Page </a:t>
            </a:r>
            <a:fld id="{81D60167-4931-47E6-BA6A-407CBD079E47}" type="slidenum">
              <a:rPr dirty="0" b="1">
                <a:latin typeface="Calibri"/>
                <a:cs typeface="Calibri"/>
              </a:rPr>
              <a:t>38</a:t>
            </a:fld>
            <a:r>
              <a:rPr dirty="0" b="1">
                <a:latin typeface="Calibri"/>
                <a:cs typeface="Calibri"/>
              </a:rPr>
              <a:t> </a:t>
            </a:r>
            <a:r>
              <a:rPr dirty="0" spc="-10"/>
              <a:t>of</a:t>
            </a:r>
            <a:r>
              <a:rPr dirty="0" spc="-90"/>
              <a:t> </a:t>
            </a:r>
            <a:r>
              <a:rPr dirty="0" b="1">
                <a:latin typeface="Calibri"/>
                <a:cs typeface="Calibri"/>
              </a:rPr>
              <a:t>46</a:t>
            </a:r>
          </a:p>
        </p:txBody>
      </p:sp>
      <p:sp>
        <p:nvSpPr>
          <p:cNvPr id="2" name="object 2"/>
          <p:cNvSpPr txBox="1"/>
          <p:nvPr/>
        </p:nvSpPr>
        <p:spPr>
          <a:xfrm>
            <a:off x="711200" y="436891"/>
            <a:ext cx="1539240" cy="193675"/>
          </a:xfrm>
          <a:prstGeom prst="rect">
            <a:avLst/>
          </a:prstGeom>
        </p:spPr>
        <p:txBody>
          <a:bodyPr wrap="square" lIns="0" tIns="12700" rIns="0" bIns="0" rtlCol="0" vert="horz">
            <a:spAutoFit/>
          </a:bodyPr>
          <a:lstStyle/>
          <a:p>
            <a:pPr marL="12700">
              <a:lnSpc>
                <a:spcPct val="100000"/>
              </a:lnSpc>
              <a:spcBef>
                <a:spcPts val="100"/>
              </a:spcBef>
            </a:pPr>
            <a:r>
              <a:rPr dirty="0" sz="1100" spc="-120">
                <a:latin typeface="Arial"/>
                <a:cs typeface="Arial"/>
              </a:rPr>
              <a:t>SATHYABAMA</a:t>
            </a:r>
            <a:r>
              <a:rPr dirty="0" sz="1100" spc="-70">
                <a:latin typeface="Arial"/>
                <a:cs typeface="Arial"/>
              </a:rPr>
              <a:t> </a:t>
            </a:r>
            <a:r>
              <a:rPr dirty="0" sz="1100" spc="-135">
                <a:latin typeface="Arial"/>
                <a:cs typeface="Arial"/>
              </a:rPr>
              <a:t>UNIVERSITY</a:t>
            </a:r>
            <a:endParaRPr sz="1100">
              <a:latin typeface="Arial"/>
              <a:cs typeface="Arial"/>
            </a:endParaRPr>
          </a:p>
        </p:txBody>
      </p:sp>
      <p:sp>
        <p:nvSpPr>
          <p:cNvPr id="3" name="object 3"/>
          <p:cNvSpPr txBox="1"/>
          <p:nvPr/>
        </p:nvSpPr>
        <p:spPr>
          <a:xfrm>
            <a:off x="3047505" y="436891"/>
            <a:ext cx="1629410" cy="193675"/>
          </a:xfrm>
          <a:prstGeom prst="rect">
            <a:avLst/>
          </a:prstGeom>
        </p:spPr>
        <p:txBody>
          <a:bodyPr wrap="square" lIns="0" tIns="12700" rIns="0" bIns="0" rtlCol="0" vert="horz">
            <a:spAutoFit/>
          </a:bodyPr>
          <a:lstStyle/>
          <a:p>
            <a:pPr marL="12700">
              <a:lnSpc>
                <a:spcPct val="100000"/>
              </a:lnSpc>
              <a:spcBef>
                <a:spcPts val="100"/>
              </a:spcBef>
            </a:pPr>
            <a:r>
              <a:rPr dirty="0" sz="1100" spc="-85">
                <a:latin typeface="Arial"/>
                <a:cs typeface="Arial"/>
              </a:rPr>
              <a:t>UNIT </a:t>
            </a:r>
            <a:r>
              <a:rPr dirty="0" sz="1100" spc="-70">
                <a:latin typeface="Arial"/>
                <a:cs typeface="Arial"/>
              </a:rPr>
              <a:t>IV </a:t>
            </a:r>
            <a:r>
              <a:rPr dirty="0" sz="1100" spc="-135">
                <a:latin typeface="Arial"/>
                <a:cs typeface="Arial"/>
              </a:rPr>
              <a:t>FLYING </a:t>
            </a:r>
            <a:r>
              <a:rPr dirty="0" sz="1100" spc="-55">
                <a:latin typeface="Arial"/>
                <a:cs typeface="Arial"/>
              </a:rPr>
              <a:t>IN</a:t>
            </a:r>
            <a:r>
              <a:rPr dirty="0" sz="1100" spc="-185">
                <a:latin typeface="Arial"/>
                <a:cs typeface="Arial"/>
              </a:rPr>
              <a:t> </a:t>
            </a:r>
            <a:r>
              <a:rPr dirty="0" sz="1100" spc="-160">
                <a:latin typeface="Arial"/>
                <a:cs typeface="Arial"/>
              </a:rPr>
              <a:t>COLOURS</a:t>
            </a:r>
            <a:endParaRPr sz="1100">
              <a:latin typeface="Arial"/>
              <a:cs typeface="Arial"/>
            </a:endParaRPr>
          </a:p>
        </p:txBody>
      </p:sp>
      <p:sp>
        <p:nvSpPr>
          <p:cNvPr id="4" name="object 4"/>
          <p:cNvSpPr txBox="1"/>
          <p:nvPr/>
        </p:nvSpPr>
        <p:spPr>
          <a:xfrm>
            <a:off x="711200" y="1050135"/>
            <a:ext cx="3990340" cy="5940425"/>
          </a:xfrm>
          <a:prstGeom prst="rect">
            <a:avLst/>
          </a:prstGeom>
        </p:spPr>
        <p:txBody>
          <a:bodyPr wrap="square" lIns="0" tIns="30480" rIns="0" bIns="0" rtlCol="0" vert="horz">
            <a:spAutoFit/>
          </a:bodyPr>
          <a:lstStyle/>
          <a:p>
            <a:pPr marL="207010" indent="-194945">
              <a:lnSpc>
                <a:spcPct val="100000"/>
              </a:lnSpc>
              <a:spcBef>
                <a:spcPts val="240"/>
              </a:spcBef>
              <a:buAutoNum type="arabicPeriod" startAt="6"/>
              <a:tabLst>
                <a:tab pos="207645" algn="l"/>
              </a:tabLst>
            </a:pPr>
            <a:r>
              <a:rPr dirty="0" sz="1100" b="1">
                <a:latin typeface="Arial"/>
                <a:cs typeface="Arial"/>
              </a:rPr>
              <a:t>Identify the Types of</a:t>
            </a:r>
            <a:r>
              <a:rPr dirty="0" sz="1100" spc="-40" b="1">
                <a:latin typeface="Arial"/>
                <a:cs typeface="Arial"/>
              </a:rPr>
              <a:t> </a:t>
            </a:r>
            <a:r>
              <a:rPr dirty="0" sz="1100" b="1">
                <a:latin typeface="Arial"/>
                <a:cs typeface="Arial"/>
              </a:rPr>
              <a:t>sentences</a:t>
            </a:r>
            <a:endParaRPr sz="1100">
              <a:latin typeface="Arial"/>
              <a:cs typeface="Arial"/>
            </a:endParaRPr>
          </a:p>
          <a:p>
            <a:pPr lvl="1" marL="469900" marR="170815" indent="-228600">
              <a:lnSpc>
                <a:spcPct val="110000"/>
              </a:lnSpc>
              <a:spcBef>
                <a:spcPts val="15"/>
              </a:spcBef>
              <a:buAutoNum type="arabicPeriod"/>
              <a:tabLst>
                <a:tab pos="469900" algn="l"/>
              </a:tabLst>
            </a:pPr>
            <a:r>
              <a:rPr dirty="0" sz="1100">
                <a:latin typeface="Arial"/>
                <a:cs typeface="Arial"/>
              </a:rPr>
              <a:t>The manager </a:t>
            </a:r>
            <a:r>
              <a:rPr dirty="0" sz="1100" spc="-5">
                <a:latin typeface="Arial"/>
                <a:cs typeface="Arial"/>
              </a:rPr>
              <a:t>confidently </a:t>
            </a:r>
            <a:r>
              <a:rPr dirty="0" sz="1100">
                <a:latin typeface="Arial"/>
                <a:cs typeface="Arial"/>
              </a:rPr>
              <a:t>made his </a:t>
            </a:r>
            <a:r>
              <a:rPr dirty="0" sz="1100" spc="-5">
                <a:latin typeface="Arial"/>
                <a:cs typeface="Arial"/>
              </a:rPr>
              <a:t>presentation </a:t>
            </a:r>
            <a:r>
              <a:rPr dirty="0" sz="1100" spc="-15">
                <a:latin typeface="Arial"/>
                <a:cs typeface="Arial"/>
              </a:rPr>
              <a:t>to </a:t>
            </a:r>
            <a:r>
              <a:rPr dirty="0" sz="1100">
                <a:latin typeface="Arial"/>
                <a:cs typeface="Arial"/>
              </a:rPr>
              <a:t>the  board of</a:t>
            </a:r>
            <a:r>
              <a:rPr dirty="0" sz="1100" spc="-5">
                <a:latin typeface="Arial"/>
                <a:cs typeface="Arial"/>
              </a:rPr>
              <a:t> </a:t>
            </a:r>
            <a:r>
              <a:rPr dirty="0" sz="1100">
                <a:latin typeface="Arial"/>
                <a:cs typeface="Arial"/>
              </a:rPr>
              <a:t>directors.</a:t>
            </a:r>
            <a:endParaRPr sz="1100">
              <a:latin typeface="Arial"/>
              <a:cs typeface="Arial"/>
            </a:endParaRPr>
          </a:p>
          <a:p>
            <a:pPr lvl="1" marL="469900" marR="70485" indent="-228600">
              <a:lnSpc>
                <a:spcPct val="110000"/>
              </a:lnSpc>
              <a:buAutoNum type="arabicPeriod"/>
              <a:tabLst>
                <a:tab pos="469900" algn="l"/>
              </a:tabLst>
            </a:pPr>
            <a:r>
              <a:rPr dirty="0" sz="1100" spc="-5">
                <a:latin typeface="Arial"/>
                <a:cs typeface="Arial"/>
              </a:rPr>
              <a:t>Everyone </a:t>
            </a:r>
            <a:r>
              <a:rPr dirty="0" sz="1100">
                <a:latin typeface="Arial"/>
                <a:cs typeface="Arial"/>
              </a:rPr>
              <a:t>in the room cheered </a:t>
            </a:r>
            <a:r>
              <a:rPr dirty="0" sz="1100" spc="-5">
                <a:latin typeface="Arial"/>
                <a:cs typeface="Arial"/>
              </a:rPr>
              <a:t>when </a:t>
            </a:r>
            <a:r>
              <a:rPr dirty="0" sz="1100">
                <a:latin typeface="Arial"/>
                <a:cs typeface="Arial"/>
              </a:rPr>
              <a:t>the </a:t>
            </a:r>
            <a:r>
              <a:rPr dirty="0" sz="1100" spc="-5">
                <a:latin typeface="Arial"/>
                <a:cs typeface="Arial"/>
              </a:rPr>
              <a:t>announcement  </a:t>
            </a:r>
            <a:r>
              <a:rPr dirty="0" sz="1100">
                <a:latin typeface="Arial"/>
                <a:cs typeface="Arial"/>
              </a:rPr>
              <a:t>was</a:t>
            </a:r>
            <a:r>
              <a:rPr dirty="0" sz="1100" spc="-5">
                <a:latin typeface="Arial"/>
                <a:cs typeface="Arial"/>
              </a:rPr>
              <a:t> </a:t>
            </a:r>
            <a:r>
              <a:rPr dirty="0" sz="1100">
                <a:latin typeface="Arial"/>
                <a:cs typeface="Arial"/>
              </a:rPr>
              <a:t>made.</a:t>
            </a:r>
            <a:endParaRPr sz="1100">
              <a:latin typeface="Arial"/>
              <a:cs typeface="Arial"/>
            </a:endParaRPr>
          </a:p>
          <a:p>
            <a:pPr lvl="1" marL="469900" marR="600075" indent="-228600">
              <a:lnSpc>
                <a:spcPct val="110000"/>
              </a:lnSpc>
              <a:spcBef>
                <a:spcPts val="10"/>
              </a:spcBef>
              <a:buAutoNum type="arabicPeriod"/>
              <a:tabLst>
                <a:tab pos="469900" algn="l"/>
              </a:tabLst>
            </a:pPr>
            <a:r>
              <a:rPr dirty="0" sz="1100">
                <a:latin typeface="Arial"/>
                <a:cs typeface="Arial"/>
              </a:rPr>
              <a:t>Small children often </a:t>
            </a:r>
            <a:r>
              <a:rPr dirty="0" sz="1100" spc="-5">
                <a:latin typeface="Arial"/>
                <a:cs typeface="Arial"/>
              </a:rPr>
              <a:t>insist </a:t>
            </a:r>
            <a:r>
              <a:rPr dirty="0" sz="1100">
                <a:latin typeface="Arial"/>
                <a:cs typeface="Arial"/>
              </a:rPr>
              <a:t>that they can do it</a:t>
            </a:r>
            <a:r>
              <a:rPr dirty="0" sz="1100" spc="-75">
                <a:latin typeface="Arial"/>
                <a:cs typeface="Arial"/>
              </a:rPr>
              <a:t> </a:t>
            </a:r>
            <a:r>
              <a:rPr dirty="0" sz="1100">
                <a:latin typeface="Arial"/>
                <a:cs typeface="Arial"/>
              </a:rPr>
              <a:t>by  themselves.</a:t>
            </a:r>
            <a:endParaRPr sz="1100">
              <a:latin typeface="Arial"/>
              <a:cs typeface="Arial"/>
            </a:endParaRPr>
          </a:p>
          <a:p>
            <a:pPr lvl="1" marL="469900" marR="217170" indent="-228600">
              <a:lnSpc>
                <a:spcPct val="110000"/>
              </a:lnSpc>
              <a:buAutoNum type="arabicPeriod"/>
              <a:tabLst>
                <a:tab pos="469900" algn="l"/>
              </a:tabLst>
            </a:pPr>
            <a:r>
              <a:rPr dirty="0" sz="1100">
                <a:latin typeface="Arial"/>
                <a:cs typeface="Arial"/>
              </a:rPr>
              <a:t>The </a:t>
            </a:r>
            <a:r>
              <a:rPr dirty="0" sz="1100" spc="-5">
                <a:latin typeface="Arial"/>
                <a:cs typeface="Arial"/>
              </a:rPr>
              <a:t>clown </a:t>
            </a:r>
            <a:r>
              <a:rPr dirty="0" sz="1100">
                <a:latin typeface="Arial"/>
                <a:cs typeface="Arial"/>
              </a:rPr>
              <a:t>chased a dog around the ring and then</a:t>
            </a:r>
            <a:r>
              <a:rPr dirty="0" sz="1100" spc="-70">
                <a:latin typeface="Arial"/>
                <a:cs typeface="Arial"/>
              </a:rPr>
              <a:t> </a:t>
            </a:r>
            <a:r>
              <a:rPr dirty="0" sz="1100">
                <a:latin typeface="Arial"/>
                <a:cs typeface="Arial"/>
              </a:rPr>
              <a:t>fell  flat on her</a:t>
            </a:r>
            <a:r>
              <a:rPr dirty="0" sz="1100" spc="-5">
                <a:latin typeface="Arial"/>
                <a:cs typeface="Arial"/>
              </a:rPr>
              <a:t> </a:t>
            </a:r>
            <a:r>
              <a:rPr dirty="0" sz="1100">
                <a:latin typeface="Arial"/>
                <a:cs typeface="Arial"/>
              </a:rPr>
              <a:t>face.</a:t>
            </a:r>
            <a:endParaRPr sz="1100">
              <a:latin typeface="Arial"/>
              <a:cs typeface="Arial"/>
            </a:endParaRPr>
          </a:p>
          <a:p>
            <a:pPr lvl="1" marL="469265" indent="-228600">
              <a:lnSpc>
                <a:spcPct val="100000"/>
              </a:lnSpc>
              <a:spcBef>
                <a:spcPts val="145"/>
              </a:spcBef>
              <a:buAutoNum type="arabicPeriod"/>
              <a:tabLst>
                <a:tab pos="469900" algn="l"/>
              </a:tabLst>
            </a:pPr>
            <a:r>
              <a:rPr dirty="0" sz="1100">
                <a:latin typeface="Arial"/>
                <a:cs typeface="Arial"/>
              </a:rPr>
              <a:t>Maria is typing a letter to her</a:t>
            </a:r>
            <a:r>
              <a:rPr dirty="0" sz="1100" spc="-60">
                <a:latin typeface="Arial"/>
                <a:cs typeface="Arial"/>
              </a:rPr>
              <a:t> </a:t>
            </a:r>
            <a:r>
              <a:rPr dirty="0" sz="1100">
                <a:latin typeface="Arial"/>
                <a:cs typeface="Arial"/>
              </a:rPr>
              <a:t>friend</a:t>
            </a:r>
            <a:endParaRPr sz="1100">
              <a:latin typeface="Arial"/>
              <a:cs typeface="Arial"/>
            </a:endParaRPr>
          </a:p>
          <a:p>
            <a:pPr lvl="1">
              <a:lnSpc>
                <a:spcPct val="100000"/>
              </a:lnSpc>
              <a:spcBef>
                <a:spcPts val="20"/>
              </a:spcBef>
              <a:buFont typeface="Arial"/>
              <a:buAutoNum type="arabicPeriod"/>
            </a:pPr>
            <a:endParaRPr sz="1350">
              <a:latin typeface="Arial"/>
              <a:cs typeface="Arial"/>
            </a:endParaRPr>
          </a:p>
          <a:p>
            <a:pPr marL="168275" indent="-156210">
              <a:lnSpc>
                <a:spcPct val="100000"/>
              </a:lnSpc>
              <a:buAutoNum type="arabicPeriod" startAt="6"/>
              <a:tabLst>
                <a:tab pos="168910" algn="l"/>
              </a:tabLst>
            </a:pPr>
            <a:r>
              <a:rPr dirty="0" sz="1100" b="1">
                <a:latin typeface="Arial"/>
                <a:cs typeface="Arial"/>
              </a:rPr>
              <a:t>Rewrite as</a:t>
            </a:r>
            <a:r>
              <a:rPr dirty="0" sz="1100" spc="-5" b="1">
                <a:latin typeface="Arial"/>
                <a:cs typeface="Arial"/>
              </a:rPr>
              <a:t> directed</a:t>
            </a:r>
            <a:endParaRPr sz="1100">
              <a:latin typeface="Arial"/>
              <a:cs typeface="Arial"/>
            </a:endParaRPr>
          </a:p>
          <a:p>
            <a:pPr lvl="1" marL="641985" marR="464184" indent="-228600">
              <a:lnSpc>
                <a:spcPct val="110000"/>
              </a:lnSpc>
              <a:spcBef>
                <a:spcPts val="10"/>
              </a:spcBef>
              <a:buAutoNum type="arabicPeriod"/>
              <a:tabLst>
                <a:tab pos="642620" algn="l"/>
              </a:tabLst>
            </a:pPr>
            <a:r>
              <a:rPr dirty="0" sz="1100">
                <a:latin typeface="Arial"/>
                <a:cs typeface="Arial"/>
              </a:rPr>
              <a:t>Mary </a:t>
            </a:r>
            <a:r>
              <a:rPr dirty="0" sz="1100" spc="-5">
                <a:latin typeface="Arial"/>
                <a:cs typeface="Arial"/>
              </a:rPr>
              <a:t>loves </a:t>
            </a:r>
            <a:r>
              <a:rPr dirty="0" sz="1100">
                <a:latin typeface="Arial"/>
                <a:cs typeface="Arial"/>
              </a:rPr>
              <a:t>broccoli. Her husband, </a:t>
            </a:r>
            <a:r>
              <a:rPr dirty="0" sz="1100" spc="-5">
                <a:latin typeface="Arial"/>
                <a:cs typeface="Arial"/>
              </a:rPr>
              <a:t>John,</a:t>
            </a:r>
            <a:r>
              <a:rPr dirty="0" sz="1100" spc="-30">
                <a:latin typeface="Arial"/>
                <a:cs typeface="Arial"/>
              </a:rPr>
              <a:t> </a:t>
            </a:r>
            <a:r>
              <a:rPr dirty="0" sz="1100">
                <a:latin typeface="Arial"/>
                <a:cs typeface="Arial"/>
              </a:rPr>
              <a:t>hates  broccoli. ( into</a:t>
            </a:r>
            <a:r>
              <a:rPr dirty="0" sz="1100" spc="-5">
                <a:latin typeface="Arial"/>
                <a:cs typeface="Arial"/>
              </a:rPr>
              <a:t> compound)</a:t>
            </a:r>
            <a:endParaRPr sz="1100">
              <a:latin typeface="Arial"/>
              <a:cs typeface="Arial"/>
            </a:endParaRPr>
          </a:p>
          <a:p>
            <a:pPr lvl="1" marL="641985" marR="46990" indent="-228600">
              <a:lnSpc>
                <a:spcPct val="110000"/>
              </a:lnSpc>
              <a:spcBef>
                <a:spcPts val="15"/>
              </a:spcBef>
              <a:buAutoNum type="arabicPeriod"/>
              <a:tabLst>
                <a:tab pos="642620" algn="l"/>
              </a:tabLst>
            </a:pPr>
            <a:r>
              <a:rPr dirty="0" sz="1100">
                <a:latin typeface="Arial"/>
                <a:cs typeface="Arial"/>
              </a:rPr>
              <a:t>Jim had to </a:t>
            </a:r>
            <a:r>
              <a:rPr dirty="0" sz="1100" spc="-10">
                <a:latin typeface="Arial"/>
                <a:cs typeface="Arial"/>
              </a:rPr>
              <a:t>work </a:t>
            </a:r>
            <a:r>
              <a:rPr dirty="0" sz="1100">
                <a:latin typeface="Arial"/>
                <a:cs typeface="Arial"/>
              </a:rPr>
              <a:t>on </a:t>
            </a:r>
            <a:r>
              <a:rPr dirty="0" sz="1100" spc="-5">
                <a:latin typeface="Arial"/>
                <a:cs typeface="Arial"/>
              </a:rPr>
              <a:t>Saturday. </a:t>
            </a:r>
            <a:r>
              <a:rPr dirty="0" sz="1100">
                <a:latin typeface="Arial"/>
                <a:cs typeface="Arial"/>
              </a:rPr>
              <a:t>Jim wanted to go to the  park on Sunday with his </a:t>
            </a:r>
            <a:r>
              <a:rPr dirty="0" sz="1100" spc="-5">
                <a:latin typeface="Arial"/>
                <a:cs typeface="Arial"/>
              </a:rPr>
              <a:t>children. </a:t>
            </a:r>
            <a:r>
              <a:rPr dirty="0" sz="1100">
                <a:latin typeface="Arial"/>
                <a:cs typeface="Arial"/>
              </a:rPr>
              <a:t>(into</a:t>
            </a:r>
            <a:r>
              <a:rPr dirty="0" sz="1100" spc="-25">
                <a:latin typeface="Arial"/>
                <a:cs typeface="Arial"/>
              </a:rPr>
              <a:t> </a:t>
            </a:r>
            <a:r>
              <a:rPr dirty="0" sz="1100" spc="-5">
                <a:latin typeface="Arial"/>
                <a:cs typeface="Arial"/>
              </a:rPr>
              <a:t>complex)</a:t>
            </a:r>
            <a:endParaRPr sz="1100">
              <a:latin typeface="Arial"/>
              <a:cs typeface="Arial"/>
            </a:endParaRPr>
          </a:p>
          <a:p>
            <a:pPr lvl="1" marL="641985" marR="62230" indent="-228600">
              <a:lnSpc>
                <a:spcPts val="1460"/>
              </a:lnSpc>
              <a:spcBef>
                <a:spcPts val="60"/>
              </a:spcBef>
              <a:buAutoNum type="arabicPeriod"/>
              <a:tabLst>
                <a:tab pos="642620" algn="l"/>
              </a:tabLst>
            </a:pPr>
            <a:r>
              <a:rPr dirty="0" sz="1100">
                <a:latin typeface="Arial"/>
                <a:cs typeface="Arial"/>
              </a:rPr>
              <a:t>I am not </a:t>
            </a:r>
            <a:r>
              <a:rPr dirty="0" sz="1100" spc="-5">
                <a:latin typeface="Arial"/>
                <a:cs typeface="Arial"/>
              </a:rPr>
              <a:t>allowed </a:t>
            </a:r>
            <a:r>
              <a:rPr dirty="0" sz="1100">
                <a:latin typeface="Arial"/>
                <a:cs typeface="Arial"/>
              </a:rPr>
              <a:t>to ride on the </a:t>
            </a:r>
            <a:r>
              <a:rPr dirty="0" sz="1100" spc="-5">
                <a:latin typeface="Arial"/>
                <a:cs typeface="Arial"/>
              </a:rPr>
              <a:t>sidewalk. </a:t>
            </a:r>
            <a:r>
              <a:rPr dirty="0" sz="1100">
                <a:latin typeface="Arial"/>
                <a:cs typeface="Arial"/>
              </a:rPr>
              <a:t>People walk  on the </a:t>
            </a:r>
            <a:r>
              <a:rPr dirty="0" sz="1100" spc="-5">
                <a:latin typeface="Arial"/>
                <a:cs typeface="Arial"/>
              </a:rPr>
              <a:t>sidewalk. </a:t>
            </a:r>
            <a:r>
              <a:rPr dirty="0" sz="1100">
                <a:latin typeface="Arial"/>
                <a:cs typeface="Arial"/>
              </a:rPr>
              <a:t>( into simple)</a:t>
            </a:r>
            <a:endParaRPr sz="1100">
              <a:latin typeface="Arial"/>
              <a:cs typeface="Arial"/>
            </a:endParaRPr>
          </a:p>
          <a:p>
            <a:pPr lvl="1">
              <a:lnSpc>
                <a:spcPct val="100000"/>
              </a:lnSpc>
              <a:spcBef>
                <a:spcPts val="25"/>
              </a:spcBef>
              <a:buFont typeface="Arial"/>
              <a:buAutoNum type="arabicPeriod"/>
            </a:pPr>
            <a:endParaRPr sz="1300">
              <a:latin typeface="Arial"/>
              <a:cs typeface="Arial"/>
            </a:endParaRPr>
          </a:p>
          <a:p>
            <a:pPr marL="169545" indent="-157480">
              <a:lnSpc>
                <a:spcPct val="100000"/>
              </a:lnSpc>
              <a:buAutoNum type="arabicPeriod" startAt="6"/>
              <a:tabLst>
                <a:tab pos="170180" algn="l"/>
              </a:tabLst>
            </a:pPr>
            <a:r>
              <a:rPr dirty="0" sz="1100" b="1">
                <a:latin typeface="Arial"/>
                <a:cs typeface="Arial"/>
              </a:rPr>
              <a:t>Expand the following compound</a:t>
            </a:r>
            <a:r>
              <a:rPr dirty="0" sz="1100" spc="-80" b="1">
                <a:latin typeface="Arial"/>
                <a:cs typeface="Arial"/>
              </a:rPr>
              <a:t> </a:t>
            </a:r>
            <a:r>
              <a:rPr dirty="0" sz="1100" b="1">
                <a:latin typeface="Arial"/>
                <a:cs typeface="Arial"/>
              </a:rPr>
              <a:t>nouns.</a:t>
            </a:r>
            <a:endParaRPr sz="1100">
              <a:latin typeface="Arial"/>
              <a:cs typeface="Arial"/>
            </a:endParaRPr>
          </a:p>
          <a:p>
            <a:pPr lvl="1" marL="664845" indent="-156210">
              <a:lnSpc>
                <a:spcPct val="100000"/>
              </a:lnSpc>
              <a:spcBef>
                <a:spcPts val="145"/>
              </a:spcBef>
              <a:buAutoNum type="arabicPeriod"/>
              <a:tabLst>
                <a:tab pos="665480" algn="l"/>
              </a:tabLst>
            </a:pPr>
            <a:r>
              <a:rPr dirty="0" sz="1100">
                <a:latin typeface="Arial"/>
                <a:cs typeface="Arial"/>
              </a:rPr>
              <a:t>energy </a:t>
            </a:r>
            <a:r>
              <a:rPr dirty="0" sz="1100" spc="-5">
                <a:latin typeface="Arial"/>
                <a:cs typeface="Arial"/>
              </a:rPr>
              <a:t>drink </a:t>
            </a:r>
            <a:r>
              <a:rPr dirty="0" sz="1100">
                <a:latin typeface="Arial"/>
                <a:cs typeface="Arial"/>
              </a:rPr>
              <a:t>2.fish </a:t>
            </a:r>
            <a:r>
              <a:rPr dirty="0" sz="1100" spc="-10">
                <a:latin typeface="Arial"/>
                <a:cs typeface="Arial"/>
              </a:rPr>
              <a:t>tank </a:t>
            </a:r>
            <a:r>
              <a:rPr dirty="0" sz="1100">
                <a:latin typeface="Arial"/>
                <a:cs typeface="Arial"/>
              </a:rPr>
              <a:t>3.power cable </a:t>
            </a:r>
            <a:r>
              <a:rPr dirty="0" sz="1100" spc="-5">
                <a:latin typeface="Arial"/>
                <a:cs typeface="Arial"/>
              </a:rPr>
              <a:t>4.copper</a:t>
            </a:r>
            <a:r>
              <a:rPr dirty="0" sz="1100" spc="15">
                <a:latin typeface="Arial"/>
                <a:cs typeface="Arial"/>
              </a:rPr>
              <a:t> </a:t>
            </a:r>
            <a:r>
              <a:rPr dirty="0" sz="1100">
                <a:latin typeface="Arial"/>
                <a:cs typeface="Arial"/>
              </a:rPr>
              <a:t>wire</a:t>
            </a:r>
            <a:endParaRPr sz="1100">
              <a:latin typeface="Arial"/>
              <a:cs typeface="Arial"/>
            </a:endParaRPr>
          </a:p>
          <a:p>
            <a:pPr lvl="1">
              <a:lnSpc>
                <a:spcPct val="100000"/>
              </a:lnSpc>
              <a:spcBef>
                <a:spcPts val="15"/>
              </a:spcBef>
              <a:buFont typeface="Arial"/>
              <a:buAutoNum type="arabicPeriod"/>
            </a:pPr>
            <a:endParaRPr sz="1350">
              <a:latin typeface="Arial"/>
              <a:cs typeface="Arial"/>
            </a:endParaRPr>
          </a:p>
          <a:p>
            <a:pPr marL="168275" indent="-156210">
              <a:lnSpc>
                <a:spcPct val="100000"/>
              </a:lnSpc>
              <a:buAutoNum type="arabicPeriod" startAt="6"/>
              <a:tabLst>
                <a:tab pos="168910" algn="l"/>
              </a:tabLst>
            </a:pPr>
            <a:r>
              <a:rPr dirty="0" sz="1100" b="1">
                <a:latin typeface="Arial"/>
                <a:cs typeface="Arial"/>
              </a:rPr>
              <a:t>Define the </a:t>
            </a:r>
            <a:r>
              <a:rPr dirty="0" sz="1100" spc="-5" b="1">
                <a:latin typeface="Arial"/>
                <a:cs typeface="Arial"/>
              </a:rPr>
              <a:t>following </a:t>
            </a:r>
            <a:r>
              <a:rPr dirty="0" sz="1100" b="1">
                <a:latin typeface="Arial"/>
                <a:cs typeface="Arial"/>
              </a:rPr>
              <a:t>terms</a:t>
            </a:r>
            <a:r>
              <a:rPr dirty="0" sz="1100" spc="-25" b="1">
                <a:latin typeface="Arial"/>
                <a:cs typeface="Arial"/>
              </a:rPr>
              <a:t> </a:t>
            </a:r>
            <a:r>
              <a:rPr dirty="0" sz="1100" spc="-5" b="1">
                <a:latin typeface="Arial"/>
                <a:cs typeface="Arial"/>
              </a:rPr>
              <a:t>technically.</a:t>
            </a:r>
            <a:endParaRPr sz="1100">
              <a:latin typeface="Arial"/>
              <a:cs typeface="Arial"/>
            </a:endParaRPr>
          </a:p>
          <a:p>
            <a:pPr lvl="1" marL="625475" indent="-156210">
              <a:lnSpc>
                <a:spcPct val="100000"/>
              </a:lnSpc>
              <a:spcBef>
                <a:spcPts val="160"/>
              </a:spcBef>
              <a:buAutoNum type="arabicPeriod"/>
              <a:tabLst>
                <a:tab pos="626110" algn="l"/>
              </a:tabLst>
            </a:pPr>
            <a:r>
              <a:rPr dirty="0" sz="1100">
                <a:latin typeface="Arial"/>
                <a:cs typeface="Arial"/>
              </a:rPr>
              <a:t>log table 2. Flow chart 3. planet 4.</a:t>
            </a:r>
            <a:r>
              <a:rPr dirty="0" sz="1100" spc="-30">
                <a:latin typeface="Arial"/>
                <a:cs typeface="Arial"/>
              </a:rPr>
              <a:t> </a:t>
            </a:r>
            <a:r>
              <a:rPr dirty="0" sz="1100" spc="-5">
                <a:latin typeface="Arial"/>
                <a:cs typeface="Arial"/>
              </a:rPr>
              <a:t>thermostat</a:t>
            </a:r>
            <a:endParaRPr sz="1100">
              <a:latin typeface="Arial"/>
              <a:cs typeface="Arial"/>
            </a:endParaRPr>
          </a:p>
          <a:p>
            <a:pPr lvl="1">
              <a:lnSpc>
                <a:spcPct val="100000"/>
              </a:lnSpc>
              <a:buFont typeface="Arial"/>
              <a:buAutoNum type="arabicPeriod"/>
            </a:pPr>
            <a:endParaRPr sz="1250">
              <a:latin typeface="Arial"/>
              <a:cs typeface="Arial"/>
            </a:endParaRPr>
          </a:p>
          <a:p>
            <a:pPr marL="12700" marR="5080">
              <a:lnSpc>
                <a:spcPct val="110000"/>
              </a:lnSpc>
              <a:buAutoNum type="arabicPeriod" startAt="6"/>
              <a:tabLst>
                <a:tab pos="208279" algn="l"/>
              </a:tabLst>
            </a:pPr>
            <a:r>
              <a:rPr dirty="0" sz="1100" b="1">
                <a:latin typeface="Arial"/>
                <a:cs typeface="Arial"/>
              </a:rPr>
              <a:t>Frame </a:t>
            </a:r>
            <a:r>
              <a:rPr dirty="0" sz="1100" spc="-5" b="1">
                <a:latin typeface="Arial"/>
                <a:cs typeface="Arial"/>
              </a:rPr>
              <a:t>questions </a:t>
            </a:r>
            <a:r>
              <a:rPr dirty="0" sz="1100" b="1">
                <a:latin typeface="Arial"/>
                <a:cs typeface="Arial"/>
              </a:rPr>
              <a:t>for </a:t>
            </a:r>
            <a:r>
              <a:rPr dirty="0" sz="1100" spc="5" b="1">
                <a:latin typeface="Arial"/>
                <a:cs typeface="Arial"/>
              </a:rPr>
              <a:t>which </a:t>
            </a:r>
            <a:r>
              <a:rPr dirty="0" sz="1100" b="1">
                <a:latin typeface="Arial"/>
                <a:cs typeface="Arial"/>
              </a:rPr>
              <a:t>the underlined </a:t>
            </a:r>
            <a:r>
              <a:rPr dirty="0" sz="1100" spc="5" b="1">
                <a:latin typeface="Arial"/>
                <a:cs typeface="Arial"/>
              </a:rPr>
              <a:t>words </a:t>
            </a:r>
            <a:r>
              <a:rPr dirty="0" sz="1100" b="1">
                <a:latin typeface="Arial"/>
                <a:cs typeface="Arial"/>
              </a:rPr>
              <a:t>are the  answers.</a:t>
            </a:r>
            <a:endParaRPr sz="1100">
              <a:latin typeface="Arial"/>
              <a:cs typeface="Arial"/>
            </a:endParaRPr>
          </a:p>
          <a:p>
            <a:pPr marL="469900" marR="310515">
              <a:lnSpc>
                <a:spcPct val="110000"/>
              </a:lnSpc>
              <a:spcBef>
                <a:spcPts val="25"/>
              </a:spcBef>
              <a:buSzPct val="90909"/>
              <a:buAutoNum type="alphaLcPeriod"/>
              <a:tabLst>
                <a:tab pos="588010" algn="l"/>
              </a:tabLst>
            </a:pPr>
            <a:r>
              <a:rPr dirty="0" u="sng" sz="1100" spc="-10">
                <a:uFill>
                  <a:solidFill>
                    <a:srgbClr val="000000"/>
                  </a:solidFill>
                </a:uFill>
                <a:latin typeface="Arial"/>
                <a:cs typeface="Arial"/>
              </a:rPr>
              <a:t> </a:t>
            </a:r>
            <a:r>
              <a:rPr dirty="0" u="sng" sz="1100">
                <a:uFill>
                  <a:solidFill>
                    <a:srgbClr val="000000"/>
                  </a:solidFill>
                </a:uFill>
                <a:latin typeface="Arial"/>
                <a:cs typeface="Arial"/>
              </a:rPr>
              <a:t>The postal </a:t>
            </a:r>
            <a:r>
              <a:rPr dirty="0" u="sng" sz="1100" spc="-5">
                <a:uFill>
                  <a:solidFill>
                    <a:srgbClr val="000000"/>
                  </a:solidFill>
                </a:uFill>
                <a:latin typeface="Arial"/>
                <a:cs typeface="Arial"/>
              </a:rPr>
              <a:t>service</a:t>
            </a:r>
            <a:r>
              <a:rPr dirty="0" sz="1100" spc="-5">
                <a:latin typeface="Arial"/>
                <a:cs typeface="Arial"/>
              </a:rPr>
              <a:t> </a:t>
            </a:r>
            <a:r>
              <a:rPr dirty="0" sz="1100">
                <a:latin typeface="Arial"/>
                <a:cs typeface="Arial"/>
              </a:rPr>
              <a:t>is the government agency</a:t>
            </a:r>
            <a:r>
              <a:rPr dirty="0" sz="1100" spc="-40">
                <a:latin typeface="Arial"/>
                <a:cs typeface="Arial"/>
              </a:rPr>
              <a:t> </a:t>
            </a:r>
            <a:r>
              <a:rPr dirty="0" sz="1100" spc="-5">
                <a:latin typeface="Arial"/>
                <a:cs typeface="Arial"/>
              </a:rPr>
              <a:t>that  </a:t>
            </a:r>
            <a:r>
              <a:rPr dirty="0" sz="1100">
                <a:latin typeface="Arial"/>
                <a:cs typeface="Arial"/>
              </a:rPr>
              <a:t>handles the</a:t>
            </a:r>
            <a:r>
              <a:rPr dirty="0" sz="1100" spc="-5">
                <a:latin typeface="Arial"/>
                <a:cs typeface="Arial"/>
              </a:rPr>
              <a:t> </a:t>
            </a:r>
            <a:r>
              <a:rPr dirty="0" sz="1100">
                <a:latin typeface="Arial"/>
                <a:cs typeface="Arial"/>
              </a:rPr>
              <a:t>mail.</a:t>
            </a:r>
            <a:endParaRPr sz="1100">
              <a:latin typeface="Arial"/>
              <a:cs typeface="Arial"/>
            </a:endParaRPr>
          </a:p>
          <a:p>
            <a:pPr marL="625475" indent="-156210">
              <a:lnSpc>
                <a:spcPct val="100000"/>
              </a:lnSpc>
              <a:spcBef>
                <a:spcPts val="130"/>
              </a:spcBef>
              <a:buSzPct val="90909"/>
              <a:buAutoNum type="alphaLcPeriod"/>
              <a:tabLst>
                <a:tab pos="626110" algn="l"/>
              </a:tabLst>
            </a:pPr>
            <a:r>
              <a:rPr dirty="0" sz="1100">
                <a:latin typeface="Arial"/>
                <a:cs typeface="Arial"/>
              </a:rPr>
              <a:t>He has returned from London </a:t>
            </a:r>
            <a:r>
              <a:rPr dirty="0" u="sng" sz="1100">
                <a:uFill>
                  <a:solidFill>
                    <a:srgbClr val="000000"/>
                  </a:solidFill>
                </a:uFill>
                <a:latin typeface="Arial"/>
                <a:cs typeface="Arial"/>
              </a:rPr>
              <a:t>last</a:t>
            </a:r>
            <a:r>
              <a:rPr dirty="0" u="sng" sz="1100" spc="-40">
                <a:uFill>
                  <a:solidFill>
                    <a:srgbClr val="000000"/>
                  </a:solidFill>
                </a:uFill>
                <a:latin typeface="Arial"/>
                <a:cs typeface="Arial"/>
              </a:rPr>
              <a:t> </a:t>
            </a:r>
            <a:r>
              <a:rPr dirty="0" u="sng" sz="1100">
                <a:uFill>
                  <a:solidFill>
                    <a:srgbClr val="000000"/>
                  </a:solidFill>
                </a:uFill>
                <a:latin typeface="Arial"/>
                <a:cs typeface="Arial"/>
              </a:rPr>
              <a:t>week.</a:t>
            </a:r>
            <a:endParaRPr sz="1100">
              <a:latin typeface="Arial"/>
              <a:cs typeface="Arial"/>
            </a:endParaRPr>
          </a:p>
          <a:p>
            <a:pPr marL="617855" indent="-148590">
              <a:lnSpc>
                <a:spcPct val="100000"/>
              </a:lnSpc>
              <a:spcBef>
                <a:spcPts val="135"/>
              </a:spcBef>
              <a:buSzPct val="90909"/>
              <a:buAutoNum type="alphaLcPeriod"/>
              <a:tabLst>
                <a:tab pos="618490" algn="l"/>
              </a:tabLst>
            </a:pPr>
            <a:r>
              <a:rPr dirty="0" sz="1100">
                <a:latin typeface="Arial"/>
                <a:cs typeface="Arial"/>
              </a:rPr>
              <a:t>I am waiting here </a:t>
            </a:r>
            <a:r>
              <a:rPr dirty="0" u="sng" sz="1100">
                <a:uFill>
                  <a:solidFill>
                    <a:srgbClr val="000000"/>
                  </a:solidFill>
                </a:uFill>
                <a:latin typeface="Arial"/>
                <a:cs typeface="Arial"/>
              </a:rPr>
              <a:t>for the last </a:t>
            </a:r>
            <a:r>
              <a:rPr dirty="0" u="sng" sz="1100" spc="-10">
                <a:uFill>
                  <a:solidFill>
                    <a:srgbClr val="000000"/>
                  </a:solidFill>
                </a:uFill>
                <a:latin typeface="Arial"/>
                <a:cs typeface="Arial"/>
              </a:rPr>
              <a:t>two</a:t>
            </a:r>
            <a:r>
              <a:rPr dirty="0" u="sng" sz="1100" spc="-45">
                <a:uFill>
                  <a:solidFill>
                    <a:srgbClr val="000000"/>
                  </a:solidFill>
                </a:uFill>
                <a:latin typeface="Arial"/>
                <a:cs typeface="Arial"/>
              </a:rPr>
              <a:t> </a:t>
            </a:r>
            <a:r>
              <a:rPr dirty="0" u="sng" sz="1100">
                <a:uFill>
                  <a:solidFill>
                    <a:srgbClr val="000000"/>
                  </a:solidFill>
                </a:uFill>
                <a:latin typeface="Arial"/>
                <a:cs typeface="Arial"/>
              </a:rPr>
              <a:t>hours.</a:t>
            </a:r>
            <a:endParaRPr sz="1100">
              <a:latin typeface="Arial"/>
              <a:cs typeface="Arial"/>
            </a:endParaRPr>
          </a:p>
          <a:p>
            <a:pPr marL="625475" indent="-156210">
              <a:lnSpc>
                <a:spcPct val="100000"/>
              </a:lnSpc>
              <a:spcBef>
                <a:spcPts val="130"/>
              </a:spcBef>
              <a:buSzPct val="90909"/>
              <a:buAutoNum type="alphaLcPeriod"/>
              <a:tabLst>
                <a:tab pos="626110" algn="l"/>
              </a:tabLst>
            </a:pPr>
            <a:r>
              <a:rPr dirty="0" sz="1100">
                <a:latin typeface="Arial"/>
                <a:cs typeface="Arial"/>
              </a:rPr>
              <a:t>One of my </a:t>
            </a:r>
            <a:r>
              <a:rPr dirty="0" sz="1100" spc="-5">
                <a:latin typeface="Arial"/>
                <a:cs typeface="Arial"/>
              </a:rPr>
              <a:t>sisters </a:t>
            </a:r>
            <a:r>
              <a:rPr dirty="0" sz="1100">
                <a:latin typeface="Arial"/>
                <a:cs typeface="Arial"/>
              </a:rPr>
              <a:t>is </a:t>
            </a:r>
            <a:r>
              <a:rPr dirty="0" sz="1100" spc="-5">
                <a:latin typeface="Arial"/>
                <a:cs typeface="Arial"/>
              </a:rPr>
              <a:t>going </a:t>
            </a:r>
            <a:r>
              <a:rPr dirty="0" sz="1100">
                <a:latin typeface="Arial"/>
                <a:cs typeface="Arial"/>
              </a:rPr>
              <a:t>on a trip to</a:t>
            </a:r>
            <a:r>
              <a:rPr dirty="0" sz="1100" spc="-5">
                <a:latin typeface="Arial"/>
                <a:cs typeface="Arial"/>
              </a:rPr>
              <a:t> </a:t>
            </a:r>
            <a:r>
              <a:rPr dirty="0" u="sng" sz="1100">
                <a:uFill>
                  <a:solidFill>
                    <a:srgbClr val="000000"/>
                  </a:solidFill>
                </a:uFill>
                <a:latin typeface="Arial"/>
                <a:cs typeface="Arial"/>
              </a:rPr>
              <a:t>France.</a:t>
            </a:r>
            <a:endParaRPr sz="1100">
              <a:latin typeface="Arial"/>
              <a:cs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idx="7" sz="quarter"/>
          </p:nvPr>
        </p:nvSpPr>
        <p:spPr>
          <a:prstGeom prst="rect"/>
        </p:spPr>
        <p:txBody>
          <a:bodyPr wrap="square" lIns="0" tIns="6350" rIns="0" bIns="0" rtlCol="0" vert="horz">
            <a:spAutoFit/>
          </a:bodyPr>
          <a:lstStyle/>
          <a:p>
            <a:pPr marL="12700">
              <a:lnSpc>
                <a:spcPct val="100000"/>
              </a:lnSpc>
              <a:spcBef>
                <a:spcPts val="50"/>
              </a:spcBef>
            </a:pPr>
            <a:r>
              <a:rPr dirty="0" spc="-100"/>
              <a:t>Page </a:t>
            </a:r>
            <a:fld id="{81D60167-4931-47E6-BA6A-407CBD079E47}" type="slidenum">
              <a:rPr dirty="0" b="1">
                <a:latin typeface="Calibri"/>
                <a:cs typeface="Calibri"/>
              </a:rPr>
              <a:t>38</a:t>
            </a:fld>
            <a:r>
              <a:rPr dirty="0" b="1">
                <a:latin typeface="Calibri"/>
                <a:cs typeface="Calibri"/>
              </a:rPr>
              <a:t> </a:t>
            </a:r>
            <a:r>
              <a:rPr dirty="0" spc="-10"/>
              <a:t>of</a:t>
            </a:r>
            <a:r>
              <a:rPr dirty="0" spc="-90"/>
              <a:t> </a:t>
            </a:r>
            <a:r>
              <a:rPr dirty="0" b="1">
                <a:latin typeface="Calibri"/>
                <a:cs typeface="Calibri"/>
              </a:rPr>
              <a:t>46</a:t>
            </a:r>
          </a:p>
        </p:txBody>
      </p:sp>
      <p:sp>
        <p:nvSpPr>
          <p:cNvPr id="2" name="object 2"/>
          <p:cNvSpPr txBox="1"/>
          <p:nvPr/>
        </p:nvSpPr>
        <p:spPr>
          <a:xfrm>
            <a:off x="711200" y="436891"/>
            <a:ext cx="1539240" cy="193675"/>
          </a:xfrm>
          <a:prstGeom prst="rect">
            <a:avLst/>
          </a:prstGeom>
        </p:spPr>
        <p:txBody>
          <a:bodyPr wrap="square" lIns="0" tIns="12700" rIns="0" bIns="0" rtlCol="0" vert="horz">
            <a:spAutoFit/>
          </a:bodyPr>
          <a:lstStyle/>
          <a:p>
            <a:pPr marL="12700">
              <a:lnSpc>
                <a:spcPct val="100000"/>
              </a:lnSpc>
              <a:spcBef>
                <a:spcPts val="100"/>
              </a:spcBef>
            </a:pPr>
            <a:r>
              <a:rPr dirty="0" sz="1100" spc="-120">
                <a:latin typeface="Arial"/>
                <a:cs typeface="Arial"/>
              </a:rPr>
              <a:t>SATHYABAMA</a:t>
            </a:r>
            <a:r>
              <a:rPr dirty="0" sz="1100" spc="-70">
                <a:latin typeface="Arial"/>
                <a:cs typeface="Arial"/>
              </a:rPr>
              <a:t> </a:t>
            </a:r>
            <a:r>
              <a:rPr dirty="0" sz="1100" spc="-135">
                <a:latin typeface="Arial"/>
                <a:cs typeface="Arial"/>
              </a:rPr>
              <a:t>UNIVERSITY</a:t>
            </a:r>
            <a:endParaRPr sz="1100">
              <a:latin typeface="Arial"/>
              <a:cs typeface="Arial"/>
            </a:endParaRPr>
          </a:p>
        </p:txBody>
      </p:sp>
      <p:sp>
        <p:nvSpPr>
          <p:cNvPr id="3" name="object 3"/>
          <p:cNvSpPr txBox="1"/>
          <p:nvPr/>
        </p:nvSpPr>
        <p:spPr>
          <a:xfrm>
            <a:off x="3047505" y="436891"/>
            <a:ext cx="1629410" cy="193675"/>
          </a:xfrm>
          <a:prstGeom prst="rect">
            <a:avLst/>
          </a:prstGeom>
        </p:spPr>
        <p:txBody>
          <a:bodyPr wrap="square" lIns="0" tIns="12700" rIns="0" bIns="0" rtlCol="0" vert="horz">
            <a:spAutoFit/>
          </a:bodyPr>
          <a:lstStyle/>
          <a:p>
            <a:pPr marL="12700">
              <a:lnSpc>
                <a:spcPct val="100000"/>
              </a:lnSpc>
              <a:spcBef>
                <a:spcPts val="100"/>
              </a:spcBef>
            </a:pPr>
            <a:r>
              <a:rPr dirty="0" sz="1100" spc="-85">
                <a:latin typeface="Arial"/>
                <a:cs typeface="Arial"/>
              </a:rPr>
              <a:t>UNIT </a:t>
            </a:r>
            <a:r>
              <a:rPr dirty="0" sz="1100" spc="-70">
                <a:latin typeface="Arial"/>
                <a:cs typeface="Arial"/>
              </a:rPr>
              <a:t>IV </a:t>
            </a:r>
            <a:r>
              <a:rPr dirty="0" sz="1100" spc="-135">
                <a:latin typeface="Arial"/>
                <a:cs typeface="Arial"/>
              </a:rPr>
              <a:t>FLYING </a:t>
            </a:r>
            <a:r>
              <a:rPr dirty="0" sz="1100" spc="-55">
                <a:latin typeface="Arial"/>
                <a:cs typeface="Arial"/>
              </a:rPr>
              <a:t>IN</a:t>
            </a:r>
            <a:r>
              <a:rPr dirty="0" sz="1100" spc="-185">
                <a:latin typeface="Arial"/>
                <a:cs typeface="Arial"/>
              </a:rPr>
              <a:t> </a:t>
            </a:r>
            <a:r>
              <a:rPr dirty="0" sz="1100" spc="-160">
                <a:latin typeface="Arial"/>
                <a:cs typeface="Arial"/>
              </a:rPr>
              <a:t>COLOURS</a:t>
            </a:r>
            <a:endParaRPr sz="1100">
              <a:latin typeface="Arial"/>
              <a:cs typeface="Arial"/>
            </a:endParaRPr>
          </a:p>
        </p:txBody>
      </p:sp>
      <p:sp>
        <p:nvSpPr>
          <p:cNvPr id="4" name="object 4"/>
          <p:cNvSpPr txBox="1"/>
          <p:nvPr/>
        </p:nvSpPr>
        <p:spPr>
          <a:xfrm>
            <a:off x="711193" y="1050135"/>
            <a:ext cx="3992245" cy="5755640"/>
          </a:xfrm>
          <a:prstGeom prst="rect">
            <a:avLst/>
          </a:prstGeom>
        </p:spPr>
        <p:txBody>
          <a:bodyPr wrap="square" lIns="0" tIns="30480" rIns="0" bIns="0" rtlCol="0" vert="horz">
            <a:spAutoFit/>
          </a:bodyPr>
          <a:lstStyle/>
          <a:p>
            <a:pPr marL="12700">
              <a:lnSpc>
                <a:spcPct val="100000"/>
              </a:lnSpc>
              <a:spcBef>
                <a:spcPts val="240"/>
              </a:spcBef>
            </a:pPr>
            <a:r>
              <a:rPr dirty="0" sz="1100" b="1">
                <a:latin typeface="Arial"/>
                <a:cs typeface="Arial"/>
              </a:rPr>
              <a:t>11.Add </a:t>
            </a:r>
            <a:r>
              <a:rPr dirty="0" sz="1100" spc="-5" b="1">
                <a:latin typeface="Arial"/>
                <a:cs typeface="Arial"/>
              </a:rPr>
              <a:t>question </a:t>
            </a:r>
            <a:r>
              <a:rPr dirty="0" sz="1100" b="1">
                <a:latin typeface="Arial"/>
                <a:cs typeface="Arial"/>
              </a:rPr>
              <a:t>tag for the</a:t>
            </a:r>
            <a:r>
              <a:rPr dirty="0" sz="1100" spc="-25" b="1">
                <a:latin typeface="Arial"/>
                <a:cs typeface="Arial"/>
              </a:rPr>
              <a:t> </a:t>
            </a:r>
            <a:r>
              <a:rPr dirty="0" sz="1100" b="1">
                <a:latin typeface="Arial"/>
                <a:cs typeface="Arial"/>
              </a:rPr>
              <a:t>following</a:t>
            </a:r>
            <a:endParaRPr sz="1100">
              <a:latin typeface="Arial"/>
              <a:cs typeface="Arial"/>
            </a:endParaRPr>
          </a:p>
          <a:p>
            <a:pPr marL="469900" marR="576580">
              <a:lnSpc>
                <a:spcPct val="110000"/>
              </a:lnSpc>
              <a:spcBef>
                <a:spcPts val="15"/>
              </a:spcBef>
            </a:pPr>
            <a:r>
              <a:rPr dirty="0" sz="1100">
                <a:latin typeface="Arial"/>
                <a:cs typeface="Arial"/>
              </a:rPr>
              <a:t>a.The dancer </a:t>
            </a:r>
            <a:r>
              <a:rPr dirty="0" sz="1100" spc="-10">
                <a:latin typeface="Arial"/>
                <a:cs typeface="Arial"/>
              </a:rPr>
              <a:t>was </a:t>
            </a:r>
            <a:r>
              <a:rPr dirty="0" sz="1100">
                <a:latin typeface="Arial"/>
                <a:cs typeface="Arial"/>
              </a:rPr>
              <a:t>not tall, </a:t>
            </a:r>
            <a:r>
              <a:rPr dirty="0" sz="1100" spc="-5">
                <a:latin typeface="Arial"/>
                <a:cs typeface="Arial"/>
              </a:rPr>
              <a:t>………………….?  </a:t>
            </a:r>
            <a:r>
              <a:rPr dirty="0" sz="1100">
                <a:latin typeface="Arial"/>
                <a:cs typeface="Arial"/>
              </a:rPr>
              <a:t>b.She giggled </a:t>
            </a:r>
            <a:r>
              <a:rPr dirty="0" sz="1100" spc="-10">
                <a:latin typeface="Arial"/>
                <a:cs typeface="Arial"/>
              </a:rPr>
              <a:t>with </a:t>
            </a:r>
            <a:r>
              <a:rPr dirty="0" sz="1100">
                <a:latin typeface="Arial"/>
                <a:cs typeface="Arial"/>
              </a:rPr>
              <a:t>delight,……………………?  c.Beni has </a:t>
            </a:r>
            <a:r>
              <a:rPr dirty="0" sz="1100" spc="-5">
                <a:latin typeface="Arial"/>
                <a:cs typeface="Arial"/>
              </a:rPr>
              <a:t>calculus </a:t>
            </a:r>
            <a:r>
              <a:rPr dirty="0" sz="1100">
                <a:latin typeface="Arial"/>
                <a:cs typeface="Arial"/>
              </a:rPr>
              <a:t>test on</a:t>
            </a:r>
            <a:r>
              <a:rPr dirty="0" sz="1100" spc="20">
                <a:latin typeface="Arial"/>
                <a:cs typeface="Arial"/>
              </a:rPr>
              <a:t> </a:t>
            </a:r>
            <a:r>
              <a:rPr dirty="0" sz="1100" spc="-5">
                <a:latin typeface="Arial"/>
                <a:cs typeface="Arial"/>
              </a:rPr>
              <a:t>Friday,……………?</a:t>
            </a:r>
            <a:endParaRPr sz="1100">
              <a:latin typeface="Arial"/>
              <a:cs typeface="Arial"/>
            </a:endParaRPr>
          </a:p>
          <a:p>
            <a:pPr marL="469900">
              <a:lnSpc>
                <a:spcPct val="100000"/>
              </a:lnSpc>
              <a:spcBef>
                <a:spcPts val="130"/>
              </a:spcBef>
            </a:pPr>
            <a:r>
              <a:rPr dirty="0" sz="1100">
                <a:latin typeface="Arial"/>
                <a:cs typeface="Arial"/>
              </a:rPr>
              <a:t>d.They </a:t>
            </a:r>
            <a:r>
              <a:rPr dirty="0" sz="1100" spc="-10">
                <a:latin typeface="Arial"/>
                <a:cs typeface="Arial"/>
              </a:rPr>
              <a:t>will </a:t>
            </a:r>
            <a:r>
              <a:rPr dirty="0" sz="1100">
                <a:latin typeface="Arial"/>
                <a:cs typeface="Arial"/>
              </a:rPr>
              <a:t>come if you </a:t>
            </a:r>
            <a:r>
              <a:rPr dirty="0" sz="1100" spc="-10">
                <a:latin typeface="Arial"/>
                <a:cs typeface="Arial"/>
              </a:rPr>
              <a:t>will </a:t>
            </a:r>
            <a:r>
              <a:rPr dirty="0" sz="1100">
                <a:latin typeface="Arial"/>
                <a:cs typeface="Arial"/>
              </a:rPr>
              <a:t>invite</a:t>
            </a:r>
            <a:r>
              <a:rPr dirty="0" sz="1100" spc="5">
                <a:latin typeface="Arial"/>
                <a:cs typeface="Arial"/>
              </a:rPr>
              <a:t> </a:t>
            </a:r>
            <a:r>
              <a:rPr dirty="0" sz="1100">
                <a:latin typeface="Arial"/>
                <a:cs typeface="Arial"/>
              </a:rPr>
              <a:t>them,……………..?</a:t>
            </a:r>
            <a:endParaRPr sz="1100">
              <a:latin typeface="Arial"/>
              <a:cs typeface="Arial"/>
            </a:endParaRPr>
          </a:p>
          <a:p>
            <a:pPr>
              <a:lnSpc>
                <a:spcPct val="100000"/>
              </a:lnSpc>
              <a:spcBef>
                <a:spcPts val="30"/>
              </a:spcBef>
            </a:pPr>
            <a:endParaRPr sz="1350">
              <a:latin typeface="Arial"/>
              <a:cs typeface="Arial"/>
            </a:endParaRPr>
          </a:p>
          <a:p>
            <a:pPr algn="ctr">
              <a:lnSpc>
                <a:spcPct val="100000"/>
              </a:lnSpc>
            </a:pPr>
            <a:r>
              <a:rPr dirty="0" sz="1100" b="1">
                <a:latin typeface="Arial"/>
                <a:cs typeface="Arial"/>
              </a:rPr>
              <a:t>PART-B</a:t>
            </a:r>
            <a:endParaRPr sz="1100">
              <a:latin typeface="Arial"/>
              <a:cs typeface="Arial"/>
            </a:endParaRPr>
          </a:p>
          <a:p>
            <a:pPr algn="just" marL="12700" marR="5080">
              <a:lnSpc>
                <a:spcPts val="1460"/>
              </a:lnSpc>
              <a:spcBef>
                <a:spcPts val="65"/>
              </a:spcBef>
              <a:buAutoNum type="arabicPeriod"/>
              <a:tabLst>
                <a:tab pos="183515" algn="l"/>
              </a:tabLst>
            </a:pPr>
            <a:r>
              <a:rPr dirty="0" sz="1100" b="1">
                <a:latin typeface="Arial"/>
                <a:cs typeface="Arial"/>
              </a:rPr>
              <a:t>Write a project proposal</a:t>
            </a:r>
            <a:r>
              <a:rPr dirty="0" sz="1100">
                <a:latin typeface="Arial"/>
                <a:cs typeface="Arial"/>
              </a:rPr>
              <a:t>, by comparing the types of water  harvesting methods ( bore </a:t>
            </a:r>
            <a:r>
              <a:rPr dirty="0" sz="1100" spc="-5">
                <a:latin typeface="Arial"/>
                <a:cs typeface="Arial"/>
              </a:rPr>
              <a:t>well </a:t>
            </a:r>
            <a:r>
              <a:rPr dirty="0" sz="1100">
                <a:latin typeface="Arial"/>
                <a:cs typeface="Arial"/>
              </a:rPr>
              <a:t>method, open well</a:t>
            </a:r>
            <a:r>
              <a:rPr dirty="0" sz="1100" spc="180">
                <a:latin typeface="Arial"/>
                <a:cs typeface="Arial"/>
              </a:rPr>
              <a:t> </a:t>
            </a:r>
            <a:r>
              <a:rPr dirty="0" sz="1100">
                <a:latin typeface="Arial"/>
                <a:cs typeface="Arial"/>
              </a:rPr>
              <a:t>method,</a:t>
            </a:r>
            <a:endParaRPr sz="1100">
              <a:latin typeface="Arial"/>
              <a:cs typeface="Arial"/>
            </a:endParaRPr>
          </a:p>
          <a:p>
            <a:pPr algn="just" marL="12700" marR="6350">
              <a:lnSpc>
                <a:spcPts val="1450"/>
              </a:lnSpc>
              <a:spcBef>
                <a:spcPts val="15"/>
              </a:spcBef>
            </a:pPr>
            <a:r>
              <a:rPr dirty="0" sz="1100">
                <a:latin typeface="Arial"/>
                <a:cs typeface="Arial"/>
              </a:rPr>
              <a:t>percolation pit, recharge well, trench, trench with bore) used by  residents of any particular area. Your proposal should clearly  mention the purpose of the study, back ground, scope, method  (theoretical/ </a:t>
            </a:r>
            <a:r>
              <a:rPr dirty="0" sz="1100" spc="-5">
                <a:latin typeface="Arial"/>
                <a:cs typeface="Arial"/>
              </a:rPr>
              <a:t>experimental/ </a:t>
            </a:r>
            <a:r>
              <a:rPr dirty="0" sz="1100">
                <a:latin typeface="Arial"/>
                <a:cs typeface="Arial"/>
              </a:rPr>
              <a:t>empirical/ survey etc), scope,  limitations and </a:t>
            </a:r>
            <a:r>
              <a:rPr dirty="0" sz="1100" spc="-5">
                <a:latin typeface="Arial"/>
                <a:cs typeface="Arial"/>
              </a:rPr>
              <a:t>delimitations </a:t>
            </a:r>
            <a:r>
              <a:rPr dirty="0" sz="1100" spc="-15">
                <a:latin typeface="Arial"/>
                <a:cs typeface="Arial"/>
              </a:rPr>
              <a:t>of </a:t>
            </a:r>
            <a:r>
              <a:rPr dirty="0" sz="1100">
                <a:latin typeface="Arial"/>
                <a:cs typeface="Arial"/>
              </a:rPr>
              <a:t>the</a:t>
            </a:r>
            <a:r>
              <a:rPr dirty="0" sz="1100" spc="15">
                <a:latin typeface="Arial"/>
                <a:cs typeface="Arial"/>
              </a:rPr>
              <a:t> </a:t>
            </a:r>
            <a:r>
              <a:rPr dirty="0" sz="1100">
                <a:latin typeface="Arial"/>
                <a:cs typeface="Arial"/>
              </a:rPr>
              <a:t>study.</a:t>
            </a:r>
            <a:endParaRPr sz="1100">
              <a:latin typeface="Arial"/>
              <a:cs typeface="Arial"/>
            </a:endParaRPr>
          </a:p>
          <a:p>
            <a:pPr>
              <a:lnSpc>
                <a:spcPct val="100000"/>
              </a:lnSpc>
              <a:spcBef>
                <a:spcPts val="30"/>
              </a:spcBef>
            </a:pPr>
            <a:endParaRPr sz="1300">
              <a:latin typeface="Arial"/>
              <a:cs typeface="Arial"/>
            </a:endParaRPr>
          </a:p>
          <a:p>
            <a:pPr algn="just" marL="169545" indent="-157480">
              <a:lnSpc>
                <a:spcPct val="100000"/>
              </a:lnSpc>
              <a:buFont typeface="Arial"/>
              <a:buAutoNum type="arabicPeriod" startAt="2"/>
              <a:tabLst>
                <a:tab pos="170180" algn="l"/>
              </a:tabLst>
            </a:pPr>
            <a:r>
              <a:rPr dirty="0" sz="1100" b="1">
                <a:latin typeface="Arial"/>
                <a:cs typeface="Arial"/>
              </a:rPr>
              <a:t>Prepare a user manual for any </a:t>
            </a:r>
            <a:r>
              <a:rPr dirty="0" sz="1100" spc="-5" b="1">
                <a:latin typeface="Arial"/>
                <a:cs typeface="Arial"/>
              </a:rPr>
              <a:t>product </a:t>
            </a:r>
            <a:r>
              <a:rPr dirty="0" sz="1100" b="1">
                <a:latin typeface="Arial"/>
                <a:cs typeface="Arial"/>
              </a:rPr>
              <a:t>of your</a:t>
            </a:r>
            <a:r>
              <a:rPr dirty="0" sz="1100" spc="-50" b="1">
                <a:latin typeface="Arial"/>
                <a:cs typeface="Arial"/>
              </a:rPr>
              <a:t> </a:t>
            </a:r>
            <a:r>
              <a:rPr dirty="0" sz="1100" b="1">
                <a:latin typeface="Arial"/>
                <a:cs typeface="Arial"/>
              </a:rPr>
              <a:t>choice.</a:t>
            </a:r>
            <a:endParaRPr sz="1100">
              <a:latin typeface="Arial"/>
              <a:cs typeface="Arial"/>
            </a:endParaRPr>
          </a:p>
          <a:p>
            <a:pPr>
              <a:lnSpc>
                <a:spcPct val="100000"/>
              </a:lnSpc>
              <a:spcBef>
                <a:spcPts val="15"/>
              </a:spcBef>
              <a:buAutoNum type="arabicPeriod" startAt="2"/>
            </a:pPr>
            <a:endParaRPr sz="1250">
              <a:latin typeface="Arial"/>
              <a:cs typeface="Arial"/>
            </a:endParaRPr>
          </a:p>
          <a:p>
            <a:pPr algn="just" marL="12700" marR="5715">
              <a:lnSpc>
                <a:spcPct val="110900"/>
              </a:lnSpc>
              <a:buAutoNum type="arabicPeriod" startAt="2"/>
              <a:tabLst>
                <a:tab pos="221615" algn="l"/>
              </a:tabLst>
            </a:pPr>
            <a:r>
              <a:rPr dirty="0" sz="1100" b="1">
                <a:latin typeface="Arial"/>
                <a:cs typeface="Arial"/>
              </a:rPr>
              <a:t>Edit the </a:t>
            </a:r>
            <a:r>
              <a:rPr dirty="0" sz="1100" spc="-5" b="1">
                <a:latin typeface="Arial"/>
                <a:cs typeface="Arial"/>
              </a:rPr>
              <a:t>following </a:t>
            </a:r>
            <a:r>
              <a:rPr dirty="0" sz="1100" b="1">
                <a:latin typeface="Arial"/>
                <a:cs typeface="Arial"/>
              </a:rPr>
              <a:t>passage with respect to spelling,  grammar and</a:t>
            </a:r>
            <a:r>
              <a:rPr dirty="0" sz="1100" spc="-5" b="1">
                <a:latin typeface="Arial"/>
                <a:cs typeface="Arial"/>
              </a:rPr>
              <a:t> </a:t>
            </a:r>
            <a:r>
              <a:rPr dirty="0" sz="1100" b="1">
                <a:latin typeface="Arial"/>
                <a:cs typeface="Arial"/>
              </a:rPr>
              <a:t>punctuation.</a:t>
            </a:r>
            <a:endParaRPr sz="1100">
              <a:latin typeface="Arial"/>
              <a:cs typeface="Arial"/>
            </a:endParaRPr>
          </a:p>
          <a:p>
            <a:pPr algn="just" marL="12700" marR="5080">
              <a:lnSpc>
                <a:spcPct val="110200"/>
              </a:lnSpc>
              <a:spcBef>
                <a:spcPts val="10"/>
              </a:spcBef>
            </a:pPr>
            <a:r>
              <a:rPr dirty="0" sz="1100">
                <a:latin typeface="Arial"/>
                <a:cs typeface="Arial"/>
              </a:rPr>
              <a:t>The misfortunes of human beings may be </a:t>
            </a:r>
            <a:r>
              <a:rPr dirty="0" sz="1100" spc="-5">
                <a:latin typeface="Arial"/>
                <a:cs typeface="Arial"/>
              </a:rPr>
              <a:t>divided </a:t>
            </a:r>
            <a:r>
              <a:rPr dirty="0" sz="1100">
                <a:latin typeface="Arial"/>
                <a:cs typeface="Arial"/>
              </a:rPr>
              <a:t>into two  classes first those inflicted by the nonhuman environment and,  second those </a:t>
            </a:r>
            <a:r>
              <a:rPr dirty="0" sz="1100" spc="-5">
                <a:latin typeface="Arial"/>
                <a:cs typeface="Arial"/>
              </a:rPr>
              <a:t>inflicted </a:t>
            </a:r>
            <a:r>
              <a:rPr dirty="0" sz="1100">
                <a:latin typeface="Arial"/>
                <a:cs typeface="Arial"/>
              </a:rPr>
              <a:t>by other people. As mankind have  progressed in knowledge and technique, the second class has  become a continualy increasing </a:t>
            </a:r>
            <a:r>
              <a:rPr dirty="0" sz="1100" spc="-5">
                <a:latin typeface="Arial"/>
                <a:cs typeface="Arial"/>
              </a:rPr>
              <a:t>percentage </a:t>
            </a:r>
            <a:r>
              <a:rPr dirty="0" sz="1100">
                <a:latin typeface="Arial"/>
                <a:cs typeface="Arial"/>
              </a:rPr>
              <a:t>of the total. In old  times, famine for example, was due to natural causes, and,  although people did their best to combat it, large number of  them dies of starvation. At the present movement large parts of  the world faced with the threats of famine. Althrough natural  causes have contributed to the situation, the </a:t>
            </a:r>
            <a:r>
              <a:rPr dirty="0" sz="1100" spc="-5">
                <a:latin typeface="Arial"/>
                <a:cs typeface="Arial"/>
              </a:rPr>
              <a:t>principal </a:t>
            </a:r>
            <a:r>
              <a:rPr dirty="0" sz="1100">
                <a:latin typeface="Arial"/>
                <a:cs typeface="Arial"/>
              </a:rPr>
              <a:t>causes  are human. The </a:t>
            </a:r>
            <a:r>
              <a:rPr dirty="0" sz="1100" spc="-5">
                <a:latin typeface="Arial"/>
                <a:cs typeface="Arial"/>
              </a:rPr>
              <a:t>evils </a:t>
            </a:r>
            <a:r>
              <a:rPr dirty="0" sz="1100">
                <a:latin typeface="Arial"/>
                <a:cs typeface="Arial"/>
              </a:rPr>
              <a:t>that men inflict each other has their main  source in </a:t>
            </a:r>
            <a:r>
              <a:rPr dirty="0" sz="1100" spc="-10">
                <a:latin typeface="Arial"/>
                <a:cs typeface="Arial"/>
              </a:rPr>
              <a:t>evil </a:t>
            </a:r>
            <a:r>
              <a:rPr dirty="0" sz="1100">
                <a:latin typeface="Arial"/>
                <a:cs typeface="Arial"/>
              </a:rPr>
              <a:t>passions rather than ideas or</a:t>
            </a:r>
            <a:r>
              <a:rPr dirty="0" sz="1100" spc="-25">
                <a:latin typeface="Arial"/>
                <a:cs typeface="Arial"/>
              </a:rPr>
              <a:t> </a:t>
            </a:r>
            <a:r>
              <a:rPr dirty="0" sz="1100" spc="-5">
                <a:latin typeface="Arial"/>
                <a:cs typeface="Arial"/>
              </a:rPr>
              <a:t>beliefs.</a:t>
            </a:r>
            <a:endParaRPr sz="1100">
              <a:latin typeface="Arial"/>
              <a:cs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idx="7" sz="quarter"/>
          </p:nvPr>
        </p:nvSpPr>
        <p:spPr>
          <a:prstGeom prst="rect"/>
        </p:spPr>
        <p:txBody>
          <a:bodyPr wrap="square" lIns="0" tIns="6350" rIns="0" bIns="0" rtlCol="0" vert="horz">
            <a:spAutoFit/>
          </a:bodyPr>
          <a:lstStyle/>
          <a:p>
            <a:pPr marL="12700">
              <a:lnSpc>
                <a:spcPct val="100000"/>
              </a:lnSpc>
              <a:spcBef>
                <a:spcPts val="50"/>
              </a:spcBef>
            </a:pPr>
            <a:r>
              <a:rPr dirty="0" spc="-100"/>
              <a:t>Page </a:t>
            </a:r>
            <a:fld id="{81D60167-4931-47E6-BA6A-407CBD079E47}" type="slidenum">
              <a:rPr dirty="0" b="1">
                <a:latin typeface="Calibri"/>
                <a:cs typeface="Calibri"/>
              </a:rPr>
              <a:t>38</a:t>
            </a:fld>
            <a:r>
              <a:rPr dirty="0" b="1">
                <a:latin typeface="Calibri"/>
                <a:cs typeface="Calibri"/>
              </a:rPr>
              <a:t> </a:t>
            </a:r>
            <a:r>
              <a:rPr dirty="0" spc="-10"/>
              <a:t>of</a:t>
            </a:r>
            <a:r>
              <a:rPr dirty="0" spc="-90"/>
              <a:t> </a:t>
            </a:r>
            <a:r>
              <a:rPr dirty="0" b="1">
                <a:latin typeface="Calibri"/>
                <a:cs typeface="Calibri"/>
              </a:rPr>
              <a:t>46</a:t>
            </a:r>
          </a:p>
        </p:txBody>
      </p:sp>
      <p:sp>
        <p:nvSpPr>
          <p:cNvPr id="2" name="object 2"/>
          <p:cNvSpPr txBox="1"/>
          <p:nvPr/>
        </p:nvSpPr>
        <p:spPr>
          <a:xfrm>
            <a:off x="711200" y="436891"/>
            <a:ext cx="1539240" cy="193675"/>
          </a:xfrm>
          <a:prstGeom prst="rect">
            <a:avLst/>
          </a:prstGeom>
        </p:spPr>
        <p:txBody>
          <a:bodyPr wrap="square" lIns="0" tIns="12700" rIns="0" bIns="0" rtlCol="0" vert="horz">
            <a:spAutoFit/>
          </a:bodyPr>
          <a:lstStyle/>
          <a:p>
            <a:pPr marL="12700">
              <a:lnSpc>
                <a:spcPct val="100000"/>
              </a:lnSpc>
              <a:spcBef>
                <a:spcPts val="100"/>
              </a:spcBef>
            </a:pPr>
            <a:r>
              <a:rPr dirty="0" sz="1100" spc="-120">
                <a:latin typeface="Arial"/>
                <a:cs typeface="Arial"/>
              </a:rPr>
              <a:t>SATHYABAMA</a:t>
            </a:r>
            <a:r>
              <a:rPr dirty="0" sz="1100" spc="-70">
                <a:latin typeface="Arial"/>
                <a:cs typeface="Arial"/>
              </a:rPr>
              <a:t> </a:t>
            </a:r>
            <a:r>
              <a:rPr dirty="0" sz="1100" spc="-135">
                <a:latin typeface="Arial"/>
                <a:cs typeface="Arial"/>
              </a:rPr>
              <a:t>UNIVERSITY</a:t>
            </a:r>
            <a:endParaRPr sz="1100">
              <a:latin typeface="Arial"/>
              <a:cs typeface="Arial"/>
            </a:endParaRPr>
          </a:p>
        </p:txBody>
      </p:sp>
      <p:sp>
        <p:nvSpPr>
          <p:cNvPr id="3" name="object 3"/>
          <p:cNvSpPr txBox="1"/>
          <p:nvPr/>
        </p:nvSpPr>
        <p:spPr>
          <a:xfrm>
            <a:off x="3047505" y="436891"/>
            <a:ext cx="1629410" cy="193675"/>
          </a:xfrm>
          <a:prstGeom prst="rect">
            <a:avLst/>
          </a:prstGeom>
        </p:spPr>
        <p:txBody>
          <a:bodyPr wrap="square" lIns="0" tIns="12700" rIns="0" bIns="0" rtlCol="0" vert="horz">
            <a:spAutoFit/>
          </a:bodyPr>
          <a:lstStyle/>
          <a:p>
            <a:pPr marL="12700">
              <a:lnSpc>
                <a:spcPct val="100000"/>
              </a:lnSpc>
              <a:spcBef>
                <a:spcPts val="100"/>
              </a:spcBef>
            </a:pPr>
            <a:r>
              <a:rPr dirty="0" sz="1100" spc="-85">
                <a:latin typeface="Arial"/>
                <a:cs typeface="Arial"/>
              </a:rPr>
              <a:t>UNIT </a:t>
            </a:r>
            <a:r>
              <a:rPr dirty="0" sz="1100" spc="-70">
                <a:latin typeface="Arial"/>
                <a:cs typeface="Arial"/>
              </a:rPr>
              <a:t>IV </a:t>
            </a:r>
            <a:r>
              <a:rPr dirty="0" sz="1100" spc="-135">
                <a:latin typeface="Arial"/>
                <a:cs typeface="Arial"/>
              </a:rPr>
              <a:t>FLYING </a:t>
            </a:r>
            <a:r>
              <a:rPr dirty="0" sz="1100" spc="-55">
                <a:latin typeface="Arial"/>
                <a:cs typeface="Arial"/>
              </a:rPr>
              <a:t>IN</a:t>
            </a:r>
            <a:r>
              <a:rPr dirty="0" sz="1100" spc="-185">
                <a:latin typeface="Arial"/>
                <a:cs typeface="Arial"/>
              </a:rPr>
              <a:t> </a:t>
            </a:r>
            <a:r>
              <a:rPr dirty="0" sz="1100" spc="-160">
                <a:latin typeface="Arial"/>
                <a:cs typeface="Arial"/>
              </a:rPr>
              <a:t>COLOURS</a:t>
            </a:r>
            <a:endParaRPr sz="1100">
              <a:latin typeface="Arial"/>
              <a:cs typeface="Arial"/>
            </a:endParaRPr>
          </a:p>
        </p:txBody>
      </p:sp>
      <p:sp>
        <p:nvSpPr>
          <p:cNvPr id="4" name="object 4"/>
          <p:cNvSpPr txBox="1"/>
          <p:nvPr/>
        </p:nvSpPr>
        <p:spPr>
          <a:xfrm>
            <a:off x="711191" y="1051662"/>
            <a:ext cx="3991610" cy="5753100"/>
          </a:xfrm>
          <a:prstGeom prst="rect">
            <a:avLst/>
          </a:prstGeom>
        </p:spPr>
        <p:txBody>
          <a:bodyPr wrap="square" lIns="0" tIns="12700" rIns="0" bIns="0" rtlCol="0" vert="horz">
            <a:spAutoFit/>
          </a:bodyPr>
          <a:lstStyle/>
          <a:p>
            <a:pPr algn="just" marL="12700" marR="9525">
              <a:lnSpc>
                <a:spcPct val="110000"/>
              </a:lnSpc>
              <a:spcBef>
                <a:spcPts val="100"/>
              </a:spcBef>
              <a:buSzPct val="90909"/>
              <a:buAutoNum type="arabicPeriod" startAt="4"/>
              <a:tabLst>
                <a:tab pos="130810" algn="l"/>
              </a:tabLst>
            </a:pPr>
            <a:r>
              <a:rPr dirty="0" sz="1100" b="1">
                <a:latin typeface="Arial"/>
                <a:cs typeface="Arial"/>
              </a:rPr>
              <a:t>Write a set of 10 instructions to be </a:t>
            </a:r>
            <a:r>
              <a:rPr dirty="0" sz="1100" spc="-5" b="1">
                <a:latin typeface="Arial"/>
                <a:cs typeface="Arial"/>
              </a:rPr>
              <a:t>followed </a:t>
            </a:r>
            <a:r>
              <a:rPr dirty="0" sz="1100" b="1">
                <a:latin typeface="Arial"/>
                <a:cs typeface="Arial"/>
              </a:rPr>
              <a:t>by a  pedestrian.</a:t>
            </a:r>
            <a:endParaRPr sz="1100">
              <a:latin typeface="Arial"/>
              <a:cs typeface="Arial"/>
            </a:endParaRPr>
          </a:p>
          <a:p>
            <a:pPr>
              <a:lnSpc>
                <a:spcPct val="100000"/>
              </a:lnSpc>
              <a:spcBef>
                <a:spcPts val="30"/>
              </a:spcBef>
              <a:buFont typeface="Arial"/>
              <a:buAutoNum type="arabicPeriod" startAt="4"/>
            </a:pPr>
            <a:endParaRPr sz="1350">
              <a:latin typeface="Arial"/>
              <a:cs typeface="Arial"/>
            </a:endParaRPr>
          </a:p>
          <a:p>
            <a:pPr algn="just" marL="130175" indent="-118110">
              <a:lnSpc>
                <a:spcPct val="100000"/>
              </a:lnSpc>
              <a:buSzPct val="90909"/>
              <a:buAutoNum type="arabicPeriod" startAt="4"/>
              <a:tabLst>
                <a:tab pos="130810" algn="l"/>
              </a:tabLst>
            </a:pPr>
            <a:r>
              <a:rPr dirty="0" sz="1100" b="1">
                <a:latin typeface="Arial"/>
                <a:cs typeface="Arial"/>
              </a:rPr>
              <a:t>Write a set of </a:t>
            </a:r>
            <a:r>
              <a:rPr dirty="0" sz="1100" spc="-15" b="1">
                <a:latin typeface="Arial"/>
                <a:cs typeface="Arial"/>
              </a:rPr>
              <a:t>10 </a:t>
            </a:r>
            <a:r>
              <a:rPr dirty="0" sz="1100" b="1">
                <a:latin typeface="Arial"/>
                <a:cs typeface="Arial"/>
              </a:rPr>
              <a:t>recommendations to save</a:t>
            </a:r>
            <a:r>
              <a:rPr dirty="0" sz="1100" spc="-30" b="1">
                <a:latin typeface="Arial"/>
                <a:cs typeface="Arial"/>
              </a:rPr>
              <a:t> </a:t>
            </a:r>
            <a:r>
              <a:rPr dirty="0" sz="1100" b="1">
                <a:latin typeface="Arial"/>
                <a:cs typeface="Arial"/>
              </a:rPr>
              <a:t>water.</a:t>
            </a:r>
            <a:endParaRPr sz="1100">
              <a:latin typeface="Arial"/>
              <a:cs typeface="Arial"/>
            </a:endParaRPr>
          </a:p>
          <a:p>
            <a:pPr>
              <a:lnSpc>
                <a:spcPct val="100000"/>
              </a:lnSpc>
              <a:spcBef>
                <a:spcPts val="25"/>
              </a:spcBef>
              <a:buFont typeface="Arial"/>
              <a:buAutoNum type="arabicPeriod" startAt="4"/>
            </a:pPr>
            <a:endParaRPr sz="1250">
              <a:latin typeface="Arial"/>
              <a:cs typeface="Arial"/>
            </a:endParaRPr>
          </a:p>
          <a:p>
            <a:pPr algn="just" marL="12700" marR="6985">
              <a:lnSpc>
                <a:spcPct val="110000"/>
              </a:lnSpc>
              <a:buSzPct val="90909"/>
              <a:buAutoNum type="arabicPeriod" startAt="4"/>
              <a:tabLst>
                <a:tab pos="130810" algn="l"/>
              </a:tabLst>
            </a:pPr>
            <a:r>
              <a:rPr dirty="0" sz="1100" b="1">
                <a:latin typeface="Arial"/>
                <a:cs typeface="Arial"/>
              </a:rPr>
              <a:t>Rearrange the following Jumbled </a:t>
            </a:r>
            <a:r>
              <a:rPr dirty="0" sz="1100" spc="-5" b="1">
                <a:latin typeface="Arial"/>
                <a:cs typeface="Arial"/>
              </a:rPr>
              <a:t>sentences </a:t>
            </a:r>
            <a:r>
              <a:rPr dirty="0" sz="1100" b="1">
                <a:latin typeface="Arial"/>
                <a:cs typeface="Arial"/>
              </a:rPr>
              <a:t>in the  correct</a:t>
            </a:r>
            <a:r>
              <a:rPr dirty="0" sz="1100" spc="-5" b="1">
                <a:latin typeface="Arial"/>
                <a:cs typeface="Arial"/>
              </a:rPr>
              <a:t> </a:t>
            </a:r>
            <a:r>
              <a:rPr dirty="0" sz="1100" b="1">
                <a:latin typeface="Arial"/>
                <a:cs typeface="Arial"/>
              </a:rPr>
              <a:t>order.</a:t>
            </a:r>
            <a:endParaRPr sz="1100">
              <a:latin typeface="Arial"/>
              <a:cs typeface="Arial"/>
            </a:endParaRPr>
          </a:p>
          <a:p>
            <a:pPr algn="just" marL="269875" marR="5715" indent="-228600">
              <a:lnSpc>
                <a:spcPct val="110500"/>
              </a:lnSpc>
              <a:spcBef>
                <a:spcPts val="5"/>
              </a:spcBef>
              <a:buAutoNum type="alphaLcParenBoth"/>
              <a:tabLst>
                <a:tab pos="270510" algn="l"/>
              </a:tabLst>
            </a:pPr>
            <a:r>
              <a:rPr dirty="0" sz="1100">
                <a:latin typeface="Arial"/>
                <a:cs typeface="Arial"/>
              </a:rPr>
              <a:t>The aim is to find out how much of these raw materials  could be provided if a plant for recycling waste were built  just outside the</a:t>
            </a:r>
            <a:r>
              <a:rPr dirty="0" sz="1100" spc="-5">
                <a:latin typeface="Arial"/>
                <a:cs typeface="Arial"/>
              </a:rPr>
              <a:t> city.</a:t>
            </a:r>
            <a:endParaRPr sz="1100">
              <a:latin typeface="Arial"/>
              <a:cs typeface="Arial"/>
            </a:endParaRPr>
          </a:p>
          <a:p>
            <a:pPr marL="269875" marR="5080" indent="-228600">
              <a:lnSpc>
                <a:spcPct val="110000"/>
              </a:lnSpc>
              <a:buAutoNum type="alphaLcParenBoth"/>
              <a:tabLst>
                <a:tab pos="270510" algn="l"/>
                <a:tab pos="1511300" algn="l"/>
              </a:tabLst>
            </a:pPr>
            <a:r>
              <a:rPr dirty="0" sz="1100">
                <a:latin typeface="Arial"/>
                <a:cs typeface="Arial"/>
              </a:rPr>
              <a:t>All these ideas </a:t>
            </a:r>
            <a:r>
              <a:rPr dirty="0" sz="1100" spc="-10">
                <a:latin typeface="Arial"/>
                <a:cs typeface="Arial"/>
              </a:rPr>
              <a:t>are </a:t>
            </a:r>
            <a:r>
              <a:rPr dirty="0" sz="1100">
                <a:latin typeface="Arial"/>
                <a:cs typeface="Arial"/>
              </a:rPr>
              <a:t>already being made use of, but </a:t>
            </a:r>
            <a:r>
              <a:rPr dirty="0" sz="1100" spc="-10">
                <a:latin typeface="Arial"/>
                <a:cs typeface="Arial"/>
              </a:rPr>
              <a:t>what </a:t>
            </a:r>
            <a:r>
              <a:rPr dirty="0" sz="1100">
                <a:latin typeface="Arial"/>
                <a:cs typeface="Arial"/>
              </a:rPr>
              <a:t>is  new is the</a:t>
            </a:r>
            <a:r>
              <a:rPr dirty="0" sz="1100" spc="110">
                <a:latin typeface="Arial"/>
                <a:cs typeface="Arial"/>
              </a:rPr>
              <a:t> </a:t>
            </a:r>
            <a:r>
              <a:rPr dirty="0" sz="1100">
                <a:latin typeface="Arial"/>
                <a:cs typeface="Arial"/>
              </a:rPr>
              <a:t>idea</a:t>
            </a:r>
            <a:r>
              <a:rPr dirty="0" sz="1100" spc="35">
                <a:latin typeface="Arial"/>
                <a:cs typeface="Arial"/>
              </a:rPr>
              <a:t> </a:t>
            </a:r>
            <a:r>
              <a:rPr dirty="0" sz="1100">
                <a:latin typeface="Arial"/>
                <a:cs typeface="Arial"/>
              </a:rPr>
              <a:t>of	</a:t>
            </a:r>
            <a:r>
              <a:rPr dirty="0" sz="1100" spc="-5">
                <a:latin typeface="Arial"/>
                <a:cs typeface="Arial"/>
              </a:rPr>
              <a:t>combining </a:t>
            </a:r>
            <a:r>
              <a:rPr dirty="0" sz="1100">
                <a:latin typeface="Arial"/>
                <a:cs typeface="Arial"/>
              </a:rPr>
              <a:t>them on such a large scale  in a single plant </a:t>
            </a:r>
            <a:r>
              <a:rPr dirty="0" sz="1100" spc="-5">
                <a:latin typeface="Arial"/>
                <a:cs typeface="Arial"/>
              </a:rPr>
              <a:t>designed </a:t>
            </a:r>
            <a:r>
              <a:rPr dirty="0" sz="1100">
                <a:latin typeface="Arial"/>
                <a:cs typeface="Arial"/>
              </a:rPr>
              <a:t>to </a:t>
            </a:r>
            <a:r>
              <a:rPr dirty="0" sz="1100" spc="-5">
                <a:latin typeface="Arial"/>
                <a:cs typeface="Arial"/>
              </a:rPr>
              <a:t>recycle </a:t>
            </a:r>
            <a:r>
              <a:rPr dirty="0" sz="1100">
                <a:latin typeface="Arial"/>
                <a:cs typeface="Arial"/>
              </a:rPr>
              <a:t>most types of</a:t>
            </a:r>
            <a:r>
              <a:rPr dirty="0" sz="1100" spc="-10">
                <a:latin typeface="Arial"/>
                <a:cs typeface="Arial"/>
              </a:rPr>
              <a:t> </a:t>
            </a:r>
            <a:r>
              <a:rPr dirty="0" sz="1100">
                <a:latin typeface="Arial"/>
                <a:cs typeface="Arial"/>
              </a:rPr>
              <a:t>waste.</a:t>
            </a:r>
            <a:endParaRPr sz="1100">
              <a:latin typeface="Arial"/>
              <a:cs typeface="Arial"/>
            </a:endParaRPr>
          </a:p>
          <a:p>
            <a:pPr marL="269875" marR="295275" indent="-228600">
              <a:lnSpc>
                <a:spcPts val="1460"/>
              </a:lnSpc>
              <a:spcBef>
                <a:spcPts val="65"/>
              </a:spcBef>
              <a:buAutoNum type="alphaLcParenBoth"/>
              <a:tabLst>
                <a:tab pos="270510" algn="l"/>
              </a:tabLst>
            </a:pPr>
            <a:r>
              <a:rPr dirty="0" sz="1100">
                <a:latin typeface="Arial"/>
                <a:cs typeface="Arial"/>
              </a:rPr>
              <a:t>A new concept </a:t>
            </a:r>
            <a:r>
              <a:rPr dirty="0" sz="1100" spc="-15">
                <a:latin typeface="Arial"/>
                <a:cs typeface="Arial"/>
              </a:rPr>
              <a:t>of </a:t>
            </a:r>
            <a:r>
              <a:rPr dirty="0" sz="1100">
                <a:latin typeface="Arial"/>
                <a:cs typeface="Arial"/>
              </a:rPr>
              <a:t>recycling waste is taking shape in</a:t>
            </a:r>
            <a:r>
              <a:rPr dirty="0" sz="1100" spc="-60">
                <a:latin typeface="Arial"/>
                <a:cs typeface="Arial"/>
              </a:rPr>
              <a:t> </a:t>
            </a:r>
            <a:r>
              <a:rPr dirty="0" sz="1100">
                <a:latin typeface="Arial"/>
                <a:cs typeface="Arial"/>
              </a:rPr>
              <a:t>the  form of a</a:t>
            </a:r>
            <a:r>
              <a:rPr dirty="0" sz="1100" spc="-5">
                <a:latin typeface="Arial"/>
                <a:cs typeface="Arial"/>
              </a:rPr>
              <a:t> project.</a:t>
            </a:r>
            <a:endParaRPr sz="1100">
              <a:latin typeface="Arial"/>
              <a:cs typeface="Arial"/>
            </a:endParaRPr>
          </a:p>
          <a:p>
            <a:pPr marL="269875" marR="114935" indent="-228600">
              <a:lnSpc>
                <a:spcPts val="1450"/>
              </a:lnSpc>
              <a:spcBef>
                <a:spcPts val="5"/>
              </a:spcBef>
              <a:buAutoNum type="alphaLcParenBoth"/>
              <a:tabLst>
                <a:tab pos="270510" algn="l"/>
              </a:tabLst>
            </a:pPr>
            <a:r>
              <a:rPr dirty="0" sz="1100">
                <a:latin typeface="Arial"/>
                <a:cs typeface="Arial"/>
              </a:rPr>
              <a:t>This plant </a:t>
            </a:r>
            <a:r>
              <a:rPr dirty="0" sz="1100" spc="-5">
                <a:latin typeface="Arial"/>
                <a:cs typeface="Arial"/>
              </a:rPr>
              <a:t>would </a:t>
            </a:r>
            <a:r>
              <a:rPr dirty="0" sz="1100">
                <a:latin typeface="Arial"/>
                <a:cs typeface="Arial"/>
              </a:rPr>
              <a:t>recycle not only metal such as </a:t>
            </a:r>
            <a:r>
              <a:rPr dirty="0" sz="1100" spc="-5">
                <a:latin typeface="Arial"/>
                <a:cs typeface="Arial"/>
              </a:rPr>
              <a:t>steel,</a:t>
            </a:r>
            <a:r>
              <a:rPr dirty="0" sz="1100" spc="-40">
                <a:latin typeface="Arial"/>
                <a:cs typeface="Arial"/>
              </a:rPr>
              <a:t> </a:t>
            </a:r>
            <a:r>
              <a:rPr dirty="0" sz="1100">
                <a:latin typeface="Arial"/>
                <a:cs typeface="Arial"/>
              </a:rPr>
              <a:t>lead  and copper, but also paper and rubber as</a:t>
            </a:r>
            <a:r>
              <a:rPr dirty="0" sz="1100" spc="235">
                <a:latin typeface="Arial"/>
                <a:cs typeface="Arial"/>
              </a:rPr>
              <a:t> </a:t>
            </a:r>
            <a:r>
              <a:rPr dirty="0" sz="1100" spc="-5">
                <a:latin typeface="Arial"/>
                <a:cs typeface="Arial"/>
              </a:rPr>
              <a:t>well.</a:t>
            </a:r>
            <a:endParaRPr sz="1100">
              <a:latin typeface="Arial"/>
              <a:cs typeface="Arial"/>
            </a:endParaRPr>
          </a:p>
          <a:p>
            <a:pPr marL="269875" indent="-229235">
              <a:lnSpc>
                <a:spcPct val="100000"/>
              </a:lnSpc>
              <a:spcBef>
                <a:spcPts val="75"/>
              </a:spcBef>
              <a:buAutoNum type="alphaLcParenBoth"/>
              <a:tabLst>
                <a:tab pos="270510" algn="l"/>
              </a:tabLst>
            </a:pPr>
            <a:r>
              <a:rPr dirty="0" sz="1100">
                <a:latin typeface="Arial"/>
                <a:cs typeface="Arial"/>
              </a:rPr>
              <a:t>The latest </a:t>
            </a:r>
            <a:r>
              <a:rPr dirty="0" sz="1100" spc="-5">
                <a:latin typeface="Arial"/>
                <a:cs typeface="Arial"/>
              </a:rPr>
              <a:t>project </a:t>
            </a:r>
            <a:r>
              <a:rPr dirty="0" sz="1100">
                <a:latin typeface="Arial"/>
                <a:cs typeface="Arial"/>
              </a:rPr>
              <a:t>is to take a </a:t>
            </a:r>
            <a:r>
              <a:rPr dirty="0" sz="1100" spc="-5">
                <a:latin typeface="Arial"/>
                <a:cs typeface="Arial"/>
              </a:rPr>
              <a:t>city </a:t>
            </a:r>
            <a:r>
              <a:rPr dirty="0" sz="1100">
                <a:latin typeface="Arial"/>
                <a:cs typeface="Arial"/>
              </a:rPr>
              <a:t>of around </a:t>
            </a:r>
            <a:r>
              <a:rPr dirty="0" sz="1100" spc="-5">
                <a:latin typeface="Arial"/>
                <a:cs typeface="Arial"/>
              </a:rPr>
              <a:t>half </a:t>
            </a:r>
            <a:r>
              <a:rPr dirty="0" sz="1100">
                <a:latin typeface="Arial"/>
                <a:cs typeface="Arial"/>
              </a:rPr>
              <a:t>a million</a:t>
            </a:r>
            <a:endParaRPr sz="1100">
              <a:latin typeface="Arial"/>
              <a:cs typeface="Arial"/>
            </a:endParaRPr>
          </a:p>
          <a:p>
            <a:pPr marL="269875" marR="8255" indent="38100">
              <a:lnSpc>
                <a:spcPct val="110000"/>
              </a:lnSpc>
              <a:spcBef>
                <a:spcPts val="10"/>
              </a:spcBef>
              <a:tabLst>
                <a:tab pos="3181985" algn="l"/>
              </a:tabLst>
            </a:pPr>
            <a:r>
              <a:rPr dirty="0" sz="1100">
                <a:latin typeface="Arial"/>
                <a:cs typeface="Arial"/>
              </a:rPr>
              <a:t>inhabitants  and  discover  exactly</a:t>
            </a:r>
            <a:r>
              <a:rPr dirty="0" sz="1100" spc="60">
                <a:latin typeface="Arial"/>
                <a:cs typeface="Arial"/>
              </a:rPr>
              <a:t> </a:t>
            </a:r>
            <a:r>
              <a:rPr dirty="0" sz="1100">
                <a:latin typeface="Arial"/>
                <a:cs typeface="Arial"/>
              </a:rPr>
              <a:t>what</a:t>
            </a:r>
            <a:r>
              <a:rPr dirty="0" sz="1100" spc="240">
                <a:latin typeface="Arial"/>
                <a:cs typeface="Arial"/>
              </a:rPr>
              <a:t> </a:t>
            </a:r>
            <a:r>
              <a:rPr dirty="0" sz="1100">
                <a:latin typeface="Arial"/>
                <a:cs typeface="Arial"/>
              </a:rPr>
              <a:t>raw	materials go  into it and </a:t>
            </a:r>
            <a:r>
              <a:rPr dirty="0" sz="1100" spc="-5">
                <a:latin typeface="Arial"/>
                <a:cs typeface="Arial"/>
              </a:rPr>
              <a:t>what </a:t>
            </a:r>
            <a:r>
              <a:rPr dirty="0" sz="1100">
                <a:latin typeface="Arial"/>
                <a:cs typeface="Arial"/>
              </a:rPr>
              <a:t>goes</a:t>
            </a:r>
            <a:r>
              <a:rPr dirty="0" sz="1100" spc="-5">
                <a:latin typeface="Arial"/>
                <a:cs typeface="Arial"/>
              </a:rPr>
              <a:t> </a:t>
            </a:r>
            <a:r>
              <a:rPr dirty="0" sz="1100">
                <a:latin typeface="Arial"/>
                <a:cs typeface="Arial"/>
              </a:rPr>
              <a:t>out.</a:t>
            </a:r>
            <a:endParaRPr sz="1100">
              <a:latin typeface="Arial"/>
              <a:cs typeface="Arial"/>
            </a:endParaRPr>
          </a:p>
          <a:p>
            <a:pPr marL="269875" marR="186690" indent="-228600">
              <a:lnSpc>
                <a:spcPct val="110000"/>
              </a:lnSpc>
              <a:buAutoNum type="alphaLcParenBoth" startAt="6"/>
              <a:tabLst>
                <a:tab pos="270510" algn="l"/>
              </a:tabLst>
            </a:pPr>
            <a:r>
              <a:rPr dirty="0" sz="1100">
                <a:latin typeface="Arial"/>
                <a:cs typeface="Arial"/>
              </a:rPr>
              <a:t>Methods </a:t>
            </a:r>
            <a:r>
              <a:rPr dirty="0" sz="1100" spc="-10">
                <a:latin typeface="Arial"/>
                <a:cs typeface="Arial"/>
              </a:rPr>
              <a:t>have </a:t>
            </a:r>
            <a:r>
              <a:rPr dirty="0" sz="1100">
                <a:latin typeface="Arial"/>
                <a:cs typeface="Arial"/>
              </a:rPr>
              <a:t>been discovered for example for </a:t>
            </a:r>
            <a:r>
              <a:rPr dirty="0" sz="1100" spc="-5">
                <a:latin typeface="Arial"/>
                <a:cs typeface="Arial"/>
              </a:rPr>
              <a:t>removing  </a:t>
            </a:r>
            <a:r>
              <a:rPr dirty="0" sz="1100">
                <a:latin typeface="Arial"/>
                <a:cs typeface="Arial"/>
              </a:rPr>
              <a:t>the ink from</a:t>
            </a:r>
            <a:r>
              <a:rPr dirty="0" sz="1100" spc="-5">
                <a:latin typeface="Arial"/>
                <a:cs typeface="Arial"/>
              </a:rPr>
              <a:t> newsprint.</a:t>
            </a:r>
            <a:endParaRPr sz="1100">
              <a:latin typeface="Arial"/>
              <a:cs typeface="Arial"/>
            </a:endParaRPr>
          </a:p>
          <a:p>
            <a:pPr marL="261620" indent="-249554">
              <a:lnSpc>
                <a:spcPct val="100000"/>
              </a:lnSpc>
              <a:spcBef>
                <a:spcPts val="135"/>
              </a:spcBef>
              <a:buAutoNum type="alphaLcParenBoth" startAt="6"/>
              <a:tabLst>
                <a:tab pos="262255" algn="l"/>
              </a:tabLst>
            </a:pPr>
            <a:r>
              <a:rPr dirty="0" sz="1100">
                <a:latin typeface="Arial"/>
                <a:cs typeface="Arial"/>
              </a:rPr>
              <a:t>This </a:t>
            </a:r>
            <a:r>
              <a:rPr dirty="0" sz="1100" spc="-5">
                <a:latin typeface="Arial"/>
                <a:cs typeface="Arial"/>
              </a:rPr>
              <a:t>would </a:t>
            </a:r>
            <a:r>
              <a:rPr dirty="0" sz="1100">
                <a:latin typeface="Arial"/>
                <a:cs typeface="Arial"/>
              </a:rPr>
              <a:t>enable the paper to be used</a:t>
            </a:r>
            <a:r>
              <a:rPr dirty="0" sz="1100" spc="-45">
                <a:latin typeface="Arial"/>
                <a:cs typeface="Arial"/>
              </a:rPr>
              <a:t> </a:t>
            </a:r>
            <a:r>
              <a:rPr dirty="0" sz="1100">
                <a:latin typeface="Arial"/>
                <a:cs typeface="Arial"/>
              </a:rPr>
              <a:t>again.</a:t>
            </a:r>
            <a:endParaRPr sz="1100">
              <a:latin typeface="Arial"/>
              <a:cs typeface="Arial"/>
            </a:endParaRPr>
          </a:p>
          <a:p>
            <a:pPr marL="247015" marR="184785" indent="-234950">
              <a:lnSpc>
                <a:spcPct val="110000"/>
              </a:lnSpc>
              <a:spcBef>
                <a:spcPts val="10"/>
              </a:spcBef>
              <a:buAutoNum type="alphaLcParenBoth" startAt="6"/>
              <a:tabLst>
                <a:tab pos="262255" algn="l"/>
                <a:tab pos="1677035" algn="l"/>
              </a:tabLst>
            </a:pPr>
            <a:r>
              <a:rPr dirty="0" sz="1100">
                <a:latin typeface="Arial"/>
                <a:cs typeface="Arial"/>
              </a:rPr>
              <a:t>Also through these </a:t>
            </a:r>
            <a:r>
              <a:rPr dirty="0" sz="1100" spc="-5">
                <a:latin typeface="Arial"/>
                <a:cs typeface="Arial"/>
              </a:rPr>
              <a:t>methods, </a:t>
            </a:r>
            <a:r>
              <a:rPr dirty="0" sz="1100">
                <a:latin typeface="Arial"/>
                <a:cs typeface="Arial"/>
              </a:rPr>
              <a:t>valuable </a:t>
            </a:r>
            <a:r>
              <a:rPr dirty="0" sz="1100" spc="-10">
                <a:latin typeface="Arial"/>
                <a:cs typeface="Arial"/>
              </a:rPr>
              <a:t>oils </a:t>
            </a:r>
            <a:r>
              <a:rPr dirty="0" sz="1100">
                <a:latin typeface="Arial"/>
                <a:cs typeface="Arial"/>
              </a:rPr>
              <a:t>and gases can  be obtained</a:t>
            </a:r>
            <a:r>
              <a:rPr dirty="0" sz="1100" spc="-15">
                <a:latin typeface="Arial"/>
                <a:cs typeface="Arial"/>
              </a:rPr>
              <a:t> </a:t>
            </a:r>
            <a:r>
              <a:rPr dirty="0" sz="1100">
                <a:latin typeface="Arial"/>
                <a:cs typeface="Arial"/>
              </a:rPr>
              <a:t>from</a:t>
            </a:r>
            <a:r>
              <a:rPr dirty="0" sz="1100" spc="10">
                <a:latin typeface="Arial"/>
                <a:cs typeface="Arial"/>
              </a:rPr>
              <a:t> </a:t>
            </a:r>
            <a:r>
              <a:rPr dirty="0" sz="1100">
                <a:latin typeface="Arial"/>
                <a:cs typeface="Arial"/>
              </a:rPr>
              <a:t>old	</a:t>
            </a:r>
            <a:r>
              <a:rPr dirty="0" sz="1100" spc="-5">
                <a:latin typeface="Arial"/>
                <a:cs typeface="Arial"/>
              </a:rPr>
              <a:t>motorcars.</a:t>
            </a:r>
            <a:endParaRPr sz="1100">
              <a:latin typeface="Arial"/>
              <a:cs typeface="Arial"/>
            </a:endParaRPr>
          </a:p>
          <a:p>
            <a:pPr>
              <a:lnSpc>
                <a:spcPct val="100000"/>
              </a:lnSpc>
              <a:spcBef>
                <a:spcPts val="50"/>
              </a:spcBef>
            </a:pPr>
            <a:endParaRPr sz="1200">
              <a:latin typeface="Arial"/>
              <a:cs typeface="Arial"/>
            </a:endParaRPr>
          </a:p>
          <a:p>
            <a:pPr marL="184785" marR="6350" indent="-172720">
              <a:lnSpc>
                <a:spcPct val="110900"/>
              </a:lnSpc>
              <a:buAutoNum type="arabicPeriod" startAt="7"/>
              <a:tabLst>
                <a:tab pos="185420" algn="l"/>
              </a:tabLst>
            </a:pPr>
            <a:r>
              <a:rPr dirty="0" sz="1100" b="1">
                <a:latin typeface="Arial"/>
                <a:cs typeface="Arial"/>
              </a:rPr>
              <a:t>Write an </a:t>
            </a:r>
            <a:r>
              <a:rPr dirty="0" sz="1100" spc="-5" b="1">
                <a:latin typeface="Arial"/>
                <a:cs typeface="Arial"/>
              </a:rPr>
              <a:t>argumentative </a:t>
            </a:r>
            <a:r>
              <a:rPr dirty="0" sz="1100" b="1">
                <a:latin typeface="Arial"/>
                <a:cs typeface="Arial"/>
              </a:rPr>
              <a:t>essay on “Is nuclear energy  useful to the</a:t>
            </a:r>
            <a:r>
              <a:rPr dirty="0" sz="1100" spc="-5" b="1">
                <a:latin typeface="Arial"/>
                <a:cs typeface="Arial"/>
              </a:rPr>
              <a:t> </a:t>
            </a:r>
            <a:r>
              <a:rPr dirty="0" sz="1100" b="1">
                <a:latin typeface="Arial"/>
                <a:cs typeface="Arial"/>
              </a:rPr>
              <a:t>man?”</a:t>
            </a:r>
            <a:endParaRPr sz="1100">
              <a:latin typeface="Arial"/>
              <a:cs typeface="Arial"/>
            </a:endParaRPr>
          </a:p>
          <a:p>
            <a:pPr>
              <a:lnSpc>
                <a:spcPct val="100000"/>
              </a:lnSpc>
              <a:spcBef>
                <a:spcPts val="15"/>
              </a:spcBef>
              <a:buFont typeface="Arial"/>
              <a:buAutoNum type="arabicPeriod" startAt="7"/>
            </a:pPr>
            <a:endParaRPr sz="1250">
              <a:latin typeface="Arial"/>
              <a:cs typeface="Arial"/>
            </a:endParaRPr>
          </a:p>
          <a:p>
            <a:pPr marL="185420" marR="527050" indent="-185420">
              <a:lnSpc>
                <a:spcPct val="110000"/>
              </a:lnSpc>
              <a:buAutoNum type="arabicPeriod" startAt="7"/>
              <a:tabLst>
                <a:tab pos="185420" algn="l"/>
              </a:tabLst>
            </a:pPr>
            <a:r>
              <a:rPr dirty="0" sz="1100" b="1">
                <a:latin typeface="Arial"/>
                <a:cs typeface="Arial"/>
              </a:rPr>
              <a:t>Read the </a:t>
            </a:r>
            <a:r>
              <a:rPr dirty="0" sz="1100" spc="-5" b="1">
                <a:latin typeface="Arial"/>
                <a:cs typeface="Arial"/>
              </a:rPr>
              <a:t>following </a:t>
            </a:r>
            <a:r>
              <a:rPr dirty="0" sz="1100" b="1">
                <a:latin typeface="Arial"/>
                <a:cs typeface="Arial"/>
              </a:rPr>
              <a:t>paragraph and </a:t>
            </a:r>
            <a:r>
              <a:rPr dirty="0" sz="1100" spc="-5" b="1">
                <a:latin typeface="Arial"/>
                <a:cs typeface="Arial"/>
              </a:rPr>
              <a:t>frame </a:t>
            </a:r>
            <a:r>
              <a:rPr dirty="0" sz="1100" b="1">
                <a:latin typeface="Arial"/>
                <a:cs typeface="Arial"/>
              </a:rPr>
              <a:t>as many  questions as</a:t>
            </a:r>
            <a:r>
              <a:rPr dirty="0" sz="1100" spc="-35" b="1">
                <a:latin typeface="Arial"/>
                <a:cs typeface="Arial"/>
              </a:rPr>
              <a:t> </a:t>
            </a:r>
            <a:r>
              <a:rPr dirty="0" sz="1100" b="1">
                <a:latin typeface="Arial"/>
                <a:cs typeface="Arial"/>
              </a:rPr>
              <a:t>possible.</a:t>
            </a:r>
            <a:endParaRPr sz="1100">
              <a:latin typeface="Arial"/>
              <a:cs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idx="7" sz="quarter"/>
          </p:nvPr>
        </p:nvSpPr>
        <p:spPr>
          <a:prstGeom prst="rect"/>
        </p:spPr>
        <p:txBody>
          <a:bodyPr wrap="square" lIns="0" tIns="6350" rIns="0" bIns="0" rtlCol="0" vert="horz">
            <a:spAutoFit/>
          </a:bodyPr>
          <a:lstStyle/>
          <a:p>
            <a:pPr marL="12700">
              <a:lnSpc>
                <a:spcPct val="100000"/>
              </a:lnSpc>
              <a:spcBef>
                <a:spcPts val="50"/>
              </a:spcBef>
            </a:pPr>
            <a:r>
              <a:rPr dirty="0" spc="-100"/>
              <a:t>Page </a:t>
            </a:r>
            <a:fld id="{81D60167-4931-47E6-BA6A-407CBD079E47}" type="slidenum">
              <a:rPr dirty="0" b="1">
                <a:latin typeface="Calibri"/>
                <a:cs typeface="Calibri"/>
              </a:rPr>
              <a:t>38</a:t>
            </a:fld>
            <a:r>
              <a:rPr dirty="0" b="1">
                <a:latin typeface="Calibri"/>
                <a:cs typeface="Calibri"/>
              </a:rPr>
              <a:t> </a:t>
            </a:r>
            <a:r>
              <a:rPr dirty="0" spc="-10"/>
              <a:t>of</a:t>
            </a:r>
            <a:r>
              <a:rPr dirty="0" spc="-90"/>
              <a:t> </a:t>
            </a:r>
            <a:r>
              <a:rPr dirty="0" b="1">
                <a:latin typeface="Calibri"/>
                <a:cs typeface="Calibri"/>
              </a:rPr>
              <a:t>46</a:t>
            </a:r>
          </a:p>
        </p:txBody>
      </p:sp>
      <p:sp>
        <p:nvSpPr>
          <p:cNvPr id="2" name="object 2"/>
          <p:cNvSpPr txBox="1"/>
          <p:nvPr/>
        </p:nvSpPr>
        <p:spPr>
          <a:xfrm>
            <a:off x="711200" y="436891"/>
            <a:ext cx="1539240" cy="193675"/>
          </a:xfrm>
          <a:prstGeom prst="rect">
            <a:avLst/>
          </a:prstGeom>
        </p:spPr>
        <p:txBody>
          <a:bodyPr wrap="square" lIns="0" tIns="12700" rIns="0" bIns="0" rtlCol="0" vert="horz">
            <a:spAutoFit/>
          </a:bodyPr>
          <a:lstStyle/>
          <a:p>
            <a:pPr marL="12700">
              <a:lnSpc>
                <a:spcPct val="100000"/>
              </a:lnSpc>
              <a:spcBef>
                <a:spcPts val="100"/>
              </a:spcBef>
            </a:pPr>
            <a:r>
              <a:rPr dirty="0" sz="1100" spc="-120">
                <a:latin typeface="Arial"/>
                <a:cs typeface="Arial"/>
              </a:rPr>
              <a:t>SATHYABAMA</a:t>
            </a:r>
            <a:r>
              <a:rPr dirty="0" sz="1100" spc="-70">
                <a:latin typeface="Arial"/>
                <a:cs typeface="Arial"/>
              </a:rPr>
              <a:t> </a:t>
            </a:r>
            <a:r>
              <a:rPr dirty="0" sz="1100" spc="-135">
                <a:latin typeface="Arial"/>
                <a:cs typeface="Arial"/>
              </a:rPr>
              <a:t>UNIVERSITY</a:t>
            </a:r>
            <a:endParaRPr sz="1100">
              <a:latin typeface="Arial"/>
              <a:cs typeface="Arial"/>
            </a:endParaRPr>
          </a:p>
        </p:txBody>
      </p:sp>
      <p:sp>
        <p:nvSpPr>
          <p:cNvPr id="3" name="object 3"/>
          <p:cNvSpPr txBox="1"/>
          <p:nvPr/>
        </p:nvSpPr>
        <p:spPr>
          <a:xfrm>
            <a:off x="3047505" y="436891"/>
            <a:ext cx="1629410" cy="193675"/>
          </a:xfrm>
          <a:prstGeom prst="rect">
            <a:avLst/>
          </a:prstGeom>
        </p:spPr>
        <p:txBody>
          <a:bodyPr wrap="square" lIns="0" tIns="12700" rIns="0" bIns="0" rtlCol="0" vert="horz">
            <a:spAutoFit/>
          </a:bodyPr>
          <a:lstStyle/>
          <a:p>
            <a:pPr marL="12700">
              <a:lnSpc>
                <a:spcPct val="100000"/>
              </a:lnSpc>
              <a:spcBef>
                <a:spcPts val="100"/>
              </a:spcBef>
            </a:pPr>
            <a:r>
              <a:rPr dirty="0" sz="1100" spc="-85">
                <a:latin typeface="Arial"/>
                <a:cs typeface="Arial"/>
              </a:rPr>
              <a:t>UNIT </a:t>
            </a:r>
            <a:r>
              <a:rPr dirty="0" sz="1100" spc="-70">
                <a:latin typeface="Arial"/>
                <a:cs typeface="Arial"/>
              </a:rPr>
              <a:t>IV </a:t>
            </a:r>
            <a:r>
              <a:rPr dirty="0" sz="1100" spc="-135">
                <a:latin typeface="Arial"/>
                <a:cs typeface="Arial"/>
              </a:rPr>
              <a:t>FLYING </a:t>
            </a:r>
            <a:r>
              <a:rPr dirty="0" sz="1100" spc="-55">
                <a:latin typeface="Arial"/>
                <a:cs typeface="Arial"/>
              </a:rPr>
              <a:t>IN</a:t>
            </a:r>
            <a:r>
              <a:rPr dirty="0" sz="1100" spc="-185">
                <a:latin typeface="Arial"/>
                <a:cs typeface="Arial"/>
              </a:rPr>
              <a:t> </a:t>
            </a:r>
            <a:r>
              <a:rPr dirty="0" sz="1100" spc="-160">
                <a:latin typeface="Arial"/>
                <a:cs typeface="Arial"/>
              </a:rPr>
              <a:t>COLOURS</a:t>
            </a:r>
            <a:endParaRPr sz="1100">
              <a:latin typeface="Arial"/>
              <a:cs typeface="Arial"/>
            </a:endParaRPr>
          </a:p>
        </p:txBody>
      </p:sp>
      <p:sp>
        <p:nvSpPr>
          <p:cNvPr id="4" name="object 4"/>
          <p:cNvSpPr txBox="1"/>
          <p:nvPr/>
        </p:nvSpPr>
        <p:spPr>
          <a:xfrm>
            <a:off x="711200" y="1053182"/>
            <a:ext cx="3991610" cy="5937250"/>
          </a:xfrm>
          <a:prstGeom prst="rect">
            <a:avLst/>
          </a:prstGeom>
        </p:spPr>
        <p:txBody>
          <a:bodyPr wrap="square" lIns="0" tIns="12065" rIns="0" bIns="0" rtlCol="0" vert="horz">
            <a:spAutoFit/>
          </a:bodyPr>
          <a:lstStyle/>
          <a:p>
            <a:pPr algn="just" marL="299085" marR="5080">
              <a:lnSpc>
                <a:spcPct val="110200"/>
              </a:lnSpc>
              <a:spcBef>
                <a:spcPts val="95"/>
              </a:spcBef>
            </a:pPr>
            <a:r>
              <a:rPr dirty="0" sz="1100">
                <a:latin typeface="Arial"/>
                <a:cs typeface="Arial"/>
              </a:rPr>
              <a:t>Winner of the Lindbergh Prize for Innovation in 2012, the  </a:t>
            </a:r>
            <a:r>
              <a:rPr dirty="0" sz="1100">
                <a:latin typeface="Arial"/>
                <a:cs typeface="Arial"/>
                <a:hlinkClick r:id="rId2"/>
              </a:rPr>
              <a:t>Volocopter</a:t>
            </a:r>
            <a:r>
              <a:rPr dirty="0" sz="1100">
                <a:latin typeface="Arial"/>
                <a:cs typeface="Arial"/>
              </a:rPr>
              <a:t> is the first manned electric multirotor craft. E-  Volo's aim was to build a helo that could be </a:t>
            </a:r>
            <a:r>
              <a:rPr dirty="0" sz="1100" spc="5">
                <a:latin typeface="Arial"/>
                <a:cs typeface="Arial"/>
              </a:rPr>
              <a:t>run </a:t>
            </a:r>
            <a:r>
              <a:rPr dirty="0" sz="1100">
                <a:latin typeface="Arial"/>
                <a:cs typeface="Arial"/>
              </a:rPr>
              <a:t>for pennies  using a multirotor system that removed the need for  complex mechanics. While normal helicopters </a:t>
            </a:r>
            <a:r>
              <a:rPr dirty="0" sz="1100" spc="-5">
                <a:latin typeface="Arial"/>
                <a:cs typeface="Arial"/>
              </a:rPr>
              <a:t>require</a:t>
            </a:r>
            <a:r>
              <a:rPr dirty="0" sz="1100" spc="-40">
                <a:latin typeface="Arial"/>
                <a:cs typeface="Arial"/>
              </a:rPr>
              <a:t> </a:t>
            </a:r>
            <a:r>
              <a:rPr dirty="0" sz="1100">
                <a:latin typeface="Arial"/>
                <a:cs typeface="Arial"/>
              </a:rPr>
              <a:t>bulky  and </a:t>
            </a:r>
            <a:r>
              <a:rPr dirty="0" sz="1100" spc="-5">
                <a:latin typeface="Arial"/>
                <a:cs typeface="Arial"/>
              </a:rPr>
              <a:t>expensive </a:t>
            </a:r>
            <a:r>
              <a:rPr dirty="0" sz="1100">
                <a:latin typeface="Arial"/>
                <a:cs typeface="Arial"/>
              </a:rPr>
              <a:t>pitch control assemblies to steer, the  Volocopter changes direction simply by changing the  relative speeds of the rotors. The initial version is a pure  pleasure craft with a flight time of about 20 minutes. The  </a:t>
            </a:r>
            <a:r>
              <a:rPr dirty="0" sz="1100" spc="-5">
                <a:latin typeface="Arial"/>
                <a:cs typeface="Arial"/>
              </a:rPr>
              <a:t>follow-up </a:t>
            </a:r>
            <a:r>
              <a:rPr dirty="0" sz="1100">
                <a:latin typeface="Arial"/>
                <a:cs typeface="Arial"/>
              </a:rPr>
              <a:t>under development, called VC-200, will feature  an enclosed cockpit for </a:t>
            </a:r>
            <a:r>
              <a:rPr dirty="0" sz="1100" spc="-10">
                <a:latin typeface="Arial"/>
                <a:cs typeface="Arial"/>
              </a:rPr>
              <a:t>two </a:t>
            </a:r>
            <a:r>
              <a:rPr dirty="0" sz="1100">
                <a:latin typeface="Arial"/>
                <a:cs typeface="Arial"/>
              </a:rPr>
              <a:t>and an endurance of about an  hour.</a:t>
            </a:r>
            <a:endParaRPr sz="1100">
              <a:latin typeface="Arial"/>
              <a:cs typeface="Arial"/>
            </a:endParaRPr>
          </a:p>
          <a:p>
            <a:pPr>
              <a:lnSpc>
                <a:spcPct val="100000"/>
              </a:lnSpc>
            </a:pPr>
            <a:endParaRPr sz="1250">
              <a:latin typeface="Arial"/>
              <a:cs typeface="Arial"/>
            </a:endParaRPr>
          </a:p>
          <a:p>
            <a:pPr marL="299085" marR="5080" indent="-287020">
              <a:lnSpc>
                <a:spcPct val="110300"/>
              </a:lnSpc>
            </a:pPr>
            <a:r>
              <a:rPr dirty="0" sz="1100" b="1">
                <a:latin typeface="Arial"/>
                <a:cs typeface="Arial"/>
              </a:rPr>
              <a:t>9.Read the passage on ‘ Wires” and </a:t>
            </a:r>
            <a:r>
              <a:rPr dirty="0" sz="1100" spc="-5" b="1">
                <a:latin typeface="Arial"/>
                <a:cs typeface="Arial"/>
              </a:rPr>
              <a:t>prepare </a:t>
            </a:r>
            <a:r>
              <a:rPr dirty="0" sz="1100" b="1">
                <a:latin typeface="Arial"/>
                <a:cs typeface="Arial"/>
              </a:rPr>
              <a:t>notes:  </a:t>
            </a:r>
            <a:r>
              <a:rPr dirty="0" sz="1100">
                <a:latin typeface="Arial"/>
                <a:cs typeface="Arial"/>
              </a:rPr>
              <a:t>Electrical wires have markings stamped or </a:t>
            </a:r>
            <a:r>
              <a:rPr dirty="0" sz="1100" spc="-5">
                <a:latin typeface="Arial"/>
                <a:cs typeface="Arial"/>
              </a:rPr>
              <a:t>printed </a:t>
            </a:r>
            <a:r>
              <a:rPr dirty="0" sz="1100">
                <a:latin typeface="Arial"/>
                <a:cs typeface="Arial"/>
              </a:rPr>
              <a:t>on the  outside sheath of the cable. These </a:t>
            </a:r>
            <a:r>
              <a:rPr dirty="0" sz="1100" spc="-5">
                <a:latin typeface="Arial"/>
                <a:cs typeface="Arial"/>
              </a:rPr>
              <a:t>markings </a:t>
            </a:r>
            <a:r>
              <a:rPr dirty="0" sz="1100">
                <a:latin typeface="Arial"/>
                <a:cs typeface="Arial"/>
              </a:rPr>
              <a:t>tell what type  and size of wire that you have. But looking deeper, the  color of the wires inside of the </a:t>
            </a:r>
            <a:r>
              <a:rPr dirty="0" sz="1100" spc="-5">
                <a:latin typeface="Arial"/>
                <a:cs typeface="Arial"/>
              </a:rPr>
              <a:t>sheath, </a:t>
            </a:r>
            <a:r>
              <a:rPr dirty="0" sz="1100">
                <a:latin typeface="Arial"/>
                <a:cs typeface="Arial"/>
              </a:rPr>
              <a:t>like in type NM  cable, will reveal that different color wires serve different  purposes. Black </a:t>
            </a:r>
            <a:r>
              <a:rPr dirty="0" sz="1100" spc="-5">
                <a:latin typeface="Arial"/>
                <a:cs typeface="Arial"/>
              </a:rPr>
              <a:t>wires </a:t>
            </a:r>
            <a:r>
              <a:rPr dirty="0" sz="1100">
                <a:latin typeface="Arial"/>
                <a:cs typeface="Arial"/>
              </a:rPr>
              <a:t>are always used for hot </a:t>
            </a:r>
            <a:r>
              <a:rPr dirty="0" sz="1100" spc="-5">
                <a:latin typeface="Arial"/>
                <a:cs typeface="Arial"/>
              </a:rPr>
              <a:t>wires. </a:t>
            </a:r>
            <a:r>
              <a:rPr dirty="0" sz="1100">
                <a:latin typeface="Arial"/>
                <a:cs typeface="Arial"/>
              </a:rPr>
              <a:t>These  wires may feed a switch or outlet and are often used as  switch legs. Never use a black wire for a neutral or ground  connection. Red wires are also used for hot wires, switch  legs and are the second hot wire in 220-volt </a:t>
            </a:r>
            <a:r>
              <a:rPr dirty="0" sz="1100" spc="-5">
                <a:latin typeface="Arial"/>
                <a:cs typeface="Arial"/>
              </a:rPr>
              <a:t>installations.  </a:t>
            </a:r>
            <a:r>
              <a:rPr dirty="0" sz="1100">
                <a:latin typeface="Arial"/>
                <a:cs typeface="Arial"/>
              </a:rPr>
              <a:t>Another useful </a:t>
            </a:r>
            <a:r>
              <a:rPr dirty="0" sz="1100" spc="-5">
                <a:latin typeface="Arial"/>
                <a:cs typeface="Arial"/>
              </a:rPr>
              <a:t>application </a:t>
            </a:r>
            <a:r>
              <a:rPr dirty="0" sz="1100">
                <a:latin typeface="Arial"/>
                <a:cs typeface="Arial"/>
              </a:rPr>
              <a:t>is the </a:t>
            </a:r>
            <a:r>
              <a:rPr dirty="0" sz="1100" spc="-5">
                <a:latin typeface="Arial"/>
                <a:cs typeface="Arial"/>
              </a:rPr>
              <a:t>interconnect </a:t>
            </a:r>
            <a:r>
              <a:rPr dirty="0" sz="1100">
                <a:latin typeface="Arial"/>
                <a:cs typeface="Arial"/>
              </a:rPr>
              <a:t>wire between  two </a:t>
            </a:r>
            <a:r>
              <a:rPr dirty="0" sz="1100">
                <a:latin typeface="Arial"/>
                <a:cs typeface="Arial"/>
                <a:hlinkClick r:id="rId3"/>
              </a:rPr>
              <a:t>hardwired smoke detectors. </a:t>
            </a:r>
            <a:r>
              <a:rPr dirty="0" sz="1100">
                <a:latin typeface="Arial"/>
                <a:cs typeface="Arial"/>
              </a:rPr>
              <a:t>Blue and </a:t>
            </a:r>
            <a:r>
              <a:rPr dirty="0" sz="1100" spc="-5">
                <a:latin typeface="Arial"/>
                <a:cs typeface="Arial"/>
              </a:rPr>
              <a:t>yellow </a:t>
            </a:r>
            <a:r>
              <a:rPr dirty="0" sz="1100">
                <a:latin typeface="Arial"/>
                <a:cs typeface="Arial"/>
              </a:rPr>
              <a:t>wires are  used as hot wires. These wires are usually pulled in  conduit. The blue wires are generally used for </a:t>
            </a:r>
            <a:r>
              <a:rPr dirty="0" sz="1100" spc="-5">
                <a:latin typeface="Arial"/>
                <a:cs typeface="Arial"/>
              </a:rPr>
              <a:t>travelers </a:t>
            </a:r>
            <a:r>
              <a:rPr dirty="0" sz="1100">
                <a:latin typeface="Arial"/>
                <a:cs typeface="Arial"/>
              </a:rPr>
              <a:t>in  three-way and four-way switch applications. They also are  used as switch legs to things like lights and fans. Yellow  wires are generally used for switch legs. These control  things</a:t>
            </a:r>
            <a:r>
              <a:rPr dirty="0" sz="1100" spc="235">
                <a:latin typeface="Arial"/>
                <a:cs typeface="Arial"/>
              </a:rPr>
              <a:t> </a:t>
            </a:r>
            <a:r>
              <a:rPr dirty="0" sz="1100">
                <a:latin typeface="Arial"/>
                <a:cs typeface="Arial"/>
              </a:rPr>
              <a:t>like</a:t>
            </a:r>
            <a:r>
              <a:rPr dirty="0" sz="1100" spc="229">
                <a:latin typeface="Arial"/>
                <a:cs typeface="Arial"/>
              </a:rPr>
              <a:t> </a:t>
            </a:r>
            <a:r>
              <a:rPr dirty="0" sz="1100">
                <a:latin typeface="Arial"/>
                <a:cs typeface="Arial"/>
              </a:rPr>
              <a:t>light,</a:t>
            </a:r>
            <a:r>
              <a:rPr dirty="0" sz="1100" spc="215">
                <a:latin typeface="Arial"/>
                <a:cs typeface="Arial"/>
              </a:rPr>
              <a:t> </a:t>
            </a:r>
            <a:r>
              <a:rPr dirty="0" sz="1100">
                <a:latin typeface="Arial"/>
                <a:cs typeface="Arial"/>
              </a:rPr>
              <a:t>fans,</a:t>
            </a:r>
            <a:r>
              <a:rPr dirty="0" sz="1100" spc="245">
                <a:latin typeface="Arial"/>
                <a:cs typeface="Arial"/>
              </a:rPr>
              <a:t> </a:t>
            </a:r>
            <a:r>
              <a:rPr dirty="0" sz="1100">
                <a:latin typeface="Arial"/>
                <a:cs typeface="Arial"/>
              </a:rPr>
              <a:t>and</a:t>
            </a:r>
            <a:r>
              <a:rPr dirty="0" sz="1100" spc="225">
                <a:latin typeface="Arial"/>
                <a:cs typeface="Arial"/>
              </a:rPr>
              <a:t> </a:t>
            </a:r>
            <a:r>
              <a:rPr dirty="0" sz="1100">
                <a:latin typeface="Arial"/>
                <a:cs typeface="Arial"/>
              </a:rPr>
              <a:t>switched</a:t>
            </a:r>
            <a:r>
              <a:rPr dirty="0" sz="1100" spc="220">
                <a:latin typeface="Arial"/>
                <a:cs typeface="Arial"/>
              </a:rPr>
              <a:t> </a:t>
            </a:r>
            <a:r>
              <a:rPr dirty="0" sz="1100">
                <a:latin typeface="Arial"/>
                <a:cs typeface="Arial"/>
              </a:rPr>
              <a:t>outlets.</a:t>
            </a:r>
            <a:r>
              <a:rPr dirty="0" sz="1100" spc="225">
                <a:latin typeface="Arial"/>
                <a:cs typeface="Arial"/>
              </a:rPr>
              <a:t> </a:t>
            </a:r>
            <a:r>
              <a:rPr dirty="0" sz="1100">
                <a:latin typeface="Arial"/>
                <a:cs typeface="Arial"/>
              </a:rPr>
              <a:t>Green</a:t>
            </a:r>
            <a:r>
              <a:rPr dirty="0" sz="1100" spc="229">
                <a:latin typeface="Arial"/>
                <a:cs typeface="Arial"/>
              </a:rPr>
              <a:t> </a:t>
            </a:r>
            <a:r>
              <a:rPr dirty="0" sz="1100">
                <a:latin typeface="Arial"/>
                <a:cs typeface="Arial"/>
              </a:rPr>
              <a:t>wires</a:t>
            </a:r>
            <a:endParaRPr sz="1100">
              <a:latin typeface="Arial"/>
              <a:cs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idx="7" sz="quarter"/>
          </p:nvPr>
        </p:nvSpPr>
        <p:spPr>
          <a:prstGeom prst="rect"/>
        </p:spPr>
        <p:txBody>
          <a:bodyPr wrap="square" lIns="0" tIns="6350" rIns="0" bIns="0" rtlCol="0" vert="horz">
            <a:spAutoFit/>
          </a:bodyPr>
          <a:lstStyle/>
          <a:p>
            <a:pPr marL="12700">
              <a:lnSpc>
                <a:spcPct val="100000"/>
              </a:lnSpc>
              <a:spcBef>
                <a:spcPts val="50"/>
              </a:spcBef>
            </a:pPr>
            <a:r>
              <a:rPr dirty="0" spc="-100"/>
              <a:t>Page </a:t>
            </a:r>
            <a:fld id="{81D60167-4931-47E6-BA6A-407CBD079E47}" type="slidenum">
              <a:rPr dirty="0" b="1">
                <a:latin typeface="Calibri"/>
                <a:cs typeface="Calibri"/>
              </a:rPr>
              <a:t>38</a:t>
            </a:fld>
            <a:r>
              <a:rPr dirty="0" b="1">
                <a:latin typeface="Calibri"/>
                <a:cs typeface="Calibri"/>
              </a:rPr>
              <a:t> </a:t>
            </a:r>
            <a:r>
              <a:rPr dirty="0" spc="-10"/>
              <a:t>of</a:t>
            </a:r>
            <a:r>
              <a:rPr dirty="0" spc="-90"/>
              <a:t> </a:t>
            </a:r>
            <a:r>
              <a:rPr dirty="0" b="1">
                <a:latin typeface="Calibri"/>
                <a:cs typeface="Calibri"/>
              </a:rPr>
              <a:t>46</a:t>
            </a:r>
          </a:p>
        </p:txBody>
      </p:sp>
      <p:sp>
        <p:nvSpPr>
          <p:cNvPr id="2" name="object 2"/>
          <p:cNvSpPr txBox="1"/>
          <p:nvPr/>
        </p:nvSpPr>
        <p:spPr>
          <a:xfrm>
            <a:off x="711200" y="436891"/>
            <a:ext cx="1539240" cy="193675"/>
          </a:xfrm>
          <a:prstGeom prst="rect">
            <a:avLst/>
          </a:prstGeom>
        </p:spPr>
        <p:txBody>
          <a:bodyPr wrap="square" lIns="0" tIns="12700" rIns="0" bIns="0" rtlCol="0" vert="horz">
            <a:spAutoFit/>
          </a:bodyPr>
          <a:lstStyle/>
          <a:p>
            <a:pPr marL="12700">
              <a:lnSpc>
                <a:spcPct val="100000"/>
              </a:lnSpc>
              <a:spcBef>
                <a:spcPts val="100"/>
              </a:spcBef>
            </a:pPr>
            <a:r>
              <a:rPr dirty="0" sz="1100" spc="-120">
                <a:latin typeface="Arial"/>
                <a:cs typeface="Arial"/>
              </a:rPr>
              <a:t>SATHYABAMA</a:t>
            </a:r>
            <a:r>
              <a:rPr dirty="0" sz="1100" spc="-70">
                <a:latin typeface="Arial"/>
                <a:cs typeface="Arial"/>
              </a:rPr>
              <a:t> </a:t>
            </a:r>
            <a:r>
              <a:rPr dirty="0" sz="1100" spc="-135">
                <a:latin typeface="Arial"/>
                <a:cs typeface="Arial"/>
              </a:rPr>
              <a:t>UNIVERSITY</a:t>
            </a:r>
            <a:endParaRPr sz="1100">
              <a:latin typeface="Arial"/>
              <a:cs typeface="Arial"/>
            </a:endParaRPr>
          </a:p>
        </p:txBody>
      </p:sp>
      <p:sp>
        <p:nvSpPr>
          <p:cNvPr id="3" name="object 3"/>
          <p:cNvSpPr txBox="1"/>
          <p:nvPr/>
        </p:nvSpPr>
        <p:spPr>
          <a:xfrm>
            <a:off x="3047505" y="436891"/>
            <a:ext cx="1629410" cy="193675"/>
          </a:xfrm>
          <a:prstGeom prst="rect">
            <a:avLst/>
          </a:prstGeom>
        </p:spPr>
        <p:txBody>
          <a:bodyPr wrap="square" lIns="0" tIns="12700" rIns="0" bIns="0" rtlCol="0" vert="horz">
            <a:spAutoFit/>
          </a:bodyPr>
          <a:lstStyle/>
          <a:p>
            <a:pPr marL="12700">
              <a:lnSpc>
                <a:spcPct val="100000"/>
              </a:lnSpc>
              <a:spcBef>
                <a:spcPts val="100"/>
              </a:spcBef>
            </a:pPr>
            <a:r>
              <a:rPr dirty="0" sz="1100" spc="-85">
                <a:latin typeface="Arial"/>
                <a:cs typeface="Arial"/>
              </a:rPr>
              <a:t>UNIT </a:t>
            </a:r>
            <a:r>
              <a:rPr dirty="0" sz="1100" spc="-70">
                <a:latin typeface="Arial"/>
                <a:cs typeface="Arial"/>
              </a:rPr>
              <a:t>IV </a:t>
            </a:r>
            <a:r>
              <a:rPr dirty="0" sz="1100" spc="-135">
                <a:latin typeface="Arial"/>
                <a:cs typeface="Arial"/>
              </a:rPr>
              <a:t>FLYING </a:t>
            </a:r>
            <a:r>
              <a:rPr dirty="0" sz="1100" spc="-55">
                <a:latin typeface="Arial"/>
                <a:cs typeface="Arial"/>
              </a:rPr>
              <a:t>IN</a:t>
            </a:r>
            <a:r>
              <a:rPr dirty="0" sz="1100" spc="-185">
                <a:latin typeface="Arial"/>
                <a:cs typeface="Arial"/>
              </a:rPr>
              <a:t> </a:t>
            </a:r>
            <a:r>
              <a:rPr dirty="0" sz="1100" spc="-160">
                <a:latin typeface="Arial"/>
                <a:cs typeface="Arial"/>
              </a:rPr>
              <a:t>COLOURS</a:t>
            </a:r>
            <a:endParaRPr sz="1100">
              <a:latin typeface="Arial"/>
              <a:cs typeface="Arial"/>
            </a:endParaRPr>
          </a:p>
        </p:txBody>
      </p:sp>
      <p:sp>
        <p:nvSpPr>
          <p:cNvPr id="4" name="object 4"/>
          <p:cNvSpPr txBox="1"/>
          <p:nvPr/>
        </p:nvSpPr>
        <p:spPr>
          <a:xfrm>
            <a:off x="997711" y="1053182"/>
            <a:ext cx="3705860" cy="2610485"/>
          </a:xfrm>
          <a:prstGeom prst="rect">
            <a:avLst/>
          </a:prstGeom>
        </p:spPr>
        <p:txBody>
          <a:bodyPr wrap="square" lIns="0" tIns="12065" rIns="0" bIns="0" rtlCol="0" vert="horz">
            <a:spAutoFit/>
          </a:bodyPr>
          <a:lstStyle/>
          <a:p>
            <a:pPr algn="just" marL="12700" marR="5080">
              <a:lnSpc>
                <a:spcPct val="110200"/>
              </a:lnSpc>
              <a:spcBef>
                <a:spcPts val="95"/>
              </a:spcBef>
            </a:pPr>
            <a:r>
              <a:rPr dirty="0" sz="1100">
                <a:latin typeface="Arial"/>
                <a:cs typeface="Arial"/>
              </a:rPr>
              <a:t>and bare copper wires are used only for grounding. These  wires will ground devices and shall be bonded to junction  boxes and appliance connections for </a:t>
            </a:r>
            <a:r>
              <a:rPr dirty="0" sz="1100" spc="-5">
                <a:latin typeface="Arial"/>
                <a:cs typeface="Arial"/>
              </a:rPr>
              <a:t>safety.There </a:t>
            </a:r>
            <a:r>
              <a:rPr dirty="0" sz="1100">
                <a:latin typeface="Arial"/>
                <a:cs typeface="Arial"/>
              </a:rPr>
              <a:t>are  exceptions to wire color. In certain instances, wire colors  may be used for connections that don't follow these  general rules. For instance, a white wire in a two-conductor  cable may be used for the second hot wire on a 240-  volt </a:t>
            </a:r>
            <a:r>
              <a:rPr dirty="0" sz="1100">
                <a:latin typeface="Arial"/>
                <a:cs typeface="Arial"/>
                <a:hlinkClick r:id="rId2"/>
              </a:rPr>
              <a:t>appliance </a:t>
            </a:r>
            <a:r>
              <a:rPr dirty="0" sz="1100">
                <a:latin typeface="Arial"/>
                <a:cs typeface="Arial"/>
              </a:rPr>
              <a:t>or outlet connection. Another </a:t>
            </a:r>
            <a:r>
              <a:rPr dirty="0" sz="1100" spc="-5">
                <a:latin typeface="Arial"/>
                <a:cs typeface="Arial"/>
              </a:rPr>
              <a:t>application </a:t>
            </a:r>
            <a:r>
              <a:rPr dirty="0" sz="1100">
                <a:latin typeface="Arial"/>
                <a:cs typeface="Arial"/>
              </a:rPr>
              <a:t>is  using the white </a:t>
            </a:r>
            <a:r>
              <a:rPr dirty="0" sz="1100" spc="-5">
                <a:latin typeface="Arial"/>
                <a:cs typeface="Arial"/>
              </a:rPr>
              <a:t>wire </a:t>
            </a:r>
            <a:r>
              <a:rPr dirty="0" sz="1100" spc="5">
                <a:latin typeface="Arial"/>
                <a:cs typeface="Arial"/>
              </a:rPr>
              <a:t>for </a:t>
            </a:r>
            <a:r>
              <a:rPr dirty="0" sz="1100">
                <a:latin typeface="Arial"/>
                <a:cs typeface="Arial"/>
              </a:rPr>
              <a:t>a switch leg for lighting or running a  three-way switch application. This </a:t>
            </a:r>
            <a:r>
              <a:rPr dirty="0" sz="1100" spc="-5">
                <a:latin typeface="Arial"/>
                <a:cs typeface="Arial"/>
              </a:rPr>
              <a:t>white </a:t>
            </a:r>
            <a:r>
              <a:rPr dirty="0" sz="1100">
                <a:latin typeface="Arial"/>
                <a:cs typeface="Arial"/>
              </a:rPr>
              <a:t>wire should be  properly marked to show that it is being used for something  other than a</a:t>
            </a:r>
            <a:r>
              <a:rPr dirty="0" sz="1100" spc="-5">
                <a:latin typeface="Arial"/>
                <a:cs typeface="Arial"/>
              </a:rPr>
              <a:t> neutral.</a:t>
            </a:r>
            <a:endParaRPr sz="1100">
              <a:latin typeface="Arial"/>
              <a:cs typeface="Arial"/>
            </a:endParaRPr>
          </a:p>
          <a:p>
            <a:pPr>
              <a:lnSpc>
                <a:spcPct val="100000"/>
              </a:lnSpc>
              <a:spcBef>
                <a:spcPts val="30"/>
              </a:spcBef>
            </a:pPr>
            <a:endParaRPr sz="1350">
              <a:latin typeface="Arial"/>
              <a:cs typeface="Arial"/>
            </a:endParaRPr>
          </a:p>
          <a:p>
            <a:pPr algn="ctr" marR="159385">
              <a:lnSpc>
                <a:spcPct val="100000"/>
              </a:lnSpc>
            </a:pPr>
            <a:r>
              <a:rPr dirty="0" sz="1100">
                <a:latin typeface="Arial"/>
                <a:cs typeface="Arial"/>
              </a:rPr>
              <a:t>*****</a:t>
            </a:r>
            <a:endParaRPr sz="110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3977149" y="7114147"/>
            <a:ext cx="723900" cy="196850"/>
          </a:xfrm>
          <a:prstGeom prst="rect">
            <a:avLst/>
          </a:prstGeom>
        </p:spPr>
        <p:txBody>
          <a:bodyPr wrap="square" lIns="0" tIns="6350" rIns="0" bIns="0" rtlCol="0" vert="horz">
            <a:spAutoFit/>
          </a:bodyPr>
          <a:lstStyle/>
          <a:p>
            <a:pPr marL="12700">
              <a:lnSpc>
                <a:spcPct val="100000"/>
              </a:lnSpc>
              <a:spcBef>
                <a:spcPts val="50"/>
              </a:spcBef>
            </a:pPr>
            <a:r>
              <a:rPr dirty="0" sz="1100" spc="-100">
                <a:latin typeface="Arial"/>
                <a:cs typeface="Arial"/>
              </a:rPr>
              <a:t>Page </a:t>
            </a:r>
            <a:fld id="{81D60167-4931-47E6-BA6A-407CBD079E47}" type="slidenum">
              <a:rPr dirty="0" sz="1100" b="1">
                <a:latin typeface="Calibri"/>
                <a:cs typeface="Calibri"/>
              </a:rPr>
              <a:t>5</a:t>
            </a:fld>
            <a:r>
              <a:rPr dirty="0" sz="1100" b="1">
                <a:latin typeface="Calibri"/>
                <a:cs typeface="Calibri"/>
              </a:rPr>
              <a:t> </a:t>
            </a:r>
            <a:r>
              <a:rPr dirty="0" sz="1100" spc="-10">
                <a:latin typeface="Arial"/>
                <a:cs typeface="Arial"/>
              </a:rPr>
              <a:t>of</a:t>
            </a:r>
            <a:r>
              <a:rPr dirty="0" sz="1100" spc="-100">
                <a:latin typeface="Arial"/>
                <a:cs typeface="Arial"/>
              </a:rPr>
              <a:t> </a:t>
            </a:r>
            <a:r>
              <a:rPr dirty="0" sz="1100" b="1">
                <a:latin typeface="Calibri"/>
                <a:cs typeface="Calibri"/>
              </a:rPr>
              <a:t>46</a:t>
            </a:r>
            <a:endParaRPr sz="1100">
              <a:latin typeface="Calibri"/>
              <a:cs typeface="Calibri"/>
            </a:endParaRPr>
          </a:p>
        </p:txBody>
      </p:sp>
      <p:sp>
        <p:nvSpPr>
          <p:cNvPr id="2" name="object 2"/>
          <p:cNvSpPr txBox="1"/>
          <p:nvPr/>
        </p:nvSpPr>
        <p:spPr>
          <a:xfrm>
            <a:off x="711200" y="436891"/>
            <a:ext cx="1539240" cy="193675"/>
          </a:xfrm>
          <a:prstGeom prst="rect">
            <a:avLst/>
          </a:prstGeom>
        </p:spPr>
        <p:txBody>
          <a:bodyPr wrap="square" lIns="0" tIns="12700" rIns="0" bIns="0" rtlCol="0" vert="horz">
            <a:spAutoFit/>
          </a:bodyPr>
          <a:lstStyle/>
          <a:p>
            <a:pPr marL="12700">
              <a:lnSpc>
                <a:spcPct val="100000"/>
              </a:lnSpc>
              <a:spcBef>
                <a:spcPts val="100"/>
              </a:spcBef>
            </a:pPr>
            <a:r>
              <a:rPr dirty="0" sz="1100" spc="-120">
                <a:latin typeface="Arial"/>
                <a:cs typeface="Arial"/>
              </a:rPr>
              <a:t>SATHYABAMA</a:t>
            </a:r>
            <a:r>
              <a:rPr dirty="0" sz="1100" spc="-70">
                <a:latin typeface="Arial"/>
                <a:cs typeface="Arial"/>
              </a:rPr>
              <a:t> </a:t>
            </a:r>
            <a:r>
              <a:rPr dirty="0" sz="1100" spc="-135">
                <a:latin typeface="Arial"/>
                <a:cs typeface="Arial"/>
              </a:rPr>
              <a:t>UNIVERSITY</a:t>
            </a:r>
            <a:endParaRPr sz="1100">
              <a:latin typeface="Arial"/>
              <a:cs typeface="Arial"/>
            </a:endParaRPr>
          </a:p>
        </p:txBody>
      </p:sp>
      <p:sp>
        <p:nvSpPr>
          <p:cNvPr id="3" name="object 3"/>
          <p:cNvSpPr txBox="1"/>
          <p:nvPr/>
        </p:nvSpPr>
        <p:spPr>
          <a:xfrm>
            <a:off x="3047505" y="436891"/>
            <a:ext cx="1629410" cy="193675"/>
          </a:xfrm>
          <a:prstGeom prst="rect">
            <a:avLst/>
          </a:prstGeom>
        </p:spPr>
        <p:txBody>
          <a:bodyPr wrap="square" lIns="0" tIns="12700" rIns="0" bIns="0" rtlCol="0" vert="horz">
            <a:spAutoFit/>
          </a:bodyPr>
          <a:lstStyle/>
          <a:p>
            <a:pPr marL="12700">
              <a:lnSpc>
                <a:spcPct val="100000"/>
              </a:lnSpc>
              <a:spcBef>
                <a:spcPts val="100"/>
              </a:spcBef>
            </a:pPr>
            <a:r>
              <a:rPr dirty="0" sz="1100" spc="-85">
                <a:latin typeface="Arial"/>
                <a:cs typeface="Arial"/>
              </a:rPr>
              <a:t>UNIT </a:t>
            </a:r>
            <a:r>
              <a:rPr dirty="0" sz="1100" spc="-70">
                <a:latin typeface="Arial"/>
                <a:cs typeface="Arial"/>
              </a:rPr>
              <a:t>IV </a:t>
            </a:r>
            <a:r>
              <a:rPr dirty="0" sz="1100" spc="-135">
                <a:latin typeface="Arial"/>
                <a:cs typeface="Arial"/>
              </a:rPr>
              <a:t>FLYING </a:t>
            </a:r>
            <a:r>
              <a:rPr dirty="0" sz="1100" spc="-55">
                <a:latin typeface="Arial"/>
                <a:cs typeface="Arial"/>
              </a:rPr>
              <a:t>IN</a:t>
            </a:r>
            <a:r>
              <a:rPr dirty="0" sz="1100" spc="-185">
                <a:latin typeface="Arial"/>
                <a:cs typeface="Arial"/>
              </a:rPr>
              <a:t> </a:t>
            </a:r>
            <a:r>
              <a:rPr dirty="0" sz="1100" spc="-160">
                <a:latin typeface="Arial"/>
                <a:cs typeface="Arial"/>
              </a:rPr>
              <a:t>COLOURS</a:t>
            </a:r>
            <a:endParaRPr sz="1100">
              <a:latin typeface="Arial"/>
              <a:cs typeface="Arial"/>
            </a:endParaRPr>
          </a:p>
        </p:txBody>
      </p:sp>
      <p:sp>
        <p:nvSpPr>
          <p:cNvPr id="4" name="object 4"/>
          <p:cNvSpPr txBox="1"/>
          <p:nvPr/>
        </p:nvSpPr>
        <p:spPr>
          <a:xfrm>
            <a:off x="711200" y="998318"/>
            <a:ext cx="3506470" cy="6048375"/>
          </a:xfrm>
          <a:prstGeom prst="rect">
            <a:avLst/>
          </a:prstGeom>
        </p:spPr>
        <p:txBody>
          <a:bodyPr wrap="square" lIns="0" tIns="83820" rIns="0" bIns="0" rtlCol="0" vert="horz">
            <a:spAutoFit/>
          </a:bodyPr>
          <a:lstStyle/>
          <a:p>
            <a:pPr marL="12700">
              <a:lnSpc>
                <a:spcPct val="100000"/>
              </a:lnSpc>
              <a:spcBef>
                <a:spcPts val="660"/>
              </a:spcBef>
            </a:pPr>
            <a:r>
              <a:rPr dirty="0" sz="1100" i="1">
                <a:latin typeface="Arial"/>
                <a:cs typeface="Arial"/>
              </a:rPr>
              <a:t>Do not put all your resources in one</a:t>
            </a:r>
            <a:r>
              <a:rPr dirty="0" sz="1100" spc="-65" i="1">
                <a:latin typeface="Arial"/>
                <a:cs typeface="Arial"/>
              </a:rPr>
              <a:t> </a:t>
            </a:r>
            <a:r>
              <a:rPr dirty="0" sz="1100" i="1">
                <a:latin typeface="Arial"/>
                <a:cs typeface="Arial"/>
              </a:rPr>
              <a:t>possibility.</a:t>
            </a:r>
            <a:endParaRPr sz="1100">
              <a:latin typeface="Arial"/>
              <a:cs typeface="Arial"/>
            </a:endParaRPr>
          </a:p>
          <a:p>
            <a:pPr marL="12700">
              <a:lnSpc>
                <a:spcPct val="100000"/>
              </a:lnSpc>
              <a:spcBef>
                <a:spcPts val="565"/>
              </a:spcBef>
            </a:pPr>
            <a:r>
              <a:rPr dirty="0" sz="1100" b="1">
                <a:latin typeface="Arial"/>
                <a:cs typeface="Arial"/>
              </a:rPr>
              <a:t>Down in the</a:t>
            </a:r>
            <a:r>
              <a:rPr dirty="0" sz="1100" spc="-5" b="1">
                <a:latin typeface="Arial"/>
                <a:cs typeface="Arial"/>
              </a:rPr>
              <a:t> dumps</a:t>
            </a:r>
            <a:endParaRPr sz="1100">
              <a:latin typeface="Arial"/>
              <a:cs typeface="Arial"/>
            </a:endParaRPr>
          </a:p>
          <a:p>
            <a:pPr marL="12700">
              <a:lnSpc>
                <a:spcPct val="100000"/>
              </a:lnSpc>
              <a:spcBef>
                <a:spcPts val="590"/>
              </a:spcBef>
            </a:pPr>
            <a:r>
              <a:rPr dirty="0" sz="1100" i="1">
                <a:latin typeface="Arial"/>
                <a:cs typeface="Arial"/>
              </a:rPr>
              <a:t>Very</a:t>
            </a:r>
            <a:r>
              <a:rPr dirty="0" sz="1100" spc="-5" i="1">
                <a:latin typeface="Arial"/>
                <a:cs typeface="Arial"/>
              </a:rPr>
              <a:t> </a:t>
            </a:r>
            <a:r>
              <a:rPr dirty="0" sz="1100" i="1">
                <a:latin typeface="Arial"/>
                <a:cs typeface="Arial"/>
              </a:rPr>
              <a:t>Sad</a:t>
            </a:r>
            <a:endParaRPr sz="1100">
              <a:latin typeface="Arial"/>
              <a:cs typeface="Arial"/>
            </a:endParaRPr>
          </a:p>
          <a:p>
            <a:pPr marL="12700">
              <a:lnSpc>
                <a:spcPct val="100000"/>
              </a:lnSpc>
              <a:spcBef>
                <a:spcPts val="565"/>
              </a:spcBef>
            </a:pPr>
            <a:r>
              <a:rPr dirty="0" sz="1100" b="1">
                <a:latin typeface="Arial"/>
                <a:cs typeface="Arial"/>
              </a:rPr>
              <a:t>Every cloud has a silver</a:t>
            </a:r>
            <a:r>
              <a:rPr dirty="0" sz="1100" spc="-40" b="1">
                <a:latin typeface="Arial"/>
                <a:cs typeface="Arial"/>
              </a:rPr>
              <a:t> </a:t>
            </a:r>
            <a:r>
              <a:rPr dirty="0" sz="1100" b="1">
                <a:latin typeface="Arial"/>
                <a:cs typeface="Arial"/>
              </a:rPr>
              <a:t>lining</a:t>
            </a:r>
            <a:endParaRPr sz="1100">
              <a:latin typeface="Arial"/>
              <a:cs typeface="Arial"/>
            </a:endParaRPr>
          </a:p>
          <a:p>
            <a:pPr marL="12700">
              <a:lnSpc>
                <a:spcPct val="100000"/>
              </a:lnSpc>
              <a:spcBef>
                <a:spcPts val="585"/>
              </a:spcBef>
            </a:pPr>
            <a:r>
              <a:rPr dirty="0" sz="1100" i="1">
                <a:latin typeface="Arial"/>
                <a:cs typeface="Arial"/>
              </a:rPr>
              <a:t>Be optimistic, even </a:t>
            </a:r>
            <a:r>
              <a:rPr dirty="0" sz="1100" spc="-5" i="1">
                <a:latin typeface="Arial"/>
                <a:cs typeface="Arial"/>
              </a:rPr>
              <a:t>difficult </a:t>
            </a:r>
            <a:r>
              <a:rPr dirty="0" sz="1100" i="1">
                <a:latin typeface="Arial"/>
                <a:cs typeface="Arial"/>
              </a:rPr>
              <a:t>times will lead to </a:t>
            </a:r>
            <a:r>
              <a:rPr dirty="0" sz="1100" spc="-5" i="1">
                <a:latin typeface="Arial"/>
                <a:cs typeface="Arial"/>
              </a:rPr>
              <a:t>better</a:t>
            </a:r>
            <a:r>
              <a:rPr dirty="0" sz="1100" spc="-25" i="1">
                <a:latin typeface="Arial"/>
                <a:cs typeface="Arial"/>
              </a:rPr>
              <a:t> </a:t>
            </a:r>
            <a:r>
              <a:rPr dirty="0" sz="1100" i="1">
                <a:latin typeface="Arial"/>
                <a:cs typeface="Arial"/>
              </a:rPr>
              <a:t>days.</a:t>
            </a:r>
            <a:endParaRPr sz="1100">
              <a:latin typeface="Arial"/>
              <a:cs typeface="Arial"/>
            </a:endParaRPr>
          </a:p>
          <a:p>
            <a:pPr marL="12700">
              <a:lnSpc>
                <a:spcPct val="100000"/>
              </a:lnSpc>
              <a:spcBef>
                <a:spcPts val="565"/>
              </a:spcBef>
            </a:pPr>
            <a:r>
              <a:rPr dirty="0" sz="1100" b="1">
                <a:latin typeface="Arial"/>
                <a:cs typeface="Arial"/>
              </a:rPr>
              <a:t>Found my</a:t>
            </a:r>
            <a:r>
              <a:rPr dirty="0" sz="1100" spc="-35" b="1">
                <a:latin typeface="Arial"/>
                <a:cs typeface="Arial"/>
              </a:rPr>
              <a:t> </a:t>
            </a:r>
            <a:r>
              <a:rPr dirty="0" sz="1100" b="1">
                <a:latin typeface="Arial"/>
                <a:cs typeface="Arial"/>
              </a:rPr>
              <a:t>feet</a:t>
            </a:r>
            <a:endParaRPr sz="1100">
              <a:latin typeface="Arial"/>
              <a:cs typeface="Arial"/>
            </a:endParaRPr>
          </a:p>
          <a:p>
            <a:pPr marL="12700">
              <a:lnSpc>
                <a:spcPct val="100000"/>
              </a:lnSpc>
              <a:spcBef>
                <a:spcPts val="590"/>
              </a:spcBef>
            </a:pPr>
            <a:r>
              <a:rPr dirty="0" sz="1100" i="1">
                <a:latin typeface="Arial"/>
                <a:cs typeface="Arial"/>
              </a:rPr>
              <a:t>To become </a:t>
            </a:r>
            <a:r>
              <a:rPr dirty="0" sz="1100" spc="-5" i="1">
                <a:latin typeface="Arial"/>
                <a:cs typeface="Arial"/>
              </a:rPr>
              <a:t>comfortable doing</a:t>
            </a:r>
            <a:r>
              <a:rPr dirty="0" sz="1100" i="1">
                <a:latin typeface="Arial"/>
                <a:cs typeface="Arial"/>
              </a:rPr>
              <a:t> something</a:t>
            </a:r>
            <a:endParaRPr sz="1100">
              <a:latin typeface="Arial"/>
              <a:cs typeface="Arial"/>
            </a:endParaRPr>
          </a:p>
          <a:p>
            <a:pPr marL="12700">
              <a:lnSpc>
                <a:spcPct val="100000"/>
              </a:lnSpc>
              <a:spcBef>
                <a:spcPts val="560"/>
              </a:spcBef>
            </a:pPr>
            <a:r>
              <a:rPr dirty="0" sz="1100" b="1">
                <a:latin typeface="Arial"/>
                <a:cs typeface="Arial"/>
              </a:rPr>
              <a:t>Go the extra</a:t>
            </a:r>
            <a:r>
              <a:rPr dirty="0" sz="1100" spc="-5" b="1">
                <a:latin typeface="Arial"/>
                <a:cs typeface="Arial"/>
              </a:rPr>
              <a:t> </a:t>
            </a:r>
            <a:r>
              <a:rPr dirty="0" sz="1100" spc="-10" b="1">
                <a:latin typeface="Arial"/>
                <a:cs typeface="Arial"/>
              </a:rPr>
              <a:t>mile</a:t>
            </a:r>
            <a:endParaRPr sz="1100">
              <a:latin typeface="Arial"/>
              <a:cs typeface="Arial"/>
            </a:endParaRPr>
          </a:p>
          <a:p>
            <a:pPr marL="12700">
              <a:lnSpc>
                <a:spcPct val="100000"/>
              </a:lnSpc>
              <a:spcBef>
                <a:spcPts val="590"/>
              </a:spcBef>
            </a:pPr>
            <a:r>
              <a:rPr dirty="0" sz="1100" i="1">
                <a:latin typeface="Arial"/>
                <a:cs typeface="Arial"/>
              </a:rPr>
              <a:t>Do much more than is</a:t>
            </a:r>
            <a:r>
              <a:rPr dirty="0" sz="1100" spc="-45" i="1">
                <a:latin typeface="Arial"/>
                <a:cs typeface="Arial"/>
              </a:rPr>
              <a:t> </a:t>
            </a:r>
            <a:r>
              <a:rPr dirty="0" sz="1100" i="1">
                <a:latin typeface="Arial"/>
                <a:cs typeface="Arial"/>
              </a:rPr>
              <a:t>required</a:t>
            </a:r>
            <a:endParaRPr sz="1100">
              <a:latin typeface="Arial"/>
              <a:cs typeface="Arial"/>
            </a:endParaRPr>
          </a:p>
          <a:p>
            <a:pPr marL="12700">
              <a:lnSpc>
                <a:spcPct val="100000"/>
              </a:lnSpc>
              <a:spcBef>
                <a:spcPts val="575"/>
              </a:spcBef>
            </a:pPr>
            <a:r>
              <a:rPr dirty="0" sz="1100" b="1">
                <a:latin typeface="Arial"/>
                <a:cs typeface="Arial"/>
              </a:rPr>
              <a:t>Hit the nail on the</a:t>
            </a:r>
            <a:r>
              <a:rPr dirty="0" sz="1100" spc="-45" b="1">
                <a:latin typeface="Arial"/>
                <a:cs typeface="Arial"/>
              </a:rPr>
              <a:t> </a:t>
            </a:r>
            <a:r>
              <a:rPr dirty="0" sz="1100" b="1">
                <a:latin typeface="Arial"/>
                <a:cs typeface="Arial"/>
              </a:rPr>
              <a:t>head</a:t>
            </a:r>
            <a:endParaRPr sz="1100">
              <a:latin typeface="Arial"/>
              <a:cs typeface="Arial"/>
            </a:endParaRPr>
          </a:p>
          <a:p>
            <a:pPr marL="12700">
              <a:lnSpc>
                <a:spcPct val="100000"/>
              </a:lnSpc>
              <a:spcBef>
                <a:spcPts val="590"/>
              </a:spcBef>
            </a:pPr>
            <a:r>
              <a:rPr dirty="0" sz="1100" i="1">
                <a:latin typeface="Arial"/>
                <a:cs typeface="Arial"/>
              </a:rPr>
              <a:t>Do or say </a:t>
            </a:r>
            <a:r>
              <a:rPr dirty="0" sz="1100" spc="-5" i="1">
                <a:latin typeface="Arial"/>
                <a:cs typeface="Arial"/>
              </a:rPr>
              <a:t>something </a:t>
            </a:r>
            <a:r>
              <a:rPr dirty="0" sz="1100" i="1">
                <a:latin typeface="Arial"/>
                <a:cs typeface="Arial"/>
              </a:rPr>
              <a:t>exactly </a:t>
            </a:r>
            <a:r>
              <a:rPr dirty="0" sz="1100" spc="-5" i="1">
                <a:latin typeface="Arial"/>
                <a:cs typeface="Arial"/>
              </a:rPr>
              <a:t>right</a:t>
            </a:r>
            <a:endParaRPr sz="1100">
              <a:latin typeface="Arial"/>
              <a:cs typeface="Arial"/>
            </a:endParaRPr>
          </a:p>
          <a:p>
            <a:pPr marL="12700">
              <a:lnSpc>
                <a:spcPct val="100000"/>
              </a:lnSpc>
              <a:spcBef>
                <a:spcPts val="565"/>
              </a:spcBef>
            </a:pPr>
            <a:r>
              <a:rPr dirty="0" sz="1100" b="1">
                <a:latin typeface="Arial"/>
                <a:cs typeface="Arial"/>
              </a:rPr>
              <a:t>Kill two birds with one</a:t>
            </a:r>
            <a:r>
              <a:rPr dirty="0" sz="1100" spc="-50" b="1">
                <a:latin typeface="Arial"/>
                <a:cs typeface="Arial"/>
              </a:rPr>
              <a:t> </a:t>
            </a:r>
            <a:r>
              <a:rPr dirty="0" sz="1100" b="1">
                <a:latin typeface="Arial"/>
                <a:cs typeface="Arial"/>
              </a:rPr>
              <a:t>stone</a:t>
            </a:r>
            <a:endParaRPr sz="1100">
              <a:latin typeface="Arial"/>
              <a:cs typeface="Arial"/>
            </a:endParaRPr>
          </a:p>
          <a:p>
            <a:pPr marL="12700">
              <a:lnSpc>
                <a:spcPct val="100000"/>
              </a:lnSpc>
              <a:spcBef>
                <a:spcPts val="585"/>
              </a:spcBef>
            </a:pPr>
            <a:r>
              <a:rPr dirty="0" sz="1100" i="1">
                <a:latin typeface="Arial"/>
                <a:cs typeface="Arial"/>
              </a:rPr>
              <a:t>To accomplish two </a:t>
            </a:r>
            <a:r>
              <a:rPr dirty="0" sz="1100" spc="-5" i="1">
                <a:latin typeface="Arial"/>
                <a:cs typeface="Arial"/>
              </a:rPr>
              <a:t>different </a:t>
            </a:r>
            <a:r>
              <a:rPr dirty="0" sz="1100" i="1">
                <a:latin typeface="Arial"/>
                <a:cs typeface="Arial"/>
              </a:rPr>
              <a:t>things at the </a:t>
            </a:r>
            <a:r>
              <a:rPr dirty="0" sz="1100" spc="-10" i="1">
                <a:latin typeface="Arial"/>
                <a:cs typeface="Arial"/>
              </a:rPr>
              <a:t>same</a:t>
            </a:r>
            <a:r>
              <a:rPr dirty="0" sz="1100" spc="-20" i="1">
                <a:latin typeface="Arial"/>
                <a:cs typeface="Arial"/>
              </a:rPr>
              <a:t> </a:t>
            </a:r>
            <a:r>
              <a:rPr dirty="0" sz="1100" i="1">
                <a:latin typeface="Arial"/>
                <a:cs typeface="Arial"/>
              </a:rPr>
              <a:t>time</a:t>
            </a:r>
            <a:endParaRPr sz="1100">
              <a:latin typeface="Arial"/>
              <a:cs typeface="Arial"/>
            </a:endParaRPr>
          </a:p>
          <a:p>
            <a:pPr marL="12700">
              <a:lnSpc>
                <a:spcPct val="100000"/>
              </a:lnSpc>
              <a:spcBef>
                <a:spcPts val="575"/>
              </a:spcBef>
            </a:pPr>
            <a:r>
              <a:rPr dirty="0" sz="1100" b="1">
                <a:latin typeface="Arial"/>
                <a:cs typeface="Arial"/>
              </a:rPr>
              <a:t>Let the cat </a:t>
            </a:r>
            <a:r>
              <a:rPr dirty="0" sz="1100" spc="-10" b="1">
                <a:latin typeface="Arial"/>
                <a:cs typeface="Arial"/>
              </a:rPr>
              <a:t>out </a:t>
            </a:r>
            <a:r>
              <a:rPr dirty="0" sz="1100" b="1">
                <a:latin typeface="Arial"/>
                <a:cs typeface="Arial"/>
              </a:rPr>
              <a:t>of the bag</a:t>
            </a:r>
            <a:endParaRPr sz="1100">
              <a:latin typeface="Arial"/>
              <a:cs typeface="Arial"/>
            </a:endParaRPr>
          </a:p>
          <a:p>
            <a:pPr marL="12700">
              <a:lnSpc>
                <a:spcPct val="100000"/>
              </a:lnSpc>
              <a:spcBef>
                <a:spcPts val="590"/>
              </a:spcBef>
            </a:pPr>
            <a:r>
              <a:rPr dirty="0" sz="1100" i="1">
                <a:latin typeface="Arial"/>
                <a:cs typeface="Arial"/>
              </a:rPr>
              <a:t>To share </a:t>
            </a:r>
            <a:r>
              <a:rPr dirty="0" sz="1100" spc="-5" i="1">
                <a:latin typeface="Arial"/>
                <a:cs typeface="Arial"/>
              </a:rPr>
              <a:t>information </a:t>
            </a:r>
            <a:r>
              <a:rPr dirty="0" sz="1100" i="1">
                <a:latin typeface="Arial"/>
                <a:cs typeface="Arial"/>
              </a:rPr>
              <a:t>that was </a:t>
            </a:r>
            <a:r>
              <a:rPr dirty="0" sz="1100" spc="-5" i="1">
                <a:latin typeface="Arial"/>
                <a:cs typeface="Arial"/>
              </a:rPr>
              <a:t>previously</a:t>
            </a:r>
            <a:r>
              <a:rPr dirty="0" sz="1100" spc="15" i="1">
                <a:latin typeface="Arial"/>
                <a:cs typeface="Arial"/>
              </a:rPr>
              <a:t> </a:t>
            </a:r>
            <a:r>
              <a:rPr dirty="0" sz="1100" spc="-5" i="1">
                <a:latin typeface="Arial"/>
                <a:cs typeface="Arial"/>
              </a:rPr>
              <a:t>concealed</a:t>
            </a:r>
            <a:endParaRPr sz="1100">
              <a:latin typeface="Arial"/>
              <a:cs typeface="Arial"/>
            </a:endParaRPr>
          </a:p>
          <a:p>
            <a:pPr marL="12700">
              <a:lnSpc>
                <a:spcPct val="100000"/>
              </a:lnSpc>
              <a:spcBef>
                <a:spcPts val="565"/>
              </a:spcBef>
            </a:pPr>
            <a:r>
              <a:rPr dirty="0" sz="1100" b="1">
                <a:latin typeface="Arial"/>
                <a:cs typeface="Arial"/>
              </a:rPr>
              <a:t>Miss the</a:t>
            </a:r>
            <a:r>
              <a:rPr dirty="0" sz="1100" spc="-5" b="1">
                <a:latin typeface="Arial"/>
                <a:cs typeface="Arial"/>
              </a:rPr>
              <a:t> </a:t>
            </a:r>
            <a:r>
              <a:rPr dirty="0" sz="1100" b="1">
                <a:latin typeface="Arial"/>
                <a:cs typeface="Arial"/>
              </a:rPr>
              <a:t>boat</a:t>
            </a:r>
            <a:endParaRPr sz="1100">
              <a:latin typeface="Arial"/>
              <a:cs typeface="Arial"/>
            </a:endParaRPr>
          </a:p>
          <a:p>
            <a:pPr marL="12700">
              <a:lnSpc>
                <a:spcPct val="100000"/>
              </a:lnSpc>
              <a:spcBef>
                <a:spcPts val="585"/>
              </a:spcBef>
            </a:pPr>
            <a:r>
              <a:rPr dirty="0" sz="1100" i="1">
                <a:latin typeface="Arial"/>
                <a:cs typeface="Arial"/>
              </a:rPr>
              <a:t>Miss an</a:t>
            </a:r>
            <a:r>
              <a:rPr dirty="0" sz="1100" spc="-5" i="1">
                <a:latin typeface="Arial"/>
                <a:cs typeface="Arial"/>
              </a:rPr>
              <a:t> opportunity</a:t>
            </a:r>
            <a:r>
              <a:rPr dirty="0" sz="1100" spc="-5">
                <a:latin typeface="Arial"/>
                <a:cs typeface="Arial"/>
              </a:rPr>
              <a:t>.</a:t>
            </a:r>
            <a:endParaRPr sz="1100">
              <a:latin typeface="Arial"/>
              <a:cs typeface="Arial"/>
            </a:endParaRPr>
          </a:p>
          <a:p>
            <a:pPr marL="12700">
              <a:lnSpc>
                <a:spcPct val="100000"/>
              </a:lnSpc>
              <a:spcBef>
                <a:spcPts val="565"/>
              </a:spcBef>
            </a:pPr>
            <a:r>
              <a:rPr dirty="0" sz="1100" b="1">
                <a:latin typeface="Arial"/>
                <a:cs typeface="Arial"/>
              </a:rPr>
              <a:t>On the</a:t>
            </a:r>
            <a:r>
              <a:rPr dirty="0" sz="1100" spc="-5" b="1">
                <a:latin typeface="Arial"/>
                <a:cs typeface="Arial"/>
              </a:rPr>
              <a:t> </a:t>
            </a:r>
            <a:r>
              <a:rPr dirty="0" sz="1100" b="1">
                <a:latin typeface="Arial"/>
                <a:cs typeface="Arial"/>
              </a:rPr>
              <a:t>ball</a:t>
            </a:r>
            <a:endParaRPr sz="1100">
              <a:latin typeface="Arial"/>
              <a:cs typeface="Arial"/>
            </a:endParaRPr>
          </a:p>
          <a:p>
            <a:pPr marL="12700">
              <a:lnSpc>
                <a:spcPct val="100000"/>
              </a:lnSpc>
              <a:spcBef>
                <a:spcPts val="600"/>
              </a:spcBef>
            </a:pPr>
            <a:r>
              <a:rPr dirty="0" sz="1100" i="1">
                <a:latin typeface="Arial"/>
                <a:cs typeface="Arial"/>
              </a:rPr>
              <a:t>When someone </a:t>
            </a:r>
            <a:r>
              <a:rPr dirty="0" sz="1100" spc="-5" i="1">
                <a:latin typeface="Arial"/>
                <a:cs typeface="Arial"/>
              </a:rPr>
              <a:t>understands </a:t>
            </a:r>
            <a:r>
              <a:rPr dirty="0" sz="1100" i="1">
                <a:latin typeface="Arial"/>
                <a:cs typeface="Arial"/>
              </a:rPr>
              <a:t>the situation</a:t>
            </a:r>
            <a:r>
              <a:rPr dirty="0" sz="1100" spc="-30" i="1">
                <a:latin typeface="Arial"/>
                <a:cs typeface="Arial"/>
              </a:rPr>
              <a:t> </a:t>
            </a:r>
            <a:r>
              <a:rPr dirty="0" sz="1100" i="1">
                <a:latin typeface="Arial"/>
                <a:cs typeface="Arial"/>
              </a:rPr>
              <a:t>well</a:t>
            </a:r>
            <a:endParaRPr sz="1100">
              <a:latin typeface="Arial"/>
              <a:cs typeface="Arial"/>
            </a:endParaRPr>
          </a:p>
          <a:p>
            <a:pPr marL="12700">
              <a:lnSpc>
                <a:spcPct val="100000"/>
              </a:lnSpc>
              <a:spcBef>
                <a:spcPts val="565"/>
              </a:spcBef>
            </a:pPr>
            <a:r>
              <a:rPr dirty="0" sz="1100" b="1">
                <a:latin typeface="Arial"/>
                <a:cs typeface="Arial"/>
              </a:rPr>
              <a:t>Once in a blue</a:t>
            </a:r>
            <a:r>
              <a:rPr dirty="0" sz="1100" spc="-5" b="1">
                <a:latin typeface="Arial"/>
                <a:cs typeface="Arial"/>
              </a:rPr>
              <a:t> </a:t>
            </a:r>
            <a:r>
              <a:rPr dirty="0" sz="1100" b="1">
                <a:latin typeface="Arial"/>
                <a:cs typeface="Arial"/>
              </a:rPr>
              <a:t>moon</a:t>
            </a:r>
            <a:endParaRPr sz="1100">
              <a:latin typeface="Arial"/>
              <a:cs typeface="Arial"/>
            </a:endParaRPr>
          </a:p>
          <a:p>
            <a:pPr marL="12700">
              <a:lnSpc>
                <a:spcPct val="100000"/>
              </a:lnSpc>
              <a:spcBef>
                <a:spcPts val="590"/>
              </a:spcBef>
            </a:pPr>
            <a:r>
              <a:rPr dirty="0" sz="1100" i="1">
                <a:latin typeface="Arial"/>
                <a:cs typeface="Arial"/>
              </a:rPr>
              <a:t>Happens very</a:t>
            </a:r>
            <a:r>
              <a:rPr dirty="0" sz="1100" spc="-5" i="1">
                <a:latin typeface="Arial"/>
                <a:cs typeface="Arial"/>
              </a:rPr>
              <a:t> rarely</a:t>
            </a:r>
            <a:endParaRPr sz="1100">
              <a:latin typeface="Arial"/>
              <a:cs typeface="Arial"/>
            </a:endParaRPr>
          </a:p>
          <a:p>
            <a:pPr marL="12700">
              <a:lnSpc>
                <a:spcPct val="100000"/>
              </a:lnSpc>
              <a:spcBef>
                <a:spcPts val="560"/>
              </a:spcBef>
            </a:pPr>
            <a:r>
              <a:rPr dirty="0" sz="1100" b="1">
                <a:latin typeface="Arial"/>
                <a:cs typeface="Arial"/>
              </a:rPr>
              <a:t>Over the</a:t>
            </a:r>
            <a:r>
              <a:rPr dirty="0" sz="1100" spc="-5" b="1">
                <a:latin typeface="Arial"/>
                <a:cs typeface="Arial"/>
              </a:rPr>
              <a:t> </a:t>
            </a:r>
            <a:r>
              <a:rPr dirty="0" sz="1100" b="1">
                <a:latin typeface="Arial"/>
                <a:cs typeface="Arial"/>
              </a:rPr>
              <a:t>moon</a:t>
            </a:r>
            <a:endParaRPr sz="1100">
              <a:latin typeface="Arial"/>
              <a:cs typeface="Arial"/>
            </a:endParaRPr>
          </a:p>
          <a:p>
            <a:pPr marL="12700">
              <a:lnSpc>
                <a:spcPct val="100000"/>
              </a:lnSpc>
              <a:spcBef>
                <a:spcPts val="590"/>
              </a:spcBef>
            </a:pPr>
            <a:r>
              <a:rPr dirty="0" sz="1100" i="1">
                <a:latin typeface="Arial"/>
                <a:cs typeface="Arial"/>
              </a:rPr>
              <a:t>To be extremely </a:t>
            </a:r>
            <a:r>
              <a:rPr dirty="0" sz="1100" spc="-5" i="1">
                <a:latin typeface="Arial"/>
                <a:cs typeface="Arial"/>
              </a:rPr>
              <a:t>pleased </a:t>
            </a:r>
            <a:r>
              <a:rPr dirty="0" sz="1100" i="1">
                <a:latin typeface="Arial"/>
                <a:cs typeface="Arial"/>
              </a:rPr>
              <a:t>or happy</a:t>
            </a:r>
            <a:endParaRPr sz="1100">
              <a:latin typeface="Arial"/>
              <a:cs typeface="Arial"/>
            </a:endParaRPr>
          </a:p>
          <a:p>
            <a:pPr marL="12700">
              <a:lnSpc>
                <a:spcPct val="100000"/>
              </a:lnSpc>
              <a:spcBef>
                <a:spcPts val="565"/>
              </a:spcBef>
            </a:pPr>
            <a:r>
              <a:rPr dirty="0" sz="1100" b="1">
                <a:latin typeface="Arial"/>
                <a:cs typeface="Arial"/>
              </a:rPr>
              <a:t>Picture paints a thousand</a:t>
            </a:r>
            <a:r>
              <a:rPr dirty="0" sz="1100" spc="-55" b="1">
                <a:latin typeface="Arial"/>
                <a:cs typeface="Arial"/>
              </a:rPr>
              <a:t> </a:t>
            </a:r>
            <a:r>
              <a:rPr dirty="0" sz="1100" b="1">
                <a:latin typeface="Arial"/>
                <a:cs typeface="Arial"/>
              </a:rPr>
              <a:t>words</a:t>
            </a:r>
            <a:endParaRPr sz="1100">
              <a:latin typeface="Arial"/>
              <a:cs typeface="Arial"/>
            </a:endParaRPr>
          </a:p>
          <a:p>
            <a:pPr marL="12700">
              <a:lnSpc>
                <a:spcPct val="100000"/>
              </a:lnSpc>
              <a:spcBef>
                <a:spcPts val="585"/>
              </a:spcBef>
            </a:pPr>
            <a:r>
              <a:rPr dirty="0" sz="1100" i="1">
                <a:latin typeface="Arial"/>
                <a:cs typeface="Arial"/>
              </a:rPr>
              <a:t>A visual presentation is far more </a:t>
            </a:r>
            <a:r>
              <a:rPr dirty="0" sz="1100" spc="-5" i="1">
                <a:latin typeface="Arial"/>
                <a:cs typeface="Arial"/>
              </a:rPr>
              <a:t>descriptive </a:t>
            </a:r>
            <a:r>
              <a:rPr dirty="0" sz="1100" i="1">
                <a:latin typeface="Arial"/>
                <a:cs typeface="Arial"/>
              </a:rPr>
              <a:t>than</a:t>
            </a:r>
            <a:r>
              <a:rPr dirty="0" sz="1100" spc="-20" i="1">
                <a:latin typeface="Arial"/>
                <a:cs typeface="Arial"/>
              </a:rPr>
              <a:t> </a:t>
            </a:r>
            <a:r>
              <a:rPr dirty="0" sz="1100" i="1">
                <a:latin typeface="Arial"/>
                <a:cs typeface="Arial"/>
              </a:rPr>
              <a:t>words.</a:t>
            </a:r>
            <a:endParaRPr sz="110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3977149" y="7114147"/>
            <a:ext cx="723900" cy="196850"/>
          </a:xfrm>
          <a:prstGeom prst="rect">
            <a:avLst/>
          </a:prstGeom>
        </p:spPr>
        <p:txBody>
          <a:bodyPr wrap="square" lIns="0" tIns="6350" rIns="0" bIns="0" rtlCol="0" vert="horz">
            <a:spAutoFit/>
          </a:bodyPr>
          <a:lstStyle/>
          <a:p>
            <a:pPr marL="12700">
              <a:lnSpc>
                <a:spcPct val="100000"/>
              </a:lnSpc>
              <a:spcBef>
                <a:spcPts val="50"/>
              </a:spcBef>
            </a:pPr>
            <a:r>
              <a:rPr dirty="0" sz="1100" spc="-100">
                <a:latin typeface="Arial"/>
                <a:cs typeface="Arial"/>
              </a:rPr>
              <a:t>Page </a:t>
            </a:r>
            <a:fld id="{81D60167-4931-47E6-BA6A-407CBD079E47}" type="slidenum">
              <a:rPr dirty="0" sz="1100" b="1">
                <a:latin typeface="Calibri"/>
                <a:cs typeface="Calibri"/>
              </a:rPr>
              <a:t>5</a:t>
            </a:fld>
            <a:r>
              <a:rPr dirty="0" sz="1100" b="1">
                <a:latin typeface="Calibri"/>
                <a:cs typeface="Calibri"/>
              </a:rPr>
              <a:t> </a:t>
            </a:r>
            <a:r>
              <a:rPr dirty="0" sz="1100" spc="-10">
                <a:latin typeface="Arial"/>
                <a:cs typeface="Arial"/>
              </a:rPr>
              <a:t>of</a:t>
            </a:r>
            <a:r>
              <a:rPr dirty="0" sz="1100" spc="-100">
                <a:latin typeface="Arial"/>
                <a:cs typeface="Arial"/>
              </a:rPr>
              <a:t> </a:t>
            </a:r>
            <a:r>
              <a:rPr dirty="0" sz="1100" b="1">
                <a:latin typeface="Calibri"/>
                <a:cs typeface="Calibri"/>
              </a:rPr>
              <a:t>46</a:t>
            </a:r>
            <a:endParaRPr sz="1100">
              <a:latin typeface="Calibri"/>
              <a:cs typeface="Calibri"/>
            </a:endParaRPr>
          </a:p>
        </p:txBody>
      </p:sp>
      <p:sp>
        <p:nvSpPr>
          <p:cNvPr id="2" name="object 2"/>
          <p:cNvSpPr txBox="1"/>
          <p:nvPr/>
        </p:nvSpPr>
        <p:spPr>
          <a:xfrm>
            <a:off x="711200" y="436891"/>
            <a:ext cx="1539240" cy="193675"/>
          </a:xfrm>
          <a:prstGeom prst="rect">
            <a:avLst/>
          </a:prstGeom>
        </p:spPr>
        <p:txBody>
          <a:bodyPr wrap="square" lIns="0" tIns="12700" rIns="0" bIns="0" rtlCol="0" vert="horz">
            <a:spAutoFit/>
          </a:bodyPr>
          <a:lstStyle/>
          <a:p>
            <a:pPr marL="12700">
              <a:lnSpc>
                <a:spcPct val="100000"/>
              </a:lnSpc>
              <a:spcBef>
                <a:spcPts val="100"/>
              </a:spcBef>
            </a:pPr>
            <a:r>
              <a:rPr dirty="0" sz="1100" spc="-120">
                <a:latin typeface="Arial"/>
                <a:cs typeface="Arial"/>
              </a:rPr>
              <a:t>SATHYABAMA</a:t>
            </a:r>
            <a:r>
              <a:rPr dirty="0" sz="1100" spc="-70">
                <a:latin typeface="Arial"/>
                <a:cs typeface="Arial"/>
              </a:rPr>
              <a:t> </a:t>
            </a:r>
            <a:r>
              <a:rPr dirty="0" sz="1100" spc="-135">
                <a:latin typeface="Arial"/>
                <a:cs typeface="Arial"/>
              </a:rPr>
              <a:t>UNIVERSITY</a:t>
            </a:r>
            <a:endParaRPr sz="1100">
              <a:latin typeface="Arial"/>
              <a:cs typeface="Arial"/>
            </a:endParaRPr>
          </a:p>
        </p:txBody>
      </p:sp>
      <p:sp>
        <p:nvSpPr>
          <p:cNvPr id="3" name="object 3"/>
          <p:cNvSpPr txBox="1"/>
          <p:nvPr/>
        </p:nvSpPr>
        <p:spPr>
          <a:xfrm>
            <a:off x="3047505" y="436891"/>
            <a:ext cx="1629410" cy="193675"/>
          </a:xfrm>
          <a:prstGeom prst="rect">
            <a:avLst/>
          </a:prstGeom>
        </p:spPr>
        <p:txBody>
          <a:bodyPr wrap="square" lIns="0" tIns="12700" rIns="0" bIns="0" rtlCol="0" vert="horz">
            <a:spAutoFit/>
          </a:bodyPr>
          <a:lstStyle/>
          <a:p>
            <a:pPr marL="12700">
              <a:lnSpc>
                <a:spcPct val="100000"/>
              </a:lnSpc>
              <a:spcBef>
                <a:spcPts val="100"/>
              </a:spcBef>
            </a:pPr>
            <a:r>
              <a:rPr dirty="0" sz="1100" spc="-85">
                <a:latin typeface="Arial"/>
                <a:cs typeface="Arial"/>
              </a:rPr>
              <a:t>UNIT </a:t>
            </a:r>
            <a:r>
              <a:rPr dirty="0" sz="1100" spc="-70">
                <a:latin typeface="Arial"/>
                <a:cs typeface="Arial"/>
              </a:rPr>
              <a:t>IV </a:t>
            </a:r>
            <a:r>
              <a:rPr dirty="0" sz="1100" spc="-135">
                <a:latin typeface="Arial"/>
                <a:cs typeface="Arial"/>
              </a:rPr>
              <a:t>FLYING </a:t>
            </a:r>
            <a:r>
              <a:rPr dirty="0" sz="1100" spc="-55">
                <a:latin typeface="Arial"/>
                <a:cs typeface="Arial"/>
              </a:rPr>
              <a:t>IN</a:t>
            </a:r>
            <a:r>
              <a:rPr dirty="0" sz="1100" spc="-185">
                <a:latin typeface="Arial"/>
                <a:cs typeface="Arial"/>
              </a:rPr>
              <a:t> </a:t>
            </a:r>
            <a:r>
              <a:rPr dirty="0" sz="1100" spc="-160">
                <a:latin typeface="Arial"/>
                <a:cs typeface="Arial"/>
              </a:rPr>
              <a:t>COLOURS</a:t>
            </a:r>
            <a:endParaRPr sz="1100">
              <a:latin typeface="Arial"/>
              <a:cs typeface="Arial"/>
            </a:endParaRPr>
          </a:p>
        </p:txBody>
      </p:sp>
      <p:sp>
        <p:nvSpPr>
          <p:cNvPr id="4" name="object 4"/>
          <p:cNvSpPr txBox="1"/>
          <p:nvPr/>
        </p:nvSpPr>
        <p:spPr>
          <a:xfrm>
            <a:off x="711200" y="993746"/>
            <a:ext cx="3971925" cy="6019800"/>
          </a:xfrm>
          <a:prstGeom prst="rect">
            <a:avLst/>
          </a:prstGeom>
        </p:spPr>
        <p:txBody>
          <a:bodyPr wrap="square" lIns="0" tIns="86995" rIns="0" bIns="0" rtlCol="0" vert="horz">
            <a:spAutoFit/>
          </a:bodyPr>
          <a:lstStyle/>
          <a:p>
            <a:pPr marL="12700">
              <a:lnSpc>
                <a:spcPct val="100000"/>
              </a:lnSpc>
              <a:spcBef>
                <a:spcPts val="685"/>
              </a:spcBef>
            </a:pPr>
            <a:r>
              <a:rPr dirty="0" sz="1100" b="1">
                <a:latin typeface="Arial"/>
                <a:cs typeface="Arial"/>
              </a:rPr>
              <a:t>Piece of</a:t>
            </a:r>
            <a:r>
              <a:rPr dirty="0" sz="1100" spc="-5" b="1">
                <a:latin typeface="Arial"/>
                <a:cs typeface="Arial"/>
              </a:rPr>
              <a:t> </a:t>
            </a:r>
            <a:r>
              <a:rPr dirty="0" sz="1100" b="1">
                <a:latin typeface="Arial"/>
                <a:cs typeface="Arial"/>
              </a:rPr>
              <a:t>cake</a:t>
            </a:r>
            <a:endParaRPr sz="1100">
              <a:latin typeface="Arial"/>
              <a:cs typeface="Arial"/>
            </a:endParaRPr>
          </a:p>
          <a:p>
            <a:pPr marL="12700">
              <a:lnSpc>
                <a:spcPct val="100000"/>
              </a:lnSpc>
              <a:spcBef>
                <a:spcPts val="590"/>
              </a:spcBef>
            </a:pPr>
            <a:r>
              <a:rPr dirty="0" sz="1100" i="1">
                <a:latin typeface="Arial"/>
                <a:cs typeface="Arial"/>
              </a:rPr>
              <a:t>A job, task or </a:t>
            </a:r>
            <a:r>
              <a:rPr dirty="0" sz="1100" spc="-5" i="1">
                <a:latin typeface="Arial"/>
                <a:cs typeface="Arial"/>
              </a:rPr>
              <a:t>other </a:t>
            </a:r>
            <a:r>
              <a:rPr dirty="0" sz="1100" i="1">
                <a:latin typeface="Arial"/>
                <a:cs typeface="Arial"/>
              </a:rPr>
              <a:t>activity that is </a:t>
            </a:r>
            <a:r>
              <a:rPr dirty="0" sz="1100" spc="-10" i="1">
                <a:latin typeface="Arial"/>
                <a:cs typeface="Arial"/>
              </a:rPr>
              <a:t>easy </a:t>
            </a:r>
            <a:r>
              <a:rPr dirty="0" sz="1100" i="1">
                <a:latin typeface="Arial"/>
                <a:cs typeface="Arial"/>
              </a:rPr>
              <a:t>or</a:t>
            </a:r>
            <a:r>
              <a:rPr dirty="0" sz="1100" spc="5" i="1">
                <a:latin typeface="Arial"/>
                <a:cs typeface="Arial"/>
              </a:rPr>
              <a:t> </a:t>
            </a:r>
            <a:r>
              <a:rPr dirty="0" sz="1100" i="1">
                <a:latin typeface="Arial"/>
                <a:cs typeface="Arial"/>
              </a:rPr>
              <a:t>simple.</a:t>
            </a:r>
            <a:endParaRPr sz="1100">
              <a:latin typeface="Arial"/>
              <a:cs typeface="Arial"/>
            </a:endParaRPr>
          </a:p>
          <a:p>
            <a:pPr marL="12700">
              <a:lnSpc>
                <a:spcPct val="100000"/>
              </a:lnSpc>
              <a:spcBef>
                <a:spcPts val="565"/>
              </a:spcBef>
            </a:pPr>
            <a:r>
              <a:rPr dirty="0" sz="1100" b="1">
                <a:latin typeface="Arial"/>
                <a:cs typeface="Arial"/>
              </a:rPr>
              <a:t>Run of the</a:t>
            </a:r>
            <a:r>
              <a:rPr dirty="0" sz="1100" spc="-5" b="1">
                <a:latin typeface="Arial"/>
                <a:cs typeface="Arial"/>
              </a:rPr>
              <a:t> </a:t>
            </a:r>
            <a:r>
              <a:rPr dirty="0" sz="1100" b="1">
                <a:latin typeface="Arial"/>
                <a:cs typeface="Arial"/>
              </a:rPr>
              <a:t>mill</a:t>
            </a:r>
            <a:endParaRPr sz="1100">
              <a:latin typeface="Arial"/>
              <a:cs typeface="Arial"/>
            </a:endParaRPr>
          </a:p>
          <a:p>
            <a:pPr marL="12700">
              <a:lnSpc>
                <a:spcPct val="100000"/>
              </a:lnSpc>
              <a:spcBef>
                <a:spcPts val="585"/>
              </a:spcBef>
            </a:pPr>
            <a:r>
              <a:rPr dirty="0" sz="1100" i="1">
                <a:latin typeface="Arial"/>
                <a:cs typeface="Arial"/>
              </a:rPr>
              <a:t>Average,</a:t>
            </a:r>
            <a:r>
              <a:rPr dirty="0" sz="1100" spc="-5" i="1">
                <a:latin typeface="Arial"/>
                <a:cs typeface="Arial"/>
              </a:rPr>
              <a:t> </a:t>
            </a:r>
            <a:r>
              <a:rPr dirty="0" sz="1100" i="1">
                <a:latin typeface="Arial"/>
                <a:cs typeface="Arial"/>
              </a:rPr>
              <a:t>ordinary</a:t>
            </a:r>
            <a:endParaRPr sz="1100">
              <a:latin typeface="Arial"/>
              <a:cs typeface="Arial"/>
            </a:endParaRPr>
          </a:p>
          <a:p>
            <a:pPr marL="12700">
              <a:lnSpc>
                <a:spcPct val="100000"/>
              </a:lnSpc>
              <a:spcBef>
                <a:spcPts val="565"/>
              </a:spcBef>
            </a:pPr>
            <a:r>
              <a:rPr dirty="0" sz="1100" b="1">
                <a:latin typeface="Arial"/>
                <a:cs typeface="Arial"/>
              </a:rPr>
              <a:t>Sit on the</a:t>
            </a:r>
            <a:r>
              <a:rPr dirty="0" sz="1100" spc="-5" b="1">
                <a:latin typeface="Arial"/>
                <a:cs typeface="Arial"/>
              </a:rPr>
              <a:t> </a:t>
            </a:r>
            <a:r>
              <a:rPr dirty="0" sz="1100" b="1">
                <a:latin typeface="Arial"/>
                <a:cs typeface="Arial"/>
              </a:rPr>
              <a:t>fence</a:t>
            </a:r>
            <a:endParaRPr sz="1100">
              <a:latin typeface="Arial"/>
              <a:cs typeface="Arial"/>
            </a:endParaRPr>
          </a:p>
          <a:p>
            <a:pPr marL="12700" marR="5080">
              <a:lnSpc>
                <a:spcPct val="143600"/>
              </a:lnSpc>
              <a:spcBef>
                <a:spcPts val="10"/>
              </a:spcBef>
            </a:pPr>
            <a:r>
              <a:rPr dirty="0" sz="1100" i="1">
                <a:latin typeface="Arial"/>
                <a:cs typeface="Arial"/>
              </a:rPr>
              <a:t>This is used when someone does not want to choose or make</a:t>
            </a:r>
            <a:r>
              <a:rPr dirty="0" sz="1100" spc="-114" i="1">
                <a:latin typeface="Arial"/>
                <a:cs typeface="Arial"/>
              </a:rPr>
              <a:t> </a:t>
            </a:r>
            <a:r>
              <a:rPr dirty="0" sz="1100" i="1">
                <a:latin typeface="Arial"/>
                <a:cs typeface="Arial"/>
              </a:rPr>
              <a:t>a  </a:t>
            </a:r>
            <a:r>
              <a:rPr dirty="0" sz="1100" i="1">
                <a:latin typeface="Arial"/>
                <a:cs typeface="Arial"/>
              </a:rPr>
              <a:t>decision.</a:t>
            </a:r>
            <a:endParaRPr sz="1100">
              <a:latin typeface="Arial"/>
              <a:cs typeface="Arial"/>
            </a:endParaRPr>
          </a:p>
          <a:p>
            <a:pPr marL="12700">
              <a:lnSpc>
                <a:spcPct val="100000"/>
              </a:lnSpc>
              <a:spcBef>
                <a:spcPts val="565"/>
              </a:spcBef>
            </a:pPr>
            <a:r>
              <a:rPr dirty="0" sz="1100" b="1">
                <a:latin typeface="Arial"/>
                <a:cs typeface="Arial"/>
              </a:rPr>
              <a:t>Exercises:</a:t>
            </a:r>
            <a:endParaRPr sz="1100">
              <a:latin typeface="Arial"/>
              <a:cs typeface="Arial"/>
            </a:endParaRPr>
          </a:p>
          <a:p>
            <a:pPr>
              <a:lnSpc>
                <a:spcPct val="100000"/>
              </a:lnSpc>
              <a:spcBef>
                <a:spcPts val="25"/>
              </a:spcBef>
            </a:pPr>
            <a:endParaRPr sz="1250">
              <a:latin typeface="Arial"/>
              <a:cs typeface="Arial"/>
            </a:endParaRPr>
          </a:p>
          <a:p>
            <a:pPr lvl="2" marL="362585" marR="209550" indent="-350520">
              <a:lnSpc>
                <a:spcPct val="110000"/>
              </a:lnSpc>
              <a:spcBef>
                <a:spcPts val="5"/>
              </a:spcBef>
              <a:buAutoNum type="arabicPeriod"/>
              <a:tabLst>
                <a:tab pos="363220" algn="l"/>
              </a:tabLst>
            </a:pPr>
            <a:r>
              <a:rPr dirty="0" sz="1100" b="1">
                <a:latin typeface="Arial"/>
                <a:cs typeface="Arial"/>
              </a:rPr>
              <a:t>Fill up the </a:t>
            </a:r>
            <a:r>
              <a:rPr dirty="0" sz="1100" spc="-5" b="1">
                <a:latin typeface="Arial"/>
                <a:cs typeface="Arial"/>
              </a:rPr>
              <a:t>blanks </a:t>
            </a:r>
            <a:r>
              <a:rPr dirty="0" sz="1100" b="1">
                <a:latin typeface="Arial"/>
                <a:cs typeface="Arial"/>
              </a:rPr>
              <a:t>with </a:t>
            </a:r>
            <a:r>
              <a:rPr dirty="0" sz="1100" spc="-5" b="1">
                <a:latin typeface="Arial"/>
                <a:cs typeface="Arial"/>
              </a:rPr>
              <a:t>suitable </a:t>
            </a:r>
            <a:r>
              <a:rPr dirty="0" sz="1100" b="1">
                <a:latin typeface="Arial"/>
                <a:cs typeface="Arial"/>
              </a:rPr>
              <a:t>Idioms and Phrases  from the above </a:t>
            </a:r>
            <a:r>
              <a:rPr dirty="0" sz="1100" spc="-5" b="1">
                <a:latin typeface="Arial"/>
                <a:cs typeface="Arial"/>
              </a:rPr>
              <a:t>given</a:t>
            </a:r>
            <a:r>
              <a:rPr dirty="0" sz="1100" spc="-30" b="1">
                <a:latin typeface="Arial"/>
                <a:cs typeface="Arial"/>
              </a:rPr>
              <a:t> </a:t>
            </a:r>
            <a:r>
              <a:rPr dirty="0" sz="1100" b="1">
                <a:latin typeface="Arial"/>
                <a:cs typeface="Arial"/>
              </a:rPr>
              <a:t>list</a:t>
            </a:r>
            <a:endParaRPr sz="1100">
              <a:latin typeface="Arial"/>
              <a:cs typeface="Arial"/>
            </a:endParaRPr>
          </a:p>
          <a:p>
            <a:pPr lvl="2">
              <a:lnSpc>
                <a:spcPct val="100000"/>
              </a:lnSpc>
              <a:spcBef>
                <a:spcPts val="30"/>
              </a:spcBef>
              <a:buFont typeface="Arial"/>
              <a:buAutoNum type="arabicPeriod"/>
            </a:pPr>
            <a:endParaRPr sz="1350">
              <a:latin typeface="Arial"/>
              <a:cs typeface="Arial"/>
            </a:endParaRPr>
          </a:p>
          <a:p>
            <a:pPr marL="241300">
              <a:lnSpc>
                <a:spcPct val="100000"/>
              </a:lnSpc>
            </a:pPr>
            <a:r>
              <a:rPr dirty="0" sz="1100">
                <a:latin typeface="Arial"/>
                <a:cs typeface="Arial"/>
              </a:rPr>
              <a:t>1. Those shoes </a:t>
            </a:r>
            <a:r>
              <a:rPr dirty="0" sz="1100" spc="-5">
                <a:latin typeface="Arial"/>
                <a:cs typeface="Arial"/>
              </a:rPr>
              <a:t>must </a:t>
            </a:r>
            <a:r>
              <a:rPr dirty="0" sz="1100">
                <a:latin typeface="Arial"/>
                <a:cs typeface="Arial"/>
              </a:rPr>
              <a:t>have</a:t>
            </a:r>
            <a:r>
              <a:rPr dirty="0" sz="1100" spc="-5">
                <a:latin typeface="Arial"/>
                <a:cs typeface="Arial"/>
              </a:rPr>
              <a:t> </a:t>
            </a:r>
            <a:r>
              <a:rPr dirty="0" sz="1100" spc="-5" b="1">
                <a:latin typeface="Arial"/>
                <a:cs typeface="Arial"/>
              </a:rPr>
              <a:t>---------------------------------</a:t>
            </a:r>
            <a:r>
              <a:rPr dirty="0" sz="1100" spc="-5">
                <a:latin typeface="Arial"/>
                <a:cs typeface="Arial"/>
              </a:rPr>
              <a:t>.</a:t>
            </a:r>
            <a:endParaRPr sz="1100">
              <a:latin typeface="Arial"/>
              <a:cs typeface="Arial"/>
            </a:endParaRPr>
          </a:p>
          <a:p>
            <a:pPr lvl="3" marL="469265" indent="-228600">
              <a:lnSpc>
                <a:spcPct val="100000"/>
              </a:lnSpc>
              <a:spcBef>
                <a:spcPts val="145"/>
              </a:spcBef>
              <a:buAutoNum type="arabicPeriod" startAt="2"/>
              <a:tabLst>
                <a:tab pos="469900" algn="l"/>
              </a:tabLst>
            </a:pPr>
            <a:r>
              <a:rPr dirty="0" sz="1100">
                <a:latin typeface="Arial"/>
                <a:cs typeface="Arial"/>
              </a:rPr>
              <a:t>Apple phones are very </a:t>
            </a:r>
            <a:r>
              <a:rPr dirty="0" sz="1100" b="1">
                <a:latin typeface="Arial"/>
                <a:cs typeface="Arial"/>
              </a:rPr>
              <a:t>------------------ </a:t>
            </a:r>
            <a:r>
              <a:rPr dirty="0" sz="1100">
                <a:latin typeface="Arial"/>
                <a:cs typeface="Arial"/>
              </a:rPr>
              <a:t>these</a:t>
            </a:r>
            <a:r>
              <a:rPr dirty="0" sz="1100" spc="-60">
                <a:latin typeface="Arial"/>
                <a:cs typeface="Arial"/>
              </a:rPr>
              <a:t> </a:t>
            </a:r>
            <a:r>
              <a:rPr dirty="0" sz="1100">
                <a:latin typeface="Arial"/>
                <a:cs typeface="Arial"/>
              </a:rPr>
              <a:t>days.</a:t>
            </a:r>
            <a:endParaRPr sz="1100">
              <a:latin typeface="Arial"/>
              <a:cs typeface="Arial"/>
            </a:endParaRPr>
          </a:p>
          <a:p>
            <a:pPr lvl="3" marL="469265" indent="-228600">
              <a:lnSpc>
                <a:spcPct val="100000"/>
              </a:lnSpc>
              <a:spcBef>
                <a:spcPts val="130"/>
              </a:spcBef>
              <a:buAutoNum type="arabicPeriod" startAt="2"/>
              <a:tabLst>
                <a:tab pos="469900" algn="l"/>
              </a:tabLst>
            </a:pPr>
            <a:r>
              <a:rPr dirty="0" sz="1100">
                <a:latin typeface="Arial"/>
                <a:cs typeface="Arial"/>
              </a:rPr>
              <a:t>I was really </a:t>
            </a:r>
            <a:r>
              <a:rPr dirty="0" sz="1100" b="1">
                <a:latin typeface="Arial"/>
                <a:cs typeface="Arial"/>
              </a:rPr>
              <a:t>----------------- </a:t>
            </a:r>
            <a:r>
              <a:rPr dirty="0" sz="1100">
                <a:latin typeface="Arial"/>
                <a:cs typeface="Arial"/>
              </a:rPr>
              <a:t>after my </a:t>
            </a:r>
            <a:r>
              <a:rPr dirty="0" sz="1100" spc="-10">
                <a:latin typeface="Arial"/>
                <a:cs typeface="Arial"/>
              </a:rPr>
              <a:t>dog</a:t>
            </a:r>
            <a:r>
              <a:rPr dirty="0" sz="1100" spc="-35">
                <a:latin typeface="Arial"/>
                <a:cs typeface="Arial"/>
              </a:rPr>
              <a:t> </a:t>
            </a:r>
            <a:r>
              <a:rPr dirty="0" sz="1100">
                <a:latin typeface="Arial"/>
                <a:cs typeface="Arial"/>
              </a:rPr>
              <a:t>died.</a:t>
            </a:r>
            <a:endParaRPr sz="1100">
              <a:latin typeface="Arial"/>
              <a:cs typeface="Arial"/>
            </a:endParaRPr>
          </a:p>
          <a:p>
            <a:pPr lvl="3" marL="469265" indent="-228600">
              <a:lnSpc>
                <a:spcPct val="100000"/>
              </a:lnSpc>
              <a:spcBef>
                <a:spcPts val="145"/>
              </a:spcBef>
              <a:buAutoNum type="arabicPeriod" startAt="2"/>
              <a:tabLst>
                <a:tab pos="469900" algn="l"/>
              </a:tabLst>
            </a:pPr>
            <a:r>
              <a:rPr dirty="0" sz="1100">
                <a:latin typeface="Arial"/>
                <a:cs typeface="Arial"/>
              </a:rPr>
              <a:t>My parents are quite </a:t>
            </a:r>
            <a:r>
              <a:rPr dirty="0" sz="1100" spc="-5">
                <a:latin typeface="Arial"/>
                <a:cs typeface="Arial"/>
              </a:rPr>
              <a:t>traditional </a:t>
            </a:r>
            <a:r>
              <a:rPr dirty="0" sz="1100">
                <a:latin typeface="Arial"/>
                <a:cs typeface="Arial"/>
              </a:rPr>
              <a:t>and</a:t>
            </a:r>
            <a:r>
              <a:rPr dirty="0" sz="1100" spc="75">
                <a:latin typeface="Arial"/>
                <a:cs typeface="Arial"/>
              </a:rPr>
              <a:t> </a:t>
            </a:r>
            <a:r>
              <a:rPr dirty="0" sz="1100" spc="-5" b="1">
                <a:latin typeface="Arial"/>
                <a:cs typeface="Arial"/>
              </a:rPr>
              <a:t>--------------------------</a:t>
            </a:r>
            <a:r>
              <a:rPr dirty="0" sz="1100" spc="-5">
                <a:latin typeface="Arial"/>
                <a:cs typeface="Arial"/>
              </a:rPr>
              <a:t>.</a:t>
            </a:r>
            <a:endParaRPr sz="1100">
              <a:latin typeface="Arial"/>
              <a:cs typeface="Arial"/>
            </a:endParaRPr>
          </a:p>
          <a:p>
            <a:pPr lvl="3" marL="469900" marR="81280" indent="-228600">
              <a:lnSpc>
                <a:spcPts val="1480"/>
              </a:lnSpc>
              <a:spcBef>
                <a:spcPts val="50"/>
              </a:spcBef>
              <a:buAutoNum type="arabicPeriod" startAt="2"/>
              <a:tabLst>
                <a:tab pos="469900" algn="l"/>
              </a:tabLst>
            </a:pPr>
            <a:r>
              <a:rPr dirty="0" sz="1100">
                <a:latin typeface="Arial"/>
                <a:cs typeface="Arial"/>
              </a:rPr>
              <a:t>I decided to </a:t>
            </a:r>
            <a:r>
              <a:rPr dirty="0" sz="1100" b="1">
                <a:latin typeface="Arial"/>
                <a:cs typeface="Arial"/>
              </a:rPr>
              <a:t>---------------- </a:t>
            </a:r>
            <a:r>
              <a:rPr dirty="0" sz="1100">
                <a:latin typeface="Arial"/>
                <a:cs typeface="Arial"/>
              </a:rPr>
              <a:t>and move to </a:t>
            </a:r>
            <a:r>
              <a:rPr dirty="0" sz="1100" spc="-5">
                <a:latin typeface="Arial"/>
                <a:cs typeface="Arial"/>
              </a:rPr>
              <a:t>abroad </a:t>
            </a:r>
            <a:r>
              <a:rPr dirty="0" sz="1100">
                <a:latin typeface="Arial"/>
                <a:cs typeface="Arial"/>
              </a:rPr>
              <a:t>to</a:t>
            </a:r>
            <a:r>
              <a:rPr dirty="0" sz="1100" spc="-45">
                <a:latin typeface="Arial"/>
                <a:cs typeface="Arial"/>
              </a:rPr>
              <a:t> </a:t>
            </a:r>
            <a:r>
              <a:rPr dirty="0" sz="1100">
                <a:latin typeface="Arial"/>
                <a:cs typeface="Arial"/>
              </a:rPr>
              <a:t>perfect  my</a:t>
            </a:r>
            <a:r>
              <a:rPr dirty="0" sz="1100" spc="-5">
                <a:latin typeface="Arial"/>
                <a:cs typeface="Arial"/>
              </a:rPr>
              <a:t> </a:t>
            </a:r>
            <a:r>
              <a:rPr dirty="0" sz="1100">
                <a:latin typeface="Arial"/>
                <a:cs typeface="Arial"/>
              </a:rPr>
              <a:t>English.</a:t>
            </a:r>
            <a:endParaRPr sz="1100">
              <a:latin typeface="Arial"/>
              <a:cs typeface="Arial"/>
            </a:endParaRPr>
          </a:p>
          <a:p>
            <a:pPr lvl="3" marL="469265" indent="-228600">
              <a:lnSpc>
                <a:spcPct val="100000"/>
              </a:lnSpc>
              <a:spcBef>
                <a:spcPts val="40"/>
              </a:spcBef>
              <a:buAutoNum type="arabicPeriod" startAt="2"/>
              <a:tabLst>
                <a:tab pos="469900" algn="l"/>
              </a:tabLst>
            </a:pPr>
            <a:r>
              <a:rPr dirty="0" sz="1100">
                <a:latin typeface="Arial"/>
                <a:cs typeface="Arial"/>
              </a:rPr>
              <a:t>Just learning </a:t>
            </a:r>
            <a:r>
              <a:rPr dirty="0" sz="1100" spc="-5">
                <a:latin typeface="Arial"/>
                <a:cs typeface="Arial"/>
              </a:rPr>
              <a:t>idioms </a:t>
            </a:r>
            <a:r>
              <a:rPr dirty="0" sz="1100">
                <a:latin typeface="Arial"/>
                <a:cs typeface="Arial"/>
              </a:rPr>
              <a:t>is </a:t>
            </a:r>
            <a:r>
              <a:rPr dirty="0" sz="1100" b="1">
                <a:latin typeface="Arial"/>
                <a:cs typeface="Arial"/>
              </a:rPr>
              <a:t>--------------- </a:t>
            </a:r>
            <a:r>
              <a:rPr dirty="0" sz="1100">
                <a:latin typeface="Arial"/>
                <a:cs typeface="Arial"/>
              </a:rPr>
              <a:t>when it </a:t>
            </a:r>
            <a:r>
              <a:rPr dirty="0" sz="1100" spc="-5">
                <a:latin typeface="Arial"/>
                <a:cs typeface="Arial"/>
              </a:rPr>
              <a:t>comes</a:t>
            </a:r>
            <a:r>
              <a:rPr dirty="0" sz="1100" spc="-20">
                <a:latin typeface="Arial"/>
                <a:cs typeface="Arial"/>
              </a:rPr>
              <a:t> </a:t>
            </a:r>
            <a:r>
              <a:rPr dirty="0" sz="1100">
                <a:latin typeface="Arial"/>
                <a:cs typeface="Arial"/>
              </a:rPr>
              <a:t>to</a:t>
            </a:r>
            <a:endParaRPr sz="1100">
              <a:latin typeface="Arial"/>
              <a:cs typeface="Arial"/>
            </a:endParaRPr>
          </a:p>
          <a:p>
            <a:pPr marL="469900">
              <a:lnSpc>
                <a:spcPct val="100000"/>
              </a:lnSpc>
              <a:spcBef>
                <a:spcPts val="140"/>
              </a:spcBef>
            </a:pPr>
            <a:r>
              <a:rPr dirty="0" sz="1100">
                <a:latin typeface="Arial"/>
                <a:cs typeface="Arial"/>
              </a:rPr>
              <a:t>preparing for the speaking</a:t>
            </a:r>
            <a:r>
              <a:rPr dirty="0" sz="1100" spc="-30">
                <a:latin typeface="Arial"/>
                <a:cs typeface="Arial"/>
              </a:rPr>
              <a:t> </a:t>
            </a:r>
            <a:r>
              <a:rPr dirty="0" sz="1100" spc="-5">
                <a:latin typeface="Arial"/>
                <a:cs typeface="Arial"/>
              </a:rPr>
              <a:t>test.</a:t>
            </a:r>
            <a:endParaRPr sz="1100">
              <a:latin typeface="Arial"/>
              <a:cs typeface="Arial"/>
            </a:endParaRPr>
          </a:p>
          <a:p>
            <a:pPr marL="241300">
              <a:lnSpc>
                <a:spcPct val="100000"/>
              </a:lnSpc>
              <a:spcBef>
                <a:spcPts val="120"/>
              </a:spcBef>
            </a:pPr>
            <a:r>
              <a:rPr dirty="0" sz="1100">
                <a:latin typeface="Arial"/>
                <a:cs typeface="Arial"/>
              </a:rPr>
              <a:t>7. I don’t think her new handbag is</a:t>
            </a:r>
            <a:r>
              <a:rPr dirty="0" sz="1100" spc="-95">
                <a:latin typeface="Arial"/>
                <a:cs typeface="Arial"/>
              </a:rPr>
              <a:t> </a:t>
            </a:r>
            <a:r>
              <a:rPr dirty="0" sz="1100" b="1">
                <a:latin typeface="Arial"/>
                <a:cs typeface="Arial"/>
              </a:rPr>
              <a:t>-------------------------</a:t>
            </a:r>
            <a:endParaRPr sz="1100">
              <a:latin typeface="Arial"/>
              <a:cs typeface="Arial"/>
            </a:endParaRPr>
          </a:p>
          <a:p>
            <a:pPr marL="241300">
              <a:lnSpc>
                <a:spcPct val="100000"/>
              </a:lnSpc>
              <a:spcBef>
                <a:spcPts val="135"/>
              </a:spcBef>
            </a:pPr>
            <a:r>
              <a:rPr dirty="0" sz="1100">
                <a:latin typeface="Arial"/>
                <a:cs typeface="Arial"/>
              </a:rPr>
              <a:t>8. I was </a:t>
            </a:r>
            <a:r>
              <a:rPr dirty="0" sz="1100" spc="-5" b="1">
                <a:latin typeface="Arial"/>
                <a:cs typeface="Arial"/>
              </a:rPr>
              <a:t>---------------------- </a:t>
            </a:r>
            <a:r>
              <a:rPr dirty="0" sz="1100">
                <a:latin typeface="Arial"/>
                <a:cs typeface="Arial"/>
              </a:rPr>
              <a:t>when I passed my </a:t>
            </a:r>
            <a:r>
              <a:rPr dirty="0" sz="1100" spc="-5">
                <a:latin typeface="Arial"/>
                <a:cs typeface="Arial"/>
              </a:rPr>
              <a:t>speaking</a:t>
            </a:r>
            <a:r>
              <a:rPr dirty="0" sz="1100" spc="15">
                <a:latin typeface="Arial"/>
                <a:cs typeface="Arial"/>
              </a:rPr>
              <a:t> </a:t>
            </a:r>
            <a:r>
              <a:rPr dirty="0" sz="1100">
                <a:latin typeface="Arial"/>
                <a:cs typeface="Arial"/>
              </a:rPr>
              <a:t>test</a:t>
            </a:r>
            <a:endParaRPr sz="1100">
              <a:latin typeface="Arial"/>
              <a:cs typeface="Arial"/>
            </a:endParaRPr>
          </a:p>
          <a:p>
            <a:pPr>
              <a:lnSpc>
                <a:spcPct val="100000"/>
              </a:lnSpc>
              <a:spcBef>
                <a:spcPts val="25"/>
              </a:spcBef>
            </a:pPr>
            <a:endParaRPr sz="1250">
              <a:latin typeface="Arial"/>
              <a:cs typeface="Arial"/>
            </a:endParaRPr>
          </a:p>
          <a:p>
            <a:pPr lvl="2" marL="362585" marR="92075" indent="-350520">
              <a:lnSpc>
                <a:spcPct val="110000"/>
              </a:lnSpc>
              <a:buAutoNum type="arabicPeriod" startAt="2"/>
              <a:tabLst>
                <a:tab pos="363220" algn="l"/>
              </a:tabLst>
            </a:pPr>
            <a:r>
              <a:rPr dirty="0" sz="1100" b="1">
                <a:latin typeface="Arial"/>
                <a:cs typeface="Arial"/>
              </a:rPr>
              <a:t>Choose the </a:t>
            </a:r>
            <a:r>
              <a:rPr dirty="0" sz="1100" spc="-5" b="1">
                <a:latin typeface="Arial"/>
                <a:cs typeface="Arial"/>
              </a:rPr>
              <a:t>right </a:t>
            </a:r>
            <a:r>
              <a:rPr dirty="0" sz="1100" b="1">
                <a:latin typeface="Arial"/>
                <a:cs typeface="Arial"/>
              </a:rPr>
              <a:t>options from the list </a:t>
            </a:r>
            <a:r>
              <a:rPr dirty="0" sz="1100" spc="-5" b="1">
                <a:latin typeface="Arial"/>
                <a:cs typeface="Arial"/>
              </a:rPr>
              <a:t>given </a:t>
            </a:r>
            <a:r>
              <a:rPr dirty="0" sz="1100" b="1">
                <a:latin typeface="Arial"/>
                <a:cs typeface="Arial"/>
              </a:rPr>
              <a:t>above</a:t>
            </a:r>
            <a:r>
              <a:rPr dirty="0" sz="1100" spc="-60" b="1">
                <a:latin typeface="Arial"/>
                <a:cs typeface="Arial"/>
              </a:rPr>
              <a:t> </a:t>
            </a:r>
            <a:r>
              <a:rPr dirty="0" sz="1100" b="1">
                <a:latin typeface="Arial"/>
                <a:cs typeface="Arial"/>
              </a:rPr>
              <a:t>to  complete the meaning of the</a:t>
            </a:r>
            <a:r>
              <a:rPr dirty="0" sz="1100" spc="-35" b="1">
                <a:latin typeface="Arial"/>
                <a:cs typeface="Arial"/>
              </a:rPr>
              <a:t> </a:t>
            </a:r>
            <a:r>
              <a:rPr dirty="0" sz="1100" spc="-5" b="1">
                <a:latin typeface="Arial"/>
                <a:cs typeface="Arial"/>
              </a:rPr>
              <a:t>sentence</a:t>
            </a:r>
            <a:endParaRPr sz="1100">
              <a:latin typeface="Arial"/>
              <a:cs typeface="Arial"/>
            </a:endParaRPr>
          </a:p>
          <a:p>
            <a:pPr lvl="2">
              <a:lnSpc>
                <a:spcPct val="100000"/>
              </a:lnSpc>
              <a:spcBef>
                <a:spcPts val="15"/>
              </a:spcBef>
              <a:buFont typeface="Arial"/>
              <a:buAutoNum type="arabicPeriod" startAt="2"/>
            </a:pPr>
            <a:endParaRPr sz="1250">
              <a:latin typeface="Arial"/>
              <a:cs typeface="Arial"/>
            </a:endParaRPr>
          </a:p>
          <a:p>
            <a:pPr lvl="3" marL="469900" marR="488315" indent="-228600">
              <a:lnSpc>
                <a:spcPct val="110900"/>
              </a:lnSpc>
              <a:buAutoNum type="arabicPeriod"/>
              <a:tabLst>
                <a:tab pos="469900" algn="l"/>
              </a:tabLst>
            </a:pPr>
            <a:r>
              <a:rPr dirty="0" sz="1100">
                <a:latin typeface="Arial"/>
                <a:cs typeface="Arial"/>
              </a:rPr>
              <a:t>Don’t </a:t>
            </a:r>
            <a:r>
              <a:rPr dirty="0" sz="1100" spc="-5" b="1">
                <a:latin typeface="Arial"/>
                <a:cs typeface="Arial"/>
              </a:rPr>
              <a:t>-----------------. </a:t>
            </a:r>
            <a:r>
              <a:rPr dirty="0" sz="1100">
                <a:latin typeface="Arial"/>
                <a:cs typeface="Arial"/>
              </a:rPr>
              <a:t>You </a:t>
            </a:r>
            <a:r>
              <a:rPr dirty="0" sz="1100" spc="-5">
                <a:latin typeface="Arial"/>
                <a:cs typeface="Arial"/>
              </a:rPr>
              <a:t>should </a:t>
            </a:r>
            <a:r>
              <a:rPr dirty="0" sz="1100">
                <a:latin typeface="Arial"/>
                <a:cs typeface="Arial"/>
              </a:rPr>
              <a:t>apply to </a:t>
            </a:r>
            <a:r>
              <a:rPr dirty="0" sz="1100" spc="-5">
                <a:latin typeface="Arial"/>
                <a:cs typeface="Arial"/>
              </a:rPr>
              <a:t>different  universities.</a:t>
            </a:r>
            <a:endParaRPr sz="1100">
              <a:latin typeface="Arial"/>
              <a:cs typeface="Arial"/>
            </a:endParaRPr>
          </a:p>
          <a:p>
            <a:pPr lvl="3" marL="469900" marR="81280" indent="-228600">
              <a:lnSpc>
                <a:spcPct val="109100"/>
              </a:lnSpc>
              <a:spcBef>
                <a:spcPts val="10"/>
              </a:spcBef>
              <a:buAutoNum type="arabicPeriod"/>
              <a:tabLst>
                <a:tab pos="469900" algn="l"/>
              </a:tabLst>
            </a:pPr>
            <a:r>
              <a:rPr dirty="0" sz="1100">
                <a:latin typeface="Arial"/>
                <a:cs typeface="Arial"/>
              </a:rPr>
              <a:t>People </a:t>
            </a:r>
            <a:r>
              <a:rPr dirty="0" sz="1100" spc="-10">
                <a:latin typeface="Arial"/>
                <a:cs typeface="Arial"/>
              </a:rPr>
              <a:t>have </a:t>
            </a:r>
            <a:r>
              <a:rPr dirty="0" sz="1100">
                <a:latin typeface="Arial"/>
                <a:cs typeface="Arial"/>
              </a:rPr>
              <a:t>great business ideas but do nothing</a:t>
            </a:r>
            <a:r>
              <a:rPr dirty="0" sz="1100" spc="-45">
                <a:latin typeface="Arial"/>
                <a:cs typeface="Arial"/>
              </a:rPr>
              <a:t> </a:t>
            </a:r>
            <a:r>
              <a:rPr dirty="0" sz="1100">
                <a:latin typeface="Arial"/>
                <a:cs typeface="Arial"/>
              </a:rPr>
              <a:t>about  them. </a:t>
            </a:r>
            <a:r>
              <a:rPr dirty="0" sz="1100" spc="-5" b="1">
                <a:latin typeface="Arial"/>
                <a:cs typeface="Arial"/>
              </a:rPr>
              <a:t>--------</a:t>
            </a:r>
            <a:r>
              <a:rPr dirty="0" sz="1100" spc="-5">
                <a:latin typeface="Arial"/>
                <a:cs typeface="Arial"/>
              </a:rPr>
              <a:t>, </a:t>
            </a:r>
            <a:r>
              <a:rPr dirty="0" sz="1100">
                <a:latin typeface="Arial"/>
                <a:cs typeface="Arial"/>
              </a:rPr>
              <a:t>just do</a:t>
            </a:r>
            <a:r>
              <a:rPr dirty="0" sz="1100" spc="-10">
                <a:latin typeface="Arial"/>
                <a:cs typeface="Arial"/>
              </a:rPr>
              <a:t> </a:t>
            </a:r>
            <a:r>
              <a:rPr dirty="0" sz="1100">
                <a:latin typeface="Arial"/>
                <a:cs typeface="Arial"/>
              </a:rPr>
              <a:t>it.</a:t>
            </a:r>
            <a:endParaRPr sz="110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168400" y="6808299"/>
            <a:ext cx="2564130" cy="182245"/>
          </a:xfrm>
          <a:prstGeom prst="rect">
            <a:avLst/>
          </a:prstGeom>
        </p:spPr>
        <p:txBody>
          <a:bodyPr wrap="square" lIns="0" tIns="0" rIns="0" bIns="0" rtlCol="0" vert="horz">
            <a:spAutoFit/>
          </a:bodyPr>
          <a:lstStyle/>
          <a:p>
            <a:pPr marL="12700">
              <a:lnSpc>
                <a:spcPct val="100000"/>
              </a:lnSpc>
            </a:pPr>
            <a:r>
              <a:rPr dirty="0" sz="1100" spc="-5" b="1">
                <a:latin typeface="Arial"/>
                <a:cs typeface="Arial"/>
              </a:rPr>
              <a:t>AOCS </a:t>
            </a:r>
            <a:r>
              <a:rPr dirty="0" sz="1100">
                <a:latin typeface="Arial"/>
                <a:cs typeface="Arial"/>
              </a:rPr>
              <a:t>Attitude and </a:t>
            </a:r>
            <a:r>
              <a:rPr dirty="0" sz="1100" spc="-5">
                <a:latin typeface="Arial"/>
                <a:cs typeface="Arial"/>
              </a:rPr>
              <a:t>Orbit </a:t>
            </a:r>
            <a:r>
              <a:rPr dirty="0" sz="1100">
                <a:latin typeface="Arial"/>
                <a:cs typeface="Arial"/>
              </a:rPr>
              <a:t>Control</a:t>
            </a:r>
            <a:r>
              <a:rPr dirty="0" sz="1100" spc="-210">
                <a:latin typeface="Arial"/>
                <a:cs typeface="Arial"/>
              </a:rPr>
              <a:t> </a:t>
            </a:r>
            <a:r>
              <a:rPr dirty="0" sz="1100" spc="-5">
                <a:latin typeface="Arial"/>
                <a:cs typeface="Arial"/>
              </a:rPr>
              <a:t>System</a:t>
            </a:r>
            <a:endParaRPr sz="1100">
              <a:latin typeface="Arial"/>
              <a:cs typeface="Arial"/>
            </a:endParaRPr>
          </a:p>
        </p:txBody>
      </p:sp>
      <p:sp>
        <p:nvSpPr>
          <p:cNvPr id="6" name="object 6"/>
          <p:cNvSpPr txBox="1"/>
          <p:nvPr/>
        </p:nvSpPr>
        <p:spPr>
          <a:xfrm>
            <a:off x="3977149" y="7114147"/>
            <a:ext cx="723900" cy="196850"/>
          </a:xfrm>
          <a:prstGeom prst="rect">
            <a:avLst/>
          </a:prstGeom>
        </p:spPr>
        <p:txBody>
          <a:bodyPr wrap="square" lIns="0" tIns="6350" rIns="0" bIns="0" rtlCol="0" vert="horz">
            <a:spAutoFit/>
          </a:bodyPr>
          <a:lstStyle/>
          <a:p>
            <a:pPr marL="12700">
              <a:lnSpc>
                <a:spcPct val="100000"/>
              </a:lnSpc>
              <a:spcBef>
                <a:spcPts val="50"/>
              </a:spcBef>
            </a:pPr>
            <a:r>
              <a:rPr dirty="0" sz="1100" spc="-100">
                <a:latin typeface="Arial"/>
                <a:cs typeface="Arial"/>
              </a:rPr>
              <a:t>Page </a:t>
            </a:r>
            <a:fld id="{81D60167-4931-47E6-BA6A-407CBD079E47}" type="slidenum">
              <a:rPr dirty="0" sz="1100" b="1">
                <a:latin typeface="Calibri"/>
                <a:cs typeface="Calibri"/>
              </a:rPr>
              <a:t>7</a:t>
            </a:fld>
            <a:r>
              <a:rPr dirty="0" sz="1100" b="1">
                <a:latin typeface="Calibri"/>
                <a:cs typeface="Calibri"/>
              </a:rPr>
              <a:t> </a:t>
            </a:r>
            <a:r>
              <a:rPr dirty="0" sz="1100" spc="-10">
                <a:latin typeface="Arial"/>
                <a:cs typeface="Arial"/>
              </a:rPr>
              <a:t>of</a:t>
            </a:r>
            <a:r>
              <a:rPr dirty="0" sz="1100" spc="-100">
                <a:latin typeface="Arial"/>
                <a:cs typeface="Arial"/>
              </a:rPr>
              <a:t> </a:t>
            </a:r>
            <a:r>
              <a:rPr dirty="0" sz="1100" b="1">
                <a:latin typeface="Calibri"/>
                <a:cs typeface="Calibri"/>
              </a:rPr>
              <a:t>46</a:t>
            </a:r>
            <a:endParaRPr sz="1100">
              <a:latin typeface="Calibri"/>
              <a:cs typeface="Calibri"/>
            </a:endParaRPr>
          </a:p>
        </p:txBody>
      </p:sp>
      <p:sp>
        <p:nvSpPr>
          <p:cNvPr id="2" name="object 2"/>
          <p:cNvSpPr txBox="1"/>
          <p:nvPr/>
        </p:nvSpPr>
        <p:spPr>
          <a:xfrm>
            <a:off x="711200" y="436891"/>
            <a:ext cx="1539240" cy="193675"/>
          </a:xfrm>
          <a:prstGeom prst="rect">
            <a:avLst/>
          </a:prstGeom>
        </p:spPr>
        <p:txBody>
          <a:bodyPr wrap="square" lIns="0" tIns="12700" rIns="0" bIns="0" rtlCol="0" vert="horz">
            <a:spAutoFit/>
          </a:bodyPr>
          <a:lstStyle/>
          <a:p>
            <a:pPr marL="12700">
              <a:lnSpc>
                <a:spcPct val="100000"/>
              </a:lnSpc>
              <a:spcBef>
                <a:spcPts val="100"/>
              </a:spcBef>
            </a:pPr>
            <a:r>
              <a:rPr dirty="0" sz="1100" spc="-120">
                <a:latin typeface="Arial"/>
                <a:cs typeface="Arial"/>
              </a:rPr>
              <a:t>SATHYABAMA</a:t>
            </a:r>
            <a:r>
              <a:rPr dirty="0" sz="1100" spc="-70">
                <a:latin typeface="Arial"/>
                <a:cs typeface="Arial"/>
              </a:rPr>
              <a:t> </a:t>
            </a:r>
            <a:r>
              <a:rPr dirty="0" sz="1100" spc="-135">
                <a:latin typeface="Arial"/>
                <a:cs typeface="Arial"/>
              </a:rPr>
              <a:t>UNIVERSITY</a:t>
            </a:r>
            <a:endParaRPr sz="1100">
              <a:latin typeface="Arial"/>
              <a:cs typeface="Arial"/>
            </a:endParaRPr>
          </a:p>
        </p:txBody>
      </p:sp>
      <p:sp>
        <p:nvSpPr>
          <p:cNvPr id="3" name="object 3"/>
          <p:cNvSpPr txBox="1"/>
          <p:nvPr/>
        </p:nvSpPr>
        <p:spPr>
          <a:xfrm>
            <a:off x="3047505" y="436891"/>
            <a:ext cx="1629410" cy="193675"/>
          </a:xfrm>
          <a:prstGeom prst="rect">
            <a:avLst/>
          </a:prstGeom>
        </p:spPr>
        <p:txBody>
          <a:bodyPr wrap="square" lIns="0" tIns="12700" rIns="0" bIns="0" rtlCol="0" vert="horz">
            <a:spAutoFit/>
          </a:bodyPr>
          <a:lstStyle/>
          <a:p>
            <a:pPr marL="12700">
              <a:lnSpc>
                <a:spcPct val="100000"/>
              </a:lnSpc>
              <a:spcBef>
                <a:spcPts val="100"/>
              </a:spcBef>
            </a:pPr>
            <a:r>
              <a:rPr dirty="0" sz="1100" spc="-85">
                <a:latin typeface="Arial"/>
                <a:cs typeface="Arial"/>
              </a:rPr>
              <a:t>UNIT </a:t>
            </a:r>
            <a:r>
              <a:rPr dirty="0" sz="1100" spc="-70">
                <a:latin typeface="Arial"/>
                <a:cs typeface="Arial"/>
              </a:rPr>
              <a:t>IV </a:t>
            </a:r>
            <a:r>
              <a:rPr dirty="0" sz="1100" spc="-135">
                <a:latin typeface="Arial"/>
                <a:cs typeface="Arial"/>
              </a:rPr>
              <a:t>FLYING </a:t>
            </a:r>
            <a:r>
              <a:rPr dirty="0" sz="1100" spc="-55">
                <a:latin typeface="Arial"/>
                <a:cs typeface="Arial"/>
              </a:rPr>
              <a:t>IN</a:t>
            </a:r>
            <a:r>
              <a:rPr dirty="0" sz="1100" spc="-185">
                <a:latin typeface="Arial"/>
                <a:cs typeface="Arial"/>
              </a:rPr>
              <a:t> </a:t>
            </a:r>
            <a:r>
              <a:rPr dirty="0" sz="1100" spc="-160">
                <a:latin typeface="Arial"/>
                <a:cs typeface="Arial"/>
              </a:rPr>
              <a:t>COLOURS</a:t>
            </a:r>
            <a:endParaRPr sz="1100">
              <a:latin typeface="Arial"/>
              <a:cs typeface="Arial"/>
            </a:endParaRPr>
          </a:p>
        </p:txBody>
      </p:sp>
      <p:sp>
        <p:nvSpPr>
          <p:cNvPr id="4" name="object 4"/>
          <p:cNvSpPr txBox="1"/>
          <p:nvPr/>
        </p:nvSpPr>
        <p:spPr>
          <a:xfrm>
            <a:off x="711200" y="1051658"/>
            <a:ext cx="3987800" cy="5753100"/>
          </a:xfrm>
          <a:prstGeom prst="rect">
            <a:avLst/>
          </a:prstGeom>
        </p:spPr>
        <p:txBody>
          <a:bodyPr wrap="square" lIns="0" tIns="29209" rIns="0" bIns="0" rtlCol="0" vert="horz">
            <a:spAutoFit/>
          </a:bodyPr>
          <a:lstStyle/>
          <a:p>
            <a:pPr marL="469265" indent="-228600">
              <a:lnSpc>
                <a:spcPct val="100000"/>
              </a:lnSpc>
              <a:spcBef>
                <a:spcPts val="229"/>
              </a:spcBef>
              <a:buAutoNum type="arabicPeriod" startAt="3"/>
              <a:tabLst>
                <a:tab pos="469900" algn="l"/>
              </a:tabLst>
            </a:pPr>
            <a:r>
              <a:rPr dirty="0" sz="1100">
                <a:latin typeface="Arial"/>
                <a:cs typeface="Arial"/>
              </a:rPr>
              <a:t>Getting a band 6 in the </a:t>
            </a:r>
            <a:r>
              <a:rPr dirty="0" sz="1100" spc="-5">
                <a:latin typeface="Arial"/>
                <a:cs typeface="Arial"/>
              </a:rPr>
              <a:t>speaking </a:t>
            </a:r>
            <a:r>
              <a:rPr dirty="0" sz="1100">
                <a:latin typeface="Arial"/>
                <a:cs typeface="Arial"/>
              </a:rPr>
              <a:t>test will be</a:t>
            </a:r>
            <a:r>
              <a:rPr dirty="0" sz="1100" spc="-45">
                <a:latin typeface="Arial"/>
                <a:cs typeface="Arial"/>
              </a:rPr>
              <a:t> </a:t>
            </a:r>
            <a:r>
              <a:rPr dirty="0" sz="1100" b="1">
                <a:latin typeface="Arial"/>
                <a:cs typeface="Arial"/>
              </a:rPr>
              <a:t>----------------</a:t>
            </a:r>
            <a:endParaRPr sz="1100">
              <a:latin typeface="Arial"/>
              <a:cs typeface="Arial"/>
            </a:endParaRPr>
          </a:p>
          <a:p>
            <a:pPr marL="469265" indent="-228600">
              <a:lnSpc>
                <a:spcPct val="100000"/>
              </a:lnSpc>
              <a:spcBef>
                <a:spcPts val="130"/>
              </a:spcBef>
              <a:buAutoNum type="arabicPeriod" startAt="3"/>
              <a:tabLst>
                <a:tab pos="469900" algn="l"/>
              </a:tabLst>
            </a:pPr>
            <a:r>
              <a:rPr dirty="0" sz="1100">
                <a:latin typeface="Arial"/>
                <a:cs typeface="Arial"/>
              </a:rPr>
              <a:t>A student </a:t>
            </a:r>
            <a:r>
              <a:rPr dirty="0" sz="1100" spc="-10">
                <a:latin typeface="Arial"/>
                <a:cs typeface="Arial"/>
              </a:rPr>
              <a:t>will </a:t>
            </a:r>
            <a:r>
              <a:rPr dirty="0" sz="1100">
                <a:latin typeface="Arial"/>
                <a:cs typeface="Arial"/>
              </a:rPr>
              <a:t>get a score 9 in the </a:t>
            </a:r>
            <a:r>
              <a:rPr dirty="0" sz="1100" spc="-5">
                <a:latin typeface="Arial"/>
                <a:cs typeface="Arial"/>
              </a:rPr>
              <a:t>IELTS </a:t>
            </a:r>
            <a:r>
              <a:rPr dirty="0" sz="1100">
                <a:latin typeface="Arial"/>
                <a:cs typeface="Arial"/>
              </a:rPr>
              <a:t>writing test</a:t>
            </a:r>
            <a:r>
              <a:rPr dirty="0" sz="1100" spc="-15">
                <a:latin typeface="Arial"/>
                <a:cs typeface="Arial"/>
              </a:rPr>
              <a:t> </a:t>
            </a:r>
            <a:r>
              <a:rPr dirty="0" sz="1100" b="1">
                <a:latin typeface="Arial"/>
                <a:cs typeface="Arial"/>
              </a:rPr>
              <a:t>------</a:t>
            </a:r>
            <a:endParaRPr sz="1100">
              <a:latin typeface="Arial"/>
              <a:cs typeface="Arial"/>
            </a:endParaRPr>
          </a:p>
          <a:p>
            <a:pPr marL="469900" marR="167640" indent="-228600">
              <a:lnSpc>
                <a:spcPts val="1460"/>
              </a:lnSpc>
              <a:spcBef>
                <a:spcPts val="65"/>
              </a:spcBef>
              <a:buAutoNum type="arabicPeriod" startAt="3"/>
              <a:tabLst>
                <a:tab pos="469900" algn="l"/>
              </a:tabLst>
            </a:pPr>
            <a:r>
              <a:rPr dirty="0" sz="1100">
                <a:latin typeface="Arial"/>
                <a:cs typeface="Arial"/>
              </a:rPr>
              <a:t>Murders and capital </a:t>
            </a:r>
            <a:r>
              <a:rPr dirty="0" sz="1100" spc="-5">
                <a:latin typeface="Arial"/>
                <a:cs typeface="Arial"/>
              </a:rPr>
              <a:t>punishment </a:t>
            </a:r>
            <a:r>
              <a:rPr dirty="0" sz="1100">
                <a:latin typeface="Arial"/>
                <a:cs typeface="Arial"/>
              </a:rPr>
              <a:t>are </a:t>
            </a:r>
            <a:r>
              <a:rPr dirty="0" sz="1100" spc="-5" b="1">
                <a:latin typeface="Arial"/>
                <a:cs typeface="Arial"/>
              </a:rPr>
              <a:t>--------------- </a:t>
            </a:r>
            <a:r>
              <a:rPr dirty="0" sz="1100">
                <a:latin typeface="Arial"/>
                <a:cs typeface="Arial"/>
              </a:rPr>
              <a:t>in my  country at the</a:t>
            </a:r>
            <a:r>
              <a:rPr dirty="0" sz="1100" spc="-30">
                <a:latin typeface="Arial"/>
                <a:cs typeface="Arial"/>
              </a:rPr>
              <a:t> </a:t>
            </a:r>
            <a:r>
              <a:rPr dirty="0" sz="1100">
                <a:latin typeface="Arial"/>
                <a:cs typeface="Arial"/>
              </a:rPr>
              <a:t>moment.</a:t>
            </a:r>
            <a:endParaRPr sz="1100">
              <a:latin typeface="Arial"/>
              <a:cs typeface="Arial"/>
            </a:endParaRPr>
          </a:p>
          <a:p>
            <a:pPr marL="469265" indent="-228600">
              <a:lnSpc>
                <a:spcPct val="100000"/>
              </a:lnSpc>
              <a:spcBef>
                <a:spcPts val="55"/>
              </a:spcBef>
              <a:buAutoNum type="arabicPeriod" startAt="3"/>
              <a:tabLst>
                <a:tab pos="469900" algn="l"/>
              </a:tabLst>
            </a:pPr>
            <a:r>
              <a:rPr dirty="0" sz="1100">
                <a:latin typeface="Arial"/>
                <a:cs typeface="Arial"/>
              </a:rPr>
              <a:t>I sent my </a:t>
            </a:r>
            <a:r>
              <a:rPr dirty="0" sz="1100" spc="-5">
                <a:latin typeface="Arial"/>
                <a:cs typeface="Arial"/>
              </a:rPr>
              <a:t>application </a:t>
            </a:r>
            <a:r>
              <a:rPr dirty="0" sz="1100">
                <a:latin typeface="Arial"/>
                <a:cs typeface="Arial"/>
              </a:rPr>
              <a:t>in late and I think I</a:t>
            </a:r>
            <a:r>
              <a:rPr dirty="0" sz="1100" spc="-35">
                <a:latin typeface="Arial"/>
                <a:cs typeface="Arial"/>
              </a:rPr>
              <a:t> </a:t>
            </a:r>
            <a:r>
              <a:rPr dirty="0" sz="1100" b="1">
                <a:latin typeface="Arial"/>
                <a:cs typeface="Arial"/>
              </a:rPr>
              <a:t>--------------------.</a:t>
            </a:r>
            <a:endParaRPr sz="1100">
              <a:latin typeface="Arial"/>
              <a:cs typeface="Arial"/>
            </a:endParaRPr>
          </a:p>
          <a:p>
            <a:pPr marL="469900" marR="395605" indent="-228600">
              <a:lnSpc>
                <a:spcPct val="110900"/>
              </a:lnSpc>
              <a:buAutoNum type="arabicPeriod" startAt="3"/>
              <a:tabLst>
                <a:tab pos="469900" algn="l"/>
              </a:tabLst>
            </a:pPr>
            <a:r>
              <a:rPr dirty="0" sz="1100">
                <a:latin typeface="Arial"/>
                <a:cs typeface="Arial"/>
              </a:rPr>
              <a:t>The new </a:t>
            </a:r>
            <a:r>
              <a:rPr dirty="0" sz="1100" spc="-5">
                <a:latin typeface="Arial"/>
                <a:cs typeface="Arial"/>
              </a:rPr>
              <a:t>i-Phone </a:t>
            </a:r>
            <a:r>
              <a:rPr dirty="0" sz="1100">
                <a:latin typeface="Arial"/>
                <a:cs typeface="Arial"/>
              </a:rPr>
              <a:t>is really the </a:t>
            </a:r>
            <a:r>
              <a:rPr dirty="0" sz="1100" spc="-5" b="1">
                <a:latin typeface="Arial"/>
                <a:cs typeface="Arial"/>
              </a:rPr>
              <a:t>------------------- </a:t>
            </a:r>
            <a:r>
              <a:rPr dirty="0" sz="1100">
                <a:latin typeface="Arial"/>
                <a:cs typeface="Arial"/>
              </a:rPr>
              <a:t>at </a:t>
            </a:r>
            <a:r>
              <a:rPr dirty="0" sz="1100" spc="-10">
                <a:latin typeface="Arial"/>
                <a:cs typeface="Arial"/>
              </a:rPr>
              <a:t>the  </a:t>
            </a:r>
            <a:r>
              <a:rPr dirty="0" sz="1100">
                <a:latin typeface="Arial"/>
                <a:cs typeface="Arial"/>
              </a:rPr>
              <a:t>moment.</a:t>
            </a:r>
            <a:endParaRPr sz="1100">
              <a:latin typeface="Arial"/>
              <a:cs typeface="Arial"/>
            </a:endParaRPr>
          </a:p>
          <a:p>
            <a:pPr marL="469265" indent="-228600">
              <a:lnSpc>
                <a:spcPct val="100000"/>
              </a:lnSpc>
              <a:spcBef>
                <a:spcPts val="120"/>
              </a:spcBef>
              <a:buAutoNum type="arabicPeriod" startAt="3"/>
              <a:tabLst>
                <a:tab pos="469900" algn="l"/>
              </a:tabLst>
            </a:pPr>
            <a:r>
              <a:rPr dirty="0" sz="1100">
                <a:latin typeface="Arial"/>
                <a:cs typeface="Arial"/>
              </a:rPr>
              <a:t>Moving to a new city was difficult as </a:t>
            </a:r>
            <a:r>
              <a:rPr dirty="0" sz="1100" spc="-5">
                <a:latin typeface="Arial"/>
                <a:cs typeface="Arial"/>
              </a:rPr>
              <a:t>first, </a:t>
            </a:r>
            <a:r>
              <a:rPr dirty="0" sz="1100">
                <a:latin typeface="Arial"/>
                <a:cs typeface="Arial"/>
              </a:rPr>
              <a:t>but I soon</a:t>
            </a:r>
            <a:r>
              <a:rPr dirty="0" sz="1100" spc="-55">
                <a:latin typeface="Arial"/>
                <a:cs typeface="Arial"/>
              </a:rPr>
              <a:t> </a:t>
            </a:r>
            <a:r>
              <a:rPr dirty="0" sz="1100" b="1">
                <a:latin typeface="Arial"/>
                <a:cs typeface="Arial"/>
              </a:rPr>
              <a:t>------</a:t>
            </a:r>
            <a:endParaRPr sz="1100">
              <a:latin typeface="Arial"/>
              <a:cs typeface="Arial"/>
            </a:endParaRPr>
          </a:p>
          <a:p>
            <a:pPr>
              <a:lnSpc>
                <a:spcPct val="100000"/>
              </a:lnSpc>
              <a:spcBef>
                <a:spcPts val="40"/>
              </a:spcBef>
            </a:pPr>
            <a:endParaRPr sz="1350">
              <a:latin typeface="Arial"/>
              <a:cs typeface="Arial"/>
            </a:endParaRPr>
          </a:p>
          <a:p>
            <a:pPr marL="12700">
              <a:lnSpc>
                <a:spcPct val="100000"/>
              </a:lnSpc>
            </a:pPr>
            <a:r>
              <a:rPr dirty="0" sz="1100" b="1">
                <a:latin typeface="Arial"/>
                <a:cs typeface="Arial"/>
              </a:rPr>
              <a:t>4.3. Language </a:t>
            </a:r>
            <a:r>
              <a:rPr dirty="0" sz="1100" spc="-5" b="1">
                <a:latin typeface="Arial"/>
                <a:cs typeface="Arial"/>
              </a:rPr>
              <a:t>Focus:</a:t>
            </a:r>
            <a:r>
              <a:rPr dirty="0" sz="1100" spc="5" b="1">
                <a:latin typeface="Arial"/>
                <a:cs typeface="Arial"/>
              </a:rPr>
              <a:t> </a:t>
            </a:r>
            <a:r>
              <a:rPr dirty="0" sz="1100" spc="-5" b="1">
                <a:latin typeface="Arial"/>
                <a:cs typeface="Arial"/>
              </a:rPr>
              <a:t>Abbreviations/Acronyms</a:t>
            </a:r>
            <a:endParaRPr sz="1100">
              <a:latin typeface="Arial"/>
              <a:cs typeface="Arial"/>
            </a:endParaRPr>
          </a:p>
          <a:p>
            <a:pPr>
              <a:lnSpc>
                <a:spcPct val="100000"/>
              </a:lnSpc>
              <a:spcBef>
                <a:spcPts val="30"/>
              </a:spcBef>
            </a:pPr>
            <a:endParaRPr sz="1350">
              <a:latin typeface="Arial"/>
              <a:cs typeface="Arial"/>
            </a:endParaRPr>
          </a:p>
          <a:p>
            <a:pPr marL="12700">
              <a:lnSpc>
                <a:spcPct val="100000"/>
              </a:lnSpc>
              <a:spcBef>
                <a:spcPts val="5"/>
              </a:spcBef>
            </a:pPr>
            <a:r>
              <a:rPr dirty="0" sz="1100" spc="-15" b="1">
                <a:latin typeface="Arial"/>
                <a:cs typeface="Arial"/>
              </a:rPr>
              <a:t>An </a:t>
            </a:r>
            <a:r>
              <a:rPr dirty="0" sz="1100" b="1">
                <a:latin typeface="Arial"/>
                <a:cs typeface="Arial"/>
              </a:rPr>
              <a:t>abbreviation </a:t>
            </a:r>
            <a:r>
              <a:rPr dirty="0" sz="1100">
                <a:latin typeface="Arial"/>
                <a:cs typeface="Arial"/>
              </a:rPr>
              <a:t>is a </a:t>
            </a:r>
            <a:r>
              <a:rPr dirty="0" sz="1100" spc="-5">
                <a:latin typeface="Arial"/>
                <a:cs typeface="Arial"/>
              </a:rPr>
              <a:t>shortened </a:t>
            </a:r>
            <a:r>
              <a:rPr dirty="0" sz="1100">
                <a:latin typeface="Arial"/>
                <a:cs typeface="Arial"/>
              </a:rPr>
              <a:t>form of a word </a:t>
            </a:r>
            <a:r>
              <a:rPr dirty="0" sz="1100" spc="-15">
                <a:latin typeface="Arial"/>
                <a:cs typeface="Arial"/>
              </a:rPr>
              <a:t>or </a:t>
            </a:r>
            <a:r>
              <a:rPr dirty="0" sz="1100">
                <a:latin typeface="Arial"/>
                <a:cs typeface="Arial"/>
              </a:rPr>
              <a:t>a</a:t>
            </a:r>
            <a:r>
              <a:rPr dirty="0" sz="1100" spc="45">
                <a:latin typeface="Arial"/>
                <a:cs typeface="Arial"/>
              </a:rPr>
              <a:t> </a:t>
            </a:r>
            <a:r>
              <a:rPr dirty="0" sz="1100">
                <a:latin typeface="Arial"/>
                <a:cs typeface="Arial"/>
              </a:rPr>
              <a:t>phrase.</a:t>
            </a:r>
            <a:endParaRPr sz="1100">
              <a:latin typeface="Arial"/>
              <a:cs typeface="Arial"/>
            </a:endParaRPr>
          </a:p>
          <a:p>
            <a:pPr marL="12700">
              <a:lnSpc>
                <a:spcPct val="100000"/>
              </a:lnSpc>
              <a:spcBef>
                <a:spcPts val="140"/>
              </a:spcBef>
            </a:pPr>
            <a:r>
              <a:rPr dirty="0" sz="1100" b="1" i="1">
                <a:latin typeface="Arial"/>
                <a:cs typeface="Arial"/>
              </a:rPr>
              <a:t>Examples:</a:t>
            </a:r>
            <a:endParaRPr sz="1100">
              <a:latin typeface="Arial"/>
              <a:cs typeface="Arial"/>
            </a:endParaRPr>
          </a:p>
          <a:p>
            <a:pPr marL="469900">
              <a:lnSpc>
                <a:spcPct val="100000"/>
              </a:lnSpc>
              <a:spcBef>
                <a:spcPts val="135"/>
              </a:spcBef>
            </a:pPr>
            <a:r>
              <a:rPr dirty="0" sz="1100">
                <a:latin typeface="Arial"/>
                <a:cs typeface="Arial"/>
              </a:rPr>
              <a:t>MD - </a:t>
            </a:r>
            <a:r>
              <a:rPr dirty="0" sz="1100" spc="-5">
                <a:latin typeface="Arial"/>
                <a:cs typeface="Arial"/>
              </a:rPr>
              <a:t>Managing </a:t>
            </a:r>
            <a:r>
              <a:rPr dirty="0" sz="1100">
                <a:latin typeface="Arial"/>
                <a:cs typeface="Arial"/>
              </a:rPr>
              <a:t>Director</a:t>
            </a:r>
            <a:endParaRPr sz="1100">
              <a:latin typeface="Arial"/>
              <a:cs typeface="Arial"/>
            </a:endParaRPr>
          </a:p>
          <a:p>
            <a:pPr marL="469900" marR="1186815">
              <a:lnSpc>
                <a:spcPct val="110000"/>
              </a:lnSpc>
              <a:spcBef>
                <a:spcPts val="10"/>
              </a:spcBef>
            </a:pPr>
            <a:r>
              <a:rPr dirty="0" sz="1100">
                <a:latin typeface="Arial"/>
                <a:cs typeface="Arial"/>
              </a:rPr>
              <a:t>BPO - Business </a:t>
            </a:r>
            <a:r>
              <a:rPr dirty="0" sz="1100" spc="-5">
                <a:latin typeface="Arial"/>
                <a:cs typeface="Arial"/>
              </a:rPr>
              <a:t>Process Outsourcing  </a:t>
            </a:r>
            <a:r>
              <a:rPr dirty="0" sz="1100">
                <a:latin typeface="Arial"/>
                <a:cs typeface="Arial"/>
              </a:rPr>
              <a:t>ATM - </a:t>
            </a:r>
            <a:r>
              <a:rPr dirty="0" sz="1100" spc="-5">
                <a:latin typeface="Arial"/>
                <a:cs typeface="Arial"/>
              </a:rPr>
              <a:t>Automated </a:t>
            </a:r>
            <a:r>
              <a:rPr dirty="0" sz="1100">
                <a:latin typeface="Arial"/>
                <a:cs typeface="Arial"/>
              </a:rPr>
              <a:t>Teller</a:t>
            </a:r>
            <a:r>
              <a:rPr dirty="0" sz="1100" spc="-10">
                <a:latin typeface="Arial"/>
                <a:cs typeface="Arial"/>
              </a:rPr>
              <a:t> </a:t>
            </a:r>
            <a:r>
              <a:rPr dirty="0" sz="1100" spc="-5">
                <a:latin typeface="Arial"/>
                <a:cs typeface="Arial"/>
              </a:rPr>
              <a:t>Machine</a:t>
            </a:r>
            <a:endParaRPr sz="1100">
              <a:latin typeface="Arial"/>
              <a:cs typeface="Arial"/>
            </a:endParaRPr>
          </a:p>
          <a:p>
            <a:pPr>
              <a:lnSpc>
                <a:spcPct val="100000"/>
              </a:lnSpc>
              <a:spcBef>
                <a:spcPts val="30"/>
              </a:spcBef>
            </a:pPr>
            <a:endParaRPr sz="1350">
              <a:latin typeface="Arial"/>
              <a:cs typeface="Arial"/>
            </a:endParaRPr>
          </a:p>
          <a:p>
            <a:pPr marL="12700">
              <a:lnSpc>
                <a:spcPct val="100000"/>
              </a:lnSpc>
              <a:spcBef>
                <a:spcPts val="5"/>
              </a:spcBef>
            </a:pPr>
            <a:r>
              <a:rPr dirty="0" sz="1100" spc="-15" b="1">
                <a:latin typeface="Arial"/>
                <a:cs typeface="Arial"/>
              </a:rPr>
              <a:t>An </a:t>
            </a:r>
            <a:r>
              <a:rPr dirty="0" sz="1100" b="1">
                <a:latin typeface="Arial"/>
                <a:cs typeface="Arial"/>
              </a:rPr>
              <a:t>acronym </a:t>
            </a:r>
            <a:r>
              <a:rPr dirty="0" sz="1100">
                <a:latin typeface="Arial"/>
                <a:cs typeface="Arial"/>
              </a:rPr>
              <a:t>is an </a:t>
            </a:r>
            <a:r>
              <a:rPr dirty="0" sz="1100" spc="-5">
                <a:latin typeface="Arial"/>
                <a:cs typeface="Arial"/>
              </a:rPr>
              <a:t>abbreviation </a:t>
            </a:r>
            <a:r>
              <a:rPr dirty="0" sz="1100">
                <a:latin typeface="Arial"/>
                <a:cs typeface="Arial"/>
              </a:rPr>
              <a:t>that forms a</a:t>
            </a:r>
            <a:r>
              <a:rPr dirty="0" sz="1100" spc="20">
                <a:latin typeface="Arial"/>
                <a:cs typeface="Arial"/>
              </a:rPr>
              <a:t> </a:t>
            </a:r>
            <a:r>
              <a:rPr dirty="0" sz="1100" spc="-5">
                <a:latin typeface="Arial"/>
                <a:cs typeface="Arial"/>
              </a:rPr>
              <a:t>word.</a:t>
            </a:r>
            <a:endParaRPr sz="1100">
              <a:latin typeface="Arial"/>
              <a:cs typeface="Arial"/>
            </a:endParaRPr>
          </a:p>
          <a:p>
            <a:pPr marL="12700">
              <a:lnSpc>
                <a:spcPct val="100000"/>
              </a:lnSpc>
              <a:spcBef>
                <a:spcPts val="155"/>
              </a:spcBef>
            </a:pPr>
            <a:r>
              <a:rPr dirty="0" sz="1100" b="1" i="1">
                <a:latin typeface="Arial"/>
                <a:cs typeface="Arial"/>
              </a:rPr>
              <a:t>Examples:</a:t>
            </a:r>
            <a:endParaRPr sz="1100">
              <a:latin typeface="Arial"/>
              <a:cs typeface="Arial"/>
            </a:endParaRPr>
          </a:p>
          <a:p>
            <a:pPr marL="469900">
              <a:lnSpc>
                <a:spcPct val="100000"/>
              </a:lnSpc>
              <a:spcBef>
                <a:spcPts val="130"/>
              </a:spcBef>
              <a:tabLst>
                <a:tab pos="926465" algn="l"/>
              </a:tabLst>
            </a:pPr>
            <a:r>
              <a:rPr dirty="0" sz="1100">
                <a:latin typeface="Arial"/>
                <a:cs typeface="Arial"/>
              </a:rPr>
              <a:t>AIR	- All India</a:t>
            </a:r>
            <a:r>
              <a:rPr dirty="0" sz="1100" spc="-10">
                <a:latin typeface="Arial"/>
                <a:cs typeface="Arial"/>
              </a:rPr>
              <a:t> </a:t>
            </a:r>
            <a:r>
              <a:rPr dirty="0" sz="1100">
                <a:latin typeface="Arial"/>
                <a:cs typeface="Arial"/>
              </a:rPr>
              <a:t>Radio</a:t>
            </a:r>
            <a:endParaRPr sz="1100">
              <a:latin typeface="Arial"/>
              <a:cs typeface="Arial"/>
            </a:endParaRPr>
          </a:p>
          <a:p>
            <a:pPr marL="469900" marR="524510">
              <a:lnSpc>
                <a:spcPct val="110000"/>
              </a:lnSpc>
              <a:tabLst>
                <a:tab pos="966469" algn="l"/>
              </a:tabLst>
            </a:pPr>
            <a:r>
              <a:rPr dirty="0" sz="1100" spc="-10">
                <a:latin typeface="Arial"/>
                <a:cs typeface="Arial"/>
              </a:rPr>
              <a:t>NOW	</a:t>
            </a:r>
            <a:r>
              <a:rPr dirty="0" sz="1100">
                <a:latin typeface="Arial"/>
                <a:cs typeface="Arial"/>
              </a:rPr>
              <a:t>- National </a:t>
            </a:r>
            <a:r>
              <a:rPr dirty="0" sz="1100" spc="-5">
                <a:latin typeface="Arial"/>
                <a:cs typeface="Arial"/>
              </a:rPr>
              <a:t>Organization </a:t>
            </a:r>
            <a:r>
              <a:rPr dirty="0" sz="1100" spc="5">
                <a:latin typeface="Arial"/>
                <a:cs typeface="Arial"/>
              </a:rPr>
              <a:t>for Women  </a:t>
            </a:r>
            <a:r>
              <a:rPr dirty="0" sz="1100">
                <a:latin typeface="Arial"/>
                <a:cs typeface="Arial"/>
              </a:rPr>
              <a:t>COBOL- Common Business Oriented</a:t>
            </a:r>
            <a:r>
              <a:rPr dirty="0" sz="1100" spc="-80">
                <a:latin typeface="Arial"/>
                <a:cs typeface="Arial"/>
              </a:rPr>
              <a:t> </a:t>
            </a:r>
            <a:r>
              <a:rPr dirty="0" sz="1100">
                <a:latin typeface="Arial"/>
                <a:cs typeface="Arial"/>
              </a:rPr>
              <a:t>Language</a:t>
            </a:r>
            <a:endParaRPr sz="1100">
              <a:latin typeface="Arial"/>
              <a:cs typeface="Arial"/>
            </a:endParaRPr>
          </a:p>
          <a:p>
            <a:pPr>
              <a:lnSpc>
                <a:spcPct val="100000"/>
              </a:lnSpc>
              <a:spcBef>
                <a:spcPts val="45"/>
              </a:spcBef>
            </a:pPr>
            <a:endParaRPr sz="1350">
              <a:latin typeface="Arial"/>
              <a:cs typeface="Arial"/>
            </a:endParaRPr>
          </a:p>
          <a:p>
            <a:pPr marL="12700">
              <a:lnSpc>
                <a:spcPct val="100000"/>
              </a:lnSpc>
            </a:pPr>
            <a:r>
              <a:rPr dirty="0" sz="1100" b="1" i="1">
                <a:latin typeface="Arial"/>
                <a:cs typeface="Arial"/>
              </a:rPr>
              <a:t>Few</a:t>
            </a:r>
            <a:r>
              <a:rPr dirty="0" sz="1100" spc="-5" b="1" i="1">
                <a:latin typeface="Arial"/>
                <a:cs typeface="Arial"/>
              </a:rPr>
              <a:t> abbreviations:</a:t>
            </a:r>
            <a:endParaRPr sz="1100">
              <a:latin typeface="Arial"/>
              <a:cs typeface="Arial"/>
            </a:endParaRPr>
          </a:p>
          <a:p>
            <a:pPr marL="469900" marR="194945">
              <a:lnSpc>
                <a:spcPts val="1450"/>
              </a:lnSpc>
              <a:spcBef>
                <a:spcPts val="60"/>
              </a:spcBef>
            </a:pPr>
            <a:r>
              <a:rPr dirty="0" sz="1100" spc="-5" b="1">
                <a:latin typeface="Arial"/>
                <a:cs typeface="Arial"/>
              </a:rPr>
              <a:t>AATT </a:t>
            </a:r>
            <a:r>
              <a:rPr dirty="0" sz="1100" spc="-5">
                <a:latin typeface="Arial"/>
                <a:cs typeface="Arial"/>
              </a:rPr>
              <a:t>Advanced </a:t>
            </a:r>
            <a:r>
              <a:rPr dirty="0" sz="1100">
                <a:latin typeface="Arial"/>
                <a:cs typeface="Arial"/>
              </a:rPr>
              <a:t>Aviation Transportation </a:t>
            </a:r>
            <a:r>
              <a:rPr dirty="0" sz="1100" spc="-5">
                <a:latin typeface="Arial"/>
                <a:cs typeface="Arial"/>
              </a:rPr>
              <a:t>Technology  </a:t>
            </a:r>
            <a:r>
              <a:rPr dirty="0" sz="1100" spc="-5" b="1">
                <a:latin typeface="Arial"/>
                <a:cs typeface="Arial"/>
              </a:rPr>
              <a:t>ACAS </a:t>
            </a:r>
            <a:r>
              <a:rPr dirty="0" sz="1100">
                <a:latin typeface="Arial"/>
                <a:cs typeface="Arial"/>
              </a:rPr>
              <a:t>Airborne </a:t>
            </a:r>
            <a:r>
              <a:rPr dirty="0" sz="1100" spc="-5">
                <a:latin typeface="Arial"/>
                <a:cs typeface="Arial"/>
              </a:rPr>
              <a:t>Collision </a:t>
            </a:r>
            <a:r>
              <a:rPr dirty="0" sz="1100">
                <a:latin typeface="Arial"/>
                <a:cs typeface="Arial"/>
              </a:rPr>
              <a:t>and </a:t>
            </a:r>
            <a:r>
              <a:rPr dirty="0" sz="1100" spc="-5">
                <a:latin typeface="Arial"/>
                <a:cs typeface="Arial"/>
              </a:rPr>
              <a:t>Avoidance System  </a:t>
            </a:r>
            <a:r>
              <a:rPr dirty="0" sz="1100" spc="-5" b="1">
                <a:latin typeface="Arial"/>
                <a:cs typeface="Arial"/>
              </a:rPr>
              <a:t>ACMS </a:t>
            </a:r>
            <a:r>
              <a:rPr dirty="0" sz="1100">
                <a:latin typeface="Arial"/>
                <a:cs typeface="Arial"/>
              </a:rPr>
              <a:t>Aircraft Condition </a:t>
            </a:r>
            <a:r>
              <a:rPr dirty="0" sz="1100" spc="-5">
                <a:latin typeface="Arial"/>
                <a:cs typeface="Arial"/>
              </a:rPr>
              <a:t>Monitoring</a:t>
            </a:r>
            <a:r>
              <a:rPr dirty="0" sz="1100" spc="65">
                <a:latin typeface="Arial"/>
                <a:cs typeface="Arial"/>
              </a:rPr>
              <a:t> </a:t>
            </a:r>
            <a:r>
              <a:rPr dirty="0" sz="1100">
                <a:latin typeface="Arial"/>
                <a:cs typeface="Arial"/>
              </a:rPr>
              <a:t>System</a:t>
            </a:r>
            <a:endParaRPr sz="1100">
              <a:latin typeface="Arial"/>
              <a:cs typeface="Arial"/>
            </a:endParaRPr>
          </a:p>
          <a:p>
            <a:pPr marL="469900" marR="1054100">
              <a:lnSpc>
                <a:spcPts val="1450"/>
              </a:lnSpc>
              <a:spcBef>
                <a:spcPts val="15"/>
              </a:spcBef>
              <a:tabLst>
                <a:tab pos="926465" algn="l"/>
              </a:tabLst>
            </a:pPr>
            <a:r>
              <a:rPr dirty="0" sz="1100" spc="-10" b="1">
                <a:latin typeface="Arial"/>
                <a:cs typeface="Arial"/>
              </a:rPr>
              <a:t>ADF	</a:t>
            </a:r>
            <a:r>
              <a:rPr dirty="0" sz="1100">
                <a:latin typeface="Arial"/>
                <a:cs typeface="Arial"/>
              </a:rPr>
              <a:t>Automatic </a:t>
            </a:r>
            <a:r>
              <a:rPr dirty="0" sz="1100" spc="-5">
                <a:latin typeface="Arial"/>
                <a:cs typeface="Arial"/>
              </a:rPr>
              <a:t>Direction </a:t>
            </a:r>
            <a:r>
              <a:rPr dirty="0" sz="1100">
                <a:latin typeface="Arial"/>
                <a:cs typeface="Arial"/>
              </a:rPr>
              <a:t>Finder  </a:t>
            </a:r>
            <a:r>
              <a:rPr dirty="0" sz="1100" spc="-5" b="1">
                <a:latin typeface="Arial"/>
                <a:cs typeface="Arial"/>
              </a:rPr>
              <a:t>AFCS </a:t>
            </a:r>
            <a:r>
              <a:rPr dirty="0" sz="1100">
                <a:latin typeface="Arial"/>
                <a:cs typeface="Arial"/>
              </a:rPr>
              <a:t>Automatic Flight </a:t>
            </a:r>
            <a:r>
              <a:rPr dirty="0" sz="1100" spc="-5">
                <a:latin typeface="Arial"/>
                <a:cs typeface="Arial"/>
              </a:rPr>
              <a:t>Control</a:t>
            </a:r>
            <a:r>
              <a:rPr dirty="0" sz="1100" spc="-30">
                <a:latin typeface="Arial"/>
                <a:cs typeface="Arial"/>
              </a:rPr>
              <a:t> </a:t>
            </a:r>
            <a:r>
              <a:rPr dirty="0" sz="1100">
                <a:latin typeface="Arial"/>
                <a:cs typeface="Arial"/>
              </a:rPr>
              <a:t>System  </a:t>
            </a:r>
            <a:r>
              <a:rPr dirty="0" sz="1100" b="1">
                <a:latin typeface="Arial"/>
                <a:cs typeface="Arial"/>
              </a:rPr>
              <a:t>ALPA </a:t>
            </a:r>
            <a:r>
              <a:rPr dirty="0" sz="1100">
                <a:latin typeface="Arial"/>
                <a:cs typeface="Arial"/>
              </a:rPr>
              <a:t>Air Line Pilots</a:t>
            </a:r>
            <a:r>
              <a:rPr dirty="0" sz="1100" spc="-35">
                <a:latin typeface="Arial"/>
                <a:cs typeface="Arial"/>
              </a:rPr>
              <a:t> </a:t>
            </a:r>
            <a:r>
              <a:rPr dirty="0" sz="1100" spc="-5">
                <a:latin typeface="Arial"/>
                <a:cs typeface="Arial"/>
              </a:rPr>
              <a:t>Association</a:t>
            </a:r>
            <a:endParaRPr sz="1100">
              <a:latin typeface="Arial"/>
              <a:cs typeface="Arial"/>
            </a:endParaRPr>
          </a:p>
          <a:p>
            <a:pPr marL="469900">
              <a:lnSpc>
                <a:spcPct val="100000"/>
              </a:lnSpc>
              <a:spcBef>
                <a:spcPts val="70"/>
              </a:spcBef>
            </a:pPr>
            <a:r>
              <a:rPr dirty="0" sz="1100" spc="-5" b="1">
                <a:latin typeface="Arial"/>
                <a:cs typeface="Arial"/>
              </a:rPr>
              <a:t>AMSS </a:t>
            </a:r>
            <a:r>
              <a:rPr dirty="0" sz="1100">
                <a:latin typeface="Arial"/>
                <a:cs typeface="Arial"/>
              </a:rPr>
              <a:t>Aeronautical </a:t>
            </a:r>
            <a:r>
              <a:rPr dirty="0" sz="1100" spc="-5">
                <a:latin typeface="Arial"/>
                <a:cs typeface="Arial"/>
              </a:rPr>
              <a:t>Mobile Satellite</a:t>
            </a:r>
            <a:r>
              <a:rPr dirty="0" sz="1100" spc="-165">
                <a:latin typeface="Arial"/>
                <a:cs typeface="Arial"/>
              </a:rPr>
              <a:t> </a:t>
            </a:r>
            <a:r>
              <a:rPr dirty="0" sz="1100">
                <a:latin typeface="Arial"/>
                <a:cs typeface="Arial"/>
              </a:rPr>
              <a:t>Service</a:t>
            </a:r>
            <a:endParaRPr sz="110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711200" y="6809813"/>
            <a:ext cx="1210310" cy="182245"/>
          </a:xfrm>
          <a:prstGeom prst="rect">
            <a:avLst/>
          </a:prstGeom>
        </p:spPr>
        <p:txBody>
          <a:bodyPr wrap="square" lIns="0" tIns="0" rIns="0" bIns="0" rtlCol="0" vert="horz">
            <a:spAutoFit/>
          </a:bodyPr>
          <a:lstStyle/>
          <a:p>
            <a:pPr marL="12700">
              <a:lnSpc>
                <a:spcPct val="100000"/>
              </a:lnSpc>
            </a:pPr>
            <a:r>
              <a:rPr dirty="0" sz="1100">
                <a:latin typeface="Arial"/>
                <a:cs typeface="Arial"/>
              </a:rPr>
              <a:t>verb in a</a:t>
            </a:r>
            <a:r>
              <a:rPr dirty="0" sz="1100" spc="-65">
                <a:latin typeface="Arial"/>
                <a:cs typeface="Arial"/>
              </a:rPr>
              <a:t> </a:t>
            </a:r>
            <a:r>
              <a:rPr dirty="0" sz="1100">
                <a:latin typeface="Arial"/>
                <a:cs typeface="Arial"/>
              </a:rPr>
              <a:t>sentence.</a:t>
            </a:r>
            <a:endParaRPr sz="1100">
              <a:latin typeface="Arial"/>
              <a:cs typeface="Arial"/>
            </a:endParaRPr>
          </a:p>
        </p:txBody>
      </p:sp>
      <p:sp>
        <p:nvSpPr>
          <p:cNvPr id="6" name="object 6"/>
          <p:cNvSpPr txBox="1"/>
          <p:nvPr/>
        </p:nvSpPr>
        <p:spPr>
          <a:xfrm>
            <a:off x="3977149" y="7114147"/>
            <a:ext cx="723900" cy="196850"/>
          </a:xfrm>
          <a:prstGeom prst="rect">
            <a:avLst/>
          </a:prstGeom>
        </p:spPr>
        <p:txBody>
          <a:bodyPr wrap="square" lIns="0" tIns="6350" rIns="0" bIns="0" rtlCol="0" vert="horz">
            <a:spAutoFit/>
          </a:bodyPr>
          <a:lstStyle/>
          <a:p>
            <a:pPr marL="12700">
              <a:lnSpc>
                <a:spcPct val="100000"/>
              </a:lnSpc>
              <a:spcBef>
                <a:spcPts val="50"/>
              </a:spcBef>
            </a:pPr>
            <a:r>
              <a:rPr dirty="0" sz="1100" spc="-100">
                <a:latin typeface="Arial"/>
                <a:cs typeface="Arial"/>
              </a:rPr>
              <a:t>Page </a:t>
            </a:r>
            <a:fld id="{81D60167-4931-47E6-BA6A-407CBD079E47}" type="slidenum">
              <a:rPr dirty="0" sz="1100" b="1">
                <a:latin typeface="Calibri"/>
                <a:cs typeface="Calibri"/>
              </a:rPr>
              <a:t>8</a:t>
            </a:fld>
            <a:r>
              <a:rPr dirty="0" sz="1100" b="1">
                <a:latin typeface="Calibri"/>
                <a:cs typeface="Calibri"/>
              </a:rPr>
              <a:t> </a:t>
            </a:r>
            <a:r>
              <a:rPr dirty="0" sz="1100" spc="-10">
                <a:latin typeface="Arial"/>
                <a:cs typeface="Arial"/>
              </a:rPr>
              <a:t>of</a:t>
            </a:r>
            <a:r>
              <a:rPr dirty="0" sz="1100" spc="-100">
                <a:latin typeface="Arial"/>
                <a:cs typeface="Arial"/>
              </a:rPr>
              <a:t> </a:t>
            </a:r>
            <a:r>
              <a:rPr dirty="0" sz="1100" b="1">
                <a:latin typeface="Calibri"/>
                <a:cs typeface="Calibri"/>
              </a:rPr>
              <a:t>46</a:t>
            </a:r>
            <a:endParaRPr sz="1100">
              <a:latin typeface="Calibri"/>
              <a:cs typeface="Calibri"/>
            </a:endParaRPr>
          </a:p>
        </p:txBody>
      </p:sp>
      <p:sp>
        <p:nvSpPr>
          <p:cNvPr id="2" name="object 2"/>
          <p:cNvSpPr txBox="1"/>
          <p:nvPr/>
        </p:nvSpPr>
        <p:spPr>
          <a:xfrm>
            <a:off x="711200" y="436891"/>
            <a:ext cx="1539240" cy="193675"/>
          </a:xfrm>
          <a:prstGeom prst="rect">
            <a:avLst/>
          </a:prstGeom>
        </p:spPr>
        <p:txBody>
          <a:bodyPr wrap="square" lIns="0" tIns="12700" rIns="0" bIns="0" rtlCol="0" vert="horz">
            <a:spAutoFit/>
          </a:bodyPr>
          <a:lstStyle/>
          <a:p>
            <a:pPr marL="12700">
              <a:lnSpc>
                <a:spcPct val="100000"/>
              </a:lnSpc>
              <a:spcBef>
                <a:spcPts val="100"/>
              </a:spcBef>
            </a:pPr>
            <a:r>
              <a:rPr dirty="0" sz="1100" spc="-120">
                <a:latin typeface="Arial"/>
                <a:cs typeface="Arial"/>
              </a:rPr>
              <a:t>SATHYABAMA</a:t>
            </a:r>
            <a:r>
              <a:rPr dirty="0" sz="1100" spc="-70">
                <a:latin typeface="Arial"/>
                <a:cs typeface="Arial"/>
              </a:rPr>
              <a:t> </a:t>
            </a:r>
            <a:r>
              <a:rPr dirty="0" sz="1100" spc="-135">
                <a:latin typeface="Arial"/>
                <a:cs typeface="Arial"/>
              </a:rPr>
              <a:t>UNIVERSITY</a:t>
            </a:r>
            <a:endParaRPr sz="1100">
              <a:latin typeface="Arial"/>
              <a:cs typeface="Arial"/>
            </a:endParaRPr>
          </a:p>
        </p:txBody>
      </p:sp>
      <p:sp>
        <p:nvSpPr>
          <p:cNvPr id="3" name="object 3"/>
          <p:cNvSpPr txBox="1"/>
          <p:nvPr/>
        </p:nvSpPr>
        <p:spPr>
          <a:xfrm>
            <a:off x="3047505" y="436891"/>
            <a:ext cx="1629410" cy="193675"/>
          </a:xfrm>
          <a:prstGeom prst="rect">
            <a:avLst/>
          </a:prstGeom>
        </p:spPr>
        <p:txBody>
          <a:bodyPr wrap="square" lIns="0" tIns="12700" rIns="0" bIns="0" rtlCol="0" vert="horz">
            <a:spAutoFit/>
          </a:bodyPr>
          <a:lstStyle/>
          <a:p>
            <a:pPr marL="12700">
              <a:lnSpc>
                <a:spcPct val="100000"/>
              </a:lnSpc>
              <a:spcBef>
                <a:spcPts val="100"/>
              </a:spcBef>
            </a:pPr>
            <a:r>
              <a:rPr dirty="0" sz="1100" spc="-85">
                <a:latin typeface="Arial"/>
                <a:cs typeface="Arial"/>
              </a:rPr>
              <a:t>UNIT </a:t>
            </a:r>
            <a:r>
              <a:rPr dirty="0" sz="1100" spc="-70">
                <a:latin typeface="Arial"/>
                <a:cs typeface="Arial"/>
              </a:rPr>
              <a:t>IV </a:t>
            </a:r>
            <a:r>
              <a:rPr dirty="0" sz="1100" spc="-135">
                <a:latin typeface="Arial"/>
                <a:cs typeface="Arial"/>
              </a:rPr>
              <a:t>FLYING </a:t>
            </a:r>
            <a:r>
              <a:rPr dirty="0" sz="1100" spc="-55">
                <a:latin typeface="Arial"/>
                <a:cs typeface="Arial"/>
              </a:rPr>
              <a:t>IN</a:t>
            </a:r>
            <a:r>
              <a:rPr dirty="0" sz="1100" spc="-185">
                <a:latin typeface="Arial"/>
                <a:cs typeface="Arial"/>
              </a:rPr>
              <a:t> </a:t>
            </a:r>
            <a:r>
              <a:rPr dirty="0" sz="1100" spc="-160">
                <a:latin typeface="Arial"/>
                <a:cs typeface="Arial"/>
              </a:rPr>
              <a:t>COLOURS</a:t>
            </a:r>
            <a:endParaRPr sz="1100">
              <a:latin typeface="Arial"/>
              <a:cs typeface="Arial"/>
            </a:endParaRPr>
          </a:p>
        </p:txBody>
      </p:sp>
      <p:sp>
        <p:nvSpPr>
          <p:cNvPr id="4" name="object 4"/>
          <p:cNvSpPr txBox="1"/>
          <p:nvPr/>
        </p:nvSpPr>
        <p:spPr>
          <a:xfrm>
            <a:off x="711200" y="1051658"/>
            <a:ext cx="3992879" cy="5754370"/>
          </a:xfrm>
          <a:prstGeom prst="rect">
            <a:avLst/>
          </a:prstGeom>
        </p:spPr>
        <p:txBody>
          <a:bodyPr wrap="square" lIns="0" tIns="29209" rIns="0" bIns="0" rtlCol="0" vert="horz">
            <a:spAutoFit/>
          </a:bodyPr>
          <a:lstStyle/>
          <a:p>
            <a:pPr marL="469900">
              <a:lnSpc>
                <a:spcPct val="100000"/>
              </a:lnSpc>
              <a:spcBef>
                <a:spcPts val="229"/>
              </a:spcBef>
            </a:pPr>
            <a:r>
              <a:rPr dirty="0" sz="1100" spc="-5" b="1">
                <a:latin typeface="Arial"/>
                <a:cs typeface="Arial"/>
              </a:rPr>
              <a:t>ARTS </a:t>
            </a:r>
            <a:r>
              <a:rPr dirty="0" sz="1100">
                <a:latin typeface="Arial"/>
                <a:cs typeface="Arial"/>
              </a:rPr>
              <a:t>Automated Radar Terminal</a:t>
            </a:r>
            <a:r>
              <a:rPr dirty="0" sz="1100" spc="-45">
                <a:latin typeface="Arial"/>
                <a:cs typeface="Arial"/>
              </a:rPr>
              <a:t> </a:t>
            </a:r>
            <a:r>
              <a:rPr dirty="0" sz="1100">
                <a:latin typeface="Arial"/>
                <a:cs typeface="Arial"/>
              </a:rPr>
              <a:t>System</a:t>
            </a:r>
            <a:endParaRPr sz="1100">
              <a:latin typeface="Arial"/>
              <a:cs typeface="Arial"/>
            </a:endParaRPr>
          </a:p>
          <a:p>
            <a:pPr marL="469900">
              <a:lnSpc>
                <a:spcPct val="100000"/>
              </a:lnSpc>
              <a:spcBef>
                <a:spcPts val="130"/>
              </a:spcBef>
              <a:tabLst>
                <a:tab pos="926465" algn="l"/>
              </a:tabLst>
            </a:pPr>
            <a:r>
              <a:rPr dirty="0" sz="1100" spc="-10" b="1">
                <a:latin typeface="Arial"/>
                <a:cs typeface="Arial"/>
              </a:rPr>
              <a:t>ASR	</a:t>
            </a:r>
            <a:r>
              <a:rPr dirty="0" sz="1100">
                <a:latin typeface="Arial"/>
                <a:cs typeface="Arial"/>
              </a:rPr>
              <a:t>Airport </a:t>
            </a:r>
            <a:r>
              <a:rPr dirty="0" sz="1100" spc="-5">
                <a:latin typeface="Arial"/>
                <a:cs typeface="Arial"/>
              </a:rPr>
              <a:t>Surveillance </a:t>
            </a:r>
            <a:r>
              <a:rPr dirty="0" sz="1100">
                <a:latin typeface="Arial"/>
                <a:cs typeface="Arial"/>
              </a:rPr>
              <a:t>Radar</a:t>
            </a:r>
            <a:endParaRPr sz="1100">
              <a:latin typeface="Arial"/>
              <a:cs typeface="Arial"/>
            </a:endParaRPr>
          </a:p>
          <a:p>
            <a:pPr marL="469900">
              <a:lnSpc>
                <a:spcPct val="100000"/>
              </a:lnSpc>
              <a:spcBef>
                <a:spcPts val="135"/>
              </a:spcBef>
              <a:tabLst>
                <a:tab pos="926465" algn="l"/>
              </a:tabLst>
            </a:pPr>
            <a:r>
              <a:rPr dirty="0" sz="1100" b="1">
                <a:latin typeface="Arial"/>
                <a:cs typeface="Arial"/>
              </a:rPr>
              <a:t>ATA	</a:t>
            </a:r>
            <a:r>
              <a:rPr dirty="0" sz="1100">
                <a:latin typeface="Arial"/>
                <a:cs typeface="Arial"/>
              </a:rPr>
              <a:t>Air Transport</a:t>
            </a:r>
            <a:r>
              <a:rPr dirty="0" sz="1100" spc="-5">
                <a:latin typeface="Arial"/>
                <a:cs typeface="Arial"/>
              </a:rPr>
              <a:t> Association</a:t>
            </a:r>
            <a:endParaRPr sz="1100">
              <a:latin typeface="Arial"/>
              <a:cs typeface="Arial"/>
            </a:endParaRPr>
          </a:p>
          <a:p>
            <a:pPr marL="469900">
              <a:lnSpc>
                <a:spcPct val="100000"/>
              </a:lnSpc>
              <a:spcBef>
                <a:spcPts val="130"/>
              </a:spcBef>
              <a:tabLst>
                <a:tab pos="926465" algn="l"/>
              </a:tabLst>
            </a:pPr>
            <a:r>
              <a:rPr dirty="0" sz="1100" b="1">
                <a:latin typeface="Arial"/>
                <a:cs typeface="Arial"/>
              </a:rPr>
              <a:t>ATIS	</a:t>
            </a:r>
            <a:r>
              <a:rPr dirty="0" sz="1100">
                <a:latin typeface="Arial"/>
                <a:cs typeface="Arial"/>
              </a:rPr>
              <a:t>Automatic Terminal Information</a:t>
            </a:r>
            <a:r>
              <a:rPr dirty="0" sz="1100" spc="-35">
                <a:latin typeface="Arial"/>
                <a:cs typeface="Arial"/>
              </a:rPr>
              <a:t> </a:t>
            </a:r>
            <a:r>
              <a:rPr dirty="0" sz="1100" spc="-5">
                <a:latin typeface="Arial"/>
                <a:cs typeface="Arial"/>
              </a:rPr>
              <a:t>Service</a:t>
            </a:r>
            <a:endParaRPr sz="1100">
              <a:latin typeface="Arial"/>
              <a:cs typeface="Arial"/>
            </a:endParaRPr>
          </a:p>
          <a:p>
            <a:pPr>
              <a:lnSpc>
                <a:spcPct val="100000"/>
              </a:lnSpc>
            </a:pPr>
            <a:endParaRPr sz="1400">
              <a:latin typeface="Arial"/>
              <a:cs typeface="Arial"/>
            </a:endParaRPr>
          </a:p>
          <a:p>
            <a:pPr marL="12700">
              <a:lnSpc>
                <a:spcPct val="100000"/>
              </a:lnSpc>
            </a:pPr>
            <a:r>
              <a:rPr dirty="0" sz="1100" b="1" i="1">
                <a:latin typeface="Arial"/>
                <a:cs typeface="Arial"/>
              </a:rPr>
              <a:t>Few</a:t>
            </a:r>
            <a:r>
              <a:rPr dirty="0" sz="1100" spc="-5" b="1" i="1">
                <a:latin typeface="Arial"/>
                <a:cs typeface="Arial"/>
              </a:rPr>
              <a:t> acronyms:</a:t>
            </a:r>
            <a:endParaRPr sz="1100">
              <a:latin typeface="Arial"/>
              <a:cs typeface="Arial"/>
            </a:endParaRPr>
          </a:p>
          <a:p>
            <a:pPr marL="469900">
              <a:lnSpc>
                <a:spcPct val="100000"/>
              </a:lnSpc>
              <a:spcBef>
                <a:spcPts val="120"/>
              </a:spcBef>
              <a:tabLst>
                <a:tab pos="926465" algn="l"/>
              </a:tabLst>
            </a:pPr>
            <a:r>
              <a:rPr dirty="0" sz="1100" b="1">
                <a:latin typeface="Arial"/>
                <a:cs typeface="Arial"/>
              </a:rPr>
              <a:t>CAM	</a:t>
            </a:r>
            <a:r>
              <a:rPr dirty="0" sz="1100">
                <a:latin typeface="Arial"/>
                <a:cs typeface="Arial"/>
              </a:rPr>
              <a:t>Content Addressable</a:t>
            </a:r>
            <a:r>
              <a:rPr dirty="0" sz="1100" spc="-30">
                <a:latin typeface="Arial"/>
                <a:cs typeface="Arial"/>
              </a:rPr>
              <a:t> </a:t>
            </a:r>
            <a:r>
              <a:rPr dirty="0" sz="1100">
                <a:latin typeface="Arial"/>
                <a:cs typeface="Arial"/>
              </a:rPr>
              <a:t>Memory</a:t>
            </a:r>
            <a:endParaRPr sz="1100">
              <a:latin typeface="Arial"/>
              <a:cs typeface="Arial"/>
            </a:endParaRPr>
          </a:p>
          <a:p>
            <a:pPr marL="469900">
              <a:lnSpc>
                <a:spcPct val="100000"/>
              </a:lnSpc>
              <a:spcBef>
                <a:spcPts val="130"/>
              </a:spcBef>
            </a:pPr>
            <a:r>
              <a:rPr dirty="0" sz="1100" b="1">
                <a:latin typeface="Arial"/>
                <a:cs typeface="Arial"/>
              </a:rPr>
              <a:t>CAMP </a:t>
            </a:r>
            <a:r>
              <a:rPr dirty="0" sz="1100">
                <a:latin typeface="Arial"/>
                <a:cs typeface="Arial"/>
              </a:rPr>
              <a:t>Computerized </a:t>
            </a:r>
            <a:r>
              <a:rPr dirty="0" sz="1100" spc="-5">
                <a:latin typeface="Arial"/>
                <a:cs typeface="Arial"/>
              </a:rPr>
              <a:t>Aircraft Maintenance</a:t>
            </a:r>
            <a:r>
              <a:rPr dirty="0" sz="1100" spc="50">
                <a:latin typeface="Arial"/>
                <a:cs typeface="Arial"/>
              </a:rPr>
              <a:t> </a:t>
            </a:r>
            <a:r>
              <a:rPr dirty="0" sz="1100">
                <a:latin typeface="Arial"/>
                <a:cs typeface="Arial"/>
              </a:rPr>
              <a:t>Program</a:t>
            </a:r>
            <a:endParaRPr sz="1100">
              <a:latin typeface="Arial"/>
              <a:cs typeface="Arial"/>
            </a:endParaRPr>
          </a:p>
          <a:p>
            <a:pPr marL="469900">
              <a:lnSpc>
                <a:spcPct val="100000"/>
              </a:lnSpc>
              <a:spcBef>
                <a:spcPts val="135"/>
              </a:spcBef>
              <a:tabLst>
                <a:tab pos="926465" algn="l"/>
              </a:tabLst>
            </a:pPr>
            <a:r>
              <a:rPr dirty="0" sz="1100" b="1">
                <a:latin typeface="Arial"/>
                <a:cs typeface="Arial"/>
              </a:rPr>
              <a:t>CAS	</a:t>
            </a:r>
            <a:r>
              <a:rPr dirty="0" sz="1100">
                <a:latin typeface="Arial"/>
                <a:cs typeface="Arial"/>
              </a:rPr>
              <a:t>Crew </a:t>
            </a:r>
            <a:r>
              <a:rPr dirty="0" sz="1100" spc="-5">
                <a:latin typeface="Arial"/>
                <a:cs typeface="Arial"/>
              </a:rPr>
              <a:t>Alerting </a:t>
            </a:r>
            <a:r>
              <a:rPr dirty="0" sz="1100">
                <a:latin typeface="Arial"/>
                <a:cs typeface="Arial"/>
              </a:rPr>
              <a:t>System</a:t>
            </a:r>
            <a:endParaRPr sz="1100">
              <a:latin typeface="Arial"/>
              <a:cs typeface="Arial"/>
            </a:endParaRPr>
          </a:p>
          <a:p>
            <a:pPr marL="469900">
              <a:lnSpc>
                <a:spcPct val="100000"/>
              </a:lnSpc>
              <a:spcBef>
                <a:spcPts val="140"/>
              </a:spcBef>
            </a:pPr>
            <a:r>
              <a:rPr dirty="0" sz="1100" b="1">
                <a:latin typeface="Arial"/>
                <a:cs typeface="Arial"/>
              </a:rPr>
              <a:t>DADS </a:t>
            </a:r>
            <a:r>
              <a:rPr dirty="0" sz="1100">
                <a:latin typeface="Arial"/>
                <a:cs typeface="Arial"/>
              </a:rPr>
              <a:t>Digital Air Data</a:t>
            </a:r>
            <a:r>
              <a:rPr dirty="0" sz="1100" spc="-150">
                <a:latin typeface="Arial"/>
                <a:cs typeface="Arial"/>
              </a:rPr>
              <a:t> </a:t>
            </a:r>
            <a:r>
              <a:rPr dirty="0" sz="1100" spc="-5">
                <a:latin typeface="Arial"/>
                <a:cs typeface="Arial"/>
              </a:rPr>
              <a:t>System</a:t>
            </a:r>
            <a:endParaRPr sz="1100">
              <a:latin typeface="Arial"/>
              <a:cs typeface="Arial"/>
            </a:endParaRPr>
          </a:p>
          <a:p>
            <a:pPr marL="469900" marR="640715">
              <a:lnSpc>
                <a:spcPct val="110000"/>
              </a:lnSpc>
              <a:tabLst>
                <a:tab pos="926465" algn="l"/>
              </a:tabLst>
            </a:pPr>
            <a:r>
              <a:rPr dirty="0" sz="1100" b="1">
                <a:latin typeface="Arial"/>
                <a:cs typeface="Arial"/>
              </a:rPr>
              <a:t>DITS	</a:t>
            </a:r>
            <a:r>
              <a:rPr dirty="0" sz="1100">
                <a:latin typeface="Arial"/>
                <a:cs typeface="Arial"/>
              </a:rPr>
              <a:t>Digital </a:t>
            </a:r>
            <a:r>
              <a:rPr dirty="0" sz="1100" spc="-5">
                <a:latin typeface="Arial"/>
                <a:cs typeface="Arial"/>
              </a:rPr>
              <a:t>Information </a:t>
            </a:r>
            <a:r>
              <a:rPr dirty="0" sz="1100">
                <a:latin typeface="Arial"/>
                <a:cs typeface="Arial"/>
              </a:rPr>
              <a:t>Transfer </a:t>
            </a:r>
            <a:r>
              <a:rPr dirty="0" sz="1100" spc="-5">
                <a:latin typeface="Arial"/>
                <a:cs typeface="Arial"/>
              </a:rPr>
              <a:t>System  </a:t>
            </a:r>
            <a:r>
              <a:rPr dirty="0" sz="1100" b="1">
                <a:latin typeface="Arial"/>
                <a:cs typeface="Arial"/>
              </a:rPr>
              <a:t>HAPS </a:t>
            </a:r>
            <a:r>
              <a:rPr dirty="0" sz="1100">
                <a:latin typeface="Arial"/>
                <a:cs typeface="Arial"/>
              </a:rPr>
              <a:t>Hydrostatic Absolute </a:t>
            </a:r>
            <a:r>
              <a:rPr dirty="0" sz="1100" spc="-5">
                <a:latin typeface="Arial"/>
                <a:cs typeface="Arial"/>
              </a:rPr>
              <a:t>Pressure </a:t>
            </a:r>
            <a:r>
              <a:rPr dirty="0" sz="1100">
                <a:latin typeface="Arial"/>
                <a:cs typeface="Arial"/>
              </a:rPr>
              <a:t>Sensor  </a:t>
            </a:r>
            <a:r>
              <a:rPr dirty="0" sz="1100" b="1">
                <a:latin typeface="Arial"/>
                <a:cs typeface="Arial"/>
              </a:rPr>
              <a:t>NATA </a:t>
            </a:r>
            <a:r>
              <a:rPr dirty="0" sz="1100">
                <a:latin typeface="Arial"/>
                <a:cs typeface="Arial"/>
              </a:rPr>
              <a:t>National Air Transportation Association  </a:t>
            </a:r>
            <a:r>
              <a:rPr dirty="0" sz="1100" b="1">
                <a:latin typeface="Arial"/>
                <a:cs typeface="Arial"/>
              </a:rPr>
              <a:t>RAT	</a:t>
            </a:r>
            <a:r>
              <a:rPr dirty="0" sz="1100">
                <a:latin typeface="Arial"/>
                <a:cs typeface="Arial"/>
              </a:rPr>
              <a:t>Ram Air</a:t>
            </a:r>
            <a:r>
              <a:rPr dirty="0" sz="1100" spc="-5">
                <a:latin typeface="Arial"/>
                <a:cs typeface="Arial"/>
              </a:rPr>
              <a:t> </a:t>
            </a:r>
            <a:r>
              <a:rPr dirty="0" sz="1100">
                <a:latin typeface="Arial"/>
                <a:cs typeface="Arial"/>
              </a:rPr>
              <a:t>Turbine</a:t>
            </a:r>
            <a:endParaRPr sz="1100">
              <a:latin typeface="Arial"/>
              <a:cs typeface="Arial"/>
            </a:endParaRPr>
          </a:p>
          <a:p>
            <a:pPr marL="469900">
              <a:lnSpc>
                <a:spcPct val="100000"/>
              </a:lnSpc>
              <a:spcBef>
                <a:spcPts val="145"/>
              </a:spcBef>
            </a:pPr>
            <a:r>
              <a:rPr dirty="0" sz="1100" b="1">
                <a:latin typeface="Arial"/>
                <a:cs typeface="Arial"/>
              </a:rPr>
              <a:t>SCAT </a:t>
            </a:r>
            <a:r>
              <a:rPr dirty="0" sz="1100">
                <a:latin typeface="Arial"/>
                <a:cs typeface="Arial"/>
              </a:rPr>
              <a:t>Speed Command </a:t>
            </a:r>
            <a:r>
              <a:rPr dirty="0" sz="1100" spc="-15">
                <a:latin typeface="Arial"/>
                <a:cs typeface="Arial"/>
              </a:rPr>
              <a:t>of </a:t>
            </a:r>
            <a:r>
              <a:rPr dirty="0" sz="1100">
                <a:latin typeface="Arial"/>
                <a:cs typeface="Arial"/>
              </a:rPr>
              <a:t>Attitude and</a:t>
            </a:r>
            <a:r>
              <a:rPr dirty="0" sz="1100" spc="-15">
                <a:latin typeface="Arial"/>
                <a:cs typeface="Arial"/>
              </a:rPr>
              <a:t> </a:t>
            </a:r>
            <a:r>
              <a:rPr dirty="0" sz="1100" spc="-5">
                <a:latin typeface="Arial"/>
                <a:cs typeface="Arial"/>
              </a:rPr>
              <a:t>Thrust</a:t>
            </a:r>
            <a:endParaRPr sz="1100">
              <a:latin typeface="Arial"/>
              <a:cs typeface="Arial"/>
            </a:endParaRPr>
          </a:p>
          <a:p>
            <a:pPr marL="469900">
              <a:lnSpc>
                <a:spcPct val="100000"/>
              </a:lnSpc>
              <a:spcBef>
                <a:spcPts val="135"/>
              </a:spcBef>
            </a:pPr>
            <a:r>
              <a:rPr dirty="0" sz="1100" spc="-5" b="1">
                <a:latin typeface="Arial"/>
                <a:cs typeface="Arial"/>
              </a:rPr>
              <a:t>STAR </a:t>
            </a:r>
            <a:r>
              <a:rPr dirty="0" sz="1100">
                <a:latin typeface="Arial"/>
                <a:cs typeface="Arial"/>
              </a:rPr>
              <a:t>Standard </a:t>
            </a:r>
            <a:r>
              <a:rPr dirty="0" sz="1100" spc="-5">
                <a:latin typeface="Arial"/>
                <a:cs typeface="Arial"/>
              </a:rPr>
              <a:t>Terminal </a:t>
            </a:r>
            <a:r>
              <a:rPr dirty="0" sz="1100">
                <a:latin typeface="Arial"/>
                <a:cs typeface="Arial"/>
              </a:rPr>
              <a:t>Arrival</a:t>
            </a:r>
            <a:r>
              <a:rPr dirty="0" sz="1100" spc="15">
                <a:latin typeface="Arial"/>
                <a:cs typeface="Arial"/>
              </a:rPr>
              <a:t> </a:t>
            </a:r>
            <a:r>
              <a:rPr dirty="0" sz="1100" spc="-5">
                <a:latin typeface="Arial"/>
                <a:cs typeface="Arial"/>
              </a:rPr>
              <a:t>Route</a:t>
            </a:r>
            <a:endParaRPr sz="1100">
              <a:latin typeface="Arial"/>
              <a:cs typeface="Arial"/>
            </a:endParaRPr>
          </a:p>
          <a:p>
            <a:pPr marL="469900">
              <a:lnSpc>
                <a:spcPct val="100000"/>
              </a:lnSpc>
              <a:spcBef>
                <a:spcPts val="130"/>
              </a:spcBef>
            </a:pPr>
            <a:r>
              <a:rPr dirty="0" sz="1100" b="1">
                <a:latin typeface="Arial"/>
                <a:cs typeface="Arial"/>
              </a:rPr>
              <a:t>WOW </a:t>
            </a:r>
            <a:r>
              <a:rPr dirty="0" sz="1100">
                <a:latin typeface="Arial"/>
                <a:cs typeface="Arial"/>
              </a:rPr>
              <a:t>Weight On</a:t>
            </a:r>
            <a:r>
              <a:rPr dirty="0" sz="1100" spc="5">
                <a:latin typeface="Arial"/>
                <a:cs typeface="Arial"/>
              </a:rPr>
              <a:t> Wheels</a:t>
            </a:r>
            <a:endParaRPr sz="1100">
              <a:latin typeface="Arial"/>
              <a:cs typeface="Arial"/>
            </a:endParaRPr>
          </a:p>
          <a:p>
            <a:pPr marL="469900">
              <a:lnSpc>
                <a:spcPct val="100000"/>
              </a:lnSpc>
              <a:spcBef>
                <a:spcPts val="145"/>
              </a:spcBef>
              <a:tabLst>
                <a:tab pos="926465" algn="l"/>
              </a:tabLst>
            </a:pPr>
            <a:r>
              <a:rPr dirty="0" sz="1100" spc="-10" b="1">
                <a:latin typeface="Arial"/>
                <a:cs typeface="Arial"/>
              </a:rPr>
              <a:t>AIM	</a:t>
            </a:r>
            <a:r>
              <a:rPr dirty="0" sz="1100">
                <a:latin typeface="Arial"/>
                <a:cs typeface="Arial"/>
              </a:rPr>
              <a:t>Aeronautical </a:t>
            </a:r>
            <a:r>
              <a:rPr dirty="0" sz="1100" spc="-5">
                <a:latin typeface="Arial"/>
                <a:cs typeface="Arial"/>
              </a:rPr>
              <a:t>Information Manual</a:t>
            </a:r>
            <a:endParaRPr sz="1100">
              <a:latin typeface="Arial"/>
              <a:cs typeface="Arial"/>
            </a:endParaRPr>
          </a:p>
          <a:p>
            <a:pPr>
              <a:lnSpc>
                <a:spcPct val="100000"/>
              </a:lnSpc>
              <a:spcBef>
                <a:spcPts val="25"/>
              </a:spcBef>
            </a:pPr>
            <a:endParaRPr sz="1250">
              <a:latin typeface="Arial"/>
              <a:cs typeface="Arial"/>
            </a:endParaRPr>
          </a:p>
          <a:p>
            <a:pPr marL="361315" marR="140335" indent="-349250">
              <a:lnSpc>
                <a:spcPct val="110000"/>
              </a:lnSpc>
            </a:pPr>
            <a:r>
              <a:rPr dirty="0" sz="1100" b="1">
                <a:latin typeface="Arial"/>
                <a:cs typeface="Arial"/>
              </a:rPr>
              <a:t>4.3.1 Write the </a:t>
            </a:r>
            <a:r>
              <a:rPr dirty="0" sz="1100" spc="-5" b="1">
                <a:latin typeface="Arial"/>
                <a:cs typeface="Arial"/>
              </a:rPr>
              <a:t>expansions </a:t>
            </a:r>
            <a:r>
              <a:rPr dirty="0" sz="1100" b="1">
                <a:latin typeface="Arial"/>
                <a:cs typeface="Arial"/>
              </a:rPr>
              <a:t>for the </a:t>
            </a:r>
            <a:r>
              <a:rPr dirty="0" sz="1100" spc="-5" b="1">
                <a:latin typeface="Arial"/>
                <a:cs typeface="Arial"/>
              </a:rPr>
              <a:t>following </a:t>
            </a:r>
            <a:r>
              <a:rPr dirty="0" sz="1100" b="1">
                <a:latin typeface="Arial"/>
                <a:cs typeface="Arial"/>
              </a:rPr>
              <a:t>abbreviations  which are related to </a:t>
            </a:r>
            <a:r>
              <a:rPr dirty="0" sz="1100" spc="-5" b="1">
                <a:latin typeface="Arial"/>
                <a:cs typeface="Arial"/>
              </a:rPr>
              <a:t>Aviation</a:t>
            </a:r>
            <a:r>
              <a:rPr dirty="0" sz="1100" spc="-35" b="1">
                <a:latin typeface="Arial"/>
                <a:cs typeface="Arial"/>
              </a:rPr>
              <a:t> </a:t>
            </a:r>
            <a:r>
              <a:rPr dirty="0" sz="1100" b="1">
                <a:latin typeface="Arial"/>
                <a:cs typeface="Arial"/>
              </a:rPr>
              <a:t>technology.</a:t>
            </a:r>
            <a:endParaRPr sz="1100">
              <a:latin typeface="Arial"/>
              <a:cs typeface="Arial"/>
            </a:endParaRPr>
          </a:p>
          <a:p>
            <a:pPr>
              <a:lnSpc>
                <a:spcPct val="100000"/>
              </a:lnSpc>
              <a:spcBef>
                <a:spcPts val="15"/>
              </a:spcBef>
            </a:pPr>
            <a:endParaRPr sz="1250">
              <a:latin typeface="Arial"/>
              <a:cs typeface="Arial"/>
            </a:endParaRPr>
          </a:p>
          <a:p>
            <a:pPr marL="12700" marR="55880">
              <a:lnSpc>
                <a:spcPct val="110900"/>
              </a:lnSpc>
            </a:pPr>
            <a:r>
              <a:rPr dirty="0" sz="1100">
                <a:latin typeface="Arial"/>
                <a:cs typeface="Arial"/>
              </a:rPr>
              <a:t>IATA, FLC, </a:t>
            </a:r>
            <a:r>
              <a:rPr dirty="0" sz="1100" spc="-10">
                <a:latin typeface="Arial"/>
                <a:cs typeface="Arial"/>
              </a:rPr>
              <a:t>FMA, </a:t>
            </a:r>
            <a:r>
              <a:rPr dirty="0" sz="1100">
                <a:latin typeface="Arial"/>
                <a:cs typeface="Arial"/>
              </a:rPr>
              <a:t>FMGS, LSA, STAR, SOP, </a:t>
            </a:r>
            <a:r>
              <a:rPr dirty="0" sz="1100" spc="-5">
                <a:latin typeface="Arial"/>
                <a:cs typeface="Arial"/>
              </a:rPr>
              <a:t>MCP, </a:t>
            </a:r>
            <a:r>
              <a:rPr dirty="0" sz="1100">
                <a:latin typeface="Arial"/>
                <a:cs typeface="Arial"/>
              </a:rPr>
              <a:t>NASA, ATC,  ECAM, </a:t>
            </a:r>
            <a:r>
              <a:rPr dirty="0" sz="1100" spc="-5">
                <a:latin typeface="Arial"/>
                <a:cs typeface="Arial"/>
              </a:rPr>
              <a:t>AMSL, </a:t>
            </a:r>
            <a:r>
              <a:rPr dirty="0" sz="1100">
                <a:latin typeface="Arial"/>
                <a:cs typeface="Arial"/>
              </a:rPr>
              <a:t>AOM, ATN, CAR, FANS,</a:t>
            </a:r>
            <a:r>
              <a:rPr dirty="0" sz="1100" spc="-5">
                <a:latin typeface="Arial"/>
                <a:cs typeface="Arial"/>
              </a:rPr>
              <a:t> LOFT.</a:t>
            </a:r>
            <a:endParaRPr sz="1100">
              <a:latin typeface="Arial"/>
              <a:cs typeface="Arial"/>
            </a:endParaRPr>
          </a:p>
          <a:p>
            <a:pPr>
              <a:lnSpc>
                <a:spcPct val="100000"/>
              </a:lnSpc>
              <a:spcBef>
                <a:spcPts val="20"/>
              </a:spcBef>
            </a:pPr>
            <a:endParaRPr sz="1350">
              <a:latin typeface="Arial"/>
              <a:cs typeface="Arial"/>
            </a:endParaRPr>
          </a:p>
          <a:p>
            <a:pPr marL="12700">
              <a:lnSpc>
                <a:spcPct val="100000"/>
              </a:lnSpc>
            </a:pPr>
            <a:r>
              <a:rPr dirty="0" sz="1100" b="1">
                <a:latin typeface="Arial"/>
                <a:cs typeface="Arial"/>
              </a:rPr>
              <a:t>4.4. Language </a:t>
            </a:r>
            <a:r>
              <a:rPr dirty="0" sz="1100" spc="-5" b="1">
                <a:latin typeface="Arial"/>
                <a:cs typeface="Arial"/>
              </a:rPr>
              <a:t>Focus: </a:t>
            </a:r>
            <a:r>
              <a:rPr dirty="0" sz="1100" b="1">
                <a:latin typeface="Arial"/>
                <a:cs typeface="Arial"/>
              </a:rPr>
              <a:t>Editing</a:t>
            </a:r>
            <a:endParaRPr sz="1100">
              <a:latin typeface="Arial"/>
              <a:cs typeface="Arial"/>
            </a:endParaRPr>
          </a:p>
          <a:p>
            <a:pPr>
              <a:lnSpc>
                <a:spcPct val="100000"/>
              </a:lnSpc>
              <a:spcBef>
                <a:spcPts val="45"/>
              </a:spcBef>
            </a:pPr>
            <a:endParaRPr sz="1350">
              <a:latin typeface="Arial"/>
              <a:cs typeface="Arial"/>
            </a:endParaRPr>
          </a:p>
          <a:p>
            <a:pPr algn="just" marL="12700">
              <a:lnSpc>
                <a:spcPct val="100000"/>
              </a:lnSpc>
            </a:pPr>
            <a:r>
              <a:rPr dirty="0" sz="1100" spc="-5" b="1">
                <a:latin typeface="Arial"/>
                <a:cs typeface="Arial"/>
              </a:rPr>
              <a:t>Activity: </a:t>
            </a:r>
            <a:r>
              <a:rPr dirty="0" sz="1100" b="1">
                <a:latin typeface="Arial"/>
                <a:cs typeface="Arial"/>
              </a:rPr>
              <a:t>Editing &amp; </a:t>
            </a:r>
            <a:r>
              <a:rPr dirty="0" sz="1100" spc="-5" b="1">
                <a:latin typeface="Arial"/>
                <a:cs typeface="Arial"/>
              </a:rPr>
              <a:t>Mechanics </a:t>
            </a:r>
            <a:r>
              <a:rPr dirty="0" sz="1100" b="1">
                <a:latin typeface="Arial"/>
                <a:cs typeface="Arial"/>
              </a:rPr>
              <a:t>of</a:t>
            </a:r>
            <a:r>
              <a:rPr dirty="0" sz="1100" spc="10" b="1">
                <a:latin typeface="Arial"/>
                <a:cs typeface="Arial"/>
              </a:rPr>
              <a:t> </a:t>
            </a:r>
            <a:r>
              <a:rPr dirty="0" sz="1100" b="1">
                <a:latin typeface="Arial"/>
                <a:cs typeface="Arial"/>
              </a:rPr>
              <a:t>writing.</a:t>
            </a:r>
            <a:endParaRPr sz="1100">
              <a:latin typeface="Arial"/>
              <a:cs typeface="Arial"/>
            </a:endParaRPr>
          </a:p>
          <a:p>
            <a:pPr algn="just" marL="12700" marR="5080">
              <a:lnSpc>
                <a:spcPct val="110000"/>
              </a:lnSpc>
              <a:spcBef>
                <a:spcPts val="10"/>
              </a:spcBef>
            </a:pPr>
            <a:r>
              <a:rPr dirty="0" sz="1100">
                <a:latin typeface="Arial"/>
                <a:cs typeface="Arial"/>
              </a:rPr>
              <a:t>Editing is a process of correcting the errors in a passage with  respect to spelling, grammar and punctuation marks. For this,  students must know the agreement </a:t>
            </a:r>
            <a:r>
              <a:rPr dirty="0" sz="1100" spc="-5">
                <a:latin typeface="Arial"/>
                <a:cs typeface="Arial"/>
              </a:rPr>
              <a:t>between </a:t>
            </a:r>
            <a:r>
              <a:rPr dirty="0" sz="1100">
                <a:latin typeface="Arial"/>
                <a:cs typeface="Arial"/>
              </a:rPr>
              <a:t>the </a:t>
            </a:r>
            <a:r>
              <a:rPr dirty="0" sz="1100" spc="-5">
                <a:latin typeface="Arial"/>
                <a:cs typeface="Arial"/>
              </a:rPr>
              <a:t>subject </a:t>
            </a:r>
            <a:r>
              <a:rPr dirty="0" sz="1100">
                <a:latin typeface="Arial"/>
                <a:cs typeface="Arial"/>
              </a:rPr>
              <a:t>and</a:t>
            </a:r>
            <a:r>
              <a:rPr dirty="0" sz="1100" spc="-15">
                <a:latin typeface="Arial"/>
                <a:cs typeface="Arial"/>
              </a:rPr>
              <a:t> </a:t>
            </a:r>
            <a:r>
              <a:rPr dirty="0" sz="1100">
                <a:latin typeface="Arial"/>
                <a:cs typeface="Arial"/>
              </a:rPr>
              <a:t>the</a:t>
            </a:r>
            <a:endParaRPr sz="110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11200" y="436891"/>
            <a:ext cx="1539240" cy="193675"/>
          </a:xfrm>
          <a:prstGeom prst="rect">
            <a:avLst/>
          </a:prstGeom>
        </p:spPr>
        <p:txBody>
          <a:bodyPr wrap="square" lIns="0" tIns="12700" rIns="0" bIns="0" rtlCol="0" vert="horz">
            <a:spAutoFit/>
          </a:bodyPr>
          <a:lstStyle/>
          <a:p>
            <a:pPr marL="12700">
              <a:lnSpc>
                <a:spcPct val="100000"/>
              </a:lnSpc>
              <a:spcBef>
                <a:spcPts val="100"/>
              </a:spcBef>
            </a:pPr>
            <a:r>
              <a:rPr dirty="0" sz="1100" spc="-120">
                <a:latin typeface="Arial"/>
                <a:cs typeface="Arial"/>
              </a:rPr>
              <a:t>SATHYABAMA</a:t>
            </a:r>
            <a:r>
              <a:rPr dirty="0" sz="1100" spc="-70">
                <a:latin typeface="Arial"/>
                <a:cs typeface="Arial"/>
              </a:rPr>
              <a:t> </a:t>
            </a:r>
            <a:r>
              <a:rPr dirty="0" sz="1100" spc="-135">
                <a:latin typeface="Arial"/>
                <a:cs typeface="Arial"/>
              </a:rPr>
              <a:t>UNIVERSITY</a:t>
            </a:r>
            <a:endParaRPr sz="1100">
              <a:latin typeface="Arial"/>
              <a:cs typeface="Arial"/>
            </a:endParaRPr>
          </a:p>
        </p:txBody>
      </p:sp>
      <p:sp>
        <p:nvSpPr>
          <p:cNvPr id="3" name="object 3"/>
          <p:cNvSpPr txBox="1"/>
          <p:nvPr/>
        </p:nvSpPr>
        <p:spPr>
          <a:xfrm>
            <a:off x="3047505" y="436891"/>
            <a:ext cx="1629410" cy="193675"/>
          </a:xfrm>
          <a:prstGeom prst="rect">
            <a:avLst/>
          </a:prstGeom>
        </p:spPr>
        <p:txBody>
          <a:bodyPr wrap="square" lIns="0" tIns="12700" rIns="0" bIns="0" rtlCol="0" vert="horz">
            <a:spAutoFit/>
          </a:bodyPr>
          <a:lstStyle/>
          <a:p>
            <a:pPr marL="12700">
              <a:lnSpc>
                <a:spcPct val="100000"/>
              </a:lnSpc>
              <a:spcBef>
                <a:spcPts val="100"/>
              </a:spcBef>
            </a:pPr>
            <a:r>
              <a:rPr dirty="0" sz="1100" spc="-85">
                <a:latin typeface="Arial"/>
                <a:cs typeface="Arial"/>
              </a:rPr>
              <a:t>UNIT </a:t>
            </a:r>
            <a:r>
              <a:rPr dirty="0" sz="1100" spc="-70">
                <a:latin typeface="Arial"/>
                <a:cs typeface="Arial"/>
              </a:rPr>
              <a:t>IV </a:t>
            </a:r>
            <a:r>
              <a:rPr dirty="0" sz="1100" spc="-135">
                <a:latin typeface="Arial"/>
                <a:cs typeface="Arial"/>
              </a:rPr>
              <a:t>FLYING </a:t>
            </a:r>
            <a:r>
              <a:rPr dirty="0" sz="1100" spc="-55">
                <a:latin typeface="Arial"/>
                <a:cs typeface="Arial"/>
              </a:rPr>
              <a:t>IN</a:t>
            </a:r>
            <a:r>
              <a:rPr dirty="0" sz="1100" spc="-185">
                <a:latin typeface="Arial"/>
                <a:cs typeface="Arial"/>
              </a:rPr>
              <a:t> </a:t>
            </a:r>
            <a:r>
              <a:rPr dirty="0" sz="1100" spc="-160">
                <a:latin typeface="Arial"/>
                <a:cs typeface="Arial"/>
              </a:rPr>
              <a:t>COLOURS</a:t>
            </a:r>
            <a:endParaRPr sz="1100">
              <a:latin typeface="Arial"/>
              <a:cs typeface="Arial"/>
            </a:endParaRPr>
          </a:p>
        </p:txBody>
      </p:sp>
      <p:sp>
        <p:nvSpPr>
          <p:cNvPr id="4" name="object 4"/>
          <p:cNvSpPr/>
          <p:nvPr/>
        </p:nvSpPr>
        <p:spPr>
          <a:xfrm>
            <a:off x="2589276" y="4882896"/>
            <a:ext cx="2063495" cy="1434084"/>
          </a:xfrm>
          <a:prstGeom prst="rect">
            <a:avLst/>
          </a:prstGeom>
          <a:blipFill>
            <a:blip r:embed="rId2" cstate="print"/>
            <a:stretch>
              <a:fillRect/>
            </a:stretch>
          </a:blipFill>
        </p:spPr>
        <p:txBody>
          <a:bodyPr wrap="square" lIns="0" tIns="0" rIns="0" bIns="0" rtlCol="0"/>
          <a:lstStyle/>
          <a:p/>
        </p:txBody>
      </p:sp>
      <p:sp>
        <p:nvSpPr>
          <p:cNvPr id="5" name="object 5"/>
          <p:cNvSpPr txBox="1"/>
          <p:nvPr/>
        </p:nvSpPr>
        <p:spPr>
          <a:xfrm>
            <a:off x="711200" y="1234539"/>
            <a:ext cx="3990340" cy="5571490"/>
          </a:xfrm>
          <a:prstGeom prst="rect">
            <a:avLst/>
          </a:prstGeom>
        </p:spPr>
        <p:txBody>
          <a:bodyPr wrap="square" lIns="0" tIns="30480" rIns="0" bIns="0" rtlCol="0" vert="horz">
            <a:spAutoFit/>
          </a:bodyPr>
          <a:lstStyle/>
          <a:p>
            <a:pPr marL="12700">
              <a:lnSpc>
                <a:spcPct val="100000"/>
              </a:lnSpc>
              <a:spcBef>
                <a:spcPts val="240"/>
              </a:spcBef>
            </a:pPr>
            <a:r>
              <a:rPr dirty="0" sz="1100" b="1">
                <a:latin typeface="Arial"/>
                <a:cs typeface="Arial"/>
              </a:rPr>
              <a:t>Points to be</a:t>
            </a:r>
            <a:r>
              <a:rPr dirty="0" sz="1100" spc="-5" b="1">
                <a:latin typeface="Arial"/>
                <a:cs typeface="Arial"/>
              </a:rPr>
              <a:t> considered:</a:t>
            </a:r>
            <a:endParaRPr sz="1100">
              <a:latin typeface="Arial"/>
              <a:cs typeface="Arial"/>
            </a:endParaRPr>
          </a:p>
          <a:p>
            <a:pPr marL="168275" indent="-156210">
              <a:lnSpc>
                <a:spcPct val="100000"/>
              </a:lnSpc>
              <a:spcBef>
                <a:spcPts val="145"/>
              </a:spcBef>
              <a:buAutoNum type="arabicPeriod"/>
              <a:tabLst>
                <a:tab pos="168910" algn="l"/>
              </a:tabLst>
            </a:pPr>
            <a:r>
              <a:rPr dirty="0" sz="1100">
                <a:latin typeface="Arial"/>
                <a:cs typeface="Arial"/>
              </a:rPr>
              <a:t>Check your</a:t>
            </a:r>
            <a:r>
              <a:rPr dirty="0" sz="1100" spc="-5">
                <a:latin typeface="Arial"/>
                <a:cs typeface="Arial"/>
              </a:rPr>
              <a:t> spelling.</a:t>
            </a:r>
            <a:endParaRPr sz="1100">
              <a:latin typeface="Arial"/>
              <a:cs typeface="Arial"/>
            </a:endParaRPr>
          </a:p>
          <a:p>
            <a:pPr marL="169545" indent="-157480">
              <a:lnSpc>
                <a:spcPct val="100000"/>
              </a:lnSpc>
              <a:spcBef>
                <a:spcPts val="135"/>
              </a:spcBef>
              <a:buAutoNum type="arabicPeriod"/>
              <a:tabLst>
                <a:tab pos="170180" algn="l"/>
              </a:tabLst>
            </a:pPr>
            <a:r>
              <a:rPr dirty="0" sz="1100">
                <a:latin typeface="Arial"/>
                <a:cs typeface="Arial"/>
              </a:rPr>
              <a:t>Verify </a:t>
            </a:r>
            <a:r>
              <a:rPr dirty="0" sz="1100" spc="-5">
                <a:latin typeface="Arial"/>
                <a:cs typeface="Arial"/>
              </a:rPr>
              <a:t>your </a:t>
            </a:r>
            <a:r>
              <a:rPr dirty="0" sz="1100">
                <a:latin typeface="Arial"/>
                <a:cs typeface="Arial"/>
              </a:rPr>
              <a:t>grammar.</a:t>
            </a:r>
            <a:endParaRPr sz="1100">
              <a:latin typeface="Arial"/>
              <a:cs typeface="Arial"/>
            </a:endParaRPr>
          </a:p>
          <a:p>
            <a:pPr marL="168275" indent="-156210">
              <a:lnSpc>
                <a:spcPct val="100000"/>
              </a:lnSpc>
              <a:spcBef>
                <a:spcPts val="130"/>
              </a:spcBef>
              <a:buAutoNum type="arabicPeriod"/>
              <a:tabLst>
                <a:tab pos="168910" algn="l"/>
              </a:tabLst>
            </a:pPr>
            <a:r>
              <a:rPr dirty="0" sz="1100">
                <a:latin typeface="Arial"/>
                <a:cs typeface="Arial"/>
              </a:rPr>
              <a:t>Read the </a:t>
            </a:r>
            <a:r>
              <a:rPr dirty="0" sz="1100" spc="-5">
                <a:latin typeface="Arial"/>
                <a:cs typeface="Arial"/>
              </a:rPr>
              <a:t>paragraph </a:t>
            </a:r>
            <a:r>
              <a:rPr dirty="0" sz="1100">
                <a:latin typeface="Arial"/>
                <a:cs typeface="Arial"/>
              </a:rPr>
              <a:t>again.</a:t>
            </a:r>
            <a:endParaRPr sz="1100">
              <a:latin typeface="Arial"/>
              <a:cs typeface="Arial"/>
            </a:endParaRPr>
          </a:p>
          <a:p>
            <a:pPr marL="168275" indent="-156210">
              <a:lnSpc>
                <a:spcPct val="100000"/>
              </a:lnSpc>
              <a:spcBef>
                <a:spcPts val="145"/>
              </a:spcBef>
              <a:buAutoNum type="arabicPeriod"/>
              <a:tabLst>
                <a:tab pos="168910" algn="l"/>
              </a:tabLst>
            </a:pPr>
            <a:r>
              <a:rPr dirty="0" sz="1100">
                <a:latin typeface="Arial"/>
                <a:cs typeface="Arial"/>
              </a:rPr>
              <a:t>Make sure each sentence has a</a:t>
            </a:r>
            <a:r>
              <a:rPr dirty="0" sz="1100" spc="-40">
                <a:latin typeface="Arial"/>
                <a:cs typeface="Arial"/>
              </a:rPr>
              <a:t> </a:t>
            </a:r>
            <a:r>
              <a:rPr dirty="0" sz="1100" spc="-5">
                <a:latin typeface="Arial"/>
                <a:cs typeface="Arial"/>
              </a:rPr>
              <a:t>subject.</a:t>
            </a:r>
            <a:endParaRPr sz="1100">
              <a:latin typeface="Arial"/>
              <a:cs typeface="Arial"/>
            </a:endParaRPr>
          </a:p>
          <a:p>
            <a:pPr marL="168275" indent="-156210">
              <a:lnSpc>
                <a:spcPct val="100000"/>
              </a:lnSpc>
              <a:spcBef>
                <a:spcPts val="130"/>
              </a:spcBef>
              <a:buAutoNum type="arabicPeriod"/>
              <a:tabLst>
                <a:tab pos="168910" algn="l"/>
              </a:tabLst>
            </a:pPr>
            <a:r>
              <a:rPr dirty="0" sz="1100">
                <a:latin typeface="Arial"/>
                <a:cs typeface="Arial"/>
              </a:rPr>
              <a:t>See if the </a:t>
            </a:r>
            <a:r>
              <a:rPr dirty="0" sz="1100" spc="-5">
                <a:latin typeface="Arial"/>
                <a:cs typeface="Arial"/>
              </a:rPr>
              <a:t>subjects </a:t>
            </a:r>
            <a:r>
              <a:rPr dirty="0" sz="1100">
                <a:latin typeface="Arial"/>
                <a:cs typeface="Arial"/>
              </a:rPr>
              <a:t>and </a:t>
            </a:r>
            <a:r>
              <a:rPr dirty="0" sz="1100" spc="-5">
                <a:latin typeface="Arial"/>
                <a:cs typeface="Arial"/>
              </a:rPr>
              <a:t>verbs </a:t>
            </a:r>
            <a:r>
              <a:rPr dirty="0" sz="1100">
                <a:latin typeface="Arial"/>
                <a:cs typeface="Arial"/>
              </a:rPr>
              <a:t>agree </a:t>
            </a:r>
            <a:r>
              <a:rPr dirty="0" sz="1100" spc="-10">
                <a:latin typeface="Arial"/>
                <a:cs typeface="Arial"/>
              </a:rPr>
              <a:t>with </a:t>
            </a:r>
            <a:r>
              <a:rPr dirty="0" sz="1100">
                <a:latin typeface="Arial"/>
                <a:cs typeface="Arial"/>
              </a:rPr>
              <a:t>each</a:t>
            </a:r>
            <a:r>
              <a:rPr dirty="0" sz="1100" spc="10">
                <a:latin typeface="Arial"/>
                <a:cs typeface="Arial"/>
              </a:rPr>
              <a:t> </a:t>
            </a:r>
            <a:r>
              <a:rPr dirty="0" sz="1100">
                <a:latin typeface="Arial"/>
                <a:cs typeface="Arial"/>
              </a:rPr>
              <a:t>other.</a:t>
            </a:r>
            <a:endParaRPr sz="1100">
              <a:latin typeface="Arial"/>
              <a:cs typeface="Arial"/>
            </a:endParaRPr>
          </a:p>
          <a:p>
            <a:pPr marL="168275" indent="-156210">
              <a:lnSpc>
                <a:spcPct val="100000"/>
              </a:lnSpc>
              <a:spcBef>
                <a:spcPts val="135"/>
              </a:spcBef>
              <a:buAutoNum type="arabicPeriod"/>
              <a:tabLst>
                <a:tab pos="168910" algn="l"/>
              </a:tabLst>
            </a:pPr>
            <a:r>
              <a:rPr dirty="0" sz="1100">
                <a:latin typeface="Arial"/>
                <a:cs typeface="Arial"/>
              </a:rPr>
              <a:t>Check the </a:t>
            </a:r>
            <a:r>
              <a:rPr dirty="0" sz="1100" spc="-5">
                <a:latin typeface="Arial"/>
                <a:cs typeface="Arial"/>
              </a:rPr>
              <a:t>verbs </a:t>
            </a:r>
            <a:r>
              <a:rPr dirty="0" sz="1100">
                <a:latin typeface="Arial"/>
                <a:cs typeface="Arial"/>
              </a:rPr>
              <a:t>and tense forms of each</a:t>
            </a:r>
            <a:r>
              <a:rPr dirty="0" sz="1100" spc="-25">
                <a:latin typeface="Arial"/>
                <a:cs typeface="Arial"/>
              </a:rPr>
              <a:t> </a:t>
            </a:r>
            <a:r>
              <a:rPr dirty="0" sz="1100" spc="-5">
                <a:latin typeface="Arial"/>
                <a:cs typeface="Arial"/>
              </a:rPr>
              <a:t>sentence.</a:t>
            </a:r>
            <a:endParaRPr sz="1100">
              <a:latin typeface="Arial"/>
              <a:cs typeface="Arial"/>
            </a:endParaRPr>
          </a:p>
          <a:p>
            <a:pPr marL="168275" indent="-156210">
              <a:lnSpc>
                <a:spcPct val="100000"/>
              </a:lnSpc>
              <a:spcBef>
                <a:spcPts val="130"/>
              </a:spcBef>
              <a:buAutoNum type="arabicPeriod"/>
              <a:tabLst>
                <a:tab pos="168910" algn="l"/>
              </a:tabLst>
            </a:pPr>
            <a:r>
              <a:rPr dirty="0" sz="1100">
                <a:latin typeface="Arial"/>
                <a:cs typeface="Arial"/>
              </a:rPr>
              <a:t>Make sure </a:t>
            </a:r>
            <a:r>
              <a:rPr dirty="0" sz="1100" spc="-10">
                <a:latin typeface="Arial"/>
                <a:cs typeface="Arial"/>
              </a:rPr>
              <a:t>that </a:t>
            </a:r>
            <a:r>
              <a:rPr dirty="0" sz="1100">
                <a:latin typeface="Arial"/>
                <a:cs typeface="Arial"/>
              </a:rPr>
              <a:t>each sentence makes</a:t>
            </a:r>
            <a:r>
              <a:rPr dirty="0" sz="1100" spc="-20">
                <a:latin typeface="Arial"/>
                <a:cs typeface="Arial"/>
              </a:rPr>
              <a:t> </a:t>
            </a:r>
            <a:r>
              <a:rPr dirty="0" sz="1100">
                <a:latin typeface="Arial"/>
                <a:cs typeface="Arial"/>
              </a:rPr>
              <a:t>sense.</a:t>
            </a:r>
            <a:endParaRPr sz="1100">
              <a:latin typeface="Arial"/>
              <a:cs typeface="Arial"/>
            </a:endParaRPr>
          </a:p>
          <a:p>
            <a:pPr>
              <a:lnSpc>
                <a:spcPct val="100000"/>
              </a:lnSpc>
              <a:spcBef>
                <a:spcPts val="30"/>
              </a:spcBef>
            </a:pPr>
            <a:endParaRPr sz="1350">
              <a:latin typeface="Arial"/>
              <a:cs typeface="Arial"/>
            </a:endParaRPr>
          </a:p>
          <a:p>
            <a:pPr marL="12700">
              <a:lnSpc>
                <a:spcPct val="100000"/>
              </a:lnSpc>
            </a:pPr>
            <a:r>
              <a:rPr dirty="0" sz="1100" b="1">
                <a:latin typeface="Arial"/>
                <a:cs typeface="Arial"/>
              </a:rPr>
              <a:t>Style and</a:t>
            </a:r>
            <a:r>
              <a:rPr dirty="0" sz="1100" spc="-5" b="1">
                <a:latin typeface="Arial"/>
                <a:cs typeface="Arial"/>
              </a:rPr>
              <a:t> Organization</a:t>
            </a:r>
            <a:endParaRPr sz="1100">
              <a:latin typeface="Arial"/>
              <a:cs typeface="Arial"/>
            </a:endParaRPr>
          </a:p>
          <a:p>
            <a:pPr marL="168275" indent="-156210">
              <a:lnSpc>
                <a:spcPct val="100000"/>
              </a:lnSpc>
              <a:spcBef>
                <a:spcPts val="145"/>
              </a:spcBef>
              <a:buAutoNum type="arabicPeriod"/>
              <a:tabLst>
                <a:tab pos="168910" algn="l"/>
              </a:tabLst>
            </a:pPr>
            <a:r>
              <a:rPr dirty="0" sz="1100">
                <a:latin typeface="Arial"/>
                <a:cs typeface="Arial"/>
              </a:rPr>
              <a:t>Make sure the </a:t>
            </a:r>
            <a:r>
              <a:rPr dirty="0" sz="1100" spc="-5">
                <a:latin typeface="Arial"/>
                <a:cs typeface="Arial"/>
              </a:rPr>
              <a:t>paragraph </a:t>
            </a:r>
            <a:r>
              <a:rPr dirty="0" sz="1100">
                <a:latin typeface="Arial"/>
                <a:cs typeface="Arial"/>
              </a:rPr>
              <a:t>has a topic</a:t>
            </a:r>
            <a:r>
              <a:rPr dirty="0" sz="1100" spc="-15">
                <a:latin typeface="Arial"/>
                <a:cs typeface="Arial"/>
              </a:rPr>
              <a:t> </a:t>
            </a:r>
            <a:r>
              <a:rPr dirty="0" sz="1100" spc="-5">
                <a:latin typeface="Arial"/>
                <a:cs typeface="Arial"/>
              </a:rPr>
              <a:t>sentence.</a:t>
            </a:r>
            <a:endParaRPr sz="1100">
              <a:latin typeface="Arial"/>
              <a:cs typeface="Arial"/>
            </a:endParaRPr>
          </a:p>
          <a:p>
            <a:pPr marL="168275" indent="-156210">
              <a:lnSpc>
                <a:spcPct val="100000"/>
              </a:lnSpc>
              <a:spcBef>
                <a:spcPts val="130"/>
              </a:spcBef>
              <a:buAutoNum type="arabicPeriod"/>
              <a:tabLst>
                <a:tab pos="168910" algn="l"/>
              </a:tabLst>
            </a:pPr>
            <a:r>
              <a:rPr dirty="0" sz="1100">
                <a:latin typeface="Arial"/>
                <a:cs typeface="Arial"/>
              </a:rPr>
              <a:t>Make sure the </a:t>
            </a:r>
            <a:r>
              <a:rPr dirty="0" sz="1100" spc="-5">
                <a:latin typeface="Arial"/>
                <a:cs typeface="Arial"/>
              </a:rPr>
              <a:t>supporting </a:t>
            </a:r>
            <a:r>
              <a:rPr dirty="0" sz="1100">
                <a:latin typeface="Arial"/>
                <a:cs typeface="Arial"/>
              </a:rPr>
              <a:t>sentences focus on the main</a:t>
            </a:r>
            <a:r>
              <a:rPr dirty="0" sz="1100" spc="-40">
                <a:latin typeface="Arial"/>
                <a:cs typeface="Arial"/>
              </a:rPr>
              <a:t> </a:t>
            </a:r>
            <a:r>
              <a:rPr dirty="0" sz="1100">
                <a:latin typeface="Arial"/>
                <a:cs typeface="Arial"/>
              </a:rPr>
              <a:t>idea.</a:t>
            </a:r>
            <a:endParaRPr sz="1100">
              <a:latin typeface="Arial"/>
              <a:cs typeface="Arial"/>
            </a:endParaRPr>
          </a:p>
          <a:p>
            <a:pPr marL="168275" indent="-156210">
              <a:lnSpc>
                <a:spcPct val="100000"/>
              </a:lnSpc>
              <a:spcBef>
                <a:spcPts val="135"/>
              </a:spcBef>
              <a:buAutoNum type="arabicPeriod"/>
              <a:tabLst>
                <a:tab pos="168910" algn="l"/>
              </a:tabLst>
            </a:pPr>
            <a:r>
              <a:rPr dirty="0" sz="1100">
                <a:latin typeface="Arial"/>
                <a:cs typeface="Arial"/>
              </a:rPr>
              <a:t>Be confident that </a:t>
            </a:r>
            <a:r>
              <a:rPr dirty="0" sz="1100" spc="-10">
                <a:latin typeface="Arial"/>
                <a:cs typeface="Arial"/>
              </a:rPr>
              <a:t>you </a:t>
            </a:r>
            <a:r>
              <a:rPr dirty="0" sz="1100">
                <a:latin typeface="Arial"/>
                <a:cs typeface="Arial"/>
              </a:rPr>
              <a:t>have a closing</a:t>
            </a:r>
            <a:r>
              <a:rPr dirty="0" sz="1100" spc="-10">
                <a:latin typeface="Arial"/>
                <a:cs typeface="Arial"/>
              </a:rPr>
              <a:t> </a:t>
            </a:r>
            <a:r>
              <a:rPr dirty="0" sz="1100" spc="-5">
                <a:latin typeface="Arial"/>
                <a:cs typeface="Arial"/>
              </a:rPr>
              <a:t>sentence.</a:t>
            </a:r>
            <a:endParaRPr sz="1100">
              <a:latin typeface="Arial"/>
              <a:cs typeface="Arial"/>
            </a:endParaRPr>
          </a:p>
          <a:p>
            <a:pPr marL="168275" indent="-156210">
              <a:lnSpc>
                <a:spcPct val="100000"/>
              </a:lnSpc>
              <a:spcBef>
                <a:spcPts val="145"/>
              </a:spcBef>
              <a:buAutoNum type="arabicPeriod"/>
              <a:tabLst>
                <a:tab pos="168910" algn="l"/>
              </a:tabLst>
            </a:pPr>
            <a:r>
              <a:rPr dirty="0" sz="1100">
                <a:latin typeface="Arial"/>
                <a:cs typeface="Arial"/>
              </a:rPr>
              <a:t>Check that all the </a:t>
            </a:r>
            <a:r>
              <a:rPr dirty="0" sz="1100" spc="-5">
                <a:latin typeface="Arial"/>
                <a:cs typeface="Arial"/>
              </a:rPr>
              <a:t>sentences </a:t>
            </a:r>
            <a:r>
              <a:rPr dirty="0" sz="1100">
                <a:latin typeface="Arial"/>
                <a:cs typeface="Arial"/>
              </a:rPr>
              <a:t>focus on the main</a:t>
            </a:r>
            <a:r>
              <a:rPr dirty="0" sz="1100" spc="-45">
                <a:latin typeface="Arial"/>
                <a:cs typeface="Arial"/>
              </a:rPr>
              <a:t> </a:t>
            </a:r>
            <a:r>
              <a:rPr dirty="0" sz="1100" spc="-5">
                <a:latin typeface="Arial"/>
                <a:cs typeface="Arial"/>
              </a:rPr>
              <a:t>idea.</a:t>
            </a:r>
            <a:endParaRPr sz="1100">
              <a:latin typeface="Arial"/>
              <a:cs typeface="Arial"/>
            </a:endParaRPr>
          </a:p>
          <a:p>
            <a:pPr marL="168275" indent="-156210">
              <a:lnSpc>
                <a:spcPct val="100000"/>
              </a:lnSpc>
              <a:spcBef>
                <a:spcPts val="130"/>
              </a:spcBef>
              <a:buAutoNum type="arabicPeriod"/>
              <a:tabLst>
                <a:tab pos="168910" algn="l"/>
              </a:tabLst>
            </a:pPr>
            <a:r>
              <a:rPr dirty="0" sz="1100">
                <a:latin typeface="Arial"/>
                <a:cs typeface="Arial"/>
              </a:rPr>
              <a:t>Observe whether the paragraph is</a:t>
            </a:r>
            <a:r>
              <a:rPr dirty="0" sz="1100" spc="-55">
                <a:latin typeface="Arial"/>
                <a:cs typeface="Arial"/>
              </a:rPr>
              <a:t> </a:t>
            </a:r>
            <a:r>
              <a:rPr dirty="0" sz="1100" spc="-5">
                <a:latin typeface="Arial"/>
                <a:cs typeface="Arial"/>
              </a:rPr>
              <a:t>interesting.</a:t>
            </a:r>
            <a:endParaRPr sz="1100">
              <a:latin typeface="Arial"/>
              <a:cs typeface="Arial"/>
            </a:endParaRPr>
          </a:p>
          <a:p>
            <a:pPr>
              <a:lnSpc>
                <a:spcPct val="100000"/>
              </a:lnSpc>
            </a:pPr>
            <a:endParaRPr sz="1250">
              <a:latin typeface="Arial"/>
              <a:cs typeface="Arial"/>
            </a:endParaRPr>
          </a:p>
          <a:p>
            <a:pPr marL="12700" marR="387985">
              <a:lnSpc>
                <a:spcPct val="110900"/>
              </a:lnSpc>
              <a:spcBef>
                <a:spcPts val="5"/>
              </a:spcBef>
            </a:pPr>
            <a:r>
              <a:rPr dirty="0" sz="1100" b="1">
                <a:latin typeface="Arial"/>
                <a:cs typeface="Arial"/>
              </a:rPr>
              <a:t>4.4.1. Correct the </a:t>
            </a:r>
            <a:r>
              <a:rPr dirty="0" sz="1100" spc="-5" b="1">
                <a:latin typeface="Arial"/>
                <a:cs typeface="Arial"/>
              </a:rPr>
              <a:t>grammatical </a:t>
            </a:r>
            <a:r>
              <a:rPr dirty="0" sz="1100" b="1">
                <a:latin typeface="Arial"/>
                <a:cs typeface="Arial"/>
              </a:rPr>
              <a:t>errors in the </a:t>
            </a:r>
            <a:r>
              <a:rPr dirty="0" sz="1100" spc="-5" b="1">
                <a:latin typeface="Arial"/>
                <a:cs typeface="Arial"/>
              </a:rPr>
              <a:t>following  </a:t>
            </a:r>
            <a:r>
              <a:rPr dirty="0" sz="1100" b="1">
                <a:latin typeface="Arial"/>
                <a:cs typeface="Arial"/>
              </a:rPr>
              <a:t>passage:</a:t>
            </a:r>
            <a:endParaRPr sz="1100">
              <a:latin typeface="Arial"/>
              <a:cs typeface="Arial"/>
            </a:endParaRPr>
          </a:p>
          <a:p>
            <a:pPr>
              <a:lnSpc>
                <a:spcPct val="100000"/>
              </a:lnSpc>
              <a:spcBef>
                <a:spcPts val="20"/>
              </a:spcBef>
            </a:pPr>
            <a:endParaRPr sz="1250">
              <a:latin typeface="Arial"/>
              <a:cs typeface="Arial"/>
            </a:endParaRPr>
          </a:p>
          <a:p>
            <a:pPr algn="just" marL="12700" marR="2200275">
              <a:lnSpc>
                <a:spcPct val="110300"/>
              </a:lnSpc>
            </a:pPr>
            <a:r>
              <a:rPr dirty="0" sz="1100">
                <a:latin typeface="Arial"/>
                <a:cs typeface="Arial"/>
              </a:rPr>
              <a:t>Changing the shape of an  aircraft can be done at a  microscopic as </a:t>
            </a:r>
            <a:r>
              <a:rPr dirty="0" sz="1100" spc="-5">
                <a:latin typeface="Arial"/>
                <a:cs typeface="Arial"/>
              </a:rPr>
              <a:t>well </a:t>
            </a:r>
            <a:r>
              <a:rPr dirty="0" sz="1100">
                <a:latin typeface="Arial"/>
                <a:cs typeface="Arial"/>
              </a:rPr>
              <a:t>as a  macroscopic </a:t>
            </a:r>
            <a:r>
              <a:rPr dirty="0" sz="1100" spc="-5">
                <a:latin typeface="Arial"/>
                <a:cs typeface="Arial"/>
              </a:rPr>
              <a:t>level. </a:t>
            </a:r>
            <a:r>
              <a:rPr dirty="0" sz="1100">
                <a:latin typeface="Arial"/>
                <a:cs typeface="Arial"/>
              </a:rPr>
              <a:t>On most  passenger jets, the wings  and fuselage generates  about 90% and 10% of the  lift</a:t>
            </a:r>
            <a:r>
              <a:rPr dirty="0" sz="1100" spc="-5">
                <a:latin typeface="Arial"/>
                <a:cs typeface="Arial"/>
              </a:rPr>
              <a:t> respectively.</a:t>
            </a:r>
            <a:endParaRPr sz="1100">
              <a:latin typeface="Arial"/>
              <a:cs typeface="Arial"/>
            </a:endParaRPr>
          </a:p>
          <a:p>
            <a:pPr>
              <a:lnSpc>
                <a:spcPct val="100000"/>
              </a:lnSpc>
              <a:spcBef>
                <a:spcPts val="15"/>
              </a:spcBef>
            </a:pPr>
            <a:endParaRPr sz="1250">
              <a:latin typeface="Arial"/>
              <a:cs typeface="Arial"/>
            </a:endParaRPr>
          </a:p>
          <a:p>
            <a:pPr marL="12700" marR="5080">
              <a:lnSpc>
                <a:spcPct val="110000"/>
              </a:lnSpc>
            </a:pPr>
            <a:r>
              <a:rPr dirty="0" sz="1100">
                <a:latin typeface="Arial"/>
                <a:cs typeface="Arial"/>
              </a:rPr>
              <a:t>Working with funding from NASA, Aerospace engineers at the  Massachusetts</a:t>
            </a:r>
            <a:r>
              <a:rPr dirty="0" sz="1100" spc="160">
                <a:latin typeface="Arial"/>
                <a:cs typeface="Arial"/>
              </a:rPr>
              <a:t> </a:t>
            </a:r>
            <a:r>
              <a:rPr dirty="0" sz="1100">
                <a:latin typeface="Arial"/>
                <a:cs typeface="Arial"/>
              </a:rPr>
              <a:t>Institute</a:t>
            </a:r>
            <a:r>
              <a:rPr dirty="0" sz="1100" spc="140">
                <a:latin typeface="Arial"/>
                <a:cs typeface="Arial"/>
              </a:rPr>
              <a:t> </a:t>
            </a:r>
            <a:r>
              <a:rPr dirty="0" sz="1100">
                <a:latin typeface="Arial"/>
                <a:cs typeface="Arial"/>
              </a:rPr>
              <a:t>of</a:t>
            </a:r>
            <a:r>
              <a:rPr dirty="0" sz="1100" spc="155">
                <a:latin typeface="Arial"/>
                <a:cs typeface="Arial"/>
              </a:rPr>
              <a:t> </a:t>
            </a:r>
            <a:r>
              <a:rPr dirty="0" sz="1100">
                <a:latin typeface="Arial"/>
                <a:cs typeface="Arial"/>
              </a:rPr>
              <a:t>Technology</a:t>
            </a:r>
            <a:r>
              <a:rPr dirty="0" sz="1100" spc="155">
                <a:latin typeface="Arial"/>
                <a:cs typeface="Arial"/>
              </a:rPr>
              <a:t> </a:t>
            </a:r>
            <a:r>
              <a:rPr dirty="0" sz="1100">
                <a:latin typeface="Arial"/>
                <a:cs typeface="Arial"/>
              </a:rPr>
              <a:t>(MIT)</a:t>
            </a:r>
            <a:r>
              <a:rPr dirty="0" sz="1100" spc="160">
                <a:latin typeface="Arial"/>
                <a:cs typeface="Arial"/>
              </a:rPr>
              <a:t> </a:t>
            </a:r>
            <a:r>
              <a:rPr dirty="0" sz="1100">
                <a:latin typeface="Arial"/>
                <a:cs typeface="Arial"/>
              </a:rPr>
              <a:t>has</a:t>
            </a:r>
            <a:r>
              <a:rPr dirty="0" sz="1100" spc="150">
                <a:latin typeface="Arial"/>
                <a:cs typeface="Arial"/>
              </a:rPr>
              <a:t> </a:t>
            </a:r>
            <a:r>
              <a:rPr dirty="0" sz="1100">
                <a:latin typeface="Arial"/>
                <a:cs typeface="Arial"/>
              </a:rPr>
              <a:t>designed</a:t>
            </a:r>
            <a:r>
              <a:rPr dirty="0" sz="1100" spc="155">
                <a:latin typeface="Arial"/>
                <a:cs typeface="Arial"/>
              </a:rPr>
              <a:t> </a:t>
            </a:r>
            <a:r>
              <a:rPr dirty="0" sz="1100">
                <a:latin typeface="Arial"/>
                <a:cs typeface="Arial"/>
              </a:rPr>
              <a:t>an</a:t>
            </a:r>
            <a:endParaRPr sz="1100">
              <a:latin typeface="Arial"/>
              <a:cs typeface="Arial"/>
            </a:endParaRPr>
          </a:p>
        </p:txBody>
      </p:sp>
      <p:sp>
        <p:nvSpPr>
          <p:cNvPr id="6" name="object 6"/>
          <p:cNvSpPr txBox="1"/>
          <p:nvPr/>
        </p:nvSpPr>
        <p:spPr>
          <a:xfrm>
            <a:off x="711200" y="6809808"/>
            <a:ext cx="3988435" cy="182245"/>
          </a:xfrm>
          <a:prstGeom prst="rect">
            <a:avLst/>
          </a:prstGeom>
        </p:spPr>
        <p:txBody>
          <a:bodyPr wrap="square" lIns="0" tIns="0" rIns="0" bIns="0" rtlCol="0" vert="horz">
            <a:spAutoFit/>
          </a:bodyPr>
          <a:lstStyle/>
          <a:p>
            <a:pPr marL="12700">
              <a:lnSpc>
                <a:spcPct val="100000"/>
              </a:lnSpc>
            </a:pPr>
            <a:r>
              <a:rPr dirty="0" sz="1100">
                <a:latin typeface="Arial"/>
                <a:cs typeface="Arial"/>
              </a:rPr>
              <a:t>aeroplane with a body so fat, and </a:t>
            </a:r>
            <a:r>
              <a:rPr dirty="0" sz="1100" spc="-5">
                <a:latin typeface="Arial"/>
                <a:cs typeface="Arial"/>
              </a:rPr>
              <a:t>wings </a:t>
            </a:r>
            <a:r>
              <a:rPr dirty="0" sz="1100">
                <a:latin typeface="Arial"/>
                <a:cs typeface="Arial"/>
              </a:rPr>
              <a:t>so narrow, that</a:t>
            </a:r>
            <a:r>
              <a:rPr dirty="0" sz="1100" spc="225">
                <a:latin typeface="Arial"/>
                <a:cs typeface="Arial"/>
              </a:rPr>
              <a:t> </a:t>
            </a:r>
            <a:r>
              <a:rPr dirty="0" sz="1100">
                <a:latin typeface="Arial"/>
                <a:cs typeface="Arial"/>
              </a:rPr>
              <a:t>the</a:t>
            </a:r>
            <a:endParaRPr sz="1100">
              <a:latin typeface="Arial"/>
              <a:cs typeface="Arial"/>
            </a:endParaRPr>
          </a:p>
        </p:txBody>
      </p:sp>
      <p:sp>
        <p:nvSpPr>
          <p:cNvPr id="7" name="object 7"/>
          <p:cNvSpPr txBox="1"/>
          <p:nvPr/>
        </p:nvSpPr>
        <p:spPr>
          <a:xfrm>
            <a:off x="3977149" y="7114147"/>
            <a:ext cx="723900" cy="196850"/>
          </a:xfrm>
          <a:prstGeom prst="rect">
            <a:avLst/>
          </a:prstGeom>
        </p:spPr>
        <p:txBody>
          <a:bodyPr wrap="square" lIns="0" tIns="6350" rIns="0" bIns="0" rtlCol="0" vert="horz">
            <a:spAutoFit/>
          </a:bodyPr>
          <a:lstStyle/>
          <a:p>
            <a:pPr marL="12700">
              <a:lnSpc>
                <a:spcPct val="100000"/>
              </a:lnSpc>
              <a:spcBef>
                <a:spcPts val="50"/>
              </a:spcBef>
            </a:pPr>
            <a:r>
              <a:rPr dirty="0" sz="1100" spc="-100">
                <a:latin typeface="Arial"/>
                <a:cs typeface="Arial"/>
              </a:rPr>
              <a:t>Page </a:t>
            </a:r>
            <a:fld id="{81D60167-4931-47E6-BA6A-407CBD079E47}" type="slidenum">
              <a:rPr dirty="0" sz="1100" b="1">
                <a:latin typeface="Calibri"/>
                <a:cs typeface="Calibri"/>
              </a:rPr>
              <a:t>9</a:t>
            </a:fld>
            <a:r>
              <a:rPr dirty="0" sz="1100" b="1">
                <a:latin typeface="Calibri"/>
                <a:cs typeface="Calibri"/>
              </a:rPr>
              <a:t> </a:t>
            </a:r>
            <a:r>
              <a:rPr dirty="0" sz="1100" spc="-10">
                <a:latin typeface="Arial"/>
                <a:cs typeface="Arial"/>
              </a:rPr>
              <a:t>of</a:t>
            </a:r>
            <a:r>
              <a:rPr dirty="0" sz="1100" spc="-100">
                <a:latin typeface="Arial"/>
                <a:cs typeface="Arial"/>
              </a:rPr>
              <a:t> </a:t>
            </a:r>
            <a:r>
              <a:rPr dirty="0" sz="1100" b="1">
                <a:latin typeface="Calibri"/>
                <a:cs typeface="Calibri"/>
              </a:rPr>
              <a:t>46</a:t>
            </a:r>
            <a:endParaRPr sz="1100">
              <a:latin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On-screen Show (4:3)</PresentationFormat>
  <ScaleCrop>false</ScaleCrop>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2020-10-08T16:26:52Z</dcterms:created>
  <dcterms:modified xsi:type="dcterms:W3CDTF">2020-10-08T16:26:52Z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2016-12-18T00:00:00Z</vt:filetime>
  </property>
  <property fmtid="{D5CDD505-2E9C-101B-9397-08002B2CF9AE}" pid="3" name="Creator">
    <vt:lpwstr>easyPDF SDK 7 7.0</vt:lpwstr>
  </property>
  <property fmtid="{D5CDD505-2E9C-101B-9397-08002B2CF9AE}" pid="4" name="LastSaved">
    <vt:filetime>2020-10-08T00:00:00Z</vt:filetime>
  </property>
</Properties>
</file>