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08" r:id="rId2"/>
    <p:sldId id="323" r:id="rId3"/>
    <p:sldId id="326" r:id="rId4"/>
    <p:sldId id="285" r:id="rId5"/>
    <p:sldId id="287" r:id="rId6"/>
    <p:sldId id="288" r:id="rId7"/>
    <p:sldId id="309" r:id="rId8"/>
    <p:sldId id="310" r:id="rId9"/>
    <p:sldId id="259" r:id="rId10"/>
    <p:sldId id="296" r:id="rId11"/>
    <p:sldId id="297" r:id="rId12"/>
    <p:sldId id="312" r:id="rId13"/>
    <p:sldId id="311" r:id="rId14"/>
    <p:sldId id="313" r:id="rId15"/>
    <p:sldId id="314" r:id="rId16"/>
    <p:sldId id="316" r:id="rId17"/>
    <p:sldId id="317" r:id="rId18"/>
    <p:sldId id="318" r:id="rId19"/>
    <p:sldId id="315" r:id="rId20"/>
    <p:sldId id="319" r:id="rId21"/>
    <p:sldId id="321" r:id="rId22"/>
    <p:sldId id="322" r:id="rId23"/>
    <p:sldId id="324" r:id="rId24"/>
    <p:sldId id="327" r:id="rId25"/>
    <p:sldId id="328" r:id="rId26"/>
    <p:sldId id="329" r:id="rId27"/>
    <p:sldId id="332" r:id="rId28"/>
    <p:sldId id="33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8769E"/>
    <a:srgbClr val="F09F62"/>
    <a:srgbClr val="1E1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068" autoAdjust="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0381-EAB2-4D37-B70D-5DFD6413F892}" type="datetimeFigureOut">
              <a:rPr lang="en-US" smtClean="0"/>
              <a:pPr/>
              <a:t>3/9/2021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3188D-40D2-4972-8DB6-0DC21085C19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3188D-40D2-4972-8DB6-0DC21085C19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DEBF-F0B6-4F0A-9AF7-29AAE272EA8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7A57-7AE3-4989-9A94-6117BAD80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DEBF-F0B6-4F0A-9AF7-29AAE272EA8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7A57-7AE3-4989-9A94-6117BAD80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DEBF-F0B6-4F0A-9AF7-29AAE272EA8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7A57-7AE3-4989-9A94-6117BAD80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DEBF-F0B6-4F0A-9AF7-29AAE272EA8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7A57-7AE3-4989-9A94-6117BAD80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DEBF-F0B6-4F0A-9AF7-29AAE272EA8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7A57-7AE3-4989-9A94-6117BAD80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DEBF-F0B6-4F0A-9AF7-29AAE272EA8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7A57-7AE3-4989-9A94-6117BAD80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DEBF-F0B6-4F0A-9AF7-29AAE272EA8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7A57-7AE3-4989-9A94-6117BAD80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DEBF-F0B6-4F0A-9AF7-29AAE272EA8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7A57-7AE3-4989-9A94-6117BAD80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DEBF-F0B6-4F0A-9AF7-29AAE272EA8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7A57-7AE3-4989-9A94-6117BAD80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DEBF-F0B6-4F0A-9AF7-29AAE272EA8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7A57-7AE3-4989-9A94-6117BAD80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DEBF-F0B6-4F0A-9AF7-29AAE272EA8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7A57-7AE3-4989-9A94-6117BAD80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DEBF-F0B6-4F0A-9AF7-29AAE272EA86}" type="datetimeFigureOut">
              <a:rPr lang="en-US" smtClean="0"/>
              <a:pPr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7A57-7AE3-4989-9A94-6117BAD80E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itd.ac.in/~achawla/public_html/201/lectures/sp46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0340C0-4FDA-4872-AC03-C808FC19B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35" b="6275"/>
          <a:stretch/>
        </p:blipFill>
        <p:spPr>
          <a:xfrm>
            <a:off x="175261" y="457200"/>
            <a:ext cx="1882139" cy="15639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057400" y="4572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GB" sz="4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SATHYABAMA</a:t>
            </a:r>
            <a:br>
              <a:rPr lang="en-GB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2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INSTITUTE OF SCIENCE AND TECHNOLOGY</a:t>
            </a:r>
            <a:br>
              <a:rPr lang="en-GB" sz="2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(DEEMED TO BE UNIVERSITY)</a:t>
            </a:r>
            <a:br>
              <a:rPr lang="en-GB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Accredited with Grade “A” by NAAC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2F504-60AD-4F75-A8AA-68A57885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09800"/>
            <a:ext cx="8686800" cy="45720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1000" y="5113268"/>
            <a:ext cx="381000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Prof. R. DEVARAJ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DEPT OF MECH ENGG              </a:t>
            </a: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E-Mail: r_devaraj67@yahoo.com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0F0AC4-34CF-423F-B7E3-F6772CC92B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1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581400" y="228600"/>
            <a:ext cx="2286000" cy="474663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sz="1800" b="1" dirty="0">
                <a:latin typeface="Arial" charset="0"/>
                <a:cs typeface="Arial" charset="0"/>
              </a:rPr>
              <a:t>DRAFTING TOOLS</a:t>
            </a:r>
            <a:endParaRPr lang="en-IN" sz="1800" b="1" dirty="0">
              <a:latin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FB62925-F4CE-48F0-8734-11D7808E67AF}" type="datetime1">
              <a:rPr lang="en-US"/>
              <a:pPr>
                <a:defRPr/>
              </a:pPr>
              <a:t>3/9/2021</a:t>
            </a:fld>
            <a:endParaRPr lang="en-US" dirty="0"/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228600" y="1066800"/>
            <a:ext cx="7162800" cy="502701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Drawing Board</a:t>
            </a:r>
          </a:p>
          <a:p>
            <a:pPr marL="457200" indent="-4572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 Drafter</a:t>
            </a:r>
          </a:p>
          <a:p>
            <a:pPr marL="457200" indent="-4572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Drawing Sheet (A2)</a:t>
            </a:r>
          </a:p>
          <a:p>
            <a:pPr marL="457200" indent="-4572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Pencils (HB, H, 2H, 4H, 2B, 4B etc.,)</a:t>
            </a:r>
          </a:p>
          <a:p>
            <a:pPr marL="457200" indent="-4572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Non-dust Rubber</a:t>
            </a:r>
          </a:p>
          <a:p>
            <a:pPr marL="457200" indent="-4572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Scales (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Civil Engineer's Scale, Architect's Scale, Metric Scale)</a:t>
            </a:r>
          </a:p>
          <a:p>
            <a:pPr marL="457200" indent="-457200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Instrument Box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Squares  (30°, 45°, 60° etc.,)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Drawing Board Clips, Clamps, Pins and Cello Tape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Protractor / Pro Circle / Circle Master / French Curve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Pencil Sharpener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 paper knife or Stitching thread etc.,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6"/>
          <p:cNvSpPr txBox="1">
            <a:spLocks noChangeArrowheads="1"/>
          </p:cNvSpPr>
          <p:nvPr/>
        </p:nvSpPr>
        <p:spPr bwMode="auto">
          <a:xfrm>
            <a:off x="2971800" y="152400"/>
            <a:ext cx="2438400" cy="45653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DRAWING BOARD</a:t>
            </a:r>
          </a:p>
        </p:txBody>
      </p:sp>
      <p:pic>
        <p:nvPicPr>
          <p:cNvPr id="8195" name="Picture 9" descr="1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4296375" cy="2428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F39875-C07E-4EB9-BE8F-4EA54A5BA968}" type="datetime1">
              <a:rPr lang="en-US"/>
              <a:pPr>
                <a:defRPr/>
              </a:pPr>
              <a:t>3/9/2021</a:t>
            </a:fld>
            <a:endParaRPr lang="en-US" dirty="0"/>
          </a:p>
        </p:txBody>
      </p:sp>
      <p:pic>
        <p:nvPicPr>
          <p:cNvPr id="10" name="Picture 8" descr="prod_bf13_big">
            <a:extLst>
              <a:ext uri="{FF2B5EF4-FFF2-40B4-BE49-F238E27FC236}">
                <a16:creationId xmlns:a16="http://schemas.microsoft.com/office/drawing/2014/main" id="{13089180-1423-411E-BF7E-F1B9F9B5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18534"/>
            <a:ext cx="4296375" cy="320294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EFB898-1C1B-4C9E-B7AA-274F79D06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225" y="822663"/>
            <a:ext cx="4296375" cy="24444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7C260F-CA6A-4295-8E05-C2DDD4F78786}"/>
              </a:ext>
            </a:extLst>
          </p:cNvPr>
          <p:cNvSpPr txBox="1"/>
          <p:nvPr/>
        </p:nvSpPr>
        <p:spPr>
          <a:xfrm>
            <a:off x="4695224" y="3499316"/>
            <a:ext cx="4296375" cy="2118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Drawing board is made of soft wooden platens.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Almost perfect planning of the working surface of the drawing board is to be ensured.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6"/>
          <p:cNvSpPr txBox="1">
            <a:spLocks noChangeArrowheads="1"/>
          </p:cNvSpPr>
          <p:nvPr/>
        </p:nvSpPr>
        <p:spPr bwMode="auto">
          <a:xfrm>
            <a:off x="762000" y="152400"/>
            <a:ext cx="2438400" cy="45653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MINI DRAFTER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F39875-C07E-4EB9-BE8F-4EA54A5BA968}" type="datetime1">
              <a:rPr lang="en-US"/>
              <a:pPr>
                <a:defRPr/>
              </a:pPr>
              <a:t>3/9/2021</a:t>
            </a:fld>
            <a:endParaRPr lang="en-US" dirty="0"/>
          </a:p>
        </p:txBody>
      </p:sp>
      <p:pic>
        <p:nvPicPr>
          <p:cNvPr id="10" name="Picture 8" descr="prod_bf13_big">
            <a:extLst>
              <a:ext uri="{FF2B5EF4-FFF2-40B4-BE49-F238E27FC236}">
                <a16:creationId xmlns:a16="http://schemas.microsoft.com/office/drawing/2014/main" id="{13089180-1423-411E-BF7E-F1B9F9B5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52400"/>
            <a:ext cx="3138786" cy="3048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7C260F-CA6A-4295-8E05-C2DDD4F78786}"/>
              </a:ext>
            </a:extLst>
          </p:cNvPr>
          <p:cNvSpPr txBox="1"/>
          <p:nvPr/>
        </p:nvSpPr>
        <p:spPr>
          <a:xfrm>
            <a:off x="152400" y="762000"/>
            <a:ext cx="3276600" cy="5546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a device used to draw parallel or inclined lines very effectively with ease.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mounted on the top left corner of the drawing board by means of a clamping mechanism which is an integral part of the device. </a:t>
            </a:r>
            <a:endParaRPr lang="en-US" sz="1400" dirty="0">
              <a:solidFill>
                <a:srgbClr val="0E23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L-shaped scale which is graduated in millimeters acts as the working edge of the mini-drafter.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L-Shaped scale also has a degree scale for angle measurement.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working edge can be moved to any desired location on the drawing board.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F34EA-E48D-4140-96BA-9323682AF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352800"/>
            <a:ext cx="3138786" cy="29857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792429-E78B-4114-AD4C-A65EA6D10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86" y="141758"/>
            <a:ext cx="2271414" cy="305864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0681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2172F-CA95-4667-ACA5-F127CAB07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762000"/>
            <a:ext cx="2971800" cy="5943600"/>
          </a:xfrm>
          <a:ln>
            <a:solidFill>
              <a:srgbClr val="FF0000"/>
            </a:solidFill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6EA8AA40-689B-43F7-9B22-77C6A8146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52400"/>
            <a:ext cx="5791200" cy="45653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PROCEDURE FOR CLAMPING THE MINI DRAFTER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5921EE-E2DC-4B06-A80F-605EC646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286360"/>
            <a:ext cx="2743200" cy="24443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7B1B27-290C-4715-9177-B6E8C4D3FC14}"/>
              </a:ext>
            </a:extLst>
          </p:cNvPr>
          <p:cNvSpPr txBox="1"/>
          <p:nvPr/>
        </p:nvSpPr>
        <p:spPr>
          <a:xfrm>
            <a:off x="3276600" y="762000"/>
            <a:ext cx="5638800" cy="3370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the protractor head with reference mark indexing zero degree, then fix the clamp of the  mini-drafter at the top left corner either along the top horizontal edge of the board or along  the left vertical edge of the board.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the drawing sheet placed underneath the scales of the mini-drafter, fix the drawing sheet to the drawing board with the scales of the mini- drafter aligned either with the vertical or the horizontal borderlines of the drawing sheet.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092250-89AC-479C-B7FD-46A5CCACA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93018"/>
            <a:ext cx="2819400" cy="243773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9626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6"/>
          <p:cNvSpPr txBox="1">
            <a:spLocks noChangeArrowheads="1"/>
          </p:cNvSpPr>
          <p:nvPr/>
        </p:nvSpPr>
        <p:spPr bwMode="auto">
          <a:xfrm>
            <a:off x="4953000" y="152400"/>
            <a:ext cx="2438400" cy="45653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DRAWING SHEET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F39875-C07E-4EB9-BE8F-4EA54A5BA968}" type="datetime1">
              <a:rPr lang="en-US"/>
              <a:pPr>
                <a:defRPr/>
              </a:pPr>
              <a:t>3/9/2021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7C260F-CA6A-4295-8E05-C2DDD4F78786}"/>
              </a:ext>
            </a:extLst>
          </p:cNvPr>
          <p:cNvSpPr txBox="1"/>
          <p:nvPr/>
        </p:nvSpPr>
        <p:spPr>
          <a:xfrm>
            <a:off x="152400" y="132071"/>
            <a:ext cx="3429000" cy="6192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Drawing sheet is the medium on which drawings are prepared by means of pencils or pen. 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Drawing sheets are available in standard sizes as shown in Table 1.2.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standard A0 size sheet is the one with an area of 1 m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and having dimensions of 1189 x 841.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Each higher number sheet (A1, A2, A3, etc. in order) is half the size of the immediately lower  numbered sheet. 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drawing practice for first year engineering students A2 size is the preferred drawing sheet.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recommended  sizes obtained for various drawing sheets are shown.</a:t>
            </a:r>
            <a:endParaRPr lang="en-US" sz="1400" b="0" i="0" dirty="0">
              <a:solidFill>
                <a:srgbClr val="0E232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30A7A5-295E-44DB-8BD1-38582C078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762000"/>
            <a:ext cx="5181600" cy="259116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B4F9D-BE0A-4877-9E6A-751C90DEA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566697"/>
            <a:ext cx="5105400" cy="3064667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D40C7B-C5A1-48C5-A263-FD9D0EC15857}"/>
              </a:ext>
            </a:extLst>
          </p:cNvPr>
          <p:cNvCxnSpPr>
            <a:cxnSpLocks/>
          </p:cNvCxnSpPr>
          <p:nvPr/>
        </p:nvCxnSpPr>
        <p:spPr>
          <a:xfrm>
            <a:off x="1371600" y="5943600"/>
            <a:ext cx="2438400" cy="533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08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6EA8AA40-689B-43F7-9B22-77C6A8146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52400"/>
            <a:ext cx="65532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PENCILS / LEAD STICKS/ PENCIL SHARPENER / ERASER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3EB615-F5F0-471A-B427-C50E2A23CB83}"/>
              </a:ext>
            </a:extLst>
          </p:cNvPr>
          <p:cNvSpPr txBox="1"/>
          <p:nvPr/>
        </p:nvSpPr>
        <p:spPr>
          <a:xfrm>
            <a:off x="152401" y="609600"/>
            <a:ext cx="5562600" cy="595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primary tool used in technical drawings is the pencil or lead sticks.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Generally for technical drawings, the three grades of pencil used is HB, H and 2H.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different purposes, different grades of pencils are used.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HB pencil 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 grade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used for drawing thick lines, borderlines, lettering and arrowheads.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 pencil 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 a 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medium grade 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 to draw finishing lines, visible lines and hidden lines.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2H pencil 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16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hard grade </a:t>
            </a:r>
            <a:r>
              <a:rPr lang="en-US" sz="16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pencil used for drawing construction lines, dimension lines, center lines and section lines.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Pencil sharpener is used to mend the pencils.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Eraser  is used to erase the unnecessary part of the pencil drawing.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A46050-D7FB-4709-81EB-07023D3E6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609600"/>
            <a:ext cx="3124199" cy="133208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13D85D-88D6-41DB-889D-E4DA945A5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057281"/>
            <a:ext cx="3048000" cy="274343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398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6EA8AA40-689B-43F7-9B22-77C6A8146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36682"/>
            <a:ext cx="18288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SET SQUARES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94204-AF87-45AA-B55E-B6E08AF08BE2}"/>
              </a:ext>
            </a:extLst>
          </p:cNvPr>
          <p:cNvSpPr txBox="1"/>
          <p:nvPr/>
        </p:nvSpPr>
        <p:spPr>
          <a:xfrm>
            <a:off x="228600" y="685800"/>
            <a:ext cx="4572000" cy="4109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squares are a set of 45° set square and 30°-60° set-square, as shown in figure 3.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are used in conjunction with each other and with T-square to draw parallel, inclined and perpendicular lines.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are made of transparent acrylic.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is having beveled edges with engraved mm or inch marking.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45° set square generally has a protractor where as the 30°-60° set-square includes French curves.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A9A2CF-DF73-410E-AF75-B07502B40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9" y="685799"/>
            <a:ext cx="3997911" cy="410933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D329E5B9-04A2-46B9-B86E-F89D7D4A9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10200"/>
            <a:ext cx="2133600" cy="87203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INSTRUMENT 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66A3B1-57F8-42A8-B5C8-7FB09559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4978335"/>
            <a:ext cx="6436310" cy="174298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53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6EA8AA40-689B-43F7-9B22-77C6A8146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10049"/>
            <a:ext cx="16764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COMPASSES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94204-AF87-45AA-B55E-B6E08AF08BE2}"/>
              </a:ext>
            </a:extLst>
          </p:cNvPr>
          <p:cNvSpPr txBox="1"/>
          <p:nvPr/>
        </p:nvSpPr>
        <p:spPr>
          <a:xfrm>
            <a:off x="228600" y="685800"/>
            <a:ext cx="5638800" cy="1524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These are used to draw arcs or circles.</a:t>
            </a:r>
          </a:p>
          <a:p>
            <a:pPr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Generally two sizes of compasses: one large compass and the other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spring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bow compass 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 commonly used.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188388-F646-4ADE-B723-36AFFED6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870" y="2895600"/>
            <a:ext cx="2905530" cy="188354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D20ABF28-6534-4387-B698-F701476D8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373868"/>
            <a:ext cx="11430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DIVIDER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83B7D-8FA8-4091-9548-4C0A5794F296}"/>
              </a:ext>
            </a:extLst>
          </p:cNvPr>
          <p:cNvSpPr txBox="1"/>
          <p:nvPr/>
        </p:nvSpPr>
        <p:spPr>
          <a:xfrm>
            <a:off x="228600" y="2885807"/>
            <a:ext cx="5486400" cy="189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Dividers are used to transfer lengths to the drawings either from scales or from the drawing itself.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Similar to the compasses, two sizes of dividers are used in technical drawings: One large divider and the other small spring bow divider.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8C55B8-5B47-47E6-87DD-C14125877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870" y="714652"/>
            <a:ext cx="2905530" cy="14951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TextBox 6">
            <a:extLst>
              <a:ext uri="{FF2B5EF4-FFF2-40B4-BE49-F238E27FC236}">
                <a16:creationId xmlns:a16="http://schemas.microsoft.com/office/drawing/2014/main" id="{F55B0D9C-8737-4319-AC0C-8F2F87063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21753"/>
            <a:ext cx="36576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DRAWING CLIPS AND CLAMPS</a:t>
            </a:r>
            <a:endParaRPr lang="en-US" sz="16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6D405D-1804-4119-99E1-2F2DB63A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509" y="5425554"/>
            <a:ext cx="3614691" cy="120384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TextBox 6">
            <a:extLst>
              <a:ext uri="{FF2B5EF4-FFF2-40B4-BE49-F238E27FC236}">
                <a16:creationId xmlns:a16="http://schemas.microsoft.com/office/drawing/2014/main" id="{745EF3A1-0664-4C0D-ADF7-ED27B164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620" y="4921753"/>
            <a:ext cx="418952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CIRCLE MASTER OR PRO-CIRCLE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B929EF8-8474-4AC1-B7E2-B7A9245D4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881" y="5425554"/>
            <a:ext cx="4189520" cy="120384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338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6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6EA8AA40-689B-43F7-9B22-77C6A8146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131" y="83416"/>
            <a:ext cx="2123669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FRENCH CURVE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94204-AF87-45AA-B55E-B6E08AF08BE2}"/>
              </a:ext>
            </a:extLst>
          </p:cNvPr>
          <p:cNvSpPr txBox="1"/>
          <p:nvPr/>
        </p:nvSpPr>
        <p:spPr>
          <a:xfrm>
            <a:off x="228600" y="685800"/>
            <a:ext cx="5638800" cy="22626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French curve is free form template made of acrylic</a:t>
            </a:r>
          </a:p>
          <a:p>
            <a:pPr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used to draw a smooth curve passing through a  number of points. </a:t>
            </a:r>
          </a:p>
          <a:p>
            <a:pPr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outer profile of the French curve is adjusted such the smooth curve passes through more than three points and a curve passing through these lines are drawn.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C0A31-8C3F-4316-A160-DAF55EAE0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685800"/>
            <a:ext cx="2971800" cy="226267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9835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5313F966-C16B-4275-B213-579801DE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"/>
            <a:ext cx="36576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LAYOUT OF DRAWING SHEETS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EA646-0E60-4F92-B31A-DD407A8A9A17}"/>
              </a:ext>
            </a:extLst>
          </p:cNvPr>
          <p:cNvSpPr txBox="1"/>
          <p:nvPr/>
        </p:nvSpPr>
        <p:spPr>
          <a:xfrm>
            <a:off x="108012" y="762000"/>
            <a:ext cx="8731188" cy="1154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Any engineering drawing has to follow a standard format.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drawing sheet consist of drawing space, title block and sufficient margins.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fixing the drawing sheet on the drawing board, </a:t>
            </a:r>
            <a:r>
              <a:rPr lang="en-US" sz="1600" b="1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margins must be drawn.</a:t>
            </a: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8F59DC-BC6C-4CC8-BD19-F97CC442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2" y="2004544"/>
            <a:ext cx="8731188" cy="33294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401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0340C0-4FDA-4872-AC03-C808FC19B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35" b="6275"/>
          <a:stretch/>
        </p:blipFill>
        <p:spPr>
          <a:xfrm>
            <a:off x="175261" y="457200"/>
            <a:ext cx="1882139" cy="15639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057400" y="4572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GB" sz="4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SATHYABAMA</a:t>
            </a:r>
            <a:br>
              <a:rPr lang="en-GB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2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INSTITUTE OF SCIENCE AND TECHNOLOGY</a:t>
            </a:r>
            <a:br>
              <a:rPr lang="en-GB" sz="2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(DEEMED TO BE UNIVERSITY)</a:t>
            </a:r>
            <a:br>
              <a:rPr lang="en-GB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Accredited with Grade “A” by NAAC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2F504-60AD-4F75-A8AA-68A57885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09800"/>
            <a:ext cx="8686800" cy="45720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1000" y="4876800"/>
            <a:ext cx="3505200" cy="1847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Assisting Faculty for A1: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Prof. Britto Joseph (Mech)</a:t>
            </a:r>
          </a:p>
          <a:p>
            <a:pPr>
              <a:lnSpc>
                <a:spcPct val="150000"/>
              </a:lnSpc>
            </a:pPr>
            <a:r>
              <a:rPr lang="en-IN" sz="14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(brittojoseph.mech@sathyabama.ac.in)</a:t>
            </a:r>
            <a:endParaRPr lang="en-GB" sz="1400" dirty="0">
              <a:solidFill>
                <a:srgbClr val="FF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Prof. Dileep Kumar Sahoo (Auto)</a:t>
            </a:r>
          </a:p>
          <a:p>
            <a:pPr>
              <a:lnSpc>
                <a:spcPct val="150000"/>
              </a:lnSpc>
            </a:pPr>
            <a:r>
              <a:rPr lang="en-IN" sz="14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(dillipkumarsahoo@gmail.com</a:t>
            </a:r>
            <a:r>
              <a:rPr lang="en-GB" sz="14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)</a:t>
            </a:r>
            <a:endParaRPr lang="en-GB" sz="1400" dirty="0">
              <a:solidFill>
                <a:srgbClr val="FF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5313F966-C16B-4275-B213-579801DE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"/>
            <a:ext cx="18288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TITLE BLOCK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EA646-0E60-4F92-B31A-DD407A8A9A17}"/>
              </a:ext>
            </a:extLst>
          </p:cNvPr>
          <p:cNvSpPr txBox="1"/>
          <p:nvPr/>
        </p:nvSpPr>
        <p:spPr>
          <a:xfrm>
            <a:off x="108012" y="762000"/>
            <a:ext cx="4692588" cy="3739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Tahoma" panose="020B0604030504040204" pitchFamily="34" charset="0"/>
              </a:rPr>
              <a:t>An important feature which is a must in every drawing sheet.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Tahoma" panose="020B0604030504040204" pitchFamily="34" charset="0"/>
              </a:rPr>
              <a:t>The title box is drawn at the </a:t>
            </a:r>
            <a:r>
              <a:rPr lang="en-US" sz="1600" b="1" i="0" dirty="0">
                <a:solidFill>
                  <a:srgbClr val="0E232B"/>
                </a:solidFill>
                <a:effectLst/>
                <a:latin typeface="Tahoma" panose="020B0604030504040204" pitchFamily="34" charset="0"/>
              </a:rPr>
              <a:t>bottom right hand corner of every drawing sheet </a:t>
            </a:r>
            <a:r>
              <a:rPr lang="en-US" sz="1600" b="0" i="0" dirty="0">
                <a:solidFill>
                  <a:srgbClr val="0E232B"/>
                </a:solidFill>
                <a:effectLst/>
                <a:latin typeface="Tahoma" panose="020B0604030504040204" pitchFamily="34" charset="0"/>
              </a:rPr>
              <a:t>and provides technical and administrative details regarding the drawing/component.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Tahoma" panose="020B0604030504040204" pitchFamily="34" charset="0"/>
              </a:rPr>
              <a:t>Though there are various dimensions for the title box, for Engineering students it is advisable to use a title box of size               </a:t>
            </a:r>
            <a:r>
              <a:rPr lang="en-US" sz="1600" i="0" dirty="0">
                <a:solidFill>
                  <a:srgbClr val="0E232B"/>
                </a:solidFill>
                <a:effectLst/>
                <a:latin typeface="Tahoma" panose="020B0604030504040204" pitchFamily="34" charset="0"/>
              </a:rPr>
              <a:t>170 mm x 65 mm.</a:t>
            </a:r>
            <a:endParaRPr lang="en-US" sz="1600" i="0" dirty="0">
              <a:solidFill>
                <a:srgbClr val="0E232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8F59DC-BC6C-4CC8-BD19-F97CC442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617" y="769397"/>
            <a:ext cx="4038600" cy="373176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B4214-3A09-45C6-95D4-42777A50F451}"/>
              </a:ext>
            </a:extLst>
          </p:cNvPr>
          <p:cNvSpPr txBox="1"/>
          <p:nvPr/>
        </p:nvSpPr>
        <p:spPr>
          <a:xfrm>
            <a:off x="108012" y="4626188"/>
            <a:ext cx="8893205" cy="1287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E23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typical title block</a:t>
            </a:r>
            <a:r>
              <a:rPr lang="en-US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divided into two zones: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(a) part identification zone and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(b) additional information zone. </a:t>
            </a:r>
          </a:p>
        </p:txBody>
      </p:sp>
    </p:spTree>
    <p:extLst>
      <p:ext uri="{BB962C8B-B14F-4D97-AF65-F5344CB8AC3E}">
        <p14:creationId xmlns:p14="http://schemas.microsoft.com/office/powerpoint/2010/main" val="357305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5313F966-C16B-4275-B213-579801DE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"/>
            <a:ext cx="18288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TITLE BLOCK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B4214-3A09-45C6-95D4-42777A50F451}"/>
              </a:ext>
            </a:extLst>
          </p:cNvPr>
          <p:cNvSpPr txBox="1"/>
          <p:nvPr/>
        </p:nvSpPr>
        <p:spPr>
          <a:xfrm>
            <a:off x="381001" y="762000"/>
            <a:ext cx="8382000" cy="4611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part identification zone: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information like  the component identification number,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of the part,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legal owner of the drawing (i.e. the name of firm/component/etc., will be highlighted.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E23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the additional information zone: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technical information like symbols,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indicating the system of projection,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scale of drawing,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 of indicating surface texture,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geometric tolerances, etc., will be highlighted.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4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286A28-ECED-4764-B099-F8F7BF72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8534400" cy="3962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932291E5-AE2F-4752-9863-8047AEF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"/>
            <a:ext cx="18288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TITLE BLOCK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15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5313F966-C16B-4275-B213-579801DE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"/>
            <a:ext cx="15240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LETTERING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B4214-3A09-45C6-95D4-42777A50F451}"/>
              </a:ext>
            </a:extLst>
          </p:cNvPr>
          <p:cNvSpPr txBox="1"/>
          <p:nvPr/>
        </p:nvSpPr>
        <p:spPr>
          <a:xfrm>
            <a:off x="381001" y="762000"/>
            <a:ext cx="8382000" cy="5217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E23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riting of titles, sub-titles, dimensions, scales and other details on a drawing is called </a:t>
            </a:r>
            <a:r>
              <a:rPr lang="en-US" sz="1600" b="1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Lettering</a:t>
            </a: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Indian standard followed for lettering is  BIS: 9609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E23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Essential features of ‘Lettering’: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E23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Legibility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Uniformity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E23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Rapidity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E23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Suitability for microfilming/photocopying/any other photographic processes.</a:t>
            </a:r>
            <a:endParaRPr lang="en-US" sz="1600" b="0" i="0" dirty="0">
              <a:solidFill>
                <a:srgbClr val="0E232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Single stroke lettering </a:t>
            </a: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used in engineering drawing – width of the stem of the letters and numerals will be uniformly thick equal to thickness of lines produced by the tip of the pencil.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E23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ingle stroke does not mean – entire letter written without lifting the pencil/pen.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Letters are classified as: </a:t>
            </a:r>
            <a:r>
              <a:rPr lang="en-US" sz="1600" b="1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Single stroke letters</a:t>
            </a: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Gothic letters</a:t>
            </a: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4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5313F966-C16B-4275-B213-579801DE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"/>
            <a:ext cx="15240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LETTERING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B4214-3A09-45C6-95D4-42777A50F451}"/>
              </a:ext>
            </a:extLst>
          </p:cNvPr>
          <p:cNvSpPr txBox="1"/>
          <p:nvPr/>
        </p:nvSpPr>
        <p:spPr>
          <a:xfrm>
            <a:off x="381001" y="762000"/>
            <a:ext cx="8382000" cy="785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Types of Lettering: </a:t>
            </a:r>
            <a:r>
              <a:rPr lang="en-US" sz="1600" b="1" dirty="0">
                <a:solidFill>
                  <a:srgbClr val="0E23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 Lettering </a:t>
            </a:r>
            <a:r>
              <a:rPr lang="en-US" sz="1600">
                <a:solidFill>
                  <a:srgbClr val="0E23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b="1">
                <a:solidFill>
                  <a:srgbClr val="0E23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Inclined </a:t>
            </a:r>
            <a:r>
              <a:rPr lang="en-US" sz="1600" b="1" dirty="0">
                <a:solidFill>
                  <a:srgbClr val="0E23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Lettering</a:t>
            </a:r>
            <a:r>
              <a:rPr lang="en-US" sz="1600" dirty="0">
                <a:solidFill>
                  <a:srgbClr val="0E23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i="0" dirty="0">
              <a:solidFill>
                <a:srgbClr val="0E232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E23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 of letters are designated by height of CAPITAL LETTERS.</a:t>
            </a:r>
            <a:endParaRPr lang="en-US" sz="1600" b="0" i="0" dirty="0">
              <a:solidFill>
                <a:srgbClr val="0E232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FAF685-1AB5-475B-BCDF-3D3EB89C4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752600"/>
            <a:ext cx="8382000" cy="261974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A509E5-F20E-4ECD-B8D7-28A2C33955F8}"/>
              </a:ext>
            </a:extLst>
          </p:cNvPr>
          <p:cNvSpPr txBox="1"/>
          <p:nvPr/>
        </p:nvSpPr>
        <p:spPr>
          <a:xfrm>
            <a:off x="380259" y="5223966"/>
            <a:ext cx="4051916" cy="872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letter  sizes recommended for various items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3F0604-51B5-4B1B-B587-2ACFFEA62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574" y="4495800"/>
            <a:ext cx="3953427" cy="2286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E16D00-EA03-46DF-955E-006CC3C944F7}"/>
              </a:ext>
            </a:extLst>
          </p:cNvPr>
          <p:cNvCxnSpPr>
            <a:stCxn id="8" idx="3"/>
          </p:cNvCxnSpPr>
          <p:nvPr/>
        </p:nvCxnSpPr>
        <p:spPr>
          <a:xfrm>
            <a:off x="4432175" y="5659983"/>
            <a:ext cx="389973" cy="2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26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5313F966-C16B-4275-B213-579801DE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87868"/>
            <a:ext cx="15240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LETTERING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488CE-75D8-4EE5-8CE6-7D892C7C3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3400"/>
            <a:ext cx="8610600" cy="381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353F8-5BBA-4077-8F9E-3025D241B480}"/>
              </a:ext>
            </a:extLst>
          </p:cNvPr>
          <p:cNvSpPr txBox="1"/>
          <p:nvPr/>
        </p:nvSpPr>
        <p:spPr>
          <a:xfrm>
            <a:off x="381001" y="4495800"/>
            <a:ext cx="3047999" cy="416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0E23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 of characters = (5/6)h</a:t>
            </a:r>
            <a:endParaRPr lang="en-US" sz="1600" i="0" dirty="0">
              <a:solidFill>
                <a:srgbClr val="0E232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EE50033-64D1-4E0E-82FA-5E594746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9200"/>
            <a:ext cx="5562600" cy="166821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Ex. 1. (Maximum Marks = 10 / Use A2 size drawing sheet)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the capital letters, A to Z, using the following dimension: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Height of the capital letter = 10 mm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Width of the letter = 8 mm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Spacing between letters = 2 mm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B1C82-FC41-439B-B311-9BDE1478E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700264"/>
            <a:ext cx="2971800" cy="1997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Submit your answers in PDF to:</a:t>
            </a:r>
          </a:p>
          <a:p>
            <a:pPr algn="just">
              <a:lnSpc>
                <a:spcPct val="150000"/>
              </a:lnSpc>
            </a:pP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 A1:  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brittojoseph.mech@sathyabama.ac.in</a:t>
            </a:r>
            <a:endParaRPr lang="en-GB" sz="1200" dirty="0">
              <a:solidFill>
                <a:srgbClr val="FF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dillipkumarsahoo@gmail.com</a:t>
            </a:r>
            <a:endParaRPr lang="en-GB" sz="1200" dirty="0">
              <a:solidFill>
                <a:srgbClr val="FF0000"/>
              </a:solidFill>
              <a:latin typeface="Arial" panose="020B0604020202020204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 D1:  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deepakcape@gmail.com</a:t>
            </a:r>
            <a:endParaRPr lang="en-GB" sz="12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kksivakodi@gmail.com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1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5313F966-C16B-4275-B213-579801DE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"/>
            <a:ext cx="9144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LINES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B728C-0743-4B6B-9918-6F1F70C13650}"/>
              </a:ext>
            </a:extLst>
          </p:cNvPr>
          <p:cNvSpPr txBox="1"/>
          <p:nvPr/>
        </p:nvSpPr>
        <p:spPr>
          <a:xfrm>
            <a:off x="228600" y="762000"/>
            <a:ext cx="8686800" cy="2632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 </a:t>
            </a:r>
            <a:r>
              <a:rPr lang="en-US" sz="1600" dirty="0">
                <a:solidFill>
                  <a:srgbClr val="0E23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one important aspect of technical/engineering drawing. 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 are always used to construct meaningful drawings.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Various types of lines are used to construct drawing, each line used in some specific sense. 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Lines are drawn following standard conventions mentioned in BIS (SP46:2003).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line may be curved, straight, continuous, segmented. It may be drawn as thin or thick.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few basic types of lines widely used in drawings are shown in </a:t>
            </a:r>
            <a:r>
              <a:rPr lang="en-US" sz="1600" dirty="0">
                <a:solidFill>
                  <a:srgbClr val="0E23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following Table.</a:t>
            </a:r>
            <a:r>
              <a:rPr lang="en-US" sz="1600" b="1" i="0" dirty="0">
                <a:solidFill>
                  <a:srgbClr val="0E23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BD5B2C-7A6B-48A3-BB36-042AEA57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3558071"/>
            <a:ext cx="4724400" cy="309870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CFDB44-7562-474D-8410-5C63F7076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558071"/>
            <a:ext cx="3809999" cy="309870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0907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5313F966-C16B-4275-B213-579801DE2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28600"/>
            <a:ext cx="1905000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DIMENSIONING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B728C-0743-4B6B-9918-6F1F70C13650}"/>
              </a:ext>
            </a:extLst>
          </p:cNvPr>
          <p:cNvSpPr txBox="1"/>
          <p:nvPr/>
        </p:nvSpPr>
        <p:spPr>
          <a:xfrm>
            <a:off x="228600" y="762000"/>
            <a:ext cx="8686800" cy="416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B7B3-5783-4C7D-A089-AEE0C3E6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49386-A148-4444-B331-D3D87C329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1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0340C0-4FDA-4872-AC03-C808FC19B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35" b="6275"/>
          <a:stretch/>
        </p:blipFill>
        <p:spPr>
          <a:xfrm>
            <a:off x="175261" y="457200"/>
            <a:ext cx="1882139" cy="1563943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057400" y="4572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GB" sz="49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SATHYABAMA</a:t>
            </a:r>
            <a:br>
              <a:rPr lang="en-GB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2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INSTITUTE OF SCIENCE AND TECHNOLOGY</a:t>
            </a:r>
            <a:br>
              <a:rPr lang="en-GB" sz="27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(DEEMED TO BE UNIVERSITY)</a:t>
            </a:r>
            <a:br>
              <a:rPr lang="en-GB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</a:br>
            <a:r>
              <a:rPr lang="en-GB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Accredited with Grade “A” by NAAC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2F504-60AD-4F75-A8AA-68A57885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09800"/>
            <a:ext cx="8686800" cy="457200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1000" y="4885768"/>
            <a:ext cx="3505200" cy="189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Assisting Faculty for D1: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Prof. Deepak J (Prod)</a:t>
            </a:r>
          </a:p>
          <a:p>
            <a:pPr>
              <a:lnSpc>
                <a:spcPct val="150000"/>
              </a:lnSpc>
            </a:pPr>
            <a:r>
              <a:rPr lang="en-IN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deepakcape@gmail.com</a:t>
            </a:r>
            <a:r>
              <a:rPr lang="en-IN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Prof. Karthikeyan P (Auto)</a:t>
            </a:r>
          </a:p>
          <a:p>
            <a:pPr>
              <a:lnSpc>
                <a:spcPct val="150000"/>
              </a:lnSpc>
            </a:pPr>
            <a:r>
              <a:rPr lang="en-IN" sz="14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kksivakodi@gmail.com</a:t>
            </a:r>
            <a:r>
              <a:rPr lang="en-GB" sz="14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itchFamily="34" charset="0"/>
              </a:rPr>
              <a:t>)</a:t>
            </a:r>
            <a:endParaRPr lang="en-GB" sz="1400" dirty="0">
              <a:solidFill>
                <a:srgbClr val="FF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7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6027"/>
            <a:ext cx="8686800" cy="718374"/>
          </a:xfrm>
          <a:ln>
            <a:solidFill>
              <a:srgbClr val="FF0000"/>
            </a:solidFill>
          </a:ln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CA" sz="20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CA" sz="2100" b="1" dirty="0">
                <a:latin typeface="Arial" pitchFamily="34" charset="0"/>
                <a:cs typeface="Arial" pitchFamily="34" charset="0"/>
              </a:rPr>
              <a:t>SMEA1102 ENGINEERING DRAWING     L   T   P  Credits  Total Marks</a:t>
            </a:r>
          </a:p>
          <a:p>
            <a:pPr algn="just">
              <a:buNone/>
            </a:pPr>
            <a:r>
              <a:rPr lang="en-CA" sz="2100" dirty="0">
                <a:latin typeface="Arial" pitchFamily="34" charset="0"/>
                <a:cs typeface="Arial" pitchFamily="34" charset="0"/>
              </a:rPr>
              <a:t>					                          </a:t>
            </a:r>
            <a:r>
              <a:rPr lang="en-CA" sz="2100" b="1" dirty="0">
                <a:latin typeface="Arial" pitchFamily="34" charset="0"/>
                <a:cs typeface="Arial" pitchFamily="34" charset="0"/>
              </a:rPr>
              <a:t>1   0   4       3             100</a:t>
            </a:r>
            <a:endParaRPr lang="en-GB" sz="2100" b="1" dirty="0">
              <a:latin typeface="Arial" pitchFamily="34" charset="0"/>
              <a:cs typeface="Arial" pitchFamily="34" charset="0"/>
            </a:endParaRPr>
          </a:p>
          <a:p>
            <a:endParaRPr lang="en-GB" sz="21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1352549"/>
            <a:ext cx="8686800" cy="2672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itchFamily="34" charset="0"/>
                <a:cs typeface="Arial" pitchFamily="34" charset="0"/>
              </a:rPr>
              <a:t>COURSE OBJECTIVES</a:t>
            </a:r>
            <a:endParaRPr lang="en-GB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CA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know the basics of Engineering Graphics.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make the student to possess the efficient drafting skill.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make the students to understand the importance of sectioning and concept of development.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learn about the orthographic and pictorial projections.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4343399"/>
            <a:ext cx="8686800" cy="19812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CA" b="1" dirty="0">
                <a:latin typeface="Arial" pitchFamily="34" charset="0"/>
                <a:cs typeface="Arial" pitchFamily="34" charset="0"/>
              </a:rPr>
              <a:t>END SEMESTER EXAMINATION QUESTION PAPER PATTERN</a:t>
            </a:r>
            <a:endParaRPr lang="en-GB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CA" b="1" dirty="0">
                <a:latin typeface="Arial" pitchFamily="34" charset="0"/>
                <a:cs typeface="Arial" pitchFamily="34" charset="0"/>
              </a:rPr>
              <a:t>Maximum Marks: 100	                                                      Exam Duration: 3 Hrs</a:t>
            </a:r>
            <a:endParaRPr lang="en-GB" b="1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n-CA" sz="11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CA" sz="1600" dirty="0">
                <a:latin typeface="Arial" pitchFamily="34" charset="0"/>
                <a:cs typeface="Arial" pitchFamily="34" charset="0"/>
              </a:rPr>
              <a:t>PART A: 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Questions from each unit, each carrying 2 marks</a:t>
            </a:r>
            <a:r>
              <a:rPr lang="en-CA" sz="1600" dirty="0">
                <a:latin typeface="Arial" pitchFamily="34" charset="0"/>
                <a:cs typeface="Arial" pitchFamily="34" charset="0"/>
              </a:rPr>
              <a:t>                                           20 Marks</a:t>
            </a: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CA" sz="1600" dirty="0">
                <a:latin typeface="Arial" pitchFamily="34" charset="0"/>
                <a:cs typeface="Arial" pitchFamily="34" charset="0"/>
              </a:rPr>
              <a:t>PART B: </a:t>
            </a:r>
            <a:r>
              <a:rPr lang="en-GB" sz="1600" dirty="0">
                <a:latin typeface="Arial" pitchFamily="34" charset="0"/>
                <a:cs typeface="Arial" pitchFamily="34" charset="0"/>
              </a:rPr>
              <a:t>Questions from each unit with internal choice, each carrying 16 marks          </a:t>
            </a:r>
            <a:r>
              <a:rPr lang="en-CA" sz="1600" dirty="0">
                <a:latin typeface="Arial" pitchFamily="34" charset="0"/>
                <a:cs typeface="Arial" pitchFamily="34" charset="0"/>
              </a:rPr>
              <a:t>80 Marks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419100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800" b="1" dirty="0">
                <a:latin typeface="Arial" pitchFamily="34" charset="0"/>
                <a:cs typeface="Arial" pitchFamily="34" charset="0"/>
              </a:rPr>
              <a:t>TEXT / REFERENCE BOOKS</a:t>
            </a:r>
            <a:endParaRPr lang="en-GB" sz="1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GB" sz="1000" dirty="0"/>
          </a:p>
          <a:p>
            <a:pPr lvl="0" algn="just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Engineering drawing practice for schools and colleges, SP 46 – 1988.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(http://web.iitd.ac.in/~achawla/public_html/201/lectures/sp46.pdf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Natarajan, K.V., A Text Book of Engineering Graphics,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Dhanalakshmi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Publishers, 21st Edition, 2012.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Bhatt, N.D., Engineering Drawing,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Charotar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Publishing House, 53rd Edition, 2014.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Venugopal, K., Prabhu Raja, V., Engineering Graphics, New Age International Publishers, 15th Edition, 2018.</a:t>
            </a:r>
            <a:endParaRPr lang="en-GB" sz="1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0500" y="1066800"/>
            <a:ext cx="8763000" cy="5638800"/>
          </a:xfrm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UNIT 1	LETTERING, DIMENSIONING AND GEOMETRICAL CONSTRUCTION                          9 Hours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BIS - Lettering - Two systems of dimensioning - Dividing a straight line into any number of equal parts - Bisecting an angle and right angled triangle - Drawing a regular pentagon and hexagon given one side - Conic sections - ellipse, parabola, hyperbola by eccentricity method.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UNIT 2	PROJECTION OF POINTS AND LINES	                                                                    9 Hours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Projection - Types of projection - Projection of points lying in four quadrants - Projection of lines (First angle projection only) - Projection of lines parallel and inclined to one or both the planes.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UNIT 3	PROJECTION OF SOLIDS	                                                                                      9 Hours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Projection of simple solids like prisms, pyramids, cylinder, cone with its axis perpendicular to HP, axis perpendicular to VP, axis inclined to HP.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UNIT 4	SECTION OF SOLIDS	                                                                                                         9 Hours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Purpose of sectioning - Sectional views - Hatching - Section plane perpendicular to one plane and parallel to other plane - Section plane inclined to HP - Section plane inclined to VP - True shape of the section.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UNIT 5	DEVELOPMENT OF SURFACES AND ORTHOGRAPHIC PROJECTION                        9 Hours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Need for development of surfaces - Types of development of surfaces - Development of pentagonal and hexagonal prisms - Development of cylinders - Development of pentagonal and hexagonal pyramids - Development of cones.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Orthographic Projection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Free hand sketch –conversion of 3D into 2D.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74E62-B1CF-4742-9759-2DC26CCF1C6C}"/>
              </a:ext>
            </a:extLst>
          </p:cNvPr>
          <p:cNvSpPr txBox="1"/>
          <p:nvPr/>
        </p:nvSpPr>
        <p:spPr>
          <a:xfrm>
            <a:off x="3810000" y="381000"/>
            <a:ext cx="1447800" cy="456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CA" sz="1800" b="1" dirty="0">
                <a:latin typeface="Arial" pitchFamily="34" charset="0"/>
                <a:cs typeface="Arial" pitchFamily="34" charset="0"/>
              </a:rPr>
              <a:t>CHAPTERS</a:t>
            </a:r>
            <a:endParaRPr lang="en-GB" sz="1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1"/>
            <a:ext cx="8610600" cy="1752599"/>
          </a:xfrm>
          <a:ln cmpd="dbl">
            <a:solidFill>
              <a:srgbClr val="C00000"/>
            </a:solidFill>
          </a:ln>
        </p:spPr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GB" sz="2000" b="1" dirty="0">
                <a:latin typeface="Arial" pitchFamily="34" charset="0"/>
                <a:cs typeface="Arial" pitchFamily="34" charset="0"/>
              </a:rPr>
              <a:t>UNIT 1</a:t>
            </a:r>
            <a:r>
              <a:rPr lang="en-GB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LETTERING, DIMENSIONING AND GEOMETRICAL CONSTRUCTION                                          9 Hours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BIS - Lettering - Two systems of dimensioning - Dividing a straight line into any number of equal parts - Bisecting an angle and right angled triangle - Drawing a regular pentagon and hexagon given one side - Conic sections - ellipse, parabola, hyperbola by eccentricity method.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00400" y="1905000"/>
            <a:ext cx="2895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sz="2000" b="1" dirty="0">
                <a:latin typeface="Arial" pitchFamily="34" charset="0"/>
                <a:cs typeface="Arial" pitchFamily="34" charset="0"/>
              </a:rPr>
              <a:t>INTRODUCTION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ctr">
              <a:buNone/>
            </a:pP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3505200" y="1981200"/>
            <a:ext cx="2209800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28600" y="2556966"/>
            <a:ext cx="8534400" cy="21185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Who is an Engineer?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 An Engineer is a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  creative,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  innovative and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  productive person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31865-6D17-4D10-AE0C-C9B2126E9C28}"/>
              </a:ext>
            </a:extLst>
          </p:cNvPr>
          <p:cNvSpPr/>
          <p:nvPr/>
        </p:nvSpPr>
        <p:spPr>
          <a:xfrm>
            <a:off x="228600" y="4794061"/>
            <a:ext cx="8534400" cy="17030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Just as people in society have language to communicate, WE Engineers use drawing to communicate.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 Drawing is the language of Engineers.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>
                <a:latin typeface="Arial" pitchFamily="34" charset="0"/>
                <a:cs typeface="Arial" pitchFamily="34" charset="0"/>
              </a:rPr>
              <a:t> Engineering drawing is a universal and powerful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600" y="91271"/>
            <a:ext cx="8534400" cy="230883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Engineering student/Engineer can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design an object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visualize how it will look when made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make a drawing of it and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use this drawing as a means of communication to the production team to make this product.</a:t>
            </a:r>
            <a:endParaRPr lang="en-GB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73251D-161B-44A1-9E4E-7252FFAEE6B4}"/>
              </a:ext>
            </a:extLst>
          </p:cNvPr>
          <p:cNvSpPr/>
          <p:nvPr/>
        </p:nvSpPr>
        <p:spPr>
          <a:xfrm>
            <a:off x="228600" y="2526261"/>
            <a:ext cx="8534400" cy="189333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ENGINEERING DRAWING</a:t>
            </a: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Engineering drawing is a drawing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drawn by an engineer,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having engineering knowledge,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for the engineering purpose.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D7723C-1C3C-4A90-BFAB-93085B207278}"/>
              </a:ext>
            </a:extLst>
          </p:cNvPr>
          <p:cNvSpPr/>
          <p:nvPr/>
        </p:nvSpPr>
        <p:spPr>
          <a:xfrm>
            <a:off x="228600" y="4495800"/>
            <a:ext cx="8534400" cy="226267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IMPORTANCE OF ENGINEERING DRAWING</a:t>
            </a:r>
            <a:endParaRPr lang="en-GB" sz="16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An Engineer must have perfect knowledge and skill in drawing.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As the bad language is unpleasant to read and communicate, so also an incorrect drawing is a discomfort for a trained eye.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dirty="0">
                <a:latin typeface="Arial" pitchFamily="34" charset="0"/>
                <a:cs typeface="Arial" pitchFamily="34" charset="0"/>
              </a:rPr>
              <a:t>Even a small error committed by the draughtsman will misguide the machinist and the ultimate product will be a failure.</a:t>
            </a:r>
          </a:p>
        </p:txBody>
      </p:sp>
    </p:spTree>
    <p:extLst>
      <p:ext uri="{BB962C8B-B14F-4D97-AF65-F5344CB8AC3E}">
        <p14:creationId xmlns:p14="http://schemas.microsoft.com/office/powerpoint/2010/main" val="344984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30941" y="2343377"/>
            <a:ext cx="8479652" cy="12875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has a major impact on the methods used to design and create technical drawings.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drafting on computer are cheap and less time consuming.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3352800" y="228600"/>
            <a:ext cx="2438400" cy="369332"/>
          </a:xfrm>
          <a:prstGeom prst="rect">
            <a:avLst/>
          </a:prstGeom>
          <a:ln>
            <a:solidFill>
              <a:srgbClr val="FF0000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Engineering Drawing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>
            <a:off x="4572000" y="609600"/>
            <a:ext cx="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V="1">
            <a:off x="914400" y="1207532"/>
            <a:ext cx="7238994" cy="1166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>
            <a:off x="914400" y="1219200"/>
            <a:ext cx="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76200" y="1828800"/>
            <a:ext cx="1904995" cy="369332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 Drawing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F39D65-8917-4A54-AD5A-C7E996EA6762}" type="datetime1">
              <a:rPr lang="en-US"/>
              <a:pPr>
                <a:defRPr/>
              </a:pPr>
              <a:t>3/9/2021</a:t>
            </a:fld>
            <a:endParaRPr lang="en-US" dirty="0"/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35B92242-73A9-4205-9580-FC2FAB739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219200"/>
            <a:ext cx="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FDDC375B-D9D3-47B2-8796-8DDD98827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828800"/>
            <a:ext cx="914393" cy="369332"/>
          </a:xfrm>
          <a:prstGeom prst="rect">
            <a:avLst/>
          </a:prstGeom>
          <a:solidFill>
            <a:schemeClr val="bg2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5124" grpId="0" animBg="1"/>
      <p:bldP spid="5125" grpId="0" animBg="1"/>
      <p:bldP spid="5126" grpId="0" animBg="1"/>
      <p:bldP spid="5128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16265</TotalTime>
  <Words>2229</Words>
  <Application>Microsoft Office PowerPoint</Application>
  <PresentationFormat>On-screen Show (4:3)</PresentationFormat>
  <Paragraphs>205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Tahoma</vt:lpstr>
      <vt:lpstr>Wingdings</vt:lpstr>
      <vt:lpstr>Office Theme</vt:lpstr>
      <vt:lpstr>SATHYABAMA INSTITUTE OF SCIENCE AND TECHNOLOGY (DEEMED TO BE UNIVERSITY) Accredited with Grade “A” by NAAC</vt:lpstr>
      <vt:lpstr>SATHYABAMA INSTITUTE OF SCIENCE AND TECHNOLOGY (DEEMED TO BE UNIVERSITY) Accredited with Grade “A” by NAAC</vt:lpstr>
      <vt:lpstr>SATHYABAMA INSTITUTE OF SCIENCE AND TECHNOLOGY (DEEMED TO BE UNIVERSITY) Accredited with Grade “A” by NAAC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DRAFTING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DRAWING</dc:title>
  <dc:creator>HEMANAND</dc:creator>
  <cp:lastModifiedBy>DEVARAJ RANGABASHIAM</cp:lastModifiedBy>
  <cp:revision>1518</cp:revision>
  <dcterms:created xsi:type="dcterms:W3CDTF">2018-06-14T07:09:04Z</dcterms:created>
  <dcterms:modified xsi:type="dcterms:W3CDTF">2021-03-09T07:38:47Z</dcterms:modified>
</cp:coreProperties>
</file>