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1"/>
  </p:notesMasterIdLst>
  <p:sldIdLst>
    <p:sldId id="256" r:id="rId2"/>
    <p:sldId id="257" r:id="rId3"/>
    <p:sldId id="299" r:id="rId4"/>
    <p:sldId id="300" r:id="rId5"/>
    <p:sldId id="302" r:id="rId6"/>
    <p:sldId id="301" r:id="rId7"/>
    <p:sldId id="303" r:id="rId8"/>
    <p:sldId id="304" r:id="rId9"/>
    <p:sldId id="305" r:id="rId10"/>
    <p:sldId id="306" r:id="rId11"/>
    <p:sldId id="307" r:id="rId12"/>
    <p:sldId id="308" r:id="rId13"/>
    <p:sldId id="309" r:id="rId14"/>
    <p:sldId id="310" r:id="rId15"/>
    <p:sldId id="311" r:id="rId16"/>
    <p:sldId id="312" r:id="rId17"/>
    <p:sldId id="313" r:id="rId18"/>
    <p:sldId id="314" r:id="rId19"/>
    <p:sldId id="315" r:id="rId20"/>
    <p:sldId id="316" r:id="rId21"/>
    <p:sldId id="317" r:id="rId22"/>
    <p:sldId id="322" r:id="rId23"/>
    <p:sldId id="318" r:id="rId24"/>
    <p:sldId id="319" r:id="rId25"/>
    <p:sldId id="321" r:id="rId26"/>
    <p:sldId id="323" r:id="rId27"/>
    <p:sldId id="320" r:id="rId28"/>
    <p:sldId id="324" r:id="rId29"/>
    <p:sldId id="325" r:id="rId30"/>
    <p:sldId id="326" r:id="rId31"/>
    <p:sldId id="327" r:id="rId32"/>
    <p:sldId id="328" r:id="rId33"/>
    <p:sldId id="345" r:id="rId34"/>
    <p:sldId id="329" r:id="rId35"/>
    <p:sldId id="330" r:id="rId36"/>
    <p:sldId id="331" r:id="rId37"/>
    <p:sldId id="334" r:id="rId38"/>
    <p:sldId id="332" r:id="rId39"/>
    <p:sldId id="333" r:id="rId40"/>
    <p:sldId id="335" r:id="rId41"/>
    <p:sldId id="336" r:id="rId42"/>
    <p:sldId id="337" r:id="rId43"/>
    <p:sldId id="338" r:id="rId44"/>
    <p:sldId id="339" r:id="rId45"/>
    <p:sldId id="340" r:id="rId46"/>
    <p:sldId id="341" r:id="rId47"/>
    <p:sldId id="342" r:id="rId48"/>
    <p:sldId id="343" r:id="rId49"/>
    <p:sldId id="344" r:id="rId50"/>
    <p:sldId id="348" r:id="rId51"/>
    <p:sldId id="346" r:id="rId52"/>
    <p:sldId id="354" r:id="rId53"/>
    <p:sldId id="347" r:id="rId54"/>
    <p:sldId id="350" r:id="rId55"/>
    <p:sldId id="349" r:id="rId56"/>
    <p:sldId id="351" r:id="rId57"/>
    <p:sldId id="352" r:id="rId58"/>
    <p:sldId id="355" r:id="rId59"/>
    <p:sldId id="356" r:id="rId6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07" autoAdjust="0"/>
    <p:restoredTop sz="93731" autoAdjust="0"/>
  </p:normalViewPr>
  <p:slideViewPr>
    <p:cSldViewPr>
      <p:cViewPr varScale="1">
        <p:scale>
          <a:sx n="108" d="100"/>
          <a:sy n="108" d="100"/>
        </p:scale>
        <p:origin x="576" y="20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71EC6C7-FB2E-4415-8A7A-66D4625C9E2D}" type="datetimeFigureOut">
              <a:rPr lang="en-US" smtClean="0"/>
              <a:pPr/>
              <a:t>5/1/21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7752E57-F942-478E-A593-D73CFD6CC777}" type="slidenum">
              <a:rPr lang="en-US" smtClean="0"/>
              <a:pPr/>
              <a:t>‹#›</a:t>
            </a:fld>
            <a:endParaRPr lang="en-US" dirty="0"/>
          </a:p>
        </p:txBody>
      </p:sp>
    </p:spTree>
    <p:extLst>
      <p:ext uri="{BB962C8B-B14F-4D97-AF65-F5344CB8AC3E}">
        <p14:creationId xmlns:p14="http://schemas.microsoft.com/office/powerpoint/2010/main" val="719802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7752E57-F942-478E-A593-D73CFD6CC777}" type="slidenum">
              <a:rPr lang="en-US" smtClean="0"/>
              <a:pPr/>
              <a:t>1</a:t>
            </a:fld>
            <a:endParaRPr lang="en-US"/>
          </a:p>
        </p:txBody>
      </p:sp>
    </p:spTree>
    <p:extLst>
      <p:ext uri="{BB962C8B-B14F-4D97-AF65-F5344CB8AC3E}">
        <p14:creationId xmlns:p14="http://schemas.microsoft.com/office/powerpoint/2010/main" val="12407594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FC22F58-9F97-428D-B43E-A83759C72765}" type="datetimeFigureOut">
              <a:rPr lang="en-US" smtClean="0"/>
              <a:pPr/>
              <a:t>5/1/21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2ADC603-C1A3-48E2-A708-9EC71D772B6A}" type="slidenum">
              <a:rPr lang="en-US" smtClean="0"/>
              <a:pPr/>
              <a:t>‹#›</a:t>
            </a:fld>
            <a:endParaRPr lang="en-US" dirty="0"/>
          </a:p>
        </p:txBody>
      </p:sp>
    </p:spTree>
    <p:extLst>
      <p:ext uri="{BB962C8B-B14F-4D97-AF65-F5344CB8AC3E}">
        <p14:creationId xmlns:p14="http://schemas.microsoft.com/office/powerpoint/2010/main" val="9479700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FC22F58-9F97-428D-B43E-A83759C72765}" type="datetimeFigureOut">
              <a:rPr lang="en-US" smtClean="0"/>
              <a:pPr/>
              <a:t>5/1/21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2ADC603-C1A3-48E2-A708-9EC71D772B6A}" type="slidenum">
              <a:rPr lang="en-US" smtClean="0"/>
              <a:pPr/>
              <a:t>‹#›</a:t>
            </a:fld>
            <a:endParaRPr lang="en-US" dirty="0"/>
          </a:p>
        </p:txBody>
      </p:sp>
    </p:spTree>
    <p:extLst>
      <p:ext uri="{BB962C8B-B14F-4D97-AF65-F5344CB8AC3E}">
        <p14:creationId xmlns:p14="http://schemas.microsoft.com/office/powerpoint/2010/main" val="40346982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FC22F58-9F97-428D-B43E-A83759C72765}" type="datetimeFigureOut">
              <a:rPr lang="en-US" smtClean="0"/>
              <a:pPr/>
              <a:t>5/1/21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2ADC603-C1A3-48E2-A708-9EC71D772B6A}" type="slidenum">
              <a:rPr lang="en-US" smtClean="0"/>
              <a:pPr/>
              <a:t>‹#›</a:t>
            </a:fld>
            <a:endParaRPr lang="en-US" dirty="0"/>
          </a:p>
        </p:txBody>
      </p:sp>
    </p:spTree>
    <p:extLst>
      <p:ext uri="{BB962C8B-B14F-4D97-AF65-F5344CB8AC3E}">
        <p14:creationId xmlns:p14="http://schemas.microsoft.com/office/powerpoint/2010/main" val="2586211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FC22F58-9F97-428D-B43E-A83759C72765}" type="datetimeFigureOut">
              <a:rPr lang="en-US" smtClean="0"/>
              <a:pPr/>
              <a:t>5/1/21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2ADC603-C1A3-48E2-A708-9EC71D772B6A}" type="slidenum">
              <a:rPr lang="en-US" smtClean="0"/>
              <a:pPr/>
              <a:t>‹#›</a:t>
            </a:fld>
            <a:endParaRPr lang="en-US" dirty="0"/>
          </a:p>
        </p:txBody>
      </p:sp>
    </p:spTree>
    <p:extLst>
      <p:ext uri="{BB962C8B-B14F-4D97-AF65-F5344CB8AC3E}">
        <p14:creationId xmlns:p14="http://schemas.microsoft.com/office/powerpoint/2010/main" val="1695666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C22F58-9F97-428D-B43E-A83759C72765}" type="datetimeFigureOut">
              <a:rPr lang="en-US" smtClean="0"/>
              <a:pPr/>
              <a:t>5/1/21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2ADC603-C1A3-48E2-A708-9EC71D772B6A}" type="slidenum">
              <a:rPr lang="en-US" smtClean="0"/>
              <a:pPr/>
              <a:t>‹#›</a:t>
            </a:fld>
            <a:endParaRPr lang="en-US" dirty="0"/>
          </a:p>
        </p:txBody>
      </p:sp>
    </p:spTree>
    <p:extLst>
      <p:ext uri="{BB962C8B-B14F-4D97-AF65-F5344CB8AC3E}">
        <p14:creationId xmlns:p14="http://schemas.microsoft.com/office/powerpoint/2010/main" val="1248237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FC22F58-9F97-428D-B43E-A83759C72765}" type="datetimeFigureOut">
              <a:rPr lang="en-US" smtClean="0"/>
              <a:pPr/>
              <a:t>5/1/21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2ADC603-C1A3-48E2-A708-9EC71D772B6A}" type="slidenum">
              <a:rPr lang="en-US" smtClean="0"/>
              <a:pPr/>
              <a:t>‹#›</a:t>
            </a:fld>
            <a:endParaRPr lang="en-US" dirty="0"/>
          </a:p>
        </p:txBody>
      </p:sp>
    </p:spTree>
    <p:extLst>
      <p:ext uri="{BB962C8B-B14F-4D97-AF65-F5344CB8AC3E}">
        <p14:creationId xmlns:p14="http://schemas.microsoft.com/office/powerpoint/2010/main" val="31291592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FC22F58-9F97-428D-B43E-A83759C72765}" type="datetimeFigureOut">
              <a:rPr lang="en-US" smtClean="0"/>
              <a:pPr/>
              <a:t>5/1/21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2ADC603-C1A3-48E2-A708-9EC71D772B6A}" type="slidenum">
              <a:rPr lang="en-US" smtClean="0"/>
              <a:pPr/>
              <a:t>‹#›</a:t>
            </a:fld>
            <a:endParaRPr lang="en-US" dirty="0"/>
          </a:p>
        </p:txBody>
      </p:sp>
    </p:spTree>
    <p:extLst>
      <p:ext uri="{BB962C8B-B14F-4D97-AF65-F5344CB8AC3E}">
        <p14:creationId xmlns:p14="http://schemas.microsoft.com/office/powerpoint/2010/main" val="38010412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FC22F58-9F97-428D-B43E-A83759C72765}" type="datetimeFigureOut">
              <a:rPr lang="en-US" smtClean="0"/>
              <a:pPr/>
              <a:t>5/1/21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2ADC603-C1A3-48E2-A708-9EC71D772B6A}" type="slidenum">
              <a:rPr lang="en-US" smtClean="0"/>
              <a:pPr/>
              <a:t>‹#›</a:t>
            </a:fld>
            <a:endParaRPr lang="en-US" dirty="0"/>
          </a:p>
        </p:txBody>
      </p:sp>
    </p:spTree>
    <p:extLst>
      <p:ext uri="{BB962C8B-B14F-4D97-AF65-F5344CB8AC3E}">
        <p14:creationId xmlns:p14="http://schemas.microsoft.com/office/powerpoint/2010/main" val="8293441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C22F58-9F97-428D-B43E-A83759C72765}" type="datetimeFigureOut">
              <a:rPr lang="en-US" smtClean="0"/>
              <a:pPr/>
              <a:t>5/1/21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2ADC603-C1A3-48E2-A708-9EC71D772B6A}" type="slidenum">
              <a:rPr lang="en-US" smtClean="0"/>
              <a:pPr/>
              <a:t>‹#›</a:t>
            </a:fld>
            <a:endParaRPr lang="en-US" dirty="0"/>
          </a:p>
        </p:txBody>
      </p:sp>
    </p:spTree>
    <p:extLst>
      <p:ext uri="{BB962C8B-B14F-4D97-AF65-F5344CB8AC3E}">
        <p14:creationId xmlns:p14="http://schemas.microsoft.com/office/powerpoint/2010/main" val="27257409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FC22F58-9F97-428D-B43E-A83759C72765}" type="datetimeFigureOut">
              <a:rPr lang="en-US" smtClean="0"/>
              <a:pPr/>
              <a:t>5/1/21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2ADC603-C1A3-48E2-A708-9EC71D772B6A}" type="slidenum">
              <a:rPr lang="en-US" smtClean="0"/>
              <a:pPr/>
              <a:t>‹#›</a:t>
            </a:fld>
            <a:endParaRPr lang="en-US" dirty="0"/>
          </a:p>
        </p:txBody>
      </p:sp>
    </p:spTree>
    <p:extLst>
      <p:ext uri="{BB962C8B-B14F-4D97-AF65-F5344CB8AC3E}">
        <p14:creationId xmlns:p14="http://schemas.microsoft.com/office/powerpoint/2010/main" val="37970727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FC22F58-9F97-428D-B43E-A83759C72765}" type="datetimeFigureOut">
              <a:rPr lang="en-US" smtClean="0"/>
              <a:pPr/>
              <a:t>5/1/21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2ADC603-C1A3-48E2-A708-9EC71D772B6A}" type="slidenum">
              <a:rPr lang="en-US" smtClean="0"/>
              <a:pPr/>
              <a:t>‹#›</a:t>
            </a:fld>
            <a:endParaRPr lang="en-US" dirty="0"/>
          </a:p>
        </p:txBody>
      </p:sp>
    </p:spTree>
    <p:extLst>
      <p:ext uri="{BB962C8B-B14F-4D97-AF65-F5344CB8AC3E}">
        <p14:creationId xmlns:p14="http://schemas.microsoft.com/office/powerpoint/2010/main" val="40355441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C22F58-9F97-428D-B43E-A83759C72765}" type="datetimeFigureOut">
              <a:rPr lang="en-US" smtClean="0"/>
              <a:pPr/>
              <a:t>5/1/21</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ADC603-C1A3-48E2-A708-9EC71D772B6A}" type="slidenum">
              <a:rPr lang="en-US" smtClean="0"/>
              <a:pPr/>
              <a:t>‹#›</a:t>
            </a:fld>
            <a:endParaRPr lang="en-US" dirty="0"/>
          </a:p>
        </p:txBody>
      </p:sp>
    </p:spTree>
    <p:extLst>
      <p:ext uri="{BB962C8B-B14F-4D97-AF65-F5344CB8AC3E}">
        <p14:creationId xmlns:p14="http://schemas.microsoft.com/office/powerpoint/2010/main" val="2670141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31.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2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8" Type="http://schemas.openxmlformats.org/officeDocument/2006/relationships/image" Target="../media/image65.png"/><Relationship Id="rId3" Type="http://schemas.openxmlformats.org/officeDocument/2006/relationships/image" Target="../media/image60.png"/><Relationship Id="rId7" Type="http://schemas.openxmlformats.org/officeDocument/2006/relationships/image" Target="../media/image64.png"/><Relationship Id="rId2" Type="http://schemas.openxmlformats.org/officeDocument/2006/relationships/image" Target="../media/image59.png"/><Relationship Id="rId1" Type="http://schemas.openxmlformats.org/officeDocument/2006/relationships/slideLayout" Target="../slideLayouts/slideLayout2.xml"/><Relationship Id="rId6" Type="http://schemas.openxmlformats.org/officeDocument/2006/relationships/image" Target="../media/image63.png"/><Relationship Id="rId5" Type="http://schemas.openxmlformats.org/officeDocument/2006/relationships/image" Target="../media/image62.png"/><Relationship Id="rId4" Type="http://schemas.openxmlformats.org/officeDocument/2006/relationships/image" Target="../media/image61.png"/></Relationships>
</file>

<file path=ppt/slides/_rels/slide55.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59.png"/><Relationship Id="rId1" Type="http://schemas.openxmlformats.org/officeDocument/2006/relationships/slideLayout" Target="../slideLayouts/slideLayout2.xml"/><Relationship Id="rId6" Type="http://schemas.openxmlformats.org/officeDocument/2006/relationships/image" Target="../media/image71.png"/><Relationship Id="rId5" Type="http://schemas.openxmlformats.org/officeDocument/2006/relationships/image" Target="../media/image70.png"/><Relationship Id="rId4" Type="http://schemas.openxmlformats.org/officeDocument/2006/relationships/image" Target="../media/image69.png"/></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533400"/>
            <a:ext cx="7772400" cy="5007429"/>
          </a:xfrm>
        </p:spPr>
        <p:txBody>
          <a:bodyPr>
            <a:noAutofit/>
          </a:bodyPr>
          <a:lstStyle/>
          <a:p>
            <a:r>
              <a:rPr lang="en-US" sz="2800" b="1" dirty="0">
                <a:solidFill>
                  <a:srgbClr val="0070C0"/>
                </a:solidFill>
              </a:rPr>
              <a:t>UNIT II</a:t>
            </a:r>
            <a:br>
              <a:rPr lang="en-US" sz="2800" b="1" dirty="0">
                <a:solidFill>
                  <a:srgbClr val="0070C0"/>
                </a:solidFill>
              </a:rPr>
            </a:br>
            <a:r>
              <a:rPr lang="en-US" sz="2800" b="1" dirty="0">
                <a:solidFill>
                  <a:srgbClr val="0070C0"/>
                </a:solidFill>
              </a:rPr>
              <a:t>FILES AND EXCEPTIONS HANDLING , MODULES, PACKAGES </a:t>
            </a:r>
          </a:p>
        </p:txBody>
      </p:sp>
    </p:spTree>
    <p:extLst>
      <p:ext uri="{BB962C8B-B14F-4D97-AF65-F5344CB8AC3E}">
        <p14:creationId xmlns:p14="http://schemas.microsoft.com/office/powerpoint/2010/main" val="28464196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4DA2020D-2CC5-4B34-8DB5-6E2AB0EB367E}"/>
              </a:ext>
            </a:extLst>
          </p:cNvPr>
          <p:cNvPicPr>
            <a:picLocks noGrp="1" noChangeAspect="1"/>
          </p:cNvPicPr>
          <p:nvPr>
            <p:ph idx="1"/>
          </p:nvPr>
        </p:nvPicPr>
        <p:blipFill>
          <a:blip r:embed="rId2"/>
          <a:stretch>
            <a:fillRect/>
          </a:stretch>
        </p:blipFill>
        <p:spPr>
          <a:xfrm>
            <a:off x="457200" y="233680"/>
            <a:ext cx="8001000" cy="5821363"/>
          </a:xfrm>
          <a:prstGeom prst="rect">
            <a:avLst/>
          </a:prstGeom>
          <a:ln>
            <a:solidFill>
              <a:srgbClr val="00B050"/>
            </a:solidFill>
          </a:ln>
        </p:spPr>
      </p:pic>
    </p:spTree>
    <p:extLst>
      <p:ext uri="{BB962C8B-B14F-4D97-AF65-F5344CB8AC3E}">
        <p14:creationId xmlns:p14="http://schemas.microsoft.com/office/powerpoint/2010/main" val="12076946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C216C-0249-428E-8708-B8DF4468081D}"/>
              </a:ext>
            </a:extLst>
          </p:cNvPr>
          <p:cNvSpPr>
            <a:spLocks noGrp="1"/>
          </p:cNvSpPr>
          <p:nvPr>
            <p:ph type="title"/>
          </p:nvPr>
        </p:nvSpPr>
        <p:spPr>
          <a:xfrm>
            <a:off x="228600" y="203518"/>
            <a:ext cx="8839200" cy="1096962"/>
          </a:xfrm>
        </p:spPr>
        <p:txBody>
          <a:bodyPr>
            <a:normAutofit fontScale="90000"/>
          </a:bodyPr>
          <a:lstStyle/>
          <a:p>
            <a:r>
              <a:rPr lang="en-IN" dirty="0">
                <a:solidFill>
                  <a:srgbClr val="0070C0"/>
                </a:solidFill>
              </a:rPr>
              <a:t>Program to count the no. of lines, Words and Character in a file</a:t>
            </a:r>
          </a:p>
        </p:txBody>
      </p:sp>
      <p:pic>
        <p:nvPicPr>
          <p:cNvPr id="4" name="Content Placeholder 3">
            <a:extLst>
              <a:ext uri="{FF2B5EF4-FFF2-40B4-BE49-F238E27FC236}">
                <a16:creationId xmlns:a16="http://schemas.microsoft.com/office/drawing/2014/main" id="{4F87E0C7-EB8F-4F7C-BDCC-3CC2210941E8}"/>
              </a:ext>
            </a:extLst>
          </p:cNvPr>
          <p:cNvPicPr>
            <a:picLocks noGrp="1" noChangeAspect="1"/>
          </p:cNvPicPr>
          <p:nvPr>
            <p:ph idx="1"/>
          </p:nvPr>
        </p:nvPicPr>
        <p:blipFill>
          <a:blip r:embed="rId2"/>
          <a:stretch>
            <a:fillRect/>
          </a:stretch>
        </p:blipFill>
        <p:spPr>
          <a:xfrm>
            <a:off x="457200" y="1600200"/>
            <a:ext cx="8229600" cy="4525963"/>
          </a:xfrm>
          <a:prstGeom prst="rect">
            <a:avLst/>
          </a:prstGeom>
        </p:spPr>
      </p:pic>
      <p:pic>
        <p:nvPicPr>
          <p:cNvPr id="5" name="Content Placeholder 3">
            <a:extLst>
              <a:ext uri="{FF2B5EF4-FFF2-40B4-BE49-F238E27FC236}">
                <a16:creationId xmlns:a16="http://schemas.microsoft.com/office/drawing/2014/main" id="{0DC6D62E-7C65-44FF-9958-DF1A09E712A1}"/>
              </a:ext>
            </a:extLst>
          </p:cNvPr>
          <p:cNvPicPr>
            <a:picLocks noChangeAspect="1"/>
          </p:cNvPicPr>
          <p:nvPr/>
        </p:nvPicPr>
        <p:blipFill>
          <a:blip r:embed="rId2"/>
          <a:stretch>
            <a:fillRect/>
          </a:stretch>
        </p:blipFill>
        <p:spPr>
          <a:xfrm>
            <a:off x="457200" y="1442720"/>
            <a:ext cx="8229600" cy="5257800"/>
          </a:xfrm>
          <a:prstGeom prst="rect">
            <a:avLst/>
          </a:prstGeom>
          <a:ln>
            <a:solidFill>
              <a:srgbClr val="00B050"/>
            </a:solidFill>
          </a:ln>
        </p:spPr>
      </p:pic>
    </p:spTree>
    <p:extLst>
      <p:ext uri="{BB962C8B-B14F-4D97-AF65-F5344CB8AC3E}">
        <p14:creationId xmlns:p14="http://schemas.microsoft.com/office/powerpoint/2010/main" val="40825628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698B3-318E-4C23-9261-BC66FD5AF26D}"/>
              </a:ext>
            </a:extLst>
          </p:cNvPr>
          <p:cNvSpPr>
            <a:spLocks noGrp="1"/>
          </p:cNvSpPr>
          <p:nvPr>
            <p:ph type="title"/>
          </p:nvPr>
        </p:nvSpPr>
        <p:spPr>
          <a:xfrm>
            <a:off x="457200" y="274638"/>
            <a:ext cx="8229600" cy="457199"/>
          </a:xfrm>
        </p:spPr>
        <p:txBody>
          <a:bodyPr>
            <a:normAutofit fontScale="90000"/>
          </a:bodyPr>
          <a:lstStyle/>
          <a:p>
            <a:r>
              <a:rPr lang="en-IN" dirty="0">
                <a:solidFill>
                  <a:srgbClr val="0070C0"/>
                </a:solidFill>
              </a:rPr>
              <a:t>with statement</a:t>
            </a:r>
          </a:p>
        </p:txBody>
      </p:sp>
      <p:sp>
        <p:nvSpPr>
          <p:cNvPr id="3" name="Content Placeholder 2">
            <a:extLst>
              <a:ext uri="{FF2B5EF4-FFF2-40B4-BE49-F238E27FC236}">
                <a16:creationId xmlns:a16="http://schemas.microsoft.com/office/drawing/2014/main" id="{A748BBA9-B3BC-4461-A5F6-9A0500B82C1E}"/>
              </a:ext>
            </a:extLst>
          </p:cNvPr>
          <p:cNvSpPr>
            <a:spLocks noGrp="1"/>
          </p:cNvSpPr>
          <p:nvPr>
            <p:ph idx="1"/>
          </p:nvPr>
        </p:nvSpPr>
        <p:spPr>
          <a:xfrm>
            <a:off x="457200" y="990600"/>
            <a:ext cx="8229600" cy="5135563"/>
          </a:xfrm>
          <a:ln>
            <a:solidFill>
              <a:srgbClr val="00B050"/>
            </a:solidFill>
          </a:ln>
        </p:spPr>
        <p:txBody>
          <a:bodyPr>
            <a:normAutofit lnSpcReduction="10000"/>
          </a:bodyPr>
          <a:lstStyle/>
          <a:p>
            <a:r>
              <a:rPr lang="en-IN" dirty="0"/>
              <a:t>with can be used while opening a file:</a:t>
            </a:r>
          </a:p>
          <a:p>
            <a:pPr marL="0" indent="0">
              <a:buNone/>
            </a:pPr>
            <a:r>
              <a:rPr lang="en-IN" dirty="0"/>
              <a:t>Example</a:t>
            </a:r>
          </a:p>
          <a:p>
            <a:pPr marL="0" indent="0">
              <a:buNone/>
            </a:pPr>
            <a:r>
              <a:rPr lang="en-IN" dirty="0"/>
              <a:t> </a:t>
            </a:r>
            <a:r>
              <a:rPr lang="en-IN" dirty="0">
                <a:solidFill>
                  <a:srgbClr val="FF0000"/>
                </a:solidFill>
              </a:rPr>
              <a:t>with open(‘</a:t>
            </a:r>
            <a:r>
              <a:rPr lang="en-IN" dirty="0" err="1">
                <a:solidFill>
                  <a:srgbClr val="FF0000"/>
                </a:solidFill>
              </a:rPr>
              <a:t>file.txt’,’w</a:t>
            </a:r>
            <a:r>
              <a:rPr lang="en-IN" dirty="0">
                <a:solidFill>
                  <a:srgbClr val="FF0000"/>
                </a:solidFill>
              </a:rPr>
              <a:t>’) as f:</a:t>
            </a:r>
          </a:p>
          <a:p>
            <a:pPr marL="0" indent="0">
              <a:buNone/>
            </a:pPr>
            <a:r>
              <a:rPr lang="en-IN" dirty="0">
                <a:solidFill>
                  <a:srgbClr val="FF0000"/>
                </a:solidFill>
              </a:rPr>
              <a:t>	</a:t>
            </a:r>
            <a:r>
              <a:rPr lang="en-IN" dirty="0" err="1">
                <a:solidFill>
                  <a:srgbClr val="FF0000"/>
                </a:solidFill>
              </a:rPr>
              <a:t>f.write</a:t>
            </a:r>
            <a:r>
              <a:rPr lang="en-IN" dirty="0">
                <a:solidFill>
                  <a:srgbClr val="FF0000"/>
                </a:solidFill>
              </a:rPr>
              <a:t>(‘I am a student’)</a:t>
            </a:r>
          </a:p>
          <a:p>
            <a:pPr marL="0" indent="0">
              <a:buNone/>
            </a:pPr>
            <a:r>
              <a:rPr lang="en-IN" dirty="0">
                <a:solidFill>
                  <a:srgbClr val="FF0000"/>
                </a:solidFill>
              </a:rPr>
              <a:t>	</a:t>
            </a:r>
            <a:r>
              <a:rPr lang="en-IN" dirty="0" err="1">
                <a:solidFill>
                  <a:srgbClr val="FF0000"/>
                </a:solidFill>
              </a:rPr>
              <a:t>f.write</a:t>
            </a:r>
            <a:r>
              <a:rPr lang="en-IN" dirty="0">
                <a:solidFill>
                  <a:srgbClr val="FF0000"/>
                </a:solidFill>
              </a:rPr>
              <a:t>(‘python program’)</a:t>
            </a:r>
          </a:p>
          <a:p>
            <a:pPr marL="0" indent="0">
              <a:buNone/>
            </a:pPr>
            <a:r>
              <a:rPr lang="en-IN" dirty="0">
                <a:solidFill>
                  <a:srgbClr val="FF0000"/>
                </a:solidFill>
              </a:rPr>
              <a:t>      </a:t>
            </a:r>
            <a:r>
              <a:rPr lang="en-IN" dirty="0">
                <a:solidFill>
                  <a:srgbClr val="00B050"/>
                </a:solidFill>
              </a:rPr>
              <a:t>OR</a:t>
            </a:r>
          </a:p>
          <a:p>
            <a:pPr marL="0" indent="0">
              <a:buNone/>
            </a:pPr>
            <a:r>
              <a:rPr lang="en-IN" dirty="0">
                <a:solidFill>
                  <a:srgbClr val="FF0000"/>
                </a:solidFill>
              </a:rPr>
              <a:t>f=open(‘</a:t>
            </a:r>
            <a:r>
              <a:rPr lang="en-IN" dirty="0" err="1">
                <a:solidFill>
                  <a:srgbClr val="FF0000"/>
                </a:solidFill>
              </a:rPr>
              <a:t>file.txt’,’w</a:t>
            </a:r>
            <a:r>
              <a:rPr lang="en-IN" dirty="0">
                <a:solidFill>
                  <a:srgbClr val="FF0000"/>
                </a:solidFill>
              </a:rPr>
              <a:t>’) </a:t>
            </a:r>
          </a:p>
          <a:p>
            <a:pPr marL="0" indent="0">
              <a:buNone/>
            </a:pPr>
            <a:r>
              <a:rPr lang="en-IN" dirty="0" err="1">
                <a:solidFill>
                  <a:srgbClr val="FF0000"/>
                </a:solidFill>
              </a:rPr>
              <a:t>f.write</a:t>
            </a:r>
            <a:r>
              <a:rPr lang="en-IN" dirty="0">
                <a:solidFill>
                  <a:srgbClr val="FF0000"/>
                </a:solidFill>
              </a:rPr>
              <a:t>(‘I am a student’)</a:t>
            </a:r>
          </a:p>
          <a:p>
            <a:pPr marL="0" indent="0">
              <a:buNone/>
            </a:pPr>
            <a:r>
              <a:rPr lang="en-IN" dirty="0" err="1">
                <a:solidFill>
                  <a:srgbClr val="FF0000"/>
                </a:solidFill>
              </a:rPr>
              <a:t>f.write</a:t>
            </a:r>
            <a:r>
              <a:rPr lang="en-IN" dirty="0">
                <a:solidFill>
                  <a:srgbClr val="FF0000"/>
                </a:solidFill>
              </a:rPr>
              <a:t>(‘python program’)</a:t>
            </a:r>
          </a:p>
        </p:txBody>
      </p:sp>
    </p:spTree>
    <p:extLst>
      <p:ext uri="{BB962C8B-B14F-4D97-AF65-F5344CB8AC3E}">
        <p14:creationId xmlns:p14="http://schemas.microsoft.com/office/powerpoint/2010/main" val="17125571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4BD77-F22C-4AA1-81E0-BB38E9CA4131}"/>
              </a:ext>
            </a:extLst>
          </p:cNvPr>
          <p:cNvSpPr>
            <a:spLocks noGrp="1"/>
          </p:cNvSpPr>
          <p:nvPr>
            <p:ph type="title"/>
          </p:nvPr>
        </p:nvSpPr>
        <p:spPr>
          <a:xfrm>
            <a:off x="457200" y="274638"/>
            <a:ext cx="8229600" cy="457199"/>
          </a:xfrm>
        </p:spPr>
        <p:txBody>
          <a:bodyPr>
            <a:normAutofit fontScale="90000"/>
          </a:bodyPr>
          <a:lstStyle/>
          <a:p>
            <a:r>
              <a:rPr lang="en-IN" dirty="0">
                <a:solidFill>
                  <a:srgbClr val="0070C0"/>
                </a:solidFill>
              </a:rPr>
              <a:t>File Positions</a:t>
            </a:r>
          </a:p>
        </p:txBody>
      </p:sp>
      <p:sp>
        <p:nvSpPr>
          <p:cNvPr id="3" name="Content Placeholder 2">
            <a:extLst>
              <a:ext uri="{FF2B5EF4-FFF2-40B4-BE49-F238E27FC236}">
                <a16:creationId xmlns:a16="http://schemas.microsoft.com/office/drawing/2014/main" id="{48DC9438-51AB-4515-A0A6-3BFC93E341FE}"/>
              </a:ext>
            </a:extLst>
          </p:cNvPr>
          <p:cNvSpPr>
            <a:spLocks noGrp="1"/>
          </p:cNvSpPr>
          <p:nvPr>
            <p:ph idx="1"/>
          </p:nvPr>
        </p:nvSpPr>
        <p:spPr>
          <a:xfrm>
            <a:off x="228600" y="838200"/>
            <a:ext cx="8458200" cy="5867400"/>
          </a:xfrm>
          <a:ln>
            <a:solidFill>
              <a:srgbClr val="00B050"/>
            </a:solidFill>
          </a:ln>
        </p:spPr>
        <p:txBody>
          <a:bodyPr>
            <a:normAutofit lnSpcReduction="10000"/>
          </a:bodyPr>
          <a:lstStyle/>
          <a:p>
            <a:r>
              <a:rPr lang="en-IN" dirty="0"/>
              <a:t>seek() : to move a file pointer to another position</a:t>
            </a:r>
          </a:p>
          <a:p>
            <a:pPr lvl="1"/>
            <a:r>
              <a:rPr lang="en-IN" dirty="0"/>
              <a:t>Syntax</a:t>
            </a:r>
            <a:r>
              <a:rPr lang="en-IN" dirty="0">
                <a:solidFill>
                  <a:srgbClr val="00B050"/>
                </a:solidFill>
              </a:rPr>
              <a:t>: </a:t>
            </a:r>
            <a:r>
              <a:rPr lang="en-IN" dirty="0" err="1">
                <a:solidFill>
                  <a:srgbClr val="00B050"/>
                </a:solidFill>
              </a:rPr>
              <a:t>f.seek</a:t>
            </a:r>
            <a:r>
              <a:rPr lang="en-IN" dirty="0">
                <a:solidFill>
                  <a:srgbClr val="00B050"/>
                </a:solidFill>
              </a:rPr>
              <a:t>(offset, from where)</a:t>
            </a:r>
          </a:p>
          <a:p>
            <a:pPr lvl="2"/>
            <a:r>
              <a:rPr lang="en-IN" dirty="0"/>
              <a:t>Offset : how many bytes to move</a:t>
            </a:r>
          </a:p>
          <a:p>
            <a:pPr lvl="2"/>
            <a:r>
              <a:rPr lang="en-IN" dirty="0"/>
              <a:t>From where : from which position to move , value can be 0 (beginning),1(current) ,2(end).</a:t>
            </a:r>
          </a:p>
          <a:p>
            <a:pPr marL="914400" lvl="2" indent="0">
              <a:buNone/>
            </a:pPr>
            <a:r>
              <a:rPr lang="en-IN" dirty="0"/>
              <a:t>Example: </a:t>
            </a:r>
          </a:p>
          <a:p>
            <a:pPr marL="914400" lvl="2" indent="0">
              <a:buNone/>
            </a:pPr>
            <a:r>
              <a:rPr lang="en-IN" dirty="0" err="1"/>
              <a:t>f.seek</a:t>
            </a:r>
            <a:r>
              <a:rPr lang="en-IN" dirty="0"/>
              <a:t>(10) – move </a:t>
            </a:r>
            <a:r>
              <a:rPr lang="en-IN" dirty="0" err="1"/>
              <a:t>fp</a:t>
            </a:r>
            <a:r>
              <a:rPr lang="en-IN" dirty="0"/>
              <a:t> to 11</a:t>
            </a:r>
            <a:r>
              <a:rPr lang="en-IN" baseline="30000" dirty="0"/>
              <a:t>th</a:t>
            </a:r>
            <a:r>
              <a:rPr lang="en-IN" dirty="0"/>
              <a:t> byte of the file</a:t>
            </a:r>
          </a:p>
          <a:p>
            <a:pPr marL="914400" lvl="2" indent="0">
              <a:buNone/>
            </a:pPr>
            <a:r>
              <a:rPr lang="en-IN" dirty="0" err="1"/>
              <a:t>f.seek</a:t>
            </a:r>
            <a:r>
              <a:rPr lang="en-IN" dirty="0"/>
              <a:t>(-10,2) – move file pointer from the end to beginning.</a:t>
            </a:r>
          </a:p>
          <a:p>
            <a:pPr marL="914400" lvl="2" indent="0">
              <a:buNone/>
            </a:pPr>
            <a:endParaRPr lang="en-IN" dirty="0"/>
          </a:p>
          <a:p>
            <a:r>
              <a:rPr lang="en-IN" dirty="0"/>
              <a:t>tell(): it returns the current position of the file pointer</a:t>
            </a:r>
          </a:p>
          <a:p>
            <a:pPr marL="0" indent="0">
              <a:buNone/>
            </a:pPr>
            <a:r>
              <a:rPr lang="en-IN" dirty="0"/>
              <a:t>      example</a:t>
            </a:r>
            <a:r>
              <a:rPr lang="en-IN" dirty="0">
                <a:solidFill>
                  <a:srgbClr val="00B050"/>
                </a:solidFill>
              </a:rPr>
              <a:t>:  n=</a:t>
            </a:r>
            <a:r>
              <a:rPr lang="en-IN" dirty="0" err="1">
                <a:solidFill>
                  <a:srgbClr val="00B050"/>
                </a:solidFill>
              </a:rPr>
              <a:t>f.tell</a:t>
            </a:r>
            <a:r>
              <a:rPr lang="en-IN" dirty="0">
                <a:solidFill>
                  <a:srgbClr val="00B050"/>
                </a:solidFill>
              </a:rPr>
              <a:t>()</a:t>
            </a:r>
          </a:p>
        </p:txBody>
      </p:sp>
    </p:spTree>
    <p:extLst>
      <p:ext uri="{BB962C8B-B14F-4D97-AF65-F5344CB8AC3E}">
        <p14:creationId xmlns:p14="http://schemas.microsoft.com/office/powerpoint/2010/main" val="2737607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FE3C1-6EC0-4BBA-A0DE-FC505E66D963}"/>
              </a:ext>
            </a:extLst>
          </p:cNvPr>
          <p:cNvSpPr>
            <a:spLocks noGrp="1"/>
          </p:cNvSpPr>
          <p:nvPr>
            <p:ph type="title"/>
          </p:nvPr>
        </p:nvSpPr>
        <p:spPr>
          <a:xfrm>
            <a:off x="457200" y="274638"/>
            <a:ext cx="8229600" cy="457199"/>
          </a:xfrm>
        </p:spPr>
        <p:txBody>
          <a:bodyPr>
            <a:normAutofit fontScale="90000"/>
          </a:bodyPr>
          <a:lstStyle/>
          <a:p>
            <a:r>
              <a:rPr lang="en-IN" dirty="0">
                <a:solidFill>
                  <a:srgbClr val="0070C0"/>
                </a:solidFill>
              </a:rPr>
              <a:t>Working with Binary File</a:t>
            </a:r>
          </a:p>
        </p:txBody>
      </p:sp>
      <p:sp>
        <p:nvSpPr>
          <p:cNvPr id="3" name="Content Placeholder 2">
            <a:extLst>
              <a:ext uri="{FF2B5EF4-FFF2-40B4-BE49-F238E27FC236}">
                <a16:creationId xmlns:a16="http://schemas.microsoft.com/office/drawing/2014/main" id="{9ABD50A0-5292-4920-BAFB-425FC22C62BD}"/>
              </a:ext>
            </a:extLst>
          </p:cNvPr>
          <p:cNvSpPr>
            <a:spLocks noGrp="1"/>
          </p:cNvSpPr>
          <p:nvPr>
            <p:ph idx="1"/>
          </p:nvPr>
        </p:nvSpPr>
        <p:spPr>
          <a:xfrm>
            <a:off x="457200" y="990600"/>
            <a:ext cx="8229600" cy="5791200"/>
          </a:xfrm>
          <a:ln>
            <a:solidFill>
              <a:srgbClr val="00B050"/>
            </a:solidFill>
          </a:ln>
        </p:spPr>
        <p:txBody>
          <a:bodyPr/>
          <a:lstStyle/>
          <a:p>
            <a:r>
              <a:rPr lang="en-IN" dirty="0"/>
              <a:t>Handle data in the form of bytes. </a:t>
            </a:r>
          </a:p>
          <a:p>
            <a:r>
              <a:rPr lang="en-IN" dirty="0"/>
              <a:t>Used to read or write text, images, audio and video files. </a:t>
            </a:r>
          </a:p>
          <a:p>
            <a:pPr marL="0" indent="0">
              <a:buNone/>
            </a:pPr>
            <a:r>
              <a:rPr lang="en-IN" dirty="0"/>
              <a:t>Example:</a:t>
            </a:r>
          </a:p>
          <a:p>
            <a:pPr marL="0" indent="0">
              <a:buNone/>
            </a:pPr>
            <a:endParaRPr lang="en-IN" dirty="0"/>
          </a:p>
        </p:txBody>
      </p:sp>
      <p:pic>
        <p:nvPicPr>
          <p:cNvPr id="4" name="Picture 3">
            <a:extLst>
              <a:ext uri="{FF2B5EF4-FFF2-40B4-BE49-F238E27FC236}">
                <a16:creationId xmlns:a16="http://schemas.microsoft.com/office/drawing/2014/main" id="{E3A94A4F-94DA-42BF-9229-DF23AFDE5C8B}"/>
              </a:ext>
            </a:extLst>
          </p:cNvPr>
          <p:cNvPicPr>
            <a:picLocks noChangeAspect="1"/>
          </p:cNvPicPr>
          <p:nvPr/>
        </p:nvPicPr>
        <p:blipFill>
          <a:blip r:embed="rId2"/>
          <a:stretch>
            <a:fillRect/>
          </a:stretch>
        </p:blipFill>
        <p:spPr>
          <a:xfrm>
            <a:off x="2514600" y="2971800"/>
            <a:ext cx="5095875" cy="3438525"/>
          </a:xfrm>
          <a:prstGeom prst="rect">
            <a:avLst/>
          </a:prstGeom>
          <a:ln>
            <a:solidFill>
              <a:srgbClr val="00B050"/>
            </a:solidFill>
          </a:ln>
        </p:spPr>
      </p:pic>
    </p:spTree>
    <p:extLst>
      <p:ext uri="{BB962C8B-B14F-4D97-AF65-F5344CB8AC3E}">
        <p14:creationId xmlns:p14="http://schemas.microsoft.com/office/powerpoint/2010/main" val="29225047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C5511-3C72-4019-9218-42E44B9395F0}"/>
              </a:ext>
            </a:extLst>
          </p:cNvPr>
          <p:cNvSpPr>
            <a:spLocks noGrp="1"/>
          </p:cNvSpPr>
          <p:nvPr>
            <p:ph type="title"/>
          </p:nvPr>
        </p:nvSpPr>
        <p:spPr>
          <a:xfrm>
            <a:off x="457200" y="274638"/>
            <a:ext cx="8229600" cy="563562"/>
          </a:xfrm>
        </p:spPr>
        <p:txBody>
          <a:bodyPr>
            <a:normAutofit fontScale="90000"/>
          </a:bodyPr>
          <a:lstStyle/>
          <a:p>
            <a:r>
              <a:rPr lang="en-IN" dirty="0">
                <a:solidFill>
                  <a:srgbClr val="0070C0"/>
                </a:solidFill>
              </a:rPr>
              <a:t>Iterators</a:t>
            </a:r>
          </a:p>
        </p:txBody>
      </p:sp>
      <p:sp>
        <p:nvSpPr>
          <p:cNvPr id="3" name="Content Placeholder 2">
            <a:extLst>
              <a:ext uri="{FF2B5EF4-FFF2-40B4-BE49-F238E27FC236}">
                <a16:creationId xmlns:a16="http://schemas.microsoft.com/office/drawing/2014/main" id="{C7124C43-2A22-4FFF-9BDD-0989FAB9E2FC}"/>
              </a:ext>
            </a:extLst>
          </p:cNvPr>
          <p:cNvSpPr>
            <a:spLocks noGrp="1"/>
          </p:cNvSpPr>
          <p:nvPr>
            <p:ph idx="1"/>
          </p:nvPr>
        </p:nvSpPr>
        <p:spPr>
          <a:xfrm>
            <a:off x="457200" y="762000"/>
            <a:ext cx="8229600" cy="5364163"/>
          </a:xfrm>
          <a:ln>
            <a:solidFill>
              <a:srgbClr val="92D050"/>
            </a:solidFill>
          </a:ln>
        </p:spPr>
        <p:txBody>
          <a:bodyPr/>
          <a:lstStyle/>
          <a:p>
            <a:r>
              <a:rPr lang="en-US" dirty="0"/>
              <a:t>An iterator is an object that contains a countable number of values.</a:t>
            </a:r>
          </a:p>
          <a:p>
            <a:r>
              <a:rPr lang="en-US" dirty="0"/>
              <a:t>An iterator is an object that can be iterated upon, meaning that you can traverse through all the values.</a:t>
            </a:r>
          </a:p>
          <a:p>
            <a:r>
              <a:rPr lang="en-IN" dirty="0"/>
              <a:t>Methods:</a:t>
            </a:r>
          </a:p>
          <a:p>
            <a:pPr marL="0" indent="0">
              <a:buNone/>
            </a:pPr>
            <a:r>
              <a:rPr lang="en-IN" dirty="0"/>
              <a:t>	__</a:t>
            </a:r>
            <a:r>
              <a:rPr lang="en-IN" dirty="0" err="1"/>
              <a:t>iter</a:t>
            </a:r>
            <a:r>
              <a:rPr lang="en-IN" dirty="0"/>
              <a:t>__() and __next__()</a:t>
            </a:r>
          </a:p>
        </p:txBody>
      </p:sp>
    </p:spTree>
    <p:extLst>
      <p:ext uri="{BB962C8B-B14F-4D97-AF65-F5344CB8AC3E}">
        <p14:creationId xmlns:p14="http://schemas.microsoft.com/office/powerpoint/2010/main" val="903364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52538-2103-4E2D-8271-CF1318686DFF}"/>
              </a:ext>
            </a:extLst>
          </p:cNvPr>
          <p:cNvSpPr>
            <a:spLocks noGrp="1"/>
          </p:cNvSpPr>
          <p:nvPr>
            <p:ph type="title"/>
          </p:nvPr>
        </p:nvSpPr>
        <p:spPr>
          <a:xfrm>
            <a:off x="457200" y="274638"/>
            <a:ext cx="8229600" cy="563562"/>
          </a:xfrm>
        </p:spPr>
        <p:txBody>
          <a:bodyPr>
            <a:normAutofit fontScale="90000"/>
          </a:bodyPr>
          <a:lstStyle/>
          <a:p>
            <a:br>
              <a:rPr lang="en-IN" dirty="0"/>
            </a:br>
            <a:r>
              <a:rPr lang="en-IN" dirty="0">
                <a:solidFill>
                  <a:srgbClr val="0070C0"/>
                </a:solidFill>
              </a:rPr>
              <a:t>Iterator Vs </a:t>
            </a:r>
            <a:r>
              <a:rPr lang="en-IN" dirty="0" err="1">
                <a:solidFill>
                  <a:srgbClr val="0070C0"/>
                </a:solidFill>
              </a:rPr>
              <a:t>Iterable</a:t>
            </a:r>
            <a:br>
              <a:rPr lang="en-IN" dirty="0"/>
            </a:br>
            <a:endParaRPr lang="en-IN" dirty="0"/>
          </a:p>
        </p:txBody>
      </p:sp>
      <p:sp>
        <p:nvSpPr>
          <p:cNvPr id="3" name="Content Placeholder 2">
            <a:extLst>
              <a:ext uri="{FF2B5EF4-FFF2-40B4-BE49-F238E27FC236}">
                <a16:creationId xmlns:a16="http://schemas.microsoft.com/office/drawing/2014/main" id="{6CC9E0AC-A81E-417C-A179-ACA7828FEAA7}"/>
              </a:ext>
            </a:extLst>
          </p:cNvPr>
          <p:cNvSpPr>
            <a:spLocks noGrp="1"/>
          </p:cNvSpPr>
          <p:nvPr>
            <p:ph idx="1"/>
          </p:nvPr>
        </p:nvSpPr>
        <p:spPr>
          <a:xfrm>
            <a:off x="152400" y="838200"/>
            <a:ext cx="8534400" cy="5867400"/>
          </a:xfrm>
        </p:spPr>
        <p:txBody>
          <a:bodyPr/>
          <a:lstStyle/>
          <a:p>
            <a:pPr algn="just"/>
            <a:r>
              <a:rPr lang="en-US" dirty="0"/>
              <a:t>Lists, tuples, dictionaries, and sets are all </a:t>
            </a:r>
            <a:r>
              <a:rPr lang="en-US" dirty="0" err="1"/>
              <a:t>iterable</a:t>
            </a:r>
            <a:r>
              <a:rPr lang="en-US" dirty="0"/>
              <a:t> objects. They are </a:t>
            </a:r>
            <a:r>
              <a:rPr lang="en-US" dirty="0" err="1"/>
              <a:t>iterable</a:t>
            </a:r>
            <a:r>
              <a:rPr lang="en-US" dirty="0"/>
              <a:t> </a:t>
            </a:r>
            <a:r>
              <a:rPr lang="en-US" i="1" dirty="0"/>
              <a:t>containers</a:t>
            </a:r>
            <a:r>
              <a:rPr lang="en-US" dirty="0"/>
              <a:t> which you can get an iterator from.</a:t>
            </a:r>
          </a:p>
          <a:p>
            <a:pPr algn="just"/>
            <a:r>
              <a:rPr lang="en-IN" dirty="0"/>
              <a:t>All these objects have </a:t>
            </a:r>
            <a:r>
              <a:rPr lang="en-IN" dirty="0" err="1"/>
              <a:t>iter</a:t>
            </a:r>
            <a:r>
              <a:rPr lang="en-IN" dirty="0"/>
              <a:t>() which is used to get an iterator.</a:t>
            </a:r>
          </a:p>
          <a:p>
            <a:pPr algn="just"/>
            <a:r>
              <a:rPr lang="en-IN" dirty="0"/>
              <a:t>Example :</a:t>
            </a:r>
          </a:p>
        </p:txBody>
      </p:sp>
      <p:pic>
        <p:nvPicPr>
          <p:cNvPr id="5" name="Picture 4">
            <a:extLst>
              <a:ext uri="{FF2B5EF4-FFF2-40B4-BE49-F238E27FC236}">
                <a16:creationId xmlns:a16="http://schemas.microsoft.com/office/drawing/2014/main" id="{CB91E9D6-3C05-4ACD-A398-5EC732D21DB0}"/>
              </a:ext>
            </a:extLst>
          </p:cNvPr>
          <p:cNvPicPr>
            <a:picLocks noChangeAspect="1"/>
          </p:cNvPicPr>
          <p:nvPr/>
        </p:nvPicPr>
        <p:blipFill>
          <a:blip r:embed="rId2"/>
          <a:stretch>
            <a:fillRect/>
          </a:stretch>
        </p:blipFill>
        <p:spPr>
          <a:xfrm>
            <a:off x="1295400" y="4495800"/>
            <a:ext cx="5105400" cy="1885950"/>
          </a:xfrm>
          <a:prstGeom prst="rect">
            <a:avLst/>
          </a:prstGeom>
          <a:ln>
            <a:solidFill>
              <a:srgbClr val="00B050"/>
            </a:solidFill>
          </a:ln>
        </p:spPr>
      </p:pic>
      <p:pic>
        <p:nvPicPr>
          <p:cNvPr id="6" name="Picture 5">
            <a:extLst>
              <a:ext uri="{FF2B5EF4-FFF2-40B4-BE49-F238E27FC236}">
                <a16:creationId xmlns:a16="http://schemas.microsoft.com/office/drawing/2014/main" id="{CBBCE62F-538C-4F22-8615-949F7B07E33D}"/>
              </a:ext>
            </a:extLst>
          </p:cNvPr>
          <p:cNvPicPr>
            <a:picLocks noChangeAspect="1"/>
          </p:cNvPicPr>
          <p:nvPr/>
        </p:nvPicPr>
        <p:blipFill>
          <a:blip r:embed="rId3"/>
          <a:stretch>
            <a:fillRect/>
          </a:stretch>
        </p:blipFill>
        <p:spPr>
          <a:xfrm>
            <a:off x="6934200" y="4770756"/>
            <a:ext cx="1038225" cy="1009650"/>
          </a:xfrm>
          <a:prstGeom prst="rect">
            <a:avLst/>
          </a:prstGeom>
        </p:spPr>
      </p:pic>
    </p:spTree>
    <p:extLst>
      <p:ext uri="{BB962C8B-B14F-4D97-AF65-F5344CB8AC3E}">
        <p14:creationId xmlns:p14="http://schemas.microsoft.com/office/powerpoint/2010/main" val="2906301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D74CB-5191-4164-9EA7-7BFC8EAC0640}"/>
              </a:ext>
            </a:extLst>
          </p:cNvPr>
          <p:cNvSpPr>
            <a:spLocks noGrp="1"/>
          </p:cNvSpPr>
          <p:nvPr>
            <p:ph type="title"/>
          </p:nvPr>
        </p:nvSpPr>
        <p:spPr>
          <a:xfrm>
            <a:off x="228600" y="152400"/>
            <a:ext cx="8229600" cy="563562"/>
          </a:xfrm>
        </p:spPr>
        <p:txBody>
          <a:bodyPr>
            <a:normAutofit fontScale="90000"/>
          </a:bodyPr>
          <a:lstStyle/>
          <a:p>
            <a:r>
              <a:rPr lang="en-IN" dirty="0">
                <a:solidFill>
                  <a:srgbClr val="0070C0"/>
                </a:solidFill>
              </a:rPr>
              <a:t>Examples</a:t>
            </a:r>
          </a:p>
        </p:txBody>
      </p:sp>
      <p:pic>
        <p:nvPicPr>
          <p:cNvPr id="4" name="Content Placeholder 3">
            <a:extLst>
              <a:ext uri="{FF2B5EF4-FFF2-40B4-BE49-F238E27FC236}">
                <a16:creationId xmlns:a16="http://schemas.microsoft.com/office/drawing/2014/main" id="{182B5614-AB50-4B18-8AC5-5575C251C7F6}"/>
              </a:ext>
            </a:extLst>
          </p:cNvPr>
          <p:cNvPicPr>
            <a:picLocks noGrp="1" noChangeAspect="1"/>
          </p:cNvPicPr>
          <p:nvPr>
            <p:ph idx="1"/>
          </p:nvPr>
        </p:nvPicPr>
        <p:blipFill>
          <a:blip r:embed="rId2"/>
          <a:stretch>
            <a:fillRect/>
          </a:stretch>
        </p:blipFill>
        <p:spPr>
          <a:xfrm>
            <a:off x="533400" y="1066800"/>
            <a:ext cx="2409825" cy="2505075"/>
          </a:xfrm>
          <a:prstGeom prst="rect">
            <a:avLst/>
          </a:prstGeom>
          <a:ln>
            <a:solidFill>
              <a:srgbClr val="00B050"/>
            </a:solidFill>
          </a:ln>
        </p:spPr>
      </p:pic>
      <p:pic>
        <p:nvPicPr>
          <p:cNvPr id="5" name="Picture 4">
            <a:extLst>
              <a:ext uri="{FF2B5EF4-FFF2-40B4-BE49-F238E27FC236}">
                <a16:creationId xmlns:a16="http://schemas.microsoft.com/office/drawing/2014/main" id="{6440E073-58DB-4A95-9FBD-F21235F0594A}"/>
              </a:ext>
            </a:extLst>
          </p:cNvPr>
          <p:cNvPicPr>
            <a:picLocks noChangeAspect="1"/>
          </p:cNvPicPr>
          <p:nvPr/>
        </p:nvPicPr>
        <p:blipFill>
          <a:blip r:embed="rId3"/>
          <a:stretch>
            <a:fillRect/>
          </a:stretch>
        </p:blipFill>
        <p:spPr>
          <a:xfrm>
            <a:off x="3160712" y="1143000"/>
            <a:ext cx="523875" cy="1809750"/>
          </a:xfrm>
          <a:prstGeom prst="rect">
            <a:avLst/>
          </a:prstGeom>
        </p:spPr>
      </p:pic>
      <p:pic>
        <p:nvPicPr>
          <p:cNvPr id="6" name="Picture 5">
            <a:extLst>
              <a:ext uri="{FF2B5EF4-FFF2-40B4-BE49-F238E27FC236}">
                <a16:creationId xmlns:a16="http://schemas.microsoft.com/office/drawing/2014/main" id="{ED1F63F3-2F67-453E-904B-9E1932A5C460}"/>
              </a:ext>
            </a:extLst>
          </p:cNvPr>
          <p:cNvPicPr>
            <a:picLocks noChangeAspect="1"/>
          </p:cNvPicPr>
          <p:nvPr/>
        </p:nvPicPr>
        <p:blipFill>
          <a:blip r:embed="rId4"/>
          <a:stretch>
            <a:fillRect/>
          </a:stretch>
        </p:blipFill>
        <p:spPr>
          <a:xfrm>
            <a:off x="3963035" y="1248727"/>
            <a:ext cx="4914900" cy="1085850"/>
          </a:xfrm>
          <a:prstGeom prst="rect">
            <a:avLst/>
          </a:prstGeom>
          <a:ln>
            <a:solidFill>
              <a:srgbClr val="00B050"/>
            </a:solidFill>
          </a:ln>
        </p:spPr>
      </p:pic>
    </p:spTree>
    <p:extLst>
      <p:ext uri="{BB962C8B-B14F-4D97-AF65-F5344CB8AC3E}">
        <p14:creationId xmlns:p14="http://schemas.microsoft.com/office/powerpoint/2010/main" val="38785335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9751B-A164-4BDF-809A-D04CF90E4894}"/>
              </a:ext>
            </a:extLst>
          </p:cNvPr>
          <p:cNvSpPr>
            <a:spLocks noGrp="1"/>
          </p:cNvSpPr>
          <p:nvPr>
            <p:ph type="title"/>
          </p:nvPr>
        </p:nvSpPr>
        <p:spPr>
          <a:xfrm>
            <a:off x="457200" y="274638"/>
            <a:ext cx="8229600" cy="457199"/>
          </a:xfrm>
        </p:spPr>
        <p:txBody>
          <a:bodyPr>
            <a:normAutofit fontScale="90000"/>
          </a:bodyPr>
          <a:lstStyle/>
          <a:p>
            <a:br>
              <a:rPr lang="en-IN" dirty="0">
                <a:solidFill>
                  <a:srgbClr val="0070C0"/>
                </a:solidFill>
              </a:rPr>
            </a:br>
            <a:r>
              <a:rPr lang="en-IN" dirty="0">
                <a:solidFill>
                  <a:srgbClr val="0070C0"/>
                </a:solidFill>
              </a:rPr>
              <a:t>Create an Iterator</a:t>
            </a:r>
            <a:br>
              <a:rPr lang="en-IN" dirty="0">
                <a:solidFill>
                  <a:srgbClr val="0070C0"/>
                </a:solidFill>
              </a:rPr>
            </a:br>
            <a:endParaRPr lang="en-IN" dirty="0">
              <a:solidFill>
                <a:srgbClr val="0070C0"/>
              </a:solidFill>
            </a:endParaRPr>
          </a:p>
        </p:txBody>
      </p:sp>
      <p:sp>
        <p:nvSpPr>
          <p:cNvPr id="3" name="Content Placeholder 2">
            <a:extLst>
              <a:ext uri="{FF2B5EF4-FFF2-40B4-BE49-F238E27FC236}">
                <a16:creationId xmlns:a16="http://schemas.microsoft.com/office/drawing/2014/main" id="{096235D4-637B-4356-A4E7-70E829263CB0}"/>
              </a:ext>
            </a:extLst>
          </p:cNvPr>
          <p:cNvSpPr>
            <a:spLocks noGrp="1"/>
          </p:cNvSpPr>
          <p:nvPr>
            <p:ph idx="1"/>
          </p:nvPr>
        </p:nvSpPr>
        <p:spPr>
          <a:xfrm>
            <a:off x="228600" y="914400"/>
            <a:ext cx="8458200" cy="5867400"/>
          </a:xfrm>
          <a:ln>
            <a:solidFill>
              <a:srgbClr val="00B050"/>
            </a:solidFill>
          </a:ln>
        </p:spPr>
        <p:txBody>
          <a:bodyPr/>
          <a:lstStyle/>
          <a:p>
            <a:r>
              <a:rPr lang="en-IN" sz="2400" dirty="0"/>
              <a:t>To create iterator: need to implement __</a:t>
            </a:r>
            <a:r>
              <a:rPr lang="en-IN" sz="2400" dirty="0" err="1"/>
              <a:t>iter</a:t>
            </a:r>
            <a:r>
              <a:rPr lang="en-IN" sz="2400" dirty="0"/>
              <a:t>__(),  __next()__  and __</a:t>
            </a:r>
            <a:r>
              <a:rPr lang="en-IN" sz="2400" dirty="0" err="1"/>
              <a:t>init</a:t>
            </a:r>
            <a:r>
              <a:rPr lang="en-IN" sz="2400" dirty="0"/>
              <a:t>()__ methods.</a:t>
            </a:r>
          </a:p>
          <a:p>
            <a:r>
              <a:rPr lang="en-IN" sz="2400" dirty="0"/>
              <a:t>Example: Create an iterator that returns numbers, starting with 1 and each sequence increase by 1</a:t>
            </a:r>
          </a:p>
          <a:p>
            <a:pPr marL="0" indent="0">
              <a:buNone/>
            </a:pPr>
            <a:endParaRPr lang="en-IN" dirty="0"/>
          </a:p>
          <a:p>
            <a:pPr marL="0" indent="0">
              <a:buNone/>
            </a:pPr>
            <a:endParaRPr lang="en-IN" dirty="0"/>
          </a:p>
          <a:p>
            <a:pPr marL="0" indent="0">
              <a:buNone/>
            </a:pPr>
            <a:endParaRPr lang="en-IN" dirty="0"/>
          </a:p>
          <a:p>
            <a:pPr marL="0" indent="0">
              <a:buNone/>
            </a:pPr>
            <a:endParaRPr lang="en-IN" dirty="0"/>
          </a:p>
        </p:txBody>
      </p:sp>
      <p:pic>
        <p:nvPicPr>
          <p:cNvPr id="5" name="Picture 4">
            <a:extLst>
              <a:ext uri="{FF2B5EF4-FFF2-40B4-BE49-F238E27FC236}">
                <a16:creationId xmlns:a16="http://schemas.microsoft.com/office/drawing/2014/main" id="{3AEC6345-2C8C-429C-BB9E-5484A2A97695}"/>
              </a:ext>
            </a:extLst>
          </p:cNvPr>
          <p:cNvPicPr>
            <a:picLocks noChangeAspect="1"/>
          </p:cNvPicPr>
          <p:nvPr/>
        </p:nvPicPr>
        <p:blipFill>
          <a:blip r:embed="rId2"/>
          <a:stretch>
            <a:fillRect/>
          </a:stretch>
        </p:blipFill>
        <p:spPr>
          <a:xfrm>
            <a:off x="457200" y="2514600"/>
            <a:ext cx="3514725" cy="4068762"/>
          </a:xfrm>
          <a:prstGeom prst="rect">
            <a:avLst/>
          </a:prstGeom>
          <a:ln>
            <a:solidFill>
              <a:srgbClr val="00B050"/>
            </a:solidFill>
          </a:ln>
        </p:spPr>
      </p:pic>
      <p:pic>
        <p:nvPicPr>
          <p:cNvPr id="6" name="Picture 5">
            <a:extLst>
              <a:ext uri="{FF2B5EF4-FFF2-40B4-BE49-F238E27FC236}">
                <a16:creationId xmlns:a16="http://schemas.microsoft.com/office/drawing/2014/main" id="{7986C5C9-09FF-4AA2-8431-53666E2A69C9}"/>
              </a:ext>
            </a:extLst>
          </p:cNvPr>
          <p:cNvPicPr>
            <a:picLocks noChangeAspect="1"/>
          </p:cNvPicPr>
          <p:nvPr/>
        </p:nvPicPr>
        <p:blipFill>
          <a:blip r:embed="rId3"/>
          <a:stretch>
            <a:fillRect/>
          </a:stretch>
        </p:blipFill>
        <p:spPr>
          <a:xfrm>
            <a:off x="4233862" y="2657475"/>
            <a:ext cx="676275" cy="1543050"/>
          </a:xfrm>
          <a:prstGeom prst="rect">
            <a:avLst/>
          </a:prstGeom>
        </p:spPr>
      </p:pic>
    </p:spTree>
    <p:extLst>
      <p:ext uri="{BB962C8B-B14F-4D97-AF65-F5344CB8AC3E}">
        <p14:creationId xmlns:p14="http://schemas.microsoft.com/office/powerpoint/2010/main" val="19824657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33DA4-00B6-4BF4-956B-03EC11E1459A}"/>
              </a:ext>
            </a:extLst>
          </p:cNvPr>
          <p:cNvSpPr>
            <a:spLocks noGrp="1"/>
          </p:cNvSpPr>
          <p:nvPr>
            <p:ph type="title"/>
          </p:nvPr>
        </p:nvSpPr>
        <p:spPr>
          <a:xfrm>
            <a:off x="457200" y="274638"/>
            <a:ext cx="8229600" cy="457199"/>
          </a:xfrm>
        </p:spPr>
        <p:txBody>
          <a:bodyPr>
            <a:normAutofit fontScale="90000"/>
          </a:bodyPr>
          <a:lstStyle/>
          <a:p>
            <a:br>
              <a:rPr lang="en-IN" dirty="0"/>
            </a:br>
            <a:r>
              <a:rPr lang="en-IN" dirty="0" err="1">
                <a:solidFill>
                  <a:srgbClr val="0070C0"/>
                </a:solidFill>
              </a:rPr>
              <a:t>StopIteration</a:t>
            </a:r>
            <a:r>
              <a:rPr lang="en-IN" dirty="0">
                <a:solidFill>
                  <a:srgbClr val="0070C0"/>
                </a:solidFill>
              </a:rPr>
              <a:t> Statement</a:t>
            </a:r>
            <a:br>
              <a:rPr lang="en-IN" dirty="0"/>
            </a:br>
            <a:endParaRPr lang="en-IN" dirty="0"/>
          </a:p>
        </p:txBody>
      </p:sp>
      <p:sp>
        <p:nvSpPr>
          <p:cNvPr id="3" name="Content Placeholder 2">
            <a:extLst>
              <a:ext uri="{FF2B5EF4-FFF2-40B4-BE49-F238E27FC236}">
                <a16:creationId xmlns:a16="http://schemas.microsoft.com/office/drawing/2014/main" id="{9F54E4E2-652B-44A2-A49A-943B82B54E03}"/>
              </a:ext>
            </a:extLst>
          </p:cNvPr>
          <p:cNvSpPr>
            <a:spLocks noGrp="1"/>
          </p:cNvSpPr>
          <p:nvPr>
            <p:ph idx="1"/>
          </p:nvPr>
        </p:nvSpPr>
        <p:spPr>
          <a:xfrm>
            <a:off x="152400" y="731838"/>
            <a:ext cx="8839200" cy="6049962"/>
          </a:xfrm>
          <a:ln>
            <a:solidFill>
              <a:srgbClr val="00B050"/>
            </a:solidFill>
          </a:ln>
        </p:spPr>
        <p:txBody>
          <a:bodyPr/>
          <a:lstStyle/>
          <a:p>
            <a:r>
              <a:rPr lang="en-IN" dirty="0"/>
              <a:t>To prevent the iteration to go on forever, we can use the </a:t>
            </a:r>
            <a:r>
              <a:rPr lang="en-IN" dirty="0" err="1"/>
              <a:t>StopIteration</a:t>
            </a:r>
            <a:r>
              <a:rPr lang="en-IN" dirty="0"/>
              <a:t> statement.</a:t>
            </a:r>
          </a:p>
          <a:p>
            <a:r>
              <a:rPr lang="en-IN" dirty="0"/>
              <a:t>Example:</a:t>
            </a:r>
          </a:p>
          <a:p>
            <a:endParaRPr lang="en-IN" dirty="0"/>
          </a:p>
        </p:txBody>
      </p:sp>
      <p:pic>
        <p:nvPicPr>
          <p:cNvPr id="6" name="Picture 5">
            <a:extLst>
              <a:ext uri="{FF2B5EF4-FFF2-40B4-BE49-F238E27FC236}">
                <a16:creationId xmlns:a16="http://schemas.microsoft.com/office/drawing/2014/main" id="{43FE4D39-E696-427D-81F2-811E80B6D01A}"/>
              </a:ext>
            </a:extLst>
          </p:cNvPr>
          <p:cNvPicPr>
            <a:picLocks noChangeAspect="1"/>
          </p:cNvPicPr>
          <p:nvPr/>
        </p:nvPicPr>
        <p:blipFill>
          <a:blip r:embed="rId2"/>
          <a:stretch>
            <a:fillRect/>
          </a:stretch>
        </p:blipFill>
        <p:spPr>
          <a:xfrm>
            <a:off x="1066800" y="2394857"/>
            <a:ext cx="3219450" cy="4188505"/>
          </a:xfrm>
          <a:prstGeom prst="rect">
            <a:avLst/>
          </a:prstGeom>
          <a:ln>
            <a:solidFill>
              <a:srgbClr val="00B050"/>
            </a:solidFill>
          </a:ln>
        </p:spPr>
      </p:pic>
      <p:pic>
        <p:nvPicPr>
          <p:cNvPr id="7" name="Picture 6">
            <a:extLst>
              <a:ext uri="{FF2B5EF4-FFF2-40B4-BE49-F238E27FC236}">
                <a16:creationId xmlns:a16="http://schemas.microsoft.com/office/drawing/2014/main" id="{7E96DF16-EACF-42B3-9F07-50049E79ED8A}"/>
              </a:ext>
            </a:extLst>
          </p:cNvPr>
          <p:cNvPicPr>
            <a:picLocks noChangeAspect="1"/>
          </p:cNvPicPr>
          <p:nvPr/>
        </p:nvPicPr>
        <p:blipFill>
          <a:blip r:embed="rId3"/>
          <a:stretch>
            <a:fillRect/>
          </a:stretch>
        </p:blipFill>
        <p:spPr>
          <a:xfrm>
            <a:off x="4567236" y="3200400"/>
            <a:ext cx="4119563" cy="457200"/>
          </a:xfrm>
          <a:prstGeom prst="rect">
            <a:avLst/>
          </a:prstGeom>
        </p:spPr>
      </p:pic>
    </p:spTree>
    <p:extLst>
      <p:ext uri="{BB962C8B-B14F-4D97-AF65-F5344CB8AC3E}">
        <p14:creationId xmlns:p14="http://schemas.microsoft.com/office/powerpoint/2010/main" val="8272653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a:solidFill>
                  <a:srgbClr val="0070C0"/>
                </a:solidFill>
              </a:rPr>
              <a:t>SYLLABUS</a:t>
            </a:r>
          </a:p>
        </p:txBody>
      </p:sp>
      <p:sp>
        <p:nvSpPr>
          <p:cNvPr id="3" name="Content Placeholder 2"/>
          <p:cNvSpPr>
            <a:spLocks noGrp="1"/>
          </p:cNvSpPr>
          <p:nvPr>
            <p:ph idx="1"/>
          </p:nvPr>
        </p:nvSpPr>
        <p:spPr>
          <a:xfrm>
            <a:off x="457200" y="1143000"/>
            <a:ext cx="8229600" cy="4983163"/>
          </a:xfrm>
          <a:ln>
            <a:solidFill>
              <a:srgbClr val="00B050"/>
            </a:solidFill>
          </a:ln>
        </p:spPr>
        <p:txBody>
          <a:bodyPr>
            <a:normAutofit fontScale="92500" lnSpcReduction="20000"/>
          </a:bodyPr>
          <a:lstStyle/>
          <a:p>
            <a:pPr>
              <a:lnSpc>
                <a:spcPct val="110000"/>
              </a:lnSpc>
            </a:pPr>
            <a:r>
              <a:rPr lang="en-IN" dirty="0"/>
              <a:t>File Operations </a:t>
            </a:r>
          </a:p>
          <a:p>
            <a:pPr>
              <a:lnSpc>
                <a:spcPct val="110000"/>
              </a:lnSpc>
            </a:pPr>
            <a:r>
              <a:rPr lang="en-IN" dirty="0"/>
              <a:t>Iterators </a:t>
            </a:r>
          </a:p>
          <a:p>
            <a:pPr>
              <a:lnSpc>
                <a:spcPct val="110000"/>
              </a:lnSpc>
            </a:pPr>
            <a:r>
              <a:rPr lang="en-IN" dirty="0"/>
              <a:t> Exception handling </a:t>
            </a:r>
          </a:p>
          <a:p>
            <a:pPr>
              <a:lnSpc>
                <a:spcPct val="110000"/>
              </a:lnSpc>
            </a:pPr>
            <a:r>
              <a:rPr lang="en-IN" dirty="0"/>
              <a:t> Regular Expressions</a:t>
            </a:r>
          </a:p>
          <a:p>
            <a:pPr>
              <a:lnSpc>
                <a:spcPct val="110000"/>
              </a:lnSpc>
            </a:pPr>
            <a:r>
              <a:rPr lang="en-IN" dirty="0"/>
              <a:t> Creating Modules</a:t>
            </a:r>
          </a:p>
          <a:p>
            <a:pPr>
              <a:lnSpc>
                <a:spcPct val="110000"/>
              </a:lnSpc>
            </a:pPr>
            <a:r>
              <a:rPr lang="en-IN" dirty="0"/>
              <a:t>Import Statement</a:t>
            </a:r>
          </a:p>
          <a:p>
            <a:pPr>
              <a:lnSpc>
                <a:spcPct val="110000"/>
              </a:lnSpc>
            </a:pPr>
            <a:r>
              <a:rPr lang="en-IN" dirty="0"/>
              <a:t>Introduction to PIP</a:t>
            </a:r>
          </a:p>
          <a:p>
            <a:pPr>
              <a:lnSpc>
                <a:spcPct val="110000"/>
              </a:lnSpc>
            </a:pPr>
            <a:r>
              <a:rPr lang="en-IN" dirty="0"/>
              <a:t>Installing Packages via PIP</a:t>
            </a:r>
          </a:p>
          <a:p>
            <a:pPr>
              <a:lnSpc>
                <a:spcPct val="110000"/>
              </a:lnSpc>
            </a:pPr>
            <a:r>
              <a:rPr lang="en-IN" dirty="0"/>
              <a:t>Using Python Packages. </a:t>
            </a:r>
            <a:br>
              <a:rPr lang="en-US" dirty="0"/>
            </a:br>
            <a:endParaRPr lang="en-US" dirty="0"/>
          </a:p>
        </p:txBody>
      </p:sp>
    </p:spTree>
    <p:extLst>
      <p:ext uri="{BB962C8B-B14F-4D97-AF65-F5344CB8AC3E}">
        <p14:creationId xmlns:p14="http://schemas.microsoft.com/office/powerpoint/2010/main" val="12776784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1B7CF-4DB6-460E-A2AC-6210BFBF6F27}"/>
              </a:ext>
            </a:extLst>
          </p:cNvPr>
          <p:cNvSpPr>
            <a:spLocks noGrp="1"/>
          </p:cNvSpPr>
          <p:nvPr>
            <p:ph type="title"/>
          </p:nvPr>
        </p:nvSpPr>
        <p:spPr>
          <a:xfrm>
            <a:off x="457200" y="274638"/>
            <a:ext cx="8229600" cy="639762"/>
          </a:xfrm>
        </p:spPr>
        <p:txBody>
          <a:bodyPr>
            <a:normAutofit fontScale="90000"/>
          </a:bodyPr>
          <a:lstStyle/>
          <a:p>
            <a:r>
              <a:rPr lang="en-IN" dirty="0">
                <a:solidFill>
                  <a:srgbClr val="0070C0"/>
                </a:solidFill>
              </a:rPr>
              <a:t>Regular Expression</a:t>
            </a:r>
          </a:p>
        </p:txBody>
      </p:sp>
      <p:sp>
        <p:nvSpPr>
          <p:cNvPr id="3" name="Content Placeholder 2">
            <a:extLst>
              <a:ext uri="{FF2B5EF4-FFF2-40B4-BE49-F238E27FC236}">
                <a16:creationId xmlns:a16="http://schemas.microsoft.com/office/drawing/2014/main" id="{2853E1A5-0EAD-4F90-924A-F791645C7EBE}"/>
              </a:ext>
            </a:extLst>
          </p:cNvPr>
          <p:cNvSpPr>
            <a:spLocks noGrp="1"/>
          </p:cNvSpPr>
          <p:nvPr>
            <p:ph idx="1"/>
          </p:nvPr>
        </p:nvSpPr>
        <p:spPr>
          <a:xfrm>
            <a:off x="152400" y="914400"/>
            <a:ext cx="8534400" cy="5668962"/>
          </a:xfrm>
          <a:ln>
            <a:solidFill>
              <a:srgbClr val="00B050"/>
            </a:solidFill>
          </a:ln>
        </p:spPr>
        <p:txBody>
          <a:bodyPr>
            <a:normAutofit/>
          </a:bodyPr>
          <a:lstStyle/>
          <a:p>
            <a:r>
              <a:rPr lang="en-IN" dirty="0"/>
              <a:t>It is a string that contains special symbols and characters to find and extract the information needed by us from the given data. </a:t>
            </a:r>
          </a:p>
          <a:p>
            <a:r>
              <a:rPr lang="en-IN" dirty="0"/>
              <a:t>RE help us to :</a:t>
            </a:r>
          </a:p>
          <a:p>
            <a:pPr lvl="1"/>
            <a:r>
              <a:rPr lang="en-IN" dirty="0"/>
              <a:t>Search information</a:t>
            </a:r>
          </a:p>
          <a:p>
            <a:pPr lvl="1"/>
            <a:r>
              <a:rPr lang="en-IN" dirty="0"/>
              <a:t>Match</a:t>
            </a:r>
          </a:p>
          <a:p>
            <a:pPr lvl="1"/>
            <a:r>
              <a:rPr lang="en-IN" dirty="0"/>
              <a:t>Find </a:t>
            </a:r>
          </a:p>
          <a:p>
            <a:pPr lvl="1"/>
            <a:r>
              <a:rPr lang="en-IN" dirty="0"/>
              <a:t>Split information</a:t>
            </a:r>
          </a:p>
          <a:p>
            <a:pPr marL="457200" lvl="1" indent="-457200">
              <a:buFont typeface="Arial" panose="020B0604020202020204" pitchFamily="34" charset="0"/>
              <a:buChar char="•"/>
            </a:pPr>
            <a:r>
              <a:rPr lang="en-IN" dirty="0"/>
              <a:t>Module used: </a:t>
            </a:r>
            <a:r>
              <a:rPr lang="en-IN" dirty="0">
                <a:solidFill>
                  <a:srgbClr val="FF0000"/>
                </a:solidFill>
              </a:rPr>
              <a:t>re</a:t>
            </a:r>
          </a:p>
          <a:p>
            <a:pPr marL="457200" lvl="1" indent="-457200">
              <a:buFont typeface="Arial" panose="020B0604020202020204" pitchFamily="34" charset="0"/>
              <a:buChar char="•"/>
            </a:pPr>
            <a:r>
              <a:rPr lang="en-IN" dirty="0"/>
              <a:t>Methods: </a:t>
            </a:r>
            <a:r>
              <a:rPr lang="en-IN" dirty="0">
                <a:solidFill>
                  <a:srgbClr val="FF0000"/>
                </a:solidFill>
              </a:rPr>
              <a:t>search(), match(), </a:t>
            </a:r>
            <a:r>
              <a:rPr lang="en-IN" dirty="0" err="1">
                <a:solidFill>
                  <a:srgbClr val="FF0000"/>
                </a:solidFill>
              </a:rPr>
              <a:t>findall</a:t>
            </a:r>
            <a:r>
              <a:rPr lang="en-IN" dirty="0">
                <a:solidFill>
                  <a:srgbClr val="FF0000"/>
                </a:solidFill>
              </a:rPr>
              <a:t>(), split(), compile() </a:t>
            </a:r>
            <a:r>
              <a:rPr lang="en-IN" dirty="0"/>
              <a:t>etc.</a:t>
            </a:r>
          </a:p>
          <a:p>
            <a:pPr marL="0" lvl="1" indent="0">
              <a:buNone/>
              <a:tabLst>
                <a:tab pos="446088" algn="l"/>
              </a:tabLst>
            </a:pPr>
            <a:endParaRPr lang="en-IN" dirty="0"/>
          </a:p>
          <a:p>
            <a:pPr marL="0" lvl="1" indent="0">
              <a:buNone/>
              <a:tabLst>
                <a:tab pos="446088" algn="l"/>
              </a:tabLst>
            </a:pPr>
            <a:endParaRPr lang="en-IN" dirty="0"/>
          </a:p>
          <a:p>
            <a:pPr lvl="1"/>
            <a:endParaRPr lang="en-IN" dirty="0"/>
          </a:p>
        </p:txBody>
      </p:sp>
    </p:spTree>
    <p:extLst>
      <p:ext uri="{BB962C8B-B14F-4D97-AF65-F5344CB8AC3E}">
        <p14:creationId xmlns:p14="http://schemas.microsoft.com/office/powerpoint/2010/main" val="16607206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429C4-1AB8-4B6E-AE7F-02C91CD2C90D}"/>
              </a:ext>
            </a:extLst>
          </p:cNvPr>
          <p:cNvSpPr>
            <a:spLocks noGrp="1"/>
          </p:cNvSpPr>
          <p:nvPr>
            <p:ph type="title"/>
          </p:nvPr>
        </p:nvSpPr>
        <p:spPr>
          <a:xfrm>
            <a:off x="457200" y="274638"/>
            <a:ext cx="8229600" cy="457199"/>
          </a:xfrm>
        </p:spPr>
        <p:txBody>
          <a:bodyPr>
            <a:normAutofit fontScale="90000"/>
          </a:bodyPr>
          <a:lstStyle/>
          <a:p>
            <a:r>
              <a:rPr lang="en-IN" dirty="0">
                <a:solidFill>
                  <a:srgbClr val="0070C0"/>
                </a:solidFill>
              </a:rPr>
              <a:t>Definition &amp; import statement of RE</a:t>
            </a:r>
          </a:p>
        </p:txBody>
      </p:sp>
      <p:sp>
        <p:nvSpPr>
          <p:cNvPr id="3" name="Content Placeholder 2">
            <a:extLst>
              <a:ext uri="{FF2B5EF4-FFF2-40B4-BE49-F238E27FC236}">
                <a16:creationId xmlns:a16="http://schemas.microsoft.com/office/drawing/2014/main" id="{0286E093-997B-4F46-AB37-DEBCAB10E94E}"/>
              </a:ext>
            </a:extLst>
          </p:cNvPr>
          <p:cNvSpPr>
            <a:spLocks noGrp="1"/>
          </p:cNvSpPr>
          <p:nvPr>
            <p:ph idx="1"/>
          </p:nvPr>
        </p:nvSpPr>
        <p:spPr>
          <a:xfrm>
            <a:off x="76200" y="838200"/>
            <a:ext cx="8610600" cy="5867400"/>
          </a:xfrm>
          <a:ln>
            <a:solidFill>
              <a:srgbClr val="00B050"/>
            </a:solidFill>
          </a:ln>
        </p:spPr>
        <p:txBody>
          <a:bodyPr>
            <a:normAutofit/>
          </a:bodyPr>
          <a:lstStyle/>
          <a:p>
            <a:pPr marL="0" indent="0">
              <a:buNone/>
            </a:pPr>
            <a:r>
              <a:rPr lang="en-IN" dirty="0">
                <a:solidFill>
                  <a:srgbClr val="FF0000"/>
                </a:solidFill>
              </a:rPr>
              <a:t>Def:  Strings containing characters and special symbols.</a:t>
            </a:r>
          </a:p>
          <a:p>
            <a:pPr marL="0" indent="0">
              <a:buNone/>
            </a:pPr>
            <a:r>
              <a:rPr lang="en-IN" dirty="0">
                <a:solidFill>
                  <a:srgbClr val="FF0000"/>
                </a:solidFill>
              </a:rPr>
              <a:t>Ex: </a:t>
            </a:r>
            <a:r>
              <a:rPr lang="en-IN" dirty="0" err="1"/>
              <a:t>r</a:t>
            </a:r>
            <a:r>
              <a:rPr lang="en-IN" dirty="0" err="1">
                <a:solidFill>
                  <a:srgbClr val="00B050"/>
                </a:solidFill>
              </a:rPr>
              <a:t>’m</a:t>
            </a:r>
            <a:r>
              <a:rPr lang="en-IN" dirty="0">
                <a:solidFill>
                  <a:srgbClr val="00B050"/>
                </a:solidFill>
              </a:rPr>
              <a:t>\w\w’   r-&gt; raw string</a:t>
            </a:r>
          </a:p>
          <a:p>
            <a:pPr marL="0" indent="0">
              <a:buNone/>
            </a:pPr>
            <a:r>
              <a:rPr lang="en-IN" dirty="0"/>
              <a:t>To use Regular Expression:</a:t>
            </a:r>
          </a:p>
          <a:p>
            <a:pPr marL="0" indent="0">
              <a:buNone/>
            </a:pPr>
            <a:r>
              <a:rPr lang="en-IN" dirty="0">
                <a:solidFill>
                  <a:srgbClr val="00B050"/>
                </a:solidFill>
              </a:rPr>
              <a:t>import re</a:t>
            </a:r>
          </a:p>
          <a:p>
            <a:pPr marL="0" indent="0">
              <a:buNone/>
            </a:pPr>
            <a:r>
              <a:rPr lang="en-IN" dirty="0">
                <a:solidFill>
                  <a:srgbClr val="FF0000"/>
                </a:solidFill>
              </a:rPr>
              <a:t>Operations:</a:t>
            </a:r>
            <a:endParaRPr lang="en-IN" dirty="0"/>
          </a:p>
          <a:p>
            <a:pPr marL="0" indent="0">
              <a:buNone/>
            </a:pPr>
            <a:r>
              <a:rPr lang="en-IN" dirty="0"/>
              <a:t>Steps: </a:t>
            </a:r>
          </a:p>
          <a:p>
            <a:pPr marL="514350" indent="-514350">
              <a:buAutoNum type="arabicPeriod"/>
            </a:pPr>
            <a:r>
              <a:rPr lang="en-IN" dirty="0"/>
              <a:t>Construct the RE</a:t>
            </a:r>
          </a:p>
          <a:p>
            <a:pPr marL="514350" indent="-514350">
              <a:buAutoNum type="arabicPeriod"/>
            </a:pPr>
            <a:r>
              <a:rPr lang="en-IN" dirty="0"/>
              <a:t>Compile RE</a:t>
            </a:r>
          </a:p>
          <a:p>
            <a:pPr marL="514350" indent="-514350">
              <a:buAutoNum type="arabicPeriod"/>
            </a:pPr>
            <a:r>
              <a:rPr lang="en-IN" dirty="0"/>
              <a:t>Call the Operation Method</a:t>
            </a:r>
          </a:p>
        </p:txBody>
      </p:sp>
    </p:spTree>
    <p:extLst>
      <p:ext uri="{BB962C8B-B14F-4D97-AF65-F5344CB8AC3E}">
        <p14:creationId xmlns:p14="http://schemas.microsoft.com/office/powerpoint/2010/main" val="15135779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EA8B9-9ADA-4CCA-BCF4-00539360B982}"/>
              </a:ext>
            </a:extLst>
          </p:cNvPr>
          <p:cNvSpPr>
            <a:spLocks noGrp="1"/>
          </p:cNvSpPr>
          <p:nvPr>
            <p:ph type="title"/>
          </p:nvPr>
        </p:nvSpPr>
        <p:spPr>
          <a:xfrm>
            <a:off x="457200" y="154895"/>
            <a:ext cx="8229600" cy="683305"/>
          </a:xfrm>
        </p:spPr>
        <p:txBody>
          <a:bodyPr>
            <a:normAutofit fontScale="90000"/>
          </a:bodyPr>
          <a:lstStyle/>
          <a:p>
            <a:r>
              <a:rPr lang="en-IN" dirty="0">
                <a:solidFill>
                  <a:srgbClr val="0070C0"/>
                </a:solidFill>
              </a:rPr>
              <a:t>Methods</a:t>
            </a:r>
          </a:p>
        </p:txBody>
      </p:sp>
      <p:sp>
        <p:nvSpPr>
          <p:cNvPr id="3" name="Content Placeholder 2">
            <a:extLst>
              <a:ext uri="{FF2B5EF4-FFF2-40B4-BE49-F238E27FC236}">
                <a16:creationId xmlns:a16="http://schemas.microsoft.com/office/drawing/2014/main" id="{3DF8AF69-104C-4D6F-8E0C-50672873C93C}"/>
              </a:ext>
            </a:extLst>
          </p:cNvPr>
          <p:cNvSpPr>
            <a:spLocks noGrp="1"/>
          </p:cNvSpPr>
          <p:nvPr>
            <p:ph idx="1"/>
          </p:nvPr>
        </p:nvSpPr>
        <p:spPr>
          <a:xfrm>
            <a:off x="228600" y="838200"/>
            <a:ext cx="8458200" cy="5867400"/>
          </a:xfrm>
          <a:ln>
            <a:solidFill>
              <a:srgbClr val="00B050"/>
            </a:solidFill>
          </a:ln>
        </p:spPr>
        <p:txBody>
          <a:bodyPr/>
          <a:lstStyle/>
          <a:p>
            <a:r>
              <a:rPr lang="en-IN" dirty="0">
                <a:solidFill>
                  <a:srgbClr val="FF0000"/>
                </a:solidFill>
              </a:rPr>
              <a:t>search() </a:t>
            </a:r>
            <a:r>
              <a:rPr lang="en-IN" dirty="0"/>
              <a:t>– search the string according to RE and returns the first string.</a:t>
            </a:r>
          </a:p>
          <a:p>
            <a:r>
              <a:rPr lang="en-IN" dirty="0" err="1">
                <a:solidFill>
                  <a:srgbClr val="FF0000"/>
                </a:solidFill>
              </a:rPr>
              <a:t>findall</a:t>
            </a:r>
            <a:r>
              <a:rPr lang="en-IN" dirty="0">
                <a:solidFill>
                  <a:srgbClr val="FF0000"/>
                </a:solidFill>
              </a:rPr>
              <a:t>() </a:t>
            </a:r>
            <a:r>
              <a:rPr lang="en-IN" dirty="0"/>
              <a:t>–returns all matching strings into a list</a:t>
            </a:r>
          </a:p>
          <a:p>
            <a:r>
              <a:rPr lang="en-IN" dirty="0">
                <a:solidFill>
                  <a:srgbClr val="FF0000"/>
                </a:solidFill>
              </a:rPr>
              <a:t>match() </a:t>
            </a:r>
            <a:r>
              <a:rPr lang="en-IN" dirty="0"/>
              <a:t>– returns the resultant string only if it is found in the beginning of the string.</a:t>
            </a:r>
          </a:p>
          <a:p>
            <a:r>
              <a:rPr lang="en-IN" dirty="0">
                <a:solidFill>
                  <a:srgbClr val="FF0000"/>
                </a:solidFill>
              </a:rPr>
              <a:t>split() </a:t>
            </a:r>
            <a:r>
              <a:rPr lang="en-IN" dirty="0"/>
              <a:t>– splits the string into pieces according to the regular expression and returns the pieces as elements of a list.</a:t>
            </a:r>
          </a:p>
          <a:p>
            <a:r>
              <a:rPr lang="en-IN" dirty="0">
                <a:solidFill>
                  <a:srgbClr val="FF0000"/>
                </a:solidFill>
              </a:rPr>
              <a:t>sub() </a:t>
            </a:r>
            <a:r>
              <a:rPr lang="en-IN" dirty="0"/>
              <a:t>– to replace a string with a new string.</a:t>
            </a:r>
          </a:p>
        </p:txBody>
      </p:sp>
    </p:spTree>
    <p:extLst>
      <p:ext uri="{BB962C8B-B14F-4D97-AF65-F5344CB8AC3E}">
        <p14:creationId xmlns:p14="http://schemas.microsoft.com/office/powerpoint/2010/main" val="21372917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1D1AD-CD83-400B-BDC7-FCF6837A2D06}"/>
              </a:ext>
            </a:extLst>
          </p:cNvPr>
          <p:cNvSpPr>
            <a:spLocks noGrp="1"/>
          </p:cNvSpPr>
          <p:nvPr>
            <p:ph type="title"/>
          </p:nvPr>
        </p:nvSpPr>
        <p:spPr>
          <a:xfrm>
            <a:off x="457200" y="154896"/>
            <a:ext cx="8229600" cy="792162"/>
          </a:xfrm>
        </p:spPr>
        <p:txBody>
          <a:bodyPr/>
          <a:lstStyle/>
          <a:p>
            <a:r>
              <a:rPr lang="en-IN" dirty="0">
                <a:solidFill>
                  <a:srgbClr val="0070C0"/>
                </a:solidFill>
              </a:rPr>
              <a:t>search(), group(), compile()</a:t>
            </a:r>
          </a:p>
        </p:txBody>
      </p:sp>
      <p:pic>
        <p:nvPicPr>
          <p:cNvPr id="4" name="Content Placeholder 3">
            <a:extLst>
              <a:ext uri="{FF2B5EF4-FFF2-40B4-BE49-F238E27FC236}">
                <a16:creationId xmlns:a16="http://schemas.microsoft.com/office/drawing/2014/main" id="{7DDDCFCB-A791-4E0D-8472-DD366067F4CB}"/>
              </a:ext>
            </a:extLst>
          </p:cNvPr>
          <p:cNvPicPr>
            <a:picLocks noGrp="1" noChangeAspect="1"/>
          </p:cNvPicPr>
          <p:nvPr>
            <p:ph idx="1"/>
          </p:nvPr>
        </p:nvPicPr>
        <p:blipFill>
          <a:blip r:embed="rId2"/>
          <a:stretch>
            <a:fillRect/>
          </a:stretch>
        </p:blipFill>
        <p:spPr>
          <a:xfrm>
            <a:off x="457200" y="1088571"/>
            <a:ext cx="3676650" cy="1076325"/>
          </a:xfrm>
          <a:prstGeom prst="rect">
            <a:avLst/>
          </a:prstGeom>
          <a:ln>
            <a:solidFill>
              <a:srgbClr val="00B050"/>
            </a:solidFill>
          </a:ln>
        </p:spPr>
      </p:pic>
      <p:pic>
        <p:nvPicPr>
          <p:cNvPr id="7" name="Picture 6">
            <a:extLst>
              <a:ext uri="{FF2B5EF4-FFF2-40B4-BE49-F238E27FC236}">
                <a16:creationId xmlns:a16="http://schemas.microsoft.com/office/drawing/2014/main" id="{08432A22-A39A-4E59-B871-92E7010CB99C}"/>
              </a:ext>
            </a:extLst>
          </p:cNvPr>
          <p:cNvPicPr>
            <a:picLocks noChangeAspect="1"/>
          </p:cNvPicPr>
          <p:nvPr/>
        </p:nvPicPr>
        <p:blipFill>
          <a:blip r:embed="rId3"/>
          <a:stretch>
            <a:fillRect/>
          </a:stretch>
        </p:blipFill>
        <p:spPr>
          <a:xfrm>
            <a:off x="4396472" y="2164896"/>
            <a:ext cx="1227360" cy="653272"/>
          </a:xfrm>
          <a:prstGeom prst="rect">
            <a:avLst/>
          </a:prstGeom>
          <a:ln>
            <a:solidFill>
              <a:srgbClr val="FF0000"/>
            </a:solidFill>
          </a:ln>
        </p:spPr>
      </p:pic>
      <p:pic>
        <p:nvPicPr>
          <p:cNvPr id="8" name="Picture 7">
            <a:extLst>
              <a:ext uri="{FF2B5EF4-FFF2-40B4-BE49-F238E27FC236}">
                <a16:creationId xmlns:a16="http://schemas.microsoft.com/office/drawing/2014/main" id="{FD3FA192-EA6F-43CE-8489-5551AC594D11}"/>
              </a:ext>
            </a:extLst>
          </p:cNvPr>
          <p:cNvPicPr>
            <a:picLocks noChangeAspect="1"/>
          </p:cNvPicPr>
          <p:nvPr/>
        </p:nvPicPr>
        <p:blipFill>
          <a:blip r:embed="rId4"/>
          <a:stretch>
            <a:fillRect/>
          </a:stretch>
        </p:blipFill>
        <p:spPr>
          <a:xfrm>
            <a:off x="424542" y="2667000"/>
            <a:ext cx="3676649" cy="1171575"/>
          </a:xfrm>
          <a:prstGeom prst="rect">
            <a:avLst/>
          </a:prstGeom>
          <a:ln>
            <a:solidFill>
              <a:srgbClr val="00B050"/>
            </a:solidFill>
          </a:ln>
        </p:spPr>
      </p:pic>
      <p:pic>
        <p:nvPicPr>
          <p:cNvPr id="9" name="Picture 8">
            <a:extLst>
              <a:ext uri="{FF2B5EF4-FFF2-40B4-BE49-F238E27FC236}">
                <a16:creationId xmlns:a16="http://schemas.microsoft.com/office/drawing/2014/main" id="{FDACB165-832E-4F5B-8128-9EEA81531185}"/>
              </a:ext>
            </a:extLst>
          </p:cNvPr>
          <p:cNvPicPr>
            <a:picLocks noChangeAspect="1"/>
          </p:cNvPicPr>
          <p:nvPr/>
        </p:nvPicPr>
        <p:blipFill>
          <a:blip r:embed="rId5"/>
          <a:stretch>
            <a:fillRect/>
          </a:stretch>
        </p:blipFill>
        <p:spPr>
          <a:xfrm>
            <a:off x="478971" y="4418368"/>
            <a:ext cx="4600575" cy="1543050"/>
          </a:xfrm>
          <a:prstGeom prst="rect">
            <a:avLst/>
          </a:prstGeom>
        </p:spPr>
      </p:pic>
      <p:pic>
        <p:nvPicPr>
          <p:cNvPr id="10" name="Picture 9">
            <a:extLst>
              <a:ext uri="{FF2B5EF4-FFF2-40B4-BE49-F238E27FC236}">
                <a16:creationId xmlns:a16="http://schemas.microsoft.com/office/drawing/2014/main" id="{8AAE7AB9-F0F4-4337-8D1D-28AAE8E3CFFA}"/>
              </a:ext>
            </a:extLst>
          </p:cNvPr>
          <p:cNvPicPr>
            <a:picLocks noChangeAspect="1"/>
          </p:cNvPicPr>
          <p:nvPr/>
        </p:nvPicPr>
        <p:blipFill>
          <a:blip r:embed="rId6"/>
          <a:stretch>
            <a:fillRect/>
          </a:stretch>
        </p:blipFill>
        <p:spPr>
          <a:xfrm>
            <a:off x="3733800" y="5924255"/>
            <a:ext cx="5105400" cy="219075"/>
          </a:xfrm>
          <a:prstGeom prst="rect">
            <a:avLst/>
          </a:prstGeom>
          <a:ln>
            <a:solidFill>
              <a:srgbClr val="FF0000"/>
            </a:solidFill>
          </a:ln>
        </p:spPr>
      </p:pic>
      <p:pic>
        <p:nvPicPr>
          <p:cNvPr id="11" name="Picture 10">
            <a:extLst>
              <a:ext uri="{FF2B5EF4-FFF2-40B4-BE49-F238E27FC236}">
                <a16:creationId xmlns:a16="http://schemas.microsoft.com/office/drawing/2014/main" id="{F908A093-7689-4CED-A261-1C8E16DCEFDA}"/>
              </a:ext>
            </a:extLst>
          </p:cNvPr>
          <p:cNvPicPr>
            <a:picLocks noChangeAspect="1"/>
          </p:cNvPicPr>
          <p:nvPr/>
        </p:nvPicPr>
        <p:blipFill>
          <a:blip r:embed="rId7"/>
          <a:stretch>
            <a:fillRect/>
          </a:stretch>
        </p:blipFill>
        <p:spPr>
          <a:xfrm>
            <a:off x="5112204" y="4196700"/>
            <a:ext cx="3171825" cy="1257300"/>
          </a:xfrm>
          <a:prstGeom prst="rect">
            <a:avLst/>
          </a:prstGeom>
          <a:ln>
            <a:solidFill>
              <a:srgbClr val="FF0000"/>
            </a:solidFill>
          </a:ln>
        </p:spPr>
      </p:pic>
    </p:spTree>
    <p:extLst>
      <p:ext uri="{BB962C8B-B14F-4D97-AF65-F5344CB8AC3E}">
        <p14:creationId xmlns:p14="http://schemas.microsoft.com/office/powerpoint/2010/main" val="21423590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09D51-3CB9-4ADD-B0A1-F93D76898A1D}"/>
              </a:ext>
            </a:extLst>
          </p:cNvPr>
          <p:cNvSpPr>
            <a:spLocks noGrp="1"/>
          </p:cNvSpPr>
          <p:nvPr>
            <p:ph type="title"/>
          </p:nvPr>
        </p:nvSpPr>
        <p:spPr>
          <a:xfrm>
            <a:off x="457200" y="274638"/>
            <a:ext cx="8229600" cy="457199"/>
          </a:xfrm>
        </p:spPr>
        <p:txBody>
          <a:bodyPr>
            <a:normAutofit fontScale="90000"/>
          </a:bodyPr>
          <a:lstStyle/>
          <a:p>
            <a:br>
              <a:rPr lang="en-IN" dirty="0"/>
            </a:br>
            <a:r>
              <a:rPr lang="en-IN" dirty="0">
                <a:solidFill>
                  <a:srgbClr val="0070C0"/>
                </a:solidFill>
              </a:rPr>
              <a:t>Sequence Characters in RE</a:t>
            </a:r>
            <a:br>
              <a:rPr lang="en-IN" dirty="0"/>
            </a:br>
            <a:endParaRPr lang="en-IN" dirty="0"/>
          </a:p>
        </p:txBody>
      </p:sp>
      <p:pic>
        <p:nvPicPr>
          <p:cNvPr id="4" name="Content Placeholder 3">
            <a:extLst>
              <a:ext uri="{FF2B5EF4-FFF2-40B4-BE49-F238E27FC236}">
                <a16:creationId xmlns:a16="http://schemas.microsoft.com/office/drawing/2014/main" id="{B50AC748-BE25-4AC0-97CD-CBCEE74D4C02}"/>
              </a:ext>
            </a:extLst>
          </p:cNvPr>
          <p:cNvPicPr>
            <a:picLocks noGrp="1" noChangeAspect="1"/>
          </p:cNvPicPr>
          <p:nvPr>
            <p:ph idx="1"/>
          </p:nvPr>
        </p:nvPicPr>
        <p:blipFill>
          <a:blip r:embed="rId2"/>
          <a:stretch>
            <a:fillRect/>
          </a:stretch>
        </p:blipFill>
        <p:spPr>
          <a:xfrm>
            <a:off x="276225" y="771525"/>
            <a:ext cx="8286750" cy="3724275"/>
          </a:xfrm>
          <a:prstGeom prst="rect">
            <a:avLst/>
          </a:prstGeom>
        </p:spPr>
      </p:pic>
      <p:pic>
        <p:nvPicPr>
          <p:cNvPr id="5" name="Picture 4">
            <a:extLst>
              <a:ext uri="{FF2B5EF4-FFF2-40B4-BE49-F238E27FC236}">
                <a16:creationId xmlns:a16="http://schemas.microsoft.com/office/drawing/2014/main" id="{5CF1238B-FB52-4E17-93E0-99B2E2AFC331}"/>
              </a:ext>
            </a:extLst>
          </p:cNvPr>
          <p:cNvPicPr>
            <a:picLocks noChangeAspect="1"/>
          </p:cNvPicPr>
          <p:nvPr/>
        </p:nvPicPr>
        <p:blipFill>
          <a:blip r:embed="rId3"/>
          <a:stretch>
            <a:fillRect/>
          </a:stretch>
        </p:blipFill>
        <p:spPr>
          <a:xfrm>
            <a:off x="276225" y="4495800"/>
            <a:ext cx="8286750" cy="2362200"/>
          </a:xfrm>
          <a:prstGeom prst="rect">
            <a:avLst/>
          </a:prstGeom>
        </p:spPr>
      </p:pic>
    </p:spTree>
    <p:extLst>
      <p:ext uri="{BB962C8B-B14F-4D97-AF65-F5344CB8AC3E}">
        <p14:creationId xmlns:p14="http://schemas.microsoft.com/office/powerpoint/2010/main" val="7245399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68B41-C9F9-4656-98D3-88FD2827F5A8}"/>
              </a:ext>
            </a:extLst>
          </p:cNvPr>
          <p:cNvSpPr>
            <a:spLocks noGrp="1"/>
          </p:cNvSpPr>
          <p:nvPr>
            <p:ph type="title"/>
          </p:nvPr>
        </p:nvSpPr>
        <p:spPr>
          <a:xfrm>
            <a:off x="457200" y="67810"/>
            <a:ext cx="8229600" cy="457199"/>
          </a:xfrm>
        </p:spPr>
        <p:txBody>
          <a:bodyPr>
            <a:normAutofit fontScale="90000"/>
          </a:bodyPr>
          <a:lstStyle/>
          <a:p>
            <a:r>
              <a:rPr lang="en-IN" dirty="0">
                <a:solidFill>
                  <a:srgbClr val="0070C0"/>
                </a:solidFill>
              </a:rPr>
              <a:t>Examples:</a:t>
            </a:r>
          </a:p>
        </p:txBody>
      </p:sp>
      <p:pic>
        <p:nvPicPr>
          <p:cNvPr id="4" name="Content Placeholder 3">
            <a:extLst>
              <a:ext uri="{FF2B5EF4-FFF2-40B4-BE49-F238E27FC236}">
                <a16:creationId xmlns:a16="http://schemas.microsoft.com/office/drawing/2014/main" id="{B9AFB65A-403C-4E6E-AC2F-CCCD6E870141}"/>
              </a:ext>
            </a:extLst>
          </p:cNvPr>
          <p:cNvPicPr>
            <a:picLocks noGrp="1" noChangeAspect="1"/>
          </p:cNvPicPr>
          <p:nvPr>
            <p:ph idx="1"/>
          </p:nvPr>
        </p:nvPicPr>
        <p:blipFill>
          <a:blip r:embed="rId2"/>
          <a:stretch>
            <a:fillRect/>
          </a:stretch>
        </p:blipFill>
        <p:spPr>
          <a:xfrm>
            <a:off x="304800" y="601209"/>
            <a:ext cx="4476750" cy="1837191"/>
          </a:xfrm>
          <a:prstGeom prst="rect">
            <a:avLst/>
          </a:prstGeom>
          <a:ln>
            <a:solidFill>
              <a:srgbClr val="00B050"/>
            </a:solidFill>
          </a:ln>
        </p:spPr>
      </p:pic>
      <p:pic>
        <p:nvPicPr>
          <p:cNvPr id="6" name="Picture 5">
            <a:extLst>
              <a:ext uri="{FF2B5EF4-FFF2-40B4-BE49-F238E27FC236}">
                <a16:creationId xmlns:a16="http://schemas.microsoft.com/office/drawing/2014/main" id="{224C87DD-C2F9-4548-87A9-14EFAEBCFB08}"/>
              </a:ext>
            </a:extLst>
          </p:cNvPr>
          <p:cNvPicPr>
            <a:picLocks noChangeAspect="1"/>
          </p:cNvPicPr>
          <p:nvPr/>
        </p:nvPicPr>
        <p:blipFill>
          <a:blip r:embed="rId3"/>
          <a:stretch>
            <a:fillRect/>
          </a:stretch>
        </p:blipFill>
        <p:spPr>
          <a:xfrm>
            <a:off x="5029200" y="1107945"/>
            <a:ext cx="1227360" cy="653272"/>
          </a:xfrm>
          <a:prstGeom prst="rect">
            <a:avLst/>
          </a:prstGeom>
          <a:ln>
            <a:solidFill>
              <a:srgbClr val="FF0000"/>
            </a:solidFill>
          </a:ln>
        </p:spPr>
      </p:pic>
      <p:pic>
        <p:nvPicPr>
          <p:cNvPr id="7" name="Picture 6">
            <a:extLst>
              <a:ext uri="{FF2B5EF4-FFF2-40B4-BE49-F238E27FC236}">
                <a16:creationId xmlns:a16="http://schemas.microsoft.com/office/drawing/2014/main" id="{998F6528-D6BE-4B11-9A1A-FDC6F78C2644}"/>
              </a:ext>
            </a:extLst>
          </p:cNvPr>
          <p:cNvPicPr>
            <a:picLocks noChangeAspect="1"/>
          </p:cNvPicPr>
          <p:nvPr/>
        </p:nvPicPr>
        <p:blipFill>
          <a:blip r:embed="rId4"/>
          <a:stretch>
            <a:fillRect/>
          </a:stretch>
        </p:blipFill>
        <p:spPr>
          <a:xfrm>
            <a:off x="304800" y="2590800"/>
            <a:ext cx="4419600" cy="1837191"/>
          </a:xfrm>
          <a:prstGeom prst="rect">
            <a:avLst/>
          </a:prstGeom>
          <a:ln>
            <a:solidFill>
              <a:srgbClr val="00B050"/>
            </a:solidFill>
          </a:ln>
        </p:spPr>
      </p:pic>
      <p:pic>
        <p:nvPicPr>
          <p:cNvPr id="8" name="Picture 7">
            <a:extLst>
              <a:ext uri="{FF2B5EF4-FFF2-40B4-BE49-F238E27FC236}">
                <a16:creationId xmlns:a16="http://schemas.microsoft.com/office/drawing/2014/main" id="{0D37353B-97DE-4CED-8D34-6B6082188971}"/>
              </a:ext>
            </a:extLst>
          </p:cNvPr>
          <p:cNvPicPr>
            <a:picLocks noChangeAspect="1"/>
          </p:cNvPicPr>
          <p:nvPr/>
        </p:nvPicPr>
        <p:blipFill>
          <a:blip r:embed="rId5"/>
          <a:stretch>
            <a:fillRect/>
          </a:stretch>
        </p:blipFill>
        <p:spPr>
          <a:xfrm>
            <a:off x="5029200" y="3657600"/>
            <a:ext cx="1695450" cy="352425"/>
          </a:xfrm>
          <a:prstGeom prst="rect">
            <a:avLst/>
          </a:prstGeom>
          <a:ln>
            <a:solidFill>
              <a:srgbClr val="FF0000"/>
            </a:solidFill>
          </a:ln>
        </p:spPr>
      </p:pic>
      <p:pic>
        <p:nvPicPr>
          <p:cNvPr id="9" name="Picture 8">
            <a:extLst>
              <a:ext uri="{FF2B5EF4-FFF2-40B4-BE49-F238E27FC236}">
                <a16:creationId xmlns:a16="http://schemas.microsoft.com/office/drawing/2014/main" id="{913C8A2D-DA56-465C-A93F-002261564C33}"/>
              </a:ext>
            </a:extLst>
          </p:cNvPr>
          <p:cNvPicPr>
            <a:picLocks noChangeAspect="1"/>
          </p:cNvPicPr>
          <p:nvPr/>
        </p:nvPicPr>
        <p:blipFill>
          <a:blip r:embed="rId6"/>
          <a:stretch>
            <a:fillRect/>
          </a:stretch>
        </p:blipFill>
        <p:spPr>
          <a:xfrm>
            <a:off x="295275" y="4632325"/>
            <a:ext cx="4429125" cy="2057400"/>
          </a:xfrm>
          <a:prstGeom prst="rect">
            <a:avLst/>
          </a:prstGeom>
          <a:ln>
            <a:solidFill>
              <a:srgbClr val="00B050"/>
            </a:solidFill>
          </a:ln>
        </p:spPr>
      </p:pic>
      <p:pic>
        <p:nvPicPr>
          <p:cNvPr id="10" name="Picture 9">
            <a:extLst>
              <a:ext uri="{FF2B5EF4-FFF2-40B4-BE49-F238E27FC236}">
                <a16:creationId xmlns:a16="http://schemas.microsoft.com/office/drawing/2014/main" id="{F8B5C451-D89D-41C2-8D5D-6DC55A96A2D0}"/>
              </a:ext>
            </a:extLst>
          </p:cNvPr>
          <p:cNvPicPr>
            <a:picLocks noChangeAspect="1"/>
          </p:cNvPicPr>
          <p:nvPr/>
        </p:nvPicPr>
        <p:blipFill>
          <a:blip r:embed="rId7"/>
          <a:stretch>
            <a:fillRect/>
          </a:stretch>
        </p:blipFill>
        <p:spPr>
          <a:xfrm>
            <a:off x="5410200" y="5553983"/>
            <a:ext cx="846360" cy="505086"/>
          </a:xfrm>
          <a:prstGeom prst="rect">
            <a:avLst/>
          </a:prstGeom>
          <a:ln>
            <a:solidFill>
              <a:srgbClr val="FF0000"/>
            </a:solidFill>
          </a:ln>
        </p:spPr>
      </p:pic>
    </p:spTree>
    <p:extLst>
      <p:ext uri="{BB962C8B-B14F-4D97-AF65-F5344CB8AC3E}">
        <p14:creationId xmlns:p14="http://schemas.microsoft.com/office/powerpoint/2010/main" val="39025292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D92A646C-1DFC-48EC-834E-2298E5A80BA6}"/>
              </a:ext>
            </a:extLst>
          </p:cNvPr>
          <p:cNvPicPr>
            <a:picLocks noGrp="1" noChangeAspect="1"/>
          </p:cNvPicPr>
          <p:nvPr>
            <p:ph idx="1"/>
          </p:nvPr>
        </p:nvPicPr>
        <p:blipFill>
          <a:blip r:embed="rId2"/>
          <a:stretch>
            <a:fillRect/>
          </a:stretch>
        </p:blipFill>
        <p:spPr>
          <a:xfrm>
            <a:off x="457200" y="228600"/>
            <a:ext cx="4467225" cy="2181225"/>
          </a:xfrm>
          <a:prstGeom prst="rect">
            <a:avLst/>
          </a:prstGeom>
          <a:ln>
            <a:solidFill>
              <a:srgbClr val="00B050"/>
            </a:solidFill>
          </a:ln>
        </p:spPr>
      </p:pic>
      <p:pic>
        <p:nvPicPr>
          <p:cNvPr id="5" name="Picture 4">
            <a:extLst>
              <a:ext uri="{FF2B5EF4-FFF2-40B4-BE49-F238E27FC236}">
                <a16:creationId xmlns:a16="http://schemas.microsoft.com/office/drawing/2014/main" id="{3C60576F-88DE-44A9-BFAE-46D3D091E873}"/>
              </a:ext>
            </a:extLst>
          </p:cNvPr>
          <p:cNvPicPr>
            <a:picLocks noChangeAspect="1"/>
          </p:cNvPicPr>
          <p:nvPr/>
        </p:nvPicPr>
        <p:blipFill>
          <a:blip r:embed="rId3"/>
          <a:stretch>
            <a:fillRect/>
          </a:stretch>
        </p:blipFill>
        <p:spPr>
          <a:xfrm>
            <a:off x="5181601" y="967164"/>
            <a:ext cx="3581400" cy="633035"/>
          </a:xfrm>
          <a:prstGeom prst="rect">
            <a:avLst/>
          </a:prstGeom>
          <a:ln>
            <a:solidFill>
              <a:srgbClr val="FF0000"/>
            </a:solidFill>
          </a:ln>
        </p:spPr>
      </p:pic>
      <p:pic>
        <p:nvPicPr>
          <p:cNvPr id="6" name="Picture 5">
            <a:extLst>
              <a:ext uri="{FF2B5EF4-FFF2-40B4-BE49-F238E27FC236}">
                <a16:creationId xmlns:a16="http://schemas.microsoft.com/office/drawing/2014/main" id="{4973B245-C9A7-420F-BD90-987A861CC196}"/>
              </a:ext>
            </a:extLst>
          </p:cNvPr>
          <p:cNvPicPr>
            <a:picLocks noChangeAspect="1"/>
          </p:cNvPicPr>
          <p:nvPr/>
        </p:nvPicPr>
        <p:blipFill>
          <a:blip r:embed="rId4"/>
          <a:stretch>
            <a:fillRect/>
          </a:stretch>
        </p:blipFill>
        <p:spPr>
          <a:xfrm>
            <a:off x="228600" y="3124200"/>
            <a:ext cx="8143875" cy="2200275"/>
          </a:xfrm>
          <a:prstGeom prst="rect">
            <a:avLst/>
          </a:prstGeom>
          <a:ln>
            <a:solidFill>
              <a:srgbClr val="00B050"/>
            </a:solidFill>
          </a:ln>
        </p:spPr>
      </p:pic>
      <p:pic>
        <p:nvPicPr>
          <p:cNvPr id="7" name="Picture 6">
            <a:extLst>
              <a:ext uri="{FF2B5EF4-FFF2-40B4-BE49-F238E27FC236}">
                <a16:creationId xmlns:a16="http://schemas.microsoft.com/office/drawing/2014/main" id="{DFE54A97-EB8D-4972-AE93-8B77254A3753}"/>
              </a:ext>
            </a:extLst>
          </p:cNvPr>
          <p:cNvPicPr>
            <a:picLocks noChangeAspect="1"/>
          </p:cNvPicPr>
          <p:nvPr/>
        </p:nvPicPr>
        <p:blipFill>
          <a:blip r:embed="rId5"/>
          <a:stretch>
            <a:fillRect/>
          </a:stretch>
        </p:blipFill>
        <p:spPr>
          <a:xfrm>
            <a:off x="1019175" y="5656793"/>
            <a:ext cx="7105650" cy="266700"/>
          </a:xfrm>
          <a:prstGeom prst="rect">
            <a:avLst/>
          </a:prstGeom>
          <a:ln>
            <a:solidFill>
              <a:srgbClr val="FF0000"/>
            </a:solidFill>
          </a:ln>
        </p:spPr>
      </p:pic>
    </p:spTree>
    <p:extLst>
      <p:ext uri="{BB962C8B-B14F-4D97-AF65-F5344CB8AC3E}">
        <p14:creationId xmlns:p14="http://schemas.microsoft.com/office/powerpoint/2010/main" val="3359565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545BDA31-F4ED-44F2-A8F1-67FCAE72C2B1}"/>
              </a:ext>
            </a:extLst>
          </p:cNvPr>
          <p:cNvPicPr>
            <a:picLocks noGrp="1" noChangeAspect="1"/>
          </p:cNvPicPr>
          <p:nvPr>
            <p:ph idx="1"/>
          </p:nvPr>
        </p:nvPicPr>
        <p:blipFill>
          <a:blip r:embed="rId2"/>
          <a:stretch>
            <a:fillRect/>
          </a:stretch>
        </p:blipFill>
        <p:spPr>
          <a:xfrm>
            <a:off x="381000" y="457200"/>
            <a:ext cx="5200650" cy="2581275"/>
          </a:xfrm>
          <a:prstGeom prst="rect">
            <a:avLst/>
          </a:prstGeom>
          <a:ln>
            <a:solidFill>
              <a:srgbClr val="00B050"/>
            </a:solidFill>
          </a:ln>
        </p:spPr>
      </p:pic>
      <p:pic>
        <p:nvPicPr>
          <p:cNvPr id="5" name="Picture 4">
            <a:extLst>
              <a:ext uri="{FF2B5EF4-FFF2-40B4-BE49-F238E27FC236}">
                <a16:creationId xmlns:a16="http://schemas.microsoft.com/office/drawing/2014/main" id="{FAB69DFD-939A-4CDA-AE51-3F3EB333C857}"/>
              </a:ext>
            </a:extLst>
          </p:cNvPr>
          <p:cNvPicPr>
            <a:picLocks noChangeAspect="1"/>
          </p:cNvPicPr>
          <p:nvPr/>
        </p:nvPicPr>
        <p:blipFill>
          <a:blip r:embed="rId3"/>
          <a:stretch>
            <a:fillRect/>
          </a:stretch>
        </p:blipFill>
        <p:spPr>
          <a:xfrm>
            <a:off x="6781800" y="762000"/>
            <a:ext cx="866775" cy="1104900"/>
          </a:xfrm>
          <a:prstGeom prst="rect">
            <a:avLst/>
          </a:prstGeom>
          <a:ln>
            <a:solidFill>
              <a:srgbClr val="FF0000"/>
            </a:solidFill>
          </a:ln>
        </p:spPr>
      </p:pic>
      <p:pic>
        <p:nvPicPr>
          <p:cNvPr id="6" name="Picture 5">
            <a:extLst>
              <a:ext uri="{FF2B5EF4-FFF2-40B4-BE49-F238E27FC236}">
                <a16:creationId xmlns:a16="http://schemas.microsoft.com/office/drawing/2014/main" id="{8FDE3DE7-6700-431C-91F3-F74CBE54AEE9}"/>
              </a:ext>
            </a:extLst>
          </p:cNvPr>
          <p:cNvPicPr>
            <a:picLocks noChangeAspect="1"/>
          </p:cNvPicPr>
          <p:nvPr/>
        </p:nvPicPr>
        <p:blipFill>
          <a:blip r:embed="rId4"/>
          <a:stretch>
            <a:fillRect/>
          </a:stretch>
        </p:blipFill>
        <p:spPr>
          <a:xfrm>
            <a:off x="609600" y="3484789"/>
            <a:ext cx="6858000" cy="2362200"/>
          </a:xfrm>
          <a:prstGeom prst="rect">
            <a:avLst/>
          </a:prstGeom>
          <a:ln>
            <a:solidFill>
              <a:srgbClr val="00B050"/>
            </a:solidFill>
          </a:ln>
        </p:spPr>
      </p:pic>
    </p:spTree>
    <p:extLst>
      <p:ext uri="{BB962C8B-B14F-4D97-AF65-F5344CB8AC3E}">
        <p14:creationId xmlns:p14="http://schemas.microsoft.com/office/powerpoint/2010/main" val="6614271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FFD33-6304-4D32-9799-71539683483A}"/>
              </a:ext>
            </a:extLst>
          </p:cNvPr>
          <p:cNvSpPr>
            <a:spLocks noGrp="1"/>
          </p:cNvSpPr>
          <p:nvPr>
            <p:ph type="title"/>
          </p:nvPr>
        </p:nvSpPr>
        <p:spPr>
          <a:xfrm>
            <a:off x="457200" y="154895"/>
            <a:ext cx="8229600" cy="792162"/>
          </a:xfrm>
        </p:spPr>
        <p:txBody>
          <a:bodyPr/>
          <a:lstStyle/>
          <a:p>
            <a:r>
              <a:rPr lang="en-IN" dirty="0">
                <a:solidFill>
                  <a:srgbClr val="0070C0"/>
                </a:solidFill>
              </a:rPr>
              <a:t>Quantifiers in RE</a:t>
            </a:r>
          </a:p>
        </p:txBody>
      </p:sp>
      <p:graphicFrame>
        <p:nvGraphicFramePr>
          <p:cNvPr id="4" name="Table 4">
            <a:extLst>
              <a:ext uri="{FF2B5EF4-FFF2-40B4-BE49-F238E27FC236}">
                <a16:creationId xmlns:a16="http://schemas.microsoft.com/office/drawing/2014/main" id="{E4649CA6-B716-42B6-93C0-C1787F424B07}"/>
              </a:ext>
            </a:extLst>
          </p:cNvPr>
          <p:cNvGraphicFramePr>
            <a:graphicFrameLocks noGrp="1"/>
          </p:cNvGraphicFramePr>
          <p:nvPr>
            <p:ph idx="1"/>
            <p:extLst>
              <p:ext uri="{D42A27DB-BD31-4B8C-83A1-F6EECF244321}">
                <p14:modId xmlns:p14="http://schemas.microsoft.com/office/powerpoint/2010/main" val="932193212"/>
              </p:ext>
            </p:extLst>
          </p:nvPr>
        </p:nvGraphicFramePr>
        <p:xfrm>
          <a:off x="457200" y="1600200"/>
          <a:ext cx="8229600" cy="330708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1965375772"/>
                    </a:ext>
                  </a:extLst>
                </a:gridCol>
                <a:gridCol w="4114800">
                  <a:extLst>
                    <a:ext uri="{9D8B030D-6E8A-4147-A177-3AD203B41FA5}">
                      <a16:colId xmlns:a16="http://schemas.microsoft.com/office/drawing/2014/main" val="362764643"/>
                    </a:ext>
                  </a:extLst>
                </a:gridCol>
              </a:tblGrid>
              <a:tr h="370840">
                <a:tc>
                  <a:txBody>
                    <a:bodyPr/>
                    <a:lstStyle/>
                    <a:p>
                      <a:r>
                        <a:rPr lang="en-IN" dirty="0"/>
                        <a:t>Character</a:t>
                      </a:r>
                    </a:p>
                  </a:txBody>
                  <a:tcPr/>
                </a:tc>
                <a:tc>
                  <a:txBody>
                    <a:bodyPr/>
                    <a:lstStyle/>
                    <a:p>
                      <a:r>
                        <a:rPr lang="en-IN" dirty="0"/>
                        <a:t>Description</a:t>
                      </a:r>
                    </a:p>
                  </a:txBody>
                  <a:tcPr/>
                </a:tc>
                <a:extLst>
                  <a:ext uri="{0D108BD9-81ED-4DB2-BD59-A6C34878D82A}">
                    <a16:rowId xmlns:a16="http://schemas.microsoft.com/office/drawing/2014/main" val="3340943048"/>
                  </a:ext>
                </a:extLst>
              </a:tr>
              <a:tr h="370840">
                <a:tc>
                  <a:txBody>
                    <a:bodyPr/>
                    <a:lstStyle/>
                    <a:p>
                      <a:r>
                        <a:rPr lang="en-IN" dirty="0"/>
                        <a:t>+</a:t>
                      </a:r>
                    </a:p>
                  </a:txBody>
                  <a:tcPr/>
                </a:tc>
                <a:tc>
                  <a:txBody>
                    <a:bodyPr/>
                    <a:lstStyle/>
                    <a:p>
                      <a:r>
                        <a:rPr lang="en-IN" dirty="0"/>
                        <a:t> 1 or more repetitions of the preceding regroup</a:t>
                      </a:r>
                    </a:p>
                  </a:txBody>
                  <a:tcPr/>
                </a:tc>
                <a:extLst>
                  <a:ext uri="{0D108BD9-81ED-4DB2-BD59-A6C34878D82A}">
                    <a16:rowId xmlns:a16="http://schemas.microsoft.com/office/drawing/2014/main" val="2111826948"/>
                  </a:ext>
                </a:extLst>
              </a:tr>
              <a:tr h="370840">
                <a:tc>
                  <a:txBody>
                    <a:bodyPr/>
                    <a:lstStyle/>
                    <a:p>
                      <a:r>
                        <a:rPr lang="en-IN" dirty="0"/>
                        <a:t>*</a:t>
                      </a:r>
                    </a:p>
                  </a:txBody>
                  <a:tcPr/>
                </a:tc>
                <a:tc>
                  <a:txBody>
                    <a:bodyPr/>
                    <a:lstStyle/>
                    <a:p>
                      <a:r>
                        <a:rPr lang="en-IN" dirty="0"/>
                        <a:t>0 or more repetitions of the preceding regroup</a:t>
                      </a:r>
                    </a:p>
                  </a:txBody>
                  <a:tcPr/>
                </a:tc>
                <a:extLst>
                  <a:ext uri="{0D108BD9-81ED-4DB2-BD59-A6C34878D82A}">
                    <a16:rowId xmlns:a16="http://schemas.microsoft.com/office/drawing/2014/main" val="1721835696"/>
                  </a:ext>
                </a:extLst>
              </a:tr>
              <a:tr h="370840">
                <a:tc>
                  <a:txBody>
                    <a:bodyPr/>
                    <a:lstStyle/>
                    <a:p>
                      <a:r>
                        <a:rPr lang="en-IN"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0 or 1 repetitions of the preceding regroup</a:t>
                      </a:r>
                    </a:p>
                    <a:p>
                      <a:endParaRPr lang="en-IN" dirty="0"/>
                    </a:p>
                  </a:txBody>
                  <a:tcPr/>
                </a:tc>
                <a:extLst>
                  <a:ext uri="{0D108BD9-81ED-4DB2-BD59-A6C34878D82A}">
                    <a16:rowId xmlns:a16="http://schemas.microsoft.com/office/drawing/2014/main" val="3579089596"/>
                  </a:ext>
                </a:extLst>
              </a:tr>
              <a:tr h="370840">
                <a:tc>
                  <a:txBody>
                    <a:bodyPr/>
                    <a:lstStyle/>
                    <a:p>
                      <a:r>
                        <a:rPr lang="en-IN" dirty="0"/>
                        <a:t>{m}</a:t>
                      </a:r>
                    </a:p>
                  </a:txBody>
                  <a:tcPr/>
                </a:tc>
                <a:tc>
                  <a:txBody>
                    <a:bodyPr/>
                    <a:lstStyle/>
                    <a:p>
                      <a:r>
                        <a:rPr lang="en-IN" dirty="0"/>
                        <a:t>Exactly m </a:t>
                      </a:r>
                      <a:r>
                        <a:rPr lang="en-IN" dirty="0" err="1"/>
                        <a:t>occurences</a:t>
                      </a:r>
                      <a:endParaRPr lang="en-IN" dirty="0"/>
                    </a:p>
                  </a:txBody>
                  <a:tcPr/>
                </a:tc>
                <a:extLst>
                  <a:ext uri="{0D108BD9-81ED-4DB2-BD59-A6C34878D82A}">
                    <a16:rowId xmlns:a16="http://schemas.microsoft.com/office/drawing/2014/main" val="1062189612"/>
                  </a:ext>
                </a:extLst>
              </a:tr>
              <a:tr h="370840">
                <a:tc>
                  <a:txBody>
                    <a:bodyPr/>
                    <a:lstStyle/>
                    <a:p>
                      <a:r>
                        <a:rPr lang="en-IN" dirty="0"/>
                        <a:t>{</a:t>
                      </a:r>
                      <a:r>
                        <a:rPr lang="en-IN" dirty="0" err="1"/>
                        <a:t>m,n</a:t>
                      </a:r>
                      <a:r>
                        <a:rPr lang="en-IN" dirty="0"/>
                        <a:t>}</a:t>
                      </a:r>
                    </a:p>
                  </a:txBody>
                  <a:tcPr/>
                </a:tc>
                <a:tc>
                  <a:txBody>
                    <a:bodyPr/>
                    <a:lstStyle/>
                    <a:p>
                      <a:r>
                        <a:rPr lang="en-IN" dirty="0"/>
                        <a:t>From m to n, m defaults to 0, n to infinity</a:t>
                      </a:r>
                    </a:p>
                  </a:txBody>
                  <a:tcPr/>
                </a:tc>
                <a:extLst>
                  <a:ext uri="{0D108BD9-81ED-4DB2-BD59-A6C34878D82A}">
                    <a16:rowId xmlns:a16="http://schemas.microsoft.com/office/drawing/2014/main" val="851804899"/>
                  </a:ext>
                </a:extLst>
              </a:tr>
            </a:tbl>
          </a:graphicData>
        </a:graphic>
      </p:graphicFrame>
    </p:spTree>
    <p:extLst>
      <p:ext uri="{BB962C8B-B14F-4D97-AF65-F5344CB8AC3E}">
        <p14:creationId xmlns:p14="http://schemas.microsoft.com/office/powerpoint/2010/main" val="36484545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03FF9-EA31-46F2-89B9-11B53DA91F60}"/>
              </a:ext>
            </a:extLst>
          </p:cNvPr>
          <p:cNvSpPr>
            <a:spLocks noGrp="1"/>
          </p:cNvSpPr>
          <p:nvPr>
            <p:ph type="title"/>
          </p:nvPr>
        </p:nvSpPr>
        <p:spPr/>
        <p:txBody>
          <a:bodyPr/>
          <a:lstStyle/>
          <a:p>
            <a:r>
              <a:rPr lang="en-IN" dirty="0">
                <a:solidFill>
                  <a:srgbClr val="0070C0"/>
                </a:solidFill>
              </a:rPr>
              <a:t>Examples:</a:t>
            </a:r>
          </a:p>
        </p:txBody>
      </p:sp>
      <p:sp>
        <p:nvSpPr>
          <p:cNvPr id="3" name="Content Placeholder 2">
            <a:extLst>
              <a:ext uri="{FF2B5EF4-FFF2-40B4-BE49-F238E27FC236}">
                <a16:creationId xmlns:a16="http://schemas.microsoft.com/office/drawing/2014/main" id="{FFB32E54-C1DA-4B06-966F-5966CDE1F0B3}"/>
              </a:ext>
            </a:extLst>
          </p:cNvPr>
          <p:cNvSpPr>
            <a:spLocks noGrp="1"/>
          </p:cNvSpPr>
          <p:nvPr>
            <p:ph idx="1"/>
          </p:nvPr>
        </p:nvSpPr>
        <p:spPr>
          <a:ln>
            <a:solidFill>
              <a:srgbClr val="00B050"/>
            </a:solidFill>
          </a:ln>
        </p:spPr>
        <p:txBody>
          <a:bodyPr/>
          <a:lstStyle/>
          <a:p>
            <a:r>
              <a:rPr lang="en-IN" dirty="0"/>
              <a:t>To retrieve the </a:t>
            </a:r>
            <a:r>
              <a:rPr lang="en-IN" dirty="0" err="1"/>
              <a:t>ph</a:t>
            </a:r>
            <a:r>
              <a:rPr lang="en-IN" dirty="0"/>
              <a:t> no. of a person: </a:t>
            </a:r>
            <a:r>
              <a:rPr lang="en-IN" dirty="0">
                <a:solidFill>
                  <a:srgbClr val="00B050"/>
                </a:solidFill>
              </a:rPr>
              <a:t>r’\d+’</a:t>
            </a:r>
          </a:p>
          <a:p>
            <a:r>
              <a:rPr lang="en-IN" dirty="0"/>
              <a:t>To retrieve exactly only name not number from a string: </a:t>
            </a:r>
            <a:r>
              <a:rPr lang="en-IN" dirty="0">
                <a:solidFill>
                  <a:srgbClr val="00B050"/>
                </a:solidFill>
              </a:rPr>
              <a:t>r’\D+’</a:t>
            </a:r>
          </a:p>
          <a:p>
            <a:r>
              <a:rPr lang="en-IN" dirty="0"/>
              <a:t>To find all words starting with an or </a:t>
            </a:r>
            <a:r>
              <a:rPr lang="en-IN" dirty="0" err="1"/>
              <a:t>ak</a:t>
            </a:r>
            <a:r>
              <a:rPr lang="en-IN" dirty="0"/>
              <a:t>: </a:t>
            </a:r>
            <a:r>
              <a:rPr lang="en-IN" dirty="0" err="1">
                <a:solidFill>
                  <a:srgbClr val="00B050"/>
                </a:solidFill>
              </a:rPr>
              <a:t>r’a</a:t>
            </a:r>
            <a:r>
              <a:rPr lang="en-IN" dirty="0">
                <a:solidFill>
                  <a:srgbClr val="00B050"/>
                </a:solidFill>
              </a:rPr>
              <a:t>[</a:t>
            </a:r>
            <a:r>
              <a:rPr lang="en-IN" dirty="0" err="1">
                <a:solidFill>
                  <a:srgbClr val="00B050"/>
                </a:solidFill>
              </a:rPr>
              <a:t>nk</a:t>
            </a:r>
            <a:r>
              <a:rPr lang="en-IN" dirty="0">
                <a:solidFill>
                  <a:srgbClr val="00B050"/>
                </a:solidFill>
              </a:rPr>
              <a:t>][\w]*’</a:t>
            </a:r>
          </a:p>
          <a:p>
            <a:pPr marL="0" indent="0">
              <a:buNone/>
            </a:pPr>
            <a:endParaRPr lang="en-IN" dirty="0"/>
          </a:p>
        </p:txBody>
      </p:sp>
    </p:spTree>
    <p:extLst>
      <p:ext uri="{BB962C8B-B14F-4D97-AF65-F5344CB8AC3E}">
        <p14:creationId xmlns:p14="http://schemas.microsoft.com/office/powerpoint/2010/main" val="17203457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AC097-22CA-4227-A05E-2EBAE87E0C6F}"/>
              </a:ext>
            </a:extLst>
          </p:cNvPr>
          <p:cNvSpPr>
            <a:spLocks noGrp="1"/>
          </p:cNvSpPr>
          <p:nvPr>
            <p:ph type="title"/>
          </p:nvPr>
        </p:nvSpPr>
        <p:spPr>
          <a:xfrm>
            <a:off x="457200" y="274638"/>
            <a:ext cx="8229600" cy="563562"/>
          </a:xfrm>
        </p:spPr>
        <p:txBody>
          <a:bodyPr>
            <a:normAutofit fontScale="90000"/>
          </a:bodyPr>
          <a:lstStyle/>
          <a:p>
            <a:br>
              <a:rPr lang="en-IN" dirty="0">
                <a:solidFill>
                  <a:srgbClr val="0070C0"/>
                </a:solidFill>
              </a:rPr>
            </a:br>
            <a:r>
              <a:rPr lang="en-IN" dirty="0">
                <a:solidFill>
                  <a:srgbClr val="0070C0"/>
                </a:solidFill>
              </a:rPr>
              <a:t>File Operations </a:t>
            </a:r>
            <a:br>
              <a:rPr lang="en-IN" dirty="0"/>
            </a:br>
            <a:endParaRPr lang="en-IN" dirty="0"/>
          </a:p>
        </p:txBody>
      </p:sp>
      <p:sp>
        <p:nvSpPr>
          <p:cNvPr id="3" name="Content Placeholder 2">
            <a:extLst>
              <a:ext uri="{FF2B5EF4-FFF2-40B4-BE49-F238E27FC236}">
                <a16:creationId xmlns:a16="http://schemas.microsoft.com/office/drawing/2014/main" id="{05B9521E-BC4F-469F-B5BF-B476D8D7234F}"/>
              </a:ext>
            </a:extLst>
          </p:cNvPr>
          <p:cNvSpPr>
            <a:spLocks noGrp="1"/>
          </p:cNvSpPr>
          <p:nvPr>
            <p:ph idx="1"/>
          </p:nvPr>
        </p:nvSpPr>
        <p:spPr>
          <a:xfrm>
            <a:off x="152400" y="990600"/>
            <a:ext cx="8763000" cy="5791200"/>
          </a:xfrm>
          <a:ln>
            <a:solidFill>
              <a:srgbClr val="00B050"/>
            </a:solidFill>
          </a:ln>
        </p:spPr>
        <p:txBody>
          <a:bodyPr>
            <a:normAutofit/>
          </a:bodyPr>
          <a:lstStyle/>
          <a:p>
            <a:pPr algn="just"/>
            <a:r>
              <a:rPr lang="en-US" dirty="0"/>
              <a:t>An object that stores data, settings or programming commands in a computer system is called as a file. </a:t>
            </a:r>
          </a:p>
          <a:p>
            <a:pPr algn="just"/>
            <a:r>
              <a:rPr lang="en-US" dirty="0"/>
              <a:t>The data’s used in a program is temporary.</a:t>
            </a:r>
          </a:p>
          <a:p>
            <a:pPr algn="just"/>
            <a:r>
              <a:rPr lang="en-US" dirty="0"/>
              <a:t> The data is lost when the program terminates. </a:t>
            </a:r>
          </a:p>
          <a:p>
            <a:pPr algn="just"/>
            <a:r>
              <a:rPr lang="en-US" dirty="0"/>
              <a:t>A file is used to store data permanently. </a:t>
            </a:r>
          </a:p>
          <a:p>
            <a:pPr algn="just"/>
            <a:r>
              <a:rPr lang="en-US" dirty="0"/>
              <a:t>There are three major file operations:  </a:t>
            </a:r>
          </a:p>
          <a:p>
            <a:pPr lvl="1" algn="just"/>
            <a:r>
              <a:rPr lang="en-US" dirty="0"/>
              <a:t>Opening a file </a:t>
            </a:r>
          </a:p>
          <a:p>
            <a:pPr lvl="1" algn="just"/>
            <a:r>
              <a:rPr lang="en-US" dirty="0"/>
              <a:t>Performing file operations using Read or Write</a:t>
            </a:r>
          </a:p>
          <a:p>
            <a:pPr lvl="1" algn="just"/>
            <a:r>
              <a:rPr lang="en-US" dirty="0"/>
              <a:t>Closing the file</a:t>
            </a:r>
            <a:endParaRPr lang="en-IN" dirty="0"/>
          </a:p>
        </p:txBody>
      </p:sp>
    </p:spTree>
    <p:extLst>
      <p:ext uri="{BB962C8B-B14F-4D97-AF65-F5344CB8AC3E}">
        <p14:creationId xmlns:p14="http://schemas.microsoft.com/office/powerpoint/2010/main" val="11764793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E1C30-4D2A-4CD4-946E-B0294F0A21E7}"/>
              </a:ext>
            </a:extLst>
          </p:cNvPr>
          <p:cNvSpPr>
            <a:spLocks noGrp="1"/>
          </p:cNvSpPr>
          <p:nvPr>
            <p:ph type="title"/>
          </p:nvPr>
        </p:nvSpPr>
        <p:spPr/>
        <p:txBody>
          <a:bodyPr/>
          <a:lstStyle/>
          <a:p>
            <a:r>
              <a:rPr lang="en-IN" dirty="0">
                <a:solidFill>
                  <a:srgbClr val="0070C0"/>
                </a:solidFill>
              </a:rPr>
              <a:t>Special Characters in RE</a:t>
            </a:r>
          </a:p>
        </p:txBody>
      </p:sp>
      <p:graphicFrame>
        <p:nvGraphicFramePr>
          <p:cNvPr id="4" name="Table 4">
            <a:extLst>
              <a:ext uri="{FF2B5EF4-FFF2-40B4-BE49-F238E27FC236}">
                <a16:creationId xmlns:a16="http://schemas.microsoft.com/office/drawing/2014/main" id="{AAD3B46E-41D2-41F4-AD18-D704DB0CCA8B}"/>
              </a:ext>
            </a:extLst>
          </p:cNvPr>
          <p:cNvGraphicFramePr>
            <a:graphicFrameLocks noGrp="1"/>
          </p:cNvGraphicFramePr>
          <p:nvPr>
            <p:ph idx="1"/>
            <p:extLst>
              <p:ext uri="{D42A27DB-BD31-4B8C-83A1-F6EECF244321}">
                <p14:modId xmlns:p14="http://schemas.microsoft.com/office/powerpoint/2010/main" val="862952594"/>
              </p:ext>
            </p:extLst>
          </p:nvPr>
        </p:nvGraphicFramePr>
        <p:xfrm>
          <a:off x="457200" y="1600200"/>
          <a:ext cx="8229600" cy="3606800"/>
        </p:xfrm>
        <a:graphic>
          <a:graphicData uri="http://schemas.openxmlformats.org/drawingml/2006/table">
            <a:tbl>
              <a:tblPr firstRow="1" bandRow="1">
                <a:tableStyleId>{5C22544A-7EE6-4342-B048-85BDC9FD1C3A}</a:tableStyleId>
              </a:tblPr>
              <a:tblGrid>
                <a:gridCol w="1447800">
                  <a:extLst>
                    <a:ext uri="{9D8B030D-6E8A-4147-A177-3AD203B41FA5}">
                      <a16:colId xmlns:a16="http://schemas.microsoft.com/office/drawing/2014/main" val="4114467099"/>
                    </a:ext>
                  </a:extLst>
                </a:gridCol>
                <a:gridCol w="6781800">
                  <a:extLst>
                    <a:ext uri="{9D8B030D-6E8A-4147-A177-3AD203B41FA5}">
                      <a16:colId xmlns:a16="http://schemas.microsoft.com/office/drawing/2014/main" val="47590186"/>
                    </a:ext>
                  </a:extLst>
                </a:gridCol>
              </a:tblGrid>
              <a:tr h="370840">
                <a:tc>
                  <a:txBody>
                    <a:bodyPr/>
                    <a:lstStyle/>
                    <a:p>
                      <a:r>
                        <a:rPr lang="en-IN" dirty="0"/>
                        <a:t>Character</a:t>
                      </a:r>
                    </a:p>
                  </a:txBody>
                  <a:tcPr/>
                </a:tc>
                <a:tc>
                  <a:txBody>
                    <a:bodyPr/>
                    <a:lstStyle/>
                    <a:p>
                      <a:r>
                        <a:rPr lang="en-IN" dirty="0"/>
                        <a:t>Description</a:t>
                      </a:r>
                    </a:p>
                  </a:txBody>
                  <a:tcPr/>
                </a:tc>
                <a:extLst>
                  <a:ext uri="{0D108BD9-81ED-4DB2-BD59-A6C34878D82A}">
                    <a16:rowId xmlns:a16="http://schemas.microsoft.com/office/drawing/2014/main" val="3665550959"/>
                  </a:ext>
                </a:extLst>
              </a:tr>
              <a:tr h="370840">
                <a:tc>
                  <a:txBody>
                    <a:bodyPr/>
                    <a:lstStyle/>
                    <a:p>
                      <a:r>
                        <a:rPr lang="en-IN" dirty="0"/>
                        <a:t>\</a:t>
                      </a:r>
                    </a:p>
                  </a:txBody>
                  <a:tcPr/>
                </a:tc>
                <a:tc>
                  <a:txBody>
                    <a:bodyPr/>
                    <a:lstStyle/>
                    <a:p>
                      <a:r>
                        <a:rPr lang="en-IN" dirty="0"/>
                        <a:t>Escape special character nature</a:t>
                      </a:r>
                    </a:p>
                  </a:txBody>
                  <a:tcPr/>
                </a:tc>
                <a:extLst>
                  <a:ext uri="{0D108BD9-81ED-4DB2-BD59-A6C34878D82A}">
                    <a16:rowId xmlns:a16="http://schemas.microsoft.com/office/drawing/2014/main" val="3664943383"/>
                  </a:ext>
                </a:extLst>
              </a:tr>
              <a:tr h="370840">
                <a:tc>
                  <a:txBody>
                    <a:bodyPr/>
                    <a:lstStyle/>
                    <a:p>
                      <a:r>
                        <a:rPr lang="en-IN" dirty="0"/>
                        <a:t>.</a:t>
                      </a:r>
                    </a:p>
                  </a:txBody>
                  <a:tcPr/>
                </a:tc>
                <a:tc>
                  <a:txBody>
                    <a:bodyPr/>
                    <a:lstStyle/>
                    <a:p>
                      <a:r>
                        <a:rPr lang="en-IN" dirty="0"/>
                        <a:t>Match any character except newline</a:t>
                      </a:r>
                    </a:p>
                  </a:txBody>
                  <a:tcPr/>
                </a:tc>
                <a:extLst>
                  <a:ext uri="{0D108BD9-81ED-4DB2-BD59-A6C34878D82A}">
                    <a16:rowId xmlns:a16="http://schemas.microsoft.com/office/drawing/2014/main" val="633755835"/>
                  </a:ext>
                </a:extLst>
              </a:tr>
              <a:tr h="370840">
                <a:tc>
                  <a:txBody>
                    <a:bodyPr/>
                    <a:lstStyle/>
                    <a:p>
                      <a:r>
                        <a:rPr lang="en-IN" dirty="0"/>
                        <a:t>^</a:t>
                      </a:r>
                    </a:p>
                  </a:txBody>
                  <a:tcPr/>
                </a:tc>
                <a:tc>
                  <a:txBody>
                    <a:bodyPr/>
                    <a:lstStyle/>
                    <a:p>
                      <a:r>
                        <a:rPr lang="en-IN" dirty="0"/>
                        <a:t>Match beginning of a string</a:t>
                      </a:r>
                    </a:p>
                  </a:txBody>
                  <a:tcPr/>
                </a:tc>
                <a:extLst>
                  <a:ext uri="{0D108BD9-81ED-4DB2-BD59-A6C34878D82A}">
                    <a16:rowId xmlns:a16="http://schemas.microsoft.com/office/drawing/2014/main" val="62697276"/>
                  </a:ext>
                </a:extLst>
              </a:tr>
              <a:tr h="370840">
                <a:tc>
                  <a:txBody>
                    <a:bodyPr/>
                    <a:lstStyle/>
                    <a:p>
                      <a:r>
                        <a:rPr lang="en-IN" dirty="0"/>
                        <a:t>$</a:t>
                      </a:r>
                    </a:p>
                  </a:txBody>
                  <a:tcPr/>
                </a:tc>
                <a:tc>
                  <a:txBody>
                    <a:bodyPr/>
                    <a:lstStyle/>
                    <a:p>
                      <a:r>
                        <a:rPr lang="en-IN" dirty="0"/>
                        <a:t>Match ending of a string</a:t>
                      </a:r>
                    </a:p>
                  </a:txBody>
                  <a:tcPr/>
                </a:tc>
                <a:extLst>
                  <a:ext uri="{0D108BD9-81ED-4DB2-BD59-A6C34878D82A}">
                    <a16:rowId xmlns:a16="http://schemas.microsoft.com/office/drawing/2014/main" val="2106655079"/>
                  </a:ext>
                </a:extLst>
              </a:tr>
              <a:tr h="370840">
                <a:tc>
                  <a:txBody>
                    <a:bodyPr/>
                    <a:lstStyle/>
                    <a:p>
                      <a:r>
                        <a:rPr lang="en-IN" dirty="0"/>
                        <a:t>[….]</a:t>
                      </a:r>
                    </a:p>
                  </a:txBody>
                  <a:tcPr/>
                </a:tc>
                <a:tc>
                  <a:txBody>
                    <a:bodyPr/>
                    <a:lstStyle/>
                    <a:p>
                      <a:r>
                        <a:rPr lang="en-IN" dirty="0"/>
                        <a:t>Denote a set of possible characters </a:t>
                      </a:r>
                      <a:r>
                        <a:rPr lang="en-IN" dirty="0" err="1"/>
                        <a:t>eg</a:t>
                      </a:r>
                      <a:r>
                        <a:rPr lang="en-IN" dirty="0"/>
                        <a:t>: [6b-d]  matches any characters 6,b,c,d </a:t>
                      </a:r>
                    </a:p>
                  </a:txBody>
                  <a:tcPr/>
                </a:tc>
                <a:extLst>
                  <a:ext uri="{0D108BD9-81ED-4DB2-BD59-A6C34878D82A}">
                    <a16:rowId xmlns:a16="http://schemas.microsoft.com/office/drawing/2014/main" val="3991283444"/>
                  </a:ext>
                </a:extLst>
              </a:tr>
              <a:tr h="370840">
                <a:tc>
                  <a:txBody>
                    <a:bodyPr/>
                    <a:lstStyle/>
                    <a:p>
                      <a:r>
                        <a:rPr lang="en-IN" dirty="0"/>
                        <a:t>[^….]</a:t>
                      </a:r>
                    </a:p>
                  </a:txBody>
                  <a:tcPr/>
                </a:tc>
                <a:tc>
                  <a:txBody>
                    <a:bodyPr/>
                    <a:lstStyle/>
                    <a:p>
                      <a:r>
                        <a:rPr lang="en-IN" dirty="0"/>
                        <a:t>Matches every character except the one inside the brackets</a:t>
                      </a:r>
                    </a:p>
                  </a:txBody>
                  <a:tcPr/>
                </a:tc>
                <a:extLst>
                  <a:ext uri="{0D108BD9-81ED-4DB2-BD59-A6C34878D82A}">
                    <a16:rowId xmlns:a16="http://schemas.microsoft.com/office/drawing/2014/main" val="2041061303"/>
                  </a:ext>
                </a:extLst>
              </a:tr>
              <a:tr h="370840">
                <a:tc>
                  <a:txBody>
                    <a:bodyPr/>
                    <a:lstStyle/>
                    <a:p>
                      <a:r>
                        <a:rPr lang="en-IN" dirty="0"/>
                        <a:t>(….)</a:t>
                      </a:r>
                    </a:p>
                  </a:txBody>
                  <a:tcPr/>
                </a:tc>
                <a:tc>
                  <a:txBody>
                    <a:bodyPr/>
                    <a:lstStyle/>
                    <a:p>
                      <a:r>
                        <a:rPr lang="en-IN" dirty="0"/>
                        <a:t>Matches the RE inside the () and the result can be captured</a:t>
                      </a:r>
                    </a:p>
                  </a:txBody>
                  <a:tcPr/>
                </a:tc>
                <a:extLst>
                  <a:ext uri="{0D108BD9-81ED-4DB2-BD59-A6C34878D82A}">
                    <a16:rowId xmlns:a16="http://schemas.microsoft.com/office/drawing/2014/main" val="3039998751"/>
                  </a:ext>
                </a:extLst>
              </a:tr>
              <a:tr h="370840">
                <a:tc>
                  <a:txBody>
                    <a:bodyPr/>
                    <a:lstStyle/>
                    <a:p>
                      <a:r>
                        <a:rPr lang="en-IN" dirty="0"/>
                        <a:t>R |S</a:t>
                      </a:r>
                    </a:p>
                  </a:txBody>
                  <a:tcPr/>
                </a:tc>
                <a:tc>
                  <a:txBody>
                    <a:bodyPr/>
                    <a:lstStyle/>
                    <a:p>
                      <a:r>
                        <a:rPr lang="en-IN" dirty="0"/>
                        <a:t>Matches either regex R or regex S</a:t>
                      </a:r>
                    </a:p>
                  </a:txBody>
                  <a:tcPr/>
                </a:tc>
                <a:extLst>
                  <a:ext uri="{0D108BD9-81ED-4DB2-BD59-A6C34878D82A}">
                    <a16:rowId xmlns:a16="http://schemas.microsoft.com/office/drawing/2014/main" val="1692096101"/>
                  </a:ext>
                </a:extLst>
              </a:tr>
            </a:tbl>
          </a:graphicData>
        </a:graphic>
      </p:graphicFrame>
    </p:spTree>
    <p:extLst>
      <p:ext uri="{BB962C8B-B14F-4D97-AF65-F5344CB8AC3E}">
        <p14:creationId xmlns:p14="http://schemas.microsoft.com/office/powerpoint/2010/main" val="38408242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92BF1-777C-4102-82B3-B04DFC730ECA}"/>
              </a:ext>
            </a:extLst>
          </p:cNvPr>
          <p:cNvSpPr>
            <a:spLocks noGrp="1"/>
          </p:cNvSpPr>
          <p:nvPr>
            <p:ph type="title"/>
          </p:nvPr>
        </p:nvSpPr>
        <p:spPr>
          <a:xfrm>
            <a:off x="457200" y="274638"/>
            <a:ext cx="8229600" cy="487362"/>
          </a:xfrm>
        </p:spPr>
        <p:txBody>
          <a:bodyPr>
            <a:normAutofit fontScale="90000"/>
          </a:bodyPr>
          <a:lstStyle/>
          <a:p>
            <a:r>
              <a:rPr lang="en-IN" dirty="0">
                <a:solidFill>
                  <a:srgbClr val="0070C0"/>
                </a:solidFill>
              </a:rPr>
              <a:t>Examples:</a:t>
            </a:r>
          </a:p>
        </p:txBody>
      </p:sp>
      <p:sp>
        <p:nvSpPr>
          <p:cNvPr id="3" name="Content Placeholder 2">
            <a:extLst>
              <a:ext uri="{FF2B5EF4-FFF2-40B4-BE49-F238E27FC236}">
                <a16:creationId xmlns:a16="http://schemas.microsoft.com/office/drawing/2014/main" id="{412FD783-B53F-497F-BDD7-430EBB88B42C}"/>
              </a:ext>
            </a:extLst>
          </p:cNvPr>
          <p:cNvSpPr>
            <a:spLocks noGrp="1"/>
          </p:cNvSpPr>
          <p:nvPr>
            <p:ph idx="1"/>
          </p:nvPr>
        </p:nvSpPr>
        <p:spPr>
          <a:xfrm>
            <a:off x="381000" y="838200"/>
            <a:ext cx="8305800" cy="5943600"/>
          </a:xfrm>
          <a:ln>
            <a:solidFill>
              <a:srgbClr val="00B050"/>
            </a:solidFill>
          </a:ln>
        </p:spPr>
        <p:txBody>
          <a:bodyPr>
            <a:normAutofit fontScale="92500" lnSpcReduction="10000"/>
          </a:bodyPr>
          <a:lstStyle/>
          <a:p>
            <a:r>
              <a:rPr lang="en-IN" dirty="0"/>
              <a:t>Search whether a string starting with He or not: </a:t>
            </a:r>
          </a:p>
          <a:p>
            <a:pPr marL="0" indent="0">
              <a:buNone/>
            </a:pPr>
            <a:r>
              <a:rPr lang="en-IN" dirty="0">
                <a:solidFill>
                  <a:srgbClr val="FF0000"/>
                </a:solidFill>
              </a:rPr>
              <a:t>	search(</a:t>
            </a:r>
            <a:r>
              <a:rPr lang="en-IN" dirty="0" err="1">
                <a:solidFill>
                  <a:srgbClr val="FF0000"/>
                </a:solidFill>
              </a:rPr>
              <a:t>r’^He’,str</a:t>
            </a:r>
            <a:r>
              <a:rPr lang="en-IN" dirty="0">
                <a:solidFill>
                  <a:srgbClr val="FF0000"/>
                </a:solidFill>
              </a:rPr>
              <a:t>)</a:t>
            </a:r>
          </a:p>
          <a:p>
            <a:r>
              <a:rPr lang="en-IN" dirty="0"/>
              <a:t>Search whether a string ending with world or not: 	</a:t>
            </a:r>
            <a:r>
              <a:rPr lang="en-IN" dirty="0">
                <a:solidFill>
                  <a:srgbClr val="FF0000"/>
                </a:solidFill>
              </a:rPr>
              <a:t>search( </a:t>
            </a:r>
            <a:r>
              <a:rPr lang="en-IN" dirty="0" err="1">
                <a:solidFill>
                  <a:srgbClr val="FF0000"/>
                </a:solidFill>
              </a:rPr>
              <a:t>r’world$’,str</a:t>
            </a:r>
            <a:r>
              <a:rPr lang="en-IN" dirty="0">
                <a:solidFill>
                  <a:srgbClr val="FF0000"/>
                </a:solidFill>
              </a:rPr>
              <a:t>)</a:t>
            </a:r>
          </a:p>
          <a:p>
            <a:r>
              <a:rPr lang="en-IN" dirty="0"/>
              <a:t>Search whether a string ending with world or not ( ignore case): </a:t>
            </a:r>
          </a:p>
          <a:p>
            <a:pPr marL="0" indent="0">
              <a:buNone/>
            </a:pPr>
            <a:r>
              <a:rPr lang="en-IN" dirty="0"/>
              <a:t>	</a:t>
            </a:r>
            <a:r>
              <a:rPr lang="en-IN" dirty="0">
                <a:solidFill>
                  <a:srgbClr val="FF0000"/>
                </a:solidFill>
              </a:rPr>
              <a:t>search( </a:t>
            </a:r>
            <a:r>
              <a:rPr lang="en-IN" dirty="0" err="1">
                <a:solidFill>
                  <a:srgbClr val="FF0000"/>
                </a:solidFill>
              </a:rPr>
              <a:t>r’world$’,str</a:t>
            </a:r>
            <a:r>
              <a:rPr lang="en-IN" dirty="0">
                <a:solidFill>
                  <a:srgbClr val="FF0000"/>
                </a:solidFill>
              </a:rPr>
              <a:t>, </a:t>
            </a:r>
            <a:r>
              <a:rPr lang="en-IN" dirty="0" err="1">
                <a:solidFill>
                  <a:srgbClr val="FF0000"/>
                </a:solidFill>
              </a:rPr>
              <a:t>re.ignorecase</a:t>
            </a:r>
            <a:r>
              <a:rPr lang="en-IN" dirty="0">
                <a:solidFill>
                  <a:srgbClr val="FF0000"/>
                </a:solidFill>
              </a:rPr>
              <a:t>)</a:t>
            </a:r>
          </a:p>
          <a:p>
            <a:r>
              <a:rPr lang="en-IN" dirty="0"/>
              <a:t>Retrieve marks and names from a string:</a:t>
            </a:r>
          </a:p>
          <a:p>
            <a:pPr marL="0" indent="0">
              <a:buNone/>
            </a:pPr>
            <a:r>
              <a:rPr lang="en-IN" dirty="0">
                <a:solidFill>
                  <a:srgbClr val="FF0000"/>
                </a:solidFill>
              </a:rPr>
              <a:t>	</a:t>
            </a:r>
            <a:r>
              <a:rPr lang="en-IN" dirty="0" err="1">
                <a:solidFill>
                  <a:srgbClr val="FF0000"/>
                </a:solidFill>
              </a:rPr>
              <a:t>findall</a:t>
            </a:r>
            <a:r>
              <a:rPr lang="en-IN" dirty="0">
                <a:solidFill>
                  <a:srgbClr val="FF0000"/>
                </a:solidFill>
              </a:rPr>
              <a:t>(r’\d{2},str)</a:t>
            </a:r>
          </a:p>
          <a:p>
            <a:pPr marL="0" indent="0">
              <a:buNone/>
            </a:pPr>
            <a:r>
              <a:rPr lang="en-IN" dirty="0">
                <a:solidFill>
                  <a:srgbClr val="FF0000"/>
                </a:solidFill>
              </a:rPr>
              <a:t>	</a:t>
            </a:r>
            <a:r>
              <a:rPr lang="en-IN" dirty="0" err="1">
                <a:solidFill>
                  <a:srgbClr val="FF0000"/>
                </a:solidFill>
              </a:rPr>
              <a:t>findall</a:t>
            </a:r>
            <a:r>
              <a:rPr lang="en-IN" dirty="0">
                <a:solidFill>
                  <a:srgbClr val="FF0000"/>
                </a:solidFill>
              </a:rPr>
              <a:t>(r’[A-Z][a-z]*’,str)</a:t>
            </a:r>
          </a:p>
          <a:p>
            <a:r>
              <a:rPr lang="en-IN" dirty="0"/>
              <a:t>To retrieve the timings am or pm: 	</a:t>
            </a:r>
            <a:r>
              <a:rPr lang="en-IN" dirty="0" err="1">
                <a:solidFill>
                  <a:srgbClr val="FF0000"/>
                </a:solidFill>
              </a:rPr>
              <a:t>findall</a:t>
            </a:r>
            <a:r>
              <a:rPr lang="en-IN" dirty="0">
                <a:solidFill>
                  <a:srgbClr val="FF0000"/>
                </a:solidFill>
              </a:rPr>
              <a:t>(r’\dam|\</a:t>
            </a:r>
            <a:r>
              <a:rPr lang="en-IN" dirty="0" err="1">
                <a:solidFill>
                  <a:srgbClr val="FF0000"/>
                </a:solidFill>
              </a:rPr>
              <a:t>dpm</a:t>
            </a:r>
            <a:r>
              <a:rPr lang="en-IN" dirty="0">
                <a:solidFill>
                  <a:srgbClr val="FF0000"/>
                </a:solidFill>
              </a:rPr>
              <a:t>’, str)</a:t>
            </a:r>
          </a:p>
          <a:p>
            <a:pPr marL="0" indent="0">
              <a:buNone/>
            </a:pPr>
            <a:endParaRPr lang="en-IN" dirty="0">
              <a:solidFill>
                <a:srgbClr val="FF0000"/>
              </a:solidFill>
            </a:endParaRPr>
          </a:p>
          <a:p>
            <a:endParaRPr lang="en-IN" dirty="0"/>
          </a:p>
          <a:p>
            <a:endParaRPr lang="en-IN" dirty="0"/>
          </a:p>
          <a:p>
            <a:endParaRPr lang="en-IN" dirty="0"/>
          </a:p>
        </p:txBody>
      </p:sp>
    </p:spTree>
    <p:extLst>
      <p:ext uri="{BB962C8B-B14F-4D97-AF65-F5344CB8AC3E}">
        <p14:creationId xmlns:p14="http://schemas.microsoft.com/office/powerpoint/2010/main" val="42575140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CE772-B43F-4720-8B35-62F4CEEC9787}"/>
              </a:ext>
            </a:extLst>
          </p:cNvPr>
          <p:cNvSpPr>
            <a:spLocks noGrp="1"/>
          </p:cNvSpPr>
          <p:nvPr>
            <p:ph type="title"/>
          </p:nvPr>
        </p:nvSpPr>
        <p:spPr>
          <a:xfrm>
            <a:off x="457200" y="274638"/>
            <a:ext cx="8229600" cy="457199"/>
          </a:xfrm>
        </p:spPr>
        <p:txBody>
          <a:bodyPr>
            <a:normAutofit fontScale="90000"/>
          </a:bodyPr>
          <a:lstStyle/>
          <a:p>
            <a:r>
              <a:rPr lang="en-IN" dirty="0">
                <a:solidFill>
                  <a:srgbClr val="0070C0"/>
                </a:solidFill>
              </a:rPr>
              <a:t>Exception Handling</a:t>
            </a:r>
          </a:p>
        </p:txBody>
      </p:sp>
      <p:sp>
        <p:nvSpPr>
          <p:cNvPr id="3" name="Content Placeholder 2">
            <a:extLst>
              <a:ext uri="{FF2B5EF4-FFF2-40B4-BE49-F238E27FC236}">
                <a16:creationId xmlns:a16="http://schemas.microsoft.com/office/drawing/2014/main" id="{22DB7DDC-17ED-46FF-973B-5A626F7CEAA3}"/>
              </a:ext>
            </a:extLst>
          </p:cNvPr>
          <p:cNvSpPr>
            <a:spLocks noGrp="1"/>
          </p:cNvSpPr>
          <p:nvPr>
            <p:ph idx="1"/>
          </p:nvPr>
        </p:nvSpPr>
        <p:spPr>
          <a:xfrm>
            <a:off x="228600" y="731838"/>
            <a:ext cx="8458200" cy="5287962"/>
          </a:xfrm>
          <a:ln>
            <a:solidFill>
              <a:srgbClr val="00B050"/>
            </a:solidFill>
          </a:ln>
        </p:spPr>
        <p:txBody>
          <a:bodyPr/>
          <a:lstStyle/>
          <a:p>
            <a:endParaRPr lang="en-IN" dirty="0"/>
          </a:p>
          <a:p>
            <a:r>
              <a:rPr lang="en-IN" dirty="0"/>
              <a:t>Types of Errors:</a:t>
            </a:r>
          </a:p>
          <a:p>
            <a:pPr lvl="1"/>
            <a:r>
              <a:rPr lang="en-IN" dirty="0">
                <a:solidFill>
                  <a:srgbClr val="FF0000"/>
                </a:solidFill>
              </a:rPr>
              <a:t>Compile Time Error</a:t>
            </a:r>
          </a:p>
          <a:p>
            <a:pPr lvl="1"/>
            <a:r>
              <a:rPr lang="en-IN" dirty="0">
                <a:solidFill>
                  <a:srgbClr val="FF0000"/>
                </a:solidFill>
              </a:rPr>
              <a:t>Runtime Error</a:t>
            </a:r>
          </a:p>
          <a:p>
            <a:pPr lvl="1"/>
            <a:r>
              <a:rPr lang="en-IN" dirty="0">
                <a:solidFill>
                  <a:srgbClr val="FF0000"/>
                </a:solidFill>
              </a:rPr>
              <a:t>Logical Error</a:t>
            </a:r>
          </a:p>
          <a:p>
            <a:pPr marL="457200" lvl="1" indent="0">
              <a:buNone/>
            </a:pPr>
            <a:endParaRPr lang="en-IN" dirty="0">
              <a:solidFill>
                <a:srgbClr val="FF0000"/>
              </a:solidFill>
            </a:endParaRPr>
          </a:p>
          <a:p>
            <a:pPr marL="457200" lvl="1" indent="0">
              <a:buNone/>
            </a:pPr>
            <a:endParaRPr lang="en-IN" dirty="0">
              <a:solidFill>
                <a:srgbClr val="FF0000"/>
              </a:solidFill>
            </a:endParaRPr>
          </a:p>
          <a:p>
            <a:pPr marL="457200" lvl="1" indent="0">
              <a:buNone/>
            </a:pPr>
            <a:endParaRPr lang="en-IN" dirty="0"/>
          </a:p>
        </p:txBody>
      </p:sp>
    </p:spTree>
    <p:extLst>
      <p:ext uri="{BB962C8B-B14F-4D97-AF65-F5344CB8AC3E}">
        <p14:creationId xmlns:p14="http://schemas.microsoft.com/office/powerpoint/2010/main" val="17678488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1DC4F-76F8-4D10-869A-5F2E9BE1E55A}"/>
              </a:ext>
            </a:extLst>
          </p:cNvPr>
          <p:cNvSpPr>
            <a:spLocks noGrp="1"/>
          </p:cNvSpPr>
          <p:nvPr>
            <p:ph type="title"/>
          </p:nvPr>
        </p:nvSpPr>
        <p:spPr>
          <a:xfrm>
            <a:off x="457200" y="274638"/>
            <a:ext cx="8229600" cy="411162"/>
          </a:xfrm>
        </p:spPr>
        <p:txBody>
          <a:bodyPr>
            <a:normAutofit fontScale="90000"/>
          </a:bodyPr>
          <a:lstStyle/>
          <a:p>
            <a:br>
              <a:rPr lang="en-IN" dirty="0">
                <a:solidFill>
                  <a:srgbClr val="0070C0"/>
                </a:solidFill>
              </a:rPr>
            </a:br>
            <a:r>
              <a:rPr lang="en-IN" dirty="0">
                <a:solidFill>
                  <a:srgbClr val="0070C0"/>
                </a:solidFill>
              </a:rPr>
              <a:t>Compiler-Time Error</a:t>
            </a:r>
            <a:br>
              <a:rPr lang="en-IN" dirty="0">
                <a:solidFill>
                  <a:srgbClr val="0070C0"/>
                </a:solidFill>
              </a:rPr>
            </a:br>
            <a:endParaRPr lang="en-IN" dirty="0">
              <a:solidFill>
                <a:srgbClr val="0070C0"/>
              </a:solidFill>
            </a:endParaRPr>
          </a:p>
        </p:txBody>
      </p:sp>
      <p:sp>
        <p:nvSpPr>
          <p:cNvPr id="3" name="Content Placeholder 2">
            <a:extLst>
              <a:ext uri="{FF2B5EF4-FFF2-40B4-BE49-F238E27FC236}">
                <a16:creationId xmlns:a16="http://schemas.microsoft.com/office/drawing/2014/main" id="{3479A0D0-A21D-4DC9-85F2-08D96CD39B73}"/>
              </a:ext>
            </a:extLst>
          </p:cNvPr>
          <p:cNvSpPr>
            <a:spLocks noGrp="1"/>
          </p:cNvSpPr>
          <p:nvPr>
            <p:ph idx="1"/>
          </p:nvPr>
        </p:nvSpPr>
        <p:spPr>
          <a:xfrm>
            <a:off x="457200" y="990600"/>
            <a:ext cx="8229600" cy="5135563"/>
          </a:xfrm>
          <a:ln>
            <a:solidFill>
              <a:srgbClr val="00B050"/>
            </a:solidFill>
          </a:ln>
        </p:spPr>
        <p:txBody>
          <a:bodyPr/>
          <a:lstStyle/>
          <a:p>
            <a:r>
              <a:rPr lang="en-IN" dirty="0"/>
              <a:t>Errors are detected by the Python compiler</a:t>
            </a:r>
          </a:p>
        </p:txBody>
      </p:sp>
      <p:pic>
        <p:nvPicPr>
          <p:cNvPr id="5" name="Picture 4">
            <a:extLst>
              <a:ext uri="{FF2B5EF4-FFF2-40B4-BE49-F238E27FC236}">
                <a16:creationId xmlns:a16="http://schemas.microsoft.com/office/drawing/2014/main" id="{EA2B8A06-21A7-4616-8EBC-3A9F83C157D2}"/>
              </a:ext>
            </a:extLst>
          </p:cNvPr>
          <p:cNvPicPr>
            <a:picLocks noChangeAspect="1"/>
          </p:cNvPicPr>
          <p:nvPr/>
        </p:nvPicPr>
        <p:blipFill>
          <a:blip r:embed="rId2"/>
          <a:stretch>
            <a:fillRect/>
          </a:stretch>
        </p:blipFill>
        <p:spPr>
          <a:xfrm>
            <a:off x="1600200" y="2247899"/>
            <a:ext cx="5257800" cy="3790507"/>
          </a:xfrm>
          <a:prstGeom prst="rect">
            <a:avLst/>
          </a:prstGeom>
          <a:ln>
            <a:solidFill>
              <a:srgbClr val="00B050"/>
            </a:solidFill>
          </a:ln>
        </p:spPr>
      </p:pic>
    </p:spTree>
    <p:extLst>
      <p:ext uri="{BB962C8B-B14F-4D97-AF65-F5344CB8AC3E}">
        <p14:creationId xmlns:p14="http://schemas.microsoft.com/office/powerpoint/2010/main" val="28827944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C6506-B76E-41B1-8D6B-BB08D8AE31C0}"/>
              </a:ext>
            </a:extLst>
          </p:cNvPr>
          <p:cNvSpPr>
            <a:spLocks noGrp="1"/>
          </p:cNvSpPr>
          <p:nvPr>
            <p:ph type="title"/>
          </p:nvPr>
        </p:nvSpPr>
        <p:spPr>
          <a:xfrm>
            <a:off x="457200" y="203518"/>
            <a:ext cx="8229600" cy="639762"/>
          </a:xfrm>
        </p:spPr>
        <p:txBody>
          <a:bodyPr>
            <a:normAutofit fontScale="90000"/>
          </a:bodyPr>
          <a:lstStyle/>
          <a:p>
            <a:r>
              <a:rPr lang="en-IN" dirty="0">
                <a:solidFill>
                  <a:srgbClr val="0070C0"/>
                </a:solidFill>
              </a:rPr>
              <a:t>Runtime Errors</a:t>
            </a:r>
          </a:p>
        </p:txBody>
      </p:sp>
      <p:sp>
        <p:nvSpPr>
          <p:cNvPr id="3" name="Content Placeholder 2">
            <a:extLst>
              <a:ext uri="{FF2B5EF4-FFF2-40B4-BE49-F238E27FC236}">
                <a16:creationId xmlns:a16="http://schemas.microsoft.com/office/drawing/2014/main" id="{DF861CFB-5D1A-498D-BB63-3B74ED39555A}"/>
              </a:ext>
            </a:extLst>
          </p:cNvPr>
          <p:cNvSpPr>
            <a:spLocks noGrp="1"/>
          </p:cNvSpPr>
          <p:nvPr>
            <p:ph idx="1"/>
          </p:nvPr>
        </p:nvSpPr>
        <p:spPr>
          <a:xfrm>
            <a:off x="152400" y="990600"/>
            <a:ext cx="8534400" cy="5663882"/>
          </a:xfrm>
          <a:ln>
            <a:solidFill>
              <a:srgbClr val="00B050"/>
            </a:solidFill>
          </a:ln>
        </p:spPr>
        <p:txBody>
          <a:bodyPr/>
          <a:lstStyle/>
          <a:p>
            <a:r>
              <a:rPr lang="en-IN" dirty="0"/>
              <a:t>The errors detected at runtime by PVM.</a:t>
            </a:r>
          </a:p>
          <a:p>
            <a:pPr marL="0" indent="0">
              <a:buNone/>
            </a:pPr>
            <a:r>
              <a:rPr lang="en-IN" dirty="0"/>
              <a:t>Example:</a:t>
            </a:r>
          </a:p>
          <a:p>
            <a:endParaRPr lang="en-IN" dirty="0"/>
          </a:p>
        </p:txBody>
      </p:sp>
      <p:pic>
        <p:nvPicPr>
          <p:cNvPr id="4" name="Picture 3">
            <a:extLst>
              <a:ext uri="{FF2B5EF4-FFF2-40B4-BE49-F238E27FC236}">
                <a16:creationId xmlns:a16="http://schemas.microsoft.com/office/drawing/2014/main" id="{17F1158D-87F7-4543-B99D-293661B29F0B}"/>
              </a:ext>
            </a:extLst>
          </p:cNvPr>
          <p:cNvPicPr>
            <a:picLocks noChangeAspect="1"/>
          </p:cNvPicPr>
          <p:nvPr/>
        </p:nvPicPr>
        <p:blipFill>
          <a:blip r:embed="rId2"/>
          <a:stretch>
            <a:fillRect/>
          </a:stretch>
        </p:blipFill>
        <p:spPr>
          <a:xfrm>
            <a:off x="319405" y="2228850"/>
            <a:ext cx="8372475" cy="2190750"/>
          </a:xfrm>
          <a:prstGeom prst="rect">
            <a:avLst/>
          </a:prstGeom>
          <a:ln>
            <a:solidFill>
              <a:srgbClr val="00B050"/>
            </a:solidFill>
          </a:ln>
        </p:spPr>
      </p:pic>
      <p:pic>
        <p:nvPicPr>
          <p:cNvPr id="7" name="Picture 6">
            <a:extLst>
              <a:ext uri="{FF2B5EF4-FFF2-40B4-BE49-F238E27FC236}">
                <a16:creationId xmlns:a16="http://schemas.microsoft.com/office/drawing/2014/main" id="{314B3979-08FE-4216-8066-9A4048849B5F}"/>
              </a:ext>
            </a:extLst>
          </p:cNvPr>
          <p:cNvPicPr>
            <a:picLocks noChangeAspect="1"/>
          </p:cNvPicPr>
          <p:nvPr/>
        </p:nvPicPr>
        <p:blipFill>
          <a:blip r:embed="rId3"/>
          <a:stretch>
            <a:fillRect/>
          </a:stretch>
        </p:blipFill>
        <p:spPr>
          <a:xfrm>
            <a:off x="319405" y="4578032"/>
            <a:ext cx="8367395" cy="2076450"/>
          </a:xfrm>
          <a:prstGeom prst="rect">
            <a:avLst/>
          </a:prstGeom>
          <a:ln>
            <a:solidFill>
              <a:srgbClr val="00B050"/>
            </a:solidFill>
          </a:ln>
        </p:spPr>
      </p:pic>
    </p:spTree>
    <p:extLst>
      <p:ext uri="{BB962C8B-B14F-4D97-AF65-F5344CB8AC3E}">
        <p14:creationId xmlns:p14="http://schemas.microsoft.com/office/powerpoint/2010/main" val="18130266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21575-E75D-4DD9-8DBC-63D12FBF7DA7}"/>
              </a:ext>
            </a:extLst>
          </p:cNvPr>
          <p:cNvSpPr>
            <a:spLocks noGrp="1"/>
          </p:cNvSpPr>
          <p:nvPr>
            <p:ph type="title"/>
          </p:nvPr>
        </p:nvSpPr>
        <p:spPr>
          <a:xfrm>
            <a:off x="457200" y="274638"/>
            <a:ext cx="8229600" cy="563562"/>
          </a:xfrm>
        </p:spPr>
        <p:txBody>
          <a:bodyPr>
            <a:normAutofit fontScale="90000"/>
          </a:bodyPr>
          <a:lstStyle/>
          <a:p>
            <a:r>
              <a:rPr lang="en-IN" dirty="0">
                <a:solidFill>
                  <a:srgbClr val="0070C0"/>
                </a:solidFill>
              </a:rPr>
              <a:t>Logical Error</a:t>
            </a:r>
          </a:p>
        </p:txBody>
      </p:sp>
      <p:sp>
        <p:nvSpPr>
          <p:cNvPr id="3" name="Content Placeholder 2">
            <a:extLst>
              <a:ext uri="{FF2B5EF4-FFF2-40B4-BE49-F238E27FC236}">
                <a16:creationId xmlns:a16="http://schemas.microsoft.com/office/drawing/2014/main" id="{68FEB6AC-CD60-4F12-AF7B-E6542CFC30D6}"/>
              </a:ext>
            </a:extLst>
          </p:cNvPr>
          <p:cNvSpPr>
            <a:spLocks noGrp="1"/>
          </p:cNvSpPr>
          <p:nvPr>
            <p:ph idx="1"/>
          </p:nvPr>
        </p:nvSpPr>
        <p:spPr>
          <a:xfrm>
            <a:off x="152400" y="838200"/>
            <a:ext cx="8686800" cy="5867400"/>
          </a:xfrm>
          <a:ln>
            <a:solidFill>
              <a:srgbClr val="00B050"/>
            </a:solidFill>
          </a:ln>
        </p:spPr>
        <p:txBody>
          <a:bodyPr/>
          <a:lstStyle/>
          <a:p>
            <a:pPr marL="0" indent="0">
              <a:buNone/>
            </a:pPr>
            <a:r>
              <a:rPr lang="en-IN" dirty="0"/>
              <a:t>When the design of the program itself wrong.</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r>
              <a:rPr lang="en-IN" dirty="0"/>
              <a:t>Salary formula should be :</a:t>
            </a:r>
          </a:p>
          <a:p>
            <a:pPr marL="0" indent="0">
              <a:buNone/>
            </a:pPr>
            <a:r>
              <a:rPr lang="en-IN" dirty="0"/>
              <a:t>Sal=</a:t>
            </a:r>
            <a:r>
              <a:rPr lang="en-IN" dirty="0" err="1"/>
              <a:t>sal</a:t>
            </a:r>
            <a:r>
              <a:rPr lang="en-IN" dirty="0"/>
              <a:t>+ </a:t>
            </a:r>
            <a:r>
              <a:rPr lang="en-IN" dirty="0" err="1"/>
              <a:t>sal</a:t>
            </a:r>
            <a:r>
              <a:rPr lang="en-IN" dirty="0"/>
              <a:t>*15/100</a:t>
            </a:r>
          </a:p>
          <a:p>
            <a:pPr marL="0" indent="0">
              <a:buNone/>
            </a:pPr>
            <a:endParaRPr lang="en-IN" dirty="0"/>
          </a:p>
          <a:p>
            <a:pPr marL="0" indent="0">
              <a:buNone/>
            </a:pPr>
            <a:endParaRPr lang="en-IN" dirty="0"/>
          </a:p>
        </p:txBody>
      </p:sp>
      <p:pic>
        <p:nvPicPr>
          <p:cNvPr id="4" name="Picture 3">
            <a:extLst>
              <a:ext uri="{FF2B5EF4-FFF2-40B4-BE49-F238E27FC236}">
                <a16:creationId xmlns:a16="http://schemas.microsoft.com/office/drawing/2014/main" id="{F8FD5449-816B-40C7-BDDB-4ED893FCD995}"/>
              </a:ext>
            </a:extLst>
          </p:cNvPr>
          <p:cNvPicPr>
            <a:picLocks noChangeAspect="1"/>
          </p:cNvPicPr>
          <p:nvPr/>
        </p:nvPicPr>
        <p:blipFill>
          <a:blip r:embed="rId2"/>
          <a:stretch>
            <a:fillRect/>
          </a:stretch>
        </p:blipFill>
        <p:spPr>
          <a:xfrm>
            <a:off x="762000" y="1828800"/>
            <a:ext cx="5410200" cy="2362200"/>
          </a:xfrm>
          <a:prstGeom prst="rect">
            <a:avLst/>
          </a:prstGeom>
          <a:ln>
            <a:solidFill>
              <a:srgbClr val="00B050"/>
            </a:solidFill>
          </a:ln>
        </p:spPr>
      </p:pic>
    </p:spTree>
    <p:extLst>
      <p:ext uri="{BB962C8B-B14F-4D97-AF65-F5344CB8AC3E}">
        <p14:creationId xmlns:p14="http://schemas.microsoft.com/office/powerpoint/2010/main" val="37868761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15658-48BF-4405-9230-156D442F3816}"/>
              </a:ext>
            </a:extLst>
          </p:cNvPr>
          <p:cNvSpPr>
            <a:spLocks noGrp="1"/>
          </p:cNvSpPr>
          <p:nvPr>
            <p:ph type="title"/>
          </p:nvPr>
        </p:nvSpPr>
        <p:spPr>
          <a:xfrm>
            <a:off x="457200" y="274638"/>
            <a:ext cx="8229600" cy="563562"/>
          </a:xfrm>
        </p:spPr>
        <p:txBody>
          <a:bodyPr>
            <a:normAutofit fontScale="90000"/>
          </a:bodyPr>
          <a:lstStyle/>
          <a:p>
            <a:r>
              <a:rPr lang="en-IN" dirty="0">
                <a:solidFill>
                  <a:srgbClr val="0070C0"/>
                </a:solidFill>
              </a:rPr>
              <a:t>Exceptions</a:t>
            </a:r>
          </a:p>
        </p:txBody>
      </p:sp>
      <p:sp>
        <p:nvSpPr>
          <p:cNvPr id="3" name="Content Placeholder 2">
            <a:extLst>
              <a:ext uri="{FF2B5EF4-FFF2-40B4-BE49-F238E27FC236}">
                <a16:creationId xmlns:a16="http://schemas.microsoft.com/office/drawing/2014/main" id="{D4394032-17F6-46E3-A7A8-E13DA3C41DFA}"/>
              </a:ext>
            </a:extLst>
          </p:cNvPr>
          <p:cNvSpPr>
            <a:spLocks noGrp="1"/>
          </p:cNvSpPr>
          <p:nvPr>
            <p:ph idx="1"/>
          </p:nvPr>
        </p:nvSpPr>
        <p:spPr>
          <a:xfrm>
            <a:off x="228600" y="990600"/>
            <a:ext cx="8686800" cy="5791200"/>
          </a:xfrm>
          <a:ln>
            <a:solidFill>
              <a:srgbClr val="00B050"/>
            </a:solidFill>
          </a:ln>
        </p:spPr>
        <p:txBody>
          <a:bodyPr/>
          <a:lstStyle/>
          <a:p>
            <a:r>
              <a:rPr lang="en-IN" dirty="0"/>
              <a:t>Runtime Errors are known as Exceptions.</a:t>
            </a:r>
          </a:p>
          <a:p>
            <a:r>
              <a:rPr lang="en-IN" dirty="0"/>
              <a:t>Exceptions can be handled by the programmer.</a:t>
            </a:r>
          </a:p>
          <a:p>
            <a:r>
              <a:rPr lang="en-IN" dirty="0"/>
              <a:t>All exceptions are represented as </a:t>
            </a:r>
            <a:r>
              <a:rPr lang="en-IN" dirty="0">
                <a:highlight>
                  <a:srgbClr val="FFFF00"/>
                </a:highlight>
              </a:rPr>
              <a:t>classes</a:t>
            </a:r>
            <a:r>
              <a:rPr lang="en-IN" dirty="0"/>
              <a:t>.</a:t>
            </a:r>
          </a:p>
          <a:p>
            <a:pPr marL="0" indent="0">
              <a:buNone/>
            </a:pPr>
            <a:endParaRPr lang="en-IN" dirty="0"/>
          </a:p>
        </p:txBody>
      </p:sp>
      <p:pic>
        <p:nvPicPr>
          <p:cNvPr id="6" name="Picture 5">
            <a:extLst>
              <a:ext uri="{FF2B5EF4-FFF2-40B4-BE49-F238E27FC236}">
                <a16:creationId xmlns:a16="http://schemas.microsoft.com/office/drawing/2014/main" id="{A8C0D287-A3BA-4178-90A9-20C627A48E7C}"/>
              </a:ext>
            </a:extLst>
          </p:cNvPr>
          <p:cNvPicPr>
            <a:picLocks noChangeAspect="1"/>
          </p:cNvPicPr>
          <p:nvPr/>
        </p:nvPicPr>
        <p:blipFill>
          <a:blip r:embed="rId2"/>
          <a:stretch>
            <a:fillRect/>
          </a:stretch>
        </p:blipFill>
        <p:spPr>
          <a:xfrm>
            <a:off x="457200" y="2755741"/>
            <a:ext cx="8229600" cy="4278618"/>
          </a:xfrm>
          <a:prstGeom prst="rect">
            <a:avLst/>
          </a:prstGeom>
          <a:ln>
            <a:solidFill>
              <a:srgbClr val="00B050"/>
            </a:solidFill>
          </a:ln>
        </p:spPr>
      </p:pic>
    </p:spTree>
    <p:extLst>
      <p:ext uri="{BB962C8B-B14F-4D97-AF65-F5344CB8AC3E}">
        <p14:creationId xmlns:p14="http://schemas.microsoft.com/office/powerpoint/2010/main" val="1944208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F332F-E808-41EA-AB3A-59EC6297ED53}"/>
              </a:ext>
            </a:extLst>
          </p:cNvPr>
          <p:cNvSpPr>
            <a:spLocks noGrp="1"/>
          </p:cNvSpPr>
          <p:nvPr>
            <p:ph type="title"/>
          </p:nvPr>
        </p:nvSpPr>
        <p:spPr>
          <a:xfrm>
            <a:off x="457200" y="274638"/>
            <a:ext cx="8229600" cy="639762"/>
          </a:xfrm>
        </p:spPr>
        <p:txBody>
          <a:bodyPr>
            <a:normAutofit fontScale="90000"/>
          </a:bodyPr>
          <a:lstStyle/>
          <a:p>
            <a:r>
              <a:rPr lang="en-IN" dirty="0">
                <a:solidFill>
                  <a:srgbClr val="0070C0"/>
                </a:solidFill>
              </a:rPr>
              <a:t>Types of Exception Classes</a:t>
            </a:r>
          </a:p>
        </p:txBody>
      </p:sp>
      <p:pic>
        <p:nvPicPr>
          <p:cNvPr id="2050" name="Picture 2" descr="Exception handling in python - try/except/else/finally ~ DevinLine ...">
            <a:extLst>
              <a:ext uri="{FF2B5EF4-FFF2-40B4-BE49-F238E27FC236}">
                <a16:creationId xmlns:a16="http://schemas.microsoft.com/office/drawing/2014/main" id="{F46CBF94-0926-4BAD-8EAB-0EE44272772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1000" y="1600200"/>
            <a:ext cx="8610600" cy="4800600"/>
          </a:xfrm>
          <a:prstGeom prst="rect">
            <a:avLst/>
          </a:prstGeom>
          <a:noFill/>
          <a:ln>
            <a:solidFill>
              <a:srgbClr val="00B05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2782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A816B-EB48-4636-A0FA-306793B31F32}"/>
              </a:ext>
            </a:extLst>
          </p:cNvPr>
          <p:cNvSpPr>
            <a:spLocks noGrp="1"/>
          </p:cNvSpPr>
          <p:nvPr>
            <p:ph type="title"/>
          </p:nvPr>
        </p:nvSpPr>
        <p:spPr>
          <a:xfrm>
            <a:off x="457200" y="274638"/>
            <a:ext cx="8229600" cy="411162"/>
          </a:xfrm>
        </p:spPr>
        <p:txBody>
          <a:bodyPr>
            <a:normAutofit fontScale="90000"/>
          </a:bodyPr>
          <a:lstStyle/>
          <a:p>
            <a:r>
              <a:rPr lang="en-IN" dirty="0">
                <a:solidFill>
                  <a:srgbClr val="0070C0"/>
                </a:solidFill>
              </a:rPr>
              <a:t>Exception Handling</a:t>
            </a:r>
          </a:p>
        </p:txBody>
      </p:sp>
      <p:sp>
        <p:nvSpPr>
          <p:cNvPr id="3" name="Content Placeholder 2">
            <a:extLst>
              <a:ext uri="{FF2B5EF4-FFF2-40B4-BE49-F238E27FC236}">
                <a16:creationId xmlns:a16="http://schemas.microsoft.com/office/drawing/2014/main" id="{88F14957-E100-412D-BAD3-72399853D7CE}"/>
              </a:ext>
            </a:extLst>
          </p:cNvPr>
          <p:cNvSpPr>
            <a:spLocks noGrp="1"/>
          </p:cNvSpPr>
          <p:nvPr>
            <p:ph idx="1"/>
          </p:nvPr>
        </p:nvSpPr>
        <p:spPr>
          <a:xfrm>
            <a:off x="152400" y="762000"/>
            <a:ext cx="8534400" cy="5943600"/>
          </a:xfrm>
          <a:ln>
            <a:solidFill>
              <a:srgbClr val="00B050"/>
            </a:solidFill>
          </a:ln>
        </p:spPr>
        <p:txBody>
          <a:bodyPr/>
          <a:lstStyle/>
          <a:p>
            <a:r>
              <a:rPr lang="en-IN" dirty="0">
                <a:solidFill>
                  <a:srgbClr val="FF0000"/>
                </a:solidFill>
              </a:rPr>
              <a:t>Need: </a:t>
            </a:r>
            <a:r>
              <a:rPr lang="en-IN" dirty="0"/>
              <a:t>to give an appropriate message to the user and continue execution.</a:t>
            </a:r>
          </a:p>
          <a:p>
            <a:r>
              <a:rPr lang="en-IN" dirty="0"/>
              <a:t>Steps:</a:t>
            </a:r>
          </a:p>
          <a:p>
            <a:pPr lvl="1"/>
            <a:r>
              <a:rPr lang="en-IN" dirty="0"/>
              <a:t>Step1.Observe the program statements where there may be a possibility of exceptions.</a:t>
            </a:r>
          </a:p>
          <a:p>
            <a:pPr lvl="1"/>
            <a:r>
              <a:rPr lang="en-IN" dirty="0"/>
              <a:t>Step 2. To send the error message</a:t>
            </a:r>
          </a:p>
          <a:p>
            <a:pPr lvl="1"/>
            <a:r>
              <a:rPr lang="en-IN" dirty="0"/>
              <a:t>Step 3: To receive the error message and take corrective action</a:t>
            </a:r>
          </a:p>
          <a:p>
            <a:pPr marL="457200" lvl="1" indent="0">
              <a:buNone/>
            </a:pPr>
            <a:endParaRPr lang="en-IN" dirty="0"/>
          </a:p>
        </p:txBody>
      </p:sp>
    </p:spTree>
    <p:extLst>
      <p:ext uri="{BB962C8B-B14F-4D97-AF65-F5344CB8AC3E}">
        <p14:creationId xmlns:p14="http://schemas.microsoft.com/office/powerpoint/2010/main" val="46889455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06C97-C54C-423F-8DC5-E4540F638F90}"/>
              </a:ext>
            </a:extLst>
          </p:cNvPr>
          <p:cNvSpPr>
            <a:spLocks noGrp="1"/>
          </p:cNvSpPr>
          <p:nvPr>
            <p:ph type="title"/>
          </p:nvPr>
        </p:nvSpPr>
        <p:spPr>
          <a:xfrm>
            <a:off x="457200" y="274638"/>
            <a:ext cx="8229600" cy="639762"/>
          </a:xfrm>
        </p:spPr>
        <p:txBody>
          <a:bodyPr>
            <a:normAutofit fontScale="90000"/>
          </a:bodyPr>
          <a:lstStyle/>
          <a:p>
            <a:r>
              <a:rPr lang="en-IN" dirty="0">
                <a:solidFill>
                  <a:srgbClr val="0070C0"/>
                </a:solidFill>
              </a:rPr>
              <a:t>Syntax</a:t>
            </a:r>
          </a:p>
        </p:txBody>
      </p:sp>
      <p:sp>
        <p:nvSpPr>
          <p:cNvPr id="3" name="Content Placeholder 2">
            <a:extLst>
              <a:ext uri="{FF2B5EF4-FFF2-40B4-BE49-F238E27FC236}">
                <a16:creationId xmlns:a16="http://schemas.microsoft.com/office/drawing/2014/main" id="{596F50E3-C72D-4964-AD83-A8F25D572855}"/>
              </a:ext>
            </a:extLst>
          </p:cNvPr>
          <p:cNvSpPr>
            <a:spLocks noGrp="1"/>
          </p:cNvSpPr>
          <p:nvPr>
            <p:ph idx="1"/>
          </p:nvPr>
        </p:nvSpPr>
        <p:spPr>
          <a:xfrm>
            <a:off x="152400" y="990600"/>
            <a:ext cx="8763000" cy="5638800"/>
          </a:xfrm>
          <a:ln>
            <a:solidFill>
              <a:srgbClr val="00B050"/>
            </a:solidFill>
          </a:ln>
        </p:spPr>
        <p:txBody>
          <a:bodyPr/>
          <a:lstStyle/>
          <a:p>
            <a:r>
              <a:rPr lang="en-IN" dirty="0"/>
              <a:t>Keyword: </a:t>
            </a:r>
            <a:r>
              <a:rPr lang="en-IN" dirty="0">
                <a:solidFill>
                  <a:srgbClr val="00B050"/>
                </a:solidFill>
              </a:rPr>
              <a:t>try, raise, except, finally</a:t>
            </a:r>
          </a:p>
          <a:p>
            <a:pPr marL="0" indent="0">
              <a:buNone/>
            </a:pPr>
            <a:endParaRPr lang="en-IN" dirty="0"/>
          </a:p>
          <a:p>
            <a:endParaRPr lang="en-IN" dirty="0"/>
          </a:p>
        </p:txBody>
      </p:sp>
      <p:pic>
        <p:nvPicPr>
          <p:cNvPr id="4" name="Picture 3">
            <a:extLst>
              <a:ext uri="{FF2B5EF4-FFF2-40B4-BE49-F238E27FC236}">
                <a16:creationId xmlns:a16="http://schemas.microsoft.com/office/drawing/2014/main" id="{A025595D-C6A9-4CB5-B36F-BD76945F19F6}"/>
              </a:ext>
            </a:extLst>
          </p:cNvPr>
          <p:cNvPicPr>
            <a:picLocks noChangeAspect="1"/>
          </p:cNvPicPr>
          <p:nvPr/>
        </p:nvPicPr>
        <p:blipFill>
          <a:blip r:embed="rId2"/>
          <a:stretch>
            <a:fillRect/>
          </a:stretch>
        </p:blipFill>
        <p:spPr>
          <a:xfrm>
            <a:off x="762000" y="1752600"/>
            <a:ext cx="6858000" cy="2867025"/>
          </a:xfrm>
          <a:prstGeom prst="rect">
            <a:avLst/>
          </a:prstGeom>
          <a:ln>
            <a:solidFill>
              <a:srgbClr val="00B050"/>
            </a:solidFill>
          </a:ln>
        </p:spPr>
      </p:pic>
    </p:spTree>
    <p:extLst>
      <p:ext uri="{BB962C8B-B14F-4D97-AF65-F5344CB8AC3E}">
        <p14:creationId xmlns:p14="http://schemas.microsoft.com/office/powerpoint/2010/main" val="2217921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1BCC6-9919-488C-8CB7-44FF0A543C82}"/>
              </a:ext>
            </a:extLst>
          </p:cNvPr>
          <p:cNvSpPr>
            <a:spLocks noGrp="1"/>
          </p:cNvSpPr>
          <p:nvPr>
            <p:ph type="title"/>
          </p:nvPr>
        </p:nvSpPr>
        <p:spPr>
          <a:xfrm>
            <a:off x="457200" y="274638"/>
            <a:ext cx="8229600" cy="563562"/>
          </a:xfrm>
        </p:spPr>
        <p:txBody>
          <a:bodyPr>
            <a:normAutofit fontScale="90000"/>
          </a:bodyPr>
          <a:lstStyle/>
          <a:p>
            <a:r>
              <a:rPr lang="en-IN" dirty="0">
                <a:solidFill>
                  <a:srgbClr val="0070C0"/>
                </a:solidFill>
              </a:rPr>
              <a:t>File Open</a:t>
            </a:r>
          </a:p>
        </p:txBody>
      </p:sp>
      <p:sp>
        <p:nvSpPr>
          <p:cNvPr id="3" name="Content Placeholder 2">
            <a:extLst>
              <a:ext uri="{FF2B5EF4-FFF2-40B4-BE49-F238E27FC236}">
                <a16:creationId xmlns:a16="http://schemas.microsoft.com/office/drawing/2014/main" id="{CD4FB62F-0D84-4259-A506-D20BC2858C3C}"/>
              </a:ext>
            </a:extLst>
          </p:cNvPr>
          <p:cNvSpPr>
            <a:spLocks noGrp="1"/>
          </p:cNvSpPr>
          <p:nvPr>
            <p:ph idx="1"/>
          </p:nvPr>
        </p:nvSpPr>
        <p:spPr>
          <a:xfrm>
            <a:off x="152400" y="990600"/>
            <a:ext cx="8534400" cy="5715000"/>
          </a:xfrm>
          <a:ln>
            <a:solidFill>
              <a:srgbClr val="00B050"/>
            </a:solidFill>
          </a:ln>
        </p:spPr>
        <p:txBody>
          <a:bodyPr>
            <a:normAutofit/>
          </a:bodyPr>
          <a:lstStyle/>
          <a:p>
            <a:r>
              <a:rPr lang="en-US" sz="2800" dirty="0"/>
              <a:t>To open a file create a file object and use the open() function. </a:t>
            </a:r>
          </a:p>
          <a:p>
            <a:r>
              <a:rPr lang="en-US" sz="2800" dirty="0"/>
              <a:t>The open function returns a file object for the filename.</a:t>
            </a:r>
          </a:p>
          <a:p>
            <a:r>
              <a:rPr lang="en-US" sz="2800" dirty="0"/>
              <a:t> The access mode specifies how the file is used </a:t>
            </a:r>
            <a:r>
              <a:rPr lang="en-US" sz="2800" dirty="0">
                <a:solidFill>
                  <a:srgbClr val="FF0000"/>
                </a:solidFill>
              </a:rPr>
              <a:t>Method: open()</a:t>
            </a:r>
          </a:p>
          <a:p>
            <a:pPr lvl="1"/>
            <a:r>
              <a:rPr lang="en-US" dirty="0"/>
              <a:t>Syntax: </a:t>
            </a:r>
            <a:r>
              <a:rPr lang="en-US" sz="2400" dirty="0" err="1">
                <a:solidFill>
                  <a:srgbClr val="FF0000"/>
                </a:solidFill>
              </a:rPr>
              <a:t>File_object</a:t>
            </a:r>
            <a:r>
              <a:rPr lang="en-US" sz="2400" dirty="0">
                <a:solidFill>
                  <a:srgbClr val="FF0000"/>
                </a:solidFill>
              </a:rPr>
              <a:t>=open(</a:t>
            </a:r>
            <a:r>
              <a:rPr lang="en-US" sz="2400" dirty="0" err="1">
                <a:solidFill>
                  <a:srgbClr val="FF0000"/>
                </a:solidFill>
              </a:rPr>
              <a:t>filename,Access_mode,buffering</a:t>
            </a:r>
            <a:r>
              <a:rPr lang="en-US" sz="2400" dirty="0">
                <a:solidFill>
                  <a:srgbClr val="FF0000"/>
                </a:solidFill>
              </a:rPr>
              <a:t>)</a:t>
            </a:r>
          </a:p>
          <a:p>
            <a:pPr marL="457200" lvl="1" indent="0">
              <a:buNone/>
            </a:pPr>
            <a:r>
              <a:rPr lang="en-US" sz="2400" dirty="0">
                <a:solidFill>
                  <a:srgbClr val="00B050"/>
                </a:solidFill>
              </a:rPr>
              <a:t>Attributes: </a:t>
            </a:r>
          </a:p>
          <a:p>
            <a:pPr marL="457200" lvl="1" indent="0">
              <a:buNone/>
            </a:pPr>
            <a:r>
              <a:rPr lang="en-US" sz="2400" dirty="0"/>
              <a:t> i. Filename – Name of the file ii. </a:t>
            </a:r>
          </a:p>
          <a:p>
            <a:pPr marL="457200" lvl="1" indent="0">
              <a:buNone/>
            </a:pPr>
            <a:r>
              <a:rPr lang="en-US" sz="2400" dirty="0"/>
              <a:t>ii. </a:t>
            </a:r>
            <a:r>
              <a:rPr lang="en-US" sz="2400" dirty="0" err="1"/>
              <a:t>Access_mode</a:t>
            </a:r>
            <a:r>
              <a:rPr lang="en-US" sz="2400" dirty="0"/>
              <a:t>- Mode of Access (Read, Write, Append)</a:t>
            </a:r>
          </a:p>
          <a:p>
            <a:pPr marL="457200" lvl="1" indent="0">
              <a:buNone/>
            </a:pPr>
            <a:r>
              <a:rPr lang="en-IN" sz="2400" dirty="0"/>
              <a:t>iii. Buffering – 0 (no buffer), 1 (buffer) </a:t>
            </a:r>
            <a:endParaRPr lang="en-IN" sz="2400" dirty="0">
              <a:solidFill>
                <a:srgbClr val="FF0000"/>
              </a:solidFill>
            </a:endParaRPr>
          </a:p>
        </p:txBody>
      </p:sp>
    </p:spTree>
    <p:extLst>
      <p:ext uri="{BB962C8B-B14F-4D97-AF65-F5344CB8AC3E}">
        <p14:creationId xmlns:p14="http://schemas.microsoft.com/office/powerpoint/2010/main" val="163334577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A9A32-FD5F-41B3-AB34-3A00A0C2714A}"/>
              </a:ext>
            </a:extLst>
          </p:cNvPr>
          <p:cNvSpPr>
            <a:spLocks noGrp="1"/>
          </p:cNvSpPr>
          <p:nvPr>
            <p:ph type="title"/>
          </p:nvPr>
        </p:nvSpPr>
        <p:spPr>
          <a:xfrm>
            <a:off x="457200" y="132398"/>
            <a:ext cx="8229600" cy="1143000"/>
          </a:xfrm>
        </p:spPr>
        <p:txBody>
          <a:bodyPr/>
          <a:lstStyle/>
          <a:p>
            <a:r>
              <a:rPr lang="en-IN" dirty="0">
                <a:solidFill>
                  <a:srgbClr val="0070C0"/>
                </a:solidFill>
              </a:rPr>
              <a:t>Multiple Exceptions</a:t>
            </a:r>
          </a:p>
        </p:txBody>
      </p:sp>
      <p:pic>
        <p:nvPicPr>
          <p:cNvPr id="4" name="Content Placeholder 3">
            <a:extLst>
              <a:ext uri="{FF2B5EF4-FFF2-40B4-BE49-F238E27FC236}">
                <a16:creationId xmlns:a16="http://schemas.microsoft.com/office/drawing/2014/main" id="{8B640161-EE51-4B1F-97EB-E386D6DF1BEF}"/>
              </a:ext>
            </a:extLst>
          </p:cNvPr>
          <p:cNvPicPr>
            <a:picLocks noGrp="1" noChangeAspect="1"/>
          </p:cNvPicPr>
          <p:nvPr>
            <p:ph idx="1"/>
          </p:nvPr>
        </p:nvPicPr>
        <p:blipFill>
          <a:blip r:embed="rId2"/>
          <a:stretch>
            <a:fillRect/>
          </a:stretch>
        </p:blipFill>
        <p:spPr>
          <a:xfrm>
            <a:off x="609600" y="1447800"/>
            <a:ext cx="7662862" cy="2667000"/>
          </a:xfrm>
          <a:prstGeom prst="rect">
            <a:avLst/>
          </a:prstGeom>
          <a:ln>
            <a:solidFill>
              <a:srgbClr val="00B050"/>
            </a:solidFill>
          </a:ln>
        </p:spPr>
      </p:pic>
      <p:pic>
        <p:nvPicPr>
          <p:cNvPr id="5" name="Picture 4">
            <a:extLst>
              <a:ext uri="{FF2B5EF4-FFF2-40B4-BE49-F238E27FC236}">
                <a16:creationId xmlns:a16="http://schemas.microsoft.com/office/drawing/2014/main" id="{855E1D96-2DEF-416F-AFBB-9F7F13869B7E}"/>
              </a:ext>
            </a:extLst>
          </p:cNvPr>
          <p:cNvPicPr>
            <a:picLocks noChangeAspect="1"/>
          </p:cNvPicPr>
          <p:nvPr/>
        </p:nvPicPr>
        <p:blipFill>
          <a:blip r:embed="rId3"/>
          <a:stretch>
            <a:fillRect/>
          </a:stretch>
        </p:blipFill>
        <p:spPr>
          <a:xfrm>
            <a:off x="533401" y="4572000"/>
            <a:ext cx="7662862" cy="2209800"/>
          </a:xfrm>
          <a:prstGeom prst="rect">
            <a:avLst/>
          </a:prstGeom>
          <a:ln>
            <a:solidFill>
              <a:srgbClr val="00B050"/>
            </a:solidFill>
          </a:ln>
        </p:spPr>
      </p:pic>
    </p:spTree>
    <p:extLst>
      <p:ext uri="{BB962C8B-B14F-4D97-AF65-F5344CB8AC3E}">
        <p14:creationId xmlns:p14="http://schemas.microsoft.com/office/powerpoint/2010/main" val="1637839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A6263-5359-4E96-9B13-F2DADB14175C}"/>
              </a:ext>
            </a:extLst>
          </p:cNvPr>
          <p:cNvSpPr>
            <a:spLocks noGrp="1"/>
          </p:cNvSpPr>
          <p:nvPr>
            <p:ph type="title"/>
          </p:nvPr>
        </p:nvSpPr>
        <p:spPr>
          <a:xfrm>
            <a:off x="457200" y="274638"/>
            <a:ext cx="8229600" cy="563562"/>
          </a:xfrm>
        </p:spPr>
        <p:txBody>
          <a:bodyPr>
            <a:normAutofit fontScale="90000"/>
          </a:bodyPr>
          <a:lstStyle/>
          <a:p>
            <a:r>
              <a:rPr lang="en-IN" dirty="0">
                <a:solidFill>
                  <a:srgbClr val="0070C0"/>
                </a:solidFill>
              </a:rPr>
              <a:t>Example</a:t>
            </a:r>
          </a:p>
        </p:txBody>
      </p:sp>
      <p:pic>
        <p:nvPicPr>
          <p:cNvPr id="7" name="Content Placeholder 6">
            <a:extLst>
              <a:ext uri="{FF2B5EF4-FFF2-40B4-BE49-F238E27FC236}">
                <a16:creationId xmlns:a16="http://schemas.microsoft.com/office/drawing/2014/main" id="{C80E7EDE-32EE-4A79-931E-CF0FD22D3FEF}"/>
              </a:ext>
            </a:extLst>
          </p:cNvPr>
          <p:cNvPicPr>
            <a:picLocks noGrp="1" noChangeAspect="1"/>
          </p:cNvPicPr>
          <p:nvPr>
            <p:ph idx="1"/>
          </p:nvPr>
        </p:nvPicPr>
        <p:blipFill>
          <a:blip r:embed="rId2"/>
          <a:stretch>
            <a:fillRect/>
          </a:stretch>
        </p:blipFill>
        <p:spPr>
          <a:xfrm>
            <a:off x="609600" y="1166018"/>
            <a:ext cx="8011220" cy="4929982"/>
          </a:xfrm>
          <a:prstGeom prst="rect">
            <a:avLst/>
          </a:prstGeom>
          <a:ln>
            <a:solidFill>
              <a:srgbClr val="00B050"/>
            </a:solidFill>
          </a:ln>
        </p:spPr>
      </p:pic>
    </p:spTree>
    <p:extLst>
      <p:ext uri="{BB962C8B-B14F-4D97-AF65-F5344CB8AC3E}">
        <p14:creationId xmlns:p14="http://schemas.microsoft.com/office/powerpoint/2010/main" val="3743238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E1A96-E616-41CA-B921-A9188E932AF8}"/>
              </a:ext>
            </a:extLst>
          </p:cNvPr>
          <p:cNvSpPr>
            <a:spLocks noGrp="1"/>
          </p:cNvSpPr>
          <p:nvPr>
            <p:ph type="title"/>
          </p:nvPr>
        </p:nvSpPr>
        <p:spPr>
          <a:xfrm>
            <a:off x="457200" y="274638"/>
            <a:ext cx="8229600" cy="457199"/>
          </a:xfrm>
        </p:spPr>
        <p:txBody>
          <a:bodyPr>
            <a:normAutofit fontScale="90000"/>
          </a:bodyPr>
          <a:lstStyle/>
          <a:p>
            <a:r>
              <a:rPr lang="en-IN" dirty="0">
                <a:solidFill>
                  <a:srgbClr val="0070C0"/>
                </a:solidFill>
              </a:rPr>
              <a:t>Handling Multiple Exceptions</a:t>
            </a:r>
          </a:p>
        </p:txBody>
      </p:sp>
      <p:pic>
        <p:nvPicPr>
          <p:cNvPr id="4" name="Content Placeholder 3">
            <a:extLst>
              <a:ext uri="{FF2B5EF4-FFF2-40B4-BE49-F238E27FC236}">
                <a16:creationId xmlns:a16="http://schemas.microsoft.com/office/drawing/2014/main" id="{52BA7399-4F00-4519-B457-C86ED2EB0958}"/>
              </a:ext>
            </a:extLst>
          </p:cNvPr>
          <p:cNvPicPr>
            <a:picLocks noGrp="1" noChangeAspect="1"/>
          </p:cNvPicPr>
          <p:nvPr>
            <p:ph idx="1"/>
          </p:nvPr>
        </p:nvPicPr>
        <p:blipFill>
          <a:blip r:embed="rId2"/>
          <a:stretch>
            <a:fillRect/>
          </a:stretch>
        </p:blipFill>
        <p:spPr>
          <a:xfrm>
            <a:off x="685800" y="838200"/>
            <a:ext cx="7772400" cy="5320406"/>
          </a:xfrm>
          <a:prstGeom prst="rect">
            <a:avLst/>
          </a:prstGeom>
          <a:ln>
            <a:solidFill>
              <a:srgbClr val="00B050"/>
            </a:solidFill>
          </a:ln>
        </p:spPr>
      </p:pic>
    </p:spTree>
    <p:extLst>
      <p:ext uri="{BB962C8B-B14F-4D97-AF65-F5344CB8AC3E}">
        <p14:creationId xmlns:p14="http://schemas.microsoft.com/office/powerpoint/2010/main" val="128698413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48E7C20-D3B3-4B4B-9179-9E3804E783AD}"/>
              </a:ext>
            </a:extLst>
          </p:cNvPr>
          <p:cNvPicPr>
            <a:picLocks noChangeAspect="1"/>
          </p:cNvPicPr>
          <p:nvPr/>
        </p:nvPicPr>
        <p:blipFill>
          <a:blip r:embed="rId2"/>
          <a:stretch>
            <a:fillRect/>
          </a:stretch>
        </p:blipFill>
        <p:spPr>
          <a:xfrm>
            <a:off x="762000" y="152400"/>
            <a:ext cx="7543800" cy="5638800"/>
          </a:xfrm>
          <a:prstGeom prst="rect">
            <a:avLst/>
          </a:prstGeom>
          <a:ln>
            <a:solidFill>
              <a:srgbClr val="00B050"/>
            </a:solidFill>
          </a:ln>
        </p:spPr>
      </p:pic>
    </p:spTree>
    <p:extLst>
      <p:ext uri="{BB962C8B-B14F-4D97-AF65-F5344CB8AC3E}">
        <p14:creationId xmlns:p14="http://schemas.microsoft.com/office/powerpoint/2010/main" val="75103152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0A917-C030-4A5E-AF48-B28DDAF1862A}"/>
              </a:ext>
            </a:extLst>
          </p:cNvPr>
          <p:cNvSpPr>
            <a:spLocks noGrp="1"/>
          </p:cNvSpPr>
          <p:nvPr>
            <p:ph type="title"/>
          </p:nvPr>
        </p:nvSpPr>
        <p:spPr>
          <a:xfrm>
            <a:off x="457200" y="274638"/>
            <a:ext cx="8229600" cy="639762"/>
          </a:xfrm>
        </p:spPr>
        <p:txBody>
          <a:bodyPr>
            <a:normAutofit fontScale="90000"/>
          </a:bodyPr>
          <a:lstStyle/>
          <a:p>
            <a:r>
              <a:rPr lang="en-IN" dirty="0">
                <a:solidFill>
                  <a:srgbClr val="0070C0"/>
                </a:solidFill>
              </a:rPr>
              <a:t>except, finally- keyword</a:t>
            </a:r>
          </a:p>
        </p:txBody>
      </p:sp>
      <p:sp>
        <p:nvSpPr>
          <p:cNvPr id="3" name="Content Placeholder 2">
            <a:extLst>
              <a:ext uri="{FF2B5EF4-FFF2-40B4-BE49-F238E27FC236}">
                <a16:creationId xmlns:a16="http://schemas.microsoft.com/office/drawing/2014/main" id="{63E64ED8-2A8F-4CD0-8956-29A5BF819AE3}"/>
              </a:ext>
            </a:extLst>
          </p:cNvPr>
          <p:cNvSpPr>
            <a:spLocks noGrp="1"/>
          </p:cNvSpPr>
          <p:nvPr>
            <p:ph idx="1"/>
          </p:nvPr>
        </p:nvSpPr>
        <p:spPr>
          <a:xfrm>
            <a:off x="457200" y="914400"/>
            <a:ext cx="8229600" cy="5211763"/>
          </a:xfrm>
          <a:ln>
            <a:solidFill>
              <a:srgbClr val="00B050"/>
            </a:solidFill>
          </a:ln>
        </p:spPr>
        <p:txBody>
          <a:bodyPr/>
          <a:lstStyle/>
          <a:p>
            <a:r>
              <a:rPr lang="en-IN" dirty="0"/>
              <a:t>To catch errors that are raised by try block.</a:t>
            </a:r>
          </a:p>
          <a:p>
            <a:pPr marL="0" indent="0">
              <a:buNone/>
            </a:pPr>
            <a:r>
              <a:rPr lang="en-IN" dirty="0"/>
              <a:t>	Formats of except:</a:t>
            </a:r>
          </a:p>
          <a:p>
            <a:pPr lvl="1"/>
            <a:r>
              <a:rPr lang="en-IN" dirty="0">
                <a:solidFill>
                  <a:srgbClr val="FF0000"/>
                </a:solidFill>
              </a:rPr>
              <a:t>except </a:t>
            </a:r>
            <a:r>
              <a:rPr lang="en-IN" dirty="0" err="1">
                <a:solidFill>
                  <a:srgbClr val="FF0000"/>
                </a:solidFill>
              </a:rPr>
              <a:t>Exceptionclass</a:t>
            </a:r>
            <a:r>
              <a:rPr lang="en-IN" dirty="0">
                <a:solidFill>
                  <a:srgbClr val="FF0000"/>
                </a:solidFill>
              </a:rPr>
              <a:t>:</a:t>
            </a:r>
          </a:p>
          <a:p>
            <a:pPr lvl="1"/>
            <a:r>
              <a:rPr lang="en-IN" dirty="0">
                <a:solidFill>
                  <a:srgbClr val="FF0000"/>
                </a:solidFill>
              </a:rPr>
              <a:t>except </a:t>
            </a:r>
            <a:r>
              <a:rPr lang="en-IN" dirty="0" err="1">
                <a:solidFill>
                  <a:srgbClr val="FF0000"/>
                </a:solidFill>
              </a:rPr>
              <a:t>Exceptionclass</a:t>
            </a:r>
            <a:r>
              <a:rPr lang="en-IN" dirty="0">
                <a:solidFill>
                  <a:srgbClr val="FF0000"/>
                </a:solidFill>
              </a:rPr>
              <a:t> as </a:t>
            </a:r>
            <a:r>
              <a:rPr lang="en-IN" dirty="0" err="1">
                <a:solidFill>
                  <a:srgbClr val="FF0000"/>
                </a:solidFill>
              </a:rPr>
              <a:t>obj</a:t>
            </a:r>
            <a:r>
              <a:rPr lang="en-IN" dirty="0">
                <a:solidFill>
                  <a:srgbClr val="FF0000"/>
                </a:solidFill>
              </a:rPr>
              <a:t>:</a:t>
            </a:r>
          </a:p>
          <a:p>
            <a:pPr lvl="1"/>
            <a:r>
              <a:rPr lang="en-IN" dirty="0">
                <a:solidFill>
                  <a:srgbClr val="FF0000"/>
                </a:solidFill>
              </a:rPr>
              <a:t>except(Exceptionclass1, Exceptionclass2……):</a:t>
            </a:r>
          </a:p>
          <a:p>
            <a:pPr lvl="1"/>
            <a:r>
              <a:rPr lang="en-IN" dirty="0">
                <a:solidFill>
                  <a:srgbClr val="FF0000"/>
                </a:solidFill>
              </a:rPr>
              <a:t>except:</a:t>
            </a:r>
          </a:p>
          <a:p>
            <a:pPr marL="457200" lvl="1" indent="-457200">
              <a:buFont typeface="Arial" panose="020B0604020202020204" pitchFamily="34" charset="0"/>
              <a:buChar char="•"/>
            </a:pPr>
            <a:r>
              <a:rPr lang="en-IN" sz="3200" dirty="0"/>
              <a:t>Format of Finally:</a:t>
            </a:r>
          </a:p>
          <a:p>
            <a:pPr marL="857250" lvl="2" indent="-457200"/>
            <a:r>
              <a:rPr lang="en-IN" sz="2800" dirty="0">
                <a:solidFill>
                  <a:srgbClr val="FF0000"/>
                </a:solidFill>
              </a:rPr>
              <a:t>finally:</a:t>
            </a:r>
          </a:p>
        </p:txBody>
      </p:sp>
    </p:spTree>
    <p:extLst>
      <p:ext uri="{BB962C8B-B14F-4D97-AF65-F5344CB8AC3E}">
        <p14:creationId xmlns:p14="http://schemas.microsoft.com/office/powerpoint/2010/main" val="35736248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93E75-E93E-4233-8E47-92D7FA57210C}"/>
              </a:ext>
            </a:extLst>
          </p:cNvPr>
          <p:cNvSpPr>
            <a:spLocks noGrp="1"/>
          </p:cNvSpPr>
          <p:nvPr>
            <p:ph type="title"/>
          </p:nvPr>
        </p:nvSpPr>
        <p:spPr>
          <a:xfrm>
            <a:off x="457200" y="274638"/>
            <a:ext cx="8229600" cy="639762"/>
          </a:xfrm>
        </p:spPr>
        <p:txBody>
          <a:bodyPr>
            <a:normAutofit fontScale="90000"/>
          </a:bodyPr>
          <a:lstStyle/>
          <a:p>
            <a:r>
              <a:rPr lang="en-IN" dirty="0">
                <a:solidFill>
                  <a:srgbClr val="0070C0"/>
                </a:solidFill>
              </a:rPr>
              <a:t>Example</a:t>
            </a:r>
          </a:p>
        </p:txBody>
      </p:sp>
      <p:pic>
        <p:nvPicPr>
          <p:cNvPr id="4" name="Content Placeholder 3">
            <a:extLst>
              <a:ext uri="{FF2B5EF4-FFF2-40B4-BE49-F238E27FC236}">
                <a16:creationId xmlns:a16="http://schemas.microsoft.com/office/drawing/2014/main" id="{EB45504F-646E-488E-AF79-5BC9FC69910E}"/>
              </a:ext>
            </a:extLst>
          </p:cNvPr>
          <p:cNvPicPr>
            <a:picLocks noGrp="1" noChangeAspect="1"/>
          </p:cNvPicPr>
          <p:nvPr>
            <p:ph idx="1"/>
          </p:nvPr>
        </p:nvPicPr>
        <p:blipFill>
          <a:blip r:embed="rId2"/>
          <a:stretch>
            <a:fillRect/>
          </a:stretch>
        </p:blipFill>
        <p:spPr>
          <a:xfrm>
            <a:off x="1219200" y="899160"/>
            <a:ext cx="5543550" cy="2667000"/>
          </a:xfrm>
          <a:prstGeom prst="rect">
            <a:avLst/>
          </a:prstGeom>
          <a:ln>
            <a:solidFill>
              <a:srgbClr val="00B050"/>
            </a:solidFill>
          </a:ln>
        </p:spPr>
      </p:pic>
      <p:pic>
        <p:nvPicPr>
          <p:cNvPr id="5" name="Picture 4">
            <a:extLst>
              <a:ext uri="{FF2B5EF4-FFF2-40B4-BE49-F238E27FC236}">
                <a16:creationId xmlns:a16="http://schemas.microsoft.com/office/drawing/2014/main" id="{8055FF60-0D91-4B4B-AD83-CB84DC5E819D}"/>
              </a:ext>
            </a:extLst>
          </p:cNvPr>
          <p:cNvPicPr>
            <a:picLocks noChangeAspect="1"/>
          </p:cNvPicPr>
          <p:nvPr/>
        </p:nvPicPr>
        <p:blipFill>
          <a:blip r:embed="rId3"/>
          <a:stretch>
            <a:fillRect/>
          </a:stretch>
        </p:blipFill>
        <p:spPr>
          <a:xfrm>
            <a:off x="685800" y="3723322"/>
            <a:ext cx="7243763" cy="2860040"/>
          </a:xfrm>
          <a:prstGeom prst="rect">
            <a:avLst/>
          </a:prstGeom>
          <a:ln>
            <a:solidFill>
              <a:srgbClr val="00B050"/>
            </a:solidFill>
          </a:ln>
        </p:spPr>
      </p:pic>
    </p:spTree>
    <p:extLst>
      <p:ext uri="{BB962C8B-B14F-4D97-AF65-F5344CB8AC3E}">
        <p14:creationId xmlns:p14="http://schemas.microsoft.com/office/powerpoint/2010/main" val="426165353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1A27D-5027-46C4-8449-FA7EA6714CEF}"/>
              </a:ext>
            </a:extLst>
          </p:cNvPr>
          <p:cNvSpPr>
            <a:spLocks noGrp="1"/>
          </p:cNvSpPr>
          <p:nvPr>
            <p:ph type="title"/>
          </p:nvPr>
        </p:nvSpPr>
        <p:spPr/>
        <p:txBody>
          <a:bodyPr/>
          <a:lstStyle/>
          <a:p>
            <a:r>
              <a:rPr lang="en-IN" dirty="0">
                <a:solidFill>
                  <a:srgbClr val="0070C0"/>
                </a:solidFill>
              </a:rPr>
              <a:t>raise- keyword</a:t>
            </a:r>
          </a:p>
        </p:txBody>
      </p:sp>
      <p:sp>
        <p:nvSpPr>
          <p:cNvPr id="3" name="Content Placeholder 2">
            <a:extLst>
              <a:ext uri="{FF2B5EF4-FFF2-40B4-BE49-F238E27FC236}">
                <a16:creationId xmlns:a16="http://schemas.microsoft.com/office/drawing/2014/main" id="{327B5F46-6F0C-443B-A420-69164041130D}"/>
              </a:ext>
            </a:extLst>
          </p:cNvPr>
          <p:cNvSpPr>
            <a:spLocks noGrp="1"/>
          </p:cNvSpPr>
          <p:nvPr>
            <p:ph idx="1"/>
          </p:nvPr>
        </p:nvSpPr>
        <p:spPr>
          <a:xfrm>
            <a:off x="304800" y="1066800"/>
            <a:ext cx="8382000" cy="5638800"/>
          </a:xfrm>
          <a:ln>
            <a:solidFill>
              <a:srgbClr val="00B050"/>
            </a:solidFill>
          </a:ln>
        </p:spPr>
        <p:txBody>
          <a:bodyPr/>
          <a:lstStyle/>
          <a:p>
            <a:r>
              <a:rPr lang="en-IN" dirty="0"/>
              <a:t>To send error messages and stop the program</a:t>
            </a:r>
          </a:p>
          <a:p>
            <a:r>
              <a:rPr lang="en-IN" dirty="0"/>
              <a:t>Format: </a:t>
            </a:r>
          </a:p>
          <a:p>
            <a:pPr lvl="1"/>
            <a:r>
              <a:rPr lang="en-IN" dirty="0">
                <a:solidFill>
                  <a:srgbClr val="FF0000"/>
                </a:solidFill>
              </a:rPr>
              <a:t>raise Exception class()</a:t>
            </a:r>
          </a:p>
          <a:p>
            <a:pPr marL="457200" lvl="1" indent="-457200">
              <a:buFont typeface="Arial" panose="020B0604020202020204" pitchFamily="34" charset="0"/>
              <a:buChar char="•"/>
            </a:pPr>
            <a:r>
              <a:rPr lang="en-IN" dirty="0"/>
              <a:t>Example: </a:t>
            </a:r>
          </a:p>
        </p:txBody>
      </p:sp>
      <p:pic>
        <p:nvPicPr>
          <p:cNvPr id="4" name="Picture 3">
            <a:extLst>
              <a:ext uri="{FF2B5EF4-FFF2-40B4-BE49-F238E27FC236}">
                <a16:creationId xmlns:a16="http://schemas.microsoft.com/office/drawing/2014/main" id="{C2C79A96-5D65-446B-9A2B-553D9E22A41C}"/>
              </a:ext>
            </a:extLst>
          </p:cNvPr>
          <p:cNvPicPr>
            <a:picLocks noChangeAspect="1"/>
          </p:cNvPicPr>
          <p:nvPr/>
        </p:nvPicPr>
        <p:blipFill>
          <a:blip r:embed="rId2"/>
          <a:stretch>
            <a:fillRect/>
          </a:stretch>
        </p:blipFill>
        <p:spPr>
          <a:xfrm>
            <a:off x="1076960" y="3444240"/>
            <a:ext cx="6657975" cy="1678303"/>
          </a:xfrm>
          <a:prstGeom prst="rect">
            <a:avLst/>
          </a:prstGeom>
          <a:ln>
            <a:solidFill>
              <a:srgbClr val="00B050"/>
            </a:solidFill>
          </a:ln>
        </p:spPr>
      </p:pic>
      <p:pic>
        <p:nvPicPr>
          <p:cNvPr id="5" name="Picture 4">
            <a:extLst>
              <a:ext uri="{FF2B5EF4-FFF2-40B4-BE49-F238E27FC236}">
                <a16:creationId xmlns:a16="http://schemas.microsoft.com/office/drawing/2014/main" id="{5E8C427E-1DF8-47DB-838C-C9524770D7C4}"/>
              </a:ext>
            </a:extLst>
          </p:cNvPr>
          <p:cNvPicPr>
            <a:picLocks noChangeAspect="1"/>
          </p:cNvPicPr>
          <p:nvPr/>
        </p:nvPicPr>
        <p:blipFill>
          <a:blip r:embed="rId3"/>
          <a:stretch>
            <a:fillRect/>
          </a:stretch>
        </p:blipFill>
        <p:spPr>
          <a:xfrm>
            <a:off x="1153159" y="5278437"/>
            <a:ext cx="6505575" cy="1025525"/>
          </a:xfrm>
          <a:prstGeom prst="rect">
            <a:avLst/>
          </a:prstGeom>
        </p:spPr>
      </p:pic>
    </p:spTree>
    <p:extLst>
      <p:ext uri="{BB962C8B-B14F-4D97-AF65-F5344CB8AC3E}">
        <p14:creationId xmlns:p14="http://schemas.microsoft.com/office/powerpoint/2010/main" val="267952951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94ED929-C60A-4903-B49C-5FC284A5893C}"/>
              </a:ext>
            </a:extLst>
          </p:cNvPr>
          <p:cNvPicPr>
            <a:picLocks noChangeAspect="1"/>
          </p:cNvPicPr>
          <p:nvPr/>
        </p:nvPicPr>
        <p:blipFill>
          <a:blip r:embed="rId2"/>
          <a:stretch>
            <a:fillRect/>
          </a:stretch>
        </p:blipFill>
        <p:spPr>
          <a:xfrm>
            <a:off x="457200" y="457200"/>
            <a:ext cx="7467600" cy="2009775"/>
          </a:xfrm>
          <a:prstGeom prst="rect">
            <a:avLst/>
          </a:prstGeom>
          <a:ln>
            <a:solidFill>
              <a:srgbClr val="00B050"/>
            </a:solidFill>
          </a:ln>
        </p:spPr>
      </p:pic>
      <p:pic>
        <p:nvPicPr>
          <p:cNvPr id="5" name="Picture 4">
            <a:extLst>
              <a:ext uri="{FF2B5EF4-FFF2-40B4-BE49-F238E27FC236}">
                <a16:creationId xmlns:a16="http://schemas.microsoft.com/office/drawing/2014/main" id="{3AFD55F4-9166-472C-B512-34364E0E25D4}"/>
              </a:ext>
            </a:extLst>
          </p:cNvPr>
          <p:cNvPicPr>
            <a:picLocks noChangeAspect="1"/>
          </p:cNvPicPr>
          <p:nvPr/>
        </p:nvPicPr>
        <p:blipFill>
          <a:blip r:embed="rId3"/>
          <a:stretch>
            <a:fillRect/>
          </a:stretch>
        </p:blipFill>
        <p:spPr>
          <a:xfrm>
            <a:off x="426720" y="2743200"/>
            <a:ext cx="7362825" cy="1085850"/>
          </a:xfrm>
          <a:prstGeom prst="rect">
            <a:avLst/>
          </a:prstGeom>
        </p:spPr>
      </p:pic>
    </p:spTree>
    <p:extLst>
      <p:ext uri="{BB962C8B-B14F-4D97-AF65-F5344CB8AC3E}">
        <p14:creationId xmlns:p14="http://schemas.microsoft.com/office/powerpoint/2010/main" val="26069461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EC157-EADD-46D3-81A1-1A1D5CF1C4D9}"/>
              </a:ext>
            </a:extLst>
          </p:cNvPr>
          <p:cNvSpPr>
            <a:spLocks noGrp="1"/>
          </p:cNvSpPr>
          <p:nvPr>
            <p:ph type="title"/>
          </p:nvPr>
        </p:nvSpPr>
        <p:spPr>
          <a:xfrm>
            <a:off x="457200" y="274638"/>
            <a:ext cx="8229600" cy="563562"/>
          </a:xfrm>
        </p:spPr>
        <p:txBody>
          <a:bodyPr>
            <a:normAutofit fontScale="90000"/>
          </a:bodyPr>
          <a:lstStyle/>
          <a:p>
            <a:r>
              <a:rPr lang="en-IN" dirty="0">
                <a:solidFill>
                  <a:srgbClr val="0070C0"/>
                </a:solidFill>
              </a:rPr>
              <a:t>User Defined Exceptions</a:t>
            </a:r>
          </a:p>
        </p:txBody>
      </p:sp>
      <p:sp>
        <p:nvSpPr>
          <p:cNvPr id="3" name="Content Placeholder 2">
            <a:extLst>
              <a:ext uri="{FF2B5EF4-FFF2-40B4-BE49-F238E27FC236}">
                <a16:creationId xmlns:a16="http://schemas.microsoft.com/office/drawing/2014/main" id="{BFDF7C76-5AF1-46E7-9049-5AE85AEB1863}"/>
              </a:ext>
            </a:extLst>
          </p:cNvPr>
          <p:cNvSpPr>
            <a:spLocks noGrp="1"/>
          </p:cNvSpPr>
          <p:nvPr>
            <p:ph idx="1"/>
          </p:nvPr>
        </p:nvSpPr>
        <p:spPr>
          <a:xfrm>
            <a:off x="228600" y="1066800"/>
            <a:ext cx="8458200" cy="5059363"/>
          </a:xfrm>
          <a:ln>
            <a:solidFill>
              <a:srgbClr val="00B050"/>
            </a:solidFill>
          </a:ln>
        </p:spPr>
        <p:txBody>
          <a:bodyPr/>
          <a:lstStyle/>
          <a:p>
            <a:r>
              <a:rPr lang="en-IN" dirty="0"/>
              <a:t>Step1: Create a sub class with the base class Exception.</a:t>
            </a:r>
          </a:p>
          <a:p>
            <a:r>
              <a:rPr lang="en-IN" dirty="0"/>
              <a:t>Step2: inside the class have a constructor to initialize the object.</a:t>
            </a:r>
          </a:p>
          <a:p>
            <a:r>
              <a:rPr lang="en-IN" dirty="0"/>
              <a:t>Step 3: if exception comes , need to be raised using raise keyword.</a:t>
            </a:r>
          </a:p>
          <a:p>
            <a:pPr marL="0" indent="0">
              <a:buNone/>
            </a:pPr>
            <a:endParaRPr lang="en-IN" dirty="0"/>
          </a:p>
        </p:txBody>
      </p:sp>
    </p:spTree>
    <p:extLst>
      <p:ext uri="{BB962C8B-B14F-4D97-AF65-F5344CB8AC3E}">
        <p14:creationId xmlns:p14="http://schemas.microsoft.com/office/powerpoint/2010/main" val="36004238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7F12E17-CC81-4F0C-A557-F8343746297B}"/>
              </a:ext>
            </a:extLst>
          </p:cNvPr>
          <p:cNvPicPr>
            <a:picLocks noChangeAspect="1"/>
          </p:cNvPicPr>
          <p:nvPr/>
        </p:nvPicPr>
        <p:blipFill>
          <a:blip r:embed="rId2"/>
          <a:stretch>
            <a:fillRect/>
          </a:stretch>
        </p:blipFill>
        <p:spPr>
          <a:xfrm>
            <a:off x="762000" y="566057"/>
            <a:ext cx="7556943" cy="5334000"/>
          </a:xfrm>
          <a:prstGeom prst="rect">
            <a:avLst/>
          </a:prstGeom>
          <a:ln>
            <a:solidFill>
              <a:srgbClr val="00B050"/>
            </a:solidFill>
          </a:ln>
        </p:spPr>
      </p:pic>
    </p:spTree>
    <p:extLst>
      <p:ext uri="{BB962C8B-B14F-4D97-AF65-F5344CB8AC3E}">
        <p14:creationId xmlns:p14="http://schemas.microsoft.com/office/powerpoint/2010/main" val="8165656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1C598-B363-4746-A694-0F8134BE4EA9}"/>
              </a:ext>
            </a:extLst>
          </p:cNvPr>
          <p:cNvSpPr>
            <a:spLocks noGrp="1"/>
          </p:cNvSpPr>
          <p:nvPr>
            <p:ph type="title"/>
          </p:nvPr>
        </p:nvSpPr>
        <p:spPr>
          <a:xfrm>
            <a:off x="457200" y="274638"/>
            <a:ext cx="8229600" cy="563562"/>
          </a:xfrm>
        </p:spPr>
        <p:txBody>
          <a:bodyPr>
            <a:normAutofit fontScale="90000"/>
          </a:bodyPr>
          <a:lstStyle/>
          <a:p>
            <a:r>
              <a:rPr lang="en-IN" dirty="0">
                <a:solidFill>
                  <a:srgbClr val="0070C0"/>
                </a:solidFill>
              </a:rPr>
              <a:t>File Modes</a:t>
            </a:r>
          </a:p>
        </p:txBody>
      </p:sp>
      <p:graphicFrame>
        <p:nvGraphicFramePr>
          <p:cNvPr id="7" name="Table 5">
            <a:extLst>
              <a:ext uri="{FF2B5EF4-FFF2-40B4-BE49-F238E27FC236}">
                <a16:creationId xmlns:a16="http://schemas.microsoft.com/office/drawing/2014/main" id="{2DE971FE-455C-4C9A-BD10-3F1DC1F74167}"/>
              </a:ext>
            </a:extLst>
          </p:cNvPr>
          <p:cNvGraphicFramePr>
            <a:graphicFrameLocks noGrp="1"/>
          </p:cNvGraphicFramePr>
          <p:nvPr>
            <p:ph idx="1"/>
            <p:extLst>
              <p:ext uri="{D42A27DB-BD31-4B8C-83A1-F6EECF244321}">
                <p14:modId xmlns:p14="http://schemas.microsoft.com/office/powerpoint/2010/main" val="2692389520"/>
              </p:ext>
            </p:extLst>
          </p:nvPr>
        </p:nvGraphicFramePr>
        <p:xfrm>
          <a:off x="421640" y="990600"/>
          <a:ext cx="8341360" cy="5592761"/>
        </p:xfrm>
        <a:graphic>
          <a:graphicData uri="http://schemas.openxmlformats.org/drawingml/2006/table">
            <a:tbl>
              <a:tblPr firstRow="1" bandRow="1">
                <a:tableStyleId>{5C22544A-7EE6-4342-B048-85BDC9FD1C3A}</a:tableStyleId>
              </a:tblPr>
              <a:tblGrid>
                <a:gridCol w="1876806">
                  <a:extLst>
                    <a:ext uri="{9D8B030D-6E8A-4147-A177-3AD203B41FA5}">
                      <a16:colId xmlns:a16="http://schemas.microsoft.com/office/drawing/2014/main" val="3475276242"/>
                    </a:ext>
                  </a:extLst>
                </a:gridCol>
                <a:gridCol w="6464554">
                  <a:extLst>
                    <a:ext uri="{9D8B030D-6E8A-4147-A177-3AD203B41FA5}">
                      <a16:colId xmlns:a16="http://schemas.microsoft.com/office/drawing/2014/main" val="1387336443"/>
                    </a:ext>
                  </a:extLst>
                </a:gridCol>
              </a:tblGrid>
              <a:tr h="375524">
                <a:tc>
                  <a:txBody>
                    <a:bodyPr/>
                    <a:lstStyle/>
                    <a:p>
                      <a:r>
                        <a:rPr lang="en-IN" dirty="0"/>
                        <a:t>File Open Mode</a:t>
                      </a:r>
                    </a:p>
                  </a:txBody>
                  <a:tcPr/>
                </a:tc>
                <a:tc>
                  <a:txBody>
                    <a:bodyPr/>
                    <a:lstStyle/>
                    <a:p>
                      <a:r>
                        <a:rPr lang="en-IN" dirty="0"/>
                        <a:t>Description</a:t>
                      </a:r>
                    </a:p>
                  </a:txBody>
                  <a:tcPr/>
                </a:tc>
                <a:extLst>
                  <a:ext uri="{0D108BD9-81ED-4DB2-BD59-A6C34878D82A}">
                    <a16:rowId xmlns:a16="http://schemas.microsoft.com/office/drawing/2014/main" val="1915446018"/>
                  </a:ext>
                </a:extLst>
              </a:tr>
              <a:tr h="657167">
                <a:tc>
                  <a:txBody>
                    <a:bodyPr/>
                    <a:lstStyle/>
                    <a:p>
                      <a:r>
                        <a:rPr lang="en-IN" dirty="0"/>
                        <a:t>w</a:t>
                      </a:r>
                    </a:p>
                  </a:txBody>
                  <a:tcPr/>
                </a:tc>
                <a:tc>
                  <a:txBody>
                    <a:bodyPr/>
                    <a:lstStyle/>
                    <a:p>
                      <a:r>
                        <a:rPr lang="en-IN" dirty="0"/>
                        <a:t>To write into file, if data is already available in the file, it would be deleted and the present data will be stored.</a:t>
                      </a:r>
                    </a:p>
                  </a:txBody>
                  <a:tcPr/>
                </a:tc>
                <a:extLst>
                  <a:ext uri="{0D108BD9-81ED-4DB2-BD59-A6C34878D82A}">
                    <a16:rowId xmlns:a16="http://schemas.microsoft.com/office/drawing/2014/main" val="1792849658"/>
                  </a:ext>
                </a:extLst>
              </a:tr>
              <a:tr h="657167">
                <a:tc>
                  <a:txBody>
                    <a:bodyPr/>
                    <a:lstStyle/>
                    <a:p>
                      <a:r>
                        <a:rPr lang="en-IN" dirty="0"/>
                        <a:t>r</a:t>
                      </a:r>
                    </a:p>
                  </a:txBody>
                  <a:tcPr/>
                </a:tc>
                <a:tc>
                  <a:txBody>
                    <a:bodyPr/>
                    <a:lstStyle/>
                    <a:p>
                      <a:r>
                        <a:rPr lang="en-IN" dirty="0"/>
                        <a:t>To read data from the file. The file pointer is positioned at the beginning of the file.</a:t>
                      </a:r>
                    </a:p>
                  </a:txBody>
                  <a:tcPr/>
                </a:tc>
                <a:extLst>
                  <a:ext uri="{0D108BD9-81ED-4DB2-BD59-A6C34878D82A}">
                    <a16:rowId xmlns:a16="http://schemas.microsoft.com/office/drawing/2014/main" val="1451535840"/>
                  </a:ext>
                </a:extLst>
              </a:tr>
              <a:tr h="938811">
                <a:tc>
                  <a:txBody>
                    <a:bodyPr/>
                    <a:lstStyle/>
                    <a:p>
                      <a:r>
                        <a:rPr lang="en-IN" dirty="0"/>
                        <a:t>a</a:t>
                      </a:r>
                    </a:p>
                  </a:txBody>
                  <a:tcPr/>
                </a:tc>
                <a:tc>
                  <a:txBody>
                    <a:bodyPr/>
                    <a:lstStyle/>
                    <a:p>
                      <a:r>
                        <a:rPr lang="en-IN" dirty="0"/>
                        <a:t>To append data to the file. Appending means adding at the end of existing data. The file pointer is placed at the end of the file. If the file does not exist, it will create a new file for writing data. </a:t>
                      </a:r>
                    </a:p>
                  </a:txBody>
                  <a:tcPr/>
                </a:tc>
                <a:extLst>
                  <a:ext uri="{0D108BD9-81ED-4DB2-BD59-A6C34878D82A}">
                    <a16:rowId xmlns:a16="http://schemas.microsoft.com/office/drawing/2014/main" val="975456998"/>
                  </a:ext>
                </a:extLst>
              </a:tr>
              <a:tr h="657167">
                <a:tc>
                  <a:txBody>
                    <a:bodyPr/>
                    <a:lstStyle/>
                    <a:p>
                      <a:r>
                        <a:rPr lang="en-IN" dirty="0"/>
                        <a:t>w+</a:t>
                      </a:r>
                    </a:p>
                  </a:txBody>
                  <a:tcPr/>
                </a:tc>
                <a:tc>
                  <a:txBody>
                    <a:bodyPr/>
                    <a:lstStyle/>
                    <a:p>
                      <a:r>
                        <a:rPr lang="en-IN" dirty="0"/>
                        <a:t>To write and read data of a file. The previous data in the file will be deleted.</a:t>
                      </a:r>
                    </a:p>
                  </a:txBody>
                  <a:tcPr/>
                </a:tc>
                <a:extLst>
                  <a:ext uri="{0D108BD9-81ED-4DB2-BD59-A6C34878D82A}">
                    <a16:rowId xmlns:a16="http://schemas.microsoft.com/office/drawing/2014/main" val="3846631676"/>
                  </a:ext>
                </a:extLst>
              </a:tr>
              <a:tr h="938811">
                <a:tc>
                  <a:txBody>
                    <a:bodyPr/>
                    <a:lstStyle/>
                    <a:p>
                      <a:r>
                        <a:rPr lang="en-IN" dirty="0"/>
                        <a:t>r+ </a:t>
                      </a:r>
                    </a:p>
                  </a:txBody>
                  <a:tcPr/>
                </a:tc>
                <a:tc>
                  <a:txBody>
                    <a:bodyPr/>
                    <a:lstStyle/>
                    <a:p>
                      <a:r>
                        <a:rPr lang="en-IN" dirty="0"/>
                        <a:t>To write and read data of a file. The previous data in the file will not be deleted. The file pointer is placed at the beginning of the file.</a:t>
                      </a:r>
                    </a:p>
                  </a:txBody>
                  <a:tcPr/>
                </a:tc>
                <a:extLst>
                  <a:ext uri="{0D108BD9-81ED-4DB2-BD59-A6C34878D82A}">
                    <a16:rowId xmlns:a16="http://schemas.microsoft.com/office/drawing/2014/main" val="2996631714"/>
                  </a:ext>
                </a:extLst>
              </a:tr>
              <a:tr h="710947">
                <a:tc>
                  <a:txBody>
                    <a:bodyPr/>
                    <a:lstStyle/>
                    <a:p>
                      <a:r>
                        <a:rPr lang="en-IN" dirty="0"/>
                        <a:t>a+</a:t>
                      </a:r>
                    </a:p>
                  </a:txBody>
                  <a:tcPr/>
                </a:tc>
                <a:tc>
                  <a:txBody>
                    <a:bodyPr/>
                    <a:lstStyle/>
                    <a:p>
                      <a:r>
                        <a:rPr lang="en-IN" dirty="0"/>
                        <a:t>To append and read data of a existing file, if the file does not existing, it creates a new file for reading and writing</a:t>
                      </a:r>
                    </a:p>
                  </a:txBody>
                  <a:tcPr/>
                </a:tc>
                <a:extLst>
                  <a:ext uri="{0D108BD9-81ED-4DB2-BD59-A6C34878D82A}">
                    <a16:rowId xmlns:a16="http://schemas.microsoft.com/office/drawing/2014/main" val="1791551695"/>
                  </a:ext>
                </a:extLst>
              </a:tr>
              <a:tr h="657167">
                <a:tc>
                  <a:txBody>
                    <a:bodyPr/>
                    <a:lstStyle/>
                    <a:p>
                      <a:r>
                        <a:rPr lang="en-IN" dirty="0"/>
                        <a:t>x </a:t>
                      </a:r>
                    </a:p>
                  </a:txBody>
                  <a:tcPr/>
                </a:tc>
                <a:tc>
                  <a:txBody>
                    <a:bodyPr/>
                    <a:lstStyle/>
                    <a:p>
                      <a:r>
                        <a:rPr lang="en-IN" dirty="0"/>
                        <a:t>To open the file in exclusive creation mode. The file creation fails if the file already exists.</a:t>
                      </a:r>
                    </a:p>
                  </a:txBody>
                  <a:tcPr/>
                </a:tc>
                <a:extLst>
                  <a:ext uri="{0D108BD9-81ED-4DB2-BD59-A6C34878D82A}">
                    <a16:rowId xmlns:a16="http://schemas.microsoft.com/office/drawing/2014/main" val="4001793326"/>
                  </a:ext>
                </a:extLst>
              </a:tr>
            </a:tbl>
          </a:graphicData>
        </a:graphic>
      </p:graphicFrame>
    </p:spTree>
    <p:extLst>
      <p:ext uri="{BB962C8B-B14F-4D97-AF65-F5344CB8AC3E}">
        <p14:creationId xmlns:p14="http://schemas.microsoft.com/office/powerpoint/2010/main" val="373803705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E3E5F56-04AC-48F6-B30E-D9C4C17816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tx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26">
            <a:extLst>
              <a:ext uri="{FF2B5EF4-FFF2-40B4-BE49-F238E27FC236}">
                <a16:creationId xmlns:a16="http://schemas.microsoft.com/office/drawing/2014/main" id="{CDAEFB19-78B1-4412-8791-DEBC3BFF0E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5058" y="640080"/>
            <a:ext cx="8190312" cy="5577818"/>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2" descr="Python Modules: Creating, Importing, and Sharing">
            <a:extLst>
              <a:ext uri="{FF2B5EF4-FFF2-40B4-BE49-F238E27FC236}">
                <a16:creationId xmlns:a16="http://schemas.microsoft.com/office/drawing/2014/main" id="{E1DA361A-E2EB-4F42-9ACE-07CA4C32C1D2}"/>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8506" r="3684" b="2"/>
          <a:stretch/>
        </p:blipFill>
        <p:spPr bwMode="auto">
          <a:xfrm>
            <a:off x="726948" y="960120"/>
            <a:ext cx="7708392" cy="49377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684320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B8CFB-D01C-47DE-A769-A05DF7E5E125}"/>
              </a:ext>
            </a:extLst>
          </p:cNvPr>
          <p:cNvSpPr>
            <a:spLocks noGrp="1"/>
          </p:cNvSpPr>
          <p:nvPr>
            <p:ph type="title"/>
          </p:nvPr>
        </p:nvSpPr>
        <p:spPr>
          <a:xfrm>
            <a:off x="457200" y="274638"/>
            <a:ext cx="8229600" cy="715962"/>
          </a:xfrm>
        </p:spPr>
        <p:txBody>
          <a:bodyPr>
            <a:normAutofit fontScale="90000"/>
          </a:bodyPr>
          <a:lstStyle/>
          <a:p>
            <a:r>
              <a:rPr lang="en-IN" dirty="0">
                <a:solidFill>
                  <a:srgbClr val="0070C0"/>
                </a:solidFill>
              </a:rPr>
              <a:t>Creating Modules</a:t>
            </a:r>
          </a:p>
        </p:txBody>
      </p:sp>
      <p:sp>
        <p:nvSpPr>
          <p:cNvPr id="3" name="Content Placeholder 2">
            <a:extLst>
              <a:ext uri="{FF2B5EF4-FFF2-40B4-BE49-F238E27FC236}">
                <a16:creationId xmlns:a16="http://schemas.microsoft.com/office/drawing/2014/main" id="{0D8C1C30-DE25-4164-9715-C2B287958690}"/>
              </a:ext>
            </a:extLst>
          </p:cNvPr>
          <p:cNvSpPr>
            <a:spLocks noGrp="1"/>
          </p:cNvSpPr>
          <p:nvPr>
            <p:ph idx="1"/>
          </p:nvPr>
        </p:nvSpPr>
        <p:spPr>
          <a:xfrm>
            <a:off x="152400" y="990600"/>
            <a:ext cx="8534400" cy="5592762"/>
          </a:xfrm>
          <a:ln>
            <a:solidFill>
              <a:srgbClr val="00B050"/>
            </a:solidFill>
          </a:ln>
        </p:spPr>
        <p:txBody>
          <a:bodyPr/>
          <a:lstStyle/>
          <a:p>
            <a:pPr algn="just"/>
            <a:r>
              <a:rPr lang="en-US" dirty="0"/>
              <a:t>Modules refer to a file containing Python statements and definitions.</a:t>
            </a:r>
          </a:p>
          <a:p>
            <a:pPr algn="just"/>
            <a:r>
              <a:rPr lang="en-US" dirty="0"/>
              <a:t>Use modules to break down large programs into small manageable and organized files. </a:t>
            </a:r>
          </a:p>
          <a:p>
            <a:pPr algn="just"/>
            <a:r>
              <a:rPr lang="en-US" dirty="0"/>
              <a:t>Modules provide reusability of code.</a:t>
            </a:r>
          </a:p>
          <a:p>
            <a:pPr algn="just"/>
            <a:r>
              <a:rPr lang="en-US" dirty="0"/>
              <a:t>Define our most used functions in a module and import it, instead of copying their definitions into different programs.</a:t>
            </a:r>
            <a:endParaRPr lang="en-IN" dirty="0"/>
          </a:p>
        </p:txBody>
      </p:sp>
    </p:spTree>
    <p:extLst>
      <p:ext uri="{BB962C8B-B14F-4D97-AF65-F5344CB8AC3E}">
        <p14:creationId xmlns:p14="http://schemas.microsoft.com/office/powerpoint/2010/main" val="390174260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630CA-075F-490C-AE3C-E8284078ADF7}"/>
              </a:ext>
            </a:extLst>
          </p:cNvPr>
          <p:cNvSpPr>
            <a:spLocks noGrp="1"/>
          </p:cNvSpPr>
          <p:nvPr>
            <p:ph type="title"/>
          </p:nvPr>
        </p:nvSpPr>
        <p:spPr>
          <a:xfrm>
            <a:off x="457200" y="274638"/>
            <a:ext cx="8229600" cy="411162"/>
          </a:xfrm>
        </p:spPr>
        <p:txBody>
          <a:bodyPr>
            <a:normAutofit fontScale="90000"/>
          </a:bodyPr>
          <a:lstStyle/>
          <a:p>
            <a:r>
              <a:rPr lang="en-IN" dirty="0">
                <a:solidFill>
                  <a:srgbClr val="0070C0"/>
                </a:solidFill>
              </a:rPr>
              <a:t>Types of Modules</a:t>
            </a:r>
          </a:p>
        </p:txBody>
      </p:sp>
      <p:sp>
        <p:nvSpPr>
          <p:cNvPr id="3" name="Content Placeholder 2">
            <a:extLst>
              <a:ext uri="{FF2B5EF4-FFF2-40B4-BE49-F238E27FC236}">
                <a16:creationId xmlns:a16="http://schemas.microsoft.com/office/drawing/2014/main" id="{3FB9D519-13E5-4F94-8065-E16F37EFDCC4}"/>
              </a:ext>
            </a:extLst>
          </p:cNvPr>
          <p:cNvSpPr>
            <a:spLocks noGrp="1"/>
          </p:cNvSpPr>
          <p:nvPr>
            <p:ph idx="1"/>
          </p:nvPr>
        </p:nvSpPr>
        <p:spPr>
          <a:xfrm>
            <a:off x="76200" y="914400"/>
            <a:ext cx="8610600" cy="5791199"/>
          </a:xfrm>
          <a:ln>
            <a:solidFill>
              <a:srgbClr val="00B050"/>
            </a:solidFill>
          </a:ln>
        </p:spPr>
        <p:txBody>
          <a:bodyPr>
            <a:normAutofit/>
          </a:bodyPr>
          <a:lstStyle/>
          <a:p>
            <a:r>
              <a:rPr lang="en-IN" dirty="0"/>
              <a:t>Built in Modules</a:t>
            </a:r>
          </a:p>
          <a:p>
            <a:pPr marL="0" indent="0">
              <a:buNone/>
            </a:pPr>
            <a:r>
              <a:rPr lang="en-IN" dirty="0"/>
              <a:t>Example:</a:t>
            </a:r>
          </a:p>
          <a:p>
            <a:pPr>
              <a:buClr>
                <a:srgbClr val="FF0000"/>
              </a:buClr>
              <a:buFont typeface="Wingdings" panose="05000000000000000000" pitchFamily="2" charset="2"/>
              <a:buChar char="§"/>
            </a:pPr>
            <a:r>
              <a:rPr lang="en-IN" dirty="0" err="1"/>
              <a:t>os</a:t>
            </a:r>
            <a:r>
              <a:rPr lang="en-IN" dirty="0"/>
              <a:t> </a:t>
            </a:r>
          </a:p>
          <a:p>
            <a:pPr>
              <a:buClr>
                <a:srgbClr val="FF0000"/>
              </a:buClr>
              <a:buFont typeface="Wingdings" panose="05000000000000000000" pitchFamily="2" charset="2"/>
              <a:buChar char="§"/>
            </a:pPr>
            <a:r>
              <a:rPr lang="en-IN" dirty="0"/>
              <a:t>sys</a:t>
            </a:r>
          </a:p>
          <a:p>
            <a:pPr>
              <a:buClr>
                <a:srgbClr val="FF0000"/>
              </a:buClr>
              <a:buFont typeface="Wingdings" panose="05000000000000000000" pitchFamily="2" charset="2"/>
              <a:buChar char="§"/>
            </a:pPr>
            <a:r>
              <a:rPr lang="en-IN" dirty="0"/>
              <a:t>math</a:t>
            </a:r>
          </a:p>
          <a:p>
            <a:pPr>
              <a:buClr>
                <a:srgbClr val="FF0000"/>
              </a:buClr>
              <a:buFont typeface="Wingdings" panose="05000000000000000000" pitchFamily="2" charset="2"/>
              <a:buChar char="§"/>
            </a:pPr>
            <a:r>
              <a:rPr lang="en-IN" dirty="0"/>
              <a:t>statistics</a:t>
            </a:r>
          </a:p>
          <a:p>
            <a:pPr>
              <a:buClr>
                <a:srgbClr val="FF0000"/>
              </a:buClr>
              <a:buFont typeface="Wingdings" panose="05000000000000000000" pitchFamily="2" charset="2"/>
              <a:buChar char="§"/>
            </a:pPr>
            <a:r>
              <a:rPr lang="en-IN" dirty="0"/>
              <a:t>C</a:t>
            </a:r>
            <a:r>
              <a:rPr lang="en-IN"/>
              <a:t>ollection</a:t>
            </a:r>
            <a:endParaRPr lang="en-IN" dirty="0"/>
          </a:p>
          <a:p>
            <a:pPr>
              <a:buClr>
                <a:srgbClr val="FF0000"/>
              </a:buClr>
              <a:buFont typeface="Wingdings" panose="05000000000000000000" pitchFamily="2" charset="2"/>
              <a:buChar char="§"/>
            </a:pPr>
            <a:r>
              <a:rPr lang="en-IN" dirty="0"/>
              <a:t>random</a:t>
            </a:r>
          </a:p>
          <a:p>
            <a:r>
              <a:rPr lang="en-IN" dirty="0"/>
              <a:t>User defined  Modules</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127264278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423B1-E84B-467B-9CA2-E8D65D08C8C2}"/>
              </a:ext>
            </a:extLst>
          </p:cNvPr>
          <p:cNvSpPr>
            <a:spLocks noGrp="1"/>
          </p:cNvSpPr>
          <p:nvPr>
            <p:ph type="title"/>
          </p:nvPr>
        </p:nvSpPr>
        <p:spPr>
          <a:xfrm>
            <a:off x="457200" y="274638"/>
            <a:ext cx="8229600" cy="411162"/>
          </a:xfrm>
        </p:spPr>
        <p:txBody>
          <a:bodyPr>
            <a:normAutofit fontScale="90000"/>
          </a:bodyPr>
          <a:lstStyle/>
          <a:p>
            <a:r>
              <a:rPr lang="en-IN" dirty="0">
                <a:solidFill>
                  <a:srgbClr val="0070C0"/>
                </a:solidFill>
              </a:rPr>
              <a:t>Importing Modules</a:t>
            </a:r>
          </a:p>
        </p:txBody>
      </p:sp>
      <p:sp>
        <p:nvSpPr>
          <p:cNvPr id="3" name="Content Placeholder 2">
            <a:extLst>
              <a:ext uri="{FF2B5EF4-FFF2-40B4-BE49-F238E27FC236}">
                <a16:creationId xmlns:a16="http://schemas.microsoft.com/office/drawing/2014/main" id="{3B56BF1C-2362-42A3-AF71-C1968BF25E85}"/>
              </a:ext>
            </a:extLst>
          </p:cNvPr>
          <p:cNvSpPr>
            <a:spLocks noGrp="1"/>
          </p:cNvSpPr>
          <p:nvPr>
            <p:ph idx="1"/>
          </p:nvPr>
        </p:nvSpPr>
        <p:spPr>
          <a:xfrm>
            <a:off x="152400" y="762000"/>
            <a:ext cx="8763000" cy="6019800"/>
          </a:xfrm>
          <a:ln>
            <a:solidFill>
              <a:srgbClr val="00B050"/>
            </a:solidFill>
          </a:ln>
        </p:spPr>
        <p:txBody>
          <a:bodyPr>
            <a:normAutofit fontScale="92500" lnSpcReduction="20000"/>
          </a:bodyPr>
          <a:lstStyle/>
          <a:p>
            <a:r>
              <a:rPr lang="en-US" dirty="0"/>
              <a:t>Import the definitions inside a module to another module or the interactive interpreter in Python.</a:t>
            </a:r>
            <a:endParaRPr lang="en-IN" dirty="0"/>
          </a:p>
          <a:p>
            <a:pPr marL="0" indent="0">
              <a:buNone/>
            </a:pPr>
            <a:r>
              <a:rPr lang="en-IN" dirty="0"/>
              <a:t>Use: </a:t>
            </a:r>
            <a:r>
              <a:rPr lang="en-IN" dirty="0">
                <a:solidFill>
                  <a:srgbClr val="00B050"/>
                </a:solidFill>
              </a:rPr>
              <a:t>import</a:t>
            </a:r>
            <a:r>
              <a:rPr lang="en-IN" dirty="0"/>
              <a:t> keyword</a:t>
            </a:r>
          </a:p>
          <a:p>
            <a:pPr marL="0" indent="0">
              <a:buNone/>
            </a:pPr>
            <a:r>
              <a:rPr lang="en-IN" dirty="0">
                <a:solidFill>
                  <a:srgbClr val="FF0000"/>
                </a:solidFill>
              </a:rPr>
              <a:t>Formats of import statement:</a:t>
            </a:r>
          </a:p>
          <a:p>
            <a:pPr marL="0" indent="0">
              <a:buNone/>
            </a:pPr>
            <a:r>
              <a:rPr lang="en-IN" dirty="0">
                <a:solidFill>
                  <a:srgbClr val="FF0000"/>
                </a:solidFill>
              </a:rPr>
              <a:t># </a:t>
            </a:r>
            <a:r>
              <a:rPr lang="en-IN" dirty="0">
                <a:solidFill>
                  <a:srgbClr val="0070C0"/>
                </a:solidFill>
              </a:rPr>
              <a:t>import with module name </a:t>
            </a:r>
            <a:r>
              <a:rPr lang="en-IN" dirty="0">
                <a:solidFill>
                  <a:srgbClr val="FF0000"/>
                </a:solidFill>
              </a:rPr>
              <a:t>– module name is used  to access the module member.</a:t>
            </a:r>
          </a:p>
          <a:p>
            <a:pPr marL="0" indent="0">
              <a:buNone/>
            </a:pPr>
            <a:r>
              <a:rPr lang="en-IN" dirty="0">
                <a:solidFill>
                  <a:srgbClr val="00B050"/>
                </a:solidFill>
              </a:rPr>
              <a:t>	import example </a:t>
            </a:r>
          </a:p>
          <a:p>
            <a:pPr marL="0" indent="0">
              <a:buNone/>
            </a:pPr>
            <a:r>
              <a:rPr lang="en-IN" dirty="0">
                <a:solidFill>
                  <a:srgbClr val="FF0000"/>
                </a:solidFill>
              </a:rPr>
              <a:t>#  </a:t>
            </a:r>
            <a:r>
              <a:rPr lang="en-IN" dirty="0">
                <a:solidFill>
                  <a:srgbClr val="0070C0"/>
                </a:solidFill>
              </a:rPr>
              <a:t>import with Rename </a:t>
            </a:r>
            <a:r>
              <a:rPr lang="en-IN" dirty="0">
                <a:solidFill>
                  <a:srgbClr val="FF0000"/>
                </a:solidFill>
              </a:rPr>
              <a:t>– rename is used to access the module member.</a:t>
            </a:r>
          </a:p>
          <a:p>
            <a:pPr marL="0" indent="0">
              <a:buNone/>
            </a:pPr>
            <a:r>
              <a:rPr lang="en-IN" dirty="0">
                <a:solidFill>
                  <a:srgbClr val="00B050"/>
                </a:solidFill>
              </a:rPr>
              <a:t>	import example as ex</a:t>
            </a:r>
          </a:p>
          <a:p>
            <a:pPr marL="0" indent="0">
              <a:buNone/>
            </a:pPr>
            <a:r>
              <a:rPr lang="en-IN" b="1" dirty="0">
                <a:solidFill>
                  <a:srgbClr val="0070C0"/>
                </a:solidFill>
              </a:rPr>
              <a:t>#Python from...import statement</a:t>
            </a:r>
          </a:p>
          <a:p>
            <a:pPr marL="0" indent="0">
              <a:buNone/>
            </a:pPr>
            <a:r>
              <a:rPr lang="en-IN" b="1" dirty="0">
                <a:solidFill>
                  <a:srgbClr val="00B050"/>
                </a:solidFill>
              </a:rPr>
              <a:t>	</a:t>
            </a:r>
            <a:r>
              <a:rPr lang="en-IN" dirty="0">
                <a:solidFill>
                  <a:srgbClr val="00B050"/>
                </a:solidFill>
              </a:rPr>
              <a:t>from example import add</a:t>
            </a:r>
          </a:p>
          <a:p>
            <a:pPr marL="0" indent="0">
              <a:buNone/>
            </a:pPr>
            <a:r>
              <a:rPr lang="en-IN" dirty="0">
                <a:solidFill>
                  <a:srgbClr val="00B050"/>
                </a:solidFill>
              </a:rPr>
              <a:t>	from example import*   </a:t>
            </a:r>
            <a:r>
              <a:rPr lang="en-IN" dirty="0">
                <a:solidFill>
                  <a:srgbClr val="FF0000"/>
                </a:solidFill>
              </a:rPr>
              <a:t>#i</a:t>
            </a:r>
            <a:r>
              <a:rPr lang="en-IN" b="1" dirty="0">
                <a:solidFill>
                  <a:srgbClr val="FF0000"/>
                </a:solidFill>
              </a:rPr>
              <a:t>mport all names</a:t>
            </a:r>
          </a:p>
          <a:p>
            <a:pPr marL="0" indent="0">
              <a:buNone/>
            </a:pPr>
            <a:endParaRPr lang="en-IN" dirty="0">
              <a:solidFill>
                <a:srgbClr val="00B050"/>
              </a:solidFill>
            </a:endParaRPr>
          </a:p>
          <a:p>
            <a:pPr marL="0" indent="0">
              <a:buNone/>
            </a:pPr>
            <a:endParaRPr lang="en-IN" dirty="0">
              <a:solidFill>
                <a:srgbClr val="00B050"/>
              </a:solidFill>
            </a:endParaRPr>
          </a:p>
          <a:p>
            <a:pPr marL="0" indent="0">
              <a:buNone/>
            </a:pPr>
            <a:endParaRPr lang="en-IN" dirty="0">
              <a:solidFill>
                <a:srgbClr val="00B050"/>
              </a:solidFill>
            </a:endParaRPr>
          </a:p>
          <a:p>
            <a:pPr marL="0" indent="0">
              <a:buNone/>
            </a:pPr>
            <a:endParaRPr lang="en-IN" dirty="0">
              <a:solidFill>
                <a:srgbClr val="FF0000"/>
              </a:solidFill>
            </a:endParaRPr>
          </a:p>
          <a:p>
            <a:pPr marL="0" indent="0">
              <a:buNone/>
            </a:pPr>
            <a:endParaRPr lang="en-IN" dirty="0">
              <a:solidFill>
                <a:srgbClr val="FF0000"/>
              </a:solidFill>
            </a:endParaRPr>
          </a:p>
        </p:txBody>
      </p:sp>
    </p:spTree>
    <p:extLst>
      <p:ext uri="{BB962C8B-B14F-4D97-AF65-F5344CB8AC3E}">
        <p14:creationId xmlns:p14="http://schemas.microsoft.com/office/powerpoint/2010/main" val="92761437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5C1C47F-0857-4E28-BEE5-9D6B887BAF7A}"/>
              </a:ext>
            </a:extLst>
          </p:cNvPr>
          <p:cNvPicPr>
            <a:picLocks noChangeAspect="1"/>
          </p:cNvPicPr>
          <p:nvPr/>
        </p:nvPicPr>
        <p:blipFill>
          <a:blip r:embed="rId2"/>
          <a:stretch>
            <a:fillRect/>
          </a:stretch>
        </p:blipFill>
        <p:spPr>
          <a:xfrm>
            <a:off x="2362200" y="370114"/>
            <a:ext cx="3337833" cy="1866900"/>
          </a:xfrm>
          <a:prstGeom prst="rect">
            <a:avLst/>
          </a:prstGeom>
          <a:ln>
            <a:solidFill>
              <a:srgbClr val="00B050"/>
            </a:solidFill>
          </a:ln>
        </p:spPr>
      </p:pic>
      <p:pic>
        <p:nvPicPr>
          <p:cNvPr id="5" name="Picture 4">
            <a:extLst>
              <a:ext uri="{FF2B5EF4-FFF2-40B4-BE49-F238E27FC236}">
                <a16:creationId xmlns:a16="http://schemas.microsoft.com/office/drawing/2014/main" id="{A2510960-B120-4E7A-B539-DD380EFF9247}"/>
              </a:ext>
            </a:extLst>
          </p:cNvPr>
          <p:cNvPicPr>
            <a:picLocks noChangeAspect="1"/>
          </p:cNvPicPr>
          <p:nvPr/>
        </p:nvPicPr>
        <p:blipFill>
          <a:blip r:embed="rId3"/>
          <a:stretch>
            <a:fillRect/>
          </a:stretch>
        </p:blipFill>
        <p:spPr>
          <a:xfrm>
            <a:off x="4332515" y="3338511"/>
            <a:ext cx="3038475" cy="904875"/>
          </a:xfrm>
          <a:prstGeom prst="rect">
            <a:avLst/>
          </a:prstGeom>
          <a:ln>
            <a:solidFill>
              <a:srgbClr val="00B050"/>
            </a:solidFill>
          </a:ln>
        </p:spPr>
      </p:pic>
      <p:pic>
        <p:nvPicPr>
          <p:cNvPr id="6" name="Picture 5">
            <a:extLst>
              <a:ext uri="{FF2B5EF4-FFF2-40B4-BE49-F238E27FC236}">
                <a16:creationId xmlns:a16="http://schemas.microsoft.com/office/drawing/2014/main" id="{21A31755-87C2-405F-9386-A5AF195E23A2}"/>
              </a:ext>
            </a:extLst>
          </p:cNvPr>
          <p:cNvPicPr>
            <a:picLocks noChangeAspect="1"/>
          </p:cNvPicPr>
          <p:nvPr/>
        </p:nvPicPr>
        <p:blipFill>
          <a:blip r:embed="rId4"/>
          <a:stretch>
            <a:fillRect/>
          </a:stretch>
        </p:blipFill>
        <p:spPr>
          <a:xfrm>
            <a:off x="1166812" y="3243262"/>
            <a:ext cx="2695575" cy="1095375"/>
          </a:xfrm>
          <a:prstGeom prst="rect">
            <a:avLst/>
          </a:prstGeom>
          <a:ln>
            <a:solidFill>
              <a:srgbClr val="00B050"/>
            </a:solidFill>
          </a:ln>
        </p:spPr>
      </p:pic>
      <p:pic>
        <p:nvPicPr>
          <p:cNvPr id="7" name="Picture 6">
            <a:extLst>
              <a:ext uri="{FF2B5EF4-FFF2-40B4-BE49-F238E27FC236}">
                <a16:creationId xmlns:a16="http://schemas.microsoft.com/office/drawing/2014/main" id="{C4329FE9-FA3E-43A3-BB41-26DAEF166A33}"/>
              </a:ext>
            </a:extLst>
          </p:cNvPr>
          <p:cNvPicPr>
            <a:picLocks noChangeAspect="1"/>
          </p:cNvPicPr>
          <p:nvPr/>
        </p:nvPicPr>
        <p:blipFill>
          <a:blip r:embed="rId5"/>
          <a:stretch>
            <a:fillRect/>
          </a:stretch>
        </p:blipFill>
        <p:spPr>
          <a:xfrm>
            <a:off x="1166812" y="4752975"/>
            <a:ext cx="2743200" cy="933450"/>
          </a:xfrm>
          <a:prstGeom prst="rect">
            <a:avLst/>
          </a:prstGeom>
          <a:ln>
            <a:solidFill>
              <a:srgbClr val="00B050"/>
            </a:solidFill>
          </a:ln>
        </p:spPr>
      </p:pic>
      <p:pic>
        <p:nvPicPr>
          <p:cNvPr id="8" name="Picture 7">
            <a:extLst>
              <a:ext uri="{FF2B5EF4-FFF2-40B4-BE49-F238E27FC236}">
                <a16:creationId xmlns:a16="http://schemas.microsoft.com/office/drawing/2014/main" id="{7BA6E661-8EFA-4F24-A7F4-847F6FF30DCA}"/>
              </a:ext>
            </a:extLst>
          </p:cNvPr>
          <p:cNvPicPr>
            <a:picLocks noChangeAspect="1"/>
          </p:cNvPicPr>
          <p:nvPr/>
        </p:nvPicPr>
        <p:blipFill>
          <a:blip r:embed="rId6"/>
          <a:stretch>
            <a:fillRect/>
          </a:stretch>
        </p:blipFill>
        <p:spPr>
          <a:xfrm>
            <a:off x="4321629" y="4752975"/>
            <a:ext cx="3038475" cy="1009650"/>
          </a:xfrm>
          <a:prstGeom prst="rect">
            <a:avLst/>
          </a:prstGeom>
          <a:ln>
            <a:solidFill>
              <a:srgbClr val="00B050"/>
            </a:solidFill>
          </a:ln>
        </p:spPr>
      </p:pic>
      <p:pic>
        <p:nvPicPr>
          <p:cNvPr id="9" name="Picture 8">
            <a:extLst>
              <a:ext uri="{FF2B5EF4-FFF2-40B4-BE49-F238E27FC236}">
                <a16:creationId xmlns:a16="http://schemas.microsoft.com/office/drawing/2014/main" id="{D91ECBC9-5A38-4059-B335-FDC8F05BB796}"/>
              </a:ext>
            </a:extLst>
          </p:cNvPr>
          <p:cNvPicPr>
            <a:picLocks noChangeAspect="1"/>
          </p:cNvPicPr>
          <p:nvPr/>
        </p:nvPicPr>
        <p:blipFill>
          <a:blip r:embed="rId7"/>
          <a:stretch>
            <a:fillRect/>
          </a:stretch>
        </p:blipFill>
        <p:spPr>
          <a:xfrm>
            <a:off x="383721" y="914400"/>
            <a:ext cx="1628775" cy="310243"/>
          </a:xfrm>
          <a:prstGeom prst="rect">
            <a:avLst/>
          </a:prstGeom>
          <a:ln>
            <a:solidFill>
              <a:srgbClr val="FF0000"/>
            </a:solidFill>
          </a:ln>
        </p:spPr>
      </p:pic>
      <p:pic>
        <p:nvPicPr>
          <p:cNvPr id="10" name="Picture 9">
            <a:extLst>
              <a:ext uri="{FF2B5EF4-FFF2-40B4-BE49-F238E27FC236}">
                <a16:creationId xmlns:a16="http://schemas.microsoft.com/office/drawing/2014/main" id="{B7498994-AC3E-4C96-AFCE-32998B3BB4AC}"/>
              </a:ext>
            </a:extLst>
          </p:cNvPr>
          <p:cNvPicPr>
            <a:picLocks noChangeAspect="1"/>
          </p:cNvPicPr>
          <p:nvPr/>
        </p:nvPicPr>
        <p:blipFill>
          <a:blip r:embed="rId8"/>
          <a:stretch>
            <a:fillRect/>
          </a:stretch>
        </p:blipFill>
        <p:spPr>
          <a:xfrm>
            <a:off x="3048000" y="2431424"/>
            <a:ext cx="1628775" cy="571500"/>
          </a:xfrm>
          <a:prstGeom prst="rect">
            <a:avLst/>
          </a:prstGeom>
          <a:ln>
            <a:solidFill>
              <a:srgbClr val="FF0000"/>
            </a:solidFill>
          </a:ln>
        </p:spPr>
      </p:pic>
    </p:spTree>
    <p:extLst>
      <p:ext uri="{BB962C8B-B14F-4D97-AF65-F5344CB8AC3E}">
        <p14:creationId xmlns:p14="http://schemas.microsoft.com/office/powerpoint/2010/main" val="237995200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CEB49-6623-48C4-9CDC-A84AFC6C5ECF}"/>
              </a:ext>
            </a:extLst>
          </p:cNvPr>
          <p:cNvSpPr>
            <a:spLocks noGrp="1"/>
          </p:cNvSpPr>
          <p:nvPr>
            <p:ph type="title"/>
          </p:nvPr>
        </p:nvSpPr>
        <p:spPr>
          <a:xfrm>
            <a:off x="457200" y="78695"/>
            <a:ext cx="8229600" cy="411162"/>
          </a:xfrm>
        </p:spPr>
        <p:txBody>
          <a:bodyPr>
            <a:normAutofit fontScale="90000"/>
          </a:bodyPr>
          <a:lstStyle/>
          <a:p>
            <a:r>
              <a:rPr lang="en-IN" dirty="0">
                <a:solidFill>
                  <a:srgbClr val="0070C0"/>
                </a:solidFill>
              </a:rPr>
              <a:t>Example</a:t>
            </a:r>
          </a:p>
        </p:txBody>
      </p:sp>
      <p:sp>
        <p:nvSpPr>
          <p:cNvPr id="6" name="Content Placeholder 5">
            <a:extLst>
              <a:ext uri="{FF2B5EF4-FFF2-40B4-BE49-F238E27FC236}">
                <a16:creationId xmlns:a16="http://schemas.microsoft.com/office/drawing/2014/main" id="{B4CF2291-2FFB-4BFD-A0B1-048EB17B1C95}"/>
              </a:ext>
            </a:extLst>
          </p:cNvPr>
          <p:cNvSpPr>
            <a:spLocks noGrp="1"/>
          </p:cNvSpPr>
          <p:nvPr>
            <p:ph idx="1"/>
          </p:nvPr>
        </p:nvSpPr>
        <p:spPr/>
        <p:txBody>
          <a:bodyPr/>
          <a:lstStyle/>
          <a:p>
            <a:endParaRPr lang="en-IN"/>
          </a:p>
        </p:txBody>
      </p:sp>
      <p:pic>
        <p:nvPicPr>
          <p:cNvPr id="7" name="Picture 6">
            <a:extLst>
              <a:ext uri="{FF2B5EF4-FFF2-40B4-BE49-F238E27FC236}">
                <a16:creationId xmlns:a16="http://schemas.microsoft.com/office/drawing/2014/main" id="{EFACA06F-86B4-4F34-BC4E-034CC104C6EE}"/>
              </a:ext>
            </a:extLst>
          </p:cNvPr>
          <p:cNvPicPr>
            <a:picLocks noChangeAspect="1"/>
          </p:cNvPicPr>
          <p:nvPr/>
        </p:nvPicPr>
        <p:blipFill>
          <a:blip r:embed="rId2"/>
          <a:stretch>
            <a:fillRect/>
          </a:stretch>
        </p:blipFill>
        <p:spPr>
          <a:xfrm>
            <a:off x="228599" y="731837"/>
            <a:ext cx="8765611" cy="5897563"/>
          </a:xfrm>
          <a:prstGeom prst="rect">
            <a:avLst/>
          </a:prstGeom>
          <a:ln>
            <a:solidFill>
              <a:srgbClr val="00B050"/>
            </a:solidFill>
          </a:ln>
        </p:spPr>
      </p:pic>
    </p:spTree>
    <p:extLst>
      <p:ext uri="{BB962C8B-B14F-4D97-AF65-F5344CB8AC3E}">
        <p14:creationId xmlns:p14="http://schemas.microsoft.com/office/powerpoint/2010/main" val="101303505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2D131-D79F-463B-A767-C4DDEACBDE5A}"/>
              </a:ext>
            </a:extLst>
          </p:cNvPr>
          <p:cNvSpPr>
            <a:spLocks noGrp="1"/>
          </p:cNvSpPr>
          <p:nvPr>
            <p:ph type="title"/>
          </p:nvPr>
        </p:nvSpPr>
        <p:spPr>
          <a:xfrm>
            <a:off x="457200" y="274638"/>
            <a:ext cx="8229600" cy="563562"/>
          </a:xfrm>
        </p:spPr>
        <p:txBody>
          <a:bodyPr>
            <a:normAutofit fontScale="90000"/>
          </a:bodyPr>
          <a:lstStyle/>
          <a:p>
            <a:br>
              <a:rPr lang="en-IN" dirty="0"/>
            </a:br>
            <a:r>
              <a:rPr lang="en-IN" dirty="0">
                <a:solidFill>
                  <a:srgbClr val="0070C0"/>
                </a:solidFill>
              </a:rPr>
              <a:t>Introduction to PIP</a:t>
            </a:r>
            <a:br>
              <a:rPr lang="en-IN" dirty="0"/>
            </a:br>
            <a:endParaRPr lang="en-IN" dirty="0"/>
          </a:p>
        </p:txBody>
      </p:sp>
      <p:sp>
        <p:nvSpPr>
          <p:cNvPr id="3" name="Content Placeholder 2">
            <a:extLst>
              <a:ext uri="{FF2B5EF4-FFF2-40B4-BE49-F238E27FC236}">
                <a16:creationId xmlns:a16="http://schemas.microsoft.com/office/drawing/2014/main" id="{65676D6C-6449-4416-A482-6BAF948CE18C}"/>
              </a:ext>
            </a:extLst>
          </p:cNvPr>
          <p:cNvSpPr>
            <a:spLocks noGrp="1"/>
          </p:cNvSpPr>
          <p:nvPr>
            <p:ph idx="1"/>
          </p:nvPr>
        </p:nvSpPr>
        <p:spPr>
          <a:xfrm>
            <a:off x="152400" y="838200"/>
            <a:ext cx="8534400" cy="5791200"/>
          </a:xfrm>
          <a:ln>
            <a:solidFill>
              <a:srgbClr val="00B050"/>
            </a:solidFill>
          </a:ln>
        </p:spPr>
        <p:txBody>
          <a:bodyPr/>
          <a:lstStyle/>
          <a:p>
            <a:r>
              <a:rPr lang="en-US" dirty="0"/>
              <a:t>PIP is a package manager for Python packages, or modules.</a:t>
            </a:r>
          </a:p>
          <a:p>
            <a:r>
              <a:rPr lang="en-US" dirty="0"/>
              <a:t>What is a Package?</a:t>
            </a:r>
          </a:p>
          <a:p>
            <a:pPr lvl="1"/>
            <a:r>
              <a:rPr lang="en-US" dirty="0"/>
              <a:t>A package contains all the files you need for a module.</a:t>
            </a:r>
          </a:p>
          <a:p>
            <a:pPr lvl="1"/>
            <a:r>
              <a:rPr lang="en-US" dirty="0"/>
              <a:t>Modules are Python code libraries you can include in your project.</a:t>
            </a:r>
          </a:p>
          <a:p>
            <a:pPr marL="0" indent="0">
              <a:buNone/>
            </a:pPr>
            <a:br>
              <a:rPr lang="en-US" dirty="0"/>
            </a:br>
            <a:endParaRPr lang="en-IN" dirty="0"/>
          </a:p>
        </p:txBody>
      </p:sp>
    </p:spTree>
    <p:extLst>
      <p:ext uri="{BB962C8B-B14F-4D97-AF65-F5344CB8AC3E}">
        <p14:creationId xmlns:p14="http://schemas.microsoft.com/office/powerpoint/2010/main" val="376658255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CB5C8-5CC8-480A-B133-EBAB94F1D368}"/>
              </a:ext>
            </a:extLst>
          </p:cNvPr>
          <p:cNvSpPr>
            <a:spLocks noGrp="1"/>
          </p:cNvSpPr>
          <p:nvPr>
            <p:ph type="title"/>
          </p:nvPr>
        </p:nvSpPr>
        <p:spPr>
          <a:xfrm>
            <a:off x="457200" y="274638"/>
            <a:ext cx="8229600" cy="457199"/>
          </a:xfrm>
        </p:spPr>
        <p:txBody>
          <a:bodyPr>
            <a:normAutofit fontScale="90000"/>
          </a:bodyPr>
          <a:lstStyle/>
          <a:p>
            <a:r>
              <a:rPr lang="en-IN" dirty="0">
                <a:solidFill>
                  <a:srgbClr val="0070C0"/>
                </a:solidFill>
              </a:rPr>
              <a:t>Using Python Packages</a:t>
            </a:r>
          </a:p>
        </p:txBody>
      </p:sp>
      <p:sp>
        <p:nvSpPr>
          <p:cNvPr id="3" name="Content Placeholder 2">
            <a:extLst>
              <a:ext uri="{FF2B5EF4-FFF2-40B4-BE49-F238E27FC236}">
                <a16:creationId xmlns:a16="http://schemas.microsoft.com/office/drawing/2014/main" id="{DC347180-BEA8-4367-B0F2-0418BE4AAB48}"/>
              </a:ext>
            </a:extLst>
          </p:cNvPr>
          <p:cNvSpPr>
            <a:spLocks noGrp="1"/>
          </p:cNvSpPr>
          <p:nvPr>
            <p:ph idx="1"/>
          </p:nvPr>
        </p:nvSpPr>
        <p:spPr>
          <a:xfrm>
            <a:off x="152400" y="731838"/>
            <a:ext cx="8534400" cy="5973762"/>
          </a:xfrm>
          <a:ln>
            <a:solidFill>
              <a:srgbClr val="00B050"/>
            </a:solidFill>
          </a:ln>
        </p:spPr>
        <p:txBody>
          <a:bodyPr>
            <a:normAutofit/>
          </a:bodyPr>
          <a:lstStyle/>
          <a:p>
            <a:r>
              <a:rPr lang="en-US" dirty="0"/>
              <a:t>A module can contain multiple objects, such as classes, functions, etc.</a:t>
            </a:r>
          </a:p>
          <a:p>
            <a:r>
              <a:rPr lang="en-US" dirty="0"/>
              <a:t>A package can contain one or more relevant modules. </a:t>
            </a:r>
          </a:p>
          <a:p>
            <a:r>
              <a:rPr lang="en-US" dirty="0">
                <a:solidFill>
                  <a:srgbClr val="00B050"/>
                </a:solidFill>
              </a:rPr>
              <a:t>Physically, a package is a folder containing one or more module files.</a:t>
            </a:r>
          </a:p>
          <a:p>
            <a:pPr marL="0" indent="0">
              <a:buNone/>
            </a:pPr>
            <a:endParaRPr lang="en-IN" dirty="0">
              <a:solidFill>
                <a:srgbClr val="00B050"/>
              </a:solidFill>
            </a:endParaRPr>
          </a:p>
        </p:txBody>
      </p:sp>
      <p:pic>
        <p:nvPicPr>
          <p:cNvPr id="4" name="Picture 3">
            <a:extLst>
              <a:ext uri="{FF2B5EF4-FFF2-40B4-BE49-F238E27FC236}">
                <a16:creationId xmlns:a16="http://schemas.microsoft.com/office/drawing/2014/main" id="{182BCAF1-47BA-4125-8AAC-14ABFE141CE1}"/>
              </a:ext>
            </a:extLst>
          </p:cNvPr>
          <p:cNvPicPr>
            <a:picLocks noChangeAspect="1"/>
          </p:cNvPicPr>
          <p:nvPr/>
        </p:nvPicPr>
        <p:blipFill>
          <a:blip r:embed="rId2"/>
          <a:stretch>
            <a:fillRect/>
          </a:stretch>
        </p:blipFill>
        <p:spPr>
          <a:xfrm>
            <a:off x="1143000" y="4031625"/>
            <a:ext cx="5715000" cy="2369175"/>
          </a:xfrm>
          <a:prstGeom prst="rect">
            <a:avLst/>
          </a:prstGeom>
          <a:ln>
            <a:solidFill>
              <a:srgbClr val="00B0F0"/>
            </a:solidFill>
          </a:ln>
        </p:spPr>
      </p:pic>
    </p:spTree>
    <p:extLst>
      <p:ext uri="{BB962C8B-B14F-4D97-AF65-F5344CB8AC3E}">
        <p14:creationId xmlns:p14="http://schemas.microsoft.com/office/powerpoint/2010/main" val="298557554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0DE11-DB02-4A23-8F98-66A6F8BA16AD}"/>
              </a:ext>
            </a:extLst>
          </p:cNvPr>
          <p:cNvSpPr>
            <a:spLocks noGrp="1"/>
          </p:cNvSpPr>
          <p:nvPr>
            <p:ph type="title"/>
          </p:nvPr>
        </p:nvSpPr>
        <p:spPr>
          <a:xfrm>
            <a:off x="457200" y="274638"/>
            <a:ext cx="8229600" cy="792162"/>
          </a:xfrm>
        </p:spPr>
        <p:txBody>
          <a:bodyPr/>
          <a:lstStyle/>
          <a:p>
            <a:r>
              <a:rPr lang="en-IN" dirty="0">
                <a:solidFill>
                  <a:srgbClr val="0070C0"/>
                </a:solidFill>
              </a:rPr>
              <a:t>Package </a:t>
            </a:r>
          </a:p>
        </p:txBody>
      </p:sp>
      <p:sp>
        <p:nvSpPr>
          <p:cNvPr id="3" name="Content Placeholder 2">
            <a:extLst>
              <a:ext uri="{FF2B5EF4-FFF2-40B4-BE49-F238E27FC236}">
                <a16:creationId xmlns:a16="http://schemas.microsoft.com/office/drawing/2014/main" id="{851F4A9C-9283-49A4-82CF-6931F98F7CC9}"/>
              </a:ext>
            </a:extLst>
          </p:cNvPr>
          <p:cNvSpPr>
            <a:spLocks noGrp="1"/>
          </p:cNvSpPr>
          <p:nvPr>
            <p:ph idx="1"/>
          </p:nvPr>
        </p:nvSpPr>
        <p:spPr>
          <a:xfrm>
            <a:off x="152400" y="1066800"/>
            <a:ext cx="8534400" cy="5410200"/>
          </a:xfrm>
          <a:ln>
            <a:solidFill>
              <a:srgbClr val="00B050"/>
            </a:solidFill>
          </a:ln>
        </p:spPr>
        <p:txBody>
          <a:bodyPr>
            <a:normAutofit/>
          </a:bodyPr>
          <a:lstStyle/>
          <a:p>
            <a:r>
              <a:rPr lang="en-IN" dirty="0"/>
              <a:t>Let's create a package named </a:t>
            </a:r>
            <a:r>
              <a:rPr lang="en-IN" dirty="0" err="1"/>
              <a:t>mypackage</a:t>
            </a:r>
            <a:r>
              <a:rPr lang="en-IN" dirty="0"/>
              <a:t>, using the following steps:</a:t>
            </a:r>
          </a:p>
          <a:p>
            <a:pPr lvl="1"/>
            <a:r>
              <a:rPr lang="en-IN" dirty="0"/>
              <a:t>Create a subfolder with the name '</a:t>
            </a:r>
            <a:r>
              <a:rPr lang="en-IN" dirty="0" err="1"/>
              <a:t>mypackage</a:t>
            </a:r>
            <a:r>
              <a:rPr lang="en-IN" dirty="0"/>
              <a:t>'.</a:t>
            </a:r>
          </a:p>
          <a:p>
            <a:pPr lvl="1"/>
            <a:r>
              <a:rPr lang="en-IN" dirty="0"/>
              <a:t>Create an empty __init__.py file in the </a:t>
            </a:r>
            <a:r>
              <a:rPr lang="en-IN" dirty="0" err="1"/>
              <a:t>mypackage</a:t>
            </a:r>
            <a:r>
              <a:rPr lang="en-IN" dirty="0"/>
              <a:t> folder.</a:t>
            </a:r>
          </a:p>
          <a:p>
            <a:pPr lvl="1"/>
            <a:r>
              <a:rPr lang="en-IN" dirty="0"/>
              <a:t>Using a Python-aware editor like IDLE, create modules.</a:t>
            </a:r>
          </a:p>
        </p:txBody>
      </p:sp>
    </p:spTree>
    <p:extLst>
      <p:ext uri="{BB962C8B-B14F-4D97-AF65-F5344CB8AC3E}">
        <p14:creationId xmlns:p14="http://schemas.microsoft.com/office/powerpoint/2010/main" val="361401080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B6CC1-3D3F-472A-A269-5D5F064CCAB5}"/>
              </a:ext>
            </a:extLst>
          </p:cNvPr>
          <p:cNvSpPr>
            <a:spLocks noGrp="1"/>
          </p:cNvSpPr>
          <p:nvPr>
            <p:ph type="title"/>
          </p:nvPr>
        </p:nvSpPr>
        <p:spPr>
          <a:xfrm>
            <a:off x="457200" y="274638"/>
            <a:ext cx="8229600" cy="715962"/>
          </a:xfrm>
        </p:spPr>
        <p:txBody>
          <a:bodyPr>
            <a:normAutofit fontScale="90000"/>
          </a:bodyPr>
          <a:lstStyle/>
          <a:p>
            <a:r>
              <a:rPr lang="en-IN" dirty="0">
                <a:solidFill>
                  <a:srgbClr val="0070C0"/>
                </a:solidFill>
              </a:rPr>
              <a:t>Example</a:t>
            </a:r>
          </a:p>
        </p:txBody>
      </p:sp>
      <p:pic>
        <p:nvPicPr>
          <p:cNvPr id="5" name="Content Placeholder 4">
            <a:extLst>
              <a:ext uri="{FF2B5EF4-FFF2-40B4-BE49-F238E27FC236}">
                <a16:creationId xmlns:a16="http://schemas.microsoft.com/office/drawing/2014/main" id="{09220D91-7C70-4BFC-90BB-6D39D4E4A076}"/>
              </a:ext>
            </a:extLst>
          </p:cNvPr>
          <p:cNvPicPr>
            <a:picLocks noGrp="1" noChangeAspect="1"/>
          </p:cNvPicPr>
          <p:nvPr>
            <p:ph idx="1"/>
          </p:nvPr>
        </p:nvPicPr>
        <p:blipFill>
          <a:blip r:embed="rId2"/>
          <a:stretch>
            <a:fillRect/>
          </a:stretch>
        </p:blipFill>
        <p:spPr>
          <a:xfrm>
            <a:off x="304800" y="1066800"/>
            <a:ext cx="2695575" cy="1866900"/>
          </a:xfrm>
          <a:prstGeom prst="rect">
            <a:avLst/>
          </a:prstGeom>
          <a:ln>
            <a:solidFill>
              <a:srgbClr val="00B050"/>
            </a:solidFill>
          </a:ln>
        </p:spPr>
      </p:pic>
      <p:pic>
        <p:nvPicPr>
          <p:cNvPr id="6" name="Picture 5">
            <a:extLst>
              <a:ext uri="{FF2B5EF4-FFF2-40B4-BE49-F238E27FC236}">
                <a16:creationId xmlns:a16="http://schemas.microsoft.com/office/drawing/2014/main" id="{99677ECB-E2AA-4DD9-A745-9306CEAF4990}"/>
              </a:ext>
            </a:extLst>
          </p:cNvPr>
          <p:cNvPicPr>
            <a:picLocks noChangeAspect="1"/>
          </p:cNvPicPr>
          <p:nvPr/>
        </p:nvPicPr>
        <p:blipFill>
          <a:blip r:embed="rId3"/>
          <a:stretch>
            <a:fillRect/>
          </a:stretch>
        </p:blipFill>
        <p:spPr>
          <a:xfrm>
            <a:off x="3200400" y="1066800"/>
            <a:ext cx="4838700" cy="723900"/>
          </a:xfrm>
          <a:prstGeom prst="rect">
            <a:avLst/>
          </a:prstGeom>
          <a:ln>
            <a:solidFill>
              <a:srgbClr val="00B050"/>
            </a:solidFill>
          </a:ln>
        </p:spPr>
      </p:pic>
      <p:pic>
        <p:nvPicPr>
          <p:cNvPr id="7" name="Picture 6">
            <a:extLst>
              <a:ext uri="{FF2B5EF4-FFF2-40B4-BE49-F238E27FC236}">
                <a16:creationId xmlns:a16="http://schemas.microsoft.com/office/drawing/2014/main" id="{05B1AC4E-9FA0-4295-9E45-B1D9BB2AECD9}"/>
              </a:ext>
            </a:extLst>
          </p:cNvPr>
          <p:cNvPicPr>
            <a:picLocks noChangeAspect="1"/>
          </p:cNvPicPr>
          <p:nvPr/>
        </p:nvPicPr>
        <p:blipFill>
          <a:blip r:embed="rId4"/>
          <a:stretch>
            <a:fillRect/>
          </a:stretch>
        </p:blipFill>
        <p:spPr>
          <a:xfrm>
            <a:off x="3429000" y="2362200"/>
            <a:ext cx="3867150" cy="476250"/>
          </a:xfrm>
          <a:prstGeom prst="rect">
            <a:avLst/>
          </a:prstGeom>
          <a:ln>
            <a:solidFill>
              <a:srgbClr val="00B050"/>
            </a:solidFill>
          </a:ln>
        </p:spPr>
      </p:pic>
      <p:pic>
        <p:nvPicPr>
          <p:cNvPr id="8" name="Picture 7">
            <a:extLst>
              <a:ext uri="{FF2B5EF4-FFF2-40B4-BE49-F238E27FC236}">
                <a16:creationId xmlns:a16="http://schemas.microsoft.com/office/drawing/2014/main" id="{60A4896C-4192-4971-A653-9E493868C58C}"/>
              </a:ext>
            </a:extLst>
          </p:cNvPr>
          <p:cNvPicPr>
            <a:picLocks noChangeAspect="1"/>
          </p:cNvPicPr>
          <p:nvPr/>
        </p:nvPicPr>
        <p:blipFill>
          <a:blip r:embed="rId5"/>
          <a:stretch>
            <a:fillRect/>
          </a:stretch>
        </p:blipFill>
        <p:spPr>
          <a:xfrm>
            <a:off x="2033587" y="3995023"/>
            <a:ext cx="4467225" cy="1343025"/>
          </a:xfrm>
          <a:prstGeom prst="rect">
            <a:avLst/>
          </a:prstGeom>
          <a:ln>
            <a:solidFill>
              <a:srgbClr val="00B050"/>
            </a:solidFill>
          </a:ln>
        </p:spPr>
      </p:pic>
      <p:sp>
        <p:nvSpPr>
          <p:cNvPr id="9" name="TextBox 8">
            <a:extLst>
              <a:ext uri="{FF2B5EF4-FFF2-40B4-BE49-F238E27FC236}">
                <a16:creationId xmlns:a16="http://schemas.microsoft.com/office/drawing/2014/main" id="{B6C09C08-1EB2-402B-9197-327BBA5E6D15}"/>
              </a:ext>
            </a:extLst>
          </p:cNvPr>
          <p:cNvSpPr txBox="1"/>
          <p:nvPr/>
        </p:nvSpPr>
        <p:spPr>
          <a:xfrm>
            <a:off x="152399" y="870857"/>
            <a:ext cx="8229600" cy="2585323"/>
          </a:xfrm>
          <a:prstGeom prst="rect">
            <a:avLst/>
          </a:prstGeom>
          <a:noFill/>
          <a:ln w="57150">
            <a:solidFill>
              <a:srgbClr val="7030A0"/>
            </a:solidFill>
          </a:ln>
        </p:spPr>
        <p:txBody>
          <a:bodyPr wrap="square" rtlCol="0">
            <a:spAutoFit/>
          </a:bodyPr>
          <a:lstStyle/>
          <a:p>
            <a:endParaRPr lang="en-IN" dirty="0"/>
          </a:p>
          <a:p>
            <a:endParaRPr lang="en-IN" dirty="0"/>
          </a:p>
          <a:p>
            <a:endParaRPr lang="en-IN" dirty="0"/>
          </a:p>
          <a:p>
            <a:endParaRPr lang="en-IN" dirty="0"/>
          </a:p>
          <a:p>
            <a:endParaRPr lang="en-IN" dirty="0"/>
          </a:p>
          <a:p>
            <a:endParaRPr lang="en-IN" dirty="0"/>
          </a:p>
          <a:p>
            <a:endParaRPr lang="en-IN" dirty="0"/>
          </a:p>
          <a:p>
            <a:endParaRPr lang="en-IN" dirty="0"/>
          </a:p>
          <a:p>
            <a:pPr algn="ctr"/>
            <a:r>
              <a:rPr lang="en-IN" dirty="0" err="1"/>
              <a:t>mypack</a:t>
            </a:r>
            <a:endParaRPr lang="en-IN" dirty="0"/>
          </a:p>
        </p:txBody>
      </p:sp>
      <p:sp>
        <p:nvSpPr>
          <p:cNvPr id="10" name="TextBox 9">
            <a:extLst>
              <a:ext uri="{FF2B5EF4-FFF2-40B4-BE49-F238E27FC236}">
                <a16:creationId xmlns:a16="http://schemas.microsoft.com/office/drawing/2014/main" id="{8D10E9FE-DD95-4ED1-B958-77B550DD5365}"/>
              </a:ext>
            </a:extLst>
          </p:cNvPr>
          <p:cNvSpPr txBox="1"/>
          <p:nvPr/>
        </p:nvSpPr>
        <p:spPr>
          <a:xfrm>
            <a:off x="1295400" y="3678819"/>
            <a:ext cx="6553200" cy="2308324"/>
          </a:xfrm>
          <a:prstGeom prst="rect">
            <a:avLst/>
          </a:prstGeom>
          <a:noFill/>
          <a:ln w="38100">
            <a:solidFill>
              <a:srgbClr val="FF0000"/>
            </a:solidFill>
          </a:ln>
        </p:spPr>
        <p:txBody>
          <a:bodyPr wrap="square" rtlCol="0">
            <a:spAutoFit/>
          </a:bodyPr>
          <a:lstStyle/>
          <a:p>
            <a:endParaRPr lang="en-IN" dirty="0"/>
          </a:p>
          <a:p>
            <a:endParaRPr lang="en-IN" dirty="0"/>
          </a:p>
          <a:p>
            <a:endParaRPr lang="en-IN" dirty="0"/>
          </a:p>
          <a:p>
            <a:endParaRPr lang="en-IN" dirty="0"/>
          </a:p>
          <a:p>
            <a:endParaRPr lang="en-IN" dirty="0"/>
          </a:p>
          <a:p>
            <a:endParaRPr lang="en-IN" dirty="0"/>
          </a:p>
          <a:p>
            <a:endParaRPr lang="en-IN" dirty="0"/>
          </a:p>
          <a:p>
            <a:r>
              <a:rPr lang="en-IN" dirty="0">
                <a:solidFill>
                  <a:srgbClr val="C00000"/>
                </a:solidFill>
              </a:rPr>
              <a:t>Use Package</a:t>
            </a:r>
          </a:p>
        </p:txBody>
      </p:sp>
      <p:pic>
        <p:nvPicPr>
          <p:cNvPr id="11" name="Picture 10">
            <a:extLst>
              <a:ext uri="{FF2B5EF4-FFF2-40B4-BE49-F238E27FC236}">
                <a16:creationId xmlns:a16="http://schemas.microsoft.com/office/drawing/2014/main" id="{DE5BF16D-5D41-47E2-93AB-ED2F3EAF75A3}"/>
              </a:ext>
            </a:extLst>
          </p:cNvPr>
          <p:cNvPicPr>
            <a:picLocks noChangeAspect="1"/>
          </p:cNvPicPr>
          <p:nvPr/>
        </p:nvPicPr>
        <p:blipFill>
          <a:blip r:embed="rId6"/>
          <a:stretch>
            <a:fillRect/>
          </a:stretch>
        </p:blipFill>
        <p:spPr>
          <a:xfrm>
            <a:off x="2033587" y="6089163"/>
            <a:ext cx="4876800" cy="692638"/>
          </a:xfrm>
          <a:prstGeom prst="rect">
            <a:avLst/>
          </a:prstGeom>
          <a:ln w="38100">
            <a:solidFill>
              <a:srgbClr val="002060"/>
            </a:solidFill>
          </a:ln>
        </p:spPr>
      </p:pic>
      <p:sp>
        <p:nvSpPr>
          <p:cNvPr id="12" name="TextBox 11">
            <a:extLst>
              <a:ext uri="{FF2B5EF4-FFF2-40B4-BE49-F238E27FC236}">
                <a16:creationId xmlns:a16="http://schemas.microsoft.com/office/drawing/2014/main" id="{4D4C45BC-7617-41C5-8A71-1566863FBF58}"/>
              </a:ext>
            </a:extLst>
          </p:cNvPr>
          <p:cNvSpPr txBox="1"/>
          <p:nvPr/>
        </p:nvSpPr>
        <p:spPr>
          <a:xfrm>
            <a:off x="457200" y="6324600"/>
            <a:ext cx="1066800" cy="369332"/>
          </a:xfrm>
          <a:prstGeom prst="rect">
            <a:avLst/>
          </a:prstGeom>
          <a:noFill/>
        </p:spPr>
        <p:txBody>
          <a:bodyPr wrap="square" rtlCol="0">
            <a:spAutoFit/>
          </a:bodyPr>
          <a:lstStyle/>
          <a:p>
            <a:r>
              <a:rPr lang="en-IN" dirty="0"/>
              <a:t>OUTPUT</a:t>
            </a:r>
          </a:p>
        </p:txBody>
      </p:sp>
    </p:spTree>
    <p:extLst>
      <p:ext uri="{BB962C8B-B14F-4D97-AF65-F5344CB8AC3E}">
        <p14:creationId xmlns:p14="http://schemas.microsoft.com/office/powerpoint/2010/main" val="3632784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95705-55D2-4BE5-84DD-C28D63A7DDEE}"/>
              </a:ext>
            </a:extLst>
          </p:cNvPr>
          <p:cNvSpPr>
            <a:spLocks noGrp="1"/>
          </p:cNvSpPr>
          <p:nvPr>
            <p:ph type="title"/>
          </p:nvPr>
        </p:nvSpPr>
        <p:spPr>
          <a:xfrm>
            <a:off x="457200" y="152401"/>
            <a:ext cx="8229600" cy="579436"/>
          </a:xfrm>
        </p:spPr>
        <p:txBody>
          <a:bodyPr>
            <a:normAutofit fontScale="90000"/>
          </a:bodyPr>
          <a:lstStyle/>
          <a:p>
            <a:r>
              <a:rPr lang="en-IN" dirty="0">
                <a:solidFill>
                  <a:srgbClr val="0070C0"/>
                </a:solidFill>
              </a:rPr>
              <a:t>Types of Files</a:t>
            </a:r>
          </a:p>
        </p:txBody>
      </p:sp>
      <p:sp>
        <p:nvSpPr>
          <p:cNvPr id="3" name="Content Placeholder 2">
            <a:extLst>
              <a:ext uri="{FF2B5EF4-FFF2-40B4-BE49-F238E27FC236}">
                <a16:creationId xmlns:a16="http://schemas.microsoft.com/office/drawing/2014/main" id="{EA307A24-F398-470C-B014-867381ACCC77}"/>
              </a:ext>
            </a:extLst>
          </p:cNvPr>
          <p:cNvSpPr>
            <a:spLocks noGrp="1"/>
          </p:cNvSpPr>
          <p:nvPr>
            <p:ph idx="1"/>
          </p:nvPr>
        </p:nvSpPr>
        <p:spPr>
          <a:xfrm>
            <a:off x="228600" y="731838"/>
            <a:ext cx="8458200" cy="5394326"/>
          </a:xfrm>
          <a:ln>
            <a:solidFill>
              <a:srgbClr val="00B050"/>
            </a:solidFill>
          </a:ln>
        </p:spPr>
        <p:txBody>
          <a:bodyPr/>
          <a:lstStyle/>
          <a:p>
            <a:r>
              <a:rPr lang="en-IN" sz="2400" dirty="0"/>
              <a:t>Text File: stores the data in the form of characters.</a:t>
            </a:r>
          </a:p>
          <a:p>
            <a:r>
              <a:rPr lang="en-IN" sz="2400" dirty="0"/>
              <a:t>Binary File : stores entire data in the form of bytes</a:t>
            </a:r>
          </a:p>
          <a:p>
            <a:endParaRPr lang="en-IN" sz="2400" dirty="0"/>
          </a:p>
          <a:p>
            <a:endParaRPr lang="en-IN" sz="2400" dirty="0"/>
          </a:p>
          <a:p>
            <a:endParaRPr lang="en-IN" sz="2400" dirty="0"/>
          </a:p>
          <a:p>
            <a:endParaRPr lang="en-IN" sz="2400" dirty="0"/>
          </a:p>
          <a:p>
            <a:endParaRPr lang="en-IN" sz="2400" dirty="0"/>
          </a:p>
          <a:p>
            <a:endParaRPr lang="en-IN" sz="2400" dirty="0"/>
          </a:p>
          <a:p>
            <a:r>
              <a:rPr lang="en-IN" sz="2400" dirty="0"/>
              <a:t>Example : </a:t>
            </a:r>
            <a:r>
              <a:rPr lang="en-IN" sz="2400" dirty="0">
                <a:solidFill>
                  <a:srgbClr val="FF0000"/>
                </a:solidFill>
              </a:rPr>
              <a:t>to open a file</a:t>
            </a:r>
          </a:p>
          <a:p>
            <a:pPr marL="0" indent="0">
              <a:buNone/>
            </a:pPr>
            <a:endParaRPr lang="en-IN" sz="2400" dirty="0">
              <a:solidFill>
                <a:srgbClr val="FF0000"/>
              </a:solidFill>
            </a:endParaRPr>
          </a:p>
          <a:p>
            <a:pPr marL="0" indent="0">
              <a:buNone/>
            </a:pPr>
            <a:endParaRPr lang="en-IN" sz="2400" b="1" dirty="0"/>
          </a:p>
          <a:p>
            <a:pPr marL="0" indent="0">
              <a:buNone/>
            </a:pPr>
            <a:endParaRPr lang="en-IN" dirty="0"/>
          </a:p>
          <a:p>
            <a:pPr marL="0" indent="0">
              <a:buNone/>
            </a:pPr>
            <a:endParaRPr lang="en-IN" dirty="0"/>
          </a:p>
          <a:p>
            <a:pPr marL="0" indent="0">
              <a:buNone/>
            </a:pPr>
            <a:endParaRPr lang="en-IN" dirty="0"/>
          </a:p>
        </p:txBody>
      </p:sp>
      <p:pic>
        <p:nvPicPr>
          <p:cNvPr id="4" name="Picture 3">
            <a:extLst>
              <a:ext uri="{FF2B5EF4-FFF2-40B4-BE49-F238E27FC236}">
                <a16:creationId xmlns:a16="http://schemas.microsoft.com/office/drawing/2014/main" id="{2FEFF393-54C5-4C6F-B8CF-7B5B233CAFE8}"/>
              </a:ext>
            </a:extLst>
          </p:cNvPr>
          <p:cNvPicPr>
            <a:picLocks noChangeAspect="1"/>
          </p:cNvPicPr>
          <p:nvPr/>
        </p:nvPicPr>
        <p:blipFill>
          <a:blip r:embed="rId2"/>
          <a:stretch>
            <a:fillRect/>
          </a:stretch>
        </p:blipFill>
        <p:spPr>
          <a:xfrm>
            <a:off x="457200" y="1752600"/>
            <a:ext cx="7924800" cy="2438400"/>
          </a:xfrm>
          <a:prstGeom prst="rect">
            <a:avLst/>
          </a:prstGeom>
        </p:spPr>
      </p:pic>
    </p:spTree>
    <p:extLst>
      <p:ext uri="{BB962C8B-B14F-4D97-AF65-F5344CB8AC3E}">
        <p14:creationId xmlns:p14="http://schemas.microsoft.com/office/powerpoint/2010/main" val="4495267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15488-993B-4663-9978-6C1FE7D2E877}"/>
              </a:ext>
            </a:extLst>
          </p:cNvPr>
          <p:cNvSpPr>
            <a:spLocks noGrp="1"/>
          </p:cNvSpPr>
          <p:nvPr>
            <p:ph type="title"/>
          </p:nvPr>
        </p:nvSpPr>
        <p:spPr>
          <a:xfrm>
            <a:off x="457200" y="274638"/>
            <a:ext cx="8229600" cy="563562"/>
          </a:xfrm>
        </p:spPr>
        <p:txBody>
          <a:bodyPr>
            <a:normAutofit fontScale="90000"/>
          </a:bodyPr>
          <a:lstStyle/>
          <a:p>
            <a:r>
              <a:rPr lang="en-IN" dirty="0">
                <a:solidFill>
                  <a:srgbClr val="0070C0"/>
                </a:solidFill>
              </a:rPr>
              <a:t>File Reading and Writing</a:t>
            </a:r>
          </a:p>
        </p:txBody>
      </p:sp>
      <p:sp>
        <p:nvSpPr>
          <p:cNvPr id="3" name="Content Placeholder 2">
            <a:extLst>
              <a:ext uri="{FF2B5EF4-FFF2-40B4-BE49-F238E27FC236}">
                <a16:creationId xmlns:a16="http://schemas.microsoft.com/office/drawing/2014/main" id="{0388B3E7-D0CA-4788-82FA-214587044E12}"/>
              </a:ext>
            </a:extLst>
          </p:cNvPr>
          <p:cNvSpPr>
            <a:spLocks noGrp="1"/>
          </p:cNvSpPr>
          <p:nvPr>
            <p:ph idx="1"/>
          </p:nvPr>
        </p:nvSpPr>
        <p:spPr>
          <a:xfrm>
            <a:off x="457200" y="1066800"/>
            <a:ext cx="8229600" cy="5638800"/>
          </a:xfrm>
          <a:ln>
            <a:solidFill>
              <a:srgbClr val="00B050"/>
            </a:solidFill>
          </a:ln>
        </p:spPr>
        <p:txBody>
          <a:bodyPr/>
          <a:lstStyle/>
          <a:p>
            <a:r>
              <a:rPr lang="en-IN" dirty="0">
                <a:solidFill>
                  <a:srgbClr val="FF0000"/>
                </a:solidFill>
              </a:rPr>
              <a:t>Write(): </a:t>
            </a:r>
            <a:r>
              <a:rPr lang="en-US" dirty="0"/>
              <a:t>method is used to write the contents to a file</a:t>
            </a:r>
          </a:p>
          <a:p>
            <a:r>
              <a:rPr lang="en-US" dirty="0">
                <a:solidFill>
                  <a:srgbClr val="FF0000"/>
                </a:solidFill>
              </a:rPr>
              <a:t>read() : </a:t>
            </a:r>
            <a:r>
              <a:rPr lang="en-US" dirty="0"/>
              <a:t>method is used to read the contents from a file. </a:t>
            </a:r>
          </a:p>
          <a:p>
            <a:r>
              <a:rPr lang="en-US" dirty="0" err="1">
                <a:solidFill>
                  <a:srgbClr val="FF0000"/>
                </a:solidFill>
              </a:rPr>
              <a:t>readline</a:t>
            </a:r>
            <a:r>
              <a:rPr lang="en-US" dirty="0">
                <a:solidFill>
                  <a:srgbClr val="FF0000"/>
                </a:solidFill>
              </a:rPr>
              <a:t>(): </a:t>
            </a:r>
            <a:r>
              <a:rPr lang="en-US" dirty="0"/>
              <a:t>read the particular line of file pointer</a:t>
            </a:r>
          </a:p>
          <a:p>
            <a:r>
              <a:rPr lang="en-US" dirty="0">
                <a:solidFill>
                  <a:srgbClr val="FF0000"/>
                </a:solidFill>
              </a:rPr>
              <a:t>Close():  </a:t>
            </a:r>
            <a:r>
              <a:rPr lang="en-US" dirty="0"/>
              <a:t>to close the file.</a:t>
            </a:r>
          </a:p>
          <a:p>
            <a:pPr marL="0" indent="0">
              <a:buNone/>
            </a:pPr>
            <a:endParaRPr lang="en-IN" dirty="0"/>
          </a:p>
        </p:txBody>
      </p:sp>
    </p:spTree>
    <p:extLst>
      <p:ext uri="{BB962C8B-B14F-4D97-AF65-F5344CB8AC3E}">
        <p14:creationId xmlns:p14="http://schemas.microsoft.com/office/powerpoint/2010/main" val="29738618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81B38-5589-4C60-94BB-FA02549CD13D}"/>
              </a:ext>
            </a:extLst>
          </p:cNvPr>
          <p:cNvSpPr>
            <a:spLocks noGrp="1"/>
          </p:cNvSpPr>
          <p:nvPr>
            <p:ph type="title"/>
          </p:nvPr>
        </p:nvSpPr>
        <p:spPr>
          <a:xfrm>
            <a:off x="457200" y="152400"/>
            <a:ext cx="8229600" cy="579437"/>
          </a:xfrm>
        </p:spPr>
        <p:txBody>
          <a:bodyPr>
            <a:normAutofit fontScale="90000"/>
          </a:bodyPr>
          <a:lstStyle/>
          <a:p>
            <a:r>
              <a:rPr lang="en-IN" dirty="0">
                <a:solidFill>
                  <a:srgbClr val="0070C0"/>
                </a:solidFill>
              </a:rPr>
              <a:t>Example </a:t>
            </a:r>
          </a:p>
        </p:txBody>
      </p:sp>
      <p:pic>
        <p:nvPicPr>
          <p:cNvPr id="4" name="Content Placeholder 3">
            <a:extLst>
              <a:ext uri="{FF2B5EF4-FFF2-40B4-BE49-F238E27FC236}">
                <a16:creationId xmlns:a16="http://schemas.microsoft.com/office/drawing/2014/main" id="{0E8E8D02-BB4F-4469-8982-C0F7C012F885}"/>
              </a:ext>
            </a:extLst>
          </p:cNvPr>
          <p:cNvPicPr>
            <a:picLocks noGrp="1" noChangeAspect="1"/>
          </p:cNvPicPr>
          <p:nvPr>
            <p:ph idx="1"/>
          </p:nvPr>
        </p:nvPicPr>
        <p:blipFill>
          <a:blip r:embed="rId2"/>
          <a:stretch>
            <a:fillRect/>
          </a:stretch>
        </p:blipFill>
        <p:spPr>
          <a:xfrm>
            <a:off x="177008" y="838200"/>
            <a:ext cx="3505200" cy="2619375"/>
          </a:xfrm>
          <a:prstGeom prst="rect">
            <a:avLst/>
          </a:prstGeom>
          <a:ln>
            <a:solidFill>
              <a:srgbClr val="00B050"/>
            </a:solidFill>
          </a:ln>
        </p:spPr>
      </p:pic>
      <p:pic>
        <p:nvPicPr>
          <p:cNvPr id="5" name="Picture 4">
            <a:extLst>
              <a:ext uri="{FF2B5EF4-FFF2-40B4-BE49-F238E27FC236}">
                <a16:creationId xmlns:a16="http://schemas.microsoft.com/office/drawing/2014/main" id="{A7F438F6-E118-4FD3-835F-3B1AFBEEAD9F}"/>
              </a:ext>
            </a:extLst>
          </p:cNvPr>
          <p:cNvPicPr>
            <a:picLocks noChangeAspect="1"/>
          </p:cNvPicPr>
          <p:nvPr/>
        </p:nvPicPr>
        <p:blipFill>
          <a:blip r:embed="rId3"/>
          <a:stretch>
            <a:fillRect/>
          </a:stretch>
        </p:blipFill>
        <p:spPr>
          <a:xfrm>
            <a:off x="4013201" y="726757"/>
            <a:ext cx="4902200" cy="3943350"/>
          </a:xfrm>
          <a:prstGeom prst="rect">
            <a:avLst/>
          </a:prstGeom>
          <a:ln>
            <a:solidFill>
              <a:srgbClr val="00B050"/>
            </a:solidFill>
          </a:ln>
        </p:spPr>
      </p:pic>
      <p:pic>
        <p:nvPicPr>
          <p:cNvPr id="8" name="Picture 7">
            <a:extLst>
              <a:ext uri="{FF2B5EF4-FFF2-40B4-BE49-F238E27FC236}">
                <a16:creationId xmlns:a16="http://schemas.microsoft.com/office/drawing/2014/main" id="{053A5B8D-0D3C-4411-8F32-5B3D8D0FFEAC}"/>
              </a:ext>
            </a:extLst>
          </p:cNvPr>
          <p:cNvPicPr>
            <a:picLocks noChangeAspect="1"/>
          </p:cNvPicPr>
          <p:nvPr/>
        </p:nvPicPr>
        <p:blipFill>
          <a:blip r:embed="rId4"/>
          <a:stretch>
            <a:fillRect/>
          </a:stretch>
        </p:blipFill>
        <p:spPr>
          <a:xfrm>
            <a:off x="147320" y="3581400"/>
            <a:ext cx="3505200" cy="2544763"/>
          </a:xfrm>
          <a:prstGeom prst="rect">
            <a:avLst/>
          </a:prstGeom>
          <a:ln>
            <a:solidFill>
              <a:srgbClr val="00B050"/>
            </a:solidFill>
          </a:ln>
        </p:spPr>
      </p:pic>
    </p:spTree>
    <p:extLst>
      <p:ext uri="{BB962C8B-B14F-4D97-AF65-F5344CB8AC3E}">
        <p14:creationId xmlns:p14="http://schemas.microsoft.com/office/powerpoint/2010/main" val="25008804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6893D83-5FCE-4613-8996-1DD6F1CE78D7}"/>
              </a:ext>
            </a:extLst>
          </p:cNvPr>
          <p:cNvPicPr>
            <a:picLocks noGrp="1" noChangeAspect="1"/>
          </p:cNvPicPr>
          <p:nvPr>
            <p:ph idx="1"/>
          </p:nvPr>
        </p:nvPicPr>
        <p:blipFill>
          <a:blip r:embed="rId2"/>
          <a:stretch>
            <a:fillRect/>
          </a:stretch>
        </p:blipFill>
        <p:spPr>
          <a:xfrm>
            <a:off x="381000" y="15240"/>
            <a:ext cx="7162800" cy="4525963"/>
          </a:xfrm>
          <a:prstGeom prst="rect">
            <a:avLst/>
          </a:prstGeom>
          <a:ln>
            <a:solidFill>
              <a:srgbClr val="00B050"/>
            </a:solidFill>
          </a:ln>
        </p:spPr>
      </p:pic>
      <p:pic>
        <p:nvPicPr>
          <p:cNvPr id="6" name="Picture 5">
            <a:extLst>
              <a:ext uri="{FF2B5EF4-FFF2-40B4-BE49-F238E27FC236}">
                <a16:creationId xmlns:a16="http://schemas.microsoft.com/office/drawing/2014/main" id="{D023CA89-3BC6-4108-B24D-06B756E978CB}"/>
              </a:ext>
            </a:extLst>
          </p:cNvPr>
          <p:cNvPicPr>
            <a:picLocks noChangeAspect="1"/>
          </p:cNvPicPr>
          <p:nvPr/>
        </p:nvPicPr>
        <p:blipFill>
          <a:blip r:embed="rId3"/>
          <a:stretch>
            <a:fillRect/>
          </a:stretch>
        </p:blipFill>
        <p:spPr>
          <a:xfrm>
            <a:off x="1752600" y="4867275"/>
            <a:ext cx="6381750" cy="1838325"/>
          </a:xfrm>
          <a:prstGeom prst="rect">
            <a:avLst/>
          </a:prstGeom>
          <a:ln>
            <a:solidFill>
              <a:srgbClr val="FF0000"/>
            </a:solidFill>
          </a:ln>
        </p:spPr>
      </p:pic>
    </p:spTree>
    <p:extLst>
      <p:ext uri="{BB962C8B-B14F-4D97-AF65-F5344CB8AC3E}">
        <p14:creationId xmlns:p14="http://schemas.microsoft.com/office/powerpoint/2010/main" val="17100986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523</TotalTime>
  <Words>1920</Words>
  <Application>Microsoft Macintosh PowerPoint</Application>
  <PresentationFormat>On-screen Show (4:3)</PresentationFormat>
  <Paragraphs>308</Paragraphs>
  <Slides>59</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59</vt:i4>
      </vt:variant>
    </vt:vector>
  </HeadingPairs>
  <TitlesOfParts>
    <vt:vector size="63" baseType="lpstr">
      <vt:lpstr>Arial</vt:lpstr>
      <vt:lpstr>Calibri</vt:lpstr>
      <vt:lpstr>Wingdings</vt:lpstr>
      <vt:lpstr>Office Theme</vt:lpstr>
      <vt:lpstr>UNIT II FILES AND EXCEPTIONS HANDLING , MODULES, PACKAGES </vt:lpstr>
      <vt:lpstr>SYLLABUS</vt:lpstr>
      <vt:lpstr> File Operations  </vt:lpstr>
      <vt:lpstr>File Open</vt:lpstr>
      <vt:lpstr>File Modes</vt:lpstr>
      <vt:lpstr>Types of Files</vt:lpstr>
      <vt:lpstr>File Reading and Writing</vt:lpstr>
      <vt:lpstr>Example </vt:lpstr>
      <vt:lpstr>PowerPoint Presentation</vt:lpstr>
      <vt:lpstr>PowerPoint Presentation</vt:lpstr>
      <vt:lpstr>Program to count the no. of lines, Words and Character in a file</vt:lpstr>
      <vt:lpstr>with statement</vt:lpstr>
      <vt:lpstr>File Positions</vt:lpstr>
      <vt:lpstr>Working with Binary File</vt:lpstr>
      <vt:lpstr>Iterators</vt:lpstr>
      <vt:lpstr> Iterator Vs Iterable </vt:lpstr>
      <vt:lpstr>Examples</vt:lpstr>
      <vt:lpstr> Create an Iterator </vt:lpstr>
      <vt:lpstr> StopIteration Statement </vt:lpstr>
      <vt:lpstr>Regular Expression</vt:lpstr>
      <vt:lpstr>Definition &amp; import statement of RE</vt:lpstr>
      <vt:lpstr>Methods</vt:lpstr>
      <vt:lpstr>search(), group(), compile()</vt:lpstr>
      <vt:lpstr> Sequence Characters in RE </vt:lpstr>
      <vt:lpstr>Examples:</vt:lpstr>
      <vt:lpstr>PowerPoint Presentation</vt:lpstr>
      <vt:lpstr>PowerPoint Presentation</vt:lpstr>
      <vt:lpstr>Quantifiers in RE</vt:lpstr>
      <vt:lpstr>Examples:</vt:lpstr>
      <vt:lpstr>Special Characters in RE</vt:lpstr>
      <vt:lpstr>Examples:</vt:lpstr>
      <vt:lpstr>Exception Handling</vt:lpstr>
      <vt:lpstr> Compiler-Time Error </vt:lpstr>
      <vt:lpstr>Runtime Errors</vt:lpstr>
      <vt:lpstr>Logical Error</vt:lpstr>
      <vt:lpstr>Exceptions</vt:lpstr>
      <vt:lpstr>Types of Exception Classes</vt:lpstr>
      <vt:lpstr>Exception Handling</vt:lpstr>
      <vt:lpstr>Syntax</vt:lpstr>
      <vt:lpstr>Multiple Exceptions</vt:lpstr>
      <vt:lpstr>Example</vt:lpstr>
      <vt:lpstr>Handling Multiple Exceptions</vt:lpstr>
      <vt:lpstr>PowerPoint Presentation</vt:lpstr>
      <vt:lpstr>except, finally- keyword</vt:lpstr>
      <vt:lpstr>Example</vt:lpstr>
      <vt:lpstr>raise- keyword</vt:lpstr>
      <vt:lpstr>PowerPoint Presentation</vt:lpstr>
      <vt:lpstr>User Defined Exceptions</vt:lpstr>
      <vt:lpstr>PowerPoint Presentation</vt:lpstr>
      <vt:lpstr>PowerPoint Presentation</vt:lpstr>
      <vt:lpstr>Creating Modules</vt:lpstr>
      <vt:lpstr>Types of Modules</vt:lpstr>
      <vt:lpstr>Importing Modules</vt:lpstr>
      <vt:lpstr>PowerPoint Presentation</vt:lpstr>
      <vt:lpstr>Example</vt:lpstr>
      <vt:lpstr> Introduction to PIP </vt:lpstr>
      <vt:lpstr>Using Python Packages</vt:lpstr>
      <vt:lpstr>Package </vt:lpstr>
      <vt:lpstr>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PROGRAMMING</dc:title>
  <dc:creator>Rajesh Inigo</dc:creator>
  <cp:lastModifiedBy>Microsoft Office User</cp:lastModifiedBy>
  <cp:revision>51</cp:revision>
  <dcterms:created xsi:type="dcterms:W3CDTF">2020-08-01T03:28:56Z</dcterms:created>
  <dcterms:modified xsi:type="dcterms:W3CDTF">2021-05-01T15:49:58Z</dcterms:modified>
</cp:coreProperties>
</file>