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99" r:id="rId4"/>
    <p:sldId id="300" r:id="rId5"/>
    <p:sldId id="301" r:id="rId6"/>
    <p:sldId id="306" r:id="rId7"/>
    <p:sldId id="307" r:id="rId8"/>
    <p:sldId id="309" r:id="rId9"/>
    <p:sldId id="308" r:id="rId10"/>
    <p:sldId id="310" r:id="rId11"/>
    <p:sldId id="313" r:id="rId12"/>
    <p:sldId id="311" r:id="rId13"/>
    <p:sldId id="314" r:id="rId14"/>
    <p:sldId id="312" r:id="rId15"/>
    <p:sldId id="305" r:id="rId16"/>
    <p:sldId id="315" r:id="rId17"/>
    <p:sldId id="316" r:id="rId18"/>
    <p:sldId id="317" r:id="rId19"/>
    <p:sldId id="320" r:id="rId20"/>
    <p:sldId id="321" r:id="rId21"/>
    <p:sldId id="322" r:id="rId22"/>
    <p:sldId id="318" r:id="rId23"/>
    <p:sldId id="319" r:id="rId24"/>
    <p:sldId id="323" r:id="rId25"/>
    <p:sldId id="324" r:id="rId26"/>
    <p:sldId id="325" r:id="rId27"/>
    <p:sldId id="326" r:id="rId28"/>
    <p:sldId id="328" r:id="rId29"/>
    <p:sldId id="327" r:id="rId30"/>
    <p:sldId id="329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03" r:id="rId43"/>
    <p:sldId id="304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7" r:id="rId57"/>
    <p:sldId id="354" r:id="rId58"/>
    <p:sldId id="355" r:id="rId59"/>
    <p:sldId id="356" r:id="rId60"/>
    <p:sldId id="359" r:id="rId61"/>
    <p:sldId id="360" r:id="rId62"/>
    <p:sldId id="36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3792" autoAdjust="0"/>
  </p:normalViewPr>
  <p:slideViewPr>
    <p:cSldViewPr>
      <p:cViewPr varScale="1">
        <p:scale>
          <a:sx n="63" d="100"/>
          <a:sy n="63" d="100"/>
        </p:scale>
        <p:origin x="139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8-12T12:13:08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7356 14023 0,'35'0'359,"71"0"-327,-53 0-32,0 0 15,-18 0-15,18 0 16,-18 0-16,0 0 15,36 0-15,-18 0 16,0 0-16,70-18 16,-70 18-16,0-17 15,18 17-15,-18-18 16,0 18-16,-1-18 16,1 18-16,0 0 0,18-17 15,-54 17-15,19 0 16,-1 0-16,0 0 15,-17 0-15,17 0 0,-17 0 16,17 0-16,0 0 16,-17 0-16,0 0 15,-1 0 1,1 0-16,17 0 16,-17 0-1,0 0 1,-1 0-16,1 0 15,-1 0-15,1 0 16,17 0 0,1 0-1,-19 0 1,19-18 0,-19 18-16,1 0 15,-1 0-15,1 0 16,0 0-16,-1 0 15,1 0-15,0 0 16,-1 0-16,1 0 0,17 0 16,-17 0-16,17 0 15,0 0 1,36 0 0,-36 0-16,1 0 0,-19 0 15,18 0-15,1 0 16,-19 0-16,1 0 15,0 0 1,-1 0-16,36 18 31,-35-18-31,17 17 0,-17-17 0,-1 18 16,36-18 0,-35 0-1,17 0-15,-17 18 16,-1-1-16,19-17 0,17 0 15,53 18 1,-71-18-16,18 18 16,-18-18-1,18 0-15,-35 0 16,-1 0-16,36 0 16,-35 0-16,-1 0 0,19 0 15,17-18 1,-18 18-16,0 0 15,-17 0-15,-18-18 16,17 18-16,19 0 16,-1 0-1,-17 0-15,-1 0 16,19 0 0,-19 0-16,1 0 15,-1 0 1,1 0-16,17 0 0,1 0 15,-19 0-15,36 0 32,-35 0-17,17 0-15,-17 0 16,35-17 0,-36 17-1,19-36 1</inkml:trace>
  <inkml:trace contextRef="#ctx0" brushRef="#br0" timeOffset="11015.72">8238 14358 0,'88'0'250,"141"-18"-234,-158 18 0,17-17-16,-18 17 15,-17 0-15,-17 0 16,70 0-16,-54 0 16,1 0-16,-17 0 15,69 0-15,-52 17 0,0-17 16,18 18-16,-18-18 15,0 18-15,-36-1 16,19-17-16,-1 0 16,0 18-16,18-18 15,0 35-15,0-35 16,0 18-16,0-18 16,-18 0-16,-17 0 15,17 0-15,18 0 0,-18 0 16,0 0-16,1 0 15,-1 0-15,0 0 16,1 0-16,-19 0 16,54 0-16,-54 0 15,54 0 1,-53 0 0,-1 0-1,1 0-15,-1 0 16,1 0 31,-18-18-32,0 1 17,0-1-32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EC6C7-FB2E-4415-8A7A-66D4625C9E2D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52E57-F942-478E-A593-D73CFD6CC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0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9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38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6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9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0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7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9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1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5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7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4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2F58-9F97-428D-B43E-A83759C72765}" type="datetimeFigureOut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C603-C1A3-48E2-A708-9EC71D772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F4DC4-67EC-4B74-A5C2-0569075B1B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22491" r="9509" b="1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UNIT III</a:t>
            </a:r>
            <a:br>
              <a:rPr lang="en-US" b="1">
                <a:solidFill>
                  <a:srgbClr val="FFFFFF"/>
                </a:solidFill>
              </a:rPr>
            </a:br>
            <a:br>
              <a:rPr lang="en-US" b="1">
                <a:solidFill>
                  <a:srgbClr val="FFFFFF"/>
                </a:solidFill>
              </a:rPr>
            </a:br>
            <a:r>
              <a:rPr lang="en-IN" b="1">
                <a:solidFill>
                  <a:srgbClr val="FFFFFF"/>
                </a:solidFill>
              </a:rPr>
              <a:t>GUI PROGRAMMING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419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0E9388-1993-43F1-95F2-E877E3DDB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566057"/>
            <a:ext cx="8872396" cy="600891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39D5D-CCCA-40C4-9088-A3726055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06829"/>
            <a:ext cx="1790700" cy="3524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2949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38D5-579A-4ED0-8010-068DB44A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17DB55-C541-421F-BF3D-7788107BE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95401"/>
            <a:ext cx="7543800" cy="5105399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81701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8CDF-4415-447F-89E6-1764FDB3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466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Example- using 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95B2-650D-4E06-A43A-CD9152DE8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90600"/>
            <a:ext cx="8610600" cy="5592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81406-4884-4278-ABF8-CE0DF29A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03514"/>
            <a:ext cx="8610600" cy="567984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43955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16D9-8132-47B9-A9F1-C2EAFECB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To Display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4B59-2B75-4633-BF7D-00584270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6388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Load the image :</a:t>
            </a:r>
          </a:p>
          <a:p>
            <a:pPr marL="914400" lvl="2" indent="0">
              <a:buNone/>
            </a:pPr>
            <a:r>
              <a:rPr lang="en-IN" dirty="0"/>
              <a:t> file=</a:t>
            </a:r>
            <a:r>
              <a:rPr lang="en-IN" dirty="0" err="1"/>
              <a:t>PhotoImage</a:t>
            </a:r>
            <a:r>
              <a:rPr lang="en-IN" dirty="0"/>
              <a:t>(file=“cat.gif”)</a:t>
            </a:r>
          </a:p>
          <a:p>
            <a:pPr marL="342900" lvl="2" indent="-342900"/>
            <a:r>
              <a:rPr lang="en-IN" dirty="0"/>
              <a:t>Create Image</a:t>
            </a:r>
          </a:p>
          <a:p>
            <a:pPr marL="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93912-2B83-4CDE-A9E4-CEB0C64E8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7772400" cy="3712999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0806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8679-110F-423F-B888-83E17421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76A8-2A9C-4B80-BC3A-6EC992281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592762"/>
          </a:xfrm>
          <a:ln>
            <a:solidFill>
              <a:srgbClr val="00B050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err="1"/>
              <a:t>bg</a:t>
            </a:r>
            <a:r>
              <a:rPr lang="en-IN" dirty="0"/>
              <a:t>- Background </a:t>
            </a:r>
            <a:r>
              <a:rPr lang="en-IN" dirty="0" err="1"/>
              <a:t>Color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Fill – fill </a:t>
            </a:r>
            <a:r>
              <a:rPr lang="en-IN" dirty="0" err="1"/>
              <a:t>color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Outline- outline </a:t>
            </a:r>
            <a:r>
              <a:rPr lang="en-IN" dirty="0" err="1"/>
              <a:t>color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Activefill</a:t>
            </a:r>
            <a:r>
              <a:rPr lang="en-IN" dirty="0"/>
              <a:t> – </a:t>
            </a:r>
            <a:r>
              <a:rPr lang="en-IN" dirty="0" err="1"/>
              <a:t>color</a:t>
            </a:r>
            <a:r>
              <a:rPr lang="en-IN" dirty="0"/>
              <a:t> to be filled when the mouse is placed</a:t>
            </a:r>
          </a:p>
          <a:p>
            <a:pPr marL="0" indent="0">
              <a:buNone/>
            </a:pPr>
            <a:r>
              <a:rPr lang="en-IN" dirty="0"/>
              <a:t>Font – to set the font</a:t>
            </a:r>
          </a:p>
          <a:p>
            <a:pPr marL="0" indent="0">
              <a:buNone/>
            </a:pPr>
            <a:r>
              <a:rPr lang="en-IN" dirty="0"/>
              <a:t>Start – arc start angle</a:t>
            </a:r>
          </a:p>
          <a:p>
            <a:pPr marL="0" indent="0">
              <a:buNone/>
            </a:pPr>
            <a:r>
              <a:rPr lang="en-IN" dirty="0"/>
              <a:t>Extent – arc drawn from start angle to extent angle</a:t>
            </a:r>
          </a:p>
          <a:p>
            <a:pPr marL="0" indent="0">
              <a:buNone/>
            </a:pPr>
            <a:r>
              <a:rPr lang="en-IN" dirty="0"/>
              <a:t>Style -arc/pie slice/ chord</a:t>
            </a:r>
          </a:p>
          <a:p>
            <a:pPr marL="0" indent="0">
              <a:buNone/>
            </a:pPr>
            <a:r>
              <a:rPr lang="en-IN" dirty="0"/>
              <a:t>Anchor – position in the window to place the image.  (N,NE,NW,S,SE,SW,W,E,CENTER)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10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519B-0B9F-47CE-A4C2-74360EC0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Fonts and </a:t>
            </a:r>
            <a:r>
              <a:rPr lang="en-IN" dirty="0" err="1">
                <a:solidFill>
                  <a:srgbClr val="0070C0"/>
                </a:solidFill>
              </a:rPr>
              <a:t>Colors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D0EA-EEBD-4A1F-921A-B45B2746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668962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/>
              <a:t>Font- a type of displaying letters and numbers.</a:t>
            </a:r>
          </a:p>
          <a:p>
            <a:pPr marL="0" indent="0">
              <a:buNone/>
            </a:pPr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	f= (font name, size, style)</a:t>
            </a:r>
          </a:p>
          <a:p>
            <a:pPr marL="0" indent="0">
              <a:buNone/>
            </a:pPr>
            <a:r>
              <a:rPr lang="en-IN" dirty="0" err="1"/>
              <a:t>Color</a:t>
            </a:r>
            <a:r>
              <a:rPr lang="en-IN" dirty="0"/>
              <a:t>:</a:t>
            </a:r>
          </a:p>
          <a:p>
            <a:r>
              <a:rPr lang="en-IN" dirty="0"/>
              <a:t> Name of the </a:t>
            </a:r>
            <a:r>
              <a:rPr lang="en-IN" dirty="0" err="1"/>
              <a:t>color</a:t>
            </a:r>
            <a:r>
              <a:rPr lang="en-IN" dirty="0"/>
              <a:t> can be used to fetch the </a:t>
            </a:r>
            <a:r>
              <a:rPr lang="en-IN" dirty="0" err="1"/>
              <a:t>color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42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36C5-A470-4F45-A1D8-3F500FB2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C900-A493-4E61-ABCF-9F5EF785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5592762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It is a container that is generally used to display widgets like buttons, label, </a:t>
            </a:r>
            <a:r>
              <a:rPr lang="en-IN" dirty="0" err="1"/>
              <a:t>checkbox,menus</a:t>
            </a:r>
            <a:r>
              <a:rPr lang="en-IN" dirty="0"/>
              <a:t> etc.</a:t>
            </a:r>
          </a:p>
          <a:p>
            <a:r>
              <a:rPr lang="en-IN" dirty="0"/>
              <a:t>Create Frame: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	f=Frame(root, height, width, </a:t>
            </a:r>
            <a:r>
              <a:rPr lang="en-IN" dirty="0" err="1">
                <a:solidFill>
                  <a:srgbClr val="FF0000"/>
                </a:solidFill>
              </a:rPr>
              <a:t>gb</a:t>
            </a:r>
            <a:r>
              <a:rPr lang="en-IN" dirty="0">
                <a:solidFill>
                  <a:srgbClr val="FF0000"/>
                </a:solidFill>
              </a:rPr>
              <a:t>, cursor)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IN" dirty="0"/>
              <a:t>To add frame to the root window</a:t>
            </a:r>
          </a:p>
          <a:p>
            <a:pPr marL="0" lvl="1" indent="0">
              <a:buNone/>
            </a:pPr>
            <a:r>
              <a:rPr lang="en-IN" dirty="0"/>
              <a:t>	</a:t>
            </a:r>
            <a:r>
              <a:rPr lang="en-IN" dirty="0" err="1">
                <a:solidFill>
                  <a:srgbClr val="FF0000"/>
                </a:solidFill>
              </a:rPr>
              <a:t>f.pack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8646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D09E-3D1F-4254-B954-98920D92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Creation of Frame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94ECB2-1A49-48F2-BE0B-E0A76E649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00" y="1687286"/>
            <a:ext cx="7286800" cy="4525963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150588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80DD-B177-4704-BFFE-53B2D04B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Widgets- GUI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F59B-CBAF-4EF0-8DE4-0AC3239EB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943600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widget is a GUI component that is displayed  on the screen and can perform a task as  desired by the user. 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widgets as objects</a:t>
            </a:r>
            <a:endParaRPr lang="en-IN" sz="2800" dirty="0"/>
          </a:p>
          <a:p>
            <a:pPr lvl="1">
              <a:buClr>
                <a:srgbClr val="FF0000"/>
              </a:buClr>
            </a:pPr>
            <a:r>
              <a:rPr lang="en-IN" dirty="0"/>
              <a:t>Label</a:t>
            </a:r>
          </a:p>
          <a:p>
            <a:pPr lvl="1">
              <a:buClr>
                <a:srgbClr val="FF0000"/>
              </a:buClr>
            </a:pPr>
            <a:r>
              <a:rPr lang="en-IN" dirty="0"/>
              <a:t>Button </a:t>
            </a:r>
          </a:p>
          <a:p>
            <a:pPr lvl="1">
              <a:buClr>
                <a:srgbClr val="FF0000"/>
              </a:buClr>
            </a:pPr>
            <a:r>
              <a:rPr lang="en-IN" dirty="0"/>
              <a:t>Message</a:t>
            </a:r>
          </a:p>
          <a:p>
            <a:pPr lvl="1">
              <a:buClr>
                <a:srgbClr val="FF0000"/>
              </a:buClr>
            </a:pPr>
            <a:r>
              <a:rPr lang="en-IN" dirty="0"/>
              <a:t>Text</a:t>
            </a:r>
          </a:p>
          <a:p>
            <a:pPr lvl="1">
              <a:buClr>
                <a:srgbClr val="FF0000"/>
              </a:buClr>
            </a:pPr>
            <a:r>
              <a:rPr lang="en-IN" dirty="0" err="1"/>
              <a:t>Checkbutton</a:t>
            </a:r>
            <a:r>
              <a:rPr lang="en-IN" dirty="0"/>
              <a:t> </a:t>
            </a:r>
          </a:p>
          <a:p>
            <a:pPr lvl="1">
              <a:buClr>
                <a:srgbClr val="FF0000"/>
              </a:buClr>
            </a:pPr>
            <a:r>
              <a:rPr lang="en-IN" dirty="0" err="1"/>
              <a:t>Radiobutton</a:t>
            </a:r>
            <a:endParaRPr lang="en-IN" dirty="0"/>
          </a:p>
          <a:p>
            <a:pPr lvl="1">
              <a:buClr>
                <a:srgbClr val="FF0000"/>
              </a:buClr>
            </a:pPr>
            <a:r>
              <a:rPr lang="en-IN" dirty="0"/>
              <a:t>Entry</a:t>
            </a:r>
          </a:p>
          <a:p>
            <a:pPr lvl="1">
              <a:buClr>
                <a:srgbClr val="FF0000"/>
              </a:buClr>
            </a:pPr>
            <a:r>
              <a:rPr lang="en-IN" dirty="0" err="1"/>
              <a:t>Listbox</a:t>
            </a:r>
            <a:endParaRPr lang="en-IN" dirty="0"/>
          </a:p>
          <a:p>
            <a:pPr lvl="1">
              <a:buClr>
                <a:srgbClr val="FF0000"/>
              </a:buClr>
            </a:pPr>
            <a:r>
              <a:rPr lang="en-IN" dirty="0" err="1"/>
              <a:t>Spinbox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598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5351-E67F-4BF6-BAE5-D5178E7E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/>
              <a:t>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7A9FE-30C0-4F2A-99E4-2866A02E2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38200"/>
            <a:ext cx="8610600" cy="58674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label represents constant text that is displayed in the frame or container.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label can display one or more lines of text that cannot be modified</a:t>
            </a:r>
          </a:p>
          <a:p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lb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=Label(Root, options)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3867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8962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dirty="0"/>
              <a:t>Introduction to GUI library </a:t>
            </a:r>
          </a:p>
          <a:p>
            <a:pPr>
              <a:lnSpc>
                <a:spcPct val="110000"/>
              </a:lnSpc>
            </a:pPr>
            <a:r>
              <a:rPr lang="en-IN" dirty="0"/>
              <a:t>Layout management </a:t>
            </a:r>
          </a:p>
          <a:p>
            <a:pPr>
              <a:lnSpc>
                <a:spcPct val="110000"/>
              </a:lnSpc>
            </a:pPr>
            <a:r>
              <a:rPr lang="en-IN" dirty="0"/>
              <a:t>Events and bindings </a:t>
            </a:r>
          </a:p>
          <a:p>
            <a:pPr>
              <a:lnSpc>
                <a:spcPct val="110000"/>
              </a:lnSpc>
            </a:pPr>
            <a:r>
              <a:rPr lang="en-IN" dirty="0"/>
              <a:t>Fonts </a:t>
            </a:r>
          </a:p>
          <a:p>
            <a:pPr>
              <a:lnSpc>
                <a:spcPct val="110000"/>
              </a:lnSpc>
            </a:pPr>
            <a:r>
              <a:rPr lang="en-IN" dirty="0"/>
              <a:t>Colours </a:t>
            </a:r>
          </a:p>
          <a:p>
            <a:pPr>
              <a:lnSpc>
                <a:spcPct val="110000"/>
              </a:lnSpc>
            </a:pPr>
            <a:r>
              <a:rPr lang="en-IN" dirty="0"/>
              <a:t>Canvas </a:t>
            </a:r>
          </a:p>
          <a:p>
            <a:pPr>
              <a:lnSpc>
                <a:spcPct val="110000"/>
              </a:lnSpc>
            </a:pPr>
            <a:r>
              <a:rPr lang="en-IN" dirty="0"/>
              <a:t>Widgets (frame, label, button, check box, entry, </a:t>
            </a:r>
            <a:r>
              <a:rPr lang="en-IN" dirty="0" err="1"/>
              <a:t>listbox</a:t>
            </a:r>
            <a:r>
              <a:rPr lang="en-IN" dirty="0"/>
              <a:t>, message, </a:t>
            </a:r>
            <a:r>
              <a:rPr lang="en-IN" dirty="0" err="1"/>
              <a:t>radiobutton</a:t>
            </a:r>
            <a:r>
              <a:rPr lang="en-IN" dirty="0"/>
              <a:t>, text, </a:t>
            </a:r>
            <a:r>
              <a:rPr lang="en-IN" dirty="0" err="1"/>
              <a:t>spinbox</a:t>
            </a:r>
            <a:r>
              <a:rPr lang="en-IN" dirty="0"/>
              <a:t>).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7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9B0741-8BAF-42BA-9DCA-59D321B2D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027283"/>
              </p:ext>
            </p:extLst>
          </p:nvPr>
        </p:nvGraphicFramePr>
        <p:xfrm>
          <a:off x="87654" y="152400"/>
          <a:ext cx="9023689" cy="5676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89">
                  <a:extLst>
                    <a:ext uri="{9D8B030D-6E8A-4147-A177-3AD203B41FA5}">
                      <a16:colId xmlns:a16="http://schemas.microsoft.com/office/drawing/2014/main" val="2448533487"/>
                    </a:ext>
                  </a:extLst>
                </a:gridCol>
                <a:gridCol w="8352000">
                  <a:extLst>
                    <a:ext uri="{9D8B030D-6E8A-4147-A177-3AD203B41FA5}">
                      <a16:colId xmlns:a16="http://schemas.microsoft.com/office/drawing/2014/main" val="2178495200"/>
                    </a:ext>
                  </a:extLst>
                </a:gridCol>
              </a:tblGrid>
              <a:tr h="525171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Option &amp;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53045680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Activebackground: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Background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when the button is under the cursor.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68892940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Activeforeground: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Foreground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when the button is under the cursor.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44268524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e-DE" b="1" dirty="0">
                          <a:solidFill>
                            <a:srgbClr val="000000"/>
                          </a:solidFill>
                          <a:effectLst/>
                        </a:rPr>
                        <a:t>Bd:</a:t>
                      </a:r>
                      <a:r>
                        <a:rPr lang="de-DE" dirty="0">
                          <a:solidFill>
                            <a:srgbClr val="000000"/>
                          </a:solidFill>
                          <a:effectLst/>
                        </a:rPr>
                        <a:t>Border width in pixels. Default is 2.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5005808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 err="1">
                          <a:solidFill>
                            <a:srgbClr val="000000"/>
                          </a:solidFill>
                          <a:effectLst/>
                        </a:rPr>
                        <a:t>Bg: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 background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color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82543073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Fg: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foreground (text) color.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61257625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6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Font: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font to be used for the button's label.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51852571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Height: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of the button in text lines (for textual buttons) or pixels (for images).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67648424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Highlightcolor: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The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of the focus highlight when the widget has focus.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798540279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Image: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Image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to be displayed on the button (instead of text).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68862453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Width: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button in letters (if displaying text) or pixels (if displaying an image).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109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28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E612-D0B1-4914-9D34-E0F491B3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848362-3258-42B7-B5BC-E8AF9C5D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001000" cy="523875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259771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E136-387D-46E5-951E-8BF295DB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12121"/>
                </a:solidFill>
                <a:effectLst/>
                <a:latin typeface="open sans"/>
              </a:rPr>
            </a:br>
            <a:r>
              <a:rPr lang="en-US" b="1" i="0" dirty="0">
                <a:solidFill>
                  <a:srgbClr val="0070C0"/>
                </a:solidFill>
                <a:effectLst/>
                <a:latin typeface="open sans"/>
              </a:rPr>
              <a:t>Button</a:t>
            </a:r>
            <a:br>
              <a:rPr lang="en-US" b="0" i="0" dirty="0">
                <a:solidFill>
                  <a:srgbClr val="212121"/>
                </a:solidFill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0DCD-48FA-4D02-88E1-DD6F5991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791200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2800" i="0" dirty="0">
                <a:solidFill>
                  <a:srgbClr val="000000"/>
                </a:solidFill>
                <a:effectLst/>
              </a:rPr>
              <a:t>These buttons can display text or images that convey the purpose of the buttons. </a:t>
            </a:r>
          </a:p>
          <a:p>
            <a:pPr algn="just"/>
            <a:r>
              <a:rPr lang="en-US" sz="2800" i="0" dirty="0">
                <a:solidFill>
                  <a:srgbClr val="000000"/>
                </a:solidFill>
                <a:effectLst/>
              </a:rPr>
              <a:t>You can attach a function or a method to a button which is called automatically when you click the button.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</a:rPr>
              <a:t>Syntax:</a:t>
            </a:r>
          </a:p>
          <a:p>
            <a:pPr algn="just"/>
            <a:endParaRPr lang="en-US" sz="2800" dirty="0">
              <a:solidFill>
                <a:srgbClr val="000000"/>
              </a:solidFill>
            </a:endParaRPr>
          </a:p>
          <a:p>
            <a:pPr algn="just"/>
            <a:endParaRPr lang="en-US" sz="2800" dirty="0">
              <a:solidFill>
                <a:srgbClr val="000000"/>
              </a:solidFill>
            </a:endParaRPr>
          </a:p>
          <a:p>
            <a:pPr algn="just"/>
            <a:r>
              <a:rPr lang="en-US" sz="2800" i="0" dirty="0">
                <a:effectLst/>
              </a:rPr>
              <a:t>Parameters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00000"/>
                </a:solidFill>
                <a:effectLst/>
              </a:rPr>
              <a:t>master − This represents the parent window.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00000"/>
                </a:solidFill>
                <a:effectLst/>
              </a:rPr>
              <a:t>options −These options can be used as key-value pairs separated by commas	.</a:t>
            </a:r>
          </a:p>
          <a:p>
            <a:pPr algn="just"/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88986-56AF-412F-8EF1-7AB0D918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567112"/>
            <a:ext cx="5972175" cy="4857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335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9B0741-8BAF-42BA-9DCA-59D321B2D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147080"/>
              </p:ext>
            </p:extLst>
          </p:nvPr>
        </p:nvGraphicFramePr>
        <p:xfrm>
          <a:off x="87654" y="152400"/>
          <a:ext cx="9023689" cy="655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89">
                  <a:extLst>
                    <a:ext uri="{9D8B030D-6E8A-4147-A177-3AD203B41FA5}">
                      <a16:colId xmlns:a16="http://schemas.microsoft.com/office/drawing/2014/main" val="2448533487"/>
                    </a:ext>
                  </a:extLst>
                </a:gridCol>
                <a:gridCol w="8352000">
                  <a:extLst>
                    <a:ext uri="{9D8B030D-6E8A-4147-A177-3AD203B41FA5}">
                      <a16:colId xmlns:a16="http://schemas.microsoft.com/office/drawing/2014/main" val="2178495200"/>
                    </a:ext>
                  </a:extLst>
                </a:gridCol>
              </a:tblGrid>
              <a:tr h="525171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Option &amp;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53045680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Activebackground: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Background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when the button is under the cursor.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68892940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Activeforeground: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Foreground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when the button is under the cursor.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44268524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e-DE" b="1" dirty="0">
                          <a:solidFill>
                            <a:srgbClr val="000000"/>
                          </a:solidFill>
                          <a:effectLst/>
                        </a:rPr>
                        <a:t>Bd:</a:t>
                      </a:r>
                      <a:r>
                        <a:rPr lang="de-DE" dirty="0">
                          <a:solidFill>
                            <a:srgbClr val="000000"/>
                          </a:solidFill>
                          <a:effectLst/>
                        </a:rPr>
                        <a:t>Border width in pixels. Default is 2.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5005808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 err="1">
                          <a:solidFill>
                            <a:srgbClr val="000000"/>
                          </a:solidFill>
                          <a:effectLst/>
                        </a:rPr>
                        <a:t>Bg: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 background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color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82543073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Command: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Function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or method to be called when the button is clicked.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61257625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Fg: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foreground (text) color.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51852571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Font: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font to be used for the button's label.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67648424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Height: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of the button in text lines (for textual buttons) or pixels (for images).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798540279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Highlightcolor: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The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of the focus highlight when the widget has focus.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68862453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Image: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Image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to be displayed on the button (instead of text).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429109349"/>
                  </a:ext>
                </a:extLst>
              </a:tr>
              <a:tr h="877057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Width: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button in letters (if displaying text) or pixels (if displaying an image).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6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860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AC56-B4CB-4E7A-A1A1-D3C68253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3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8FC981-77C9-478F-A6A3-4BE47692A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75" y="838200"/>
            <a:ext cx="8171450" cy="58674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018939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3C5D-0E75-4656-A4DE-B54DFFCA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838D-64C2-49C1-A100-CBEF44FE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is similar to label. Used to display multiple lines of text where as a label is used to display a single line of text. </a:t>
            </a:r>
            <a:endParaRPr lang="en-IN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dirty="0"/>
              <a:t>Syntax:</a:t>
            </a:r>
          </a:p>
          <a:p>
            <a:pPr marL="0" indent="0">
              <a:buNone/>
            </a:pPr>
            <a:r>
              <a:rPr lang="en-IN" sz="2800" dirty="0"/>
              <a:t>	m=Message(</a:t>
            </a:r>
            <a:r>
              <a:rPr lang="en-IN" sz="2800" dirty="0" err="1"/>
              <a:t>Root,option</a:t>
            </a:r>
            <a:r>
              <a:rPr lang="en-IN" sz="2800" dirty="0"/>
              <a:t>….)</a:t>
            </a:r>
          </a:p>
        </p:txBody>
      </p:sp>
    </p:spTree>
    <p:extLst>
      <p:ext uri="{BB962C8B-B14F-4D97-AF65-F5344CB8AC3E}">
        <p14:creationId xmlns:p14="http://schemas.microsoft.com/office/powerpoint/2010/main" val="3071174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375F-2434-4CFF-98B4-53E2D296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AC9782-9B26-4A11-839C-62FC9893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00200"/>
            <a:ext cx="7010399" cy="506181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41DFAF3-75F0-48B9-9459-519B7793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87285"/>
            <a:ext cx="7010399" cy="5061814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692590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692F-6F81-4EA6-B49D-5724C435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Text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8C167-3337-48E9-9EF3-3A51A177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4102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It has several options and can display multiple lines of text in different </a:t>
            </a:r>
            <a:r>
              <a:rPr lang="en-IN" dirty="0" err="1"/>
              <a:t>colors</a:t>
            </a:r>
            <a:r>
              <a:rPr lang="en-IN" dirty="0"/>
              <a:t> and fonts.</a:t>
            </a:r>
          </a:p>
          <a:p>
            <a:r>
              <a:rPr lang="en-IN" dirty="0"/>
              <a:t>It is possible to insert text, modify text or delete it.</a:t>
            </a:r>
          </a:p>
          <a:p>
            <a:r>
              <a:rPr lang="en-IN" dirty="0"/>
              <a:t>Display Images on in the Text widget.</a:t>
            </a:r>
          </a:p>
          <a:p>
            <a:r>
              <a:rPr lang="en-IN" dirty="0"/>
              <a:t>Syntax:</a:t>
            </a:r>
          </a:p>
          <a:p>
            <a:pPr lvl="1"/>
            <a:r>
              <a:rPr lang="en-IN" dirty="0"/>
              <a:t>T=Text( root, options…..)</a:t>
            </a:r>
          </a:p>
          <a:p>
            <a:pPr marL="0" lvl="1" indent="0">
              <a:buNone/>
              <a:tabLst>
                <a:tab pos="87313" algn="l"/>
              </a:tabLst>
            </a:pPr>
            <a:r>
              <a:rPr lang="en-IN" dirty="0"/>
              <a:t>Methods: insert(), </a:t>
            </a:r>
            <a:r>
              <a:rPr lang="en-IN" dirty="0" err="1"/>
              <a:t>create_image</a:t>
            </a:r>
            <a:r>
              <a:rPr lang="en-IN" dirty="0"/>
              <a:t>(), </a:t>
            </a:r>
            <a:r>
              <a:rPr lang="en-IN" dirty="0" err="1"/>
              <a:t>tag_add</a:t>
            </a:r>
            <a:r>
              <a:rPr lang="en-IN" dirty="0"/>
              <a:t>(), configure()</a:t>
            </a:r>
          </a:p>
        </p:txBody>
      </p:sp>
    </p:spTree>
    <p:extLst>
      <p:ext uri="{BB962C8B-B14F-4D97-AF65-F5344CB8AC3E}">
        <p14:creationId xmlns:p14="http://schemas.microsoft.com/office/powerpoint/2010/main" val="1732595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9B0741-8BAF-42BA-9DCA-59D321B2D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42884"/>
              </p:ext>
            </p:extLst>
          </p:nvPr>
        </p:nvGraphicFramePr>
        <p:xfrm>
          <a:off x="87654" y="152400"/>
          <a:ext cx="9023689" cy="619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89">
                  <a:extLst>
                    <a:ext uri="{9D8B030D-6E8A-4147-A177-3AD203B41FA5}">
                      <a16:colId xmlns:a16="http://schemas.microsoft.com/office/drawing/2014/main" val="2448533487"/>
                    </a:ext>
                  </a:extLst>
                </a:gridCol>
                <a:gridCol w="8352000">
                  <a:extLst>
                    <a:ext uri="{9D8B030D-6E8A-4147-A177-3AD203B41FA5}">
                      <a16:colId xmlns:a16="http://schemas.microsoft.com/office/drawing/2014/main" val="2178495200"/>
                    </a:ext>
                  </a:extLst>
                </a:gridCol>
              </a:tblGrid>
              <a:tr h="525171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Option &amp;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53045680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Activebackground: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Background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when the button is under the cursor.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68892940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Activeforeground: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Foreground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when the button is under the cursor.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44268524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de-DE" b="1" dirty="0">
                          <a:solidFill>
                            <a:srgbClr val="000000"/>
                          </a:solidFill>
                          <a:effectLst/>
                        </a:rPr>
                        <a:t>Bd:</a:t>
                      </a:r>
                      <a:r>
                        <a:rPr lang="de-DE" dirty="0">
                          <a:solidFill>
                            <a:srgbClr val="000000"/>
                          </a:solidFill>
                          <a:effectLst/>
                        </a:rPr>
                        <a:t>Border width in pixels. Default is 2.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5005808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 err="1">
                          <a:solidFill>
                            <a:srgbClr val="000000"/>
                          </a:solidFill>
                          <a:effectLst/>
                        </a:rPr>
                        <a:t>Bg: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 background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color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82543073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Fg: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foreground (text) color.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61257625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6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Font: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font to be used for the button's label.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51852571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Height: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of the button in text lines (for textual buttons) or pixels (for images).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67648424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Highlightcolor: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The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of the focus highlight when the widget has focus.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798540279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Image: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Image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to be displayed on the button (instead of text).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68862453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Width: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button in letters (if displaying text) or pixels (if displaying an image).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109349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Wrap: where to cut the line, CHAR,WORD,NONE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35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407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3E6A-F81D-40B2-85AD-361F8124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D9CCF6-C67D-46A7-BADC-D1C45650F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90600"/>
            <a:ext cx="8077200" cy="559276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901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F26C-F99A-4355-A5FA-B49F7550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Introduction to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5DCF-A333-4B9F-97E4-A5B5FBBA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User can interact with an application through controls, and pictures.</a:t>
            </a:r>
          </a:p>
          <a:p>
            <a:r>
              <a:rPr lang="en-IN" dirty="0"/>
              <a:t>User can perform the task just by clicking on relevant control.</a:t>
            </a:r>
          </a:p>
          <a:p>
            <a:pPr marL="0" indent="0">
              <a:buNone/>
            </a:pPr>
            <a:r>
              <a:rPr lang="en-IN" dirty="0"/>
              <a:t>Advantages:</a:t>
            </a:r>
          </a:p>
          <a:p>
            <a:pPr lvl="1"/>
            <a:r>
              <a:rPr lang="en-IN" dirty="0"/>
              <a:t>It is user friendly</a:t>
            </a:r>
          </a:p>
          <a:p>
            <a:pPr lvl="1"/>
            <a:r>
              <a:rPr lang="en-IN" dirty="0"/>
              <a:t>It adds attractions and beauty to any application by adding images, </a:t>
            </a:r>
            <a:r>
              <a:rPr lang="en-IN" dirty="0" err="1"/>
              <a:t>colors</a:t>
            </a:r>
            <a:r>
              <a:rPr lang="en-IN"/>
              <a:t>, menus</a:t>
            </a:r>
            <a:r>
              <a:rPr lang="en-IN" dirty="0"/>
              <a:t>, animation etc.</a:t>
            </a:r>
          </a:p>
          <a:p>
            <a:pPr lvl="1"/>
            <a:r>
              <a:rPr lang="en-IN" dirty="0"/>
              <a:t>It is possible to simulate the real life applications.</a:t>
            </a:r>
          </a:p>
          <a:p>
            <a:pPr lvl="1"/>
            <a:r>
              <a:rPr lang="en-IN" dirty="0"/>
              <a:t>GUI helps to create graphical components like button, radio button, menus, etc, and use them efficiently.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127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46C8-0D80-4D3F-869A-C252C895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Checkbutton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FB8D-49B4-4348-BDD1-6647804A0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36638"/>
            <a:ext cx="8490857" cy="5546724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Useful for the user to select one or more options from the available group of options.</a:t>
            </a:r>
          </a:p>
          <a:p>
            <a:r>
              <a:rPr lang="en-IN" dirty="0"/>
              <a:t>Syntax:</a:t>
            </a:r>
          </a:p>
          <a:p>
            <a:pPr lvl="1"/>
            <a:r>
              <a:rPr lang="en-IN" dirty="0"/>
              <a:t>c=</a:t>
            </a:r>
            <a:r>
              <a:rPr lang="en-IN" dirty="0" err="1"/>
              <a:t>Checkbutton</a:t>
            </a:r>
            <a:r>
              <a:rPr lang="en-IN" dirty="0"/>
              <a:t>(root, option..)</a:t>
            </a:r>
          </a:p>
          <a:p>
            <a:pPr marL="457200" lvl="1" indent="0">
              <a:buNone/>
            </a:pPr>
            <a:r>
              <a:rPr lang="en-IN" dirty="0"/>
              <a:t>Methods: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/>
              <a:t>IntVar</a:t>
            </a:r>
            <a:r>
              <a:rPr lang="en-IN" dirty="0"/>
              <a:t>() – to know the state of the check box, whether clicked or not</a:t>
            </a:r>
          </a:p>
          <a:p>
            <a:pPr marL="457200" lvl="1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031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9B0741-8BAF-42BA-9DCA-59D321B2D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143188"/>
              </p:ext>
            </p:extLst>
          </p:nvPr>
        </p:nvGraphicFramePr>
        <p:xfrm>
          <a:off x="87654" y="152400"/>
          <a:ext cx="9023689" cy="597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689">
                  <a:extLst>
                    <a:ext uri="{9D8B030D-6E8A-4147-A177-3AD203B41FA5}">
                      <a16:colId xmlns:a16="http://schemas.microsoft.com/office/drawing/2014/main" val="2448533487"/>
                    </a:ext>
                  </a:extLst>
                </a:gridCol>
                <a:gridCol w="8352000">
                  <a:extLst>
                    <a:ext uri="{9D8B030D-6E8A-4147-A177-3AD203B41FA5}">
                      <a16:colId xmlns:a16="http://schemas.microsoft.com/office/drawing/2014/main" val="2178495200"/>
                    </a:ext>
                  </a:extLst>
                </a:gridCol>
              </a:tblGrid>
              <a:tr h="525171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Option &amp; Description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53045680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offvalue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Normally, a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checkbutton's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associated control variable will be set to 0 when it is cleared (off). You can supply an alternate value for the off state by setting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offvalue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to that value.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68892940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onvalue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Normally,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checkbutton's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associated control variable will be set to 1 when it is set (on). You can supply an alternate value for the on state by setting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onvalue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that value.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244268524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1" dirty="0" err="1">
                          <a:solidFill>
                            <a:srgbClr val="000000"/>
                          </a:solidFill>
                          <a:effectLst/>
                        </a:rPr>
                        <a:t>Bg: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 background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color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5005808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Fg: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foreground (text) color.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82543073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Font: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font to be used for the button's label.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61257625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6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Height: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of the button in text lines (for textual buttons) or pixels (for images).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51852571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Highlightcolor: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The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color of the focus highlight when the widget has focus.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67648424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Image: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</a:rPr>
                        <a:t>Image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 to be displayed on the button (instead of text).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798540279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Width: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button in letters (if displaying text) or pixels (if displaying an image).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6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594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E9FD-5AE9-419D-876C-0D21D1BD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467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1A375-18E8-43F3-A874-880FA0DE5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4A252-E149-4983-9DCA-F62AFC6AC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8382000" cy="5570307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535363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1C0-4021-4370-9A2D-9EF8D1E5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Radiobutton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7EACA-9EDB-4CA2-A572-084E9C74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6388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Similar to check box, but useful to select only one option from a group of available options.</a:t>
            </a:r>
          </a:p>
          <a:p>
            <a:r>
              <a:rPr lang="en-IN" dirty="0"/>
              <a:t>Syntax:</a:t>
            </a:r>
          </a:p>
          <a:p>
            <a:pPr lvl="1"/>
            <a:r>
              <a:rPr lang="en-IN" dirty="0"/>
              <a:t>R=</a:t>
            </a:r>
            <a:r>
              <a:rPr lang="en-IN" dirty="0" err="1"/>
              <a:t>Radiobutton</a:t>
            </a:r>
            <a:r>
              <a:rPr lang="en-IN" dirty="0"/>
              <a:t>(</a:t>
            </a:r>
            <a:r>
              <a:rPr lang="en-IN" dirty="0" err="1"/>
              <a:t>root,option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2725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365C-EC1D-4DA5-9DE4-974D64DD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AFCE07-9D68-4307-84F1-64AE7DCFB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38200"/>
            <a:ext cx="7696200" cy="574516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17057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20C2-D384-47B0-8A24-EAD31709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Entry-Control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C5DA-5124-43E8-8EF7-11248286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Used to enter or display a line of text.</a:t>
            </a:r>
          </a:p>
          <a:p>
            <a:r>
              <a:rPr lang="en-IN" dirty="0"/>
              <a:t>In GUI to read input values from user it is used.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	e=Entry(root, option)</a:t>
            </a:r>
          </a:p>
          <a:p>
            <a:pPr marL="0" indent="0">
              <a:buNone/>
            </a:pPr>
            <a:r>
              <a:rPr lang="en-IN" dirty="0"/>
              <a:t>Options: </a:t>
            </a:r>
          </a:p>
          <a:p>
            <a:pPr marL="0" indent="0">
              <a:buNone/>
            </a:pPr>
            <a:r>
              <a:rPr lang="en-IN" dirty="0"/>
              <a:t>	show – to hide the character 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3738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3EB2-55A0-4117-BF87-11A160F9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562554-3AC9-46E5-AC43-9DABD5A2B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143000"/>
            <a:ext cx="8839199" cy="55626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640383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65BD-92D2-4C8E-954C-B1905F3C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Listbox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576D-7C2B-4489-8697-B8DFCF5C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To display a list of items in a box, so that user can select one or more items.</a:t>
            </a:r>
          </a:p>
          <a:p>
            <a:r>
              <a:rPr lang="en-IN" dirty="0"/>
              <a:t>Syntax:</a:t>
            </a:r>
          </a:p>
          <a:p>
            <a:pPr lvl="1"/>
            <a:r>
              <a:rPr lang="en-IN" dirty="0"/>
              <a:t>L=</a:t>
            </a:r>
            <a:r>
              <a:rPr lang="en-IN" dirty="0" err="1"/>
              <a:t>Listbox</a:t>
            </a:r>
            <a:r>
              <a:rPr lang="en-IN" dirty="0"/>
              <a:t>(root, option)</a:t>
            </a:r>
          </a:p>
          <a:p>
            <a:pPr marL="457200" lvl="1" indent="0">
              <a:buNone/>
            </a:pPr>
            <a:r>
              <a:rPr lang="en-IN" dirty="0"/>
              <a:t>Option: </a:t>
            </a:r>
          </a:p>
          <a:p>
            <a:pPr marL="857250" lvl="2" indent="0">
              <a:buNone/>
            </a:pPr>
            <a:r>
              <a:rPr lang="en-IN" dirty="0" err="1"/>
              <a:t>activestyle</a:t>
            </a:r>
            <a:r>
              <a:rPr lang="en-IN" dirty="0"/>
              <a:t>- underline/</a:t>
            </a:r>
            <a:r>
              <a:rPr lang="en-IN" dirty="0" err="1"/>
              <a:t>dotbox</a:t>
            </a:r>
            <a:r>
              <a:rPr lang="en-IN" dirty="0"/>
              <a:t>/none </a:t>
            </a:r>
          </a:p>
          <a:p>
            <a:pPr marL="857250" lvl="2" indent="0">
              <a:buNone/>
            </a:pPr>
            <a:r>
              <a:rPr lang="en-IN" dirty="0" err="1"/>
              <a:t>Selectmode</a:t>
            </a:r>
            <a:r>
              <a:rPr lang="en-IN" dirty="0"/>
              <a:t>- BROWSE/SINGLE/MULTIPLE/EXTENDED</a:t>
            </a:r>
          </a:p>
          <a:p>
            <a:pPr marL="457200" lvl="1" indent="0">
              <a:buNone/>
            </a:pPr>
            <a:r>
              <a:rPr lang="en-IN" dirty="0"/>
              <a:t>Methods: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/>
              <a:t>lb.insert</a:t>
            </a:r>
            <a:r>
              <a:rPr lang="en-IN" dirty="0"/>
              <a:t>(</a:t>
            </a:r>
            <a:r>
              <a:rPr lang="en-IN" dirty="0" err="1"/>
              <a:t>index,item</a:t>
            </a:r>
            <a:r>
              <a:rPr lang="en-IN" dirty="0"/>
              <a:t> name) # to insert item to </a:t>
            </a:r>
            <a:r>
              <a:rPr lang="en-IN" dirty="0" err="1"/>
              <a:t>listbox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	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450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7D90-7CF9-4DCD-8747-5532C6D4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bind()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3AE3-0C73-4B12-8B38-113A2515D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To add a function when some item is selected from the list box.</a:t>
            </a:r>
          </a:p>
          <a:p>
            <a:r>
              <a:rPr lang="en-IN" dirty="0"/>
              <a:t>Syntax:</a:t>
            </a:r>
          </a:p>
          <a:p>
            <a:pPr lvl="1"/>
            <a:r>
              <a:rPr lang="en-IN" dirty="0" err="1"/>
              <a:t>Lb.bind</a:t>
            </a:r>
            <a:r>
              <a:rPr lang="en-IN" dirty="0"/>
              <a:t>(‘&lt;&lt;</a:t>
            </a:r>
            <a:r>
              <a:rPr lang="en-IN" dirty="0" err="1"/>
              <a:t>ListboxSelect</a:t>
            </a:r>
            <a:r>
              <a:rPr lang="en-IN" dirty="0"/>
              <a:t>&gt;&gt;’,method name)</a:t>
            </a:r>
          </a:p>
          <a:p>
            <a:pPr marL="457200" lvl="1" indent="0">
              <a:buNone/>
            </a:pPr>
            <a:r>
              <a:rPr lang="en-IN" dirty="0"/>
              <a:t>Example:</a:t>
            </a:r>
          </a:p>
          <a:p>
            <a:pPr marL="457200" lvl="1" indent="0">
              <a:buNone/>
            </a:pPr>
            <a:r>
              <a:rPr lang="en-IN" dirty="0"/>
              <a:t>  </a:t>
            </a:r>
            <a:r>
              <a:rPr lang="en-IN" dirty="0" err="1"/>
              <a:t>lb.bind</a:t>
            </a:r>
            <a:r>
              <a:rPr lang="en-IN" dirty="0"/>
              <a:t>(‘&lt;&lt;</a:t>
            </a:r>
            <a:r>
              <a:rPr lang="en-IN" dirty="0" err="1"/>
              <a:t>ListboxSelect</a:t>
            </a:r>
            <a:r>
              <a:rPr lang="en-IN" dirty="0"/>
              <a:t>&gt;&gt;’, </a:t>
            </a:r>
            <a:r>
              <a:rPr lang="en-IN" dirty="0" err="1"/>
              <a:t>on_select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0595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A821-3A20-4A18-9E92-5831C712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95F7C4-1B7F-4057-A107-B2D26715F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54" y="914400"/>
            <a:ext cx="825509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6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0A21-908E-483B-BD1C-43AD1F77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GUI - </a:t>
            </a:r>
            <a:r>
              <a:rPr lang="en-IN" dirty="0" err="1">
                <a:solidFill>
                  <a:srgbClr val="0070C0"/>
                </a:solidFill>
              </a:rPr>
              <a:t>Tkinter</a:t>
            </a:r>
            <a:r>
              <a:rPr lang="en-IN" dirty="0">
                <a:solidFill>
                  <a:srgbClr val="0070C0"/>
                </a:solidFill>
              </a:rPr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8CAB-7689-4CF3-AA9E-4FABF070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382000" cy="5668962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Tkinter</a:t>
            </a:r>
            <a:r>
              <a:rPr lang="en-US" dirty="0"/>
              <a:t> is the standard GUI library for Python.</a:t>
            </a:r>
          </a:p>
          <a:p>
            <a:r>
              <a:rPr lang="en-US" dirty="0"/>
              <a:t> Python when combined with </a:t>
            </a:r>
            <a:r>
              <a:rPr lang="en-US" dirty="0" err="1"/>
              <a:t>Tkinter</a:t>
            </a:r>
            <a:r>
              <a:rPr lang="en-US" dirty="0"/>
              <a:t> provides a fast and easy way to create GUI applications. </a:t>
            </a:r>
          </a:p>
          <a:p>
            <a:r>
              <a:rPr lang="en-US" dirty="0" err="1"/>
              <a:t>Tkinter</a:t>
            </a:r>
            <a:r>
              <a:rPr lang="en-US" dirty="0"/>
              <a:t> provides a powerful object-oriented interface to the Tk GUI toolkit.</a:t>
            </a:r>
          </a:p>
          <a:p>
            <a:r>
              <a:rPr lang="en-US" dirty="0"/>
              <a:t>Creating a GUI application using </a:t>
            </a:r>
            <a:r>
              <a:rPr lang="en-US" dirty="0" err="1"/>
              <a:t>Tkinter</a:t>
            </a:r>
            <a:r>
              <a:rPr lang="en-US" dirty="0"/>
              <a:t> is an easy task. All you need to do is perform the following steps −</a:t>
            </a:r>
          </a:p>
          <a:p>
            <a:pPr lvl="1"/>
            <a:r>
              <a:rPr lang="en-US" dirty="0"/>
              <a:t>Import the </a:t>
            </a:r>
            <a:r>
              <a:rPr lang="en-US" i="1" dirty="0" err="1"/>
              <a:t>Tkinter</a:t>
            </a:r>
            <a:r>
              <a:rPr lang="en-US" dirty="0"/>
              <a:t> module.</a:t>
            </a:r>
          </a:p>
          <a:p>
            <a:pPr lvl="1"/>
            <a:r>
              <a:rPr lang="en-US" dirty="0"/>
              <a:t>Create the GUI application main window.</a:t>
            </a:r>
          </a:p>
          <a:p>
            <a:pPr lvl="1"/>
            <a:r>
              <a:rPr lang="en-US" dirty="0"/>
              <a:t>Add one or more of the above-mentioned widgets to the GUI application.</a:t>
            </a:r>
          </a:p>
          <a:p>
            <a:pPr lvl="1"/>
            <a:r>
              <a:rPr lang="en-US" dirty="0"/>
              <a:t>Enter the main event loop to take action against each event triggered by the user.</a:t>
            </a:r>
          </a:p>
          <a:p>
            <a:pPr marL="457200" lvl="1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789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E370-2422-49DC-926F-DB1B52CD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Spinbox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7A5C-273B-4E9E-B351-AC5BF5B8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IN" dirty="0"/>
              <a:t>Allows user to select a value form a set of values </a:t>
            </a:r>
          </a:p>
          <a:p>
            <a:r>
              <a:rPr lang="en-IN" dirty="0"/>
              <a:t>Set of values may be in a range of numbers or a fixed set of strings.</a:t>
            </a:r>
          </a:p>
          <a:p>
            <a:pPr marL="0" indent="0">
              <a:buNone/>
            </a:pPr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	s=</a:t>
            </a:r>
            <a:r>
              <a:rPr lang="en-IN" dirty="0" err="1"/>
              <a:t>Spinbox</a:t>
            </a:r>
            <a:r>
              <a:rPr lang="en-IN" dirty="0"/>
              <a:t>(</a:t>
            </a:r>
            <a:r>
              <a:rPr lang="en-IN" dirty="0" err="1"/>
              <a:t>root,options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S=</a:t>
            </a:r>
            <a:r>
              <a:rPr lang="en-IN" dirty="0" err="1"/>
              <a:t>Spinbox</a:t>
            </a:r>
            <a:r>
              <a:rPr lang="en-IN" dirty="0"/>
              <a:t>( f, </a:t>
            </a:r>
            <a:r>
              <a:rPr lang="en-IN" dirty="0">
                <a:solidFill>
                  <a:srgbClr val="FF0000"/>
                </a:solidFill>
              </a:rPr>
              <a:t>from_=5,to=15,textvariable=val1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010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70B-607E-48DA-984C-10664C1D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D2C8BE-1EB1-4E35-9339-9746D4643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77686"/>
            <a:ext cx="8077199" cy="5756694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816843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F8DA-F7C4-49AB-81D5-48E82C4F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Layout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6C0A-EFE6-4264-92E0-B30EEA8BD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74516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To arrange the widgets in the frame is called Layout Management.</a:t>
            </a:r>
          </a:p>
          <a:p>
            <a:pPr marL="0" indent="0">
              <a:buNone/>
            </a:pPr>
            <a:r>
              <a:rPr lang="en-IN" sz="2800" dirty="0"/>
              <a:t>Types: </a:t>
            </a:r>
          </a:p>
          <a:p>
            <a:pPr marL="857250" lvl="1" indent="-457200"/>
            <a:r>
              <a:rPr lang="en-IN" dirty="0"/>
              <a:t>Pack Layout Manager</a:t>
            </a:r>
          </a:p>
          <a:p>
            <a:pPr marL="857250" lvl="1" indent="-457200"/>
            <a:r>
              <a:rPr lang="en-IN" dirty="0"/>
              <a:t>Grid Layout Manager</a:t>
            </a:r>
          </a:p>
          <a:p>
            <a:pPr marL="857250" lvl="1" indent="-457200"/>
            <a:r>
              <a:rPr lang="en-IN" dirty="0"/>
              <a:t>Place Layout Manager</a:t>
            </a:r>
          </a:p>
          <a:p>
            <a:pPr algn="just"/>
            <a:r>
              <a:rPr lang="en-US" sz="2800" b="0" i="0" dirty="0">
                <a:effectLst/>
              </a:rPr>
              <a:t>Arranging widgets on the screen includes determining the size and position of components. </a:t>
            </a:r>
          </a:p>
          <a:p>
            <a:pPr algn="just"/>
            <a:r>
              <a:rPr lang="en-US" sz="2800" b="0" i="0" dirty="0">
                <a:effectLst/>
              </a:rPr>
              <a:t>Widgets can provide size and alignment information to geometry managers, but the geometry managers has always the final say on the positioning and sizing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3625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67E1-7300-4106-817E-7886A7ED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Pack Layout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79AF-41CD-4E75-ACD9-F6EFBB4C3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US" b="0" i="0" dirty="0">
                <a:effectLst/>
              </a:rPr>
              <a:t>Pack is the easiest to use of the three geometry managers of Tk and </a:t>
            </a:r>
            <a:r>
              <a:rPr lang="en-US" dirty="0"/>
              <a:t>T</a:t>
            </a:r>
            <a:r>
              <a:rPr lang="en-US" b="0" i="0">
                <a:effectLst/>
              </a:rPr>
              <a:t>kinter</a:t>
            </a:r>
            <a:r>
              <a:rPr lang="en-US" b="0" i="0" dirty="0">
                <a:effectLst/>
              </a:rPr>
              <a:t>. </a:t>
            </a:r>
          </a:p>
          <a:p>
            <a:pPr algn="just"/>
            <a:r>
              <a:rPr lang="en-US" b="0" i="0" dirty="0">
                <a:effectLst/>
              </a:rPr>
              <a:t>Instead of having to declare precisely where a widget should appear on the display screen.</a:t>
            </a:r>
          </a:p>
          <a:p>
            <a:pPr algn="just"/>
            <a:r>
              <a:rPr lang="en-US" b="0" i="0" dirty="0">
                <a:effectLst/>
              </a:rPr>
              <a:t>we can declare the positions of widgets with the pack command relative to each other.</a:t>
            </a:r>
          </a:p>
          <a:p>
            <a:pPr marL="0" indent="0" algn="just">
              <a:buNone/>
            </a:pPr>
            <a:r>
              <a:rPr lang="en-US" dirty="0"/>
              <a:t>Syntax:</a:t>
            </a:r>
          </a:p>
          <a:p>
            <a:pPr marL="0" indent="0" algn="just">
              <a:buNone/>
            </a:pPr>
            <a:r>
              <a:rPr lang="en-US" b="0" i="0" dirty="0" err="1">
                <a:effectLst/>
              </a:rPr>
              <a:t>Controlobject.Pack</a:t>
            </a:r>
            <a:r>
              <a:rPr lang="en-US" b="0" i="0" dirty="0">
                <a:effectLst/>
              </a:rPr>
              <a:t>(</a:t>
            </a:r>
            <a:r>
              <a:rPr lang="en-US" dirty="0"/>
              <a:t>option)</a:t>
            </a:r>
            <a:r>
              <a:rPr lang="en-US" b="0" i="0" dirty="0">
                <a:effectLst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096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0884-B2D6-44B0-89EC-68AEC8E5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Pack-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755F-E2A9-449D-84AF-E475716EB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364162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fill</a:t>
            </a:r>
            <a:r>
              <a:rPr lang="en-IN" dirty="0"/>
              <a:t> = X/Y/BOTH/NONE</a:t>
            </a:r>
          </a:p>
          <a:p>
            <a:r>
              <a:rPr lang="en-IN" dirty="0" err="1">
                <a:solidFill>
                  <a:srgbClr val="C00000"/>
                </a:solidFill>
              </a:rPr>
              <a:t>padx</a:t>
            </a:r>
            <a:r>
              <a:rPr lang="en-IN" dirty="0">
                <a:solidFill>
                  <a:srgbClr val="C00000"/>
                </a:solidFill>
              </a:rPr>
              <a:t> ,</a:t>
            </a:r>
            <a:r>
              <a:rPr lang="en-IN" dirty="0" err="1">
                <a:solidFill>
                  <a:srgbClr val="C00000"/>
                </a:solidFill>
              </a:rPr>
              <a:t>pady</a:t>
            </a:r>
            <a:r>
              <a:rPr lang="en-IN" dirty="0">
                <a:solidFill>
                  <a:srgbClr val="C00000"/>
                </a:solidFill>
              </a:rPr>
              <a:t>-</a:t>
            </a:r>
            <a:r>
              <a:rPr lang="en-IN" dirty="0"/>
              <a:t>&gt; how much space should be left around the component horizontally and vertically.</a:t>
            </a:r>
          </a:p>
          <a:p>
            <a:r>
              <a:rPr lang="en-IN" dirty="0" err="1">
                <a:solidFill>
                  <a:srgbClr val="C00000"/>
                </a:solidFill>
              </a:rPr>
              <a:t>ipadx,ipady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-&gt;how much space should be left around the text horizontally and vertically.</a:t>
            </a:r>
          </a:p>
          <a:p>
            <a:r>
              <a:rPr lang="en-IN" dirty="0"/>
              <a:t>side= LEFT /RIGHT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499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E42F-F92D-4E75-9859-80AF2DE3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Example- fill option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016B35-6BFD-4890-BDD3-FA7A41353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14400"/>
            <a:ext cx="8229600" cy="291842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5B9E7-20DA-4F64-9655-6FAE0EDF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391025"/>
            <a:ext cx="12954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79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6378-4C5C-4C47-AB19-55658F14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Padding - option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A7804B-AF95-4632-8BA0-C2A5E61AE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1"/>
            <a:ext cx="8229600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90D92-5FBD-4A4A-B99D-CEE5CD23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476749"/>
            <a:ext cx="20288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69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9D7C6A-3491-4442-B34B-A3B2ED038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457200"/>
            <a:ext cx="8229600" cy="2579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137E3B-1102-4C8C-AD62-F9AAB23C0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581400"/>
            <a:ext cx="14001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16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B4D147-687C-4D91-902F-C56540D2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685800"/>
            <a:ext cx="8229600" cy="2553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3ADB2A-EAE8-4422-867C-5A0A5B56E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810000"/>
            <a:ext cx="1752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77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2FBA14-F318-4238-AA1A-17D83997D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445152"/>
            <a:ext cx="8229600" cy="2568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D0CCB-2DEA-443A-A687-A46FE3305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844019"/>
            <a:ext cx="17430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2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A3C8-805E-4B49-A2F3-9EE528BF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The Root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EC82B-F210-4BC6-B145-8B8D256E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To display the graphical output, the space we create is known as “Root window”</a:t>
            </a:r>
          </a:p>
          <a:p>
            <a:r>
              <a:rPr lang="en-IN" dirty="0"/>
              <a:t>                                                           </a:t>
            </a:r>
            <a:r>
              <a:rPr lang="en-IN" dirty="0">
                <a:solidFill>
                  <a:srgbClr val="FF0000"/>
                </a:solidFill>
              </a:rPr>
              <a:t>Output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Tk() – </a:t>
            </a:r>
            <a:r>
              <a:rPr lang="en-IN" dirty="0">
                <a:solidFill>
                  <a:srgbClr val="00B050"/>
                </a:solidFill>
              </a:rPr>
              <a:t>to create the window</a:t>
            </a:r>
          </a:p>
          <a:p>
            <a:pPr marL="0" indent="0">
              <a:buNone/>
            </a:pPr>
            <a:r>
              <a:rPr lang="en-IN" dirty="0" err="1"/>
              <a:t>Mainloop</a:t>
            </a:r>
            <a:r>
              <a:rPr lang="en-IN" dirty="0"/>
              <a:t>()-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to take action against each event triggered by the user.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31A99-B44E-415F-AC2E-BA5F24BA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86693"/>
            <a:ext cx="4486275" cy="108585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2D1CBD-7424-484C-9D1E-0A38EFB8C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18" y="2743200"/>
            <a:ext cx="3028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06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5B28-11E0-4CFC-B4EB-F0EA26B7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Side -Option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110E9E-23F9-498F-9CFC-905F74C2D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512" y="1417638"/>
            <a:ext cx="7800975" cy="2952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B1C14B-F056-4AC8-8D22-C1DD0776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495800"/>
            <a:ext cx="22002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75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EE94-5A5A-42C7-BAC9-DC526A75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Place Layout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4CEC-4E94-4EAC-9292-DF57270B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2800" b="0" i="0" dirty="0">
                <a:effectLst/>
              </a:rPr>
              <a:t>The Place geometry manager allows you explicitly set the position and size of a window, either in absolute terms, or relative to another window. </a:t>
            </a:r>
          </a:p>
          <a:p>
            <a:pPr algn="just"/>
            <a:r>
              <a:rPr lang="en-US" sz="2800" b="0" i="0" dirty="0">
                <a:effectLst/>
              </a:rPr>
              <a:t>The place manager can be accessed through the place method. </a:t>
            </a:r>
          </a:p>
          <a:p>
            <a:pPr algn="just"/>
            <a:r>
              <a:rPr lang="en-US" sz="2800" b="0" i="0" dirty="0">
                <a:effectLst/>
              </a:rPr>
              <a:t>It can be applied to all standard widgets.</a:t>
            </a:r>
          </a:p>
          <a:p>
            <a:pPr algn="just"/>
            <a:r>
              <a:rPr lang="en-US" sz="2800" dirty="0"/>
              <a:t>Syntax: place(</a:t>
            </a:r>
            <a:r>
              <a:rPr lang="en-US" sz="2800" dirty="0" err="1"/>
              <a:t>x,y,width,height</a:t>
            </a:r>
            <a:r>
              <a:rPr lang="en-US" sz="2800" dirty="0"/>
              <a:t>)</a:t>
            </a:r>
          </a:p>
          <a:p>
            <a:pPr lvl="1" algn="just"/>
            <a:r>
              <a:rPr lang="en-US" sz="2400" dirty="0"/>
              <a:t>X,Y-&gt; position to display</a:t>
            </a:r>
          </a:p>
          <a:p>
            <a:pPr lvl="1" algn="just"/>
            <a:r>
              <a:rPr lang="en-US" sz="2400" dirty="0"/>
              <a:t>Width, height of the control</a:t>
            </a:r>
          </a:p>
          <a:p>
            <a:pPr marL="457200" lvl="1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87565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4931-C79E-4CB1-AE3A-70131DE9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467"/>
            <a:ext cx="8229600" cy="57444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6FEC51-8329-458F-8E6F-E30F77B2C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357" y="1143001"/>
            <a:ext cx="8257873" cy="5333999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068968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ED81-0B6A-479F-AA11-B83D4862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Grid Layout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E103-94FD-4B3B-A41A-7C7F6314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791200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US" b="0" i="0" dirty="0">
                <a:effectLst/>
              </a:rPr>
              <a:t>The Grid geometry manager places the widgets in a 2-dimensional table, which consists of a number of rows and columns. </a:t>
            </a:r>
          </a:p>
          <a:p>
            <a:pPr algn="just"/>
            <a:r>
              <a:rPr lang="en-US" b="0" i="0" dirty="0">
                <a:effectLst/>
              </a:rPr>
              <a:t>The position of a widget is defined by a row and a column number. </a:t>
            </a:r>
          </a:p>
          <a:p>
            <a:pPr algn="just"/>
            <a:r>
              <a:rPr lang="en-US" b="0" i="0" dirty="0">
                <a:effectLst/>
              </a:rPr>
              <a:t>Widgets with the same column number and different row numbers will be above or below each other.</a:t>
            </a:r>
          </a:p>
          <a:p>
            <a:pPr algn="just"/>
            <a:r>
              <a:rPr lang="en-US" dirty="0"/>
              <a:t>Syntax: </a:t>
            </a:r>
            <a:r>
              <a:rPr lang="en-US" dirty="0" err="1">
                <a:solidFill>
                  <a:srgbClr val="FF0000"/>
                </a:solidFill>
              </a:rPr>
              <a:t>gride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row,column,padx,pady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FF0000"/>
                </a:solidFill>
              </a:rPr>
              <a:t>Row,column</a:t>
            </a:r>
            <a:r>
              <a:rPr lang="en-US" dirty="0">
                <a:solidFill>
                  <a:srgbClr val="FF0000"/>
                </a:solidFill>
              </a:rPr>
              <a:t> -&gt; position of the grid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437B6-A667-461F-82A0-D56BD931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290" y="5105400"/>
            <a:ext cx="211905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81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77DE-0578-44F3-A060-A9A6216F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3264B-996F-4725-8194-6CCFB5710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7150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152757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39AC-9287-4E7D-A4D4-86B356F8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650648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Events and Bindings </a:t>
            </a:r>
            <a:br>
              <a:rPr lang="en-IN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E5C6-195F-49B4-AC35-8A65CA4A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832248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b="0" i="0" dirty="0" err="1">
                <a:effectLst/>
              </a:rPr>
              <a:t>Tkinter</a:t>
            </a:r>
            <a:r>
              <a:rPr lang="en-US" b="0" i="0" dirty="0">
                <a:effectLst/>
              </a:rPr>
              <a:t> provides a mechanism to let the programmer deal with events. </a:t>
            </a:r>
          </a:p>
          <a:p>
            <a:r>
              <a:rPr lang="en-US" b="0" i="0" dirty="0">
                <a:effectLst/>
              </a:rPr>
              <a:t>For each widget, it's possible to bind Python functions and methods to an event.</a:t>
            </a:r>
          </a:p>
          <a:p>
            <a:pPr marL="0" indent="0">
              <a:buNone/>
            </a:pPr>
            <a:r>
              <a:rPr lang="en-US" b="0" i="1" dirty="0">
                <a:effectLst/>
              </a:rPr>
              <a:t>Syntax: </a:t>
            </a:r>
            <a:r>
              <a:rPr lang="en-US" b="0" i="1" dirty="0" err="1">
                <a:solidFill>
                  <a:srgbClr val="FF0000"/>
                </a:solidFill>
                <a:effectLst/>
              </a:rPr>
              <a:t>widget.bind</a:t>
            </a:r>
            <a:r>
              <a:rPr lang="en-US" b="0" i="1" dirty="0">
                <a:solidFill>
                  <a:srgbClr val="FF0000"/>
                </a:solidFill>
                <a:effectLst/>
              </a:rPr>
              <a:t>(event, handler)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/>
            </a:br>
            <a:r>
              <a:rPr lang="en-US" b="0" i="0" dirty="0">
                <a:effectLst/>
              </a:rPr>
              <a:t>If the defined event occurs in the widget, 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the "handler" function is called with an event object.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2337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8C7E-53E1-4E02-9FE3-C32ABD82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Keyboard Event Handling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75806E-F7DF-4575-BF06-868C02EC8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0600"/>
            <a:ext cx="9067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817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09CA-B267-4C38-A410-65607597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i="0" dirty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Capturing keyboard events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994B7-B1D4-4C35-948B-94256B53B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421" y="4953000"/>
            <a:ext cx="5553075" cy="1767342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0B5035-A9C5-4FB4-9867-CEC53256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3000"/>
            <a:ext cx="7848600" cy="3733800"/>
          </a:xfrm>
          <a:prstGeom prst="rect">
            <a:avLst/>
          </a:prstGeom>
          <a:ln>
            <a:solidFill>
              <a:srgbClr val="00B05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424C9F-77ED-493E-AA0E-1C8494BE70FF}"/>
                  </a:ext>
                </a:extLst>
              </p14:cNvPr>
              <p14:cNvContentPartPr/>
              <p14:nvPr/>
            </p14:nvContentPartPr>
            <p14:xfrm>
              <a:off x="2648160" y="5010120"/>
              <a:ext cx="1410120" cy="197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24C9F-77ED-493E-AA0E-1C8494BE70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8800" y="5000760"/>
                <a:ext cx="14288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896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6D7F-C110-4A19-93AA-1C9CBF11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Mouse Event Handling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D39C71-91F3-40F9-91C1-0B7ABF4C5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066800"/>
            <a:ext cx="891540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50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6116-9500-4EF6-8ABD-4DDC5092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38D057-89EF-4F0D-B3A7-415810A1F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14400"/>
            <a:ext cx="7848599" cy="58674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10463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8BD4-F6B5-4D21-8AB2-369A6C01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Working with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3738-C3CC-4D11-AE90-F544E55C0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56388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It is a component used as a place where drawings or widgets can be displayed.</a:t>
            </a:r>
          </a:p>
          <a:p>
            <a:r>
              <a:rPr lang="en-IN" dirty="0"/>
              <a:t>It is a space that displays the output to the user.</a:t>
            </a:r>
          </a:p>
          <a:p>
            <a:r>
              <a:rPr lang="en-IN" dirty="0"/>
              <a:t>Types:</a:t>
            </a:r>
          </a:p>
          <a:p>
            <a:pPr lvl="1"/>
            <a:r>
              <a:rPr lang="en-IN" dirty="0"/>
              <a:t>Canvas</a:t>
            </a:r>
          </a:p>
          <a:p>
            <a:pPr lvl="1"/>
            <a:r>
              <a:rPr lang="en-IN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674774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67AD-FECD-44B9-8CA4-BE382DDB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467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19727C-743F-466C-AA06-DE1D861FB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914400"/>
            <a:ext cx="8763000" cy="58674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7E16688-4F89-4730-A6CE-439C6F81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57942"/>
            <a:ext cx="8763000" cy="58674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5564555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0624-1612-4A96-9AD2-A895BC13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A862-1559-40B7-BCE5-D3B797D2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668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1.Write the Python Program to create simple window. </a:t>
            </a:r>
          </a:p>
          <a:p>
            <a:pPr marL="0" indent="0">
              <a:buNone/>
            </a:pPr>
            <a:r>
              <a:rPr lang="en-US" sz="2600" dirty="0"/>
              <a:t>2. Write a Python Program to create label, entry and button components and arrange the components using Grid Layout. </a:t>
            </a:r>
          </a:p>
          <a:p>
            <a:pPr marL="0" indent="0">
              <a:buNone/>
            </a:pPr>
            <a:r>
              <a:rPr lang="en-US" sz="2600" dirty="0"/>
              <a:t>3. Write a Python Program to validate username and password. </a:t>
            </a:r>
          </a:p>
          <a:p>
            <a:pPr marL="0" indent="0">
              <a:buNone/>
            </a:pPr>
            <a:r>
              <a:rPr lang="en-US" sz="2600" dirty="0"/>
              <a:t>4. Write a Python Program to display the basic shapes. </a:t>
            </a:r>
          </a:p>
          <a:p>
            <a:pPr marL="0" indent="0">
              <a:buNone/>
            </a:pPr>
            <a:r>
              <a:rPr lang="en-US" sz="2600" dirty="0"/>
              <a:t>5.Write the GUI program to create List Box for shopping cart. </a:t>
            </a:r>
          </a:p>
          <a:p>
            <a:pPr marL="0" indent="0">
              <a:buNone/>
            </a:pPr>
            <a:r>
              <a:rPr lang="en-US" sz="2600" dirty="0"/>
              <a:t>6. Write a python Program to create simple calculator. </a:t>
            </a:r>
          </a:p>
          <a:p>
            <a:pPr marL="0" indent="0">
              <a:buNone/>
            </a:pPr>
            <a:r>
              <a:rPr lang="en-US" sz="2600" dirty="0"/>
              <a:t>7. Write a Python Program to add image on the button. </a:t>
            </a:r>
          </a:p>
          <a:p>
            <a:pPr marL="0" indent="0">
              <a:buNone/>
            </a:pPr>
            <a:r>
              <a:rPr lang="en-US" sz="2600" dirty="0"/>
              <a:t>8. Write a Python program to create simple application form. </a:t>
            </a:r>
          </a:p>
          <a:p>
            <a:pPr marL="0" indent="0">
              <a:buNone/>
            </a:pPr>
            <a:r>
              <a:rPr lang="en-US" sz="2600" dirty="0"/>
              <a:t>9. Write a Python program to create check button for selecting multiple hobbies.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5616411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E2D4-442E-4CA9-A83F-674C998F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Write a Python Program to validate username and password.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DDA2-A726-4113-A6A1-606B1A1DBF0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pPr algn="l"/>
            <a:r>
              <a:rPr lang="en-US" b="0" i="0" dirty="0">
                <a:effectLst/>
                <a:latin typeface="Helvetica" panose="020B0604020202020204" pitchFamily="34" charset="0"/>
              </a:rPr>
              <a:t>Validation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At least 1 letter between [a-z] and 1 letter between [A-Z].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At least 1 number between [0-9].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At least 1 character from [$#@].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Minimum length 6 characters.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" panose="020B0604020202020204" pitchFamily="34" charset="0"/>
              </a:rPr>
              <a:t>Maximum length 16 characters.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92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EC78-3873-4D0A-AB83-ED26BB63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9DAE-2F4C-4923-96A1-02DBC3CD9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7150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It is a container that is generally used to draw shapes like lines, curves, arcs and circles.</a:t>
            </a:r>
          </a:p>
          <a:p>
            <a:r>
              <a:rPr lang="en-IN" dirty="0"/>
              <a:t>To Create Canvas:</a:t>
            </a:r>
          </a:p>
          <a:p>
            <a:pPr marL="457200" lvl="1" indent="0">
              <a:buNone/>
            </a:pPr>
            <a:r>
              <a:rPr lang="en-IN" sz="2400" dirty="0">
                <a:highlight>
                  <a:srgbClr val="00FFFF"/>
                </a:highlight>
              </a:rPr>
              <a:t>C=canvas(</a:t>
            </a:r>
            <a:r>
              <a:rPr lang="en-IN" sz="2400" dirty="0" err="1">
                <a:highlight>
                  <a:srgbClr val="00FFFF"/>
                </a:highlight>
              </a:rPr>
              <a:t>root,bg</a:t>
            </a:r>
            <a:r>
              <a:rPr lang="en-IN" sz="2400" dirty="0">
                <a:highlight>
                  <a:srgbClr val="00FFFF"/>
                </a:highlight>
              </a:rPr>
              <a:t>=“</a:t>
            </a:r>
            <a:r>
              <a:rPr lang="en-IN" sz="2400" dirty="0" err="1">
                <a:highlight>
                  <a:srgbClr val="00FFFF"/>
                </a:highlight>
              </a:rPr>
              <a:t>blue”,height</a:t>
            </a:r>
            <a:r>
              <a:rPr lang="en-IN" sz="2400" dirty="0">
                <a:highlight>
                  <a:srgbClr val="00FFFF"/>
                </a:highlight>
              </a:rPr>
              <a:t>=300, width=300,cursor=“pencil”)</a:t>
            </a:r>
          </a:p>
          <a:p>
            <a:pPr marL="457200" lvl="1" indent="0">
              <a:buNone/>
            </a:pPr>
            <a:endParaRPr lang="en-IN" sz="2400" dirty="0">
              <a:highlight>
                <a:srgbClr val="00FFFF"/>
              </a:highlight>
            </a:endParaRPr>
          </a:p>
          <a:p>
            <a:pPr marL="457200" lvl="1" indent="0">
              <a:buNone/>
            </a:pPr>
            <a:r>
              <a:rPr lang="en-IN" sz="2400" dirty="0"/>
              <a:t>root- main window</a:t>
            </a:r>
          </a:p>
          <a:p>
            <a:pPr marL="457200" lvl="1" indent="0">
              <a:buNone/>
            </a:pPr>
            <a:r>
              <a:rPr lang="en-IN" sz="2400" dirty="0" err="1"/>
              <a:t>bg</a:t>
            </a:r>
            <a:r>
              <a:rPr lang="en-IN" sz="2400" dirty="0"/>
              <a:t>= background </a:t>
            </a:r>
            <a:r>
              <a:rPr lang="en-IN" sz="2400" dirty="0" err="1"/>
              <a:t>color</a:t>
            </a:r>
            <a:endParaRPr lang="en-IN" sz="2400" dirty="0"/>
          </a:p>
          <a:p>
            <a:pPr marL="457200" lvl="1" indent="0">
              <a:buNone/>
            </a:pPr>
            <a:r>
              <a:rPr lang="en-IN" sz="2400" dirty="0"/>
              <a:t>Height, width- window </a:t>
            </a:r>
            <a:r>
              <a:rPr lang="en-IN" sz="2400" dirty="0" err="1"/>
              <a:t>widtha</a:t>
            </a:r>
            <a:r>
              <a:rPr lang="en-IN" sz="2400" dirty="0"/>
              <a:t> </a:t>
            </a:r>
            <a:r>
              <a:rPr lang="en-IN" sz="2400" dirty="0" err="1"/>
              <a:t>nd</a:t>
            </a:r>
            <a:r>
              <a:rPr lang="en-IN" sz="2400" dirty="0"/>
              <a:t> height</a:t>
            </a:r>
          </a:p>
          <a:p>
            <a:pPr marL="457200" lvl="1" indent="0">
              <a:buNone/>
            </a:pPr>
            <a:r>
              <a:rPr lang="en-IN" sz="2400" dirty="0"/>
              <a:t>Cursor- Shape of the cursor</a:t>
            </a:r>
          </a:p>
          <a:p>
            <a:pPr marL="457200" lvl="1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Once the canvas is created , it should be added to the root window</a:t>
            </a:r>
          </a:p>
          <a:p>
            <a:pPr marL="457200" lvl="1" indent="0">
              <a:buNone/>
            </a:pPr>
            <a:r>
              <a:rPr lang="en-IN" sz="2400" dirty="0" err="1">
                <a:solidFill>
                  <a:srgbClr val="FF0000"/>
                </a:solidFill>
                <a:highlight>
                  <a:srgbClr val="00FFFF"/>
                </a:highlight>
              </a:rPr>
              <a:t>c.pack</a:t>
            </a:r>
            <a:r>
              <a:rPr lang="en-IN" sz="2400" dirty="0">
                <a:solidFill>
                  <a:srgbClr val="FF0000"/>
                </a:solidFill>
                <a:highlight>
                  <a:srgbClr val="00FFFF"/>
                </a:highlight>
              </a:rPr>
              <a:t>()</a:t>
            </a:r>
          </a:p>
          <a:p>
            <a:pPr marL="457200" lvl="1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6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CB54-EB70-4174-A66E-0B3EFBD3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0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Drawing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44C0C-64A5-4287-AB83-12367010885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92D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IN" dirty="0"/>
              <a:t>To create a line:  </a:t>
            </a:r>
            <a:r>
              <a:rPr lang="en-IN" dirty="0" err="1"/>
              <a:t>create_line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To create a </a:t>
            </a:r>
            <a:r>
              <a:rPr lang="en-IN" dirty="0" err="1"/>
              <a:t>oval:create_oval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To create a Rectangle: </a:t>
            </a:r>
            <a:r>
              <a:rPr lang="en-IN" dirty="0" err="1"/>
              <a:t>create_rectangle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To Create a text : </a:t>
            </a:r>
            <a:r>
              <a:rPr lang="en-IN" dirty="0" err="1"/>
              <a:t>create_text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To Create an arc: </a:t>
            </a:r>
            <a:r>
              <a:rPr lang="en-IN" dirty="0" err="1"/>
              <a:t>create_arc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To create a image: </a:t>
            </a:r>
            <a:r>
              <a:rPr lang="en-IN" dirty="0" err="1"/>
              <a:t>create_image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To create a Polygon: </a:t>
            </a:r>
            <a:r>
              <a:rPr lang="en-IN" dirty="0" err="1"/>
              <a:t>create_polygon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16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D923DC-899F-4FAB-BB29-7D8F83D6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en-IN" sz="3500" dirty="0" err="1">
                <a:solidFill>
                  <a:srgbClr val="FFFFFF"/>
                </a:solidFill>
              </a:rPr>
              <a:t>create_line</a:t>
            </a:r>
            <a:r>
              <a:rPr lang="en-IN" sz="3500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2FD6-2FCD-40AF-99BD-53E4FD40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41" y="2494450"/>
            <a:ext cx="3625795" cy="421115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IN" sz="1900" dirty="0"/>
              <a:t>Syntax:</a:t>
            </a:r>
            <a:r>
              <a:rPr lang="en-US" sz="1900" dirty="0"/>
              <a:t> The method </a:t>
            </a:r>
            <a:r>
              <a:rPr lang="en-US" sz="1900" dirty="0" err="1"/>
              <a:t>create_line</a:t>
            </a:r>
            <a:r>
              <a:rPr lang="en-US" sz="1900" dirty="0"/>
              <a:t>(</a:t>
            </a:r>
            <a:r>
              <a:rPr lang="en-US" sz="1900" dirty="0" err="1"/>
              <a:t>coords</a:t>
            </a:r>
            <a:r>
              <a:rPr lang="en-US" sz="1900" dirty="0"/>
              <a:t>, options) is used to draw a straight line. </a:t>
            </a:r>
          </a:p>
          <a:p>
            <a:r>
              <a:rPr lang="en-US" sz="1900" dirty="0"/>
              <a:t>The coordinates "</a:t>
            </a:r>
            <a:r>
              <a:rPr lang="en-US" sz="1900" dirty="0" err="1"/>
              <a:t>coords</a:t>
            </a:r>
            <a:r>
              <a:rPr lang="en-US" sz="1900" dirty="0"/>
              <a:t>" are given as four integer numbers: x</a:t>
            </a:r>
            <a:r>
              <a:rPr lang="en-US" sz="1900" baseline="-25000" dirty="0"/>
              <a:t>1</a:t>
            </a:r>
            <a:r>
              <a:rPr lang="en-US" sz="1900" dirty="0"/>
              <a:t>, y</a:t>
            </a:r>
            <a:r>
              <a:rPr lang="en-US" sz="1900" baseline="-25000" dirty="0"/>
              <a:t>1</a:t>
            </a:r>
            <a:r>
              <a:rPr lang="en-US" sz="1900" dirty="0"/>
              <a:t>, x</a:t>
            </a:r>
            <a:r>
              <a:rPr lang="en-US" sz="1900" baseline="-25000" dirty="0"/>
              <a:t>2</a:t>
            </a:r>
            <a:r>
              <a:rPr lang="en-US" sz="1900" dirty="0"/>
              <a:t>, y</a:t>
            </a:r>
            <a:r>
              <a:rPr lang="en-US" sz="1900" baseline="-25000" dirty="0"/>
              <a:t>2</a:t>
            </a:r>
            <a:r>
              <a:rPr lang="en-US" sz="1900" dirty="0"/>
              <a:t> .</a:t>
            </a:r>
          </a:p>
          <a:p>
            <a:r>
              <a:rPr lang="en-US" sz="1900" dirty="0"/>
              <a:t>This means that the line goes from the point (x</a:t>
            </a:r>
            <a:r>
              <a:rPr lang="en-US" sz="1900" baseline="-25000" dirty="0"/>
              <a:t>1</a:t>
            </a:r>
            <a:r>
              <a:rPr lang="en-US" sz="1900" dirty="0"/>
              <a:t>, y</a:t>
            </a:r>
            <a:r>
              <a:rPr lang="en-US" sz="1900" baseline="-25000" dirty="0"/>
              <a:t>1</a:t>
            </a:r>
            <a:r>
              <a:rPr lang="en-US" sz="1900" dirty="0"/>
              <a:t>) to the point (x</a:t>
            </a:r>
            <a:r>
              <a:rPr lang="en-US" sz="1900" baseline="-25000" dirty="0"/>
              <a:t>2</a:t>
            </a:r>
            <a:r>
              <a:rPr lang="en-US" sz="1900" dirty="0"/>
              <a:t>, y</a:t>
            </a:r>
            <a:r>
              <a:rPr lang="en-US" sz="1900" baseline="-25000" dirty="0"/>
              <a:t>2</a:t>
            </a:r>
            <a:r>
              <a:rPr lang="en-US" sz="1900" dirty="0"/>
              <a:t>).</a:t>
            </a:r>
            <a:endParaRPr lang="en-IN" sz="19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0E0210-2600-49B7-AFD4-3BEB503FA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87" b="-4"/>
          <a:stretch/>
        </p:blipFill>
        <p:spPr>
          <a:xfrm>
            <a:off x="4574169" y="2492376"/>
            <a:ext cx="3950576" cy="3908424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12689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2523</Words>
  <Application>Microsoft Office PowerPoint</Application>
  <PresentationFormat>On-screen Show (4:3)</PresentationFormat>
  <Paragraphs>341</Paragraphs>
  <Slides>62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Georgia</vt:lpstr>
      <vt:lpstr>Helvetica</vt:lpstr>
      <vt:lpstr>open sans</vt:lpstr>
      <vt:lpstr>Wingdings</vt:lpstr>
      <vt:lpstr>Office Theme</vt:lpstr>
      <vt:lpstr>UNIT III  GUI PROGRAMMING</vt:lpstr>
      <vt:lpstr>SYLLABUS</vt:lpstr>
      <vt:lpstr>Introduction to GUI</vt:lpstr>
      <vt:lpstr>GUI - Tkinter Library</vt:lpstr>
      <vt:lpstr>The Root Window</vt:lpstr>
      <vt:lpstr>Working with Containers</vt:lpstr>
      <vt:lpstr>Canvas</vt:lpstr>
      <vt:lpstr>Drawing Shapes</vt:lpstr>
      <vt:lpstr>create_line()</vt:lpstr>
      <vt:lpstr>PowerPoint Presentation</vt:lpstr>
      <vt:lpstr>Output</vt:lpstr>
      <vt:lpstr>Example- using arc</vt:lpstr>
      <vt:lpstr>To Display Image</vt:lpstr>
      <vt:lpstr>Attributes</vt:lpstr>
      <vt:lpstr>Fonts and Colors</vt:lpstr>
      <vt:lpstr>Frame</vt:lpstr>
      <vt:lpstr>Creation of Frame</vt:lpstr>
      <vt:lpstr>Widgets- GUI Controls</vt:lpstr>
      <vt:lpstr>Label</vt:lpstr>
      <vt:lpstr>PowerPoint Presentation</vt:lpstr>
      <vt:lpstr>Example:</vt:lpstr>
      <vt:lpstr> Button </vt:lpstr>
      <vt:lpstr>PowerPoint Presentation</vt:lpstr>
      <vt:lpstr>Example </vt:lpstr>
      <vt:lpstr>Message</vt:lpstr>
      <vt:lpstr>Example</vt:lpstr>
      <vt:lpstr>Text Widget</vt:lpstr>
      <vt:lpstr>PowerPoint Presentation</vt:lpstr>
      <vt:lpstr>Example</vt:lpstr>
      <vt:lpstr>Checkbutton</vt:lpstr>
      <vt:lpstr>PowerPoint Presentation</vt:lpstr>
      <vt:lpstr>Example</vt:lpstr>
      <vt:lpstr>Radiobutton</vt:lpstr>
      <vt:lpstr>Example</vt:lpstr>
      <vt:lpstr>Entry-Control</vt:lpstr>
      <vt:lpstr>Example</vt:lpstr>
      <vt:lpstr>Listbox</vt:lpstr>
      <vt:lpstr>bind()</vt:lpstr>
      <vt:lpstr>Example</vt:lpstr>
      <vt:lpstr>Spinbox</vt:lpstr>
      <vt:lpstr>Example</vt:lpstr>
      <vt:lpstr>Layout Management</vt:lpstr>
      <vt:lpstr>Pack Layout Manager</vt:lpstr>
      <vt:lpstr>Pack- Options</vt:lpstr>
      <vt:lpstr>Example- fill option</vt:lpstr>
      <vt:lpstr>Padding - option</vt:lpstr>
      <vt:lpstr>PowerPoint Presentation</vt:lpstr>
      <vt:lpstr>PowerPoint Presentation</vt:lpstr>
      <vt:lpstr>PowerPoint Presentation</vt:lpstr>
      <vt:lpstr>Side -Option</vt:lpstr>
      <vt:lpstr>Place Layout Manager</vt:lpstr>
      <vt:lpstr>Example</vt:lpstr>
      <vt:lpstr>Grid Layout Manager</vt:lpstr>
      <vt:lpstr>Example</vt:lpstr>
      <vt:lpstr> Events and Bindings  </vt:lpstr>
      <vt:lpstr>Keyboard Event Handling</vt:lpstr>
      <vt:lpstr>Capturing keyboard events</vt:lpstr>
      <vt:lpstr>Mouse Event Handling</vt:lpstr>
      <vt:lpstr>Example</vt:lpstr>
      <vt:lpstr>Example</vt:lpstr>
      <vt:lpstr>Questions</vt:lpstr>
      <vt:lpstr>Write a Python Program to validate username and password.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Rajesh Inigo</dc:creator>
  <cp:lastModifiedBy>Roobini MS</cp:lastModifiedBy>
  <cp:revision>171</cp:revision>
  <dcterms:created xsi:type="dcterms:W3CDTF">2020-08-03T10:23:27Z</dcterms:created>
  <dcterms:modified xsi:type="dcterms:W3CDTF">2021-04-23T01:50:46Z</dcterms:modified>
</cp:coreProperties>
</file>