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77"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2" r:id="rId18"/>
    <p:sldId id="274" r:id="rId19"/>
    <p:sldId id="275" r:id="rId20"/>
    <p:sldId id="276" r:id="rId21"/>
    <p:sldId id="273"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82" autoAdjust="0"/>
    <p:restoredTop sz="94660"/>
  </p:normalViewPr>
  <p:slideViewPr>
    <p:cSldViewPr>
      <p:cViewPr>
        <p:scale>
          <a:sx n="72" d="100"/>
          <a:sy n="72" d="100"/>
        </p:scale>
        <p:origin x="-1230"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FE81A06-4BB2-412C-8280-A307F4FFBFBA}" type="datetimeFigureOut">
              <a:rPr lang="en-US" smtClean="0"/>
              <a:pPr/>
              <a:t>4/15/2021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DC2E1F-036E-4E62-806D-8F9773E24344}"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E81A06-4BB2-412C-8280-A307F4FFBFBA}" type="datetimeFigureOut">
              <a:rPr lang="en-US" smtClean="0"/>
              <a:pPr/>
              <a:t>4/15/2021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DC2E1F-036E-4E62-806D-8F9773E24344}"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E81A06-4BB2-412C-8280-A307F4FFBFBA}" type="datetimeFigureOut">
              <a:rPr lang="en-US" smtClean="0"/>
              <a:pPr/>
              <a:t>4/15/2021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DC2E1F-036E-4E62-806D-8F9773E24344}"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FE81A06-4BB2-412C-8280-A307F4FFBFBA}" type="datetimeFigureOut">
              <a:rPr lang="en-US" smtClean="0"/>
              <a:pPr/>
              <a:t>4/15/2021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DC2E1F-036E-4E62-806D-8F9773E24344}"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FE81A06-4BB2-412C-8280-A307F4FFBFBA}" type="datetimeFigureOut">
              <a:rPr lang="en-US" smtClean="0"/>
              <a:pPr/>
              <a:t>4/15/2021</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6DC2E1F-036E-4E62-806D-8F9773E24344}"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FE81A06-4BB2-412C-8280-A307F4FFBFBA}" type="datetimeFigureOut">
              <a:rPr lang="en-US" smtClean="0"/>
              <a:pPr/>
              <a:t>4/15/2021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DC2E1F-036E-4E62-806D-8F9773E24344}"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FE81A06-4BB2-412C-8280-A307F4FFBFBA}" type="datetimeFigureOut">
              <a:rPr lang="en-US" smtClean="0"/>
              <a:pPr/>
              <a:t>4/15/2021</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6DC2E1F-036E-4E62-806D-8F9773E24344}"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FE81A06-4BB2-412C-8280-A307F4FFBFBA}" type="datetimeFigureOut">
              <a:rPr lang="en-US" smtClean="0"/>
              <a:pPr/>
              <a:t>4/15/2021</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6DC2E1F-036E-4E62-806D-8F9773E24344}"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E81A06-4BB2-412C-8280-A307F4FFBFBA}" type="datetimeFigureOut">
              <a:rPr lang="en-US" smtClean="0"/>
              <a:pPr/>
              <a:t>4/15/2021</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6DC2E1F-036E-4E62-806D-8F9773E24344}" type="slidenum">
              <a:rPr lang="en-IN" smtClean="0"/>
              <a:pPr/>
              <a:t>‹#›</a:t>
            </a:fld>
            <a:endParaRPr lang="en-IN"/>
          </a:p>
        </p:txBody>
      </p:sp>
      <p:pic>
        <p:nvPicPr>
          <p:cNvPr id="2050"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828675" cy="64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FE81A06-4BB2-412C-8280-A307F4FFBFBA}" type="datetimeFigureOut">
              <a:rPr lang="en-US" smtClean="0"/>
              <a:pPr/>
              <a:t>4/15/2021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DC2E1F-036E-4E62-806D-8F9773E24344}" type="slidenum">
              <a:rPr lang="en-IN" smtClean="0"/>
              <a:pPr/>
              <a:t>‹#›</a:t>
            </a:fld>
            <a:endParaRPr lang="en-IN"/>
          </a:p>
        </p:txBody>
      </p:sp>
      <p:pic>
        <p:nvPicPr>
          <p:cNvPr id="1026"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070023" cy="836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E81A06-4BB2-412C-8280-A307F4FFBFBA}" type="datetimeFigureOut">
              <a:rPr lang="en-US" smtClean="0"/>
              <a:pPr/>
              <a:t>4/15/2021</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6DC2E1F-036E-4E62-806D-8F9773E24344}"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E81A06-4BB2-412C-8280-A307F4FFBFBA}" type="datetimeFigureOut">
              <a:rPr lang="en-US" smtClean="0"/>
              <a:pPr/>
              <a:t>4/15/2021</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DC2E1F-036E-4E62-806D-8F9773E24344}"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hyperlink" Target="https://www.watelectronics.com/how-to-program-the-programmable-logic-controllers/"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1520" y="980728"/>
            <a:ext cx="8463884" cy="6186309"/>
          </a:xfrm>
          <a:prstGeom prst="rect">
            <a:avLst/>
          </a:prstGeom>
        </p:spPr>
        <p:txBody>
          <a:bodyPr wrap="square">
            <a:spAutoFit/>
          </a:bodyPr>
          <a:lstStyle/>
          <a:p>
            <a:pPr marL="342900" indent="-342900" algn="just">
              <a:lnSpc>
                <a:spcPct val="150000"/>
              </a:lnSpc>
              <a:buFont typeface="Arial" pitchFamily="34" charset="0"/>
              <a:buChar char="•"/>
            </a:pPr>
            <a:r>
              <a:rPr lang="en-IN" sz="2400" dirty="0" smtClean="0">
                <a:latin typeface="Times New Roman" pitchFamily="18" charset="0"/>
                <a:cs typeface="Times New Roman" pitchFamily="18" charset="0"/>
              </a:rPr>
              <a:t>RISC </a:t>
            </a:r>
            <a:r>
              <a:rPr lang="en-IN" sz="2400" dirty="0">
                <a:latin typeface="Times New Roman" pitchFamily="18" charset="0"/>
                <a:cs typeface="Times New Roman" pitchFamily="18" charset="0"/>
              </a:rPr>
              <a:t>(Reduced Instruction Set Computer) is used in portable devices due to its power efficiency. For Example, Apple iPod and Nintendo DS</a:t>
            </a:r>
            <a:r>
              <a:rPr lang="en-IN" sz="2400" dirty="0" smtClean="0">
                <a:latin typeface="Times New Roman" pitchFamily="18" charset="0"/>
                <a:cs typeface="Times New Roman" pitchFamily="18" charset="0"/>
              </a:rPr>
              <a:t>.</a:t>
            </a:r>
          </a:p>
          <a:p>
            <a:pPr marL="342900" indent="-342900" algn="just">
              <a:lnSpc>
                <a:spcPct val="150000"/>
              </a:lnSpc>
              <a:buFont typeface="Arial" pitchFamily="34" charset="0"/>
              <a:buChar char="•"/>
            </a:pP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RISC is a type of microprocessor architecture that uses highly-optimized set of instructions. RISC does the opposite, reducing the cycles per instruction at the cost of the number of instructions per program Pipelining is one of the unique feature of RISC</a:t>
            </a:r>
            <a:r>
              <a:rPr lang="en-IN" sz="2400" dirty="0" smtClean="0">
                <a:latin typeface="Times New Roman" pitchFamily="18" charset="0"/>
                <a:cs typeface="Times New Roman" pitchFamily="18" charset="0"/>
              </a:rPr>
              <a:t>.</a:t>
            </a:r>
          </a:p>
          <a:p>
            <a:pPr marL="342900" indent="-342900" algn="just">
              <a:lnSpc>
                <a:spcPct val="150000"/>
              </a:lnSpc>
              <a:buFont typeface="Arial" pitchFamily="34" charset="0"/>
              <a:buChar char="•"/>
            </a:pPr>
            <a:r>
              <a:rPr lang="en-IN" sz="2400" dirty="0" smtClean="0">
                <a:latin typeface="Times New Roman" pitchFamily="18" charset="0"/>
                <a:cs typeface="Times New Roman" pitchFamily="18" charset="0"/>
              </a:rPr>
              <a:t> </a:t>
            </a:r>
            <a:r>
              <a:rPr lang="en-IN" sz="2400" dirty="0">
                <a:latin typeface="Times New Roman" pitchFamily="18" charset="0"/>
                <a:cs typeface="Times New Roman" pitchFamily="18" charset="0"/>
              </a:rPr>
              <a:t>It is performed by overlapping the execution of several instructions in a pipeline fashion. It has a high performance advantage over CISC.</a:t>
            </a:r>
          </a:p>
        </p:txBody>
      </p:sp>
      <p:sp>
        <p:nvSpPr>
          <p:cNvPr id="2" name="Rectangle 1"/>
          <p:cNvSpPr/>
          <p:nvPr/>
        </p:nvSpPr>
        <p:spPr>
          <a:xfrm>
            <a:off x="1749480" y="7815"/>
            <a:ext cx="5301644" cy="823752"/>
          </a:xfrm>
          <a:prstGeom prst="rect">
            <a:avLst/>
          </a:prstGeom>
        </p:spPr>
        <p:txBody>
          <a:bodyPr wrap="none">
            <a:spAutoFit/>
          </a:bodyPr>
          <a:lstStyle/>
          <a:p>
            <a:pPr algn="just">
              <a:lnSpc>
                <a:spcPct val="150000"/>
              </a:lnSpc>
            </a:pPr>
            <a:r>
              <a:rPr lang="en-IN" sz="3600" b="1" dirty="0" smtClean="0">
                <a:solidFill>
                  <a:srgbClr val="006600"/>
                </a:solidFill>
                <a:latin typeface="Times New Roman" pitchFamily="18" charset="0"/>
                <a:cs typeface="Times New Roman" pitchFamily="18" charset="0"/>
              </a:rPr>
              <a:t>RISC ARCHITECTURE:</a:t>
            </a:r>
            <a:endParaRPr lang="en-IN" sz="3600" b="1" dirty="0">
              <a:solidFill>
                <a:srgbClr val="006600"/>
              </a:solidFill>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857232"/>
            <a:ext cx="8856984" cy="5109860"/>
          </a:xfrm>
          <a:prstGeom prst="rect">
            <a:avLst/>
          </a:prstGeom>
        </p:spPr>
        <p:txBody>
          <a:bodyPr wrap="square">
            <a:spAutoFit/>
          </a:bodyPr>
          <a:lstStyle/>
          <a:p>
            <a:pPr marL="342900" indent="-342900" algn="just">
              <a:lnSpc>
                <a:spcPct val="150000"/>
              </a:lnSpc>
              <a:buFont typeface="Arial" pitchFamily="34" charset="0"/>
              <a:buChar char="•"/>
            </a:pPr>
            <a:r>
              <a:rPr lang="en-IN" sz="2200" dirty="0" smtClean="0">
                <a:latin typeface="Times New Roman" pitchFamily="18" charset="0"/>
                <a:cs typeface="Times New Roman" pitchFamily="18" charset="0"/>
              </a:rPr>
              <a:t>Mostly</a:t>
            </a:r>
            <a:r>
              <a:rPr lang="en-IN" sz="2200" dirty="0">
                <a:latin typeface="Times New Roman" pitchFamily="18" charset="0"/>
                <a:cs typeface="Times New Roman" pitchFamily="18" charset="0"/>
              </a:rPr>
              <a:t>, the performance of the RISC processors depends on the programmer or compiler as the knowledge of the compiler plays a vital role while changing the CISC code to a RISC code</a:t>
            </a:r>
          </a:p>
          <a:p>
            <a:pPr marL="342900" indent="-342900" algn="just">
              <a:lnSpc>
                <a:spcPct val="150000"/>
              </a:lnSpc>
              <a:buFont typeface="Arial" pitchFamily="34" charset="0"/>
              <a:buChar char="•"/>
            </a:pPr>
            <a:r>
              <a:rPr lang="en-IN" sz="2200" dirty="0">
                <a:latin typeface="Times New Roman" pitchFamily="18" charset="0"/>
                <a:cs typeface="Times New Roman" pitchFamily="18" charset="0"/>
              </a:rPr>
              <a:t>While rearranging the CISC code to a RISC code, termed as a code expansion, will increase the size. And, the quality of this code expansion will again depend on the compiler, and also on the machine’s instruction set.</a:t>
            </a:r>
          </a:p>
          <a:p>
            <a:pPr marL="342900" indent="-342900" algn="just">
              <a:lnSpc>
                <a:spcPct val="150000"/>
              </a:lnSpc>
              <a:buFont typeface="Arial" pitchFamily="34" charset="0"/>
              <a:buChar char="•"/>
            </a:pPr>
            <a:r>
              <a:rPr lang="en-IN" sz="2200" dirty="0">
                <a:latin typeface="Times New Roman" pitchFamily="18" charset="0"/>
                <a:cs typeface="Times New Roman" pitchFamily="18" charset="0"/>
              </a:rPr>
              <a:t>The first level cache of the RISC processors is also a disadvantage of the RISC, in which these processors have large memory caches on the chip itself. For feeding the instructions, they require very fast memory systems.</a:t>
            </a:r>
          </a:p>
        </p:txBody>
      </p:sp>
      <p:sp>
        <p:nvSpPr>
          <p:cNvPr id="3" name="Rectangle 2"/>
          <p:cNvSpPr/>
          <p:nvPr/>
        </p:nvSpPr>
        <p:spPr>
          <a:xfrm>
            <a:off x="755576" y="188640"/>
            <a:ext cx="7872348" cy="523220"/>
          </a:xfrm>
          <a:prstGeom prst="rect">
            <a:avLst/>
          </a:prstGeom>
        </p:spPr>
        <p:txBody>
          <a:bodyPr wrap="none">
            <a:spAutoFit/>
          </a:bodyPr>
          <a:lstStyle/>
          <a:p>
            <a:r>
              <a:rPr lang="en-IN" sz="2800" b="1" dirty="0" smtClean="0">
                <a:solidFill>
                  <a:srgbClr val="006600"/>
                </a:solidFill>
                <a:latin typeface="Times New Roman" pitchFamily="18" charset="0"/>
                <a:cs typeface="Times New Roman" pitchFamily="18" charset="0"/>
              </a:rPr>
              <a:t>DISADVANTAGES OF RISC ARCHITECTURE:</a:t>
            </a:r>
            <a:endParaRPr lang="en-IN" sz="2800" dirty="0">
              <a:solidFill>
                <a:srgbClr val="006600"/>
              </a:solidFill>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7767" y="980727"/>
            <a:ext cx="8748465" cy="5011949"/>
          </a:xfrm>
          <a:prstGeom prst="rect">
            <a:avLst/>
          </a:prstGeom>
        </p:spPr>
        <p:txBody>
          <a:bodyPr wrap="square">
            <a:spAutoFit/>
          </a:bodyPr>
          <a:lstStyle/>
          <a:p>
            <a:pPr marL="342900" indent="-342900" algn="just">
              <a:lnSpc>
                <a:spcPct val="150000"/>
              </a:lnSpc>
              <a:buFont typeface="Arial" pitchFamily="34" charset="0"/>
              <a:buChar char="•"/>
            </a:pPr>
            <a:r>
              <a:rPr lang="en-IN" sz="2400" dirty="0" smtClean="0">
                <a:latin typeface="Times New Roman" pitchFamily="18" charset="0"/>
                <a:cs typeface="Times New Roman" pitchFamily="18" charset="0"/>
              </a:rPr>
              <a:t>The </a:t>
            </a:r>
            <a:r>
              <a:rPr lang="en-IN" sz="2400" dirty="0">
                <a:latin typeface="Times New Roman" pitchFamily="18" charset="0"/>
                <a:cs typeface="Times New Roman" pitchFamily="18" charset="0"/>
              </a:rPr>
              <a:t>CISC approach attempts to minimize the number of instructions per program, sacrificing the number of cycles per instruction. Computers based on the CISC architecture are designed to decrease the memory cost. </a:t>
            </a:r>
            <a:endParaRPr lang="en-IN" sz="2400" dirty="0" smtClean="0">
              <a:latin typeface="Times New Roman" pitchFamily="18" charset="0"/>
              <a:cs typeface="Times New Roman" pitchFamily="18" charset="0"/>
            </a:endParaRPr>
          </a:p>
          <a:p>
            <a:pPr marL="342900" indent="-342900" algn="just">
              <a:lnSpc>
                <a:spcPct val="150000"/>
              </a:lnSpc>
              <a:buFont typeface="Arial" pitchFamily="34" charset="0"/>
              <a:buChar char="•"/>
            </a:pPr>
            <a:r>
              <a:rPr lang="en-IN" sz="2400" dirty="0" smtClean="0">
                <a:latin typeface="Times New Roman" pitchFamily="18" charset="0"/>
                <a:cs typeface="Times New Roman" pitchFamily="18" charset="0"/>
              </a:rPr>
              <a:t>Because</a:t>
            </a:r>
            <a:r>
              <a:rPr lang="en-IN" sz="2400" dirty="0">
                <a:latin typeface="Times New Roman" pitchFamily="18" charset="0"/>
                <a:cs typeface="Times New Roman" pitchFamily="18" charset="0"/>
              </a:rPr>
              <a:t>, the large programs need more storage, thus increasing the memory cost and large memory becomes more expensive. </a:t>
            </a:r>
            <a:endParaRPr lang="en-IN" sz="2400" dirty="0" smtClean="0">
              <a:latin typeface="Times New Roman" pitchFamily="18" charset="0"/>
              <a:cs typeface="Times New Roman" pitchFamily="18" charset="0"/>
            </a:endParaRPr>
          </a:p>
          <a:p>
            <a:pPr marL="342900" indent="-342900" algn="just">
              <a:lnSpc>
                <a:spcPct val="150000"/>
              </a:lnSpc>
              <a:buFont typeface="Arial" pitchFamily="34" charset="0"/>
              <a:buChar char="•"/>
            </a:pPr>
            <a:r>
              <a:rPr lang="en-IN" sz="2400" dirty="0" smtClean="0">
                <a:latin typeface="Times New Roman" pitchFamily="18" charset="0"/>
                <a:cs typeface="Times New Roman" pitchFamily="18" charset="0"/>
              </a:rPr>
              <a:t>To </a:t>
            </a:r>
            <a:r>
              <a:rPr lang="en-IN" sz="2400" dirty="0">
                <a:latin typeface="Times New Roman" pitchFamily="18" charset="0"/>
                <a:cs typeface="Times New Roman" pitchFamily="18" charset="0"/>
              </a:rPr>
              <a:t>solve these problems, the number of instructions per program can be reduced by embedding the number of operations in a single instruction, thereby making the instructions more complex.</a:t>
            </a:r>
          </a:p>
        </p:txBody>
      </p:sp>
      <p:sp>
        <p:nvSpPr>
          <p:cNvPr id="3" name="Rectangle 2"/>
          <p:cNvSpPr/>
          <p:nvPr/>
        </p:nvSpPr>
        <p:spPr>
          <a:xfrm>
            <a:off x="0" y="188640"/>
            <a:ext cx="9144000" cy="523220"/>
          </a:xfrm>
          <a:prstGeom prst="rect">
            <a:avLst/>
          </a:prstGeom>
        </p:spPr>
        <p:txBody>
          <a:bodyPr wrap="square">
            <a:spAutoFit/>
          </a:bodyPr>
          <a:lstStyle/>
          <a:p>
            <a:pPr algn="ctr"/>
            <a:r>
              <a:rPr lang="en-IN" sz="2800" b="1" dirty="0" smtClean="0">
                <a:solidFill>
                  <a:srgbClr val="006600"/>
                </a:solidFill>
                <a:latin typeface="Times New Roman" pitchFamily="18" charset="0"/>
                <a:cs typeface="Times New Roman" pitchFamily="18" charset="0"/>
              </a:rPr>
              <a:t>CISC ARCHITECTURE</a:t>
            </a:r>
            <a:endParaRPr lang="en-IN" sz="2800" b="1" dirty="0">
              <a:solidFill>
                <a:srgbClr val="006600"/>
              </a:solidFill>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ISC Architecture"/>
          <p:cNvPicPr>
            <a:picLocks noChangeAspect="1" noChangeArrowheads="1"/>
          </p:cNvPicPr>
          <p:nvPr/>
        </p:nvPicPr>
        <p:blipFill>
          <a:blip r:embed="rId2"/>
          <a:srcRect/>
          <a:stretch>
            <a:fillRect/>
          </a:stretch>
        </p:blipFill>
        <p:spPr bwMode="auto">
          <a:xfrm>
            <a:off x="1979712" y="500042"/>
            <a:ext cx="4910143" cy="3571900"/>
          </a:xfrm>
          <a:prstGeom prst="rect">
            <a:avLst/>
          </a:prstGeom>
          <a:noFill/>
        </p:spPr>
      </p:pic>
      <p:sp>
        <p:nvSpPr>
          <p:cNvPr id="3" name="Rectangle 2"/>
          <p:cNvSpPr/>
          <p:nvPr/>
        </p:nvSpPr>
        <p:spPr>
          <a:xfrm>
            <a:off x="285720" y="4429132"/>
            <a:ext cx="8606760" cy="2246769"/>
          </a:xfrm>
          <a:prstGeom prst="rect">
            <a:avLst/>
          </a:prstGeom>
        </p:spPr>
        <p:txBody>
          <a:bodyPr wrap="square">
            <a:spAutoFit/>
          </a:bodyPr>
          <a:lstStyle/>
          <a:p>
            <a:pPr marL="342900" indent="-342900" algn="just">
              <a:buFont typeface="Arial" pitchFamily="34" charset="0"/>
              <a:buChar char="•"/>
            </a:pPr>
            <a:r>
              <a:rPr lang="en-IN" sz="2000" dirty="0">
                <a:latin typeface="Times New Roman" pitchFamily="18" charset="0"/>
                <a:cs typeface="Times New Roman" pitchFamily="18" charset="0"/>
              </a:rPr>
              <a:t>MUL loads two values from the memory into separate registers in CISC.</a:t>
            </a:r>
          </a:p>
          <a:p>
            <a:pPr marL="342900" indent="-342900" algn="just">
              <a:buFont typeface="Arial" pitchFamily="34" charset="0"/>
              <a:buChar char="•"/>
            </a:pPr>
            <a:r>
              <a:rPr lang="en-IN" sz="2000" dirty="0">
                <a:latin typeface="Times New Roman" pitchFamily="18" charset="0"/>
                <a:cs typeface="Times New Roman" pitchFamily="18" charset="0"/>
              </a:rPr>
              <a:t>CISC uses minimum possible instructions by implementing hardware and executes operations.</a:t>
            </a:r>
          </a:p>
          <a:p>
            <a:pPr marL="342900" indent="-342900" algn="just">
              <a:buFont typeface="Arial" pitchFamily="34" charset="0"/>
              <a:buChar char="•"/>
            </a:pPr>
            <a:r>
              <a:rPr lang="en-IN" sz="2000" dirty="0">
                <a:latin typeface="Times New Roman" pitchFamily="18" charset="0"/>
                <a:cs typeface="Times New Roman" pitchFamily="18" charset="0"/>
              </a:rPr>
              <a:t>Instruction Set Architecture is a medium to permit communication between the programmer and the hardware. Data execution part, copying of data, deleting or editing is the user commands used in the microprocessor and with this microprocessor the Instruction set architecture is operated.</a:t>
            </a:r>
          </a:p>
        </p:txBody>
      </p:sp>
      <p:sp>
        <p:nvSpPr>
          <p:cNvPr id="4" name="Rectangle 3"/>
          <p:cNvSpPr/>
          <p:nvPr/>
        </p:nvSpPr>
        <p:spPr>
          <a:xfrm>
            <a:off x="0" y="0"/>
            <a:ext cx="9144000" cy="523220"/>
          </a:xfrm>
          <a:prstGeom prst="rect">
            <a:avLst/>
          </a:prstGeom>
        </p:spPr>
        <p:txBody>
          <a:bodyPr wrap="square">
            <a:spAutoFit/>
          </a:bodyPr>
          <a:lstStyle/>
          <a:p>
            <a:pPr algn="ctr"/>
            <a:r>
              <a:rPr lang="en-IN" sz="2800" b="1" dirty="0" smtClean="0">
                <a:solidFill>
                  <a:srgbClr val="006600"/>
                </a:solidFill>
                <a:latin typeface="Times New Roman" pitchFamily="18" charset="0"/>
                <a:cs typeface="Times New Roman" pitchFamily="18" charset="0"/>
              </a:rPr>
              <a:t>CISC ARCHITECTURE</a:t>
            </a:r>
            <a:endParaRPr lang="en-IN" sz="2800" b="1" dirty="0">
              <a:solidFill>
                <a:srgbClr val="006600"/>
              </a:solidFill>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1405" y="579358"/>
            <a:ext cx="8892480" cy="6278642"/>
          </a:xfrm>
          <a:prstGeom prst="rect">
            <a:avLst/>
          </a:prstGeom>
        </p:spPr>
        <p:txBody>
          <a:bodyPr wrap="square">
            <a:spAutoFit/>
          </a:bodyPr>
          <a:lstStyle/>
          <a:p>
            <a:pPr algn="just">
              <a:lnSpc>
                <a:spcPct val="150000"/>
              </a:lnSpc>
            </a:pPr>
            <a:r>
              <a:rPr lang="en-IN" sz="2000" dirty="0">
                <a:latin typeface="Times New Roman" pitchFamily="18" charset="0"/>
                <a:cs typeface="Times New Roman" pitchFamily="18" charset="0"/>
              </a:rPr>
              <a:t>The main keywords used in the above Instruction Set Architecture are as </a:t>
            </a:r>
            <a:r>
              <a:rPr lang="en-IN" sz="2000" dirty="0" smtClean="0">
                <a:latin typeface="Times New Roman" pitchFamily="18" charset="0"/>
                <a:cs typeface="Times New Roman" pitchFamily="18" charset="0"/>
              </a:rPr>
              <a:t>below</a:t>
            </a:r>
          </a:p>
          <a:p>
            <a:pPr algn="just">
              <a:lnSpc>
                <a:spcPct val="150000"/>
              </a:lnSpc>
            </a:pPr>
            <a:r>
              <a:rPr lang="en-IN" sz="2000" b="1" dirty="0" smtClean="0">
                <a:latin typeface="Times New Roman" pitchFamily="18" charset="0"/>
                <a:cs typeface="Times New Roman" pitchFamily="18" charset="0"/>
              </a:rPr>
              <a:t>Instruction </a:t>
            </a:r>
            <a:r>
              <a:rPr lang="en-IN" sz="2000" b="1" dirty="0">
                <a:latin typeface="Times New Roman" pitchFamily="18" charset="0"/>
                <a:cs typeface="Times New Roman" pitchFamily="18" charset="0"/>
              </a:rPr>
              <a:t>Set: </a:t>
            </a:r>
            <a:r>
              <a:rPr lang="en-IN" sz="2000" dirty="0">
                <a:latin typeface="Times New Roman" pitchFamily="18" charset="0"/>
                <a:cs typeface="Times New Roman" pitchFamily="18" charset="0"/>
              </a:rPr>
              <a:t>Group of instructions given to execute the program and they direct the computer by manipulating the data. Instructions are in the form – </a:t>
            </a:r>
            <a:r>
              <a:rPr lang="en-IN" sz="2000" dirty="0" err="1">
                <a:latin typeface="Times New Roman" pitchFamily="18" charset="0"/>
                <a:cs typeface="Times New Roman" pitchFamily="18" charset="0"/>
              </a:rPr>
              <a:t>Opcode</a:t>
            </a:r>
            <a:r>
              <a:rPr lang="en-IN" sz="2000" dirty="0">
                <a:latin typeface="Times New Roman" pitchFamily="18" charset="0"/>
                <a:cs typeface="Times New Roman" pitchFamily="18" charset="0"/>
              </a:rPr>
              <a:t> (operational code) and Operand. Where, </a:t>
            </a:r>
            <a:r>
              <a:rPr lang="en-IN" sz="2000" dirty="0" err="1">
                <a:latin typeface="Times New Roman" pitchFamily="18" charset="0"/>
                <a:cs typeface="Times New Roman" pitchFamily="18" charset="0"/>
              </a:rPr>
              <a:t>opcode</a:t>
            </a:r>
            <a:r>
              <a:rPr lang="en-IN" sz="2000" dirty="0">
                <a:latin typeface="Times New Roman" pitchFamily="18" charset="0"/>
                <a:cs typeface="Times New Roman" pitchFamily="18" charset="0"/>
              </a:rPr>
              <a:t> is the instruction applied to load and store data, etc. The operand is a memory register where instruction applied</a:t>
            </a:r>
            <a:r>
              <a:rPr lang="en-IN" sz="2000" dirty="0" smtClean="0">
                <a:latin typeface="Times New Roman" pitchFamily="18" charset="0"/>
                <a:cs typeface="Times New Roman" pitchFamily="18" charset="0"/>
              </a:rPr>
              <a:t>.</a:t>
            </a:r>
          </a:p>
          <a:p>
            <a:pPr algn="just">
              <a:lnSpc>
                <a:spcPct val="150000"/>
              </a:lnSpc>
            </a:pPr>
            <a:r>
              <a:rPr lang="en-IN" sz="2000" b="1" dirty="0">
                <a:latin typeface="Times New Roman" pitchFamily="18" charset="0"/>
                <a:cs typeface="Times New Roman" pitchFamily="18" charset="0"/>
              </a:rPr>
              <a:t>Addressing Modes:</a:t>
            </a:r>
            <a:r>
              <a:rPr lang="en-IN" sz="2000" dirty="0">
                <a:latin typeface="Times New Roman" pitchFamily="18" charset="0"/>
                <a:cs typeface="Times New Roman" pitchFamily="18" charset="0"/>
              </a:rPr>
              <a:t> Addressing modes are the manner in the data is accessed. Depending upon the type of instruction applied, addressing modes are of various types such as direct mode where straight data is accessed or indirect mode where the location of the data is accessed. Processors having identical ISA may be very different in organization. Processors with identical ISA and nearly identical organization is still not nearly identical.</a:t>
            </a:r>
          </a:p>
          <a:p>
            <a:r>
              <a:rPr lang="en-IN" dirty="0"/>
              <a:t/>
            </a:r>
            <a:br>
              <a:rPr lang="en-IN" dirty="0"/>
            </a:br>
            <a:endParaRPr lang="en-IN" dirty="0"/>
          </a:p>
          <a:p>
            <a:r>
              <a:rPr lang="en-IN" dirty="0" smtClean="0"/>
              <a:t/>
            </a:r>
            <a:br>
              <a:rPr lang="en-IN" dirty="0" smtClean="0"/>
            </a:br>
            <a:endParaRPr lang="en-IN" dirty="0"/>
          </a:p>
        </p:txBody>
      </p:sp>
      <p:sp>
        <p:nvSpPr>
          <p:cNvPr id="3" name="Rectangle 2"/>
          <p:cNvSpPr/>
          <p:nvPr/>
        </p:nvSpPr>
        <p:spPr>
          <a:xfrm>
            <a:off x="0" y="0"/>
            <a:ext cx="9144000" cy="523220"/>
          </a:xfrm>
          <a:prstGeom prst="rect">
            <a:avLst/>
          </a:prstGeom>
        </p:spPr>
        <p:txBody>
          <a:bodyPr wrap="square">
            <a:spAutoFit/>
          </a:bodyPr>
          <a:lstStyle/>
          <a:p>
            <a:pPr algn="ctr"/>
            <a:r>
              <a:rPr lang="en-IN" sz="2800" b="1" dirty="0" smtClean="0">
                <a:solidFill>
                  <a:srgbClr val="006600"/>
                </a:solidFill>
                <a:latin typeface="Times New Roman" pitchFamily="18" charset="0"/>
                <a:cs typeface="Times New Roman" pitchFamily="18" charset="0"/>
              </a:rPr>
              <a:t>CISC ARCHITECTURE</a:t>
            </a:r>
            <a:endParaRPr lang="en-IN" sz="2800" b="1" dirty="0">
              <a:solidFill>
                <a:srgbClr val="006600"/>
              </a:solidFill>
              <a:latin typeface="Times New Roman" pitchFamily="18" charset="0"/>
              <a:cs typeface="Times New Roman"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ChangeArrowheads="1"/>
          </p:cNvSpPr>
          <p:nvPr/>
        </p:nvSpPr>
        <p:spPr bwMode="auto">
          <a:xfrm>
            <a:off x="0" y="428604"/>
            <a:ext cx="4871847" cy="92333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22222"/>
                </a:solidFill>
                <a:effectLst/>
                <a:latin typeface="Times New Roman" pitchFamily="18" charset="0"/>
                <a:cs typeface="Times New Roman" pitchFamily="18" charset="0"/>
              </a:rPr>
              <a:t>CPU performance is given by the fundamental law</a:t>
            </a: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smtClean="0">
                <a:ln>
                  <a:noFill/>
                </a:ln>
                <a:solidFill>
                  <a:srgbClr val="222222"/>
                </a:solidFill>
                <a:effectLst/>
                <a:latin typeface="Times New Roman" pitchFamily="18" charset="0"/>
                <a:cs typeface="Times New Roman" pitchFamily="18" charset="0"/>
              </a:rPr>
              <a:t/>
            </a:r>
            <a:br>
              <a:rPr kumimoji="0" lang="en-US" b="0" i="0" u="none" strike="noStrike" cap="none" normalizeH="0" baseline="0" dirty="0" smtClean="0">
                <a:ln>
                  <a:noFill/>
                </a:ln>
                <a:solidFill>
                  <a:srgbClr val="222222"/>
                </a:solidFill>
                <a:effectLst/>
                <a:latin typeface="Times New Roman" pitchFamily="18" charset="0"/>
                <a:cs typeface="Times New Roman" pitchFamily="18" charset="0"/>
              </a:rPr>
            </a:br>
            <a:endParaRPr kumimoji="0" lang="en-US"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24579" name="Picture 3" descr="2-18-2015 11-39-15 AM"/>
          <p:cNvPicPr>
            <a:picLocks noChangeAspect="1" noChangeArrowheads="1"/>
          </p:cNvPicPr>
          <p:nvPr/>
        </p:nvPicPr>
        <p:blipFill>
          <a:blip r:embed="rId2"/>
          <a:srcRect/>
          <a:stretch>
            <a:fillRect/>
          </a:stretch>
        </p:blipFill>
        <p:spPr bwMode="auto">
          <a:xfrm>
            <a:off x="1183776" y="1285860"/>
            <a:ext cx="5817115" cy="1000132"/>
          </a:xfrm>
          <a:prstGeom prst="rect">
            <a:avLst/>
          </a:prstGeom>
          <a:noFill/>
        </p:spPr>
      </p:pic>
      <p:sp>
        <p:nvSpPr>
          <p:cNvPr id="24580" name="Rectangle 4"/>
          <p:cNvSpPr>
            <a:spLocks noChangeArrowheads="1"/>
          </p:cNvSpPr>
          <p:nvPr/>
        </p:nvSpPr>
        <p:spPr bwMode="auto">
          <a:xfrm>
            <a:off x="357158" y="2714620"/>
            <a:ext cx="7929618"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22222"/>
                </a:solidFill>
                <a:effectLst/>
                <a:latin typeface="Times New Roman" pitchFamily="18" charset="0"/>
                <a:cs typeface="Times New Roman" pitchFamily="18" charset="0"/>
              </a:rPr>
              <a:t>Thus, CPU performance is dependent upon Instruction Count, CPI (Cycles per instruction) and Clock cycle time. And all three are affected by the instruction set architecture.</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222222"/>
                </a:solidFill>
                <a:effectLst/>
                <a:latin typeface="Times New Roman" pitchFamily="18" charset="0"/>
                <a:cs typeface="Times New Roman" pitchFamily="18" charset="0"/>
              </a:rPr>
              <a:t>  </a:t>
            </a:r>
          </a:p>
        </p:txBody>
      </p:sp>
      <p:pic>
        <p:nvPicPr>
          <p:cNvPr id="24581" name="Picture 5" descr="Instruction Count of the CPU"/>
          <p:cNvPicPr>
            <a:picLocks noChangeAspect="1" noChangeArrowheads="1"/>
          </p:cNvPicPr>
          <p:nvPr/>
        </p:nvPicPr>
        <p:blipFill>
          <a:blip r:embed="rId3"/>
          <a:srcRect/>
          <a:stretch>
            <a:fillRect/>
          </a:stretch>
        </p:blipFill>
        <p:spPr bwMode="auto">
          <a:xfrm>
            <a:off x="427927" y="3643314"/>
            <a:ext cx="7913603" cy="2286016"/>
          </a:xfrm>
          <a:prstGeom prst="rect">
            <a:avLst/>
          </a:prstGeom>
          <a:noFill/>
        </p:spPr>
      </p:pic>
      <p:sp>
        <p:nvSpPr>
          <p:cNvPr id="7" name="Rectangle 6"/>
          <p:cNvSpPr/>
          <p:nvPr/>
        </p:nvSpPr>
        <p:spPr>
          <a:xfrm>
            <a:off x="2428860" y="6143644"/>
            <a:ext cx="3929090" cy="369332"/>
          </a:xfrm>
          <a:prstGeom prst="rect">
            <a:avLst/>
          </a:prstGeom>
        </p:spPr>
        <p:txBody>
          <a:bodyPr wrap="square">
            <a:spAutoFit/>
          </a:bodyPr>
          <a:lstStyle/>
          <a:p>
            <a:pPr lvl="0" algn="ctr" eaLnBrk="0" fontAlgn="base" hangingPunct="0">
              <a:spcBef>
                <a:spcPct val="0"/>
              </a:spcBef>
              <a:spcAft>
                <a:spcPct val="0"/>
              </a:spcAft>
            </a:pPr>
            <a:r>
              <a:rPr kumimoji="0" lang="en-US" b="1" i="0" u="none" strike="noStrike" cap="none" normalizeH="0" baseline="0" dirty="0" smtClean="0">
                <a:ln>
                  <a:noFill/>
                </a:ln>
                <a:solidFill>
                  <a:srgbClr val="222222"/>
                </a:solidFill>
                <a:effectLst/>
                <a:latin typeface="Roboto"/>
                <a:cs typeface="Arial" pitchFamily="34" charset="0"/>
              </a:rPr>
              <a:t>Instruction Count of the CPU</a:t>
            </a:r>
            <a:endParaRPr kumimoji="0" lang="en-US" b="0" i="0" u="none" strike="noStrike" cap="none" normalizeH="0" baseline="0" dirty="0" smtClean="0">
              <a:ln>
                <a:noFill/>
              </a:ln>
              <a:solidFill>
                <a:srgbClr val="222222"/>
              </a:solidFill>
              <a:effectLst/>
              <a:latin typeface="Roboto"/>
              <a:cs typeface="Arial" pitchFamily="34" charset="0"/>
            </a:endParaRPr>
          </a:p>
        </p:txBody>
      </p:sp>
      <p:sp>
        <p:nvSpPr>
          <p:cNvPr id="8" name="Rectangle 7"/>
          <p:cNvSpPr/>
          <p:nvPr/>
        </p:nvSpPr>
        <p:spPr>
          <a:xfrm>
            <a:off x="0" y="0"/>
            <a:ext cx="9144000" cy="523220"/>
          </a:xfrm>
          <a:prstGeom prst="rect">
            <a:avLst/>
          </a:prstGeom>
        </p:spPr>
        <p:txBody>
          <a:bodyPr wrap="square">
            <a:spAutoFit/>
          </a:bodyPr>
          <a:lstStyle/>
          <a:p>
            <a:pPr algn="ctr"/>
            <a:r>
              <a:rPr lang="en-IN" sz="2800" b="1" dirty="0" smtClean="0">
                <a:solidFill>
                  <a:srgbClr val="006600"/>
                </a:solidFill>
                <a:latin typeface="Times New Roman" pitchFamily="18" charset="0"/>
                <a:cs typeface="Times New Roman" pitchFamily="18" charset="0"/>
              </a:rPr>
              <a:t>CISC ARCHITECTURE</a:t>
            </a:r>
            <a:endParaRPr lang="en-IN" sz="2800" b="1" dirty="0">
              <a:solidFill>
                <a:srgbClr val="0066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57158" y="500042"/>
            <a:ext cx="8463314" cy="2419124"/>
          </a:xfrm>
          <a:prstGeom prst="rect">
            <a:avLst/>
          </a:prstGeom>
        </p:spPr>
        <p:txBody>
          <a:bodyPr wrap="square">
            <a:spAutoFit/>
          </a:bodyPr>
          <a:lstStyle/>
          <a:p>
            <a:pPr algn="just">
              <a:lnSpc>
                <a:spcPct val="120000"/>
              </a:lnSpc>
            </a:pPr>
            <a:r>
              <a:rPr lang="en-IN" dirty="0">
                <a:latin typeface="Times New Roman" pitchFamily="18" charset="0"/>
                <a:cs typeface="Times New Roman" pitchFamily="18" charset="0"/>
              </a:rPr>
              <a:t>Examples of CISC PROCESSORS</a:t>
            </a:r>
          </a:p>
          <a:p>
            <a:pPr algn="just">
              <a:lnSpc>
                <a:spcPct val="120000"/>
              </a:lnSpc>
            </a:pPr>
            <a:r>
              <a:rPr lang="en-IN" b="1" dirty="0">
                <a:latin typeface="Times New Roman" pitchFamily="18" charset="0"/>
                <a:cs typeface="Times New Roman" pitchFamily="18" charset="0"/>
              </a:rPr>
              <a:t>IBM 370/168</a:t>
            </a:r>
            <a:r>
              <a:rPr lang="en-IN" dirty="0">
                <a:latin typeface="Times New Roman" pitchFamily="18" charset="0"/>
                <a:cs typeface="Times New Roman" pitchFamily="18" charset="0"/>
              </a:rPr>
              <a:t> – It was introduced in the year 1970. CISC design is a 32 bit processor and four 64-bit floating point registers.</a:t>
            </a:r>
            <a:br>
              <a:rPr lang="en-IN" dirty="0">
                <a:latin typeface="Times New Roman" pitchFamily="18" charset="0"/>
                <a:cs typeface="Times New Roman" pitchFamily="18" charset="0"/>
              </a:rPr>
            </a:br>
            <a:r>
              <a:rPr lang="en-IN" b="1" dirty="0">
                <a:latin typeface="Times New Roman" pitchFamily="18" charset="0"/>
                <a:cs typeface="Times New Roman" pitchFamily="18" charset="0"/>
              </a:rPr>
              <a:t>VAX 11/780</a:t>
            </a:r>
            <a:r>
              <a:rPr lang="en-IN" dirty="0">
                <a:latin typeface="Times New Roman" pitchFamily="18" charset="0"/>
                <a:cs typeface="Times New Roman" pitchFamily="18" charset="0"/>
              </a:rPr>
              <a:t> – CISC design is a 32-bit processor and it supports many numbers of addressing modes and machine instructions which is from Digital Equipment Corporation.</a:t>
            </a:r>
            <a:br>
              <a:rPr lang="en-IN" dirty="0">
                <a:latin typeface="Times New Roman" pitchFamily="18" charset="0"/>
                <a:cs typeface="Times New Roman" pitchFamily="18" charset="0"/>
              </a:rPr>
            </a:br>
            <a:r>
              <a:rPr lang="en-IN" b="1" dirty="0">
                <a:latin typeface="Times New Roman" pitchFamily="18" charset="0"/>
                <a:cs typeface="Times New Roman" pitchFamily="18" charset="0"/>
              </a:rPr>
              <a:t>Intel 80486</a:t>
            </a:r>
            <a:r>
              <a:rPr lang="en-IN" dirty="0">
                <a:latin typeface="Times New Roman" pitchFamily="18" charset="0"/>
                <a:cs typeface="Times New Roman" pitchFamily="18" charset="0"/>
              </a:rPr>
              <a:t> – It was launched in the year 1989 and it is a CISC processor, which has instructions varying lengths from 1 to 11 and it will have 235 instructions.</a:t>
            </a:r>
          </a:p>
        </p:txBody>
      </p:sp>
      <p:sp>
        <p:nvSpPr>
          <p:cNvPr id="3" name="Rectangle 2"/>
          <p:cNvSpPr/>
          <p:nvPr/>
        </p:nvSpPr>
        <p:spPr>
          <a:xfrm>
            <a:off x="428596" y="3214686"/>
            <a:ext cx="8391876" cy="3054939"/>
          </a:xfrm>
          <a:prstGeom prst="rect">
            <a:avLst/>
          </a:prstGeom>
        </p:spPr>
        <p:txBody>
          <a:bodyPr wrap="square">
            <a:spAutoFit/>
          </a:bodyPr>
          <a:lstStyle/>
          <a:p>
            <a:pPr algn="just">
              <a:lnSpc>
                <a:spcPct val="120000"/>
              </a:lnSpc>
            </a:pPr>
            <a:r>
              <a:rPr lang="en-IN" dirty="0">
                <a:solidFill>
                  <a:srgbClr val="006600"/>
                </a:solidFill>
                <a:latin typeface="Times New Roman" pitchFamily="18" charset="0"/>
                <a:cs typeface="Times New Roman" pitchFamily="18" charset="0"/>
              </a:rPr>
              <a:t>CHARACTERISTICS OF CISC ARCHITECTURE</a:t>
            </a:r>
          </a:p>
          <a:p>
            <a:pPr algn="just">
              <a:lnSpc>
                <a:spcPct val="120000"/>
              </a:lnSpc>
            </a:pPr>
            <a:r>
              <a:rPr lang="en-IN" dirty="0">
                <a:latin typeface="Times New Roman" pitchFamily="18" charset="0"/>
                <a:cs typeface="Times New Roman" pitchFamily="18" charset="0"/>
              </a:rPr>
              <a:t>Instruction-decoding logic will be Complex.</a:t>
            </a:r>
          </a:p>
          <a:p>
            <a:pPr algn="just">
              <a:lnSpc>
                <a:spcPct val="120000"/>
              </a:lnSpc>
            </a:pPr>
            <a:r>
              <a:rPr lang="en-IN" dirty="0">
                <a:latin typeface="Times New Roman" pitchFamily="18" charset="0"/>
                <a:cs typeface="Times New Roman" pitchFamily="18" charset="0"/>
              </a:rPr>
              <a:t>One instruction is required to support multiple addressing modes.</a:t>
            </a:r>
          </a:p>
          <a:p>
            <a:pPr algn="just">
              <a:lnSpc>
                <a:spcPct val="120000"/>
              </a:lnSpc>
            </a:pPr>
            <a:r>
              <a:rPr lang="en-IN" dirty="0">
                <a:latin typeface="Times New Roman" pitchFamily="18" charset="0"/>
                <a:cs typeface="Times New Roman" pitchFamily="18" charset="0"/>
              </a:rPr>
              <a:t>Less chip space is enough for general purpose registers for the instructions that are 0operated directly on memory.</a:t>
            </a:r>
          </a:p>
          <a:p>
            <a:pPr algn="just">
              <a:lnSpc>
                <a:spcPct val="120000"/>
              </a:lnSpc>
            </a:pPr>
            <a:r>
              <a:rPr lang="en-IN" dirty="0">
                <a:latin typeface="Times New Roman" pitchFamily="18" charset="0"/>
                <a:cs typeface="Times New Roman" pitchFamily="18" charset="0"/>
              </a:rPr>
              <a:t>Various CISC designs are set up two special registers for the stack pointer, handling interrupts,  etc.</a:t>
            </a:r>
          </a:p>
          <a:p>
            <a:pPr algn="just">
              <a:lnSpc>
                <a:spcPct val="120000"/>
              </a:lnSpc>
            </a:pPr>
            <a:r>
              <a:rPr lang="en-IN" dirty="0">
                <a:latin typeface="Times New Roman" pitchFamily="18" charset="0"/>
                <a:cs typeface="Times New Roman" pitchFamily="18" charset="0"/>
              </a:rPr>
              <a:t>MUL is referred to as a “complex instruction” and requires the programmer for storing functions.</a:t>
            </a:r>
          </a:p>
        </p:txBody>
      </p:sp>
      <p:sp>
        <p:nvSpPr>
          <p:cNvPr id="4" name="Rectangle 3"/>
          <p:cNvSpPr/>
          <p:nvPr/>
        </p:nvSpPr>
        <p:spPr>
          <a:xfrm>
            <a:off x="0" y="0"/>
            <a:ext cx="9144000" cy="564257"/>
          </a:xfrm>
          <a:prstGeom prst="rect">
            <a:avLst/>
          </a:prstGeom>
        </p:spPr>
        <p:txBody>
          <a:bodyPr wrap="square">
            <a:spAutoFit/>
          </a:bodyPr>
          <a:lstStyle/>
          <a:p>
            <a:pPr algn="ctr">
              <a:lnSpc>
                <a:spcPct val="120000"/>
              </a:lnSpc>
            </a:pPr>
            <a:r>
              <a:rPr lang="en-IN" sz="2800" b="1" dirty="0" smtClean="0">
                <a:solidFill>
                  <a:srgbClr val="006600"/>
                </a:solidFill>
                <a:latin typeface="Times New Roman" pitchFamily="18" charset="0"/>
                <a:cs typeface="Times New Roman" pitchFamily="18" charset="0"/>
              </a:rPr>
              <a:t>CISC ARCHITECTURE</a:t>
            </a:r>
            <a:endParaRPr lang="en-IN" sz="2800" b="1" dirty="0">
              <a:solidFill>
                <a:srgbClr val="006600"/>
              </a:solidFill>
              <a:latin typeface="Times New Roman" pitchFamily="18" charset="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500042"/>
            <a:ext cx="8392446" cy="2120068"/>
          </a:xfrm>
          <a:prstGeom prst="rect">
            <a:avLst/>
          </a:prstGeom>
        </p:spPr>
        <p:txBody>
          <a:bodyPr wrap="square">
            <a:spAutoFit/>
          </a:bodyPr>
          <a:lstStyle/>
          <a:p>
            <a:pPr algn="just">
              <a:lnSpc>
                <a:spcPct val="150000"/>
              </a:lnSpc>
            </a:pPr>
            <a:r>
              <a:rPr lang="en-IN" dirty="0">
                <a:latin typeface="Times New Roman" pitchFamily="18" charset="0"/>
                <a:cs typeface="Times New Roman" pitchFamily="18" charset="0"/>
              </a:rPr>
              <a:t>CISC designs involve very complex architectures, including a large number of instructions and addressing modes, whereas RISC designs involve simplified instruction set and adapt it to the real requirements of user programs.</a:t>
            </a:r>
          </a:p>
          <a:p>
            <a:pPr algn="just">
              <a:lnSpc>
                <a:spcPct val="150000"/>
              </a:lnSpc>
            </a:pPr>
            <a:r>
              <a:rPr lang="en-IN" dirty="0" smtClean="0">
                <a:latin typeface="Times New Roman" pitchFamily="18" charset="0"/>
                <a:cs typeface="Times New Roman" pitchFamily="18" charset="0"/>
              </a:rPr>
              <a:t/>
            </a:r>
            <a:br>
              <a:rPr lang="en-IN" dirty="0" smtClean="0">
                <a:latin typeface="Times New Roman" pitchFamily="18" charset="0"/>
                <a:cs typeface="Times New Roman" pitchFamily="18" charset="0"/>
              </a:rPr>
            </a:br>
            <a:endParaRPr lang="en-IN" dirty="0">
              <a:latin typeface="Times New Roman" pitchFamily="18" charset="0"/>
              <a:cs typeface="Times New Roman" pitchFamily="18" charset="0"/>
            </a:endParaRPr>
          </a:p>
        </p:txBody>
      </p:sp>
      <p:pic>
        <p:nvPicPr>
          <p:cNvPr id="27650" name="Picture 2" descr="CISC and RISC Design"/>
          <p:cNvPicPr>
            <a:picLocks noChangeAspect="1" noChangeArrowheads="1"/>
          </p:cNvPicPr>
          <p:nvPr/>
        </p:nvPicPr>
        <p:blipFill>
          <a:blip r:embed="rId2"/>
          <a:srcRect/>
          <a:stretch>
            <a:fillRect/>
          </a:stretch>
        </p:blipFill>
        <p:spPr bwMode="auto">
          <a:xfrm>
            <a:off x="1500166" y="1928802"/>
            <a:ext cx="6162675" cy="3505200"/>
          </a:xfrm>
          <a:prstGeom prst="rect">
            <a:avLst/>
          </a:prstGeom>
          <a:noFill/>
        </p:spPr>
      </p:pic>
      <p:sp>
        <p:nvSpPr>
          <p:cNvPr id="4" name="Rectangle 3"/>
          <p:cNvSpPr/>
          <p:nvPr/>
        </p:nvSpPr>
        <p:spPr>
          <a:xfrm>
            <a:off x="3500430" y="5929330"/>
            <a:ext cx="2180405" cy="369332"/>
          </a:xfrm>
          <a:prstGeom prst="rect">
            <a:avLst/>
          </a:prstGeom>
        </p:spPr>
        <p:txBody>
          <a:bodyPr wrap="none">
            <a:spAutoFit/>
          </a:bodyPr>
          <a:lstStyle/>
          <a:p>
            <a:r>
              <a:rPr lang="en-IN" b="1" dirty="0"/>
              <a:t>CISC and RISC Design</a:t>
            </a:r>
            <a:endParaRPr lang="en-IN" dirty="0"/>
          </a:p>
        </p:txBody>
      </p:sp>
      <p:sp>
        <p:nvSpPr>
          <p:cNvPr id="5" name="Rectangle 4"/>
          <p:cNvSpPr/>
          <p:nvPr/>
        </p:nvSpPr>
        <p:spPr>
          <a:xfrm>
            <a:off x="0" y="0"/>
            <a:ext cx="9144000" cy="564257"/>
          </a:xfrm>
          <a:prstGeom prst="rect">
            <a:avLst/>
          </a:prstGeom>
        </p:spPr>
        <p:txBody>
          <a:bodyPr wrap="square">
            <a:spAutoFit/>
          </a:bodyPr>
          <a:lstStyle/>
          <a:p>
            <a:pPr algn="ctr">
              <a:lnSpc>
                <a:spcPct val="120000"/>
              </a:lnSpc>
            </a:pPr>
            <a:r>
              <a:rPr lang="en-IN" sz="2800" b="1" dirty="0" smtClean="0">
                <a:solidFill>
                  <a:srgbClr val="006600"/>
                </a:solidFill>
                <a:latin typeface="Times New Roman" pitchFamily="18" charset="0"/>
                <a:cs typeface="Times New Roman" pitchFamily="18" charset="0"/>
              </a:rPr>
              <a:t>CISC ARCHITECTURE</a:t>
            </a:r>
            <a:endParaRPr lang="en-IN" sz="2800" b="1" dirty="0">
              <a:solidFill>
                <a:srgbClr val="0066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2844" y="500042"/>
            <a:ext cx="8643998" cy="6601807"/>
          </a:xfrm>
          <a:prstGeom prst="rect">
            <a:avLst/>
          </a:prstGeom>
        </p:spPr>
        <p:txBody>
          <a:bodyPr wrap="square">
            <a:spAutoFit/>
          </a:bodyPr>
          <a:lstStyle/>
          <a:p>
            <a:pPr algn="just">
              <a:lnSpc>
                <a:spcPct val="150000"/>
              </a:lnSpc>
            </a:pPr>
            <a:r>
              <a:rPr lang="en-IN" b="1" dirty="0">
                <a:latin typeface="Times New Roman" pitchFamily="18" charset="0"/>
                <a:cs typeface="Times New Roman" pitchFamily="18" charset="0"/>
              </a:rPr>
              <a:t>Advantages of CISC architecture</a:t>
            </a:r>
            <a:endParaRPr lang="en-IN" dirty="0">
              <a:latin typeface="Times New Roman" pitchFamily="18" charset="0"/>
              <a:cs typeface="Times New Roman" pitchFamily="18" charset="0"/>
            </a:endParaRPr>
          </a:p>
          <a:p>
            <a:pPr algn="just">
              <a:lnSpc>
                <a:spcPct val="150000"/>
              </a:lnSpc>
            </a:pPr>
            <a:r>
              <a:rPr lang="en-IN" dirty="0">
                <a:latin typeface="Times New Roman" pitchFamily="18" charset="0"/>
                <a:cs typeface="Times New Roman" pitchFamily="18" charset="0"/>
              </a:rPr>
              <a:t>Microprogramming is easy assembly language to implement, and less expensive than hard wiring a control unit.</a:t>
            </a:r>
          </a:p>
          <a:p>
            <a:pPr algn="just">
              <a:lnSpc>
                <a:spcPct val="150000"/>
              </a:lnSpc>
            </a:pPr>
            <a:r>
              <a:rPr lang="en-IN" dirty="0">
                <a:latin typeface="Times New Roman" pitchFamily="18" charset="0"/>
                <a:cs typeface="Times New Roman" pitchFamily="18" charset="0"/>
              </a:rPr>
              <a:t>The ease of </a:t>
            </a:r>
            <a:r>
              <a:rPr lang="en-IN" dirty="0" err="1">
                <a:latin typeface="Times New Roman" pitchFamily="18" charset="0"/>
                <a:cs typeface="Times New Roman" pitchFamily="18" charset="0"/>
              </a:rPr>
              <a:t>microcoding</a:t>
            </a:r>
            <a:r>
              <a:rPr lang="en-IN" dirty="0">
                <a:latin typeface="Times New Roman" pitchFamily="18" charset="0"/>
                <a:cs typeface="Times New Roman" pitchFamily="18" charset="0"/>
              </a:rPr>
              <a:t> new instructions allowed designers to make CISC machines upwardly compatible:</a:t>
            </a:r>
          </a:p>
          <a:p>
            <a:pPr algn="just">
              <a:lnSpc>
                <a:spcPct val="150000"/>
              </a:lnSpc>
            </a:pPr>
            <a:r>
              <a:rPr lang="en-IN" dirty="0">
                <a:latin typeface="Times New Roman" pitchFamily="18" charset="0"/>
                <a:cs typeface="Times New Roman" pitchFamily="18" charset="0"/>
              </a:rPr>
              <a:t>As each instruction became more accomplished, fewer instructions could be used to implement a given task</a:t>
            </a:r>
            <a:r>
              <a:rPr lang="en-IN" dirty="0" smtClean="0">
                <a:latin typeface="Times New Roman" pitchFamily="18" charset="0"/>
                <a:cs typeface="Times New Roman" pitchFamily="18" charset="0"/>
              </a:rPr>
              <a:t>.</a:t>
            </a:r>
          </a:p>
          <a:p>
            <a:pPr algn="just">
              <a:lnSpc>
                <a:spcPct val="150000"/>
              </a:lnSpc>
            </a:pPr>
            <a:r>
              <a:rPr lang="en-IN" b="1" dirty="0">
                <a:latin typeface="Times New Roman" pitchFamily="18" charset="0"/>
                <a:cs typeface="Times New Roman" pitchFamily="18" charset="0"/>
              </a:rPr>
              <a:t>Disadvantages of CISC architecture</a:t>
            </a:r>
            <a:endParaRPr lang="en-IN" dirty="0">
              <a:latin typeface="Times New Roman" pitchFamily="18" charset="0"/>
              <a:cs typeface="Times New Roman" pitchFamily="18" charset="0"/>
            </a:endParaRPr>
          </a:p>
          <a:p>
            <a:pPr algn="just">
              <a:lnSpc>
                <a:spcPct val="150000"/>
              </a:lnSpc>
            </a:pPr>
            <a:r>
              <a:rPr lang="en-IN" dirty="0">
                <a:latin typeface="Times New Roman" pitchFamily="18" charset="0"/>
                <a:cs typeface="Times New Roman" pitchFamily="18" charset="0"/>
              </a:rPr>
              <a:t>The performance of the machine slows down due to the amount of clock time taken by different instructions will be dissimilar</a:t>
            </a:r>
          </a:p>
          <a:p>
            <a:pPr algn="just">
              <a:lnSpc>
                <a:spcPct val="150000"/>
              </a:lnSpc>
            </a:pPr>
            <a:r>
              <a:rPr lang="en-IN" dirty="0">
                <a:latin typeface="Times New Roman" pitchFamily="18" charset="0"/>
                <a:cs typeface="Times New Roman" pitchFamily="18" charset="0"/>
              </a:rPr>
              <a:t>Only 20% of the existing instructions is used in a typical programming event, even though there are various specialized instructions in reality which are not even used frequently.</a:t>
            </a:r>
          </a:p>
          <a:p>
            <a:pPr algn="just">
              <a:lnSpc>
                <a:spcPct val="150000"/>
              </a:lnSpc>
            </a:pPr>
            <a:r>
              <a:rPr lang="en-IN" dirty="0">
                <a:latin typeface="Times New Roman" pitchFamily="18" charset="0"/>
                <a:cs typeface="Times New Roman" pitchFamily="18" charset="0"/>
              </a:rPr>
              <a:t>The conditional codes are set by the CISC instructions as a side effect of each instruction which takes time for this setting – and, as the subsequent instruction changes the condition code bits – so, the compiler has to examine the condition code bits before this happens.</a:t>
            </a:r>
          </a:p>
          <a:p>
            <a:endParaRPr lang="en-IN" dirty="0"/>
          </a:p>
        </p:txBody>
      </p:sp>
      <p:sp>
        <p:nvSpPr>
          <p:cNvPr id="3" name="Rectangle 2"/>
          <p:cNvSpPr/>
          <p:nvPr/>
        </p:nvSpPr>
        <p:spPr>
          <a:xfrm>
            <a:off x="0" y="0"/>
            <a:ext cx="9144000" cy="564257"/>
          </a:xfrm>
          <a:prstGeom prst="rect">
            <a:avLst/>
          </a:prstGeom>
        </p:spPr>
        <p:txBody>
          <a:bodyPr wrap="square">
            <a:spAutoFit/>
          </a:bodyPr>
          <a:lstStyle/>
          <a:p>
            <a:pPr algn="ctr">
              <a:lnSpc>
                <a:spcPct val="120000"/>
              </a:lnSpc>
            </a:pPr>
            <a:r>
              <a:rPr lang="en-IN" sz="2800" b="1" dirty="0" smtClean="0">
                <a:solidFill>
                  <a:srgbClr val="006600"/>
                </a:solidFill>
                <a:latin typeface="Times New Roman" pitchFamily="18" charset="0"/>
                <a:cs typeface="Times New Roman" pitchFamily="18" charset="0"/>
              </a:rPr>
              <a:t>CISC ARCHITECTURE</a:t>
            </a:r>
            <a:endParaRPr lang="en-IN" sz="2800" b="1" dirty="0">
              <a:solidFill>
                <a:srgbClr val="0066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descr="https://www.watelectronics.com/wp-content/uploads/41-300x160-300x160-1.jpg"/>
          <p:cNvPicPr>
            <a:picLocks noChangeAspect="1" noChangeArrowheads="1"/>
          </p:cNvPicPr>
          <p:nvPr/>
        </p:nvPicPr>
        <p:blipFill>
          <a:blip r:embed="rId2"/>
          <a:srcRect/>
          <a:stretch>
            <a:fillRect/>
          </a:stretch>
        </p:blipFill>
        <p:spPr bwMode="auto">
          <a:xfrm>
            <a:off x="568484" y="1556792"/>
            <a:ext cx="7670654" cy="4091018"/>
          </a:xfrm>
          <a:prstGeom prst="rect">
            <a:avLst/>
          </a:prstGeom>
          <a:noFill/>
        </p:spPr>
      </p:pic>
      <p:sp>
        <p:nvSpPr>
          <p:cNvPr id="3" name="Rectangle 2"/>
          <p:cNvSpPr/>
          <p:nvPr/>
        </p:nvSpPr>
        <p:spPr>
          <a:xfrm>
            <a:off x="0" y="0"/>
            <a:ext cx="9144000" cy="1081322"/>
          </a:xfrm>
          <a:prstGeom prst="rect">
            <a:avLst/>
          </a:prstGeom>
        </p:spPr>
        <p:txBody>
          <a:bodyPr wrap="square">
            <a:spAutoFit/>
          </a:bodyPr>
          <a:lstStyle/>
          <a:p>
            <a:pPr algn="ctr">
              <a:lnSpc>
                <a:spcPct val="120000"/>
              </a:lnSpc>
            </a:pPr>
            <a:r>
              <a:rPr lang="en-IN" sz="2800" b="1" dirty="0" smtClean="0">
                <a:solidFill>
                  <a:srgbClr val="006600"/>
                </a:solidFill>
                <a:latin typeface="Times New Roman" pitchFamily="18" charset="0"/>
                <a:cs typeface="Times New Roman" pitchFamily="18" charset="0"/>
              </a:rPr>
              <a:t>COMPARISON ON CISC AND RISC </a:t>
            </a:r>
          </a:p>
          <a:p>
            <a:pPr algn="ctr">
              <a:lnSpc>
                <a:spcPct val="120000"/>
              </a:lnSpc>
            </a:pPr>
            <a:r>
              <a:rPr lang="en-IN" sz="2800" b="1" dirty="0" smtClean="0">
                <a:solidFill>
                  <a:srgbClr val="006600"/>
                </a:solidFill>
                <a:latin typeface="Times New Roman" pitchFamily="18" charset="0"/>
                <a:cs typeface="Times New Roman" pitchFamily="18" charset="0"/>
              </a:rPr>
              <a:t>ARCHITECTURE</a:t>
            </a:r>
            <a:endParaRPr lang="en-IN" sz="2800" b="1" dirty="0">
              <a:solidFill>
                <a:srgbClr val="0066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RISC Vs CISC"/>
          <p:cNvPicPr>
            <a:picLocks noChangeAspect="1" noChangeArrowheads="1"/>
          </p:cNvPicPr>
          <p:nvPr/>
        </p:nvPicPr>
        <p:blipFill>
          <a:blip r:embed="rId2"/>
          <a:srcRect/>
          <a:stretch>
            <a:fillRect/>
          </a:stretch>
        </p:blipFill>
        <p:spPr bwMode="auto">
          <a:xfrm>
            <a:off x="821506" y="1484784"/>
            <a:ext cx="7500990" cy="4000528"/>
          </a:xfrm>
          <a:prstGeom prst="rect">
            <a:avLst/>
          </a:prstGeom>
          <a:noFill/>
        </p:spPr>
      </p:pic>
      <p:sp>
        <p:nvSpPr>
          <p:cNvPr id="4" name="Rectangle 3"/>
          <p:cNvSpPr/>
          <p:nvPr/>
        </p:nvSpPr>
        <p:spPr>
          <a:xfrm>
            <a:off x="3779912" y="5805264"/>
            <a:ext cx="2071703" cy="369332"/>
          </a:xfrm>
          <a:prstGeom prst="rect">
            <a:avLst/>
          </a:prstGeom>
        </p:spPr>
        <p:txBody>
          <a:bodyPr wrap="square">
            <a:spAutoFit/>
          </a:bodyPr>
          <a:lstStyle/>
          <a:p>
            <a:pPr algn="r"/>
            <a:r>
              <a:rPr lang="en-IN" b="1" dirty="0"/>
              <a:t>RISC Vs CISC</a:t>
            </a:r>
            <a:endParaRPr lang="en-IN" dirty="0"/>
          </a:p>
        </p:txBody>
      </p:sp>
      <p:sp>
        <p:nvSpPr>
          <p:cNvPr id="5" name="Rectangle 4"/>
          <p:cNvSpPr/>
          <p:nvPr/>
        </p:nvSpPr>
        <p:spPr>
          <a:xfrm>
            <a:off x="0" y="0"/>
            <a:ext cx="9144000" cy="1081322"/>
          </a:xfrm>
          <a:prstGeom prst="rect">
            <a:avLst/>
          </a:prstGeom>
        </p:spPr>
        <p:txBody>
          <a:bodyPr wrap="square">
            <a:spAutoFit/>
          </a:bodyPr>
          <a:lstStyle/>
          <a:p>
            <a:pPr algn="ctr">
              <a:lnSpc>
                <a:spcPct val="120000"/>
              </a:lnSpc>
            </a:pPr>
            <a:r>
              <a:rPr lang="en-IN" sz="2800" b="1" dirty="0" smtClean="0">
                <a:solidFill>
                  <a:srgbClr val="006600"/>
                </a:solidFill>
                <a:latin typeface="Times New Roman" pitchFamily="18" charset="0"/>
                <a:cs typeface="Times New Roman" pitchFamily="18" charset="0"/>
              </a:rPr>
              <a:t>COMPARISON ON CISC AND RISC </a:t>
            </a:r>
          </a:p>
          <a:p>
            <a:pPr algn="ctr">
              <a:lnSpc>
                <a:spcPct val="120000"/>
              </a:lnSpc>
            </a:pPr>
            <a:r>
              <a:rPr lang="en-IN" sz="2800" b="1" dirty="0" smtClean="0">
                <a:solidFill>
                  <a:srgbClr val="006600"/>
                </a:solidFill>
                <a:latin typeface="Times New Roman" pitchFamily="18" charset="0"/>
                <a:cs typeface="Times New Roman" pitchFamily="18" charset="0"/>
              </a:rPr>
              <a:t>ARCHITECTURE</a:t>
            </a:r>
            <a:endParaRPr lang="en-IN" sz="2800" b="1" dirty="0">
              <a:solidFill>
                <a:srgbClr val="00660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ISC Architecture"/>
          <p:cNvPicPr>
            <a:picLocks noChangeAspect="1" noChangeArrowheads="1"/>
          </p:cNvPicPr>
          <p:nvPr/>
        </p:nvPicPr>
        <p:blipFill>
          <a:blip r:embed="rId2"/>
          <a:srcRect/>
          <a:stretch>
            <a:fillRect/>
          </a:stretch>
        </p:blipFill>
        <p:spPr bwMode="auto">
          <a:xfrm>
            <a:off x="1214414" y="1203797"/>
            <a:ext cx="6500858" cy="5654203"/>
          </a:xfrm>
          <a:prstGeom prst="rect">
            <a:avLst/>
          </a:prstGeom>
          <a:noFill/>
        </p:spPr>
      </p:pic>
      <p:sp>
        <p:nvSpPr>
          <p:cNvPr id="3" name="Rectangle 2"/>
          <p:cNvSpPr/>
          <p:nvPr/>
        </p:nvSpPr>
        <p:spPr>
          <a:xfrm>
            <a:off x="1749480" y="7815"/>
            <a:ext cx="5301644" cy="823752"/>
          </a:xfrm>
          <a:prstGeom prst="rect">
            <a:avLst/>
          </a:prstGeom>
        </p:spPr>
        <p:txBody>
          <a:bodyPr wrap="none">
            <a:spAutoFit/>
          </a:bodyPr>
          <a:lstStyle/>
          <a:p>
            <a:pPr algn="just">
              <a:lnSpc>
                <a:spcPct val="150000"/>
              </a:lnSpc>
            </a:pPr>
            <a:r>
              <a:rPr lang="en-IN" sz="3600" b="1" dirty="0" smtClean="0">
                <a:solidFill>
                  <a:srgbClr val="006600"/>
                </a:solidFill>
                <a:latin typeface="Times New Roman" pitchFamily="18" charset="0"/>
                <a:cs typeface="Times New Roman" pitchFamily="18" charset="0"/>
              </a:rPr>
              <a:t>RISC ARCHITECTURE:</a:t>
            </a:r>
            <a:endParaRPr lang="en-IN" sz="3600" b="1" dirty="0">
              <a:solidFill>
                <a:srgbClr val="006600"/>
              </a:solidFill>
              <a:latin typeface="Times New Roman" pitchFamily="18" charset="0"/>
              <a:cs typeface="Times New Roman"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0001" y="371056"/>
            <a:ext cx="8643998" cy="6118598"/>
          </a:xfrm>
          <a:prstGeom prst="rect">
            <a:avLst/>
          </a:prstGeom>
        </p:spPr>
        <p:txBody>
          <a:bodyPr wrap="square">
            <a:spAutoFit/>
          </a:bodyPr>
          <a:lstStyle/>
          <a:p>
            <a:pPr algn="just">
              <a:lnSpc>
                <a:spcPct val="120000"/>
              </a:lnSpc>
            </a:pPr>
            <a:r>
              <a:rPr lang="en-IN" sz="2200" b="1" dirty="0">
                <a:latin typeface="Times New Roman" pitchFamily="18" charset="0"/>
                <a:cs typeface="Times New Roman" pitchFamily="18" charset="0"/>
              </a:rPr>
              <a:t>Memory Unit</a:t>
            </a:r>
            <a:endParaRPr lang="en-IN" sz="2200" dirty="0">
              <a:latin typeface="Times New Roman" pitchFamily="18" charset="0"/>
              <a:cs typeface="Times New Roman" pitchFamily="18" charset="0"/>
            </a:endParaRPr>
          </a:p>
          <a:p>
            <a:pPr algn="just">
              <a:lnSpc>
                <a:spcPct val="120000"/>
              </a:lnSpc>
            </a:pPr>
            <a:r>
              <a:rPr lang="en-IN" sz="2200" dirty="0">
                <a:latin typeface="Times New Roman" pitchFamily="18" charset="0"/>
                <a:cs typeface="Times New Roman" pitchFamily="18" charset="0"/>
              </a:rPr>
              <a:t>RISC has no memory unit and uses a separate hardware to implement instructions. CISC has a memory unit to implement complex instructions</a:t>
            </a:r>
          </a:p>
          <a:p>
            <a:pPr algn="just">
              <a:lnSpc>
                <a:spcPct val="120000"/>
              </a:lnSpc>
            </a:pPr>
            <a:r>
              <a:rPr lang="en-IN" sz="2200" b="1" dirty="0">
                <a:latin typeface="Times New Roman" pitchFamily="18" charset="0"/>
                <a:cs typeface="Times New Roman" pitchFamily="18" charset="0"/>
              </a:rPr>
              <a:t>Program</a:t>
            </a:r>
            <a:endParaRPr lang="en-IN" sz="2200" dirty="0">
              <a:latin typeface="Times New Roman" pitchFamily="18" charset="0"/>
              <a:cs typeface="Times New Roman" pitchFamily="18" charset="0"/>
            </a:endParaRPr>
          </a:p>
          <a:p>
            <a:pPr algn="just">
              <a:lnSpc>
                <a:spcPct val="120000"/>
              </a:lnSpc>
            </a:pPr>
            <a:r>
              <a:rPr lang="en-IN" sz="2200" dirty="0">
                <a:latin typeface="Times New Roman" pitchFamily="18" charset="0"/>
                <a:cs typeface="Times New Roman" pitchFamily="18" charset="0"/>
              </a:rPr>
              <a:t>RISC has a hard-wired unit of programming. CISC has a microprogramming unit</a:t>
            </a:r>
          </a:p>
          <a:p>
            <a:pPr algn="just">
              <a:lnSpc>
                <a:spcPct val="120000"/>
              </a:lnSpc>
            </a:pPr>
            <a:r>
              <a:rPr lang="en-IN" sz="2200" b="1" dirty="0">
                <a:latin typeface="Times New Roman" pitchFamily="18" charset="0"/>
                <a:cs typeface="Times New Roman" pitchFamily="18" charset="0"/>
              </a:rPr>
              <a:t>Design</a:t>
            </a:r>
            <a:endParaRPr lang="en-IN" sz="2200" dirty="0">
              <a:latin typeface="Times New Roman" pitchFamily="18" charset="0"/>
              <a:cs typeface="Times New Roman" pitchFamily="18" charset="0"/>
            </a:endParaRPr>
          </a:p>
          <a:p>
            <a:pPr algn="just">
              <a:lnSpc>
                <a:spcPct val="120000"/>
              </a:lnSpc>
            </a:pPr>
            <a:r>
              <a:rPr lang="en-IN" sz="2200" dirty="0">
                <a:latin typeface="Times New Roman" pitchFamily="18" charset="0"/>
                <a:cs typeface="Times New Roman" pitchFamily="18" charset="0"/>
              </a:rPr>
              <a:t>RISC is a complex compiler design. CISC is an easy compiler design</a:t>
            </a:r>
          </a:p>
          <a:p>
            <a:pPr algn="just">
              <a:lnSpc>
                <a:spcPct val="120000"/>
              </a:lnSpc>
            </a:pPr>
            <a:r>
              <a:rPr lang="en-IN" sz="2200" b="1" dirty="0">
                <a:latin typeface="Times New Roman" pitchFamily="18" charset="0"/>
                <a:cs typeface="Times New Roman" pitchFamily="18" charset="0"/>
              </a:rPr>
              <a:t>Calculations</a:t>
            </a:r>
            <a:endParaRPr lang="en-IN" sz="2200" dirty="0">
              <a:latin typeface="Times New Roman" pitchFamily="18" charset="0"/>
              <a:cs typeface="Times New Roman" pitchFamily="18" charset="0"/>
            </a:endParaRPr>
          </a:p>
          <a:p>
            <a:pPr algn="just"/>
            <a:r>
              <a:rPr lang="en-IN" sz="2200" dirty="0">
                <a:latin typeface="Times New Roman" pitchFamily="18" charset="0"/>
                <a:cs typeface="Times New Roman" pitchFamily="18" charset="0"/>
              </a:rPr>
              <a:t>RISC calculations are faster and more precise. CISC calculations are slow and precise</a:t>
            </a:r>
          </a:p>
          <a:p>
            <a:pPr algn="just"/>
            <a:r>
              <a:rPr lang="en-IN" sz="2200" b="1" dirty="0">
                <a:latin typeface="Times New Roman" pitchFamily="18" charset="0"/>
                <a:cs typeface="Times New Roman" pitchFamily="18" charset="0"/>
              </a:rPr>
              <a:t>Decoding</a:t>
            </a:r>
            <a:endParaRPr lang="en-IN" sz="2200" dirty="0">
              <a:latin typeface="Times New Roman" pitchFamily="18" charset="0"/>
              <a:cs typeface="Times New Roman" pitchFamily="18" charset="0"/>
            </a:endParaRPr>
          </a:p>
          <a:p>
            <a:pPr algn="just"/>
            <a:r>
              <a:rPr lang="en-IN" sz="2200" dirty="0">
                <a:latin typeface="Times New Roman" pitchFamily="18" charset="0"/>
                <a:cs typeface="Times New Roman" pitchFamily="18" charset="0"/>
              </a:rPr>
              <a:t>RISC decoding of instructions is simple. CISC decoding of instructions is complex</a:t>
            </a:r>
          </a:p>
          <a:p>
            <a:pPr algn="just"/>
            <a:r>
              <a:rPr lang="en-IN" sz="2200" b="1" dirty="0">
                <a:latin typeface="Times New Roman" pitchFamily="18" charset="0"/>
                <a:cs typeface="Times New Roman" pitchFamily="18" charset="0"/>
              </a:rPr>
              <a:t>Time</a:t>
            </a:r>
            <a:endParaRPr lang="en-IN" sz="2200" dirty="0">
              <a:latin typeface="Times New Roman" pitchFamily="18" charset="0"/>
              <a:cs typeface="Times New Roman" pitchFamily="18" charset="0"/>
            </a:endParaRPr>
          </a:p>
          <a:p>
            <a:pPr algn="just"/>
            <a:r>
              <a:rPr lang="en-IN" sz="2200" dirty="0">
                <a:latin typeface="Times New Roman" pitchFamily="18" charset="0"/>
                <a:cs typeface="Times New Roman" pitchFamily="18" charset="0"/>
              </a:rPr>
              <a:t>Execution time is very less in RISC. Execution time is very high in CISC</a:t>
            </a:r>
            <a:r>
              <a:rPr lang="en-IN" sz="2200" dirty="0" smtClean="0">
                <a:latin typeface="Times New Roman" pitchFamily="18" charset="0"/>
                <a:cs typeface="Times New Roman" pitchFamily="18" charset="0"/>
              </a:rPr>
              <a:t>.</a:t>
            </a:r>
            <a:endParaRPr lang="en-IN" sz="2200" dirty="0">
              <a:latin typeface="Times New Roman" pitchFamily="18" charset="0"/>
              <a:cs typeface="Times New Roman" pitchFamily="18" charset="0"/>
            </a:endParaRPr>
          </a:p>
        </p:txBody>
      </p:sp>
      <p:sp>
        <p:nvSpPr>
          <p:cNvPr id="3" name="Rectangle 2"/>
          <p:cNvSpPr/>
          <p:nvPr/>
        </p:nvSpPr>
        <p:spPr>
          <a:xfrm>
            <a:off x="0" y="-119268"/>
            <a:ext cx="9144000" cy="1081322"/>
          </a:xfrm>
          <a:prstGeom prst="rect">
            <a:avLst/>
          </a:prstGeom>
        </p:spPr>
        <p:txBody>
          <a:bodyPr wrap="square">
            <a:spAutoFit/>
          </a:bodyPr>
          <a:lstStyle/>
          <a:p>
            <a:pPr algn="ctr">
              <a:lnSpc>
                <a:spcPct val="120000"/>
              </a:lnSpc>
            </a:pPr>
            <a:r>
              <a:rPr lang="en-IN" sz="2800" b="1" dirty="0" smtClean="0">
                <a:solidFill>
                  <a:srgbClr val="006600"/>
                </a:solidFill>
                <a:latin typeface="Times New Roman" pitchFamily="18" charset="0"/>
                <a:cs typeface="Times New Roman" pitchFamily="18" charset="0"/>
              </a:rPr>
              <a:t>COMPARISON ON CISC AND RISC </a:t>
            </a:r>
          </a:p>
          <a:p>
            <a:pPr algn="ctr">
              <a:lnSpc>
                <a:spcPct val="120000"/>
              </a:lnSpc>
            </a:pPr>
            <a:r>
              <a:rPr lang="en-IN" sz="2800" b="1" dirty="0" smtClean="0">
                <a:solidFill>
                  <a:srgbClr val="006600"/>
                </a:solidFill>
                <a:latin typeface="Times New Roman" pitchFamily="18" charset="0"/>
                <a:cs typeface="Times New Roman" pitchFamily="18" charset="0"/>
              </a:rPr>
              <a:t>ARCHITECTURE</a:t>
            </a:r>
            <a:endParaRPr lang="en-IN" sz="2800" b="1" dirty="0">
              <a:solidFill>
                <a:srgbClr val="006600"/>
              </a:solidFill>
              <a:latin typeface="Times New Roman" pitchFamily="18" charset="0"/>
              <a:cs typeface="Times New Roman"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596" y="500042"/>
            <a:ext cx="8607900" cy="6186309"/>
          </a:xfrm>
          <a:prstGeom prst="rect">
            <a:avLst/>
          </a:prstGeom>
        </p:spPr>
        <p:txBody>
          <a:bodyPr wrap="square">
            <a:spAutoFit/>
          </a:bodyPr>
          <a:lstStyle/>
          <a:p>
            <a:pPr algn="just"/>
            <a:r>
              <a:rPr lang="en-IN" sz="2200" b="1" dirty="0">
                <a:latin typeface="Times New Roman" pitchFamily="18" charset="0"/>
                <a:cs typeface="Times New Roman" pitchFamily="18" charset="0"/>
              </a:rPr>
              <a:t>External memory</a:t>
            </a:r>
            <a:endParaRPr lang="en-IN" sz="2200" dirty="0">
              <a:latin typeface="Times New Roman" pitchFamily="18" charset="0"/>
              <a:cs typeface="Times New Roman" pitchFamily="18" charset="0"/>
            </a:endParaRPr>
          </a:p>
          <a:p>
            <a:pPr algn="just"/>
            <a:r>
              <a:rPr lang="en-IN" sz="2200" dirty="0">
                <a:latin typeface="Times New Roman" pitchFamily="18" charset="0"/>
                <a:cs typeface="Times New Roman" pitchFamily="18" charset="0"/>
              </a:rPr>
              <a:t>RISC does not require external memory for calculations. CISC requires external memory for calculations.</a:t>
            </a:r>
          </a:p>
          <a:p>
            <a:pPr algn="just"/>
            <a:r>
              <a:rPr lang="en-IN" sz="2200" b="1" dirty="0">
                <a:latin typeface="Times New Roman" pitchFamily="18" charset="0"/>
                <a:cs typeface="Times New Roman" pitchFamily="18" charset="0"/>
              </a:rPr>
              <a:t>Pipelining</a:t>
            </a:r>
            <a:endParaRPr lang="en-IN" sz="2200" dirty="0">
              <a:latin typeface="Times New Roman" pitchFamily="18" charset="0"/>
              <a:cs typeface="Times New Roman" pitchFamily="18" charset="0"/>
            </a:endParaRPr>
          </a:p>
          <a:p>
            <a:pPr algn="just"/>
            <a:r>
              <a:rPr lang="en-IN" sz="2200" dirty="0">
                <a:latin typeface="Times New Roman" pitchFamily="18" charset="0"/>
                <a:cs typeface="Times New Roman" pitchFamily="18" charset="0"/>
              </a:rPr>
              <a:t>RISC Pipelining does function correctly. CISC Pipelining does not function correctly.</a:t>
            </a:r>
          </a:p>
          <a:p>
            <a:pPr algn="just"/>
            <a:r>
              <a:rPr lang="en-IN" sz="2200" b="1" dirty="0" smtClean="0">
                <a:latin typeface="Times New Roman" pitchFamily="18" charset="0"/>
                <a:cs typeface="Times New Roman" pitchFamily="18" charset="0"/>
              </a:rPr>
              <a:t>Stalling</a:t>
            </a:r>
            <a:endParaRPr lang="en-IN" sz="2200" dirty="0" smtClean="0">
              <a:latin typeface="Times New Roman" pitchFamily="18" charset="0"/>
              <a:cs typeface="Times New Roman" pitchFamily="18" charset="0"/>
            </a:endParaRPr>
          </a:p>
          <a:p>
            <a:pPr algn="just"/>
            <a:r>
              <a:rPr lang="en-IN" sz="2200" dirty="0" smtClean="0">
                <a:latin typeface="Times New Roman" pitchFamily="18" charset="0"/>
                <a:cs typeface="Times New Roman" pitchFamily="18" charset="0"/>
              </a:rPr>
              <a:t>RISC stalling is mostly reduced in processors. CISC processors often stall.</a:t>
            </a:r>
          </a:p>
          <a:p>
            <a:pPr algn="just"/>
            <a:r>
              <a:rPr lang="en-IN" sz="2200" b="1" dirty="0" smtClean="0">
                <a:latin typeface="Times New Roman" pitchFamily="18" charset="0"/>
                <a:cs typeface="Times New Roman" pitchFamily="18" charset="0"/>
              </a:rPr>
              <a:t>Code Expansion</a:t>
            </a:r>
            <a:endParaRPr lang="en-IN" sz="2200" dirty="0" smtClean="0">
              <a:latin typeface="Times New Roman" pitchFamily="18" charset="0"/>
              <a:cs typeface="Times New Roman" pitchFamily="18" charset="0"/>
            </a:endParaRPr>
          </a:p>
          <a:p>
            <a:pPr algn="just"/>
            <a:r>
              <a:rPr lang="en-IN" sz="2200" dirty="0" smtClean="0">
                <a:latin typeface="Times New Roman" pitchFamily="18" charset="0"/>
                <a:cs typeface="Times New Roman" pitchFamily="18" charset="0"/>
              </a:rPr>
              <a:t>Code expansion can be a problem in RISC whereas, in CISC, Code expansion is not a problem.</a:t>
            </a:r>
          </a:p>
          <a:p>
            <a:pPr algn="just"/>
            <a:r>
              <a:rPr lang="en-IN" sz="2200" b="1" dirty="0" smtClean="0">
                <a:latin typeface="Times New Roman" pitchFamily="18" charset="0"/>
                <a:cs typeface="Times New Roman" pitchFamily="18" charset="0"/>
              </a:rPr>
              <a:t>Disc space</a:t>
            </a:r>
            <a:endParaRPr lang="en-IN" sz="2200" dirty="0" smtClean="0">
              <a:latin typeface="Times New Roman" pitchFamily="18" charset="0"/>
              <a:cs typeface="Times New Roman" pitchFamily="18" charset="0"/>
            </a:endParaRPr>
          </a:p>
          <a:p>
            <a:pPr algn="just"/>
            <a:r>
              <a:rPr lang="en-IN" sz="2200" dirty="0" smtClean="0">
                <a:latin typeface="Times New Roman" pitchFamily="18" charset="0"/>
                <a:cs typeface="Times New Roman" pitchFamily="18" charset="0"/>
              </a:rPr>
              <a:t>Space is saved in RISC whereas in CISC space is wasted. The best examples of CISC instruction set architecture include VAX, PDP-11, Motorola 68k,And your desktop PCs on Intel’s x86 architecture, whereas the best examples of RISC architecture include DEC Alpha, ARC, AMD 29k, Atmel AVR, Intel i860, </a:t>
            </a:r>
            <a:r>
              <a:rPr lang="en-IN" sz="2200" dirty="0" err="1" smtClean="0">
                <a:latin typeface="Times New Roman" pitchFamily="18" charset="0"/>
                <a:cs typeface="Times New Roman" pitchFamily="18" charset="0"/>
              </a:rPr>
              <a:t>Blackfin</a:t>
            </a:r>
            <a:r>
              <a:rPr lang="en-IN" sz="2200" dirty="0" smtClean="0">
                <a:latin typeface="Times New Roman" pitchFamily="18" charset="0"/>
                <a:cs typeface="Times New Roman" pitchFamily="18" charset="0"/>
              </a:rPr>
              <a:t>, i960, Motorola 88000, MIPS, PA-RISC, Power, SPARC, </a:t>
            </a:r>
            <a:r>
              <a:rPr lang="en-IN" sz="2200" dirty="0" err="1" smtClean="0">
                <a:latin typeface="Times New Roman" pitchFamily="18" charset="0"/>
                <a:cs typeface="Times New Roman" pitchFamily="18" charset="0"/>
              </a:rPr>
              <a:t>SuperH</a:t>
            </a:r>
            <a:r>
              <a:rPr lang="en-IN" sz="2200" dirty="0" smtClean="0">
                <a:latin typeface="Times New Roman" pitchFamily="18" charset="0"/>
                <a:cs typeface="Times New Roman" pitchFamily="18" charset="0"/>
              </a:rPr>
              <a:t>, and ARM too.</a:t>
            </a:r>
            <a:endParaRPr lang="en-IN" sz="2200" dirty="0">
              <a:latin typeface="Times New Roman" pitchFamily="18" charset="0"/>
              <a:cs typeface="Times New Roman" pitchFamily="18" charset="0"/>
            </a:endParaRPr>
          </a:p>
        </p:txBody>
      </p:sp>
      <p:sp>
        <p:nvSpPr>
          <p:cNvPr id="3" name="Rectangle 2"/>
          <p:cNvSpPr/>
          <p:nvPr/>
        </p:nvSpPr>
        <p:spPr>
          <a:xfrm>
            <a:off x="0" y="-119268"/>
            <a:ext cx="9144000" cy="1081322"/>
          </a:xfrm>
          <a:prstGeom prst="rect">
            <a:avLst/>
          </a:prstGeom>
        </p:spPr>
        <p:txBody>
          <a:bodyPr wrap="square">
            <a:spAutoFit/>
          </a:bodyPr>
          <a:lstStyle/>
          <a:p>
            <a:pPr algn="ctr">
              <a:lnSpc>
                <a:spcPct val="120000"/>
              </a:lnSpc>
            </a:pPr>
            <a:r>
              <a:rPr lang="en-IN" sz="2800" b="1" dirty="0" smtClean="0">
                <a:solidFill>
                  <a:srgbClr val="006600"/>
                </a:solidFill>
                <a:latin typeface="Times New Roman" pitchFamily="18" charset="0"/>
                <a:cs typeface="Times New Roman" pitchFamily="18" charset="0"/>
              </a:rPr>
              <a:t>COMPARISON ON CISC AND RISC </a:t>
            </a:r>
          </a:p>
          <a:p>
            <a:pPr algn="ctr">
              <a:lnSpc>
                <a:spcPct val="120000"/>
              </a:lnSpc>
            </a:pPr>
            <a:r>
              <a:rPr lang="en-IN" sz="2800" b="1" dirty="0" smtClean="0">
                <a:solidFill>
                  <a:srgbClr val="006600"/>
                </a:solidFill>
                <a:latin typeface="Times New Roman" pitchFamily="18" charset="0"/>
                <a:cs typeface="Times New Roman" pitchFamily="18" charset="0"/>
              </a:rPr>
              <a:t>ARCHITECTURE</a:t>
            </a:r>
            <a:endParaRPr lang="en-IN" sz="2800" b="1" dirty="0">
              <a:solidFill>
                <a:srgbClr val="006600"/>
              </a:solidFill>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84057"/>
            <a:ext cx="8858280" cy="6740307"/>
          </a:xfrm>
          <a:prstGeom prst="rect">
            <a:avLst/>
          </a:prstGeom>
        </p:spPr>
        <p:txBody>
          <a:bodyPr wrap="square">
            <a:spAutoFit/>
          </a:bodyPr>
          <a:lstStyle/>
          <a:p>
            <a:pPr algn="ctr">
              <a:lnSpc>
                <a:spcPct val="150000"/>
              </a:lnSpc>
            </a:pPr>
            <a:r>
              <a:rPr lang="en-IN" sz="2400" b="1" dirty="0">
                <a:solidFill>
                  <a:srgbClr val="006600"/>
                </a:solidFill>
                <a:latin typeface="Times New Roman" pitchFamily="18" charset="0"/>
                <a:cs typeface="Times New Roman" pitchFamily="18" charset="0"/>
              </a:rPr>
              <a:t>RISC ARCHITECTURE CHARACTERISTICS</a:t>
            </a:r>
          </a:p>
          <a:p>
            <a:pPr algn="just">
              <a:lnSpc>
                <a:spcPct val="150000"/>
              </a:lnSpc>
            </a:pPr>
            <a:r>
              <a:rPr lang="en-IN" sz="2400" dirty="0">
                <a:latin typeface="Times New Roman" pitchFamily="18" charset="0"/>
                <a:cs typeface="Times New Roman" pitchFamily="18" charset="0"/>
              </a:rPr>
              <a:t>Simple Instructions are used in RISC architecture.</a:t>
            </a:r>
          </a:p>
          <a:p>
            <a:pPr marL="342900" indent="-342900" algn="just">
              <a:lnSpc>
                <a:spcPct val="150000"/>
              </a:lnSpc>
              <a:buFont typeface="Arial" pitchFamily="34" charset="0"/>
              <a:buChar char="•"/>
            </a:pPr>
            <a:r>
              <a:rPr lang="en-IN" sz="2400" dirty="0">
                <a:latin typeface="Times New Roman" pitchFamily="18" charset="0"/>
                <a:cs typeface="Times New Roman" pitchFamily="18" charset="0"/>
              </a:rPr>
              <a:t>RISC helps and supports few simple data types and synthesize complex data types.</a:t>
            </a:r>
          </a:p>
          <a:p>
            <a:pPr marL="342900" indent="-342900" algn="just">
              <a:lnSpc>
                <a:spcPct val="150000"/>
              </a:lnSpc>
              <a:buFont typeface="Arial" pitchFamily="34" charset="0"/>
              <a:buChar char="•"/>
            </a:pPr>
            <a:r>
              <a:rPr lang="en-IN" sz="2400" dirty="0">
                <a:latin typeface="Times New Roman" pitchFamily="18" charset="0"/>
                <a:cs typeface="Times New Roman" pitchFamily="18" charset="0"/>
              </a:rPr>
              <a:t>RISC utilizes simple addressing modes and fixed length instructions for pipelining.</a:t>
            </a:r>
          </a:p>
          <a:p>
            <a:pPr marL="342900" indent="-342900" algn="just">
              <a:lnSpc>
                <a:spcPct val="150000"/>
              </a:lnSpc>
              <a:buFont typeface="Arial" pitchFamily="34" charset="0"/>
              <a:buChar char="•"/>
            </a:pPr>
            <a:r>
              <a:rPr lang="en-IN" sz="2400" dirty="0">
                <a:latin typeface="Times New Roman" pitchFamily="18" charset="0"/>
                <a:cs typeface="Times New Roman" pitchFamily="18" charset="0"/>
              </a:rPr>
              <a:t>RISC permits any register to use in any context.</a:t>
            </a:r>
          </a:p>
          <a:p>
            <a:pPr marL="342900" indent="-342900" algn="just">
              <a:lnSpc>
                <a:spcPct val="150000"/>
              </a:lnSpc>
              <a:buFont typeface="Arial" pitchFamily="34" charset="0"/>
              <a:buChar char="•"/>
            </a:pPr>
            <a:r>
              <a:rPr lang="en-IN" sz="2400" dirty="0">
                <a:latin typeface="Times New Roman" pitchFamily="18" charset="0"/>
                <a:cs typeface="Times New Roman" pitchFamily="18" charset="0"/>
              </a:rPr>
              <a:t>One Cycle Execution Time</a:t>
            </a:r>
          </a:p>
          <a:p>
            <a:pPr marL="342900" indent="-342900" algn="just">
              <a:lnSpc>
                <a:spcPct val="150000"/>
              </a:lnSpc>
              <a:buFont typeface="Arial" pitchFamily="34" charset="0"/>
              <a:buChar char="•"/>
            </a:pPr>
            <a:r>
              <a:rPr lang="en-IN" sz="2400" dirty="0">
                <a:latin typeface="Times New Roman" pitchFamily="18" charset="0"/>
                <a:cs typeface="Times New Roman" pitchFamily="18" charset="0"/>
              </a:rPr>
              <a:t>The amount of work that a computer can perform is reduced by separating “LOAD” and “STORE” instructions.</a:t>
            </a:r>
          </a:p>
          <a:p>
            <a:pPr marL="342900" indent="-342900" algn="just">
              <a:lnSpc>
                <a:spcPct val="150000"/>
              </a:lnSpc>
              <a:buFont typeface="Arial" pitchFamily="34" charset="0"/>
              <a:buChar char="•"/>
            </a:pPr>
            <a:r>
              <a:rPr lang="en-IN" sz="2400" dirty="0">
                <a:latin typeface="Times New Roman" pitchFamily="18" charset="0"/>
                <a:cs typeface="Times New Roman" pitchFamily="18" charset="0"/>
              </a:rPr>
              <a:t>RISC contains Large Number of Registers in order to prevent various number of interactions with memory</a:t>
            </a:r>
            <a:r>
              <a:rPr lang="en-IN" sz="2400" dirty="0" smtClean="0">
                <a:latin typeface="Times New Roman" pitchFamily="18" charset="0"/>
                <a:cs typeface="Times New Roman" pitchFamily="18" charset="0"/>
              </a:rPr>
              <a:t>.</a:t>
            </a:r>
            <a:endParaRPr lang="en-IN" sz="2400" dirty="0">
              <a:latin typeface="Times New Roman" pitchFamily="18"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836712"/>
            <a:ext cx="8640960" cy="5078313"/>
          </a:xfrm>
          <a:prstGeom prst="rect">
            <a:avLst/>
          </a:prstGeom>
        </p:spPr>
        <p:txBody>
          <a:bodyPr wrap="square">
            <a:spAutoFit/>
          </a:bodyPr>
          <a:lstStyle/>
          <a:p>
            <a:pPr marL="342900" indent="-342900" algn="just">
              <a:lnSpc>
                <a:spcPct val="150000"/>
              </a:lnSpc>
              <a:buFont typeface="Arial" pitchFamily="34" charset="0"/>
              <a:buChar char="•"/>
            </a:pPr>
            <a:r>
              <a:rPr lang="en-IN" sz="2400" dirty="0" smtClean="0">
                <a:latin typeface="Times New Roman" pitchFamily="18" charset="0"/>
                <a:cs typeface="Times New Roman" pitchFamily="18" charset="0"/>
              </a:rPr>
              <a:t>In RISC, Pipelining is easy as the execution of all instructions will be done in  a uniform interval of time i.e. one click.</a:t>
            </a:r>
          </a:p>
          <a:p>
            <a:pPr marL="342900" indent="-342900" algn="just">
              <a:lnSpc>
                <a:spcPct val="150000"/>
              </a:lnSpc>
              <a:buFont typeface="Arial" pitchFamily="34" charset="0"/>
              <a:buChar char="•"/>
            </a:pPr>
            <a:r>
              <a:rPr lang="en-IN" sz="2400" dirty="0" smtClean="0">
                <a:latin typeface="Times New Roman" pitchFamily="18" charset="0"/>
                <a:cs typeface="Times New Roman" pitchFamily="18" charset="0"/>
              </a:rPr>
              <a:t>In RISC, more RAM is required to store assembly level instructions.</a:t>
            </a:r>
          </a:p>
          <a:p>
            <a:pPr marL="342900" indent="-342900" algn="just">
              <a:lnSpc>
                <a:spcPct val="150000"/>
              </a:lnSpc>
              <a:buFont typeface="Arial" pitchFamily="34" charset="0"/>
              <a:buChar char="•"/>
            </a:pPr>
            <a:r>
              <a:rPr lang="en-IN" sz="2400" dirty="0" smtClean="0">
                <a:latin typeface="Times New Roman" pitchFamily="18" charset="0"/>
                <a:cs typeface="Times New Roman" pitchFamily="18" charset="0"/>
              </a:rPr>
              <a:t>Reduced instructions need a less number of transistors in RISC.</a:t>
            </a:r>
          </a:p>
          <a:p>
            <a:pPr marL="342900" indent="-342900" algn="just">
              <a:lnSpc>
                <a:spcPct val="150000"/>
              </a:lnSpc>
              <a:buFont typeface="Arial" pitchFamily="34" charset="0"/>
              <a:buChar char="•"/>
            </a:pPr>
            <a:r>
              <a:rPr lang="en-IN" sz="2400" dirty="0" smtClean="0">
                <a:latin typeface="Times New Roman" pitchFamily="18" charset="0"/>
                <a:cs typeface="Times New Roman" pitchFamily="18" charset="0"/>
              </a:rPr>
              <a:t>RISC uses Harvard memory model means it is Harvard Architecture.</a:t>
            </a:r>
          </a:p>
          <a:p>
            <a:pPr marL="342900" indent="-342900" algn="just">
              <a:lnSpc>
                <a:spcPct val="150000"/>
              </a:lnSpc>
              <a:buFont typeface="Arial" pitchFamily="34" charset="0"/>
              <a:buChar char="•"/>
            </a:pPr>
            <a:r>
              <a:rPr lang="en-IN" sz="2400" dirty="0" smtClean="0">
                <a:latin typeface="Times New Roman" pitchFamily="18" charset="0"/>
                <a:cs typeface="Times New Roman" pitchFamily="18" charset="0"/>
              </a:rPr>
              <a:t>A compiler is used to perform the conversion operation means to convert a high-level language statement into the code of its form.</a:t>
            </a:r>
            <a:endParaRPr lang="en-IN" sz="2400" dirty="0">
              <a:latin typeface="Times New Roman" pitchFamily="18" charset="0"/>
              <a:cs typeface="Times New Roman" pitchFamily="18" charset="0"/>
            </a:endParaRPr>
          </a:p>
        </p:txBody>
      </p:sp>
      <p:sp>
        <p:nvSpPr>
          <p:cNvPr id="3" name="Rectangle 2"/>
          <p:cNvSpPr/>
          <p:nvPr/>
        </p:nvSpPr>
        <p:spPr>
          <a:xfrm>
            <a:off x="0" y="-33061"/>
            <a:ext cx="9144000" cy="661207"/>
          </a:xfrm>
          <a:prstGeom prst="rect">
            <a:avLst/>
          </a:prstGeom>
        </p:spPr>
        <p:txBody>
          <a:bodyPr wrap="square">
            <a:spAutoFit/>
          </a:bodyPr>
          <a:lstStyle/>
          <a:p>
            <a:pPr algn="ctr">
              <a:lnSpc>
                <a:spcPct val="150000"/>
              </a:lnSpc>
            </a:pPr>
            <a:r>
              <a:rPr lang="en-IN" sz="2800" b="1" dirty="0">
                <a:solidFill>
                  <a:srgbClr val="006600"/>
                </a:solidFill>
                <a:latin typeface="Times New Roman" pitchFamily="18" charset="0"/>
                <a:cs typeface="Times New Roman" pitchFamily="18" charset="0"/>
              </a:rPr>
              <a:t>RISC ARCHITECTURE CHARACTERISTICS</a:t>
            </a:r>
            <a:endParaRPr lang="en-IN" sz="2800" b="1" dirty="0">
              <a:solidFill>
                <a:srgbClr val="006600"/>
              </a:solidFill>
              <a:latin typeface="Times New Roman" pitchFamily="18" charset="0"/>
              <a:cs typeface="Times New Roman"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ChangeArrowheads="1"/>
          </p:cNvSpPr>
          <p:nvPr/>
        </p:nvSpPr>
        <p:spPr bwMode="auto">
          <a:xfrm>
            <a:off x="0" y="188640"/>
            <a:ext cx="9144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006600"/>
                </a:solidFill>
                <a:effectLst/>
                <a:latin typeface="Times New Roman" pitchFamily="18" charset="0"/>
                <a:cs typeface="Times New Roman" pitchFamily="18" charset="0"/>
              </a:rPr>
              <a:t>RISC &amp; CISC COMPARISON</a:t>
            </a:r>
          </a:p>
          <a:p>
            <a:pPr marL="0" marR="0" lvl="0" indent="0" algn="ctr" defTabSz="914400" rtl="0" eaLnBrk="0" fontAlgn="base" latinLnBrk="0" hangingPunct="0">
              <a:lnSpc>
                <a:spcPct val="100000"/>
              </a:lnSpc>
              <a:spcBef>
                <a:spcPct val="0"/>
              </a:spcBef>
              <a:spcAft>
                <a:spcPct val="0"/>
              </a:spcAft>
              <a:buClrTx/>
              <a:buSzTx/>
              <a:buFontTx/>
              <a:buNone/>
              <a:tabLst/>
            </a:pPr>
            <a:r>
              <a:rPr kumimoji="0" lang="en-US" sz="3200" b="1" i="0" u="none" strike="noStrike" cap="none" normalizeH="0" baseline="0" dirty="0" smtClean="0">
                <a:ln>
                  <a:noFill/>
                </a:ln>
                <a:solidFill>
                  <a:srgbClr val="006600"/>
                </a:solidFill>
                <a:effectLst/>
                <a:latin typeface="Times New Roman" pitchFamily="18" charset="0"/>
                <a:cs typeface="Times New Roman" pitchFamily="18" charset="0"/>
              </a:rPr>
              <a:t>  </a:t>
            </a:r>
            <a:endParaRPr kumimoji="0" lang="en-US" sz="3200" b="1" i="0" u="none" strike="noStrike" cap="none" normalizeH="0" baseline="0" dirty="0" smtClean="0">
              <a:ln>
                <a:noFill/>
              </a:ln>
              <a:solidFill>
                <a:srgbClr val="006600"/>
              </a:solidFill>
              <a:effectLst/>
              <a:latin typeface="Times New Roman" pitchFamily="18" charset="0"/>
              <a:cs typeface="Times New Roman" pitchFamily="18" charset="0"/>
            </a:endParaRPr>
          </a:p>
        </p:txBody>
      </p:sp>
      <p:pic>
        <p:nvPicPr>
          <p:cNvPr id="15362" name="Picture 2" descr="Comparison between CISC &amp; RISC"/>
          <p:cNvPicPr>
            <a:picLocks noChangeAspect="1" noChangeArrowheads="1"/>
          </p:cNvPicPr>
          <p:nvPr/>
        </p:nvPicPr>
        <p:blipFill>
          <a:blip r:embed="rId2"/>
          <a:srcRect/>
          <a:stretch>
            <a:fillRect/>
          </a:stretch>
        </p:blipFill>
        <p:spPr bwMode="auto">
          <a:xfrm>
            <a:off x="535753" y="1124744"/>
            <a:ext cx="8072494" cy="4248472"/>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ChangeArrowheads="1"/>
          </p:cNvSpPr>
          <p:nvPr/>
        </p:nvSpPr>
        <p:spPr bwMode="auto">
          <a:xfrm>
            <a:off x="500034" y="357166"/>
            <a:ext cx="7858180" cy="286232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spcBef>
                <a:spcPct val="0"/>
              </a:spcBef>
              <a:spcAft>
                <a:spcPct val="0"/>
              </a:spcAft>
              <a:buClrTx/>
              <a:buSzTx/>
              <a:buFontTx/>
              <a:buNone/>
              <a:tabLst/>
            </a:pPr>
            <a:r>
              <a:rPr kumimoji="0" lang="en-US" sz="2400" b="0" i="0" u="none" strike="noStrike" cap="none" normalizeH="0" baseline="0" dirty="0" smtClean="0">
                <a:ln>
                  <a:noFill/>
                </a:ln>
                <a:solidFill>
                  <a:srgbClr val="222222"/>
                </a:solidFill>
                <a:effectLst/>
                <a:latin typeface="Times New Roman" pitchFamily="18" charset="0"/>
                <a:cs typeface="Times New Roman" pitchFamily="18" charset="0"/>
              </a:rPr>
              <a:t>MUL instruction is divided into three instructions</a:t>
            </a:r>
            <a:br>
              <a:rPr kumimoji="0" lang="en-US" sz="2400" b="0" i="0" u="none" strike="noStrike" cap="none" normalizeH="0" baseline="0" dirty="0" smtClean="0">
                <a:ln>
                  <a:noFill/>
                </a:ln>
                <a:solidFill>
                  <a:srgbClr val="222222"/>
                </a:solidFill>
                <a:effectLst/>
                <a:latin typeface="Times New Roman" pitchFamily="18" charset="0"/>
                <a:cs typeface="Times New Roman" pitchFamily="18" charset="0"/>
              </a:rPr>
            </a:br>
            <a:r>
              <a:rPr kumimoji="0" lang="en-US" sz="2400" b="0" i="0" u="none" strike="noStrike" cap="none" normalizeH="0" baseline="0" dirty="0" smtClean="0">
                <a:ln>
                  <a:noFill/>
                </a:ln>
                <a:solidFill>
                  <a:srgbClr val="222222"/>
                </a:solidFill>
                <a:effectLst/>
                <a:latin typeface="Times New Roman" pitchFamily="18" charset="0"/>
                <a:cs typeface="Times New Roman" pitchFamily="18" charset="0"/>
              </a:rPr>
              <a:t>“LOAD” – moves data from the memory bank to a register</a:t>
            </a:r>
            <a:br>
              <a:rPr kumimoji="0" lang="en-US" sz="2400" b="0" i="0" u="none" strike="noStrike" cap="none" normalizeH="0" baseline="0" dirty="0" smtClean="0">
                <a:ln>
                  <a:noFill/>
                </a:ln>
                <a:solidFill>
                  <a:srgbClr val="222222"/>
                </a:solidFill>
                <a:effectLst/>
                <a:latin typeface="Times New Roman" pitchFamily="18" charset="0"/>
                <a:cs typeface="Times New Roman" pitchFamily="18" charset="0"/>
              </a:rPr>
            </a:br>
            <a:r>
              <a:rPr kumimoji="0" lang="en-US" sz="2400" b="0" i="0" u="none" strike="noStrike" cap="none" normalizeH="0" baseline="0" dirty="0" smtClean="0">
                <a:ln>
                  <a:noFill/>
                </a:ln>
                <a:solidFill>
                  <a:srgbClr val="222222"/>
                </a:solidFill>
                <a:effectLst/>
                <a:latin typeface="Times New Roman" pitchFamily="18" charset="0"/>
                <a:cs typeface="Times New Roman" pitchFamily="18" charset="0"/>
              </a:rPr>
              <a:t>“PROD” – finds product of two operands located within the registers</a:t>
            </a:r>
            <a:br>
              <a:rPr kumimoji="0" lang="en-US" sz="2400" b="0" i="0" u="none" strike="noStrike" cap="none" normalizeH="0" baseline="0" dirty="0" smtClean="0">
                <a:ln>
                  <a:noFill/>
                </a:ln>
                <a:solidFill>
                  <a:srgbClr val="222222"/>
                </a:solidFill>
                <a:effectLst/>
                <a:latin typeface="Times New Roman" pitchFamily="18" charset="0"/>
                <a:cs typeface="Times New Roman" pitchFamily="18" charset="0"/>
              </a:rPr>
            </a:br>
            <a:r>
              <a:rPr kumimoji="0" lang="en-US" sz="2400" b="0" i="0" u="none" strike="noStrike" cap="none" normalizeH="0" baseline="0" dirty="0" smtClean="0">
                <a:ln>
                  <a:noFill/>
                </a:ln>
                <a:solidFill>
                  <a:srgbClr val="222222"/>
                </a:solidFill>
                <a:effectLst/>
                <a:latin typeface="Times New Roman" pitchFamily="18" charset="0"/>
                <a:cs typeface="Times New Roman" pitchFamily="18" charset="0"/>
              </a:rPr>
              <a:t>“STORE” – moves data from a register to the memory banks</a:t>
            </a:r>
            <a:br>
              <a:rPr kumimoji="0" lang="en-US" sz="2400" b="0" i="0" u="none" strike="noStrike" cap="none" normalizeH="0" baseline="0" dirty="0" smtClean="0">
                <a:ln>
                  <a:noFill/>
                </a:ln>
                <a:solidFill>
                  <a:srgbClr val="222222"/>
                </a:solidFill>
                <a:effectLst/>
                <a:latin typeface="Times New Roman" pitchFamily="18" charset="0"/>
                <a:cs typeface="Times New Roman" pitchFamily="18" charset="0"/>
              </a:rPr>
            </a:br>
            <a:r>
              <a:rPr kumimoji="0" lang="en-US" sz="2400" b="0" i="0" u="none" strike="noStrike" cap="none" normalizeH="0" baseline="0" dirty="0" smtClean="0">
                <a:ln>
                  <a:noFill/>
                </a:ln>
                <a:solidFill>
                  <a:srgbClr val="222222"/>
                </a:solidFill>
                <a:effectLst/>
                <a:latin typeface="Times New Roman" pitchFamily="18" charset="0"/>
                <a:cs typeface="Times New Roman" pitchFamily="18" charset="0"/>
              </a:rPr>
              <a:t>The main difference between RISC and CISC is the number of instructions and its complexity.</a:t>
            </a:r>
            <a:endParaRPr kumimoji="0" lang="en-US" sz="24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dirty="0" smtClean="0">
                <a:ln>
                  <a:noFill/>
                </a:ln>
                <a:solidFill>
                  <a:srgbClr val="222222"/>
                </a:solidFill>
                <a:effectLst/>
                <a:latin typeface="Roboto"/>
                <a:cs typeface="Arial" pitchFamily="34" charset="0"/>
              </a:rPr>
              <a:t>  </a:t>
            </a:r>
            <a:endParaRPr kumimoji="0" lang="en-US" sz="18400" b="0" i="0" u="none" strike="noStrike" cap="none" normalizeH="0" baseline="0" dirty="0" smtClean="0">
              <a:ln>
                <a:noFill/>
              </a:ln>
              <a:solidFill>
                <a:srgbClr val="222222"/>
              </a:solidFill>
              <a:effectLst/>
              <a:latin typeface="Roboto"/>
              <a:cs typeface="Arial" pitchFamily="34" charset="0"/>
            </a:endParaRPr>
          </a:p>
        </p:txBody>
      </p:sp>
      <p:pic>
        <p:nvPicPr>
          <p:cNvPr id="17410" name="Picture 2" descr="RISC Vs CISC"/>
          <p:cNvPicPr>
            <a:picLocks noChangeAspect="1" noChangeArrowheads="1"/>
          </p:cNvPicPr>
          <p:nvPr/>
        </p:nvPicPr>
        <p:blipFill>
          <a:blip r:embed="rId2"/>
          <a:srcRect/>
          <a:stretch>
            <a:fillRect/>
          </a:stretch>
        </p:blipFill>
        <p:spPr bwMode="auto">
          <a:xfrm>
            <a:off x="1357290" y="3415272"/>
            <a:ext cx="6143668" cy="3443878"/>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23528" y="1093845"/>
            <a:ext cx="8820472" cy="960328"/>
          </a:xfrm>
          <a:prstGeom prst="rect">
            <a:avLst/>
          </a:prstGeom>
        </p:spPr>
        <p:txBody>
          <a:bodyPr wrap="square">
            <a:spAutoFit/>
          </a:bodyPr>
          <a:lstStyle/>
          <a:p>
            <a:pPr>
              <a:lnSpc>
                <a:spcPct val="150000"/>
              </a:lnSpc>
            </a:pPr>
            <a:r>
              <a:rPr lang="en-IN" sz="2000" dirty="0" smtClean="0">
                <a:latin typeface="Times New Roman" pitchFamily="18" charset="0"/>
                <a:cs typeface="Times New Roman" pitchFamily="18" charset="0"/>
              </a:rPr>
              <a:t>Both </a:t>
            </a:r>
            <a:r>
              <a:rPr lang="en-IN" sz="2000" dirty="0">
                <a:latin typeface="Times New Roman" pitchFamily="18" charset="0"/>
                <a:cs typeface="Times New Roman" pitchFamily="18" charset="0"/>
              </a:rPr>
              <a:t>RISC and CISC architectures have been developed as an attempt to cover the semantic gap.</a:t>
            </a:r>
          </a:p>
        </p:txBody>
      </p:sp>
      <p:pic>
        <p:nvPicPr>
          <p:cNvPr id="19458" name="Picture 2" descr="Semantic Gap"/>
          <p:cNvPicPr>
            <a:picLocks noChangeAspect="1" noChangeArrowheads="1"/>
          </p:cNvPicPr>
          <p:nvPr/>
        </p:nvPicPr>
        <p:blipFill>
          <a:blip r:embed="rId2"/>
          <a:srcRect/>
          <a:stretch>
            <a:fillRect/>
          </a:stretch>
        </p:blipFill>
        <p:spPr bwMode="auto">
          <a:xfrm>
            <a:off x="818961" y="2072708"/>
            <a:ext cx="7829605" cy="2928958"/>
          </a:xfrm>
          <a:prstGeom prst="rect">
            <a:avLst/>
          </a:prstGeom>
          <a:noFill/>
        </p:spPr>
      </p:pic>
      <p:sp>
        <p:nvSpPr>
          <p:cNvPr id="5" name="Rectangle 4"/>
          <p:cNvSpPr/>
          <p:nvPr/>
        </p:nvSpPr>
        <p:spPr>
          <a:xfrm>
            <a:off x="4179902" y="5386344"/>
            <a:ext cx="1787573" cy="400110"/>
          </a:xfrm>
          <a:prstGeom prst="rect">
            <a:avLst/>
          </a:prstGeom>
        </p:spPr>
        <p:txBody>
          <a:bodyPr wrap="square">
            <a:spAutoFit/>
          </a:bodyPr>
          <a:lstStyle/>
          <a:p>
            <a:r>
              <a:rPr lang="en-IN" sz="2000" b="1" dirty="0" smtClean="0">
                <a:latin typeface="Times New Roman" pitchFamily="18" charset="0"/>
                <a:cs typeface="Times New Roman" pitchFamily="18" charset="0"/>
              </a:rPr>
              <a:t>Semantic </a:t>
            </a:r>
            <a:r>
              <a:rPr lang="en-IN" sz="2000" b="1" dirty="0">
                <a:latin typeface="Times New Roman" pitchFamily="18" charset="0"/>
                <a:cs typeface="Times New Roman" pitchFamily="18" charset="0"/>
              </a:rPr>
              <a:t>Gap</a:t>
            </a:r>
            <a:endParaRPr lang="en-IN" sz="2000" dirty="0">
              <a:latin typeface="Times New Roman" pitchFamily="18" charset="0"/>
              <a:cs typeface="Times New Roman" pitchFamily="18" charset="0"/>
            </a:endParaRPr>
          </a:p>
        </p:txBody>
      </p:sp>
      <p:sp>
        <p:nvSpPr>
          <p:cNvPr id="3" name="Rectangle 2"/>
          <p:cNvSpPr/>
          <p:nvPr/>
        </p:nvSpPr>
        <p:spPr>
          <a:xfrm>
            <a:off x="3274148" y="116632"/>
            <a:ext cx="3502882" cy="584775"/>
          </a:xfrm>
          <a:prstGeom prst="rect">
            <a:avLst/>
          </a:prstGeom>
        </p:spPr>
        <p:txBody>
          <a:bodyPr wrap="none">
            <a:spAutoFit/>
          </a:bodyPr>
          <a:lstStyle/>
          <a:p>
            <a:r>
              <a:rPr lang="en-IN" sz="3200" b="1" dirty="0">
                <a:solidFill>
                  <a:srgbClr val="006600"/>
                </a:solidFill>
                <a:latin typeface="Times New Roman" pitchFamily="18" charset="0"/>
                <a:cs typeface="Times New Roman" pitchFamily="18" charset="0"/>
              </a:rPr>
              <a:t>SEMANTIC GAP:</a:t>
            </a:r>
            <a:endParaRPr lang="en-IN" sz="3200" b="1" dirty="0">
              <a:solidFill>
                <a:srgbClr val="006600"/>
              </a:solidFill>
              <a:latin typeface="Times New Roman" pitchFamily="18" charset="0"/>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8176" y="404664"/>
            <a:ext cx="8484303" cy="7385227"/>
          </a:xfrm>
          <a:prstGeom prst="rect">
            <a:avLst/>
          </a:prstGeom>
        </p:spPr>
        <p:txBody>
          <a:bodyPr wrap="square">
            <a:spAutoFit/>
          </a:bodyPr>
          <a:lstStyle/>
          <a:p>
            <a:pPr marL="342900" indent="-342900" algn="just">
              <a:lnSpc>
                <a:spcPct val="130000"/>
              </a:lnSpc>
              <a:buFont typeface="Arial" pitchFamily="34" charset="0"/>
              <a:buChar char="•"/>
            </a:pPr>
            <a:r>
              <a:rPr lang="en-IN" sz="2400" dirty="0">
                <a:latin typeface="Times New Roman" pitchFamily="18" charset="0"/>
                <a:cs typeface="Times New Roman" pitchFamily="18" charset="0"/>
              </a:rPr>
              <a:t>With an objective of improving efficiency of software development, several powerful </a:t>
            </a:r>
            <a:r>
              <a:rPr lang="en-IN" sz="2400" dirty="0">
                <a:latin typeface="Times New Roman" pitchFamily="18" charset="0"/>
                <a:cs typeface="Times New Roman" pitchFamily="18" charset="0"/>
                <a:hlinkClick r:id="rId2"/>
              </a:rPr>
              <a:t>programming</a:t>
            </a:r>
            <a:r>
              <a:rPr lang="en-IN" sz="2400" dirty="0">
                <a:latin typeface="Times New Roman" pitchFamily="18" charset="0"/>
                <a:cs typeface="Times New Roman" pitchFamily="18" charset="0"/>
              </a:rPr>
              <a:t> languages have come up, viz., </a:t>
            </a:r>
            <a:r>
              <a:rPr lang="en-IN" sz="2400" dirty="0" err="1">
                <a:latin typeface="Times New Roman" pitchFamily="18" charset="0"/>
                <a:cs typeface="Times New Roman" pitchFamily="18" charset="0"/>
              </a:rPr>
              <a:t>Ada</a:t>
            </a:r>
            <a:r>
              <a:rPr lang="en-IN" sz="2400" dirty="0">
                <a:latin typeface="Times New Roman" pitchFamily="18" charset="0"/>
                <a:cs typeface="Times New Roman" pitchFamily="18" charset="0"/>
              </a:rPr>
              <a:t>, C, C++, Java, etc. </a:t>
            </a:r>
            <a:endParaRPr lang="en-IN" sz="2400" dirty="0" smtClean="0">
              <a:latin typeface="Times New Roman" pitchFamily="18" charset="0"/>
              <a:cs typeface="Times New Roman" pitchFamily="18" charset="0"/>
            </a:endParaRPr>
          </a:p>
          <a:p>
            <a:pPr marL="342900" indent="-342900" algn="just">
              <a:lnSpc>
                <a:spcPct val="130000"/>
              </a:lnSpc>
              <a:buFont typeface="Arial" pitchFamily="34" charset="0"/>
              <a:buChar char="•"/>
            </a:pPr>
            <a:r>
              <a:rPr lang="en-IN" sz="2400" dirty="0" smtClean="0">
                <a:latin typeface="Times New Roman" pitchFamily="18" charset="0"/>
                <a:cs typeface="Times New Roman" pitchFamily="18" charset="0"/>
              </a:rPr>
              <a:t>They </a:t>
            </a:r>
            <a:r>
              <a:rPr lang="en-IN" sz="2400" dirty="0">
                <a:latin typeface="Times New Roman" pitchFamily="18" charset="0"/>
                <a:cs typeface="Times New Roman" pitchFamily="18" charset="0"/>
              </a:rPr>
              <a:t>provide a high level of abstraction, conciseness and power. By this evolution the semantic gap grows. To enable efficient compilation of high level language programs, CISC and RISC designs are the two options</a:t>
            </a:r>
            <a:r>
              <a:rPr lang="en-IN" sz="2400" dirty="0" smtClean="0">
                <a:latin typeface="Times New Roman" pitchFamily="18" charset="0"/>
                <a:cs typeface="Times New Roman" pitchFamily="18" charset="0"/>
              </a:rPr>
              <a:t>.</a:t>
            </a:r>
          </a:p>
          <a:p>
            <a:pPr algn="just">
              <a:lnSpc>
                <a:spcPct val="130000"/>
              </a:lnSpc>
            </a:pPr>
            <a:r>
              <a:rPr lang="en-IN" sz="2400" b="1" dirty="0">
                <a:latin typeface="Times New Roman" pitchFamily="18" charset="0"/>
                <a:cs typeface="Times New Roman" pitchFamily="18" charset="0"/>
              </a:rPr>
              <a:t>The features of RISC include the following</a:t>
            </a:r>
          </a:p>
          <a:p>
            <a:pPr algn="just">
              <a:lnSpc>
                <a:spcPct val="130000"/>
              </a:lnSpc>
              <a:buFont typeface="Wingdings" pitchFamily="2" charset="2"/>
              <a:buChar char="Ø"/>
            </a:pPr>
            <a:r>
              <a:rPr lang="en-IN" sz="2400" dirty="0">
                <a:latin typeface="Times New Roman" pitchFamily="18" charset="0"/>
                <a:cs typeface="Times New Roman" pitchFamily="18" charset="0"/>
              </a:rPr>
              <a:t>The demand of decoding is less</a:t>
            </a:r>
          </a:p>
          <a:p>
            <a:pPr algn="just">
              <a:lnSpc>
                <a:spcPct val="130000"/>
              </a:lnSpc>
              <a:buFont typeface="Wingdings" pitchFamily="2" charset="2"/>
              <a:buChar char="Ø"/>
            </a:pPr>
            <a:r>
              <a:rPr lang="en-IN" sz="2400" dirty="0" smtClean="0">
                <a:latin typeface="Times New Roman" pitchFamily="18" charset="0"/>
                <a:cs typeface="Times New Roman" pitchFamily="18" charset="0"/>
              </a:rPr>
              <a:t>Uniform instruction set</a:t>
            </a:r>
          </a:p>
          <a:p>
            <a:pPr algn="just">
              <a:lnSpc>
                <a:spcPct val="130000"/>
              </a:lnSpc>
              <a:buFont typeface="Wingdings" pitchFamily="2" charset="2"/>
              <a:buChar char="Ø"/>
            </a:pPr>
            <a:r>
              <a:rPr lang="en-IN" sz="2400" dirty="0" smtClean="0">
                <a:latin typeface="Times New Roman" pitchFamily="18" charset="0"/>
                <a:cs typeface="Times New Roman" pitchFamily="18" charset="0"/>
              </a:rPr>
              <a:t>Few </a:t>
            </a:r>
            <a:r>
              <a:rPr lang="en-IN" sz="2400" dirty="0">
                <a:latin typeface="Times New Roman" pitchFamily="18" charset="0"/>
                <a:cs typeface="Times New Roman" pitchFamily="18" charset="0"/>
              </a:rPr>
              <a:t>data types in hardware</a:t>
            </a:r>
          </a:p>
          <a:p>
            <a:pPr algn="just">
              <a:lnSpc>
                <a:spcPct val="130000"/>
              </a:lnSpc>
              <a:buFont typeface="Wingdings" pitchFamily="2" charset="2"/>
              <a:buChar char="Ø"/>
            </a:pPr>
            <a:r>
              <a:rPr lang="en-IN" sz="2400" dirty="0">
                <a:latin typeface="Times New Roman" pitchFamily="18" charset="0"/>
                <a:cs typeface="Times New Roman" pitchFamily="18" charset="0"/>
              </a:rPr>
              <a:t>General purpose register Identical</a:t>
            </a:r>
          </a:p>
          <a:p>
            <a:pPr algn="just">
              <a:lnSpc>
                <a:spcPct val="130000"/>
              </a:lnSpc>
              <a:buFont typeface="Wingdings" pitchFamily="2" charset="2"/>
              <a:buChar char="Ø"/>
            </a:pPr>
            <a:r>
              <a:rPr lang="en-IN" sz="2400" dirty="0" smtClean="0">
                <a:latin typeface="Times New Roman" pitchFamily="18" charset="0"/>
                <a:cs typeface="Times New Roman" pitchFamily="18" charset="0"/>
              </a:rPr>
              <a:t>Simple </a:t>
            </a:r>
            <a:r>
              <a:rPr lang="en-IN" sz="2400" dirty="0">
                <a:latin typeface="Times New Roman" pitchFamily="18" charset="0"/>
                <a:cs typeface="Times New Roman" pitchFamily="18" charset="0"/>
              </a:rPr>
              <a:t>addressing nodes</a:t>
            </a:r>
          </a:p>
          <a:p>
            <a:pPr>
              <a:lnSpc>
                <a:spcPct val="130000"/>
              </a:lnSpc>
            </a:pPr>
            <a:endParaRPr lang="en-IN" dirty="0"/>
          </a:p>
          <a:p>
            <a:pPr>
              <a:lnSpc>
                <a:spcPct val="130000"/>
              </a:lnSpc>
            </a:pPr>
            <a:r>
              <a:rPr lang="en-IN" dirty="0" smtClean="0"/>
              <a:t/>
            </a:r>
            <a:br>
              <a:rPr lang="en-IN" dirty="0" smtClean="0"/>
            </a:br>
            <a:endParaRPr lang="en-IN" dirty="0"/>
          </a:p>
        </p:txBody>
      </p:sp>
      <p:sp>
        <p:nvSpPr>
          <p:cNvPr id="3" name="Rectangle 2"/>
          <p:cNvSpPr/>
          <p:nvPr/>
        </p:nvSpPr>
        <p:spPr>
          <a:xfrm>
            <a:off x="3274148" y="12294"/>
            <a:ext cx="3502882" cy="584775"/>
          </a:xfrm>
          <a:prstGeom prst="rect">
            <a:avLst/>
          </a:prstGeom>
        </p:spPr>
        <p:txBody>
          <a:bodyPr wrap="none">
            <a:spAutoFit/>
          </a:bodyPr>
          <a:lstStyle/>
          <a:p>
            <a:r>
              <a:rPr lang="en-IN" sz="3200" b="1" dirty="0">
                <a:solidFill>
                  <a:srgbClr val="006600"/>
                </a:solidFill>
                <a:latin typeface="Times New Roman" pitchFamily="18" charset="0"/>
                <a:cs typeface="Times New Roman" pitchFamily="18" charset="0"/>
              </a:rPr>
              <a:t>SEMANTIC GAP:</a:t>
            </a:r>
            <a:endParaRPr lang="en-IN" sz="3200" b="1" dirty="0">
              <a:solidFill>
                <a:srgbClr val="006600"/>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34" y="571480"/>
            <a:ext cx="8286808" cy="6258445"/>
          </a:xfrm>
          <a:prstGeom prst="rect">
            <a:avLst/>
          </a:prstGeom>
        </p:spPr>
        <p:txBody>
          <a:bodyPr wrap="square">
            <a:spAutoFit/>
          </a:bodyPr>
          <a:lstStyle/>
          <a:p>
            <a:pPr marL="173038" indent="-173038" algn="just">
              <a:lnSpc>
                <a:spcPct val="120000"/>
              </a:lnSpc>
              <a:buFont typeface="Arial" pitchFamily="34" charset="0"/>
              <a:buChar char="•"/>
            </a:pPr>
            <a:r>
              <a:rPr lang="en-IN" sz="2400" dirty="0" smtClean="0">
                <a:latin typeface="Times New Roman" pitchFamily="18" charset="0"/>
                <a:cs typeface="Times New Roman" pitchFamily="18" charset="0"/>
              </a:rPr>
              <a:t>RISC(Reduced </a:t>
            </a:r>
            <a:r>
              <a:rPr lang="en-IN" sz="2400" dirty="0">
                <a:latin typeface="Times New Roman" pitchFamily="18" charset="0"/>
                <a:cs typeface="Times New Roman" pitchFamily="18" charset="0"/>
              </a:rPr>
              <a:t>instruction set computing)architecture has a set of instructions, so high-level language compilers can produce more efficient code</a:t>
            </a:r>
          </a:p>
          <a:p>
            <a:pPr marL="173038" indent="-173038" algn="just">
              <a:lnSpc>
                <a:spcPct val="120000"/>
              </a:lnSpc>
              <a:buFont typeface="Arial" pitchFamily="34" charset="0"/>
              <a:buChar char="•"/>
            </a:pPr>
            <a:r>
              <a:rPr lang="en-IN" sz="2400" dirty="0">
                <a:latin typeface="Times New Roman" pitchFamily="18" charset="0"/>
                <a:cs typeface="Times New Roman" pitchFamily="18" charset="0"/>
              </a:rPr>
              <a:t>It allows freedom of using the space on microprocessors because of its simplicity.</a:t>
            </a:r>
          </a:p>
          <a:p>
            <a:pPr marL="173038" indent="-173038" algn="just">
              <a:lnSpc>
                <a:spcPct val="120000"/>
              </a:lnSpc>
              <a:buFont typeface="Arial" pitchFamily="34" charset="0"/>
              <a:buChar char="•"/>
            </a:pPr>
            <a:r>
              <a:rPr lang="en-IN" sz="2400" dirty="0">
                <a:latin typeface="Times New Roman" pitchFamily="18" charset="0"/>
                <a:cs typeface="Times New Roman" pitchFamily="18" charset="0"/>
              </a:rPr>
              <a:t>Many RISC processors use the registers for passing arguments and holding the local variables.</a:t>
            </a:r>
          </a:p>
          <a:p>
            <a:pPr marL="173038" indent="-173038" algn="just">
              <a:lnSpc>
                <a:spcPct val="120000"/>
              </a:lnSpc>
              <a:buFont typeface="Arial" pitchFamily="34" charset="0"/>
              <a:buChar char="•"/>
            </a:pPr>
            <a:r>
              <a:rPr lang="en-IN" sz="2400" dirty="0">
                <a:latin typeface="Times New Roman" pitchFamily="18" charset="0"/>
                <a:cs typeface="Times New Roman" pitchFamily="18" charset="0"/>
              </a:rPr>
              <a:t>RISC functions use only a few parameters, and the RISC processors cannot use the call instructions, and therefore, use a fixed length instruction which is easy to pipeline.</a:t>
            </a:r>
          </a:p>
          <a:p>
            <a:pPr marL="173038" indent="-173038" algn="just">
              <a:lnSpc>
                <a:spcPct val="120000"/>
              </a:lnSpc>
              <a:buFont typeface="Arial" pitchFamily="34" charset="0"/>
              <a:buChar char="•"/>
            </a:pPr>
            <a:r>
              <a:rPr lang="en-IN" sz="2400" dirty="0">
                <a:latin typeface="Times New Roman" pitchFamily="18" charset="0"/>
                <a:cs typeface="Times New Roman" pitchFamily="18" charset="0"/>
              </a:rPr>
              <a:t>The speed of the operation can be maximized and the execution time can be minimized.</a:t>
            </a:r>
            <a:br>
              <a:rPr lang="en-IN" sz="2400" dirty="0">
                <a:latin typeface="Times New Roman" pitchFamily="18" charset="0"/>
                <a:cs typeface="Times New Roman" pitchFamily="18" charset="0"/>
              </a:rPr>
            </a:br>
            <a:r>
              <a:rPr lang="en-IN" sz="2400" dirty="0">
                <a:latin typeface="Times New Roman" pitchFamily="18" charset="0"/>
                <a:cs typeface="Times New Roman" pitchFamily="18" charset="0"/>
              </a:rPr>
              <a:t>Very less number of instructional formats, a few numbers of instructions and a few addressing modes are needed.</a:t>
            </a:r>
          </a:p>
        </p:txBody>
      </p:sp>
      <p:sp>
        <p:nvSpPr>
          <p:cNvPr id="3" name="Rectangle 2"/>
          <p:cNvSpPr/>
          <p:nvPr/>
        </p:nvSpPr>
        <p:spPr>
          <a:xfrm>
            <a:off x="0" y="0"/>
            <a:ext cx="9397145" cy="461665"/>
          </a:xfrm>
          <a:prstGeom prst="rect">
            <a:avLst/>
          </a:prstGeom>
        </p:spPr>
        <p:txBody>
          <a:bodyPr wrap="square">
            <a:spAutoFit/>
          </a:bodyPr>
          <a:lstStyle/>
          <a:p>
            <a:pPr algn="ctr"/>
            <a:r>
              <a:rPr lang="en-IN" sz="2400" b="1" dirty="0" smtClean="0">
                <a:solidFill>
                  <a:srgbClr val="006600"/>
                </a:solidFill>
                <a:latin typeface="Times New Roman" pitchFamily="18" charset="0"/>
                <a:cs typeface="Times New Roman" pitchFamily="18" charset="0"/>
              </a:rPr>
              <a:t>ADVANTAGES OF RISC ARCHITECTURE:</a:t>
            </a:r>
            <a:endParaRPr lang="en-IN" sz="2400" dirty="0">
              <a:solidFill>
                <a:srgbClr val="006600"/>
              </a:solidFill>
              <a:latin typeface="Times New Roman" pitchFamily="18" charset="0"/>
              <a:cs typeface="Times New Roman"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111</TotalTime>
  <Words>1098</Words>
  <Application>Microsoft Office PowerPoint</Application>
  <PresentationFormat>On-screen Show (4:3)</PresentationFormat>
  <Paragraphs>120</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deepakdevika</dc:creator>
  <cp:lastModifiedBy>emi</cp:lastModifiedBy>
  <cp:revision>26</cp:revision>
  <dcterms:created xsi:type="dcterms:W3CDTF">2021-02-26T04:58:35Z</dcterms:created>
  <dcterms:modified xsi:type="dcterms:W3CDTF">2021-04-15T05:57:22Z</dcterms:modified>
</cp:coreProperties>
</file>