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302" r:id="rId35"/>
    <p:sldId id="298" r:id="rId36"/>
    <p:sldId id="299" r:id="rId37"/>
    <p:sldId id="321" r:id="rId38"/>
    <p:sldId id="304" r:id="rId39"/>
    <p:sldId id="301" r:id="rId40"/>
    <p:sldId id="305" r:id="rId41"/>
    <p:sldId id="306" r:id="rId42"/>
    <p:sldId id="308" r:id="rId43"/>
    <p:sldId id="310" r:id="rId44"/>
    <p:sldId id="313" r:id="rId45"/>
    <p:sldId id="315" r:id="rId46"/>
    <p:sldId id="316" r:id="rId47"/>
    <p:sldId id="317" r:id="rId48"/>
    <p:sldId id="318" r:id="rId49"/>
    <p:sldId id="319" r:id="rId50"/>
    <p:sldId id="322" r:id="rId51"/>
    <p:sldId id="323" r:id="rId52"/>
    <p:sldId id="324" r:id="rId53"/>
    <p:sldId id="325" r:id="rId54"/>
    <p:sldId id="326" r:id="rId55"/>
    <p:sldId id="327" r:id="rId56"/>
    <p:sldId id="328" r:id="rId57"/>
    <p:sldId id="329" r:id="rId58"/>
    <p:sldId id="330" r:id="rId59"/>
    <p:sldId id="332" r:id="rId60"/>
    <p:sldId id="333" r:id="rId61"/>
    <p:sldId id="334" r:id="rId62"/>
    <p:sldId id="337" r:id="rId63"/>
    <p:sldId id="338" r:id="rId64"/>
    <p:sldId id="339" r:id="rId65"/>
    <p:sldId id="340" r:id="rId66"/>
    <p:sldId id="343" r:id="rId67"/>
    <p:sldId id="344" r:id="rId68"/>
    <p:sldId id="345" r:id="rId69"/>
    <p:sldId id="346" r:id="rId70"/>
    <p:sldId id="347" r:id="rId71"/>
    <p:sldId id="348" r:id="rId72"/>
    <p:sldId id="349" r:id="rId73"/>
    <p:sldId id="350" r:id="rId74"/>
    <p:sldId id="351" r:id="rId75"/>
    <p:sldId id="352" r:id="rId76"/>
    <p:sldId id="353" r:id="rId77"/>
    <p:sldId id="354" r:id="rId78"/>
    <p:sldId id="355" r:id="rId79"/>
    <p:sldId id="276"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365"/>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F75E48-E55F-42DE-8CDF-C465E709637D}" type="datetimeFigureOut">
              <a:rPr lang="en-US" smtClean="0"/>
              <a:t>5/5/2021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3670C2-4EB3-4100-8EF4-931E86810327}" type="slidenum">
              <a:rPr lang="en-US" smtClean="0"/>
              <a:t>‹#›</a:t>
            </a:fld>
            <a:endParaRPr lang="en-US"/>
          </a:p>
        </p:txBody>
      </p:sp>
    </p:spTree>
    <p:extLst>
      <p:ext uri="{BB962C8B-B14F-4D97-AF65-F5344CB8AC3E}">
        <p14:creationId xmlns:p14="http://schemas.microsoft.com/office/powerpoint/2010/main" val="327417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6D5DC2-45CD-47C4-BA97-9F041BBDC265}" type="datetime1">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40E3C-D099-4FD6-9521-3112C0DD2A3A}" type="slidenum">
              <a:rPr lang="en-US" smtClean="0"/>
              <a:t>‹#›</a:t>
            </a:fld>
            <a:endParaRPr lang="en-US"/>
          </a:p>
        </p:txBody>
      </p:sp>
    </p:spTree>
    <p:extLst>
      <p:ext uri="{BB962C8B-B14F-4D97-AF65-F5344CB8AC3E}">
        <p14:creationId xmlns:p14="http://schemas.microsoft.com/office/powerpoint/2010/main" val="36082496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291AF0-E99A-4EB4-B7B5-A81D913BBB3D}" type="datetime1">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40E3C-D099-4FD6-9521-3112C0DD2A3A}" type="slidenum">
              <a:rPr lang="en-US" smtClean="0"/>
              <a:t>‹#›</a:t>
            </a:fld>
            <a:endParaRPr lang="en-US"/>
          </a:p>
        </p:txBody>
      </p:sp>
    </p:spTree>
    <p:extLst>
      <p:ext uri="{BB962C8B-B14F-4D97-AF65-F5344CB8AC3E}">
        <p14:creationId xmlns:p14="http://schemas.microsoft.com/office/powerpoint/2010/main" val="1481201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0AFFDB-1A54-4143-97E2-535DB39854F7}" type="datetime1">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40E3C-D099-4FD6-9521-3112C0DD2A3A}" type="slidenum">
              <a:rPr lang="en-US" smtClean="0"/>
              <a:t>‹#›</a:t>
            </a:fld>
            <a:endParaRPr lang="en-US"/>
          </a:p>
        </p:txBody>
      </p:sp>
    </p:spTree>
    <p:extLst>
      <p:ext uri="{BB962C8B-B14F-4D97-AF65-F5344CB8AC3E}">
        <p14:creationId xmlns:p14="http://schemas.microsoft.com/office/powerpoint/2010/main" val="780562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397450-23D5-4A9A-95EE-225F78B81B45}" type="datetime1">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40E3C-D099-4FD6-9521-3112C0DD2A3A}" type="slidenum">
              <a:rPr lang="en-US" smtClean="0"/>
              <a:t>‹#›</a:t>
            </a:fld>
            <a:endParaRPr lang="en-US"/>
          </a:p>
        </p:txBody>
      </p:sp>
    </p:spTree>
    <p:extLst>
      <p:ext uri="{BB962C8B-B14F-4D97-AF65-F5344CB8AC3E}">
        <p14:creationId xmlns:p14="http://schemas.microsoft.com/office/powerpoint/2010/main" val="204132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A241DD-9530-4D47-9696-F1FC8A496884}" type="datetime1">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40E3C-D099-4FD6-9521-3112C0DD2A3A}" type="slidenum">
              <a:rPr lang="en-US" smtClean="0"/>
              <a:t>‹#›</a:t>
            </a:fld>
            <a:endParaRPr lang="en-US"/>
          </a:p>
        </p:txBody>
      </p:sp>
    </p:spTree>
    <p:extLst>
      <p:ext uri="{BB962C8B-B14F-4D97-AF65-F5344CB8AC3E}">
        <p14:creationId xmlns:p14="http://schemas.microsoft.com/office/powerpoint/2010/main" val="401240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4B8AA4-EEF1-4F65-BC9D-E67EA6C597C2}" type="datetime1">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40E3C-D099-4FD6-9521-3112C0DD2A3A}" type="slidenum">
              <a:rPr lang="en-US" smtClean="0"/>
              <a:t>‹#›</a:t>
            </a:fld>
            <a:endParaRPr lang="en-US"/>
          </a:p>
        </p:txBody>
      </p:sp>
    </p:spTree>
    <p:extLst>
      <p:ext uri="{BB962C8B-B14F-4D97-AF65-F5344CB8AC3E}">
        <p14:creationId xmlns:p14="http://schemas.microsoft.com/office/powerpoint/2010/main" val="22136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7C96B9-E65D-43B3-B454-2B9483CA1368}" type="datetime1">
              <a:rPr lang="en-US" smtClean="0"/>
              <a:t>5/5/2021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A40E3C-D099-4FD6-9521-3112C0DD2A3A}" type="slidenum">
              <a:rPr lang="en-US" smtClean="0"/>
              <a:t>‹#›</a:t>
            </a:fld>
            <a:endParaRPr lang="en-US"/>
          </a:p>
        </p:txBody>
      </p:sp>
    </p:spTree>
    <p:extLst>
      <p:ext uri="{BB962C8B-B14F-4D97-AF65-F5344CB8AC3E}">
        <p14:creationId xmlns:p14="http://schemas.microsoft.com/office/powerpoint/2010/main" val="46253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886BBD-E464-41E2-849E-1186D6B3E2AC}" type="datetime1">
              <a:rPr lang="en-US" smtClean="0"/>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A40E3C-D099-4FD6-9521-3112C0DD2A3A}" type="slidenum">
              <a:rPr lang="en-US" smtClean="0"/>
              <a:t>‹#›</a:t>
            </a:fld>
            <a:endParaRPr lang="en-US"/>
          </a:p>
        </p:txBody>
      </p:sp>
    </p:spTree>
    <p:extLst>
      <p:ext uri="{BB962C8B-B14F-4D97-AF65-F5344CB8AC3E}">
        <p14:creationId xmlns:p14="http://schemas.microsoft.com/office/powerpoint/2010/main" val="1311671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8B9A2-CF53-42EE-A6B5-A5A0486C121D}" type="datetime1">
              <a:rPr lang="en-US" smtClean="0"/>
              <a:t>5/5/2021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A40E3C-D099-4FD6-9521-3112C0DD2A3A}" type="slidenum">
              <a:rPr lang="en-US" smtClean="0"/>
              <a:t>‹#›</a:t>
            </a:fld>
            <a:endParaRPr lang="en-US"/>
          </a:p>
        </p:txBody>
      </p:sp>
    </p:spTree>
    <p:extLst>
      <p:ext uri="{BB962C8B-B14F-4D97-AF65-F5344CB8AC3E}">
        <p14:creationId xmlns:p14="http://schemas.microsoft.com/office/powerpoint/2010/main" val="706220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C8A330-113B-48F2-9925-B6885961A107}" type="datetime1">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40E3C-D099-4FD6-9521-3112C0DD2A3A}" type="slidenum">
              <a:rPr lang="en-US" smtClean="0"/>
              <a:t>‹#›</a:t>
            </a:fld>
            <a:endParaRPr lang="en-US"/>
          </a:p>
        </p:txBody>
      </p:sp>
    </p:spTree>
    <p:extLst>
      <p:ext uri="{BB962C8B-B14F-4D97-AF65-F5344CB8AC3E}">
        <p14:creationId xmlns:p14="http://schemas.microsoft.com/office/powerpoint/2010/main" val="62469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F8BE9E-D618-444D-A933-0BCCC12C873B}" type="datetime1">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40E3C-D099-4FD6-9521-3112C0DD2A3A}" type="slidenum">
              <a:rPr lang="en-US" smtClean="0"/>
              <a:t>‹#›</a:t>
            </a:fld>
            <a:endParaRPr lang="en-US"/>
          </a:p>
        </p:txBody>
      </p:sp>
    </p:spTree>
    <p:extLst>
      <p:ext uri="{BB962C8B-B14F-4D97-AF65-F5344CB8AC3E}">
        <p14:creationId xmlns:p14="http://schemas.microsoft.com/office/powerpoint/2010/main" val="377956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BE24EE-CF97-4B93-B3E8-09BE3F6AF480}" type="datetime1">
              <a:rPr lang="en-US" smtClean="0"/>
              <a:t>5/5/2021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40E3C-D099-4FD6-9521-3112C0DD2A3A}" type="slidenum">
              <a:rPr lang="en-US" smtClean="0"/>
              <a:t>‹#›</a:t>
            </a:fld>
            <a:endParaRPr lang="en-US"/>
          </a:p>
        </p:txBody>
      </p:sp>
      <p:pic>
        <p:nvPicPr>
          <p:cNvPr id="7" name="Picture 6" descr="C:\Users\sys\Downloads\SIST_17-7-2018.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5464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809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 Target="slide7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524000"/>
            <a:ext cx="9144000" cy="1752600"/>
          </a:xfrm>
        </p:spPr>
        <p:txBody>
          <a:bodyPr>
            <a:normAutofit/>
          </a:bodyPr>
          <a:lstStyle/>
          <a:p>
            <a:r>
              <a:rPr lang="en-US" sz="4000" b="1" dirty="0">
                <a:solidFill>
                  <a:srgbClr val="006600"/>
                </a:solidFill>
                <a:latin typeface="Arial Narrow" pitchFamily="34" charset="0"/>
              </a:rPr>
              <a:t>SCSA1402</a:t>
            </a:r>
            <a:r>
              <a:rPr lang="en-US" altLang="en-US" sz="4000" b="1" dirty="0" smtClean="0">
                <a:solidFill>
                  <a:srgbClr val="006600"/>
                </a:solidFill>
                <a:latin typeface="Arial Narrow" pitchFamily="34" charset="0"/>
              </a:rPr>
              <a:t>-</a:t>
            </a:r>
            <a:r>
              <a:rPr lang="en-US" sz="4000" b="1" dirty="0" smtClean="0">
                <a:solidFill>
                  <a:srgbClr val="006600"/>
                </a:solidFill>
                <a:latin typeface="Arial Narrow" pitchFamily="34" charset="0"/>
              </a:rPr>
              <a:t>COMPUTER </a:t>
            </a:r>
            <a:r>
              <a:rPr lang="en-US" sz="4000" b="1" dirty="0">
                <a:solidFill>
                  <a:srgbClr val="006600"/>
                </a:solidFill>
                <a:latin typeface="Arial Narrow" pitchFamily="34" charset="0"/>
              </a:rPr>
              <a:t>ARCHITECTURE AND ORGANIZATION</a:t>
            </a:r>
            <a:endParaRPr lang="en-US" altLang="en-US" sz="4000" b="1" dirty="0">
              <a:solidFill>
                <a:srgbClr val="006600"/>
              </a:solidFill>
              <a:latin typeface="Arial Narrow" pitchFamily="34" charset="0"/>
            </a:endParaRPr>
          </a:p>
        </p:txBody>
      </p:sp>
      <p:sp>
        <p:nvSpPr>
          <p:cNvPr id="3" name="Subtitle 2"/>
          <p:cNvSpPr>
            <a:spLocks noGrp="1"/>
          </p:cNvSpPr>
          <p:nvPr>
            <p:ph type="subTitle" idx="1"/>
          </p:nvPr>
        </p:nvSpPr>
        <p:spPr>
          <a:xfrm>
            <a:off x="52388" y="4114800"/>
            <a:ext cx="9144000" cy="2895600"/>
          </a:xfrm>
        </p:spPr>
        <p:txBody>
          <a:bodyPr rtlCol="0">
            <a:normAutofit/>
          </a:bodyPr>
          <a:lstStyle/>
          <a:p>
            <a:pPr eaLnBrk="1" fontAlgn="auto" hangingPunct="1">
              <a:spcAft>
                <a:spcPts val="0"/>
              </a:spcAft>
              <a:buFont typeface="Arial" panose="020B0604020202020204" pitchFamily="34" charset="0"/>
              <a:buNone/>
              <a:defRPr/>
            </a:pPr>
            <a:endParaRPr lang="en-US" dirty="0">
              <a:solidFill>
                <a:schemeClr val="tx1"/>
              </a:solidFill>
              <a:latin typeface="Arial Narrow" pitchFamily="34" charset="0"/>
            </a:endParaRPr>
          </a:p>
        </p:txBody>
      </p:sp>
      <p:pic>
        <p:nvPicPr>
          <p:cNvPr id="205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165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98CE23B2-5E61-40D1-87DC-42095EE84C4A}" type="slidenum">
              <a:rPr lang="en-US" smtClean="0"/>
              <a:t>1</a:t>
            </a:fld>
            <a:endParaRPr lang="en-US"/>
          </a:p>
        </p:txBody>
      </p:sp>
      <p:sp>
        <p:nvSpPr>
          <p:cNvPr id="5" name="Rectangle 4"/>
          <p:cNvSpPr/>
          <p:nvPr/>
        </p:nvSpPr>
        <p:spPr>
          <a:xfrm>
            <a:off x="0" y="3236904"/>
            <a:ext cx="9144000" cy="584775"/>
          </a:xfrm>
          <a:prstGeom prst="rect">
            <a:avLst/>
          </a:prstGeom>
        </p:spPr>
        <p:txBody>
          <a:bodyPr wrap="square">
            <a:spAutoFit/>
          </a:bodyPr>
          <a:lstStyle/>
          <a:p>
            <a:pPr algn="ctr"/>
            <a:r>
              <a:rPr lang="en-US" sz="3200" b="1" dirty="0" smtClean="0">
                <a:solidFill>
                  <a:srgbClr val="002060"/>
                </a:solidFill>
                <a:latin typeface="Arial Narrow" pitchFamily="34" charset="0"/>
              </a:rPr>
              <a:t>UNIT III MEMORY ORGANIZATION</a:t>
            </a:r>
            <a:endParaRPr lang="en-US" sz="3200" b="1" dirty="0">
              <a:solidFill>
                <a:srgbClr val="002060"/>
              </a:solidFill>
              <a:latin typeface="Arial Narrow" pitchFamily="34" charset="0"/>
            </a:endParaRPr>
          </a:p>
        </p:txBody>
      </p:sp>
    </p:spTree>
    <p:extLst>
      <p:ext uri="{BB962C8B-B14F-4D97-AF65-F5344CB8AC3E}">
        <p14:creationId xmlns:p14="http://schemas.microsoft.com/office/powerpoint/2010/main" val="568884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5A40E3C-D099-4FD6-9521-3112C0DD2A3A}" type="slidenum">
              <a:rPr lang="en-US" smtClean="0"/>
              <a:t>10</a:t>
            </a:fld>
            <a:endParaRPr lang="en-US"/>
          </a:p>
        </p:txBody>
      </p:sp>
      <p:sp>
        <p:nvSpPr>
          <p:cNvPr id="3" name="TextBox 2"/>
          <p:cNvSpPr txBox="1"/>
          <p:nvPr/>
        </p:nvSpPr>
        <p:spPr>
          <a:xfrm>
            <a:off x="152400" y="914400"/>
            <a:ext cx="8991600" cy="5815375"/>
          </a:xfrm>
          <a:prstGeom prst="rect">
            <a:avLst/>
          </a:prstGeom>
          <a:noFill/>
        </p:spPr>
        <p:txBody>
          <a:bodyPr wrap="square" rtlCol="0">
            <a:spAutoFit/>
          </a:bodyPr>
          <a:lstStyle/>
          <a:p>
            <a:pPr marL="342900" indent="-342900">
              <a:lnSpc>
                <a:spcPct val="130000"/>
              </a:lnSpc>
              <a:buFont typeface="Arial" pitchFamily="34" charset="0"/>
              <a:buChar char="•"/>
            </a:pPr>
            <a:r>
              <a:rPr lang="en-US" dirty="0" smtClean="0">
                <a:latin typeface="Arial Narrow" pitchFamily="34" charset="0"/>
              </a:rPr>
              <a:t>Cache stores s</a:t>
            </a:r>
            <a:r>
              <a:rPr lang="en-US" dirty="0" smtClean="0">
                <a:solidFill>
                  <a:srgbClr val="C00000"/>
                </a:solidFill>
                <a:latin typeface="Arial Narrow" pitchFamily="34" charset="0"/>
              </a:rPr>
              <a:t>egments of program currently being executed in the CPU</a:t>
            </a:r>
            <a:r>
              <a:rPr lang="en-US" dirty="0" smtClean="0">
                <a:latin typeface="Arial Narrow" pitchFamily="34" charset="0"/>
              </a:rPr>
              <a:t>.</a:t>
            </a:r>
          </a:p>
          <a:p>
            <a:pPr marL="342900" indent="-342900">
              <a:lnSpc>
                <a:spcPct val="130000"/>
              </a:lnSpc>
              <a:buFont typeface="Arial" pitchFamily="34" charset="0"/>
              <a:buChar char="•"/>
            </a:pPr>
            <a:r>
              <a:rPr lang="en-US" dirty="0" smtClean="0">
                <a:latin typeface="Arial Narrow" pitchFamily="34" charset="0"/>
              </a:rPr>
              <a:t>The I/O processor manages data transfer between auxiliary memory and main memory.</a:t>
            </a:r>
          </a:p>
          <a:p>
            <a:pPr marL="342900" indent="-342900" algn="just">
              <a:lnSpc>
                <a:spcPct val="130000"/>
              </a:lnSpc>
              <a:buFont typeface="Arial" pitchFamily="34" charset="0"/>
              <a:buChar char="•"/>
            </a:pPr>
            <a:r>
              <a:rPr lang="en-US" dirty="0">
                <a:latin typeface="Arial Narrow" pitchFamily="34" charset="0"/>
              </a:rPr>
              <a:t>As the storage capacity of the memory  increases, the cost per bit for storing binary information decreases and the access time of the memory becomes longer.</a:t>
            </a:r>
          </a:p>
          <a:p>
            <a:pPr marL="342900" indent="-342900" algn="just">
              <a:lnSpc>
                <a:spcPct val="130000"/>
              </a:lnSpc>
              <a:buFont typeface="Arial" pitchFamily="34" charset="0"/>
              <a:buChar char="•"/>
            </a:pPr>
            <a:r>
              <a:rPr lang="en-US" dirty="0">
                <a:latin typeface="Arial Narrow" pitchFamily="34" charset="0"/>
              </a:rPr>
              <a:t>The </a:t>
            </a:r>
            <a:r>
              <a:rPr lang="en-US" dirty="0">
                <a:solidFill>
                  <a:srgbClr val="C00000"/>
                </a:solidFill>
                <a:latin typeface="Arial Narrow" pitchFamily="34" charset="0"/>
              </a:rPr>
              <a:t>auxiliary memory has a large capacity storage  relatively inexpensive, but has low access speed compared  to main memory. </a:t>
            </a:r>
          </a:p>
          <a:p>
            <a:pPr marL="342900" indent="-342900" algn="just">
              <a:lnSpc>
                <a:spcPct val="130000"/>
              </a:lnSpc>
              <a:buFont typeface="Arial" pitchFamily="34" charset="0"/>
              <a:buChar char="•"/>
            </a:pPr>
            <a:r>
              <a:rPr lang="en-US" dirty="0">
                <a:latin typeface="Arial Narrow" pitchFamily="34" charset="0"/>
              </a:rPr>
              <a:t>The </a:t>
            </a:r>
            <a:r>
              <a:rPr lang="en-US" dirty="0">
                <a:solidFill>
                  <a:srgbClr val="C00000"/>
                </a:solidFill>
                <a:latin typeface="Arial Narrow" pitchFamily="34" charset="0"/>
              </a:rPr>
              <a:t>cache is  very small  relatively expensive and has very high access speed</a:t>
            </a:r>
            <a:r>
              <a:rPr lang="en-US" dirty="0">
                <a:latin typeface="Arial Narrow" pitchFamily="34" charset="0"/>
              </a:rPr>
              <a:t>.</a:t>
            </a:r>
          </a:p>
          <a:p>
            <a:pPr marL="342900" indent="-342900" algn="just">
              <a:lnSpc>
                <a:spcPct val="130000"/>
              </a:lnSpc>
              <a:buFont typeface="Arial" pitchFamily="34" charset="0"/>
              <a:buChar char="•"/>
            </a:pPr>
            <a:r>
              <a:rPr lang="en-US" dirty="0">
                <a:latin typeface="Arial Narrow" pitchFamily="34" charset="0"/>
              </a:rPr>
              <a:t>Goal of </a:t>
            </a:r>
            <a:r>
              <a:rPr lang="en-US" dirty="0">
                <a:solidFill>
                  <a:srgbClr val="C00000"/>
                </a:solidFill>
                <a:latin typeface="Arial Narrow" pitchFamily="34" charset="0"/>
              </a:rPr>
              <a:t>memory hierarch is to get highest possible average access speed while minimizing the total cost of the entire memory system</a:t>
            </a:r>
            <a:r>
              <a:rPr lang="en-US" dirty="0">
                <a:latin typeface="Arial Narrow" pitchFamily="34" charset="0"/>
              </a:rPr>
              <a:t>.</a:t>
            </a:r>
          </a:p>
          <a:p>
            <a:pPr marL="342900" indent="-342900" algn="just">
              <a:lnSpc>
                <a:spcPct val="130000"/>
              </a:lnSpc>
              <a:buFont typeface="Arial" pitchFamily="34" charset="0"/>
              <a:buChar char="•"/>
            </a:pPr>
            <a:r>
              <a:rPr lang="en-US" dirty="0">
                <a:latin typeface="Arial Narrow" pitchFamily="34" charset="0"/>
              </a:rPr>
              <a:t>The cache memory has an access time of 100ns while main memory has access time of 700ns.</a:t>
            </a:r>
          </a:p>
          <a:p>
            <a:pPr marL="342900" indent="-342900" algn="just">
              <a:lnSpc>
                <a:spcPct val="130000"/>
              </a:lnSpc>
              <a:buFont typeface="Arial" pitchFamily="34" charset="0"/>
              <a:buChar char="•"/>
            </a:pPr>
            <a:r>
              <a:rPr lang="en-US" dirty="0">
                <a:latin typeface="Arial Narrow" pitchFamily="34" charset="0"/>
              </a:rPr>
              <a:t>Many operating systems are designed to enable CPU to process a number of independent programs concurrently. This concept is called </a:t>
            </a:r>
            <a:r>
              <a:rPr lang="en-US" dirty="0">
                <a:solidFill>
                  <a:srgbClr val="C00000"/>
                </a:solidFill>
                <a:latin typeface="Arial Narrow" pitchFamily="34" charset="0"/>
              </a:rPr>
              <a:t>multiprogramming, refers to the existence of two or more programs in different parts of memory hierarchy at the same time</a:t>
            </a:r>
            <a:r>
              <a:rPr lang="en-US" dirty="0">
                <a:latin typeface="Arial Narrow" pitchFamily="34" charset="0"/>
              </a:rPr>
              <a:t>.</a:t>
            </a:r>
          </a:p>
          <a:p>
            <a:pPr marL="342900" indent="-342900" algn="just">
              <a:lnSpc>
                <a:spcPct val="130000"/>
              </a:lnSpc>
              <a:buFont typeface="Arial" pitchFamily="34" charset="0"/>
              <a:buChar char="•"/>
            </a:pPr>
            <a:r>
              <a:rPr lang="en-US" dirty="0">
                <a:latin typeface="Arial Narrow" pitchFamily="34" charset="0"/>
              </a:rPr>
              <a:t>This procedure keeps parts of computer busy working with several programs in sequence.</a:t>
            </a:r>
          </a:p>
          <a:p>
            <a:pPr marL="342900" indent="-342900" algn="just">
              <a:lnSpc>
                <a:spcPct val="130000"/>
              </a:lnSpc>
              <a:buFont typeface="Arial" pitchFamily="34" charset="0"/>
              <a:buChar char="•"/>
            </a:pPr>
            <a:r>
              <a:rPr lang="en-US" dirty="0">
                <a:solidFill>
                  <a:srgbClr val="C00000"/>
                </a:solidFill>
                <a:latin typeface="Arial Narrow" pitchFamily="34" charset="0"/>
              </a:rPr>
              <a:t>The part of computer system that </a:t>
            </a:r>
            <a:r>
              <a:rPr lang="en-US" dirty="0" smtClean="0">
                <a:solidFill>
                  <a:srgbClr val="C00000"/>
                </a:solidFill>
                <a:latin typeface="Arial Narrow" pitchFamily="34" charset="0"/>
              </a:rPr>
              <a:t>supervise </a:t>
            </a:r>
            <a:r>
              <a:rPr lang="en-US" dirty="0">
                <a:solidFill>
                  <a:srgbClr val="C00000"/>
                </a:solidFill>
                <a:latin typeface="Arial Narrow" pitchFamily="34" charset="0"/>
              </a:rPr>
              <a:t>the flow of information between the </a:t>
            </a:r>
            <a:r>
              <a:rPr lang="en-US" dirty="0" smtClean="0">
                <a:solidFill>
                  <a:srgbClr val="C00000"/>
                </a:solidFill>
                <a:latin typeface="Arial Narrow" pitchFamily="34" charset="0"/>
              </a:rPr>
              <a:t>auxiliary </a:t>
            </a:r>
            <a:r>
              <a:rPr lang="en-US" dirty="0">
                <a:solidFill>
                  <a:srgbClr val="C00000"/>
                </a:solidFill>
                <a:latin typeface="Arial Narrow" pitchFamily="34" charset="0"/>
              </a:rPr>
              <a:t>memory and main memory is called the memory management system.</a:t>
            </a:r>
          </a:p>
        </p:txBody>
      </p:sp>
      <p:sp>
        <p:nvSpPr>
          <p:cNvPr id="4" name="Rectangle 3"/>
          <p:cNvSpPr/>
          <p:nvPr/>
        </p:nvSpPr>
        <p:spPr>
          <a:xfrm>
            <a:off x="1676400" y="99384"/>
            <a:ext cx="7315199" cy="563231"/>
          </a:xfrm>
          <a:prstGeom prst="rect">
            <a:avLst/>
          </a:prstGeom>
        </p:spPr>
        <p:txBody>
          <a:bodyPr wrap="square">
            <a:spAutoFit/>
          </a:bodyPr>
          <a:lstStyle/>
          <a:p>
            <a:pPr algn="ctr" defTabSz="760413">
              <a:lnSpc>
                <a:spcPct val="85000"/>
              </a:lnSpc>
              <a:defRPr/>
            </a:pPr>
            <a:r>
              <a:rPr lang="en-US" altLang="ko-KR" sz="3600" b="1" dirty="0" smtClean="0">
                <a:solidFill>
                  <a:srgbClr val="006600"/>
                </a:solidFill>
                <a:latin typeface="Arial Narrow" pitchFamily="34" charset="0"/>
              </a:rPr>
              <a:t>MEMORY HIERARCHY CONTD.</a:t>
            </a:r>
            <a:endParaRPr lang="en-US" altLang="ko-KR" sz="3600" b="1" dirty="0">
              <a:solidFill>
                <a:srgbClr val="006600"/>
              </a:solidFill>
              <a:latin typeface="Arial Narrow" pitchFamily="34" charset="0"/>
            </a:endParaRPr>
          </a:p>
        </p:txBody>
      </p:sp>
    </p:spTree>
    <p:extLst>
      <p:ext uri="{BB962C8B-B14F-4D97-AF65-F5344CB8AC3E}">
        <p14:creationId xmlns:p14="http://schemas.microsoft.com/office/powerpoint/2010/main" val="3954822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5A40E3C-D099-4FD6-9521-3112C0DD2A3A}" type="slidenum">
              <a:rPr lang="en-US" smtClean="0"/>
              <a:t>11</a:t>
            </a:fld>
            <a:endParaRPr lang="en-US"/>
          </a:p>
        </p:txBody>
      </p:sp>
      <p:pic>
        <p:nvPicPr>
          <p:cNvPr id="3" name="Picture 7" descr="jmw2-bus"/>
          <p:cNvPicPr>
            <a:picLocks noChangeAspect="1" noChangeArrowheads="1"/>
          </p:cNvPicPr>
          <p:nvPr/>
        </p:nvPicPr>
        <p:blipFill>
          <a:blip r:embed="rId2">
            <a:extLst>
              <a:ext uri="{28A0092B-C50C-407E-A947-70E740481C1C}">
                <a14:useLocalDpi xmlns:a14="http://schemas.microsoft.com/office/drawing/2010/main" val="0"/>
              </a:ext>
            </a:extLst>
          </a:blip>
          <a:srcRect l="-1021" t="5025" r="3061" b="20560"/>
          <a:stretch>
            <a:fillRect/>
          </a:stretch>
        </p:blipFill>
        <p:spPr>
          <a:xfrm>
            <a:off x="450850" y="1517650"/>
            <a:ext cx="8153400" cy="4724400"/>
          </a:xfrm>
          <a:prstGeom prst="rect">
            <a:avLst/>
          </a:prstGeom>
          <a:noFill/>
        </p:spPr>
      </p:pic>
      <p:sp>
        <p:nvSpPr>
          <p:cNvPr id="4" name="Rectangle 3"/>
          <p:cNvSpPr/>
          <p:nvPr/>
        </p:nvSpPr>
        <p:spPr>
          <a:xfrm>
            <a:off x="1676400" y="99384"/>
            <a:ext cx="7315199" cy="563231"/>
          </a:xfrm>
          <a:prstGeom prst="rect">
            <a:avLst/>
          </a:prstGeom>
        </p:spPr>
        <p:txBody>
          <a:bodyPr wrap="square">
            <a:spAutoFit/>
          </a:bodyPr>
          <a:lstStyle/>
          <a:p>
            <a:pPr algn="ctr" defTabSz="760413">
              <a:lnSpc>
                <a:spcPct val="85000"/>
              </a:lnSpc>
              <a:defRPr/>
            </a:pPr>
            <a:r>
              <a:rPr lang="en-US" altLang="ko-KR" sz="3600" b="1" dirty="0" smtClean="0">
                <a:solidFill>
                  <a:srgbClr val="006600"/>
                </a:solidFill>
                <a:latin typeface="Arial Narrow" pitchFamily="34" charset="0"/>
              </a:rPr>
              <a:t>MEMORY HIERARCHY CONTD.</a:t>
            </a:r>
            <a:endParaRPr lang="en-US" altLang="ko-KR" sz="3600" b="1" dirty="0">
              <a:solidFill>
                <a:srgbClr val="006600"/>
              </a:solidFill>
              <a:latin typeface="Arial Narrow" pitchFamily="34" charset="0"/>
            </a:endParaRPr>
          </a:p>
        </p:txBody>
      </p:sp>
    </p:spTree>
    <p:extLst>
      <p:ext uri="{BB962C8B-B14F-4D97-AF65-F5344CB8AC3E}">
        <p14:creationId xmlns:p14="http://schemas.microsoft.com/office/powerpoint/2010/main" val="395482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5A40E3C-D099-4FD6-9521-3112C0DD2A3A}" type="slidenum">
              <a:rPr lang="en-US" sz="2000" smtClean="0">
                <a:solidFill>
                  <a:schemeClr val="tx1"/>
                </a:solidFill>
                <a:latin typeface="Arial Narrow" pitchFamily="34" charset="0"/>
              </a:rPr>
              <a:t>12</a:t>
            </a:fld>
            <a:endParaRPr lang="en-US" sz="2000">
              <a:solidFill>
                <a:schemeClr val="tx1"/>
              </a:solidFill>
              <a:latin typeface="Arial Narrow" pitchFamily="34" charset="0"/>
            </a:endParaRPr>
          </a:p>
        </p:txBody>
      </p:sp>
      <p:sp>
        <p:nvSpPr>
          <p:cNvPr id="4" name="Rectangle 4"/>
          <p:cNvSpPr>
            <a:spLocks noChangeArrowheads="1"/>
          </p:cNvSpPr>
          <p:nvPr/>
        </p:nvSpPr>
        <p:spPr bwMode="auto">
          <a:xfrm>
            <a:off x="1286669" y="695325"/>
            <a:ext cx="74755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lstStyle/>
          <a:p>
            <a:pPr marL="342900" indent="-342900">
              <a:spcBef>
                <a:spcPct val="20000"/>
              </a:spcBef>
            </a:pPr>
            <a:r>
              <a:rPr lang="en-US" sz="2000" dirty="0">
                <a:latin typeface="Arial Narrow" pitchFamily="34" charset="0"/>
                <a:cs typeface="Arial" pitchFamily="34" charset="0"/>
              </a:rPr>
              <a:t>Computers basically have </a:t>
            </a:r>
            <a:r>
              <a:rPr lang="en-US" sz="2000" u="sng" dirty="0">
                <a:latin typeface="Arial Narrow" pitchFamily="34" charset="0"/>
                <a:cs typeface="Arial" pitchFamily="34" charset="0"/>
              </a:rPr>
              <a:t>two-level</a:t>
            </a:r>
            <a:r>
              <a:rPr lang="en-US" sz="2000" dirty="0">
                <a:latin typeface="Arial Narrow" pitchFamily="34" charset="0"/>
                <a:cs typeface="Arial" pitchFamily="34" charset="0"/>
              </a:rPr>
              <a:t> storage:  </a:t>
            </a:r>
          </a:p>
        </p:txBody>
      </p:sp>
      <p:sp>
        <p:nvSpPr>
          <p:cNvPr id="5" name="Rectangle 35"/>
          <p:cNvSpPr>
            <a:spLocks noChangeArrowheads="1"/>
          </p:cNvSpPr>
          <p:nvPr/>
        </p:nvSpPr>
        <p:spPr bwMode="auto">
          <a:xfrm>
            <a:off x="4560888" y="2547938"/>
            <a:ext cx="1114068" cy="38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0953" tIns="39684" rIns="80953" bIns="39684">
            <a:spAutoFit/>
          </a:bodyPr>
          <a:lstStyle/>
          <a:p>
            <a:pPr defTabSz="681038"/>
            <a:r>
              <a:rPr lang="en-US" sz="2000">
                <a:latin typeface="Arial Narrow" pitchFamily="34" charset="0"/>
              </a:rPr>
              <a:t>Processor</a:t>
            </a:r>
          </a:p>
        </p:txBody>
      </p:sp>
      <p:sp>
        <p:nvSpPr>
          <p:cNvPr id="6" name="Line 37"/>
          <p:cNvSpPr>
            <a:spLocks noChangeShapeType="1"/>
          </p:cNvSpPr>
          <p:nvPr/>
        </p:nvSpPr>
        <p:spPr bwMode="auto">
          <a:xfrm>
            <a:off x="3733800" y="4110038"/>
            <a:ext cx="854075"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Narrow" pitchFamily="34" charset="0"/>
            </a:endParaRPr>
          </a:p>
        </p:txBody>
      </p:sp>
      <p:sp>
        <p:nvSpPr>
          <p:cNvPr id="7" name="Rectangle 38"/>
          <p:cNvSpPr>
            <a:spLocks noChangeArrowheads="1"/>
          </p:cNvSpPr>
          <p:nvPr/>
        </p:nvSpPr>
        <p:spPr bwMode="auto">
          <a:xfrm>
            <a:off x="4514850" y="2509838"/>
            <a:ext cx="1766888" cy="9525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Arial Narrow" pitchFamily="34" charset="0"/>
            </a:endParaRPr>
          </a:p>
        </p:txBody>
      </p:sp>
      <p:sp>
        <p:nvSpPr>
          <p:cNvPr id="8" name="Rectangle 39" descr="Pink tissue paper"/>
          <p:cNvSpPr>
            <a:spLocks noChangeArrowheads="1"/>
          </p:cNvSpPr>
          <p:nvPr/>
        </p:nvSpPr>
        <p:spPr bwMode="auto">
          <a:xfrm>
            <a:off x="4587875" y="3965575"/>
            <a:ext cx="1677988" cy="936625"/>
          </a:xfrm>
          <a:prstGeom prst="rect">
            <a:avLst/>
          </a:prstGeom>
          <a:blipFill dpi="0" rotWithShape="0">
            <a:blip r:embed="rId2"/>
            <a:srcRect/>
            <a:tile tx="0" ty="0" sx="100000" sy="100000" flip="none" algn="tl"/>
          </a:blipFill>
          <a:ln w="12700">
            <a:solidFill>
              <a:schemeClr val="tx1"/>
            </a:solidFill>
            <a:miter lim="800000"/>
            <a:headEnd/>
            <a:tailEnd/>
          </a:ln>
        </p:spPr>
        <p:txBody>
          <a:bodyPr wrap="none" anchor="ctr"/>
          <a:lstStyle/>
          <a:p>
            <a:endParaRPr lang="en-US" sz="2000">
              <a:latin typeface="Arial Narrow" pitchFamily="34" charset="0"/>
            </a:endParaRPr>
          </a:p>
        </p:txBody>
      </p:sp>
      <p:sp>
        <p:nvSpPr>
          <p:cNvPr id="9" name="Rectangle 40"/>
          <p:cNvSpPr>
            <a:spLocks noChangeArrowheads="1"/>
          </p:cNvSpPr>
          <p:nvPr/>
        </p:nvSpPr>
        <p:spPr bwMode="auto">
          <a:xfrm>
            <a:off x="3325813" y="5316538"/>
            <a:ext cx="4200525" cy="1060450"/>
          </a:xfrm>
          <a:prstGeom prst="rect">
            <a:avLst/>
          </a:prstGeom>
          <a:solidFill>
            <a:schemeClr val="accent1">
              <a:lumMod val="40000"/>
              <a:lumOff val="60000"/>
            </a:schemeClr>
          </a:solidFill>
          <a:ln w="50800">
            <a:solidFill>
              <a:srgbClr val="ADADAD"/>
            </a:solidFill>
            <a:miter lim="800000"/>
            <a:headEnd/>
            <a:tailEnd/>
          </a:ln>
          <a:effectLst/>
        </p:spPr>
        <p:txBody>
          <a:bodyPr wrap="none" anchor="ctr"/>
          <a:lstStyle/>
          <a:p>
            <a:pPr>
              <a:defRPr/>
            </a:pPr>
            <a:endParaRPr lang="en-US" sz="2000">
              <a:latin typeface="Arial Narrow" pitchFamily="34" charset="0"/>
            </a:endParaRPr>
          </a:p>
        </p:txBody>
      </p:sp>
      <p:sp>
        <p:nvSpPr>
          <p:cNvPr id="10" name="Rectangle 41"/>
          <p:cNvSpPr>
            <a:spLocks noChangeArrowheads="1"/>
          </p:cNvSpPr>
          <p:nvPr/>
        </p:nvSpPr>
        <p:spPr bwMode="auto">
          <a:xfrm>
            <a:off x="4660900" y="2986088"/>
            <a:ext cx="1270842" cy="38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0953" tIns="39684" rIns="80953" bIns="39684">
            <a:spAutoFit/>
          </a:bodyPr>
          <a:lstStyle/>
          <a:p>
            <a:pPr defTabSz="681038"/>
            <a:r>
              <a:rPr lang="en-US" sz="2000">
                <a:latin typeface="Arial Narrow" pitchFamily="34" charset="0"/>
              </a:rPr>
              <a:t>CU       ALU</a:t>
            </a:r>
          </a:p>
        </p:txBody>
      </p:sp>
      <p:sp>
        <p:nvSpPr>
          <p:cNvPr id="11" name="Rectangle 42"/>
          <p:cNvSpPr>
            <a:spLocks noChangeArrowheads="1"/>
          </p:cNvSpPr>
          <p:nvPr/>
        </p:nvSpPr>
        <p:spPr bwMode="auto">
          <a:xfrm>
            <a:off x="2595563" y="3538538"/>
            <a:ext cx="1162050" cy="1065212"/>
          </a:xfrm>
          <a:prstGeom prst="rect">
            <a:avLst/>
          </a:prstGeom>
          <a:noFill/>
          <a:ln w="508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Arial Narrow" pitchFamily="34" charset="0"/>
            </a:endParaRPr>
          </a:p>
        </p:txBody>
      </p:sp>
      <p:sp>
        <p:nvSpPr>
          <p:cNvPr id="12" name="Rectangle 43"/>
          <p:cNvSpPr>
            <a:spLocks noChangeArrowheads="1"/>
          </p:cNvSpPr>
          <p:nvPr/>
        </p:nvSpPr>
        <p:spPr bwMode="auto">
          <a:xfrm>
            <a:off x="2693988" y="3860800"/>
            <a:ext cx="735760" cy="38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80953" tIns="39684" rIns="80953" bIns="39684">
            <a:spAutoFit/>
          </a:bodyPr>
          <a:lstStyle/>
          <a:p>
            <a:pPr defTabSz="681038"/>
            <a:r>
              <a:rPr lang="en-US" sz="2000">
                <a:latin typeface="Arial Narrow" pitchFamily="34" charset="0"/>
              </a:rPr>
              <a:t>Inputs</a:t>
            </a:r>
          </a:p>
        </p:txBody>
      </p:sp>
      <p:sp>
        <p:nvSpPr>
          <p:cNvPr id="13" name="Rectangle 44"/>
          <p:cNvSpPr>
            <a:spLocks noChangeArrowheads="1"/>
          </p:cNvSpPr>
          <p:nvPr/>
        </p:nvSpPr>
        <p:spPr bwMode="auto">
          <a:xfrm>
            <a:off x="4719638" y="5613400"/>
            <a:ext cx="1633537" cy="511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0953" tIns="39684" rIns="80953" bIns="39684">
            <a:spAutoFit/>
          </a:bodyPr>
          <a:lstStyle/>
          <a:p>
            <a:pPr algn="ctr" defTabSz="681038"/>
            <a:r>
              <a:rPr lang="en-US" sz="2800" dirty="0">
                <a:latin typeface="Arial Narrow" pitchFamily="34" charset="0"/>
              </a:rPr>
              <a:t>Storage</a:t>
            </a:r>
          </a:p>
        </p:txBody>
      </p:sp>
      <p:sp>
        <p:nvSpPr>
          <p:cNvPr id="14" name="Rectangle 45"/>
          <p:cNvSpPr>
            <a:spLocks noChangeArrowheads="1"/>
          </p:cNvSpPr>
          <p:nvPr/>
        </p:nvSpPr>
        <p:spPr bwMode="auto">
          <a:xfrm>
            <a:off x="4803775" y="3995738"/>
            <a:ext cx="923311" cy="38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0953" tIns="39684" rIns="80953" bIns="39684">
            <a:spAutoFit/>
          </a:bodyPr>
          <a:lstStyle/>
          <a:p>
            <a:pPr defTabSz="681038"/>
            <a:r>
              <a:rPr lang="en-US" sz="2000">
                <a:latin typeface="Arial Narrow" pitchFamily="34" charset="0"/>
              </a:rPr>
              <a:t>Memory</a:t>
            </a:r>
          </a:p>
        </p:txBody>
      </p:sp>
      <p:sp>
        <p:nvSpPr>
          <p:cNvPr id="15" name="Line 46"/>
          <p:cNvSpPr>
            <a:spLocks noChangeShapeType="1"/>
          </p:cNvSpPr>
          <p:nvPr/>
        </p:nvSpPr>
        <p:spPr bwMode="auto">
          <a:xfrm>
            <a:off x="6281738" y="4110038"/>
            <a:ext cx="809625"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Narrow" pitchFamily="34" charset="0"/>
            </a:endParaRPr>
          </a:p>
        </p:txBody>
      </p:sp>
      <p:sp>
        <p:nvSpPr>
          <p:cNvPr id="16" name="Line 47"/>
          <p:cNvSpPr>
            <a:spLocks noChangeShapeType="1"/>
          </p:cNvSpPr>
          <p:nvPr/>
        </p:nvSpPr>
        <p:spPr bwMode="auto">
          <a:xfrm>
            <a:off x="4840288" y="3502025"/>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Narrow" pitchFamily="34" charset="0"/>
            </a:endParaRPr>
          </a:p>
        </p:txBody>
      </p:sp>
      <p:sp>
        <p:nvSpPr>
          <p:cNvPr id="17" name="Line 48"/>
          <p:cNvSpPr>
            <a:spLocks noChangeShapeType="1"/>
          </p:cNvSpPr>
          <p:nvPr/>
        </p:nvSpPr>
        <p:spPr bwMode="auto">
          <a:xfrm flipV="1">
            <a:off x="5024438" y="3473450"/>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Narrow" pitchFamily="34" charset="0"/>
            </a:endParaRPr>
          </a:p>
        </p:txBody>
      </p:sp>
      <p:sp>
        <p:nvSpPr>
          <p:cNvPr id="18" name="Line 49"/>
          <p:cNvSpPr>
            <a:spLocks noChangeShapeType="1"/>
          </p:cNvSpPr>
          <p:nvPr/>
        </p:nvSpPr>
        <p:spPr bwMode="auto">
          <a:xfrm>
            <a:off x="4872038" y="4921250"/>
            <a:ext cx="0" cy="3984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Narrow" pitchFamily="34" charset="0"/>
            </a:endParaRPr>
          </a:p>
        </p:txBody>
      </p:sp>
      <p:sp>
        <p:nvSpPr>
          <p:cNvPr id="19" name="Line 50"/>
          <p:cNvSpPr>
            <a:spLocks noChangeShapeType="1"/>
          </p:cNvSpPr>
          <p:nvPr/>
        </p:nvSpPr>
        <p:spPr bwMode="auto">
          <a:xfrm flipV="1">
            <a:off x="5086350" y="4891088"/>
            <a:ext cx="14288" cy="406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Narrow" pitchFamily="34" charset="0"/>
            </a:endParaRPr>
          </a:p>
        </p:txBody>
      </p:sp>
      <p:sp>
        <p:nvSpPr>
          <p:cNvPr id="20" name="Rectangle 51"/>
          <p:cNvSpPr>
            <a:spLocks noChangeArrowheads="1"/>
          </p:cNvSpPr>
          <p:nvPr/>
        </p:nvSpPr>
        <p:spPr bwMode="auto">
          <a:xfrm>
            <a:off x="4687888" y="4405313"/>
            <a:ext cx="1468331" cy="38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0953" tIns="39684" rIns="80953" bIns="39684">
            <a:spAutoFit/>
          </a:bodyPr>
          <a:lstStyle/>
          <a:p>
            <a:pPr defTabSz="681038"/>
            <a:r>
              <a:rPr lang="en-US" sz="2000" b="0">
                <a:latin typeface="Arial Narrow" pitchFamily="34" charset="0"/>
              </a:rPr>
              <a:t>RAM      ROM</a:t>
            </a:r>
          </a:p>
        </p:txBody>
      </p:sp>
      <p:sp>
        <p:nvSpPr>
          <p:cNvPr id="21" name="Line 52"/>
          <p:cNvSpPr>
            <a:spLocks noChangeShapeType="1"/>
          </p:cNvSpPr>
          <p:nvPr/>
        </p:nvSpPr>
        <p:spPr bwMode="auto">
          <a:xfrm>
            <a:off x="5776913" y="3513138"/>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Narrow" pitchFamily="34" charset="0"/>
            </a:endParaRPr>
          </a:p>
        </p:txBody>
      </p:sp>
      <p:sp>
        <p:nvSpPr>
          <p:cNvPr id="22" name="Line 53"/>
          <p:cNvSpPr>
            <a:spLocks noChangeShapeType="1"/>
          </p:cNvSpPr>
          <p:nvPr/>
        </p:nvSpPr>
        <p:spPr bwMode="auto">
          <a:xfrm flipV="1">
            <a:off x="5962650" y="3457575"/>
            <a:ext cx="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Narrow" pitchFamily="34" charset="0"/>
            </a:endParaRPr>
          </a:p>
        </p:txBody>
      </p:sp>
      <p:sp>
        <p:nvSpPr>
          <p:cNvPr id="23" name="Rectangle 54"/>
          <p:cNvSpPr>
            <a:spLocks noChangeArrowheads="1"/>
          </p:cNvSpPr>
          <p:nvPr/>
        </p:nvSpPr>
        <p:spPr bwMode="auto">
          <a:xfrm>
            <a:off x="7072313" y="3538538"/>
            <a:ext cx="1216025" cy="1065212"/>
          </a:xfrm>
          <a:prstGeom prst="rect">
            <a:avLst/>
          </a:prstGeom>
          <a:noFill/>
          <a:ln w="508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Arial Narrow" pitchFamily="34" charset="0"/>
            </a:endParaRPr>
          </a:p>
        </p:txBody>
      </p:sp>
      <p:sp>
        <p:nvSpPr>
          <p:cNvPr id="24" name="Rectangle 55"/>
          <p:cNvSpPr>
            <a:spLocks noChangeArrowheads="1"/>
          </p:cNvSpPr>
          <p:nvPr/>
        </p:nvSpPr>
        <p:spPr bwMode="auto">
          <a:xfrm>
            <a:off x="7097713" y="3849688"/>
            <a:ext cx="899266" cy="38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80953" tIns="39684" rIns="80953" bIns="39684">
            <a:spAutoFit/>
          </a:bodyPr>
          <a:lstStyle/>
          <a:p>
            <a:pPr defTabSz="681038"/>
            <a:r>
              <a:rPr lang="en-US" sz="2000">
                <a:latin typeface="Arial Narrow" pitchFamily="34" charset="0"/>
              </a:rPr>
              <a:t>Outputs</a:t>
            </a:r>
          </a:p>
        </p:txBody>
      </p:sp>
      <p:sp>
        <p:nvSpPr>
          <p:cNvPr id="25" name="Line 56"/>
          <p:cNvSpPr>
            <a:spLocks noChangeShapeType="1"/>
          </p:cNvSpPr>
          <p:nvPr/>
        </p:nvSpPr>
        <p:spPr bwMode="auto">
          <a:xfrm flipH="1" flipV="1">
            <a:off x="3721100" y="4562475"/>
            <a:ext cx="165100" cy="6905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Narrow" pitchFamily="34" charset="0"/>
            </a:endParaRPr>
          </a:p>
        </p:txBody>
      </p:sp>
      <p:sp>
        <p:nvSpPr>
          <p:cNvPr id="26" name="Line 57"/>
          <p:cNvSpPr>
            <a:spLocks noChangeShapeType="1"/>
          </p:cNvSpPr>
          <p:nvPr/>
        </p:nvSpPr>
        <p:spPr bwMode="auto">
          <a:xfrm flipH="1">
            <a:off x="6705600" y="4529138"/>
            <a:ext cx="403225" cy="8001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Narrow" pitchFamily="34" charset="0"/>
            </a:endParaRPr>
          </a:p>
        </p:txBody>
      </p:sp>
      <p:sp>
        <p:nvSpPr>
          <p:cNvPr id="27" name="Rectangle 65"/>
          <p:cNvSpPr>
            <a:spLocks noChangeArrowheads="1"/>
          </p:cNvSpPr>
          <p:nvPr/>
        </p:nvSpPr>
        <p:spPr bwMode="auto">
          <a:xfrm>
            <a:off x="161925" y="762000"/>
            <a:ext cx="9283700"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lstStyle/>
          <a:p>
            <a:pPr marL="742950" lvl="1" indent="-285750">
              <a:spcBef>
                <a:spcPct val="20000"/>
              </a:spcBef>
            </a:pPr>
            <a:endParaRPr lang="en-US" sz="2000" dirty="0">
              <a:latin typeface="Arial Narrow" pitchFamily="34" charset="0"/>
              <a:cs typeface="Arial" pitchFamily="34" charset="0"/>
            </a:endParaRPr>
          </a:p>
          <a:p>
            <a:pPr marL="742950" lvl="1" indent="-285750">
              <a:lnSpc>
                <a:spcPct val="150000"/>
              </a:lnSpc>
              <a:spcBef>
                <a:spcPct val="20000"/>
              </a:spcBef>
            </a:pPr>
            <a:r>
              <a:rPr lang="en-US" sz="2400" dirty="0">
                <a:latin typeface="Arial Narrow" pitchFamily="34" charset="0"/>
                <a:cs typeface="Arial" pitchFamily="34" charset="0"/>
              </a:rPr>
              <a:t>Primary</a:t>
            </a:r>
            <a:r>
              <a:rPr lang="en-US" sz="2400" b="0" dirty="0">
                <a:latin typeface="Arial Narrow" pitchFamily="34" charset="0"/>
                <a:cs typeface="Arial" pitchFamily="34" charset="0"/>
              </a:rPr>
              <a:t> </a:t>
            </a:r>
            <a:r>
              <a:rPr lang="en-US" sz="2400" dirty="0" smtClean="0">
                <a:latin typeface="Arial Narrow" pitchFamily="34" charset="0"/>
                <a:cs typeface="Arial" pitchFamily="34" charset="0"/>
              </a:rPr>
              <a:t>storage                        :     </a:t>
            </a:r>
            <a:r>
              <a:rPr lang="en-US" sz="2400" u="sng" dirty="0">
                <a:latin typeface="Arial Narrow" pitchFamily="34" charset="0"/>
                <a:cs typeface="Arial" pitchFamily="34" charset="0"/>
              </a:rPr>
              <a:t>MEMORY</a:t>
            </a:r>
            <a:r>
              <a:rPr lang="en-US" sz="2400" b="0" i="1" dirty="0">
                <a:latin typeface="Arial Narrow" pitchFamily="34" charset="0"/>
                <a:cs typeface="Arial" pitchFamily="34" charset="0"/>
              </a:rPr>
              <a:t> (chips)</a:t>
            </a:r>
            <a:r>
              <a:rPr lang="en-US" sz="2400" b="0" dirty="0">
                <a:latin typeface="Arial Narrow" pitchFamily="34" charset="0"/>
                <a:cs typeface="Arial" pitchFamily="34" charset="0"/>
              </a:rPr>
              <a:t> </a:t>
            </a:r>
          </a:p>
          <a:p>
            <a:pPr marL="742950" lvl="1" indent="-285750">
              <a:lnSpc>
                <a:spcPct val="150000"/>
              </a:lnSpc>
              <a:spcBef>
                <a:spcPct val="20000"/>
              </a:spcBef>
            </a:pPr>
            <a:r>
              <a:rPr lang="en-US" sz="2400" dirty="0">
                <a:latin typeface="Arial Narrow" pitchFamily="34" charset="0"/>
                <a:cs typeface="Arial" pitchFamily="34" charset="0"/>
              </a:rPr>
              <a:t>Secondary/Auxiliary</a:t>
            </a:r>
            <a:r>
              <a:rPr lang="en-US" sz="2400" b="0" dirty="0">
                <a:latin typeface="Arial Narrow" pitchFamily="34" charset="0"/>
                <a:cs typeface="Arial" pitchFamily="34" charset="0"/>
              </a:rPr>
              <a:t> </a:t>
            </a:r>
            <a:r>
              <a:rPr lang="en-US" sz="2400" dirty="0" smtClean="0">
                <a:latin typeface="Arial Narrow" pitchFamily="34" charset="0"/>
                <a:cs typeface="Arial" pitchFamily="34" charset="0"/>
              </a:rPr>
              <a:t>storage     :     </a:t>
            </a:r>
            <a:r>
              <a:rPr lang="en-US" sz="2400" u="sng" dirty="0" smtClean="0">
                <a:latin typeface="Arial Narrow" pitchFamily="34" charset="0"/>
                <a:cs typeface="Arial" pitchFamily="34" charset="0"/>
              </a:rPr>
              <a:t>STORAGE</a:t>
            </a:r>
            <a:r>
              <a:rPr lang="en-US" sz="2400" b="0" dirty="0" smtClean="0">
                <a:latin typeface="Arial Narrow" pitchFamily="34" charset="0"/>
                <a:cs typeface="Arial" pitchFamily="34" charset="0"/>
              </a:rPr>
              <a:t> </a:t>
            </a:r>
            <a:r>
              <a:rPr lang="en-US" sz="2400" b="0" dirty="0">
                <a:latin typeface="Arial Narrow" pitchFamily="34" charset="0"/>
                <a:cs typeface="Arial" pitchFamily="34" charset="0"/>
              </a:rPr>
              <a:t>(</a:t>
            </a:r>
            <a:r>
              <a:rPr lang="en-US" sz="2400" b="0" i="1" dirty="0">
                <a:latin typeface="Arial Narrow" pitchFamily="34" charset="0"/>
                <a:cs typeface="Arial" pitchFamily="34" charset="0"/>
              </a:rPr>
              <a:t>disks…</a:t>
            </a:r>
            <a:r>
              <a:rPr lang="en-US" sz="2400" b="0" dirty="0">
                <a:latin typeface="Arial Narrow" pitchFamily="34" charset="0"/>
                <a:cs typeface="Arial" pitchFamily="34" charset="0"/>
              </a:rPr>
              <a:t>)</a:t>
            </a:r>
          </a:p>
        </p:txBody>
      </p:sp>
      <p:sp>
        <p:nvSpPr>
          <p:cNvPr id="28" name="TextBox 27"/>
          <p:cNvSpPr txBox="1"/>
          <p:nvPr/>
        </p:nvSpPr>
        <p:spPr>
          <a:xfrm>
            <a:off x="1371600" y="76200"/>
            <a:ext cx="7772400" cy="646331"/>
          </a:xfrm>
          <a:prstGeom prst="rect">
            <a:avLst/>
          </a:prstGeom>
          <a:noFill/>
        </p:spPr>
        <p:txBody>
          <a:bodyPr wrap="square" rtlCol="0">
            <a:spAutoFit/>
          </a:bodyPr>
          <a:lstStyle/>
          <a:p>
            <a:r>
              <a:rPr lang="en-US" sz="3600" b="1" dirty="0" smtClean="0">
                <a:solidFill>
                  <a:srgbClr val="006600"/>
                </a:solidFill>
                <a:latin typeface="Arial Narrow" pitchFamily="34" charset="0"/>
              </a:rPr>
              <a:t>                      STORAGE</a:t>
            </a:r>
            <a:endParaRPr lang="en-US" sz="3600" b="1" dirty="0">
              <a:solidFill>
                <a:srgbClr val="006600"/>
              </a:solidFill>
              <a:latin typeface="Arial Narrow" pitchFamily="34" charset="0"/>
            </a:endParaRPr>
          </a:p>
        </p:txBody>
      </p:sp>
    </p:spTree>
    <p:extLst>
      <p:ext uri="{BB962C8B-B14F-4D97-AF65-F5344CB8AC3E}">
        <p14:creationId xmlns:p14="http://schemas.microsoft.com/office/powerpoint/2010/main" val="395482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1000"/>
                                  </p:stCondLst>
                                  <p:childTnLst>
                                    <p:set>
                                      <p:cBhvr>
                                        <p:cTn id="6" dur="1" fill="hold">
                                          <p:stCondLst>
                                            <p:cond delay="0"/>
                                          </p:stCondLst>
                                        </p:cTn>
                                        <p:tgtEl>
                                          <p:spTgt spid="27">
                                            <p:txEl>
                                              <p:pRg st="1" end="1"/>
                                            </p:txEl>
                                          </p:spTgt>
                                        </p:tgtEl>
                                        <p:attrNameLst>
                                          <p:attrName>style.visibility</p:attrName>
                                        </p:attrNameLst>
                                      </p:cBhvr>
                                      <p:to>
                                        <p:strVal val="visible"/>
                                      </p:to>
                                    </p:set>
                                    <p:anim calcmode="lin" valueType="num">
                                      <p:cBhvr>
                                        <p:cTn id="7" dur="500" fill="hold"/>
                                        <p:tgtEl>
                                          <p:spTgt spid="27">
                                            <p:txEl>
                                              <p:pRg st="1" end="1"/>
                                            </p:txEl>
                                          </p:spTgt>
                                        </p:tgtEl>
                                        <p:attrNameLst>
                                          <p:attrName>ppt_w</p:attrName>
                                        </p:attrNameLst>
                                      </p:cBhvr>
                                      <p:tavLst>
                                        <p:tav tm="0">
                                          <p:val>
                                            <p:strVal val="4/3*#ppt_w"/>
                                          </p:val>
                                        </p:tav>
                                        <p:tav tm="100000">
                                          <p:val>
                                            <p:strVal val="#ppt_w"/>
                                          </p:val>
                                        </p:tav>
                                      </p:tavLst>
                                    </p:anim>
                                    <p:anim calcmode="lin" valueType="num">
                                      <p:cBhvr>
                                        <p:cTn id="8" dur="500" fill="hold"/>
                                        <p:tgtEl>
                                          <p:spTgt spid="27">
                                            <p:txEl>
                                              <p:pRg st="1" end="1"/>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27">
                                            <p:txEl>
                                              <p:pRg st="1" end="1"/>
                                            </p:txEl>
                                          </p:spTgt>
                                        </p:tgtEl>
                                        <p:attrNameLst>
                                          <p:attrName>ppt_c</p:attrName>
                                        </p:attrNameLst>
                                      </p:cBhvr>
                                      <p:to>
                                        <a:srgbClr val="7E7E7E"/>
                                      </p:to>
                                    </p:animClr>
                                  </p:subTnLst>
                                </p:cTn>
                              </p:par>
                              <p:par>
                                <p:cTn id="9" presetID="23" presetClass="entr" presetSubtype="288" fill="hold" grpId="0" nodeType="withEffect">
                                  <p:stCondLst>
                                    <p:cond delay="1000"/>
                                  </p:stCondLst>
                                  <p:childTnLst>
                                    <p:set>
                                      <p:cBhvr>
                                        <p:cTn id="10" dur="1" fill="hold">
                                          <p:stCondLst>
                                            <p:cond delay="0"/>
                                          </p:stCondLst>
                                        </p:cTn>
                                        <p:tgtEl>
                                          <p:spTgt spid="27">
                                            <p:txEl>
                                              <p:pRg st="2" end="2"/>
                                            </p:txEl>
                                          </p:spTgt>
                                        </p:tgtEl>
                                        <p:attrNameLst>
                                          <p:attrName>style.visibility</p:attrName>
                                        </p:attrNameLst>
                                      </p:cBhvr>
                                      <p:to>
                                        <p:strVal val="visible"/>
                                      </p:to>
                                    </p:set>
                                    <p:anim calcmode="lin" valueType="num">
                                      <p:cBhvr>
                                        <p:cTn id="11" dur="500" fill="hold"/>
                                        <p:tgtEl>
                                          <p:spTgt spid="27">
                                            <p:txEl>
                                              <p:pRg st="2" end="2"/>
                                            </p:txEl>
                                          </p:spTgt>
                                        </p:tgtEl>
                                        <p:attrNameLst>
                                          <p:attrName>ppt_w</p:attrName>
                                        </p:attrNameLst>
                                      </p:cBhvr>
                                      <p:tavLst>
                                        <p:tav tm="0">
                                          <p:val>
                                            <p:strVal val="4/3*#ppt_w"/>
                                          </p:val>
                                        </p:tav>
                                        <p:tav tm="100000">
                                          <p:val>
                                            <p:strVal val="#ppt_w"/>
                                          </p:val>
                                        </p:tav>
                                      </p:tavLst>
                                    </p:anim>
                                    <p:anim calcmode="lin" valueType="num">
                                      <p:cBhvr>
                                        <p:cTn id="12" dur="500" fill="hold"/>
                                        <p:tgtEl>
                                          <p:spTgt spid="27">
                                            <p:txEl>
                                              <p:pRg st="2" end="2"/>
                                            </p:txEl>
                                          </p:spTgt>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27">
                                            <p:txEl>
                                              <p:pRg st="2" end="2"/>
                                            </p:txEl>
                                          </p:spTgt>
                                        </p:tgtEl>
                                        <p:attrNameLst>
                                          <p:attrName>ppt_c</p:attrName>
                                        </p:attrNameLst>
                                      </p:cBhvr>
                                      <p:to>
                                        <a:srgbClr val="7E7E7E"/>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autoUpdateAnimBg="0" advAuto="100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ChangeArrowheads="1"/>
          </p:cNvSpPr>
          <p:nvPr/>
        </p:nvSpPr>
        <p:spPr bwMode="auto">
          <a:xfrm>
            <a:off x="262302" y="1138759"/>
            <a:ext cx="8506527" cy="5496579"/>
          </a:xfrm>
          <a:prstGeom prst="rect">
            <a:avLst/>
          </a:prstGeom>
          <a:noFill/>
          <a:ln w="12700">
            <a:noFill/>
            <a:miter lim="800000"/>
            <a:headEnd/>
            <a:tailEnd/>
          </a:ln>
        </p:spPr>
        <p:txBody>
          <a:bodyPr lIns="90615" tIns="44513" rIns="90615" bIns="44513"/>
          <a:lstStyle/>
          <a:p>
            <a:pPr marL="744064" lvl="1" indent="-286179">
              <a:lnSpc>
                <a:spcPct val="150000"/>
              </a:lnSpc>
              <a:spcBef>
                <a:spcPct val="20000"/>
              </a:spcBef>
              <a:buSzPct val="100000"/>
              <a:buFontTx/>
              <a:buChar char="–"/>
              <a:defRPr/>
            </a:pPr>
            <a:r>
              <a:rPr lang="en-US" sz="2200" dirty="0">
                <a:solidFill>
                  <a:srgbClr val="C00000"/>
                </a:solidFill>
                <a:latin typeface="Arial Narrow" pitchFamily="34" charset="0"/>
                <a:cs typeface="Arial" pitchFamily="34" charset="0"/>
              </a:rPr>
              <a:t>RAM:  Random Access Memory</a:t>
            </a:r>
          </a:p>
          <a:p>
            <a:pPr marL="1144715" lvl="2" indent="-228943">
              <a:lnSpc>
                <a:spcPct val="150000"/>
              </a:lnSpc>
              <a:spcBef>
                <a:spcPct val="20000"/>
              </a:spcBef>
              <a:buSzPct val="100000"/>
              <a:buFontTx/>
              <a:buChar char="•"/>
              <a:defRPr/>
            </a:pPr>
            <a:r>
              <a:rPr lang="en-US" sz="2200" dirty="0">
                <a:latin typeface="Arial Narrow" pitchFamily="34" charset="0"/>
                <a:cs typeface="Arial" pitchFamily="34" charset="0"/>
              </a:rPr>
              <a:t>RAM is fast.</a:t>
            </a:r>
          </a:p>
          <a:p>
            <a:pPr marL="1602600" lvl="3" indent="-228943">
              <a:lnSpc>
                <a:spcPct val="150000"/>
              </a:lnSpc>
              <a:spcBef>
                <a:spcPct val="20000"/>
              </a:spcBef>
              <a:buSzPct val="100000"/>
              <a:buFontTx/>
              <a:buChar char="–"/>
              <a:defRPr/>
            </a:pPr>
            <a:r>
              <a:rPr lang="en-US" sz="2200" dirty="0">
                <a:latin typeface="Arial Narrow" pitchFamily="34" charset="0"/>
                <a:cs typeface="Arial" pitchFamily="34" charset="0"/>
              </a:rPr>
              <a:t>Virtually no speed penalty for accessing bits, no matter which </a:t>
            </a:r>
            <a:r>
              <a:rPr lang="en-US" sz="2200" i="1" dirty="0">
                <a:latin typeface="Arial Narrow" pitchFamily="34" charset="0"/>
                <a:cs typeface="Arial" pitchFamily="34" charset="0"/>
              </a:rPr>
              <a:t>cell </a:t>
            </a:r>
            <a:r>
              <a:rPr lang="en-US" sz="2200" dirty="0">
                <a:latin typeface="Arial Narrow" pitchFamily="34" charset="0"/>
                <a:cs typeface="Arial" pitchFamily="34" charset="0"/>
              </a:rPr>
              <a:t>they’re in:   “</a:t>
            </a:r>
            <a:r>
              <a:rPr lang="en-US" sz="2200" i="1" u="sng" dirty="0">
                <a:latin typeface="Arial Narrow" pitchFamily="34" charset="0"/>
                <a:cs typeface="Arial" pitchFamily="34" charset="0"/>
              </a:rPr>
              <a:t>Random access</a:t>
            </a:r>
            <a:r>
              <a:rPr lang="en-US" sz="2200" dirty="0">
                <a:latin typeface="Arial Narrow" pitchFamily="34" charset="0"/>
                <a:cs typeface="Arial" pitchFamily="34" charset="0"/>
              </a:rPr>
              <a:t>”</a:t>
            </a:r>
          </a:p>
          <a:p>
            <a:pPr marL="1144715" lvl="2" indent="-228943">
              <a:lnSpc>
                <a:spcPct val="150000"/>
              </a:lnSpc>
              <a:spcBef>
                <a:spcPct val="20000"/>
              </a:spcBef>
              <a:buSzPct val="100000"/>
              <a:buFontTx/>
              <a:buChar char="•"/>
              <a:defRPr/>
            </a:pPr>
            <a:r>
              <a:rPr lang="en-US" sz="2200" dirty="0">
                <a:latin typeface="Arial Narrow" pitchFamily="34" charset="0"/>
                <a:cs typeface="Arial" pitchFamily="34" charset="0"/>
              </a:rPr>
              <a:t>RAM is writable (by the user).  (launch; load; edit…)</a:t>
            </a:r>
          </a:p>
          <a:p>
            <a:pPr marL="1144715" lvl="2" indent="-228943">
              <a:lnSpc>
                <a:spcPct val="150000"/>
              </a:lnSpc>
              <a:spcBef>
                <a:spcPct val="20000"/>
              </a:spcBef>
              <a:buSzPct val="100000"/>
              <a:buFontTx/>
              <a:buChar char="•"/>
              <a:defRPr/>
            </a:pPr>
            <a:r>
              <a:rPr lang="en-US" sz="2200" dirty="0">
                <a:latin typeface="Arial Narrow" pitchFamily="34" charset="0"/>
                <a:cs typeface="Arial" pitchFamily="34" charset="0"/>
              </a:rPr>
              <a:t>RAM is </a:t>
            </a:r>
            <a:r>
              <a:rPr lang="en-US" sz="2200" i="1" u="sng" dirty="0">
                <a:latin typeface="Arial Narrow" pitchFamily="34" charset="0"/>
                <a:cs typeface="Arial" pitchFamily="34" charset="0"/>
              </a:rPr>
              <a:t>volatile</a:t>
            </a:r>
            <a:r>
              <a:rPr lang="en-US" sz="2200" dirty="0">
                <a:latin typeface="Arial Narrow" pitchFamily="34" charset="0"/>
                <a:cs typeface="Arial" pitchFamily="34" charset="0"/>
              </a:rPr>
              <a:t>.  </a:t>
            </a:r>
          </a:p>
          <a:p>
            <a:pPr marL="1144715" lvl="2" indent="-228943">
              <a:lnSpc>
                <a:spcPct val="150000"/>
              </a:lnSpc>
              <a:spcBef>
                <a:spcPct val="20000"/>
              </a:spcBef>
              <a:buSzPct val="100000"/>
              <a:buFontTx/>
              <a:buChar char="•"/>
              <a:defRPr/>
            </a:pPr>
            <a:r>
              <a:rPr lang="en-US" sz="2200" dirty="0">
                <a:latin typeface="Arial Narrow" pitchFamily="34" charset="0"/>
                <a:cs typeface="Arial" pitchFamily="34" charset="0"/>
              </a:rPr>
              <a:t>Often called “</a:t>
            </a:r>
            <a:r>
              <a:rPr lang="en-US" sz="2200" i="1" u="sng" dirty="0">
                <a:latin typeface="Arial Narrow" pitchFamily="34" charset="0"/>
                <a:cs typeface="Arial" pitchFamily="34" charset="0"/>
              </a:rPr>
              <a:t>user memory</a:t>
            </a:r>
            <a:r>
              <a:rPr lang="en-US" sz="2200" dirty="0">
                <a:latin typeface="Arial Narrow" pitchFamily="34" charset="0"/>
                <a:cs typeface="Arial" pitchFamily="34" charset="0"/>
              </a:rPr>
              <a:t>” --</a:t>
            </a:r>
          </a:p>
          <a:p>
            <a:pPr marL="1144715" lvl="2" indent="-228943">
              <a:lnSpc>
                <a:spcPct val="150000"/>
              </a:lnSpc>
              <a:spcBef>
                <a:spcPct val="20000"/>
              </a:spcBef>
              <a:buSzPct val="100000"/>
              <a:buFontTx/>
              <a:buChar char="•"/>
              <a:defRPr/>
            </a:pPr>
            <a:r>
              <a:rPr lang="en-US" sz="2200" dirty="0">
                <a:latin typeface="Arial Narrow" pitchFamily="34" charset="0"/>
                <a:cs typeface="Arial" pitchFamily="34" charset="0"/>
              </a:rPr>
              <a:t>Typically 256 or 512 MB (and up) for personal computers.  </a:t>
            </a:r>
          </a:p>
          <a:p>
            <a:pPr marL="1144715" lvl="2" indent="-228943">
              <a:lnSpc>
                <a:spcPct val="150000"/>
              </a:lnSpc>
              <a:spcBef>
                <a:spcPct val="20000"/>
              </a:spcBef>
              <a:buSzPct val="100000"/>
              <a:buFontTx/>
              <a:buChar char="•"/>
              <a:defRPr/>
            </a:pPr>
            <a:r>
              <a:rPr lang="en-US" sz="2200" dirty="0">
                <a:latin typeface="Arial Narrow" pitchFamily="34" charset="0"/>
                <a:cs typeface="Arial" pitchFamily="34" charset="0"/>
              </a:rPr>
              <a:t>Advice: Buy as much as you can afford.</a:t>
            </a:r>
          </a:p>
          <a:p>
            <a:pPr marL="1144715" lvl="2" indent="-228943">
              <a:lnSpc>
                <a:spcPct val="150000"/>
              </a:lnSpc>
              <a:spcBef>
                <a:spcPct val="20000"/>
              </a:spcBef>
              <a:buSzPct val="100000"/>
              <a:buFontTx/>
              <a:buChar char="•"/>
              <a:defRPr/>
            </a:pPr>
            <a:r>
              <a:rPr lang="en-US" sz="2200" dirty="0">
                <a:latin typeface="Arial Narrow" pitchFamily="34" charset="0"/>
                <a:cs typeface="Arial" pitchFamily="34" charset="0"/>
              </a:rPr>
              <a:t>Affects overall speed of system (page faults, caching)</a:t>
            </a:r>
          </a:p>
        </p:txBody>
      </p:sp>
      <p:sp>
        <p:nvSpPr>
          <p:cNvPr id="43013" name="Text Box 5"/>
          <p:cNvSpPr txBox="1">
            <a:spLocks noChangeArrowheads="1"/>
          </p:cNvSpPr>
          <p:nvPr/>
        </p:nvSpPr>
        <p:spPr bwMode="auto">
          <a:xfrm>
            <a:off x="2053903" y="174825"/>
            <a:ext cx="6143798" cy="584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67" tIns="45785" rIns="91567" bIns="45785">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3200" dirty="0" smtClean="0">
                <a:solidFill>
                  <a:srgbClr val="006600"/>
                </a:solidFill>
                <a:latin typeface="Arial" pitchFamily="34" charset="0"/>
                <a:cs typeface="Arial" pitchFamily="34" charset="0"/>
              </a:rPr>
              <a:t>TYPES OF PRIMARY MEMORY</a:t>
            </a:r>
            <a:endParaRPr lang="en-US" sz="3200" dirty="0">
              <a:solidFill>
                <a:srgbClr val="006600"/>
              </a:solidFill>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35A40E3C-D099-4FD6-9521-3112C0DD2A3A}" type="slidenum">
              <a:rPr lang="en-US" smtClean="0"/>
              <a:t>13</a:t>
            </a:fld>
            <a:endParaRPr lang="en-US"/>
          </a:p>
        </p:txBody>
      </p:sp>
    </p:spTree>
    <p:extLst>
      <p:ext uri="{BB962C8B-B14F-4D97-AF65-F5344CB8AC3E}">
        <p14:creationId xmlns:p14="http://schemas.microsoft.com/office/powerpoint/2010/main" val="366569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30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10" fill="hold" grpId="0" nodeType="clickEffect">
                                  <p:stCondLst>
                                    <p:cond delay="0"/>
                                  </p:stCondLst>
                                  <p:childTnLst>
                                    <p:set>
                                      <p:cBhvr>
                                        <p:cTn id="10" dur="1" fill="hold">
                                          <p:stCondLst>
                                            <p:cond delay="0"/>
                                          </p:stCondLst>
                                        </p:cTn>
                                        <p:tgtEl>
                                          <p:spTgt spid="43011">
                                            <p:txEl>
                                              <p:pRg st="0" end="0"/>
                                            </p:txEl>
                                          </p:spTgt>
                                        </p:tgtEl>
                                        <p:attrNameLst>
                                          <p:attrName>style.visibility</p:attrName>
                                        </p:attrNameLst>
                                      </p:cBhvr>
                                      <p:to>
                                        <p:strVal val="visible"/>
                                      </p:to>
                                    </p:set>
                                    <p:anim calcmode="lin" valueType="num">
                                      <p:cBhvr>
                                        <p:cTn id="11" dur="500" fill="hold"/>
                                        <p:tgtEl>
                                          <p:spTgt spid="43011">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4301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43011">
                                            <p:txEl>
                                              <p:pRg st="1" end="1"/>
                                            </p:txEl>
                                          </p:spTgt>
                                        </p:tgtEl>
                                        <p:attrNameLst>
                                          <p:attrName>style.visibility</p:attrName>
                                        </p:attrNameLst>
                                      </p:cBhvr>
                                      <p:to>
                                        <p:strVal val="visible"/>
                                      </p:to>
                                    </p:set>
                                    <p:anim calcmode="lin" valueType="num">
                                      <p:cBhvr>
                                        <p:cTn id="17" dur="500" fill="hold"/>
                                        <p:tgtEl>
                                          <p:spTgt spid="43011">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43011">
                                            <p:txEl>
                                              <p:pRg st="1" end="1"/>
                                            </p:txEl>
                                          </p:spTgt>
                                        </p:tgtEl>
                                        <p:attrNameLst>
                                          <p:attrName>ppt_h</p:attrName>
                                        </p:attrNameLst>
                                      </p:cBhvr>
                                      <p:tavLst>
                                        <p:tav tm="0">
                                          <p:val>
                                            <p:strVal val="#ppt_h"/>
                                          </p:val>
                                        </p:tav>
                                        <p:tav tm="100000">
                                          <p:val>
                                            <p:strVal val="#ppt_h"/>
                                          </p:val>
                                        </p:tav>
                                      </p:tavLst>
                                    </p:anim>
                                  </p:childTnLst>
                                </p:cTn>
                              </p:par>
                              <p:par>
                                <p:cTn id="19" presetID="17" presetClass="entr" presetSubtype="10" fill="hold" grpId="0" nodeType="withEffect">
                                  <p:stCondLst>
                                    <p:cond delay="0"/>
                                  </p:stCondLst>
                                  <p:childTnLst>
                                    <p:set>
                                      <p:cBhvr>
                                        <p:cTn id="20" dur="1" fill="hold">
                                          <p:stCondLst>
                                            <p:cond delay="0"/>
                                          </p:stCondLst>
                                        </p:cTn>
                                        <p:tgtEl>
                                          <p:spTgt spid="43011">
                                            <p:txEl>
                                              <p:pRg st="2" end="2"/>
                                            </p:txEl>
                                          </p:spTgt>
                                        </p:tgtEl>
                                        <p:attrNameLst>
                                          <p:attrName>style.visibility</p:attrName>
                                        </p:attrNameLst>
                                      </p:cBhvr>
                                      <p:to>
                                        <p:strVal val="visible"/>
                                      </p:to>
                                    </p:set>
                                    <p:anim calcmode="lin" valueType="num">
                                      <p:cBhvr>
                                        <p:cTn id="21" dur="500" fill="hold"/>
                                        <p:tgtEl>
                                          <p:spTgt spid="43011">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43011">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43011">
                                            <p:txEl>
                                              <p:pRg st="3" end="3"/>
                                            </p:txEl>
                                          </p:spTgt>
                                        </p:tgtEl>
                                        <p:attrNameLst>
                                          <p:attrName>style.visibility</p:attrName>
                                        </p:attrNameLst>
                                      </p:cBhvr>
                                      <p:to>
                                        <p:strVal val="visible"/>
                                      </p:to>
                                    </p:set>
                                    <p:anim calcmode="lin" valueType="num">
                                      <p:cBhvr>
                                        <p:cTn id="27" dur="500" fill="hold"/>
                                        <p:tgtEl>
                                          <p:spTgt spid="43011">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43011">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43011">
                                            <p:txEl>
                                              <p:pRg st="4" end="4"/>
                                            </p:txEl>
                                          </p:spTgt>
                                        </p:tgtEl>
                                        <p:attrNameLst>
                                          <p:attrName>style.visibility</p:attrName>
                                        </p:attrNameLst>
                                      </p:cBhvr>
                                      <p:to>
                                        <p:strVal val="visible"/>
                                      </p:to>
                                    </p:set>
                                    <p:anim calcmode="lin" valueType="num">
                                      <p:cBhvr>
                                        <p:cTn id="33" dur="500" fill="hold"/>
                                        <p:tgtEl>
                                          <p:spTgt spid="43011">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43011">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grpId="0" nodeType="clickEffect">
                                  <p:stCondLst>
                                    <p:cond delay="0"/>
                                  </p:stCondLst>
                                  <p:childTnLst>
                                    <p:set>
                                      <p:cBhvr>
                                        <p:cTn id="38" dur="1" fill="hold">
                                          <p:stCondLst>
                                            <p:cond delay="0"/>
                                          </p:stCondLst>
                                        </p:cTn>
                                        <p:tgtEl>
                                          <p:spTgt spid="43011">
                                            <p:txEl>
                                              <p:pRg st="5" end="5"/>
                                            </p:txEl>
                                          </p:spTgt>
                                        </p:tgtEl>
                                        <p:attrNameLst>
                                          <p:attrName>style.visibility</p:attrName>
                                        </p:attrNameLst>
                                      </p:cBhvr>
                                      <p:to>
                                        <p:strVal val="visible"/>
                                      </p:to>
                                    </p:set>
                                    <p:anim calcmode="lin" valueType="num">
                                      <p:cBhvr>
                                        <p:cTn id="39" dur="500" fill="hold"/>
                                        <p:tgtEl>
                                          <p:spTgt spid="43011">
                                            <p:txEl>
                                              <p:pRg st="5" end="5"/>
                                            </p:txEl>
                                          </p:spTgt>
                                        </p:tgtEl>
                                        <p:attrNameLst>
                                          <p:attrName>ppt_w</p:attrName>
                                        </p:attrNameLst>
                                      </p:cBhvr>
                                      <p:tavLst>
                                        <p:tav tm="0">
                                          <p:val>
                                            <p:fltVal val="0"/>
                                          </p:val>
                                        </p:tav>
                                        <p:tav tm="100000">
                                          <p:val>
                                            <p:strVal val="#ppt_w"/>
                                          </p:val>
                                        </p:tav>
                                      </p:tavLst>
                                    </p:anim>
                                    <p:anim calcmode="lin" valueType="num">
                                      <p:cBhvr>
                                        <p:cTn id="40" dur="500" fill="hold"/>
                                        <p:tgtEl>
                                          <p:spTgt spid="43011">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0" fill="hold" grpId="0" nodeType="clickEffect">
                                  <p:stCondLst>
                                    <p:cond delay="0"/>
                                  </p:stCondLst>
                                  <p:childTnLst>
                                    <p:set>
                                      <p:cBhvr>
                                        <p:cTn id="44" dur="1" fill="hold">
                                          <p:stCondLst>
                                            <p:cond delay="0"/>
                                          </p:stCondLst>
                                        </p:cTn>
                                        <p:tgtEl>
                                          <p:spTgt spid="43011">
                                            <p:txEl>
                                              <p:pRg st="6" end="6"/>
                                            </p:txEl>
                                          </p:spTgt>
                                        </p:tgtEl>
                                        <p:attrNameLst>
                                          <p:attrName>style.visibility</p:attrName>
                                        </p:attrNameLst>
                                      </p:cBhvr>
                                      <p:to>
                                        <p:strVal val="visible"/>
                                      </p:to>
                                    </p:set>
                                    <p:anim calcmode="lin" valueType="num">
                                      <p:cBhvr>
                                        <p:cTn id="45" dur="500" fill="hold"/>
                                        <p:tgtEl>
                                          <p:spTgt spid="43011">
                                            <p:txEl>
                                              <p:pRg st="6" end="6"/>
                                            </p:txEl>
                                          </p:spTgt>
                                        </p:tgtEl>
                                        <p:attrNameLst>
                                          <p:attrName>ppt_w</p:attrName>
                                        </p:attrNameLst>
                                      </p:cBhvr>
                                      <p:tavLst>
                                        <p:tav tm="0">
                                          <p:val>
                                            <p:fltVal val="0"/>
                                          </p:val>
                                        </p:tav>
                                        <p:tav tm="100000">
                                          <p:val>
                                            <p:strVal val="#ppt_w"/>
                                          </p:val>
                                        </p:tav>
                                      </p:tavLst>
                                    </p:anim>
                                    <p:anim calcmode="lin" valueType="num">
                                      <p:cBhvr>
                                        <p:cTn id="46" dur="500" fill="hold"/>
                                        <p:tgtEl>
                                          <p:spTgt spid="43011">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10" fill="hold" grpId="0" nodeType="clickEffect">
                                  <p:stCondLst>
                                    <p:cond delay="0"/>
                                  </p:stCondLst>
                                  <p:childTnLst>
                                    <p:set>
                                      <p:cBhvr>
                                        <p:cTn id="50" dur="1" fill="hold">
                                          <p:stCondLst>
                                            <p:cond delay="0"/>
                                          </p:stCondLst>
                                        </p:cTn>
                                        <p:tgtEl>
                                          <p:spTgt spid="43011">
                                            <p:txEl>
                                              <p:pRg st="7" end="7"/>
                                            </p:txEl>
                                          </p:spTgt>
                                        </p:tgtEl>
                                        <p:attrNameLst>
                                          <p:attrName>style.visibility</p:attrName>
                                        </p:attrNameLst>
                                      </p:cBhvr>
                                      <p:to>
                                        <p:strVal val="visible"/>
                                      </p:to>
                                    </p:set>
                                    <p:anim calcmode="lin" valueType="num">
                                      <p:cBhvr>
                                        <p:cTn id="51" dur="500" fill="hold"/>
                                        <p:tgtEl>
                                          <p:spTgt spid="43011">
                                            <p:txEl>
                                              <p:pRg st="7" end="7"/>
                                            </p:txEl>
                                          </p:spTgt>
                                        </p:tgtEl>
                                        <p:attrNameLst>
                                          <p:attrName>ppt_w</p:attrName>
                                        </p:attrNameLst>
                                      </p:cBhvr>
                                      <p:tavLst>
                                        <p:tav tm="0">
                                          <p:val>
                                            <p:fltVal val="0"/>
                                          </p:val>
                                        </p:tav>
                                        <p:tav tm="100000">
                                          <p:val>
                                            <p:strVal val="#ppt_w"/>
                                          </p:val>
                                        </p:tav>
                                      </p:tavLst>
                                    </p:anim>
                                    <p:anim calcmode="lin" valueType="num">
                                      <p:cBhvr>
                                        <p:cTn id="52" dur="500" fill="hold"/>
                                        <p:tgtEl>
                                          <p:spTgt spid="43011">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10" fill="hold" grpId="0" nodeType="clickEffect">
                                  <p:stCondLst>
                                    <p:cond delay="0"/>
                                  </p:stCondLst>
                                  <p:childTnLst>
                                    <p:set>
                                      <p:cBhvr>
                                        <p:cTn id="56" dur="1" fill="hold">
                                          <p:stCondLst>
                                            <p:cond delay="0"/>
                                          </p:stCondLst>
                                        </p:cTn>
                                        <p:tgtEl>
                                          <p:spTgt spid="43011">
                                            <p:txEl>
                                              <p:pRg st="8" end="8"/>
                                            </p:txEl>
                                          </p:spTgt>
                                        </p:tgtEl>
                                        <p:attrNameLst>
                                          <p:attrName>style.visibility</p:attrName>
                                        </p:attrNameLst>
                                      </p:cBhvr>
                                      <p:to>
                                        <p:strVal val="visible"/>
                                      </p:to>
                                    </p:set>
                                    <p:anim calcmode="lin" valueType="num">
                                      <p:cBhvr>
                                        <p:cTn id="57" dur="500" fill="hold"/>
                                        <p:tgtEl>
                                          <p:spTgt spid="43011">
                                            <p:txEl>
                                              <p:pRg st="8" end="8"/>
                                            </p:txEl>
                                          </p:spTgt>
                                        </p:tgtEl>
                                        <p:attrNameLst>
                                          <p:attrName>ppt_w</p:attrName>
                                        </p:attrNameLst>
                                      </p:cBhvr>
                                      <p:tavLst>
                                        <p:tav tm="0">
                                          <p:val>
                                            <p:fltVal val="0"/>
                                          </p:val>
                                        </p:tav>
                                        <p:tav tm="100000">
                                          <p:val>
                                            <p:strVal val="#ppt_w"/>
                                          </p:val>
                                        </p:tav>
                                      </p:tavLst>
                                    </p:anim>
                                    <p:anim calcmode="lin" valueType="num">
                                      <p:cBhvr>
                                        <p:cTn id="58" dur="500" fill="hold"/>
                                        <p:tgtEl>
                                          <p:spTgt spid="43011">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bldLvl="3" autoUpdateAnimBg="0"/>
      <p:bldP spid="4301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ChangeArrowheads="1"/>
          </p:cNvSpPr>
          <p:nvPr/>
        </p:nvSpPr>
        <p:spPr bwMode="auto">
          <a:xfrm>
            <a:off x="1443455" y="528028"/>
            <a:ext cx="7700545" cy="2900972"/>
          </a:xfrm>
          <a:prstGeom prst="rect">
            <a:avLst/>
          </a:prstGeom>
          <a:noFill/>
          <a:ln w="12700">
            <a:noFill/>
            <a:miter lim="800000"/>
            <a:headEnd/>
            <a:tailEnd/>
          </a:ln>
        </p:spPr>
        <p:txBody>
          <a:bodyPr lIns="91567" tIns="45785" rIns="91567" bIns="45785"/>
          <a:lstStyle/>
          <a:p>
            <a:pPr marL="574675" lvl="4" indent="-398463">
              <a:lnSpc>
                <a:spcPct val="120000"/>
              </a:lnSpc>
              <a:spcBef>
                <a:spcPct val="20000"/>
              </a:spcBef>
              <a:buFontTx/>
              <a:buChar char="–"/>
              <a:defRPr/>
            </a:pPr>
            <a:r>
              <a:rPr lang="en-US" sz="2200" dirty="0">
                <a:solidFill>
                  <a:srgbClr val="C00000"/>
                </a:solidFill>
                <a:latin typeface="Arial Narrow" pitchFamily="34" charset="0"/>
                <a:cs typeface="Arial" pitchFamily="34" charset="0"/>
              </a:rPr>
              <a:t>ROM (read-only memory)</a:t>
            </a:r>
          </a:p>
          <a:p>
            <a:pPr marL="914400" lvl="5" indent="-339725">
              <a:lnSpc>
                <a:spcPct val="120000"/>
              </a:lnSpc>
              <a:buFontTx/>
              <a:buChar char="•"/>
              <a:defRPr/>
            </a:pPr>
            <a:r>
              <a:rPr lang="en-US" sz="2200" dirty="0">
                <a:latin typeface="Arial Narrow" pitchFamily="34" charset="0"/>
                <a:cs typeface="Arial" pitchFamily="34" charset="0"/>
              </a:rPr>
              <a:t>Contents pre-written and permanent:  non-volatile.</a:t>
            </a:r>
          </a:p>
          <a:p>
            <a:pPr marL="914400" lvl="5" indent="-339725">
              <a:lnSpc>
                <a:spcPct val="120000"/>
              </a:lnSpc>
              <a:spcBef>
                <a:spcPct val="20000"/>
              </a:spcBef>
              <a:buFontTx/>
              <a:buChar char="•"/>
              <a:defRPr/>
            </a:pPr>
            <a:r>
              <a:rPr lang="en-US" sz="2200" dirty="0">
                <a:latin typeface="Arial Narrow" pitchFamily="34" charset="0"/>
                <a:cs typeface="Arial" pitchFamily="34" charset="0"/>
              </a:rPr>
              <a:t>Typically small:  &lt;1 MB</a:t>
            </a:r>
          </a:p>
          <a:p>
            <a:pPr marL="914400" lvl="5" indent="-339725">
              <a:lnSpc>
                <a:spcPct val="120000"/>
              </a:lnSpc>
              <a:spcBef>
                <a:spcPct val="20000"/>
              </a:spcBef>
              <a:buFontTx/>
              <a:buChar char="•"/>
              <a:defRPr/>
            </a:pPr>
            <a:r>
              <a:rPr lang="en-US" sz="2200" dirty="0">
                <a:latin typeface="Arial Narrow" pitchFamily="34" charset="0"/>
                <a:cs typeface="Arial" pitchFamily="34" charset="0"/>
              </a:rPr>
              <a:t>Stores bootstrap program. </a:t>
            </a:r>
          </a:p>
          <a:p>
            <a:pPr marL="914400" lvl="5" indent="-339725">
              <a:lnSpc>
                <a:spcPct val="120000"/>
              </a:lnSpc>
              <a:spcBef>
                <a:spcPct val="20000"/>
              </a:spcBef>
              <a:buFontTx/>
              <a:buChar char="•"/>
              <a:defRPr/>
            </a:pPr>
            <a:r>
              <a:rPr lang="en-US" sz="2200" dirty="0">
                <a:latin typeface="Arial Narrow" pitchFamily="34" charset="0"/>
                <a:cs typeface="Arial" pitchFamily="34" charset="0"/>
              </a:rPr>
              <a:t>Stores BIOS  (very basic parts of the operating system that rarely change are hardwired in ROM)</a:t>
            </a:r>
          </a:p>
          <a:p>
            <a:pPr marL="914400" lvl="5" indent="-339725">
              <a:lnSpc>
                <a:spcPct val="120000"/>
              </a:lnSpc>
              <a:spcBef>
                <a:spcPct val="20000"/>
              </a:spcBef>
              <a:buFontTx/>
              <a:buChar char="•"/>
              <a:defRPr/>
            </a:pPr>
            <a:r>
              <a:rPr lang="en-US" sz="2200" dirty="0">
                <a:latin typeface="Arial Narrow" pitchFamily="34" charset="0"/>
                <a:cs typeface="Arial" pitchFamily="34" charset="0"/>
              </a:rPr>
              <a:t>Often called:  Firmware.    </a:t>
            </a:r>
          </a:p>
        </p:txBody>
      </p:sp>
      <p:sp>
        <p:nvSpPr>
          <p:cNvPr id="44035" name="Rectangle 1027"/>
          <p:cNvSpPr>
            <a:spLocks noChangeArrowheads="1"/>
          </p:cNvSpPr>
          <p:nvPr/>
        </p:nvSpPr>
        <p:spPr bwMode="auto">
          <a:xfrm>
            <a:off x="685799" y="5569714"/>
            <a:ext cx="8921441" cy="1450486"/>
          </a:xfrm>
          <a:prstGeom prst="rect">
            <a:avLst/>
          </a:prstGeom>
          <a:noFill/>
          <a:ln w="12700">
            <a:noFill/>
            <a:miter lim="800000"/>
            <a:headEnd/>
            <a:tailEnd/>
          </a:ln>
        </p:spPr>
        <p:txBody>
          <a:bodyPr lIns="91567" tIns="45785" rIns="91567" bIns="45785"/>
          <a:lstStyle/>
          <a:p>
            <a:pPr marL="744064" lvl="1" indent="-286179">
              <a:spcBef>
                <a:spcPct val="60000"/>
              </a:spcBef>
              <a:buSzPct val="100000"/>
              <a:defRPr/>
            </a:pPr>
            <a:r>
              <a:rPr lang="en-US" sz="2200" dirty="0">
                <a:solidFill>
                  <a:schemeClr val="tx2">
                    <a:lumMod val="75000"/>
                  </a:schemeClr>
                </a:solidFill>
                <a:latin typeface="Arial" pitchFamily="34" charset="0"/>
                <a:cs typeface="Arial" pitchFamily="34" charset="0"/>
              </a:rPr>
              <a:t>“</a:t>
            </a:r>
            <a:r>
              <a:rPr lang="en-US" sz="2200" dirty="0">
                <a:solidFill>
                  <a:schemeClr val="tx2">
                    <a:lumMod val="75000"/>
                  </a:schemeClr>
                </a:solidFill>
                <a:latin typeface="Arial Narrow" pitchFamily="34" charset="0"/>
                <a:cs typeface="Arial" pitchFamily="34" charset="0"/>
              </a:rPr>
              <a:t>Virtual Memory”</a:t>
            </a:r>
          </a:p>
        </p:txBody>
      </p:sp>
      <p:sp>
        <p:nvSpPr>
          <p:cNvPr id="44037" name="Rectangle 1029"/>
          <p:cNvSpPr>
            <a:spLocks noChangeArrowheads="1"/>
          </p:cNvSpPr>
          <p:nvPr/>
        </p:nvSpPr>
        <p:spPr bwMode="auto">
          <a:xfrm>
            <a:off x="222559" y="3930352"/>
            <a:ext cx="8333249" cy="1679510"/>
          </a:xfrm>
          <a:prstGeom prst="rect">
            <a:avLst/>
          </a:prstGeom>
          <a:noFill/>
          <a:ln w="12700">
            <a:noFill/>
            <a:miter lim="800000"/>
            <a:headEnd/>
            <a:tailEnd/>
          </a:ln>
        </p:spPr>
        <p:txBody>
          <a:bodyPr lIns="91567" tIns="45785" rIns="91567" bIns="45785"/>
          <a:lstStyle/>
          <a:p>
            <a:pPr marL="744064" lvl="1" indent="-286179">
              <a:lnSpc>
                <a:spcPct val="120000"/>
              </a:lnSpc>
              <a:defRPr/>
            </a:pPr>
            <a:r>
              <a:rPr lang="en-US" sz="2200" dirty="0">
                <a:solidFill>
                  <a:schemeClr val="tx2">
                    <a:lumMod val="75000"/>
                  </a:schemeClr>
                </a:solidFill>
                <a:latin typeface="Arial" pitchFamily="34" charset="0"/>
                <a:cs typeface="Arial" pitchFamily="34" charset="0"/>
              </a:rPr>
              <a:t>  </a:t>
            </a:r>
            <a:r>
              <a:rPr lang="en-US" sz="2200" dirty="0">
                <a:solidFill>
                  <a:srgbClr val="C00000"/>
                </a:solidFill>
                <a:latin typeface="Arial Narrow" pitchFamily="34" charset="0"/>
                <a:cs typeface="Arial" pitchFamily="34" charset="0"/>
              </a:rPr>
              <a:t>Other flavors of nonvolatile primary memory:  PROM; EPROM; EEPROM</a:t>
            </a:r>
          </a:p>
          <a:p>
            <a:pPr marL="1133586" lvl="2" indent="-228943">
              <a:lnSpc>
                <a:spcPct val="120000"/>
              </a:lnSpc>
              <a:buFontTx/>
              <a:buChar char="•"/>
              <a:defRPr/>
            </a:pPr>
            <a:r>
              <a:rPr lang="en-US" sz="2200" i="1" dirty="0">
                <a:solidFill>
                  <a:srgbClr val="C00000"/>
                </a:solidFill>
                <a:latin typeface="Arial Narrow" pitchFamily="34" charset="0"/>
                <a:cs typeface="Arial" pitchFamily="34" charset="0"/>
              </a:rPr>
              <a:t>Flash Drives</a:t>
            </a:r>
          </a:p>
          <a:p>
            <a:pPr marL="1133586" lvl="2" indent="-228943">
              <a:lnSpc>
                <a:spcPct val="120000"/>
              </a:lnSpc>
              <a:buFontTx/>
              <a:buChar char="•"/>
              <a:defRPr/>
            </a:pPr>
            <a:r>
              <a:rPr lang="en-US" sz="2200" dirty="0">
                <a:solidFill>
                  <a:srgbClr val="C00000"/>
                </a:solidFill>
                <a:latin typeface="Arial Narrow" pitchFamily="34" charset="0"/>
                <a:cs typeface="Arial" pitchFamily="34" charset="0"/>
              </a:rPr>
              <a:t>CMOS (</a:t>
            </a:r>
            <a:r>
              <a:rPr lang="en-US" sz="2200" dirty="0" smtClean="0">
                <a:solidFill>
                  <a:srgbClr val="C00000"/>
                </a:solidFill>
                <a:latin typeface="Arial Narrow" pitchFamily="34" charset="0"/>
                <a:cs typeface="Arial" pitchFamily="34" charset="0"/>
              </a:rPr>
              <a:t>battery-powered)</a:t>
            </a:r>
            <a:endParaRPr lang="en-US" sz="2200" dirty="0">
              <a:solidFill>
                <a:srgbClr val="C00000"/>
              </a:solidFill>
              <a:latin typeface="Arial Narrow" pitchFamily="34" charset="0"/>
              <a:cs typeface="Arial" pitchFamily="34" charset="0"/>
            </a:endParaRPr>
          </a:p>
        </p:txBody>
      </p:sp>
      <p:sp>
        <p:nvSpPr>
          <p:cNvPr id="44038" name="Rectangle 1030"/>
          <p:cNvSpPr>
            <a:spLocks noChangeArrowheads="1"/>
          </p:cNvSpPr>
          <p:nvPr/>
        </p:nvSpPr>
        <p:spPr bwMode="auto">
          <a:xfrm>
            <a:off x="3429000" y="5573940"/>
            <a:ext cx="4654665" cy="42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67" tIns="45785" rIns="91567" bIns="45785">
            <a:spAutoFit/>
          </a:bodyPr>
          <a:lstStyle/>
          <a:p>
            <a:r>
              <a:rPr lang="en-US" sz="2200" dirty="0">
                <a:solidFill>
                  <a:srgbClr val="000000"/>
                </a:solidFill>
                <a:latin typeface="Arial Narrow" pitchFamily="34" charset="0"/>
                <a:cs typeface="Times New Roman" pitchFamily="18" charset="0"/>
                <a:sym typeface="Wingdings 3" pitchFamily="18" charset="2"/>
              </a:rPr>
              <a:t> </a:t>
            </a:r>
            <a:r>
              <a:rPr lang="en-US" sz="2200" dirty="0">
                <a:solidFill>
                  <a:srgbClr val="000000"/>
                </a:solidFill>
                <a:latin typeface="Arial Narrow" pitchFamily="34" charset="0"/>
                <a:cs typeface="Times New Roman" pitchFamily="18" charset="0"/>
              </a:rPr>
              <a:t>use disk space to </a:t>
            </a:r>
            <a:r>
              <a:rPr lang="en-US" sz="2200" i="1" dirty="0">
                <a:solidFill>
                  <a:srgbClr val="000000"/>
                </a:solidFill>
                <a:latin typeface="Arial Narrow" pitchFamily="34" charset="0"/>
                <a:cs typeface="Times New Roman" pitchFamily="18" charset="0"/>
              </a:rPr>
              <a:t>simulate</a:t>
            </a:r>
            <a:r>
              <a:rPr lang="en-US" sz="2200" dirty="0">
                <a:solidFill>
                  <a:srgbClr val="000000"/>
                </a:solidFill>
                <a:latin typeface="Arial Narrow" pitchFamily="34" charset="0"/>
                <a:cs typeface="Times New Roman" pitchFamily="18" charset="0"/>
              </a:rPr>
              <a:t> RAM</a:t>
            </a:r>
            <a:r>
              <a:rPr lang="en-US" sz="2200" dirty="0">
                <a:latin typeface="Arial Narrow" pitchFamily="34" charset="0"/>
              </a:rPr>
              <a:t> </a:t>
            </a:r>
          </a:p>
        </p:txBody>
      </p:sp>
      <p:sp>
        <p:nvSpPr>
          <p:cNvPr id="6" name="Text Box 5"/>
          <p:cNvSpPr txBox="1">
            <a:spLocks noChangeArrowheads="1"/>
          </p:cNvSpPr>
          <p:nvPr/>
        </p:nvSpPr>
        <p:spPr bwMode="auto">
          <a:xfrm>
            <a:off x="1450829" y="7564"/>
            <a:ext cx="7822719" cy="584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67" tIns="45785" rIns="91567" bIns="45785">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3200" dirty="0" smtClean="0">
                <a:solidFill>
                  <a:srgbClr val="006600"/>
                </a:solidFill>
                <a:latin typeface="Arial" pitchFamily="34" charset="0"/>
                <a:cs typeface="Arial" pitchFamily="34" charset="0"/>
              </a:rPr>
              <a:t>TYPES OF PRIMARY MEMORY CONTD.</a:t>
            </a:r>
            <a:endParaRPr lang="en-US" sz="3200" dirty="0">
              <a:solidFill>
                <a:srgbClr val="006600"/>
              </a:solidFill>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35A40E3C-D099-4FD6-9521-3112C0DD2A3A}" type="slidenum">
              <a:rPr lang="en-US" smtClean="0"/>
              <a:t>14</a:t>
            </a:fld>
            <a:endParaRPr lang="en-US"/>
          </a:p>
        </p:txBody>
      </p:sp>
    </p:spTree>
    <p:extLst>
      <p:ext uri="{BB962C8B-B14F-4D97-AF65-F5344CB8AC3E}">
        <p14:creationId xmlns:p14="http://schemas.microsoft.com/office/powerpoint/2010/main" val="347927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03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403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0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038"/>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utoUpdateAnimBg="0"/>
      <p:bldP spid="44037" grpId="0" build="p" autoUpdateAnimBg="0"/>
      <p:bldP spid="44038" grpId="0" autoUpdateAnimBg="0"/>
      <p:bldP spid="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idx="1"/>
          </p:nvPr>
        </p:nvSpPr>
        <p:spPr>
          <a:xfrm>
            <a:off x="1054400" y="762000"/>
            <a:ext cx="8089600" cy="2601968"/>
          </a:xfrm>
        </p:spPr>
        <p:txBody>
          <a:bodyPr lIns="90615" tIns="44513" rIns="90615" bIns="44513">
            <a:normAutofit/>
          </a:bodyPr>
          <a:lstStyle/>
          <a:p>
            <a:pPr marL="454706" lvl="1" indent="-219404" algn="just">
              <a:lnSpc>
                <a:spcPct val="130000"/>
              </a:lnSpc>
              <a:spcBef>
                <a:spcPts val="0"/>
              </a:spcBef>
              <a:buFont typeface="Verdana"/>
              <a:buChar char="◦"/>
              <a:defRPr/>
            </a:pPr>
            <a:r>
              <a:rPr lang="en-US" dirty="0" smtClean="0">
                <a:solidFill>
                  <a:schemeClr val="accent1">
                    <a:lumMod val="50000"/>
                  </a:schemeClr>
                </a:solidFill>
              </a:rPr>
              <a:t> </a:t>
            </a:r>
            <a:r>
              <a:rPr lang="en-US" sz="2000" dirty="0" smtClean="0">
                <a:latin typeface="Arial Narrow" pitchFamily="34" charset="0"/>
              </a:rPr>
              <a:t>Want </a:t>
            </a:r>
            <a:r>
              <a:rPr lang="en-US" sz="2000" b="1" i="1" dirty="0" smtClean="0">
                <a:latin typeface="Arial Narrow" pitchFamily="34" charset="0"/>
              </a:rPr>
              <a:t>more</a:t>
            </a:r>
            <a:r>
              <a:rPr lang="en-US" sz="2000" dirty="0" smtClean="0">
                <a:latin typeface="Arial Narrow" pitchFamily="34" charset="0"/>
              </a:rPr>
              <a:t> memory than is affordable in </a:t>
            </a:r>
            <a:r>
              <a:rPr lang="en-US" sz="2000" i="1" dirty="0" smtClean="0">
                <a:latin typeface="Arial Narrow" pitchFamily="34" charset="0"/>
              </a:rPr>
              <a:t>electronic</a:t>
            </a:r>
            <a:r>
              <a:rPr lang="en-US" sz="2000" dirty="0" smtClean="0">
                <a:latin typeface="Arial Narrow" pitchFamily="34" charset="0"/>
              </a:rPr>
              <a:t>  memory.</a:t>
            </a:r>
          </a:p>
          <a:p>
            <a:pPr marL="748835" lvl="2" indent="-176477" algn="just">
              <a:lnSpc>
                <a:spcPct val="130000"/>
              </a:lnSpc>
              <a:spcBef>
                <a:spcPts val="0"/>
              </a:spcBef>
              <a:buFont typeface="Wingdings 2"/>
              <a:buChar char=""/>
              <a:defRPr/>
            </a:pPr>
            <a:r>
              <a:rPr lang="en-US" sz="2000" i="1" dirty="0" smtClean="0">
                <a:latin typeface="Arial Narrow" pitchFamily="34" charset="0"/>
              </a:rPr>
              <a:t>Cheaper: </a:t>
            </a:r>
            <a:r>
              <a:rPr lang="en-US" sz="2000" dirty="0" smtClean="0">
                <a:latin typeface="Arial Narrow" pitchFamily="34" charset="0"/>
              </a:rPr>
              <a:t>shares one set of electronics for R and W (the head). </a:t>
            </a:r>
          </a:p>
          <a:p>
            <a:pPr marL="1203541" lvl="3" indent="-117651" algn="just">
              <a:lnSpc>
                <a:spcPct val="130000"/>
              </a:lnSpc>
              <a:spcBef>
                <a:spcPts val="0"/>
              </a:spcBef>
              <a:buClr>
                <a:schemeClr val="accent3"/>
              </a:buClr>
              <a:buFont typeface="Wingdings 2"/>
              <a:buChar char=""/>
              <a:defRPr/>
            </a:pPr>
            <a:r>
              <a:rPr lang="en-US" dirty="0" smtClean="0">
                <a:latin typeface="Arial Narrow" pitchFamily="34" charset="0"/>
              </a:rPr>
              <a:t>But </a:t>
            </a:r>
            <a:r>
              <a:rPr lang="en-US" i="1" dirty="0" smtClean="0">
                <a:latin typeface="Arial Narrow" pitchFamily="34" charset="0"/>
              </a:rPr>
              <a:t>much</a:t>
            </a:r>
            <a:r>
              <a:rPr lang="en-US" dirty="0" smtClean="0">
                <a:latin typeface="Arial Narrow" pitchFamily="34" charset="0"/>
              </a:rPr>
              <a:t> </a:t>
            </a:r>
            <a:r>
              <a:rPr lang="en-US" b="1" i="1" u="sng" dirty="0" smtClean="0">
                <a:latin typeface="Arial Narrow" pitchFamily="34" charset="0"/>
              </a:rPr>
              <a:t>slower</a:t>
            </a:r>
            <a:r>
              <a:rPr lang="en-US" dirty="0" smtClean="0">
                <a:latin typeface="Arial Narrow" pitchFamily="34" charset="0"/>
              </a:rPr>
              <a:t>:  at least by 10,000 times. </a:t>
            </a:r>
          </a:p>
          <a:p>
            <a:pPr marL="1203541" lvl="3" indent="-117651" algn="just">
              <a:lnSpc>
                <a:spcPct val="130000"/>
              </a:lnSpc>
              <a:spcBef>
                <a:spcPts val="0"/>
              </a:spcBef>
              <a:buClr>
                <a:schemeClr val="accent3"/>
              </a:buClr>
              <a:buFont typeface="Wingdings 2"/>
              <a:buChar char=""/>
              <a:defRPr/>
            </a:pPr>
            <a:r>
              <a:rPr lang="en-US" dirty="0" smtClean="0">
                <a:latin typeface="Arial Narrow" pitchFamily="34" charset="0"/>
              </a:rPr>
              <a:t>Physically moves medium past R/W mechanism.</a:t>
            </a:r>
          </a:p>
          <a:p>
            <a:pPr marL="454706" lvl="1" indent="-219404" algn="just">
              <a:lnSpc>
                <a:spcPct val="130000"/>
              </a:lnSpc>
              <a:spcBef>
                <a:spcPts val="0"/>
              </a:spcBef>
              <a:buFont typeface="Verdana"/>
              <a:buChar char="◦"/>
              <a:defRPr/>
            </a:pPr>
            <a:r>
              <a:rPr lang="en-US" sz="2000" dirty="0" smtClean="0">
                <a:latin typeface="Arial Narrow" pitchFamily="34" charset="0"/>
              </a:rPr>
              <a:t> Need </a:t>
            </a:r>
            <a:r>
              <a:rPr lang="en-US" sz="2000" i="1" dirty="0" smtClean="0">
                <a:latin typeface="Arial Narrow" pitchFamily="34" charset="0"/>
              </a:rPr>
              <a:t>non-volatile </a:t>
            </a:r>
            <a:r>
              <a:rPr lang="en-US" sz="2000" dirty="0" smtClean="0">
                <a:latin typeface="Arial Narrow" pitchFamily="34" charset="0"/>
              </a:rPr>
              <a:t>storage that is </a:t>
            </a:r>
            <a:r>
              <a:rPr lang="en-US" sz="2000" i="1" dirty="0" smtClean="0">
                <a:latin typeface="Arial Narrow" pitchFamily="34" charset="0"/>
              </a:rPr>
              <a:t>recordable</a:t>
            </a:r>
            <a:r>
              <a:rPr lang="en-US" sz="2000" dirty="0" smtClean="0">
                <a:latin typeface="Arial Narrow" pitchFamily="34" charset="0"/>
              </a:rPr>
              <a:t>.</a:t>
            </a:r>
          </a:p>
        </p:txBody>
      </p:sp>
      <p:sp>
        <p:nvSpPr>
          <p:cNvPr id="2053" name="Rectangle 8"/>
          <p:cNvSpPr>
            <a:spLocks noChangeArrowheads="1"/>
          </p:cNvSpPr>
          <p:nvPr/>
        </p:nvSpPr>
        <p:spPr bwMode="auto">
          <a:xfrm>
            <a:off x="2365486" y="68390"/>
            <a:ext cx="4761176" cy="491872"/>
          </a:xfrm>
          <a:prstGeom prst="rect">
            <a:avLst/>
          </a:prstGeom>
          <a:noFill/>
          <a:ln w="12700">
            <a:noFill/>
            <a:miter lim="800000"/>
            <a:headEnd/>
            <a:tailEnd/>
          </a:ln>
        </p:spPr>
        <p:txBody>
          <a:bodyPr lIns="63588" tIns="25435" rIns="63588" bIns="25435">
            <a:spAutoFit/>
          </a:bodyPr>
          <a:lstStyle/>
          <a:p>
            <a:pPr algn="ctr">
              <a:lnSpc>
                <a:spcPct val="111000"/>
              </a:lnSpc>
              <a:defRPr/>
            </a:pPr>
            <a:r>
              <a:rPr lang="en-US" sz="2800" b="1" dirty="0" smtClean="0">
                <a:solidFill>
                  <a:srgbClr val="006600"/>
                </a:solidFill>
                <a:latin typeface="Arial" pitchFamily="34" charset="0"/>
                <a:cs typeface="Arial" pitchFamily="34" charset="0"/>
              </a:rPr>
              <a:t>AUXILIARY STORAGE</a:t>
            </a:r>
            <a:endParaRPr lang="en-US" sz="2800" b="1" dirty="0">
              <a:solidFill>
                <a:srgbClr val="006600"/>
              </a:solidFill>
              <a:latin typeface="Arial" pitchFamily="34" charset="0"/>
              <a:cs typeface="Arial" pitchFamily="34" charset="0"/>
            </a:endParaRPr>
          </a:p>
        </p:txBody>
      </p:sp>
      <p:sp>
        <p:nvSpPr>
          <p:cNvPr id="5130" name="Rectangle 10"/>
          <p:cNvSpPr>
            <a:spLocks noChangeArrowheads="1"/>
          </p:cNvSpPr>
          <p:nvPr/>
        </p:nvSpPr>
        <p:spPr bwMode="auto">
          <a:xfrm>
            <a:off x="1600200" y="3678622"/>
            <a:ext cx="7010400" cy="2931792"/>
          </a:xfrm>
          <a:prstGeom prst="rect">
            <a:avLst/>
          </a:prstGeom>
          <a:noFill/>
          <a:ln w="12700" cmpd="dbl">
            <a:solidFill>
              <a:srgbClr val="C00000"/>
            </a:solidFill>
            <a:miter lim="800000"/>
            <a:headEnd/>
            <a:tailEnd/>
          </a:ln>
        </p:spPr>
        <p:txBody>
          <a:bodyPr lIns="90615" tIns="44513" rIns="90615" bIns="44513"/>
          <a:lstStyle/>
          <a:p>
            <a:pPr marL="457200" lvl="2" indent="-280988" algn="just">
              <a:lnSpc>
                <a:spcPct val="120000"/>
              </a:lnSpc>
              <a:spcBef>
                <a:spcPct val="30000"/>
              </a:spcBef>
              <a:buSzPct val="100000"/>
              <a:defRPr/>
            </a:pPr>
            <a:r>
              <a:rPr lang="en-US" sz="2000" b="1" dirty="0">
                <a:solidFill>
                  <a:srgbClr val="C00000"/>
                </a:solidFill>
                <a:latin typeface="Arial" pitchFamily="34" charset="0"/>
                <a:cs typeface="Arial" pitchFamily="34" charset="0"/>
              </a:rPr>
              <a:t>Primary memory:                   </a:t>
            </a:r>
          </a:p>
          <a:p>
            <a:pPr marL="457200" lvl="2" indent="-280988" algn="just">
              <a:lnSpc>
                <a:spcPct val="120000"/>
              </a:lnSpc>
              <a:spcBef>
                <a:spcPct val="10000"/>
              </a:spcBef>
              <a:buSzPct val="100000"/>
              <a:buFontTx/>
              <a:buChar char="•"/>
              <a:defRPr/>
            </a:pPr>
            <a:r>
              <a:rPr lang="en-US" sz="2000" dirty="0">
                <a:latin typeface="Arial" pitchFamily="34" charset="0"/>
                <a:cs typeface="Arial" pitchFamily="34" charset="0"/>
              </a:rPr>
              <a:t>Access is frequent and fast; but </a:t>
            </a:r>
            <a:r>
              <a:rPr lang="en-US" sz="2000" i="1" dirty="0">
                <a:latin typeface="Arial" pitchFamily="34" charset="0"/>
                <a:cs typeface="Arial" pitchFamily="34" charset="0"/>
              </a:rPr>
              <a:t>less</a:t>
            </a:r>
            <a:r>
              <a:rPr lang="en-US" sz="2000" dirty="0">
                <a:latin typeface="Arial" pitchFamily="34" charset="0"/>
                <a:cs typeface="Arial" pitchFamily="34" charset="0"/>
              </a:rPr>
              <a:t> is taken at a time </a:t>
            </a:r>
          </a:p>
          <a:p>
            <a:pPr marL="457200" lvl="2" indent="-280988" algn="just">
              <a:lnSpc>
                <a:spcPct val="120000"/>
              </a:lnSpc>
              <a:spcBef>
                <a:spcPct val="10000"/>
              </a:spcBef>
              <a:buSzPct val="100000"/>
              <a:defRPr/>
            </a:pPr>
            <a:r>
              <a:rPr lang="en-US" sz="2000" dirty="0">
                <a:latin typeface="Arial" pitchFamily="34" charset="0"/>
                <a:cs typeface="Arial" pitchFamily="34" charset="0"/>
              </a:rPr>
              <a:t>   (4 - 8 bytes</a:t>
            </a:r>
            <a:r>
              <a:rPr lang="en-US" sz="2000" dirty="0" smtClean="0">
                <a:latin typeface="Arial" pitchFamily="34" charset="0"/>
                <a:cs typeface="Arial" pitchFamily="34" charset="0"/>
              </a:rPr>
              <a:t>).</a:t>
            </a:r>
          </a:p>
          <a:p>
            <a:pPr marL="457200" lvl="2" indent="-280988" algn="just">
              <a:lnSpc>
                <a:spcPct val="120000"/>
              </a:lnSpc>
              <a:spcBef>
                <a:spcPct val="30000"/>
              </a:spcBef>
              <a:buSzPct val="100000"/>
              <a:defRPr/>
            </a:pPr>
            <a:r>
              <a:rPr lang="en-US" sz="2000" b="1" dirty="0">
                <a:solidFill>
                  <a:srgbClr val="C00000"/>
                </a:solidFill>
                <a:latin typeface="Arial" pitchFamily="34" charset="0"/>
                <a:cs typeface="Arial" pitchFamily="34" charset="0"/>
              </a:rPr>
              <a:t>Secondary  storage:            </a:t>
            </a:r>
          </a:p>
          <a:p>
            <a:pPr marL="457200" lvl="2" indent="-280988" algn="just">
              <a:lnSpc>
                <a:spcPct val="120000"/>
              </a:lnSpc>
              <a:spcBef>
                <a:spcPct val="10000"/>
              </a:spcBef>
              <a:buSzPct val="100000"/>
              <a:buFontTx/>
              <a:buChar char="•"/>
              <a:defRPr/>
            </a:pPr>
            <a:r>
              <a:rPr lang="en-US" sz="2000" dirty="0">
                <a:latin typeface="Arial" pitchFamily="34" charset="0"/>
                <a:cs typeface="Arial" pitchFamily="34" charset="0"/>
              </a:rPr>
              <a:t>Access is less frequent and </a:t>
            </a:r>
            <a:r>
              <a:rPr lang="en-US" sz="2000" i="1" dirty="0">
                <a:latin typeface="Arial" pitchFamily="34" charset="0"/>
                <a:cs typeface="Arial" pitchFamily="34" charset="0"/>
              </a:rPr>
              <a:t>much</a:t>
            </a:r>
            <a:r>
              <a:rPr lang="en-US" sz="2000" dirty="0">
                <a:latin typeface="Arial" pitchFamily="34" charset="0"/>
                <a:cs typeface="Arial" pitchFamily="34" charset="0"/>
              </a:rPr>
              <a:t> slower; but </a:t>
            </a:r>
            <a:r>
              <a:rPr lang="en-US" sz="2000" i="1" dirty="0">
                <a:latin typeface="Arial" pitchFamily="34" charset="0"/>
                <a:cs typeface="Arial" pitchFamily="34" charset="0"/>
              </a:rPr>
              <a:t>a whole block</a:t>
            </a:r>
            <a:r>
              <a:rPr lang="en-US" sz="2000" dirty="0">
                <a:latin typeface="Arial" pitchFamily="34" charset="0"/>
                <a:cs typeface="Arial" pitchFamily="34" charset="0"/>
              </a:rPr>
              <a:t> of data is taken at a time.</a:t>
            </a:r>
            <a:br>
              <a:rPr lang="en-US" sz="2000" dirty="0">
                <a:latin typeface="Arial" pitchFamily="34" charset="0"/>
                <a:cs typeface="Arial" pitchFamily="34" charset="0"/>
              </a:rPr>
            </a:br>
            <a:r>
              <a:rPr lang="en-US" sz="2000" dirty="0" smtClean="0">
                <a:latin typeface="Arial" pitchFamily="34" charset="0"/>
                <a:cs typeface="Arial" pitchFamily="34" charset="0"/>
              </a:rPr>
              <a:t>(</a:t>
            </a:r>
            <a:r>
              <a:rPr lang="en-US" sz="2000" dirty="0">
                <a:latin typeface="Arial" pitchFamily="34" charset="0"/>
                <a:cs typeface="Arial" pitchFamily="34" charset="0"/>
              </a:rPr>
              <a:t>256 - 1024 bytes)</a:t>
            </a:r>
          </a:p>
          <a:p>
            <a:pPr marL="1144715" lvl="2" indent="-228943">
              <a:lnSpc>
                <a:spcPct val="90000"/>
              </a:lnSpc>
              <a:spcBef>
                <a:spcPct val="10000"/>
              </a:spcBef>
              <a:buSzPct val="100000"/>
              <a:defRPr/>
            </a:pPr>
            <a:endParaRPr lang="en-US" sz="2200" dirty="0">
              <a:solidFill>
                <a:schemeClr val="tx2">
                  <a:lumMod val="75000"/>
                </a:schemeClr>
              </a:solidFill>
              <a:latin typeface="Arial" pitchFamily="34" charset="0"/>
              <a:cs typeface="Arial" pitchFamily="34" charset="0"/>
            </a:endParaRPr>
          </a:p>
        </p:txBody>
      </p:sp>
      <p:graphicFrame>
        <p:nvGraphicFramePr>
          <p:cNvPr id="111616" name="Object 0"/>
          <p:cNvGraphicFramePr>
            <a:graphicFrameLocks noChangeAspect="1"/>
          </p:cNvGraphicFramePr>
          <p:nvPr/>
        </p:nvGraphicFramePr>
        <p:xfrm>
          <a:off x="0" y="3511703"/>
          <a:ext cx="1373508" cy="605960"/>
        </p:xfrm>
        <a:graphic>
          <a:graphicData uri="http://schemas.openxmlformats.org/presentationml/2006/ole">
            <mc:AlternateContent xmlns:mc="http://schemas.openxmlformats.org/markup-compatibility/2006">
              <mc:Choice xmlns:v="urn:schemas-microsoft-com:vml" Requires="v">
                <p:oleObj spid="_x0000_s2224" name="Clip" r:id="rId3" imgW="5097463" imgH="2247900" progId="MS_ClipArt_Gallery.2">
                  <p:embed/>
                </p:oleObj>
              </mc:Choice>
              <mc:Fallback>
                <p:oleObj name="Clip" r:id="rId3" imgW="5097463" imgH="224790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11703"/>
                        <a:ext cx="1373508" cy="605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17" name="Object 1"/>
          <p:cNvGraphicFramePr>
            <a:graphicFrameLocks noChangeAspect="1"/>
          </p:cNvGraphicFramePr>
          <p:nvPr/>
        </p:nvGraphicFramePr>
        <p:xfrm>
          <a:off x="305224" y="4346688"/>
          <a:ext cx="618397" cy="2142329"/>
        </p:xfrm>
        <a:graphic>
          <a:graphicData uri="http://schemas.openxmlformats.org/presentationml/2006/ole">
            <mc:AlternateContent xmlns:mc="http://schemas.openxmlformats.org/markup-compatibility/2006">
              <mc:Choice xmlns:v="urn:schemas-microsoft-com:vml" Requires="v">
                <p:oleObj spid="_x0000_s2225" name="Clip" r:id="rId5" imgW="586130" imgH="1910182" progId="MS_ClipArt_Gallery.2">
                  <p:embed/>
                </p:oleObj>
              </mc:Choice>
              <mc:Fallback>
                <p:oleObj name="Clip" r:id="rId5" imgW="586130" imgH="1910182"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224" y="4346688"/>
                        <a:ext cx="618397" cy="2142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4" name="Rectangle 14"/>
          <p:cNvSpPr>
            <a:spLocks noChangeArrowheads="1"/>
          </p:cNvSpPr>
          <p:nvPr/>
        </p:nvSpPr>
        <p:spPr bwMode="auto">
          <a:xfrm>
            <a:off x="1600200" y="2667000"/>
            <a:ext cx="8102742" cy="2061217"/>
          </a:xfrm>
          <a:prstGeom prst="rect">
            <a:avLst/>
          </a:prstGeom>
          <a:noFill/>
          <a:ln w="12700">
            <a:noFill/>
            <a:miter lim="800000"/>
            <a:headEnd/>
            <a:tailEnd/>
          </a:ln>
        </p:spPr>
        <p:txBody>
          <a:bodyPr lIns="90615" tIns="44513" rIns="90615" bIns="44513"/>
          <a:lstStyle/>
          <a:p>
            <a:pPr marL="343414" indent="-343414">
              <a:spcBef>
                <a:spcPct val="20000"/>
              </a:spcBef>
              <a:buClr>
                <a:schemeClr val="accent2"/>
              </a:buClr>
              <a:buSzPct val="100000"/>
              <a:defRPr/>
            </a:pPr>
            <a:r>
              <a:rPr lang="en-US" sz="3200" i="1" dirty="0"/>
              <a:t> </a:t>
            </a:r>
            <a:endParaRPr lang="en-US" sz="2200" i="1" dirty="0">
              <a:solidFill>
                <a:schemeClr val="tx2">
                  <a:lumMod val="75000"/>
                </a:schemeClr>
              </a:solidFill>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35A40E3C-D099-4FD6-9521-3112C0DD2A3A}" type="slidenum">
              <a:rPr lang="en-US" smtClean="0"/>
              <a:t>15</a:t>
            </a:fld>
            <a:endParaRPr lang="en-US"/>
          </a:p>
        </p:txBody>
      </p:sp>
    </p:spTree>
    <p:extLst>
      <p:ext uri="{BB962C8B-B14F-4D97-AF65-F5344CB8AC3E}">
        <p14:creationId xmlns:p14="http://schemas.microsoft.com/office/powerpoint/2010/main" val="42545108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slide(fromTop)">
                                      <p:cBhvr>
                                        <p:cTn id="7" dur="500"/>
                                        <p:tgtEl>
                                          <p:spTgt spid="5122">
                                            <p:txEl>
                                              <p:pRg st="0" end="0"/>
                                            </p:txEl>
                                          </p:spTgt>
                                        </p:tgtEl>
                                      </p:cBhvr>
                                    </p:animEffect>
                                  </p:childTnLst>
                                  <p:subTnLst>
                                    <p:animClr clrSpc="rgb" dir="cw">
                                      <p:cBhvr override="childStyle">
                                        <p:cTn dur="1" fill="hold" display="0" masterRel="nextClick" afterEffect="1"/>
                                        <p:tgtEl>
                                          <p:spTgt spid="5122">
                                            <p:txEl>
                                              <p:pRg st="0" end="0"/>
                                            </p:txEl>
                                          </p:spTgt>
                                        </p:tgtEl>
                                        <p:attrNameLst>
                                          <p:attrName>ppt_c</p:attrName>
                                        </p:attrNameLst>
                                      </p:cBhvr>
                                      <p:to>
                                        <a:srgbClr val="9C944C"/>
                                      </p:to>
                                    </p:animClr>
                                  </p:subTnLst>
                                </p:cTn>
                              </p:par>
                              <p:par>
                                <p:cTn id="8" presetID="12" presetClass="entr" presetSubtype="1" fill="hold" grpId="0" nodeType="withEffect">
                                  <p:stCondLst>
                                    <p:cond delay="0"/>
                                  </p:stCondLst>
                                  <p:childTnLst>
                                    <p:set>
                                      <p:cBhvr>
                                        <p:cTn id="9" dur="1" fill="hold">
                                          <p:stCondLst>
                                            <p:cond delay="0"/>
                                          </p:stCondLst>
                                        </p:cTn>
                                        <p:tgtEl>
                                          <p:spTgt spid="5122">
                                            <p:txEl>
                                              <p:pRg st="1" end="1"/>
                                            </p:txEl>
                                          </p:spTgt>
                                        </p:tgtEl>
                                        <p:attrNameLst>
                                          <p:attrName>style.visibility</p:attrName>
                                        </p:attrNameLst>
                                      </p:cBhvr>
                                      <p:to>
                                        <p:strVal val="visible"/>
                                      </p:to>
                                    </p:set>
                                    <p:animEffect transition="in" filter="slide(fromTop)">
                                      <p:cBhvr>
                                        <p:cTn id="10" dur="500"/>
                                        <p:tgtEl>
                                          <p:spTgt spid="5122">
                                            <p:txEl>
                                              <p:pRg st="1" end="1"/>
                                            </p:txEl>
                                          </p:spTgt>
                                        </p:tgtEl>
                                      </p:cBhvr>
                                    </p:animEffect>
                                  </p:childTnLst>
                                  <p:subTnLst>
                                    <p:animClr clrSpc="rgb" dir="cw">
                                      <p:cBhvr override="childStyle">
                                        <p:cTn dur="1" fill="hold" display="0" masterRel="nextClick" afterEffect="1"/>
                                        <p:tgtEl>
                                          <p:spTgt spid="5122">
                                            <p:txEl>
                                              <p:pRg st="1" end="1"/>
                                            </p:txEl>
                                          </p:spTgt>
                                        </p:tgtEl>
                                        <p:attrNameLst>
                                          <p:attrName>ppt_c</p:attrName>
                                        </p:attrNameLst>
                                      </p:cBhvr>
                                      <p:to>
                                        <a:srgbClr val="9C944C"/>
                                      </p:to>
                                    </p:animClr>
                                  </p:subTnLst>
                                </p:cTn>
                              </p:par>
                              <p:par>
                                <p:cTn id="11" presetID="12" presetClass="entr" presetSubtype="1" fill="hold" grpId="0" nodeType="withEffect">
                                  <p:stCondLst>
                                    <p:cond delay="0"/>
                                  </p:stCondLst>
                                  <p:childTnLst>
                                    <p:set>
                                      <p:cBhvr>
                                        <p:cTn id="12" dur="1" fill="hold">
                                          <p:stCondLst>
                                            <p:cond delay="0"/>
                                          </p:stCondLst>
                                        </p:cTn>
                                        <p:tgtEl>
                                          <p:spTgt spid="5122">
                                            <p:txEl>
                                              <p:pRg st="2" end="2"/>
                                            </p:txEl>
                                          </p:spTgt>
                                        </p:tgtEl>
                                        <p:attrNameLst>
                                          <p:attrName>style.visibility</p:attrName>
                                        </p:attrNameLst>
                                      </p:cBhvr>
                                      <p:to>
                                        <p:strVal val="visible"/>
                                      </p:to>
                                    </p:set>
                                    <p:animEffect transition="in" filter="slide(fromTop)">
                                      <p:cBhvr>
                                        <p:cTn id="13" dur="500"/>
                                        <p:tgtEl>
                                          <p:spTgt spid="5122">
                                            <p:txEl>
                                              <p:pRg st="2" end="2"/>
                                            </p:txEl>
                                          </p:spTgt>
                                        </p:tgtEl>
                                      </p:cBhvr>
                                    </p:animEffect>
                                  </p:childTnLst>
                                  <p:subTnLst>
                                    <p:animClr clrSpc="rgb" dir="cw">
                                      <p:cBhvr override="childStyle">
                                        <p:cTn dur="1" fill="hold" display="0" masterRel="nextClick" afterEffect="1"/>
                                        <p:tgtEl>
                                          <p:spTgt spid="5122">
                                            <p:txEl>
                                              <p:pRg st="2" end="2"/>
                                            </p:txEl>
                                          </p:spTgt>
                                        </p:tgtEl>
                                        <p:attrNameLst>
                                          <p:attrName>ppt_c</p:attrName>
                                        </p:attrNameLst>
                                      </p:cBhvr>
                                      <p:to>
                                        <a:srgbClr val="9C944C"/>
                                      </p:to>
                                    </p:animClr>
                                  </p:subTnLst>
                                </p:cTn>
                              </p:par>
                              <p:par>
                                <p:cTn id="14" presetID="12" presetClass="entr" presetSubtype="1" fill="hold" grpId="0" nodeType="withEffect">
                                  <p:stCondLst>
                                    <p:cond delay="0"/>
                                  </p:stCondLst>
                                  <p:childTnLst>
                                    <p:set>
                                      <p:cBhvr>
                                        <p:cTn id="15" dur="1" fill="hold">
                                          <p:stCondLst>
                                            <p:cond delay="0"/>
                                          </p:stCondLst>
                                        </p:cTn>
                                        <p:tgtEl>
                                          <p:spTgt spid="5122">
                                            <p:txEl>
                                              <p:pRg st="3" end="3"/>
                                            </p:txEl>
                                          </p:spTgt>
                                        </p:tgtEl>
                                        <p:attrNameLst>
                                          <p:attrName>style.visibility</p:attrName>
                                        </p:attrNameLst>
                                      </p:cBhvr>
                                      <p:to>
                                        <p:strVal val="visible"/>
                                      </p:to>
                                    </p:set>
                                    <p:animEffect transition="in" filter="slide(fromTop)">
                                      <p:cBhvr>
                                        <p:cTn id="16" dur="500"/>
                                        <p:tgtEl>
                                          <p:spTgt spid="5122">
                                            <p:txEl>
                                              <p:pRg st="3" end="3"/>
                                            </p:txEl>
                                          </p:spTgt>
                                        </p:tgtEl>
                                      </p:cBhvr>
                                    </p:animEffect>
                                  </p:childTnLst>
                                  <p:subTnLst>
                                    <p:animClr clrSpc="rgb" dir="cw">
                                      <p:cBhvr override="childStyle">
                                        <p:cTn dur="1" fill="hold" display="0" masterRel="nextClick" afterEffect="1"/>
                                        <p:tgtEl>
                                          <p:spTgt spid="5122">
                                            <p:txEl>
                                              <p:pRg st="3" end="3"/>
                                            </p:txEl>
                                          </p:spTgt>
                                        </p:tgtEl>
                                        <p:attrNameLst>
                                          <p:attrName>ppt_c</p:attrName>
                                        </p:attrNameLst>
                                      </p:cBhvr>
                                      <p:to>
                                        <a:srgbClr val="9C944C"/>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grpId="0" nodeType="clickEffect">
                                  <p:stCondLst>
                                    <p:cond delay="0"/>
                                  </p:stCondLst>
                                  <p:childTnLst>
                                    <p:set>
                                      <p:cBhvr>
                                        <p:cTn id="20" dur="1" fill="hold">
                                          <p:stCondLst>
                                            <p:cond delay="0"/>
                                          </p:stCondLst>
                                        </p:cTn>
                                        <p:tgtEl>
                                          <p:spTgt spid="5122">
                                            <p:txEl>
                                              <p:pRg st="4" end="4"/>
                                            </p:txEl>
                                          </p:spTgt>
                                        </p:tgtEl>
                                        <p:attrNameLst>
                                          <p:attrName>style.visibility</p:attrName>
                                        </p:attrNameLst>
                                      </p:cBhvr>
                                      <p:to>
                                        <p:strVal val="visible"/>
                                      </p:to>
                                    </p:set>
                                    <p:animEffect transition="in" filter="slide(fromTop)">
                                      <p:cBhvr>
                                        <p:cTn id="21" dur="500"/>
                                        <p:tgtEl>
                                          <p:spTgt spid="5122">
                                            <p:txEl>
                                              <p:pRg st="4" end="4"/>
                                            </p:txEl>
                                          </p:spTgt>
                                        </p:tgtEl>
                                      </p:cBhvr>
                                    </p:animEffect>
                                  </p:childTnLst>
                                  <p:subTnLst>
                                    <p:animClr clrSpc="rgb" dir="cw">
                                      <p:cBhvr override="childStyle">
                                        <p:cTn dur="1" fill="hold" display="0" masterRel="nextClick" afterEffect="1"/>
                                        <p:tgtEl>
                                          <p:spTgt spid="5122">
                                            <p:txEl>
                                              <p:pRg st="4" end="4"/>
                                            </p:txEl>
                                          </p:spTgt>
                                        </p:tgtEl>
                                        <p:attrNameLst>
                                          <p:attrName>ppt_c</p:attrName>
                                        </p:attrNameLst>
                                      </p:cBhvr>
                                      <p:to>
                                        <a:srgbClr val="9C944C"/>
                                      </p:to>
                                    </p:animClr>
                                  </p:sub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5130"/>
                                        </p:tgtEl>
                                        <p:attrNameLst>
                                          <p:attrName>style.visibility</p:attrName>
                                        </p:attrNameLst>
                                      </p:cBhvr>
                                      <p:to>
                                        <p:strVal val="visible"/>
                                      </p:to>
                                    </p:set>
                                    <p:animEffect transition="in" filter="slide(fromLeft)">
                                      <p:cBhvr>
                                        <p:cTn id="26" dur="500"/>
                                        <p:tgtEl>
                                          <p:spTgt spid="5130"/>
                                        </p:tgtEl>
                                      </p:cBhvr>
                                    </p:animEffect>
                                  </p:childTnLst>
                                </p:cTn>
                              </p:par>
                            </p:childTnLst>
                          </p:cTn>
                        </p:par>
                        <p:par>
                          <p:cTn id="27" fill="hold" nodeType="afterGroup">
                            <p:stCondLst>
                              <p:cond delay="500"/>
                            </p:stCondLst>
                            <p:childTnLst>
                              <p:par>
                                <p:cTn id="28" presetID="12" presetClass="entr" presetSubtype="8" fill="hold" nodeType="afterEffect">
                                  <p:stCondLst>
                                    <p:cond delay="1000"/>
                                  </p:stCondLst>
                                  <p:childTnLst>
                                    <p:set>
                                      <p:cBhvr>
                                        <p:cTn id="29" dur="1" fill="hold">
                                          <p:stCondLst>
                                            <p:cond delay="0"/>
                                          </p:stCondLst>
                                        </p:cTn>
                                        <p:tgtEl>
                                          <p:spTgt spid="111616"/>
                                        </p:tgtEl>
                                        <p:attrNameLst>
                                          <p:attrName>style.visibility</p:attrName>
                                        </p:attrNameLst>
                                      </p:cBhvr>
                                      <p:to>
                                        <p:strVal val="visible"/>
                                      </p:to>
                                    </p:set>
                                    <p:animEffect transition="in" filter="slide(fromLeft)">
                                      <p:cBhvr>
                                        <p:cTn id="30" dur="500"/>
                                        <p:tgtEl>
                                          <p:spTgt spid="11161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grpId="0" nodeType="clickEffect">
                                  <p:stCondLst>
                                    <p:cond delay="0"/>
                                  </p:stCondLst>
                                  <p:childTnLst>
                                    <p:set>
                                      <p:cBhvr>
                                        <p:cTn id="34" dur="1" fill="hold">
                                          <p:stCondLst>
                                            <p:cond delay="0"/>
                                          </p:stCondLst>
                                        </p:cTn>
                                        <p:tgtEl>
                                          <p:spTgt spid="5134"/>
                                        </p:tgtEl>
                                        <p:attrNameLst>
                                          <p:attrName>style.visibility</p:attrName>
                                        </p:attrNameLst>
                                      </p:cBhvr>
                                      <p:to>
                                        <p:strVal val="visible"/>
                                      </p:to>
                                    </p:set>
                                    <p:animEffect transition="in" filter="slide(fromLeft)">
                                      <p:cBhvr>
                                        <p:cTn id="35" dur="500"/>
                                        <p:tgtEl>
                                          <p:spTgt spid="5134"/>
                                        </p:tgtEl>
                                      </p:cBhvr>
                                    </p:animEffect>
                                  </p:childTnLst>
                                </p:cTn>
                              </p:par>
                            </p:childTnLst>
                          </p:cTn>
                        </p:par>
                        <p:par>
                          <p:cTn id="36" fill="hold" nodeType="afterGroup">
                            <p:stCondLst>
                              <p:cond delay="500"/>
                            </p:stCondLst>
                            <p:childTnLst>
                              <p:par>
                                <p:cTn id="37" presetID="12" presetClass="entr" presetSubtype="8" fill="hold" nodeType="afterEffect">
                                  <p:stCondLst>
                                    <p:cond delay="1000"/>
                                  </p:stCondLst>
                                  <p:childTnLst>
                                    <p:set>
                                      <p:cBhvr>
                                        <p:cTn id="38" dur="1" fill="hold">
                                          <p:stCondLst>
                                            <p:cond delay="0"/>
                                          </p:stCondLst>
                                        </p:cTn>
                                        <p:tgtEl>
                                          <p:spTgt spid="111617"/>
                                        </p:tgtEl>
                                        <p:attrNameLst>
                                          <p:attrName>style.visibility</p:attrName>
                                        </p:attrNameLst>
                                      </p:cBhvr>
                                      <p:to>
                                        <p:strVal val="visible"/>
                                      </p:to>
                                    </p:set>
                                    <p:animEffect transition="in" filter="slide(fromLeft)">
                                      <p:cBhvr>
                                        <p:cTn id="39" dur="500"/>
                                        <p:tgtEl>
                                          <p:spTgt spid="111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bldLvl="2" autoUpdateAnimBg="0"/>
      <p:bldP spid="5130" grpId="0" animBg="1" autoUpdateAnimBg="0"/>
      <p:bldP spid="513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title"/>
          </p:nvPr>
        </p:nvSpPr>
        <p:spPr>
          <a:xfrm>
            <a:off x="2057400" y="152400"/>
            <a:ext cx="6023404" cy="695025"/>
          </a:xfrm>
        </p:spPr>
        <p:txBody>
          <a:bodyPr lIns="91577" tIns="45789" rIns="91577" bIns="45789">
            <a:noAutofit/>
          </a:bodyPr>
          <a:lstStyle/>
          <a:p>
            <a:pPr>
              <a:lnSpc>
                <a:spcPct val="111000"/>
              </a:lnSpc>
              <a:defRPr/>
            </a:pPr>
            <a:r>
              <a:rPr lang="en-US" sz="3600" b="1" dirty="0" smtClean="0">
                <a:solidFill>
                  <a:srgbClr val="006600"/>
                </a:solidFill>
                <a:latin typeface="Arial" pitchFamily="34" charset="0"/>
                <a:ea typeface="+mn-ea"/>
                <a:cs typeface="Arial" pitchFamily="34" charset="0"/>
              </a:rPr>
              <a:t>MAGNETIC STORAGE</a:t>
            </a:r>
            <a:endParaRPr lang="en-US" sz="3600" b="1" dirty="0">
              <a:solidFill>
                <a:srgbClr val="006600"/>
              </a:solidFill>
              <a:latin typeface="Arial" pitchFamily="34" charset="0"/>
              <a:ea typeface="+mn-ea"/>
              <a:cs typeface="Arial" pitchFamily="34" charset="0"/>
            </a:endParaRPr>
          </a:p>
        </p:txBody>
      </p:sp>
      <p:sp>
        <p:nvSpPr>
          <p:cNvPr id="18435" name="Rectangle 2"/>
          <p:cNvSpPr>
            <a:spLocks noGrp="1" noChangeArrowheads="1"/>
          </p:cNvSpPr>
          <p:nvPr>
            <p:ph idx="1"/>
          </p:nvPr>
        </p:nvSpPr>
        <p:spPr>
          <a:xfrm>
            <a:off x="304800" y="1219200"/>
            <a:ext cx="8613038" cy="5001951"/>
          </a:xfrm>
        </p:spPr>
        <p:txBody>
          <a:bodyPr lIns="90615" tIns="44513" rIns="90615" bIns="44513">
            <a:normAutofit lnSpcReduction="10000"/>
          </a:bodyPr>
          <a:lstStyle/>
          <a:p>
            <a:pPr marL="365723" indent="-283435">
              <a:lnSpc>
                <a:spcPct val="150000"/>
              </a:lnSpc>
              <a:spcBef>
                <a:spcPts val="600"/>
              </a:spcBef>
              <a:buFont typeface="Wingdings 2"/>
              <a:buChar char=""/>
              <a:defRPr/>
            </a:pPr>
            <a:r>
              <a:rPr lang="en-US" dirty="0" smtClean="0">
                <a:latin typeface="Arial Narrow" pitchFamily="34" charset="0"/>
              </a:rPr>
              <a:t>Most common form of storage.</a:t>
            </a:r>
          </a:p>
          <a:p>
            <a:pPr marL="365723" indent="-283435">
              <a:lnSpc>
                <a:spcPct val="150000"/>
              </a:lnSpc>
              <a:spcBef>
                <a:spcPts val="600"/>
              </a:spcBef>
              <a:buFont typeface="Wingdings 2"/>
              <a:buChar char=""/>
              <a:defRPr/>
            </a:pPr>
            <a:r>
              <a:rPr lang="en-US" dirty="0" smtClean="0">
                <a:latin typeface="Arial Narrow" pitchFamily="34" charset="0"/>
              </a:rPr>
              <a:t>Magnetized spots on a surface, which may be</a:t>
            </a:r>
          </a:p>
          <a:p>
            <a:pPr marL="640015" lvl="1" indent="-237720">
              <a:lnSpc>
                <a:spcPct val="150000"/>
              </a:lnSpc>
              <a:spcBef>
                <a:spcPts val="550"/>
              </a:spcBef>
              <a:buFont typeface="Verdana"/>
              <a:buChar char="◦"/>
              <a:defRPr/>
            </a:pPr>
            <a:r>
              <a:rPr lang="en-US" b="1" dirty="0" smtClean="0">
                <a:solidFill>
                  <a:srgbClr val="C00000"/>
                </a:solidFill>
                <a:latin typeface="Arial Narrow" pitchFamily="34" charset="0"/>
              </a:rPr>
              <a:t>on a tape</a:t>
            </a:r>
            <a:r>
              <a:rPr lang="en-US" dirty="0" smtClean="0">
                <a:latin typeface="Arial Narrow" pitchFamily="34" charset="0"/>
              </a:rPr>
              <a:t>, which </a:t>
            </a:r>
            <a:r>
              <a:rPr lang="en-US" i="1" dirty="0" smtClean="0">
                <a:latin typeface="Arial Narrow" pitchFamily="34" charset="0"/>
              </a:rPr>
              <a:t>itself</a:t>
            </a:r>
            <a:r>
              <a:rPr lang="en-US" dirty="0" smtClean="0">
                <a:latin typeface="Arial Narrow" pitchFamily="34" charset="0"/>
              </a:rPr>
              <a:t> moves past a R/W head (like </a:t>
            </a:r>
            <a:r>
              <a:rPr lang="en-US" i="1" dirty="0" smtClean="0">
                <a:latin typeface="Arial Narrow" pitchFamily="34" charset="0"/>
              </a:rPr>
              <a:t>audio</a:t>
            </a:r>
            <a:r>
              <a:rPr lang="en-US" dirty="0" smtClean="0">
                <a:latin typeface="Arial Narrow" pitchFamily="34" charset="0"/>
              </a:rPr>
              <a:t> tape)</a:t>
            </a:r>
          </a:p>
          <a:p>
            <a:pPr marL="640015" lvl="1" indent="-237720">
              <a:lnSpc>
                <a:spcPct val="150000"/>
              </a:lnSpc>
              <a:spcBef>
                <a:spcPct val="45000"/>
              </a:spcBef>
              <a:buFont typeface="Verdana"/>
              <a:buChar char="◦"/>
              <a:defRPr/>
            </a:pPr>
            <a:r>
              <a:rPr lang="en-US" b="1" dirty="0" smtClean="0">
                <a:solidFill>
                  <a:srgbClr val="C00000"/>
                </a:solidFill>
                <a:latin typeface="Arial Narrow" pitchFamily="34" charset="0"/>
              </a:rPr>
              <a:t>on a disk</a:t>
            </a:r>
            <a:r>
              <a:rPr lang="en-US" dirty="0" smtClean="0">
                <a:latin typeface="Arial Narrow" pitchFamily="34" charset="0"/>
              </a:rPr>
              <a:t>, whose R/W head moves over it as it spins.</a:t>
            </a:r>
          </a:p>
          <a:p>
            <a:pPr marL="886877" lvl="2" indent="-228576">
              <a:lnSpc>
                <a:spcPct val="150000"/>
              </a:lnSpc>
              <a:buFont typeface="Wingdings 2"/>
              <a:buChar char=""/>
              <a:defRPr/>
            </a:pPr>
            <a:r>
              <a:rPr lang="en-US" dirty="0" smtClean="0">
                <a:latin typeface="Arial Narrow" pitchFamily="34" charset="0"/>
              </a:rPr>
              <a:t>A disk may be floppy or rigid</a:t>
            </a:r>
          </a:p>
          <a:p>
            <a:pPr marL="886877" lvl="2" indent="-228576">
              <a:lnSpc>
                <a:spcPct val="150000"/>
              </a:lnSpc>
              <a:buFont typeface="Wingdings 2"/>
              <a:buChar char=""/>
              <a:defRPr/>
            </a:pPr>
            <a:r>
              <a:rPr lang="en-US" dirty="0" smtClean="0">
                <a:latin typeface="Arial Narrow" pitchFamily="34" charset="0"/>
              </a:rPr>
              <a:t>A disk may be </a:t>
            </a:r>
            <a:r>
              <a:rPr lang="en-US" i="1" dirty="0" smtClean="0">
                <a:latin typeface="Arial Narrow" pitchFamily="34" charset="0"/>
              </a:rPr>
              <a:t>fixed</a:t>
            </a:r>
            <a:r>
              <a:rPr lang="en-US" dirty="0" smtClean="0">
                <a:latin typeface="Arial Narrow" pitchFamily="34" charset="0"/>
              </a:rPr>
              <a:t> permanently in the drive or </a:t>
            </a:r>
            <a:r>
              <a:rPr lang="en-US" i="1" dirty="0" smtClean="0">
                <a:latin typeface="Arial Narrow" pitchFamily="34" charset="0"/>
              </a:rPr>
              <a:t>removable</a:t>
            </a:r>
            <a:r>
              <a:rPr lang="en-US" dirty="0" smtClean="0">
                <a:latin typeface="Arial Narrow" pitchFamily="34" charset="0"/>
              </a:rPr>
              <a:t>.</a:t>
            </a:r>
          </a:p>
        </p:txBody>
      </p:sp>
      <p:sp>
        <p:nvSpPr>
          <p:cNvPr id="2" name="Slide Number Placeholder 1"/>
          <p:cNvSpPr>
            <a:spLocks noGrp="1"/>
          </p:cNvSpPr>
          <p:nvPr>
            <p:ph type="sldNum" sz="quarter" idx="12"/>
          </p:nvPr>
        </p:nvSpPr>
        <p:spPr/>
        <p:txBody>
          <a:bodyPr/>
          <a:lstStyle/>
          <a:p>
            <a:fld id="{35A40E3C-D099-4FD6-9521-3112C0DD2A3A}" type="slidenum">
              <a:rPr lang="en-US" smtClean="0"/>
              <a:t>16</a:t>
            </a:fld>
            <a:endParaRPr lang="en-US"/>
          </a:p>
        </p:txBody>
      </p:sp>
    </p:spTree>
    <p:extLst>
      <p:ext uri="{BB962C8B-B14F-4D97-AF65-F5344CB8AC3E}">
        <p14:creationId xmlns:p14="http://schemas.microsoft.com/office/powerpoint/2010/main" val="2098477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6" name="Line 8"/>
          <p:cNvSpPr>
            <a:spLocks noChangeShapeType="1"/>
          </p:cNvSpPr>
          <p:nvPr/>
        </p:nvSpPr>
        <p:spPr bwMode="auto">
          <a:xfrm>
            <a:off x="4374877" y="3341526"/>
            <a:ext cx="4424158" cy="0"/>
          </a:xfrm>
          <a:prstGeom prst="line">
            <a:avLst/>
          </a:prstGeom>
          <a:noFill/>
          <a:ln w="76200">
            <a:solidFill>
              <a:srgbClr val="2F32A3"/>
            </a:solidFill>
            <a:round/>
            <a:headEnd/>
            <a:tailEnd type="triangle" w="med" len="med"/>
          </a:ln>
          <a:extLst>
            <a:ext uri="{909E8E84-426E-40DD-AFC4-6F175D3DCCD1}">
              <a14:hiddenFill xmlns:a14="http://schemas.microsoft.com/office/drawing/2010/main">
                <a:noFill/>
              </a14:hiddenFill>
            </a:ext>
          </a:extLst>
        </p:spPr>
        <p:txBody>
          <a:bodyPr wrap="none" lIns="91577" tIns="45789" rIns="91577" bIns="45789" anchor="ctr"/>
          <a:lstStyle/>
          <a:p>
            <a:endParaRPr lang="en-US">
              <a:latin typeface="Arial Narrow" pitchFamily="34" charset="0"/>
            </a:endParaRPr>
          </a:p>
        </p:txBody>
      </p:sp>
      <p:sp>
        <p:nvSpPr>
          <p:cNvPr id="83978" name="Line 10"/>
          <p:cNvSpPr>
            <a:spLocks noChangeShapeType="1"/>
          </p:cNvSpPr>
          <p:nvPr/>
        </p:nvSpPr>
        <p:spPr bwMode="auto">
          <a:xfrm flipH="1" flipV="1">
            <a:off x="3969501" y="5234156"/>
            <a:ext cx="4425747" cy="0"/>
          </a:xfrm>
          <a:prstGeom prst="line">
            <a:avLst/>
          </a:prstGeom>
          <a:noFill/>
          <a:ln w="76200">
            <a:solidFill>
              <a:srgbClr val="2F32A3"/>
            </a:solidFill>
            <a:round/>
            <a:headEnd/>
            <a:tailEnd type="triangle" w="med" len="med"/>
          </a:ln>
          <a:extLst>
            <a:ext uri="{909E8E84-426E-40DD-AFC4-6F175D3DCCD1}">
              <a14:hiddenFill xmlns:a14="http://schemas.microsoft.com/office/drawing/2010/main">
                <a:noFill/>
              </a14:hiddenFill>
            </a:ext>
          </a:extLst>
        </p:spPr>
        <p:txBody>
          <a:bodyPr wrap="none" lIns="91577" tIns="45789" rIns="91577" bIns="45789" anchor="ctr"/>
          <a:lstStyle/>
          <a:p>
            <a:endParaRPr lang="en-US">
              <a:latin typeface="Arial Narrow" pitchFamily="34" charset="0"/>
            </a:endParaRPr>
          </a:p>
        </p:txBody>
      </p:sp>
      <p:sp>
        <p:nvSpPr>
          <p:cNvPr id="83983" name="Text Box 15"/>
          <p:cNvSpPr txBox="1">
            <a:spLocks noChangeArrowheads="1"/>
          </p:cNvSpPr>
          <p:nvPr/>
        </p:nvSpPr>
        <p:spPr bwMode="auto">
          <a:xfrm>
            <a:off x="3810001" y="1675871"/>
            <a:ext cx="5333999" cy="83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567" tIns="45785" rIns="91567" bIns="45785">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pPr algn="just"/>
            <a:r>
              <a:rPr lang="en-US" sz="2400" b="0" dirty="0">
                <a:latin typeface="Arial Narrow" pitchFamily="34" charset="0"/>
              </a:rPr>
              <a:t>The resulting</a:t>
            </a:r>
            <a:r>
              <a:rPr lang="en-US" sz="2400" dirty="0">
                <a:latin typeface="Arial Narrow" pitchFamily="34" charset="0"/>
              </a:rPr>
              <a:t> magnetic field </a:t>
            </a:r>
            <a:r>
              <a:rPr lang="en-US" sz="2400" b="0" dirty="0">
                <a:latin typeface="Arial Narrow" pitchFamily="34" charset="0"/>
              </a:rPr>
              <a:t>can be in one of two different orientations (polarities):</a:t>
            </a:r>
          </a:p>
        </p:txBody>
      </p:sp>
      <p:grpSp>
        <p:nvGrpSpPr>
          <p:cNvPr id="2" name="Group 22"/>
          <p:cNvGrpSpPr>
            <a:grpSpLocks/>
          </p:cNvGrpSpPr>
          <p:nvPr/>
        </p:nvGrpSpPr>
        <p:grpSpPr bwMode="auto">
          <a:xfrm>
            <a:off x="3891605" y="2587655"/>
            <a:ext cx="4603795" cy="1679510"/>
            <a:chOff x="2448" y="1627"/>
            <a:chExt cx="2896" cy="1056"/>
          </a:xfrm>
        </p:grpSpPr>
        <p:grpSp>
          <p:nvGrpSpPr>
            <p:cNvPr id="23567" name="Group 13"/>
            <p:cNvGrpSpPr>
              <a:grpSpLocks/>
            </p:cNvGrpSpPr>
            <p:nvPr/>
          </p:nvGrpSpPr>
          <p:grpSpPr bwMode="auto">
            <a:xfrm rot="5400000">
              <a:off x="2376" y="1699"/>
              <a:ext cx="960" cy="816"/>
              <a:chOff x="192" y="2592"/>
              <a:chExt cx="1872" cy="624"/>
            </a:xfrm>
          </p:grpSpPr>
          <p:sp>
            <p:nvSpPr>
              <p:cNvPr id="23569" name="AutoShape 7"/>
              <p:cNvSpPr>
                <a:spLocks noChangeArrowheads="1"/>
              </p:cNvSpPr>
              <p:nvPr/>
            </p:nvSpPr>
            <p:spPr bwMode="auto">
              <a:xfrm flipH="1">
                <a:off x="1104" y="2640"/>
                <a:ext cx="960" cy="576"/>
              </a:xfrm>
              <a:prstGeom prst="curvedRightArrow">
                <a:avLst>
                  <a:gd name="adj1" fmla="val 20000"/>
                  <a:gd name="adj2" fmla="val 40000"/>
                  <a:gd name="adj3" fmla="val 55556"/>
                </a:avLst>
              </a:prstGeom>
              <a:solidFill>
                <a:schemeClr val="accent1"/>
              </a:solidFill>
              <a:ln w="38100">
                <a:solidFill>
                  <a:schemeClr val="folHlink"/>
                </a:solidFill>
                <a:prstDash val="sysDot"/>
                <a:miter lim="800000"/>
                <a:headEnd/>
                <a:tailEnd/>
              </a:ln>
            </p:spPr>
            <p:txBody>
              <a:bodyPr rot="10800000" vert="eaVert" wrap="none" lIns="91430" tIns="45716" rIns="91430" bIns="45716" anchor="ctr"/>
              <a:lstStyle/>
              <a:p>
                <a:pPr algn="ctr"/>
                <a:endParaRPr lang="en-US" sz="2400">
                  <a:solidFill>
                    <a:schemeClr val="accent1"/>
                  </a:solidFill>
                  <a:latin typeface="Arial Narrow" pitchFamily="34" charset="0"/>
                </a:endParaRPr>
              </a:p>
            </p:txBody>
          </p:sp>
          <p:sp>
            <p:nvSpPr>
              <p:cNvPr id="23570" name="AutoShape 11"/>
              <p:cNvSpPr>
                <a:spLocks noChangeArrowheads="1"/>
              </p:cNvSpPr>
              <p:nvPr/>
            </p:nvSpPr>
            <p:spPr bwMode="auto">
              <a:xfrm flipV="1">
                <a:off x="192" y="2592"/>
                <a:ext cx="960" cy="576"/>
              </a:xfrm>
              <a:prstGeom prst="curvedRightArrow">
                <a:avLst>
                  <a:gd name="adj1" fmla="val 20000"/>
                  <a:gd name="adj2" fmla="val 40000"/>
                  <a:gd name="adj3" fmla="val 55556"/>
                </a:avLst>
              </a:prstGeom>
              <a:solidFill>
                <a:schemeClr val="accent1"/>
              </a:solidFill>
              <a:ln w="38100">
                <a:solidFill>
                  <a:schemeClr val="folHlink"/>
                </a:solidFill>
                <a:prstDash val="sysDot"/>
                <a:miter lim="800000"/>
                <a:headEnd/>
                <a:tailEnd/>
              </a:ln>
            </p:spPr>
            <p:txBody>
              <a:bodyPr vert="eaVert" wrap="none" lIns="91430" tIns="45716" rIns="91430" bIns="45716" anchor="ctr"/>
              <a:lstStyle/>
              <a:p>
                <a:pPr algn="ctr"/>
                <a:endParaRPr lang="en-US" sz="2400">
                  <a:solidFill>
                    <a:schemeClr val="accent1"/>
                  </a:solidFill>
                  <a:latin typeface="Arial Narrow" pitchFamily="34" charset="0"/>
                </a:endParaRPr>
              </a:p>
            </p:txBody>
          </p:sp>
        </p:grpSp>
        <p:sp>
          <p:nvSpPr>
            <p:cNvPr id="23568" name="Text Box 16"/>
            <p:cNvSpPr txBox="1">
              <a:spLocks noChangeArrowheads="1"/>
            </p:cNvSpPr>
            <p:nvPr/>
          </p:nvSpPr>
          <p:spPr bwMode="auto">
            <a:xfrm>
              <a:off x="3208" y="2122"/>
              <a:ext cx="213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0" tIns="45716" rIns="91430" bIns="45716">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2800">
                  <a:solidFill>
                    <a:schemeClr val="accent1"/>
                  </a:solidFill>
                  <a:latin typeface="Arial Narrow" pitchFamily="34" charset="0"/>
                </a:rPr>
                <a:t>North-South</a:t>
              </a:r>
              <a:r>
                <a:rPr lang="en-US" sz="2400">
                  <a:solidFill>
                    <a:schemeClr val="accent1"/>
                  </a:solidFill>
                  <a:latin typeface="Arial Narrow" pitchFamily="34" charset="0"/>
                </a:rPr>
                <a:t/>
              </a:r>
              <a:br>
                <a:rPr lang="en-US" sz="2400">
                  <a:solidFill>
                    <a:schemeClr val="accent1"/>
                  </a:solidFill>
                  <a:latin typeface="Arial Narrow" pitchFamily="34" charset="0"/>
                </a:rPr>
              </a:br>
              <a:r>
                <a:rPr lang="en-US" sz="2400">
                  <a:solidFill>
                    <a:schemeClr val="accent1"/>
                  </a:solidFill>
                  <a:latin typeface="Arial Narrow" pitchFamily="34" charset="0"/>
                </a:rPr>
                <a:t>		(clockwise)</a:t>
              </a:r>
              <a:endParaRPr lang="en-US" sz="2400" b="0">
                <a:latin typeface="Arial Narrow" pitchFamily="34" charset="0"/>
              </a:endParaRPr>
            </a:p>
          </p:txBody>
        </p:sp>
      </p:grpSp>
      <p:grpSp>
        <p:nvGrpSpPr>
          <p:cNvPr id="4" name="Group 23"/>
          <p:cNvGrpSpPr>
            <a:grpSpLocks/>
          </p:cNvGrpSpPr>
          <p:nvPr/>
        </p:nvGrpSpPr>
        <p:grpSpPr bwMode="auto">
          <a:xfrm>
            <a:off x="4306519" y="4504142"/>
            <a:ext cx="4621280" cy="1622254"/>
            <a:chOff x="2709" y="2832"/>
            <a:chExt cx="2907" cy="1020"/>
          </a:xfrm>
        </p:grpSpPr>
        <p:grpSp>
          <p:nvGrpSpPr>
            <p:cNvPr id="23563" name="Group 12"/>
            <p:cNvGrpSpPr>
              <a:grpSpLocks/>
            </p:cNvGrpSpPr>
            <p:nvPr/>
          </p:nvGrpSpPr>
          <p:grpSpPr bwMode="auto">
            <a:xfrm rot="5400000">
              <a:off x="4728" y="2904"/>
              <a:ext cx="960" cy="816"/>
              <a:chOff x="1488" y="768"/>
              <a:chExt cx="1440" cy="672"/>
            </a:xfrm>
          </p:grpSpPr>
          <p:sp>
            <p:nvSpPr>
              <p:cNvPr id="23565" name="AutoShape 6"/>
              <p:cNvSpPr>
                <a:spLocks noChangeArrowheads="1"/>
              </p:cNvSpPr>
              <p:nvPr/>
            </p:nvSpPr>
            <p:spPr bwMode="auto">
              <a:xfrm>
                <a:off x="1488" y="816"/>
                <a:ext cx="720" cy="624"/>
              </a:xfrm>
              <a:prstGeom prst="curvedRightArrow">
                <a:avLst>
                  <a:gd name="adj1" fmla="val 20000"/>
                  <a:gd name="adj2" fmla="val 40000"/>
                  <a:gd name="adj3" fmla="val 38462"/>
                </a:avLst>
              </a:prstGeom>
              <a:solidFill>
                <a:srgbClr val="008000"/>
              </a:solidFill>
              <a:ln w="38100">
                <a:solidFill>
                  <a:schemeClr val="folHlink"/>
                </a:solidFill>
                <a:prstDash val="sysDot"/>
                <a:miter lim="800000"/>
                <a:headEnd/>
                <a:tailEnd/>
              </a:ln>
            </p:spPr>
            <p:txBody>
              <a:bodyPr rot="10800000" vert="eaVert" wrap="none" lIns="91430" tIns="45716" rIns="91430" bIns="45716" anchor="ctr"/>
              <a:lstStyle/>
              <a:p>
                <a:pPr algn="ctr"/>
                <a:endParaRPr lang="en-US" sz="2400">
                  <a:solidFill>
                    <a:srgbClr val="008000"/>
                  </a:solidFill>
                  <a:latin typeface="Arial Narrow" pitchFamily="34" charset="0"/>
                </a:endParaRPr>
              </a:p>
            </p:txBody>
          </p:sp>
          <p:sp>
            <p:nvSpPr>
              <p:cNvPr id="23566" name="AutoShape 9"/>
              <p:cNvSpPr>
                <a:spLocks noChangeArrowheads="1"/>
              </p:cNvSpPr>
              <p:nvPr/>
            </p:nvSpPr>
            <p:spPr bwMode="auto">
              <a:xfrm flipH="1" flipV="1">
                <a:off x="2208" y="768"/>
                <a:ext cx="720" cy="624"/>
              </a:xfrm>
              <a:prstGeom prst="curvedRightArrow">
                <a:avLst>
                  <a:gd name="adj1" fmla="val 20000"/>
                  <a:gd name="adj2" fmla="val 40000"/>
                  <a:gd name="adj3" fmla="val 38462"/>
                </a:avLst>
              </a:prstGeom>
              <a:solidFill>
                <a:srgbClr val="008000"/>
              </a:solidFill>
              <a:ln w="38100">
                <a:solidFill>
                  <a:schemeClr val="folHlink"/>
                </a:solidFill>
                <a:prstDash val="sysDot"/>
                <a:miter lim="800000"/>
                <a:headEnd/>
                <a:tailEnd/>
              </a:ln>
            </p:spPr>
            <p:txBody>
              <a:bodyPr vert="eaVert" wrap="none" lIns="91430" tIns="45716" rIns="91430" bIns="45716" anchor="ctr"/>
              <a:lstStyle/>
              <a:p>
                <a:pPr algn="ctr"/>
                <a:endParaRPr lang="en-US" sz="2400">
                  <a:solidFill>
                    <a:srgbClr val="008000"/>
                  </a:solidFill>
                  <a:latin typeface="Arial Narrow" pitchFamily="34" charset="0"/>
                </a:endParaRPr>
              </a:p>
            </p:txBody>
          </p:sp>
        </p:grpSp>
        <p:sp>
          <p:nvSpPr>
            <p:cNvPr id="23564" name="Text Box 17"/>
            <p:cNvSpPr txBox="1">
              <a:spLocks noChangeArrowheads="1"/>
            </p:cNvSpPr>
            <p:nvPr/>
          </p:nvSpPr>
          <p:spPr bwMode="auto">
            <a:xfrm>
              <a:off x="2709" y="3291"/>
              <a:ext cx="178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0" tIns="45716" rIns="91430" bIns="45716">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2800">
                  <a:solidFill>
                    <a:srgbClr val="008000"/>
                  </a:solidFill>
                  <a:latin typeface="Arial Narrow" pitchFamily="34" charset="0"/>
                </a:rPr>
                <a:t>South-North</a:t>
              </a:r>
              <a:r>
                <a:rPr lang="en-US" sz="2400">
                  <a:solidFill>
                    <a:srgbClr val="008000"/>
                  </a:solidFill>
                  <a:latin typeface="Arial Narrow" pitchFamily="34" charset="0"/>
                </a:rPr>
                <a:t> </a:t>
              </a:r>
            </a:p>
            <a:p>
              <a:r>
                <a:rPr lang="en-US" sz="2400">
                  <a:solidFill>
                    <a:srgbClr val="008000"/>
                  </a:solidFill>
                  <a:latin typeface="Arial Narrow" pitchFamily="34" charset="0"/>
                </a:rPr>
                <a:t>    (counter-clockwise)</a:t>
              </a:r>
              <a:endParaRPr lang="en-US" sz="2400" b="0">
                <a:latin typeface="Arial Narrow" pitchFamily="34" charset="0"/>
              </a:endParaRPr>
            </a:p>
          </p:txBody>
        </p:sp>
      </p:grpSp>
      <p:sp>
        <p:nvSpPr>
          <p:cNvPr id="83986" name="Text Box 18"/>
          <p:cNvSpPr txBox="1">
            <a:spLocks noChangeArrowheads="1"/>
          </p:cNvSpPr>
          <p:nvPr/>
        </p:nvSpPr>
        <p:spPr bwMode="auto">
          <a:xfrm>
            <a:off x="228917" y="1814436"/>
            <a:ext cx="3433769" cy="1385126"/>
          </a:xfrm>
          <a:prstGeom prst="rect">
            <a:avLst/>
          </a:prstGeom>
          <a:noFill/>
          <a:ln w="9525">
            <a:solidFill>
              <a:srgbClr val="2F32A3"/>
            </a:solidFill>
            <a:miter lim="800000"/>
            <a:headEnd/>
            <a:tailEnd/>
          </a:ln>
          <a:extLst>
            <a:ext uri="{909E8E84-426E-40DD-AFC4-6F175D3DCCD1}">
              <a14:hiddenFill xmlns:a14="http://schemas.microsoft.com/office/drawing/2010/main">
                <a:solidFill>
                  <a:srgbClr val="FFFFFF"/>
                </a:solidFill>
              </a14:hiddenFill>
            </a:ext>
          </a:extLst>
        </p:spPr>
        <p:txBody>
          <a:bodyPr lIns="91567" tIns="45785" rIns="91567" bIns="45785">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2800" b="0" i="1">
                <a:solidFill>
                  <a:srgbClr val="2F32A3"/>
                </a:solidFill>
                <a:latin typeface="Arial Narrow" pitchFamily="34" charset="0"/>
              </a:rPr>
              <a:t>A moving</a:t>
            </a:r>
            <a:r>
              <a:rPr lang="en-US" sz="2800" b="0">
                <a:solidFill>
                  <a:srgbClr val="2F32A3"/>
                </a:solidFill>
                <a:latin typeface="Arial Narrow" pitchFamily="34" charset="0"/>
              </a:rPr>
              <a:t> electrical charge</a:t>
            </a:r>
            <a:r>
              <a:rPr lang="en-US" sz="2800" b="0">
                <a:latin typeface="Arial Narrow" pitchFamily="34" charset="0"/>
              </a:rPr>
              <a:t> (</a:t>
            </a:r>
            <a:r>
              <a:rPr lang="en-US" sz="2800" b="0" u="sng">
                <a:solidFill>
                  <a:srgbClr val="2F32A3"/>
                </a:solidFill>
                <a:latin typeface="Arial Narrow" pitchFamily="34" charset="0"/>
              </a:rPr>
              <a:t>current</a:t>
            </a:r>
            <a:r>
              <a:rPr lang="en-US" sz="2800" b="0">
                <a:latin typeface="Arial Narrow" pitchFamily="34" charset="0"/>
              </a:rPr>
              <a:t>) creates a </a:t>
            </a:r>
            <a:r>
              <a:rPr lang="en-US" sz="2800" b="0">
                <a:solidFill>
                  <a:schemeClr val="accent1"/>
                </a:solidFill>
                <a:latin typeface="Arial Narrow" pitchFamily="34" charset="0"/>
              </a:rPr>
              <a:t>m</a:t>
            </a:r>
            <a:r>
              <a:rPr lang="en-US" sz="2800" b="0">
                <a:solidFill>
                  <a:srgbClr val="008000"/>
                </a:solidFill>
                <a:latin typeface="Arial Narrow" pitchFamily="34" charset="0"/>
              </a:rPr>
              <a:t>a</a:t>
            </a:r>
            <a:r>
              <a:rPr lang="en-US" sz="2800" b="0">
                <a:solidFill>
                  <a:schemeClr val="accent1"/>
                </a:solidFill>
                <a:latin typeface="Arial Narrow" pitchFamily="34" charset="0"/>
              </a:rPr>
              <a:t>g</a:t>
            </a:r>
            <a:r>
              <a:rPr lang="en-US" sz="2800" b="0">
                <a:solidFill>
                  <a:srgbClr val="008000"/>
                </a:solidFill>
                <a:latin typeface="Arial Narrow" pitchFamily="34" charset="0"/>
              </a:rPr>
              <a:t>n</a:t>
            </a:r>
            <a:r>
              <a:rPr lang="en-US" sz="2800" b="0">
                <a:solidFill>
                  <a:schemeClr val="accent1"/>
                </a:solidFill>
                <a:latin typeface="Arial Narrow" pitchFamily="34" charset="0"/>
              </a:rPr>
              <a:t>e</a:t>
            </a:r>
            <a:r>
              <a:rPr lang="en-US" sz="2800" b="0">
                <a:solidFill>
                  <a:srgbClr val="008000"/>
                </a:solidFill>
                <a:latin typeface="Arial Narrow" pitchFamily="34" charset="0"/>
              </a:rPr>
              <a:t>t</a:t>
            </a:r>
            <a:r>
              <a:rPr lang="en-US" sz="2800" b="0">
                <a:solidFill>
                  <a:schemeClr val="accent1"/>
                </a:solidFill>
                <a:latin typeface="Arial Narrow" pitchFamily="34" charset="0"/>
              </a:rPr>
              <a:t>i</a:t>
            </a:r>
            <a:r>
              <a:rPr lang="en-US" sz="2800" b="0">
                <a:solidFill>
                  <a:srgbClr val="008000"/>
                </a:solidFill>
                <a:latin typeface="Arial Narrow" pitchFamily="34" charset="0"/>
              </a:rPr>
              <a:t>c</a:t>
            </a:r>
            <a:r>
              <a:rPr lang="en-US" sz="2800" b="0">
                <a:latin typeface="Arial Narrow" pitchFamily="34" charset="0"/>
              </a:rPr>
              <a:t> </a:t>
            </a:r>
            <a:r>
              <a:rPr lang="en-US" sz="2800" b="0">
                <a:solidFill>
                  <a:srgbClr val="008000"/>
                </a:solidFill>
                <a:latin typeface="Arial Narrow" pitchFamily="34" charset="0"/>
              </a:rPr>
              <a:t>f</a:t>
            </a:r>
            <a:r>
              <a:rPr lang="en-US" sz="2800" b="0">
                <a:solidFill>
                  <a:schemeClr val="accent1"/>
                </a:solidFill>
                <a:latin typeface="Arial Narrow" pitchFamily="34" charset="0"/>
              </a:rPr>
              <a:t>i</a:t>
            </a:r>
            <a:r>
              <a:rPr lang="en-US" sz="2800" b="0">
                <a:solidFill>
                  <a:srgbClr val="008000"/>
                </a:solidFill>
                <a:latin typeface="Arial Narrow" pitchFamily="34" charset="0"/>
              </a:rPr>
              <a:t>e</a:t>
            </a:r>
            <a:r>
              <a:rPr lang="en-US" sz="2800" b="0">
                <a:solidFill>
                  <a:schemeClr val="accent1"/>
                </a:solidFill>
                <a:latin typeface="Arial Narrow" pitchFamily="34" charset="0"/>
              </a:rPr>
              <a:t>l</a:t>
            </a:r>
            <a:r>
              <a:rPr lang="en-US" sz="2800" b="0">
                <a:solidFill>
                  <a:srgbClr val="008000"/>
                </a:solidFill>
                <a:latin typeface="Arial Narrow" pitchFamily="34" charset="0"/>
              </a:rPr>
              <a:t>d</a:t>
            </a:r>
            <a:r>
              <a:rPr lang="en-US" sz="2800" b="0">
                <a:latin typeface="Arial Narrow" pitchFamily="34" charset="0"/>
              </a:rPr>
              <a:t>...</a:t>
            </a:r>
          </a:p>
        </p:txBody>
      </p:sp>
      <p:sp>
        <p:nvSpPr>
          <p:cNvPr id="83988" name="Text Box 20"/>
          <p:cNvSpPr txBox="1">
            <a:spLocks noChangeArrowheads="1"/>
          </p:cNvSpPr>
          <p:nvPr/>
        </p:nvSpPr>
        <p:spPr bwMode="auto">
          <a:xfrm>
            <a:off x="457836" y="3740727"/>
            <a:ext cx="2975933" cy="1285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67" tIns="45785" rIns="91567" bIns="45785">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pPr algn="just"/>
            <a:r>
              <a:rPr lang="en-US" sz="2600" b="0" dirty="0">
                <a:latin typeface="Arial Narrow" pitchFamily="34" charset="0"/>
              </a:rPr>
              <a:t>depending on the</a:t>
            </a:r>
          </a:p>
          <a:p>
            <a:pPr algn="just"/>
            <a:r>
              <a:rPr lang="en-US" sz="2600" dirty="0">
                <a:latin typeface="Arial Narrow" pitchFamily="34" charset="0"/>
              </a:rPr>
              <a:t>direction</a:t>
            </a:r>
            <a:r>
              <a:rPr lang="en-US" sz="2600" b="0" dirty="0">
                <a:latin typeface="Arial Narrow" pitchFamily="34" charset="0"/>
              </a:rPr>
              <a:t> that</a:t>
            </a:r>
          </a:p>
          <a:p>
            <a:pPr algn="just"/>
            <a:r>
              <a:rPr lang="en-US" sz="2600" b="0" dirty="0">
                <a:latin typeface="Arial Narrow" pitchFamily="34" charset="0"/>
              </a:rPr>
              <a:t>the </a:t>
            </a:r>
            <a:r>
              <a:rPr lang="en-US" sz="2600" dirty="0">
                <a:solidFill>
                  <a:srgbClr val="2F32A3"/>
                </a:solidFill>
                <a:latin typeface="Arial Narrow" pitchFamily="34" charset="0"/>
              </a:rPr>
              <a:t>current</a:t>
            </a:r>
            <a:r>
              <a:rPr lang="en-US" sz="2600" b="0" dirty="0">
                <a:latin typeface="Arial Narrow" pitchFamily="34" charset="0"/>
              </a:rPr>
              <a:t> flows</a:t>
            </a:r>
            <a:endParaRPr lang="en-US" sz="2400" b="0" dirty="0">
              <a:latin typeface="Arial Narrow" pitchFamily="34" charset="0"/>
            </a:endParaRPr>
          </a:p>
        </p:txBody>
      </p:sp>
      <p:sp>
        <p:nvSpPr>
          <p:cNvPr id="17417" name="Rectangle 21"/>
          <p:cNvSpPr>
            <a:spLocks noChangeArrowheads="1"/>
          </p:cNvSpPr>
          <p:nvPr/>
        </p:nvSpPr>
        <p:spPr bwMode="auto">
          <a:xfrm>
            <a:off x="548265" y="800288"/>
            <a:ext cx="8083665" cy="490205"/>
          </a:xfrm>
          <a:prstGeom prst="rect">
            <a:avLst/>
          </a:prstGeom>
          <a:noFill/>
          <a:ln w="12700">
            <a:noFill/>
            <a:miter lim="800000"/>
            <a:headEnd/>
            <a:tailEnd/>
          </a:ln>
        </p:spPr>
        <p:txBody>
          <a:bodyPr lIns="63588" tIns="25435" rIns="63588" bIns="25435">
            <a:spAutoFit/>
          </a:bodyPr>
          <a:lstStyle/>
          <a:p>
            <a:pPr algn="ctr">
              <a:lnSpc>
                <a:spcPct val="111000"/>
              </a:lnSpc>
              <a:defRPr/>
            </a:pPr>
            <a:r>
              <a:rPr lang="en-US" sz="2800" u="sng" dirty="0" smtClean="0">
                <a:solidFill>
                  <a:srgbClr val="C00000"/>
                </a:solidFill>
                <a:latin typeface="Arial Narrow" pitchFamily="34" charset="0"/>
                <a:cs typeface="Arial" pitchFamily="34" charset="0"/>
              </a:rPr>
              <a:t>Working of Magnetic recording</a:t>
            </a:r>
            <a:endParaRPr lang="en-US" sz="2800" u="sng" dirty="0">
              <a:solidFill>
                <a:srgbClr val="C00000"/>
              </a:solidFill>
              <a:latin typeface="Arial Narrow" pitchFamily="34" charset="0"/>
              <a:cs typeface="Arial" pitchFamily="34" charset="0"/>
            </a:endParaRPr>
          </a:p>
        </p:txBody>
      </p:sp>
      <p:sp>
        <p:nvSpPr>
          <p:cNvPr id="83992" name="Rectangle 24"/>
          <p:cNvSpPr>
            <a:spLocks noChangeArrowheads="1"/>
          </p:cNvSpPr>
          <p:nvPr/>
        </p:nvSpPr>
        <p:spPr bwMode="auto">
          <a:xfrm>
            <a:off x="0" y="5450457"/>
            <a:ext cx="3204851" cy="58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67" tIns="45785" rIns="91567" bIns="45785">
            <a:spAutoFit/>
          </a:bodyPr>
          <a:lstStyle/>
          <a:p>
            <a:pPr algn="ctr"/>
            <a:r>
              <a:rPr lang="en-US" sz="3200" dirty="0">
                <a:solidFill>
                  <a:srgbClr val="C00000"/>
                </a:solidFill>
                <a:latin typeface="Arial Narrow" pitchFamily="34" charset="0"/>
                <a:cs typeface="Times New Roman" pitchFamily="18" charset="0"/>
              </a:rPr>
              <a:t>“INDUCTION”</a:t>
            </a:r>
            <a:r>
              <a:rPr lang="en-US" sz="3200" dirty="0">
                <a:solidFill>
                  <a:srgbClr val="C00000"/>
                </a:solidFill>
                <a:latin typeface="Arial Narrow" pitchFamily="34" charset="0"/>
              </a:rPr>
              <a:t> </a:t>
            </a:r>
          </a:p>
        </p:txBody>
      </p:sp>
      <p:sp>
        <p:nvSpPr>
          <p:cNvPr id="19" name="Rectangle 3"/>
          <p:cNvSpPr txBox="1">
            <a:spLocks noChangeArrowheads="1"/>
          </p:cNvSpPr>
          <p:nvPr/>
        </p:nvSpPr>
        <p:spPr>
          <a:xfrm>
            <a:off x="1184749" y="1851"/>
            <a:ext cx="7696200" cy="695025"/>
          </a:xfrm>
          <a:prstGeom prst="rect">
            <a:avLst/>
          </a:prstGeom>
        </p:spPr>
        <p:txBody>
          <a:bodyPr lIns="91577" tIns="45789" rIns="91577" bIns="45789">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11000"/>
              </a:lnSpc>
              <a:defRPr/>
            </a:pPr>
            <a:r>
              <a:rPr lang="en-US" sz="3600" b="1" dirty="0" smtClean="0">
                <a:solidFill>
                  <a:srgbClr val="006600"/>
                </a:solidFill>
                <a:latin typeface="Arial Narrow" pitchFamily="34" charset="0"/>
                <a:ea typeface="+mn-ea"/>
                <a:cs typeface="Arial" pitchFamily="34" charset="0"/>
              </a:rPr>
              <a:t>MAGNETIC STORAGE CONTD.</a:t>
            </a:r>
            <a:endParaRPr lang="en-US" sz="3600" b="1" dirty="0">
              <a:solidFill>
                <a:srgbClr val="006600"/>
              </a:solidFill>
              <a:latin typeface="Arial Narrow" pitchFamily="34" charset="0"/>
              <a:ea typeface="+mn-ea"/>
              <a:cs typeface="Arial" pitchFamily="34" charset="0"/>
            </a:endParaRPr>
          </a:p>
        </p:txBody>
      </p:sp>
      <p:sp>
        <p:nvSpPr>
          <p:cNvPr id="3" name="Slide Number Placeholder 2"/>
          <p:cNvSpPr>
            <a:spLocks noGrp="1"/>
          </p:cNvSpPr>
          <p:nvPr>
            <p:ph type="sldNum" sz="quarter" idx="12"/>
          </p:nvPr>
        </p:nvSpPr>
        <p:spPr/>
        <p:txBody>
          <a:bodyPr/>
          <a:lstStyle/>
          <a:p>
            <a:fld id="{35A40E3C-D099-4FD6-9521-3112C0DD2A3A}" type="slidenum">
              <a:rPr lang="en-US" smtClean="0"/>
              <a:t>17</a:t>
            </a:fld>
            <a:endParaRPr lang="en-US"/>
          </a:p>
        </p:txBody>
      </p:sp>
    </p:spTree>
    <p:extLst>
      <p:ext uri="{BB962C8B-B14F-4D97-AF65-F5344CB8AC3E}">
        <p14:creationId xmlns:p14="http://schemas.microsoft.com/office/powerpoint/2010/main" val="358631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9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9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39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8397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398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39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6" grpId="0" animBg="1"/>
      <p:bldP spid="83978" grpId="0" animBg="1"/>
      <p:bldP spid="83983" grpId="0" autoUpdateAnimBg="0"/>
      <p:bldP spid="83986" grpId="0" animBg="1" autoUpdateAnimBg="0"/>
      <p:bldP spid="83988" grpId="0" autoUpdateAnimBg="0"/>
      <p:bldP spid="8399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rot="5400000">
            <a:off x="5819908" y="2621744"/>
            <a:ext cx="1530008" cy="1300381"/>
            <a:chOff x="1488" y="768"/>
            <a:chExt cx="1440" cy="672"/>
          </a:xfrm>
        </p:grpSpPr>
        <p:sp>
          <p:nvSpPr>
            <p:cNvPr id="24588" name="AutoShape 14"/>
            <p:cNvSpPr>
              <a:spLocks noChangeArrowheads="1"/>
            </p:cNvSpPr>
            <p:nvPr/>
          </p:nvSpPr>
          <p:spPr bwMode="auto">
            <a:xfrm>
              <a:off x="1488" y="816"/>
              <a:ext cx="720" cy="624"/>
            </a:xfrm>
            <a:prstGeom prst="curvedRightArrow">
              <a:avLst>
                <a:gd name="adj1" fmla="val 20000"/>
                <a:gd name="adj2" fmla="val 40000"/>
                <a:gd name="adj3" fmla="val 38462"/>
              </a:avLst>
            </a:prstGeom>
            <a:solidFill>
              <a:srgbClr val="008000"/>
            </a:solidFill>
            <a:ln w="38100">
              <a:solidFill>
                <a:srgbClr val="FFFFFF"/>
              </a:solidFill>
              <a:prstDash val="sysDot"/>
              <a:miter lim="800000"/>
              <a:headEnd/>
              <a:tailEnd/>
            </a:ln>
          </p:spPr>
          <p:txBody>
            <a:bodyPr rot="10800000" vert="eaVert" wrap="none" lIns="91430" tIns="45716" rIns="91430" bIns="45716" anchor="ctr"/>
            <a:lstStyle/>
            <a:p>
              <a:pPr algn="ctr"/>
              <a:endParaRPr lang="en-US" sz="2400">
                <a:solidFill>
                  <a:srgbClr val="FFFFFF"/>
                </a:solidFill>
                <a:latin typeface="Arial Narrow" pitchFamily="34" charset="0"/>
              </a:endParaRPr>
            </a:p>
          </p:txBody>
        </p:sp>
        <p:sp>
          <p:nvSpPr>
            <p:cNvPr id="24589" name="AutoShape 15"/>
            <p:cNvSpPr>
              <a:spLocks noChangeArrowheads="1"/>
            </p:cNvSpPr>
            <p:nvPr/>
          </p:nvSpPr>
          <p:spPr bwMode="auto">
            <a:xfrm flipH="1" flipV="1">
              <a:off x="2208" y="768"/>
              <a:ext cx="720" cy="624"/>
            </a:xfrm>
            <a:prstGeom prst="curvedRightArrow">
              <a:avLst>
                <a:gd name="adj1" fmla="val 20000"/>
                <a:gd name="adj2" fmla="val 40000"/>
                <a:gd name="adj3" fmla="val 38462"/>
              </a:avLst>
            </a:prstGeom>
            <a:solidFill>
              <a:srgbClr val="008000"/>
            </a:solidFill>
            <a:ln w="38100">
              <a:solidFill>
                <a:srgbClr val="FFFFFF"/>
              </a:solidFill>
              <a:prstDash val="sysDot"/>
              <a:miter lim="800000"/>
              <a:headEnd/>
              <a:tailEnd/>
            </a:ln>
          </p:spPr>
          <p:txBody>
            <a:bodyPr vert="eaVert" wrap="none" lIns="91430" tIns="45716" rIns="91430" bIns="45716" anchor="ctr"/>
            <a:lstStyle/>
            <a:p>
              <a:pPr algn="ctr"/>
              <a:endParaRPr lang="en-US" sz="2400">
                <a:solidFill>
                  <a:srgbClr val="FFFFFF"/>
                </a:solidFill>
                <a:latin typeface="Arial Narrow" pitchFamily="34" charset="0"/>
              </a:endParaRPr>
            </a:p>
          </p:txBody>
        </p:sp>
      </p:grpSp>
      <p:sp>
        <p:nvSpPr>
          <p:cNvPr id="18435" name="Text Box 2"/>
          <p:cNvSpPr txBox="1">
            <a:spLocks noChangeArrowheads="1"/>
          </p:cNvSpPr>
          <p:nvPr/>
        </p:nvSpPr>
        <p:spPr bwMode="auto">
          <a:xfrm>
            <a:off x="1334452" y="696876"/>
            <a:ext cx="7477986" cy="1130569"/>
          </a:xfrm>
          <a:prstGeom prst="rect">
            <a:avLst/>
          </a:prstGeom>
          <a:noFill/>
          <a:ln w="12700">
            <a:noFill/>
            <a:miter lim="800000"/>
            <a:headEnd/>
            <a:tailEnd/>
          </a:ln>
        </p:spPr>
        <p:txBody>
          <a:bodyPr lIns="91567" tIns="45785" rIns="91567" bIns="45785">
            <a:spAutoFit/>
          </a:bodyPr>
          <a:lstStyle/>
          <a:p>
            <a:pPr algn="ctr">
              <a:lnSpc>
                <a:spcPct val="150000"/>
              </a:lnSpc>
              <a:defRPr/>
            </a:pPr>
            <a:r>
              <a:rPr lang="en-US" sz="2400" u="sng" dirty="0" smtClean="0">
                <a:solidFill>
                  <a:srgbClr val="C00000"/>
                </a:solidFill>
                <a:latin typeface="Arial Narrow" pitchFamily="34" charset="0"/>
                <a:cs typeface="Arial" pitchFamily="34" charset="0"/>
              </a:rPr>
              <a:t>We </a:t>
            </a:r>
            <a:r>
              <a:rPr lang="en-US" sz="2400" u="sng" dirty="0">
                <a:solidFill>
                  <a:srgbClr val="C00000"/>
                </a:solidFill>
                <a:latin typeface="Arial Narrow" pitchFamily="34" charset="0"/>
                <a:cs typeface="Arial" pitchFamily="34" charset="0"/>
              </a:rPr>
              <a:t>can send a current through a wire (the R/W mechanism) to magnetize a spot on an iron surface nearby. </a:t>
            </a:r>
          </a:p>
        </p:txBody>
      </p:sp>
      <p:sp>
        <p:nvSpPr>
          <p:cNvPr id="84995" name="Text Box 3"/>
          <p:cNvSpPr txBox="1">
            <a:spLocks noChangeArrowheads="1"/>
          </p:cNvSpPr>
          <p:nvPr/>
        </p:nvSpPr>
        <p:spPr bwMode="auto">
          <a:xfrm>
            <a:off x="304799" y="4572000"/>
            <a:ext cx="8576149" cy="175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567" tIns="45785" rIns="91567" bIns="45785">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pPr marL="342900" indent="-342900" algn="just">
              <a:lnSpc>
                <a:spcPct val="150000"/>
              </a:lnSpc>
              <a:buFont typeface="Arial" pitchFamily="34" charset="0"/>
              <a:buChar char="•"/>
            </a:pPr>
            <a:r>
              <a:rPr lang="en-US" sz="2400" b="0" dirty="0">
                <a:latin typeface="Arial Narrow" pitchFamily="34" charset="0"/>
                <a:cs typeface="Arial" pitchFamily="34" charset="0"/>
              </a:rPr>
              <a:t>The spot (with magnetic field around it) will have </a:t>
            </a:r>
            <a:r>
              <a:rPr lang="en-US" sz="2400" b="0" i="1" dirty="0">
                <a:latin typeface="Arial Narrow" pitchFamily="34" charset="0"/>
                <a:cs typeface="Arial" pitchFamily="34" charset="0"/>
              </a:rPr>
              <a:t>one</a:t>
            </a:r>
            <a:r>
              <a:rPr lang="en-US" sz="2400" b="0" dirty="0">
                <a:latin typeface="Arial Narrow" pitchFamily="34" charset="0"/>
                <a:cs typeface="Arial" pitchFamily="34" charset="0"/>
              </a:rPr>
              <a:t> of </a:t>
            </a:r>
            <a:r>
              <a:rPr lang="en-US" sz="2400" b="0" i="1" dirty="0">
                <a:latin typeface="Arial Narrow" pitchFamily="34" charset="0"/>
                <a:cs typeface="Arial" pitchFamily="34" charset="0"/>
              </a:rPr>
              <a:t>two</a:t>
            </a:r>
            <a:r>
              <a:rPr lang="en-US" sz="2400" b="0" dirty="0">
                <a:latin typeface="Arial Narrow" pitchFamily="34" charset="0"/>
                <a:cs typeface="Arial" pitchFamily="34" charset="0"/>
              </a:rPr>
              <a:t> orientations. </a:t>
            </a:r>
          </a:p>
          <a:p>
            <a:pPr marL="342900" indent="-342900" algn="just">
              <a:lnSpc>
                <a:spcPct val="150000"/>
              </a:lnSpc>
              <a:buFont typeface="Arial" pitchFamily="34" charset="0"/>
              <a:buChar char="•"/>
            </a:pPr>
            <a:r>
              <a:rPr lang="en-US" sz="2400" b="0" dirty="0" smtClean="0">
                <a:latin typeface="Arial Narrow" pitchFamily="34" charset="0"/>
                <a:cs typeface="Arial" pitchFamily="34" charset="0"/>
              </a:rPr>
              <a:t>This </a:t>
            </a:r>
            <a:r>
              <a:rPr lang="en-US" sz="2400" b="0" dirty="0">
                <a:latin typeface="Arial Narrow" pitchFamily="34" charset="0"/>
                <a:cs typeface="Arial" pitchFamily="34" charset="0"/>
              </a:rPr>
              <a:t>way the head </a:t>
            </a:r>
            <a:r>
              <a:rPr lang="en-US" sz="2400" i="1" u="sng" dirty="0">
                <a:solidFill>
                  <a:srgbClr val="0066FF"/>
                </a:solidFill>
                <a:latin typeface="Arial Narrow" pitchFamily="34" charset="0"/>
                <a:cs typeface="Arial" pitchFamily="34" charset="0"/>
              </a:rPr>
              <a:t>records</a:t>
            </a:r>
            <a:r>
              <a:rPr lang="en-US" sz="2400" b="0" dirty="0">
                <a:latin typeface="Arial Narrow" pitchFamily="34" charset="0"/>
                <a:cs typeface="Arial" pitchFamily="34" charset="0"/>
              </a:rPr>
              <a:t> (writes)</a:t>
            </a:r>
            <a:r>
              <a:rPr lang="en-US" sz="2400" b="0" i="1" dirty="0">
                <a:latin typeface="Arial Narrow" pitchFamily="34" charset="0"/>
                <a:cs typeface="Arial" pitchFamily="34" charset="0"/>
              </a:rPr>
              <a:t> physical representations </a:t>
            </a:r>
            <a:r>
              <a:rPr lang="en-US" sz="2400" b="0" dirty="0">
                <a:latin typeface="Arial Narrow" pitchFamily="34" charset="0"/>
                <a:cs typeface="Arial" pitchFamily="34" charset="0"/>
              </a:rPr>
              <a:t> of   </a:t>
            </a:r>
            <a:r>
              <a:rPr lang="en-US" sz="2400" dirty="0">
                <a:latin typeface="Arial Narrow" pitchFamily="34" charset="0"/>
                <a:cs typeface="Arial" pitchFamily="34" charset="0"/>
              </a:rPr>
              <a:t>0</a:t>
            </a:r>
            <a:r>
              <a:rPr lang="en-US" sz="2400" b="0" dirty="0">
                <a:latin typeface="Arial Narrow" pitchFamily="34" charset="0"/>
                <a:cs typeface="Arial" pitchFamily="34" charset="0"/>
              </a:rPr>
              <a:t>s  and  </a:t>
            </a:r>
            <a:r>
              <a:rPr lang="en-US" sz="2400" dirty="0">
                <a:latin typeface="Arial Narrow" pitchFamily="34" charset="0"/>
                <a:cs typeface="Arial" pitchFamily="34" charset="0"/>
              </a:rPr>
              <a:t>1</a:t>
            </a:r>
            <a:r>
              <a:rPr lang="en-US" sz="2400" b="0" dirty="0">
                <a:latin typeface="Arial Narrow" pitchFamily="34" charset="0"/>
                <a:cs typeface="Arial" pitchFamily="34" charset="0"/>
              </a:rPr>
              <a:t>s  on the iron surface.</a:t>
            </a:r>
          </a:p>
        </p:txBody>
      </p:sp>
      <p:sp>
        <p:nvSpPr>
          <p:cNvPr id="24581" name="Freeform 25"/>
          <p:cNvSpPr>
            <a:spLocks/>
          </p:cNvSpPr>
          <p:nvPr/>
        </p:nvSpPr>
        <p:spPr bwMode="auto">
          <a:xfrm>
            <a:off x="1486718" y="2362200"/>
            <a:ext cx="2387741" cy="1786070"/>
          </a:xfrm>
          <a:custGeom>
            <a:avLst/>
            <a:gdLst>
              <a:gd name="T0" fmla="*/ 2147483647 w 1502"/>
              <a:gd name="T1" fmla="*/ 2147483647 h 1123"/>
              <a:gd name="T2" fmla="*/ 2147483647 w 1502"/>
              <a:gd name="T3" fmla="*/ 2147483647 h 1123"/>
              <a:gd name="T4" fmla="*/ 2147483647 w 1502"/>
              <a:gd name="T5" fmla="*/ 2147483647 h 1123"/>
              <a:gd name="T6" fmla="*/ 2147483647 w 1502"/>
              <a:gd name="T7" fmla="*/ 2147483647 h 1123"/>
              <a:gd name="T8" fmla="*/ 2147483647 w 1502"/>
              <a:gd name="T9" fmla="*/ 0 h 1123"/>
              <a:gd name="T10" fmla="*/ 0 60000 65536"/>
              <a:gd name="T11" fmla="*/ 0 60000 65536"/>
              <a:gd name="T12" fmla="*/ 0 60000 65536"/>
              <a:gd name="T13" fmla="*/ 0 60000 65536"/>
              <a:gd name="T14" fmla="*/ 0 60000 65536"/>
              <a:gd name="T15" fmla="*/ 0 w 1502"/>
              <a:gd name="T16" fmla="*/ 0 h 1123"/>
              <a:gd name="T17" fmla="*/ 1502 w 1502"/>
              <a:gd name="T18" fmla="*/ 1123 h 1123"/>
            </a:gdLst>
            <a:ahLst/>
            <a:cxnLst>
              <a:cxn ang="T10">
                <a:pos x="T0" y="T1"/>
              </a:cxn>
              <a:cxn ang="T11">
                <a:pos x="T2" y="T3"/>
              </a:cxn>
              <a:cxn ang="T12">
                <a:pos x="T4" y="T5"/>
              </a:cxn>
              <a:cxn ang="T13">
                <a:pos x="T6" y="T7"/>
              </a:cxn>
              <a:cxn ang="T14">
                <a:pos x="T8" y="T9"/>
              </a:cxn>
            </a:cxnLst>
            <a:rect l="T15" t="T16" r="T17" b="T18"/>
            <a:pathLst>
              <a:path w="1502" h="1123">
                <a:moveTo>
                  <a:pt x="35" y="13"/>
                </a:moveTo>
                <a:cubicBezTo>
                  <a:pt x="50" y="164"/>
                  <a:pt x="0" y="738"/>
                  <a:pt x="114" y="920"/>
                </a:cubicBezTo>
                <a:cubicBezTo>
                  <a:pt x="228" y="1102"/>
                  <a:pt x="507" y="1103"/>
                  <a:pt x="718" y="1106"/>
                </a:cubicBezTo>
                <a:cubicBezTo>
                  <a:pt x="947" y="1110"/>
                  <a:pt x="1254" y="1123"/>
                  <a:pt x="1378" y="939"/>
                </a:cubicBezTo>
                <a:cubicBezTo>
                  <a:pt x="1502" y="755"/>
                  <a:pt x="1445" y="196"/>
                  <a:pt x="1462"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577" tIns="45789" rIns="91577" bIns="45789"/>
          <a:lstStyle/>
          <a:p>
            <a:endParaRPr lang="en-US" sz="2400">
              <a:latin typeface="Arial Narrow" pitchFamily="34" charset="0"/>
            </a:endParaRPr>
          </a:p>
        </p:txBody>
      </p:sp>
      <p:sp>
        <p:nvSpPr>
          <p:cNvPr id="85018" name="Line 26"/>
          <p:cNvSpPr>
            <a:spLocks noChangeShapeType="1"/>
          </p:cNvSpPr>
          <p:nvPr/>
        </p:nvSpPr>
        <p:spPr bwMode="auto">
          <a:xfrm>
            <a:off x="1814197" y="4323219"/>
            <a:ext cx="1678732" cy="0"/>
          </a:xfrm>
          <a:prstGeom prst="line">
            <a:avLst/>
          </a:prstGeom>
          <a:noFill/>
          <a:ln w="76200">
            <a:solidFill>
              <a:srgbClr val="2F32A3"/>
            </a:solidFill>
            <a:round/>
            <a:headEnd/>
            <a:tailEnd type="triangle" w="med" len="med"/>
          </a:ln>
          <a:extLst>
            <a:ext uri="{909E8E84-426E-40DD-AFC4-6F175D3DCCD1}">
              <a14:hiddenFill xmlns:a14="http://schemas.microsoft.com/office/drawing/2010/main">
                <a:noFill/>
              </a14:hiddenFill>
            </a:ext>
          </a:extLst>
        </p:spPr>
        <p:txBody>
          <a:bodyPr wrap="none" lIns="91577" tIns="45789" rIns="91577" bIns="45789" anchor="ctr"/>
          <a:lstStyle/>
          <a:p>
            <a:endParaRPr lang="en-US" sz="2400">
              <a:latin typeface="Arial Narrow" pitchFamily="34" charset="0"/>
            </a:endParaRPr>
          </a:p>
        </p:txBody>
      </p:sp>
      <p:grpSp>
        <p:nvGrpSpPr>
          <p:cNvPr id="3" name="Group 27"/>
          <p:cNvGrpSpPr>
            <a:grpSpLocks/>
          </p:cNvGrpSpPr>
          <p:nvPr/>
        </p:nvGrpSpPr>
        <p:grpSpPr bwMode="auto">
          <a:xfrm rot="5400000">
            <a:off x="1928303" y="2612200"/>
            <a:ext cx="1526827" cy="1297202"/>
            <a:chOff x="192" y="2592"/>
            <a:chExt cx="1872" cy="624"/>
          </a:xfrm>
        </p:grpSpPr>
        <p:sp>
          <p:nvSpPr>
            <p:cNvPr id="24586" name="AutoShape 28"/>
            <p:cNvSpPr>
              <a:spLocks noChangeArrowheads="1"/>
            </p:cNvSpPr>
            <p:nvPr/>
          </p:nvSpPr>
          <p:spPr bwMode="auto">
            <a:xfrm flipH="1">
              <a:off x="1104" y="2640"/>
              <a:ext cx="960" cy="576"/>
            </a:xfrm>
            <a:prstGeom prst="curvedRightArrow">
              <a:avLst>
                <a:gd name="adj1" fmla="val 20000"/>
                <a:gd name="adj2" fmla="val 40000"/>
                <a:gd name="adj3" fmla="val 55556"/>
              </a:avLst>
            </a:prstGeom>
            <a:solidFill>
              <a:schemeClr val="accent1"/>
            </a:solidFill>
            <a:ln w="38100">
              <a:solidFill>
                <a:schemeClr val="folHlink"/>
              </a:solidFill>
              <a:prstDash val="sysDot"/>
              <a:miter lim="800000"/>
              <a:headEnd/>
              <a:tailEnd/>
            </a:ln>
          </p:spPr>
          <p:txBody>
            <a:bodyPr rot="10800000" vert="eaVert" wrap="none" lIns="91430" tIns="45716" rIns="91430" bIns="45716" anchor="ctr"/>
            <a:lstStyle/>
            <a:p>
              <a:pPr algn="ctr"/>
              <a:endParaRPr lang="en-US" sz="2400">
                <a:solidFill>
                  <a:schemeClr val="accent1"/>
                </a:solidFill>
                <a:latin typeface="Arial Narrow" pitchFamily="34" charset="0"/>
              </a:endParaRPr>
            </a:p>
          </p:txBody>
        </p:sp>
        <p:sp>
          <p:nvSpPr>
            <p:cNvPr id="24587" name="AutoShape 29"/>
            <p:cNvSpPr>
              <a:spLocks noChangeArrowheads="1"/>
            </p:cNvSpPr>
            <p:nvPr/>
          </p:nvSpPr>
          <p:spPr bwMode="auto">
            <a:xfrm flipV="1">
              <a:off x="192" y="2592"/>
              <a:ext cx="960" cy="576"/>
            </a:xfrm>
            <a:prstGeom prst="curvedRightArrow">
              <a:avLst>
                <a:gd name="adj1" fmla="val 20000"/>
                <a:gd name="adj2" fmla="val 40000"/>
                <a:gd name="adj3" fmla="val 55556"/>
              </a:avLst>
            </a:prstGeom>
            <a:solidFill>
              <a:schemeClr val="accent1"/>
            </a:solidFill>
            <a:ln w="38100">
              <a:solidFill>
                <a:schemeClr val="folHlink"/>
              </a:solidFill>
              <a:prstDash val="sysDot"/>
              <a:miter lim="800000"/>
              <a:headEnd/>
              <a:tailEnd/>
            </a:ln>
          </p:spPr>
          <p:txBody>
            <a:bodyPr vert="eaVert" wrap="none" lIns="91430" tIns="45716" rIns="91430" bIns="45716" anchor="ctr"/>
            <a:lstStyle/>
            <a:p>
              <a:pPr algn="ctr"/>
              <a:endParaRPr lang="en-US" sz="2400">
                <a:solidFill>
                  <a:schemeClr val="accent1"/>
                </a:solidFill>
                <a:latin typeface="Arial Narrow" pitchFamily="34" charset="0"/>
              </a:endParaRPr>
            </a:p>
          </p:txBody>
        </p:sp>
      </p:grpSp>
      <p:sp>
        <p:nvSpPr>
          <p:cNvPr id="24584" name="Freeform 30"/>
          <p:cNvSpPr>
            <a:spLocks/>
          </p:cNvSpPr>
          <p:nvPr/>
        </p:nvSpPr>
        <p:spPr bwMode="auto">
          <a:xfrm>
            <a:off x="5378323" y="2362200"/>
            <a:ext cx="2387741" cy="1786070"/>
          </a:xfrm>
          <a:custGeom>
            <a:avLst/>
            <a:gdLst>
              <a:gd name="T0" fmla="*/ 2147483647 w 1502"/>
              <a:gd name="T1" fmla="*/ 2147483647 h 1123"/>
              <a:gd name="T2" fmla="*/ 2147483647 w 1502"/>
              <a:gd name="T3" fmla="*/ 2147483647 h 1123"/>
              <a:gd name="T4" fmla="*/ 2147483647 w 1502"/>
              <a:gd name="T5" fmla="*/ 2147483647 h 1123"/>
              <a:gd name="T6" fmla="*/ 2147483647 w 1502"/>
              <a:gd name="T7" fmla="*/ 2147483647 h 1123"/>
              <a:gd name="T8" fmla="*/ 2147483647 w 1502"/>
              <a:gd name="T9" fmla="*/ 0 h 1123"/>
              <a:gd name="T10" fmla="*/ 0 60000 65536"/>
              <a:gd name="T11" fmla="*/ 0 60000 65536"/>
              <a:gd name="T12" fmla="*/ 0 60000 65536"/>
              <a:gd name="T13" fmla="*/ 0 60000 65536"/>
              <a:gd name="T14" fmla="*/ 0 60000 65536"/>
              <a:gd name="T15" fmla="*/ 0 w 1502"/>
              <a:gd name="T16" fmla="*/ 0 h 1123"/>
              <a:gd name="T17" fmla="*/ 1502 w 1502"/>
              <a:gd name="T18" fmla="*/ 1123 h 1123"/>
            </a:gdLst>
            <a:ahLst/>
            <a:cxnLst>
              <a:cxn ang="T10">
                <a:pos x="T0" y="T1"/>
              </a:cxn>
              <a:cxn ang="T11">
                <a:pos x="T2" y="T3"/>
              </a:cxn>
              <a:cxn ang="T12">
                <a:pos x="T4" y="T5"/>
              </a:cxn>
              <a:cxn ang="T13">
                <a:pos x="T6" y="T7"/>
              </a:cxn>
              <a:cxn ang="T14">
                <a:pos x="T8" y="T9"/>
              </a:cxn>
            </a:cxnLst>
            <a:rect l="T15" t="T16" r="T17" b="T18"/>
            <a:pathLst>
              <a:path w="1502" h="1123">
                <a:moveTo>
                  <a:pt x="35" y="13"/>
                </a:moveTo>
                <a:cubicBezTo>
                  <a:pt x="50" y="164"/>
                  <a:pt x="0" y="738"/>
                  <a:pt x="114" y="920"/>
                </a:cubicBezTo>
                <a:cubicBezTo>
                  <a:pt x="228" y="1102"/>
                  <a:pt x="507" y="1103"/>
                  <a:pt x="718" y="1106"/>
                </a:cubicBezTo>
                <a:cubicBezTo>
                  <a:pt x="947" y="1110"/>
                  <a:pt x="1254" y="1123"/>
                  <a:pt x="1378" y="939"/>
                </a:cubicBezTo>
                <a:cubicBezTo>
                  <a:pt x="1502" y="755"/>
                  <a:pt x="1445" y="196"/>
                  <a:pt x="1462"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577" tIns="45789" rIns="91577" bIns="45789"/>
          <a:lstStyle/>
          <a:p>
            <a:endParaRPr lang="en-US" sz="2400">
              <a:latin typeface="Arial Narrow" pitchFamily="34" charset="0"/>
            </a:endParaRPr>
          </a:p>
        </p:txBody>
      </p:sp>
      <p:sp>
        <p:nvSpPr>
          <p:cNvPr id="85023" name="Line 31"/>
          <p:cNvSpPr>
            <a:spLocks noChangeShapeType="1"/>
          </p:cNvSpPr>
          <p:nvPr/>
        </p:nvSpPr>
        <p:spPr bwMode="auto">
          <a:xfrm>
            <a:off x="5705802" y="4323219"/>
            <a:ext cx="1678732" cy="0"/>
          </a:xfrm>
          <a:prstGeom prst="line">
            <a:avLst/>
          </a:prstGeom>
          <a:noFill/>
          <a:ln w="76200">
            <a:solidFill>
              <a:srgbClr val="2F32A3"/>
            </a:solidFill>
            <a:round/>
            <a:headEnd type="triangle" w="med" len="med"/>
            <a:tailEnd/>
          </a:ln>
          <a:extLst>
            <a:ext uri="{909E8E84-426E-40DD-AFC4-6F175D3DCCD1}">
              <a14:hiddenFill xmlns:a14="http://schemas.microsoft.com/office/drawing/2010/main">
                <a:noFill/>
              </a14:hiddenFill>
            </a:ext>
          </a:extLst>
        </p:spPr>
        <p:txBody>
          <a:bodyPr wrap="none" lIns="91577" tIns="45789" rIns="91577" bIns="45789" anchor="ctr"/>
          <a:lstStyle/>
          <a:p>
            <a:endParaRPr lang="en-US" sz="2400">
              <a:latin typeface="Arial Narrow" pitchFamily="34" charset="0"/>
            </a:endParaRPr>
          </a:p>
        </p:txBody>
      </p:sp>
      <p:sp>
        <p:nvSpPr>
          <p:cNvPr id="14" name="Rectangle 3"/>
          <p:cNvSpPr txBox="1">
            <a:spLocks noChangeArrowheads="1"/>
          </p:cNvSpPr>
          <p:nvPr/>
        </p:nvSpPr>
        <p:spPr>
          <a:xfrm>
            <a:off x="1184749" y="1851"/>
            <a:ext cx="7696200" cy="695025"/>
          </a:xfrm>
          <a:prstGeom prst="rect">
            <a:avLst/>
          </a:prstGeom>
        </p:spPr>
        <p:txBody>
          <a:bodyPr lIns="91577" tIns="45789" rIns="91577" bIns="45789">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11000"/>
              </a:lnSpc>
              <a:defRPr/>
            </a:pPr>
            <a:r>
              <a:rPr lang="en-US" sz="2800" b="1" dirty="0" smtClean="0">
                <a:solidFill>
                  <a:srgbClr val="006600"/>
                </a:solidFill>
                <a:latin typeface="Arial Narrow" pitchFamily="34" charset="0"/>
                <a:ea typeface="+mn-ea"/>
                <a:cs typeface="Arial" pitchFamily="34" charset="0"/>
              </a:rPr>
              <a:t>MAGNETIC STORAGE CONTD.</a:t>
            </a:r>
            <a:endParaRPr lang="en-US" sz="2800" b="1" dirty="0">
              <a:solidFill>
                <a:srgbClr val="006600"/>
              </a:solidFill>
              <a:latin typeface="Arial Narrow" pitchFamily="34" charset="0"/>
              <a:ea typeface="+mn-ea"/>
              <a:cs typeface="Arial" pitchFamily="34" charset="0"/>
            </a:endParaRPr>
          </a:p>
        </p:txBody>
      </p:sp>
      <p:sp>
        <p:nvSpPr>
          <p:cNvPr id="4" name="Slide Number Placeholder 3"/>
          <p:cNvSpPr>
            <a:spLocks noGrp="1"/>
          </p:cNvSpPr>
          <p:nvPr>
            <p:ph type="sldNum" sz="quarter" idx="12"/>
          </p:nvPr>
        </p:nvSpPr>
        <p:spPr/>
        <p:txBody>
          <a:bodyPr/>
          <a:lstStyle/>
          <a:p>
            <a:fld id="{35A40E3C-D099-4FD6-9521-3112C0DD2A3A}" type="slidenum">
              <a:rPr lang="en-US" smtClean="0"/>
              <a:t>18</a:t>
            </a:fld>
            <a:endParaRPr lang="en-US"/>
          </a:p>
        </p:txBody>
      </p:sp>
    </p:spTree>
    <p:extLst>
      <p:ext uri="{BB962C8B-B14F-4D97-AF65-F5344CB8AC3E}">
        <p14:creationId xmlns:p14="http://schemas.microsoft.com/office/powerpoint/2010/main" val="4227239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5018"/>
                                        </p:tgtEl>
                                        <p:attrNameLst>
                                          <p:attrName>style.visibility</p:attrName>
                                        </p:attrNameLst>
                                      </p:cBhvr>
                                      <p:to>
                                        <p:strVal val="visible"/>
                                      </p:to>
                                    </p:set>
                                  </p:childTnLst>
                                </p:cTn>
                              </p:par>
                            </p:childTnLst>
                          </p:cTn>
                        </p:par>
                        <p:par>
                          <p:cTn id="7" fill="hold" nodeType="afterGroup">
                            <p:stCondLst>
                              <p:cond delay="500"/>
                            </p:stCondLst>
                            <p:childTnLst>
                              <p:par>
                                <p:cTn id="8" presetID="9" presetClass="entr" presetSubtype="0" fill="hold" nodeType="after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5023"/>
                                        </p:tgtEl>
                                        <p:attrNameLst>
                                          <p:attrName>style.visibility</p:attrName>
                                        </p:attrNameLst>
                                      </p:cBhvr>
                                      <p:to>
                                        <p:strVal val="visible"/>
                                      </p:to>
                                    </p:set>
                                  </p:childTnLst>
                                </p:cTn>
                              </p:par>
                            </p:childTnLst>
                          </p:cTn>
                        </p:par>
                        <p:par>
                          <p:cTn id="15" fill="hold" nodeType="afterGroup">
                            <p:stCondLst>
                              <p:cond delay="500"/>
                            </p:stCondLst>
                            <p:childTnLst>
                              <p:par>
                                <p:cTn id="16" presetID="9" presetClass="entr" presetSubtype="0" fill="hold" nodeType="afterEffect">
                                  <p:stCondLst>
                                    <p:cond delay="100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par>
                          <p:cTn id="19" fill="hold" nodeType="afterGroup">
                            <p:stCondLst>
                              <p:cond delay="2000"/>
                            </p:stCondLst>
                            <p:childTnLst>
                              <p:par>
                                <p:cTn id="20" presetID="4" presetClass="entr" presetSubtype="32" fill="hold" grpId="0" nodeType="afterEffect">
                                  <p:stCondLst>
                                    <p:cond delay="2000"/>
                                  </p:stCondLst>
                                  <p:childTnLst>
                                    <p:set>
                                      <p:cBhvr>
                                        <p:cTn id="21" dur="1" fill="hold">
                                          <p:stCondLst>
                                            <p:cond delay="0"/>
                                          </p:stCondLst>
                                        </p:cTn>
                                        <p:tgtEl>
                                          <p:spTgt spid="84995"/>
                                        </p:tgtEl>
                                        <p:attrNameLst>
                                          <p:attrName>style.visibility</p:attrName>
                                        </p:attrNameLst>
                                      </p:cBhvr>
                                      <p:to>
                                        <p:strVal val="visible"/>
                                      </p:to>
                                    </p:set>
                                    <p:animEffect transition="in" filter="box(out)">
                                      <p:cBhvr>
                                        <p:cTn id="22" dur="500"/>
                                        <p:tgtEl>
                                          <p:spTgt spid="84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autoUpdateAnimBg="0"/>
      <p:bldP spid="85018" grpId="0" animBg="1"/>
      <p:bldP spid="850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ext Box 4"/>
          <p:cNvSpPr txBox="1">
            <a:spLocks noChangeArrowheads="1"/>
          </p:cNvSpPr>
          <p:nvPr/>
        </p:nvSpPr>
        <p:spPr bwMode="auto">
          <a:xfrm>
            <a:off x="1427558" y="718999"/>
            <a:ext cx="7251294" cy="1130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567" tIns="45785" rIns="91567" bIns="45785">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pPr algn="ctr">
              <a:lnSpc>
                <a:spcPct val="150000"/>
              </a:lnSpc>
            </a:pPr>
            <a:r>
              <a:rPr lang="en-US" sz="2400" b="0" u="sng" dirty="0">
                <a:solidFill>
                  <a:srgbClr val="C00000"/>
                </a:solidFill>
                <a:latin typeface="Arial Narrow" pitchFamily="34" charset="0"/>
              </a:rPr>
              <a:t>I</a:t>
            </a:r>
            <a:r>
              <a:rPr lang="en-US" sz="2400" b="0" u="sng" dirty="0" smtClean="0">
                <a:solidFill>
                  <a:srgbClr val="C00000"/>
                </a:solidFill>
                <a:latin typeface="Arial Narrow" pitchFamily="34" charset="0"/>
              </a:rPr>
              <a:t>f </a:t>
            </a:r>
            <a:r>
              <a:rPr lang="en-US" sz="2400" b="0" u="sng" dirty="0">
                <a:solidFill>
                  <a:srgbClr val="C00000"/>
                </a:solidFill>
                <a:latin typeface="Arial Narrow" pitchFamily="34" charset="0"/>
              </a:rPr>
              <a:t>there’s a wire coil nearby, the current is sent </a:t>
            </a:r>
            <a:r>
              <a:rPr lang="en-US" sz="2400" b="0" i="1" u="sng" dirty="0">
                <a:solidFill>
                  <a:srgbClr val="C00000"/>
                </a:solidFill>
                <a:latin typeface="Arial Narrow" pitchFamily="34" charset="0"/>
              </a:rPr>
              <a:t>through</a:t>
            </a:r>
            <a:r>
              <a:rPr lang="en-US" sz="2400" b="0" u="sng" dirty="0">
                <a:solidFill>
                  <a:srgbClr val="C00000"/>
                </a:solidFill>
                <a:latin typeface="Arial Narrow" pitchFamily="34" charset="0"/>
              </a:rPr>
              <a:t> it in one of two different directions</a:t>
            </a:r>
          </a:p>
        </p:txBody>
      </p:sp>
      <p:sp>
        <p:nvSpPr>
          <p:cNvPr id="86021" name="Text Box 5"/>
          <p:cNvSpPr txBox="1">
            <a:spLocks noChangeArrowheads="1"/>
          </p:cNvSpPr>
          <p:nvPr/>
        </p:nvSpPr>
        <p:spPr bwMode="auto">
          <a:xfrm>
            <a:off x="304799" y="5006722"/>
            <a:ext cx="8576149" cy="115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567" tIns="45785" rIns="91567" bIns="45785">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pPr marL="457200" indent="-457200">
              <a:lnSpc>
                <a:spcPct val="130000"/>
              </a:lnSpc>
              <a:buFont typeface="Arial" pitchFamily="34" charset="0"/>
              <a:buChar char="•"/>
            </a:pPr>
            <a:r>
              <a:rPr lang="en-US" sz="2800" dirty="0">
                <a:latin typeface="Arial Narrow" pitchFamily="34" charset="0"/>
              </a:rPr>
              <a:t>The READ head</a:t>
            </a:r>
            <a:r>
              <a:rPr lang="en-US" sz="2800" b="0" dirty="0">
                <a:latin typeface="Arial Narrow" pitchFamily="34" charset="0"/>
              </a:rPr>
              <a:t> </a:t>
            </a:r>
            <a:r>
              <a:rPr lang="en-US" sz="2800" i="1" u="sng" dirty="0">
                <a:latin typeface="Arial Narrow" pitchFamily="34" charset="0"/>
              </a:rPr>
              <a:t>interprets</a:t>
            </a:r>
            <a:r>
              <a:rPr lang="en-US" sz="2800" b="0" dirty="0">
                <a:latin typeface="Arial Narrow" pitchFamily="34" charset="0"/>
              </a:rPr>
              <a:t> the direction of the incoming current as a </a:t>
            </a:r>
            <a:r>
              <a:rPr lang="en-US" sz="2800" dirty="0">
                <a:latin typeface="Arial Narrow" pitchFamily="34" charset="0"/>
              </a:rPr>
              <a:t>0</a:t>
            </a:r>
            <a:r>
              <a:rPr lang="en-US" sz="2800" b="0" dirty="0">
                <a:latin typeface="Arial Narrow" pitchFamily="34" charset="0"/>
              </a:rPr>
              <a:t> or a </a:t>
            </a:r>
            <a:r>
              <a:rPr lang="en-US" sz="2800" dirty="0">
                <a:latin typeface="Arial Narrow" pitchFamily="34" charset="0"/>
              </a:rPr>
              <a:t>1.</a:t>
            </a:r>
            <a:r>
              <a:rPr lang="en-US" sz="2800" b="0" dirty="0">
                <a:latin typeface="Arial Narrow" pitchFamily="34" charset="0"/>
              </a:rPr>
              <a:t> </a:t>
            </a:r>
          </a:p>
        </p:txBody>
      </p:sp>
      <p:grpSp>
        <p:nvGrpSpPr>
          <p:cNvPr id="2" name="Group 27"/>
          <p:cNvGrpSpPr>
            <a:grpSpLocks/>
          </p:cNvGrpSpPr>
          <p:nvPr/>
        </p:nvGrpSpPr>
        <p:grpSpPr bwMode="auto">
          <a:xfrm rot="5400000">
            <a:off x="5760748" y="2702469"/>
            <a:ext cx="1530008" cy="1300381"/>
            <a:chOff x="1488" y="768"/>
            <a:chExt cx="1440" cy="672"/>
          </a:xfrm>
        </p:grpSpPr>
        <p:sp>
          <p:nvSpPr>
            <p:cNvPr id="25613" name="AutoShape 28"/>
            <p:cNvSpPr>
              <a:spLocks noChangeArrowheads="1"/>
            </p:cNvSpPr>
            <p:nvPr/>
          </p:nvSpPr>
          <p:spPr bwMode="auto">
            <a:xfrm>
              <a:off x="1488" y="816"/>
              <a:ext cx="720" cy="624"/>
            </a:xfrm>
            <a:prstGeom prst="curvedRightArrow">
              <a:avLst>
                <a:gd name="adj1" fmla="val 20000"/>
                <a:gd name="adj2" fmla="val 40000"/>
                <a:gd name="adj3" fmla="val 38462"/>
              </a:avLst>
            </a:prstGeom>
            <a:solidFill>
              <a:srgbClr val="008000"/>
            </a:solidFill>
            <a:ln w="38100">
              <a:solidFill>
                <a:srgbClr val="FFFFFF"/>
              </a:solidFill>
              <a:prstDash val="sysDot"/>
              <a:miter lim="800000"/>
              <a:headEnd/>
              <a:tailEnd/>
            </a:ln>
          </p:spPr>
          <p:txBody>
            <a:bodyPr rot="10800000" vert="eaVert" wrap="none" lIns="91430" tIns="45716" rIns="91430" bIns="45716" anchor="ctr"/>
            <a:lstStyle/>
            <a:p>
              <a:pPr algn="ctr"/>
              <a:endParaRPr lang="en-US" sz="2400">
                <a:latin typeface="Arial Narrow" pitchFamily="34" charset="0"/>
              </a:endParaRPr>
            </a:p>
          </p:txBody>
        </p:sp>
        <p:sp>
          <p:nvSpPr>
            <p:cNvPr id="25614" name="AutoShape 29"/>
            <p:cNvSpPr>
              <a:spLocks noChangeArrowheads="1"/>
            </p:cNvSpPr>
            <p:nvPr/>
          </p:nvSpPr>
          <p:spPr bwMode="auto">
            <a:xfrm flipH="1" flipV="1">
              <a:off x="2208" y="768"/>
              <a:ext cx="720" cy="624"/>
            </a:xfrm>
            <a:prstGeom prst="curvedRightArrow">
              <a:avLst>
                <a:gd name="adj1" fmla="val 20000"/>
                <a:gd name="adj2" fmla="val 40000"/>
                <a:gd name="adj3" fmla="val 38462"/>
              </a:avLst>
            </a:prstGeom>
            <a:solidFill>
              <a:srgbClr val="008000"/>
            </a:solidFill>
            <a:ln w="38100">
              <a:solidFill>
                <a:srgbClr val="FFFFFF"/>
              </a:solidFill>
              <a:prstDash val="sysDot"/>
              <a:miter lim="800000"/>
              <a:headEnd/>
              <a:tailEnd/>
            </a:ln>
          </p:spPr>
          <p:txBody>
            <a:bodyPr vert="eaVert" wrap="none" lIns="91430" tIns="45716" rIns="91430" bIns="45716" anchor="ctr"/>
            <a:lstStyle/>
            <a:p>
              <a:pPr algn="ctr"/>
              <a:endParaRPr lang="en-US" sz="2400">
                <a:latin typeface="Arial Narrow" pitchFamily="34" charset="0"/>
              </a:endParaRPr>
            </a:p>
          </p:txBody>
        </p:sp>
      </p:grpSp>
      <p:sp>
        <p:nvSpPr>
          <p:cNvPr id="25606" name="Freeform 30"/>
          <p:cNvSpPr>
            <a:spLocks/>
          </p:cNvSpPr>
          <p:nvPr/>
        </p:nvSpPr>
        <p:spPr bwMode="auto">
          <a:xfrm>
            <a:off x="1427558" y="2442924"/>
            <a:ext cx="2387741" cy="1786071"/>
          </a:xfrm>
          <a:custGeom>
            <a:avLst/>
            <a:gdLst>
              <a:gd name="T0" fmla="*/ 2147483647 w 1502"/>
              <a:gd name="T1" fmla="*/ 2147483647 h 1123"/>
              <a:gd name="T2" fmla="*/ 2147483647 w 1502"/>
              <a:gd name="T3" fmla="*/ 2147483647 h 1123"/>
              <a:gd name="T4" fmla="*/ 2147483647 w 1502"/>
              <a:gd name="T5" fmla="*/ 2147483647 h 1123"/>
              <a:gd name="T6" fmla="*/ 2147483647 w 1502"/>
              <a:gd name="T7" fmla="*/ 2147483647 h 1123"/>
              <a:gd name="T8" fmla="*/ 2147483647 w 1502"/>
              <a:gd name="T9" fmla="*/ 0 h 1123"/>
              <a:gd name="T10" fmla="*/ 0 60000 65536"/>
              <a:gd name="T11" fmla="*/ 0 60000 65536"/>
              <a:gd name="T12" fmla="*/ 0 60000 65536"/>
              <a:gd name="T13" fmla="*/ 0 60000 65536"/>
              <a:gd name="T14" fmla="*/ 0 60000 65536"/>
              <a:gd name="T15" fmla="*/ 0 w 1502"/>
              <a:gd name="T16" fmla="*/ 0 h 1123"/>
              <a:gd name="T17" fmla="*/ 1502 w 1502"/>
              <a:gd name="T18" fmla="*/ 1123 h 1123"/>
            </a:gdLst>
            <a:ahLst/>
            <a:cxnLst>
              <a:cxn ang="T10">
                <a:pos x="T0" y="T1"/>
              </a:cxn>
              <a:cxn ang="T11">
                <a:pos x="T2" y="T3"/>
              </a:cxn>
              <a:cxn ang="T12">
                <a:pos x="T4" y="T5"/>
              </a:cxn>
              <a:cxn ang="T13">
                <a:pos x="T6" y="T7"/>
              </a:cxn>
              <a:cxn ang="T14">
                <a:pos x="T8" y="T9"/>
              </a:cxn>
            </a:cxnLst>
            <a:rect l="T15" t="T16" r="T17" b="T18"/>
            <a:pathLst>
              <a:path w="1502" h="1123">
                <a:moveTo>
                  <a:pt x="35" y="13"/>
                </a:moveTo>
                <a:cubicBezTo>
                  <a:pt x="50" y="164"/>
                  <a:pt x="0" y="738"/>
                  <a:pt x="114" y="920"/>
                </a:cubicBezTo>
                <a:cubicBezTo>
                  <a:pt x="228" y="1102"/>
                  <a:pt x="507" y="1103"/>
                  <a:pt x="718" y="1106"/>
                </a:cubicBezTo>
                <a:cubicBezTo>
                  <a:pt x="947" y="1110"/>
                  <a:pt x="1254" y="1123"/>
                  <a:pt x="1378" y="939"/>
                </a:cubicBezTo>
                <a:cubicBezTo>
                  <a:pt x="1502" y="755"/>
                  <a:pt x="1445" y="196"/>
                  <a:pt x="1462"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577" tIns="45789" rIns="91577" bIns="45789"/>
          <a:lstStyle/>
          <a:p>
            <a:endParaRPr lang="en-US">
              <a:latin typeface="Arial Narrow" pitchFamily="34" charset="0"/>
            </a:endParaRPr>
          </a:p>
        </p:txBody>
      </p:sp>
      <p:sp>
        <p:nvSpPr>
          <p:cNvPr id="86047" name="Line 31"/>
          <p:cNvSpPr>
            <a:spLocks noChangeShapeType="1"/>
          </p:cNvSpPr>
          <p:nvPr/>
        </p:nvSpPr>
        <p:spPr bwMode="auto">
          <a:xfrm>
            <a:off x="1755037" y="4403943"/>
            <a:ext cx="1678732" cy="0"/>
          </a:xfrm>
          <a:prstGeom prst="line">
            <a:avLst/>
          </a:prstGeom>
          <a:noFill/>
          <a:ln w="76200">
            <a:solidFill>
              <a:srgbClr val="2F32A3"/>
            </a:solidFill>
            <a:round/>
            <a:headEnd/>
            <a:tailEnd type="triangle" w="med" len="med"/>
          </a:ln>
          <a:extLst>
            <a:ext uri="{909E8E84-426E-40DD-AFC4-6F175D3DCCD1}">
              <a14:hiddenFill xmlns:a14="http://schemas.microsoft.com/office/drawing/2010/main">
                <a:noFill/>
              </a14:hiddenFill>
            </a:ext>
          </a:extLst>
        </p:spPr>
        <p:txBody>
          <a:bodyPr wrap="none" lIns="91577" tIns="45789" rIns="91577" bIns="45789" anchor="ctr"/>
          <a:lstStyle/>
          <a:p>
            <a:endParaRPr lang="en-US">
              <a:latin typeface="Arial Narrow" pitchFamily="34" charset="0"/>
            </a:endParaRPr>
          </a:p>
        </p:txBody>
      </p:sp>
      <p:grpSp>
        <p:nvGrpSpPr>
          <p:cNvPr id="3" name="Group 32"/>
          <p:cNvGrpSpPr>
            <a:grpSpLocks/>
          </p:cNvGrpSpPr>
          <p:nvPr/>
        </p:nvGrpSpPr>
        <p:grpSpPr bwMode="auto">
          <a:xfrm rot="5400000">
            <a:off x="1869143" y="2692925"/>
            <a:ext cx="1526827" cy="1297202"/>
            <a:chOff x="192" y="2592"/>
            <a:chExt cx="1872" cy="624"/>
          </a:xfrm>
        </p:grpSpPr>
        <p:sp>
          <p:nvSpPr>
            <p:cNvPr id="25611" name="AutoShape 33"/>
            <p:cNvSpPr>
              <a:spLocks noChangeArrowheads="1"/>
            </p:cNvSpPr>
            <p:nvPr/>
          </p:nvSpPr>
          <p:spPr bwMode="auto">
            <a:xfrm flipH="1">
              <a:off x="1104" y="2640"/>
              <a:ext cx="960" cy="576"/>
            </a:xfrm>
            <a:prstGeom prst="curvedRightArrow">
              <a:avLst>
                <a:gd name="adj1" fmla="val 20000"/>
                <a:gd name="adj2" fmla="val 40000"/>
                <a:gd name="adj3" fmla="val 55556"/>
              </a:avLst>
            </a:prstGeom>
            <a:solidFill>
              <a:schemeClr val="accent1"/>
            </a:solidFill>
            <a:ln w="38100">
              <a:solidFill>
                <a:schemeClr val="folHlink"/>
              </a:solidFill>
              <a:prstDash val="sysDot"/>
              <a:miter lim="800000"/>
              <a:headEnd/>
              <a:tailEnd/>
            </a:ln>
          </p:spPr>
          <p:txBody>
            <a:bodyPr rot="10800000" vert="eaVert" wrap="none" lIns="91430" tIns="45716" rIns="91430" bIns="45716" anchor="ctr"/>
            <a:lstStyle/>
            <a:p>
              <a:pPr algn="ctr"/>
              <a:endParaRPr lang="en-US" sz="2400">
                <a:latin typeface="Arial Narrow" pitchFamily="34" charset="0"/>
              </a:endParaRPr>
            </a:p>
          </p:txBody>
        </p:sp>
        <p:sp>
          <p:nvSpPr>
            <p:cNvPr id="25612" name="AutoShape 34"/>
            <p:cNvSpPr>
              <a:spLocks noChangeArrowheads="1"/>
            </p:cNvSpPr>
            <p:nvPr/>
          </p:nvSpPr>
          <p:spPr bwMode="auto">
            <a:xfrm flipV="1">
              <a:off x="192" y="2592"/>
              <a:ext cx="960" cy="576"/>
            </a:xfrm>
            <a:prstGeom prst="curvedRightArrow">
              <a:avLst>
                <a:gd name="adj1" fmla="val 20000"/>
                <a:gd name="adj2" fmla="val 40000"/>
                <a:gd name="adj3" fmla="val 55556"/>
              </a:avLst>
            </a:prstGeom>
            <a:solidFill>
              <a:schemeClr val="accent1"/>
            </a:solidFill>
            <a:ln w="38100">
              <a:solidFill>
                <a:schemeClr val="folHlink"/>
              </a:solidFill>
              <a:prstDash val="sysDot"/>
              <a:miter lim="800000"/>
              <a:headEnd/>
              <a:tailEnd/>
            </a:ln>
          </p:spPr>
          <p:txBody>
            <a:bodyPr vert="eaVert" wrap="none" lIns="91430" tIns="45716" rIns="91430" bIns="45716" anchor="ctr"/>
            <a:lstStyle/>
            <a:p>
              <a:pPr algn="ctr"/>
              <a:endParaRPr lang="en-US" sz="2400">
                <a:latin typeface="Arial Narrow" pitchFamily="34" charset="0"/>
              </a:endParaRPr>
            </a:p>
          </p:txBody>
        </p:sp>
      </p:grpSp>
      <p:sp>
        <p:nvSpPr>
          <p:cNvPr id="25609" name="Freeform 35"/>
          <p:cNvSpPr>
            <a:spLocks/>
          </p:cNvSpPr>
          <p:nvPr/>
        </p:nvSpPr>
        <p:spPr bwMode="auto">
          <a:xfrm>
            <a:off x="5319163" y="2442924"/>
            <a:ext cx="2387741" cy="1786071"/>
          </a:xfrm>
          <a:custGeom>
            <a:avLst/>
            <a:gdLst>
              <a:gd name="T0" fmla="*/ 2147483647 w 1502"/>
              <a:gd name="T1" fmla="*/ 2147483647 h 1123"/>
              <a:gd name="T2" fmla="*/ 2147483647 w 1502"/>
              <a:gd name="T3" fmla="*/ 2147483647 h 1123"/>
              <a:gd name="T4" fmla="*/ 2147483647 w 1502"/>
              <a:gd name="T5" fmla="*/ 2147483647 h 1123"/>
              <a:gd name="T6" fmla="*/ 2147483647 w 1502"/>
              <a:gd name="T7" fmla="*/ 2147483647 h 1123"/>
              <a:gd name="T8" fmla="*/ 2147483647 w 1502"/>
              <a:gd name="T9" fmla="*/ 0 h 1123"/>
              <a:gd name="T10" fmla="*/ 0 60000 65536"/>
              <a:gd name="T11" fmla="*/ 0 60000 65536"/>
              <a:gd name="T12" fmla="*/ 0 60000 65536"/>
              <a:gd name="T13" fmla="*/ 0 60000 65536"/>
              <a:gd name="T14" fmla="*/ 0 60000 65536"/>
              <a:gd name="T15" fmla="*/ 0 w 1502"/>
              <a:gd name="T16" fmla="*/ 0 h 1123"/>
              <a:gd name="T17" fmla="*/ 1502 w 1502"/>
              <a:gd name="T18" fmla="*/ 1123 h 1123"/>
            </a:gdLst>
            <a:ahLst/>
            <a:cxnLst>
              <a:cxn ang="T10">
                <a:pos x="T0" y="T1"/>
              </a:cxn>
              <a:cxn ang="T11">
                <a:pos x="T2" y="T3"/>
              </a:cxn>
              <a:cxn ang="T12">
                <a:pos x="T4" y="T5"/>
              </a:cxn>
              <a:cxn ang="T13">
                <a:pos x="T6" y="T7"/>
              </a:cxn>
              <a:cxn ang="T14">
                <a:pos x="T8" y="T9"/>
              </a:cxn>
            </a:cxnLst>
            <a:rect l="T15" t="T16" r="T17" b="T18"/>
            <a:pathLst>
              <a:path w="1502" h="1123">
                <a:moveTo>
                  <a:pt x="35" y="13"/>
                </a:moveTo>
                <a:cubicBezTo>
                  <a:pt x="50" y="164"/>
                  <a:pt x="0" y="738"/>
                  <a:pt x="114" y="920"/>
                </a:cubicBezTo>
                <a:cubicBezTo>
                  <a:pt x="228" y="1102"/>
                  <a:pt x="507" y="1103"/>
                  <a:pt x="718" y="1106"/>
                </a:cubicBezTo>
                <a:cubicBezTo>
                  <a:pt x="947" y="1110"/>
                  <a:pt x="1254" y="1123"/>
                  <a:pt x="1378" y="939"/>
                </a:cubicBezTo>
                <a:cubicBezTo>
                  <a:pt x="1502" y="755"/>
                  <a:pt x="1445" y="196"/>
                  <a:pt x="1462"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577" tIns="45789" rIns="91577" bIns="45789"/>
          <a:lstStyle/>
          <a:p>
            <a:endParaRPr lang="en-US">
              <a:latin typeface="Arial Narrow" pitchFamily="34" charset="0"/>
            </a:endParaRPr>
          </a:p>
        </p:txBody>
      </p:sp>
      <p:sp>
        <p:nvSpPr>
          <p:cNvPr id="86052" name="Line 36"/>
          <p:cNvSpPr>
            <a:spLocks noChangeShapeType="1"/>
          </p:cNvSpPr>
          <p:nvPr/>
        </p:nvSpPr>
        <p:spPr bwMode="auto">
          <a:xfrm>
            <a:off x="5646642" y="4403943"/>
            <a:ext cx="1678732" cy="0"/>
          </a:xfrm>
          <a:prstGeom prst="line">
            <a:avLst/>
          </a:prstGeom>
          <a:noFill/>
          <a:ln w="76200">
            <a:solidFill>
              <a:srgbClr val="2F32A3"/>
            </a:solidFill>
            <a:round/>
            <a:headEnd type="triangle" w="med" len="med"/>
            <a:tailEnd/>
          </a:ln>
          <a:extLst>
            <a:ext uri="{909E8E84-426E-40DD-AFC4-6F175D3DCCD1}">
              <a14:hiddenFill xmlns:a14="http://schemas.microsoft.com/office/drawing/2010/main">
                <a:noFill/>
              </a14:hiddenFill>
            </a:ext>
          </a:extLst>
        </p:spPr>
        <p:txBody>
          <a:bodyPr wrap="none" lIns="91577" tIns="45789" rIns="91577" bIns="45789" anchor="ctr"/>
          <a:lstStyle/>
          <a:p>
            <a:endParaRPr lang="en-US">
              <a:latin typeface="Arial Narrow" pitchFamily="34" charset="0"/>
            </a:endParaRPr>
          </a:p>
        </p:txBody>
      </p:sp>
      <p:sp>
        <p:nvSpPr>
          <p:cNvPr id="15" name="Rectangle 3"/>
          <p:cNvSpPr txBox="1">
            <a:spLocks noChangeArrowheads="1"/>
          </p:cNvSpPr>
          <p:nvPr/>
        </p:nvSpPr>
        <p:spPr>
          <a:xfrm>
            <a:off x="1184749" y="1851"/>
            <a:ext cx="7696200" cy="695025"/>
          </a:xfrm>
          <a:prstGeom prst="rect">
            <a:avLst/>
          </a:prstGeom>
        </p:spPr>
        <p:txBody>
          <a:bodyPr lIns="91577" tIns="45789" rIns="91577" bIns="45789">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11000"/>
              </a:lnSpc>
              <a:defRPr/>
            </a:pPr>
            <a:r>
              <a:rPr lang="en-US" sz="3200" b="1" dirty="0" smtClean="0">
                <a:solidFill>
                  <a:srgbClr val="006600"/>
                </a:solidFill>
                <a:latin typeface="Arial Narrow" pitchFamily="34" charset="0"/>
                <a:ea typeface="+mn-ea"/>
                <a:cs typeface="Arial" pitchFamily="34" charset="0"/>
              </a:rPr>
              <a:t>MAGNETIC STORAGE CONTD.</a:t>
            </a:r>
            <a:endParaRPr lang="en-US" sz="3200" b="1" dirty="0">
              <a:solidFill>
                <a:srgbClr val="006600"/>
              </a:solidFill>
              <a:latin typeface="Arial Narrow" pitchFamily="34" charset="0"/>
              <a:ea typeface="+mn-ea"/>
              <a:cs typeface="Arial" pitchFamily="34" charset="0"/>
            </a:endParaRPr>
          </a:p>
        </p:txBody>
      </p:sp>
      <p:sp>
        <p:nvSpPr>
          <p:cNvPr id="4" name="Slide Number Placeholder 3"/>
          <p:cNvSpPr>
            <a:spLocks noGrp="1"/>
          </p:cNvSpPr>
          <p:nvPr>
            <p:ph type="sldNum" sz="quarter" idx="12"/>
          </p:nvPr>
        </p:nvSpPr>
        <p:spPr/>
        <p:txBody>
          <a:bodyPr/>
          <a:lstStyle/>
          <a:p>
            <a:fld id="{35A40E3C-D099-4FD6-9521-3112C0DD2A3A}" type="slidenum">
              <a:rPr lang="en-US" smtClean="0"/>
              <a:t>19</a:t>
            </a:fld>
            <a:endParaRPr lang="en-US"/>
          </a:p>
        </p:txBody>
      </p:sp>
    </p:spTree>
    <p:extLst>
      <p:ext uri="{BB962C8B-B14F-4D97-AF65-F5344CB8AC3E}">
        <p14:creationId xmlns:p14="http://schemas.microsoft.com/office/powerpoint/2010/main" val="3719968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6047"/>
                                        </p:tgtEl>
                                        <p:attrNameLst>
                                          <p:attrName>style.visibility</p:attrName>
                                        </p:attrNameLst>
                                      </p:cBhvr>
                                      <p:to>
                                        <p:strVal val="visible"/>
                                      </p:to>
                                    </p:set>
                                    <p:animEffect transition="in" filter="dissolve">
                                      <p:cBhvr>
                                        <p:cTn id="15" dur="500"/>
                                        <p:tgtEl>
                                          <p:spTgt spid="8604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6052"/>
                                        </p:tgtEl>
                                        <p:attrNameLst>
                                          <p:attrName>style.visibility</p:attrName>
                                        </p:attrNameLst>
                                      </p:cBhvr>
                                      <p:to>
                                        <p:strVal val="visible"/>
                                      </p:to>
                                    </p:set>
                                    <p:animEffect transition="in" filter="dissolve">
                                      <p:cBhvr>
                                        <p:cTn id="24" dur="500"/>
                                        <p:tgtEl>
                                          <p:spTgt spid="86052"/>
                                        </p:tgtEl>
                                      </p:cBhvr>
                                    </p:animEffect>
                                  </p:childTnLst>
                                </p:cTn>
                              </p:par>
                            </p:childTnLst>
                          </p:cTn>
                        </p:par>
                        <p:par>
                          <p:cTn id="25" fill="hold" nodeType="afterGroup">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86021"/>
                                        </p:tgtEl>
                                        <p:attrNameLst>
                                          <p:attrName>style.visibility</p:attrName>
                                        </p:attrNameLst>
                                      </p:cBhvr>
                                      <p:to>
                                        <p:strVal val="visible"/>
                                      </p:to>
                                    </p:set>
                                    <p:animEffect transition="in" filter="box(out)">
                                      <p:cBhvr>
                                        <p:cTn id="28" dur="500"/>
                                        <p:tgtEl>
                                          <p:spTgt spid="86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autoUpdateAnimBg="0"/>
      <p:bldP spid="86021" grpId="0" autoUpdateAnimBg="0"/>
      <p:bldP spid="86047" grpId="0" animBg="1"/>
      <p:bldP spid="8605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76200"/>
            <a:ext cx="5972175" cy="56991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000" b="1" spc="15" dirty="0" smtClean="0">
                <a:solidFill>
                  <a:srgbClr val="00B050"/>
                </a:solidFill>
                <a:latin typeface="Arial Narrow" pitchFamily="34" charset="0"/>
              </a:rPr>
              <a:t>COURSE OUTCOMES</a:t>
            </a:r>
            <a:endParaRPr lang="en-US" sz="4000" b="1" spc="15" dirty="0">
              <a:solidFill>
                <a:srgbClr val="00B050"/>
              </a:solidFill>
              <a:latin typeface="Arial Narrow" pitchFamily="34" charset="0"/>
            </a:endParaRPr>
          </a:p>
        </p:txBody>
      </p:sp>
      <p:sp>
        <p:nvSpPr>
          <p:cNvPr id="3" name="Rectangle 2"/>
          <p:cNvSpPr/>
          <p:nvPr/>
        </p:nvSpPr>
        <p:spPr>
          <a:xfrm>
            <a:off x="260555" y="974686"/>
            <a:ext cx="8610600" cy="5909310"/>
          </a:xfrm>
          <a:prstGeom prst="rect">
            <a:avLst/>
          </a:prstGeom>
        </p:spPr>
        <p:txBody>
          <a:bodyPr wrap="square">
            <a:spAutoFit/>
          </a:bodyPr>
          <a:lstStyle/>
          <a:p>
            <a:pPr algn="just">
              <a:lnSpc>
                <a:spcPct val="150000"/>
              </a:lnSpc>
            </a:pPr>
            <a:r>
              <a:rPr lang="en-US" dirty="0">
                <a:latin typeface="Arial Narrow" pitchFamily="34" charset="0"/>
              </a:rPr>
              <a:t> </a:t>
            </a:r>
            <a:r>
              <a:rPr lang="en-US" sz="2800" b="1" dirty="0">
                <a:solidFill>
                  <a:srgbClr val="C00000"/>
                </a:solidFill>
                <a:latin typeface="Arial Narrow" pitchFamily="34" charset="0"/>
              </a:rPr>
              <a:t>CO1 -</a:t>
            </a:r>
            <a:r>
              <a:rPr lang="en-US" sz="2800" dirty="0">
                <a:latin typeface="Arial Narrow" pitchFamily="34" charset="0"/>
              </a:rPr>
              <a:t> Classify the various types of registers, microinstructions </a:t>
            </a:r>
            <a:r>
              <a:rPr lang="en-US" sz="2800" dirty="0" smtClean="0">
                <a:latin typeface="Arial Narrow" pitchFamily="34" charset="0"/>
              </a:rPr>
              <a:t>  </a:t>
            </a:r>
          </a:p>
          <a:p>
            <a:pPr algn="just">
              <a:lnSpc>
                <a:spcPct val="150000"/>
              </a:lnSpc>
            </a:pPr>
            <a:r>
              <a:rPr lang="en-US" sz="2800" dirty="0">
                <a:latin typeface="Arial Narrow" pitchFamily="34" charset="0"/>
              </a:rPr>
              <a:t> </a:t>
            </a:r>
            <a:r>
              <a:rPr lang="en-US" sz="2800" dirty="0" smtClean="0">
                <a:latin typeface="Arial Narrow" pitchFamily="34" charset="0"/>
              </a:rPr>
              <a:t>           and </a:t>
            </a:r>
            <a:r>
              <a:rPr lang="en-US" sz="2800" dirty="0">
                <a:latin typeface="Arial Narrow" pitchFamily="34" charset="0"/>
              </a:rPr>
              <a:t>addressing modes.</a:t>
            </a:r>
          </a:p>
          <a:p>
            <a:pPr algn="just">
              <a:lnSpc>
                <a:spcPct val="150000"/>
              </a:lnSpc>
            </a:pPr>
            <a:r>
              <a:rPr lang="en-US" sz="2800" dirty="0">
                <a:latin typeface="Arial Narrow" pitchFamily="34" charset="0"/>
              </a:rPr>
              <a:t> </a:t>
            </a:r>
            <a:r>
              <a:rPr lang="en-US" sz="2800" b="1" dirty="0">
                <a:solidFill>
                  <a:srgbClr val="C00000"/>
                </a:solidFill>
                <a:latin typeface="Arial Narrow" pitchFamily="34" charset="0"/>
              </a:rPr>
              <a:t>CO2 -</a:t>
            </a:r>
            <a:r>
              <a:rPr lang="en-US" sz="2800" dirty="0">
                <a:latin typeface="Arial Narrow" pitchFamily="34" charset="0"/>
              </a:rPr>
              <a:t> Design the data path for processor. </a:t>
            </a:r>
          </a:p>
          <a:p>
            <a:pPr algn="just">
              <a:lnSpc>
                <a:spcPct val="150000"/>
              </a:lnSpc>
            </a:pPr>
            <a:r>
              <a:rPr lang="en-US" sz="2800" dirty="0" smtClean="0">
                <a:latin typeface="Arial Narrow" pitchFamily="34" charset="0"/>
              </a:rPr>
              <a:t> </a:t>
            </a:r>
            <a:r>
              <a:rPr lang="en-US" sz="2800" b="1" dirty="0">
                <a:solidFill>
                  <a:srgbClr val="C00000"/>
                </a:solidFill>
                <a:latin typeface="Arial Narrow" pitchFamily="34" charset="0"/>
              </a:rPr>
              <a:t>CO3 -</a:t>
            </a:r>
            <a:r>
              <a:rPr lang="en-US" sz="2800" dirty="0" smtClean="0">
                <a:latin typeface="Arial Narrow" pitchFamily="34" charset="0"/>
              </a:rPr>
              <a:t> </a:t>
            </a:r>
            <a:r>
              <a:rPr lang="en-US" sz="2800" dirty="0">
                <a:latin typeface="Arial Narrow" pitchFamily="34" charset="0"/>
              </a:rPr>
              <a:t>Demonstrate the usage of Memory Organization. </a:t>
            </a:r>
          </a:p>
          <a:p>
            <a:pPr algn="just">
              <a:lnSpc>
                <a:spcPct val="150000"/>
              </a:lnSpc>
            </a:pPr>
            <a:r>
              <a:rPr lang="en-US" sz="2800" dirty="0" smtClean="0">
                <a:latin typeface="Arial Narrow" pitchFamily="34" charset="0"/>
              </a:rPr>
              <a:t> </a:t>
            </a:r>
            <a:r>
              <a:rPr lang="en-US" sz="2800" b="1" dirty="0">
                <a:solidFill>
                  <a:srgbClr val="C00000"/>
                </a:solidFill>
                <a:latin typeface="Arial Narrow" pitchFamily="34" charset="0"/>
              </a:rPr>
              <a:t>CO4 - </a:t>
            </a:r>
            <a:r>
              <a:rPr lang="en-US" sz="2800" dirty="0">
                <a:latin typeface="Arial Narrow" pitchFamily="34" charset="0"/>
              </a:rPr>
              <a:t>Describe about the I/O devices. </a:t>
            </a:r>
          </a:p>
          <a:p>
            <a:pPr algn="just">
              <a:lnSpc>
                <a:spcPct val="150000"/>
              </a:lnSpc>
            </a:pPr>
            <a:r>
              <a:rPr lang="en-US" sz="2800" dirty="0" smtClean="0">
                <a:latin typeface="Arial Narrow" pitchFamily="34" charset="0"/>
              </a:rPr>
              <a:t> </a:t>
            </a:r>
            <a:r>
              <a:rPr lang="en-US" sz="2800" b="1" dirty="0">
                <a:solidFill>
                  <a:srgbClr val="C00000"/>
                </a:solidFill>
                <a:latin typeface="Arial Narrow" pitchFamily="34" charset="0"/>
              </a:rPr>
              <a:t>CO5 </a:t>
            </a:r>
            <a:r>
              <a:rPr lang="en-US" sz="2800" dirty="0">
                <a:latin typeface="Arial Narrow" pitchFamily="34" charset="0"/>
              </a:rPr>
              <a:t>- Explain the characteristics, structure, communication and </a:t>
            </a:r>
            <a:endParaRPr lang="en-US" sz="2800" dirty="0" smtClean="0">
              <a:latin typeface="Arial Narrow" pitchFamily="34" charset="0"/>
            </a:endParaRPr>
          </a:p>
          <a:p>
            <a:pPr algn="just">
              <a:lnSpc>
                <a:spcPct val="150000"/>
              </a:lnSpc>
            </a:pPr>
            <a:r>
              <a:rPr lang="en-US" sz="2800" dirty="0">
                <a:latin typeface="Arial Narrow" pitchFamily="34" charset="0"/>
              </a:rPr>
              <a:t> </a:t>
            </a:r>
            <a:r>
              <a:rPr lang="en-US" sz="2800" dirty="0" smtClean="0">
                <a:latin typeface="Arial Narrow" pitchFamily="34" charset="0"/>
              </a:rPr>
              <a:t>           synchronization </a:t>
            </a:r>
            <a:r>
              <a:rPr lang="en-US" sz="2800" dirty="0">
                <a:latin typeface="Arial Narrow" pitchFamily="34" charset="0"/>
              </a:rPr>
              <a:t>of multiprocessor. </a:t>
            </a:r>
          </a:p>
          <a:p>
            <a:pPr algn="just">
              <a:lnSpc>
                <a:spcPct val="150000"/>
              </a:lnSpc>
            </a:pPr>
            <a:r>
              <a:rPr lang="en-US" sz="2800" dirty="0" smtClean="0">
                <a:latin typeface="Arial Narrow" pitchFamily="34" charset="0"/>
              </a:rPr>
              <a:t> </a:t>
            </a:r>
            <a:r>
              <a:rPr lang="en-US" sz="2800" b="1" dirty="0">
                <a:solidFill>
                  <a:srgbClr val="C00000"/>
                </a:solidFill>
                <a:latin typeface="Arial Narrow" pitchFamily="34" charset="0"/>
              </a:rPr>
              <a:t>CO6 - </a:t>
            </a:r>
            <a:r>
              <a:rPr lang="en-US" sz="2800" dirty="0" smtClean="0">
                <a:latin typeface="Arial Narrow" pitchFamily="34" charset="0"/>
              </a:rPr>
              <a:t>State </a:t>
            </a:r>
            <a:r>
              <a:rPr lang="en-US" sz="2800" dirty="0">
                <a:latin typeface="Arial Narrow" pitchFamily="34" charset="0"/>
              </a:rPr>
              <a:t>the inter processor communication and </a:t>
            </a:r>
            <a:endParaRPr lang="en-US" sz="2800" dirty="0" smtClean="0">
              <a:latin typeface="Arial Narrow" pitchFamily="34" charset="0"/>
            </a:endParaRPr>
          </a:p>
          <a:p>
            <a:pPr algn="just">
              <a:lnSpc>
                <a:spcPct val="150000"/>
              </a:lnSpc>
            </a:pPr>
            <a:r>
              <a:rPr lang="en-US" sz="2800" dirty="0">
                <a:latin typeface="Arial Narrow" pitchFamily="34" charset="0"/>
              </a:rPr>
              <a:t> </a:t>
            </a:r>
            <a:r>
              <a:rPr lang="en-US" sz="2800" dirty="0" smtClean="0">
                <a:latin typeface="Arial Narrow" pitchFamily="34" charset="0"/>
              </a:rPr>
              <a:t>           synchronization</a:t>
            </a:r>
            <a:r>
              <a:rPr lang="en-US" dirty="0">
                <a:latin typeface="Arial Narrow" pitchFamily="34" charset="0"/>
              </a:rPr>
              <a:t>. </a:t>
            </a:r>
          </a:p>
        </p:txBody>
      </p:sp>
      <p:sp>
        <p:nvSpPr>
          <p:cNvPr id="4" name="Slide Number Placeholder 3"/>
          <p:cNvSpPr>
            <a:spLocks noGrp="1"/>
          </p:cNvSpPr>
          <p:nvPr>
            <p:ph type="sldNum" sz="quarter" idx="12"/>
          </p:nvPr>
        </p:nvSpPr>
        <p:spPr/>
        <p:txBody>
          <a:bodyPr/>
          <a:lstStyle/>
          <a:p>
            <a:fld id="{35A40E3C-D099-4FD6-9521-3112C0DD2A3A}" type="slidenum">
              <a:rPr lang="en-US" smtClean="0"/>
              <a:t>2</a:t>
            </a:fld>
            <a:endParaRPr lang="en-US"/>
          </a:p>
        </p:txBody>
      </p:sp>
    </p:spTree>
    <p:extLst>
      <p:ext uri="{BB962C8B-B14F-4D97-AF65-F5344CB8AC3E}">
        <p14:creationId xmlns:p14="http://schemas.microsoft.com/office/powerpoint/2010/main" val="20114583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a:xfrm>
            <a:off x="1330143" y="9832"/>
            <a:ext cx="6557546" cy="626635"/>
          </a:xfrm>
        </p:spPr>
        <p:txBody>
          <a:bodyPr lIns="91577" tIns="45789" rIns="91577" bIns="45789">
            <a:normAutofit fontScale="90000"/>
          </a:bodyPr>
          <a:lstStyle/>
          <a:p>
            <a:pPr>
              <a:defRPr/>
            </a:pPr>
            <a:r>
              <a:rPr lang="en-US" b="1" dirty="0" smtClean="0">
                <a:solidFill>
                  <a:srgbClr val="006600"/>
                </a:solidFill>
                <a:latin typeface="Arial Narrow" pitchFamily="34" charset="0"/>
              </a:rPr>
              <a:t>MAGNETIC TAPE</a:t>
            </a:r>
          </a:p>
        </p:txBody>
      </p:sp>
      <p:sp>
        <p:nvSpPr>
          <p:cNvPr id="20483" name="Rectangle 2"/>
          <p:cNvSpPr>
            <a:spLocks noGrp="1" noChangeArrowheads="1"/>
          </p:cNvSpPr>
          <p:nvPr>
            <p:ph idx="1"/>
          </p:nvPr>
        </p:nvSpPr>
        <p:spPr>
          <a:xfrm>
            <a:off x="254072" y="1316093"/>
            <a:ext cx="6098120" cy="4739527"/>
          </a:xfrm>
        </p:spPr>
        <p:txBody>
          <a:bodyPr lIns="90615" tIns="44513" rIns="90615" bIns="44513">
            <a:normAutofit/>
          </a:bodyPr>
          <a:lstStyle/>
          <a:p>
            <a:pPr marL="365723" indent="-283435" algn="just">
              <a:spcBef>
                <a:spcPts val="600"/>
              </a:spcBef>
              <a:buFont typeface="Wingdings 2"/>
              <a:buChar char=""/>
              <a:defRPr/>
            </a:pPr>
            <a:r>
              <a:rPr lang="en-US" sz="2400" dirty="0">
                <a:latin typeface="Arial Narrow" pitchFamily="34" charset="0"/>
              </a:rPr>
              <a:t>Ribbon coated with iron oxide</a:t>
            </a:r>
          </a:p>
          <a:p>
            <a:pPr marL="365723" indent="-283435" algn="just">
              <a:spcBef>
                <a:spcPct val="40000"/>
              </a:spcBef>
              <a:buFont typeface="Wingdings 2"/>
              <a:buChar char=""/>
              <a:defRPr/>
            </a:pPr>
            <a:r>
              <a:rPr lang="en-US" sz="2400" b="1" i="1" u="sng" dirty="0">
                <a:latin typeface="Arial Narrow" pitchFamily="34" charset="0"/>
              </a:rPr>
              <a:t>Sequential Access</a:t>
            </a:r>
            <a:r>
              <a:rPr lang="en-US" sz="2400" dirty="0">
                <a:latin typeface="Arial Narrow" pitchFamily="34" charset="0"/>
              </a:rPr>
              <a:t> storage device:</a:t>
            </a:r>
          </a:p>
          <a:p>
            <a:pPr marL="640015" lvl="1" indent="-237720" algn="just">
              <a:spcBef>
                <a:spcPct val="10000"/>
              </a:spcBef>
              <a:buFont typeface="Verdana"/>
              <a:buChar char="◦"/>
              <a:defRPr/>
            </a:pPr>
            <a:r>
              <a:rPr lang="en-US" sz="2400" dirty="0">
                <a:latin typeface="Arial Narrow" pitchFamily="34" charset="0"/>
              </a:rPr>
              <a:t>to reach data written at the end</a:t>
            </a:r>
            <a:br>
              <a:rPr lang="en-US" sz="2400" dirty="0">
                <a:latin typeface="Arial Narrow" pitchFamily="34" charset="0"/>
              </a:rPr>
            </a:br>
            <a:r>
              <a:rPr lang="en-US" sz="2400" dirty="0">
                <a:latin typeface="Arial Narrow" pitchFamily="34" charset="0"/>
              </a:rPr>
              <a:t>need to go through all other data</a:t>
            </a:r>
          </a:p>
          <a:p>
            <a:pPr marL="365723" indent="-283435" algn="just">
              <a:spcBef>
                <a:spcPct val="40000"/>
              </a:spcBef>
              <a:buFont typeface="Wingdings 2"/>
              <a:buChar char=""/>
              <a:defRPr/>
            </a:pPr>
            <a:r>
              <a:rPr lang="en-US" sz="2400" b="1" dirty="0">
                <a:latin typeface="Arial Narrow" pitchFamily="34" charset="0"/>
              </a:rPr>
              <a:t>Generally used for:</a:t>
            </a:r>
          </a:p>
          <a:p>
            <a:pPr marL="640015" lvl="1" indent="-237720" algn="just">
              <a:spcBef>
                <a:spcPct val="40000"/>
              </a:spcBef>
              <a:buFont typeface="Verdana"/>
              <a:buChar char="◦"/>
              <a:defRPr/>
            </a:pPr>
            <a:r>
              <a:rPr lang="en-US" sz="2400" b="1" i="1" u="sng" dirty="0">
                <a:latin typeface="Arial Narrow" pitchFamily="34" charset="0"/>
              </a:rPr>
              <a:t>short-term backup </a:t>
            </a:r>
          </a:p>
          <a:p>
            <a:pPr marL="640015" lvl="1" indent="-237720" algn="just">
              <a:spcBef>
                <a:spcPct val="40000"/>
              </a:spcBef>
              <a:buFont typeface="Verdana"/>
              <a:buChar char="◦"/>
              <a:defRPr/>
            </a:pPr>
            <a:r>
              <a:rPr lang="en-US" sz="2400" b="1" i="1" u="sng" dirty="0">
                <a:latin typeface="Arial Narrow" pitchFamily="34" charset="0"/>
              </a:rPr>
              <a:t>transport</a:t>
            </a:r>
          </a:p>
        </p:txBody>
      </p:sp>
      <p:grpSp>
        <p:nvGrpSpPr>
          <p:cNvPr id="2" name="Group 35"/>
          <p:cNvGrpSpPr>
            <a:grpSpLocks/>
          </p:cNvGrpSpPr>
          <p:nvPr/>
        </p:nvGrpSpPr>
        <p:grpSpPr bwMode="auto">
          <a:xfrm>
            <a:off x="6334986" y="528028"/>
            <a:ext cx="2595992" cy="5728784"/>
            <a:chOff x="3985" y="332"/>
            <a:chExt cx="1633" cy="3602"/>
          </a:xfrm>
        </p:grpSpPr>
        <p:sp>
          <p:nvSpPr>
            <p:cNvPr id="26629" name="Line 4"/>
            <p:cNvSpPr>
              <a:spLocks noChangeShapeType="1"/>
            </p:cNvSpPr>
            <p:nvPr/>
          </p:nvSpPr>
          <p:spPr bwMode="auto">
            <a:xfrm>
              <a:off x="4711" y="332"/>
              <a:ext cx="0" cy="360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0" name="Line 5"/>
            <p:cNvSpPr>
              <a:spLocks noChangeShapeType="1"/>
            </p:cNvSpPr>
            <p:nvPr/>
          </p:nvSpPr>
          <p:spPr bwMode="auto">
            <a:xfrm>
              <a:off x="4173" y="332"/>
              <a:ext cx="0" cy="360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31" name="Rectangle 6"/>
            <p:cNvSpPr>
              <a:spLocks noChangeArrowheads="1"/>
            </p:cNvSpPr>
            <p:nvPr/>
          </p:nvSpPr>
          <p:spPr bwMode="auto">
            <a:xfrm>
              <a:off x="4177" y="793"/>
              <a:ext cx="530" cy="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32" name="Rectangle 7"/>
            <p:cNvSpPr>
              <a:spLocks noChangeArrowheads="1"/>
            </p:cNvSpPr>
            <p:nvPr/>
          </p:nvSpPr>
          <p:spPr bwMode="auto">
            <a:xfrm>
              <a:off x="4177" y="870"/>
              <a:ext cx="530" cy="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33" name="Rectangle 8"/>
            <p:cNvSpPr>
              <a:spLocks noChangeArrowheads="1"/>
            </p:cNvSpPr>
            <p:nvPr/>
          </p:nvSpPr>
          <p:spPr bwMode="auto">
            <a:xfrm>
              <a:off x="4177" y="946"/>
              <a:ext cx="530" cy="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34" name="Rectangle 9"/>
            <p:cNvSpPr>
              <a:spLocks noChangeArrowheads="1"/>
            </p:cNvSpPr>
            <p:nvPr/>
          </p:nvSpPr>
          <p:spPr bwMode="auto">
            <a:xfrm>
              <a:off x="3985" y="1484"/>
              <a:ext cx="875" cy="223"/>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26635" name="Rectangle 10"/>
            <p:cNvSpPr>
              <a:spLocks noChangeArrowheads="1"/>
            </p:cNvSpPr>
            <p:nvPr/>
          </p:nvSpPr>
          <p:spPr bwMode="auto">
            <a:xfrm>
              <a:off x="4177" y="1023"/>
              <a:ext cx="530" cy="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36" name="Rectangle 11"/>
            <p:cNvSpPr>
              <a:spLocks noChangeArrowheads="1"/>
            </p:cNvSpPr>
            <p:nvPr/>
          </p:nvSpPr>
          <p:spPr bwMode="auto">
            <a:xfrm>
              <a:off x="4177" y="1100"/>
              <a:ext cx="530" cy="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37" name="Rectangle 12"/>
            <p:cNvSpPr>
              <a:spLocks noChangeArrowheads="1"/>
            </p:cNvSpPr>
            <p:nvPr/>
          </p:nvSpPr>
          <p:spPr bwMode="auto">
            <a:xfrm>
              <a:off x="4177" y="1177"/>
              <a:ext cx="530" cy="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38" name="Rectangle 13"/>
            <p:cNvSpPr>
              <a:spLocks noChangeArrowheads="1"/>
            </p:cNvSpPr>
            <p:nvPr/>
          </p:nvSpPr>
          <p:spPr bwMode="auto">
            <a:xfrm>
              <a:off x="4177" y="1254"/>
              <a:ext cx="530" cy="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39" name="Rectangle 14"/>
            <p:cNvSpPr>
              <a:spLocks noChangeArrowheads="1"/>
            </p:cNvSpPr>
            <p:nvPr/>
          </p:nvSpPr>
          <p:spPr bwMode="auto">
            <a:xfrm>
              <a:off x="4177" y="1331"/>
              <a:ext cx="530" cy="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40" name="Rectangle 15"/>
            <p:cNvSpPr>
              <a:spLocks noChangeArrowheads="1"/>
            </p:cNvSpPr>
            <p:nvPr/>
          </p:nvSpPr>
          <p:spPr bwMode="auto">
            <a:xfrm>
              <a:off x="4177" y="1407"/>
              <a:ext cx="530" cy="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41" name="Rectangle 16"/>
            <p:cNvSpPr>
              <a:spLocks noChangeArrowheads="1"/>
            </p:cNvSpPr>
            <p:nvPr/>
          </p:nvSpPr>
          <p:spPr bwMode="auto">
            <a:xfrm>
              <a:off x="4177" y="1484"/>
              <a:ext cx="530" cy="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42" name="Rectangle 17"/>
            <p:cNvSpPr>
              <a:spLocks noChangeArrowheads="1"/>
            </p:cNvSpPr>
            <p:nvPr/>
          </p:nvSpPr>
          <p:spPr bwMode="auto">
            <a:xfrm>
              <a:off x="4177" y="1561"/>
              <a:ext cx="530" cy="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43" name="Rectangle 18"/>
            <p:cNvSpPr>
              <a:spLocks noChangeArrowheads="1"/>
            </p:cNvSpPr>
            <p:nvPr/>
          </p:nvSpPr>
          <p:spPr bwMode="auto">
            <a:xfrm>
              <a:off x="4177" y="1638"/>
              <a:ext cx="530" cy="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44" name="Rectangle 19"/>
            <p:cNvSpPr>
              <a:spLocks noChangeArrowheads="1"/>
            </p:cNvSpPr>
            <p:nvPr/>
          </p:nvSpPr>
          <p:spPr bwMode="auto">
            <a:xfrm>
              <a:off x="4177" y="1715"/>
              <a:ext cx="530" cy="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45" name="Rectangle 20"/>
            <p:cNvSpPr>
              <a:spLocks noChangeArrowheads="1"/>
            </p:cNvSpPr>
            <p:nvPr/>
          </p:nvSpPr>
          <p:spPr bwMode="auto">
            <a:xfrm>
              <a:off x="4177" y="1791"/>
              <a:ext cx="530" cy="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46" name="Rectangle 21"/>
            <p:cNvSpPr>
              <a:spLocks noChangeArrowheads="1"/>
            </p:cNvSpPr>
            <p:nvPr/>
          </p:nvSpPr>
          <p:spPr bwMode="auto">
            <a:xfrm>
              <a:off x="4177" y="1868"/>
              <a:ext cx="530" cy="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47" name="Rectangle 22"/>
            <p:cNvSpPr>
              <a:spLocks noChangeArrowheads="1"/>
            </p:cNvSpPr>
            <p:nvPr/>
          </p:nvSpPr>
          <p:spPr bwMode="auto">
            <a:xfrm>
              <a:off x="4177" y="1945"/>
              <a:ext cx="530" cy="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48" name="Rectangle 23"/>
            <p:cNvSpPr>
              <a:spLocks noChangeArrowheads="1"/>
            </p:cNvSpPr>
            <p:nvPr/>
          </p:nvSpPr>
          <p:spPr bwMode="auto">
            <a:xfrm>
              <a:off x="4177" y="2022"/>
              <a:ext cx="530" cy="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49" name="Rectangle 24"/>
            <p:cNvSpPr>
              <a:spLocks noChangeArrowheads="1"/>
            </p:cNvSpPr>
            <p:nvPr/>
          </p:nvSpPr>
          <p:spPr bwMode="auto">
            <a:xfrm>
              <a:off x="4177" y="2099"/>
              <a:ext cx="530" cy="6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6650" name="Rectangle 25"/>
            <p:cNvSpPr>
              <a:spLocks noChangeArrowheads="1"/>
            </p:cNvSpPr>
            <p:nvPr/>
          </p:nvSpPr>
          <p:spPr bwMode="auto">
            <a:xfrm>
              <a:off x="4177" y="2175"/>
              <a:ext cx="530" cy="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51" name="Rectangle 26"/>
            <p:cNvSpPr>
              <a:spLocks noChangeArrowheads="1"/>
            </p:cNvSpPr>
            <p:nvPr/>
          </p:nvSpPr>
          <p:spPr bwMode="auto">
            <a:xfrm>
              <a:off x="4177" y="2252"/>
              <a:ext cx="530" cy="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52" name="Rectangle 27"/>
            <p:cNvSpPr>
              <a:spLocks noChangeArrowheads="1"/>
            </p:cNvSpPr>
            <p:nvPr/>
          </p:nvSpPr>
          <p:spPr bwMode="auto">
            <a:xfrm>
              <a:off x="4177" y="2329"/>
              <a:ext cx="530" cy="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53" name="Rectangle 28"/>
            <p:cNvSpPr>
              <a:spLocks noChangeArrowheads="1"/>
            </p:cNvSpPr>
            <p:nvPr/>
          </p:nvSpPr>
          <p:spPr bwMode="auto">
            <a:xfrm>
              <a:off x="4177" y="2406"/>
              <a:ext cx="530" cy="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54" name="Rectangle 29"/>
            <p:cNvSpPr>
              <a:spLocks noChangeArrowheads="1"/>
            </p:cNvSpPr>
            <p:nvPr/>
          </p:nvSpPr>
          <p:spPr bwMode="auto">
            <a:xfrm>
              <a:off x="4177" y="2483"/>
              <a:ext cx="530" cy="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55" name="Rectangle 30"/>
            <p:cNvSpPr>
              <a:spLocks noChangeArrowheads="1"/>
            </p:cNvSpPr>
            <p:nvPr/>
          </p:nvSpPr>
          <p:spPr bwMode="auto">
            <a:xfrm>
              <a:off x="4177" y="2559"/>
              <a:ext cx="530" cy="6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56" name="Rectangle 31"/>
            <p:cNvSpPr>
              <a:spLocks noChangeArrowheads="1"/>
            </p:cNvSpPr>
            <p:nvPr/>
          </p:nvSpPr>
          <p:spPr bwMode="auto">
            <a:xfrm rot="5400000">
              <a:off x="4943" y="2298"/>
              <a:ext cx="141"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3018" tIns="36508" rIns="73018" bIns="36508">
              <a:spAutoFit/>
            </a:bodyPr>
            <a:lstStyle/>
            <a:p>
              <a:pPr defTabSz="586667"/>
              <a:r>
                <a:rPr lang="en-US" sz="1200">
                  <a:latin typeface="Book Antiqua" pitchFamily="18" charset="0"/>
                </a:rPr>
                <a:t>0</a:t>
              </a:r>
            </a:p>
            <a:p>
              <a:pPr defTabSz="586667"/>
              <a:r>
                <a:rPr lang="en-US" sz="1200">
                  <a:latin typeface="Book Antiqua" pitchFamily="18" charset="0"/>
                </a:rPr>
                <a:t>1</a:t>
              </a:r>
            </a:p>
            <a:p>
              <a:pPr defTabSz="586667"/>
              <a:r>
                <a:rPr lang="en-US" sz="1200">
                  <a:latin typeface="Book Antiqua" pitchFamily="18" charset="0"/>
                </a:rPr>
                <a:t>1</a:t>
              </a:r>
            </a:p>
            <a:p>
              <a:pPr defTabSz="586667"/>
              <a:r>
                <a:rPr lang="en-US" sz="1200">
                  <a:latin typeface="Book Antiqua" pitchFamily="18" charset="0"/>
                </a:rPr>
                <a:t>1</a:t>
              </a:r>
            </a:p>
            <a:p>
              <a:pPr defTabSz="586667"/>
              <a:r>
                <a:rPr lang="en-US" sz="1200">
                  <a:latin typeface="Book Antiqua" pitchFamily="18" charset="0"/>
                </a:rPr>
                <a:t>0</a:t>
              </a:r>
            </a:p>
            <a:p>
              <a:pPr defTabSz="586667"/>
              <a:r>
                <a:rPr lang="en-US" sz="1200">
                  <a:latin typeface="Book Antiqua" pitchFamily="18" charset="0"/>
                </a:rPr>
                <a:t>1</a:t>
              </a:r>
            </a:p>
            <a:p>
              <a:pPr defTabSz="586667"/>
              <a:r>
                <a:rPr lang="en-US" sz="1200">
                  <a:latin typeface="Book Antiqua" pitchFamily="18" charset="0"/>
                </a:rPr>
                <a:t>0</a:t>
              </a:r>
            </a:p>
            <a:p>
              <a:pPr defTabSz="586667"/>
              <a:r>
                <a:rPr lang="en-US" sz="1200">
                  <a:latin typeface="Book Antiqua" pitchFamily="18" charset="0"/>
                </a:rPr>
                <a:t>0</a:t>
              </a:r>
            </a:p>
            <a:p>
              <a:pPr defTabSz="586667"/>
              <a:r>
                <a:rPr lang="en-US" sz="1200">
                  <a:latin typeface="Book Antiqua" pitchFamily="18" charset="0"/>
                </a:rPr>
                <a:t>0</a:t>
              </a:r>
            </a:p>
            <a:p>
              <a:pPr defTabSz="586667" latinLnBrk="1"/>
              <a:endParaRPr lang="en-US" sz="1200">
                <a:latin typeface="Book Antiqua" pitchFamily="18" charset="0"/>
              </a:endParaRPr>
            </a:p>
          </p:txBody>
        </p:sp>
        <p:sp>
          <p:nvSpPr>
            <p:cNvPr id="26657" name="Line 32"/>
            <p:cNvSpPr>
              <a:spLocks noChangeShapeType="1"/>
            </p:cNvSpPr>
            <p:nvPr/>
          </p:nvSpPr>
          <p:spPr bwMode="auto">
            <a:xfrm>
              <a:off x="4450" y="2141"/>
              <a:ext cx="714" cy="6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58" name="Rectangle 33"/>
            <p:cNvSpPr>
              <a:spLocks noChangeArrowheads="1"/>
            </p:cNvSpPr>
            <p:nvPr/>
          </p:nvSpPr>
          <p:spPr bwMode="auto">
            <a:xfrm rot="5400000">
              <a:off x="4700" y="1526"/>
              <a:ext cx="76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3018" tIns="36508" rIns="73018" bIns="36508">
              <a:spAutoFit/>
            </a:bodyPr>
            <a:lstStyle/>
            <a:p>
              <a:pPr defTabSz="586667"/>
              <a:r>
                <a:rPr lang="en-US" b="0">
                  <a:latin typeface="Book Antiqua" pitchFamily="18" charset="0"/>
                </a:rPr>
                <a:t>Tape head</a:t>
              </a:r>
            </a:p>
          </p:txBody>
        </p:sp>
        <p:sp>
          <p:nvSpPr>
            <p:cNvPr id="26659" name="Rectangle 34"/>
            <p:cNvSpPr>
              <a:spLocks noChangeArrowheads="1"/>
            </p:cNvSpPr>
            <p:nvPr/>
          </p:nvSpPr>
          <p:spPr bwMode="auto">
            <a:xfrm rot="5400000">
              <a:off x="4188" y="3276"/>
              <a:ext cx="55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3018" tIns="36508" rIns="73018" bIns="36508">
              <a:spAutoFit/>
            </a:bodyPr>
            <a:lstStyle/>
            <a:p>
              <a:pPr defTabSz="586667"/>
              <a:r>
                <a:rPr lang="en-US" sz="2200">
                  <a:latin typeface="Book Antiqua" pitchFamily="18" charset="0"/>
                </a:rPr>
                <a:t>TAPE</a:t>
              </a:r>
            </a:p>
          </p:txBody>
        </p:sp>
      </p:grpSp>
      <p:sp>
        <p:nvSpPr>
          <p:cNvPr id="3" name="Slide Number Placeholder 2"/>
          <p:cNvSpPr>
            <a:spLocks noGrp="1"/>
          </p:cNvSpPr>
          <p:nvPr>
            <p:ph type="sldNum" sz="quarter" idx="12"/>
          </p:nvPr>
        </p:nvSpPr>
        <p:spPr/>
        <p:txBody>
          <a:bodyPr/>
          <a:lstStyle/>
          <a:p>
            <a:fld id="{35A40E3C-D099-4FD6-9521-3112C0DD2A3A}" type="slidenum">
              <a:rPr lang="en-US" smtClean="0"/>
              <a:t>20</a:t>
            </a:fld>
            <a:endParaRPr lang="en-US"/>
          </a:p>
        </p:txBody>
      </p:sp>
    </p:spTree>
    <p:extLst>
      <p:ext uri="{BB962C8B-B14F-4D97-AF65-F5344CB8AC3E}">
        <p14:creationId xmlns:p14="http://schemas.microsoft.com/office/powerpoint/2010/main" val="9257962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nodeType="afterEffect">
                                  <p:stCondLst>
                                    <p:cond delay="300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443455" y="76342"/>
            <a:ext cx="4502053" cy="626635"/>
          </a:xfrm>
        </p:spPr>
        <p:txBody>
          <a:bodyPr lIns="91577" tIns="45789" rIns="91577" bIns="45789"/>
          <a:lstStyle/>
          <a:p>
            <a:pPr>
              <a:defRPr/>
            </a:pPr>
            <a:r>
              <a:rPr lang="en-US" sz="4000" b="1" dirty="0" smtClean="0">
                <a:solidFill>
                  <a:srgbClr val="006600"/>
                </a:solidFill>
                <a:latin typeface="Arial Narrow" pitchFamily="34" charset="0"/>
              </a:rPr>
              <a:t>MAGNETIC DISKS</a:t>
            </a:r>
            <a:endParaRPr lang="en-US" sz="4000" b="1" dirty="0">
              <a:solidFill>
                <a:srgbClr val="006600"/>
              </a:solidFill>
              <a:latin typeface="Arial Narrow" pitchFamily="34" charset="0"/>
            </a:endParaRPr>
          </a:p>
        </p:txBody>
      </p:sp>
      <p:sp>
        <p:nvSpPr>
          <p:cNvPr id="9228" name="Rectangle 12"/>
          <p:cNvSpPr>
            <a:spLocks noGrp="1" noChangeArrowheads="1"/>
          </p:cNvSpPr>
          <p:nvPr>
            <p:ph idx="1"/>
          </p:nvPr>
        </p:nvSpPr>
        <p:spPr>
          <a:xfrm>
            <a:off x="680395" y="1291442"/>
            <a:ext cx="5341419" cy="1526827"/>
          </a:xfrm>
        </p:spPr>
        <p:txBody>
          <a:bodyPr lIns="90615" tIns="44513" rIns="90615" bIns="44513">
            <a:normAutofit fontScale="70000" lnSpcReduction="20000"/>
          </a:bodyPr>
          <a:lstStyle/>
          <a:p>
            <a:pPr marL="365723" indent="-283435" algn="just">
              <a:lnSpc>
                <a:spcPct val="140000"/>
              </a:lnSpc>
              <a:spcBef>
                <a:spcPts val="0"/>
              </a:spcBef>
              <a:buFont typeface="Wingdings 2"/>
              <a:buChar char=""/>
              <a:defRPr/>
            </a:pPr>
            <a:r>
              <a:rPr lang="en-US" dirty="0" smtClean="0">
                <a:latin typeface="Arial Narrow" pitchFamily="34" charset="0"/>
              </a:rPr>
              <a:t>Surface divided into wedges: </a:t>
            </a:r>
            <a:r>
              <a:rPr lang="en-US" b="1" i="1" u="sng" dirty="0" smtClean="0">
                <a:solidFill>
                  <a:srgbClr val="0066FF"/>
                </a:solidFill>
                <a:latin typeface="Arial Narrow" pitchFamily="34" charset="0"/>
              </a:rPr>
              <a:t>sectors</a:t>
            </a:r>
            <a:r>
              <a:rPr lang="en-US" dirty="0" smtClean="0">
                <a:solidFill>
                  <a:srgbClr val="2B2E97"/>
                </a:solidFill>
                <a:latin typeface="Arial Narrow" pitchFamily="34" charset="0"/>
              </a:rPr>
              <a:t>.</a:t>
            </a:r>
          </a:p>
          <a:p>
            <a:pPr marL="365723" indent="-283435" algn="just">
              <a:lnSpc>
                <a:spcPct val="140000"/>
              </a:lnSpc>
              <a:spcBef>
                <a:spcPts val="0"/>
              </a:spcBef>
              <a:buFont typeface="Wingdings 2"/>
              <a:buChar char=""/>
              <a:defRPr/>
            </a:pPr>
            <a:r>
              <a:rPr lang="en-US" dirty="0" smtClean="0">
                <a:latin typeface="Arial Narrow" pitchFamily="34" charset="0"/>
              </a:rPr>
              <a:t>Bits are stored within a sector </a:t>
            </a:r>
            <a:r>
              <a:rPr lang="en-US" i="1" dirty="0" smtClean="0">
                <a:latin typeface="Arial Narrow" pitchFamily="34" charset="0"/>
              </a:rPr>
              <a:t>along</a:t>
            </a:r>
            <a:r>
              <a:rPr lang="en-US" dirty="0" smtClean="0">
                <a:latin typeface="Arial Narrow" pitchFamily="34" charset="0"/>
              </a:rPr>
              <a:t> concentric circles called </a:t>
            </a:r>
            <a:r>
              <a:rPr lang="en-US" b="1" i="1" u="sng" dirty="0" smtClean="0">
                <a:solidFill>
                  <a:srgbClr val="0066FF"/>
                </a:solidFill>
                <a:latin typeface="Arial Narrow" pitchFamily="34" charset="0"/>
              </a:rPr>
              <a:t>tracks</a:t>
            </a:r>
            <a:r>
              <a:rPr lang="en-US" dirty="0" smtClean="0">
                <a:latin typeface="Arial Narrow" pitchFamily="34" charset="0"/>
              </a:rPr>
              <a:t>.    </a:t>
            </a:r>
            <a:r>
              <a:rPr lang="en-US" sz="2800" dirty="0">
                <a:latin typeface="Arial Narrow" pitchFamily="34" charset="0"/>
              </a:rPr>
              <a:t>(</a:t>
            </a:r>
            <a:r>
              <a:rPr lang="en-US" sz="2400" dirty="0">
                <a:latin typeface="Arial Narrow" pitchFamily="34" charset="0"/>
              </a:rPr>
              <a:t>Floppy disk:  ~80 tracks</a:t>
            </a:r>
            <a:r>
              <a:rPr lang="en-US" sz="2800" dirty="0">
                <a:latin typeface="Arial Narrow" pitchFamily="34" charset="0"/>
              </a:rPr>
              <a:t>)</a:t>
            </a:r>
          </a:p>
        </p:txBody>
      </p:sp>
      <p:sp>
        <p:nvSpPr>
          <p:cNvPr id="9229" name="Rectangle 13"/>
          <p:cNvSpPr>
            <a:spLocks noChangeArrowheads="1"/>
          </p:cNvSpPr>
          <p:nvPr/>
        </p:nvSpPr>
        <p:spPr bwMode="auto">
          <a:xfrm>
            <a:off x="305224" y="3071150"/>
            <a:ext cx="8546270" cy="3206338"/>
          </a:xfrm>
          <a:prstGeom prst="rect">
            <a:avLst/>
          </a:prstGeom>
          <a:noFill/>
          <a:ln w="12700">
            <a:noFill/>
            <a:miter lim="800000"/>
            <a:headEnd/>
            <a:tailEnd/>
          </a:ln>
        </p:spPr>
        <p:txBody>
          <a:bodyPr lIns="90615" tIns="44513" rIns="90615" bIns="44513"/>
          <a:lstStyle/>
          <a:p>
            <a:pPr marL="343414" indent="-343414">
              <a:lnSpc>
                <a:spcPct val="130000"/>
              </a:lnSpc>
              <a:buFontTx/>
              <a:buChar char="•"/>
              <a:defRPr/>
            </a:pPr>
            <a:r>
              <a:rPr lang="en-US" sz="2300" dirty="0">
                <a:latin typeface="Arial Narrow" pitchFamily="34" charset="0"/>
                <a:cs typeface="Arial" pitchFamily="34" charset="0"/>
              </a:rPr>
              <a:t>All disk </a:t>
            </a:r>
            <a:r>
              <a:rPr lang="en-US" sz="2300" i="1" dirty="0">
                <a:latin typeface="Arial Narrow" pitchFamily="34" charset="0"/>
                <a:cs typeface="Arial" pitchFamily="34" charset="0"/>
              </a:rPr>
              <a:t>drives</a:t>
            </a:r>
            <a:r>
              <a:rPr lang="en-US" sz="2300" dirty="0">
                <a:latin typeface="Arial Narrow" pitchFamily="34" charset="0"/>
                <a:cs typeface="Arial" pitchFamily="34" charset="0"/>
              </a:rPr>
              <a:t> are “</a:t>
            </a:r>
            <a:r>
              <a:rPr lang="en-US" sz="2300" i="1" dirty="0">
                <a:latin typeface="Arial Narrow" pitchFamily="34" charset="0"/>
                <a:cs typeface="Arial" pitchFamily="34" charset="0"/>
              </a:rPr>
              <a:t>DASDs”:  </a:t>
            </a:r>
          </a:p>
          <a:p>
            <a:pPr marL="744064" lvl="1" indent="-286179">
              <a:lnSpc>
                <a:spcPct val="130000"/>
              </a:lnSpc>
              <a:defRPr/>
            </a:pPr>
            <a:r>
              <a:rPr lang="en-US" sz="2300" b="1" u="sng" dirty="0" smtClean="0">
                <a:solidFill>
                  <a:srgbClr val="C00000"/>
                </a:solidFill>
                <a:latin typeface="Arial Narrow" pitchFamily="34" charset="0"/>
                <a:cs typeface="Arial" pitchFamily="34" charset="0"/>
              </a:rPr>
              <a:t>Direct Access Storage Devices</a:t>
            </a:r>
            <a:endParaRPr lang="en-US" sz="2300" b="1" u="sng" dirty="0">
              <a:solidFill>
                <a:srgbClr val="C00000"/>
              </a:solidFill>
              <a:latin typeface="Arial Narrow" pitchFamily="34" charset="0"/>
              <a:cs typeface="Arial" pitchFamily="34" charset="0"/>
            </a:endParaRPr>
          </a:p>
          <a:p>
            <a:pPr marL="744064" lvl="1" indent="-286179">
              <a:lnSpc>
                <a:spcPct val="130000"/>
              </a:lnSpc>
              <a:buFontTx/>
              <a:buChar char="–"/>
              <a:defRPr/>
            </a:pPr>
            <a:r>
              <a:rPr lang="en-US" sz="2300" dirty="0">
                <a:latin typeface="Arial Narrow" pitchFamily="34" charset="0"/>
                <a:cs typeface="Arial" pitchFamily="34" charset="0"/>
              </a:rPr>
              <a:t>File is accessed directly by giving  the address of each block on the disk that contains the file. </a:t>
            </a:r>
          </a:p>
          <a:p>
            <a:pPr marL="744064" lvl="1" indent="-286179">
              <a:lnSpc>
                <a:spcPct val="130000"/>
              </a:lnSpc>
              <a:buFontTx/>
              <a:buChar char="–"/>
              <a:defRPr/>
            </a:pPr>
            <a:r>
              <a:rPr lang="en-US" sz="2300" i="1" dirty="0">
                <a:latin typeface="Arial Narrow" pitchFamily="34" charset="0"/>
                <a:cs typeface="Arial" pitchFamily="34" charset="0"/>
              </a:rPr>
              <a:t>Similar</a:t>
            </a:r>
            <a:r>
              <a:rPr lang="en-US" sz="2300" dirty="0">
                <a:latin typeface="Arial Narrow" pitchFamily="34" charset="0"/>
                <a:cs typeface="Arial" pitchFamily="34" charset="0"/>
              </a:rPr>
              <a:t> to </a:t>
            </a:r>
            <a:r>
              <a:rPr lang="en-US" sz="2300" i="1" dirty="0">
                <a:latin typeface="Arial Narrow" pitchFamily="34" charset="0"/>
                <a:cs typeface="Arial" pitchFamily="34" charset="0"/>
              </a:rPr>
              <a:t>random</a:t>
            </a:r>
            <a:r>
              <a:rPr lang="en-US" sz="2300" dirty="0">
                <a:latin typeface="Arial Narrow" pitchFamily="34" charset="0"/>
                <a:cs typeface="Arial" pitchFamily="34" charset="0"/>
              </a:rPr>
              <a:t> access except it </a:t>
            </a:r>
            <a:r>
              <a:rPr lang="en-US" sz="2300" u="sng" dirty="0">
                <a:latin typeface="Arial Narrow" pitchFamily="34" charset="0"/>
                <a:cs typeface="Arial" pitchFamily="34" charset="0"/>
              </a:rPr>
              <a:t>has</a:t>
            </a:r>
            <a:r>
              <a:rPr lang="en-US" sz="2300" dirty="0">
                <a:latin typeface="Arial Narrow" pitchFamily="34" charset="0"/>
                <a:cs typeface="Arial" pitchFamily="34" charset="0"/>
              </a:rPr>
              <a:t> speed penalties. </a:t>
            </a:r>
            <a:endParaRPr lang="en-US" sz="2300" i="1" dirty="0">
              <a:latin typeface="Arial Narrow" pitchFamily="34" charset="0"/>
              <a:cs typeface="Arial" pitchFamily="34" charset="0"/>
            </a:endParaRPr>
          </a:p>
          <a:p>
            <a:pPr marL="744064" lvl="1" indent="-286179">
              <a:lnSpc>
                <a:spcPct val="130000"/>
              </a:lnSpc>
              <a:buFontTx/>
              <a:buChar char="–"/>
              <a:defRPr/>
            </a:pPr>
            <a:r>
              <a:rPr lang="en-US" sz="2300" i="1" dirty="0">
                <a:latin typeface="Arial Narrow" pitchFamily="34" charset="0"/>
                <a:cs typeface="Arial" pitchFamily="34" charset="0"/>
              </a:rPr>
              <a:t>DIGRESSION:  Speed…. </a:t>
            </a:r>
            <a:r>
              <a:rPr lang="en-US" sz="2300" i="1" u="sng" dirty="0">
                <a:latin typeface="Arial Narrow" pitchFamily="34" charset="0"/>
                <a:cs typeface="Arial" pitchFamily="34" charset="0"/>
              </a:rPr>
              <a:t>SEEK</a:t>
            </a:r>
            <a:r>
              <a:rPr lang="en-US" sz="2300" i="1" dirty="0">
                <a:latin typeface="Arial Narrow" pitchFamily="34" charset="0"/>
                <a:cs typeface="Arial" pitchFamily="34" charset="0"/>
              </a:rPr>
              <a:t> time, </a:t>
            </a:r>
            <a:r>
              <a:rPr lang="en-US" sz="2300" i="1" u="sng" dirty="0">
                <a:latin typeface="Arial Narrow" pitchFamily="34" charset="0"/>
                <a:cs typeface="Arial" pitchFamily="34" charset="0"/>
              </a:rPr>
              <a:t>SPIN</a:t>
            </a:r>
            <a:r>
              <a:rPr lang="en-US" sz="2300" i="1" dirty="0">
                <a:latin typeface="Arial Narrow" pitchFamily="34" charset="0"/>
                <a:cs typeface="Arial" pitchFamily="34" charset="0"/>
              </a:rPr>
              <a:t> rate </a:t>
            </a:r>
            <a:endParaRPr lang="en-US" sz="2300" dirty="0">
              <a:latin typeface="Arial Narrow" pitchFamily="34" charset="0"/>
              <a:cs typeface="Arial" pitchFamily="34" charset="0"/>
            </a:endParaRPr>
          </a:p>
          <a:p>
            <a:pPr marL="1144715" lvl="2" indent="-228943">
              <a:lnSpc>
                <a:spcPct val="130000"/>
              </a:lnSpc>
              <a:buFontTx/>
              <a:buChar char="–"/>
              <a:defRPr/>
            </a:pPr>
            <a:endParaRPr lang="en-US" sz="2600" dirty="0">
              <a:latin typeface="Arial Narrow" pitchFamily="34" charset="0"/>
            </a:endParaRPr>
          </a:p>
        </p:txBody>
      </p:sp>
      <p:pic>
        <p:nvPicPr>
          <p:cNvPr id="27653" name="Picture 32" descr="hard-disk-tr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2428" y="458048"/>
            <a:ext cx="2812193" cy="282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Text Box 33"/>
          <p:cNvSpPr txBox="1">
            <a:spLocks noChangeArrowheads="1"/>
          </p:cNvSpPr>
          <p:nvPr/>
        </p:nvSpPr>
        <p:spPr bwMode="auto">
          <a:xfrm>
            <a:off x="8458200" y="1450487"/>
            <a:ext cx="764958" cy="40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1567" tIns="45785" rIns="91567" bIns="45785">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dirty="0">
                <a:latin typeface="Arial Narrow" pitchFamily="34" charset="0"/>
              </a:rPr>
              <a:t>Sec 0</a:t>
            </a:r>
            <a:endParaRPr lang="en-US" sz="2400" b="0" dirty="0">
              <a:latin typeface="Arial Narrow" pitchFamily="34" charset="0"/>
            </a:endParaRPr>
          </a:p>
        </p:txBody>
      </p:sp>
      <p:sp>
        <p:nvSpPr>
          <p:cNvPr id="27655" name="Text Box 34"/>
          <p:cNvSpPr txBox="1">
            <a:spLocks noChangeArrowheads="1"/>
          </p:cNvSpPr>
          <p:nvPr/>
        </p:nvSpPr>
        <p:spPr bwMode="auto">
          <a:xfrm>
            <a:off x="8458200" y="2366583"/>
            <a:ext cx="734753" cy="40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67" tIns="45785" rIns="91567" bIns="45785">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dirty="0">
                <a:latin typeface="Arial Narrow" pitchFamily="34" charset="0"/>
              </a:rPr>
              <a:t>Sec 1</a:t>
            </a:r>
            <a:endParaRPr lang="en-US" sz="2400" b="0" dirty="0">
              <a:latin typeface="Arial Narrow" pitchFamily="34" charset="0"/>
            </a:endParaRPr>
          </a:p>
        </p:txBody>
      </p:sp>
      <p:sp>
        <p:nvSpPr>
          <p:cNvPr id="27656" name="Text Box 35"/>
          <p:cNvSpPr txBox="1">
            <a:spLocks noChangeArrowheads="1"/>
          </p:cNvSpPr>
          <p:nvPr/>
        </p:nvSpPr>
        <p:spPr bwMode="auto">
          <a:xfrm>
            <a:off x="7935822" y="2977314"/>
            <a:ext cx="734753" cy="40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67" tIns="45785" rIns="91567" bIns="45785">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a:latin typeface="Arial Narrow" pitchFamily="34" charset="0"/>
              </a:rPr>
              <a:t>Sec 2</a:t>
            </a:r>
            <a:endParaRPr lang="en-US" sz="2400" b="0">
              <a:latin typeface="Arial Narrow" pitchFamily="34" charset="0"/>
            </a:endParaRPr>
          </a:p>
        </p:txBody>
      </p:sp>
      <p:sp>
        <p:nvSpPr>
          <p:cNvPr id="27657" name="Text Box 36"/>
          <p:cNvSpPr txBox="1">
            <a:spLocks noChangeArrowheads="1"/>
          </p:cNvSpPr>
          <p:nvPr/>
        </p:nvSpPr>
        <p:spPr bwMode="auto">
          <a:xfrm>
            <a:off x="7630598" y="152683"/>
            <a:ext cx="762388" cy="33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67" tIns="45785" rIns="91567" bIns="45785">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1600">
                <a:latin typeface="Arial Narrow" pitchFamily="34" charset="0"/>
              </a:rPr>
              <a:t>Track 0</a:t>
            </a:r>
            <a:endParaRPr lang="en-US" sz="1600" b="0">
              <a:latin typeface="Arial Narrow" pitchFamily="34" charset="0"/>
            </a:endParaRPr>
          </a:p>
        </p:txBody>
      </p:sp>
      <p:sp>
        <p:nvSpPr>
          <p:cNvPr id="27658" name="Text Box 37"/>
          <p:cNvSpPr txBox="1">
            <a:spLocks noChangeArrowheads="1"/>
          </p:cNvSpPr>
          <p:nvPr/>
        </p:nvSpPr>
        <p:spPr bwMode="auto">
          <a:xfrm>
            <a:off x="6638621" y="3053656"/>
            <a:ext cx="734753" cy="40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67" tIns="45785" rIns="91567" bIns="45785">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a:latin typeface="Arial Narrow" pitchFamily="34" charset="0"/>
              </a:rPr>
              <a:t>Sec 3</a:t>
            </a:r>
            <a:endParaRPr lang="en-US" sz="2400" b="0">
              <a:latin typeface="Arial Narrow" pitchFamily="34" charset="0"/>
            </a:endParaRPr>
          </a:p>
        </p:txBody>
      </p:sp>
      <p:sp>
        <p:nvSpPr>
          <p:cNvPr id="27659" name="Text Box 38"/>
          <p:cNvSpPr txBox="1">
            <a:spLocks noChangeArrowheads="1"/>
          </p:cNvSpPr>
          <p:nvPr/>
        </p:nvSpPr>
        <p:spPr bwMode="auto">
          <a:xfrm>
            <a:off x="5799254" y="2290242"/>
            <a:ext cx="734753" cy="40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67" tIns="45785" rIns="91567" bIns="45785">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a:latin typeface="Arial Narrow" pitchFamily="34" charset="0"/>
              </a:rPr>
              <a:t>Sec 4</a:t>
            </a:r>
            <a:endParaRPr lang="en-US" sz="2400" b="0">
              <a:latin typeface="Arial Narrow" pitchFamily="34" charset="0"/>
            </a:endParaRPr>
          </a:p>
        </p:txBody>
      </p:sp>
      <p:sp>
        <p:nvSpPr>
          <p:cNvPr id="27660" name="Text Box 39"/>
          <p:cNvSpPr txBox="1">
            <a:spLocks noChangeArrowheads="1"/>
          </p:cNvSpPr>
          <p:nvPr/>
        </p:nvSpPr>
        <p:spPr bwMode="auto">
          <a:xfrm>
            <a:off x="6028172" y="992439"/>
            <a:ext cx="734753" cy="40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67" tIns="45785" rIns="91567" bIns="45785">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a:latin typeface="Arial Narrow" pitchFamily="34" charset="0"/>
              </a:rPr>
              <a:t>Sec 5</a:t>
            </a:r>
            <a:endParaRPr lang="en-US" sz="2400" b="0">
              <a:latin typeface="Arial Narrow" pitchFamily="34" charset="0"/>
            </a:endParaRPr>
          </a:p>
        </p:txBody>
      </p:sp>
      <p:sp>
        <p:nvSpPr>
          <p:cNvPr id="27661" name="Text Box 40"/>
          <p:cNvSpPr txBox="1">
            <a:spLocks noChangeArrowheads="1"/>
          </p:cNvSpPr>
          <p:nvPr/>
        </p:nvSpPr>
        <p:spPr bwMode="auto">
          <a:xfrm>
            <a:off x="6614775" y="305366"/>
            <a:ext cx="734753" cy="40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567" tIns="45785" rIns="91567" bIns="45785">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a:latin typeface="Arial Narrow" pitchFamily="34" charset="0"/>
              </a:rPr>
              <a:t>Sec 6</a:t>
            </a:r>
            <a:endParaRPr lang="en-US" sz="2400" b="0">
              <a:latin typeface="Arial Narrow" pitchFamily="34" charset="0"/>
            </a:endParaRPr>
          </a:p>
        </p:txBody>
      </p:sp>
      <p:sp>
        <p:nvSpPr>
          <p:cNvPr id="27662" name="Text Box 41"/>
          <p:cNvSpPr txBox="1">
            <a:spLocks noChangeArrowheads="1"/>
          </p:cNvSpPr>
          <p:nvPr/>
        </p:nvSpPr>
        <p:spPr bwMode="auto">
          <a:xfrm>
            <a:off x="7999410" y="458048"/>
            <a:ext cx="1144590" cy="351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67" tIns="45785" rIns="91567" bIns="45785">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1600">
                <a:latin typeface="Arial Narrow" pitchFamily="34" charset="0"/>
              </a:rPr>
              <a:t>Track</a:t>
            </a:r>
            <a:r>
              <a:rPr lang="en-US" sz="1700">
                <a:latin typeface="Arial Narrow" pitchFamily="34" charset="0"/>
              </a:rPr>
              <a:t> 1</a:t>
            </a:r>
            <a:endParaRPr lang="en-US" sz="2400" b="0">
              <a:latin typeface="Arial Narrow" pitchFamily="34" charset="0"/>
            </a:endParaRPr>
          </a:p>
        </p:txBody>
      </p:sp>
      <p:sp>
        <p:nvSpPr>
          <p:cNvPr id="27663" name="Text Box 42"/>
          <p:cNvSpPr txBox="1">
            <a:spLocks noChangeArrowheads="1"/>
          </p:cNvSpPr>
          <p:nvPr/>
        </p:nvSpPr>
        <p:spPr bwMode="auto">
          <a:xfrm>
            <a:off x="8164740" y="839755"/>
            <a:ext cx="1068284" cy="337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67" tIns="45785" rIns="91567" bIns="45785">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1600">
                <a:latin typeface="Arial Narrow" pitchFamily="34" charset="0"/>
              </a:rPr>
              <a:t>Track 2</a:t>
            </a:r>
            <a:endParaRPr lang="en-US" sz="1600" b="0">
              <a:latin typeface="Arial Narrow" pitchFamily="34" charset="0"/>
            </a:endParaRPr>
          </a:p>
        </p:txBody>
      </p:sp>
      <p:sp>
        <p:nvSpPr>
          <p:cNvPr id="27664" name="Line 46"/>
          <p:cNvSpPr>
            <a:spLocks noChangeShapeType="1"/>
          </p:cNvSpPr>
          <p:nvPr/>
        </p:nvSpPr>
        <p:spPr bwMode="auto">
          <a:xfrm flipH="1">
            <a:off x="7783210" y="381707"/>
            <a:ext cx="76306" cy="152683"/>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lIns="91577" tIns="45789" rIns="91577" bIns="45789" anchor="ctr"/>
          <a:lstStyle/>
          <a:p>
            <a:endParaRPr lang="en-US">
              <a:latin typeface="Arial Narrow" pitchFamily="34" charset="0"/>
            </a:endParaRPr>
          </a:p>
        </p:txBody>
      </p:sp>
      <p:sp>
        <p:nvSpPr>
          <p:cNvPr id="27665" name="Line 47"/>
          <p:cNvSpPr>
            <a:spLocks noChangeShapeType="1"/>
          </p:cNvSpPr>
          <p:nvPr/>
        </p:nvSpPr>
        <p:spPr bwMode="auto">
          <a:xfrm flipH="1">
            <a:off x="8088434" y="687073"/>
            <a:ext cx="305224" cy="76341"/>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lIns="91577" tIns="45789" rIns="91577" bIns="45789" anchor="ctr"/>
          <a:lstStyle/>
          <a:p>
            <a:endParaRPr lang="en-US">
              <a:latin typeface="Arial Narrow" pitchFamily="34" charset="0"/>
            </a:endParaRPr>
          </a:p>
        </p:txBody>
      </p:sp>
      <p:sp>
        <p:nvSpPr>
          <p:cNvPr id="27666" name="Line 48"/>
          <p:cNvSpPr>
            <a:spLocks noChangeShapeType="1"/>
          </p:cNvSpPr>
          <p:nvPr/>
        </p:nvSpPr>
        <p:spPr bwMode="auto">
          <a:xfrm flipH="1">
            <a:off x="8546270" y="992438"/>
            <a:ext cx="228918" cy="381707"/>
          </a:xfrm>
          <a:prstGeom prst="line">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txBody>
          <a:bodyPr wrap="none" lIns="91577" tIns="45789" rIns="91577" bIns="45789" anchor="ctr"/>
          <a:lstStyle/>
          <a:p>
            <a:endParaRPr lang="en-US">
              <a:latin typeface="Arial Narrow" pitchFamily="34" charset="0"/>
            </a:endParaRPr>
          </a:p>
        </p:txBody>
      </p:sp>
      <p:sp>
        <p:nvSpPr>
          <p:cNvPr id="2" name="Slide Number Placeholder 1"/>
          <p:cNvSpPr>
            <a:spLocks noGrp="1"/>
          </p:cNvSpPr>
          <p:nvPr>
            <p:ph type="sldNum" sz="quarter" idx="12"/>
          </p:nvPr>
        </p:nvSpPr>
        <p:spPr/>
        <p:txBody>
          <a:bodyPr/>
          <a:lstStyle/>
          <a:p>
            <a:fld id="{35A40E3C-D099-4FD6-9521-3112C0DD2A3A}" type="slidenum">
              <a:rPr lang="en-US" smtClean="0"/>
              <a:t>21</a:t>
            </a:fld>
            <a:endParaRPr lang="en-US"/>
          </a:p>
        </p:txBody>
      </p:sp>
    </p:spTree>
    <p:extLst>
      <p:ext uri="{BB962C8B-B14F-4D97-AF65-F5344CB8AC3E}">
        <p14:creationId xmlns:p14="http://schemas.microsoft.com/office/powerpoint/2010/main" val="21411647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9228">
                                            <p:txEl>
                                              <p:pRg st="0" end="0"/>
                                            </p:txEl>
                                          </p:spTgt>
                                        </p:tgtEl>
                                        <p:attrNameLst>
                                          <p:attrName>style.visibility</p:attrName>
                                        </p:attrNameLst>
                                      </p:cBhvr>
                                      <p:to>
                                        <p:strVal val="visible"/>
                                      </p:to>
                                    </p:set>
                                    <p:anim calcmode="lin" valueType="num">
                                      <p:cBhvr additive="base">
                                        <p:cTn id="7" dur="1000" fill="hold"/>
                                        <p:tgtEl>
                                          <p:spTgt spid="9228">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228">
                                            <p:txEl>
                                              <p:pRg st="0" end="0"/>
                                            </p:txEl>
                                          </p:spTgt>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1000"/>
                            </p:stCondLst>
                            <p:childTnLst>
                              <p:par>
                                <p:cTn id="10" presetID="2" presetClass="entr" presetSubtype="9" fill="hold" grpId="0" nodeType="afterEffect">
                                  <p:stCondLst>
                                    <p:cond delay="0"/>
                                  </p:stCondLst>
                                  <p:childTnLst>
                                    <p:set>
                                      <p:cBhvr>
                                        <p:cTn id="11" dur="1" fill="hold">
                                          <p:stCondLst>
                                            <p:cond delay="0"/>
                                          </p:stCondLst>
                                        </p:cTn>
                                        <p:tgtEl>
                                          <p:spTgt spid="9228">
                                            <p:txEl>
                                              <p:pRg st="1" end="1"/>
                                            </p:txEl>
                                          </p:spTgt>
                                        </p:tgtEl>
                                        <p:attrNameLst>
                                          <p:attrName>style.visibility</p:attrName>
                                        </p:attrNameLst>
                                      </p:cBhvr>
                                      <p:to>
                                        <p:strVal val="visible"/>
                                      </p:to>
                                    </p:set>
                                    <p:anim calcmode="lin" valueType="num">
                                      <p:cBhvr additive="base">
                                        <p:cTn id="12" dur="1000" fill="hold"/>
                                        <p:tgtEl>
                                          <p:spTgt spid="9228">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922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3" fill="hold" grpId="0" nodeType="clickEffect">
                                  <p:stCondLst>
                                    <p:cond delay="0"/>
                                  </p:stCondLst>
                                  <p:childTnLst>
                                    <p:set>
                                      <p:cBhvr>
                                        <p:cTn id="17" dur="1" fill="hold">
                                          <p:stCondLst>
                                            <p:cond delay="0"/>
                                          </p:stCondLst>
                                        </p:cTn>
                                        <p:tgtEl>
                                          <p:spTgt spid="9229"/>
                                        </p:tgtEl>
                                        <p:attrNameLst>
                                          <p:attrName>style.visibility</p:attrName>
                                        </p:attrNameLst>
                                      </p:cBhvr>
                                      <p:to>
                                        <p:strVal val="visible"/>
                                      </p:to>
                                    </p:set>
                                    <p:anim calcmode="lin" valueType="num">
                                      <p:cBhvr additive="base">
                                        <p:cTn id="18" dur="500" fill="hold"/>
                                        <p:tgtEl>
                                          <p:spTgt spid="9229"/>
                                        </p:tgtEl>
                                        <p:attrNameLst>
                                          <p:attrName>ppt_x</p:attrName>
                                        </p:attrNameLst>
                                      </p:cBhvr>
                                      <p:tavLst>
                                        <p:tav tm="0">
                                          <p:val>
                                            <p:strVal val="1+#ppt_w/2"/>
                                          </p:val>
                                        </p:tav>
                                        <p:tav tm="100000">
                                          <p:val>
                                            <p:strVal val="#ppt_x"/>
                                          </p:val>
                                        </p:tav>
                                      </p:tavLst>
                                    </p:anim>
                                    <p:anim calcmode="lin" valueType="num">
                                      <p:cBhvr additive="base">
                                        <p:cTn id="19" dur="500" fill="hold"/>
                                        <p:tgtEl>
                                          <p:spTgt spid="92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build="p" autoUpdateAnimBg="0" advAuto="0"/>
      <p:bldP spid="922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idx="1"/>
          </p:nvPr>
        </p:nvSpPr>
        <p:spPr>
          <a:xfrm>
            <a:off x="304800" y="1219200"/>
            <a:ext cx="7713263" cy="6030968"/>
          </a:xfrm>
        </p:spPr>
        <p:txBody>
          <a:bodyPr lIns="90615" tIns="44513" rIns="90615" bIns="44513"/>
          <a:lstStyle/>
          <a:p>
            <a:r>
              <a:rPr lang="en-US" b="1" dirty="0" smtClean="0">
                <a:latin typeface="Arial Narrow" pitchFamily="34" charset="0"/>
              </a:rPr>
              <a:t>Floppy disks</a:t>
            </a:r>
            <a:r>
              <a:rPr lang="en-US" dirty="0" smtClean="0">
                <a:latin typeface="Arial Narrow" pitchFamily="34" charset="0"/>
              </a:rPr>
              <a:t> (diskette) and drives</a:t>
            </a:r>
            <a:r>
              <a:rPr lang="en-US" sz="3600" dirty="0">
                <a:latin typeface="Arial Narrow" pitchFamily="34" charset="0"/>
              </a:rPr>
              <a:t> </a:t>
            </a:r>
          </a:p>
          <a:p>
            <a:pPr lvl="1">
              <a:buFontTx/>
              <a:buNone/>
            </a:pPr>
            <a:r>
              <a:rPr lang="en-US" sz="2600" dirty="0">
                <a:solidFill>
                  <a:srgbClr val="575ACF"/>
                </a:solidFill>
                <a:latin typeface="Arial Narrow" pitchFamily="34" charset="0"/>
              </a:rPr>
              <a:t>Transportable storage. </a:t>
            </a:r>
          </a:p>
          <a:p>
            <a:pPr lvl="1">
              <a:buFontTx/>
              <a:buNone/>
            </a:pPr>
            <a:r>
              <a:rPr lang="en-US" sz="2600" dirty="0">
                <a:solidFill>
                  <a:srgbClr val="575ACF"/>
                </a:solidFill>
                <a:latin typeface="Arial Narrow" pitchFamily="34" charset="0"/>
              </a:rPr>
              <a:t>Good to back-up a </a:t>
            </a:r>
            <a:r>
              <a:rPr lang="en-US" sz="2600" i="1" dirty="0">
                <a:solidFill>
                  <a:srgbClr val="575ACF"/>
                </a:solidFill>
                <a:latin typeface="Arial Narrow" pitchFamily="34" charset="0"/>
              </a:rPr>
              <a:t>few</a:t>
            </a:r>
            <a:r>
              <a:rPr lang="en-US" sz="2600" dirty="0">
                <a:solidFill>
                  <a:srgbClr val="575ACF"/>
                </a:solidFill>
                <a:latin typeface="Arial Narrow" pitchFamily="34" charset="0"/>
              </a:rPr>
              <a:t> files.</a:t>
            </a:r>
          </a:p>
          <a:p>
            <a:pPr lvl="1">
              <a:lnSpc>
                <a:spcPct val="120000"/>
              </a:lnSpc>
              <a:spcBef>
                <a:spcPct val="30000"/>
              </a:spcBef>
            </a:pPr>
            <a:r>
              <a:rPr lang="en-US" sz="3000" i="1" dirty="0">
                <a:latin typeface="Arial Narrow" pitchFamily="34" charset="0"/>
              </a:rPr>
              <a:t>Flexible</a:t>
            </a:r>
            <a:r>
              <a:rPr lang="en-US" sz="3000" dirty="0">
                <a:latin typeface="Arial Narrow" pitchFamily="34" charset="0"/>
              </a:rPr>
              <a:t> plastic </a:t>
            </a:r>
            <a:r>
              <a:rPr lang="en-US" sz="3000" dirty="0" err="1">
                <a:latin typeface="Arial Narrow" pitchFamily="34" charset="0"/>
              </a:rPr>
              <a:t>mylar</a:t>
            </a:r>
            <a:r>
              <a:rPr lang="en-US" sz="3000" dirty="0">
                <a:latin typeface="Arial Narrow" pitchFamily="34" charset="0"/>
              </a:rPr>
              <a:t> …; removable media</a:t>
            </a:r>
          </a:p>
          <a:p>
            <a:pPr lvl="1">
              <a:lnSpc>
                <a:spcPct val="120000"/>
              </a:lnSpc>
              <a:spcBef>
                <a:spcPct val="10000"/>
              </a:spcBef>
            </a:pPr>
            <a:r>
              <a:rPr lang="en-US" sz="3000" dirty="0">
                <a:latin typeface="Arial Narrow" pitchFamily="34" charset="0"/>
              </a:rPr>
              <a:t>Slow spin rates  (</a:t>
            </a:r>
            <a:r>
              <a:rPr lang="en-US" sz="3000" dirty="0">
                <a:latin typeface="Arial Narrow" pitchFamily="34" charset="0"/>
                <a:cs typeface="Times New Roman" pitchFamily="18" charset="0"/>
              </a:rPr>
              <a:t>360  to 400 rpm</a:t>
            </a:r>
            <a:r>
              <a:rPr lang="en-US" sz="3000" dirty="0">
                <a:latin typeface="Arial Narrow" pitchFamily="34" charset="0"/>
              </a:rPr>
              <a:t>)</a:t>
            </a:r>
          </a:p>
          <a:p>
            <a:pPr lvl="1">
              <a:lnSpc>
                <a:spcPct val="120000"/>
              </a:lnSpc>
              <a:spcBef>
                <a:spcPct val="10000"/>
              </a:spcBef>
            </a:pPr>
            <a:r>
              <a:rPr lang="en-US" sz="3000" dirty="0">
                <a:latin typeface="Arial Narrow" pitchFamily="34" charset="0"/>
              </a:rPr>
              <a:t>Slow seek time (~300 </a:t>
            </a:r>
            <a:r>
              <a:rPr lang="en-US" sz="3000" dirty="0" err="1">
                <a:latin typeface="Arial Narrow" pitchFamily="34" charset="0"/>
              </a:rPr>
              <a:t>ms</a:t>
            </a:r>
            <a:r>
              <a:rPr lang="en-US" sz="3000" dirty="0">
                <a:latin typeface="Arial Narrow" pitchFamily="34" charset="0"/>
              </a:rPr>
              <a:t>)</a:t>
            </a:r>
            <a:endParaRPr lang="en-US" sz="3200" dirty="0">
              <a:latin typeface="Arial Narrow" pitchFamily="34" charset="0"/>
            </a:endParaRPr>
          </a:p>
          <a:p>
            <a:pPr lvl="2">
              <a:lnSpc>
                <a:spcPct val="120000"/>
              </a:lnSpc>
              <a:spcBef>
                <a:spcPct val="10000"/>
              </a:spcBef>
            </a:pPr>
            <a:r>
              <a:rPr lang="en-US" sz="2800" dirty="0">
                <a:latin typeface="Arial Narrow" pitchFamily="34" charset="0"/>
              </a:rPr>
              <a:t>R/W heads </a:t>
            </a:r>
            <a:r>
              <a:rPr lang="en-US" sz="2800" b="1" dirty="0">
                <a:latin typeface="Arial Narrow" pitchFamily="34" charset="0"/>
              </a:rPr>
              <a:t>touch</a:t>
            </a:r>
            <a:r>
              <a:rPr lang="en-US" sz="2800" dirty="0">
                <a:latin typeface="Arial Narrow" pitchFamily="34" charset="0"/>
              </a:rPr>
              <a:t> disk surface</a:t>
            </a:r>
          </a:p>
          <a:p>
            <a:pPr lvl="1">
              <a:lnSpc>
                <a:spcPct val="120000"/>
              </a:lnSpc>
              <a:spcBef>
                <a:spcPct val="10000"/>
              </a:spcBef>
            </a:pPr>
            <a:r>
              <a:rPr lang="en-US" sz="3000" dirty="0">
                <a:latin typeface="Arial Narrow" pitchFamily="34" charset="0"/>
              </a:rPr>
              <a:t>Cheap, abundant, portable</a:t>
            </a:r>
          </a:p>
          <a:p>
            <a:pPr lvl="1">
              <a:lnSpc>
                <a:spcPct val="110000"/>
              </a:lnSpc>
              <a:spcBef>
                <a:spcPct val="10000"/>
              </a:spcBef>
            </a:pPr>
            <a:endParaRPr lang="en-US" sz="3000" i="1" dirty="0">
              <a:latin typeface="Arial Narrow" pitchFamily="34" charset="0"/>
            </a:endParaRPr>
          </a:p>
        </p:txBody>
      </p:sp>
      <p:graphicFrame>
        <p:nvGraphicFramePr>
          <p:cNvPr id="10244" name="Object 4"/>
          <p:cNvGraphicFramePr>
            <a:graphicFrameLocks noChangeAspect="1"/>
          </p:cNvGraphicFramePr>
          <p:nvPr/>
        </p:nvGraphicFramePr>
        <p:xfrm>
          <a:off x="6538469" y="3664386"/>
          <a:ext cx="2459278" cy="2900972"/>
        </p:xfrm>
        <a:graphic>
          <a:graphicData uri="http://schemas.openxmlformats.org/presentationml/2006/ole">
            <mc:AlternateContent xmlns:mc="http://schemas.openxmlformats.org/markup-compatibility/2006">
              <mc:Choice xmlns:v="urn:schemas-microsoft-com:vml" Requires="v">
                <p:oleObj spid="_x0000_s3159" name="Clip" r:id="rId3" imgW="1357884" imgH="1600200" progId="MS_ClipArt_Gallery.2">
                  <p:embed/>
                </p:oleObj>
              </mc:Choice>
              <mc:Fallback>
                <p:oleObj name="Clip" r:id="rId3" imgW="1357884" imgH="160020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469" y="3664386"/>
                        <a:ext cx="2459278" cy="29009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2"/>
          <p:cNvSpPr>
            <a:spLocks noGrp="1" noChangeArrowheads="1"/>
          </p:cNvSpPr>
          <p:nvPr>
            <p:ph type="title"/>
          </p:nvPr>
        </p:nvSpPr>
        <p:spPr>
          <a:xfrm>
            <a:off x="1443455" y="76342"/>
            <a:ext cx="7548145" cy="626635"/>
          </a:xfrm>
        </p:spPr>
        <p:txBody>
          <a:bodyPr lIns="91577" tIns="45789" rIns="91577" bIns="45789"/>
          <a:lstStyle/>
          <a:p>
            <a:pPr>
              <a:defRPr/>
            </a:pPr>
            <a:r>
              <a:rPr lang="en-US" sz="4000" b="1" dirty="0" smtClean="0">
                <a:solidFill>
                  <a:srgbClr val="006600"/>
                </a:solidFill>
                <a:latin typeface="Arial Narrow" pitchFamily="34" charset="0"/>
              </a:rPr>
              <a:t>MAGNETIC DISKS CONTD.</a:t>
            </a:r>
            <a:endParaRPr lang="en-US" sz="4000" b="1" dirty="0">
              <a:solidFill>
                <a:srgbClr val="006600"/>
              </a:solidFill>
              <a:latin typeface="Arial Narrow" pitchFamily="34" charset="0"/>
            </a:endParaRPr>
          </a:p>
        </p:txBody>
      </p:sp>
      <p:sp>
        <p:nvSpPr>
          <p:cNvPr id="2" name="Slide Number Placeholder 1"/>
          <p:cNvSpPr>
            <a:spLocks noGrp="1"/>
          </p:cNvSpPr>
          <p:nvPr>
            <p:ph type="sldNum" sz="quarter" idx="12"/>
          </p:nvPr>
        </p:nvSpPr>
        <p:spPr/>
        <p:txBody>
          <a:bodyPr/>
          <a:lstStyle/>
          <a:p>
            <a:fld id="{35A40E3C-D099-4FD6-9521-3112C0DD2A3A}" type="slidenum">
              <a:rPr lang="en-US" smtClean="0"/>
              <a:t>22</a:t>
            </a:fld>
            <a:endParaRPr lang="en-US"/>
          </a:p>
        </p:txBody>
      </p:sp>
    </p:spTree>
    <p:extLst>
      <p:ext uri="{BB962C8B-B14F-4D97-AF65-F5344CB8AC3E}">
        <p14:creationId xmlns:p14="http://schemas.microsoft.com/office/powerpoint/2010/main" val="29288156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p:cTn id="7" dur="500" fill="hold"/>
                                        <p:tgtEl>
                                          <p:spTgt spid="10244"/>
                                        </p:tgtEl>
                                        <p:attrNameLst>
                                          <p:attrName>ppt_w</p:attrName>
                                        </p:attrNameLst>
                                      </p:cBhvr>
                                      <p:tavLst>
                                        <p:tav tm="0">
                                          <p:val>
                                            <p:fltVal val="0"/>
                                          </p:val>
                                        </p:tav>
                                        <p:tav tm="100000">
                                          <p:val>
                                            <p:strVal val="#ppt_w"/>
                                          </p:val>
                                        </p:tav>
                                      </p:tavLst>
                                    </p:anim>
                                    <p:anim calcmode="lin" valueType="num">
                                      <p:cBhvr>
                                        <p:cTn id="8" dur="500" fill="hold"/>
                                        <p:tgtEl>
                                          <p:spTgt spid="102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idx="1"/>
          </p:nvPr>
        </p:nvSpPr>
        <p:spPr>
          <a:xfrm>
            <a:off x="235277" y="146321"/>
            <a:ext cx="8915082" cy="687072"/>
          </a:xfrm>
        </p:spPr>
        <p:txBody>
          <a:bodyPr lIns="90615" tIns="44513" rIns="90615" bIns="44513"/>
          <a:lstStyle/>
          <a:p>
            <a:pPr marL="0" indent="0" algn="ctr">
              <a:buNone/>
            </a:pPr>
            <a:r>
              <a:rPr lang="en-US" b="1" dirty="0" smtClean="0">
                <a:solidFill>
                  <a:srgbClr val="006600"/>
                </a:solidFill>
                <a:latin typeface="Arial Narrow" pitchFamily="34" charset="0"/>
              </a:rPr>
              <a:t>HARD DISKS/DISK DRIVES </a:t>
            </a:r>
            <a:r>
              <a:rPr lang="en-US" dirty="0" smtClean="0">
                <a:solidFill>
                  <a:srgbClr val="006600"/>
                </a:solidFill>
                <a:latin typeface="Arial Narrow" pitchFamily="34" charset="0"/>
              </a:rPr>
              <a:t>(</a:t>
            </a:r>
            <a:r>
              <a:rPr lang="en-US" b="1" dirty="0" smtClean="0">
                <a:solidFill>
                  <a:srgbClr val="006600"/>
                </a:solidFill>
                <a:latin typeface="Arial Narrow" pitchFamily="34" charset="0"/>
              </a:rPr>
              <a:t>FIXED</a:t>
            </a:r>
            <a:r>
              <a:rPr lang="en-US" dirty="0" smtClean="0">
                <a:solidFill>
                  <a:srgbClr val="006600"/>
                </a:solidFill>
                <a:latin typeface="Arial Narrow" pitchFamily="34" charset="0"/>
              </a:rPr>
              <a:t>)</a:t>
            </a:r>
          </a:p>
          <a:p>
            <a:pPr lvl="1" algn="ctr">
              <a:lnSpc>
                <a:spcPct val="90000"/>
              </a:lnSpc>
              <a:spcBef>
                <a:spcPct val="30000"/>
              </a:spcBef>
            </a:pPr>
            <a:endParaRPr lang="en-US" dirty="0" smtClean="0">
              <a:solidFill>
                <a:srgbClr val="006600"/>
              </a:solidFill>
              <a:latin typeface="Arial Narrow" pitchFamily="34" charset="0"/>
            </a:endParaRPr>
          </a:p>
        </p:txBody>
      </p:sp>
      <p:sp>
        <p:nvSpPr>
          <p:cNvPr id="29699" name="Rectangle 22"/>
          <p:cNvSpPr>
            <a:spLocks noChangeArrowheads="1"/>
          </p:cNvSpPr>
          <p:nvPr/>
        </p:nvSpPr>
        <p:spPr bwMode="auto">
          <a:xfrm>
            <a:off x="7374" y="1095572"/>
            <a:ext cx="8921441" cy="5032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615" tIns="44513" rIns="90615" bIns="44513"/>
          <a:lstStyle/>
          <a:p>
            <a:pPr marL="744064" lvl="1" indent="-286179">
              <a:lnSpc>
                <a:spcPct val="90000"/>
              </a:lnSpc>
              <a:spcBef>
                <a:spcPct val="30000"/>
              </a:spcBef>
              <a:buSzPct val="100000"/>
              <a:buFontTx/>
              <a:buChar char="–"/>
            </a:pPr>
            <a:r>
              <a:rPr lang="en-US" sz="2800" dirty="0">
                <a:latin typeface="Arial Narrow" pitchFamily="34" charset="0"/>
              </a:rPr>
              <a:t>Rigid aluminum or glass; various sizes; &gt;1 platter</a:t>
            </a:r>
          </a:p>
          <a:p>
            <a:pPr marL="744064" lvl="1" indent="-286179">
              <a:lnSpc>
                <a:spcPct val="90000"/>
              </a:lnSpc>
              <a:spcBef>
                <a:spcPct val="30000"/>
              </a:spcBef>
              <a:buSzPct val="100000"/>
              <a:buFontTx/>
              <a:buChar char="–"/>
            </a:pPr>
            <a:r>
              <a:rPr lang="en-US" sz="2800" dirty="0">
                <a:latin typeface="Arial Narrow" pitchFamily="34" charset="0"/>
              </a:rPr>
              <a:t>Much faster spin rates (currently up to 10,000 rpm)</a:t>
            </a:r>
          </a:p>
          <a:p>
            <a:pPr marL="744064" lvl="1" indent="-286179">
              <a:lnSpc>
                <a:spcPct val="90000"/>
              </a:lnSpc>
              <a:spcBef>
                <a:spcPct val="30000"/>
              </a:spcBef>
              <a:buSzPct val="100000"/>
              <a:buFontTx/>
              <a:buChar char="–"/>
            </a:pPr>
            <a:r>
              <a:rPr lang="en-US" sz="2800" dirty="0">
                <a:latin typeface="Arial Narrow" pitchFamily="34" charset="0"/>
              </a:rPr>
              <a:t>Much faster access speeds (seek time = 5 – 15 </a:t>
            </a:r>
            <a:r>
              <a:rPr lang="en-US" sz="2800" dirty="0" err="1">
                <a:latin typeface="Arial Narrow" pitchFamily="34" charset="0"/>
              </a:rPr>
              <a:t>ms</a:t>
            </a:r>
            <a:r>
              <a:rPr lang="en-US" sz="2800" dirty="0">
                <a:latin typeface="Arial Narrow" pitchFamily="34" charset="0"/>
              </a:rPr>
              <a:t>)</a:t>
            </a:r>
          </a:p>
          <a:p>
            <a:pPr marL="744064" lvl="1" indent="-286179">
              <a:lnSpc>
                <a:spcPct val="90000"/>
              </a:lnSpc>
              <a:spcBef>
                <a:spcPct val="30000"/>
              </a:spcBef>
              <a:buSzPct val="100000"/>
              <a:buFontTx/>
              <a:buChar char="–"/>
            </a:pPr>
            <a:r>
              <a:rPr lang="en-US" sz="2800" dirty="0">
                <a:latin typeface="Arial Narrow" pitchFamily="34" charset="0"/>
              </a:rPr>
              <a:t>Much faster transfer rates (15 MB/sec and up)</a:t>
            </a:r>
          </a:p>
          <a:p>
            <a:pPr marL="744064" lvl="1" indent="-286179">
              <a:lnSpc>
                <a:spcPct val="90000"/>
              </a:lnSpc>
              <a:spcBef>
                <a:spcPct val="30000"/>
              </a:spcBef>
              <a:buSzPct val="100000"/>
              <a:buFontTx/>
              <a:buChar char="–"/>
            </a:pPr>
            <a:r>
              <a:rPr lang="en-US" sz="3000" dirty="0">
                <a:latin typeface="Arial Narrow" pitchFamily="34" charset="0"/>
              </a:rPr>
              <a:t>Fixed</a:t>
            </a:r>
            <a:r>
              <a:rPr lang="en-US" sz="2800" dirty="0">
                <a:latin typeface="Arial Narrow" pitchFamily="34" charset="0"/>
              </a:rPr>
              <a:t> means: </a:t>
            </a:r>
            <a:r>
              <a:rPr lang="en-US" sz="3000" u="sng" dirty="0">
                <a:solidFill>
                  <a:srgbClr val="0066FF"/>
                </a:solidFill>
                <a:latin typeface="Arial Narrow" pitchFamily="34" charset="0"/>
              </a:rPr>
              <a:t>media NOT removable</a:t>
            </a:r>
            <a:r>
              <a:rPr lang="en-US" sz="2800" dirty="0">
                <a:latin typeface="Arial Narrow" pitchFamily="34" charset="0"/>
              </a:rPr>
              <a:t> from the hardware</a:t>
            </a:r>
          </a:p>
          <a:p>
            <a:pPr marL="744064" lvl="1" indent="-286179">
              <a:lnSpc>
                <a:spcPct val="80000"/>
              </a:lnSpc>
              <a:spcBef>
                <a:spcPct val="20000"/>
              </a:spcBef>
              <a:buSzPct val="100000"/>
              <a:buFontTx/>
              <a:buChar char="–"/>
            </a:pPr>
            <a:r>
              <a:rPr lang="en-US" sz="3200" dirty="0">
                <a:latin typeface="Arial Narrow" pitchFamily="34" charset="0"/>
              </a:rPr>
              <a:t>Internal and external</a:t>
            </a:r>
          </a:p>
          <a:p>
            <a:pPr marL="744064" lvl="1" indent="-286179">
              <a:lnSpc>
                <a:spcPct val="80000"/>
              </a:lnSpc>
              <a:spcBef>
                <a:spcPct val="20000"/>
              </a:spcBef>
              <a:buSzPct val="100000"/>
              <a:buFontTx/>
              <a:buChar char="–"/>
            </a:pPr>
            <a:r>
              <a:rPr lang="en-US" sz="3200" dirty="0">
                <a:latin typeface="Arial Narrow" pitchFamily="34" charset="0"/>
              </a:rPr>
              <a:t>Capacities:</a:t>
            </a:r>
            <a:r>
              <a:rPr lang="en-US" sz="2800" dirty="0">
                <a:latin typeface="Arial Narrow" pitchFamily="34" charset="0"/>
              </a:rPr>
              <a:t>  </a:t>
            </a:r>
          </a:p>
          <a:p>
            <a:pPr marL="1144715" lvl="2" indent="-228943">
              <a:lnSpc>
                <a:spcPct val="90000"/>
              </a:lnSpc>
              <a:spcBef>
                <a:spcPct val="20000"/>
              </a:spcBef>
              <a:buSzPct val="100000"/>
              <a:buFontTx/>
              <a:buChar char="•"/>
            </a:pPr>
            <a:r>
              <a:rPr lang="en-US" sz="2400" dirty="0">
                <a:latin typeface="Arial Narrow" pitchFamily="34" charset="0"/>
              </a:rPr>
              <a:t>for </a:t>
            </a:r>
            <a:r>
              <a:rPr lang="en-US" sz="2400" i="1" dirty="0">
                <a:latin typeface="Arial Narrow" pitchFamily="34" charset="0"/>
              </a:rPr>
              <a:t>older</a:t>
            </a:r>
            <a:r>
              <a:rPr lang="en-US" sz="2400" dirty="0">
                <a:latin typeface="Arial Narrow" pitchFamily="34" charset="0"/>
              </a:rPr>
              <a:t> PC systems:  20 MB...80 MB...200 MB</a:t>
            </a:r>
          </a:p>
          <a:p>
            <a:pPr marL="1144715" lvl="2" indent="-228943">
              <a:lnSpc>
                <a:spcPct val="90000"/>
              </a:lnSpc>
              <a:spcBef>
                <a:spcPct val="20000"/>
              </a:spcBef>
              <a:buSzPct val="100000"/>
              <a:buFontTx/>
              <a:buChar char="•"/>
            </a:pPr>
            <a:r>
              <a:rPr lang="en-US" sz="2400" dirty="0">
                <a:latin typeface="Arial Narrow" pitchFamily="34" charset="0"/>
              </a:rPr>
              <a:t>Today:   </a:t>
            </a:r>
            <a:r>
              <a:rPr lang="en-US" sz="2800" dirty="0">
                <a:latin typeface="Arial Narrow" pitchFamily="34" charset="0"/>
              </a:rPr>
              <a:t>20-500 GB and up</a:t>
            </a:r>
          </a:p>
        </p:txBody>
      </p:sp>
      <p:grpSp>
        <p:nvGrpSpPr>
          <p:cNvPr id="29700" name="Group 23"/>
          <p:cNvGrpSpPr>
            <a:grpSpLocks/>
          </p:cNvGrpSpPr>
          <p:nvPr/>
        </p:nvGrpSpPr>
        <p:grpSpPr bwMode="auto">
          <a:xfrm>
            <a:off x="5875561" y="5191213"/>
            <a:ext cx="2823321" cy="1157844"/>
            <a:chOff x="3868" y="1018"/>
            <a:chExt cx="1650" cy="926"/>
          </a:xfrm>
        </p:grpSpPr>
        <p:sp>
          <p:nvSpPr>
            <p:cNvPr id="29701" name="Oval 24"/>
            <p:cNvSpPr>
              <a:spLocks noChangeArrowheads="1"/>
            </p:cNvSpPr>
            <p:nvPr/>
          </p:nvSpPr>
          <p:spPr bwMode="auto">
            <a:xfrm>
              <a:off x="3868" y="1530"/>
              <a:ext cx="1228" cy="414"/>
            </a:xfrm>
            <a:prstGeom prst="ellipse">
              <a:avLst/>
            </a:prstGeom>
            <a:solidFill>
              <a:schemeClr val="accent1"/>
            </a:solidFill>
            <a:ln w="12700">
              <a:solidFill>
                <a:schemeClr val="tx2"/>
              </a:solidFill>
              <a:round/>
              <a:headEnd/>
              <a:tailEnd/>
            </a:ln>
          </p:spPr>
          <p:txBody>
            <a:bodyPr wrap="none" anchor="ctr"/>
            <a:lstStyle/>
            <a:p>
              <a:endParaRPr lang="en-US"/>
            </a:p>
          </p:txBody>
        </p:sp>
        <p:sp>
          <p:nvSpPr>
            <p:cNvPr id="29702" name="Line 25"/>
            <p:cNvSpPr>
              <a:spLocks noChangeShapeType="1"/>
            </p:cNvSpPr>
            <p:nvPr/>
          </p:nvSpPr>
          <p:spPr bwMode="auto">
            <a:xfrm>
              <a:off x="4897" y="1677"/>
              <a:ext cx="557" cy="0"/>
            </a:xfrm>
            <a:prstGeom prst="line">
              <a:avLst/>
            </a:prstGeom>
            <a:noFill/>
            <a:ln w="254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3" name="Oval 26"/>
            <p:cNvSpPr>
              <a:spLocks noChangeArrowheads="1"/>
            </p:cNvSpPr>
            <p:nvPr/>
          </p:nvSpPr>
          <p:spPr bwMode="auto">
            <a:xfrm>
              <a:off x="3868" y="1349"/>
              <a:ext cx="1228" cy="414"/>
            </a:xfrm>
            <a:prstGeom prst="ellipse">
              <a:avLst/>
            </a:prstGeom>
            <a:solidFill>
              <a:schemeClr val="accent1"/>
            </a:solidFill>
            <a:ln w="12700">
              <a:solidFill>
                <a:schemeClr val="tx2"/>
              </a:solidFill>
              <a:round/>
              <a:headEnd/>
              <a:tailEnd/>
            </a:ln>
          </p:spPr>
          <p:txBody>
            <a:bodyPr wrap="none" anchor="ctr"/>
            <a:lstStyle/>
            <a:p>
              <a:endParaRPr lang="en-US"/>
            </a:p>
          </p:txBody>
        </p:sp>
        <p:sp>
          <p:nvSpPr>
            <p:cNvPr id="29704" name="Line 27"/>
            <p:cNvSpPr>
              <a:spLocks noChangeShapeType="1"/>
            </p:cNvSpPr>
            <p:nvPr/>
          </p:nvSpPr>
          <p:spPr bwMode="auto">
            <a:xfrm>
              <a:off x="4897" y="1496"/>
              <a:ext cx="557" cy="0"/>
            </a:xfrm>
            <a:prstGeom prst="line">
              <a:avLst/>
            </a:prstGeom>
            <a:noFill/>
            <a:ln w="254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5" name="Oval 28"/>
            <p:cNvSpPr>
              <a:spLocks noChangeArrowheads="1"/>
            </p:cNvSpPr>
            <p:nvPr/>
          </p:nvSpPr>
          <p:spPr bwMode="auto">
            <a:xfrm>
              <a:off x="3868" y="1199"/>
              <a:ext cx="1228" cy="414"/>
            </a:xfrm>
            <a:prstGeom prst="ellipse">
              <a:avLst/>
            </a:prstGeom>
            <a:solidFill>
              <a:schemeClr val="accent1"/>
            </a:solidFill>
            <a:ln w="12700">
              <a:solidFill>
                <a:schemeClr val="tx2"/>
              </a:solidFill>
              <a:round/>
              <a:headEnd/>
              <a:tailEnd/>
            </a:ln>
          </p:spPr>
          <p:txBody>
            <a:bodyPr wrap="none" anchor="ctr"/>
            <a:lstStyle/>
            <a:p>
              <a:endParaRPr lang="en-US"/>
            </a:p>
          </p:txBody>
        </p:sp>
        <p:sp>
          <p:nvSpPr>
            <p:cNvPr id="29706" name="Line 29"/>
            <p:cNvSpPr>
              <a:spLocks noChangeShapeType="1"/>
            </p:cNvSpPr>
            <p:nvPr/>
          </p:nvSpPr>
          <p:spPr bwMode="auto">
            <a:xfrm>
              <a:off x="4897" y="1285"/>
              <a:ext cx="557" cy="0"/>
            </a:xfrm>
            <a:prstGeom prst="line">
              <a:avLst/>
            </a:prstGeom>
            <a:noFill/>
            <a:ln w="254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07" name="Oval 30"/>
            <p:cNvSpPr>
              <a:spLocks noChangeArrowheads="1"/>
            </p:cNvSpPr>
            <p:nvPr/>
          </p:nvSpPr>
          <p:spPr bwMode="auto">
            <a:xfrm>
              <a:off x="3868" y="1018"/>
              <a:ext cx="1228" cy="414"/>
            </a:xfrm>
            <a:prstGeom prst="ellipse">
              <a:avLst/>
            </a:prstGeom>
            <a:solidFill>
              <a:schemeClr val="accent1"/>
            </a:solidFill>
            <a:ln w="12700">
              <a:solidFill>
                <a:schemeClr val="tx2"/>
              </a:solidFill>
              <a:round/>
              <a:headEnd/>
              <a:tailEnd/>
            </a:ln>
          </p:spPr>
          <p:txBody>
            <a:bodyPr wrap="none" anchor="ctr"/>
            <a:lstStyle/>
            <a:p>
              <a:endParaRPr lang="en-US"/>
            </a:p>
          </p:txBody>
        </p:sp>
        <p:sp>
          <p:nvSpPr>
            <p:cNvPr id="29708" name="Oval 31"/>
            <p:cNvSpPr>
              <a:spLocks noChangeArrowheads="1"/>
            </p:cNvSpPr>
            <p:nvPr/>
          </p:nvSpPr>
          <p:spPr bwMode="auto">
            <a:xfrm>
              <a:off x="4426" y="1169"/>
              <a:ext cx="112" cy="52"/>
            </a:xfrm>
            <a:prstGeom prst="ellipse">
              <a:avLst/>
            </a:prstGeom>
            <a:solidFill>
              <a:schemeClr val="accent1"/>
            </a:solidFill>
            <a:ln w="12700">
              <a:solidFill>
                <a:schemeClr val="tx2"/>
              </a:solidFill>
              <a:round/>
              <a:headEnd/>
              <a:tailEnd/>
            </a:ln>
          </p:spPr>
          <p:txBody>
            <a:bodyPr wrap="none" anchor="ctr"/>
            <a:lstStyle/>
            <a:p>
              <a:endParaRPr lang="en-US"/>
            </a:p>
          </p:txBody>
        </p:sp>
        <p:sp>
          <p:nvSpPr>
            <p:cNvPr id="29709" name="Line 32"/>
            <p:cNvSpPr>
              <a:spLocks noChangeShapeType="1"/>
            </p:cNvSpPr>
            <p:nvPr/>
          </p:nvSpPr>
          <p:spPr bwMode="auto">
            <a:xfrm>
              <a:off x="4897" y="1406"/>
              <a:ext cx="557" cy="0"/>
            </a:xfrm>
            <a:prstGeom prst="line">
              <a:avLst/>
            </a:prstGeom>
            <a:noFill/>
            <a:ln w="254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0" name="Line 33"/>
            <p:cNvSpPr>
              <a:spLocks noChangeShapeType="1"/>
            </p:cNvSpPr>
            <p:nvPr/>
          </p:nvSpPr>
          <p:spPr bwMode="auto">
            <a:xfrm>
              <a:off x="4897" y="1586"/>
              <a:ext cx="557" cy="0"/>
            </a:xfrm>
            <a:prstGeom prst="line">
              <a:avLst/>
            </a:prstGeom>
            <a:noFill/>
            <a:ln w="254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1" name="Line 34"/>
            <p:cNvSpPr>
              <a:spLocks noChangeShapeType="1"/>
            </p:cNvSpPr>
            <p:nvPr/>
          </p:nvSpPr>
          <p:spPr bwMode="auto">
            <a:xfrm>
              <a:off x="4897" y="1767"/>
              <a:ext cx="557" cy="0"/>
            </a:xfrm>
            <a:prstGeom prst="line">
              <a:avLst/>
            </a:prstGeom>
            <a:noFill/>
            <a:ln w="254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9712" name="Rectangle 35"/>
            <p:cNvSpPr>
              <a:spLocks noChangeArrowheads="1"/>
            </p:cNvSpPr>
            <p:nvPr/>
          </p:nvSpPr>
          <p:spPr bwMode="auto">
            <a:xfrm>
              <a:off x="5436" y="1139"/>
              <a:ext cx="82" cy="775"/>
            </a:xfrm>
            <a:prstGeom prst="rect">
              <a:avLst/>
            </a:prstGeom>
            <a:solidFill>
              <a:schemeClr val="folHlink"/>
            </a:solidFill>
            <a:ln w="12700">
              <a:solidFill>
                <a:schemeClr val="folHlink"/>
              </a:solidFill>
              <a:miter lim="800000"/>
              <a:headEnd/>
              <a:tailEnd/>
            </a:ln>
          </p:spPr>
          <p:txBody>
            <a:bodyPr wrap="none" anchor="ctr"/>
            <a:lstStyle/>
            <a:p>
              <a:endParaRPr lang="en-US"/>
            </a:p>
          </p:txBody>
        </p:sp>
      </p:grpSp>
      <p:sp>
        <p:nvSpPr>
          <p:cNvPr id="2" name="Slide Number Placeholder 1"/>
          <p:cNvSpPr>
            <a:spLocks noGrp="1"/>
          </p:cNvSpPr>
          <p:nvPr>
            <p:ph type="sldNum" sz="quarter" idx="12"/>
          </p:nvPr>
        </p:nvSpPr>
        <p:spPr/>
        <p:txBody>
          <a:bodyPr/>
          <a:lstStyle/>
          <a:p>
            <a:fld id="{35A40E3C-D099-4FD6-9521-3112C0DD2A3A}" type="slidenum">
              <a:rPr lang="en-US" smtClean="0"/>
              <a:t>23</a:t>
            </a:fld>
            <a:endParaRPr lang="en-US"/>
          </a:p>
        </p:txBody>
      </p:sp>
    </p:spTree>
    <p:extLst>
      <p:ext uri="{BB962C8B-B14F-4D97-AF65-F5344CB8AC3E}">
        <p14:creationId xmlns:p14="http://schemas.microsoft.com/office/powerpoint/2010/main" val="225683191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050" descr="hard-disk-S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038" y="3548284"/>
            <a:ext cx="6714926" cy="330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2051" descr="hard-disk-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4111" y="9543"/>
            <a:ext cx="4959889" cy="3425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2052" descr="hard-disk-Cove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612" y="68390"/>
            <a:ext cx="3738993" cy="3366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35A40E3C-D099-4FD6-9521-3112C0DD2A3A}" type="slidenum">
              <a:rPr lang="en-US" smtClean="0"/>
              <a:t>24</a:t>
            </a:fld>
            <a:endParaRPr lang="en-US"/>
          </a:p>
        </p:txBody>
      </p:sp>
    </p:spTree>
    <p:extLst>
      <p:ext uri="{BB962C8B-B14F-4D97-AF65-F5344CB8AC3E}">
        <p14:creationId xmlns:p14="http://schemas.microsoft.com/office/powerpoint/2010/main" val="1578364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838200"/>
            <a:ext cx="4343824" cy="5593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a:xfrm>
            <a:off x="381000" y="195626"/>
            <a:ext cx="8915082" cy="687072"/>
          </a:xfrm>
          <a:prstGeom prst="rect">
            <a:avLst/>
          </a:prstGeom>
        </p:spPr>
        <p:txBody>
          <a:bodyPr lIns="90615" tIns="44513" rIns="90615" bIns="4451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b="1" dirty="0" smtClean="0">
                <a:solidFill>
                  <a:srgbClr val="006600"/>
                </a:solidFill>
                <a:latin typeface="Arial Narrow" pitchFamily="34" charset="0"/>
              </a:rPr>
              <a:t>HARD DISKS/DISK DRIVES </a:t>
            </a:r>
            <a:r>
              <a:rPr lang="en-US" dirty="0" smtClean="0">
                <a:solidFill>
                  <a:srgbClr val="006600"/>
                </a:solidFill>
                <a:latin typeface="Arial Narrow" pitchFamily="34" charset="0"/>
              </a:rPr>
              <a:t>(</a:t>
            </a:r>
            <a:r>
              <a:rPr lang="en-US" b="1" dirty="0" smtClean="0">
                <a:solidFill>
                  <a:srgbClr val="006600"/>
                </a:solidFill>
                <a:latin typeface="Arial Narrow" pitchFamily="34" charset="0"/>
              </a:rPr>
              <a:t>FIXED</a:t>
            </a:r>
            <a:r>
              <a:rPr lang="en-US" dirty="0" smtClean="0">
                <a:solidFill>
                  <a:srgbClr val="006600"/>
                </a:solidFill>
                <a:latin typeface="Arial Narrow" pitchFamily="34" charset="0"/>
              </a:rPr>
              <a:t>) CONTD.</a:t>
            </a:r>
          </a:p>
          <a:p>
            <a:pPr lvl="1" algn="ctr">
              <a:lnSpc>
                <a:spcPct val="90000"/>
              </a:lnSpc>
              <a:spcBef>
                <a:spcPct val="30000"/>
              </a:spcBef>
            </a:pPr>
            <a:endParaRPr lang="en-US" dirty="0" smtClean="0">
              <a:solidFill>
                <a:srgbClr val="006600"/>
              </a:solidFill>
              <a:latin typeface="Arial Narrow" pitchFamily="34" charset="0"/>
            </a:endParaRPr>
          </a:p>
        </p:txBody>
      </p:sp>
      <p:sp>
        <p:nvSpPr>
          <p:cNvPr id="2" name="Slide Number Placeholder 1"/>
          <p:cNvSpPr>
            <a:spLocks noGrp="1"/>
          </p:cNvSpPr>
          <p:nvPr>
            <p:ph type="sldNum" sz="quarter" idx="12"/>
          </p:nvPr>
        </p:nvSpPr>
        <p:spPr/>
        <p:txBody>
          <a:bodyPr/>
          <a:lstStyle/>
          <a:p>
            <a:fld id="{35A40E3C-D099-4FD6-9521-3112C0DD2A3A}" type="slidenum">
              <a:rPr lang="en-US" smtClean="0"/>
              <a:t>25</a:t>
            </a:fld>
            <a:endParaRPr lang="en-US"/>
          </a:p>
        </p:txBody>
      </p:sp>
    </p:spTree>
    <p:extLst>
      <p:ext uri="{BB962C8B-B14F-4D97-AF65-F5344CB8AC3E}">
        <p14:creationId xmlns:p14="http://schemas.microsoft.com/office/powerpoint/2010/main" val="3745416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ctrTitle"/>
          </p:nvPr>
        </p:nvSpPr>
        <p:spPr>
          <a:xfrm>
            <a:off x="2438400" y="228600"/>
            <a:ext cx="5265113" cy="667987"/>
          </a:xfrm>
        </p:spPr>
        <p:txBody>
          <a:bodyPr lIns="91577" tIns="45789" rIns="91577" bIns="45789">
            <a:normAutofit/>
          </a:bodyPr>
          <a:lstStyle/>
          <a:p>
            <a:pPr>
              <a:defRPr/>
            </a:pPr>
            <a:r>
              <a:rPr lang="en-US" sz="3600" b="1" dirty="0" smtClean="0">
                <a:solidFill>
                  <a:srgbClr val="006600"/>
                </a:solidFill>
                <a:latin typeface="Arial Narrow" pitchFamily="34" charset="0"/>
                <a:ea typeface="+mn-ea"/>
                <a:cs typeface="+mn-cs"/>
              </a:rPr>
              <a:t>SPEED/ ACCESS TIME</a:t>
            </a:r>
            <a:endParaRPr lang="en-US" sz="3600" b="1" dirty="0">
              <a:solidFill>
                <a:srgbClr val="006600"/>
              </a:solidFill>
              <a:latin typeface="Arial Narrow" pitchFamily="34" charset="0"/>
              <a:ea typeface="+mn-ea"/>
              <a:cs typeface="+mn-cs"/>
            </a:endParaRPr>
          </a:p>
        </p:txBody>
      </p:sp>
      <p:sp>
        <p:nvSpPr>
          <p:cNvPr id="15363" name="Subtitle 2"/>
          <p:cNvSpPr>
            <a:spLocks noGrp="1"/>
          </p:cNvSpPr>
          <p:nvPr>
            <p:ph type="subTitle" idx="1"/>
          </p:nvPr>
        </p:nvSpPr>
        <p:spPr>
          <a:xfrm>
            <a:off x="0" y="1294623"/>
            <a:ext cx="8991388" cy="5410695"/>
          </a:xfrm>
        </p:spPr>
        <p:txBody>
          <a:bodyPr lIns="91577" tIns="45715" rIns="91577" bIns="45789" rtlCol="0">
            <a:normAutofit/>
          </a:bodyPr>
          <a:lstStyle/>
          <a:p>
            <a:pPr marL="456296" indent="-230533" algn="just" defTabSz="914212">
              <a:lnSpc>
                <a:spcPct val="150000"/>
              </a:lnSpc>
              <a:spcBef>
                <a:spcPts val="600"/>
              </a:spcBef>
              <a:buFont typeface="Arial" pitchFamily="34" charset="0"/>
              <a:buChar char="•"/>
              <a:defRPr/>
            </a:pPr>
            <a:r>
              <a:rPr lang="en-US" sz="2400" dirty="0">
                <a:solidFill>
                  <a:srgbClr val="C00000"/>
                </a:solidFill>
                <a:latin typeface="Arial Narrow" pitchFamily="34" charset="0"/>
              </a:rPr>
              <a:t>Seek time: </a:t>
            </a:r>
            <a:r>
              <a:rPr lang="en-US" sz="2400" dirty="0">
                <a:solidFill>
                  <a:schemeClr val="tx1"/>
                </a:solidFill>
                <a:latin typeface="Arial Narrow" pitchFamily="34" charset="0"/>
              </a:rPr>
              <a:t>time taken by head to move to a specific track</a:t>
            </a:r>
          </a:p>
          <a:p>
            <a:pPr marL="456296" indent="-230533" algn="just" defTabSz="914212">
              <a:lnSpc>
                <a:spcPct val="150000"/>
              </a:lnSpc>
              <a:spcBef>
                <a:spcPts val="600"/>
              </a:spcBef>
              <a:buFont typeface="Arial" pitchFamily="34" charset="0"/>
              <a:buChar char="•"/>
              <a:defRPr/>
            </a:pPr>
            <a:r>
              <a:rPr lang="en-US" sz="2400" dirty="0">
                <a:solidFill>
                  <a:srgbClr val="C00000"/>
                </a:solidFill>
                <a:latin typeface="Arial Narrow" pitchFamily="34" charset="0"/>
              </a:rPr>
              <a:t>Latency/Rotational delay</a:t>
            </a:r>
            <a:r>
              <a:rPr lang="en-US" sz="2400" dirty="0">
                <a:solidFill>
                  <a:schemeClr val="tx1"/>
                </a:solidFill>
                <a:latin typeface="Arial Narrow" pitchFamily="34" charset="0"/>
              </a:rPr>
              <a:t>: time required to spin the desired sector under the head.</a:t>
            </a:r>
          </a:p>
          <a:p>
            <a:pPr marL="456296" indent="-230533" algn="just" defTabSz="914212">
              <a:lnSpc>
                <a:spcPct val="150000"/>
              </a:lnSpc>
              <a:spcBef>
                <a:spcPts val="600"/>
              </a:spcBef>
              <a:buFont typeface="Arial" pitchFamily="34" charset="0"/>
              <a:buChar char="•"/>
              <a:defRPr/>
            </a:pPr>
            <a:r>
              <a:rPr lang="en-US" sz="2400" dirty="0">
                <a:solidFill>
                  <a:srgbClr val="C00000"/>
                </a:solidFill>
                <a:latin typeface="Arial Narrow" pitchFamily="34" charset="0"/>
              </a:rPr>
              <a:t>Transfer time: </a:t>
            </a:r>
            <a:r>
              <a:rPr lang="en-US" sz="2400" dirty="0">
                <a:solidFill>
                  <a:schemeClr val="tx1"/>
                </a:solidFill>
                <a:latin typeface="Arial Narrow" pitchFamily="34" charset="0"/>
              </a:rPr>
              <a:t>time taken to transfer data.</a:t>
            </a:r>
          </a:p>
          <a:p>
            <a:pPr marL="456296" indent="-230533" algn="just" defTabSz="914212">
              <a:lnSpc>
                <a:spcPct val="150000"/>
              </a:lnSpc>
              <a:spcBef>
                <a:spcPts val="600"/>
              </a:spcBef>
              <a:buFont typeface="Arial" pitchFamily="34" charset="0"/>
              <a:buChar char="•"/>
              <a:defRPr/>
            </a:pPr>
            <a:r>
              <a:rPr lang="en-US" sz="2400" dirty="0">
                <a:solidFill>
                  <a:srgbClr val="C00000"/>
                </a:solidFill>
                <a:latin typeface="Arial Narrow" pitchFamily="34" charset="0"/>
              </a:rPr>
              <a:t>Access time</a:t>
            </a:r>
            <a:r>
              <a:rPr lang="en-US" sz="2400" dirty="0">
                <a:solidFill>
                  <a:schemeClr val="tx1"/>
                </a:solidFill>
                <a:latin typeface="Arial Narrow" pitchFamily="34" charset="0"/>
              </a:rPr>
              <a:t>=seek time + latency+ transfer time</a:t>
            </a:r>
          </a:p>
          <a:p>
            <a:pPr marL="457153" indent="-457153" defTabSz="914212">
              <a:lnSpc>
                <a:spcPct val="150000"/>
              </a:lnSpc>
              <a:spcBef>
                <a:spcPts val="600"/>
              </a:spcBef>
              <a:buFont typeface="Arial" pitchFamily="34" charset="0"/>
              <a:buChar char="•"/>
              <a:defRPr/>
            </a:pPr>
            <a:endParaRPr lang="en-US" sz="2400" dirty="0"/>
          </a:p>
        </p:txBody>
      </p:sp>
      <p:sp>
        <p:nvSpPr>
          <p:cNvPr id="2" name="Slide Number Placeholder 1"/>
          <p:cNvSpPr>
            <a:spLocks noGrp="1"/>
          </p:cNvSpPr>
          <p:nvPr>
            <p:ph type="sldNum" sz="quarter" idx="12"/>
          </p:nvPr>
        </p:nvSpPr>
        <p:spPr/>
        <p:txBody>
          <a:bodyPr/>
          <a:lstStyle/>
          <a:p>
            <a:fld id="{35A40E3C-D099-4FD6-9521-3112C0DD2A3A}" type="slidenum">
              <a:rPr lang="en-US" smtClean="0"/>
              <a:t>26</a:t>
            </a:fld>
            <a:endParaRPr lang="en-US"/>
          </a:p>
        </p:txBody>
      </p:sp>
    </p:spTree>
    <p:extLst>
      <p:ext uri="{BB962C8B-B14F-4D97-AF65-F5344CB8AC3E}">
        <p14:creationId xmlns:p14="http://schemas.microsoft.com/office/powerpoint/2010/main" val="131733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idx="1"/>
          </p:nvPr>
        </p:nvSpPr>
        <p:spPr>
          <a:xfrm>
            <a:off x="233369" y="1676400"/>
            <a:ext cx="8821290" cy="4198776"/>
          </a:xfrm>
          <a:extLst>
            <a:ext uri="{91240B29-F687-4F45-9708-019B960494DF}">
              <a14:hiddenLine xmlns:a14="http://schemas.microsoft.com/office/drawing/2010/main" w="12700">
                <a:solidFill>
                  <a:srgbClr val="000000"/>
                </a:solidFill>
                <a:miter lim="800000"/>
                <a:headEnd/>
                <a:tailEnd/>
              </a14:hiddenLine>
            </a:ext>
          </a:extLst>
        </p:spPr>
        <p:txBody>
          <a:bodyPr lIns="90615" tIns="44513" rIns="90615" bIns="44513">
            <a:normAutofit lnSpcReduction="10000"/>
          </a:bodyPr>
          <a:lstStyle/>
          <a:p>
            <a:pPr marL="235302" indent="-235302">
              <a:lnSpc>
                <a:spcPct val="150000"/>
              </a:lnSpc>
              <a:spcBef>
                <a:spcPts val="600"/>
              </a:spcBef>
              <a:buFont typeface="Wingdings 2"/>
              <a:buChar char=""/>
              <a:defRPr/>
            </a:pPr>
            <a:r>
              <a:rPr lang="en-US" sz="2400" dirty="0" smtClean="0">
                <a:latin typeface="Arial Narrow" pitchFamily="34" charset="0"/>
              </a:rPr>
              <a:t>Use </a:t>
            </a:r>
            <a:r>
              <a:rPr lang="en-US" sz="2400" b="1" i="1" u="sng" dirty="0" smtClean="0">
                <a:solidFill>
                  <a:srgbClr val="0066FF"/>
                </a:solidFill>
                <a:latin typeface="Arial Narrow" pitchFamily="34" charset="0"/>
              </a:rPr>
              <a:t>lasers</a:t>
            </a:r>
            <a:r>
              <a:rPr lang="en-US" sz="2400" dirty="0" smtClean="0">
                <a:latin typeface="Arial Narrow" pitchFamily="34" charset="0"/>
              </a:rPr>
              <a:t> to record (write), and also to read.</a:t>
            </a:r>
          </a:p>
          <a:p>
            <a:pPr marL="631183" lvl="1" indent="-281409">
              <a:lnSpc>
                <a:spcPct val="150000"/>
              </a:lnSpc>
              <a:spcBef>
                <a:spcPts val="550"/>
              </a:spcBef>
              <a:buFont typeface="Verdana"/>
              <a:buChar char="◦"/>
              <a:defRPr/>
            </a:pPr>
            <a:r>
              <a:rPr lang="en-US" sz="2400" dirty="0" smtClean="0">
                <a:latin typeface="Arial Narrow" pitchFamily="34" charset="0"/>
              </a:rPr>
              <a:t>Record:  high-powered laser </a:t>
            </a:r>
            <a:r>
              <a:rPr lang="en-US" sz="2400" i="1" dirty="0" smtClean="0">
                <a:latin typeface="Arial Narrow" pitchFamily="34" charset="0"/>
              </a:rPr>
              <a:t>burns</a:t>
            </a:r>
            <a:r>
              <a:rPr lang="en-US" sz="2400" dirty="0" smtClean="0">
                <a:latin typeface="Arial Narrow" pitchFamily="34" charset="0"/>
              </a:rPr>
              <a:t> pits into reflective coating.  </a:t>
            </a:r>
          </a:p>
          <a:p>
            <a:pPr marL="631183" lvl="1" indent="-281409">
              <a:lnSpc>
                <a:spcPct val="150000"/>
              </a:lnSpc>
              <a:spcBef>
                <a:spcPts val="550"/>
              </a:spcBef>
              <a:buFont typeface="Verdana"/>
              <a:buChar char="◦"/>
              <a:defRPr/>
            </a:pPr>
            <a:r>
              <a:rPr lang="en-US" sz="2400" dirty="0" smtClean="0">
                <a:latin typeface="Arial Narrow" pitchFamily="34" charset="0"/>
              </a:rPr>
              <a:t>Read:  weaker laser reads pits; differences in reflectance of </a:t>
            </a:r>
            <a:r>
              <a:rPr lang="en-US" sz="2400" i="1" dirty="0" smtClean="0">
                <a:latin typeface="Arial Narrow" pitchFamily="34" charset="0"/>
              </a:rPr>
              <a:t>pits</a:t>
            </a:r>
            <a:r>
              <a:rPr lang="en-US" sz="2400" dirty="0" smtClean="0">
                <a:latin typeface="Arial Narrow" pitchFamily="34" charset="0"/>
              </a:rPr>
              <a:t> &amp; </a:t>
            </a:r>
            <a:r>
              <a:rPr lang="en-US" sz="2400" i="1" dirty="0" smtClean="0">
                <a:latin typeface="Arial Narrow" pitchFamily="34" charset="0"/>
              </a:rPr>
              <a:t>lands</a:t>
            </a:r>
            <a:r>
              <a:rPr lang="en-US" sz="2400" dirty="0" smtClean="0">
                <a:latin typeface="Arial Narrow" pitchFamily="34" charset="0"/>
              </a:rPr>
              <a:t> interpreted as 0 and 1.  (See textbook figures)</a:t>
            </a:r>
          </a:p>
          <a:p>
            <a:pPr marL="235302" indent="-235302">
              <a:lnSpc>
                <a:spcPct val="150000"/>
              </a:lnSpc>
              <a:spcBef>
                <a:spcPts val="600"/>
              </a:spcBef>
              <a:buFont typeface="Wingdings 2"/>
              <a:buChar char=""/>
              <a:defRPr/>
            </a:pPr>
            <a:r>
              <a:rPr lang="en-US" sz="2400" dirty="0" smtClean="0">
                <a:latin typeface="Arial Narrow" pitchFamily="34" charset="0"/>
              </a:rPr>
              <a:t>For PCs:  ~650 MB per CD-ROM (275,000 </a:t>
            </a:r>
            <a:r>
              <a:rPr lang="en-US" sz="2400" dirty="0" err="1" smtClean="0">
                <a:latin typeface="Arial Narrow" pitchFamily="34" charset="0"/>
              </a:rPr>
              <a:t>pgs</a:t>
            </a:r>
            <a:r>
              <a:rPr lang="en-US" sz="2400" dirty="0" smtClean="0">
                <a:latin typeface="Arial Narrow" pitchFamily="34" charset="0"/>
              </a:rPr>
              <a:t> of text)</a:t>
            </a:r>
          </a:p>
          <a:p>
            <a:pPr marL="235302" indent="-235302">
              <a:lnSpc>
                <a:spcPct val="150000"/>
              </a:lnSpc>
              <a:spcBef>
                <a:spcPts val="600"/>
              </a:spcBef>
              <a:buFont typeface="Wingdings 2"/>
              <a:buChar char=""/>
              <a:defRPr/>
            </a:pPr>
            <a:r>
              <a:rPr lang="en-US" sz="2400" dirty="0" smtClean="0">
                <a:latin typeface="Arial Narrow" pitchFamily="34" charset="0"/>
              </a:rPr>
              <a:t>Similar to audio CDs, but more error-correction.</a:t>
            </a:r>
          </a:p>
          <a:p>
            <a:pPr marL="235302" indent="-235302">
              <a:lnSpc>
                <a:spcPct val="150000"/>
              </a:lnSpc>
              <a:spcBef>
                <a:spcPts val="600"/>
              </a:spcBef>
              <a:buFont typeface="Wingdings 2"/>
              <a:buChar char=""/>
              <a:defRPr/>
            </a:pPr>
            <a:r>
              <a:rPr lang="en-US" sz="2400" dirty="0" smtClean="0">
                <a:latin typeface="Arial Narrow" pitchFamily="34" charset="0"/>
              </a:rPr>
              <a:t>Internal &amp; external drives.</a:t>
            </a:r>
          </a:p>
        </p:txBody>
      </p:sp>
      <p:sp>
        <p:nvSpPr>
          <p:cNvPr id="4100" name="Rectangle 4"/>
          <p:cNvSpPr>
            <a:spLocks noChangeArrowheads="1"/>
          </p:cNvSpPr>
          <p:nvPr/>
        </p:nvSpPr>
        <p:spPr bwMode="auto">
          <a:xfrm>
            <a:off x="2209800" y="258124"/>
            <a:ext cx="4258828" cy="614534"/>
          </a:xfrm>
          <a:prstGeom prst="rect">
            <a:avLst/>
          </a:prstGeom>
          <a:noFill/>
          <a:ln w="12700">
            <a:noFill/>
            <a:miter lim="800000"/>
            <a:headEnd/>
            <a:tailEnd/>
          </a:ln>
        </p:spPr>
        <p:txBody>
          <a:bodyPr lIns="63588" tIns="25435" rIns="63588" bIns="25435">
            <a:spAutoFit/>
          </a:bodyPr>
          <a:lstStyle/>
          <a:p>
            <a:pPr>
              <a:lnSpc>
                <a:spcPct val="111000"/>
              </a:lnSpc>
              <a:defRPr/>
            </a:pPr>
            <a:r>
              <a:rPr lang="en-US" sz="3600" b="1" dirty="0" smtClean="0">
                <a:solidFill>
                  <a:srgbClr val="006600"/>
                </a:solidFill>
                <a:latin typeface="Arial Narrow" pitchFamily="34" charset="0"/>
              </a:rPr>
              <a:t>OPTICAL STORAGE</a:t>
            </a:r>
            <a:endParaRPr lang="en-US" sz="3600" b="1" dirty="0">
              <a:solidFill>
                <a:srgbClr val="006600"/>
              </a:solidFill>
              <a:latin typeface="Arial Narrow" pitchFamily="34" charset="0"/>
            </a:endParaRPr>
          </a:p>
        </p:txBody>
      </p:sp>
      <p:graphicFrame>
        <p:nvGraphicFramePr>
          <p:cNvPr id="14345" name="Object 9"/>
          <p:cNvGraphicFramePr>
            <a:graphicFrameLocks noChangeAspect="1"/>
          </p:cNvGraphicFramePr>
          <p:nvPr/>
        </p:nvGraphicFramePr>
        <p:xfrm>
          <a:off x="6555955" y="451686"/>
          <a:ext cx="2130209" cy="1482295"/>
        </p:xfrm>
        <a:graphic>
          <a:graphicData uri="http://schemas.openxmlformats.org/presentationml/2006/ole">
            <mc:AlternateContent xmlns:mc="http://schemas.openxmlformats.org/markup-compatibility/2006">
              <mc:Choice xmlns:v="urn:schemas-microsoft-com:vml" Requires="v">
                <p:oleObj spid="_x0000_s4173" name="Clip" r:id="rId3" imgW="740664" imgH="514807" progId="MS_ClipArt_Gallery.2">
                  <p:embed/>
                </p:oleObj>
              </mc:Choice>
              <mc:Fallback>
                <p:oleObj name="Clip" r:id="rId3" imgW="740664" imgH="514807"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5955" y="451686"/>
                        <a:ext cx="2130209" cy="1482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35A40E3C-D099-4FD6-9521-3112C0DD2A3A}" type="slidenum">
              <a:rPr lang="en-US" smtClean="0"/>
              <a:t>27</a:t>
            </a:fld>
            <a:endParaRPr lang="en-US"/>
          </a:p>
        </p:txBody>
      </p:sp>
    </p:spTree>
    <p:extLst>
      <p:ext uri="{BB962C8B-B14F-4D97-AF65-F5344CB8AC3E}">
        <p14:creationId xmlns:p14="http://schemas.microsoft.com/office/powerpoint/2010/main" val="11202201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2" fill="hold" nodeType="afterEffect">
                                  <p:stCondLst>
                                    <p:cond delay="0"/>
                                  </p:stCondLst>
                                  <p:childTnLst>
                                    <p:set>
                                      <p:cBhvr>
                                        <p:cTn id="6" dur="1" fill="hold">
                                          <p:stCondLst>
                                            <p:cond delay="0"/>
                                          </p:stCondLst>
                                        </p:cTn>
                                        <p:tgtEl>
                                          <p:spTgt spid="14345"/>
                                        </p:tgtEl>
                                        <p:attrNameLst>
                                          <p:attrName>style.visibility</p:attrName>
                                        </p:attrNameLst>
                                      </p:cBhvr>
                                      <p:to>
                                        <p:strVal val="visible"/>
                                      </p:to>
                                    </p:set>
                                    <p:anim calcmode="lin" valueType="num">
                                      <p:cBhvr>
                                        <p:cTn id="7" dur="500" fill="hold"/>
                                        <p:tgtEl>
                                          <p:spTgt spid="14345"/>
                                        </p:tgtEl>
                                        <p:attrNameLst>
                                          <p:attrName>ppt_x</p:attrName>
                                        </p:attrNameLst>
                                      </p:cBhvr>
                                      <p:tavLst>
                                        <p:tav tm="0">
                                          <p:val>
                                            <p:strVal val="#ppt_x+#ppt_w/2"/>
                                          </p:val>
                                        </p:tav>
                                        <p:tav tm="100000">
                                          <p:val>
                                            <p:strVal val="#ppt_x"/>
                                          </p:val>
                                        </p:tav>
                                      </p:tavLst>
                                    </p:anim>
                                    <p:anim calcmode="lin" valueType="num">
                                      <p:cBhvr>
                                        <p:cTn id="8" dur="500" fill="hold"/>
                                        <p:tgtEl>
                                          <p:spTgt spid="14345"/>
                                        </p:tgtEl>
                                        <p:attrNameLst>
                                          <p:attrName>ppt_y</p:attrName>
                                        </p:attrNameLst>
                                      </p:cBhvr>
                                      <p:tavLst>
                                        <p:tav tm="0">
                                          <p:val>
                                            <p:strVal val="#ppt_y"/>
                                          </p:val>
                                        </p:tav>
                                        <p:tav tm="100000">
                                          <p:val>
                                            <p:strVal val="#ppt_y"/>
                                          </p:val>
                                        </p:tav>
                                      </p:tavLst>
                                    </p:anim>
                                    <p:anim calcmode="lin" valueType="num">
                                      <p:cBhvr>
                                        <p:cTn id="9" dur="500" fill="hold"/>
                                        <p:tgtEl>
                                          <p:spTgt spid="14345"/>
                                        </p:tgtEl>
                                        <p:attrNameLst>
                                          <p:attrName>ppt_w</p:attrName>
                                        </p:attrNameLst>
                                      </p:cBhvr>
                                      <p:tavLst>
                                        <p:tav tm="0">
                                          <p:val>
                                            <p:fltVal val="0"/>
                                          </p:val>
                                        </p:tav>
                                        <p:tav tm="100000">
                                          <p:val>
                                            <p:strVal val="#ppt_w"/>
                                          </p:val>
                                        </p:tav>
                                      </p:tavLst>
                                    </p:anim>
                                    <p:anim calcmode="lin" valueType="num">
                                      <p:cBhvr>
                                        <p:cTn id="10" dur="500" fill="hold"/>
                                        <p:tgtEl>
                                          <p:spTgt spid="14345"/>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49433" y="221073"/>
            <a:ext cx="8808572" cy="548703"/>
          </a:xfrm>
        </p:spPr>
        <p:txBody>
          <a:bodyPr lIns="91577" tIns="45789" rIns="91577" bIns="45789">
            <a:noAutofit/>
          </a:bodyPr>
          <a:lstStyle/>
          <a:p>
            <a:pPr>
              <a:lnSpc>
                <a:spcPct val="111000"/>
              </a:lnSpc>
              <a:defRPr/>
            </a:pPr>
            <a:r>
              <a:rPr lang="en-US" sz="4000" b="1" dirty="0" smtClean="0">
                <a:solidFill>
                  <a:srgbClr val="006600"/>
                </a:solidFill>
                <a:latin typeface="Arial Narrow" pitchFamily="34" charset="0"/>
                <a:ea typeface="+mn-ea"/>
                <a:cs typeface="+mn-cs"/>
              </a:rPr>
              <a:t>MAIN MEMORY</a:t>
            </a:r>
            <a:endParaRPr lang="en-US" sz="4000" b="1" dirty="0">
              <a:solidFill>
                <a:srgbClr val="006600"/>
              </a:solidFill>
              <a:latin typeface="Arial Narrow" pitchFamily="34" charset="0"/>
              <a:ea typeface="+mn-ea"/>
              <a:cs typeface="+mn-cs"/>
            </a:endParaRPr>
          </a:p>
        </p:txBody>
      </p:sp>
      <p:sp>
        <p:nvSpPr>
          <p:cNvPr id="3" name="Content Placeholder 2"/>
          <p:cNvSpPr>
            <a:spLocks noGrp="1"/>
          </p:cNvSpPr>
          <p:nvPr>
            <p:ph idx="1"/>
          </p:nvPr>
        </p:nvSpPr>
        <p:spPr>
          <a:xfrm>
            <a:off x="457200" y="1219200"/>
            <a:ext cx="8229600" cy="4525963"/>
          </a:xfrm>
        </p:spPr>
        <p:txBody>
          <a:bodyPr lIns="91577" tIns="45789" rIns="91577" bIns="45789">
            <a:noAutofit/>
          </a:bodyPr>
          <a:lstStyle/>
          <a:p>
            <a:pPr marL="365723" indent="-283435" algn="just">
              <a:lnSpc>
                <a:spcPct val="120000"/>
              </a:lnSpc>
              <a:spcBef>
                <a:spcPts val="0"/>
              </a:spcBef>
              <a:buFont typeface="Wingdings 2"/>
              <a:buChar char=""/>
              <a:defRPr/>
            </a:pPr>
            <a:r>
              <a:rPr lang="en-US" sz="2800" dirty="0">
                <a:latin typeface="Arial Narrow" pitchFamily="34" charset="0"/>
              </a:rPr>
              <a:t>The main memory is the central storage unit in a computer system.</a:t>
            </a:r>
          </a:p>
          <a:p>
            <a:pPr marL="365723" indent="-283435" algn="just">
              <a:lnSpc>
                <a:spcPct val="120000"/>
              </a:lnSpc>
              <a:spcBef>
                <a:spcPts val="0"/>
              </a:spcBef>
              <a:buFont typeface="Wingdings 2"/>
              <a:buChar char=""/>
              <a:defRPr/>
            </a:pPr>
            <a:r>
              <a:rPr lang="en-US" sz="2800" dirty="0">
                <a:latin typeface="Arial Narrow" pitchFamily="34" charset="0"/>
              </a:rPr>
              <a:t> It is a </a:t>
            </a:r>
            <a:r>
              <a:rPr lang="en-US" sz="2800" dirty="0">
                <a:solidFill>
                  <a:srgbClr val="C00000"/>
                </a:solidFill>
                <a:latin typeface="Arial Narrow" pitchFamily="34" charset="0"/>
              </a:rPr>
              <a:t>relatively large and fast memory </a:t>
            </a:r>
            <a:r>
              <a:rPr lang="en-US" sz="2800" dirty="0">
                <a:latin typeface="Arial Narrow" pitchFamily="34" charset="0"/>
              </a:rPr>
              <a:t>used to store programs and data during the computer operation</a:t>
            </a:r>
          </a:p>
          <a:p>
            <a:pPr marL="365723" indent="-283435" algn="just">
              <a:lnSpc>
                <a:spcPct val="120000"/>
              </a:lnSpc>
              <a:spcBef>
                <a:spcPts val="0"/>
              </a:spcBef>
              <a:buFont typeface="Wingdings 2"/>
              <a:buChar char=""/>
              <a:defRPr/>
            </a:pPr>
            <a:r>
              <a:rPr lang="en-US" sz="2800" dirty="0">
                <a:latin typeface="Arial Narrow" pitchFamily="34" charset="0"/>
              </a:rPr>
              <a:t>The principal </a:t>
            </a:r>
            <a:r>
              <a:rPr lang="en-US" sz="2800" dirty="0">
                <a:solidFill>
                  <a:srgbClr val="C00000"/>
                </a:solidFill>
                <a:latin typeface="Arial Narrow" pitchFamily="34" charset="0"/>
              </a:rPr>
              <a:t>technology</a:t>
            </a:r>
            <a:r>
              <a:rPr lang="en-US" sz="2800" dirty="0">
                <a:latin typeface="Arial Narrow" pitchFamily="34" charset="0"/>
              </a:rPr>
              <a:t> used for the main memory is based on </a:t>
            </a:r>
            <a:r>
              <a:rPr lang="en-US" sz="2800" dirty="0">
                <a:solidFill>
                  <a:srgbClr val="C00000"/>
                </a:solidFill>
                <a:latin typeface="Arial Narrow" pitchFamily="34" charset="0"/>
              </a:rPr>
              <a:t>semiconductor integrated circuits</a:t>
            </a:r>
          </a:p>
          <a:p>
            <a:pPr marL="365723" indent="-283435" algn="just">
              <a:lnSpc>
                <a:spcPct val="120000"/>
              </a:lnSpc>
              <a:spcBef>
                <a:spcPts val="0"/>
              </a:spcBef>
              <a:buNone/>
              <a:defRPr/>
            </a:pPr>
            <a:endParaRPr lang="en-US" sz="2800" b="1" u="sng" dirty="0" smtClean="0">
              <a:latin typeface="Arial Narrow" pitchFamily="34" charset="0"/>
            </a:endParaRPr>
          </a:p>
          <a:p>
            <a:pPr marL="365723" indent="-283435" algn="just">
              <a:lnSpc>
                <a:spcPct val="120000"/>
              </a:lnSpc>
              <a:spcBef>
                <a:spcPts val="0"/>
              </a:spcBef>
              <a:buNone/>
              <a:defRPr/>
            </a:pPr>
            <a:r>
              <a:rPr lang="en-US" sz="2800" b="1" u="sng" dirty="0" smtClean="0">
                <a:latin typeface="Arial Narrow" pitchFamily="34" charset="0"/>
              </a:rPr>
              <a:t>Random-Access </a:t>
            </a:r>
            <a:r>
              <a:rPr lang="en-US" sz="2800" b="1" u="sng" dirty="0">
                <a:latin typeface="Arial Narrow" pitchFamily="34" charset="0"/>
              </a:rPr>
              <a:t>Memory (RAM)</a:t>
            </a:r>
          </a:p>
          <a:p>
            <a:pPr marL="0" indent="0" algn="just">
              <a:lnSpc>
                <a:spcPct val="120000"/>
              </a:lnSpc>
              <a:spcBef>
                <a:spcPts val="0"/>
              </a:spcBef>
              <a:buNone/>
              <a:defRPr/>
            </a:pPr>
            <a:r>
              <a:rPr lang="en-US" sz="2800" dirty="0">
                <a:latin typeface="Arial Narrow" pitchFamily="34" charset="0"/>
              </a:rPr>
              <a:t>Integrated circuit RAM chips are available in two possible operating modes, </a:t>
            </a:r>
            <a:r>
              <a:rPr lang="en-US" sz="2800" dirty="0">
                <a:solidFill>
                  <a:srgbClr val="C00000"/>
                </a:solidFill>
                <a:latin typeface="Arial Narrow" pitchFamily="34" charset="0"/>
              </a:rPr>
              <a:t>static and dynamic.</a:t>
            </a:r>
          </a:p>
          <a:p>
            <a:pPr marL="365723" indent="-283435">
              <a:lnSpc>
                <a:spcPct val="120000"/>
              </a:lnSpc>
              <a:spcBef>
                <a:spcPts val="0"/>
              </a:spcBef>
              <a:buNone/>
              <a:defRPr/>
            </a:pPr>
            <a:endParaRPr lang="en-US" sz="2800" dirty="0">
              <a:latin typeface="Arial Narrow" pitchFamily="34" charset="0"/>
            </a:endParaRPr>
          </a:p>
        </p:txBody>
      </p:sp>
      <p:sp>
        <p:nvSpPr>
          <p:cNvPr id="2" name="Slide Number Placeholder 1"/>
          <p:cNvSpPr>
            <a:spLocks noGrp="1"/>
          </p:cNvSpPr>
          <p:nvPr>
            <p:ph type="sldNum" sz="quarter" idx="12"/>
          </p:nvPr>
        </p:nvSpPr>
        <p:spPr/>
        <p:txBody>
          <a:bodyPr/>
          <a:lstStyle/>
          <a:p>
            <a:fld id="{35A40E3C-D099-4FD6-9521-3112C0DD2A3A}" type="slidenum">
              <a:rPr lang="en-US" smtClean="0"/>
              <a:t>28</a:t>
            </a:fld>
            <a:endParaRPr lang="en-US"/>
          </a:p>
        </p:txBody>
      </p:sp>
    </p:spTree>
    <p:extLst>
      <p:ext uri="{BB962C8B-B14F-4D97-AF65-F5344CB8AC3E}">
        <p14:creationId xmlns:p14="http://schemas.microsoft.com/office/powerpoint/2010/main" val="182271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18222" y="22123"/>
            <a:ext cx="8808572" cy="548703"/>
          </a:xfrm>
        </p:spPr>
        <p:txBody>
          <a:bodyPr lIns="91577" tIns="45789" rIns="91577" bIns="45789">
            <a:noAutofit/>
          </a:bodyPr>
          <a:lstStyle/>
          <a:p>
            <a:pPr>
              <a:lnSpc>
                <a:spcPct val="111000"/>
              </a:lnSpc>
              <a:defRPr/>
            </a:pPr>
            <a:r>
              <a:rPr lang="en-US" sz="4000" b="1" dirty="0" smtClean="0">
                <a:solidFill>
                  <a:srgbClr val="006600"/>
                </a:solidFill>
                <a:latin typeface="Arial Narrow" pitchFamily="34" charset="0"/>
                <a:ea typeface="+mn-ea"/>
                <a:cs typeface="+mn-cs"/>
              </a:rPr>
              <a:t>RAM</a:t>
            </a:r>
            <a:endParaRPr lang="en-US" sz="4000" b="1" dirty="0">
              <a:solidFill>
                <a:srgbClr val="006600"/>
              </a:solidFill>
              <a:latin typeface="Arial Narrow" pitchFamily="34" charset="0"/>
              <a:ea typeface="+mn-ea"/>
              <a:cs typeface="+mn-cs"/>
            </a:endParaRPr>
          </a:p>
        </p:txBody>
      </p:sp>
      <p:sp>
        <p:nvSpPr>
          <p:cNvPr id="30723" name="Content Placeholder 2"/>
          <p:cNvSpPr>
            <a:spLocks noGrp="1"/>
          </p:cNvSpPr>
          <p:nvPr>
            <p:ph idx="1"/>
          </p:nvPr>
        </p:nvSpPr>
        <p:spPr>
          <a:xfrm>
            <a:off x="533400" y="1066175"/>
            <a:ext cx="8482682" cy="5757412"/>
          </a:xfrm>
        </p:spPr>
        <p:txBody>
          <a:bodyPr lIns="91577" tIns="45789" rIns="91577" bIns="45789">
            <a:normAutofit/>
          </a:bodyPr>
          <a:lstStyle/>
          <a:p>
            <a:pPr marL="365723" indent="-283435" algn="just">
              <a:lnSpc>
                <a:spcPct val="120000"/>
              </a:lnSpc>
              <a:spcBef>
                <a:spcPts val="0"/>
              </a:spcBef>
              <a:buFont typeface="Wingdings 2"/>
              <a:buChar char=""/>
              <a:defRPr/>
            </a:pPr>
            <a:r>
              <a:rPr lang="en-US" sz="2400" dirty="0" smtClean="0">
                <a:latin typeface="Arial Narrow" pitchFamily="34" charset="0"/>
              </a:rPr>
              <a:t>The </a:t>
            </a:r>
            <a:r>
              <a:rPr lang="en-US" sz="2400" dirty="0" smtClean="0">
                <a:solidFill>
                  <a:srgbClr val="C00000"/>
                </a:solidFill>
                <a:latin typeface="Arial Narrow" pitchFamily="34" charset="0"/>
              </a:rPr>
              <a:t>static RAM </a:t>
            </a:r>
            <a:r>
              <a:rPr lang="en-US" sz="2400" dirty="0" smtClean="0">
                <a:latin typeface="Arial Narrow" pitchFamily="34" charset="0"/>
              </a:rPr>
              <a:t>consists essentially of internal </a:t>
            </a:r>
            <a:r>
              <a:rPr lang="en-US" sz="2400" dirty="0" smtClean="0">
                <a:solidFill>
                  <a:srgbClr val="C00000"/>
                </a:solidFill>
                <a:latin typeface="Arial Narrow" pitchFamily="34" charset="0"/>
              </a:rPr>
              <a:t>flip-flops</a:t>
            </a:r>
            <a:r>
              <a:rPr lang="en-US" sz="2400" dirty="0" smtClean="0">
                <a:latin typeface="Arial Narrow" pitchFamily="34" charset="0"/>
              </a:rPr>
              <a:t> that store the binary information. </a:t>
            </a:r>
          </a:p>
          <a:p>
            <a:pPr marL="765773" lvl="1" indent="-283435" algn="just">
              <a:lnSpc>
                <a:spcPct val="120000"/>
              </a:lnSpc>
              <a:spcBef>
                <a:spcPts val="0"/>
              </a:spcBef>
              <a:buFont typeface="Wingdings 2"/>
              <a:buChar char=""/>
              <a:defRPr/>
            </a:pPr>
            <a:r>
              <a:rPr lang="en-US" sz="2000" dirty="0" smtClean="0">
                <a:latin typeface="Arial Narrow" pitchFamily="34" charset="0"/>
              </a:rPr>
              <a:t>The stored information remains valid as long as power is applied to the unit. </a:t>
            </a:r>
          </a:p>
          <a:p>
            <a:pPr marL="365723" indent="-283435" algn="just">
              <a:lnSpc>
                <a:spcPct val="120000"/>
              </a:lnSpc>
              <a:spcBef>
                <a:spcPts val="0"/>
              </a:spcBef>
              <a:buFont typeface="Wingdings 2"/>
              <a:buChar char=""/>
              <a:defRPr/>
            </a:pPr>
            <a:r>
              <a:rPr lang="en-US" sz="2400" dirty="0" smtClean="0">
                <a:latin typeface="Arial Narrow" pitchFamily="34" charset="0"/>
              </a:rPr>
              <a:t>The </a:t>
            </a:r>
            <a:r>
              <a:rPr lang="en-US" sz="2400" dirty="0" smtClean="0">
                <a:solidFill>
                  <a:srgbClr val="C00000"/>
                </a:solidFill>
                <a:latin typeface="Arial Narrow" pitchFamily="34" charset="0"/>
              </a:rPr>
              <a:t>dynamic RAM </a:t>
            </a:r>
            <a:r>
              <a:rPr lang="en-US" sz="2400" dirty="0" smtClean="0">
                <a:latin typeface="Arial Narrow" pitchFamily="34" charset="0"/>
              </a:rPr>
              <a:t>stores the binary information in the form of electric charges that are applied to </a:t>
            </a:r>
            <a:r>
              <a:rPr lang="en-US" sz="2400" dirty="0" smtClean="0">
                <a:solidFill>
                  <a:srgbClr val="C00000"/>
                </a:solidFill>
                <a:latin typeface="Arial Narrow" pitchFamily="34" charset="0"/>
              </a:rPr>
              <a:t>capacitors</a:t>
            </a:r>
            <a:r>
              <a:rPr lang="en-US" sz="2400" dirty="0" smtClean="0">
                <a:latin typeface="Arial Narrow" pitchFamily="34" charset="0"/>
              </a:rPr>
              <a:t>. </a:t>
            </a:r>
          </a:p>
          <a:p>
            <a:pPr marL="765773" lvl="1" indent="-283435" algn="just">
              <a:lnSpc>
                <a:spcPct val="120000"/>
              </a:lnSpc>
              <a:spcBef>
                <a:spcPts val="0"/>
              </a:spcBef>
              <a:buFont typeface="Wingdings 2"/>
              <a:buChar char=""/>
              <a:defRPr/>
            </a:pPr>
            <a:r>
              <a:rPr lang="en-US" sz="2000" dirty="0" smtClean="0">
                <a:latin typeface="Arial Narrow" pitchFamily="34" charset="0"/>
              </a:rPr>
              <a:t>The capacitors are provided inside the chip by MOS transistors. the capacitors must be periodically recharged by refreshing the dynamic memory.</a:t>
            </a:r>
          </a:p>
          <a:p>
            <a:pPr marL="482338" lvl="1" indent="0" algn="just">
              <a:lnSpc>
                <a:spcPct val="120000"/>
              </a:lnSpc>
              <a:spcBef>
                <a:spcPts val="0"/>
              </a:spcBef>
              <a:buNone/>
              <a:defRPr/>
            </a:pPr>
            <a:endParaRPr lang="en-US" sz="2000" dirty="0" smtClean="0">
              <a:latin typeface="Arial Narrow" pitchFamily="34" charset="0"/>
            </a:endParaRPr>
          </a:p>
          <a:p>
            <a:pPr marL="365723" indent="-283435" algn="just">
              <a:lnSpc>
                <a:spcPct val="120000"/>
              </a:lnSpc>
              <a:spcBef>
                <a:spcPts val="0"/>
              </a:spcBef>
              <a:buFont typeface="Wingdings 2"/>
              <a:buChar char=""/>
              <a:defRPr/>
            </a:pPr>
            <a:r>
              <a:rPr lang="en-US" sz="2400" u="sng" dirty="0" smtClean="0">
                <a:latin typeface="Arial Narrow" pitchFamily="34" charset="0"/>
              </a:rPr>
              <a:t>The dynamic RAM offers reduced power consumption and larger storage capacity in a single memory chip. </a:t>
            </a:r>
          </a:p>
          <a:p>
            <a:pPr marL="365723" indent="-283435" algn="just">
              <a:lnSpc>
                <a:spcPct val="120000"/>
              </a:lnSpc>
              <a:spcBef>
                <a:spcPts val="0"/>
              </a:spcBef>
              <a:buFont typeface="Wingdings 2"/>
              <a:buChar char=""/>
              <a:defRPr/>
            </a:pPr>
            <a:r>
              <a:rPr lang="en-US" sz="2400" u="sng" dirty="0" smtClean="0">
                <a:latin typeface="Arial Narrow" pitchFamily="34" charset="0"/>
              </a:rPr>
              <a:t>The static RAM is easier to use and has shorter read and write cycles.</a:t>
            </a:r>
          </a:p>
        </p:txBody>
      </p:sp>
      <p:sp>
        <p:nvSpPr>
          <p:cNvPr id="2" name="Slide Number Placeholder 1"/>
          <p:cNvSpPr>
            <a:spLocks noGrp="1"/>
          </p:cNvSpPr>
          <p:nvPr>
            <p:ph type="sldNum" sz="quarter" idx="12"/>
          </p:nvPr>
        </p:nvSpPr>
        <p:spPr/>
        <p:txBody>
          <a:bodyPr/>
          <a:lstStyle/>
          <a:p>
            <a:fld id="{35A40E3C-D099-4FD6-9521-3112C0DD2A3A}" type="slidenum">
              <a:rPr lang="en-US" smtClean="0"/>
              <a:t>29</a:t>
            </a:fld>
            <a:endParaRPr lang="en-US"/>
          </a:p>
        </p:txBody>
      </p:sp>
    </p:spTree>
    <p:extLst>
      <p:ext uri="{BB962C8B-B14F-4D97-AF65-F5344CB8AC3E}">
        <p14:creationId xmlns:p14="http://schemas.microsoft.com/office/powerpoint/2010/main" val="829189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sys\Downloads\SIST_17-7-201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5464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412" y="17206"/>
            <a:ext cx="7480476"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35A40E3C-D099-4FD6-9521-3112C0DD2A3A}" type="slidenum">
              <a:rPr lang="en-US" smtClean="0"/>
              <a:t>3</a:t>
            </a:fld>
            <a:endParaRPr lang="en-US"/>
          </a:p>
        </p:txBody>
      </p:sp>
    </p:spTree>
    <p:extLst>
      <p:ext uri="{BB962C8B-B14F-4D97-AF65-F5344CB8AC3E}">
        <p14:creationId xmlns:p14="http://schemas.microsoft.com/office/powerpoint/2010/main" val="38537767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40344" y="22123"/>
            <a:ext cx="8808572" cy="548703"/>
          </a:xfrm>
        </p:spPr>
        <p:txBody>
          <a:bodyPr lIns="91577" tIns="45789" rIns="91577" bIns="45789">
            <a:noAutofit/>
          </a:bodyPr>
          <a:lstStyle/>
          <a:p>
            <a:pPr>
              <a:lnSpc>
                <a:spcPct val="111000"/>
              </a:lnSpc>
              <a:defRPr/>
            </a:pPr>
            <a:r>
              <a:rPr lang="en-US" sz="4000" b="1" dirty="0">
                <a:solidFill>
                  <a:srgbClr val="006600"/>
                </a:solidFill>
                <a:latin typeface="Arial Narrow" pitchFamily="34" charset="0"/>
                <a:ea typeface="+mn-ea"/>
                <a:cs typeface="+mn-cs"/>
              </a:rPr>
              <a:t>ROM</a:t>
            </a:r>
          </a:p>
        </p:txBody>
      </p:sp>
      <p:sp>
        <p:nvSpPr>
          <p:cNvPr id="31747" name="Content Placeholder 2"/>
          <p:cNvSpPr>
            <a:spLocks noGrp="1"/>
          </p:cNvSpPr>
          <p:nvPr>
            <p:ph idx="1"/>
          </p:nvPr>
        </p:nvSpPr>
        <p:spPr>
          <a:xfrm>
            <a:off x="457200" y="990600"/>
            <a:ext cx="8228328" cy="5867400"/>
          </a:xfrm>
        </p:spPr>
        <p:txBody>
          <a:bodyPr lIns="91577" tIns="45789" rIns="91577" bIns="45789">
            <a:normAutofit lnSpcReduction="10000"/>
          </a:bodyPr>
          <a:lstStyle/>
          <a:p>
            <a:pPr marL="365723" indent="-283435" algn="just">
              <a:lnSpc>
                <a:spcPct val="150000"/>
              </a:lnSpc>
              <a:spcBef>
                <a:spcPts val="0"/>
              </a:spcBef>
              <a:buFont typeface="Wingdings 2"/>
              <a:buChar char=""/>
              <a:defRPr/>
            </a:pPr>
            <a:r>
              <a:rPr lang="en-US" sz="2400" dirty="0" smtClean="0">
                <a:solidFill>
                  <a:srgbClr val="C00000"/>
                </a:solidFill>
                <a:latin typeface="Arial Narrow" pitchFamily="34" charset="0"/>
              </a:rPr>
              <a:t>Most of the main memory </a:t>
            </a:r>
            <a:r>
              <a:rPr lang="en-US" sz="2400" dirty="0" smtClean="0">
                <a:latin typeface="Arial Narrow" pitchFamily="34" charset="0"/>
              </a:rPr>
              <a:t>in a general-purpose computer is made up of </a:t>
            </a:r>
            <a:r>
              <a:rPr lang="en-US" sz="2400" dirty="0" smtClean="0">
                <a:solidFill>
                  <a:srgbClr val="C00000"/>
                </a:solidFill>
                <a:latin typeface="Arial Narrow" pitchFamily="34" charset="0"/>
              </a:rPr>
              <a:t>RAM integrated circuit ch</a:t>
            </a:r>
            <a:r>
              <a:rPr lang="en-US" sz="2400" dirty="0" smtClean="0">
                <a:latin typeface="Arial Narrow" pitchFamily="34" charset="0"/>
              </a:rPr>
              <a:t>ips, but a </a:t>
            </a:r>
            <a:r>
              <a:rPr lang="en-US" sz="2400" dirty="0" smtClean="0">
                <a:solidFill>
                  <a:srgbClr val="C00000"/>
                </a:solidFill>
                <a:latin typeface="Arial Narrow" pitchFamily="34" charset="0"/>
              </a:rPr>
              <a:t>portion of the memory may be constructed with ROM chips. </a:t>
            </a:r>
          </a:p>
          <a:p>
            <a:pPr marL="365723" indent="-283435" algn="just">
              <a:lnSpc>
                <a:spcPct val="150000"/>
              </a:lnSpc>
              <a:spcBef>
                <a:spcPts val="0"/>
              </a:spcBef>
              <a:buFont typeface="Wingdings 2"/>
              <a:buChar char=""/>
              <a:defRPr/>
            </a:pPr>
            <a:r>
              <a:rPr lang="en-US" sz="2400" dirty="0" smtClean="0">
                <a:latin typeface="Arial Narrow" pitchFamily="34" charset="0"/>
              </a:rPr>
              <a:t>Originally, </a:t>
            </a:r>
            <a:r>
              <a:rPr lang="en-US" sz="2400" dirty="0" smtClean="0">
                <a:solidFill>
                  <a:srgbClr val="C00000"/>
                </a:solidFill>
                <a:latin typeface="Arial Narrow" pitchFamily="34" charset="0"/>
              </a:rPr>
              <a:t>RAM</a:t>
            </a:r>
            <a:r>
              <a:rPr lang="en-US" sz="2400" dirty="0" smtClean="0">
                <a:latin typeface="Arial Narrow" pitchFamily="34" charset="0"/>
              </a:rPr>
              <a:t> was used to refer to a random-access memory, but now it is used to designate a </a:t>
            </a:r>
            <a:r>
              <a:rPr lang="en-US" sz="2400" dirty="0" smtClean="0">
                <a:solidFill>
                  <a:srgbClr val="C00000"/>
                </a:solidFill>
                <a:latin typeface="Arial Narrow" pitchFamily="34" charset="0"/>
              </a:rPr>
              <a:t>read/write memory </a:t>
            </a:r>
            <a:r>
              <a:rPr lang="en-US" sz="2400" dirty="0" smtClean="0">
                <a:latin typeface="Arial Narrow" pitchFamily="34" charset="0"/>
              </a:rPr>
              <a:t>to distinguish it from a read-only memory, although ROM is also random access. </a:t>
            </a:r>
          </a:p>
          <a:p>
            <a:pPr marL="365723" indent="-283435" algn="just">
              <a:lnSpc>
                <a:spcPct val="150000"/>
              </a:lnSpc>
              <a:spcBef>
                <a:spcPts val="0"/>
              </a:spcBef>
              <a:buFont typeface="Wingdings 2"/>
              <a:buChar char=""/>
              <a:defRPr/>
            </a:pPr>
            <a:r>
              <a:rPr lang="en-US" sz="2400" dirty="0" smtClean="0">
                <a:solidFill>
                  <a:srgbClr val="C00000"/>
                </a:solidFill>
                <a:latin typeface="Arial Narrow" pitchFamily="34" charset="0"/>
              </a:rPr>
              <a:t>RAM is used for </a:t>
            </a:r>
            <a:r>
              <a:rPr lang="en-US" sz="2400" dirty="0" smtClean="0">
                <a:latin typeface="Arial Narrow" pitchFamily="34" charset="0"/>
              </a:rPr>
              <a:t>storing the bulk of the programs and data that are </a:t>
            </a:r>
            <a:r>
              <a:rPr lang="en-US" sz="2400" dirty="0" smtClean="0">
                <a:solidFill>
                  <a:srgbClr val="C00000"/>
                </a:solidFill>
                <a:latin typeface="Arial Narrow" pitchFamily="34" charset="0"/>
              </a:rPr>
              <a:t>subject to change</a:t>
            </a:r>
            <a:r>
              <a:rPr lang="en-US" sz="2400" dirty="0" smtClean="0">
                <a:latin typeface="Arial Narrow" pitchFamily="34" charset="0"/>
              </a:rPr>
              <a:t>. </a:t>
            </a:r>
          </a:p>
          <a:p>
            <a:pPr marL="365723" indent="-283435" algn="just">
              <a:lnSpc>
                <a:spcPct val="150000"/>
              </a:lnSpc>
              <a:spcBef>
                <a:spcPts val="0"/>
              </a:spcBef>
              <a:buFont typeface="Wingdings 2"/>
              <a:buChar char=""/>
              <a:defRPr/>
            </a:pPr>
            <a:r>
              <a:rPr lang="en-US" sz="2400" dirty="0" smtClean="0">
                <a:solidFill>
                  <a:srgbClr val="C00000"/>
                </a:solidFill>
                <a:latin typeface="Arial Narrow" pitchFamily="34" charset="0"/>
              </a:rPr>
              <a:t>ROM </a:t>
            </a:r>
            <a:r>
              <a:rPr lang="en-US" sz="2400" dirty="0" smtClean="0">
                <a:latin typeface="Arial Narrow" pitchFamily="34" charset="0"/>
              </a:rPr>
              <a:t>is used for </a:t>
            </a:r>
            <a:r>
              <a:rPr lang="en-US" sz="2400" dirty="0" smtClean="0">
                <a:solidFill>
                  <a:srgbClr val="C00000"/>
                </a:solidFill>
                <a:latin typeface="Arial Narrow" pitchFamily="34" charset="0"/>
              </a:rPr>
              <a:t>storing programs that are permanently resident in the computer</a:t>
            </a:r>
            <a:r>
              <a:rPr lang="en-US" sz="2400" dirty="0" smtClean="0">
                <a:latin typeface="Arial Narrow" pitchFamily="34" charset="0"/>
              </a:rPr>
              <a:t> and for tables of constants that do not change in value once the production of the computer is completed</a:t>
            </a:r>
          </a:p>
        </p:txBody>
      </p:sp>
      <p:sp>
        <p:nvSpPr>
          <p:cNvPr id="2" name="Slide Number Placeholder 1"/>
          <p:cNvSpPr>
            <a:spLocks noGrp="1"/>
          </p:cNvSpPr>
          <p:nvPr>
            <p:ph type="sldNum" sz="quarter" idx="12"/>
          </p:nvPr>
        </p:nvSpPr>
        <p:spPr/>
        <p:txBody>
          <a:bodyPr/>
          <a:lstStyle/>
          <a:p>
            <a:fld id="{35A40E3C-D099-4FD6-9521-3112C0DD2A3A}" type="slidenum">
              <a:rPr lang="en-US" smtClean="0"/>
              <a:t>30</a:t>
            </a:fld>
            <a:endParaRPr lang="en-US"/>
          </a:p>
        </p:txBody>
      </p:sp>
    </p:spTree>
    <p:extLst>
      <p:ext uri="{BB962C8B-B14F-4D97-AF65-F5344CB8AC3E}">
        <p14:creationId xmlns:p14="http://schemas.microsoft.com/office/powerpoint/2010/main" val="3089194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35428" y="9832"/>
            <a:ext cx="8808572" cy="548703"/>
          </a:xfrm>
        </p:spPr>
        <p:txBody>
          <a:bodyPr lIns="91577" tIns="45789" rIns="91577" bIns="45789">
            <a:noAutofit/>
          </a:bodyPr>
          <a:lstStyle/>
          <a:p>
            <a:pPr>
              <a:lnSpc>
                <a:spcPct val="111000"/>
              </a:lnSpc>
              <a:defRPr/>
            </a:pPr>
            <a:r>
              <a:rPr lang="en-US" sz="4000" b="1" dirty="0" smtClean="0">
                <a:solidFill>
                  <a:srgbClr val="006600"/>
                </a:solidFill>
                <a:latin typeface="Arial Narrow" pitchFamily="34" charset="0"/>
                <a:ea typeface="+mn-ea"/>
                <a:cs typeface="+mn-cs"/>
              </a:rPr>
              <a:t>BOOTSTRAP LOADER</a:t>
            </a:r>
            <a:endParaRPr lang="en-US" sz="4000" b="1" dirty="0">
              <a:solidFill>
                <a:srgbClr val="006600"/>
              </a:solidFill>
              <a:latin typeface="Arial Narrow" pitchFamily="34" charset="0"/>
              <a:ea typeface="+mn-ea"/>
              <a:cs typeface="+mn-cs"/>
            </a:endParaRPr>
          </a:p>
        </p:txBody>
      </p:sp>
      <p:sp>
        <p:nvSpPr>
          <p:cNvPr id="32771" name="Content Placeholder 2"/>
          <p:cNvSpPr>
            <a:spLocks noGrp="1"/>
          </p:cNvSpPr>
          <p:nvPr>
            <p:ph idx="1"/>
          </p:nvPr>
        </p:nvSpPr>
        <p:spPr>
          <a:xfrm>
            <a:off x="228600" y="1066800"/>
            <a:ext cx="8692947" cy="5397971"/>
          </a:xfrm>
        </p:spPr>
        <p:txBody>
          <a:bodyPr lIns="91577" tIns="45789" rIns="91577" bIns="45789">
            <a:noAutofit/>
          </a:bodyPr>
          <a:lstStyle/>
          <a:p>
            <a:pPr marL="365723" indent="-283435" algn="just">
              <a:spcBef>
                <a:spcPts val="600"/>
              </a:spcBef>
              <a:buFont typeface="Wingdings 2"/>
              <a:buChar char=""/>
              <a:defRPr/>
            </a:pPr>
            <a:r>
              <a:rPr lang="en-US" sz="2200" dirty="0">
                <a:latin typeface="Arial Narrow" pitchFamily="34" charset="0"/>
              </a:rPr>
              <a:t>Among other things, the </a:t>
            </a:r>
            <a:r>
              <a:rPr lang="en-US" sz="2200" dirty="0">
                <a:solidFill>
                  <a:srgbClr val="C00000"/>
                </a:solidFill>
                <a:latin typeface="Arial Narrow" pitchFamily="34" charset="0"/>
              </a:rPr>
              <a:t>ROM portion of main memory </a:t>
            </a:r>
            <a:r>
              <a:rPr lang="en-US" sz="2200" dirty="0">
                <a:latin typeface="Arial Narrow" pitchFamily="34" charset="0"/>
              </a:rPr>
              <a:t>is needed for storing an </a:t>
            </a:r>
            <a:r>
              <a:rPr lang="en-US" sz="2200" dirty="0">
                <a:solidFill>
                  <a:srgbClr val="C00000"/>
                </a:solidFill>
                <a:latin typeface="Arial Narrow" pitchFamily="34" charset="0"/>
              </a:rPr>
              <a:t>initial program called a bootstrap loader</a:t>
            </a:r>
            <a:r>
              <a:rPr lang="en-US" sz="2200" dirty="0">
                <a:latin typeface="Arial Narrow" pitchFamily="34" charset="0"/>
              </a:rPr>
              <a:t>. </a:t>
            </a:r>
          </a:p>
          <a:p>
            <a:pPr marL="365723" indent="-283435" algn="just">
              <a:spcBef>
                <a:spcPts val="600"/>
              </a:spcBef>
              <a:buFont typeface="Wingdings 2"/>
              <a:buChar char=""/>
              <a:defRPr/>
            </a:pPr>
            <a:r>
              <a:rPr lang="en-US" sz="2200" dirty="0">
                <a:solidFill>
                  <a:srgbClr val="C00000"/>
                </a:solidFill>
                <a:latin typeface="Arial Narrow" pitchFamily="34" charset="0"/>
              </a:rPr>
              <a:t>The bootstrap loader is a program whose </a:t>
            </a:r>
            <a:r>
              <a:rPr lang="en-US" sz="2200" dirty="0">
                <a:latin typeface="Arial Narrow" pitchFamily="34" charset="0"/>
              </a:rPr>
              <a:t>function is to start the computer </a:t>
            </a:r>
            <a:r>
              <a:rPr lang="en-US" sz="2200" dirty="0">
                <a:solidFill>
                  <a:srgbClr val="C00000"/>
                </a:solidFill>
                <a:latin typeface="Arial Narrow" pitchFamily="34" charset="0"/>
              </a:rPr>
              <a:t>software operating when power is turned on</a:t>
            </a:r>
            <a:r>
              <a:rPr lang="en-US" sz="2200" dirty="0">
                <a:latin typeface="Arial Narrow" pitchFamily="34" charset="0"/>
              </a:rPr>
              <a:t>. Since RAM is volatile, its contents are destroyed when power is turned off. The contents of ROM remain unchanged after power is turned off and on again. </a:t>
            </a:r>
          </a:p>
          <a:p>
            <a:pPr marL="365723" indent="-283435" algn="just">
              <a:spcBef>
                <a:spcPts val="600"/>
              </a:spcBef>
              <a:buFont typeface="Wingdings 2"/>
              <a:buChar char=""/>
              <a:defRPr/>
            </a:pPr>
            <a:r>
              <a:rPr lang="en-US" sz="2200" dirty="0">
                <a:latin typeface="Arial Narrow" pitchFamily="34" charset="0"/>
              </a:rPr>
              <a:t>The startup of a computer consists of turning the power on and starting the execution of an initial program. Thus when </a:t>
            </a:r>
            <a:r>
              <a:rPr lang="en-US" sz="2200" dirty="0">
                <a:solidFill>
                  <a:srgbClr val="C00000"/>
                </a:solidFill>
                <a:latin typeface="Arial Narrow" pitchFamily="34" charset="0"/>
              </a:rPr>
              <a:t>power is turned on, the hardware of the computer sets the program counter to the first address of the bootstrap loader. </a:t>
            </a:r>
          </a:p>
          <a:p>
            <a:pPr marL="365723" indent="-283435" algn="just">
              <a:spcBef>
                <a:spcPts val="600"/>
              </a:spcBef>
              <a:buFont typeface="Wingdings 2"/>
              <a:buChar char=""/>
              <a:defRPr/>
            </a:pPr>
            <a:r>
              <a:rPr lang="en-US" sz="2200" dirty="0">
                <a:latin typeface="Arial Narrow" pitchFamily="34" charset="0"/>
              </a:rPr>
              <a:t>The bootstrap program loads a portion of the operating system from disk to main memory and control is then transferred to the operating system, which prepares the computer for general use.</a:t>
            </a:r>
          </a:p>
          <a:p>
            <a:pPr marL="365723" indent="-283435" algn="just">
              <a:spcBef>
                <a:spcPts val="600"/>
              </a:spcBef>
              <a:buFont typeface="Wingdings 2"/>
              <a:buChar char=""/>
              <a:defRPr/>
            </a:pPr>
            <a:r>
              <a:rPr lang="en-US" sz="2200" dirty="0">
                <a:solidFill>
                  <a:srgbClr val="C00000"/>
                </a:solidFill>
                <a:latin typeface="Arial Narrow" pitchFamily="34" charset="0"/>
              </a:rPr>
              <a:t>RAM and ROM chips are available in a variety of sizes</a:t>
            </a:r>
            <a:r>
              <a:rPr lang="en-US" sz="2200" dirty="0">
                <a:latin typeface="Arial Narrow" pitchFamily="34" charset="0"/>
              </a:rPr>
              <a:t>. If the memory needed for the computer is larger than the capacity of one chip, it is necessary to combine a number of chips to form the required memory size.</a:t>
            </a:r>
          </a:p>
        </p:txBody>
      </p:sp>
      <p:sp>
        <p:nvSpPr>
          <p:cNvPr id="2" name="Slide Number Placeholder 1"/>
          <p:cNvSpPr>
            <a:spLocks noGrp="1"/>
          </p:cNvSpPr>
          <p:nvPr>
            <p:ph type="sldNum" sz="quarter" idx="12"/>
          </p:nvPr>
        </p:nvSpPr>
        <p:spPr/>
        <p:txBody>
          <a:bodyPr/>
          <a:lstStyle/>
          <a:p>
            <a:fld id="{35A40E3C-D099-4FD6-9521-3112C0DD2A3A}" type="slidenum">
              <a:rPr lang="en-US" smtClean="0"/>
              <a:t>31</a:t>
            </a:fld>
            <a:endParaRPr lang="en-US"/>
          </a:p>
        </p:txBody>
      </p:sp>
    </p:spTree>
    <p:extLst>
      <p:ext uri="{BB962C8B-B14F-4D97-AF65-F5344CB8AC3E}">
        <p14:creationId xmlns:p14="http://schemas.microsoft.com/office/powerpoint/2010/main" val="2945374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35428" y="0"/>
            <a:ext cx="8808572" cy="1048103"/>
          </a:xfrm>
        </p:spPr>
        <p:txBody>
          <a:bodyPr lIns="91577" tIns="45789" rIns="91577" bIns="45789">
            <a:normAutofit fontScale="90000"/>
          </a:bodyPr>
          <a:lstStyle/>
          <a:p>
            <a:pPr>
              <a:defRPr/>
            </a:pPr>
            <a:r>
              <a:rPr lang="en-US" altLang="ko-KR" b="1" dirty="0" smtClean="0">
                <a:solidFill>
                  <a:srgbClr val="006600"/>
                </a:solidFill>
                <a:latin typeface="Arial Narrow" pitchFamily="34" charset="0"/>
                <a:ea typeface="+mn-ea"/>
                <a:cs typeface="+mn-cs"/>
              </a:rPr>
              <a:t>RAM AND ROM CHIPS</a:t>
            </a:r>
            <a:r>
              <a:rPr lang="en-US" altLang="ko-KR" dirty="0" smtClean="0">
                <a:solidFill>
                  <a:schemeClr val="tx2">
                    <a:satMod val="130000"/>
                  </a:schemeClr>
                </a:solidFill>
              </a:rPr>
              <a:t/>
            </a:r>
            <a:br>
              <a:rPr lang="en-US" altLang="ko-KR" dirty="0" smtClean="0">
                <a:solidFill>
                  <a:schemeClr val="tx2">
                    <a:satMod val="130000"/>
                  </a:schemeClr>
                </a:solidFill>
              </a:rPr>
            </a:br>
            <a:endParaRPr lang="en-US" dirty="0" smtClean="0">
              <a:solidFill>
                <a:schemeClr val="tx2">
                  <a:satMod val="130000"/>
                </a:schemeClr>
              </a:solidFill>
            </a:endParaRPr>
          </a:p>
        </p:txBody>
      </p:sp>
      <p:sp>
        <p:nvSpPr>
          <p:cNvPr id="33795" name="Content Placeholder 2"/>
          <p:cNvSpPr>
            <a:spLocks noGrp="1"/>
          </p:cNvSpPr>
          <p:nvPr>
            <p:ph idx="1"/>
          </p:nvPr>
        </p:nvSpPr>
        <p:spPr>
          <a:xfrm>
            <a:off x="381000" y="990600"/>
            <a:ext cx="8610600" cy="5676299"/>
          </a:xfrm>
        </p:spPr>
        <p:txBody>
          <a:bodyPr lIns="91577" tIns="45789" rIns="91577" bIns="45789">
            <a:normAutofit fontScale="92500" lnSpcReduction="20000"/>
          </a:bodyPr>
          <a:lstStyle/>
          <a:p>
            <a:pPr marL="365723" indent="-283435" algn="just">
              <a:lnSpc>
                <a:spcPct val="150000"/>
              </a:lnSpc>
              <a:spcBef>
                <a:spcPts val="600"/>
              </a:spcBef>
              <a:buFont typeface="Wingdings 2"/>
              <a:buChar char=""/>
              <a:defRPr/>
            </a:pPr>
            <a:r>
              <a:rPr lang="en-US" sz="2400" dirty="0" smtClean="0">
                <a:latin typeface="Arial Narrow" pitchFamily="34" charset="0"/>
              </a:rPr>
              <a:t>A </a:t>
            </a:r>
            <a:r>
              <a:rPr lang="en-US" sz="2400" dirty="0" smtClean="0">
                <a:solidFill>
                  <a:srgbClr val="C00000"/>
                </a:solidFill>
                <a:latin typeface="Arial Narrow" pitchFamily="34" charset="0"/>
              </a:rPr>
              <a:t>RAM chip is better suited for communication with the CPU </a:t>
            </a:r>
            <a:r>
              <a:rPr lang="en-US" sz="2400" dirty="0" smtClean="0">
                <a:latin typeface="Arial Narrow" pitchFamily="34" charset="0"/>
              </a:rPr>
              <a:t>if it has one or more </a:t>
            </a:r>
            <a:r>
              <a:rPr lang="en-US" sz="2400" dirty="0" smtClean="0">
                <a:solidFill>
                  <a:srgbClr val="C00000"/>
                </a:solidFill>
                <a:latin typeface="Arial Narrow" pitchFamily="34" charset="0"/>
              </a:rPr>
              <a:t>control inputs, that select the chip only when needed</a:t>
            </a:r>
            <a:r>
              <a:rPr lang="en-US" sz="2400" dirty="0" smtClean="0">
                <a:latin typeface="Arial Narrow" pitchFamily="34" charset="0"/>
              </a:rPr>
              <a:t>. </a:t>
            </a:r>
          </a:p>
          <a:p>
            <a:pPr marL="365723" indent="-283435" algn="just">
              <a:lnSpc>
                <a:spcPct val="150000"/>
              </a:lnSpc>
              <a:spcBef>
                <a:spcPts val="600"/>
              </a:spcBef>
              <a:buFont typeface="Wingdings 2"/>
              <a:buChar char=""/>
              <a:defRPr/>
            </a:pPr>
            <a:r>
              <a:rPr lang="en-US" sz="2400" dirty="0" smtClean="0">
                <a:latin typeface="Arial Narrow" pitchFamily="34" charset="0"/>
              </a:rPr>
              <a:t>Another common feature is a </a:t>
            </a:r>
            <a:r>
              <a:rPr lang="en-US" sz="2400" dirty="0" smtClean="0">
                <a:solidFill>
                  <a:srgbClr val="C00000"/>
                </a:solidFill>
                <a:latin typeface="Arial Narrow" pitchFamily="34" charset="0"/>
              </a:rPr>
              <a:t>bidirectional data bus </a:t>
            </a:r>
            <a:r>
              <a:rPr lang="en-US" sz="2400" dirty="0" smtClean="0">
                <a:latin typeface="Arial Narrow" pitchFamily="34" charset="0"/>
              </a:rPr>
              <a:t>that allows the transfer of data either from </a:t>
            </a:r>
            <a:r>
              <a:rPr lang="en-US" sz="2400" dirty="0" smtClean="0">
                <a:solidFill>
                  <a:srgbClr val="C00000"/>
                </a:solidFill>
                <a:latin typeface="Arial Narrow" pitchFamily="34" charset="0"/>
              </a:rPr>
              <a:t>memory to CPU during a read operatio</a:t>
            </a:r>
            <a:r>
              <a:rPr lang="en-US" sz="2400" dirty="0" smtClean="0">
                <a:latin typeface="Arial Narrow" pitchFamily="34" charset="0"/>
              </a:rPr>
              <a:t>n, or from </a:t>
            </a:r>
            <a:r>
              <a:rPr lang="en-US" sz="2400" dirty="0" smtClean="0">
                <a:solidFill>
                  <a:srgbClr val="C00000"/>
                </a:solidFill>
                <a:latin typeface="Arial Narrow" pitchFamily="34" charset="0"/>
              </a:rPr>
              <a:t>CPU to memory during a write operation</a:t>
            </a:r>
            <a:r>
              <a:rPr lang="en-US" sz="2400" dirty="0" smtClean="0">
                <a:latin typeface="Arial Narrow" pitchFamily="34" charset="0"/>
              </a:rPr>
              <a:t>. </a:t>
            </a:r>
          </a:p>
          <a:p>
            <a:pPr marL="365723" indent="-283435" algn="just">
              <a:lnSpc>
                <a:spcPct val="150000"/>
              </a:lnSpc>
              <a:spcBef>
                <a:spcPts val="600"/>
              </a:spcBef>
              <a:buFont typeface="Wingdings 2"/>
              <a:buChar char=""/>
              <a:defRPr/>
            </a:pPr>
            <a:r>
              <a:rPr lang="en-US" sz="2400" dirty="0" smtClean="0">
                <a:latin typeface="Arial Narrow" pitchFamily="34" charset="0"/>
              </a:rPr>
              <a:t>A bidirectional bus can be constructed with </a:t>
            </a:r>
            <a:r>
              <a:rPr lang="en-US" sz="2400" dirty="0" smtClean="0">
                <a:solidFill>
                  <a:srgbClr val="C00000"/>
                </a:solidFill>
                <a:latin typeface="Arial Narrow" pitchFamily="34" charset="0"/>
              </a:rPr>
              <a:t>three-state buffers</a:t>
            </a:r>
            <a:r>
              <a:rPr lang="en-US" sz="2400" dirty="0" smtClean="0">
                <a:latin typeface="Arial Narrow" pitchFamily="34" charset="0"/>
              </a:rPr>
              <a:t>. A three-state buffer output can be placed in one of three possible states: </a:t>
            </a:r>
          </a:p>
          <a:p>
            <a:pPr marL="365723" indent="-283435" algn="just">
              <a:lnSpc>
                <a:spcPct val="150000"/>
              </a:lnSpc>
              <a:spcBef>
                <a:spcPts val="600"/>
              </a:spcBef>
              <a:buFont typeface="Wingdings 2"/>
              <a:buChar char=""/>
              <a:defRPr/>
            </a:pPr>
            <a:r>
              <a:rPr lang="en-US" sz="2400" dirty="0" smtClean="0">
                <a:solidFill>
                  <a:srgbClr val="C00000"/>
                </a:solidFill>
                <a:latin typeface="Arial Narrow" pitchFamily="34" charset="0"/>
              </a:rPr>
              <a:t>a signal equivalent to logic 1, a signal equivalent to logic 0, or a high impedance state. </a:t>
            </a:r>
          </a:p>
          <a:p>
            <a:pPr marL="365723" indent="-283435" algn="just">
              <a:lnSpc>
                <a:spcPct val="150000"/>
              </a:lnSpc>
              <a:spcBef>
                <a:spcPts val="600"/>
              </a:spcBef>
              <a:buFont typeface="Wingdings 2"/>
              <a:buChar char=""/>
              <a:defRPr/>
            </a:pPr>
            <a:r>
              <a:rPr lang="en-US" sz="2400" dirty="0" smtClean="0">
                <a:latin typeface="Arial Narrow" pitchFamily="34" charset="0"/>
              </a:rPr>
              <a:t>The </a:t>
            </a:r>
            <a:r>
              <a:rPr lang="en-US" sz="2400" dirty="0" smtClean="0">
                <a:solidFill>
                  <a:srgbClr val="C00000"/>
                </a:solidFill>
                <a:latin typeface="Arial Narrow" pitchFamily="34" charset="0"/>
              </a:rPr>
              <a:t>logic 1 and 0 are normal digital signals</a:t>
            </a:r>
            <a:r>
              <a:rPr lang="en-US" sz="2400" dirty="0" smtClean="0">
                <a:latin typeface="Arial Narrow" pitchFamily="34" charset="0"/>
              </a:rPr>
              <a:t>. The </a:t>
            </a:r>
            <a:r>
              <a:rPr lang="en-US" sz="2400" dirty="0" smtClean="0">
                <a:solidFill>
                  <a:srgbClr val="C00000"/>
                </a:solidFill>
                <a:latin typeface="Arial Narrow" pitchFamily="34" charset="0"/>
              </a:rPr>
              <a:t>high impedance stat</a:t>
            </a:r>
            <a:r>
              <a:rPr lang="en-US" sz="2400" dirty="0" smtClean="0">
                <a:latin typeface="Arial Narrow" pitchFamily="34" charset="0"/>
              </a:rPr>
              <a:t>e behaves like an </a:t>
            </a:r>
            <a:r>
              <a:rPr lang="en-US" sz="2400" dirty="0" smtClean="0">
                <a:solidFill>
                  <a:srgbClr val="C00000"/>
                </a:solidFill>
                <a:latin typeface="Arial Narrow" pitchFamily="34" charset="0"/>
              </a:rPr>
              <a:t>open circuit</a:t>
            </a:r>
            <a:r>
              <a:rPr lang="en-US" sz="2400" dirty="0" smtClean="0">
                <a:latin typeface="Arial Narrow" pitchFamily="34" charset="0"/>
              </a:rPr>
              <a:t>, which means that the output does not carry a signal and has no logic significance.</a:t>
            </a:r>
          </a:p>
        </p:txBody>
      </p:sp>
      <p:sp>
        <p:nvSpPr>
          <p:cNvPr id="2" name="Slide Number Placeholder 1"/>
          <p:cNvSpPr>
            <a:spLocks noGrp="1"/>
          </p:cNvSpPr>
          <p:nvPr>
            <p:ph type="sldNum" sz="quarter" idx="12"/>
          </p:nvPr>
        </p:nvSpPr>
        <p:spPr/>
        <p:txBody>
          <a:bodyPr/>
          <a:lstStyle/>
          <a:p>
            <a:fld id="{35A40E3C-D099-4FD6-9521-3112C0DD2A3A}" type="slidenum">
              <a:rPr lang="en-US" smtClean="0"/>
              <a:t>32</a:t>
            </a:fld>
            <a:endParaRPr lang="en-US"/>
          </a:p>
        </p:txBody>
      </p:sp>
    </p:spTree>
    <p:extLst>
      <p:ext uri="{BB962C8B-B14F-4D97-AF65-F5344CB8AC3E}">
        <p14:creationId xmlns:p14="http://schemas.microsoft.com/office/powerpoint/2010/main" val="1836286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58353" y="0"/>
            <a:ext cx="7748236" cy="458048"/>
          </a:xfrm>
        </p:spPr>
        <p:txBody>
          <a:bodyPr lIns="91577" tIns="45789" rIns="91577" bIns="45789"/>
          <a:lstStyle/>
          <a:p>
            <a:pPr defTabSz="761554">
              <a:lnSpc>
                <a:spcPct val="150000"/>
              </a:lnSpc>
            </a:pPr>
            <a:r>
              <a:rPr lang="en-US" altLang="ko-KR" sz="3600" b="1" dirty="0" smtClean="0">
                <a:solidFill>
                  <a:srgbClr val="006600"/>
                </a:solidFill>
                <a:latin typeface="Arial Narrow" pitchFamily="34" charset="0"/>
                <a:cs typeface="HY엽서L"/>
              </a:rPr>
              <a:t>TYPICAL RAM CHIP: </a:t>
            </a:r>
            <a:endParaRPr lang="en-US" altLang="ko-KR" sz="3600" b="1" dirty="0">
              <a:solidFill>
                <a:srgbClr val="006600"/>
              </a:solidFill>
              <a:latin typeface="Arial Narrow" pitchFamily="34" charset="0"/>
              <a:cs typeface="HY엽서L"/>
            </a:endParaRPr>
          </a:p>
        </p:txBody>
      </p:sp>
      <p:sp>
        <p:nvSpPr>
          <p:cNvPr id="40963" name="Rectangle 3"/>
          <p:cNvSpPr>
            <a:spLocks noChangeArrowheads="1"/>
          </p:cNvSpPr>
          <p:nvPr/>
        </p:nvSpPr>
        <p:spPr bwMode="auto">
          <a:xfrm>
            <a:off x="381000" y="990600"/>
            <a:ext cx="8674821" cy="1528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493" tIns="25397" rIns="63493" bIns="25397">
            <a:spAutoFit/>
          </a:bodyPr>
          <a:lstStyle/>
          <a:p>
            <a:pPr marL="285750" indent="-285750" defTabSz="761554">
              <a:lnSpc>
                <a:spcPct val="150000"/>
              </a:lnSpc>
              <a:buFont typeface="Arial" pitchFamily="34" charset="0"/>
              <a:buChar char="•"/>
            </a:pPr>
            <a:r>
              <a:rPr lang="en-US" sz="2400" dirty="0" smtClean="0">
                <a:latin typeface="Arial Narrow" pitchFamily="34" charset="0"/>
              </a:rPr>
              <a:t>The </a:t>
            </a:r>
            <a:r>
              <a:rPr lang="en-US" sz="2400" dirty="0">
                <a:latin typeface="Arial Narrow" pitchFamily="34" charset="0"/>
              </a:rPr>
              <a:t>capacity of the memory is </a:t>
            </a:r>
            <a:r>
              <a:rPr lang="en-US" sz="2400" dirty="0">
                <a:solidFill>
                  <a:srgbClr val="C00000"/>
                </a:solidFill>
                <a:latin typeface="Arial Narrow" pitchFamily="34" charset="0"/>
              </a:rPr>
              <a:t>128 words of eight bits (one byte) per word</a:t>
            </a:r>
            <a:r>
              <a:rPr lang="en-US" sz="2400" dirty="0">
                <a:latin typeface="Arial Narrow" pitchFamily="34" charset="0"/>
              </a:rPr>
              <a:t>. </a:t>
            </a:r>
          </a:p>
          <a:p>
            <a:pPr marL="285750" indent="-285750" defTabSz="761554">
              <a:lnSpc>
                <a:spcPct val="150000"/>
              </a:lnSpc>
              <a:buFont typeface="Arial" pitchFamily="34" charset="0"/>
              <a:buChar char="•"/>
            </a:pPr>
            <a:r>
              <a:rPr lang="en-US" sz="2400" dirty="0">
                <a:latin typeface="Arial Narrow" pitchFamily="34" charset="0"/>
              </a:rPr>
              <a:t>This requires a </a:t>
            </a:r>
            <a:r>
              <a:rPr lang="en-US" sz="2400" dirty="0">
                <a:solidFill>
                  <a:srgbClr val="C00000"/>
                </a:solidFill>
                <a:latin typeface="Arial Narrow" pitchFamily="34" charset="0"/>
              </a:rPr>
              <a:t>7-bit address and an 8-bit bidirectional data bus</a:t>
            </a:r>
            <a:r>
              <a:rPr lang="en-US" sz="2400" dirty="0">
                <a:latin typeface="Arial Narrow" pitchFamily="34" charset="0"/>
              </a:rPr>
              <a:t>.</a:t>
            </a:r>
          </a:p>
          <a:p>
            <a:pPr defTabSz="761554"/>
            <a:endParaRPr lang="en-US" altLang="ko-KR" sz="2400" dirty="0">
              <a:latin typeface="Arial Narrow" pitchFamily="34" charset="0"/>
              <a:cs typeface="HY엽서L"/>
            </a:endParaRPr>
          </a:p>
        </p:txBody>
      </p:sp>
      <p:grpSp>
        <p:nvGrpSpPr>
          <p:cNvPr id="2" name="Group 1"/>
          <p:cNvGrpSpPr/>
          <p:nvPr/>
        </p:nvGrpSpPr>
        <p:grpSpPr>
          <a:xfrm>
            <a:off x="599635" y="2467819"/>
            <a:ext cx="4118775" cy="1505146"/>
            <a:chOff x="2198565" y="2007142"/>
            <a:chExt cx="4824144" cy="1146712"/>
          </a:xfrm>
        </p:grpSpPr>
        <p:sp>
          <p:nvSpPr>
            <p:cNvPr id="40966" name="Line 6"/>
            <p:cNvSpPr>
              <a:spLocks noChangeShapeType="1"/>
            </p:cNvSpPr>
            <p:nvPr/>
          </p:nvSpPr>
          <p:spPr bwMode="auto">
            <a:xfrm>
              <a:off x="3359053" y="2196406"/>
              <a:ext cx="36563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sz="1400">
                <a:latin typeface="Arial Narrow" pitchFamily="34" charset="0"/>
              </a:endParaRPr>
            </a:p>
          </p:txBody>
        </p:sp>
        <p:sp>
          <p:nvSpPr>
            <p:cNvPr id="40967" name="Rectangle 7"/>
            <p:cNvSpPr>
              <a:spLocks noChangeArrowheads="1"/>
            </p:cNvSpPr>
            <p:nvPr/>
          </p:nvSpPr>
          <p:spPr bwMode="auto">
            <a:xfrm>
              <a:off x="2198566" y="2073941"/>
              <a:ext cx="1033920"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latin typeface="Arial Narrow" pitchFamily="34" charset="0"/>
                  <a:cs typeface="HY엽서L"/>
                </a:rPr>
                <a:t>Chip select 1</a:t>
              </a:r>
            </a:p>
          </p:txBody>
        </p:sp>
        <p:sp>
          <p:nvSpPr>
            <p:cNvPr id="40968" name="Line 8"/>
            <p:cNvSpPr>
              <a:spLocks noChangeShapeType="1"/>
            </p:cNvSpPr>
            <p:nvPr/>
          </p:nvSpPr>
          <p:spPr bwMode="auto">
            <a:xfrm>
              <a:off x="3359053" y="2395211"/>
              <a:ext cx="36563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sz="1400">
                <a:latin typeface="Arial Narrow" pitchFamily="34" charset="0"/>
              </a:endParaRPr>
            </a:p>
          </p:txBody>
        </p:sp>
        <p:sp>
          <p:nvSpPr>
            <p:cNvPr id="40969" name="Rectangle 9"/>
            <p:cNvSpPr>
              <a:spLocks noChangeArrowheads="1"/>
            </p:cNvSpPr>
            <p:nvPr/>
          </p:nvSpPr>
          <p:spPr bwMode="auto">
            <a:xfrm>
              <a:off x="2198566" y="2269567"/>
              <a:ext cx="1033920"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latin typeface="Arial Narrow" pitchFamily="34" charset="0"/>
                  <a:cs typeface="HY엽서L"/>
                </a:rPr>
                <a:t>Chip select 2</a:t>
              </a:r>
            </a:p>
          </p:txBody>
        </p:sp>
        <p:sp>
          <p:nvSpPr>
            <p:cNvPr id="40970" name="Line 10"/>
            <p:cNvSpPr>
              <a:spLocks noChangeShapeType="1"/>
            </p:cNvSpPr>
            <p:nvPr/>
          </p:nvSpPr>
          <p:spPr bwMode="auto">
            <a:xfrm>
              <a:off x="3359053" y="2589246"/>
              <a:ext cx="36563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sz="1400">
                <a:latin typeface="Arial Narrow" pitchFamily="34" charset="0"/>
              </a:endParaRPr>
            </a:p>
          </p:txBody>
        </p:sp>
        <p:sp>
          <p:nvSpPr>
            <p:cNvPr id="40971" name="Line 11"/>
            <p:cNvSpPr>
              <a:spLocks noChangeShapeType="1"/>
            </p:cNvSpPr>
            <p:nvPr/>
          </p:nvSpPr>
          <p:spPr bwMode="auto">
            <a:xfrm>
              <a:off x="3359053" y="2786461"/>
              <a:ext cx="36563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sz="1400">
                <a:latin typeface="Arial Narrow" pitchFamily="34" charset="0"/>
              </a:endParaRPr>
            </a:p>
          </p:txBody>
        </p:sp>
        <p:sp>
          <p:nvSpPr>
            <p:cNvPr id="40972" name="Line 12"/>
            <p:cNvSpPr>
              <a:spLocks noChangeShapeType="1"/>
            </p:cNvSpPr>
            <p:nvPr/>
          </p:nvSpPr>
          <p:spPr bwMode="auto">
            <a:xfrm>
              <a:off x="3359053" y="2982086"/>
              <a:ext cx="36563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sz="1400">
                <a:latin typeface="Arial Narrow" pitchFamily="34" charset="0"/>
              </a:endParaRPr>
            </a:p>
          </p:txBody>
        </p:sp>
        <p:sp>
          <p:nvSpPr>
            <p:cNvPr id="40973" name="Rectangle 13"/>
            <p:cNvSpPr>
              <a:spLocks noChangeArrowheads="1"/>
            </p:cNvSpPr>
            <p:nvPr/>
          </p:nvSpPr>
          <p:spPr bwMode="auto">
            <a:xfrm>
              <a:off x="2737477" y="2465191"/>
              <a:ext cx="533783"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latin typeface="Arial Narrow" pitchFamily="34" charset="0"/>
                  <a:cs typeface="HY엽서L"/>
                </a:rPr>
                <a:t>Read</a:t>
              </a:r>
            </a:p>
          </p:txBody>
        </p:sp>
        <p:sp>
          <p:nvSpPr>
            <p:cNvPr id="40974" name="Rectangle 14"/>
            <p:cNvSpPr>
              <a:spLocks noChangeArrowheads="1"/>
            </p:cNvSpPr>
            <p:nvPr/>
          </p:nvSpPr>
          <p:spPr bwMode="auto">
            <a:xfrm>
              <a:off x="2737478" y="2660816"/>
              <a:ext cx="524806"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latin typeface="Arial Narrow" pitchFamily="34" charset="0"/>
                  <a:cs typeface="HY엽서L"/>
                </a:rPr>
                <a:t>Write</a:t>
              </a:r>
            </a:p>
          </p:txBody>
        </p:sp>
        <p:sp>
          <p:nvSpPr>
            <p:cNvPr id="40975" name="Rectangle 15"/>
            <p:cNvSpPr>
              <a:spLocks noChangeArrowheads="1"/>
            </p:cNvSpPr>
            <p:nvPr/>
          </p:nvSpPr>
          <p:spPr bwMode="auto">
            <a:xfrm>
              <a:off x="2198565" y="2856441"/>
              <a:ext cx="1035523"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latin typeface="Arial Narrow" pitchFamily="34" charset="0"/>
                  <a:cs typeface="HY엽서L"/>
                </a:rPr>
                <a:t>7-bit address</a:t>
              </a:r>
            </a:p>
          </p:txBody>
        </p:sp>
        <p:sp>
          <p:nvSpPr>
            <p:cNvPr id="40976" name="Rectangle 16"/>
            <p:cNvSpPr>
              <a:spLocks noChangeArrowheads="1"/>
            </p:cNvSpPr>
            <p:nvPr/>
          </p:nvSpPr>
          <p:spPr bwMode="auto">
            <a:xfrm>
              <a:off x="3719917" y="2073941"/>
              <a:ext cx="468060"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latin typeface="Arial Narrow" pitchFamily="34" charset="0"/>
                  <a:cs typeface="HY엽서L"/>
                </a:rPr>
                <a:t>CS1</a:t>
              </a:r>
            </a:p>
          </p:txBody>
        </p:sp>
        <p:sp>
          <p:nvSpPr>
            <p:cNvPr id="40977" name="Rectangle 17"/>
            <p:cNvSpPr>
              <a:spLocks noChangeArrowheads="1"/>
            </p:cNvSpPr>
            <p:nvPr/>
          </p:nvSpPr>
          <p:spPr bwMode="auto">
            <a:xfrm>
              <a:off x="3719917" y="2269567"/>
              <a:ext cx="468060"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latin typeface="Arial Narrow" pitchFamily="34" charset="0"/>
                  <a:cs typeface="HY엽서L"/>
                </a:rPr>
                <a:t>CS2</a:t>
              </a:r>
            </a:p>
          </p:txBody>
        </p:sp>
        <p:sp>
          <p:nvSpPr>
            <p:cNvPr id="40978" name="Rectangle 18"/>
            <p:cNvSpPr>
              <a:spLocks noChangeArrowheads="1"/>
            </p:cNvSpPr>
            <p:nvPr/>
          </p:nvSpPr>
          <p:spPr bwMode="auto">
            <a:xfrm>
              <a:off x="3719917" y="2465191"/>
              <a:ext cx="394322"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latin typeface="Arial Narrow" pitchFamily="34" charset="0"/>
                  <a:cs typeface="HY엽서L"/>
                </a:rPr>
                <a:t>RD</a:t>
              </a:r>
            </a:p>
          </p:txBody>
        </p:sp>
        <p:sp>
          <p:nvSpPr>
            <p:cNvPr id="40979" name="Rectangle 19"/>
            <p:cNvSpPr>
              <a:spLocks noChangeArrowheads="1"/>
            </p:cNvSpPr>
            <p:nvPr/>
          </p:nvSpPr>
          <p:spPr bwMode="auto">
            <a:xfrm>
              <a:off x="3719917" y="2660817"/>
              <a:ext cx="427985"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latin typeface="Arial Narrow" pitchFamily="34" charset="0"/>
                  <a:cs typeface="HY엽서L"/>
                </a:rPr>
                <a:t>WR</a:t>
              </a:r>
            </a:p>
          </p:txBody>
        </p:sp>
        <p:sp>
          <p:nvSpPr>
            <p:cNvPr id="40980" name="Rectangle 20"/>
            <p:cNvSpPr>
              <a:spLocks noChangeArrowheads="1"/>
            </p:cNvSpPr>
            <p:nvPr/>
          </p:nvSpPr>
          <p:spPr bwMode="auto">
            <a:xfrm>
              <a:off x="3735813" y="2856441"/>
              <a:ext cx="509738"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latin typeface="Arial Narrow" pitchFamily="34" charset="0"/>
                  <a:cs typeface="HY엽서L"/>
                </a:rPr>
                <a:t>AD 7</a:t>
              </a:r>
            </a:p>
          </p:txBody>
        </p:sp>
        <p:sp>
          <p:nvSpPr>
            <p:cNvPr id="40981" name="Rectangle 21"/>
            <p:cNvSpPr>
              <a:spLocks noChangeArrowheads="1"/>
            </p:cNvSpPr>
            <p:nvPr/>
          </p:nvSpPr>
          <p:spPr bwMode="auto">
            <a:xfrm>
              <a:off x="4355800" y="2396803"/>
              <a:ext cx="666832" cy="477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latin typeface="Arial Narrow" pitchFamily="34" charset="0"/>
                  <a:cs typeface="HY엽서L"/>
                </a:rPr>
                <a:t>128 x 8</a:t>
              </a:r>
            </a:p>
            <a:p>
              <a:pPr defTabSz="761554">
                <a:lnSpc>
                  <a:spcPct val="90000"/>
                </a:lnSpc>
              </a:pPr>
              <a:endParaRPr lang="en-US" altLang="ko-KR" sz="1400">
                <a:solidFill>
                  <a:srgbClr val="000000"/>
                </a:solidFill>
                <a:latin typeface="Arial Narrow" pitchFamily="34" charset="0"/>
                <a:cs typeface="HY엽서L"/>
              </a:endParaRPr>
            </a:p>
          </p:txBody>
        </p:sp>
        <p:sp>
          <p:nvSpPr>
            <p:cNvPr id="40982" name="Rectangle 22"/>
            <p:cNvSpPr>
              <a:spLocks noChangeArrowheads="1"/>
            </p:cNvSpPr>
            <p:nvPr/>
          </p:nvSpPr>
          <p:spPr bwMode="auto">
            <a:xfrm>
              <a:off x="4448003" y="2555847"/>
              <a:ext cx="509738"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latin typeface="Arial Narrow" pitchFamily="34" charset="0"/>
                  <a:cs typeface="HY엽서L"/>
                </a:rPr>
                <a:t>RAM</a:t>
              </a:r>
            </a:p>
          </p:txBody>
        </p:sp>
        <p:sp>
          <p:nvSpPr>
            <p:cNvPr id="40983" name="Rectangle 23"/>
            <p:cNvSpPr>
              <a:spLocks noChangeArrowheads="1"/>
            </p:cNvSpPr>
            <p:nvPr/>
          </p:nvSpPr>
          <p:spPr bwMode="auto">
            <a:xfrm>
              <a:off x="3710379" y="2007142"/>
              <a:ext cx="1535658" cy="11467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5" rIns="91431" bIns="45715" anchor="ctr"/>
            <a:lstStyle/>
            <a:p>
              <a:endParaRPr lang="en-US" sz="1400">
                <a:latin typeface="Arial Narrow" pitchFamily="34" charset="0"/>
              </a:endParaRPr>
            </a:p>
          </p:txBody>
        </p:sp>
        <p:sp>
          <p:nvSpPr>
            <p:cNvPr id="40984" name="Arc 24"/>
            <p:cNvSpPr>
              <a:spLocks/>
            </p:cNvSpPr>
            <p:nvPr/>
          </p:nvSpPr>
          <p:spPr bwMode="auto">
            <a:xfrm>
              <a:off x="5827870" y="2533581"/>
              <a:ext cx="128766" cy="89065"/>
            </a:xfrm>
            <a:custGeom>
              <a:avLst/>
              <a:gdLst>
                <a:gd name="T0" fmla="*/ 2147483647 w 21600"/>
                <a:gd name="T1" fmla="*/ 2147483647 h 17255"/>
                <a:gd name="T2" fmla="*/ 2147483647 w 21600"/>
                <a:gd name="T3" fmla="*/ 0 h 17255"/>
                <a:gd name="T4" fmla="*/ 2147483647 w 21600"/>
                <a:gd name="T5" fmla="*/ 2147483647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lnTo>
                    <a:pt x="1746" y="17254"/>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sz="1400">
                <a:latin typeface="Arial Narrow" pitchFamily="34" charset="0"/>
              </a:endParaRPr>
            </a:p>
          </p:txBody>
        </p:sp>
        <p:sp>
          <p:nvSpPr>
            <p:cNvPr id="40985" name="Arc 25"/>
            <p:cNvSpPr>
              <a:spLocks/>
            </p:cNvSpPr>
            <p:nvPr/>
          </p:nvSpPr>
          <p:spPr bwMode="auto">
            <a:xfrm>
              <a:off x="5266702" y="2533581"/>
              <a:ext cx="127177" cy="89065"/>
            </a:xfrm>
            <a:custGeom>
              <a:avLst/>
              <a:gdLst>
                <a:gd name="T0" fmla="*/ 2147483647 w 21600"/>
                <a:gd name="T1" fmla="*/ 0 h 17464"/>
                <a:gd name="T2" fmla="*/ 2147483647 w 21600"/>
                <a:gd name="T3" fmla="*/ 2147483647 h 17464"/>
                <a:gd name="T4" fmla="*/ 0 w 21600"/>
                <a:gd name="T5" fmla="*/ 2147483647 h 17464"/>
                <a:gd name="T6" fmla="*/ 0 60000 65536"/>
                <a:gd name="T7" fmla="*/ 0 60000 65536"/>
                <a:gd name="T8" fmla="*/ 0 60000 65536"/>
                <a:gd name="T9" fmla="*/ 0 w 21600"/>
                <a:gd name="T10" fmla="*/ 0 h 17464"/>
                <a:gd name="T11" fmla="*/ 21600 w 21600"/>
                <a:gd name="T12" fmla="*/ 17464 h 17464"/>
              </a:gdLst>
              <a:ahLst/>
              <a:cxnLst>
                <a:cxn ang="T6">
                  <a:pos x="T0" y="T1"/>
                </a:cxn>
                <a:cxn ang="T7">
                  <a:pos x="T2" y="T3"/>
                </a:cxn>
                <a:cxn ang="T8">
                  <a:pos x="T4" y="T5"/>
                </a:cxn>
              </a:cxnLst>
              <a:rect l="T9" t="T10" r="T11" b="T12"/>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lnTo>
                    <a:pt x="19702" y="0"/>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sz="1400">
                <a:latin typeface="Arial Narrow" pitchFamily="34" charset="0"/>
              </a:endParaRPr>
            </a:p>
          </p:txBody>
        </p:sp>
        <p:sp>
          <p:nvSpPr>
            <p:cNvPr id="40986" name="Line 26"/>
            <p:cNvSpPr>
              <a:spLocks noChangeShapeType="1"/>
            </p:cNvSpPr>
            <p:nvPr/>
          </p:nvSpPr>
          <p:spPr bwMode="auto">
            <a:xfrm>
              <a:off x="5381161" y="2581294"/>
              <a:ext cx="44670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sz="1400">
                <a:latin typeface="Arial Narrow" pitchFamily="34" charset="0"/>
              </a:endParaRPr>
            </a:p>
          </p:txBody>
        </p:sp>
        <p:sp>
          <p:nvSpPr>
            <p:cNvPr id="40987" name="Rectangle 27"/>
            <p:cNvSpPr>
              <a:spLocks noChangeArrowheads="1"/>
            </p:cNvSpPr>
            <p:nvPr/>
          </p:nvSpPr>
          <p:spPr bwMode="auto">
            <a:xfrm>
              <a:off x="5945508" y="2465191"/>
              <a:ext cx="1077201"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latin typeface="Arial Narrow" pitchFamily="34" charset="0"/>
                  <a:cs typeface="HY엽서L"/>
                </a:rPr>
                <a:t>8-bit data bus</a:t>
              </a:r>
            </a:p>
          </p:txBody>
        </p:sp>
        <p:sp>
          <p:nvSpPr>
            <p:cNvPr id="40988" name="Line 28"/>
            <p:cNvSpPr>
              <a:spLocks noChangeShapeType="1"/>
            </p:cNvSpPr>
            <p:nvPr/>
          </p:nvSpPr>
          <p:spPr bwMode="auto">
            <a:xfrm>
              <a:off x="3818479" y="2290242"/>
              <a:ext cx="28137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sz="1400">
                <a:latin typeface="Arial Narrow" pitchFamily="34" charset="0"/>
              </a:endParaRPr>
            </a:p>
          </p:txBody>
        </p:sp>
      </p:gr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27" y="4933007"/>
            <a:ext cx="5865389" cy="1607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382800" y="4635910"/>
            <a:ext cx="2589364" cy="376521"/>
          </a:xfrm>
          <a:prstGeom prst="rect">
            <a:avLst/>
          </a:prstGeom>
          <a:noFill/>
        </p:spPr>
        <p:txBody>
          <a:bodyPr wrap="square" rtlCol="0">
            <a:spAutoFit/>
          </a:bodyPr>
          <a:lstStyle/>
          <a:p>
            <a:r>
              <a:rPr lang="en-US" b="1" u="sng" dirty="0" smtClean="0">
                <a:solidFill>
                  <a:srgbClr val="006600"/>
                </a:solidFill>
              </a:rPr>
              <a:t>FUNCTION TABLE</a:t>
            </a:r>
            <a:endParaRPr lang="en-US" b="1" u="sng" dirty="0">
              <a:solidFill>
                <a:srgbClr val="006600"/>
              </a:solidFill>
            </a:endParaRPr>
          </a:p>
        </p:txBody>
      </p:sp>
      <p:sp>
        <p:nvSpPr>
          <p:cNvPr id="104" name="TextBox 103"/>
          <p:cNvSpPr txBox="1"/>
          <p:nvPr/>
        </p:nvSpPr>
        <p:spPr>
          <a:xfrm>
            <a:off x="1562282" y="2026370"/>
            <a:ext cx="2589364" cy="376521"/>
          </a:xfrm>
          <a:prstGeom prst="rect">
            <a:avLst/>
          </a:prstGeom>
          <a:noFill/>
        </p:spPr>
        <p:txBody>
          <a:bodyPr wrap="square" rtlCol="0">
            <a:spAutoFit/>
          </a:bodyPr>
          <a:lstStyle/>
          <a:p>
            <a:r>
              <a:rPr lang="en-US" b="1" u="sng" dirty="0" smtClean="0">
                <a:solidFill>
                  <a:srgbClr val="006600"/>
                </a:solidFill>
              </a:rPr>
              <a:t>BLOCK DIAGRAM</a:t>
            </a:r>
            <a:endParaRPr lang="en-US" b="1" u="sng" dirty="0">
              <a:solidFill>
                <a:srgbClr val="006600"/>
              </a:solidFill>
            </a:endParaRPr>
          </a:p>
        </p:txBody>
      </p:sp>
      <p:sp>
        <p:nvSpPr>
          <p:cNvPr id="5" name="Slide Number Placeholder 4"/>
          <p:cNvSpPr>
            <a:spLocks noGrp="1"/>
          </p:cNvSpPr>
          <p:nvPr>
            <p:ph type="sldNum" sz="quarter" idx="12"/>
          </p:nvPr>
        </p:nvSpPr>
        <p:spPr/>
        <p:txBody>
          <a:bodyPr/>
          <a:lstStyle/>
          <a:p>
            <a:fld id="{35A40E3C-D099-4FD6-9521-3112C0DD2A3A}" type="slidenum">
              <a:rPr lang="en-US" smtClean="0"/>
              <a:t>33</a:t>
            </a:fld>
            <a:endParaRPr lang="en-US"/>
          </a:p>
        </p:txBody>
      </p:sp>
      <p:sp>
        <p:nvSpPr>
          <p:cNvPr id="6" name="Rectangle 5"/>
          <p:cNvSpPr/>
          <p:nvPr/>
        </p:nvSpPr>
        <p:spPr>
          <a:xfrm>
            <a:off x="4928868" y="2109742"/>
            <a:ext cx="4215132" cy="1717393"/>
          </a:xfrm>
          <a:prstGeom prst="rect">
            <a:avLst/>
          </a:prstGeom>
        </p:spPr>
        <p:txBody>
          <a:bodyPr wrap="square">
            <a:spAutoFit/>
          </a:bodyPr>
          <a:lstStyle/>
          <a:p>
            <a:pPr marL="285750" indent="-285750" algn="just">
              <a:lnSpc>
                <a:spcPct val="110000"/>
              </a:lnSpc>
              <a:buFont typeface="Arial" pitchFamily="34" charset="0"/>
              <a:buChar char="•"/>
            </a:pPr>
            <a:r>
              <a:rPr lang="en-US" sz="1600" dirty="0">
                <a:latin typeface="Arial Narrow" pitchFamily="34" charset="0"/>
              </a:rPr>
              <a:t>The </a:t>
            </a:r>
            <a:r>
              <a:rPr lang="en-US" sz="1600" dirty="0" smtClean="0">
                <a:solidFill>
                  <a:srgbClr val="C00000"/>
                </a:solidFill>
                <a:latin typeface="Arial Narrow" pitchFamily="34" charset="0"/>
              </a:rPr>
              <a:t>read and </a:t>
            </a:r>
            <a:r>
              <a:rPr lang="en-US" sz="1600" dirty="0">
                <a:solidFill>
                  <a:srgbClr val="C00000"/>
                </a:solidFill>
                <a:latin typeface="Arial Narrow" pitchFamily="34" charset="0"/>
              </a:rPr>
              <a:t>write inputs specify the memory operation </a:t>
            </a:r>
            <a:r>
              <a:rPr lang="en-US" sz="1600" dirty="0">
                <a:latin typeface="Arial Narrow" pitchFamily="34" charset="0"/>
              </a:rPr>
              <a:t>and the </a:t>
            </a:r>
            <a:r>
              <a:rPr lang="en-US" sz="1600" dirty="0">
                <a:solidFill>
                  <a:srgbClr val="C00000"/>
                </a:solidFill>
                <a:latin typeface="Arial Narrow" pitchFamily="34" charset="0"/>
              </a:rPr>
              <a:t>two chips select (CS</a:t>
            </a:r>
            <a:r>
              <a:rPr lang="en-US" sz="1600" dirty="0">
                <a:latin typeface="Arial Narrow" pitchFamily="34" charset="0"/>
              </a:rPr>
              <a:t>) </a:t>
            </a:r>
            <a:r>
              <a:rPr lang="en-US" sz="1600" dirty="0">
                <a:solidFill>
                  <a:srgbClr val="C00000"/>
                </a:solidFill>
                <a:latin typeface="Arial Narrow" pitchFamily="34" charset="0"/>
              </a:rPr>
              <a:t>control inputs are </a:t>
            </a:r>
            <a:r>
              <a:rPr lang="en-US" sz="1600" dirty="0" smtClean="0">
                <a:solidFill>
                  <a:srgbClr val="C00000"/>
                </a:solidFill>
                <a:latin typeface="Arial Narrow" pitchFamily="34" charset="0"/>
              </a:rPr>
              <a:t>enabling the </a:t>
            </a:r>
            <a:r>
              <a:rPr lang="en-US" sz="1600" dirty="0">
                <a:solidFill>
                  <a:srgbClr val="C00000"/>
                </a:solidFill>
                <a:latin typeface="Arial Narrow" pitchFamily="34" charset="0"/>
              </a:rPr>
              <a:t>chip </a:t>
            </a:r>
            <a:r>
              <a:rPr lang="en-US" sz="1600" dirty="0">
                <a:latin typeface="Arial Narrow" pitchFamily="34" charset="0"/>
              </a:rPr>
              <a:t>only when it is selected by the microprocessor. </a:t>
            </a:r>
            <a:endParaRPr lang="en-US" sz="1600" dirty="0" smtClean="0">
              <a:latin typeface="Arial Narrow" pitchFamily="34" charset="0"/>
            </a:endParaRPr>
          </a:p>
          <a:p>
            <a:pPr marL="285750" indent="-285750" algn="just">
              <a:lnSpc>
                <a:spcPct val="110000"/>
              </a:lnSpc>
              <a:buFont typeface="Arial" pitchFamily="34" charset="0"/>
              <a:buChar char="•"/>
            </a:pPr>
            <a:r>
              <a:rPr lang="en-US" sz="1600" dirty="0" smtClean="0">
                <a:latin typeface="Arial Narrow" pitchFamily="34" charset="0"/>
              </a:rPr>
              <a:t>The </a:t>
            </a:r>
            <a:r>
              <a:rPr lang="en-US" sz="1600" dirty="0">
                <a:latin typeface="Arial Narrow" pitchFamily="34" charset="0"/>
              </a:rPr>
              <a:t>read and write inputs are </a:t>
            </a:r>
            <a:r>
              <a:rPr lang="en-US" sz="1600" dirty="0" smtClean="0">
                <a:latin typeface="Arial Narrow" pitchFamily="34" charset="0"/>
              </a:rPr>
              <a:t>sometimes combined </a:t>
            </a:r>
            <a:r>
              <a:rPr lang="en-US" sz="1600" dirty="0">
                <a:latin typeface="Arial Narrow" pitchFamily="34" charset="0"/>
              </a:rPr>
              <a:t>into one line </a:t>
            </a:r>
            <a:r>
              <a:rPr lang="en-US" sz="1600" dirty="0" smtClean="0">
                <a:latin typeface="Arial Narrow" pitchFamily="34" charset="0"/>
              </a:rPr>
              <a:t>labeled </a:t>
            </a:r>
            <a:r>
              <a:rPr lang="en-US" sz="1600" dirty="0">
                <a:latin typeface="Arial Narrow" pitchFamily="34" charset="0"/>
              </a:rPr>
              <a:t>R/W.</a:t>
            </a:r>
          </a:p>
        </p:txBody>
      </p:sp>
      <mc:AlternateContent xmlns:mc="http://schemas.openxmlformats.org/markup-compatibility/2006" xmlns:a14="http://schemas.microsoft.com/office/drawing/2010/main">
        <mc:Choice Requires="a14">
          <p:sp>
            <p:nvSpPr>
              <p:cNvPr id="7" name="Rectangle 6"/>
              <p:cNvSpPr/>
              <p:nvPr/>
            </p:nvSpPr>
            <p:spPr>
              <a:xfrm>
                <a:off x="5428249" y="3954912"/>
                <a:ext cx="3657600" cy="2929072"/>
              </a:xfrm>
              <a:prstGeom prst="rect">
                <a:avLst/>
              </a:prstGeom>
            </p:spPr>
            <p:txBody>
              <a:bodyPr wrap="square">
                <a:spAutoFit/>
              </a:bodyPr>
              <a:lstStyle/>
              <a:p>
                <a:pPr marL="176213" indent="-176213" algn="just">
                  <a:lnSpc>
                    <a:spcPct val="110000"/>
                  </a:lnSpc>
                  <a:buFont typeface="Arial" pitchFamily="34" charset="0"/>
                  <a:buChar char="•"/>
                </a:pPr>
                <a:r>
                  <a:rPr lang="en-US" sz="1600" dirty="0">
                    <a:latin typeface="Arial Narrow" pitchFamily="34" charset="0"/>
                  </a:rPr>
                  <a:t>The unit is in operation only </a:t>
                </a:r>
                <a:r>
                  <a:rPr lang="en-US" sz="1600" dirty="0" smtClean="0">
                    <a:solidFill>
                      <a:srgbClr val="C00000"/>
                    </a:solidFill>
                    <a:latin typeface="Arial Narrow" pitchFamily="34" charset="0"/>
                  </a:rPr>
                  <a:t>when CS1=1 and </a:t>
                </a:r>
                <a14:m>
                  <m:oMath xmlns:m="http://schemas.openxmlformats.org/officeDocument/2006/math">
                    <m:groupChr>
                      <m:groupChrPr>
                        <m:chr m:val="←"/>
                        <m:pos m:val="top"/>
                        <m:ctrlPr>
                          <a:rPr lang="en-US" sz="1600" i="1">
                            <a:solidFill>
                              <a:srgbClr val="C00000"/>
                            </a:solidFill>
                            <a:latin typeface="Cambria Math"/>
                          </a:rPr>
                        </m:ctrlPr>
                      </m:groupChrPr>
                      <m:e>
                        <m:r>
                          <m:rPr>
                            <m:brk m:alnAt="1"/>
                          </m:rPr>
                          <a:rPr lang="en-US" sz="1600">
                            <a:solidFill>
                              <a:srgbClr val="C00000"/>
                            </a:solidFill>
                            <a:latin typeface="Cambria Math"/>
                          </a:rPr>
                          <m:t>𝐶</m:t>
                        </m:r>
                        <m:r>
                          <a:rPr lang="en-US" sz="1600">
                            <a:solidFill>
                              <a:srgbClr val="C00000"/>
                            </a:solidFill>
                            <a:latin typeface="Cambria Math"/>
                          </a:rPr>
                          <m:t>𝑆</m:t>
                        </m:r>
                        <m:r>
                          <a:rPr lang="en-US" sz="1600">
                            <a:solidFill>
                              <a:srgbClr val="C00000"/>
                            </a:solidFill>
                            <a:latin typeface="Cambria Math"/>
                          </a:rPr>
                          <m:t>2</m:t>
                        </m:r>
                      </m:e>
                    </m:groupChr>
                  </m:oMath>
                </a14:m>
                <a:r>
                  <a:rPr lang="en-US" sz="1600" dirty="0">
                    <a:solidFill>
                      <a:srgbClr val="C00000"/>
                    </a:solidFill>
                    <a:latin typeface="Arial Narrow" pitchFamily="34" charset="0"/>
                  </a:rPr>
                  <a:t>=0</a:t>
                </a:r>
                <a:endParaRPr lang="en-US" sz="1600" dirty="0">
                  <a:latin typeface="Arial Narrow" pitchFamily="34" charset="0"/>
                </a:endParaRPr>
              </a:p>
              <a:p>
                <a:pPr marL="176213" indent="-176213" algn="just">
                  <a:lnSpc>
                    <a:spcPct val="110000"/>
                  </a:lnSpc>
                  <a:buFont typeface="Arial" pitchFamily="34" charset="0"/>
                  <a:buChar char="•"/>
                </a:pPr>
                <a:r>
                  <a:rPr lang="en-US" sz="1600" dirty="0">
                    <a:latin typeface="Arial Narrow" pitchFamily="34" charset="0"/>
                  </a:rPr>
                  <a:t>When CS1=1 and </a:t>
                </a:r>
                <a14:m>
                  <m:oMath xmlns:m="http://schemas.openxmlformats.org/officeDocument/2006/math">
                    <m:groupChr>
                      <m:groupChrPr>
                        <m:chr m:val="←"/>
                        <m:pos m:val="top"/>
                        <m:ctrlPr>
                          <a:rPr lang="en-US" sz="1600" i="1">
                            <a:latin typeface="Cambria Math"/>
                          </a:rPr>
                        </m:ctrlPr>
                      </m:groupChrPr>
                      <m:e>
                        <m:r>
                          <m:rPr>
                            <m:brk m:alnAt="1"/>
                          </m:rPr>
                          <a:rPr lang="en-US" sz="1600">
                            <a:latin typeface="Cambria Math"/>
                          </a:rPr>
                          <m:t>𝐶</m:t>
                        </m:r>
                        <m:r>
                          <a:rPr lang="en-US" sz="1600">
                            <a:latin typeface="Cambria Math"/>
                          </a:rPr>
                          <m:t>𝑆</m:t>
                        </m:r>
                        <m:r>
                          <a:rPr lang="en-US" sz="1600">
                            <a:latin typeface="Cambria Math"/>
                          </a:rPr>
                          <m:t>2</m:t>
                        </m:r>
                      </m:e>
                    </m:groupChr>
                  </m:oMath>
                </a14:m>
                <a:r>
                  <a:rPr lang="en-US" sz="1600" dirty="0">
                    <a:latin typeface="Arial Narrow" pitchFamily="34" charset="0"/>
                  </a:rPr>
                  <a:t>= 0, the memory can be placed in a </a:t>
                </a:r>
                <a:r>
                  <a:rPr lang="en-US" sz="1600" dirty="0">
                    <a:solidFill>
                      <a:srgbClr val="C00000"/>
                    </a:solidFill>
                    <a:latin typeface="Arial Narrow" pitchFamily="34" charset="0"/>
                  </a:rPr>
                  <a:t>write or read mode</a:t>
                </a:r>
              </a:p>
              <a:p>
                <a:pPr marL="176213" indent="-176213" algn="just">
                  <a:lnSpc>
                    <a:spcPct val="110000"/>
                  </a:lnSpc>
                  <a:buFont typeface="Arial" pitchFamily="34" charset="0"/>
                  <a:buChar char="•"/>
                </a:pPr>
                <a:r>
                  <a:rPr lang="en-US" sz="1600" dirty="0">
                    <a:latin typeface="Arial Narrow" pitchFamily="34" charset="0"/>
                  </a:rPr>
                  <a:t>When the </a:t>
                </a:r>
                <a:r>
                  <a:rPr lang="en-US" sz="1600" dirty="0">
                    <a:solidFill>
                      <a:srgbClr val="C00000"/>
                    </a:solidFill>
                    <a:latin typeface="Arial Narrow" pitchFamily="34" charset="0"/>
                  </a:rPr>
                  <a:t>WR input is enabled</a:t>
                </a:r>
                <a:r>
                  <a:rPr lang="en-US" sz="1600" dirty="0">
                    <a:latin typeface="Arial Narrow" pitchFamily="34" charset="0"/>
                  </a:rPr>
                  <a:t>, the Memory stores a byte from the </a:t>
                </a:r>
                <a:r>
                  <a:rPr lang="en-US" sz="1600" dirty="0">
                    <a:solidFill>
                      <a:srgbClr val="C00000"/>
                    </a:solidFill>
                    <a:latin typeface="Arial Narrow" pitchFamily="34" charset="0"/>
                  </a:rPr>
                  <a:t>data bus into a location specified by the address input lines</a:t>
                </a:r>
                <a:r>
                  <a:rPr lang="en-US" sz="1600" dirty="0">
                    <a:latin typeface="Arial Narrow" pitchFamily="34" charset="0"/>
                  </a:rPr>
                  <a:t>.</a:t>
                </a:r>
              </a:p>
              <a:p>
                <a:pPr marL="176213" indent="-176213" algn="just">
                  <a:lnSpc>
                    <a:spcPct val="110000"/>
                  </a:lnSpc>
                  <a:buFont typeface="Arial" pitchFamily="34" charset="0"/>
                  <a:buChar char="•"/>
                </a:pPr>
                <a:r>
                  <a:rPr lang="en-US" sz="1600" dirty="0">
                    <a:latin typeface="Arial Narrow" pitchFamily="34" charset="0"/>
                  </a:rPr>
                  <a:t>When </a:t>
                </a:r>
                <a:r>
                  <a:rPr lang="en-US" sz="1600" dirty="0">
                    <a:solidFill>
                      <a:srgbClr val="C00000"/>
                    </a:solidFill>
                    <a:latin typeface="Arial Narrow" pitchFamily="34" charset="0"/>
                  </a:rPr>
                  <a:t>the RD input is enabled</a:t>
                </a:r>
                <a:r>
                  <a:rPr lang="en-US" sz="1600" dirty="0">
                    <a:latin typeface="Arial Narrow" pitchFamily="34" charset="0"/>
                  </a:rPr>
                  <a:t>, the  content of the selected </a:t>
                </a:r>
                <a:r>
                  <a:rPr lang="en-US" sz="1600" dirty="0">
                    <a:solidFill>
                      <a:srgbClr val="C00000"/>
                    </a:solidFill>
                    <a:latin typeface="Arial Narrow" pitchFamily="34" charset="0"/>
                  </a:rPr>
                  <a:t>byte is placed into the data bus. </a:t>
                </a:r>
              </a:p>
            </p:txBody>
          </p:sp>
        </mc:Choice>
        <mc:Fallback xmlns="">
          <p:sp>
            <p:nvSpPr>
              <p:cNvPr id="7" name="Rectangle 6"/>
              <p:cNvSpPr>
                <a:spLocks noRot="1" noChangeAspect="1" noMove="1" noResize="1" noEditPoints="1" noAdjustHandles="1" noChangeArrowheads="1" noChangeShapeType="1" noTextEdit="1"/>
              </p:cNvSpPr>
              <p:nvPr/>
            </p:nvSpPr>
            <p:spPr>
              <a:xfrm>
                <a:off x="5428249" y="3954912"/>
                <a:ext cx="3657600" cy="2929072"/>
              </a:xfrm>
              <a:prstGeom prst="rect">
                <a:avLst/>
              </a:prstGeom>
              <a:blipFill rotWithShape="1">
                <a:blip r:embed="rId3"/>
                <a:stretch>
                  <a:fillRect l="-500" t="-417" r="-1000" b="-1875"/>
                </a:stretch>
              </a:blipFill>
            </p:spPr>
            <p:txBody>
              <a:bodyPr/>
              <a:lstStyle/>
              <a:p>
                <a:r>
                  <a:rPr lang="en-US">
                    <a:noFill/>
                  </a:rPr>
                  <a:t> </a:t>
                </a:r>
              </a:p>
            </p:txBody>
          </p:sp>
        </mc:Fallback>
      </mc:AlternateContent>
    </p:spTree>
    <p:extLst>
      <p:ext uri="{BB962C8B-B14F-4D97-AF65-F5344CB8AC3E}">
        <p14:creationId xmlns:p14="http://schemas.microsoft.com/office/powerpoint/2010/main" val="1679728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5A40E3C-D099-4FD6-9521-3112C0DD2A3A}" type="slidenum">
              <a:rPr lang="en-US" smtClean="0"/>
              <a:t>34</a:t>
            </a:fld>
            <a:endParaRPr lang="en-US"/>
          </a:p>
        </p:txBody>
      </p:sp>
      <p:sp>
        <p:nvSpPr>
          <p:cNvPr id="3" name="Rectangle 5"/>
          <p:cNvSpPr>
            <a:spLocks noChangeArrowheads="1"/>
          </p:cNvSpPr>
          <p:nvPr/>
        </p:nvSpPr>
        <p:spPr bwMode="auto">
          <a:xfrm>
            <a:off x="1106365" y="22190"/>
            <a:ext cx="7467600" cy="776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493" tIns="25397" rIns="63493" bIns="25397">
            <a:spAutoFit/>
          </a:bodyPr>
          <a:lstStyle/>
          <a:p>
            <a:pPr algn="ctr" defTabSz="761554">
              <a:lnSpc>
                <a:spcPct val="150000"/>
              </a:lnSpc>
              <a:spcBef>
                <a:spcPct val="0"/>
              </a:spcBef>
            </a:pPr>
            <a:r>
              <a:rPr lang="en-US" altLang="ko-KR" sz="3600" b="1" dirty="0" smtClean="0">
                <a:solidFill>
                  <a:srgbClr val="006600"/>
                </a:solidFill>
                <a:latin typeface="Arial Narrow" pitchFamily="34" charset="0"/>
                <a:ea typeface="+mj-ea"/>
                <a:cs typeface="HY엽서L"/>
              </a:rPr>
              <a:t>TYPICAL ROM CHIP</a:t>
            </a:r>
            <a:endParaRPr lang="en-US" altLang="ko-KR" sz="3600" b="1" dirty="0">
              <a:solidFill>
                <a:srgbClr val="006600"/>
              </a:solidFill>
              <a:latin typeface="Arial Narrow" pitchFamily="34" charset="0"/>
              <a:ea typeface="+mj-ea"/>
              <a:cs typeface="HY엽서L"/>
            </a:endParaRPr>
          </a:p>
        </p:txBody>
      </p:sp>
      <p:sp>
        <p:nvSpPr>
          <p:cNvPr id="4" name="Rectangle 72"/>
          <p:cNvSpPr>
            <a:spLocks noChangeArrowheads="1"/>
          </p:cNvSpPr>
          <p:nvPr/>
        </p:nvSpPr>
        <p:spPr bwMode="auto">
          <a:xfrm>
            <a:off x="152400" y="1143000"/>
            <a:ext cx="8739884" cy="164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p>
            <a:pPr marL="342900" indent="-342900" algn="just">
              <a:lnSpc>
                <a:spcPct val="130000"/>
              </a:lnSpc>
              <a:buFont typeface="Arial" pitchFamily="34" charset="0"/>
              <a:buChar char="•"/>
            </a:pPr>
            <a:r>
              <a:rPr lang="en-US" sz="2000" dirty="0">
                <a:latin typeface="Arial Narrow" pitchFamily="34" charset="0"/>
              </a:rPr>
              <a:t>For the </a:t>
            </a:r>
            <a:r>
              <a:rPr lang="en-US" sz="2000" dirty="0">
                <a:solidFill>
                  <a:srgbClr val="C00000"/>
                </a:solidFill>
                <a:latin typeface="Arial Narrow" pitchFamily="34" charset="0"/>
              </a:rPr>
              <a:t>same-size chip, it is possible to have more bits of ROM than of RAM, because the internal binary cells in ROM occupy less space than in RAM</a:t>
            </a:r>
            <a:r>
              <a:rPr lang="en-US" sz="2000" dirty="0">
                <a:latin typeface="Arial Narrow" pitchFamily="34" charset="0"/>
              </a:rPr>
              <a:t>. </a:t>
            </a:r>
            <a:endParaRPr lang="en-US" sz="2000" dirty="0" smtClean="0">
              <a:latin typeface="Arial Narrow" pitchFamily="34" charset="0"/>
            </a:endParaRPr>
          </a:p>
          <a:p>
            <a:pPr marL="342900" indent="-342900" algn="just">
              <a:lnSpc>
                <a:spcPct val="130000"/>
              </a:lnSpc>
              <a:buFont typeface="Arial" pitchFamily="34" charset="0"/>
              <a:buChar char="•"/>
            </a:pPr>
            <a:r>
              <a:rPr lang="en-US" sz="2000" dirty="0" smtClean="0">
                <a:latin typeface="Arial Narrow" pitchFamily="34" charset="0"/>
              </a:rPr>
              <a:t>For </a:t>
            </a:r>
            <a:r>
              <a:rPr lang="en-US" sz="2000" dirty="0">
                <a:latin typeface="Arial Narrow" pitchFamily="34" charset="0"/>
              </a:rPr>
              <a:t>this reason, the diagram specifies a 512-byte ROM, while the RAM has only 128 bytes.</a:t>
            </a:r>
            <a:endParaRPr lang="en-US" altLang="ko-KR" sz="2000" dirty="0">
              <a:latin typeface="Arial Narrow" pitchFamily="34" charset="0"/>
              <a:cs typeface="HY엽서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360742"/>
            <a:ext cx="3962400" cy="2430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22342" y="3006310"/>
                <a:ext cx="4572000" cy="2844112"/>
              </a:xfrm>
              <a:prstGeom prst="rect">
                <a:avLst/>
              </a:prstGeom>
            </p:spPr>
            <p:txBody>
              <a:bodyPr>
                <a:spAutoFit/>
              </a:bodyPr>
              <a:lstStyle/>
              <a:p>
                <a:pPr marL="285750" indent="-285750" algn="just">
                  <a:lnSpc>
                    <a:spcPct val="120000"/>
                  </a:lnSpc>
                  <a:buFont typeface="Arial" pitchFamily="34" charset="0"/>
                  <a:buChar char="•"/>
                </a:pPr>
                <a:r>
                  <a:rPr lang="en-US" dirty="0">
                    <a:latin typeface="Arial Narrow" pitchFamily="34" charset="0"/>
                  </a:rPr>
                  <a:t>since a </a:t>
                </a:r>
                <a:r>
                  <a:rPr lang="en-US" dirty="0">
                    <a:solidFill>
                      <a:srgbClr val="C00000"/>
                    </a:solidFill>
                    <a:latin typeface="Arial Narrow" pitchFamily="34" charset="0"/>
                  </a:rPr>
                  <a:t>ROM can only </a:t>
                </a:r>
                <a:r>
                  <a:rPr lang="en-US" dirty="0" smtClean="0">
                    <a:solidFill>
                      <a:srgbClr val="C00000"/>
                    </a:solidFill>
                    <a:latin typeface="Arial Narrow" pitchFamily="34" charset="0"/>
                  </a:rPr>
                  <a:t>read, the </a:t>
                </a:r>
                <a:r>
                  <a:rPr lang="en-US" dirty="0">
                    <a:solidFill>
                      <a:srgbClr val="C00000"/>
                    </a:solidFill>
                    <a:latin typeface="Arial Narrow" pitchFamily="34" charset="0"/>
                  </a:rPr>
                  <a:t>data bus can only be in an output mode. </a:t>
                </a:r>
                <a:endParaRPr lang="en-US" dirty="0" smtClean="0">
                  <a:solidFill>
                    <a:srgbClr val="C00000"/>
                  </a:solidFill>
                  <a:latin typeface="Arial Narrow" pitchFamily="34" charset="0"/>
                </a:endParaRPr>
              </a:p>
              <a:p>
                <a:pPr marL="285750" indent="-285750" algn="just">
                  <a:lnSpc>
                    <a:spcPct val="120000"/>
                  </a:lnSpc>
                  <a:buFont typeface="Arial" pitchFamily="34" charset="0"/>
                  <a:buChar char="•"/>
                </a:pPr>
                <a:r>
                  <a:rPr lang="en-US" dirty="0" smtClean="0">
                    <a:latin typeface="Arial Narrow" pitchFamily="34" charset="0"/>
                  </a:rPr>
                  <a:t>The nine </a:t>
                </a:r>
                <a:r>
                  <a:rPr lang="en-US" dirty="0">
                    <a:latin typeface="Arial Narrow" pitchFamily="34" charset="0"/>
                  </a:rPr>
                  <a:t>address lines in the ROM chip specify any one of the512 bytes stored in it. </a:t>
                </a:r>
                <a:endParaRPr lang="en-US" dirty="0" smtClean="0">
                  <a:latin typeface="Arial Narrow" pitchFamily="34" charset="0"/>
                </a:endParaRPr>
              </a:p>
              <a:p>
                <a:pPr marL="285750" indent="-285750" algn="just">
                  <a:lnSpc>
                    <a:spcPct val="120000"/>
                  </a:lnSpc>
                  <a:buFont typeface="Arial" pitchFamily="34" charset="0"/>
                  <a:buChar char="•"/>
                </a:pPr>
                <a:r>
                  <a:rPr lang="en-US" dirty="0" smtClean="0">
                    <a:latin typeface="Arial Narrow" pitchFamily="34" charset="0"/>
                  </a:rPr>
                  <a:t>The </a:t>
                </a:r>
                <a:r>
                  <a:rPr lang="en-US" dirty="0">
                    <a:latin typeface="Arial Narrow" pitchFamily="34" charset="0"/>
                  </a:rPr>
                  <a:t>two chip </a:t>
                </a:r>
                <a:r>
                  <a:rPr lang="en-US" dirty="0" smtClean="0">
                    <a:latin typeface="Arial Narrow" pitchFamily="34" charset="0"/>
                  </a:rPr>
                  <a:t>select inputs </a:t>
                </a:r>
                <a:r>
                  <a:rPr lang="en-US" dirty="0">
                    <a:latin typeface="Arial Narrow" pitchFamily="34" charset="0"/>
                  </a:rPr>
                  <a:t>must be </a:t>
                </a:r>
                <a:r>
                  <a:rPr lang="en-US" dirty="0">
                    <a:solidFill>
                      <a:srgbClr val="C00000"/>
                    </a:solidFill>
                    <a:latin typeface="Arial Narrow" pitchFamily="34" charset="0"/>
                  </a:rPr>
                  <a:t>CS1=1 </a:t>
                </a:r>
                <a:r>
                  <a:rPr lang="en-US" dirty="0">
                    <a:latin typeface="Arial Narrow" pitchFamily="34" charset="0"/>
                  </a:rPr>
                  <a:t>and </a:t>
                </a:r>
                <a14:m>
                  <m:oMath xmlns:m="http://schemas.openxmlformats.org/officeDocument/2006/math">
                    <m:groupChr>
                      <m:groupChrPr>
                        <m:chr m:val="←"/>
                        <m:pos m:val="top"/>
                        <m:ctrlPr>
                          <a:rPr lang="en-US" i="1">
                            <a:solidFill>
                              <a:srgbClr val="C00000"/>
                            </a:solidFill>
                            <a:latin typeface="Cambria Math"/>
                          </a:rPr>
                        </m:ctrlPr>
                      </m:groupChrPr>
                      <m:e>
                        <m:r>
                          <m:rPr>
                            <m:brk m:alnAt="1"/>
                          </m:rPr>
                          <a:rPr lang="en-US">
                            <a:solidFill>
                              <a:srgbClr val="C00000"/>
                            </a:solidFill>
                            <a:latin typeface="Cambria Math"/>
                          </a:rPr>
                          <m:t>𝐶</m:t>
                        </m:r>
                        <m:r>
                          <a:rPr lang="en-US">
                            <a:solidFill>
                              <a:srgbClr val="C00000"/>
                            </a:solidFill>
                            <a:latin typeface="Cambria Math"/>
                          </a:rPr>
                          <m:t>𝑆</m:t>
                        </m:r>
                        <m:r>
                          <a:rPr lang="en-US">
                            <a:solidFill>
                              <a:srgbClr val="C00000"/>
                            </a:solidFill>
                            <a:latin typeface="Cambria Math"/>
                          </a:rPr>
                          <m:t>2</m:t>
                        </m:r>
                      </m:e>
                    </m:groupChr>
                  </m:oMath>
                </a14:m>
                <a:r>
                  <a:rPr lang="en-US" dirty="0">
                    <a:solidFill>
                      <a:srgbClr val="C00000"/>
                    </a:solidFill>
                    <a:latin typeface="Arial Narrow" pitchFamily="34" charset="0"/>
                  </a:rPr>
                  <a:t>=</a:t>
                </a:r>
                <a:r>
                  <a:rPr lang="en-US" dirty="0" smtClean="0">
                    <a:solidFill>
                      <a:srgbClr val="C00000"/>
                    </a:solidFill>
                    <a:latin typeface="Arial Narrow" pitchFamily="34" charset="0"/>
                  </a:rPr>
                  <a:t>0 </a:t>
                </a:r>
                <a:r>
                  <a:rPr lang="en-US" dirty="0" smtClean="0">
                    <a:latin typeface="Arial Narrow" pitchFamily="34" charset="0"/>
                  </a:rPr>
                  <a:t> </a:t>
                </a:r>
                <a:r>
                  <a:rPr lang="en-US" dirty="0">
                    <a:latin typeface="Arial Narrow" pitchFamily="34" charset="0"/>
                  </a:rPr>
                  <a:t>for the unit to operate. </a:t>
                </a:r>
                <a:endParaRPr lang="en-US" dirty="0" smtClean="0">
                  <a:latin typeface="Arial Narrow" pitchFamily="34" charset="0"/>
                </a:endParaRPr>
              </a:p>
              <a:p>
                <a:pPr marL="285750" indent="-285750" algn="just">
                  <a:lnSpc>
                    <a:spcPct val="120000"/>
                  </a:lnSpc>
                  <a:buFont typeface="Arial" pitchFamily="34" charset="0"/>
                  <a:buChar char="•"/>
                </a:pPr>
                <a:r>
                  <a:rPr lang="en-US" dirty="0" smtClean="0">
                    <a:latin typeface="Arial Narrow" pitchFamily="34" charset="0"/>
                  </a:rPr>
                  <a:t>Otherwise</a:t>
                </a:r>
                <a:r>
                  <a:rPr lang="en-US" dirty="0">
                    <a:latin typeface="Arial Narrow" pitchFamily="34" charset="0"/>
                  </a:rPr>
                  <a:t>, the data bus is in a </a:t>
                </a:r>
                <a:r>
                  <a:rPr lang="en-US" dirty="0" smtClean="0">
                    <a:latin typeface="Arial Narrow" pitchFamily="34" charset="0"/>
                  </a:rPr>
                  <a:t>high-impedance state</a:t>
                </a:r>
                <a:r>
                  <a:rPr lang="en-US" dirty="0">
                    <a:latin typeface="Arial Narrow" pitchFamily="34" charset="0"/>
                  </a:rPr>
                  <a:t>.</a:t>
                </a:r>
              </a:p>
            </p:txBody>
          </p:sp>
        </mc:Choice>
        <mc:Fallback xmlns="">
          <p:sp>
            <p:nvSpPr>
              <p:cNvPr id="5" name="Rectangle 4"/>
              <p:cNvSpPr>
                <a:spLocks noRot="1" noChangeAspect="1" noMove="1" noResize="1" noEditPoints="1" noAdjustHandles="1" noChangeArrowheads="1" noChangeShapeType="1" noTextEdit="1"/>
              </p:cNvSpPr>
              <p:nvPr/>
            </p:nvSpPr>
            <p:spPr>
              <a:xfrm>
                <a:off x="4522342" y="3006310"/>
                <a:ext cx="4572000" cy="2844112"/>
              </a:xfrm>
              <a:prstGeom prst="rect">
                <a:avLst/>
              </a:prstGeom>
              <a:blipFill rotWithShape="1">
                <a:blip r:embed="rId3"/>
                <a:stretch>
                  <a:fillRect l="-933" r="-1067" b="-1499"/>
                </a:stretch>
              </a:blipFill>
            </p:spPr>
            <p:txBody>
              <a:bodyPr/>
              <a:lstStyle/>
              <a:p>
                <a:r>
                  <a:rPr lang="en-US">
                    <a:noFill/>
                  </a:rPr>
                  <a:t> </a:t>
                </a:r>
              </a:p>
            </p:txBody>
          </p:sp>
        </mc:Fallback>
      </mc:AlternateContent>
    </p:spTree>
    <p:extLst>
      <p:ext uri="{BB962C8B-B14F-4D97-AF65-F5344CB8AC3E}">
        <p14:creationId xmlns:p14="http://schemas.microsoft.com/office/powerpoint/2010/main" val="3696850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533400" y="-36871"/>
            <a:ext cx="8808572" cy="548703"/>
          </a:xfrm>
        </p:spPr>
        <p:txBody>
          <a:bodyPr lIns="91577" tIns="45789" rIns="91577" bIns="45789">
            <a:noAutofit/>
          </a:bodyPr>
          <a:lstStyle/>
          <a:p>
            <a:pPr defTabSz="761554">
              <a:lnSpc>
                <a:spcPct val="150000"/>
              </a:lnSpc>
              <a:defRPr/>
            </a:pPr>
            <a:r>
              <a:rPr lang="en-US" sz="3600" b="1" dirty="0" smtClean="0">
                <a:solidFill>
                  <a:srgbClr val="006600"/>
                </a:solidFill>
                <a:latin typeface="Arial Narrow" pitchFamily="34" charset="0"/>
                <a:cs typeface="HY엽서L"/>
              </a:rPr>
              <a:t>MEMORY ADDRESS MAP</a:t>
            </a:r>
            <a:endParaRPr lang="en-US" sz="3600" b="1" dirty="0">
              <a:solidFill>
                <a:srgbClr val="006600"/>
              </a:solidFill>
              <a:latin typeface="Arial Narrow" pitchFamily="34" charset="0"/>
              <a:cs typeface="HY엽서L"/>
            </a:endParaRPr>
          </a:p>
        </p:txBody>
      </p:sp>
      <p:sp>
        <p:nvSpPr>
          <p:cNvPr id="41987" name="Content Placeholder 2"/>
          <p:cNvSpPr>
            <a:spLocks noGrp="1"/>
          </p:cNvSpPr>
          <p:nvPr>
            <p:ph idx="1"/>
          </p:nvPr>
        </p:nvSpPr>
        <p:spPr>
          <a:xfrm>
            <a:off x="457836" y="1207148"/>
            <a:ext cx="8228328" cy="5879451"/>
          </a:xfrm>
        </p:spPr>
        <p:txBody>
          <a:bodyPr lIns="91577" tIns="45789" rIns="91577" bIns="45789"/>
          <a:lstStyle/>
          <a:p>
            <a:pPr marL="574675" indent="-301625" algn="just">
              <a:lnSpc>
                <a:spcPct val="120000"/>
              </a:lnSpc>
              <a:spcBef>
                <a:spcPct val="0"/>
              </a:spcBef>
            </a:pPr>
            <a:r>
              <a:rPr lang="en-US" sz="2300" dirty="0">
                <a:latin typeface="Arial Narrow" pitchFamily="34" charset="0"/>
              </a:rPr>
              <a:t>The designer of a computer system must calculate the amount of memory required for the particular application and assign it to either RAM or ROM. </a:t>
            </a:r>
          </a:p>
          <a:p>
            <a:pPr marL="574675" indent="-301625" algn="just">
              <a:lnSpc>
                <a:spcPct val="120000"/>
              </a:lnSpc>
              <a:spcBef>
                <a:spcPct val="0"/>
              </a:spcBef>
            </a:pPr>
            <a:r>
              <a:rPr lang="en-US" sz="2300" dirty="0">
                <a:latin typeface="Arial Narrow" pitchFamily="34" charset="0"/>
              </a:rPr>
              <a:t>The interconnection between memory and processor is then established from knowledge of the size of memory needed and the type of RAM and ROM chips available. </a:t>
            </a:r>
          </a:p>
          <a:p>
            <a:pPr marL="574675" indent="-301625" algn="just">
              <a:lnSpc>
                <a:spcPct val="120000"/>
              </a:lnSpc>
              <a:spcBef>
                <a:spcPct val="0"/>
              </a:spcBef>
            </a:pPr>
            <a:r>
              <a:rPr lang="en-US" sz="2300" dirty="0">
                <a:latin typeface="Arial Narrow" pitchFamily="34" charset="0"/>
              </a:rPr>
              <a:t>The </a:t>
            </a:r>
            <a:r>
              <a:rPr lang="en-US" sz="2300" dirty="0">
                <a:solidFill>
                  <a:srgbClr val="C00000"/>
                </a:solidFill>
                <a:latin typeface="Arial Narrow" pitchFamily="34" charset="0"/>
              </a:rPr>
              <a:t>addressing of memory can be established by means of a table that specifies the memory address assigned to each ch</a:t>
            </a:r>
            <a:r>
              <a:rPr lang="en-US" sz="2300" dirty="0">
                <a:latin typeface="Arial Narrow" pitchFamily="34" charset="0"/>
              </a:rPr>
              <a:t>ip. </a:t>
            </a:r>
          </a:p>
          <a:p>
            <a:pPr marL="574675" indent="-301625" algn="just">
              <a:lnSpc>
                <a:spcPct val="120000"/>
              </a:lnSpc>
              <a:spcBef>
                <a:spcPct val="0"/>
              </a:spcBef>
            </a:pPr>
            <a:r>
              <a:rPr lang="en-US" sz="2300" b="1" u="sng" dirty="0">
                <a:latin typeface="Arial Narrow" pitchFamily="34" charset="0"/>
              </a:rPr>
              <a:t>The table, called a memory address map, is a pictorial representation of assigned address space for each chip in the system.</a:t>
            </a:r>
          </a:p>
        </p:txBody>
      </p:sp>
      <p:sp>
        <p:nvSpPr>
          <p:cNvPr id="2" name="Slide Number Placeholder 1"/>
          <p:cNvSpPr>
            <a:spLocks noGrp="1"/>
          </p:cNvSpPr>
          <p:nvPr>
            <p:ph type="sldNum" sz="quarter" idx="12"/>
          </p:nvPr>
        </p:nvSpPr>
        <p:spPr/>
        <p:txBody>
          <a:bodyPr/>
          <a:lstStyle/>
          <a:p>
            <a:fld id="{35A40E3C-D099-4FD6-9521-3112C0DD2A3A}" type="slidenum">
              <a:rPr lang="en-US" smtClean="0"/>
              <a:t>35</a:t>
            </a:fld>
            <a:endParaRPr lang="en-US"/>
          </a:p>
        </p:txBody>
      </p:sp>
    </p:spTree>
    <p:extLst>
      <p:ext uri="{BB962C8B-B14F-4D97-AF65-F5344CB8AC3E}">
        <p14:creationId xmlns:p14="http://schemas.microsoft.com/office/powerpoint/2010/main" val="2939423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1" name="Group 20"/>
          <p:cNvGrpSpPr>
            <a:grpSpLocks/>
          </p:cNvGrpSpPr>
          <p:nvPr/>
        </p:nvGrpSpPr>
        <p:grpSpPr bwMode="auto">
          <a:xfrm>
            <a:off x="569952" y="1062198"/>
            <a:ext cx="7573418" cy="2127030"/>
            <a:chOff x="1030" y="1353"/>
            <a:chExt cx="3047" cy="1107"/>
          </a:xfrm>
        </p:grpSpPr>
        <p:sp>
          <p:nvSpPr>
            <p:cNvPr id="43016" name="Rectangle 3"/>
            <p:cNvSpPr>
              <a:spLocks noChangeArrowheads="1"/>
            </p:cNvSpPr>
            <p:nvPr/>
          </p:nvSpPr>
          <p:spPr bwMode="auto">
            <a:xfrm>
              <a:off x="1095" y="1684"/>
              <a:ext cx="364"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defTabSz="761554"/>
              <a:r>
                <a:rPr lang="en-US" altLang="ko-KR" sz="1600">
                  <a:latin typeface="Arial Narrow" pitchFamily="34" charset="0"/>
                  <a:cs typeface="HY엽서L"/>
                </a:rPr>
                <a:t>RAM  1</a:t>
              </a:r>
            </a:p>
            <a:p>
              <a:pPr defTabSz="761554"/>
              <a:r>
                <a:rPr lang="en-US" altLang="ko-KR" sz="1600">
                  <a:latin typeface="Arial Narrow" pitchFamily="34" charset="0"/>
                  <a:cs typeface="HY엽서L"/>
                </a:rPr>
                <a:t>RAM  2</a:t>
              </a:r>
            </a:p>
            <a:p>
              <a:pPr defTabSz="761554"/>
              <a:r>
                <a:rPr lang="en-US" altLang="ko-KR" sz="1600">
                  <a:latin typeface="Arial Narrow" pitchFamily="34" charset="0"/>
                  <a:cs typeface="HY엽서L"/>
                </a:rPr>
                <a:t>RAM  3</a:t>
              </a:r>
            </a:p>
            <a:p>
              <a:pPr defTabSz="761554"/>
              <a:r>
                <a:rPr lang="en-US" altLang="ko-KR" sz="1600">
                  <a:latin typeface="Arial Narrow" pitchFamily="34" charset="0"/>
                  <a:cs typeface="HY엽서L"/>
                </a:rPr>
                <a:t>RAM  4</a:t>
              </a:r>
            </a:p>
            <a:p>
              <a:pPr defTabSz="761554"/>
              <a:r>
                <a:rPr lang="en-US" altLang="ko-KR" sz="1600">
                  <a:latin typeface="Arial Narrow" pitchFamily="34" charset="0"/>
                  <a:cs typeface="HY엽서L"/>
                </a:rPr>
                <a:t>ROM</a:t>
              </a:r>
            </a:p>
          </p:txBody>
        </p:sp>
        <p:sp>
          <p:nvSpPr>
            <p:cNvPr id="43017" name="Rectangle 4"/>
            <p:cNvSpPr>
              <a:spLocks noChangeArrowheads="1"/>
            </p:cNvSpPr>
            <p:nvPr/>
          </p:nvSpPr>
          <p:spPr bwMode="auto">
            <a:xfrm>
              <a:off x="1794" y="1684"/>
              <a:ext cx="551"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defTabSz="761554"/>
              <a:r>
                <a:rPr lang="en-US" altLang="ko-KR" sz="1600">
                  <a:latin typeface="Arial Narrow" pitchFamily="34" charset="0"/>
                  <a:cs typeface="HY엽서L"/>
                </a:rPr>
                <a:t>0000 - 007F</a:t>
              </a:r>
            </a:p>
            <a:p>
              <a:pPr defTabSz="761554"/>
              <a:r>
                <a:rPr lang="en-US" altLang="ko-KR" sz="1600">
                  <a:latin typeface="Arial Narrow" pitchFamily="34" charset="0"/>
                  <a:cs typeface="HY엽서L"/>
                </a:rPr>
                <a:t>0080 - 00FF</a:t>
              </a:r>
            </a:p>
            <a:p>
              <a:pPr defTabSz="761554"/>
              <a:r>
                <a:rPr lang="en-US" altLang="ko-KR" sz="1600">
                  <a:latin typeface="Arial Narrow" pitchFamily="34" charset="0"/>
                  <a:cs typeface="HY엽서L"/>
                </a:rPr>
                <a:t>0100 - 017F</a:t>
              </a:r>
            </a:p>
            <a:p>
              <a:pPr defTabSz="761554"/>
              <a:r>
                <a:rPr lang="en-US" altLang="ko-KR" sz="1600">
                  <a:latin typeface="Arial Narrow" pitchFamily="34" charset="0"/>
                  <a:cs typeface="HY엽서L"/>
                </a:rPr>
                <a:t>0180 - 01FF</a:t>
              </a:r>
            </a:p>
            <a:p>
              <a:pPr defTabSz="761554"/>
              <a:r>
                <a:rPr lang="en-US" altLang="ko-KR" sz="1600">
                  <a:latin typeface="Arial Narrow" pitchFamily="34" charset="0"/>
                  <a:cs typeface="HY엽서L"/>
                </a:rPr>
                <a:t>0200 - 03FF</a:t>
              </a:r>
            </a:p>
          </p:txBody>
        </p:sp>
        <p:sp>
          <p:nvSpPr>
            <p:cNvPr id="43018" name="Rectangle 5"/>
            <p:cNvSpPr>
              <a:spLocks noChangeArrowheads="1"/>
            </p:cNvSpPr>
            <p:nvPr/>
          </p:nvSpPr>
          <p:spPr bwMode="auto">
            <a:xfrm>
              <a:off x="1030" y="1470"/>
              <a:ext cx="52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defTabSz="761554"/>
              <a:r>
                <a:rPr lang="en-US" altLang="ko-KR" sz="1600">
                  <a:latin typeface="Arial Narrow" pitchFamily="34" charset="0"/>
                  <a:cs typeface="HY엽서L"/>
                </a:rPr>
                <a:t>Component</a:t>
              </a:r>
            </a:p>
          </p:txBody>
        </p:sp>
        <p:sp>
          <p:nvSpPr>
            <p:cNvPr id="43019" name="Rectangle 6"/>
            <p:cNvSpPr>
              <a:spLocks noChangeArrowheads="1"/>
            </p:cNvSpPr>
            <p:nvPr/>
          </p:nvSpPr>
          <p:spPr bwMode="auto">
            <a:xfrm>
              <a:off x="1876" y="1400"/>
              <a:ext cx="38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ctr" defTabSz="761554"/>
              <a:r>
                <a:rPr lang="en-US" altLang="ko-KR" sz="1600">
                  <a:latin typeface="Arial Narrow" pitchFamily="34" charset="0"/>
                  <a:cs typeface="HY엽서L"/>
                </a:rPr>
                <a:t>Hexa</a:t>
              </a:r>
            </a:p>
            <a:p>
              <a:pPr algn="ctr" defTabSz="761554"/>
              <a:r>
                <a:rPr lang="en-US" altLang="ko-KR" sz="1600">
                  <a:latin typeface="Arial Narrow" pitchFamily="34" charset="0"/>
                  <a:cs typeface="HY엽서L"/>
                </a:rPr>
                <a:t>address</a:t>
              </a:r>
            </a:p>
          </p:txBody>
        </p:sp>
        <p:sp>
          <p:nvSpPr>
            <p:cNvPr id="43020" name="Rectangle 7"/>
            <p:cNvSpPr>
              <a:spLocks noChangeArrowheads="1"/>
            </p:cNvSpPr>
            <p:nvPr/>
          </p:nvSpPr>
          <p:spPr bwMode="auto">
            <a:xfrm>
              <a:off x="2552" y="1684"/>
              <a:ext cx="1293"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defTabSz="761554"/>
              <a:r>
                <a:rPr lang="en-US" altLang="ko-KR" sz="1600" dirty="0">
                  <a:latin typeface="Arial Narrow" pitchFamily="34" charset="0"/>
                  <a:cs typeface="HY엽서L"/>
                </a:rPr>
                <a:t>0   0     0   x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endParaRPr lang="en-US" altLang="ko-KR" sz="1600" dirty="0">
                <a:latin typeface="Arial Narrow" pitchFamily="34" charset="0"/>
                <a:cs typeface="HY엽서L"/>
              </a:endParaRPr>
            </a:p>
            <a:p>
              <a:pPr defTabSz="761554"/>
              <a:r>
                <a:rPr lang="en-US" altLang="ko-KR" sz="1600" dirty="0">
                  <a:latin typeface="Arial Narrow" pitchFamily="34" charset="0"/>
                  <a:cs typeface="HY엽서L"/>
                </a:rPr>
                <a:t>0   0     1   x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endParaRPr lang="en-US" altLang="ko-KR" sz="1600" dirty="0">
                <a:latin typeface="Arial Narrow" pitchFamily="34" charset="0"/>
                <a:cs typeface="HY엽서L"/>
              </a:endParaRPr>
            </a:p>
            <a:p>
              <a:pPr defTabSz="761554"/>
              <a:r>
                <a:rPr lang="en-US" altLang="ko-KR" sz="1600" dirty="0">
                  <a:latin typeface="Arial Narrow" pitchFamily="34" charset="0"/>
                  <a:cs typeface="HY엽서L"/>
                </a:rPr>
                <a:t>0   1     0   x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endParaRPr lang="en-US" altLang="ko-KR" sz="1600" dirty="0">
                <a:latin typeface="Arial Narrow" pitchFamily="34" charset="0"/>
                <a:cs typeface="HY엽서L"/>
              </a:endParaRPr>
            </a:p>
            <a:p>
              <a:pPr defTabSz="761554"/>
              <a:r>
                <a:rPr lang="en-US" altLang="ko-KR" sz="1600" dirty="0">
                  <a:latin typeface="Arial Narrow" pitchFamily="34" charset="0"/>
                  <a:cs typeface="HY엽서L"/>
                </a:rPr>
                <a:t>0   1     1   x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endParaRPr lang="en-US" altLang="ko-KR" sz="1600" dirty="0">
                <a:latin typeface="Arial Narrow" pitchFamily="34" charset="0"/>
                <a:cs typeface="HY엽서L"/>
              </a:endParaRPr>
            </a:p>
            <a:p>
              <a:pPr defTabSz="761554"/>
              <a:r>
                <a:rPr lang="en-US" altLang="ko-KR" sz="1600" dirty="0" smtClean="0">
                  <a:latin typeface="Arial Narrow" pitchFamily="34" charset="0"/>
                  <a:cs typeface="HY엽서L"/>
                </a:rPr>
                <a:t>1   </a:t>
              </a:r>
              <a:r>
                <a:rPr lang="en-US" altLang="ko-KR" sz="1600" dirty="0">
                  <a:latin typeface="Arial Narrow" pitchFamily="34" charset="0"/>
                  <a:cs typeface="HY엽서L"/>
                </a:rPr>
                <a:t>x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endParaRPr lang="en-US" altLang="ko-KR" sz="1600" dirty="0">
                <a:latin typeface="Arial Narrow" pitchFamily="34" charset="0"/>
                <a:cs typeface="HY엽서L"/>
              </a:endParaRPr>
            </a:p>
            <a:p>
              <a:pPr defTabSz="761554">
                <a:lnSpc>
                  <a:spcPct val="85000"/>
                </a:lnSpc>
              </a:pPr>
              <a:endParaRPr lang="en-US" altLang="ko-KR" sz="1600" dirty="0">
                <a:latin typeface="Arial Narrow" pitchFamily="34" charset="0"/>
                <a:cs typeface="HY엽서L"/>
              </a:endParaRPr>
            </a:p>
          </p:txBody>
        </p:sp>
        <p:sp>
          <p:nvSpPr>
            <p:cNvPr id="43021" name="Rectangle 8"/>
            <p:cNvSpPr>
              <a:spLocks noChangeArrowheads="1"/>
            </p:cNvSpPr>
            <p:nvPr/>
          </p:nvSpPr>
          <p:spPr bwMode="auto">
            <a:xfrm>
              <a:off x="2494" y="1521"/>
              <a:ext cx="13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defTabSz="761554"/>
              <a:r>
                <a:rPr lang="en-US" altLang="ko-KR" sz="1600">
                  <a:latin typeface="Arial Narrow" pitchFamily="34" charset="0"/>
                  <a:cs typeface="HY엽서L"/>
                </a:rPr>
                <a:t>10   9     8   7   6   5     4   3   2   1</a:t>
              </a:r>
            </a:p>
          </p:txBody>
        </p:sp>
        <p:sp>
          <p:nvSpPr>
            <p:cNvPr id="43022" name="Rectangle 9"/>
            <p:cNvSpPr>
              <a:spLocks noChangeArrowheads="1"/>
            </p:cNvSpPr>
            <p:nvPr/>
          </p:nvSpPr>
          <p:spPr bwMode="auto">
            <a:xfrm>
              <a:off x="2865" y="1358"/>
              <a:ext cx="5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defTabSz="761554"/>
              <a:r>
                <a:rPr lang="en-US" altLang="ko-KR" sz="1600">
                  <a:latin typeface="Arial Narrow" pitchFamily="34" charset="0"/>
                  <a:cs typeface="HY엽서L"/>
                </a:rPr>
                <a:t>Address bus</a:t>
              </a:r>
            </a:p>
          </p:txBody>
        </p:sp>
        <p:sp>
          <p:nvSpPr>
            <p:cNvPr id="43023" name="Rectangle 10"/>
            <p:cNvSpPr>
              <a:spLocks noChangeArrowheads="1"/>
            </p:cNvSpPr>
            <p:nvPr/>
          </p:nvSpPr>
          <p:spPr bwMode="auto">
            <a:xfrm>
              <a:off x="1042" y="1353"/>
              <a:ext cx="3035" cy="98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600">
                <a:latin typeface="Arial Narrow" pitchFamily="34" charset="0"/>
              </a:endParaRPr>
            </a:p>
          </p:txBody>
        </p:sp>
        <p:sp>
          <p:nvSpPr>
            <p:cNvPr id="43024" name="Line 11"/>
            <p:cNvSpPr>
              <a:spLocks noChangeShapeType="1"/>
            </p:cNvSpPr>
            <p:nvPr/>
          </p:nvSpPr>
          <p:spPr bwMode="auto">
            <a:xfrm>
              <a:off x="1042" y="1675"/>
              <a:ext cx="30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600">
                <a:latin typeface="Arial Narrow" pitchFamily="34" charset="0"/>
              </a:endParaRPr>
            </a:p>
          </p:txBody>
        </p:sp>
        <p:sp>
          <p:nvSpPr>
            <p:cNvPr id="43025" name="Line 12"/>
            <p:cNvSpPr>
              <a:spLocks noChangeShapeType="1"/>
            </p:cNvSpPr>
            <p:nvPr/>
          </p:nvSpPr>
          <p:spPr bwMode="auto">
            <a:xfrm>
              <a:off x="2431" y="1353"/>
              <a:ext cx="0" cy="9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600">
                <a:latin typeface="Arial Narrow" pitchFamily="34" charset="0"/>
              </a:endParaRPr>
            </a:p>
          </p:txBody>
        </p:sp>
        <p:sp>
          <p:nvSpPr>
            <p:cNvPr id="43026" name="Line 13"/>
            <p:cNvSpPr>
              <a:spLocks noChangeShapeType="1"/>
            </p:cNvSpPr>
            <p:nvPr/>
          </p:nvSpPr>
          <p:spPr bwMode="auto">
            <a:xfrm>
              <a:off x="2443" y="1512"/>
              <a:ext cx="163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600">
                <a:latin typeface="Arial Narrow" pitchFamily="34" charset="0"/>
              </a:endParaRPr>
            </a:p>
          </p:txBody>
        </p:sp>
      </p:grpSp>
      <p:sp>
        <p:nvSpPr>
          <p:cNvPr id="2" name="Slide Number Placeholder 1"/>
          <p:cNvSpPr>
            <a:spLocks noGrp="1"/>
          </p:cNvSpPr>
          <p:nvPr>
            <p:ph type="sldNum" sz="quarter" idx="12"/>
          </p:nvPr>
        </p:nvSpPr>
        <p:spPr/>
        <p:txBody>
          <a:bodyPr/>
          <a:lstStyle/>
          <a:p>
            <a:fld id="{35A40E3C-D099-4FD6-9521-3112C0DD2A3A}" type="slidenum">
              <a:rPr lang="en-US" smtClean="0">
                <a:latin typeface="Arial Narrow" pitchFamily="34" charset="0"/>
              </a:rPr>
              <a:t>36</a:t>
            </a:fld>
            <a:endParaRPr lang="en-US">
              <a:latin typeface="Arial Narrow" pitchFamily="34" charset="0"/>
            </a:endParaRPr>
          </a:p>
        </p:txBody>
      </p:sp>
      <p:sp>
        <p:nvSpPr>
          <p:cNvPr id="21" name="Title 1"/>
          <p:cNvSpPr txBox="1">
            <a:spLocks/>
          </p:cNvSpPr>
          <p:nvPr/>
        </p:nvSpPr>
        <p:spPr>
          <a:xfrm>
            <a:off x="533400" y="-36871"/>
            <a:ext cx="8808572" cy="548703"/>
          </a:xfrm>
          <a:prstGeom prst="rect">
            <a:avLst/>
          </a:prstGeom>
        </p:spPr>
        <p:txBody>
          <a:bodyPr lIns="91577" tIns="45789" rIns="91577" bIns="45789">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defTabSz="761554">
              <a:lnSpc>
                <a:spcPct val="150000"/>
              </a:lnSpc>
              <a:defRPr/>
            </a:pPr>
            <a:r>
              <a:rPr lang="en-US" sz="3600" b="1" dirty="0" smtClean="0">
                <a:solidFill>
                  <a:srgbClr val="006600"/>
                </a:solidFill>
                <a:latin typeface="Arial Narrow" pitchFamily="34" charset="0"/>
                <a:cs typeface="HY엽서L"/>
              </a:rPr>
              <a:t>MEMORY ADDRESS MAP CONTD.</a:t>
            </a:r>
            <a:endParaRPr lang="en-US" sz="3600" b="1" dirty="0">
              <a:solidFill>
                <a:srgbClr val="006600"/>
              </a:solidFill>
              <a:latin typeface="Arial Narrow" pitchFamily="34" charset="0"/>
              <a:cs typeface="HY엽서L"/>
            </a:endParaRPr>
          </a:p>
        </p:txBody>
      </p:sp>
      <p:graphicFrame>
        <p:nvGraphicFramePr>
          <p:cNvPr id="3" name="Table 2"/>
          <p:cNvGraphicFramePr>
            <a:graphicFrameLocks noGrp="1"/>
          </p:cNvGraphicFramePr>
          <p:nvPr>
            <p:extLst>
              <p:ext uri="{D42A27DB-BD31-4B8C-83A1-F6EECF244321}">
                <p14:modId xmlns:p14="http://schemas.microsoft.com/office/powerpoint/2010/main" val="649766036"/>
              </p:ext>
            </p:extLst>
          </p:nvPr>
        </p:nvGraphicFramePr>
        <p:xfrm>
          <a:off x="1194261" y="3485532"/>
          <a:ext cx="5212224" cy="243840"/>
        </p:xfrm>
        <a:graphic>
          <a:graphicData uri="http://schemas.openxmlformats.org/drawingml/2006/table">
            <a:tbl>
              <a:tblPr firstRow="1" bandRow="1">
                <a:tableStyleId>{5940675A-B579-460E-94D1-54222C63F5DA}</a:tableStyleId>
              </a:tblPr>
              <a:tblGrid>
                <a:gridCol w="325764"/>
                <a:gridCol w="325764"/>
                <a:gridCol w="325764"/>
                <a:gridCol w="325764"/>
                <a:gridCol w="325764"/>
                <a:gridCol w="325764"/>
                <a:gridCol w="325764"/>
                <a:gridCol w="325764"/>
                <a:gridCol w="325764"/>
                <a:gridCol w="325764"/>
                <a:gridCol w="325764"/>
                <a:gridCol w="325764"/>
                <a:gridCol w="325764"/>
                <a:gridCol w="325764"/>
                <a:gridCol w="325764"/>
                <a:gridCol w="325764"/>
              </a:tblGrid>
              <a:tr h="205296">
                <a:tc>
                  <a:txBody>
                    <a:bodyPr/>
                    <a:lstStyle/>
                    <a:p>
                      <a:r>
                        <a:rPr lang="en-US" sz="1000" dirty="0" smtClean="0"/>
                        <a:t>16</a:t>
                      </a:r>
                      <a:endParaRPr lang="en-US" sz="1000" dirty="0"/>
                    </a:p>
                  </a:txBody>
                  <a:tcPr/>
                </a:tc>
                <a:tc>
                  <a:txBody>
                    <a:bodyPr/>
                    <a:lstStyle/>
                    <a:p>
                      <a:r>
                        <a:rPr lang="en-US" sz="1000" dirty="0" smtClean="0"/>
                        <a:t>15</a:t>
                      </a:r>
                      <a:endParaRPr lang="en-US" sz="1000" dirty="0"/>
                    </a:p>
                  </a:txBody>
                  <a:tcPr/>
                </a:tc>
                <a:tc>
                  <a:txBody>
                    <a:bodyPr/>
                    <a:lstStyle/>
                    <a:p>
                      <a:r>
                        <a:rPr lang="en-US" sz="1000" dirty="0" smtClean="0"/>
                        <a:t>14</a:t>
                      </a:r>
                      <a:endParaRPr lang="en-US" sz="1000" dirty="0"/>
                    </a:p>
                  </a:txBody>
                  <a:tcPr/>
                </a:tc>
                <a:tc>
                  <a:txBody>
                    <a:bodyPr/>
                    <a:lstStyle/>
                    <a:p>
                      <a:r>
                        <a:rPr lang="en-US" sz="1000" dirty="0" smtClean="0"/>
                        <a:t>13</a:t>
                      </a:r>
                      <a:endParaRPr lang="en-US" sz="1000" dirty="0"/>
                    </a:p>
                  </a:txBody>
                  <a:tcPr/>
                </a:tc>
                <a:tc>
                  <a:txBody>
                    <a:bodyPr/>
                    <a:lstStyle/>
                    <a:p>
                      <a:r>
                        <a:rPr lang="en-US" sz="1000" dirty="0" smtClean="0"/>
                        <a:t>12</a:t>
                      </a:r>
                      <a:endParaRPr lang="en-US" sz="1000" dirty="0"/>
                    </a:p>
                  </a:txBody>
                  <a:tcPr/>
                </a:tc>
                <a:tc>
                  <a:txBody>
                    <a:bodyPr/>
                    <a:lstStyle/>
                    <a:p>
                      <a:r>
                        <a:rPr lang="en-US" sz="1000" dirty="0" smtClean="0"/>
                        <a:t>11</a:t>
                      </a:r>
                      <a:endParaRPr lang="en-US" sz="1000" dirty="0"/>
                    </a:p>
                  </a:txBody>
                  <a:tcPr/>
                </a:tc>
                <a:tc>
                  <a:txBody>
                    <a:bodyPr/>
                    <a:lstStyle/>
                    <a:p>
                      <a:r>
                        <a:rPr lang="en-US" sz="1000" dirty="0" smtClean="0"/>
                        <a:t>10</a:t>
                      </a:r>
                      <a:endParaRPr lang="en-US" sz="1000" dirty="0"/>
                    </a:p>
                  </a:txBody>
                  <a:tcPr/>
                </a:tc>
                <a:tc>
                  <a:txBody>
                    <a:bodyPr/>
                    <a:lstStyle/>
                    <a:p>
                      <a:r>
                        <a:rPr lang="en-US" sz="1000" dirty="0" smtClean="0"/>
                        <a:t>9</a:t>
                      </a:r>
                      <a:endParaRPr lang="en-US" sz="1000" dirty="0"/>
                    </a:p>
                  </a:txBody>
                  <a:tcPr/>
                </a:tc>
                <a:tc>
                  <a:txBody>
                    <a:bodyPr/>
                    <a:lstStyle/>
                    <a:p>
                      <a:r>
                        <a:rPr lang="en-US" sz="1000" dirty="0" smtClean="0"/>
                        <a:t>8</a:t>
                      </a:r>
                      <a:endParaRPr lang="en-US" sz="1000" dirty="0"/>
                    </a:p>
                  </a:txBody>
                  <a:tcPr/>
                </a:tc>
                <a:tc>
                  <a:txBody>
                    <a:bodyPr/>
                    <a:lstStyle/>
                    <a:p>
                      <a:r>
                        <a:rPr lang="en-US" sz="1000" dirty="0" smtClean="0"/>
                        <a:t>7</a:t>
                      </a:r>
                      <a:endParaRPr lang="en-US" sz="1000" dirty="0"/>
                    </a:p>
                  </a:txBody>
                  <a:tcPr/>
                </a:tc>
                <a:tc>
                  <a:txBody>
                    <a:bodyPr/>
                    <a:lstStyle/>
                    <a:p>
                      <a:r>
                        <a:rPr lang="en-US" sz="1000" dirty="0" smtClean="0"/>
                        <a:t>6</a:t>
                      </a:r>
                      <a:endParaRPr lang="en-US" sz="1000" dirty="0"/>
                    </a:p>
                  </a:txBody>
                  <a:tcPr/>
                </a:tc>
                <a:tc>
                  <a:txBody>
                    <a:bodyPr/>
                    <a:lstStyle/>
                    <a:p>
                      <a:r>
                        <a:rPr lang="en-US" sz="1000" dirty="0" smtClean="0"/>
                        <a:t>5</a:t>
                      </a:r>
                      <a:endParaRPr lang="en-US" sz="1000" dirty="0"/>
                    </a:p>
                  </a:txBody>
                  <a:tcPr/>
                </a:tc>
                <a:tc>
                  <a:txBody>
                    <a:bodyPr/>
                    <a:lstStyle/>
                    <a:p>
                      <a:r>
                        <a:rPr lang="en-US" sz="1000" dirty="0" smtClean="0"/>
                        <a:t>4</a:t>
                      </a:r>
                      <a:endParaRPr lang="en-US" sz="1000" dirty="0"/>
                    </a:p>
                  </a:txBody>
                  <a:tcPr/>
                </a:tc>
                <a:tc>
                  <a:txBody>
                    <a:bodyPr/>
                    <a:lstStyle/>
                    <a:p>
                      <a:r>
                        <a:rPr lang="en-US" sz="1000" dirty="0" smtClean="0"/>
                        <a:t>3</a:t>
                      </a:r>
                      <a:endParaRPr lang="en-US" sz="1000" dirty="0"/>
                    </a:p>
                  </a:txBody>
                  <a:tcPr/>
                </a:tc>
                <a:tc>
                  <a:txBody>
                    <a:bodyPr/>
                    <a:lstStyle/>
                    <a:p>
                      <a:r>
                        <a:rPr lang="en-US" sz="1000" dirty="0" smtClean="0"/>
                        <a:t>2</a:t>
                      </a:r>
                      <a:endParaRPr lang="en-US" sz="1000" dirty="0"/>
                    </a:p>
                  </a:txBody>
                  <a:tcPr/>
                </a:tc>
                <a:tc>
                  <a:txBody>
                    <a:bodyPr/>
                    <a:lstStyle/>
                    <a:p>
                      <a:r>
                        <a:rPr lang="en-US" sz="1000" dirty="0" smtClean="0"/>
                        <a:t>1</a:t>
                      </a:r>
                      <a:endParaRPr lang="en-US" sz="1000"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242083294"/>
              </p:ext>
            </p:extLst>
          </p:nvPr>
        </p:nvGraphicFramePr>
        <p:xfrm>
          <a:off x="1236146" y="4188540"/>
          <a:ext cx="5212224" cy="243840"/>
        </p:xfrm>
        <a:graphic>
          <a:graphicData uri="http://schemas.openxmlformats.org/drawingml/2006/table">
            <a:tbl>
              <a:tblPr firstRow="1" bandRow="1">
                <a:tableStyleId>{5940675A-B579-460E-94D1-54222C63F5DA}</a:tableStyleId>
              </a:tblPr>
              <a:tblGrid>
                <a:gridCol w="325764"/>
                <a:gridCol w="325764"/>
                <a:gridCol w="325764"/>
                <a:gridCol w="325764"/>
                <a:gridCol w="325764"/>
                <a:gridCol w="325764"/>
                <a:gridCol w="325764"/>
                <a:gridCol w="325764"/>
                <a:gridCol w="325764"/>
                <a:gridCol w="325764"/>
                <a:gridCol w="325764"/>
                <a:gridCol w="325764"/>
                <a:gridCol w="325764"/>
                <a:gridCol w="325764"/>
                <a:gridCol w="325764"/>
                <a:gridCol w="325764"/>
              </a:tblGrid>
              <a:tr h="152400">
                <a:tc>
                  <a:txBody>
                    <a:bodyPr/>
                    <a:lstStyle/>
                    <a:p>
                      <a:r>
                        <a:rPr lang="en-US" sz="1000" dirty="0" smtClean="0"/>
                        <a:t>0</a:t>
                      </a:r>
                      <a:endParaRPr lang="en-US" sz="1000" dirty="0"/>
                    </a:p>
                  </a:txBody>
                  <a:tcPr>
                    <a:solidFill>
                      <a:srgbClr val="FFC000"/>
                    </a:solidFill>
                  </a:tcPr>
                </a:tc>
                <a:tc>
                  <a:txBody>
                    <a:bodyPr/>
                    <a:lstStyle/>
                    <a:p>
                      <a:r>
                        <a:rPr lang="en-US" sz="1000" dirty="0" smtClean="0"/>
                        <a:t>0</a:t>
                      </a:r>
                      <a:endParaRPr lang="en-US" sz="1000" dirty="0"/>
                    </a:p>
                  </a:txBody>
                  <a:tcPr>
                    <a:solidFill>
                      <a:srgbClr val="FFC000"/>
                    </a:solidFill>
                  </a:tcPr>
                </a:tc>
                <a:tc>
                  <a:txBody>
                    <a:bodyPr/>
                    <a:lstStyle/>
                    <a:p>
                      <a:r>
                        <a:rPr lang="en-US" sz="1000" dirty="0" smtClean="0"/>
                        <a:t>0</a:t>
                      </a:r>
                      <a:endParaRPr lang="en-US" sz="1000" dirty="0"/>
                    </a:p>
                  </a:txBody>
                  <a:tcPr>
                    <a:solidFill>
                      <a:srgbClr val="FFC000"/>
                    </a:solidFill>
                  </a:tcPr>
                </a:tc>
                <a:tc>
                  <a:txBody>
                    <a:bodyPr/>
                    <a:lstStyle/>
                    <a:p>
                      <a:r>
                        <a:rPr lang="en-US" sz="1000" dirty="0" smtClean="0"/>
                        <a:t>0</a:t>
                      </a:r>
                      <a:endParaRPr lang="en-US" sz="1000" dirty="0"/>
                    </a:p>
                  </a:txBody>
                  <a:tcPr>
                    <a:solidFill>
                      <a:srgbClr val="FFC000"/>
                    </a:solidFill>
                  </a:tcPr>
                </a:tc>
                <a:tc>
                  <a:txBody>
                    <a:bodyPr/>
                    <a:lstStyle/>
                    <a:p>
                      <a:r>
                        <a:rPr lang="en-US" sz="1000" dirty="0" smtClean="0"/>
                        <a:t>0</a:t>
                      </a:r>
                      <a:endParaRPr lang="en-US" sz="1000" dirty="0"/>
                    </a:p>
                  </a:txBody>
                  <a:tcPr>
                    <a:solidFill>
                      <a:schemeClr val="tx2">
                        <a:lumMod val="60000"/>
                        <a:lumOff val="40000"/>
                      </a:schemeClr>
                    </a:solidFill>
                  </a:tcPr>
                </a:tc>
                <a:tc>
                  <a:txBody>
                    <a:bodyPr/>
                    <a:lstStyle/>
                    <a:p>
                      <a:r>
                        <a:rPr lang="en-US" sz="1000" dirty="0" smtClean="0"/>
                        <a:t>0</a:t>
                      </a:r>
                      <a:endParaRPr lang="en-US" sz="1000" dirty="0"/>
                    </a:p>
                  </a:txBody>
                  <a:tcPr>
                    <a:solidFill>
                      <a:schemeClr val="tx2">
                        <a:lumMod val="60000"/>
                        <a:lumOff val="40000"/>
                      </a:schemeClr>
                    </a:solidFill>
                  </a:tcPr>
                </a:tc>
                <a:tc>
                  <a:txBody>
                    <a:bodyPr/>
                    <a:lstStyle/>
                    <a:p>
                      <a:r>
                        <a:rPr lang="en-US" sz="1000" dirty="0" smtClean="0"/>
                        <a:t>0</a:t>
                      </a:r>
                      <a:endParaRPr lang="en-US" sz="1000" dirty="0"/>
                    </a:p>
                  </a:txBody>
                  <a:tcPr>
                    <a:solidFill>
                      <a:schemeClr val="tx2">
                        <a:lumMod val="60000"/>
                        <a:lumOff val="40000"/>
                      </a:schemeClr>
                    </a:solidFill>
                  </a:tcPr>
                </a:tc>
                <a:tc>
                  <a:txBody>
                    <a:bodyPr/>
                    <a:lstStyle/>
                    <a:p>
                      <a:r>
                        <a:rPr lang="en-US" sz="1000" b="1" dirty="0" smtClean="0">
                          <a:solidFill>
                            <a:srgbClr val="C00000"/>
                          </a:solidFill>
                        </a:rPr>
                        <a:t>0</a:t>
                      </a:r>
                      <a:endParaRPr lang="en-US" sz="1000" b="1" dirty="0">
                        <a:solidFill>
                          <a:srgbClr val="C00000"/>
                        </a:solidFill>
                      </a:endParaRPr>
                    </a:p>
                  </a:txBody>
                  <a:tcPr>
                    <a:solidFill>
                      <a:schemeClr val="tx2">
                        <a:lumMod val="60000"/>
                        <a:lumOff val="40000"/>
                      </a:schemeClr>
                    </a:solidFill>
                  </a:tcPr>
                </a:tc>
                <a:tc>
                  <a:txBody>
                    <a:bodyPr/>
                    <a:lstStyle/>
                    <a:p>
                      <a:r>
                        <a:rPr lang="en-US" sz="1000" b="1" dirty="0" smtClean="0">
                          <a:solidFill>
                            <a:srgbClr val="C00000"/>
                          </a:solidFill>
                        </a:rPr>
                        <a:t>0</a:t>
                      </a:r>
                      <a:endParaRPr lang="en-US" sz="1000" b="1" dirty="0">
                        <a:solidFill>
                          <a:srgbClr val="C00000"/>
                        </a:solidFill>
                      </a:endParaRPr>
                    </a:p>
                  </a:txBody>
                  <a:tcPr>
                    <a:solidFill>
                      <a:srgbClr val="00B0F0"/>
                    </a:solidFill>
                  </a:tcPr>
                </a:tc>
                <a:tc>
                  <a:txBody>
                    <a:bodyPr/>
                    <a:lstStyle/>
                    <a:p>
                      <a:r>
                        <a:rPr lang="en-US" sz="1000" b="1" dirty="0" smtClean="0">
                          <a:solidFill>
                            <a:srgbClr val="C00000"/>
                          </a:solidFill>
                        </a:rPr>
                        <a:t>0</a:t>
                      </a:r>
                      <a:endParaRPr lang="en-US" sz="1000" b="1" dirty="0">
                        <a:solidFill>
                          <a:srgbClr val="C00000"/>
                        </a:solidFill>
                      </a:endParaRPr>
                    </a:p>
                  </a:txBody>
                  <a:tcPr>
                    <a:solidFill>
                      <a:srgbClr val="00B0F0"/>
                    </a:solidFill>
                  </a:tcPr>
                </a:tc>
                <a:tc>
                  <a:txBody>
                    <a:bodyPr/>
                    <a:lstStyle/>
                    <a:p>
                      <a:r>
                        <a:rPr lang="en-US" sz="1000" b="1" dirty="0" smtClean="0">
                          <a:solidFill>
                            <a:srgbClr val="C00000"/>
                          </a:solidFill>
                        </a:rPr>
                        <a:t>0</a:t>
                      </a:r>
                      <a:endParaRPr lang="en-US" sz="1000" b="1" dirty="0">
                        <a:solidFill>
                          <a:srgbClr val="C00000"/>
                        </a:solidFill>
                      </a:endParaRPr>
                    </a:p>
                  </a:txBody>
                  <a:tcPr>
                    <a:solidFill>
                      <a:srgbClr val="00B0F0"/>
                    </a:solidFill>
                  </a:tcPr>
                </a:tc>
                <a:tc>
                  <a:txBody>
                    <a:bodyPr/>
                    <a:lstStyle/>
                    <a:p>
                      <a:r>
                        <a:rPr lang="en-US" sz="1000" b="1" dirty="0" smtClean="0">
                          <a:solidFill>
                            <a:srgbClr val="C00000"/>
                          </a:solidFill>
                        </a:rPr>
                        <a:t>0</a:t>
                      </a:r>
                      <a:endParaRPr lang="en-US" sz="1000" b="1" dirty="0">
                        <a:solidFill>
                          <a:srgbClr val="C00000"/>
                        </a:solidFill>
                      </a:endParaRPr>
                    </a:p>
                  </a:txBody>
                  <a:tcPr>
                    <a:solidFill>
                      <a:srgbClr val="00B0F0"/>
                    </a:solidFill>
                  </a:tcPr>
                </a:tc>
                <a:tc>
                  <a:txBody>
                    <a:bodyPr/>
                    <a:lstStyle/>
                    <a:p>
                      <a:r>
                        <a:rPr lang="en-US" sz="1000" b="1" dirty="0" smtClean="0">
                          <a:solidFill>
                            <a:srgbClr val="C00000"/>
                          </a:solidFill>
                        </a:rPr>
                        <a:t>0</a:t>
                      </a:r>
                      <a:endParaRPr lang="en-US" sz="1000" b="1" dirty="0">
                        <a:solidFill>
                          <a:srgbClr val="C00000"/>
                        </a:solidFill>
                      </a:endParaRPr>
                    </a:p>
                  </a:txBody>
                  <a:tcPr>
                    <a:solidFill>
                      <a:schemeClr val="accent4">
                        <a:lumMod val="60000"/>
                        <a:lumOff val="40000"/>
                      </a:schemeClr>
                    </a:solidFill>
                  </a:tcPr>
                </a:tc>
                <a:tc>
                  <a:txBody>
                    <a:bodyPr/>
                    <a:lstStyle/>
                    <a:p>
                      <a:r>
                        <a:rPr lang="en-US" sz="1000" b="1" dirty="0" smtClean="0">
                          <a:solidFill>
                            <a:srgbClr val="C00000"/>
                          </a:solidFill>
                        </a:rPr>
                        <a:t>0</a:t>
                      </a:r>
                      <a:endParaRPr lang="en-US" sz="1000" b="1" dirty="0">
                        <a:solidFill>
                          <a:srgbClr val="C00000"/>
                        </a:solidFill>
                      </a:endParaRPr>
                    </a:p>
                  </a:txBody>
                  <a:tcPr>
                    <a:solidFill>
                      <a:schemeClr val="accent4">
                        <a:lumMod val="60000"/>
                        <a:lumOff val="40000"/>
                      </a:schemeClr>
                    </a:solidFill>
                  </a:tcPr>
                </a:tc>
                <a:tc>
                  <a:txBody>
                    <a:bodyPr/>
                    <a:lstStyle/>
                    <a:p>
                      <a:r>
                        <a:rPr lang="en-US" sz="1000" b="1" smtClean="0">
                          <a:solidFill>
                            <a:srgbClr val="C00000"/>
                          </a:solidFill>
                        </a:rPr>
                        <a:t>0</a:t>
                      </a:r>
                      <a:endParaRPr lang="en-US" sz="1000" b="1" dirty="0">
                        <a:solidFill>
                          <a:srgbClr val="C00000"/>
                        </a:solidFill>
                      </a:endParaRPr>
                    </a:p>
                  </a:txBody>
                  <a:tcPr>
                    <a:solidFill>
                      <a:schemeClr val="accent4">
                        <a:lumMod val="60000"/>
                        <a:lumOff val="40000"/>
                      </a:schemeClr>
                    </a:solidFill>
                  </a:tcPr>
                </a:tc>
                <a:tc>
                  <a:txBody>
                    <a:bodyPr/>
                    <a:lstStyle/>
                    <a:p>
                      <a:r>
                        <a:rPr lang="en-US" sz="1000" b="1" dirty="0" smtClean="0">
                          <a:solidFill>
                            <a:srgbClr val="C00000"/>
                          </a:solidFill>
                        </a:rPr>
                        <a:t>0</a:t>
                      </a:r>
                      <a:endParaRPr lang="en-US" sz="1000" b="1" dirty="0">
                        <a:solidFill>
                          <a:srgbClr val="C00000"/>
                        </a:solidFill>
                      </a:endParaRPr>
                    </a:p>
                  </a:txBody>
                  <a:tcPr>
                    <a:solidFill>
                      <a:schemeClr val="accent4">
                        <a:lumMod val="60000"/>
                        <a:lumOff val="40000"/>
                      </a:schemeClr>
                    </a:solid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909393078"/>
              </p:ext>
            </p:extLst>
          </p:nvPr>
        </p:nvGraphicFramePr>
        <p:xfrm>
          <a:off x="1268763" y="5410200"/>
          <a:ext cx="5212224" cy="243840"/>
        </p:xfrm>
        <a:graphic>
          <a:graphicData uri="http://schemas.openxmlformats.org/drawingml/2006/table">
            <a:tbl>
              <a:tblPr firstRow="1" bandRow="1">
                <a:tableStyleId>{5940675A-B579-460E-94D1-54222C63F5DA}</a:tableStyleId>
              </a:tblPr>
              <a:tblGrid>
                <a:gridCol w="325764"/>
                <a:gridCol w="325764"/>
                <a:gridCol w="325764"/>
                <a:gridCol w="325764"/>
                <a:gridCol w="325764"/>
                <a:gridCol w="325764"/>
                <a:gridCol w="325764"/>
                <a:gridCol w="325764"/>
                <a:gridCol w="325764"/>
                <a:gridCol w="325764"/>
                <a:gridCol w="325764"/>
                <a:gridCol w="325764"/>
                <a:gridCol w="325764"/>
                <a:gridCol w="325764"/>
                <a:gridCol w="325764"/>
                <a:gridCol w="325764"/>
              </a:tblGrid>
              <a:tr h="152400">
                <a:tc>
                  <a:txBody>
                    <a:bodyPr/>
                    <a:lstStyle/>
                    <a:p>
                      <a:r>
                        <a:rPr lang="en-US" sz="1000" dirty="0" smtClean="0"/>
                        <a:t>0</a:t>
                      </a:r>
                      <a:endParaRPr lang="en-US" sz="1000" dirty="0"/>
                    </a:p>
                  </a:txBody>
                  <a:tcPr>
                    <a:solidFill>
                      <a:srgbClr val="FFC000"/>
                    </a:solidFill>
                  </a:tcPr>
                </a:tc>
                <a:tc>
                  <a:txBody>
                    <a:bodyPr/>
                    <a:lstStyle/>
                    <a:p>
                      <a:r>
                        <a:rPr lang="en-US" sz="1000" dirty="0" smtClean="0"/>
                        <a:t>0</a:t>
                      </a:r>
                      <a:endParaRPr lang="en-US" sz="1000" dirty="0"/>
                    </a:p>
                  </a:txBody>
                  <a:tcPr>
                    <a:solidFill>
                      <a:srgbClr val="FFC000"/>
                    </a:solidFill>
                  </a:tcPr>
                </a:tc>
                <a:tc>
                  <a:txBody>
                    <a:bodyPr/>
                    <a:lstStyle/>
                    <a:p>
                      <a:r>
                        <a:rPr lang="en-US" sz="1000" dirty="0" smtClean="0"/>
                        <a:t>0</a:t>
                      </a:r>
                      <a:endParaRPr lang="en-US" sz="1000" dirty="0"/>
                    </a:p>
                  </a:txBody>
                  <a:tcPr>
                    <a:solidFill>
                      <a:srgbClr val="FFC000"/>
                    </a:solidFill>
                  </a:tcPr>
                </a:tc>
                <a:tc>
                  <a:txBody>
                    <a:bodyPr/>
                    <a:lstStyle/>
                    <a:p>
                      <a:r>
                        <a:rPr lang="en-US" sz="1000" dirty="0" smtClean="0"/>
                        <a:t>0</a:t>
                      </a:r>
                      <a:endParaRPr lang="en-US" sz="1000" dirty="0"/>
                    </a:p>
                  </a:txBody>
                  <a:tcPr>
                    <a:solidFill>
                      <a:srgbClr val="FFC000"/>
                    </a:solidFill>
                  </a:tcPr>
                </a:tc>
                <a:tc>
                  <a:txBody>
                    <a:bodyPr/>
                    <a:lstStyle/>
                    <a:p>
                      <a:r>
                        <a:rPr lang="en-US" sz="1000" dirty="0" smtClean="0"/>
                        <a:t>0</a:t>
                      </a:r>
                      <a:endParaRPr lang="en-US" sz="1000" dirty="0"/>
                    </a:p>
                  </a:txBody>
                  <a:tcPr>
                    <a:solidFill>
                      <a:schemeClr val="tx2">
                        <a:lumMod val="60000"/>
                        <a:lumOff val="40000"/>
                      </a:schemeClr>
                    </a:solidFill>
                  </a:tcPr>
                </a:tc>
                <a:tc>
                  <a:txBody>
                    <a:bodyPr/>
                    <a:lstStyle/>
                    <a:p>
                      <a:r>
                        <a:rPr lang="en-US" sz="1000" dirty="0" smtClean="0"/>
                        <a:t>0</a:t>
                      </a:r>
                      <a:endParaRPr lang="en-US" sz="1000" dirty="0"/>
                    </a:p>
                  </a:txBody>
                  <a:tcPr>
                    <a:solidFill>
                      <a:schemeClr val="tx2">
                        <a:lumMod val="60000"/>
                        <a:lumOff val="40000"/>
                      </a:schemeClr>
                    </a:solidFill>
                  </a:tcPr>
                </a:tc>
                <a:tc>
                  <a:txBody>
                    <a:bodyPr/>
                    <a:lstStyle/>
                    <a:p>
                      <a:r>
                        <a:rPr lang="en-US" sz="1000" dirty="0" smtClean="0"/>
                        <a:t>0</a:t>
                      </a:r>
                      <a:endParaRPr lang="en-US" sz="1000" dirty="0"/>
                    </a:p>
                  </a:txBody>
                  <a:tcPr>
                    <a:solidFill>
                      <a:schemeClr val="tx2">
                        <a:lumMod val="60000"/>
                        <a:lumOff val="40000"/>
                      </a:schemeClr>
                    </a:solidFill>
                  </a:tcPr>
                </a:tc>
                <a:tc>
                  <a:txBody>
                    <a:bodyPr/>
                    <a:lstStyle/>
                    <a:p>
                      <a:r>
                        <a:rPr lang="en-US" sz="1000" b="1" dirty="0" smtClean="0">
                          <a:solidFill>
                            <a:srgbClr val="C00000"/>
                          </a:solidFill>
                        </a:rPr>
                        <a:t>0</a:t>
                      </a:r>
                      <a:endParaRPr lang="en-US" sz="1000" b="1" dirty="0">
                        <a:solidFill>
                          <a:srgbClr val="C00000"/>
                        </a:solidFill>
                      </a:endParaRPr>
                    </a:p>
                  </a:txBody>
                  <a:tcPr>
                    <a:solidFill>
                      <a:schemeClr val="tx2">
                        <a:lumMod val="60000"/>
                        <a:lumOff val="40000"/>
                      </a:schemeClr>
                    </a:solidFill>
                  </a:tcPr>
                </a:tc>
                <a:tc>
                  <a:txBody>
                    <a:bodyPr/>
                    <a:lstStyle/>
                    <a:p>
                      <a:r>
                        <a:rPr lang="en-US" sz="1000" b="1" smtClean="0">
                          <a:solidFill>
                            <a:srgbClr val="C00000"/>
                          </a:solidFill>
                        </a:rPr>
                        <a:t>0</a:t>
                      </a:r>
                      <a:endParaRPr lang="en-US" sz="1000" b="1" dirty="0">
                        <a:solidFill>
                          <a:srgbClr val="C00000"/>
                        </a:solidFill>
                      </a:endParaRPr>
                    </a:p>
                  </a:txBody>
                  <a:tcPr>
                    <a:solidFill>
                      <a:srgbClr val="00B0F0"/>
                    </a:solidFill>
                  </a:tcPr>
                </a:tc>
                <a:tc>
                  <a:txBody>
                    <a:bodyPr/>
                    <a:lstStyle/>
                    <a:p>
                      <a:r>
                        <a:rPr lang="en-US" sz="1000" b="1" dirty="0" smtClean="0">
                          <a:solidFill>
                            <a:srgbClr val="C00000"/>
                          </a:solidFill>
                        </a:rPr>
                        <a:t>1</a:t>
                      </a:r>
                      <a:endParaRPr lang="en-US" sz="1000" b="1" dirty="0">
                        <a:solidFill>
                          <a:srgbClr val="C00000"/>
                        </a:solidFill>
                      </a:endParaRPr>
                    </a:p>
                  </a:txBody>
                  <a:tcPr>
                    <a:solidFill>
                      <a:srgbClr val="00B0F0"/>
                    </a:solidFill>
                  </a:tcPr>
                </a:tc>
                <a:tc>
                  <a:txBody>
                    <a:bodyPr/>
                    <a:lstStyle/>
                    <a:p>
                      <a:r>
                        <a:rPr lang="en-US" sz="1000" b="1" dirty="0" smtClean="0">
                          <a:solidFill>
                            <a:srgbClr val="C00000"/>
                          </a:solidFill>
                        </a:rPr>
                        <a:t>1</a:t>
                      </a:r>
                      <a:endParaRPr lang="en-US" sz="1000" b="1" dirty="0">
                        <a:solidFill>
                          <a:srgbClr val="C00000"/>
                        </a:solidFill>
                      </a:endParaRPr>
                    </a:p>
                  </a:txBody>
                  <a:tcPr>
                    <a:solidFill>
                      <a:srgbClr val="00B0F0"/>
                    </a:solidFill>
                  </a:tcPr>
                </a:tc>
                <a:tc>
                  <a:txBody>
                    <a:bodyPr/>
                    <a:lstStyle/>
                    <a:p>
                      <a:r>
                        <a:rPr lang="en-US" sz="1000" b="1" dirty="0" smtClean="0">
                          <a:solidFill>
                            <a:srgbClr val="C00000"/>
                          </a:solidFill>
                        </a:rPr>
                        <a:t>1</a:t>
                      </a:r>
                      <a:endParaRPr lang="en-US" sz="1000" b="1" dirty="0">
                        <a:solidFill>
                          <a:srgbClr val="C00000"/>
                        </a:solidFill>
                      </a:endParaRPr>
                    </a:p>
                  </a:txBody>
                  <a:tcPr>
                    <a:solidFill>
                      <a:srgbClr val="00B0F0"/>
                    </a:solidFill>
                  </a:tcPr>
                </a:tc>
                <a:tc>
                  <a:txBody>
                    <a:bodyPr/>
                    <a:lstStyle/>
                    <a:p>
                      <a:r>
                        <a:rPr lang="en-US" sz="1000" b="1" dirty="0" smtClean="0">
                          <a:solidFill>
                            <a:srgbClr val="C00000"/>
                          </a:solidFill>
                        </a:rPr>
                        <a:t>1</a:t>
                      </a:r>
                      <a:endParaRPr lang="en-US" sz="1000" b="1" dirty="0">
                        <a:solidFill>
                          <a:srgbClr val="C00000"/>
                        </a:solidFill>
                      </a:endParaRPr>
                    </a:p>
                  </a:txBody>
                  <a:tcPr>
                    <a:solidFill>
                      <a:schemeClr val="accent4">
                        <a:lumMod val="60000"/>
                        <a:lumOff val="40000"/>
                      </a:schemeClr>
                    </a:solidFill>
                  </a:tcPr>
                </a:tc>
                <a:tc>
                  <a:txBody>
                    <a:bodyPr/>
                    <a:lstStyle/>
                    <a:p>
                      <a:r>
                        <a:rPr lang="en-US" sz="1000" b="1" dirty="0" smtClean="0">
                          <a:solidFill>
                            <a:srgbClr val="C00000"/>
                          </a:solidFill>
                        </a:rPr>
                        <a:t>1</a:t>
                      </a:r>
                      <a:endParaRPr lang="en-US" sz="1000" b="1" dirty="0">
                        <a:solidFill>
                          <a:srgbClr val="C00000"/>
                        </a:solidFill>
                      </a:endParaRPr>
                    </a:p>
                  </a:txBody>
                  <a:tcPr>
                    <a:solidFill>
                      <a:schemeClr val="accent4">
                        <a:lumMod val="60000"/>
                        <a:lumOff val="40000"/>
                      </a:schemeClr>
                    </a:solidFill>
                  </a:tcPr>
                </a:tc>
                <a:tc>
                  <a:txBody>
                    <a:bodyPr/>
                    <a:lstStyle/>
                    <a:p>
                      <a:r>
                        <a:rPr lang="en-US" sz="1000" b="1" dirty="0" smtClean="0">
                          <a:solidFill>
                            <a:srgbClr val="C00000"/>
                          </a:solidFill>
                        </a:rPr>
                        <a:t>1</a:t>
                      </a:r>
                      <a:endParaRPr lang="en-US" sz="1000" b="1" dirty="0">
                        <a:solidFill>
                          <a:srgbClr val="C00000"/>
                        </a:solidFill>
                      </a:endParaRPr>
                    </a:p>
                  </a:txBody>
                  <a:tcPr>
                    <a:solidFill>
                      <a:schemeClr val="accent4">
                        <a:lumMod val="60000"/>
                        <a:lumOff val="40000"/>
                      </a:schemeClr>
                    </a:solidFill>
                  </a:tcPr>
                </a:tc>
                <a:tc>
                  <a:txBody>
                    <a:bodyPr/>
                    <a:lstStyle/>
                    <a:p>
                      <a:r>
                        <a:rPr lang="en-US" sz="1000" b="1" dirty="0" smtClean="0">
                          <a:solidFill>
                            <a:srgbClr val="C00000"/>
                          </a:solidFill>
                        </a:rPr>
                        <a:t>1</a:t>
                      </a:r>
                      <a:endParaRPr lang="en-US" sz="1000" b="1" dirty="0">
                        <a:solidFill>
                          <a:srgbClr val="C00000"/>
                        </a:solidFill>
                      </a:endParaRPr>
                    </a:p>
                  </a:txBody>
                  <a:tcPr>
                    <a:solidFill>
                      <a:schemeClr val="accent4">
                        <a:lumMod val="60000"/>
                        <a:lumOff val="40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24096805"/>
              </p:ext>
            </p:extLst>
          </p:nvPr>
        </p:nvGraphicFramePr>
        <p:xfrm>
          <a:off x="1221396" y="4572000"/>
          <a:ext cx="5181600" cy="370840"/>
        </p:xfrm>
        <a:graphic>
          <a:graphicData uri="http://schemas.openxmlformats.org/drawingml/2006/table">
            <a:tbl>
              <a:tblPr firstRow="1" bandRow="1">
                <a:tableStyleId>{5C22544A-7EE6-4342-B048-85BDC9FD1C3A}</a:tableStyleId>
              </a:tblPr>
              <a:tblGrid>
                <a:gridCol w="1295400"/>
                <a:gridCol w="1295400"/>
                <a:gridCol w="1295400"/>
                <a:gridCol w="1295400"/>
              </a:tblGrid>
              <a:tr h="370840">
                <a:tc>
                  <a:txBody>
                    <a:bodyPr/>
                    <a:lstStyle/>
                    <a:p>
                      <a:pPr algn="ctr"/>
                      <a:r>
                        <a:rPr lang="en-US" dirty="0" smtClean="0"/>
                        <a:t>0</a:t>
                      </a:r>
                      <a:endParaRPr lang="en-US" dirty="0"/>
                    </a:p>
                  </a:txBody>
                  <a:tcPr>
                    <a:solidFill>
                      <a:srgbClr val="0070C0"/>
                    </a:solidFill>
                  </a:tcPr>
                </a:tc>
                <a:tc>
                  <a:txBody>
                    <a:bodyPr/>
                    <a:lstStyle/>
                    <a:p>
                      <a:pPr algn="ctr"/>
                      <a:r>
                        <a:rPr lang="en-US" dirty="0" smtClean="0"/>
                        <a:t>0</a:t>
                      </a:r>
                      <a:endParaRPr lang="en-US" dirty="0"/>
                    </a:p>
                  </a:txBody>
                  <a:tcPr>
                    <a:solidFill>
                      <a:srgbClr val="0070C0"/>
                    </a:solidFill>
                  </a:tcPr>
                </a:tc>
                <a:tc>
                  <a:txBody>
                    <a:bodyPr/>
                    <a:lstStyle/>
                    <a:p>
                      <a:pPr algn="ctr"/>
                      <a:r>
                        <a:rPr lang="en-US" dirty="0" smtClean="0"/>
                        <a:t>0</a:t>
                      </a:r>
                      <a:endParaRPr lang="en-US" dirty="0"/>
                    </a:p>
                  </a:txBody>
                  <a:tcPr>
                    <a:solidFill>
                      <a:srgbClr val="0070C0"/>
                    </a:solidFill>
                  </a:tcPr>
                </a:tc>
                <a:tc>
                  <a:txBody>
                    <a:bodyPr/>
                    <a:lstStyle/>
                    <a:p>
                      <a:pPr algn="ctr"/>
                      <a:r>
                        <a:rPr lang="en-US" dirty="0" smtClean="0"/>
                        <a:t>0</a:t>
                      </a:r>
                      <a:endParaRPr lang="en-US" dirty="0"/>
                    </a:p>
                  </a:txBody>
                  <a:tcPr>
                    <a:solidFill>
                      <a:srgbClr val="0070C0"/>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710119180"/>
              </p:ext>
            </p:extLst>
          </p:nvPr>
        </p:nvGraphicFramePr>
        <p:xfrm>
          <a:off x="1268763" y="5791200"/>
          <a:ext cx="5181600" cy="370840"/>
        </p:xfrm>
        <a:graphic>
          <a:graphicData uri="http://schemas.openxmlformats.org/drawingml/2006/table">
            <a:tbl>
              <a:tblPr firstRow="1" bandRow="1">
                <a:tableStyleId>{5C22544A-7EE6-4342-B048-85BDC9FD1C3A}</a:tableStyleId>
              </a:tblPr>
              <a:tblGrid>
                <a:gridCol w="1295400"/>
                <a:gridCol w="1295400"/>
                <a:gridCol w="1295400"/>
                <a:gridCol w="1295400"/>
              </a:tblGrid>
              <a:tr h="370840">
                <a:tc>
                  <a:txBody>
                    <a:bodyPr/>
                    <a:lstStyle/>
                    <a:p>
                      <a:pPr algn="ctr"/>
                      <a:r>
                        <a:rPr lang="en-US" dirty="0" smtClean="0"/>
                        <a:t>0</a:t>
                      </a:r>
                      <a:endParaRPr lang="en-US" dirty="0"/>
                    </a:p>
                  </a:txBody>
                  <a:tcPr>
                    <a:solidFill>
                      <a:srgbClr val="0070C0"/>
                    </a:solidFill>
                  </a:tcPr>
                </a:tc>
                <a:tc>
                  <a:txBody>
                    <a:bodyPr/>
                    <a:lstStyle/>
                    <a:p>
                      <a:pPr algn="ctr"/>
                      <a:r>
                        <a:rPr lang="en-US" dirty="0" smtClean="0"/>
                        <a:t>0</a:t>
                      </a:r>
                      <a:endParaRPr lang="en-US" dirty="0"/>
                    </a:p>
                  </a:txBody>
                  <a:tcPr>
                    <a:solidFill>
                      <a:srgbClr val="0070C0"/>
                    </a:solidFill>
                  </a:tcPr>
                </a:tc>
                <a:tc>
                  <a:txBody>
                    <a:bodyPr/>
                    <a:lstStyle/>
                    <a:p>
                      <a:pPr algn="ctr"/>
                      <a:r>
                        <a:rPr lang="en-US" dirty="0" smtClean="0"/>
                        <a:t>7</a:t>
                      </a:r>
                      <a:endParaRPr lang="en-US" dirty="0"/>
                    </a:p>
                  </a:txBody>
                  <a:tcPr>
                    <a:solidFill>
                      <a:srgbClr val="0070C0"/>
                    </a:solidFill>
                  </a:tcPr>
                </a:tc>
                <a:tc>
                  <a:txBody>
                    <a:bodyPr/>
                    <a:lstStyle/>
                    <a:p>
                      <a:pPr algn="ctr"/>
                      <a:r>
                        <a:rPr lang="en-US" dirty="0" smtClean="0"/>
                        <a:t>F</a:t>
                      </a:r>
                      <a:endParaRPr lang="en-US" dirty="0"/>
                    </a:p>
                  </a:txBody>
                  <a:tcPr>
                    <a:solidFill>
                      <a:srgbClr val="0070C0"/>
                    </a:solidFill>
                  </a:tcPr>
                </a:tc>
              </a:tr>
            </a:tbl>
          </a:graphicData>
        </a:graphic>
      </p:graphicFrame>
      <p:sp>
        <p:nvSpPr>
          <p:cNvPr id="6" name="TextBox 5"/>
          <p:cNvSpPr txBox="1"/>
          <p:nvPr/>
        </p:nvSpPr>
        <p:spPr>
          <a:xfrm>
            <a:off x="7162800" y="3657600"/>
            <a:ext cx="1371600" cy="369332"/>
          </a:xfrm>
          <a:prstGeom prst="rect">
            <a:avLst/>
          </a:prstGeom>
          <a:noFill/>
        </p:spPr>
        <p:txBody>
          <a:bodyPr wrap="square" rtlCol="0">
            <a:spAutoFit/>
          </a:bodyPr>
          <a:lstStyle/>
          <a:p>
            <a:r>
              <a:rPr lang="en-US" dirty="0" smtClean="0"/>
              <a:t>RAM 1</a:t>
            </a:r>
            <a:endParaRPr lang="en-US" dirty="0"/>
          </a:p>
        </p:txBody>
      </p:sp>
    </p:spTree>
    <p:extLst>
      <p:ext uri="{BB962C8B-B14F-4D97-AF65-F5344CB8AC3E}">
        <p14:creationId xmlns:p14="http://schemas.microsoft.com/office/powerpoint/2010/main" val="1242033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5A40E3C-D099-4FD6-9521-3112C0DD2A3A}" type="slidenum">
              <a:rPr lang="en-US" smtClean="0"/>
              <a:t>37</a:t>
            </a:fld>
            <a:endParaRPr lang="en-US"/>
          </a:p>
        </p:txBody>
      </p:sp>
      <p:sp>
        <p:nvSpPr>
          <p:cNvPr id="3" name="Rectangle 2"/>
          <p:cNvSpPr/>
          <p:nvPr/>
        </p:nvSpPr>
        <p:spPr>
          <a:xfrm>
            <a:off x="292388" y="1295400"/>
            <a:ext cx="8690018" cy="4247317"/>
          </a:xfrm>
          <a:prstGeom prst="rect">
            <a:avLst/>
          </a:prstGeom>
        </p:spPr>
        <p:txBody>
          <a:bodyPr wrap="square">
            <a:spAutoFit/>
          </a:bodyPr>
          <a:lstStyle/>
          <a:p>
            <a:pPr marL="342900" indent="-342900" algn="just">
              <a:lnSpc>
                <a:spcPct val="150000"/>
              </a:lnSpc>
              <a:buFont typeface="Arial" pitchFamily="34" charset="0"/>
              <a:buChar char="•"/>
            </a:pPr>
            <a:r>
              <a:rPr lang="en-US" sz="2000" dirty="0">
                <a:latin typeface="Arial Narrow" pitchFamily="34" charset="0"/>
              </a:rPr>
              <a:t>The component </a:t>
            </a:r>
            <a:r>
              <a:rPr lang="en-US" sz="2000" dirty="0" smtClean="0">
                <a:latin typeface="Arial Narrow" pitchFamily="34" charset="0"/>
              </a:rPr>
              <a:t>column specifies </a:t>
            </a:r>
            <a:r>
              <a:rPr lang="en-US" sz="2000" dirty="0">
                <a:latin typeface="Arial Narrow" pitchFamily="34" charset="0"/>
              </a:rPr>
              <a:t>whether a RAM or a ROM chip is used. </a:t>
            </a:r>
            <a:endParaRPr lang="en-US" sz="2000" dirty="0" smtClean="0">
              <a:latin typeface="Arial Narrow" pitchFamily="34" charset="0"/>
            </a:endParaRPr>
          </a:p>
          <a:p>
            <a:pPr marL="342900" indent="-342900" algn="just">
              <a:lnSpc>
                <a:spcPct val="150000"/>
              </a:lnSpc>
              <a:buFont typeface="Arial" pitchFamily="34" charset="0"/>
              <a:buChar char="•"/>
            </a:pPr>
            <a:r>
              <a:rPr lang="en-US" sz="2000" dirty="0" smtClean="0">
                <a:latin typeface="Arial Narrow" pitchFamily="34" charset="0"/>
              </a:rPr>
              <a:t>The </a:t>
            </a:r>
            <a:r>
              <a:rPr lang="en-US" sz="2000" dirty="0">
                <a:latin typeface="Arial Narrow" pitchFamily="34" charset="0"/>
              </a:rPr>
              <a:t>hexadecimal address column assigns a range </a:t>
            </a:r>
            <a:r>
              <a:rPr lang="en-US" sz="2000" dirty="0" smtClean="0">
                <a:latin typeface="Arial Narrow" pitchFamily="34" charset="0"/>
              </a:rPr>
              <a:t>of hexadecimal </a:t>
            </a:r>
            <a:r>
              <a:rPr lang="en-US" sz="2000" dirty="0">
                <a:latin typeface="Arial Narrow" pitchFamily="34" charset="0"/>
              </a:rPr>
              <a:t>equivalent addresses for each chip. </a:t>
            </a:r>
            <a:endParaRPr lang="en-US" sz="2000" dirty="0" smtClean="0">
              <a:latin typeface="Arial Narrow" pitchFamily="34" charset="0"/>
            </a:endParaRPr>
          </a:p>
          <a:p>
            <a:pPr marL="342900" indent="-342900" algn="just">
              <a:lnSpc>
                <a:spcPct val="150000"/>
              </a:lnSpc>
              <a:buFont typeface="Arial" pitchFamily="34" charset="0"/>
              <a:buChar char="•"/>
            </a:pPr>
            <a:r>
              <a:rPr lang="en-US" sz="2000" dirty="0" smtClean="0">
                <a:latin typeface="Arial Narrow" pitchFamily="34" charset="0"/>
              </a:rPr>
              <a:t>The </a:t>
            </a:r>
            <a:r>
              <a:rPr lang="en-US" sz="2000" dirty="0">
                <a:latin typeface="Arial Narrow" pitchFamily="34" charset="0"/>
              </a:rPr>
              <a:t>address bus lines are listed in the third column. </a:t>
            </a:r>
            <a:endParaRPr lang="en-US" sz="2000" dirty="0" smtClean="0">
              <a:latin typeface="Arial Narrow" pitchFamily="34" charset="0"/>
            </a:endParaRPr>
          </a:p>
          <a:p>
            <a:pPr marL="342900" indent="-342900" algn="just">
              <a:lnSpc>
                <a:spcPct val="150000"/>
              </a:lnSpc>
              <a:buFont typeface="Arial" pitchFamily="34" charset="0"/>
              <a:buChar char="•"/>
            </a:pPr>
            <a:r>
              <a:rPr lang="en-US" sz="2000" dirty="0" smtClean="0">
                <a:latin typeface="Arial Narrow" pitchFamily="34" charset="0"/>
              </a:rPr>
              <a:t>The RAM </a:t>
            </a:r>
            <a:r>
              <a:rPr lang="en-US" sz="2000" dirty="0">
                <a:latin typeface="Arial Narrow" pitchFamily="34" charset="0"/>
              </a:rPr>
              <a:t>chips have </a:t>
            </a:r>
            <a:r>
              <a:rPr lang="en-US" sz="2000" b="1" dirty="0">
                <a:solidFill>
                  <a:srgbClr val="C00000"/>
                </a:solidFill>
                <a:latin typeface="Arial Narrow" pitchFamily="34" charset="0"/>
              </a:rPr>
              <a:t>128 bytes and need seven address lines.</a:t>
            </a:r>
            <a:r>
              <a:rPr lang="en-US" sz="2000" dirty="0">
                <a:latin typeface="Arial Narrow" pitchFamily="34" charset="0"/>
              </a:rPr>
              <a:t> </a:t>
            </a:r>
            <a:endParaRPr lang="en-US" sz="2000" dirty="0" smtClean="0">
              <a:latin typeface="Arial Narrow" pitchFamily="34" charset="0"/>
            </a:endParaRPr>
          </a:p>
          <a:p>
            <a:pPr marL="342900" indent="-342900" algn="just">
              <a:lnSpc>
                <a:spcPct val="150000"/>
              </a:lnSpc>
              <a:buFont typeface="Arial" pitchFamily="34" charset="0"/>
              <a:buChar char="•"/>
            </a:pPr>
            <a:r>
              <a:rPr lang="en-US" sz="2000" dirty="0" smtClean="0">
                <a:latin typeface="Arial Narrow" pitchFamily="34" charset="0"/>
              </a:rPr>
              <a:t>The </a:t>
            </a:r>
            <a:r>
              <a:rPr lang="en-US" sz="2000" dirty="0">
                <a:latin typeface="Arial Narrow" pitchFamily="34" charset="0"/>
              </a:rPr>
              <a:t>ROM chip has </a:t>
            </a:r>
            <a:r>
              <a:rPr lang="en-US" sz="2000" b="1" dirty="0">
                <a:solidFill>
                  <a:srgbClr val="C00000"/>
                </a:solidFill>
                <a:latin typeface="Arial Narrow" pitchFamily="34" charset="0"/>
              </a:rPr>
              <a:t>512 bytes and needs </a:t>
            </a:r>
            <a:r>
              <a:rPr lang="en-US" sz="2000" b="1" dirty="0" smtClean="0">
                <a:solidFill>
                  <a:srgbClr val="C00000"/>
                </a:solidFill>
                <a:latin typeface="Arial Narrow" pitchFamily="34" charset="0"/>
              </a:rPr>
              <a:t>9 address </a:t>
            </a:r>
            <a:r>
              <a:rPr lang="en-US" sz="2000" b="1" dirty="0">
                <a:solidFill>
                  <a:srgbClr val="C00000"/>
                </a:solidFill>
                <a:latin typeface="Arial Narrow" pitchFamily="34" charset="0"/>
              </a:rPr>
              <a:t>lines</a:t>
            </a:r>
            <a:r>
              <a:rPr lang="en-US" sz="2000" dirty="0" smtClean="0">
                <a:latin typeface="Arial Narrow" pitchFamily="34" charset="0"/>
              </a:rPr>
              <a:t>.</a:t>
            </a:r>
          </a:p>
          <a:p>
            <a:pPr marL="342900" indent="-342900" algn="just">
              <a:lnSpc>
                <a:spcPct val="150000"/>
              </a:lnSpc>
              <a:buFont typeface="Arial" pitchFamily="34" charset="0"/>
              <a:buChar char="•"/>
            </a:pPr>
            <a:r>
              <a:rPr lang="en-US" sz="2000" dirty="0">
                <a:latin typeface="Arial Narrow" pitchFamily="34" charset="0"/>
              </a:rPr>
              <a:t>Although there are </a:t>
            </a:r>
            <a:r>
              <a:rPr lang="en-US" sz="2000" b="1" dirty="0">
                <a:solidFill>
                  <a:srgbClr val="C00000"/>
                </a:solidFill>
                <a:latin typeface="Arial Narrow" pitchFamily="34" charset="0"/>
              </a:rPr>
              <a:t>16 lines in the address bus</a:t>
            </a:r>
            <a:r>
              <a:rPr lang="en-US" sz="2000" dirty="0">
                <a:latin typeface="Arial Narrow" pitchFamily="34" charset="0"/>
              </a:rPr>
              <a:t>, the table shows only 10 lines because the other 6 are not used in this example and are assumed to be zero. </a:t>
            </a:r>
          </a:p>
          <a:p>
            <a:pPr marL="342900" indent="-342900" algn="just">
              <a:lnSpc>
                <a:spcPct val="150000"/>
              </a:lnSpc>
              <a:buFont typeface="Arial" pitchFamily="34" charset="0"/>
              <a:buChar char="•"/>
            </a:pPr>
            <a:endParaRPr lang="en-US" sz="2000" dirty="0">
              <a:latin typeface="Arial Narrow" pitchFamily="34" charset="0"/>
            </a:endParaRPr>
          </a:p>
        </p:txBody>
      </p:sp>
      <p:sp>
        <p:nvSpPr>
          <p:cNvPr id="4" name="Title 1"/>
          <p:cNvSpPr txBox="1">
            <a:spLocks/>
          </p:cNvSpPr>
          <p:nvPr/>
        </p:nvSpPr>
        <p:spPr>
          <a:xfrm>
            <a:off x="533400" y="-36871"/>
            <a:ext cx="8808572" cy="548703"/>
          </a:xfrm>
          <a:prstGeom prst="rect">
            <a:avLst/>
          </a:prstGeom>
        </p:spPr>
        <p:txBody>
          <a:bodyPr lIns="91577" tIns="45789" rIns="91577" bIns="45789">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defTabSz="761554">
              <a:lnSpc>
                <a:spcPct val="150000"/>
              </a:lnSpc>
              <a:defRPr/>
            </a:pPr>
            <a:r>
              <a:rPr lang="en-US" sz="3600" b="1" dirty="0" smtClean="0">
                <a:solidFill>
                  <a:srgbClr val="006600"/>
                </a:solidFill>
                <a:latin typeface="Arial Narrow" pitchFamily="34" charset="0"/>
                <a:cs typeface="HY엽서L"/>
              </a:rPr>
              <a:t>MEMORY ADDRESS MAP CONTD.</a:t>
            </a:r>
            <a:endParaRPr lang="en-US" sz="3600" b="1" dirty="0">
              <a:solidFill>
                <a:srgbClr val="006600"/>
              </a:solidFill>
              <a:latin typeface="Arial Narrow" pitchFamily="34" charset="0"/>
              <a:cs typeface="HY엽서L"/>
            </a:endParaRPr>
          </a:p>
        </p:txBody>
      </p:sp>
    </p:spTree>
    <p:extLst>
      <p:ext uri="{BB962C8B-B14F-4D97-AF65-F5344CB8AC3E}">
        <p14:creationId xmlns:p14="http://schemas.microsoft.com/office/powerpoint/2010/main" val="25748556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76200" y="2514600"/>
            <a:ext cx="8763000" cy="4830889"/>
          </a:xfrm>
        </p:spPr>
        <p:txBody>
          <a:bodyPr lIns="91577" tIns="45789" rIns="91577" bIns="45789"/>
          <a:lstStyle/>
          <a:p>
            <a:pPr marL="236538" indent="-236538" algn="just"/>
            <a:r>
              <a:rPr lang="en-US" sz="2000" dirty="0" smtClean="0">
                <a:latin typeface="Arial Narrow" pitchFamily="34" charset="0"/>
              </a:rPr>
              <a:t>The </a:t>
            </a:r>
            <a:r>
              <a:rPr lang="en-US" sz="2000" dirty="0">
                <a:latin typeface="Arial Narrow" pitchFamily="34" charset="0"/>
              </a:rPr>
              <a:t>small x's under the address bus lines designate those lines that must be connected to the address inputs in each chip. </a:t>
            </a:r>
            <a:endParaRPr lang="en-US" sz="2000" dirty="0" smtClean="0">
              <a:latin typeface="Arial Narrow" pitchFamily="34" charset="0"/>
            </a:endParaRPr>
          </a:p>
          <a:p>
            <a:pPr marL="236538" indent="-236538" algn="just"/>
            <a:r>
              <a:rPr lang="en-US" sz="2000" dirty="0" smtClean="0">
                <a:latin typeface="Arial Narrow" pitchFamily="34" charset="0"/>
              </a:rPr>
              <a:t>The </a:t>
            </a:r>
            <a:r>
              <a:rPr lang="en-US" sz="2000" dirty="0">
                <a:latin typeface="Arial Narrow" pitchFamily="34" charset="0"/>
              </a:rPr>
              <a:t>x's are always assigned to the low-order bus lines: lines 1 through 7 for the RAM and lines 1 through 9 for the ROM</a:t>
            </a:r>
            <a:r>
              <a:rPr lang="en-US" sz="2000" dirty="0" smtClean="0">
                <a:latin typeface="Arial Narrow" pitchFamily="34" charset="0"/>
              </a:rPr>
              <a:t>.</a:t>
            </a:r>
          </a:p>
          <a:p>
            <a:pPr marL="236538" indent="-236538" algn="just"/>
            <a:r>
              <a:rPr lang="en-US" sz="2000" dirty="0" smtClean="0">
                <a:latin typeface="Arial Narrow" pitchFamily="34" charset="0"/>
              </a:rPr>
              <a:t> </a:t>
            </a:r>
            <a:r>
              <a:rPr lang="en-US" sz="2000" dirty="0">
                <a:latin typeface="Arial Narrow" pitchFamily="34" charset="0"/>
              </a:rPr>
              <a:t>It is now necessary to distinguish between four RAM chips by assigning to each a different address. For this particular example we choose bus lines 8 and 9 to represent four distinct binary combinations. </a:t>
            </a:r>
            <a:endParaRPr lang="en-US" sz="2000" dirty="0" smtClean="0">
              <a:latin typeface="Arial Narrow" pitchFamily="34" charset="0"/>
            </a:endParaRPr>
          </a:p>
          <a:p>
            <a:pPr marL="236538" indent="-236538" algn="just"/>
            <a:r>
              <a:rPr lang="en-US" sz="2000" dirty="0" smtClean="0">
                <a:latin typeface="Arial Narrow" pitchFamily="34" charset="0"/>
              </a:rPr>
              <a:t>Note </a:t>
            </a:r>
            <a:r>
              <a:rPr lang="en-US" sz="2000" dirty="0">
                <a:latin typeface="Arial Narrow" pitchFamily="34" charset="0"/>
              </a:rPr>
              <a:t>that any other pair of unused bus lines can be chosen for this purpose. The table clearly shows that the nine low-order bus lines constitute a memory space for RAM equal to 2</a:t>
            </a:r>
            <a:r>
              <a:rPr lang="en-US" sz="2000" baseline="30000" dirty="0">
                <a:latin typeface="Arial Narrow" pitchFamily="34" charset="0"/>
              </a:rPr>
              <a:t>9</a:t>
            </a:r>
            <a:r>
              <a:rPr lang="en-US" sz="2000" dirty="0">
                <a:latin typeface="Arial Narrow" pitchFamily="34" charset="0"/>
              </a:rPr>
              <a:t> = 512 bytes. </a:t>
            </a:r>
            <a:endParaRPr lang="en-US" sz="2000" dirty="0" smtClean="0">
              <a:latin typeface="Arial Narrow" pitchFamily="34" charset="0"/>
            </a:endParaRPr>
          </a:p>
          <a:p>
            <a:pPr marL="236538" indent="-236538" algn="just"/>
            <a:r>
              <a:rPr lang="en-US" sz="2000" dirty="0" smtClean="0">
                <a:latin typeface="Arial Narrow" pitchFamily="34" charset="0"/>
              </a:rPr>
              <a:t>The </a:t>
            </a:r>
            <a:r>
              <a:rPr lang="en-US" sz="2000" dirty="0">
                <a:latin typeface="Arial Narrow" pitchFamily="34" charset="0"/>
              </a:rPr>
              <a:t>distinction between a RAM and ROM address is done with another bus line. Here we choose line 10 for this purpose. When line 10 is 0, the CPU selects a RAM, and when this line is equal to 1, it selects the ROM.</a:t>
            </a:r>
          </a:p>
        </p:txBody>
      </p:sp>
      <p:sp>
        <p:nvSpPr>
          <p:cNvPr id="2" name="Slide Number Placeholder 1"/>
          <p:cNvSpPr>
            <a:spLocks noGrp="1"/>
          </p:cNvSpPr>
          <p:nvPr>
            <p:ph type="sldNum" sz="quarter" idx="12"/>
          </p:nvPr>
        </p:nvSpPr>
        <p:spPr/>
        <p:txBody>
          <a:bodyPr/>
          <a:lstStyle/>
          <a:p>
            <a:fld id="{35A40E3C-D099-4FD6-9521-3112C0DD2A3A}" type="slidenum">
              <a:rPr lang="en-US" smtClean="0"/>
              <a:t>38</a:t>
            </a:fld>
            <a:endParaRPr lang="en-US"/>
          </a:p>
        </p:txBody>
      </p:sp>
      <p:sp>
        <p:nvSpPr>
          <p:cNvPr id="5" name="Title 1"/>
          <p:cNvSpPr txBox="1">
            <a:spLocks/>
          </p:cNvSpPr>
          <p:nvPr/>
        </p:nvSpPr>
        <p:spPr>
          <a:xfrm>
            <a:off x="533400" y="-274352"/>
            <a:ext cx="8808572" cy="548703"/>
          </a:xfrm>
          <a:prstGeom prst="rect">
            <a:avLst/>
          </a:prstGeom>
        </p:spPr>
        <p:txBody>
          <a:bodyPr lIns="91577" tIns="45789" rIns="91577" bIns="45789">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defTabSz="761554">
              <a:lnSpc>
                <a:spcPct val="150000"/>
              </a:lnSpc>
              <a:defRPr/>
            </a:pPr>
            <a:r>
              <a:rPr lang="en-US" sz="3600" b="1" dirty="0" smtClean="0">
                <a:solidFill>
                  <a:srgbClr val="006600"/>
                </a:solidFill>
                <a:latin typeface="Arial Narrow" pitchFamily="34" charset="0"/>
                <a:cs typeface="HY엽서L"/>
              </a:rPr>
              <a:t>MEMORY ADDRESS MAP CONTD.</a:t>
            </a:r>
            <a:endParaRPr lang="en-US" sz="3600" b="1" dirty="0">
              <a:solidFill>
                <a:srgbClr val="006600"/>
              </a:solidFill>
              <a:latin typeface="Arial Narrow" pitchFamily="34" charset="0"/>
              <a:cs typeface="HY엽서L"/>
            </a:endParaRPr>
          </a:p>
        </p:txBody>
      </p:sp>
      <p:grpSp>
        <p:nvGrpSpPr>
          <p:cNvPr id="7" name="Group 20"/>
          <p:cNvGrpSpPr>
            <a:grpSpLocks/>
          </p:cNvGrpSpPr>
          <p:nvPr/>
        </p:nvGrpSpPr>
        <p:grpSpPr bwMode="auto">
          <a:xfrm>
            <a:off x="2002254" y="496142"/>
            <a:ext cx="5755590" cy="2127030"/>
            <a:chOff x="1030" y="1353"/>
            <a:chExt cx="3047" cy="1107"/>
          </a:xfrm>
        </p:grpSpPr>
        <p:sp>
          <p:nvSpPr>
            <p:cNvPr id="8" name="Rectangle 3"/>
            <p:cNvSpPr>
              <a:spLocks noChangeArrowheads="1"/>
            </p:cNvSpPr>
            <p:nvPr/>
          </p:nvSpPr>
          <p:spPr bwMode="auto">
            <a:xfrm>
              <a:off x="1095" y="1684"/>
              <a:ext cx="364"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defTabSz="761554"/>
              <a:r>
                <a:rPr lang="en-US" altLang="ko-KR" sz="1600">
                  <a:latin typeface="Arial Narrow" pitchFamily="34" charset="0"/>
                  <a:cs typeface="HY엽서L"/>
                </a:rPr>
                <a:t>RAM  1</a:t>
              </a:r>
            </a:p>
            <a:p>
              <a:pPr defTabSz="761554"/>
              <a:r>
                <a:rPr lang="en-US" altLang="ko-KR" sz="1600">
                  <a:latin typeface="Arial Narrow" pitchFamily="34" charset="0"/>
                  <a:cs typeface="HY엽서L"/>
                </a:rPr>
                <a:t>RAM  2</a:t>
              </a:r>
            </a:p>
            <a:p>
              <a:pPr defTabSz="761554"/>
              <a:r>
                <a:rPr lang="en-US" altLang="ko-KR" sz="1600">
                  <a:latin typeface="Arial Narrow" pitchFamily="34" charset="0"/>
                  <a:cs typeface="HY엽서L"/>
                </a:rPr>
                <a:t>RAM  3</a:t>
              </a:r>
            </a:p>
            <a:p>
              <a:pPr defTabSz="761554"/>
              <a:r>
                <a:rPr lang="en-US" altLang="ko-KR" sz="1600">
                  <a:latin typeface="Arial Narrow" pitchFamily="34" charset="0"/>
                  <a:cs typeface="HY엽서L"/>
                </a:rPr>
                <a:t>RAM  4</a:t>
              </a:r>
            </a:p>
            <a:p>
              <a:pPr defTabSz="761554"/>
              <a:r>
                <a:rPr lang="en-US" altLang="ko-KR" sz="1600">
                  <a:latin typeface="Arial Narrow" pitchFamily="34" charset="0"/>
                  <a:cs typeface="HY엽서L"/>
                </a:rPr>
                <a:t>ROM</a:t>
              </a:r>
            </a:p>
          </p:txBody>
        </p:sp>
        <p:sp>
          <p:nvSpPr>
            <p:cNvPr id="9" name="Rectangle 4"/>
            <p:cNvSpPr>
              <a:spLocks noChangeArrowheads="1"/>
            </p:cNvSpPr>
            <p:nvPr/>
          </p:nvSpPr>
          <p:spPr bwMode="auto">
            <a:xfrm>
              <a:off x="1794" y="1684"/>
              <a:ext cx="551"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defTabSz="761554"/>
              <a:r>
                <a:rPr lang="en-US" altLang="ko-KR" sz="1600" dirty="0">
                  <a:latin typeface="Arial Narrow" pitchFamily="34" charset="0"/>
                  <a:cs typeface="HY엽서L"/>
                </a:rPr>
                <a:t>0000 - 007F</a:t>
              </a:r>
            </a:p>
            <a:p>
              <a:pPr defTabSz="761554"/>
              <a:r>
                <a:rPr lang="en-US" altLang="ko-KR" sz="1600" dirty="0">
                  <a:latin typeface="Arial Narrow" pitchFamily="34" charset="0"/>
                  <a:cs typeface="HY엽서L"/>
                </a:rPr>
                <a:t>0080 - 00FF</a:t>
              </a:r>
            </a:p>
            <a:p>
              <a:pPr defTabSz="761554"/>
              <a:r>
                <a:rPr lang="en-US" altLang="ko-KR" sz="1600" dirty="0">
                  <a:latin typeface="Arial Narrow" pitchFamily="34" charset="0"/>
                  <a:cs typeface="HY엽서L"/>
                </a:rPr>
                <a:t>0100 - 017F</a:t>
              </a:r>
            </a:p>
            <a:p>
              <a:pPr defTabSz="761554"/>
              <a:r>
                <a:rPr lang="en-US" altLang="ko-KR" sz="1600" dirty="0">
                  <a:latin typeface="Arial Narrow" pitchFamily="34" charset="0"/>
                  <a:cs typeface="HY엽서L"/>
                </a:rPr>
                <a:t>0180 - 01FF</a:t>
              </a:r>
            </a:p>
            <a:p>
              <a:pPr defTabSz="761554"/>
              <a:r>
                <a:rPr lang="en-US" altLang="ko-KR" sz="1600" dirty="0">
                  <a:latin typeface="Arial Narrow" pitchFamily="34" charset="0"/>
                  <a:cs typeface="HY엽서L"/>
                </a:rPr>
                <a:t>0200 - 03FF</a:t>
              </a:r>
            </a:p>
          </p:txBody>
        </p:sp>
        <p:sp>
          <p:nvSpPr>
            <p:cNvPr id="10" name="Rectangle 5"/>
            <p:cNvSpPr>
              <a:spLocks noChangeArrowheads="1"/>
            </p:cNvSpPr>
            <p:nvPr/>
          </p:nvSpPr>
          <p:spPr bwMode="auto">
            <a:xfrm>
              <a:off x="1030" y="1470"/>
              <a:ext cx="52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defTabSz="761554"/>
              <a:r>
                <a:rPr lang="en-US" altLang="ko-KR" sz="1600">
                  <a:latin typeface="Arial Narrow" pitchFamily="34" charset="0"/>
                  <a:cs typeface="HY엽서L"/>
                </a:rPr>
                <a:t>Component</a:t>
              </a:r>
            </a:p>
          </p:txBody>
        </p:sp>
        <p:sp>
          <p:nvSpPr>
            <p:cNvPr id="11" name="Rectangle 6"/>
            <p:cNvSpPr>
              <a:spLocks noChangeArrowheads="1"/>
            </p:cNvSpPr>
            <p:nvPr/>
          </p:nvSpPr>
          <p:spPr bwMode="auto">
            <a:xfrm>
              <a:off x="1876" y="1400"/>
              <a:ext cx="38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ctr" defTabSz="761554"/>
              <a:r>
                <a:rPr lang="en-US" altLang="ko-KR" sz="1600">
                  <a:latin typeface="Arial Narrow" pitchFamily="34" charset="0"/>
                  <a:cs typeface="HY엽서L"/>
                </a:rPr>
                <a:t>Hexa</a:t>
              </a:r>
            </a:p>
            <a:p>
              <a:pPr algn="ctr" defTabSz="761554"/>
              <a:r>
                <a:rPr lang="en-US" altLang="ko-KR" sz="1600">
                  <a:latin typeface="Arial Narrow" pitchFamily="34" charset="0"/>
                  <a:cs typeface="HY엽서L"/>
                </a:rPr>
                <a:t>address</a:t>
              </a:r>
            </a:p>
          </p:txBody>
        </p:sp>
        <p:sp>
          <p:nvSpPr>
            <p:cNvPr id="12" name="Rectangle 7"/>
            <p:cNvSpPr>
              <a:spLocks noChangeArrowheads="1"/>
            </p:cNvSpPr>
            <p:nvPr/>
          </p:nvSpPr>
          <p:spPr bwMode="auto">
            <a:xfrm>
              <a:off x="2552" y="1684"/>
              <a:ext cx="1293"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defTabSz="761554"/>
              <a:r>
                <a:rPr lang="en-US" altLang="ko-KR" sz="1600" dirty="0">
                  <a:latin typeface="Arial Narrow" pitchFamily="34" charset="0"/>
                  <a:cs typeface="HY엽서L"/>
                </a:rPr>
                <a:t>0   0     0   x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endParaRPr lang="en-US" altLang="ko-KR" sz="1600" dirty="0">
                <a:latin typeface="Arial Narrow" pitchFamily="34" charset="0"/>
                <a:cs typeface="HY엽서L"/>
              </a:endParaRPr>
            </a:p>
            <a:p>
              <a:pPr defTabSz="761554"/>
              <a:r>
                <a:rPr lang="en-US" altLang="ko-KR" sz="1600" dirty="0">
                  <a:latin typeface="Arial Narrow" pitchFamily="34" charset="0"/>
                  <a:cs typeface="HY엽서L"/>
                </a:rPr>
                <a:t>0   0     1   x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endParaRPr lang="en-US" altLang="ko-KR" sz="1600" dirty="0">
                <a:latin typeface="Arial Narrow" pitchFamily="34" charset="0"/>
                <a:cs typeface="HY엽서L"/>
              </a:endParaRPr>
            </a:p>
            <a:p>
              <a:pPr defTabSz="761554"/>
              <a:r>
                <a:rPr lang="en-US" altLang="ko-KR" sz="1600" dirty="0">
                  <a:latin typeface="Arial Narrow" pitchFamily="34" charset="0"/>
                  <a:cs typeface="HY엽서L"/>
                </a:rPr>
                <a:t>0   1     0   x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endParaRPr lang="en-US" altLang="ko-KR" sz="1600" dirty="0">
                <a:latin typeface="Arial Narrow" pitchFamily="34" charset="0"/>
                <a:cs typeface="HY엽서L"/>
              </a:endParaRPr>
            </a:p>
            <a:p>
              <a:pPr defTabSz="761554"/>
              <a:r>
                <a:rPr lang="en-US" altLang="ko-KR" sz="1600" dirty="0">
                  <a:latin typeface="Arial Narrow" pitchFamily="34" charset="0"/>
                  <a:cs typeface="HY엽서L"/>
                </a:rPr>
                <a:t>0   1     1   x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endParaRPr lang="en-US" altLang="ko-KR" sz="1600" dirty="0">
                <a:latin typeface="Arial Narrow" pitchFamily="34" charset="0"/>
                <a:cs typeface="HY엽서L"/>
              </a:endParaRPr>
            </a:p>
            <a:p>
              <a:pPr defTabSz="761554"/>
              <a:r>
                <a:rPr lang="en-US" altLang="ko-KR" sz="1600" dirty="0" smtClean="0">
                  <a:latin typeface="Arial Narrow" pitchFamily="34" charset="0"/>
                  <a:cs typeface="HY엽서L"/>
                </a:rPr>
                <a:t>1   </a:t>
              </a:r>
              <a:r>
                <a:rPr lang="en-US" altLang="ko-KR" sz="1600" dirty="0">
                  <a:latin typeface="Arial Narrow" pitchFamily="34" charset="0"/>
                  <a:cs typeface="HY엽서L"/>
                </a:rPr>
                <a:t>x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r>
                <a:rPr lang="en-US" altLang="ko-KR" sz="1600" dirty="0">
                  <a:latin typeface="Arial Narrow" pitchFamily="34" charset="0"/>
                  <a:cs typeface="HY엽서L"/>
                </a:rPr>
                <a:t>   </a:t>
              </a:r>
              <a:r>
                <a:rPr lang="en-US" altLang="ko-KR" sz="1600" dirty="0" err="1">
                  <a:latin typeface="Arial Narrow" pitchFamily="34" charset="0"/>
                  <a:cs typeface="HY엽서L"/>
                </a:rPr>
                <a:t>x</a:t>
              </a:r>
              <a:endParaRPr lang="en-US" altLang="ko-KR" sz="1600" dirty="0">
                <a:latin typeface="Arial Narrow" pitchFamily="34" charset="0"/>
                <a:cs typeface="HY엽서L"/>
              </a:endParaRPr>
            </a:p>
            <a:p>
              <a:pPr defTabSz="761554">
                <a:lnSpc>
                  <a:spcPct val="85000"/>
                </a:lnSpc>
              </a:pPr>
              <a:endParaRPr lang="en-US" altLang="ko-KR" sz="1600" dirty="0">
                <a:latin typeface="Arial Narrow" pitchFamily="34" charset="0"/>
                <a:cs typeface="HY엽서L"/>
              </a:endParaRPr>
            </a:p>
          </p:txBody>
        </p:sp>
        <p:sp>
          <p:nvSpPr>
            <p:cNvPr id="13" name="Rectangle 8"/>
            <p:cNvSpPr>
              <a:spLocks noChangeArrowheads="1"/>
            </p:cNvSpPr>
            <p:nvPr/>
          </p:nvSpPr>
          <p:spPr bwMode="auto">
            <a:xfrm>
              <a:off x="2494" y="1521"/>
              <a:ext cx="13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defTabSz="761554"/>
              <a:r>
                <a:rPr lang="en-US" altLang="ko-KR" sz="1600">
                  <a:latin typeface="Arial Narrow" pitchFamily="34" charset="0"/>
                  <a:cs typeface="HY엽서L"/>
                </a:rPr>
                <a:t>10   9     8   7   6   5     4   3   2   1</a:t>
              </a:r>
            </a:p>
          </p:txBody>
        </p:sp>
        <p:sp>
          <p:nvSpPr>
            <p:cNvPr id="14" name="Rectangle 9"/>
            <p:cNvSpPr>
              <a:spLocks noChangeArrowheads="1"/>
            </p:cNvSpPr>
            <p:nvPr/>
          </p:nvSpPr>
          <p:spPr bwMode="auto">
            <a:xfrm>
              <a:off x="2865" y="1358"/>
              <a:ext cx="5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defTabSz="761554"/>
              <a:r>
                <a:rPr lang="en-US" altLang="ko-KR" sz="1600">
                  <a:latin typeface="Arial Narrow" pitchFamily="34" charset="0"/>
                  <a:cs typeface="HY엽서L"/>
                </a:rPr>
                <a:t>Address bus</a:t>
              </a:r>
            </a:p>
          </p:txBody>
        </p:sp>
        <p:sp>
          <p:nvSpPr>
            <p:cNvPr id="15" name="Rectangle 10"/>
            <p:cNvSpPr>
              <a:spLocks noChangeArrowheads="1"/>
            </p:cNvSpPr>
            <p:nvPr/>
          </p:nvSpPr>
          <p:spPr bwMode="auto">
            <a:xfrm>
              <a:off x="1042" y="1353"/>
              <a:ext cx="3035" cy="98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600">
                <a:latin typeface="Arial Narrow" pitchFamily="34" charset="0"/>
              </a:endParaRPr>
            </a:p>
          </p:txBody>
        </p:sp>
        <p:sp>
          <p:nvSpPr>
            <p:cNvPr id="16" name="Line 11"/>
            <p:cNvSpPr>
              <a:spLocks noChangeShapeType="1"/>
            </p:cNvSpPr>
            <p:nvPr/>
          </p:nvSpPr>
          <p:spPr bwMode="auto">
            <a:xfrm>
              <a:off x="1042" y="1675"/>
              <a:ext cx="303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600">
                <a:latin typeface="Arial Narrow" pitchFamily="34" charset="0"/>
              </a:endParaRPr>
            </a:p>
          </p:txBody>
        </p:sp>
        <p:sp>
          <p:nvSpPr>
            <p:cNvPr id="17" name="Line 12"/>
            <p:cNvSpPr>
              <a:spLocks noChangeShapeType="1"/>
            </p:cNvSpPr>
            <p:nvPr/>
          </p:nvSpPr>
          <p:spPr bwMode="auto">
            <a:xfrm>
              <a:off x="2431" y="1353"/>
              <a:ext cx="0" cy="9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600">
                <a:latin typeface="Arial Narrow" pitchFamily="34" charset="0"/>
              </a:endParaRPr>
            </a:p>
          </p:txBody>
        </p:sp>
        <p:sp>
          <p:nvSpPr>
            <p:cNvPr id="18" name="Line 13"/>
            <p:cNvSpPr>
              <a:spLocks noChangeShapeType="1"/>
            </p:cNvSpPr>
            <p:nvPr/>
          </p:nvSpPr>
          <p:spPr bwMode="auto">
            <a:xfrm>
              <a:off x="2443" y="1512"/>
              <a:ext cx="163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600">
                <a:latin typeface="Arial Narrow" pitchFamily="34" charset="0"/>
              </a:endParaRPr>
            </a:p>
          </p:txBody>
        </p:sp>
      </p:grpSp>
    </p:spTree>
    <p:extLst>
      <p:ext uri="{BB962C8B-B14F-4D97-AF65-F5344CB8AC3E}">
        <p14:creationId xmlns:p14="http://schemas.microsoft.com/office/powerpoint/2010/main" val="3245372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9682" y="-36871"/>
            <a:ext cx="8115458" cy="469182"/>
          </a:xfrm>
        </p:spPr>
        <p:txBody>
          <a:bodyPr lIns="91577" tIns="45789" rIns="91577" bIns="45789"/>
          <a:lstStyle/>
          <a:p>
            <a:pPr>
              <a:defRPr/>
            </a:pPr>
            <a:r>
              <a:rPr lang="en-US" altLang="ko-KR" sz="2400" b="1" dirty="0">
                <a:solidFill>
                  <a:srgbClr val="006600"/>
                </a:solidFill>
                <a:latin typeface="Arial Narrow" pitchFamily="34" charset="0"/>
              </a:rPr>
              <a:t>CONNECTION  OF  MEMORY  TO  CPU</a:t>
            </a:r>
          </a:p>
        </p:txBody>
      </p:sp>
      <p:grpSp>
        <p:nvGrpSpPr>
          <p:cNvPr id="3" name="Group 2"/>
          <p:cNvGrpSpPr/>
          <p:nvPr/>
        </p:nvGrpSpPr>
        <p:grpSpPr>
          <a:xfrm>
            <a:off x="3150886" y="552360"/>
            <a:ext cx="5978255" cy="6248400"/>
            <a:chOff x="1336945" y="855660"/>
            <a:chExt cx="4718070" cy="5658804"/>
          </a:xfrm>
        </p:grpSpPr>
        <p:pic>
          <p:nvPicPr>
            <p:cNvPr id="45059"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886" y="6008702"/>
              <a:ext cx="227328" cy="45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5060" name="Arc 4"/>
            <p:cNvSpPr>
              <a:spLocks/>
            </p:cNvSpPr>
            <p:nvPr/>
          </p:nvSpPr>
          <p:spPr bwMode="auto">
            <a:xfrm>
              <a:off x="3890016" y="2091436"/>
              <a:ext cx="108100" cy="65208"/>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061" name="Line 5"/>
            <p:cNvSpPr>
              <a:spLocks noChangeShapeType="1"/>
            </p:cNvSpPr>
            <p:nvPr/>
          </p:nvSpPr>
          <p:spPr bwMode="auto">
            <a:xfrm>
              <a:off x="2713632" y="2129607"/>
              <a:ext cx="117638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062" name="Arc 6"/>
            <p:cNvSpPr>
              <a:spLocks/>
            </p:cNvSpPr>
            <p:nvPr/>
          </p:nvSpPr>
          <p:spPr bwMode="auto">
            <a:xfrm>
              <a:off x="3894785" y="2401573"/>
              <a:ext cx="106511" cy="66799"/>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063" name="Line 7"/>
            <p:cNvSpPr>
              <a:spLocks noChangeShapeType="1"/>
            </p:cNvSpPr>
            <p:nvPr/>
          </p:nvSpPr>
          <p:spPr bwMode="auto">
            <a:xfrm>
              <a:off x="3492590" y="2433381"/>
              <a:ext cx="41650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064" name="Arc 8"/>
            <p:cNvSpPr>
              <a:spLocks/>
            </p:cNvSpPr>
            <p:nvPr/>
          </p:nvSpPr>
          <p:spPr bwMode="auto">
            <a:xfrm>
              <a:off x="3890016" y="2555846"/>
              <a:ext cx="108100" cy="69980"/>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065" name="Line 9"/>
            <p:cNvSpPr>
              <a:spLocks noChangeShapeType="1"/>
            </p:cNvSpPr>
            <p:nvPr/>
          </p:nvSpPr>
          <p:spPr bwMode="auto">
            <a:xfrm>
              <a:off x="3689713" y="2587655"/>
              <a:ext cx="20030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066" name="Arc 10"/>
            <p:cNvSpPr>
              <a:spLocks/>
            </p:cNvSpPr>
            <p:nvPr/>
          </p:nvSpPr>
          <p:spPr bwMode="auto">
            <a:xfrm>
              <a:off x="3894785" y="2706938"/>
              <a:ext cx="106511" cy="68390"/>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067" name="Line 11"/>
            <p:cNvSpPr>
              <a:spLocks noChangeShapeType="1"/>
            </p:cNvSpPr>
            <p:nvPr/>
          </p:nvSpPr>
          <p:spPr bwMode="auto">
            <a:xfrm>
              <a:off x="3103110" y="2740338"/>
              <a:ext cx="81075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068" name="Rectangle 12"/>
            <p:cNvSpPr>
              <a:spLocks noChangeArrowheads="1"/>
            </p:cNvSpPr>
            <p:nvPr/>
          </p:nvSpPr>
          <p:spPr bwMode="auto">
            <a:xfrm>
              <a:off x="3986988" y="2016685"/>
              <a:ext cx="452030"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CS1</a:t>
              </a:r>
            </a:p>
          </p:txBody>
        </p:sp>
        <p:sp>
          <p:nvSpPr>
            <p:cNvPr id="45069" name="Rectangle 13"/>
            <p:cNvSpPr>
              <a:spLocks noChangeArrowheads="1"/>
            </p:cNvSpPr>
            <p:nvPr/>
          </p:nvSpPr>
          <p:spPr bwMode="auto">
            <a:xfrm>
              <a:off x="3986988" y="2167778"/>
              <a:ext cx="452030"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CS2</a:t>
              </a:r>
            </a:p>
          </p:txBody>
        </p:sp>
        <p:sp>
          <p:nvSpPr>
            <p:cNvPr id="45070" name="Rectangle 14"/>
            <p:cNvSpPr>
              <a:spLocks noChangeArrowheads="1"/>
            </p:cNvSpPr>
            <p:nvPr/>
          </p:nvSpPr>
          <p:spPr bwMode="auto">
            <a:xfrm>
              <a:off x="3986988" y="2323641"/>
              <a:ext cx="391116"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RD</a:t>
              </a:r>
            </a:p>
          </p:txBody>
        </p:sp>
        <p:sp>
          <p:nvSpPr>
            <p:cNvPr id="45071" name="Rectangle 15"/>
            <p:cNvSpPr>
              <a:spLocks noChangeArrowheads="1"/>
            </p:cNvSpPr>
            <p:nvPr/>
          </p:nvSpPr>
          <p:spPr bwMode="auto">
            <a:xfrm>
              <a:off x="3986988" y="2484276"/>
              <a:ext cx="440809"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WR</a:t>
              </a:r>
            </a:p>
          </p:txBody>
        </p:sp>
        <p:sp>
          <p:nvSpPr>
            <p:cNvPr id="45072" name="Rectangle 16"/>
            <p:cNvSpPr>
              <a:spLocks noChangeArrowheads="1"/>
            </p:cNvSpPr>
            <p:nvPr/>
          </p:nvSpPr>
          <p:spPr bwMode="auto">
            <a:xfrm>
              <a:off x="3998116" y="2638549"/>
              <a:ext cx="488899"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AD7</a:t>
              </a:r>
            </a:p>
          </p:txBody>
        </p:sp>
        <p:sp>
          <p:nvSpPr>
            <p:cNvPr id="45073" name="Rectangle 17"/>
            <p:cNvSpPr>
              <a:spLocks noChangeArrowheads="1"/>
            </p:cNvSpPr>
            <p:nvPr/>
          </p:nvSpPr>
          <p:spPr bwMode="auto">
            <a:xfrm>
              <a:off x="4398723" y="2277517"/>
              <a:ext cx="721727" cy="47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128 x 8</a:t>
              </a:r>
            </a:p>
            <a:p>
              <a:pPr defTabSz="761554">
                <a:lnSpc>
                  <a:spcPct val="90000"/>
                </a:lnSpc>
              </a:pPr>
              <a:endParaRPr lang="en-US" altLang="ko-KR" sz="1400">
                <a:solidFill>
                  <a:srgbClr val="000000"/>
                </a:solidFill>
                <a:cs typeface="HY엽서L"/>
              </a:endParaRPr>
            </a:p>
          </p:txBody>
        </p:sp>
        <p:sp>
          <p:nvSpPr>
            <p:cNvPr id="45074" name="Rectangle 18"/>
            <p:cNvSpPr>
              <a:spLocks noChangeArrowheads="1"/>
            </p:cNvSpPr>
            <p:nvPr/>
          </p:nvSpPr>
          <p:spPr bwMode="auto">
            <a:xfrm>
              <a:off x="4398722" y="2404754"/>
              <a:ext cx="710114"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RAM  1</a:t>
              </a:r>
            </a:p>
          </p:txBody>
        </p:sp>
        <p:sp>
          <p:nvSpPr>
            <p:cNvPr id="45075" name="Rectangle 19"/>
            <p:cNvSpPr>
              <a:spLocks noChangeArrowheads="1"/>
            </p:cNvSpPr>
            <p:nvPr/>
          </p:nvSpPr>
          <p:spPr bwMode="auto">
            <a:xfrm>
              <a:off x="4007655" y="2026228"/>
              <a:ext cx="1279714" cy="798404"/>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5" rIns="91431" bIns="45715" anchor="ctr"/>
            <a:lstStyle/>
            <a:p>
              <a:endParaRPr lang="en-US" sz="1400"/>
            </a:p>
          </p:txBody>
        </p:sp>
        <p:sp>
          <p:nvSpPr>
            <p:cNvPr id="45076" name="Arc 20"/>
            <p:cNvSpPr>
              <a:spLocks/>
            </p:cNvSpPr>
            <p:nvPr/>
          </p:nvSpPr>
          <p:spPr bwMode="auto">
            <a:xfrm>
              <a:off x="5522645" y="2390440"/>
              <a:ext cx="108100" cy="66799"/>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077" name="Arc 21"/>
            <p:cNvSpPr>
              <a:spLocks/>
            </p:cNvSpPr>
            <p:nvPr/>
          </p:nvSpPr>
          <p:spPr bwMode="auto">
            <a:xfrm>
              <a:off x="5306445" y="2390440"/>
              <a:ext cx="108100" cy="68389"/>
            </a:xfrm>
            <a:custGeom>
              <a:avLst/>
              <a:gdLst>
                <a:gd name="T0" fmla="*/ 2147483647 w 21600"/>
                <a:gd name="T1" fmla="*/ 0 h 17514"/>
                <a:gd name="T2" fmla="*/ 2147483647 w 21600"/>
                <a:gd name="T3" fmla="*/ 2147483647 h 17514"/>
                <a:gd name="T4" fmla="*/ 0 w 21600"/>
                <a:gd name="T5" fmla="*/ 2147483647 h 17514"/>
                <a:gd name="T6" fmla="*/ 0 60000 65536"/>
                <a:gd name="T7" fmla="*/ 0 60000 65536"/>
                <a:gd name="T8" fmla="*/ 0 60000 65536"/>
                <a:gd name="T9" fmla="*/ 0 w 21600"/>
                <a:gd name="T10" fmla="*/ 0 h 17514"/>
                <a:gd name="T11" fmla="*/ 21600 w 21600"/>
                <a:gd name="T12" fmla="*/ 17514 h 17514"/>
              </a:gdLst>
              <a:ahLst/>
              <a:cxnLst>
                <a:cxn ang="T6">
                  <a:pos x="T0" y="T1"/>
                </a:cxn>
                <a:cxn ang="T7">
                  <a:pos x="T2" y="T3"/>
                </a:cxn>
                <a:cxn ang="T8">
                  <a:pos x="T4" y="T5"/>
                </a:cxn>
              </a:cxnLst>
              <a:rect l="T9" t="T10" r="T11" b="T12"/>
              <a:pathLst>
                <a:path w="21600" h="17514" fill="none" extrusionOk="0">
                  <a:moveTo>
                    <a:pt x="19685" y="0"/>
                  </a:moveTo>
                  <a:cubicBezTo>
                    <a:pt x="20947" y="2793"/>
                    <a:pt x="21600" y="5824"/>
                    <a:pt x="21600" y="8890"/>
                  </a:cubicBezTo>
                  <a:cubicBezTo>
                    <a:pt x="21600" y="11857"/>
                    <a:pt x="20988" y="14793"/>
                    <a:pt x="19803" y="17513"/>
                  </a:cubicBezTo>
                </a:path>
                <a:path w="21600" h="17514" stroke="0" extrusionOk="0">
                  <a:moveTo>
                    <a:pt x="19685" y="0"/>
                  </a:moveTo>
                  <a:cubicBezTo>
                    <a:pt x="20947" y="2793"/>
                    <a:pt x="21600" y="5824"/>
                    <a:pt x="21600" y="8890"/>
                  </a:cubicBezTo>
                  <a:cubicBezTo>
                    <a:pt x="21600" y="11857"/>
                    <a:pt x="20988" y="14793"/>
                    <a:pt x="19803" y="17513"/>
                  </a:cubicBezTo>
                  <a:lnTo>
                    <a:pt x="0" y="8890"/>
                  </a:lnTo>
                  <a:lnTo>
                    <a:pt x="19685" y="0"/>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078" name="Line 22"/>
            <p:cNvSpPr>
              <a:spLocks noChangeShapeType="1"/>
            </p:cNvSpPr>
            <p:nvPr/>
          </p:nvSpPr>
          <p:spPr bwMode="auto">
            <a:xfrm>
              <a:off x="5406597" y="2425430"/>
              <a:ext cx="11922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079" name="Line 23"/>
            <p:cNvSpPr>
              <a:spLocks noChangeShapeType="1"/>
            </p:cNvSpPr>
            <p:nvPr/>
          </p:nvSpPr>
          <p:spPr bwMode="auto">
            <a:xfrm>
              <a:off x="4085550" y="2202767"/>
              <a:ext cx="23845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080" name="Arc 25"/>
            <p:cNvSpPr>
              <a:spLocks/>
            </p:cNvSpPr>
            <p:nvPr/>
          </p:nvSpPr>
          <p:spPr bwMode="auto">
            <a:xfrm>
              <a:off x="3890016" y="3007532"/>
              <a:ext cx="108100" cy="68389"/>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081" name="Line 26"/>
            <p:cNvSpPr>
              <a:spLocks noChangeShapeType="1"/>
            </p:cNvSpPr>
            <p:nvPr/>
          </p:nvSpPr>
          <p:spPr bwMode="auto">
            <a:xfrm>
              <a:off x="2519688" y="3045703"/>
              <a:ext cx="137032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082" name="Arc 27"/>
            <p:cNvSpPr>
              <a:spLocks/>
            </p:cNvSpPr>
            <p:nvPr/>
          </p:nvSpPr>
          <p:spPr bwMode="auto">
            <a:xfrm>
              <a:off x="3890016" y="3160215"/>
              <a:ext cx="108100" cy="69980"/>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083" name="Line 28"/>
            <p:cNvSpPr>
              <a:spLocks noChangeShapeType="1"/>
            </p:cNvSpPr>
            <p:nvPr/>
          </p:nvSpPr>
          <p:spPr bwMode="auto">
            <a:xfrm>
              <a:off x="3298645" y="3198386"/>
              <a:ext cx="59137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084" name="Arc 29"/>
            <p:cNvSpPr>
              <a:spLocks/>
            </p:cNvSpPr>
            <p:nvPr/>
          </p:nvSpPr>
          <p:spPr bwMode="auto">
            <a:xfrm>
              <a:off x="3894785" y="3317669"/>
              <a:ext cx="106511" cy="66799"/>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085" name="Line 30"/>
            <p:cNvSpPr>
              <a:spLocks noChangeShapeType="1"/>
            </p:cNvSpPr>
            <p:nvPr/>
          </p:nvSpPr>
          <p:spPr bwMode="auto">
            <a:xfrm>
              <a:off x="3492589" y="3352659"/>
              <a:ext cx="42127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086" name="Arc 31"/>
            <p:cNvSpPr>
              <a:spLocks/>
            </p:cNvSpPr>
            <p:nvPr/>
          </p:nvSpPr>
          <p:spPr bwMode="auto">
            <a:xfrm>
              <a:off x="3890016" y="3468762"/>
              <a:ext cx="108100" cy="66799"/>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087" name="Line 32"/>
            <p:cNvSpPr>
              <a:spLocks noChangeShapeType="1"/>
            </p:cNvSpPr>
            <p:nvPr/>
          </p:nvSpPr>
          <p:spPr bwMode="auto">
            <a:xfrm>
              <a:off x="3689713" y="3506932"/>
              <a:ext cx="20030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088" name="Arc 33"/>
            <p:cNvSpPr>
              <a:spLocks/>
            </p:cNvSpPr>
            <p:nvPr/>
          </p:nvSpPr>
          <p:spPr bwMode="auto">
            <a:xfrm>
              <a:off x="3890016" y="3626216"/>
              <a:ext cx="108100" cy="66799"/>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089" name="Line 34"/>
            <p:cNvSpPr>
              <a:spLocks noChangeShapeType="1"/>
            </p:cNvSpPr>
            <p:nvPr/>
          </p:nvSpPr>
          <p:spPr bwMode="auto">
            <a:xfrm>
              <a:off x="3103110" y="3658024"/>
              <a:ext cx="78690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090" name="Rectangle 35"/>
            <p:cNvSpPr>
              <a:spLocks noChangeArrowheads="1"/>
            </p:cNvSpPr>
            <p:nvPr/>
          </p:nvSpPr>
          <p:spPr bwMode="auto">
            <a:xfrm>
              <a:off x="3986988" y="2935963"/>
              <a:ext cx="452030"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CS1</a:t>
              </a:r>
            </a:p>
          </p:txBody>
        </p:sp>
        <p:sp>
          <p:nvSpPr>
            <p:cNvPr id="45091" name="Rectangle 36"/>
            <p:cNvSpPr>
              <a:spLocks noChangeArrowheads="1"/>
            </p:cNvSpPr>
            <p:nvPr/>
          </p:nvSpPr>
          <p:spPr bwMode="auto">
            <a:xfrm>
              <a:off x="3986988" y="3087055"/>
              <a:ext cx="452030"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CS2</a:t>
              </a:r>
            </a:p>
          </p:txBody>
        </p:sp>
        <p:sp>
          <p:nvSpPr>
            <p:cNvPr id="45092" name="Rectangle 37"/>
            <p:cNvSpPr>
              <a:spLocks noChangeArrowheads="1"/>
            </p:cNvSpPr>
            <p:nvPr/>
          </p:nvSpPr>
          <p:spPr bwMode="auto">
            <a:xfrm>
              <a:off x="3986988" y="3242919"/>
              <a:ext cx="391116"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RD</a:t>
              </a:r>
            </a:p>
          </p:txBody>
        </p:sp>
        <p:sp>
          <p:nvSpPr>
            <p:cNvPr id="45093" name="Rectangle 38"/>
            <p:cNvSpPr>
              <a:spLocks noChangeArrowheads="1"/>
            </p:cNvSpPr>
            <p:nvPr/>
          </p:nvSpPr>
          <p:spPr bwMode="auto">
            <a:xfrm>
              <a:off x="3986988" y="3403553"/>
              <a:ext cx="440809"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WR</a:t>
              </a:r>
            </a:p>
          </p:txBody>
        </p:sp>
        <p:sp>
          <p:nvSpPr>
            <p:cNvPr id="45094" name="Rectangle 39"/>
            <p:cNvSpPr>
              <a:spLocks noChangeArrowheads="1"/>
            </p:cNvSpPr>
            <p:nvPr/>
          </p:nvSpPr>
          <p:spPr bwMode="auto">
            <a:xfrm>
              <a:off x="3999705" y="3556236"/>
              <a:ext cx="488899"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AD7</a:t>
              </a:r>
            </a:p>
          </p:txBody>
        </p:sp>
        <p:sp>
          <p:nvSpPr>
            <p:cNvPr id="45095" name="Rectangle 40"/>
            <p:cNvSpPr>
              <a:spLocks noChangeArrowheads="1"/>
            </p:cNvSpPr>
            <p:nvPr/>
          </p:nvSpPr>
          <p:spPr bwMode="auto">
            <a:xfrm>
              <a:off x="4398723" y="3206337"/>
              <a:ext cx="721727" cy="47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128 x 8</a:t>
              </a:r>
            </a:p>
            <a:p>
              <a:pPr defTabSz="761554">
                <a:lnSpc>
                  <a:spcPct val="90000"/>
                </a:lnSpc>
              </a:pPr>
              <a:endParaRPr lang="en-US" altLang="ko-KR" sz="1400">
                <a:solidFill>
                  <a:srgbClr val="000000"/>
                </a:solidFill>
                <a:cs typeface="HY엽서L"/>
              </a:endParaRPr>
            </a:p>
          </p:txBody>
        </p:sp>
        <p:sp>
          <p:nvSpPr>
            <p:cNvPr id="45096" name="Rectangle 41"/>
            <p:cNvSpPr>
              <a:spLocks noChangeArrowheads="1"/>
            </p:cNvSpPr>
            <p:nvPr/>
          </p:nvSpPr>
          <p:spPr bwMode="auto">
            <a:xfrm>
              <a:off x="4398722" y="3330393"/>
              <a:ext cx="710114"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RAM  2</a:t>
              </a:r>
            </a:p>
          </p:txBody>
        </p:sp>
        <p:sp>
          <p:nvSpPr>
            <p:cNvPr id="45097" name="Rectangle 42"/>
            <p:cNvSpPr>
              <a:spLocks noChangeArrowheads="1"/>
            </p:cNvSpPr>
            <p:nvPr/>
          </p:nvSpPr>
          <p:spPr bwMode="auto">
            <a:xfrm>
              <a:off x="4007655" y="2943915"/>
              <a:ext cx="1279714" cy="7968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5" rIns="91431" bIns="45715" anchor="ctr"/>
            <a:lstStyle/>
            <a:p>
              <a:endParaRPr lang="en-US" sz="1400"/>
            </a:p>
          </p:txBody>
        </p:sp>
        <p:sp>
          <p:nvSpPr>
            <p:cNvPr id="45098" name="Arc 43"/>
            <p:cNvSpPr>
              <a:spLocks/>
            </p:cNvSpPr>
            <p:nvPr/>
          </p:nvSpPr>
          <p:spPr bwMode="auto">
            <a:xfrm>
              <a:off x="5522645" y="3306536"/>
              <a:ext cx="108100" cy="68389"/>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099" name="Arc 44"/>
            <p:cNvSpPr>
              <a:spLocks/>
            </p:cNvSpPr>
            <p:nvPr/>
          </p:nvSpPr>
          <p:spPr bwMode="auto">
            <a:xfrm>
              <a:off x="5306445" y="3306536"/>
              <a:ext cx="108100" cy="69980"/>
            </a:xfrm>
            <a:custGeom>
              <a:avLst/>
              <a:gdLst>
                <a:gd name="T0" fmla="*/ 2147483647 w 21600"/>
                <a:gd name="T1" fmla="*/ 0 h 17514"/>
                <a:gd name="T2" fmla="*/ 2147483647 w 21600"/>
                <a:gd name="T3" fmla="*/ 2147483647 h 17514"/>
                <a:gd name="T4" fmla="*/ 0 w 21600"/>
                <a:gd name="T5" fmla="*/ 2147483647 h 17514"/>
                <a:gd name="T6" fmla="*/ 0 60000 65536"/>
                <a:gd name="T7" fmla="*/ 0 60000 65536"/>
                <a:gd name="T8" fmla="*/ 0 60000 65536"/>
                <a:gd name="T9" fmla="*/ 0 w 21600"/>
                <a:gd name="T10" fmla="*/ 0 h 17514"/>
                <a:gd name="T11" fmla="*/ 21600 w 21600"/>
                <a:gd name="T12" fmla="*/ 17514 h 17514"/>
              </a:gdLst>
              <a:ahLst/>
              <a:cxnLst>
                <a:cxn ang="T6">
                  <a:pos x="T0" y="T1"/>
                </a:cxn>
                <a:cxn ang="T7">
                  <a:pos x="T2" y="T3"/>
                </a:cxn>
                <a:cxn ang="T8">
                  <a:pos x="T4" y="T5"/>
                </a:cxn>
              </a:cxnLst>
              <a:rect l="T9" t="T10" r="T11" b="T12"/>
              <a:pathLst>
                <a:path w="21600" h="17514" fill="none" extrusionOk="0">
                  <a:moveTo>
                    <a:pt x="19685" y="0"/>
                  </a:moveTo>
                  <a:cubicBezTo>
                    <a:pt x="20947" y="2793"/>
                    <a:pt x="21600" y="5824"/>
                    <a:pt x="21600" y="8890"/>
                  </a:cubicBezTo>
                  <a:cubicBezTo>
                    <a:pt x="21600" y="11857"/>
                    <a:pt x="20988" y="14793"/>
                    <a:pt x="19803" y="17513"/>
                  </a:cubicBezTo>
                </a:path>
                <a:path w="21600" h="17514" stroke="0" extrusionOk="0">
                  <a:moveTo>
                    <a:pt x="19685" y="0"/>
                  </a:moveTo>
                  <a:cubicBezTo>
                    <a:pt x="20947" y="2793"/>
                    <a:pt x="21600" y="5824"/>
                    <a:pt x="21600" y="8890"/>
                  </a:cubicBezTo>
                  <a:cubicBezTo>
                    <a:pt x="21600" y="11857"/>
                    <a:pt x="20988" y="14793"/>
                    <a:pt x="19803" y="17513"/>
                  </a:cubicBezTo>
                  <a:lnTo>
                    <a:pt x="0" y="8890"/>
                  </a:lnTo>
                  <a:lnTo>
                    <a:pt x="19685" y="0"/>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100" name="Line 45"/>
            <p:cNvSpPr>
              <a:spLocks noChangeShapeType="1"/>
            </p:cNvSpPr>
            <p:nvPr/>
          </p:nvSpPr>
          <p:spPr bwMode="auto">
            <a:xfrm>
              <a:off x="5397059" y="3336754"/>
              <a:ext cx="12876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01" name="Line 46"/>
            <p:cNvSpPr>
              <a:spLocks noChangeShapeType="1"/>
            </p:cNvSpPr>
            <p:nvPr/>
          </p:nvSpPr>
          <p:spPr bwMode="auto">
            <a:xfrm>
              <a:off x="4095088" y="3126815"/>
              <a:ext cx="23845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02" name="Arc 48"/>
            <p:cNvSpPr>
              <a:spLocks/>
            </p:cNvSpPr>
            <p:nvPr/>
          </p:nvSpPr>
          <p:spPr bwMode="auto">
            <a:xfrm>
              <a:off x="3890016" y="3926810"/>
              <a:ext cx="108100" cy="66799"/>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103" name="Line 49"/>
            <p:cNvSpPr>
              <a:spLocks noChangeShapeType="1"/>
            </p:cNvSpPr>
            <p:nvPr/>
          </p:nvSpPr>
          <p:spPr bwMode="auto">
            <a:xfrm>
              <a:off x="2324153" y="3963390"/>
              <a:ext cx="156586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04" name="Arc 50"/>
            <p:cNvSpPr>
              <a:spLocks/>
            </p:cNvSpPr>
            <p:nvPr/>
          </p:nvSpPr>
          <p:spPr bwMode="auto">
            <a:xfrm>
              <a:off x="3890016" y="4084264"/>
              <a:ext cx="108100" cy="66799"/>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105" name="Line 51"/>
            <p:cNvSpPr>
              <a:spLocks noChangeShapeType="1"/>
            </p:cNvSpPr>
            <p:nvPr/>
          </p:nvSpPr>
          <p:spPr bwMode="auto">
            <a:xfrm>
              <a:off x="3298645" y="4116072"/>
              <a:ext cx="59137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06" name="Arc 52"/>
            <p:cNvSpPr>
              <a:spLocks/>
            </p:cNvSpPr>
            <p:nvPr/>
          </p:nvSpPr>
          <p:spPr bwMode="auto">
            <a:xfrm>
              <a:off x="3894785" y="4233766"/>
              <a:ext cx="106511" cy="66799"/>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107" name="Line 53"/>
            <p:cNvSpPr>
              <a:spLocks noChangeShapeType="1"/>
            </p:cNvSpPr>
            <p:nvPr/>
          </p:nvSpPr>
          <p:spPr bwMode="auto">
            <a:xfrm>
              <a:off x="3492589" y="4270346"/>
              <a:ext cx="43081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08" name="Arc 54"/>
            <p:cNvSpPr>
              <a:spLocks/>
            </p:cNvSpPr>
            <p:nvPr/>
          </p:nvSpPr>
          <p:spPr bwMode="auto">
            <a:xfrm>
              <a:off x="3885246" y="4389629"/>
              <a:ext cx="108100" cy="68390"/>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109" name="Line 55"/>
            <p:cNvSpPr>
              <a:spLocks noChangeShapeType="1"/>
            </p:cNvSpPr>
            <p:nvPr/>
          </p:nvSpPr>
          <p:spPr bwMode="auto">
            <a:xfrm>
              <a:off x="3689713" y="4423029"/>
              <a:ext cx="20030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10" name="Arc 56"/>
            <p:cNvSpPr>
              <a:spLocks/>
            </p:cNvSpPr>
            <p:nvPr/>
          </p:nvSpPr>
          <p:spPr bwMode="auto">
            <a:xfrm>
              <a:off x="3894785" y="4542312"/>
              <a:ext cx="106511" cy="66799"/>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111" name="Line 57"/>
            <p:cNvSpPr>
              <a:spLocks noChangeShapeType="1"/>
            </p:cNvSpPr>
            <p:nvPr/>
          </p:nvSpPr>
          <p:spPr bwMode="auto">
            <a:xfrm>
              <a:off x="3103110" y="4575712"/>
              <a:ext cx="81075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12" name="Rectangle 58"/>
            <p:cNvSpPr>
              <a:spLocks noChangeArrowheads="1"/>
            </p:cNvSpPr>
            <p:nvPr/>
          </p:nvSpPr>
          <p:spPr bwMode="auto">
            <a:xfrm>
              <a:off x="3986988" y="3861602"/>
              <a:ext cx="452030"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CS1</a:t>
              </a:r>
            </a:p>
          </p:txBody>
        </p:sp>
        <p:sp>
          <p:nvSpPr>
            <p:cNvPr id="45113" name="Rectangle 59"/>
            <p:cNvSpPr>
              <a:spLocks noChangeArrowheads="1"/>
            </p:cNvSpPr>
            <p:nvPr/>
          </p:nvSpPr>
          <p:spPr bwMode="auto">
            <a:xfrm>
              <a:off x="3986988" y="4014284"/>
              <a:ext cx="452030"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CS2</a:t>
              </a:r>
            </a:p>
          </p:txBody>
        </p:sp>
        <p:sp>
          <p:nvSpPr>
            <p:cNvPr id="45114" name="Rectangle 60"/>
            <p:cNvSpPr>
              <a:spLocks noChangeArrowheads="1"/>
            </p:cNvSpPr>
            <p:nvPr/>
          </p:nvSpPr>
          <p:spPr bwMode="auto">
            <a:xfrm>
              <a:off x="3986988" y="4168558"/>
              <a:ext cx="391116"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RD</a:t>
              </a:r>
            </a:p>
          </p:txBody>
        </p:sp>
        <p:sp>
          <p:nvSpPr>
            <p:cNvPr id="45115" name="Rectangle 61"/>
            <p:cNvSpPr>
              <a:spLocks noChangeArrowheads="1"/>
            </p:cNvSpPr>
            <p:nvPr/>
          </p:nvSpPr>
          <p:spPr bwMode="auto">
            <a:xfrm>
              <a:off x="3986988" y="4330783"/>
              <a:ext cx="440809"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WR</a:t>
              </a:r>
            </a:p>
          </p:txBody>
        </p:sp>
        <p:sp>
          <p:nvSpPr>
            <p:cNvPr id="45116" name="Rectangle 62"/>
            <p:cNvSpPr>
              <a:spLocks noChangeArrowheads="1"/>
            </p:cNvSpPr>
            <p:nvPr/>
          </p:nvSpPr>
          <p:spPr bwMode="auto">
            <a:xfrm>
              <a:off x="3988578" y="4465971"/>
              <a:ext cx="488899"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AD7</a:t>
              </a:r>
            </a:p>
          </p:txBody>
        </p:sp>
        <p:sp>
          <p:nvSpPr>
            <p:cNvPr id="45117" name="Rectangle 63"/>
            <p:cNvSpPr>
              <a:spLocks noChangeArrowheads="1"/>
            </p:cNvSpPr>
            <p:nvPr/>
          </p:nvSpPr>
          <p:spPr bwMode="auto">
            <a:xfrm>
              <a:off x="4398723" y="4114483"/>
              <a:ext cx="721727" cy="47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128 x 8</a:t>
              </a:r>
            </a:p>
            <a:p>
              <a:pPr defTabSz="761554">
                <a:lnSpc>
                  <a:spcPct val="90000"/>
                </a:lnSpc>
              </a:pPr>
              <a:endParaRPr lang="en-US" altLang="ko-KR" sz="1400">
                <a:solidFill>
                  <a:srgbClr val="000000"/>
                </a:solidFill>
                <a:cs typeface="HY엽서L"/>
              </a:endParaRPr>
            </a:p>
          </p:txBody>
        </p:sp>
        <p:sp>
          <p:nvSpPr>
            <p:cNvPr id="45118" name="Rectangle 64"/>
            <p:cNvSpPr>
              <a:spLocks noChangeArrowheads="1"/>
            </p:cNvSpPr>
            <p:nvPr/>
          </p:nvSpPr>
          <p:spPr bwMode="auto">
            <a:xfrm>
              <a:off x="4398722" y="4240128"/>
              <a:ext cx="710114"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RAM  3</a:t>
              </a:r>
            </a:p>
          </p:txBody>
        </p:sp>
        <p:sp>
          <p:nvSpPr>
            <p:cNvPr id="45119" name="Rectangle 65"/>
            <p:cNvSpPr>
              <a:spLocks noChangeArrowheads="1"/>
            </p:cNvSpPr>
            <p:nvPr/>
          </p:nvSpPr>
          <p:spPr bwMode="auto">
            <a:xfrm>
              <a:off x="4007655" y="3858420"/>
              <a:ext cx="1279714" cy="801584"/>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5" rIns="91431" bIns="45715" anchor="ctr"/>
            <a:lstStyle/>
            <a:p>
              <a:endParaRPr lang="en-US" sz="1400"/>
            </a:p>
          </p:txBody>
        </p:sp>
        <p:sp>
          <p:nvSpPr>
            <p:cNvPr id="45120" name="Arc 66"/>
            <p:cNvSpPr>
              <a:spLocks/>
            </p:cNvSpPr>
            <p:nvPr/>
          </p:nvSpPr>
          <p:spPr bwMode="auto">
            <a:xfrm>
              <a:off x="5522645" y="4225814"/>
              <a:ext cx="108100" cy="66799"/>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121" name="Arc 67"/>
            <p:cNvSpPr>
              <a:spLocks/>
            </p:cNvSpPr>
            <p:nvPr/>
          </p:nvSpPr>
          <p:spPr bwMode="auto">
            <a:xfrm>
              <a:off x="5306445" y="4225813"/>
              <a:ext cx="108100" cy="69980"/>
            </a:xfrm>
            <a:custGeom>
              <a:avLst/>
              <a:gdLst>
                <a:gd name="T0" fmla="*/ 2147483647 w 21600"/>
                <a:gd name="T1" fmla="*/ 0 h 17514"/>
                <a:gd name="T2" fmla="*/ 2147483647 w 21600"/>
                <a:gd name="T3" fmla="*/ 2147483647 h 17514"/>
                <a:gd name="T4" fmla="*/ 0 w 21600"/>
                <a:gd name="T5" fmla="*/ 2147483647 h 17514"/>
                <a:gd name="T6" fmla="*/ 0 60000 65536"/>
                <a:gd name="T7" fmla="*/ 0 60000 65536"/>
                <a:gd name="T8" fmla="*/ 0 60000 65536"/>
                <a:gd name="T9" fmla="*/ 0 w 21600"/>
                <a:gd name="T10" fmla="*/ 0 h 17514"/>
                <a:gd name="T11" fmla="*/ 21600 w 21600"/>
                <a:gd name="T12" fmla="*/ 17514 h 17514"/>
              </a:gdLst>
              <a:ahLst/>
              <a:cxnLst>
                <a:cxn ang="T6">
                  <a:pos x="T0" y="T1"/>
                </a:cxn>
                <a:cxn ang="T7">
                  <a:pos x="T2" y="T3"/>
                </a:cxn>
                <a:cxn ang="T8">
                  <a:pos x="T4" y="T5"/>
                </a:cxn>
              </a:cxnLst>
              <a:rect l="T9" t="T10" r="T11" b="T12"/>
              <a:pathLst>
                <a:path w="21600" h="17514" fill="none" extrusionOk="0">
                  <a:moveTo>
                    <a:pt x="19685" y="0"/>
                  </a:moveTo>
                  <a:cubicBezTo>
                    <a:pt x="20947" y="2793"/>
                    <a:pt x="21600" y="5824"/>
                    <a:pt x="21600" y="8890"/>
                  </a:cubicBezTo>
                  <a:cubicBezTo>
                    <a:pt x="21600" y="11857"/>
                    <a:pt x="20988" y="14793"/>
                    <a:pt x="19803" y="17513"/>
                  </a:cubicBezTo>
                </a:path>
                <a:path w="21600" h="17514" stroke="0" extrusionOk="0">
                  <a:moveTo>
                    <a:pt x="19685" y="0"/>
                  </a:moveTo>
                  <a:cubicBezTo>
                    <a:pt x="20947" y="2793"/>
                    <a:pt x="21600" y="5824"/>
                    <a:pt x="21600" y="8890"/>
                  </a:cubicBezTo>
                  <a:cubicBezTo>
                    <a:pt x="21600" y="11857"/>
                    <a:pt x="20988" y="14793"/>
                    <a:pt x="19803" y="17513"/>
                  </a:cubicBezTo>
                  <a:lnTo>
                    <a:pt x="0" y="8890"/>
                  </a:lnTo>
                  <a:lnTo>
                    <a:pt x="19685" y="0"/>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122" name="Line 68"/>
            <p:cNvSpPr>
              <a:spLocks noChangeShapeType="1"/>
            </p:cNvSpPr>
            <p:nvPr/>
          </p:nvSpPr>
          <p:spPr bwMode="auto">
            <a:xfrm>
              <a:off x="5401827" y="4259213"/>
              <a:ext cx="128767" cy="318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23" name="Line 69"/>
            <p:cNvSpPr>
              <a:spLocks noChangeShapeType="1"/>
            </p:cNvSpPr>
            <p:nvPr/>
          </p:nvSpPr>
          <p:spPr bwMode="auto">
            <a:xfrm>
              <a:off x="4085550" y="4055635"/>
              <a:ext cx="23845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24" name="Arc 71"/>
            <p:cNvSpPr>
              <a:spLocks/>
            </p:cNvSpPr>
            <p:nvPr/>
          </p:nvSpPr>
          <p:spPr bwMode="auto">
            <a:xfrm>
              <a:off x="3890016" y="4850858"/>
              <a:ext cx="108100" cy="68390"/>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125" name="Line 72"/>
            <p:cNvSpPr>
              <a:spLocks noChangeShapeType="1"/>
            </p:cNvSpPr>
            <p:nvPr/>
          </p:nvSpPr>
          <p:spPr bwMode="auto">
            <a:xfrm>
              <a:off x="2060262" y="4881077"/>
              <a:ext cx="182975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26" name="Arc 73"/>
            <p:cNvSpPr>
              <a:spLocks/>
            </p:cNvSpPr>
            <p:nvPr/>
          </p:nvSpPr>
          <p:spPr bwMode="auto">
            <a:xfrm>
              <a:off x="3885246" y="5000360"/>
              <a:ext cx="108100" cy="68390"/>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127" name="Line 74"/>
            <p:cNvSpPr>
              <a:spLocks noChangeShapeType="1"/>
            </p:cNvSpPr>
            <p:nvPr/>
          </p:nvSpPr>
          <p:spPr bwMode="auto">
            <a:xfrm>
              <a:off x="3298645" y="5035350"/>
              <a:ext cx="59137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28" name="Arc 75"/>
            <p:cNvSpPr>
              <a:spLocks/>
            </p:cNvSpPr>
            <p:nvPr/>
          </p:nvSpPr>
          <p:spPr bwMode="auto">
            <a:xfrm>
              <a:off x="3890016" y="5154634"/>
              <a:ext cx="108100" cy="66799"/>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129" name="Line 76"/>
            <p:cNvSpPr>
              <a:spLocks noChangeShapeType="1"/>
            </p:cNvSpPr>
            <p:nvPr/>
          </p:nvSpPr>
          <p:spPr bwMode="auto">
            <a:xfrm>
              <a:off x="3492589" y="5189623"/>
              <a:ext cx="39742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30" name="Arc 77"/>
            <p:cNvSpPr>
              <a:spLocks/>
            </p:cNvSpPr>
            <p:nvPr/>
          </p:nvSpPr>
          <p:spPr bwMode="auto">
            <a:xfrm>
              <a:off x="3890016" y="5305725"/>
              <a:ext cx="108100" cy="69980"/>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131" name="Line 78"/>
            <p:cNvSpPr>
              <a:spLocks noChangeShapeType="1"/>
            </p:cNvSpPr>
            <p:nvPr/>
          </p:nvSpPr>
          <p:spPr bwMode="auto">
            <a:xfrm>
              <a:off x="3669046" y="5343896"/>
              <a:ext cx="227329"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32" name="Arc 79"/>
            <p:cNvSpPr>
              <a:spLocks/>
            </p:cNvSpPr>
            <p:nvPr/>
          </p:nvSpPr>
          <p:spPr bwMode="auto">
            <a:xfrm>
              <a:off x="3894785" y="5461589"/>
              <a:ext cx="106511" cy="66799"/>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133" name="Line 80"/>
            <p:cNvSpPr>
              <a:spLocks noChangeShapeType="1"/>
            </p:cNvSpPr>
            <p:nvPr/>
          </p:nvSpPr>
          <p:spPr bwMode="auto">
            <a:xfrm>
              <a:off x="3103110" y="5494989"/>
              <a:ext cx="825059"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34" name="Rectangle 81"/>
            <p:cNvSpPr>
              <a:spLocks noChangeArrowheads="1"/>
            </p:cNvSpPr>
            <p:nvPr/>
          </p:nvSpPr>
          <p:spPr bwMode="auto">
            <a:xfrm>
              <a:off x="3986988" y="4768156"/>
              <a:ext cx="452030"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CS1</a:t>
              </a:r>
            </a:p>
          </p:txBody>
        </p:sp>
        <p:sp>
          <p:nvSpPr>
            <p:cNvPr id="45135" name="Rectangle 82"/>
            <p:cNvSpPr>
              <a:spLocks noChangeArrowheads="1"/>
            </p:cNvSpPr>
            <p:nvPr/>
          </p:nvSpPr>
          <p:spPr bwMode="auto">
            <a:xfrm>
              <a:off x="3986988" y="4924019"/>
              <a:ext cx="452030"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CS2</a:t>
              </a:r>
            </a:p>
          </p:txBody>
        </p:sp>
        <p:sp>
          <p:nvSpPr>
            <p:cNvPr id="45136" name="Rectangle 83"/>
            <p:cNvSpPr>
              <a:spLocks noChangeArrowheads="1"/>
            </p:cNvSpPr>
            <p:nvPr/>
          </p:nvSpPr>
          <p:spPr bwMode="auto">
            <a:xfrm>
              <a:off x="3986988" y="5075111"/>
              <a:ext cx="391116"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RD</a:t>
              </a:r>
            </a:p>
          </p:txBody>
        </p:sp>
        <p:sp>
          <p:nvSpPr>
            <p:cNvPr id="45137" name="Rectangle 84"/>
            <p:cNvSpPr>
              <a:spLocks noChangeArrowheads="1"/>
            </p:cNvSpPr>
            <p:nvPr/>
          </p:nvSpPr>
          <p:spPr bwMode="auto">
            <a:xfrm>
              <a:off x="3986988" y="5238927"/>
              <a:ext cx="440809"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WR</a:t>
              </a:r>
            </a:p>
          </p:txBody>
        </p:sp>
        <p:sp>
          <p:nvSpPr>
            <p:cNvPr id="45138" name="Rectangle 85"/>
            <p:cNvSpPr>
              <a:spLocks noChangeArrowheads="1"/>
            </p:cNvSpPr>
            <p:nvPr/>
          </p:nvSpPr>
          <p:spPr bwMode="auto">
            <a:xfrm>
              <a:off x="3999705" y="5391610"/>
              <a:ext cx="488899"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AD7</a:t>
              </a:r>
            </a:p>
          </p:txBody>
        </p:sp>
        <p:sp>
          <p:nvSpPr>
            <p:cNvPr id="45139" name="Rectangle 86"/>
            <p:cNvSpPr>
              <a:spLocks noChangeArrowheads="1"/>
            </p:cNvSpPr>
            <p:nvPr/>
          </p:nvSpPr>
          <p:spPr bwMode="auto">
            <a:xfrm>
              <a:off x="4398723" y="5040122"/>
              <a:ext cx="721727" cy="47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128 x 8</a:t>
              </a:r>
            </a:p>
            <a:p>
              <a:pPr defTabSz="761554">
                <a:lnSpc>
                  <a:spcPct val="90000"/>
                </a:lnSpc>
              </a:pPr>
              <a:endParaRPr lang="en-US" altLang="ko-KR" sz="1400">
                <a:solidFill>
                  <a:srgbClr val="000000"/>
                </a:solidFill>
                <a:cs typeface="HY엽서L"/>
              </a:endParaRPr>
            </a:p>
          </p:txBody>
        </p:sp>
        <p:sp>
          <p:nvSpPr>
            <p:cNvPr id="45140" name="Rectangle 87"/>
            <p:cNvSpPr>
              <a:spLocks noChangeArrowheads="1"/>
            </p:cNvSpPr>
            <p:nvPr/>
          </p:nvSpPr>
          <p:spPr bwMode="auto">
            <a:xfrm>
              <a:off x="4398722" y="5167357"/>
              <a:ext cx="710114"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RAM  4</a:t>
              </a:r>
            </a:p>
          </p:txBody>
        </p:sp>
        <p:sp>
          <p:nvSpPr>
            <p:cNvPr id="45141" name="Rectangle 88"/>
            <p:cNvSpPr>
              <a:spLocks noChangeArrowheads="1"/>
            </p:cNvSpPr>
            <p:nvPr/>
          </p:nvSpPr>
          <p:spPr bwMode="auto">
            <a:xfrm>
              <a:off x="4007655" y="4787240"/>
              <a:ext cx="1279714" cy="788861"/>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5" rIns="91431" bIns="45715" anchor="ctr"/>
            <a:lstStyle/>
            <a:p>
              <a:endParaRPr lang="en-US" sz="1400"/>
            </a:p>
          </p:txBody>
        </p:sp>
        <p:sp>
          <p:nvSpPr>
            <p:cNvPr id="45142" name="Arc 89"/>
            <p:cNvSpPr>
              <a:spLocks/>
            </p:cNvSpPr>
            <p:nvPr/>
          </p:nvSpPr>
          <p:spPr bwMode="auto">
            <a:xfrm>
              <a:off x="5522645" y="5143500"/>
              <a:ext cx="108100" cy="66799"/>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143" name="Arc 90"/>
            <p:cNvSpPr>
              <a:spLocks/>
            </p:cNvSpPr>
            <p:nvPr/>
          </p:nvSpPr>
          <p:spPr bwMode="auto">
            <a:xfrm>
              <a:off x="5306445" y="5143500"/>
              <a:ext cx="108100" cy="68390"/>
            </a:xfrm>
            <a:custGeom>
              <a:avLst/>
              <a:gdLst>
                <a:gd name="T0" fmla="*/ 2147483647 w 21600"/>
                <a:gd name="T1" fmla="*/ 0 h 17514"/>
                <a:gd name="T2" fmla="*/ 2147483647 w 21600"/>
                <a:gd name="T3" fmla="*/ 2147483647 h 17514"/>
                <a:gd name="T4" fmla="*/ 0 w 21600"/>
                <a:gd name="T5" fmla="*/ 2147483647 h 17514"/>
                <a:gd name="T6" fmla="*/ 0 60000 65536"/>
                <a:gd name="T7" fmla="*/ 0 60000 65536"/>
                <a:gd name="T8" fmla="*/ 0 60000 65536"/>
                <a:gd name="T9" fmla="*/ 0 w 21600"/>
                <a:gd name="T10" fmla="*/ 0 h 17514"/>
                <a:gd name="T11" fmla="*/ 21600 w 21600"/>
                <a:gd name="T12" fmla="*/ 17514 h 17514"/>
              </a:gdLst>
              <a:ahLst/>
              <a:cxnLst>
                <a:cxn ang="T6">
                  <a:pos x="T0" y="T1"/>
                </a:cxn>
                <a:cxn ang="T7">
                  <a:pos x="T2" y="T3"/>
                </a:cxn>
                <a:cxn ang="T8">
                  <a:pos x="T4" y="T5"/>
                </a:cxn>
              </a:cxnLst>
              <a:rect l="T9" t="T10" r="T11" b="T12"/>
              <a:pathLst>
                <a:path w="21600" h="17514" fill="none" extrusionOk="0">
                  <a:moveTo>
                    <a:pt x="19685" y="0"/>
                  </a:moveTo>
                  <a:cubicBezTo>
                    <a:pt x="20947" y="2793"/>
                    <a:pt x="21600" y="5824"/>
                    <a:pt x="21600" y="8890"/>
                  </a:cubicBezTo>
                  <a:cubicBezTo>
                    <a:pt x="21600" y="11857"/>
                    <a:pt x="20988" y="14793"/>
                    <a:pt x="19803" y="17513"/>
                  </a:cubicBezTo>
                </a:path>
                <a:path w="21600" h="17514" stroke="0" extrusionOk="0">
                  <a:moveTo>
                    <a:pt x="19685" y="0"/>
                  </a:moveTo>
                  <a:cubicBezTo>
                    <a:pt x="20947" y="2793"/>
                    <a:pt x="21600" y="5824"/>
                    <a:pt x="21600" y="8890"/>
                  </a:cubicBezTo>
                  <a:cubicBezTo>
                    <a:pt x="21600" y="11857"/>
                    <a:pt x="20988" y="14793"/>
                    <a:pt x="19803" y="17513"/>
                  </a:cubicBezTo>
                  <a:lnTo>
                    <a:pt x="0" y="8890"/>
                  </a:lnTo>
                  <a:lnTo>
                    <a:pt x="19685" y="0"/>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144" name="Line 91"/>
            <p:cNvSpPr>
              <a:spLocks noChangeShapeType="1"/>
            </p:cNvSpPr>
            <p:nvPr/>
          </p:nvSpPr>
          <p:spPr bwMode="auto">
            <a:xfrm>
              <a:off x="5416136" y="5176900"/>
              <a:ext cx="109689"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45" name="Line 92"/>
            <p:cNvSpPr>
              <a:spLocks noChangeShapeType="1"/>
            </p:cNvSpPr>
            <p:nvPr/>
          </p:nvSpPr>
          <p:spPr bwMode="auto">
            <a:xfrm>
              <a:off x="4076012" y="4963780"/>
              <a:ext cx="23845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46" name="Line 96"/>
            <p:cNvSpPr>
              <a:spLocks noChangeShapeType="1"/>
            </p:cNvSpPr>
            <p:nvPr/>
          </p:nvSpPr>
          <p:spPr bwMode="auto">
            <a:xfrm>
              <a:off x="3096751" y="1340746"/>
              <a:ext cx="0" cy="476338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47" name="Rectangle 97"/>
            <p:cNvSpPr>
              <a:spLocks noChangeArrowheads="1"/>
            </p:cNvSpPr>
            <p:nvPr/>
          </p:nvSpPr>
          <p:spPr bwMode="auto">
            <a:xfrm>
              <a:off x="2038006" y="1736767"/>
              <a:ext cx="823469" cy="284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Decoder</a:t>
              </a:r>
            </a:p>
          </p:txBody>
        </p:sp>
        <p:sp>
          <p:nvSpPr>
            <p:cNvPr id="45148" name="Rectangle 98"/>
            <p:cNvSpPr>
              <a:spLocks noChangeArrowheads="1"/>
            </p:cNvSpPr>
            <p:nvPr/>
          </p:nvSpPr>
          <p:spPr bwMode="auto">
            <a:xfrm>
              <a:off x="1952161" y="1871955"/>
              <a:ext cx="273430" cy="28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3</a:t>
              </a:r>
            </a:p>
          </p:txBody>
        </p:sp>
        <p:sp>
          <p:nvSpPr>
            <p:cNvPr id="45149" name="Rectangle 99"/>
            <p:cNvSpPr>
              <a:spLocks noChangeArrowheads="1"/>
            </p:cNvSpPr>
            <p:nvPr/>
          </p:nvSpPr>
          <p:spPr bwMode="auto">
            <a:xfrm>
              <a:off x="2158823" y="1871955"/>
              <a:ext cx="273430" cy="28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2</a:t>
              </a:r>
            </a:p>
          </p:txBody>
        </p:sp>
        <p:sp>
          <p:nvSpPr>
            <p:cNvPr id="45150" name="Rectangle 100"/>
            <p:cNvSpPr>
              <a:spLocks noChangeArrowheads="1"/>
            </p:cNvSpPr>
            <p:nvPr/>
          </p:nvSpPr>
          <p:spPr bwMode="auto">
            <a:xfrm>
              <a:off x="2354358" y="1871955"/>
              <a:ext cx="271840" cy="28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1</a:t>
              </a:r>
            </a:p>
          </p:txBody>
        </p:sp>
        <p:sp>
          <p:nvSpPr>
            <p:cNvPr id="45151" name="Rectangle 101"/>
            <p:cNvSpPr>
              <a:spLocks noChangeArrowheads="1"/>
            </p:cNvSpPr>
            <p:nvPr/>
          </p:nvSpPr>
          <p:spPr bwMode="auto">
            <a:xfrm>
              <a:off x="2551482" y="1871955"/>
              <a:ext cx="271840" cy="28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0</a:t>
              </a:r>
            </a:p>
          </p:txBody>
        </p:sp>
        <p:sp>
          <p:nvSpPr>
            <p:cNvPr id="45152" name="Rectangle 102"/>
            <p:cNvSpPr>
              <a:spLocks noChangeArrowheads="1"/>
            </p:cNvSpPr>
            <p:nvPr/>
          </p:nvSpPr>
          <p:spPr bwMode="auto">
            <a:xfrm>
              <a:off x="1934676" y="1773347"/>
              <a:ext cx="879108" cy="284689"/>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5" rIns="91431" bIns="45715" anchor="ctr"/>
            <a:lstStyle/>
            <a:p>
              <a:endParaRPr lang="en-US" sz="1400"/>
            </a:p>
          </p:txBody>
        </p:sp>
        <p:sp>
          <p:nvSpPr>
            <p:cNvPr id="45153" name="Line 103"/>
            <p:cNvSpPr>
              <a:spLocks noChangeShapeType="1"/>
            </p:cNvSpPr>
            <p:nvPr/>
          </p:nvSpPr>
          <p:spPr bwMode="auto">
            <a:xfrm>
              <a:off x="2707273" y="2056447"/>
              <a:ext cx="0" cy="8588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54" name="Line 105"/>
            <p:cNvSpPr>
              <a:spLocks noChangeShapeType="1"/>
            </p:cNvSpPr>
            <p:nvPr/>
          </p:nvSpPr>
          <p:spPr bwMode="auto">
            <a:xfrm>
              <a:off x="2313025" y="2065990"/>
              <a:ext cx="4769" cy="190376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55" name="Line 107"/>
            <p:cNvSpPr>
              <a:spLocks noChangeShapeType="1"/>
            </p:cNvSpPr>
            <p:nvPr/>
          </p:nvSpPr>
          <p:spPr bwMode="auto">
            <a:xfrm flipV="1">
              <a:off x="2249437" y="1347108"/>
              <a:ext cx="0" cy="42623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56" name="Line 109"/>
            <p:cNvSpPr>
              <a:spLocks noChangeShapeType="1"/>
            </p:cNvSpPr>
            <p:nvPr/>
          </p:nvSpPr>
          <p:spPr bwMode="auto">
            <a:xfrm flipV="1">
              <a:off x="5630745" y="1356651"/>
              <a:ext cx="0" cy="47538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57" name="Rectangle 110"/>
            <p:cNvSpPr>
              <a:spLocks noChangeArrowheads="1"/>
            </p:cNvSpPr>
            <p:nvPr/>
          </p:nvSpPr>
          <p:spPr bwMode="auto">
            <a:xfrm>
              <a:off x="1351252" y="855660"/>
              <a:ext cx="4648306" cy="489857"/>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5" rIns="91431" bIns="45715" anchor="ctr"/>
            <a:lstStyle/>
            <a:p>
              <a:endParaRPr lang="en-US"/>
            </a:p>
          </p:txBody>
        </p:sp>
        <p:sp>
          <p:nvSpPr>
            <p:cNvPr id="45158" name="Rectangle 111"/>
            <p:cNvSpPr>
              <a:spLocks noChangeArrowheads="1"/>
            </p:cNvSpPr>
            <p:nvPr/>
          </p:nvSpPr>
          <p:spPr bwMode="auto">
            <a:xfrm>
              <a:off x="3578434" y="1151483"/>
              <a:ext cx="440809"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WR</a:t>
              </a:r>
            </a:p>
          </p:txBody>
        </p:sp>
        <p:sp>
          <p:nvSpPr>
            <p:cNvPr id="45159" name="Rectangle 112"/>
            <p:cNvSpPr>
              <a:spLocks noChangeArrowheads="1"/>
            </p:cNvSpPr>
            <p:nvPr/>
          </p:nvSpPr>
          <p:spPr bwMode="auto">
            <a:xfrm>
              <a:off x="3305003" y="1151483"/>
              <a:ext cx="391116"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RD</a:t>
              </a:r>
            </a:p>
          </p:txBody>
        </p:sp>
        <p:sp>
          <p:nvSpPr>
            <p:cNvPr id="45160" name="Rectangle 113"/>
            <p:cNvSpPr>
              <a:spLocks noChangeArrowheads="1"/>
            </p:cNvSpPr>
            <p:nvPr/>
          </p:nvSpPr>
          <p:spPr bwMode="auto">
            <a:xfrm>
              <a:off x="2115902" y="1151483"/>
              <a:ext cx="273430" cy="28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9</a:t>
              </a:r>
            </a:p>
          </p:txBody>
        </p:sp>
        <p:sp>
          <p:nvSpPr>
            <p:cNvPr id="45161" name="Rectangle 114"/>
            <p:cNvSpPr>
              <a:spLocks noChangeArrowheads="1"/>
            </p:cNvSpPr>
            <p:nvPr/>
          </p:nvSpPr>
          <p:spPr bwMode="auto">
            <a:xfrm>
              <a:off x="2378203" y="1151483"/>
              <a:ext cx="271841" cy="28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8</a:t>
              </a:r>
            </a:p>
          </p:txBody>
        </p:sp>
        <p:sp>
          <p:nvSpPr>
            <p:cNvPr id="45162" name="Rectangle 115"/>
            <p:cNvSpPr>
              <a:spLocks noChangeArrowheads="1"/>
            </p:cNvSpPr>
            <p:nvPr/>
          </p:nvSpPr>
          <p:spPr bwMode="auto">
            <a:xfrm>
              <a:off x="2893269" y="1151483"/>
              <a:ext cx="422862" cy="28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7-1</a:t>
              </a:r>
            </a:p>
          </p:txBody>
        </p:sp>
        <p:sp>
          <p:nvSpPr>
            <p:cNvPr id="45163" name="Freeform 116"/>
            <p:cNvSpPr>
              <a:spLocks/>
            </p:cNvSpPr>
            <p:nvPr/>
          </p:nvSpPr>
          <p:spPr bwMode="auto">
            <a:xfrm>
              <a:off x="1921957" y="1356651"/>
              <a:ext cx="1365559" cy="101788"/>
            </a:xfrm>
            <a:custGeom>
              <a:avLst/>
              <a:gdLst>
                <a:gd name="T0" fmla="*/ 0 w 858"/>
                <a:gd name="T1" fmla="*/ 0 h 80"/>
                <a:gd name="T2" fmla="*/ 0 w 858"/>
                <a:gd name="T3" fmla="*/ 2147483647 h 80"/>
                <a:gd name="T4" fmla="*/ 2147483647 w 858"/>
                <a:gd name="T5" fmla="*/ 2147483647 h 80"/>
                <a:gd name="T6" fmla="*/ 0 60000 65536"/>
                <a:gd name="T7" fmla="*/ 0 60000 65536"/>
                <a:gd name="T8" fmla="*/ 0 60000 65536"/>
                <a:gd name="T9" fmla="*/ 0 w 858"/>
                <a:gd name="T10" fmla="*/ 0 h 80"/>
                <a:gd name="T11" fmla="*/ 858 w 858"/>
                <a:gd name="T12" fmla="*/ 80 h 80"/>
              </a:gdLst>
              <a:ahLst/>
              <a:cxnLst>
                <a:cxn ang="T6">
                  <a:pos x="T0" y="T1"/>
                </a:cxn>
                <a:cxn ang="T7">
                  <a:pos x="T2" y="T3"/>
                </a:cxn>
                <a:cxn ang="T8">
                  <a:pos x="T4" y="T5"/>
                </a:cxn>
              </a:cxnLst>
              <a:rect l="T9" t="T10" r="T11" b="T12"/>
              <a:pathLst>
                <a:path w="858" h="80">
                  <a:moveTo>
                    <a:pt x="0" y="0"/>
                  </a:moveTo>
                  <a:lnTo>
                    <a:pt x="0" y="79"/>
                  </a:lnTo>
                  <a:lnTo>
                    <a:pt x="857" y="79"/>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1" tIns="45715" rIns="91431" bIns="45715"/>
            <a:lstStyle/>
            <a:p>
              <a:endParaRPr lang="en-US"/>
            </a:p>
          </p:txBody>
        </p:sp>
        <p:sp>
          <p:nvSpPr>
            <p:cNvPr id="45164" name="Rectangle 117"/>
            <p:cNvSpPr>
              <a:spLocks noChangeArrowheads="1"/>
            </p:cNvSpPr>
            <p:nvPr/>
          </p:nvSpPr>
          <p:spPr bwMode="auto">
            <a:xfrm>
              <a:off x="1791602" y="1151483"/>
              <a:ext cx="362453" cy="28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10</a:t>
              </a:r>
            </a:p>
          </p:txBody>
        </p:sp>
        <p:sp>
          <p:nvSpPr>
            <p:cNvPr id="45165" name="Rectangle 118"/>
            <p:cNvSpPr>
              <a:spLocks noChangeArrowheads="1"/>
            </p:cNvSpPr>
            <p:nvPr/>
          </p:nvSpPr>
          <p:spPr bwMode="auto">
            <a:xfrm>
              <a:off x="1336945" y="1151483"/>
              <a:ext cx="602712"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16-11</a:t>
              </a:r>
            </a:p>
          </p:txBody>
        </p:sp>
        <p:sp>
          <p:nvSpPr>
            <p:cNvPr id="45166" name="Rectangle 119"/>
            <p:cNvSpPr>
              <a:spLocks noChangeArrowheads="1"/>
            </p:cNvSpPr>
            <p:nvPr/>
          </p:nvSpPr>
          <p:spPr bwMode="auto">
            <a:xfrm>
              <a:off x="1807499" y="987668"/>
              <a:ext cx="1066813"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Address bus</a:t>
              </a:r>
            </a:p>
          </p:txBody>
        </p:sp>
        <p:sp>
          <p:nvSpPr>
            <p:cNvPr id="45167" name="Rectangle 120"/>
            <p:cNvSpPr>
              <a:spLocks noChangeArrowheads="1"/>
            </p:cNvSpPr>
            <p:nvPr/>
          </p:nvSpPr>
          <p:spPr bwMode="auto">
            <a:xfrm>
              <a:off x="5231730" y="1151483"/>
              <a:ext cx="823285"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Data bus</a:t>
              </a:r>
            </a:p>
          </p:txBody>
        </p:sp>
        <p:sp>
          <p:nvSpPr>
            <p:cNvPr id="45168" name="Rectangle 121"/>
            <p:cNvSpPr>
              <a:spLocks noChangeArrowheads="1"/>
            </p:cNvSpPr>
            <p:nvPr/>
          </p:nvSpPr>
          <p:spPr bwMode="auto">
            <a:xfrm>
              <a:off x="3341566" y="885879"/>
              <a:ext cx="528974" cy="311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600">
                  <a:solidFill>
                    <a:srgbClr val="000000"/>
                  </a:solidFill>
                  <a:cs typeface="HY엽서L"/>
                </a:rPr>
                <a:t>CPU</a:t>
              </a:r>
            </a:p>
          </p:txBody>
        </p:sp>
        <p:sp>
          <p:nvSpPr>
            <p:cNvPr id="45169" name="Line 122"/>
            <p:cNvSpPr>
              <a:spLocks noChangeShapeType="1"/>
            </p:cNvSpPr>
            <p:nvPr/>
          </p:nvSpPr>
          <p:spPr bwMode="auto">
            <a:xfrm flipH="1">
              <a:off x="1529299" y="1561817"/>
              <a:ext cx="72490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70" name="Freeform 123"/>
            <p:cNvSpPr>
              <a:spLocks/>
            </p:cNvSpPr>
            <p:nvPr/>
          </p:nvSpPr>
          <p:spPr bwMode="auto">
            <a:xfrm>
              <a:off x="1794781" y="1665197"/>
              <a:ext cx="713778" cy="4591615"/>
            </a:xfrm>
            <a:custGeom>
              <a:avLst/>
              <a:gdLst>
                <a:gd name="T0" fmla="*/ 2147483647 w 447"/>
                <a:gd name="T1" fmla="*/ 0 h 3673"/>
                <a:gd name="T2" fmla="*/ 0 w 447"/>
                <a:gd name="T3" fmla="*/ 0 h 3673"/>
                <a:gd name="T4" fmla="*/ 0 w 447"/>
                <a:gd name="T5" fmla="*/ 2147483647 h 3673"/>
                <a:gd name="T6" fmla="*/ 0 60000 65536"/>
                <a:gd name="T7" fmla="*/ 0 60000 65536"/>
                <a:gd name="T8" fmla="*/ 0 60000 65536"/>
                <a:gd name="T9" fmla="*/ 0 w 447"/>
                <a:gd name="T10" fmla="*/ 0 h 3673"/>
                <a:gd name="T11" fmla="*/ 447 w 447"/>
                <a:gd name="T12" fmla="*/ 3673 h 3673"/>
              </a:gdLst>
              <a:ahLst/>
              <a:cxnLst>
                <a:cxn ang="T6">
                  <a:pos x="T0" y="T1"/>
                </a:cxn>
                <a:cxn ang="T7">
                  <a:pos x="T2" y="T3"/>
                </a:cxn>
                <a:cxn ang="T8">
                  <a:pos x="T4" y="T5"/>
                </a:cxn>
              </a:cxnLst>
              <a:rect l="T9" t="T10" r="T11" b="T12"/>
              <a:pathLst>
                <a:path w="447" h="3673">
                  <a:moveTo>
                    <a:pt x="446" y="0"/>
                  </a:moveTo>
                  <a:lnTo>
                    <a:pt x="0" y="0"/>
                  </a:lnTo>
                  <a:lnTo>
                    <a:pt x="0" y="3672"/>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1" tIns="45715" rIns="91431" bIns="45715"/>
            <a:lstStyle/>
            <a:p>
              <a:endParaRPr lang="en-US"/>
            </a:p>
          </p:txBody>
        </p:sp>
        <p:sp>
          <p:nvSpPr>
            <p:cNvPr id="45171" name="Arc 125"/>
            <p:cNvSpPr>
              <a:spLocks/>
            </p:cNvSpPr>
            <p:nvPr/>
          </p:nvSpPr>
          <p:spPr bwMode="auto">
            <a:xfrm>
              <a:off x="3890016" y="2247300"/>
              <a:ext cx="108100" cy="66799"/>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172" name="Line 126"/>
            <p:cNvSpPr>
              <a:spLocks noChangeShapeType="1"/>
            </p:cNvSpPr>
            <p:nvPr/>
          </p:nvSpPr>
          <p:spPr bwMode="auto">
            <a:xfrm flipH="1">
              <a:off x="3273210" y="2279109"/>
              <a:ext cx="643831"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73" name="Arc 127"/>
            <p:cNvSpPr>
              <a:spLocks/>
            </p:cNvSpPr>
            <p:nvPr/>
          </p:nvSpPr>
          <p:spPr bwMode="auto">
            <a:xfrm>
              <a:off x="3899554" y="5922819"/>
              <a:ext cx="106510" cy="66799"/>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174" name="Line 128"/>
            <p:cNvSpPr>
              <a:spLocks noChangeShapeType="1"/>
            </p:cNvSpPr>
            <p:nvPr/>
          </p:nvSpPr>
          <p:spPr bwMode="auto">
            <a:xfrm>
              <a:off x="3702430" y="5953037"/>
              <a:ext cx="203483"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75" name="Arc 129"/>
            <p:cNvSpPr>
              <a:spLocks/>
            </p:cNvSpPr>
            <p:nvPr/>
          </p:nvSpPr>
          <p:spPr bwMode="auto">
            <a:xfrm>
              <a:off x="3890016" y="6075501"/>
              <a:ext cx="108100" cy="68390"/>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176" name="Line 130"/>
            <p:cNvSpPr>
              <a:spLocks noChangeShapeType="1"/>
            </p:cNvSpPr>
            <p:nvPr/>
          </p:nvSpPr>
          <p:spPr bwMode="auto">
            <a:xfrm>
              <a:off x="3103110" y="6105720"/>
              <a:ext cx="78690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77" name="Arc 131"/>
            <p:cNvSpPr>
              <a:spLocks/>
            </p:cNvSpPr>
            <p:nvPr/>
          </p:nvSpPr>
          <p:spPr bwMode="auto">
            <a:xfrm>
              <a:off x="3890016" y="6229774"/>
              <a:ext cx="108100" cy="68389"/>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178" name="Line 132"/>
            <p:cNvSpPr>
              <a:spLocks noChangeShapeType="1"/>
            </p:cNvSpPr>
            <p:nvPr/>
          </p:nvSpPr>
          <p:spPr bwMode="auto">
            <a:xfrm>
              <a:off x="1807499" y="6259993"/>
              <a:ext cx="208251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79" name="Arc 133"/>
            <p:cNvSpPr>
              <a:spLocks/>
            </p:cNvSpPr>
            <p:nvPr/>
          </p:nvSpPr>
          <p:spPr bwMode="auto">
            <a:xfrm>
              <a:off x="3894785" y="6376096"/>
              <a:ext cx="106511" cy="65208"/>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180" name="Line 134"/>
            <p:cNvSpPr>
              <a:spLocks noChangeShapeType="1"/>
            </p:cNvSpPr>
            <p:nvPr/>
          </p:nvSpPr>
          <p:spPr bwMode="auto">
            <a:xfrm>
              <a:off x="1518172" y="6411085"/>
              <a:ext cx="2400459"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81" name="Rectangle 135"/>
            <p:cNvSpPr>
              <a:spLocks noChangeArrowheads="1"/>
            </p:cNvSpPr>
            <p:nvPr/>
          </p:nvSpPr>
          <p:spPr bwMode="auto">
            <a:xfrm>
              <a:off x="3986988" y="5685842"/>
              <a:ext cx="452030"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CS1</a:t>
              </a:r>
            </a:p>
          </p:txBody>
        </p:sp>
        <p:sp>
          <p:nvSpPr>
            <p:cNvPr id="45182" name="Rectangle 136"/>
            <p:cNvSpPr>
              <a:spLocks noChangeArrowheads="1"/>
            </p:cNvSpPr>
            <p:nvPr/>
          </p:nvSpPr>
          <p:spPr bwMode="auto">
            <a:xfrm>
              <a:off x="3986988" y="5840116"/>
              <a:ext cx="452030"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CS2</a:t>
              </a:r>
            </a:p>
          </p:txBody>
        </p:sp>
        <p:sp>
          <p:nvSpPr>
            <p:cNvPr id="45183" name="Rectangle 137"/>
            <p:cNvSpPr>
              <a:spLocks noChangeArrowheads="1"/>
            </p:cNvSpPr>
            <p:nvPr/>
          </p:nvSpPr>
          <p:spPr bwMode="auto">
            <a:xfrm>
              <a:off x="4384415" y="5959399"/>
              <a:ext cx="721727" cy="47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512 x 8</a:t>
              </a:r>
            </a:p>
            <a:p>
              <a:pPr defTabSz="761554">
                <a:lnSpc>
                  <a:spcPct val="90000"/>
                </a:lnSpc>
              </a:pPr>
              <a:endParaRPr lang="en-US" altLang="ko-KR" sz="1400">
                <a:solidFill>
                  <a:srgbClr val="000000"/>
                </a:solidFill>
                <a:cs typeface="HY엽서L"/>
              </a:endParaRPr>
            </a:p>
          </p:txBody>
        </p:sp>
        <p:sp>
          <p:nvSpPr>
            <p:cNvPr id="45184" name="Rectangle 138"/>
            <p:cNvSpPr>
              <a:spLocks noChangeArrowheads="1"/>
            </p:cNvSpPr>
            <p:nvPr/>
          </p:nvSpPr>
          <p:spPr bwMode="auto">
            <a:xfrm>
              <a:off x="4468669" y="6086635"/>
              <a:ext cx="551288"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ROM</a:t>
              </a:r>
            </a:p>
          </p:txBody>
        </p:sp>
        <p:sp>
          <p:nvSpPr>
            <p:cNvPr id="45185" name="Rectangle 139"/>
            <p:cNvSpPr>
              <a:spLocks noChangeArrowheads="1"/>
            </p:cNvSpPr>
            <p:nvPr/>
          </p:nvSpPr>
          <p:spPr bwMode="auto">
            <a:xfrm>
              <a:off x="4007655" y="5704928"/>
              <a:ext cx="1279714" cy="790451"/>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1431" tIns="45715" rIns="91431" bIns="45715" anchor="ctr"/>
            <a:lstStyle/>
            <a:p>
              <a:endParaRPr lang="en-US" sz="1400"/>
            </a:p>
          </p:txBody>
        </p:sp>
        <p:sp>
          <p:nvSpPr>
            <p:cNvPr id="45186" name="Arc 140"/>
            <p:cNvSpPr>
              <a:spLocks/>
            </p:cNvSpPr>
            <p:nvPr/>
          </p:nvSpPr>
          <p:spPr bwMode="auto">
            <a:xfrm>
              <a:off x="5522645" y="6064369"/>
              <a:ext cx="108100" cy="66799"/>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187" name="Line 141"/>
            <p:cNvSpPr>
              <a:spLocks noChangeShapeType="1"/>
            </p:cNvSpPr>
            <p:nvPr/>
          </p:nvSpPr>
          <p:spPr bwMode="auto">
            <a:xfrm>
              <a:off x="5295318" y="6094586"/>
              <a:ext cx="23050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88" name="Line 142"/>
            <p:cNvSpPr>
              <a:spLocks noChangeShapeType="1"/>
            </p:cNvSpPr>
            <p:nvPr/>
          </p:nvSpPr>
          <p:spPr bwMode="auto">
            <a:xfrm>
              <a:off x="4104626" y="5879877"/>
              <a:ext cx="23845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89" name="Arc 144"/>
            <p:cNvSpPr>
              <a:spLocks/>
            </p:cNvSpPr>
            <p:nvPr/>
          </p:nvSpPr>
          <p:spPr bwMode="auto">
            <a:xfrm>
              <a:off x="3894785" y="5762184"/>
              <a:ext cx="106511" cy="66799"/>
            </a:xfrm>
            <a:custGeom>
              <a:avLst/>
              <a:gdLst>
                <a:gd name="T0" fmla="*/ 2147483647 w 21600"/>
                <a:gd name="T1" fmla="*/ 2147483647 h 17282"/>
                <a:gd name="T2" fmla="*/ 2147483647 w 21600"/>
                <a:gd name="T3" fmla="*/ 0 h 17282"/>
                <a:gd name="T4" fmla="*/ 2147483647 w 21600"/>
                <a:gd name="T5" fmla="*/ 2147483647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lnTo>
                    <a:pt x="1746" y="17281"/>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lIns="91431" tIns="45715" rIns="91431" bIns="45715" anchor="ctr"/>
            <a:lstStyle/>
            <a:p>
              <a:endParaRPr lang="en-US"/>
            </a:p>
          </p:txBody>
        </p:sp>
        <p:sp>
          <p:nvSpPr>
            <p:cNvPr id="45190" name="Line 145"/>
            <p:cNvSpPr>
              <a:spLocks noChangeShapeType="1"/>
            </p:cNvSpPr>
            <p:nvPr/>
          </p:nvSpPr>
          <p:spPr bwMode="auto">
            <a:xfrm>
              <a:off x="3478281" y="5800354"/>
              <a:ext cx="44511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91" name="Line 146"/>
            <p:cNvSpPr>
              <a:spLocks noChangeShapeType="1"/>
            </p:cNvSpPr>
            <p:nvPr/>
          </p:nvSpPr>
          <p:spPr bwMode="auto">
            <a:xfrm>
              <a:off x="3298645" y="5953037"/>
              <a:ext cx="98562"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92" name="Rectangle 147"/>
            <p:cNvSpPr>
              <a:spLocks noChangeArrowheads="1"/>
            </p:cNvSpPr>
            <p:nvPr/>
          </p:nvSpPr>
          <p:spPr bwMode="auto">
            <a:xfrm>
              <a:off x="4045807" y="6151843"/>
              <a:ext cx="488899"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AD9</a:t>
              </a:r>
            </a:p>
          </p:txBody>
        </p:sp>
        <p:sp>
          <p:nvSpPr>
            <p:cNvPr id="45193" name="Line 148"/>
            <p:cNvSpPr>
              <a:spLocks noChangeShapeType="1"/>
            </p:cNvSpPr>
            <p:nvPr/>
          </p:nvSpPr>
          <p:spPr bwMode="auto">
            <a:xfrm flipH="1">
              <a:off x="3394027" y="5843296"/>
              <a:ext cx="0" cy="2067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94" name="Freeform 149"/>
            <p:cNvSpPr>
              <a:spLocks/>
            </p:cNvSpPr>
            <p:nvPr/>
          </p:nvSpPr>
          <p:spPr bwMode="auto">
            <a:xfrm>
              <a:off x="3411514" y="5849658"/>
              <a:ext cx="220970" cy="198806"/>
            </a:xfrm>
            <a:custGeom>
              <a:avLst/>
              <a:gdLst>
                <a:gd name="T0" fmla="*/ 0 w 138"/>
                <a:gd name="T1" fmla="*/ 0 h 159"/>
                <a:gd name="T2" fmla="*/ 2147483647 w 138"/>
                <a:gd name="T3" fmla="*/ 2147483647 h 159"/>
                <a:gd name="T4" fmla="*/ 0 w 138"/>
                <a:gd name="T5" fmla="*/ 2147483647 h 159"/>
                <a:gd name="T6" fmla="*/ 0 60000 65536"/>
                <a:gd name="T7" fmla="*/ 0 60000 65536"/>
                <a:gd name="T8" fmla="*/ 0 60000 65536"/>
                <a:gd name="T9" fmla="*/ 0 w 138"/>
                <a:gd name="T10" fmla="*/ 0 h 159"/>
                <a:gd name="T11" fmla="*/ 138 w 138"/>
                <a:gd name="T12" fmla="*/ 159 h 159"/>
              </a:gdLst>
              <a:ahLst/>
              <a:cxnLst>
                <a:cxn ang="T6">
                  <a:pos x="T0" y="T1"/>
                </a:cxn>
                <a:cxn ang="T7">
                  <a:pos x="T2" y="T3"/>
                </a:cxn>
                <a:cxn ang="T8">
                  <a:pos x="T4" y="T5"/>
                </a:cxn>
              </a:cxnLst>
              <a:rect l="T9" t="T10" r="T11" b="T12"/>
              <a:pathLst>
                <a:path w="138" h="159">
                  <a:moveTo>
                    <a:pt x="0" y="0"/>
                  </a:moveTo>
                  <a:lnTo>
                    <a:pt x="137" y="79"/>
                  </a:lnTo>
                  <a:lnTo>
                    <a:pt x="0" y="158"/>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31" tIns="45715" rIns="91431" bIns="45715"/>
            <a:lstStyle/>
            <a:p>
              <a:endParaRPr lang="en-US"/>
            </a:p>
          </p:txBody>
        </p:sp>
        <p:sp>
          <p:nvSpPr>
            <p:cNvPr id="45195" name="Rectangle 152"/>
            <p:cNvSpPr>
              <a:spLocks noChangeArrowheads="1"/>
            </p:cNvSpPr>
            <p:nvPr/>
          </p:nvSpPr>
          <p:spPr bwMode="auto">
            <a:xfrm>
              <a:off x="3540281" y="5929181"/>
              <a:ext cx="467374" cy="284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1- 7</a:t>
              </a:r>
            </a:p>
          </p:txBody>
        </p:sp>
        <p:sp>
          <p:nvSpPr>
            <p:cNvPr id="45196" name="Rectangle 153"/>
            <p:cNvSpPr>
              <a:spLocks noChangeArrowheads="1"/>
            </p:cNvSpPr>
            <p:nvPr/>
          </p:nvSpPr>
          <p:spPr bwMode="auto">
            <a:xfrm>
              <a:off x="3576843" y="6231365"/>
              <a:ext cx="271841" cy="28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9</a:t>
              </a:r>
            </a:p>
          </p:txBody>
        </p:sp>
        <p:sp>
          <p:nvSpPr>
            <p:cNvPr id="45197" name="Rectangle 154"/>
            <p:cNvSpPr>
              <a:spLocks noChangeArrowheads="1"/>
            </p:cNvSpPr>
            <p:nvPr/>
          </p:nvSpPr>
          <p:spPr bwMode="auto">
            <a:xfrm>
              <a:off x="3570484" y="6075502"/>
              <a:ext cx="271841" cy="284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8</a:t>
              </a:r>
            </a:p>
          </p:txBody>
        </p:sp>
        <p:sp>
          <p:nvSpPr>
            <p:cNvPr id="45198" name="Line 155"/>
            <p:cNvSpPr>
              <a:spLocks noChangeShapeType="1"/>
            </p:cNvSpPr>
            <p:nvPr/>
          </p:nvSpPr>
          <p:spPr bwMode="auto">
            <a:xfrm flipH="1">
              <a:off x="3287516" y="1467982"/>
              <a:ext cx="4770" cy="44882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199" name="Oval 174"/>
            <p:cNvSpPr>
              <a:spLocks noChangeArrowheads="1"/>
            </p:cNvSpPr>
            <p:nvPr/>
          </p:nvSpPr>
          <p:spPr bwMode="auto">
            <a:xfrm>
              <a:off x="2208105" y="1525238"/>
              <a:ext cx="74716" cy="58846"/>
            </a:xfrm>
            <a:prstGeom prst="ellipse">
              <a:avLst/>
            </a:prstGeom>
            <a:solidFill>
              <a:schemeClr val="tx1"/>
            </a:solidFill>
            <a:ln w="12700">
              <a:solidFill>
                <a:schemeClr val="tx1"/>
              </a:solidFill>
              <a:round/>
              <a:headEnd/>
              <a:tailEnd/>
            </a:ln>
          </p:spPr>
          <p:txBody>
            <a:bodyPr wrap="none" lIns="91431" tIns="45715" rIns="91431" bIns="45715" anchor="ctr"/>
            <a:lstStyle/>
            <a:p>
              <a:endParaRPr lang="en-US" sz="1400"/>
            </a:p>
          </p:txBody>
        </p:sp>
        <p:sp>
          <p:nvSpPr>
            <p:cNvPr id="45200" name="Oval 175"/>
            <p:cNvSpPr>
              <a:spLocks noChangeArrowheads="1"/>
            </p:cNvSpPr>
            <p:nvPr/>
          </p:nvSpPr>
          <p:spPr bwMode="auto">
            <a:xfrm>
              <a:off x="2470407" y="1633388"/>
              <a:ext cx="74717" cy="60437"/>
            </a:xfrm>
            <a:prstGeom prst="ellipse">
              <a:avLst/>
            </a:prstGeom>
            <a:solidFill>
              <a:schemeClr val="tx1"/>
            </a:solidFill>
            <a:ln w="12700">
              <a:solidFill>
                <a:schemeClr val="tx1"/>
              </a:solidFill>
              <a:round/>
              <a:headEnd/>
              <a:tailEnd/>
            </a:ln>
          </p:spPr>
          <p:txBody>
            <a:bodyPr wrap="none" lIns="91431" tIns="45715" rIns="91431" bIns="45715" anchor="ctr"/>
            <a:lstStyle/>
            <a:p>
              <a:endParaRPr lang="en-US" sz="1400"/>
            </a:p>
          </p:txBody>
        </p:sp>
        <p:sp>
          <p:nvSpPr>
            <p:cNvPr id="45201" name="Oval 176"/>
            <p:cNvSpPr>
              <a:spLocks noChangeArrowheads="1"/>
            </p:cNvSpPr>
            <p:nvPr/>
          </p:nvSpPr>
          <p:spPr bwMode="auto">
            <a:xfrm>
              <a:off x="3247774" y="2245709"/>
              <a:ext cx="74716" cy="57256"/>
            </a:xfrm>
            <a:prstGeom prst="ellipse">
              <a:avLst/>
            </a:prstGeom>
            <a:solidFill>
              <a:schemeClr val="tx1"/>
            </a:solidFill>
            <a:ln w="12700">
              <a:solidFill>
                <a:schemeClr val="tx1"/>
              </a:solidFill>
              <a:round/>
              <a:headEnd/>
              <a:tailEnd/>
            </a:ln>
          </p:spPr>
          <p:txBody>
            <a:bodyPr wrap="none" lIns="91431" tIns="45715" rIns="91431" bIns="45715" anchor="ctr"/>
            <a:lstStyle/>
            <a:p>
              <a:endParaRPr lang="en-US" sz="1400"/>
            </a:p>
          </p:txBody>
        </p:sp>
        <p:sp>
          <p:nvSpPr>
            <p:cNvPr id="45202" name="Oval 177"/>
            <p:cNvSpPr>
              <a:spLocks noChangeArrowheads="1"/>
            </p:cNvSpPr>
            <p:nvPr/>
          </p:nvSpPr>
          <p:spPr bwMode="auto">
            <a:xfrm>
              <a:off x="3443308" y="2403164"/>
              <a:ext cx="74717" cy="58846"/>
            </a:xfrm>
            <a:prstGeom prst="ellipse">
              <a:avLst/>
            </a:prstGeom>
            <a:solidFill>
              <a:schemeClr val="tx1"/>
            </a:solidFill>
            <a:ln w="12700">
              <a:solidFill>
                <a:schemeClr val="tx1"/>
              </a:solidFill>
              <a:round/>
              <a:headEnd/>
              <a:tailEnd/>
            </a:ln>
          </p:spPr>
          <p:txBody>
            <a:bodyPr wrap="none" lIns="91431" tIns="45715" rIns="91431" bIns="45715" anchor="ctr"/>
            <a:lstStyle/>
            <a:p>
              <a:endParaRPr lang="en-US" sz="1400"/>
            </a:p>
          </p:txBody>
        </p:sp>
        <p:sp>
          <p:nvSpPr>
            <p:cNvPr id="45203" name="Oval 178"/>
            <p:cNvSpPr>
              <a:spLocks noChangeArrowheads="1"/>
            </p:cNvSpPr>
            <p:nvPr/>
          </p:nvSpPr>
          <p:spPr bwMode="auto">
            <a:xfrm>
              <a:off x="3629304" y="2552666"/>
              <a:ext cx="74716" cy="60437"/>
            </a:xfrm>
            <a:prstGeom prst="ellipse">
              <a:avLst/>
            </a:prstGeom>
            <a:solidFill>
              <a:schemeClr val="tx1"/>
            </a:solidFill>
            <a:ln w="12700">
              <a:solidFill>
                <a:schemeClr val="tx1"/>
              </a:solidFill>
              <a:round/>
              <a:headEnd/>
              <a:tailEnd/>
            </a:ln>
          </p:spPr>
          <p:txBody>
            <a:bodyPr wrap="none" lIns="91431" tIns="45715" rIns="91431" bIns="45715" anchor="ctr"/>
            <a:lstStyle/>
            <a:p>
              <a:endParaRPr lang="en-US" sz="1400"/>
            </a:p>
          </p:txBody>
        </p:sp>
        <p:sp>
          <p:nvSpPr>
            <p:cNvPr id="45204" name="Oval 179"/>
            <p:cNvSpPr>
              <a:spLocks noChangeArrowheads="1"/>
            </p:cNvSpPr>
            <p:nvPr/>
          </p:nvSpPr>
          <p:spPr bwMode="auto">
            <a:xfrm>
              <a:off x="3060188" y="2706938"/>
              <a:ext cx="76306" cy="58847"/>
            </a:xfrm>
            <a:prstGeom prst="ellipse">
              <a:avLst/>
            </a:prstGeom>
            <a:solidFill>
              <a:schemeClr val="tx1"/>
            </a:solidFill>
            <a:ln w="12700">
              <a:solidFill>
                <a:schemeClr val="tx1"/>
              </a:solidFill>
              <a:round/>
              <a:headEnd/>
              <a:tailEnd/>
            </a:ln>
          </p:spPr>
          <p:txBody>
            <a:bodyPr wrap="none" lIns="91431" tIns="45715" rIns="91431" bIns="45715" anchor="ctr"/>
            <a:lstStyle/>
            <a:p>
              <a:endParaRPr lang="en-US" sz="1400"/>
            </a:p>
          </p:txBody>
        </p:sp>
        <p:sp>
          <p:nvSpPr>
            <p:cNvPr id="45205" name="Line 181"/>
            <p:cNvSpPr>
              <a:spLocks noChangeShapeType="1"/>
            </p:cNvSpPr>
            <p:nvPr/>
          </p:nvSpPr>
          <p:spPr bwMode="auto">
            <a:xfrm>
              <a:off x="2495842" y="2073941"/>
              <a:ext cx="3179" cy="98130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206" name="Line 182"/>
            <p:cNvSpPr>
              <a:spLocks noChangeShapeType="1"/>
            </p:cNvSpPr>
            <p:nvPr/>
          </p:nvSpPr>
          <p:spPr bwMode="auto">
            <a:xfrm>
              <a:off x="2065031" y="2073941"/>
              <a:ext cx="4769" cy="281031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207" name="Line 183"/>
            <p:cNvSpPr>
              <a:spLocks noChangeShapeType="1"/>
            </p:cNvSpPr>
            <p:nvPr/>
          </p:nvSpPr>
          <p:spPr bwMode="auto">
            <a:xfrm>
              <a:off x="1521352" y="1561817"/>
              <a:ext cx="7948" cy="485403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208" name="Line 184"/>
            <p:cNvSpPr>
              <a:spLocks noChangeShapeType="1"/>
            </p:cNvSpPr>
            <p:nvPr/>
          </p:nvSpPr>
          <p:spPr bwMode="auto">
            <a:xfrm>
              <a:off x="3470333" y="1353470"/>
              <a:ext cx="0" cy="44548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209" name="Line 185"/>
            <p:cNvSpPr>
              <a:spLocks noChangeShapeType="1"/>
            </p:cNvSpPr>
            <p:nvPr/>
          </p:nvSpPr>
          <p:spPr bwMode="auto">
            <a:xfrm>
              <a:off x="3673816" y="1345517"/>
              <a:ext cx="0" cy="400315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210" name="Oval 186"/>
            <p:cNvSpPr>
              <a:spLocks noChangeArrowheads="1"/>
            </p:cNvSpPr>
            <p:nvPr/>
          </p:nvSpPr>
          <p:spPr bwMode="auto">
            <a:xfrm>
              <a:off x="3252543" y="3168167"/>
              <a:ext cx="74717" cy="57256"/>
            </a:xfrm>
            <a:prstGeom prst="ellipse">
              <a:avLst/>
            </a:prstGeom>
            <a:solidFill>
              <a:schemeClr val="tx1"/>
            </a:solidFill>
            <a:ln w="12700">
              <a:solidFill>
                <a:schemeClr val="tx1"/>
              </a:solidFill>
              <a:round/>
              <a:headEnd/>
              <a:tailEnd/>
            </a:ln>
          </p:spPr>
          <p:txBody>
            <a:bodyPr wrap="none" lIns="91431" tIns="45715" rIns="91431" bIns="45715" anchor="ctr"/>
            <a:lstStyle/>
            <a:p>
              <a:endParaRPr lang="en-US" sz="1400"/>
            </a:p>
          </p:txBody>
        </p:sp>
        <p:sp>
          <p:nvSpPr>
            <p:cNvPr id="45211" name="Oval 187"/>
            <p:cNvSpPr>
              <a:spLocks noChangeArrowheads="1"/>
            </p:cNvSpPr>
            <p:nvPr/>
          </p:nvSpPr>
          <p:spPr bwMode="auto">
            <a:xfrm>
              <a:off x="3438539" y="3317669"/>
              <a:ext cx="74716" cy="58847"/>
            </a:xfrm>
            <a:prstGeom prst="ellipse">
              <a:avLst/>
            </a:prstGeom>
            <a:solidFill>
              <a:schemeClr val="tx1"/>
            </a:solidFill>
            <a:ln w="12700">
              <a:solidFill>
                <a:schemeClr val="tx1"/>
              </a:solidFill>
              <a:round/>
              <a:headEnd/>
              <a:tailEnd/>
            </a:ln>
          </p:spPr>
          <p:txBody>
            <a:bodyPr wrap="none" lIns="91431" tIns="45715" rIns="91431" bIns="45715" anchor="ctr"/>
            <a:lstStyle/>
            <a:p>
              <a:endParaRPr lang="en-US" sz="1400"/>
            </a:p>
          </p:txBody>
        </p:sp>
        <p:sp>
          <p:nvSpPr>
            <p:cNvPr id="45212" name="Oval 188"/>
            <p:cNvSpPr>
              <a:spLocks noChangeArrowheads="1"/>
            </p:cNvSpPr>
            <p:nvPr/>
          </p:nvSpPr>
          <p:spPr bwMode="auto">
            <a:xfrm>
              <a:off x="3629304" y="3471943"/>
              <a:ext cx="74716" cy="58846"/>
            </a:xfrm>
            <a:prstGeom prst="ellipse">
              <a:avLst/>
            </a:prstGeom>
            <a:solidFill>
              <a:schemeClr val="tx1"/>
            </a:solidFill>
            <a:ln w="12700">
              <a:solidFill>
                <a:schemeClr val="tx1"/>
              </a:solidFill>
              <a:round/>
              <a:headEnd/>
              <a:tailEnd/>
            </a:ln>
          </p:spPr>
          <p:txBody>
            <a:bodyPr wrap="none" lIns="91431" tIns="45715" rIns="91431" bIns="45715" anchor="ctr"/>
            <a:lstStyle/>
            <a:p>
              <a:endParaRPr lang="en-US" sz="1400"/>
            </a:p>
          </p:txBody>
        </p:sp>
        <p:sp>
          <p:nvSpPr>
            <p:cNvPr id="45213" name="Oval 190"/>
            <p:cNvSpPr>
              <a:spLocks noChangeArrowheads="1"/>
            </p:cNvSpPr>
            <p:nvPr/>
          </p:nvSpPr>
          <p:spPr bwMode="auto">
            <a:xfrm>
              <a:off x="3060188" y="3629396"/>
              <a:ext cx="76306" cy="58847"/>
            </a:xfrm>
            <a:prstGeom prst="ellipse">
              <a:avLst/>
            </a:prstGeom>
            <a:solidFill>
              <a:schemeClr val="tx1"/>
            </a:solidFill>
            <a:ln w="12700">
              <a:solidFill>
                <a:schemeClr val="tx1"/>
              </a:solidFill>
              <a:round/>
              <a:headEnd/>
              <a:tailEnd/>
            </a:ln>
          </p:spPr>
          <p:txBody>
            <a:bodyPr wrap="none" lIns="91431" tIns="45715" rIns="91431" bIns="45715" anchor="ctr"/>
            <a:lstStyle/>
            <a:p>
              <a:endParaRPr lang="en-US" sz="1400"/>
            </a:p>
          </p:txBody>
        </p:sp>
        <p:sp>
          <p:nvSpPr>
            <p:cNvPr id="45214" name="Oval 191"/>
            <p:cNvSpPr>
              <a:spLocks noChangeArrowheads="1"/>
            </p:cNvSpPr>
            <p:nvPr/>
          </p:nvSpPr>
          <p:spPr bwMode="auto">
            <a:xfrm>
              <a:off x="3247774" y="4087444"/>
              <a:ext cx="74716" cy="57256"/>
            </a:xfrm>
            <a:prstGeom prst="ellipse">
              <a:avLst/>
            </a:prstGeom>
            <a:solidFill>
              <a:schemeClr val="tx1"/>
            </a:solidFill>
            <a:ln w="12700">
              <a:solidFill>
                <a:schemeClr val="tx1"/>
              </a:solidFill>
              <a:round/>
              <a:headEnd/>
              <a:tailEnd/>
            </a:ln>
          </p:spPr>
          <p:txBody>
            <a:bodyPr wrap="none" lIns="91431" tIns="45715" rIns="91431" bIns="45715" anchor="ctr"/>
            <a:lstStyle/>
            <a:p>
              <a:endParaRPr lang="en-US" sz="1400"/>
            </a:p>
          </p:txBody>
        </p:sp>
        <p:sp>
          <p:nvSpPr>
            <p:cNvPr id="45215" name="Oval 192"/>
            <p:cNvSpPr>
              <a:spLocks noChangeArrowheads="1"/>
            </p:cNvSpPr>
            <p:nvPr/>
          </p:nvSpPr>
          <p:spPr bwMode="auto">
            <a:xfrm>
              <a:off x="3433770" y="4240127"/>
              <a:ext cx="74717" cy="58847"/>
            </a:xfrm>
            <a:prstGeom prst="ellipse">
              <a:avLst/>
            </a:prstGeom>
            <a:solidFill>
              <a:schemeClr val="tx1"/>
            </a:solidFill>
            <a:ln w="12700">
              <a:solidFill>
                <a:schemeClr val="tx1"/>
              </a:solidFill>
              <a:round/>
              <a:headEnd/>
              <a:tailEnd/>
            </a:ln>
          </p:spPr>
          <p:txBody>
            <a:bodyPr wrap="none" lIns="91431" tIns="45715" rIns="91431" bIns="45715" anchor="ctr"/>
            <a:lstStyle/>
            <a:p>
              <a:endParaRPr lang="en-US" sz="1400"/>
            </a:p>
          </p:txBody>
        </p:sp>
        <p:sp>
          <p:nvSpPr>
            <p:cNvPr id="45216" name="Oval 193"/>
            <p:cNvSpPr>
              <a:spLocks noChangeArrowheads="1"/>
            </p:cNvSpPr>
            <p:nvPr/>
          </p:nvSpPr>
          <p:spPr bwMode="auto">
            <a:xfrm>
              <a:off x="3635662" y="4394401"/>
              <a:ext cx="74716" cy="60437"/>
            </a:xfrm>
            <a:prstGeom prst="ellipse">
              <a:avLst/>
            </a:prstGeom>
            <a:solidFill>
              <a:schemeClr val="tx1"/>
            </a:solidFill>
            <a:ln w="12700">
              <a:solidFill>
                <a:schemeClr val="tx1"/>
              </a:solidFill>
              <a:round/>
              <a:headEnd/>
              <a:tailEnd/>
            </a:ln>
          </p:spPr>
          <p:txBody>
            <a:bodyPr wrap="none" lIns="91431" tIns="45715" rIns="91431" bIns="45715" anchor="ctr"/>
            <a:lstStyle/>
            <a:p>
              <a:endParaRPr lang="en-US" sz="1400"/>
            </a:p>
          </p:txBody>
        </p:sp>
        <p:sp>
          <p:nvSpPr>
            <p:cNvPr id="45217" name="Oval 194"/>
            <p:cNvSpPr>
              <a:spLocks noChangeArrowheads="1"/>
            </p:cNvSpPr>
            <p:nvPr/>
          </p:nvSpPr>
          <p:spPr bwMode="auto">
            <a:xfrm>
              <a:off x="3060188" y="4545493"/>
              <a:ext cx="76306" cy="58847"/>
            </a:xfrm>
            <a:prstGeom prst="ellipse">
              <a:avLst/>
            </a:prstGeom>
            <a:solidFill>
              <a:schemeClr val="tx1"/>
            </a:solidFill>
            <a:ln w="12700">
              <a:solidFill>
                <a:schemeClr val="tx1"/>
              </a:solidFill>
              <a:round/>
              <a:headEnd/>
              <a:tailEnd/>
            </a:ln>
          </p:spPr>
          <p:txBody>
            <a:bodyPr wrap="none" lIns="91431" tIns="45715" rIns="91431" bIns="45715" anchor="ctr"/>
            <a:lstStyle/>
            <a:p>
              <a:endParaRPr lang="en-US" sz="1400"/>
            </a:p>
          </p:txBody>
        </p:sp>
        <p:sp>
          <p:nvSpPr>
            <p:cNvPr id="45218" name="Oval 195"/>
            <p:cNvSpPr>
              <a:spLocks noChangeArrowheads="1"/>
            </p:cNvSpPr>
            <p:nvPr/>
          </p:nvSpPr>
          <p:spPr bwMode="auto">
            <a:xfrm>
              <a:off x="3247774" y="4997179"/>
              <a:ext cx="74716" cy="60437"/>
            </a:xfrm>
            <a:prstGeom prst="ellipse">
              <a:avLst/>
            </a:prstGeom>
            <a:solidFill>
              <a:schemeClr val="tx1"/>
            </a:solidFill>
            <a:ln w="12700">
              <a:solidFill>
                <a:schemeClr val="tx1"/>
              </a:solidFill>
              <a:round/>
              <a:headEnd/>
              <a:tailEnd/>
            </a:ln>
          </p:spPr>
          <p:txBody>
            <a:bodyPr wrap="none" lIns="91431" tIns="45715" rIns="91431" bIns="45715" anchor="ctr"/>
            <a:lstStyle/>
            <a:p>
              <a:endParaRPr lang="en-US" sz="1400"/>
            </a:p>
          </p:txBody>
        </p:sp>
        <p:sp>
          <p:nvSpPr>
            <p:cNvPr id="45219" name="Oval 196"/>
            <p:cNvSpPr>
              <a:spLocks noChangeArrowheads="1"/>
            </p:cNvSpPr>
            <p:nvPr/>
          </p:nvSpPr>
          <p:spPr bwMode="auto">
            <a:xfrm>
              <a:off x="3438539" y="5156224"/>
              <a:ext cx="74716" cy="57256"/>
            </a:xfrm>
            <a:prstGeom prst="ellipse">
              <a:avLst/>
            </a:prstGeom>
            <a:solidFill>
              <a:schemeClr val="tx1"/>
            </a:solidFill>
            <a:ln w="12700">
              <a:solidFill>
                <a:schemeClr val="tx1"/>
              </a:solidFill>
              <a:round/>
              <a:headEnd/>
              <a:tailEnd/>
            </a:ln>
          </p:spPr>
          <p:txBody>
            <a:bodyPr wrap="none" lIns="91431" tIns="45715" rIns="91431" bIns="45715" anchor="ctr"/>
            <a:lstStyle/>
            <a:p>
              <a:endParaRPr lang="en-US" sz="1400"/>
            </a:p>
          </p:txBody>
        </p:sp>
        <p:sp>
          <p:nvSpPr>
            <p:cNvPr id="45220" name="Oval 197"/>
            <p:cNvSpPr>
              <a:spLocks noChangeArrowheads="1"/>
            </p:cNvSpPr>
            <p:nvPr/>
          </p:nvSpPr>
          <p:spPr bwMode="auto">
            <a:xfrm>
              <a:off x="3057009" y="5460000"/>
              <a:ext cx="74716" cy="58846"/>
            </a:xfrm>
            <a:prstGeom prst="ellipse">
              <a:avLst/>
            </a:prstGeom>
            <a:solidFill>
              <a:schemeClr val="tx1"/>
            </a:solidFill>
            <a:ln w="12700">
              <a:solidFill>
                <a:schemeClr val="tx1"/>
              </a:solidFill>
              <a:round/>
              <a:headEnd/>
              <a:tailEnd/>
            </a:ln>
          </p:spPr>
          <p:txBody>
            <a:bodyPr wrap="none" lIns="91431" tIns="45715" rIns="91431" bIns="45715" anchor="ctr"/>
            <a:lstStyle/>
            <a:p>
              <a:endParaRPr lang="en-US" sz="1400"/>
            </a:p>
          </p:txBody>
        </p:sp>
        <p:sp>
          <p:nvSpPr>
            <p:cNvPr id="45221" name="Oval 198"/>
            <p:cNvSpPr>
              <a:spLocks noChangeArrowheads="1"/>
            </p:cNvSpPr>
            <p:nvPr/>
          </p:nvSpPr>
          <p:spPr bwMode="auto">
            <a:xfrm>
              <a:off x="3629304" y="5919638"/>
              <a:ext cx="74716" cy="60437"/>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431" tIns="45715" rIns="91431" bIns="45715" anchor="ctr"/>
            <a:lstStyle/>
            <a:p>
              <a:endParaRPr lang="en-US" sz="1400"/>
            </a:p>
          </p:txBody>
        </p:sp>
        <p:sp>
          <p:nvSpPr>
            <p:cNvPr id="45222" name="Line 199"/>
            <p:cNvSpPr>
              <a:spLocks noChangeShapeType="1"/>
            </p:cNvSpPr>
            <p:nvPr/>
          </p:nvSpPr>
          <p:spPr bwMode="auto">
            <a:xfrm flipV="1">
              <a:off x="2506970" y="1355060"/>
              <a:ext cx="0" cy="42464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91431" tIns="45715" rIns="91431" bIns="45715" anchor="ctr"/>
            <a:lstStyle/>
            <a:p>
              <a:endParaRPr lang="en-US"/>
            </a:p>
          </p:txBody>
        </p:sp>
        <p:sp>
          <p:nvSpPr>
            <p:cNvPr id="45223" name="Rectangle 201"/>
            <p:cNvSpPr>
              <a:spLocks noChangeArrowheads="1"/>
            </p:cNvSpPr>
            <p:nvPr/>
          </p:nvSpPr>
          <p:spPr bwMode="auto">
            <a:xfrm rot="-5400000">
              <a:off x="4922276" y="2278034"/>
              <a:ext cx="523524"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Data</a:t>
              </a:r>
            </a:p>
          </p:txBody>
        </p:sp>
        <p:sp>
          <p:nvSpPr>
            <p:cNvPr id="45224" name="Rectangle 202"/>
            <p:cNvSpPr>
              <a:spLocks noChangeArrowheads="1"/>
            </p:cNvSpPr>
            <p:nvPr/>
          </p:nvSpPr>
          <p:spPr bwMode="auto">
            <a:xfrm rot="-5400000">
              <a:off x="4912738" y="3202082"/>
              <a:ext cx="523524"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Data</a:t>
              </a:r>
            </a:p>
          </p:txBody>
        </p:sp>
        <p:sp>
          <p:nvSpPr>
            <p:cNvPr id="45225" name="Rectangle 203"/>
            <p:cNvSpPr>
              <a:spLocks noChangeArrowheads="1"/>
            </p:cNvSpPr>
            <p:nvPr/>
          </p:nvSpPr>
          <p:spPr bwMode="auto">
            <a:xfrm rot="-5400000">
              <a:off x="4922276" y="4116589"/>
              <a:ext cx="523524"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Data</a:t>
              </a:r>
            </a:p>
          </p:txBody>
        </p:sp>
        <p:sp>
          <p:nvSpPr>
            <p:cNvPr id="45226" name="Rectangle 204"/>
            <p:cNvSpPr>
              <a:spLocks noChangeArrowheads="1"/>
            </p:cNvSpPr>
            <p:nvPr/>
          </p:nvSpPr>
          <p:spPr bwMode="auto">
            <a:xfrm rot="-5400000">
              <a:off x="4903200" y="5050180"/>
              <a:ext cx="523524"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Data</a:t>
              </a:r>
            </a:p>
          </p:txBody>
        </p:sp>
        <p:sp>
          <p:nvSpPr>
            <p:cNvPr id="45227" name="Rectangle 205"/>
            <p:cNvSpPr>
              <a:spLocks noChangeArrowheads="1"/>
            </p:cNvSpPr>
            <p:nvPr/>
          </p:nvSpPr>
          <p:spPr bwMode="auto">
            <a:xfrm rot="-5400000">
              <a:off x="4903199" y="5964686"/>
              <a:ext cx="523524" cy="28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79" tIns="44446" rIns="90479" bIns="44446">
              <a:spAutoFit/>
            </a:bodyPr>
            <a:lstStyle/>
            <a:p>
              <a:pPr defTabSz="761554">
                <a:lnSpc>
                  <a:spcPct val="90000"/>
                </a:lnSpc>
              </a:pPr>
              <a:r>
                <a:rPr lang="en-US" altLang="ko-KR" sz="1400">
                  <a:solidFill>
                    <a:srgbClr val="000000"/>
                  </a:solidFill>
                  <a:cs typeface="HY엽서L"/>
                </a:rPr>
                <a:t>Data</a:t>
              </a:r>
            </a:p>
          </p:txBody>
        </p:sp>
      </p:grpSp>
      <p:sp>
        <p:nvSpPr>
          <p:cNvPr id="2" name="Slide Number Placeholder 1"/>
          <p:cNvSpPr>
            <a:spLocks noGrp="1"/>
          </p:cNvSpPr>
          <p:nvPr>
            <p:ph type="sldNum" sz="quarter" idx="12"/>
          </p:nvPr>
        </p:nvSpPr>
        <p:spPr/>
        <p:txBody>
          <a:bodyPr/>
          <a:lstStyle/>
          <a:p>
            <a:fld id="{35A40E3C-D099-4FD6-9521-3112C0DD2A3A}" type="slidenum">
              <a:rPr lang="en-US" smtClean="0"/>
              <a:t>39</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014563155"/>
              </p:ext>
            </p:extLst>
          </p:nvPr>
        </p:nvGraphicFramePr>
        <p:xfrm>
          <a:off x="101947" y="1389807"/>
          <a:ext cx="3081570" cy="228600"/>
        </p:xfrm>
        <a:graphic>
          <a:graphicData uri="http://schemas.openxmlformats.org/drawingml/2006/table">
            <a:tbl>
              <a:tblPr firstRow="1" bandRow="1">
                <a:tableStyleId>{5940675A-B579-460E-94D1-54222C63F5DA}</a:tableStyleId>
              </a:tblPr>
              <a:tblGrid>
                <a:gridCol w="308157"/>
                <a:gridCol w="308157"/>
                <a:gridCol w="308157"/>
                <a:gridCol w="308157"/>
                <a:gridCol w="308157"/>
                <a:gridCol w="308157"/>
                <a:gridCol w="308157"/>
                <a:gridCol w="308157"/>
                <a:gridCol w="308157"/>
                <a:gridCol w="308157"/>
              </a:tblGrid>
              <a:tr h="199801">
                <a:tc>
                  <a:txBody>
                    <a:bodyPr/>
                    <a:lstStyle/>
                    <a:p>
                      <a:r>
                        <a:rPr lang="en-US" sz="900" dirty="0" smtClean="0"/>
                        <a:t>10</a:t>
                      </a:r>
                      <a:endParaRPr lang="en-US" sz="900" dirty="0"/>
                    </a:p>
                  </a:txBody>
                  <a:tcPr/>
                </a:tc>
                <a:tc>
                  <a:txBody>
                    <a:bodyPr/>
                    <a:lstStyle/>
                    <a:p>
                      <a:r>
                        <a:rPr lang="en-US" sz="900" dirty="0" smtClean="0"/>
                        <a:t>9</a:t>
                      </a:r>
                      <a:endParaRPr lang="en-US" sz="900" dirty="0"/>
                    </a:p>
                  </a:txBody>
                  <a:tcPr/>
                </a:tc>
                <a:tc>
                  <a:txBody>
                    <a:bodyPr/>
                    <a:lstStyle/>
                    <a:p>
                      <a:r>
                        <a:rPr lang="en-US" sz="900" dirty="0" smtClean="0"/>
                        <a:t>8</a:t>
                      </a:r>
                      <a:endParaRPr lang="en-US" sz="900" dirty="0"/>
                    </a:p>
                  </a:txBody>
                  <a:tcPr/>
                </a:tc>
                <a:tc>
                  <a:txBody>
                    <a:bodyPr/>
                    <a:lstStyle/>
                    <a:p>
                      <a:r>
                        <a:rPr lang="en-US" sz="900" dirty="0" smtClean="0"/>
                        <a:t>7</a:t>
                      </a:r>
                      <a:endParaRPr lang="en-US" sz="900" dirty="0"/>
                    </a:p>
                  </a:txBody>
                  <a:tcPr/>
                </a:tc>
                <a:tc>
                  <a:txBody>
                    <a:bodyPr/>
                    <a:lstStyle/>
                    <a:p>
                      <a:r>
                        <a:rPr lang="en-US" sz="900" dirty="0" smtClean="0"/>
                        <a:t>6</a:t>
                      </a:r>
                      <a:endParaRPr lang="en-US" sz="900" dirty="0"/>
                    </a:p>
                  </a:txBody>
                  <a:tcPr/>
                </a:tc>
                <a:tc>
                  <a:txBody>
                    <a:bodyPr/>
                    <a:lstStyle/>
                    <a:p>
                      <a:r>
                        <a:rPr lang="en-US" sz="900" dirty="0" smtClean="0"/>
                        <a:t>5</a:t>
                      </a:r>
                      <a:endParaRPr lang="en-US" sz="900" dirty="0"/>
                    </a:p>
                  </a:txBody>
                  <a:tcPr/>
                </a:tc>
                <a:tc>
                  <a:txBody>
                    <a:bodyPr/>
                    <a:lstStyle/>
                    <a:p>
                      <a:r>
                        <a:rPr lang="en-US" sz="900" dirty="0" smtClean="0"/>
                        <a:t>4</a:t>
                      </a:r>
                      <a:endParaRPr lang="en-US" sz="900" dirty="0"/>
                    </a:p>
                  </a:txBody>
                  <a:tcPr/>
                </a:tc>
                <a:tc>
                  <a:txBody>
                    <a:bodyPr/>
                    <a:lstStyle/>
                    <a:p>
                      <a:r>
                        <a:rPr lang="en-US" sz="900" dirty="0" smtClean="0"/>
                        <a:t>3</a:t>
                      </a:r>
                      <a:endParaRPr lang="en-US" sz="900" dirty="0"/>
                    </a:p>
                  </a:txBody>
                  <a:tcPr/>
                </a:tc>
                <a:tc>
                  <a:txBody>
                    <a:bodyPr/>
                    <a:lstStyle/>
                    <a:p>
                      <a:r>
                        <a:rPr lang="en-US" sz="900" dirty="0" smtClean="0"/>
                        <a:t>2</a:t>
                      </a:r>
                      <a:endParaRPr lang="en-US" sz="900" dirty="0"/>
                    </a:p>
                  </a:txBody>
                  <a:tcPr/>
                </a:tc>
                <a:tc>
                  <a:txBody>
                    <a:bodyPr/>
                    <a:lstStyle/>
                    <a:p>
                      <a:r>
                        <a:rPr lang="en-US" sz="900" dirty="0" smtClean="0"/>
                        <a:t>1</a:t>
                      </a:r>
                      <a:endParaRPr lang="en-US" sz="900" dirty="0"/>
                    </a:p>
                  </a:txBody>
                  <a:tcPr/>
                </a:tc>
              </a:tr>
            </a:tbl>
          </a:graphicData>
        </a:graphic>
      </p:graphicFrame>
      <p:sp>
        <p:nvSpPr>
          <p:cNvPr id="6" name="Left Brace 5"/>
          <p:cNvSpPr/>
          <p:nvPr/>
        </p:nvSpPr>
        <p:spPr>
          <a:xfrm rot="16200000">
            <a:off x="1901095" y="897776"/>
            <a:ext cx="491768" cy="2007814"/>
          </a:xfrm>
          <a:prstGeom prst="leftBrace">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7" name="Left Brace 176"/>
          <p:cNvSpPr/>
          <p:nvPr/>
        </p:nvSpPr>
        <p:spPr>
          <a:xfrm rot="16200000">
            <a:off x="1512538" y="1124297"/>
            <a:ext cx="685800" cy="2724415"/>
          </a:xfrm>
          <a:prstGeom prst="leftBrace">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1461179" y="1941209"/>
            <a:ext cx="1371600" cy="369332"/>
          </a:xfrm>
          <a:prstGeom prst="rect">
            <a:avLst/>
          </a:prstGeom>
          <a:noFill/>
        </p:spPr>
        <p:txBody>
          <a:bodyPr wrap="square" rtlCol="0">
            <a:spAutoFit/>
          </a:bodyPr>
          <a:lstStyle/>
          <a:p>
            <a:r>
              <a:rPr lang="en-US" dirty="0" smtClean="0"/>
              <a:t>RAM</a:t>
            </a:r>
            <a:endParaRPr lang="en-US" dirty="0"/>
          </a:p>
        </p:txBody>
      </p:sp>
      <p:sp>
        <p:nvSpPr>
          <p:cNvPr id="179" name="TextBox 178"/>
          <p:cNvSpPr txBox="1"/>
          <p:nvPr/>
        </p:nvSpPr>
        <p:spPr>
          <a:xfrm>
            <a:off x="1420315" y="2778102"/>
            <a:ext cx="1371600" cy="369332"/>
          </a:xfrm>
          <a:prstGeom prst="rect">
            <a:avLst/>
          </a:prstGeom>
          <a:noFill/>
        </p:spPr>
        <p:txBody>
          <a:bodyPr wrap="square" rtlCol="0">
            <a:spAutoFit/>
          </a:bodyPr>
          <a:lstStyle/>
          <a:p>
            <a:r>
              <a:rPr lang="en-US" dirty="0" smtClean="0"/>
              <a:t>ROM</a:t>
            </a:r>
            <a:endParaRPr lang="en-US" dirty="0"/>
          </a:p>
        </p:txBody>
      </p:sp>
      <p:sp>
        <p:nvSpPr>
          <p:cNvPr id="8" name="Rectangle 7"/>
          <p:cNvSpPr/>
          <p:nvPr/>
        </p:nvSpPr>
        <p:spPr>
          <a:xfrm>
            <a:off x="14748" y="3258595"/>
            <a:ext cx="3012232" cy="646331"/>
          </a:xfrm>
          <a:prstGeom prst="rect">
            <a:avLst/>
          </a:prstGeom>
        </p:spPr>
        <p:txBody>
          <a:bodyPr wrap="square">
            <a:spAutoFit/>
          </a:bodyPr>
          <a:lstStyle/>
          <a:p>
            <a:r>
              <a:rPr lang="en-US" dirty="0" smtClean="0">
                <a:latin typeface="Arial Narrow" pitchFamily="34" charset="0"/>
              </a:rPr>
              <a:t>Distinction </a:t>
            </a:r>
            <a:r>
              <a:rPr lang="en-US" dirty="0">
                <a:latin typeface="Arial Narrow" pitchFamily="34" charset="0"/>
              </a:rPr>
              <a:t>between a RAM and ROM address </a:t>
            </a:r>
            <a:endParaRPr lang="en-US" dirty="0"/>
          </a:p>
        </p:txBody>
      </p:sp>
      <p:cxnSp>
        <p:nvCxnSpPr>
          <p:cNvPr id="10" name="Straight Arrow Connector 9"/>
          <p:cNvCxnSpPr/>
          <p:nvPr/>
        </p:nvCxnSpPr>
        <p:spPr>
          <a:xfrm>
            <a:off x="289515" y="1722837"/>
            <a:ext cx="0" cy="14655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a:off x="646298" y="2096019"/>
            <a:ext cx="0" cy="217763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5" name="Left Brace 184"/>
          <p:cNvSpPr/>
          <p:nvPr/>
        </p:nvSpPr>
        <p:spPr>
          <a:xfrm rot="16200000">
            <a:off x="400414" y="1576787"/>
            <a:ext cx="491768" cy="536208"/>
          </a:xfrm>
          <a:prstGeom prst="leftBrace">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57684" y="4275284"/>
            <a:ext cx="3252814" cy="369332"/>
          </a:xfrm>
          <a:prstGeom prst="rect">
            <a:avLst/>
          </a:prstGeom>
        </p:spPr>
        <p:txBody>
          <a:bodyPr wrap="none">
            <a:spAutoFit/>
          </a:bodyPr>
          <a:lstStyle/>
          <a:p>
            <a:r>
              <a:rPr lang="en-US" dirty="0" smtClean="0">
                <a:latin typeface="Arial Narrow" pitchFamily="34" charset="0"/>
              </a:rPr>
              <a:t>Distinguish </a:t>
            </a:r>
            <a:r>
              <a:rPr lang="en-US" dirty="0">
                <a:latin typeface="Arial Narrow" pitchFamily="34" charset="0"/>
              </a:rPr>
              <a:t>between four RAM chips </a:t>
            </a:r>
            <a:endParaRPr lang="en-US" dirty="0"/>
          </a:p>
        </p:txBody>
      </p:sp>
      <p:grpSp>
        <p:nvGrpSpPr>
          <p:cNvPr id="19" name="Group 18"/>
          <p:cNvGrpSpPr/>
          <p:nvPr/>
        </p:nvGrpSpPr>
        <p:grpSpPr>
          <a:xfrm>
            <a:off x="5201959" y="1093256"/>
            <a:ext cx="1190537" cy="5307101"/>
            <a:chOff x="5201959" y="1093256"/>
            <a:chExt cx="1190537" cy="5307101"/>
          </a:xfrm>
        </p:grpSpPr>
        <p:cxnSp>
          <p:nvCxnSpPr>
            <p:cNvPr id="14" name="Straight Arrow Connector 13"/>
            <p:cNvCxnSpPr/>
            <p:nvPr/>
          </p:nvCxnSpPr>
          <p:spPr>
            <a:xfrm>
              <a:off x="5226637" y="1093256"/>
              <a:ext cx="0" cy="5307101"/>
            </a:xfrm>
            <a:prstGeom prst="straightConnector1">
              <a:avLst/>
            </a:prstGeom>
            <a:ln w="22225">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226637" y="6400357"/>
              <a:ext cx="1159239" cy="0"/>
            </a:xfrm>
            <a:prstGeom prst="straightConnector1">
              <a:avLst/>
            </a:prstGeom>
            <a:ln w="22225">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p:nvPr/>
          </p:nvCxnSpPr>
          <p:spPr>
            <a:xfrm>
              <a:off x="5218509" y="5592069"/>
              <a:ext cx="1159239" cy="0"/>
            </a:xfrm>
            <a:prstGeom prst="straightConnector1">
              <a:avLst/>
            </a:prstGeom>
            <a:ln w="22225">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p:nvPr/>
          </p:nvCxnSpPr>
          <p:spPr>
            <a:xfrm>
              <a:off x="5201959" y="4767658"/>
              <a:ext cx="1159239" cy="0"/>
            </a:xfrm>
            <a:prstGeom prst="straightConnector1">
              <a:avLst/>
            </a:prstGeom>
            <a:ln w="22225">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a:off x="5232680" y="3676560"/>
              <a:ext cx="1159239" cy="0"/>
            </a:xfrm>
            <a:prstGeom prst="straightConnector1">
              <a:avLst/>
            </a:prstGeom>
            <a:ln w="22225">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a:off x="5233257" y="2682091"/>
              <a:ext cx="1159239" cy="0"/>
            </a:xfrm>
            <a:prstGeom prst="straightConnector1">
              <a:avLst/>
            </a:prstGeom>
            <a:ln w="22225">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3305771" y="1247972"/>
            <a:ext cx="2964574" cy="5488151"/>
            <a:chOff x="3305771" y="1247972"/>
            <a:chExt cx="2964574" cy="5488151"/>
          </a:xfrm>
        </p:grpSpPr>
        <p:cxnSp>
          <p:nvCxnSpPr>
            <p:cNvPr id="21" name="Straight Connector 20"/>
            <p:cNvCxnSpPr/>
            <p:nvPr/>
          </p:nvCxnSpPr>
          <p:spPr>
            <a:xfrm flipH="1">
              <a:off x="3726981" y="1356679"/>
              <a:ext cx="833926" cy="0"/>
            </a:xfrm>
            <a:prstGeom prst="line">
              <a:avLst/>
            </a:prstGeom>
            <a:ln w="254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flipH="1">
              <a:off x="3349296" y="1247972"/>
              <a:ext cx="833926" cy="0"/>
            </a:xfrm>
            <a:prstGeom prst="line">
              <a:avLst/>
            </a:prstGeom>
            <a:ln w="254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653241" y="1356679"/>
              <a:ext cx="20143" cy="5163096"/>
            </a:xfrm>
            <a:prstGeom prst="line">
              <a:avLst/>
            </a:prstGeom>
            <a:ln w="254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3305771" y="1287848"/>
              <a:ext cx="10071" cy="5425723"/>
            </a:xfrm>
            <a:prstGeom prst="line">
              <a:avLst/>
            </a:prstGeom>
            <a:ln w="254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53241" y="6586460"/>
              <a:ext cx="2402288" cy="0"/>
            </a:xfrm>
            <a:prstGeom prst="straightConnector1">
              <a:avLst/>
            </a:prstGeom>
            <a:ln w="25400">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V="1">
              <a:off x="3318887" y="6736122"/>
              <a:ext cx="2951458" cy="1"/>
            </a:xfrm>
            <a:prstGeom prst="straightConnector1">
              <a:avLst/>
            </a:prstGeom>
            <a:ln w="25400">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45056" name="TextBox 45055"/>
          <p:cNvSpPr txBox="1"/>
          <p:nvPr/>
        </p:nvSpPr>
        <p:spPr>
          <a:xfrm>
            <a:off x="4092512" y="552360"/>
            <a:ext cx="1095356" cy="523220"/>
          </a:xfrm>
          <a:prstGeom prst="rect">
            <a:avLst/>
          </a:prstGeom>
          <a:noFill/>
        </p:spPr>
        <p:txBody>
          <a:bodyPr wrap="square" rtlCol="0">
            <a:spAutoFit/>
          </a:bodyPr>
          <a:lstStyle/>
          <a:p>
            <a:r>
              <a:rPr lang="en-US" sz="2800" b="1" dirty="0" smtClean="0">
                <a:solidFill>
                  <a:srgbClr val="660033"/>
                </a:solidFill>
              </a:rPr>
              <a:t>0   0</a:t>
            </a:r>
            <a:endParaRPr lang="en-US" sz="2800" b="1" dirty="0">
              <a:solidFill>
                <a:srgbClr val="660033"/>
              </a:solidFill>
            </a:endParaRPr>
          </a:p>
        </p:txBody>
      </p:sp>
      <p:cxnSp>
        <p:nvCxnSpPr>
          <p:cNvPr id="45058" name="Straight Arrow Connector 45057"/>
          <p:cNvCxnSpPr/>
          <p:nvPr/>
        </p:nvCxnSpPr>
        <p:spPr>
          <a:xfrm>
            <a:off x="4854385" y="2028247"/>
            <a:ext cx="1573791" cy="0"/>
          </a:xfrm>
          <a:prstGeom prst="straightConnector1">
            <a:avLst/>
          </a:prstGeom>
          <a:ln w="25400">
            <a:solidFill>
              <a:srgbClr val="66003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2" name="TextBox 221"/>
          <p:cNvSpPr txBox="1"/>
          <p:nvPr/>
        </p:nvSpPr>
        <p:spPr>
          <a:xfrm>
            <a:off x="4149154" y="355785"/>
            <a:ext cx="1095356" cy="523220"/>
          </a:xfrm>
          <a:prstGeom prst="rect">
            <a:avLst/>
          </a:prstGeom>
          <a:noFill/>
        </p:spPr>
        <p:txBody>
          <a:bodyPr wrap="square" rtlCol="0">
            <a:spAutoFit/>
          </a:bodyPr>
          <a:lstStyle/>
          <a:p>
            <a:r>
              <a:rPr lang="en-US" sz="2800" b="1" dirty="0">
                <a:solidFill>
                  <a:srgbClr val="660033"/>
                </a:solidFill>
              </a:rPr>
              <a:t>1</a:t>
            </a:r>
            <a:r>
              <a:rPr lang="en-US" sz="2800" b="1" dirty="0" smtClean="0">
                <a:solidFill>
                  <a:srgbClr val="660033"/>
                </a:solidFill>
              </a:rPr>
              <a:t>   0</a:t>
            </a:r>
            <a:endParaRPr lang="en-US" sz="2800" b="1" dirty="0">
              <a:solidFill>
                <a:srgbClr val="660033"/>
              </a:solidFill>
            </a:endParaRPr>
          </a:p>
        </p:txBody>
      </p:sp>
      <p:cxnSp>
        <p:nvCxnSpPr>
          <p:cNvPr id="38915" name="Straight Connector 38914"/>
          <p:cNvCxnSpPr/>
          <p:nvPr/>
        </p:nvCxnSpPr>
        <p:spPr>
          <a:xfrm>
            <a:off x="4276887" y="1844891"/>
            <a:ext cx="0" cy="2240852"/>
          </a:xfrm>
          <a:prstGeom prst="line">
            <a:avLst/>
          </a:prstGeom>
          <a:ln w="25400">
            <a:solidFill>
              <a:srgbClr val="660033"/>
            </a:solidFill>
            <a:prstDash val="dash"/>
          </a:ln>
        </p:spPr>
        <p:style>
          <a:lnRef idx="1">
            <a:schemeClr val="accent1"/>
          </a:lnRef>
          <a:fillRef idx="0">
            <a:schemeClr val="accent1"/>
          </a:fillRef>
          <a:effectRef idx="0">
            <a:schemeClr val="accent1"/>
          </a:effectRef>
          <a:fontRef idx="minor">
            <a:schemeClr val="tx1"/>
          </a:fontRef>
        </p:style>
      </p:cxnSp>
      <p:cxnSp>
        <p:nvCxnSpPr>
          <p:cNvPr id="38917" name="Straight Arrow Connector 38916"/>
          <p:cNvCxnSpPr/>
          <p:nvPr/>
        </p:nvCxnSpPr>
        <p:spPr>
          <a:xfrm flipV="1">
            <a:off x="4275734" y="4057628"/>
            <a:ext cx="1992158" cy="7024"/>
          </a:xfrm>
          <a:prstGeom prst="straightConnector1">
            <a:avLst/>
          </a:prstGeom>
          <a:ln w="25400">
            <a:solidFill>
              <a:srgbClr val="660033"/>
            </a:solidFill>
            <a:prstDash val="dash"/>
            <a:tailEnd type="arrow"/>
          </a:ln>
        </p:spPr>
        <p:style>
          <a:lnRef idx="1">
            <a:schemeClr val="accent1"/>
          </a:lnRef>
          <a:fillRef idx="0">
            <a:schemeClr val="accent1"/>
          </a:fillRef>
          <a:effectRef idx="0">
            <a:schemeClr val="accent1"/>
          </a:effectRef>
          <a:fontRef idx="minor">
            <a:schemeClr val="tx1"/>
          </a:fontRef>
        </p:style>
      </p:cxnSp>
      <p:grpSp>
        <p:nvGrpSpPr>
          <p:cNvPr id="38931" name="Group 38930"/>
          <p:cNvGrpSpPr/>
          <p:nvPr/>
        </p:nvGrpSpPr>
        <p:grpSpPr>
          <a:xfrm>
            <a:off x="3892153" y="1132250"/>
            <a:ext cx="1821013" cy="4883168"/>
            <a:chOff x="3892153" y="1132250"/>
            <a:chExt cx="1821013" cy="4883168"/>
          </a:xfrm>
        </p:grpSpPr>
        <p:cxnSp>
          <p:nvCxnSpPr>
            <p:cNvPr id="38927" name="Straight Connector 38926"/>
            <p:cNvCxnSpPr/>
            <p:nvPr/>
          </p:nvCxnSpPr>
          <p:spPr>
            <a:xfrm>
              <a:off x="3892153" y="1132250"/>
              <a:ext cx="1798783" cy="29496"/>
            </a:xfrm>
            <a:prstGeom prst="line">
              <a:avLst/>
            </a:prstGeom>
            <a:ln w="254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8930" name="Straight Connector 38929"/>
            <p:cNvCxnSpPr/>
            <p:nvPr/>
          </p:nvCxnSpPr>
          <p:spPr>
            <a:xfrm>
              <a:off x="5713166" y="1203728"/>
              <a:ext cx="0" cy="4811690"/>
            </a:xfrm>
            <a:prstGeom prst="line">
              <a:avLst/>
            </a:prstGeom>
            <a:ln w="2540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0288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edge">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edge">
                                      <p:cBhvr>
                                        <p:cTn id="12" dur="20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0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5058"/>
                                        </p:tgtEl>
                                        <p:attrNameLst>
                                          <p:attrName>style.visibility</p:attrName>
                                        </p:attrNameLst>
                                      </p:cBhvr>
                                      <p:to>
                                        <p:strVal val="visible"/>
                                      </p:to>
                                    </p:set>
                                    <p:animEffect transition="in" filter="blinds(horizontal)">
                                      <p:cBhvr>
                                        <p:cTn id="21" dur="500"/>
                                        <p:tgtEl>
                                          <p:spTgt spid="4505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45056"/>
                                        </p:tgtEl>
                                      </p:cBhvr>
                                    </p:animEffect>
                                    <p:set>
                                      <p:cBhvr>
                                        <p:cTn id="26" dur="1" fill="hold">
                                          <p:stCondLst>
                                            <p:cond delay="499"/>
                                          </p:stCondLst>
                                        </p:cTn>
                                        <p:tgtEl>
                                          <p:spTgt spid="4505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45058"/>
                                        </p:tgtEl>
                                      </p:cBhvr>
                                    </p:animEffect>
                                    <p:set>
                                      <p:cBhvr>
                                        <p:cTn id="31" dur="1" fill="hold">
                                          <p:stCondLst>
                                            <p:cond delay="499"/>
                                          </p:stCondLst>
                                        </p:cTn>
                                        <p:tgtEl>
                                          <p:spTgt spid="4505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2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0" presetClass="entr" presetSubtype="0" fill="hold" nodeType="clickEffect">
                                  <p:stCondLst>
                                    <p:cond delay="0"/>
                                  </p:stCondLst>
                                  <p:childTnLst>
                                    <p:set>
                                      <p:cBhvr>
                                        <p:cTn id="39" dur="1" fill="hold">
                                          <p:stCondLst>
                                            <p:cond delay="0"/>
                                          </p:stCondLst>
                                        </p:cTn>
                                        <p:tgtEl>
                                          <p:spTgt spid="38917"/>
                                        </p:tgtEl>
                                        <p:attrNameLst>
                                          <p:attrName>style.visibility</p:attrName>
                                        </p:attrNameLst>
                                      </p:cBhvr>
                                      <p:to>
                                        <p:strVal val="visible"/>
                                      </p:to>
                                    </p:set>
                                    <p:animEffect transition="in" filter="wedge">
                                      <p:cBhvr>
                                        <p:cTn id="40" dur="2000"/>
                                        <p:tgtEl>
                                          <p:spTgt spid="38917"/>
                                        </p:tgtEl>
                                      </p:cBhvr>
                                    </p:animEffect>
                                  </p:childTnLst>
                                </p:cTn>
                              </p:par>
                              <p:par>
                                <p:cTn id="41" presetID="20" presetClass="entr" presetSubtype="0" fill="hold" nodeType="withEffect">
                                  <p:stCondLst>
                                    <p:cond delay="0"/>
                                  </p:stCondLst>
                                  <p:childTnLst>
                                    <p:set>
                                      <p:cBhvr>
                                        <p:cTn id="42" dur="1" fill="hold">
                                          <p:stCondLst>
                                            <p:cond delay="0"/>
                                          </p:stCondLst>
                                        </p:cTn>
                                        <p:tgtEl>
                                          <p:spTgt spid="38915"/>
                                        </p:tgtEl>
                                        <p:attrNameLst>
                                          <p:attrName>style.visibility</p:attrName>
                                        </p:attrNameLst>
                                      </p:cBhvr>
                                      <p:to>
                                        <p:strVal val="visible"/>
                                      </p:to>
                                    </p:set>
                                    <p:animEffect transition="in" filter="wedge">
                                      <p:cBhvr>
                                        <p:cTn id="43" dur="2000"/>
                                        <p:tgtEl>
                                          <p:spTgt spid="389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19"/>
                                        </p:tgtEl>
                                      </p:cBhvr>
                                    </p:animEffect>
                                    <p:set>
                                      <p:cBhvr>
                                        <p:cTn id="48" dur="1" fill="hold">
                                          <p:stCondLst>
                                            <p:cond delay="499"/>
                                          </p:stCondLst>
                                        </p:cTn>
                                        <p:tgtEl>
                                          <p:spTgt spid="19"/>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31"/>
                                        </p:tgtEl>
                                      </p:cBhvr>
                                    </p:animEffect>
                                    <p:set>
                                      <p:cBhvr>
                                        <p:cTn id="51" dur="1" fill="hold">
                                          <p:stCondLst>
                                            <p:cond delay="499"/>
                                          </p:stCondLst>
                                        </p:cTn>
                                        <p:tgtEl>
                                          <p:spTgt spid="31"/>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0" presetClass="entr" presetSubtype="0" fill="hold" nodeType="clickEffect">
                                  <p:stCondLst>
                                    <p:cond delay="0"/>
                                  </p:stCondLst>
                                  <p:childTnLst>
                                    <p:set>
                                      <p:cBhvr>
                                        <p:cTn id="55" dur="1" fill="hold">
                                          <p:stCondLst>
                                            <p:cond delay="0"/>
                                          </p:stCondLst>
                                        </p:cTn>
                                        <p:tgtEl>
                                          <p:spTgt spid="38931"/>
                                        </p:tgtEl>
                                        <p:attrNameLst>
                                          <p:attrName>style.visibility</p:attrName>
                                        </p:attrNameLst>
                                      </p:cBhvr>
                                      <p:to>
                                        <p:strVal val="visible"/>
                                      </p:to>
                                    </p:set>
                                    <p:animEffect transition="in" filter="wedge">
                                      <p:cBhvr>
                                        <p:cTn id="56" dur="2000"/>
                                        <p:tgtEl>
                                          <p:spTgt spid="38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 grpId="0"/>
      <p:bldP spid="45056" grpId="1"/>
      <p:bldP spid="2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8458200" cy="5170646"/>
          </a:xfrm>
          <a:prstGeom prst="rect">
            <a:avLst/>
          </a:prstGeom>
        </p:spPr>
        <p:txBody>
          <a:bodyPr wrap="square">
            <a:spAutoFit/>
          </a:bodyPr>
          <a:lstStyle/>
          <a:p>
            <a:pPr algn="just">
              <a:lnSpc>
                <a:spcPct val="150000"/>
              </a:lnSpc>
            </a:pPr>
            <a:r>
              <a:rPr lang="en-US" sz="2000" b="1" dirty="0" smtClean="0">
                <a:latin typeface="Arial Narrow" pitchFamily="34" charset="0"/>
              </a:rPr>
              <a:t>1.   </a:t>
            </a:r>
            <a:r>
              <a:rPr lang="en-US" sz="2000" b="1" dirty="0" err="1" smtClean="0">
                <a:latin typeface="Arial Narrow" pitchFamily="34" charset="0"/>
              </a:rPr>
              <a:t>M.Morris</a:t>
            </a:r>
            <a:r>
              <a:rPr lang="en-US" sz="2000" b="1" dirty="0" smtClean="0">
                <a:latin typeface="Arial Narrow" pitchFamily="34" charset="0"/>
              </a:rPr>
              <a:t> </a:t>
            </a:r>
            <a:r>
              <a:rPr lang="en-US" sz="2000" b="1" dirty="0">
                <a:latin typeface="Arial Narrow" pitchFamily="34" charset="0"/>
              </a:rPr>
              <a:t>Mano, “Computer system Architecture”, 3rd Edition, Prentice-Hall </a:t>
            </a:r>
            <a:r>
              <a:rPr lang="en-US" sz="2000" b="1" dirty="0" smtClean="0">
                <a:latin typeface="Arial Narrow" pitchFamily="34" charset="0"/>
              </a:rPr>
              <a:t>  </a:t>
            </a:r>
          </a:p>
          <a:p>
            <a:pPr algn="just">
              <a:lnSpc>
                <a:spcPct val="150000"/>
              </a:lnSpc>
            </a:pPr>
            <a:r>
              <a:rPr lang="en-US" sz="2000" b="1" dirty="0" smtClean="0">
                <a:latin typeface="Arial Narrow" pitchFamily="34" charset="0"/>
              </a:rPr>
              <a:t>      Publishers</a:t>
            </a:r>
            <a:r>
              <a:rPr lang="en-US" sz="2000" b="1" dirty="0">
                <a:latin typeface="Arial Narrow" pitchFamily="34" charset="0"/>
              </a:rPr>
              <a:t>, </a:t>
            </a:r>
            <a:r>
              <a:rPr lang="en-US" sz="2000" b="1" dirty="0" smtClean="0">
                <a:latin typeface="Arial Narrow" pitchFamily="34" charset="0"/>
              </a:rPr>
              <a:t> 2007</a:t>
            </a:r>
            <a:r>
              <a:rPr lang="en-US" sz="2000" b="1" dirty="0">
                <a:latin typeface="Arial Narrow" pitchFamily="34" charset="0"/>
              </a:rPr>
              <a:t>. </a:t>
            </a:r>
          </a:p>
          <a:p>
            <a:pPr algn="just">
              <a:lnSpc>
                <a:spcPct val="150000"/>
              </a:lnSpc>
            </a:pPr>
            <a:r>
              <a:rPr lang="en-US" sz="2000" dirty="0">
                <a:latin typeface="Arial Narrow" pitchFamily="34" charset="0"/>
              </a:rPr>
              <a:t>2. Mark Burrell, “Fundamentals of Computer Architecture”, </a:t>
            </a:r>
            <a:r>
              <a:rPr lang="en-US" sz="2000" dirty="0" err="1">
                <a:latin typeface="Arial Narrow" pitchFamily="34" charset="0"/>
              </a:rPr>
              <a:t>Mcmillan</a:t>
            </a:r>
            <a:r>
              <a:rPr lang="en-US" sz="2000" dirty="0">
                <a:latin typeface="Arial Narrow" pitchFamily="34" charset="0"/>
              </a:rPr>
              <a:t> Higher Education, </a:t>
            </a:r>
            <a:r>
              <a:rPr lang="en-US" sz="2000" dirty="0" smtClean="0">
                <a:latin typeface="Arial Narrow" pitchFamily="34" charset="0"/>
              </a:rPr>
              <a:t>   </a:t>
            </a:r>
          </a:p>
          <a:p>
            <a:pPr algn="just">
              <a:lnSpc>
                <a:spcPct val="150000"/>
              </a:lnSpc>
            </a:pPr>
            <a:r>
              <a:rPr lang="en-US" sz="2000" dirty="0">
                <a:latin typeface="Arial Narrow" pitchFamily="34" charset="0"/>
              </a:rPr>
              <a:t> </a:t>
            </a:r>
            <a:r>
              <a:rPr lang="en-US" sz="2000" dirty="0" smtClean="0">
                <a:latin typeface="Arial Narrow" pitchFamily="34" charset="0"/>
              </a:rPr>
              <a:t>   2003</a:t>
            </a:r>
            <a:r>
              <a:rPr lang="en-US" sz="2000" dirty="0">
                <a:latin typeface="Arial Narrow" pitchFamily="34" charset="0"/>
              </a:rPr>
              <a:t>. </a:t>
            </a:r>
          </a:p>
          <a:p>
            <a:pPr algn="just">
              <a:lnSpc>
                <a:spcPct val="150000"/>
              </a:lnSpc>
            </a:pPr>
            <a:r>
              <a:rPr lang="en-US" sz="2000" dirty="0">
                <a:latin typeface="Arial Narrow" pitchFamily="34" charset="0"/>
              </a:rPr>
              <a:t>3. John D. </a:t>
            </a:r>
            <a:r>
              <a:rPr lang="en-US" sz="2000" dirty="0" err="1">
                <a:latin typeface="Arial Narrow" pitchFamily="34" charset="0"/>
              </a:rPr>
              <a:t>Carpinelli</a:t>
            </a:r>
            <a:r>
              <a:rPr lang="en-US" sz="2000" dirty="0">
                <a:latin typeface="Arial Narrow" pitchFamily="34" charset="0"/>
              </a:rPr>
              <a:t>, “Computer Systems Organization and Architecture”, Pearson </a:t>
            </a:r>
            <a:r>
              <a:rPr lang="en-US" sz="2000" dirty="0" smtClean="0">
                <a:latin typeface="Arial Narrow" pitchFamily="34" charset="0"/>
              </a:rPr>
              <a:t>  </a:t>
            </a:r>
          </a:p>
          <a:p>
            <a:pPr algn="just">
              <a:lnSpc>
                <a:spcPct val="150000"/>
              </a:lnSpc>
            </a:pPr>
            <a:r>
              <a:rPr lang="en-US" sz="2000" dirty="0">
                <a:latin typeface="Arial Narrow" pitchFamily="34" charset="0"/>
              </a:rPr>
              <a:t> </a:t>
            </a:r>
            <a:r>
              <a:rPr lang="en-US" sz="2000" dirty="0" smtClean="0">
                <a:latin typeface="Arial Narrow" pitchFamily="34" charset="0"/>
              </a:rPr>
              <a:t>    Education</a:t>
            </a:r>
            <a:r>
              <a:rPr lang="en-US" sz="2000" dirty="0">
                <a:latin typeface="Arial Narrow" pitchFamily="34" charset="0"/>
              </a:rPr>
              <a:t>, 2001. </a:t>
            </a:r>
          </a:p>
          <a:p>
            <a:pPr algn="just">
              <a:lnSpc>
                <a:spcPct val="150000"/>
              </a:lnSpc>
            </a:pPr>
            <a:r>
              <a:rPr lang="en-US" sz="2000" dirty="0">
                <a:latin typeface="Arial Narrow" pitchFamily="34" charset="0"/>
              </a:rPr>
              <a:t>4. Carl </a:t>
            </a:r>
            <a:r>
              <a:rPr lang="en-US" sz="2000" dirty="0" err="1">
                <a:latin typeface="Arial Narrow" pitchFamily="34" charset="0"/>
              </a:rPr>
              <a:t>Hamacher</a:t>
            </a:r>
            <a:r>
              <a:rPr lang="en-US" sz="2000" dirty="0">
                <a:latin typeface="Arial Narrow" pitchFamily="34" charset="0"/>
              </a:rPr>
              <a:t>, </a:t>
            </a:r>
            <a:r>
              <a:rPr lang="en-US" sz="2000" dirty="0" err="1">
                <a:latin typeface="Arial Narrow" pitchFamily="34" charset="0"/>
              </a:rPr>
              <a:t>Zvonko</a:t>
            </a:r>
            <a:r>
              <a:rPr lang="en-US" sz="2000" dirty="0">
                <a:latin typeface="Arial Narrow" pitchFamily="34" charset="0"/>
              </a:rPr>
              <a:t> </a:t>
            </a:r>
            <a:r>
              <a:rPr lang="en-US" sz="2000" dirty="0" err="1">
                <a:latin typeface="Arial Narrow" pitchFamily="34" charset="0"/>
              </a:rPr>
              <a:t>Vranesic</a:t>
            </a:r>
            <a:r>
              <a:rPr lang="en-US" sz="2000" dirty="0">
                <a:latin typeface="Arial Narrow" pitchFamily="34" charset="0"/>
              </a:rPr>
              <a:t> and </a:t>
            </a:r>
            <a:r>
              <a:rPr lang="en-US" sz="2000" dirty="0" err="1">
                <a:latin typeface="Arial Narrow" pitchFamily="34" charset="0"/>
              </a:rPr>
              <a:t>Safwat</a:t>
            </a:r>
            <a:r>
              <a:rPr lang="en-US" sz="2000" dirty="0">
                <a:latin typeface="Arial Narrow" pitchFamily="34" charset="0"/>
              </a:rPr>
              <a:t> </a:t>
            </a:r>
            <a:r>
              <a:rPr lang="en-US" sz="2000" dirty="0" err="1">
                <a:latin typeface="Arial Narrow" pitchFamily="34" charset="0"/>
              </a:rPr>
              <a:t>Zaky</a:t>
            </a:r>
            <a:r>
              <a:rPr lang="en-US" sz="2000" dirty="0">
                <a:latin typeface="Arial Narrow" pitchFamily="34" charset="0"/>
              </a:rPr>
              <a:t>, “Computer Organization”, 5 </a:t>
            </a:r>
            <a:r>
              <a:rPr lang="en-US" sz="2000" dirty="0" err="1">
                <a:latin typeface="Arial Narrow" pitchFamily="34" charset="0"/>
              </a:rPr>
              <a:t>th</a:t>
            </a:r>
            <a:r>
              <a:rPr lang="en-US" sz="2000" dirty="0">
                <a:latin typeface="Arial Narrow" pitchFamily="34" charset="0"/>
              </a:rPr>
              <a:t> </a:t>
            </a:r>
            <a:endParaRPr lang="en-US" sz="2000" dirty="0" smtClean="0">
              <a:latin typeface="Arial Narrow" pitchFamily="34" charset="0"/>
            </a:endParaRPr>
          </a:p>
          <a:p>
            <a:pPr algn="just">
              <a:lnSpc>
                <a:spcPct val="150000"/>
              </a:lnSpc>
            </a:pPr>
            <a:r>
              <a:rPr lang="en-US" sz="2000" dirty="0">
                <a:latin typeface="Arial Narrow" pitchFamily="34" charset="0"/>
              </a:rPr>
              <a:t> </a:t>
            </a:r>
            <a:r>
              <a:rPr lang="en-US" sz="2000" dirty="0" smtClean="0">
                <a:latin typeface="Arial Narrow" pitchFamily="34" charset="0"/>
              </a:rPr>
              <a:t>    Edition</a:t>
            </a:r>
            <a:r>
              <a:rPr lang="en-US" sz="2000" dirty="0">
                <a:latin typeface="Arial Narrow" pitchFamily="34" charset="0"/>
              </a:rPr>
              <a:t>, McGraw-Hill, 2002. </a:t>
            </a:r>
          </a:p>
          <a:p>
            <a:pPr algn="just">
              <a:lnSpc>
                <a:spcPct val="150000"/>
              </a:lnSpc>
            </a:pPr>
            <a:r>
              <a:rPr lang="en-US" sz="2000" dirty="0">
                <a:latin typeface="Arial Narrow" pitchFamily="34" charset="0"/>
              </a:rPr>
              <a:t>5. William Stallings, “Computer Organization and Architecture - Designing for </a:t>
            </a:r>
            <a:endParaRPr lang="en-US" sz="2000" dirty="0" smtClean="0">
              <a:latin typeface="Arial Narrow" pitchFamily="34" charset="0"/>
            </a:endParaRPr>
          </a:p>
          <a:p>
            <a:pPr algn="just">
              <a:lnSpc>
                <a:spcPct val="150000"/>
              </a:lnSpc>
            </a:pPr>
            <a:r>
              <a:rPr lang="en-US" sz="2000" dirty="0">
                <a:latin typeface="Arial Narrow" pitchFamily="34" charset="0"/>
              </a:rPr>
              <a:t> </a:t>
            </a:r>
            <a:r>
              <a:rPr lang="en-US" sz="2000" dirty="0" smtClean="0">
                <a:latin typeface="Arial Narrow" pitchFamily="34" charset="0"/>
              </a:rPr>
              <a:t>    Performance</a:t>
            </a:r>
            <a:r>
              <a:rPr lang="en-US" sz="2000" dirty="0">
                <a:latin typeface="Arial Narrow" pitchFamily="34" charset="0"/>
              </a:rPr>
              <a:t>”, 9 </a:t>
            </a:r>
            <a:r>
              <a:rPr lang="en-US" sz="2000" dirty="0" err="1">
                <a:latin typeface="Arial Narrow" pitchFamily="34" charset="0"/>
              </a:rPr>
              <a:t>th</a:t>
            </a:r>
            <a:r>
              <a:rPr lang="en-US" sz="2000" dirty="0">
                <a:latin typeface="Arial Narrow" pitchFamily="34" charset="0"/>
              </a:rPr>
              <a:t> Edition, Prentice Hall, 2012. </a:t>
            </a:r>
          </a:p>
          <a:p>
            <a:pPr algn="just">
              <a:lnSpc>
                <a:spcPct val="150000"/>
              </a:lnSpc>
            </a:pPr>
            <a:r>
              <a:rPr lang="en-US" sz="2000" dirty="0">
                <a:latin typeface="Arial Narrow" pitchFamily="34" charset="0"/>
              </a:rPr>
              <a:t>6. John P Hayes, Computer Architecture Organization, McGraw Hill Edition 4, 2003. </a:t>
            </a:r>
          </a:p>
        </p:txBody>
      </p:sp>
      <p:sp>
        <p:nvSpPr>
          <p:cNvPr id="3" name="Rectangle 2"/>
          <p:cNvSpPr/>
          <p:nvPr/>
        </p:nvSpPr>
        <p:spPr>
          <a:xfrm>
            <a:off x="2082984" y="0"/>
            <a:ext cx="5359031" cy="818494"/>
          </a:xfrm>
          <a:prstGeom prst="rect">
            <a:avLst/>
          </a:prstGeom>
        </p:spPr>
        <p:txBody>
          <a:bodyPr wrap="none">
            <a:spAutoFit/>
          </a:bodyPr>
          <a:lstStyle/>
          <a:p>
            <a:pPr algn="just">
              <a:lnSpc>
                <a:spcPct val="150000"/>
              </a:lnSpc>
            </a:pPr>
            <a:r>
              <a:rPr lang="en-US" sz="3600" b="1" dirty="0" smtClean="0">
                <a:solidFill>
                  <a:srgbClr val="00B050"/>
                </a:solidFill>
                <a:latin typeface="Arial Narrow" pitchFamily="34" charset="0"/>
              </a:rPr>
              <a:t>TEXT / REFERENCE BOOKS </a:t>
            </a:r>
            <a:endParaRPr lang="en-US" sz="3600" b="1" dirty="0">
              <a:solidFill>
                <a:srgbClr val="00B050"/>
              </a:solidFill>
              <a:latin typeface="Arial Narrow" pitchFamily="34" charset="0"/>
            </a:endParaRPr>
          </a:p>
        </p:txBody>
      </p:sp>
      <p:sp>
        <p:nvSpPr>
          <p:cNvPr id="4" name="Slide Number Placeholder 3"/>
          <p:cNvSpPr>
            <a:spLocks noGrp="1"/>
          </p:cNvSpPr>
          <p:nvPr>
            <p:ph type="sldNum" sz="quarter" idx="12"/>
          </p:nvPr>
        </p:nvSpPr>
        <p:spPr/>
        <p:txBody>
          <a:bodyPr/>
          <a:lstStyle/>
          <a:p>
            <a:fld id="{35A40E3C-D099-4FD6-9521-3112C0DD2A3A}" type="slidenum">
              <a:rPr lang="en-US" smtClean="0"/>
              <a:t>4</a:t>
            </a:fld>
            <a:endParaRPr lang="en-US"/>
          </a:p>
        </p:txBody>
      </p:sp>
    </p:spTree>
    <p:extLst>
      <p:ext uri="{BB962C8B-B14F-4D97-AF65-F5344CB8AC3E}">
        <p14:creationId xmlns:p14="http://schemas.microsoft.com/office/powerpoint/2010/main" val="35586955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09600" y="0"/>
            <a:ext cx="8229600" cy="1143000"/>
          </a:xfrm>
        </p:spPr>
        <p:txBody>
          <a:bodyPr lIns="91577" tIns="45789" rIns="91577" bIns="45789"/>
          <a:lstStyle/>
          <a:p>
            <a:pPr>
              <a:defRPr/>
            </a:pPr>
            <a:r>
              <a:rPr lang="en-US" sz="4000" b="1" dirty="0" smtClean="0">
                <a:solidFill>
                  <a:srgbClr val="006600"/>
                </a:solidFill>
                <a:latin typeface="Arial Narrow" pitchFamily="34" charset="0"/>
              </a:rPr>
              <a:t>ASSOCIATIVE MEMORY</a:t>
            </a:r>
          </a:p>
        </p:txBody>
      </p:sp>
      <p:sp>
        <p:nvSpPr>
          <p:cNvPr id="46083" name="Content Placeholder 2"/>
          <p:cNvSpPr>
            <a:spLocks noGrp="1"/>
          </p:cNvSpPr>
          <p:nvPr>
            <p:ph idx="1"/>
          </p:nvPr>
        </p:nvSpPr>
        <p:spPr>
          <a:xfrm>
            <a:off x="457836" y="1418677"/>
            <a:ext cx="8387299" cy="4911295"/>
          </a:xfrm>
        </p:spPr>
        <p:txBody>
          <a:bodyPr lIns="91577" tIns="45789" rIns="91577" bIns="45789"/>
          <a:lstStyle/>
          <a:p>
            <a:pPr algn="just" eaLnBrk="1" hangingPunct="1">
              <a:lnSpc>
                <a:spcPct val="114000"/>
              </a:lnSpc>
            </a:pPr>
            <a:r>
              <a:rPr lang="en-US" sz="2200" dirty="0" smtClean="0">
                <a:latin typeface="Arial Narrow" pitchFamily="34" charset="0"/>
              </a:rPr>
              <a:t>Many data-processing applications require the </a:t>
            </a:r>
            <a:r>
              <a:rPr lang="en-US" sz="2200" dirty="0" smtClean="0">
                <a:solidFill>
                  <a:srgbClr val="C00000"/>
                </a:solidFill>
                <a:latin typeface="Arial Narrow" pitchFamily="34" charset="0"/>
              </a:rPr>
              <a:t>search of items in a table stored in memory</a:t>
            </a:r>
          </a:p>
          <a:p>
            <a:pPr algn="just" eaLnBrk="1" hangingPunct="1">
              <a:lnSpc>
                <a:spcPct val="114000"/>
              </a:lnSpc>
            </a:pPr>
            <a:r>
              <a:rPr lang="en-US" sz="2200" dirty="0" smtClean="0">
                <a:latin typeface="Arial Narrow" pitchFamily="34" charset="0"/>
              </a:rPr>
              <a:t>The number of accesses to memory depends on the location of the item and the efficiency of the search algorithm. </a:t>
            </a:r>
          </a:p>
          <a:p>
            <a:pPr algn="just" eaLnBrk="1" hangingPunct="1">
              <a:lnSpc>
                <a:spcPct val="114000"/>
              </a:lnSpc>
            </a:pPr>
            <a:r>
              <a:rPr lang="en-US" sz="2200" dirty="0" smtClean="0">
                <a:latin typeface="Arial Narrow" pitchFamily="34" charset="0"/>
              </a:rPr>
              <a:t>Many search algorithms have been developed to minimize the number of accesses while searching for an item in a random or sequential access memory.</a:t>
            </a:r>
          </a:p>
          <a:p>
            <a:pPr algn="just">
              <a:lnSpc>
                <a:spcPct val="114000"/>
              </a:lnSpc>
            </a:pPr>
            <a:r>
              <a:rPr lang="en-US" sz="2200" dirty="0">
                <a:latin typeface="Arial Narrow" pitchFamily="34" charset="0"/>
              </a:rPr>
              <a:t>The </a:t>
            </a:r>
            <a:r>
              <a:rPr lang="en-US" sz="2200" dirty="0">
                <a:solidFill>
                  <a:srgbClr val="C00000"/>
                </a:solidFill>
                <a:latin typeface="Arial Narrow" pitchFamily="34" charset="0"/>
              </a:rPr>
              <a:t>time required to find an item stored in memory can be reduc</a:t>
            </a:r>
            <a:r>
              <a:rPr lang="en-US" sz="2200" dirty="0">
                <a:latin typeface="Arial Narrow" pitchFamily="34" charset="0"/>
              </a:rPr>
              <a:t>ed considerably if stored data can be identified for </a:t>
            </a:r>
            <a:r>
              <a:rPr lang="en-US" sz="2200" dirty="0">
                <a:solidFill>
                  <a:srgbClr val="C00000"/>
                </a:solidFill>
                <a:latin typeface="Arial Narrow" pitchFamily="34" charset="0"/>
              </a:rPr>
              <a:t>access by the content of the data itself rather than by an address</a:t>
            </a:r>
            <a:r>
              <a:rPr lang="en-US" sz="2200" dirty="0" smtClean="0">
                <a:solidFill>
                  <a:srgbClr val="C00000"/>
                </a:solidFill>
                <a:latin typeface="Arial Narrow" pitchFamily="34" charset="0"/>
              </a:rPr>
              <a:t>.</a:t>
            </a:r>
          </a:p>
          <a:p>
            <a:pPr algn="just">
              <a:lnSpc>
                <a:spcPct val="114000"/>
              </a:lnSpc>
            </a:pPr>
            <a:r>
              <a:rPr lang="en-US" sz="2200" dirty="0" smtClean="0">
                <a:latin typeface="Arial Narrow" pitchFamily="34" charset="0"/>
              </a:rPr>
              <a:t> </a:t>
            </a:r>
            <a:r>
              <a:rPr lang="en-US" sz="2200" b="1" dirty="0">
                <a:solidFill>
                  <a:srgbClr val="C00000"/>
                </a:solidFill>
                <a:latin typeface="Arial Narrow" pitchFamily="34" charset="0"/>
              </a:rPr>
              <a:t>A memory unit accessed by content is called an associative memory or content addressable memory (CAM).</a:t>
            </a:r>
          </a:p>
          <a:p>
            <a:pPr algn="just" eaLnBrk="1" hangingPunct="1">
              <a:lnSpc>
                <a:spcPct val="114000"/>
              </a:lnSpc>
            </a:pPr>
            <a:endParaRPr lang="en-US" dirty="0" smtClean="0">
              <a:latin typeface="Arial Narrow" pitchFamily="34" charset="0"/>
            </a:endParaRPr>
          </a:p>
        </p:txBody>
      </p:sp>
    </p:spTree>
    <p:extLst>
      <p:ext uri="{BB962C8B-B14F-4D97-AF65-F5344CB8AC3E}">
        <p14:creationId xmlns:p14="http://schemas.microsoft.com/office/powerpoint/2010/main" val="2939113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10200"/>
          </a:xfrm>
        </p:spPr>
        <p:txBody>
          <a:bodyPr lIns="91577" tIns="45789" rIns="91577" bIns="45789" rtlCol="0">
            <a:normAutofit fontScale="70000" lnSpcReduction="20000"/>
          </a:bodyPr>
          <a:lstStyle/>
          <a:p>
            <a:pPr marL="342829" indent="-342829" algn="just" defTabSz="914212">
              <a:lnSpc>
                <a:spcPct val="140000"/>
              </a:lnSpc>
              <a:spcBef>
                <a:spcPts val="0"/>
              </a:spcBef>
              <a:buFont typeface="Wingdings 2"/>
              <a:buChar char=""/>
              <a:defRPr/>
            </a:pPr>
            <a:r>
              <a:rPr lang="en-US" dirty="0" smtClean="0">
                <a:latin typeface="Arial Narrow" pitchFamily="34" charset="0"/>
              </a:rPr>
              <a:t>When a word is </a:t>
            </a:r>
            <a:r>
              <a:rPr lang="en-US" b="1" dirty="0" smtClean="0">
                <a:solidFill>
                  <a:srgbClr val="C00000"/>
                </a:solidFill>
                <a:latin typeface="Arial Narrow" pitchFamily="34" charset="0"/>
              </a:rPr>
              <a:t>writte</a:t>
            </a:r>
            <a:r>
              <a:rPr lang="en-US" dirty="0" smtClean="0">
                <a:solidFill>
                  <a:srgbClr val="C00000"/>
                </a:solidFill>
                <a:latin typeface="Arial Narrow" pitchFamily="34" charset="0"/>
              </a:rPr>
              <a:t>n in an associative memory, no address is given</a:t>
            </a:r>
            <a:r>
              <a:rPr lang="en-US" dirty="0" smtClean="0">
                <a:latin typeface="Arial Narrow" pitchFamily="34" charset="0"/>
              </a:rPr>
              <a:t>. The memory is capable of finding an empty unused location to store the word. </a:t>
            </a:r>
          </a:p>
          <a:p>
            <a:pPr marL="342829" indent="-342829" algn="just" defTabSz="914212">
              <a:lnSpc>
                <a:spcPct val="140000"/>
              </a:lnSpc>
              <a:spcBef>
                <a:spcPts val="0"/>
              </a:spcBef>
              <a:buFont typeface="Wingdings 2"/>
              <a:buChar char=""/>
              <a:defRPr/>
            </a:pPr>
            <a:r>
              <a:rPr lang="en-US" dirty="0" smtClean="0">
                <a:latin typeface="Arial Narrow" pitchFamily="34" charset="0"/>
              </a:rPr>
              <a:t>When a word is to be</a:t>
            </a:r>
            <a:r>
              <a:rPr lang="en-US" b="1" dirty="0" smtClean="0">
                <a:latin typeface="Arial Narrow" pitchFamily="34" charset="0"/>
              </a:rPr>
              <a:t> </a:t>
            </a:r>
            <a:r>
              <a:rPr lang="en-US" b="1" dirty="0" smtClean="0">
                <a:solidFill>
                  <a:srgbClr val="C00000"/>
                </a:solidFill>
                <a:latin typeface="Arial Narrow" pitchFamily="34" charset="0"/>
              </a:rPr>
              <a:t>read </a:t>
            </a:r>
            <a:r>
              <a:rPr lang="en-US" dirty="0" smtClean="0">
                <a:solidFill>
                  <a:srgbClr val="C00000"/>
                </a:solidFill>
                <a:latin typeface="Arial Narrow" pitchFamily="34" charset="0"/>
              </a:rPr>
              <a:t>from an associative memory, the content of the word, or part of the word, is specified</a:t>
            </a:r>
            <a:r>
              <a:rPr lang="en-US" dirty="0" smtClean="0">
                <a:latin typeface="Arial Narrow" pitchFamily="34" charset="0"/>
              </a:rPr>
              <a:t>. </a:t>
            </a:r>
          </a:p>
          <a:p>
            <a:pPr marL="342829" indent="-342829" algn="just" defTabSz="914212">
              <a:lnSpc>
                <a:spcPct val="140000"/>
              </a:lnSpc>
              <a:spcBef>
                <a:spcPts val="0"/>
              </a:spcBef>
              <a:buFont typeface="Wingdings 2"/>
              <a:buChar char=""/>
              <a:defRPr/>
            </a:pPr>
            <a:r>
              <a:rPr lang="en-US" dirty="0" smtClean="0">
                <a:latin typeface="Arial Narrow" pitchFamily="34" charset="0"/>
              </a:rPr>
              <a:t>The memory locates all words which match the specified content and marks them for reading.</a:t>
            </a:r>
          </a:p>
          <a:p>
            <a:pPr marL="365723" indent="-283435" algn="just">
              <a:lnSpc>
                <a:spcPct val="140000"/>
              </a:lnSpc>
              <a:spcBef>
                <a:spcPts val="0"/>
              </a:spcBef>
              <a:buFont typeface="Wingdings 2"/>
              <a:buChar char=""/>
              <a:defRPr/>
            </a:pPr>
            <a:r>
              <a:rPr lang="en-US" dirty="0">
                <a:latin typeface="Arial Narrow" pitchFamily="34" charset="0"/>
              </a:rPr>
              <a:t>An </a:t>
            </a:r>
            <a:r>
              <a:rPr lang="en-US" dirty="0">
                <a:solidFill>
                  <a:srgbClr val="C00000"/>
                </a:solidFill>
                <a:latin typeface="Arial Narrow" pitchFamily="34" charset="0"/>
              </a:rPr>
              <a:t>associative memory is more expensive than a random access memory </a:t>
            </a:r>
            <a:r>
              <a:rPr lang="en-US" dirty="0">
                <a:latin typeface="Arial Narrow" pitchFamily="34" charset="0"/>
              </a:rPr>
              <a:t>because each cell must have </a:t>
            </a:r>
            <a:r>
              <a:rPr lang="en-US" dirty="0">
                <a:solidFill>
                  <a:srgbClr val="C00000"/>
                </a:solidFill>
                <a:latin typeface="Arial Narrow" pitchFamily="34" charset="0"/>
              </a:rPr>
              <a:t>storage capabilit</a:t>
            </a:r>
            <a:r>
              <a:rPr lang="en-US" dirty="0">
                <a:latin typeface="Arial Narrow" pitchFamily="34" charset="0"/>
              </a:rPr>
              <a:t>y </a:t>
            </a:r>
            <a:r>
              <a:rPr lang="en-US" dirty="0">
                <a:solidFill>
                  <a:srgbClr val="C00000"/>
                </a:solidFill>
                <a:latin typeface="Arial Narrow" pitchFamily="34" charset="0"/>
              </a:rPr>
              <a:t>as well as logic circuits for matching its content with an external argument.</a:t>
            </a:r>
          </a:p>
          <a:p>
            <a:pPr marL="365723" indent="-283435" algn="just">
              <a:lnSpc>
                <a:spcPct val="140000"/>
              </a:lnSpc>
              <a:spcBef>
                <a:spcPts val="0"/>
              </a:spcBef>
              <a:buFont typeface="Wingdings 2"/>
              <a:buChar char=""/>
              <a:defRPr/>
            </a:pPr>
            <a:r>
              <a:rPr lang="en-US" dirty="0">
                <a:latin typeface="Arial Narrow" pitchFamily="34" charset="0"/>
              </a:rPr>
              <a:t> For this reason, associative memories are used in applications where the </a:t>
            </a:r>
            <a:r>
              <a:rPr lang="en-US" dirty="0">
                <a:solidFill>
                  <a:srgbClr val="C00000"/>
                </a:solidFill>
                <a:latin typeface="Arial Narrow" pitchFamily="34" charset="0"/>
              </a:rPr>
              <a:t>search time is very critical and must be very short.</a:t>
            </a:r>
          </a:p>
          <a:p>
            <a:pPr marL="342829" indent="-342829" algn="just" defTabSz="914212">
              <a:lnSpc>
                <a:spcPct val="124000"/>
              </a:lnSpc>
              <a:spcBef>
                <a:spcPts val="600"/>
              </a:spcBef>
              <a:spcAft>
                <a:spcPts val="601"/>
              </a:spcAft>
              <a:buFont typeface="Wingdings 2"/>
              <a:buChar char=""/>
              <a:defRPr/>
            </a:pPr>
            <a:endParaRPr lang="en-US" dirty="0" smtClean="0">
              <a:solidFill>
                <a:schemeClr val="accent1">
                  <a:lumMod val="50000"/>
                </a:schemeClr>
              </a:solidFill>
            </a:endParaRPr>
          </a:p>
        </p:txBody>
      </p:sp>
      <p:sp>
        <p:nvSpPr>
          <p:cNvPr id="4" name="Title 1"/>
          <p:cNvSpPr txBox="1">
            <a:spLocks/>
          </p:cNvSpPr>
          <p:nvPr/>
        </p:nvSpPr>
        <p:spPr>
          <a:xfrm>
            <a:off x="1066800" y="0"/>
            <a:ext cx="8229600" cy="1143000"/>
          </a:xfrm>
          <a:prstGeom prst="rect">
            <a:avLst/>
          </a:prstGeom>
        </p:spPr>
        <p:txBody>
          <a:bodyPr lIns="91577" tIns="45789" rIns="91577" bIns="45789"/>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000" b="1" dirty="0" smtClean="0">
                <a:solidFill>
                  <a:srgbClr val="006600"/>
                </a:solidFill>
                <a:latin typeface="Arial Narrow" pitchFamily="34" charset="0"/>
              </a:rPr>
              <a:t>ASSOCIATIVE MEMORY CONTD.</a:t>
            </a:r>
          </a:p>
        </p:txBody>
      </p:sp>
    </p:spTree>
    <p:extLst>
      <p:ext uri="{BB962C8B-B14F-4D97-AF65-F5344CB8AC3E}">
        <p14:creationId xmlns:p14="http://schemas.microsoft.com/office/powerpoint/2010/main" val="4043961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066800" y="24581"/>
            <a:ext cx="8229600" cy="1143000"/>
          </a:xfrm>
        </p:spPr>
        <p:txBody>
          <a:bodyPr lIns="91577" tIns="45789" rIns="91577" bIns="45789"/>
          <a:lstStyle/>
          <a:p>
            <a:pPr>
              <a:defRPr/>
            </a:pPr>
            <a:r>
              <a:rPr lang="en-US" sz="3200" b="1" dirty="0" smtClean="0">
                <a:solidFill>
                  <a:srgbClr val="006600"/>
                </a:solidFill>
                <a:latin typeface="Arial Narrow" pitchFamily="34" charset="0"/>
              </a:rPr>
              <a:t>BLOCK DIAGRAM OF ASSOCIATIVE MEMORY</a:t>
            </a:r>
          </a:p>
        </p:txBody>
      </p:sp>
      <p:pic>
        <p:nvPicPr>
          <p:cNvPr id="4915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1143000"/>
            <a:ext cx="4441854" cy="5257800"/>
          </a:xfrm>
          <a:noFill/>
        </p:spPr>
      </p:pic>
      <p:sp>
        <p:nvSpPr>
          <p:cNvPr id="4" name="Content Placeholder 2"/>
          <p:cNvSpPr txBox="1">
            <a:spLocks/>
          </p:cNvSpPr>
          <p:nvPr/>
        </p:nvSpPr>
        <p:spPr>
          <a:xfrm>
            <a:off x="3810000" y="685800"/>
            <a:ext cx="5105400" cy="6172200"/>
          </a:xfrm>
          <a:prstGeom prst="rect">
            <a:avLst/>
          </a:prstGeom>
        </p:spPr>
        <p:txBody>
          <a:bodyPr lIns="91577" tIns="45789" rIns="91577" bIns="45789"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defTabSz="914212">
              <a:lnSpc>
                <a:spcPct val="114000"/>
              </a:lnSpc>
              <a:spcBef>
                <a:spcPts val="600"/>
              </a:spcBef>
              <a:defRPr/>
            </a:pPr>
            <a:r>
              <a:rPr lang="en-US" sz="1800" dirty="0" smtClean="0">
                <a:latin typeface="Arial Narrow" pitchFamily="34" charset="0"/>
              </a:rPr>
              <a:t>It consists of a </a:t>
            </a:r>
            <a:r>
              <a:rPr lang="en-US" sz="1800" dirty="0" smtClean="0">
                <a:solidFill>
                  <a:srgbClr val="C00000"/>
                </a:solidFill>
                <a:latin typeface="Arial Narrow" pitchFamily="34" charset="0"/>
              </a:rPr>
              <a:t>memory array and logic for m words with n bits per word. </a:t>
            </a:r>
          </a:p>
          <a:p>
            <a:pPr algn="just" defTabSz="914212">
              <a:lnSpc>
                <a:spcPct val="114000"/>
              </a:lnSpc>
              <a:spcBef>
                <a:spcPts val="600"/>
              </a:spcBef>
              <a:defRPr/>
            </a:pPr>
            <a:r>
              <a:rPr lang="en-US" sz="1800" dirty="0" smtClean="0">
                <a:solidFill>
                  <a:srgbClr val="C00000"/>
                </a:solidFill>
                <a:latin typeface="Arial Narrow" pitchFamily="34" charset="0"/>
              </a:rPr>
              <a:t>The argument register A and key register K each have n bits, one for each bit of a word</a:t>
            </a:r>
            <a:r>
              <a:rPr lang="en-US" sz="1800" dirty="0" smtClean="0">
                <a:latin typeface="Arial Narrow" pitchFamily="34" charset="0"/>
              </a:rPr>
              <a:t>. </a:t>
            </a:r>
          </a:p>
          <a:p>
            <a:pPr algn="just" defTabSz="914212">
              <a:lnSpc>
                <a:spcPct val="114000"/>
              </a:lnSpc>
              <a:spcBef>
                <a:spcPts val="600"/>
              </a:spcBef>
              <a:defRPr/>
            </a:pPr>
            <a:r>
              <a:rPr lang="en-US" sz="1800" dirty="0" smtClean="0">
                <a:latin typeface="Arial Narrow" pitchFamily="34" charset="0"/>
              </a:rPr>
              <a:t>The </a:t>
            </a:r>
            <a:r>
              <a:rPr lang="en-US" sz="1800" dirty="0" smtClean="0">
                <a:solidFill>
                  <a:srgbClr val="C00000"/>
                </a:solidFill>
                <a:latin typeface="Arial Narrow" pitchFamily="34" charset="0"/>
              </a:rPr>
              <a:t>match register M has m bits</a:t>
            </a:r>
            <a:r>
              <a:rPr lang="en-US" sz="1800" dirty="0" smtClean="0">
                <a:latin typeface="Arial Narrow" pitchFamily="34" charset="0"/>
              </a:rPr>
              <a:t>, one for each memory word. </a:t>
            </a:r>
          </a:p>
          <a:p>
            <a:pPr algn="just" defTabSz="914212">
              <a:lnSpc>
                <a:spcPct val="114000"/>
              </a:lnSpc>
              <a:spcBef>
                <a:spcPts val="600"/>
              </a:spcBef>
              <a:defRPr/>
            </a:pPr>
            <a:r>
              <a:rPr lang="en-US" sz="1800" dirty="0" smtClean="0">
                <a:latin typeface="Arial Narrow" pitchFamily="34" charset="0"/>
              </a:rPr>
              <a:t>Each word in memory is compared in parallel with the content of the argument register. </a:t>
            </a:r>
          </a:p>
          <a:p>
            <a:pPr algn="just" defTabSz="914212">
              <a:lnSpc>
                <a:spcPct val="114000"/>
              </a:lnSpc>
              <a:spcBef>
                <a:spcPts val="600"/>
              </a:spcBef>
              <a:defRPr/>
            </a:pPr>
            <a:r>
              <a:rPr lang="en-US" sz="1800" dirty="0" smtClean="0">
                <a:solidFill>
                  <a:srgbClr val="C00000"/>
                </a:solidFill>
                <a:latin typeface="Arial Narrow" pitchFamily="34" charset="0"/>
              </a:rPr>
              <a:t>The words that match the bits of the argument register set a corresponding bit in the match register. </a:t>
            </a:r>
          </a:p>
          <a:p>
            <a:pPr algn="just" defTabSz="914212">
              <a:lnSpc>
                <a:spcPct val="114000"/>
              </a:lnSpc>
              <a:spcBef>
                <a:spcPts val="600"/>
              </a:spcBef>
              <a:defRPr/>
            </a:pPr>
            <a:r>
              <a:rPr lang="en-US" sz="1800" dirty="0" smtClean="0">
                <a:latin typeface="Arial Narrow" pitchFamily="34" charset="0"/>
              </a:rPr>
              <a:t>After the matching process, those bits in the match register that have been set indicate the fact that their corresponding words have been matched.</a:t>
            </a:r>
          </a:p>
          <a:p>
            <a:pPr algn="just" defTabSz="914212">
              <a:lnSpc>
                <a:spcPct val="114000"/>
              </a:lnSpc>
              <a:spcBef>
                <a:spcPts val="600"/>
              </a:spcBef>
              <a:defRPr/>
            </a:pPr>
            <a:r>
              <a:rPr lang="en-US" sz="1800" dirty="0" smtClean="0">
                <a:latin typeface="Arial Narrow" pitchFamily="34" charset="0"/>
              </a:rPr>
              <a:t>Reading is accomplished by a sequential access to memory for those words whose corresponding bits in the match register have been set.</a:t>
            </a:r>
          </a:p>
        </p:txBody>
      </p:sp>
    </p:spTree>
    <p:extLst>
      <p:ext uri="{BB962C8B-B14F-4D97-AF65-F5344CB8AC3E}">
        <p14:creationId xmlns:p14="http://schemas.microsoft.com/office/powerpoint/2010/main" val="2031513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a:xfrm>
            <a:off x="0" y="990600"/>
            <a:ext cx="9067800" cy="4525963"/>
          </a:xfrm>
        </p:spPr>
        <p:txBody>
          <a:bodyPr lIns="91577" tIns="45789" rIns="91577" bIns="45789">
            <a:noAutofit/>
          </a:bodyPr>
          <a:lstStyle/>
          <a:p>
            <a:pPr marL="368038" indent="-285750" algn="just">
              <a:lnSpc>
                <a:spcPct val="114000"/>
              </a:lnSpc>
              <a:spcBef>
                <a:spcPts val="600"/>
              </a:spcBef>
              <a:defRPr/>
            </a:pPr>
            <a:r>
              <a:rPr lang="en-US" sz="2000" dirty="0" smtClean="0">
                <a:latin typeface="Arial Narrow" pitchFamily="34" charset="0"/>
              </a:rPr>
              <a:t>The </a:t>
            </a:r>
            <a:r>
              <a:rPr lang="en-US" sz="2000" dirty="0" smtClean="0">
                <a:solidFill>
                  <a:srgbClr val="C00000"/>
                </a:solidFill>
                <a:latin typeface="Arial Narrow" pitchFamily="34" charset="0"/>
              </a:rPr>
              <a:t>key register provides a mask for choosing a particular field or key in the argument word</a:t>
            </a:r>
            <a:r>
              <a:rPr lang="en-US" sz="2000" dirty="0" smtClean="0">
                <a:latin typeface="Arial Narrow" pitchFamily="34" charset="0"/>
              </a:rPr>
              <a:t>.</a:t>
            </a:r>
          </a:p>
          <a:p>
            <a:pPr marL="368038" indent="-285750" algn="just">
              <a:lnSpc>
                <a:spcPct val="114000"/>
              </a:lnSpc>
              <a:spcBef>
                <a:spcPts val="600"/>
              </a:spcBef>
              <a:defRPr/>
            </a:pPr>
            <a:r>
              <a:rPr lang="en-US" sz="2000" dirty="0" smtClean="0">
                <a:latin typeface="Arial Narrow" pitchFamily="34" charset="0"/>
              </a:rPr>
              <a:t>The entire argument is compared with each memory word if the key register contains all l' s.</a:t>
            </a:r>
          </a:p>
          <a:p>
            <a:pPr marL="368038" indent="-285750" algn="just">
              <a:lnSpc>
                <a:spcPct val="114000"/>
              </a:lnSpc>
              <a:spcBef>
                <a:spcPts val="600"/>
              </a:spcBef>
              <a:defRPr/>
            </a:pPr>
            <a:r>
              <a:rPr lang="en-US" sz="2000" dirty="0" smtClean="0">
                <a:latin typeface="Arial Narrow" pitchFamily="34" charset="0"/>
              </a:rPr>
              <a:t>Otherwise, only </a:t>
            </a:r>
            <a:r>
              <a:rPr lang="en-US" sz="2000" dirty="0" smtClean="0">
                <a:solidFill>
                  <a:srgbClr val="C00000"/>
                </a:solidFill>
                <a:latin typeface="Arial Narrow" pitchFamily="34" charset="0"/>
              </a:rPr>
              <a:t>those bits in the argument that have l's in their corresponding position of the key register are compared.</a:t>
            </a:r>
          </a:p>
          <a:p>
            <a:pPr marL="368038" indent="-285750" algn="just">
              <a:lnSpc>
                <a:spcPct val="114000"/>
              </a:lnSpc>
              <a:spcBef>
                <a:spcPts val="600"/>
              </a:spcBef>
              <a:defRPr/>
            </a:pPr>
            <a:r>
              <a:rPr lang="en-US" sz="2000" dirty="0" smtClean="0">
                <a:latin typeface="Arial Narrow" pitchFamily="34" charset="0"/>
              </a:rPr>
              <a:t>Thus the </a:t>
            </a:r>
            <a:r>
              <a:rPr lang="en-US" sz="2000" dirty="0" smtClean="0">
                <a:solidFill>
                  <a:srgbClr val="C00000"/>
                </a:solidFill>
                <a:latin typeface="Arial Narrow" pitchFamily="34" charset="0"/>
              </a:rPr>
              <a:t>key provides a mask or identifying piece of information which specifies how the reference to memory is made.</a:t>
            </a:r>
          </a:p>
          <a:p>
            <a:pPr algn="just"/>
            <a:r>
              <a:rPr lang="en-US" sz="2000" dirty="0">
                <a:latin typeface="Arial Narrow" pitchFamily="34" charset="0"/>
              </a:rPr>
              <a:t>To illustrate with a numerical example, suppose that the argument register A and the key register K have the bit configuration shown below. Only the three leftmost bits of A are compared with memory words because K has 1's in these positions.</a:t>
            </a:r>
          </a:p>
          <a:p>
            <a:pPr lvl="2"/>
            <a:r>
              <a:rPr lang="en-US" sz="2000" b="1" dirty="0">
                <a:solidFill>
                  <a:srgbClr val="006600"/>
                </a:solidFill>
                <a:latin typeface="Arial Narrow" pitchFamily="34" charset="0"/>
              </a:rPr>
              <a:t>A            </a:t>
            </a:r>
            <a:r>
              <a:rPr lang="en-US" sz="2000" b="1" dirty="0" smtClean="0">
                <a:solidFill>
                  <a:srgbClr val="C00000"/>
                </a:solidFill>
                <a:latin typeface="Arial Narrow" pitchFamily="34" charset="0"/>
              </a:rPr>
              <a:t>1 0 1 </a:t>
            </a:r>
            <a:r>
              <a:rPr lang="en-US" sz="2000" b="1" dirty="0">
                <a:solidFill>
                  <a:srgbClr val="006600"/>
                </a:solidFill>
                <a:latin typeface="Arial Narrow" pitchFamily="34" charset="0"/>
              </a:rPr>
              <a:t>1 1 1 </a:t>
            </a:r>
            <a:r>
              <a:rPr lang="en-US" sz="2000" b="1" dirty="0" smtClean="0">
                <a:solidFill>
                  <a:srgbClr val="006600"/>
                </a:solidFill>
                <a:latin typeface="Arial Narrow" pitchFamily="34" charset="0"/>
              </a:rPr>
              <a:t>1 0 0</a:t>
            </a:r>
            <a:endParaRPr lang="en-US" sz="2000" b="1" dirty="0">
              <a:solidFill>
                <a:srgbClr val="006600"/>
              </a:solidFill>
              <a:latin typeface="Arial Narrow" pitchFamily="34" charset="0"/>
            </a:endParaRPr>
          </a:p>
          <a:p>
            <a:pPr lvl="2"/>
            <a:r>
              <a:rPr lang="en-US" sz="2000" b="1" dirty="0">
                <a:solidFill>
                  <a:srgbClr val="006600"/>
                </a:solidFill>
                <a:latin typeface="Arial Narrow" pitchFamily="34" charset="0"/>
              </a:rPr>
              <a:t>K          </a:t>
            </a:r>
            <a:r>
              <a:rPr lang="en-US" sz="2000" b="1" dirty="0" smtClean="0">
                <a:solidFill>
                  <a:srgbClr val="006600"/>
                </a:solidFill>
                <a:latin typeface="Arial Narrow" pitchFamily="34" charset="0"/>
              </a:rPr>
              <a:t>  </a:t>
            </a:r>
            <a:r>
              <a:rPr lang="en-US" sz="2000" b="1" dirty="0" smtClean="0">
                <a:solidFill>
                  <a:srgbClr val="C00000"/>
                </a:solidFill>
                <a:latin typeface="Arial Narrow" pitchFamily="34" charset="0"/>
              </a:rPr>
              <a:t>1 1 1 </a:t>
            </a:r>
            <a:r>
              <a:rPr lang="en-US" sz="2000" b="1" dirty="0" smtClean="0">
                <a:solidFill>
                  <a:srgbClr val="006600"/>
                </a:solidFill>
                <a:latin typeface="Arial Narrow" pitchFamily="34" charset="0"/>
              </a:rPr>
              <a:t>0 0 0 0 0 0</a:t>
            </a:r>
            <a:endParaRPr lang="en-US" sz="2000" b="1" dirty="0">
              <a:solidFill>
                <a:srgbClr val="006600"/>
              </a:solidFill>
              <a:latin typeface="Arial Narrow" pitchFamily="34" charset="0"/>
            </a:endParaRPr>
          </a:p>
          <a:p>
            <a:pPr lvl="2"/>
            <a:r>
              <a:rPr lang="en-US" sz="2000" b="1" dirty="0">
                <a:solidFill>
                  <a:srgbClr val="006600"/>
                </a:solidFill>
                <a:latin typeface="Arial Narrow" pitchFamily="34" charset="0"/>
              </a:rPr>
              <a:t>Word 1  </a:t>
            </a:r>
            <a:r>
              <a:rPr lang="en-US" sz="2000" b="1" dirty="0" smtClean="0">
                <a:solidFill>
                  <a:schemeClr val="tx1">
                    <a:lumMod val="85000"/>
                    <a:lumOff val="15000"/>
                  </a:schemeClr>
                </a:solidFill>
                <a:latin typeface="Arial Narrow" pitchFamily="34" charset="0"/>
              </a:rPr>
              <a:t>1 0  0</a:t>
            </a:r>
            <a:r>
              <a:rPr lang="en-US" sz="2000" b="1" dirty="0" smtClean="0">
                <a:solidFill>
                  <a:srgbClr val="006600"/>
                </a:solidFill>
                <a:latin typeface="Arial Narrow" pitchFamily="34" charset="0"/>
              </a:rPr>
              <a:t> </a:t>
            </a:r>
            <a:r>
              <a:rPr lang="en-US" sz="2000" b="1" dirty="0">
                <a:solidFill>
                  <a:srgbClr val="006600"/>
                </a:solidFill>
                <a:latin typeface="Arial Narrow" pitchFamily="34" charset="0"/>
              </a:rPr>
              <a:t>1 1 1 </a:t>
            </a:r>
            <a:r>
              <a:rPr lang="en-US" sz="2000" b="1" dirty="0" smtClean="0">
                <a:solidFill>
                  <a:srgbClr val="006600"/>
                </a:solidFill>
                <a:latin typeface="Arial Narrow" pitchFamily="34" charset="0"/>
              </a:rPr>
              <a:t>1 0 0   </a:t>
            </a:r>
            <a:r>
              <a:rPr lang="en-US" sz="2000" b="1" dirty="0">
                <a:solidFill>
                  <a:srgbClr val="006600"/>
                </a:solidFill>
                <a:latin typeface="Arial Narrow" pitchFamily="34" charset="0"/>
              </a:rPr>
              <a:t>no match</a:t>
            </a:r>
          </a:p>
          <a:p>
            <a:pPr lvl="2"/>
            <a:r>
              <a:rPr lang="en-US" sz="2000" b="1" dirty="0" smtClean="0">
                <a:solidFill>
                  <a:srgbClr val="006600"/>
                </a:solidFill>
                <a:latin typeface="Arial Narrow" pitchFamily="34" charset="0"/>
              </a:rPr>
              <a:t>Word </a:t>
            </a:r>
            <a:r>
              <a:rPr lang="en-US" sz="2000" b="1" dirty="0">
                <a:solidFill>
                  <a:srgbClr val="006600"/>
                </a:solidFill>
                <a:latin typeface="Arial Narrow" pitchFamily="34" charset="0"/>
              </a:rPr>
              <a:t>2  </a:t>
            </a:r>
            <a:r>
              <a:rPr lang="en-US" sz="2000" b="1" dirty="0" smtClean="0">
                <a:solidFill>
                  <a:srgbClr val="C00000"/>
                </a:solidFill>
                <a:latin typeface="Arial Narrow" pitchFamily="34" charset="0"/>
              </a:rPr>
              <a:t>1 0  1</a:t>
            </a:r>
            <a:r>
              <a:rPr lang="en-US" sz="2000" b="1" dirty="0" smtClean="0">
                <a:solidFill>
                  <a:srgbClr val="006600"/>
                </a:solidFill>
                <a:latin typeface="Arial Narrow" pitchFamily="34" charset="0"/>
              </a:rPr>
              <a:t> 0 0 0 0 0 1   </a:t>
            </a:r>
            <a:r>
              <a:rPr lang="en-US" sz="2000" b="1" dirty="0" smtClean="0">
                <a:solidFill>
                  <a:srgbClr val="C00000"/>
                </a:solidFill>
                <a:latin typeface="Arial Narrow" pitchFamily="34" charset="0"/>
              </a:rPr>
              <a:t>match</a:t>
            </a:r>
            <a:endParaRPr lang="en-US" sz="2000" b="1" dirty="0">
              <a:solidFill>
                <a:srgbClr val="C00000"/>
              </a:solidFill>
              <a:latin typeface="Arial Narrow" pitchFamily="34" charset="0"/>
            </a:endParaRPr>
          </a:p>
          <a:p>
            <a:pPr algn="just"/>
            <a:r>
              <a:rPr lang="en-US" sz="2000" dirty="0" smtClean="0">
                <a:latin typeface="Arial Narrow" pitchFamily="34" charset="0"/>
              </a:rPr>
              <a:t>Word2 </a:t>
            </a:r>
            <a:r>
              <a:rPr lang="en-US" sz="2000" dirty="0">
                <a:latin typeface="Arial Narrow" pitchFamily="34" charset="0"/>
              </a:rPr>
              <a:t>matches the unmasked argument field because the three leftmost bits of the argument and the word are equal.</a:t>
            </a:r>
          </a:p>
          <a:p>
            <a:pPr marL="368038" indent="-285750" algn="just">
              <a:lnSpc>
                <a:spcPct val="114000"/>
              </a:lnSpc>
              <a:spcBef>
                <a:spcPts val="600"/>
              </a:spcBef>
              <a:defRPr/>
            </a:pPr>
            <a:endParaRPr lang="en-US" sz="2000" dirty="0" smtClean="0">
              <a:latin typeface="Arial Narrow" pitchFamily="34" charset="0"/>
            </a:endParaRPr>
          </a:p>
        </p:txBody>
      </p:sp>
      <p:sp>
        <p:nvSpPr>
          <p:cNvPr id="5" name="Title 1"/>
          <p:cNvSpPr>
            <a:spLocks noGrp="1"/>
          </p:cNvSpPr>
          <p:nvPr>
            <p:ph type="title"/>
          </p:nvPr>
        </p:nvSpPr>
        <p:spPr>
          <a:xfrm>
            <a:off x="1066800" y="24581"/>
            <a:ext cx="8229600" cy="1143000"/>
          </a:xfrm>
        </p:spPr>
        <p:txBody>
          <a:bodyPr lIns="91577" tIns="45789" rIns="91577" bIns="45789"/>
          <a:lstStyle/>
          <a:p>
            <a:pPr>
              <a:defRPr/>
            </a:pPr>
            <a:r>
              <a:rPr lang="en-US" sz="3200" b="1" dirty="0" smtClean="0">
                <a:solidFill>
                  <a:srgbClr val="006600"/>
                </a:solidFill>
                <a:latin typeface="Arial Narrow" pitchFamily="34" charset="0"/>
              </a:rPr>
              <a:t>BLOCK DIAGRAM OF ASSOCIATIVE MEMORY CONTD.</a:t>
            </a:r>
          </a:p>
        </p:txBody>
      </p:sp>
    </p:spTree>
    <p:extLst>
      <p:ext uri="{BB962C8B-B14F-4D97-AF65-F5344CB8AC3E}">
        <p14:creationId xmlns:p14="http://schemas.microsoft.com/office/powerpoint/2010/main" val="2637756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219200"/>
            <a:ext cx="4572000" cy="5496579"/>
          </a:xfrm>
          <a:noFill/>
        </p:spPr>
      </p:pic>
      <p:sp>
        <p:nvSpPr>
          <p:cNvPr id="3" name="Rectangle 2"/>
          <p:cNvSpPr/>
          <p:nvPr/>
        </p:nvSpPr>
        <p:spPr>
          <a:xfrm>
            <a:off x="-304800" y="1219200"/>
            <a:ext cx="4648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4343400" y="990600"/>
            <a:ext cx="4648200" cy="5363166"/>
          </a:xfrm>
          <a:prstGeom prst="rect">
            <a:avLst/>
          </a:prstGeom>
        </p:spPr>
        <p:txBody>
          <a:bodyPr lIns="91577" tIns="45789" rIns="91577" bIns="45789"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829" indent="-342829" algn="just" defTabSz="914212">
              <a:lnSpc>
                <a:spcPct val="120000"/>
              </a:lnSpc>
              <a:spcBef>
                <a:spcPts val="0"/>
              </a:spcBef>
              <a:buFont typeface="Wingdings 2"/>
              <a:buChar char=""/>
              <a:defRPr/>
            </a:pPr>
            <a:r>
              <a:rPr lang="en-US" sz="1800" dirty="0" smtClean="0">
                <a:latin typeface="Arial Narrow" pitchFamily="34" charset="0"/>
              </a:rPr>
              <a:t>The relation between the memory array and external registers in an associative memory is shown in Figure</a:t>
            </a:r>
          </a:p>
          <a:p>
            <a:pPr marL="342829" indent="-342829" algn="just" defTabSz="914212">
              <a:lnSpc>
                <a:spcPct val="120000"/>
              </a:lnSpc>
              <a:spcBef>
                <a:spcPts val="0"/>
              </a:spcBef>
              <a:buFont typeface="Wingdings 2"/>
              <a:buChar char=""/>
              <a:defRPr/>
            </a:pPr>
            <a:r>
              <a:rPr lang="en-US" sz="1800" dirty="0" smtClean="0">
                <a:latin typeface="Arial Narrow" pitchFamily="34" charset="0"/>
              </a:rPr>
              <a:t>The cells in the array are marked by the letter C with two </a:t>
            </a:r>
            <a:r>
              <a:rPr lang="en-US" sz="1800" dirty="0" err="1" smtClean="0">
                <a:latin typeface="Arial Narrow" pitchFamily="34" charset="0"/>
              </a:rPr>
              <a:t>subcripts</a:t>
            </a:r>
            <a:r>
              <a:rPr lang="en-US" sz="1800" dirty="0" smtClean="0">
                <a:latin typeface="Arial Narrow" pitchFamily="34" charset="0"/>
              </a:rPr>
              <a:t>. </a:t>
            </a:r>
            <a:r>
              <a:rPr lang="en-US" sz="1800" dirty="0" smtClean="0">
                <a:solidFill>
                  <a:srgbClr val="C00000"/>
                </a:solidFill>
                <a:latin typeface="Arial Narrow" pitchFamily="34" charset="0"/>
              </a:rPr>
              <a:t>The first subscript gives the word number and the second specifies the bit position in the word. </a:t>
            </a:r>
          </a:p>
          <a:p>
            <a:pPr marL="342829" indent="-342829" algn="just" defTabSz="914212">
              <a:lnSpc>
                <a:spcPct val="120000"/>
              </a:lnSpc>
              <a:spcBef>
                <a:spcPts val="0"/>
              </a:spcBef>
              <a:buFont typeface="Wingdings 2"/>
              <a:buChar char=""/>
              <a:defRPr/>
            </a:pPr>
            <a:r>
              <a:rPr lang="en-US" sz="1800" dirty="0" smtClean="0">
                <a:latin typeface="Arial Narrow" pitchFamily="34" charset="0"/>
              </a:rPr>
              <a:t>Thus cell </a:t>
            </a:r>
            <a:r>
              <a:rPr lang="en-US" sz="1800" b="1" dirty="0" err="1" smtClean="0">
                <a:solidFill>
                  <a:srgbClr val="C00000"/>
                </a:solidFill>
                <a:latin typeface="Arial Narrow" pitchFamily="34" charset="0"/>
              </a:rPr>
              <a:t>C</a:t>
            </a:r>
            <a:r>
              <a:rPr lang="en-US" sz="1800" b="1" baseline="-25000" dirty="0" err="1" smtClean="0">
                <a:solidFill>
                  <a:srgbClr val="C00000"/>
                </a:solidFill>
                <a:latin typeface="Arial Narrow" pitchFamily="34" charset="0"/>
              </a:rPr>
              <a:t>ij</a:t>
            </a:r>
            <a:r>
              <a:rPr lang="en-US" sz="1800" b="1" dirty="0" smtClean="0">
                <a:solidFill>
                  <a:srgbClr val="C00000"/>
                </a:solidFill>
                <a:latin typeface="Arial Narrow" pitchFamily="34" charset="0"/>
              </a:rPr>
              <a:t> is the cell for bit j in word </a:t>
            </a:r>
            <a:r>
              <a:rPr lang="en-US" sz="1800" b="1" dirty="0" err="1" smtClean="0">
                <a:solidFill>
                  <a:srgbClr val="C00000"/>
                </a:solidFill>
                <a:latin typeface="Arial Narrow" pitchFamily="34" charset="0"/>
              </a:rPr>
              <a:t>i</a:t>
            </a:r>
            <a:r>
              <a:rPr lang="en-US" sz="1800" b="1" dirty="0" smtClean="0">
                <a:solidFill>
                  <a:srgbClr val="C00000"/>
                </a:solidFill>
                <a:latin typeface="Arial Narrow" pitchFamily="34" charset="0"/>
              </a:rPr>
              <a:t>. </a:t>
            </a:r>
            <a:r>
              <a:rPr lang="en-US" sz="1800" dirty="0" smtClean="0">
                <a:latin typeface="Arial Narrow" pitchFamily="34" charset="0"/>
              </a:rPr>
              <a:t>A bit </a:t>
            </a:r>
            <a:r>
              <a:rPr lang="en-US" sz="1800" dirty="0" err="1" smtClean="0">
                <a:latin typeface="Arial Narrow" pitchFamily="34" charset="0"/>
              </a:rPr>
              <a:t>Aj</a:t>
            </a:r>
            <a:r>
              <a:rPr lang="en-US" sz="1800" dirty="0" smtClean="0">
                <a:latin typeface="Arial Narrow" pitchFamily="34" charset="0"/>
              </a:rPr>
              <a:t> in the argument register is compared with all the bits in column j of the array provided that Kj = 1. </a:t>
            </a:r>
          </a:p>
          <a:p>
            <a:pPr marL="342829" indent="-342829" algn="just" defTabSz="914212">
              <a:lnSpc>
                <a:spcPct val="120000"/>
              </a:lnSpc>
              <a:spcBef>
                <a:spcPts val="0"/>
              </a:spcBef>
              <a:buFont typeface="Wingdings 2"/>
              <a:buChar char=""/>
              <a:defRPr/>
            </a:pPr>
            <a:r>
              <a:rPr lang="en-US" sz="1800" dirty="0" smtClean="0">
                <a:latin typeface="Arial Narrow" pitchFamily="34" charset="0"/>
              </a:rPr>
              <a:t>This is done for all columns j = 1, 2, . . . , n. If a match occurs between all the unmasked bits of the argument and the bits in word </a:t>
            </a:r>
            <a:r>
              <a:rPr lang="en-US" sz="1800" dirty="0" err="1" smtClean="0">
                <a:latin typeface="Arial Narrow" pitchFamily="34" charset="0"/>
              </a:rPr>
              <a:t>i</a:t>
            </a:r>
            <a:r>
              <a:rPr lang="en-US" sz="1800" dirty="0" smtClean="0">
                <a:latin typeface="Arial Narrow" pitchFamily="34" charset="0"/>
              </a:rPr>
              <a:t>, the corresponding bit M1 in the match register is set to 1. </a:t>
            </a:r>
          </a:p>
          <a:p>
            <a:pPr marL="342829" indent="-342829" algn="just" defTabSz="914212">
              <a:lnSpc>
                <a:spcPct val="120000"/>
              </a:lnSpc>
              <a:spcBef>
                <a:spcPts val="0"/>
              </a:spcBef>
              <a:buFont typeface="Wingdings 2"/>
              <a:buChar char=""/>
              <a:defRPr/>
            </a:pPr>
            <a:r>
              <a:rPr lang="en-US" sz="1800" dirty="0" smtClean="0">
                <a:latin typeface="Arial Narrow" pitchFamily="34" charset="0"/>
              </a:rPr>
              <a:t>If one or more unmasked bits of the argument and the word do not match, M1 is cleared to 0.</a:t>
            </a:r>
          </a:p>
          <a:p>
            <a:pPr marL="342829" indent="-342829" defTabSz="914212">
              <a:lnSpc>
                <a:spcPct val="170000"/>
              </a:lnSpc>
              <a:spcBef>
                <a:spcPts val="600"/>
              </a:spcBef>
              <a:buFont typeface="Wingdings 2"/>
              <a:buChar char=""/>
              <a:defRPr/>
            </a:pPr>
            <a:endParaRPr lang="en-US" sz="1800" dirty="0" smtClean="0">
              <a:latin typeface="Arial Narrow" pitchFamily="34" charset="0"/>
            </a:endParaRPr>
          </a:p>
        </p:txBody>
      </p:sp>
      <p:sp>
        <p:nvSpPr>
          <p:cNvPr id="4" name="TextBox 3"/>
          <p:cNvSpPr txBox="1"/>
          <p:nvPr/>
        </p:nvSpPr>
        <p:spPr>
          <a:xfrm>
            <a:off x="1371600" y="0"/>
            <a:ext cx="7772400" cy="461665"/>
          </a:xfrm>
          <a:prstGeom prst="rect">
            <a:avLst/>
          </a:prstGeom>
          <a:noFill/>
        </p:spPr>
        <p:txBody>
          <a:bodyPr wrap="square" rtlCol="0">
            <a:spAutoFit/>
          </a:bodyPr>
          <a:lstStyle/>
          <a:p>
            <a:pPr algn="ctr"/>
            <a:r>
              <a:rPr lang="en-US" sz="2400" b="1" dirty="0" smtClean="0">
                <a:solidFill>
                  <a:srgbClr val="006600"/>
                </a:solidFill>
                <a:latin typeface="Arial Narrow" pitchFamily="34" charset="0"/>
              </a:rPr>
              <a:t>ASSOCIATIVE MEMORY OF m WORD, n CELLS PER WORD</a:t>
            </a:r>
            <a:endParaRPr lang="en-US" sz="2400" b="1" dirty="0">
              <a:solidFill>
                <a:srgbClr val="006600"/>
              </a:solidFill>
              <a:latin typeface="Arial Narrow" pitchFamily="34" charset="0"/>
            </a:endParaRPr>
          </a:p>
        </p:txBody>
      </p:sp>
      <p:sp>
        <p:nvSpPr>
          <p:cNvPr id="2" name="TextBox 1"/>
          <p:cNvSpPr txBox="1"/>
          <p:nvPr/>
        </p:nvSpPr>
        <p:spPr>
          <a:xfrm>
            <a:off x="1111045" y="3487517"/>
            <a:ext cx="228600" cy="369332"/>
          </a:xfrm>
          <a:prstGeom prst="rect">
            <a:avLst/>
          </a:prstGeom>
          <a:noFill/>
        </p:spPr>
        <p:txBody>
          <a:bodyPr wrap="square" rtlCol="0">
            <a:spAutoFit/>
          </a:bodyPr>
          <a:lstStyle/>
          <a:p>
            <a:r>
              <a:rPr lang="en-US" b="1" dirty="0" smtClean="0">
                <a:solidFill>
                  <a:srgbClr val="C00000"/>
                </a:solidFill>
              </a:rPr>
              <a:t>0</a:t>
            </a:r>
            <a:endParaRPr lang="en-US" b="1" dirty="0">
              <a:solidFill>
                <a:srgbClr val="C00000"/>
              </a:solidFill>
            </a:endParaRPr>
          </a:p>
        </p:txBody>
      </p:sp>
      <p:sp>
        <p:nvSpPr>
          <p:cNvPr id="7" name="TextBox 6"/>
          <p:cNvSpPr txBox="1"/>
          <p:nvPr/>
        </p:nvSpPr>
        <p:spPr>
          <a:xfrm>
            <a:off x="3124200" y="3664955"/>
            <a:ext cx="228600" cy="369332"/>
          </a:xfrm>
          <a:prstGeom prst="rect">
            <a:avLst/>
          </a:prstGeom>
          <a:noFill/>
        </p:spPr>
        <p:txBody>
          <a:bodyPr wrap="square" rtlCol="0">
            <a:spAutoFit/>
          </a:bodyPr>
          <a:lstStyle/>
          <a:p>
            <a:r>
              <a:rPr lang="en-US" b="1" dirty="0" smtClean="0">
                <a:solidFill>
                  <a:srgbClr val="C00000"/>
                </a:solidFill>
              </a:rPr>
              <a:t>0</a:t>
            </a:r>
            <a:endParaRPr lang="en-US" b="1" dirty="0">
              <a:solidFill>
                <a:srgbClr val="C00000"/>
              </a:solidFill>
            </a:endParaRPr>
          </a:p>
        </p:txBody>
      </p:sp>
      <p:sp>
        <p:nvSpPr>
          <p:cNvPr id="8" name="TextBox 7"/>
          <p:cNvSpPr txBox="1"/>
          <p:nvPr/>
        </p:nvSpPr>
        <p:spPr>
          <a:xfrm>
            <a:off x="2438400" y="3639917"/>
            <a:ext cx="228600" cy="369332"/>
          </a:xfrm>
          <a:prstGeom prst="rect">
            <a:avLst/>
          </a:prstGeom>
          <a:noFill/>
        </p:spPr>
        <p:txBody>
          <a:bodyPr wrap="square" rtlCol="0">
            <a:spAutoFit/>
          </a:bodyPr>
          <a:lstStyle/>
          <a:p>
            <a:r>
              <a:rPr lang="en-US" b="1" dirty="0" smtClean="0">
                <a:solidFill>
                  <a:srgbClr val="C00000"/>
                </a:solidFill>
              </a:rPr>
              <a:t>1</a:t>
            </a:r>
            <a:endParaRPr lang="en-US" b="1" dirty="0">
              <a:solidFill>
                <a:srgbClr val="C00000"/>
              </a:solidFill>
            </a:endParaRPr>
          </a:p>
        </p:txBody>
      </p:sp>
      <p:sp>
        <p:nvSpPr>
          <p:cNvPr id="9" name="TextBox 8"/>
          <p:cNvSpPr txBox="1"/>
          <p:nvPr/>
        </p:nvSpPr>
        <p:spPr>
          <a:xfrm>
            <a:off x="1114732" y="4390686"/>
            <a:ext cx="228600" cy="369332"/>
          </a:xfrm>
          <a:prstGeom prst="rect">
            <a:avLst/>
          </a:prstGeom>
          <a:noFill/>
        </p:spPr>
        <p:txBody>
          <a:bodyPr wrap="square" rtlCol="0">
            <a:spAutoFit/>
          </a:bodyPr>
          <a:lstStyle/>
          <a:p>
            <a:r>
              <a:rPr lang="en-US" b="1" dirty="0" smtClean="0">
                <a:solidFill>
                  <a:srgbClr val="C00000"/>
                </a:solidFill>
              </a:rPr>
              <a:t>1</a:t>
            </a:r>
            <a:endParaRPr lang="en-US" b="1" dirty="0">
              <a:solidFill>
                <a:srgbClr val="C00000"/>
              </a:solidFill>
            </a:endParaRPr>
          </a:p>
        </p:txBody>
      </p:sp>
      <p:sp>
        <p:nvSpPr>
          <p:cNvPr id="10" name="TextBox 9"/>
          <p:cNvSpPr txBox="1"/>
          <p:nvPr/>
        </p:nvSpPr>
        <p:spPr>
          <a:xfrm>
            <a:off x="2438400" y="4400684"/>
            <a:ext cx="228600" cy="369332"/>
          </a:xfrm>
          <a:prstGeom prst="rect">
            <a:avLst/>
          </a:prstGeom>
          <a:noFill/>
        </p:spPr>
        <p:txBody>
          <a:bodyPr wrap="square" rtlCol="0">
            <a:spAutoFit/>
          </a:bodyPr>
          <a:lstStyle/>
          <a:p>
            <a:r>
              <a:rPr lang="en-US" b="1" dirty="0" smtClean="0">
                <a:solidFill>
                  <a:srgbClr val="C00000"/>
                </a:solidFill>
              </a:rPr>
              <a:t>1</a:t>
            </a:r>
            <a:endParaRPr lang="en-US" b="1" dirty="0">
              <a:solidFill>
                <a:srgbClr val="C00000"/>
              </a:solidFill>
            </a:endParaRPr>
          </a:p>
        </p:txBody>
      </p:sp>
      <p:sp>
        <p:nvSpPr>
          <p:cNvPr id="11" name="TextBox 10"/>
          <p:cNvSpPr txBox="1"/>
          <p:nvPr/>
        </p:nvSpPr>
        <p:spPr>
          <a:xfrm>
            <a:off x="3124200" y="4346772"/>
            <a:ext cx="228600" cy="369332"/>
          </a:xfrm>
          <a:prstGeom prst="rect">
            <a:avLst/>
          </a:prstGeom>
          <a:noFill/>
        </p:spPr>
        <p:txBody>
          <a:bodyPr wrap="square" rtlCol="0">
            <a:spAutoFit/>
          </a:bodyPr>
          <a:lstStyle/>
          <a:p>
            <a:r>
              <a:rPr lang="en-US" b="1" dirty="0" smtClean="0">
                <a:solidFill>
                  <a:srgbClr val="C00000"/>
                </a:solidFill>
              </a:rPr>
              <a:t>1</a:t>
            </a:r>
            <a:endParaRPr lang="en-US" b="1" dirty="0">
              <a:solidFill>
                <a:srgbClr val="C00000"/>
              </a:solidFill>
            </a:endParaRPr>
          </a:p>
        </p:txBody>
      </p:sp>
      <p:sp>
        <p:nvSpPr>
          <p:cNvPr id="12" name="TextBox 11"/>
          <p:cNvSpPr txBox="1"/>
          <p:nvPr/>
        </p:nvSpPr>
        <p:spPr>
          <a:xfrm>
            <a:off x="3120513" y="5257800"/>
            <a:ext cx="228600" cy="369332"/>
          </a:xfrm>
          <a:prstGeom prst="rect">
            <a:avLst/>
          </a:prstGeom>
          <a:noFill/>
        </p:spPr>
        <p:txBody>
          <a:bodyPr wrap="square" rtlCol="0">
            <a:spAutoFit/>
          </a:bodyPr>
          <a:lstStyle/>
          <a:p>
            <a:r>
              <a:rPr lang="en-US" b="1" dirty="0" smtClean="0">
                <a:solidFill>
                  <a:srgbClr val="C00000"/>
                </a:solidFill>
              </a:rPr>
              <a:t>0</a:t>
            </a:r>
            <a:endParaRPr lang="en-US" b="1" dirty="0">
              <a:solidFill>
                <a:srgbClr val="C00000"/>
              </a:solidFill>
            </a:endParaRPr>
          </a:p>
        </p:txBody>
      </p:sp>
      <p:sp>
        <p:nvSpPr>
          <p:cNvPr id="13" name="TextBox 12"/>
          <p:cNvSpPr txBox="1"/>
          <p:nvPr/>
        </p:nvSpPr>
        <p:spPr>
          <a:xfrm>
            <a:off x="2431026" y="5257800"/>
            <a:ext cx="228600" cy="369332"/>
          </a:xfrm>
          <a:prstGeom prst="rect">
            <a:avLst/>
          </a:prstGeom>
          <a:noFill/>
        </p:spPr>
        <p:txBody>
          <a:bodyPr wrap="square" rtlCol="0">
            <a:spAutoFit/>
          </a:bodyPr>
          <a:lstStyle/>
          <a:p>
            <a:r>
              <a:rPr lang="en-US" b="1" dirty="0" smtClean="0">
                <a:solidFill>
                  <a:srgbClr val="C00000"/>
                </a:solidFill>
              </a:rPr>
              <a:t>0</a:t>
            </a:r>
            <a:endParaRPr lang="en-US" b="1" dirty="0">
              <a:solidFill>
                <a:srgbClr val="C00000"/>
              </a:solidFill>
            </a:endParaRPr>
          </a:p>
        </p:txBody>
      </p:sp>
      <p:sp>
        <p:nvSpPr>
          <p:cNvPr id="14" name="TextBox 13"/>
          <p:cNvSpPr txBox="1"/>
          <p:nvPr/>
        </p:nvSpPr>
        <p:spPr>
          <a:xfrm>
            <a:off x="1104900" y="5257800"/>
            <a:ext cx="228600" cy="369332"/>
          </a:xfrm>
          <a:prstGeom prst="rect">
            <a:avLst/>
          </a:prstGeom>
          <a:noFill/>
        </p:spPr>
        <p:txBody>
          <a:bodyPr wrap="square" rtlCol="0">
            <a:spAutoFit/>
          </a:bodyPr>
          <a:lstStyle/>
          <a:p>
            <a:r>
              <a:rPr lang="en-US" b="1" dirty="0" smtClean="0">
                <a:solidFill>
                  <a:srgbClr val="C00000"/>
                </a:solidFill>
              </a:rPr>
              <a:t>1</a:t>
            </a:r>
            <a:endParaRPr lang="en-US" b="1" dirty="0">
              <a:solidFill>
                <a:srgbClr val="C00000"/>
              </a:solidFill>
            </a:endParaRPr>
          </a:p>
        </p:txBody>
      </p:sp>
      <p:sp>
        <p:nvSpPr>
          <p:cNvPr id="15" name="TextBox 14"/>
          <p:cNvSpPr txBox="1"/>
          <p:nvPr/>
        </p:nvSpPr>
        <p:spPr>
          <a:xfrm>
            <a:off x="811161" y="1401243"/>
            <a:ext cx="228600" cy="369332"/>
          </a:xfrm>
          <a:prstGeom prst="rect">
            <a:avLst/>
          </a:prstGeom>
          <a:noFill/>
        </p:spPr>
        <p:txBody>
          <a:bodyPr wrap="square" rtlCol="0">
            <a:spAutoFit/>
          </a:bodyPr>
          <a:lstStyle/>
          <a:p>
            <a:r>
              <a:rPr lang="en-US" b="1" dirty="0" smtClean="0">
                <a:solidFill>
                  <a:srgbClr val="002060"/>
                </a:solidFill>
              </a:rPr>
              <a:t>1</a:t>
            </a:r>
            <a:endParaRPr lang="en-US" b="1" dirty="0">
              <a:solidFill>
                <a:srgbClr val="002060"/>
              </a:solidFill>
            </a:endParaRPr>
          </a:p>
        </p:txBody>
      </p:sp>
      <p:sp>
        <p:nvSpPr>
          <p:cNvPr id="16" name="TextBox 15"/>
          <p:cNvSpPr txBox="1"/>
          <p:nvPr/>
        </p:nvSpPr>
        <p:spPr>
          <a:xfrm>
            <a:off x="2188907" y="1415534"/>
            <a:ext cx="228600" cy="369332"/>
          </a:xfrm>
          <a:prstGeom prst="rect">
            <a:avLst/>
          </a:prstGeom>
          <a:noFill/>
        </p:spPr>
        <p:txBody>
          <a:bodyPr wrap="square" rtlCol="0">
            <a:spAutoFit/>
          </a:bodyPr>
          <a:lstStyle/>
          <a:p>
            <a:r>
              <a:rPr lang="en-US" b="1" dirty="0" smtClean="0">
                <a:solidFill>
                  <a:srgbClr val="002060"/>
                </a:solidFill>
              </a:rPr>
              <a:t>0</a:t>
            </a:r>
            <a:endParaRPr lang="en-US" b="1" dirty="0">
              <a:solidFill>
                <a:srgbClr val="002060"/>
              </a:solidFill>
            </a:endParaRPr>
          </a:p>
        </p:txBody>
      </p:sp>
      <p:sp>
        <p:nvSpPr>
          <p:cNvPr id="17" name="TextBox 16"/>
          <p:cNvSpPr txBox="1"/>
          <p:nvPr/>
        </p:nvSpPr>
        <p:spPr>
          <a:xfrm>
            <a:off x="3352800" y="1409700"/>
            <a:ext cx="228600" cy="369332"/>
          </a:xfrm>
          <a:prstGeom prst="rect">
            <a:avLst/>
          </a:prstGeom>
          <a:noFill/>
        </p:spPr>
        <p:txBody>
          <a:bodyPr wrap="square" rtlCol="0">
            <a:spAutoFit/>
          </a:bodyPr>
          <a:lstStyle/>
          <a:p>
            <a:r>
              <a:rPr lang="en-US" b="1" dirty="0" smtClean="0">
                <a:solidFill>
                  <a:srgbClr val="002060"/>
                </a:solidFill>
              </a:rPr>
              <a:t>1</a:t>
            </a:r>
            <a:endParaRPr lang="en-US" b="1" dirty="0">
              <a:solidFill>
                <a:srgbClr val="002060"/>
              </a:solidFill>
            </a:endParaRPr>
          </a:p>
        </p:txBody>
      </p:sp>
      <p:sp>
        <p:nvSpPr>
          <p:cNvPr id="18" name="TextBox 17"/>
          <p:cNvSpPr txBox="1"/>
          <p:nvPr/>
        </p:nvSpPr>
        <p:spPr>
          <a:xfrm>
            <a:off x="3120513" y="2590800"/>
            <a:ext cx="228600" cy="369332"/>
          </a:xfrm>
          <a:prstGeom prst="rect">
            <a:avLst/>
          </a:prstGeom>
          <a:noFill/>
        </p:spPr>
        <p:txBody>
          <a:bodyPr wrap="square" rtlCol="0">
            <a:spAutoFit/>
          </a:bodyPr>
          <a:lstStyle/>
          <a:p>
            <a:r>
              <a:rPr lang="en-US" b="1" dirty="0" smtClean="0">
                <a:solidFill>
                  <a:srgbClr val="006600"/>
                </a:solidFill>
              </a:rPr>
              <a:t>0</a:t>
            </a:r>
            <a:endParaRPr lang="en-US" b="1" dirty="0">
              <a:solidFill>
                <a:srgbClr val="006600"/>
              </a:solidFill>
            </a:endParaRPr>
          </a:p>
        </p:txBody>
      </p:sp>
      <p:sp>
        <p:nvSpPr>
          <p:cNvPr id="19" name="TextBox 18"/>
          <p:cNvSpPr txBox="1"/>
          <p:nvPr/>
        </p:nvSpPr>
        <p:spPr>
          <a:xfrm>
            <a:off x="1790700" y="2590800"/>
            <a:ext cx="228600" cy="369332"/>
          </a:xfrm>
          <a:prstGeom prst="rect">
            <a:avLst/>
          </a:prstGeom>
          <a:noFill/>
        </p:spPr>
        <p:txBody>
          <a:bodyPr wrap="square" rtlCol="0">
            <a:spAutoFit/>
          </a:bodyPr>
          <a:lstStyle/>
          <a:p>
            <a:r>
              <a:rPr lang="en-US" b="1" dirty="0" smtClean="0">
                <a:solidFill>
                  <a:srgbClr val="006600"/>
                </a:solidFill>
              </a:rPr>
              <a:t>1</a:t>
            </a:r>
            <a:endParaRPr lang="en-US" b="1" dirty="0">
              <a:solidFill>
                <a:srgbClr val="006600"/>
              </a:solidFill>
            </a:endParaRPr>
          </a:p>
        </p:txBody>
      </p:sp>
      <p:sp>
        <p:nvSpPr>
          <p:cNvPr id="20" name="TextBox 19"/>
          <p:cNvSpPr txBox="1"/>
          <p:nvPr/>
        </p:nvSpPr>
        <p:spPr>
          <a:xfrm>
            <a:off x="565355" y="2590800"/>
            <a:ext cx="228600" cy="369332"/>
          </a:xfrm>
          <a:prstGeom prst="rect">
            <a:avLst/>
          </a:prstGeom>
          <a:noFill/>
        </p:spPr>
        <p:txBody>
          <a:bodyPr wrap="square" rtlCol="0">
            <a:spAutoFit/>
          </a:bodyPr>
          <a:lstStyle/>
          <a:p>
            <a:r>
              <a:rPr lang="en-US" b="1" dirty="0" smtClean="0">
                <a:solidFill>
                  <a:srgbClr val="006600"/>
                </a:solidFill>
              </a:rPr>
              <a:t>1</a:t>
            </a:r>
            <a:endParaRPr lang="en-US" b="1" dirty="0">
              <a:solidFill>
                <a:srgbClr val="006600"/>
              </a:solidFill>
            </a:endParaRPr>
          </a:p>
        </p:txBody>
      </p:sp>
      <p:sp>
        <p:nvSpPr>
          <p:cNvPr id="5" name="TextBox 4"/>
          <p:cNvSpPr txBox="1"/>
          <p:nvPr/>
        </p:nvSpPr>
        <p:spPr>
          <a:xfrm>
            <a:off x="1114732" y="2775466"/>
            <a:ext cx="790268" cy="338554"/>
          </a:xfrm>
          <a:prstGeom prst="rect">
            <a:avLst/>
          </a:prstGeom>
          <a:noFill/>
        </p:spPr>
        <p:txBody>
          <a:bodyPr wrap="square" rtlCol="0">
            <a:spAutoFit/>
          </a:bodyPr>
          <a:lstStyle/>
          <a:p>
            <a:pPr marL="285750" indent="-285750">
              <a:buFont typeface="Wingdings" pitchFamily="2" charset="2"/>
              <a:buChar char="ü"/>
            </a:pPr>
            <a:r>
              <a:rPr lang="en-US" sz="1600" b="1" dirty="0" smtClean="0">
                <a:solidFill>
                  <a:srgbClr val="002060"/>
                </a:solidFill>
              </a:rPr>
              <a:t>k1</a:t>
            </a:r>
            <a:endParaRPr lang="en-US" sz="1600" b="1" dirty="0">
              <a:solidFill>
                <a:srgbClr val="002060"/>
              </a:solidFill>
            </a:endParaRPr>
          </a:p>
        </p:txBody>
      </p:sp>
      <p:sp>
        <p:nvSpPr>
          <p:cNvPr id="22" name="TextBox 21"/>
          <p:cNvSpPr txBox="1"/>
          <p:nvPr/>
        </p:nvSpPr>
        <p:spPr>
          <a:xfrm>
            <a:off x="2417507" y="2621578"/>
            <a:ext cx="790268" cy="338554"/>
          </a:xfrm>
          <a:prstGeom prst="rect">
            <a:avLst/>
          </a:prstGeom>
          <a:noFill/>
        </p:spPr>
        <p:txBody>
          <a:bodyPr wrap="square" rtlCol="0">
            <a:spAutoFit/>
          </a:bodyPr>
          <a:lstStyle/>
          <a:p>
            <a:pPr marL="285750" indent="-285750">
              <a:buFont typeface="Wingdings" pitchFamily="2" charset="2"/>
              <a:buChar char="ü"/>
            </a:pPr>
            <a:r>
              <a:rPr lang="en-US" sz="1600" b="1" dirty="0" err="1" smtClean="0">
                <a:solidFill>
                  <a:srgbClr val="002060"/>
                </a:solidFill>
              </a:rPr>
              <a:t>kj</a:t>
            </a:r>
            <a:endParaRPr lang="en-US" sz="1600" b="1" dirty="0">
              <a:solidFill>
                <a:srgbClr val="002060"/>
              </a:solidFill>
            </a:endParaRPr>
          </a:p>
        </p:txBody>
      </p:sp>
      <p:grpSp>
        <p:nvGrpSpPr>
          <p:cNvPr id="25" name="Group 24"/>
          <p:cNvGrpSpPr/>
          <p:nvPr/>
        </p:nvGrpSpPr>
        <p:grpSpPr>
          <a:xfrm>
            <a:off x="1343332" y="1755607"/>
            <a:ext cx="1323668" cy="2068976"/>
            <a:chOff x="1343332" y="1755607"/>
            <a:chExt cx="1323668" cy="2068976"/>
          </a:xfrm>
        </p:grpSpPr>
        <p:cxnSp>
          <p:nvCxnSpPr>
            <p:cNvPr id="24" name="Straight Arrow Connector 23"/>
            <p:cNvCxnSpPr/>
            <p:nvPr/>
          </p:nvCxnSpPr>
          <p:spPr>
            <a:xfrm>
              <a:off x="1343332" y="1784866"/>
              <a:ext cx="0" cy="2039717"/>
            </a:xfrm>
            <a:prstGeom prst="straightConnector1">
              <a:avLst/>
            </a:prstGeom>
            <a:ln w="25400">
              <a:solidFill>
                <a:srgbClr val="C00000"/>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667000" y="1755607"/>
              <a:ext cx="0" cy="2039717"/>
            </a:xfrm>
            <a:prstGeom prst="straightConnector1">
              <a:avLst/>
            </a:prstGeom>
            <a:ln w="25400">
              <a:solidFill>
                <a:srgbClr val="C00000"/>
              </a:solidFill>
              <a:prstDash val="dash"/>
              <a:tailEnd type="stealth"/>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393722" y="1770236"/>
            <a:ext cx="1323668" cy="2989782"/>
            <a:chOff x="1343332" y="1755607"/>
            <a:chExt cx="1323668" cy="2068976"/>
          </a:xfrm>
        </p:grpSpPr>
        <p:cxnSp>
          <p:nvCxnSpPr>
            <p:cNvPr id="29" name="Straight Arrow Connector 28"/>
            <p:cNvCxnSpPr/>
            <p:nvPr/>
          </p:nvCxnSpPr>
          <p:spPr>
            <a:xfrm>
              <a:off x="1343332" y="1784866"/>
              <a:ext cx="0" cy="2039717"/>
            </a:xfrm>
            <a:prstGeom prst="straightConnector1">
              <a:avLst/>
            </a:prstGeom>
            <a:ln w="25400">
              <a:solidFill>
                <a:srgbClr val="C00000"/>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667000" y="1755607"/>
              <a:ext cx="0" cy="2039717"/>
            </a:xfrm>
            <a:prstGeom prst="straightConnector1">
              <a:avLst/>
            </a:prstGeom>
            <a:ln w="25400">
              <a:solidFill>
                <a:srgbClr val="C00000"/>
              </a:solidFill>
              <a:prstDash val="dash"/>
              <a:tailEnd type="stealth"/>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3962399" y="3114020"/>
            <a:ext cx="760771" cy="368873"/>
          </a:xfrm>
          <a:prstGeom prst="rect">
            <a:avLst/>
          </a:prstGeom>
          <a:noFill/>
        </p:spPr>
        <p:txBody>
          <a:bodyPr wrap="square" rtlCol="0">
            <a:spAutoFit/>
          </a:bodyPr>
          <a:lstStyle/>
          <a:p>
            <a:r>
              <a:rPr lang="en-US" b="1" dirty="0" smtClean="0">
                <a:solidFill>
                  <a:srgbClr val="0070C0"/>
                </a:solidFill>
              </a:rPr>
              <a:t>M1=0</a:t>
            </a:r>
            <a:endParaRPr lang="en-US" b="1" dirty="0">
              <a:solidFill>
                <a:srgbClr val="0070C0"/>
              </a:solidFill>
            </a:endParaRPr>
          </a:p>
        </p:txBody>
      </p:sp>
      <p:sp>
        <p:nvSpPr>
          <p:cNvPr id="32" name="TextBox 31"/>
          <p:cNvSpPr txBox="1"/>
          <p:nvPr/>
        </p:nvSpPr>
        <p:spPr>
          <a:xfrm>
            <a:off x="3962398" y="3977899"/>
            <a:ext cx="760771" cy="368873"/>
          </a:xfrm>
          <a:prstGeom prst="rect">
            <a:avLst/>
          </a:prstGeom>
          <a:noFill/>
        </p:spPr>
        <p:txBody>
          <a:bodyPr wrap="square" rtlCol="0">
            <a:spAutoFit/>
          </a:bodyPr>
          <a:lstStyle/>
          <a:p>
            <a:r>
              <a:rPr lang="en-US" b="1" dirty="0" err="1" smtClean="0">
                <a:solidFill>
                  <a:srgbClr val="0070C0"/>
                </a:solidFill>
              </a:rPr>
              <a:t>Mi</a:t>
            </a:r>
            <a:r>
              <a:rPr lang="en-US" b="1" dirty="0" smtClean="0">
                <a:solidFill>
                  <a:srgbClr val="0070C0"/>
                </a:solidFill>
              </a:rPr>
              <a:t>=0</a:t>
            </a:r>
            <a:endParaRPr lang="en-US" b="1" dirty="0">
              <a:solidFill>
                <a:srgbClr val="0070C0"/>
              </a:solidFill>
            </a:endParaRPr>
          </a:p>
        </p:txBody>
      </p:sp>
      <p:grpSp>
        <p:nvGrpSpPr>
          <p:cNvPr id="33" name="Group 32"/>
          <p:cNvGrpSpPr/>
          <p:nvPr/>
        </p:nvGrpSpPr>
        <p:grpSpPr>
          <a:xfrm>
            <a:off x="1502493" y="1726322"/>
            <a:ext cx="1323668" cy="3900810"/>
            <a:chOff x="1343332" y="1755607"/>
            <a:chExt cx="1323668" cy="2068976"/>
          </a:xfrm>
        </p:grpSpPr>
        <p:cxnSp>
          <p:nvCxnSpPr>
            <p:cNvPr id="34" name="Straight Arrow Connector 33"/>
            <p:cNvCxnSpPr/>
            <p:nvPr/>
          </p:nvCxnSpPr>
          <p:spPr>
            <a:xfrm>
              <a:off x="1343332" y="1784866"/>
              <a:ext cx="0" cy="2039717"/>
            </a:xfrm>
            <a:prstGeom prst="straightConnector1">
              <a:avLst/>
            </a:prstGeom>
            <a:ln w="25400">
              <a:solidFill>
                <a:srgbClr val="C00000"/>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667000" y="1755607"/>
              <a:ext cx="0" cy="2039717"/>
            </a:xfrm>
            <a:prstGeom prst="straightConnector1">
              <a:avLst/>
            </a:prstGeom>
            <a:ln w="25400">
              <a:solidFill>
                <a:srgbClr val="C00000"/>
              </a:solidFill>
              <a:prstDash val="dash"/>
              <a:tailEnd type="stealth"/>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3963014" y="4770016"/>
            <a:ext cx="760771" cy="368873"/>
          </a:xfrm>
          <a:prstGeom prst="rect">
            <a:avLst/>
          </a:prstGeom>
          <a:noFill/>
        </p:spPr>
        <p:txBody>
          <a:bodyPr wrap="square" rtlCol="0">
            <a:spAutoFit/>
          </a:bodyPr>
          <a:lstStyle/>
          <a:p>
            <a:r>
              <a:rPr lang="en-US" b="1" dirty="0" err="1" smtClean="0">
                <a:solidFill>
                  <a:srgbClr val="0070C0"/>
                </a:solidFill>
              </a:rPr>
              <a:t>Mn</a:t>
            </a:r>
            <a:r>
              <a:rPr lang="en-US" b="1" dirty="0" smtClean="0">
                <a:solidFill>
                  <a:srgbClr val="0070C0"/>
                </a:solidFill>
              </a:rPr>
              <a:t>=1</a:t>
            </a:r>
            <a:endParaRPr lang="en-US" b="1" dirty="0">
              <a:solidFill>
                <a:srgbClr val="0070C0"/>
              </a:solidFill>
            </a:endParaRPr>
          </a:p>
        </p:txBody>
      </p:sp>
    </p:spTree>
    <p:extLst>
      <p:ext uri="{BB962C8B-B14F-4D97-AF65-F5344CB8AC3E}">
        <p14:creationId xmlns:p14="http://schemas.microsoft.com/office/powerpoint/2010/main" val="2788980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edge">
                                      <p:cBhvr>
                                        <p:cTn id="7" dur="20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xit" presetSubtype="4" fill="hold" nodeType="clickEffect">
                                  <p:stCondLst>
                                    <p:cond delay="0"/>
                                  </p:stCondLst>
                                  <p:childTnLst>
                                    <p:anim calcmode="lin" valueType="num">
                                      <p:cBhvr additive="base">
                                        <p:cTn id="15" dur="500"/>
                                        <p:tgtEl>
                                          <p:spTgt spid="25"/>
                                        </p:tgtEl>
                                        <p:attrNameLst>
                                          <p:attrName>ppt_x</p:attrName>
                                        </p:attrNameLst>
                                      </p:cBhvr>
                                      <p:tavLst>
                                        <p:tav tm="0">
                                          <p:val>
                                            <p:strVal val="ppt_x"/>
                                          </p:val>
                                        </p:tav>
                                        <p:tav tm="100000">
                                          <p:val>
                                            <p:strVal val="ppt_x"/>
                                          </p:val>
                                        </p:tav>
                                      </p:tavLst>
                                    </p:anim>
                                    <p:anim calcmode="lin" valueType="num">
                                      <p:cBhvr additive="base">
                                        <p:cTn id="16" dur="500"/>
                                        <p:tgtEl>
                                          <p:spTgt spid="25"/>
                                        </p:tgtEl>
                                        <p:attrNameLst>
                                          <p:attrName>ppt_y</p:attrName>
                                        </p:attrNameLst>
                                      </p:cBhvr>
                                      <p:tavLst>
                                        <p:tav tm="0">
                                          <p:val>
                                            <p:strVal val="ppt_y"/>
                                          </p:val>
                                        </p:tav>
                                        <p:tav tm="100000">
                                          <p:val>
                                            <p:strVal val="1+ppt_h/2"/>
                                          </p:val>
                                        </p:tav>
                                      </p:tavLst>
                                    </p:anim>
                                    <p:set>
                                      <p:cBhvr>
                                        <p:cTn id="17" dur="1" fill="hold">
                                          <p:stCondLst>
                                            <p:cond delay="499"/>
                                          </p:stCondLst>
                                        </p:cTn>
                                        <p:tgtEl>
                                          <p:spTgt spid="2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edge">
                                      <p:cBhvr>
                                        <p:cTn id="22" dur="20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28"/>
                                        </p:tgtEl>
                                        <p:attrNameLst>
                                          <p:attrName>ppt_x</p:attrName>
                                        </p:attrNameLst>
                                      </p:cBhvr>
                                      <p:tavLst>
                                        <p:tav tm="0">
                                          <p:val>
                                            <p:strVal val="ppt_x"/>
                                          </p:val>
                                        </p:tav>
                                        <p:tav tm="100000">
                                          <p:val>
                                            <p:strVal val="ppt_x"/>
                                          </p:val>
                                        </p:tav>
                                      </p:tavLst>
                                    </p:anim>
                                    <p:anim calcmode="lin" valueType="num">
                                      <p:cBhvr additive="base">
                                        <p:cTn id="31" dur="500"/>
                                        <p:tgtEl>
                                          <p:spTgt spid="28"/>
                                        </p:tgtEl>
                                        <p:attrNameLst>
                                          <p:attrName>ppt_y</p:attrName>
                                        </p:attrNameLst>
                                      </p:cBhvr>
                                      <p:tavLst>
                                        <p:tav tm="0">
                                          <p:val>
                                            <p:strVal val="ppt_y"/>
                                          </p:val>
                                        </p:tav>
                                        <p:tav tm="100000">
                                          <p:val>
                                            <p:strVal val="1+ppt_h/2"/>
                                          </p:val>
                                        </p:tav>
                                      </p:tavLst>
                                    </p:anim>
                                    <p:set>
                                      <p:cBhvr>
                                        <p:cTn id="32" dur="1" fill="hold">
                                          <p:stCondLst>
                                            <p:cond delay="499"/>
                                          </p:stCondLst>
                                        </p:cTn>
                                        <p:tgtEl>
                                          <p:spTgt spid="2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0"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edge">
                                      <p:cBhvr>
                                        <p:cTn id="37" dur="20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xit" presetSubtype="4" fill="hold" nodeType="clickEffect">
                                  <p:stCondLst>
                                    <p:cond delay="0"/>
                                  </p:stCondLst>
                                  <p:childTnLst>
                                    <p:anim calcmode="lin" valueType="num">
                                      <p:cBhvr additive="base">
                                        <p:cTn id="45" dur="500"/>
                                        <p:tgtEl>
                                          <p:spTgt spid="33"/>
                                        </p:tgtEl>
                                        <p:attrNameLst>
                                          <p:attrName>ppt_x</p:attrName>
                                        </p:attrNameLst>
                                      </p:cBhvr>
                                      <p:tavLst>
                                        <p:tav tm="0">
                                          <p:val>
                                            <p:strVal val="ppt_x"/>
                                          </p:val>
                                        </p:tav>
                                        <p:tav tm="100000">
                                          <p:val>
                                            <p:strVal val="ppt_x"/>
                                          </p:val>
                                        </p:tav>
                                      </p:tavLst>
                                    </p:anim>
                                    <p:anim calcmode="lin" valueType="num">
                                      <p:cBhvr additive="base">
                                        <p:cTn id="46" dur="500"/>
                                        <p:tgtEl>
                                          <p:spTgt spid="33"/>
                                        </p:tgtEl>
                                        <p:attrNameLst>
                                          <p:attrName>ppt_y</p:attrName>
                                        </p:attrNameLst>
                                      </p:cBhvr>
                                      <p:tavLst>
                                        <p:tav tm="0">
                                          <p:val>
                                            <p:strVal val="ppt_y"/>
                                          </p:val>
                                        </p:tav>
                                        <p:tav tm="100000">
                                          <p:val>
                                            <p:strVal val="1+ppt_h/2"/>
                                          </p:val>
                                        </p:tav>
                                      </p:tavLst>
                                    </p:anim>
                                    <p:set>
                                      <p:cBhvr>
                                        <p:cTn id="47"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2" grpId="0"/>
      <p:bldP spid="3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1291441"/>
            <a:ext cx="4495800" cy="5109359"/>
          </a:xfrm>
          <a:noFill/>
        </p:spPr>
      </p:pic>
      <p:sp>
        <p:nvSpPr>
          <p:cNvPr id="4" name="Content Placeholder 2"/>
          <p:cNvSpPr txBox="1">
            <a:spLocks/>
          </p:cNvSpPr>
          <p:nvPr/>
        </p:nvSpPr>
        <p:spPr>
          <a:xfrm>
            <a:off x="4399935" y="1291441"/>
            <a:ext cx="4648200" cy="4834954"/>
          </a:xfrm>
          <a:prstGeom prst="rect">
            <a:avLst/>
          </a:prstGeom>
        </p:spPr>
        <p:txBody>
          <a:bodyPr lIns="91577" tIns="45789" rIns="91577" bIns="45789">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5723" indent="-283435" algn="just">
              <a:lnSpc>
                <a:spcPct val="120000"/>
              </a:lnSpc>
              <a:spcBef>
                <a:spcPts val="0"/>
              </a:spcBef>
              <a:buFont typeface="Wingdings 2"/>
              <a:buChar char=""/>
              <a:defRPr/>
            </a:pPr>
            <a:r>
              <a:rPr lang="en-US" sz="2800" dirty="0" smtClean="0">
                <a:latin typeface="Arial Narrow" pitchFamily="34" charset="0"/>
              </a:rPr>
              <a:t>The internal organization of a typical cell </a:t>
            </a:r>
            <a:r>
              <a:rPr lang="en-US" sz="2800" dirty="0" err="1" smtClean="0">
                <a:latin typeface="Arial Narrow" pitchFamily="34" charset="0"/>
              </a:rPr>
              <a:t>C</a:t>
            </a:r>
            <a:r>
              <a:rPr lang="en-US" sz="2800" baseline="-25000" dirty="0" err="1" smtClean="0">
                <a:latin typeface="Arial Narrow" pitchFamily="34" charset="0"/>
              </a:rPr>
              <a:t>ij</a:t>
            </a:r>
            <a:r>
              <a:rPr lang="en-US" sz="2800" dirty="0" smtClean="0">
                <a:latin typeface="Arial Narrow" pitchFamily="34" charset="0"/>
              </a:rPr>
              <a:t> is shown in Fig. </a:t>
            </a:r>
          </a:p>
          <a:p>
            <a:pPr marL="365723" indent="-283435" algn="just">
              <a:lnSpc>
                <a:spcPct val="120000"/>
              </a:lnSpc>
              <a:spcBef>
                <a:spcPts val="0"/>
              </a:spcBef>
              <a:buFont typeface="Wingdings 2"/>
              <a:buChar char=""/>
              <a:defRPr/>
            </a:pPr>
            <a:r>
              <a:rPr lang="en-US" sz="2800" dirty="0" smtClean="0">
                <a:latin typeface="Arial Narrow" pitchFamily="34" charset="0"/>
              </a:rPr>
              <a:t> It consists of a flip-flop storage element </a:t>
            </a:r>
            <a:r>
              <a:rPr lang="en-US" sz="2800" dirty="0" err="1" smtClean="0">
                <a:latin typeface="Arial Narrow" pitchFamily="34" charset="0"/>
              </a:rPr>
              <a:t>F</a:t>
            </a:r>
            <a:r>
              <a:rPr lang="en-US" sz="2800" baseline="-25000" dirty="0" err="1" smtClean="0">
                <a:latin typeface="Arial Narrow" pitchFamily="34" charset="0"/>
              </a:rPr>
              <a:t>ij</a:t>
            </a:r>
            <a:r>
              <a:rPr lang="en-US" sz="2800" dirty="0" smtClean="0">
                <a:latin typeface="Arial Narrow" pitchFamily="34" charset="0"/>
              </a:rPr>
              <a:t> and the circuits for reading, writing, and matching the cell.</a:t>
            </a:r>
          </a:p>
          <a:p>
            <a:pPr marL="365723" indent="-283435" algn="just">
              <a:lnSpc>
                <a:spcPct val="120000"/>
              </a:lnSpc>
              <a:spcBef>
                <a:spcPts val="0"/>
              </a:spcBef>
              <a:buFont typeface="Wingdings 2"/>
              <a:buChar char=""/>
              <a:defRPr/>
            </a:pPr>
            <a:r>
              <a:rPr lang="en-US" sz="2800" dirty="0" smtClean="0">
                <a:latin typeface="Arial Narrow" pitchFamily="34" charset="0"/>
              </a:rPr>
              <a:t> The input bit is transferred into the storage cell during a write operation. The bit stored is read out during a read operation. </a:t>
            </a:r>
          </a:p>
          <a:p>
            <a:pPr marL="365723" indent="-283435" algn="just">
              <a:lnSpc>
                <a:spcPct val="120000"/>
              </a:lnSpc>
              <a:spcBef>
                <a:spcPts val="0"/>
              </a:spcBef>
              <a:buFont typeface="Wingdings 2"/>
              <a:buChar char=""/>
              <a:defRPr/>
            </a:pPr>
            <a:r>
              <a:rPr lang="en-US" sz="2800" dirty="0" smtClean="0">
                <a:latin typeface="Arial Narrow" pitchFamily="34" charset="0"/>
              </a:rPr>
              <a:t>The match logic compares the content of the storage cell with the corresponding unmasked bit of the argument and provides an output for the decision logic that sets the bit in M, .</a:t>
            </a:r>
          </a:p>
        </p:txBody>
      </p:sp>
      <p:sp>
        <p:nvSpPr>
          <p:cNvPr id="6" name="Title 1"/>
          <p:cNvSpPr>
            <a:spLocks noGrp="1"/>
          </p:cNvSpPr>
          <p:nvPr>
            <p:ph type="title"/>
          </p:nvPr>
        </p:nvSpPr>
        <p:spPr>
          <a:xfrm>
            <a:off x="902110" y="9832"/>
            <a:ext cx="8229600" cy="1143000"/>
          </a:xfrm>
        </p:spPr>
        <p:txBody>
          <a:bodyPr lIns="91577" tIns="45789" rIns="91577" bIns="45789"/>
          <a:lstStyle/>
          <a:p>
            <a:pPr>
              <a:defRPr/>
            </a:pPr>
            <a:r>
              <a:rPr lang="en-US" sz="3600" b="1" dirty="0" smtClean="0">
                <a:solidFill>
                  <a:srgbClr val="006600"/>
                </a:solidFill>
                <a:latin typeface="Arial Narrow" pitchFamily="34" charset="0"/>
                <a:ea typeface="+mn-ea"/>
                <a:cs typeface="+mn-cs"/>
              </a:rPr>
              <a:t>ONE CELL OF ASSOCIATIVE MEMORY</a:t>
            </a:r>
            <a:endParaRPr lang="en-US" sz="3600" b="1" dirty="0">
              <a:solidFill>
                <a:srgbClr val="006600"/>
              </a:solidFill>
              <a:latin typeface="Arial Narrow" pitchFamily="34" charset="0"/>
              <a:ea typeface="+mn-ea"/>
              <a:cs typeface="+mn-cs"/>
            </a:endParaRPr>
          </a:p>
        </p:txBody>
      </p:sp>
      <p:sp>
        <p:nvSpPr>
          <p:cNvPr id="7" name="Rectangle 6"/>
          <p:cNvSpPr/>
          <p:nvPr/>
        </p:nvSpPr>
        <p:spPr>
          <a:xfrm>
            <a:off x="533400" y="1385805"/>
            <a:ext cx="3733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2019300" y="2528183"/>
            <a:ext cx="952500" cy="736749"/>
            <a:chOff x="2019300" y="2528183"/>
            <a:chExt cx="952500" cy="736749"/>
          </a:xfrm>
        </p:grpSpPr>
        <p:sp>
          <p:nvSpPr>
            <p:cNvPr id="8" name="TextBox 7"/>
            <p:cNvSpPr txBox="1"/>
            <p:nvPr/>
          </p:nvSpPr>
          <p:spPr>
            <a:xfrm>
              <a:off x="2590800" y="2895600"/>
              <a:ext cx="381000"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
          <p:nvSpPr>
            <p:cNvPr id="9" name="TextBox 8"/>
            <p:cNvSpPr txBox="1"/>
            <p:nvPr/>
          </p:nvSpPr>
          <p:spPr>
            <a:xfrm>
              <a:off x="2019300" y="2528183"/>
              <a:ext cx="381000" cy="369332"/>
            </a:xfrm>
            <a:prstGeom prst="rect">
              <a:avLst/>
            </a:prstGeom>
            <a:noFill/>
          </p:spPr>
          <p:txBody>
            <a:bodyPr wrap="square" rtlCol="0">
              <a:spAutoFit/>
            </a:bodyPr>
            <a:lstStyle/>
            <a:p>
              <a:r>
                <a:rPr lang="en-US" b="1" dirty="0" smtClean="0">
                  <a:solidFill>
                    <a:srgbClr val="FF0000"/>
                  </a:solidFill>
                </a:rPr>
                <a:t>0</a:t>
              </a:r>
              <a:endParaRPr lang="en-US" b="1" dirty="0">
                <a:solidFill>
                  <a:srgbClr val="FF0000"/>
                </a:solidFill>
              </a:endParaRPr>
            </a:p>
          </p:txBody>
        </p:sp>
      </p:grpSp>
      <p:sp>
        <p:nvSpPr>
          <p:cNvPr id="10" name="TextBox 9"/>
          <p:cNvSpPr txBox="1"/>
          <p:nvPr/>
        </p:nvSpPr>
        <p:spPr>
          <a:xfrm>
            <a:off x="864009" y="2710934"/>
            <a:ext cx="381000"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
        <p:nvSpPr>
          <p:cNvPr id="13" name="TextBox 12"/>
          <p:cNvSpPr txBox="1"/>
          <p:nvPr/>
        </p:nvSpPr>
        <p:spPr>
          <a:xfrm>
            <a:off x="1295400" y="1919205"/>
            <a:ext cx="381000"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grpSp>
        <p:nvGrpSpPr>
          <p:cNvPr id="19" name="Group 18"/>
          <p:cNvGrpSpPr/>
          <p:nvPr/>
        </p:nvGrpSpPr>
        <p:grpSpPr>
          <a:xfrm>
            <a:off x="1485900" y="3735413"/>
            <a:ext cx="1465007" cy="381079"/>
            <a:chOff x="1485900" y="3735413"/>
            <a:chExt cx="1465007" cy="381079"/>
          </a:xfrm>
        </p:grpSpPr>
        <p:sp>
          <p:nvSpPr>
            <p:cNvPr id="14" name="TextBox 13"/>
            <p:cNvSpPr txBox="1"/>
            <p:nvPr/>
          </p:nvSpPr>
          <p:spPr>
            <a:xfrm>
              <a:off x="2569907" y="3735413"/>
              <a:ext cx="381000"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
          <p:nvSpPr>
            <p:cNvPr id="15" name="TextBox 14"/>
            <p:cNvSpPr txBox="1"/>
            <p:nvPr/>
          </p:nvSpPr>
          <p:spPr>
            <a:xfrm>
              <a:off x="1485900" y="3747160"/>
              <a:ext cx="381000" cy="369332"/>
            </a:xfrm>
            <a:prstGeom prst="rect">
              <a:avLst/>
            </a:prstGeom>
            <a:noFill/>
          </p:spPr>
          <p:txBody>
            <a:bodyPr wrap="square" rtlCol="0">
              <a:spAutoFit/>
            </a:bodyPr>
            <a:lstStyle/>
            <a:p>
              <a:r>
                <a:rPr lang="en-US" b="1" dirty="0" smtClean="0">
                  <a:solidFill>
                    <a:srgbClr val="FF0000"/>
                  </a:solidFill>
                </a:rPr>
                <a:t>0</a:t>
              </a:r>
              <a:endParaRPr lang="en-US" b="1" dirty="0">
                <a:solidFill>
                  <a:srgbClr val="FF0000"/>
                </a:solidFill>
              </a:endParaRPr>
            </a:p>
          </p:txBody>
        </p:sp>
      </p:grpSp>
      <p:grpSp>
        <p:nvGrpSpPr>
          <p:cNvPr id="5" name="Group 4"/>
          <p:cNvGrpSpPr/>
          <p:nvPr/>
        </p:nvGrpSpPr>
        <p:grpSpPr>
          <a:xfrm>
            <a:off x="1295400" y="3080266"/>
            <a:ext cx="1394952" cy="553998"/>
            <a:chOff x="1295400" y="3080266"/>
            <a:chExt cx="1394952" cy="553998"/>
          </a:xfrm>
        </p:grpSpPr>
        <p:sp>
          <p:nvSpPr>
            <p:cNvPr id="2" name="TextBox 1"/>
            <p:cNvSpPr txBox="1"/>
            <p:nvPr/>
          </p:nvSpPr>
          <p:spPr>
            <a:xfrm>
              <a:off x="2309352" y="3080266"/>
              <a:ext cx="381000"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
          <p:nvSpPr>
            <p:cNvPr id="12" name="TextBox 11"/>
            <p:cNvSpPr txBox="1"/>
            <p:nvPr/>
          </p:nvSpPr>
          <p:spPr>
            <a:xfrm>
              <a:off x="1295400" y="3264932"/>
              <a:ext cx="381000"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
          <p:nvSpPr>
            <p:cNvPr id="16" name="TextBox 15"/>
            <p:cNvSpPr txBox="1"/>
            <p:nvPr/>
          </p:nvSpPr>
          <p:spPr>
            <a:xfrm>
              <a:off x="1928352" y="3080266"/>
              <a:ext cx="381000" cy="369332"/>
            </a:xfrm>
            <a:prstGeom prst="rect">
              <a:avLst/>
            </a:prstGeom>
            <a:noFill/>
          </p:spPr>
          <p:txBody>
            <a:bodyPr wrap="square" rtlCol="0">
              <a:spAutoFit/>
            </a:bodyPr>
            <a:lstStyle/>
            <a:p>
              <a:r>
                <a:rPr lang="en-US" b="1" dirty="0" smtClean="0">
                  <a:solidFill>
                    <a:srgbClr val="FF0000"/>
                  </a:solidFill>
                </a:rPr>
                <a:t>0</a:t>
              </a:r>
              <a:endParaRPr lang="en-US" b="1" dirty="0">
                <a:solidFill>
                  <a:srgbClr val="FF0000"/>
                </a:solidFill>
              </a:endParaRPr>
            </a:p>
          </p:txBody>
        </p:sp>
      </p:grpSp>
      <p:sp>
        <p:nvSpPr>
          <p:cNvPr id="17" name="TextBox 16"/>
          <p:cNvSpPr txBox="1"/>
          <p:nvPr/>
        </p:nvSpPr>
        <p:spPr>
          <a:xfrm>
            <a:off x="1143000" y="4572000"/>
            <a:ext cx="381000" cy="369332"/>
          </a:xfrm>
          <a:prstGeom prst="rect">
            <a:avLst/>
          </a:prstGeom>
          <a:noFill/>
        </p:spPr>
        <p:txBody>
          <a:bodyPr wrap="square" rtlCol="0">
            <a:spAutoFit/>
          </a:bodyPr>
          <a:lstStyle/>
          <a:p>
            <a:r>
              <a:rPr lang="en-US" b="1" dirty="0" smtClean="0">
                <a:solidFill>
                  <a:srgbClr val="FF0000"/>
                </a:solidFill>
              </a:rPr>
              <a:t>0</a:t>
            </a:r>
            <a:endParaRPr lang="en-US" b="1" dirty="0">
              <a:solidFill>
                <a:srgbClr val="FF0000"/>
              </a:solidFill>
            </a:endParaRPr>
          </a:p>
        </p:txBody>
      </p:sp>
      <p:sp>
        <p:nvSpPr>
          <p:cNvPr id="18" name="TextBox 17"/>
          <p:cNvSpPr txBox="1"/>
          <p:nvPr/>
        </p:nvSpPr>
        <p:spPr>
          <a:xfrm>
            <a:off x="2379407" y="5334000"/>
            <a:ext cx="381000" cy="369332"/>
          </a:xfrm>
          <a:prstGeom prst="rect">
            <a:avLst/>
          </a:prstGeom>
          <a:noFill/>
        </p:spPr>
        <p:txBody>
          <a:bodyPr wrap="square" rtlCol="0">
            <a:spAutoFit/>
          </a:bodyPr>
          <a:lstStyle/>
          <a:p>
            <a:r>
              <a:rPr lang="en-US" b="1" dirty="0" smtClean="0">
                <a:solidFill>
                  <a:srgbClr val="FF0000"/>
                </a:solidFill>
              </a:rPr>
              <a:t>0</a:t>
            </a:r>
            <a:endParaRPr lang="en-US" b="1" dirty="0">
              <a:solidFill>
                <a:srgbClr val="FF0000"/>
              </a:solidFill>
            </a:endParaRPr>
          </a:p>
        </p:txBody>
      </p:sp>
      <p:sp>
        <p:nvSpPr>
          <p:cNvPr id="21" name="TextBox 20"/>
          <p:cNvSpPr txBox="1"/>
          <p:nvPr/>
        </p:nvSpPr>
        <p:spPr>
          <a:xfrm>
            <a:off x="2950907" y="1549873"/>
            <a:ext cx="381000" cy="369332"/>
          </a:xfrm>
          <a:prstGeom prst="rect">
            <a:avLst/>
          </a:prstGeom>
          <a:noFill/>
        </p:spPr>
        <p:txBody>
          <a:bodyPr wrap="square" rtlCol="0">
            <a:spAutoFit/>
          </a:bodyPr>
          <a:lstStyle/>
          <a:p>
            <a:r>
              <a:rPr lang="en-US" b="1" dirty="0" smtClean="0">
                <a:solidFill>
                  <a:srgbClr val="FF0000"/>
                </a:solidFill>
              </a:rPr>
              <a:t>0</a:t>
            </a:r>
            <a:endParaRPr lang="en-US" b="1" dirty="0">
              <a:solidFill>
                <a:srgbClr val="FF0000"/>
              </a:solidFill>
            </a:endParaRPr>
          </a:p>
        </p:txBody>
      </p:sp>
      <p:sp>
        <p:nvSpPr>
          <p:cNvPr id="22" name="TextBox 21"/>
          <p:cNvSpPr txBox="1"/>
          <p:nvPr/>
        </p:nvSpPr>
        <p:spPr>
          <a:xfrm>
            <a:off x="3581400" y="1549873"/>
            <a:ext cx="381000"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
        <p:nvSpPr>
          <p:cNvPr id="23" name="TextBox 22"/>
          <p:cNvSpPr txBox="1"/>
          <p:nvPr/>
        </p:nvSpPr>
        <p:spPr>
          <a:xfrm>
            <a:off x="2713703" y="4580978"/>
            <a:ext cx="381000"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
        <p:nvSpPr>
          <p:cNvPr id="24" name="TextBox 23"/>
          <p:cNvSpPr txBox="1"/>
          <p:nvPr/>
        </p:nvSpPr>
        <p:spPr>
          <a:xfrm>
            <a:off x="4076700" y="4554250"/>
            <a:ext cx="381000" cy="369332"/>
          </a:xfrm>
          <a:prstGeom prst="rect">
            <a:avLst/>
          </a:prstGeom>
          <a:noFill/>
        </p:spPr>
        <p:txBody>
          <a:bodyPr wrap="square" rtlCol="0">
            <a:spAutoFit/>
          </a:bodyPr>
          <a:lstStyle/>
          <a:p>
            <a:r>
              <a:rPr lang="en-US" b="1" dirty="0" smtClean="0">
                <a:solidFill>
                  <a:srgbClr val="FF0000"/>
                </a:solidFill>
              </a:rPr>
              <a:t>0</a:t>
            </a:r>
            <a:endParaRPr lang="en-US" b="1" dirty="0">
              <a:solidFill>
                <a:srgbClr val="FF0000"/>
              </a:solidFill>
            </a:endParaRPr>
          </a:p>
        </p:txBody>
      </p:sp>
    </p:spTree>
    <p:extLst>
      <p:ext uri="{BB962C8B-B14F-4D97-AF65-F5344CB8AC3E}">
        <p14:creationId xmlns:p14="http://schemas.microsoft.com/office/powerpoint/2010/main" val="1032922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randombar(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heel(1)">
                                      <p:cBhvr>
                                        <p:cTn id="32" dur="20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down)">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down)">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down)">
                                      <p:cBhvr>
                                        <p:cTn id="5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7" grpId="0"/>
      <p:bldP spid="18" grpId="0"/>
      <p:bldP spid="21" grpId="0"/>
      <p:bldP spid="22" grpId="0"/>
      <p:bldP spid="23" grpId="0"/>
      <p:bldP spid="2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731425" y="0"/>
            <a:ext cx="8229600" cy="1143000"/>
          </a:xfrm>
        </p:spPr>
        <p:txBody>
          <a:bodyPr lIns="91577" tIns="45789" rIns="91577" bIns="45789"/>
          <a:lstStyle/>
          <a:p>
            <a:pPr>
              <a:defRPr/>
            </a:pPr>
            <a:r>
              <a:rPr lang="en-US" sz="3600" b="1" dirty="0" smtClean="0">
                <a:solidFill>
                  <a:srgbClr val="006600"/>
                </a:solidFill>
                <a:latin typeface="Arial Narrow" pitchFamily="34" charset="0"/>
                <a:ea typeface="+mn-ea"/>
                <a:cs typeface="+mn-cs"/>
              </a:rPr>
              <a:t>MATCH LOGIC</a:t>
            </a:r>
            <a:endParaRPr lang="en-US" sz="3600" b="1" dirty="0">
              <a:solidFill>
                <a:srgbClr val="006600"/>
              </a:solidFill>
              <a:latin typeface="Arial Narrow" pitchFamily="34" charset="0"/>
              <a:ea typeface="+mn-ea"/>
              <a:cs typeface="+mn-cs"/>
            </a:endParaRPr>
          </a:p>
        </p:txBody>
      </p:sp>
      <p:sp>
        <p:nvSpPr>
          <p:cNvPr id="3" name="Content Placeholder 2"/>
          <p:cNvSpPr>
            <a:spLocks noGrp="1"/>
          </p:cNvSpPr>
          <p:nvPr>
            <p:ph idx="1"/>
          </p:nvPr>
        </p:nvSpPr>
        <p:spPr>
          <a:xfrm>
            <a:off x="419683" y="838200"/>
            <a:ext cx="8228328" cy="1984876"/>
          </a:xfrm>
        </p:spPr>
        <p:txBody>
          <a:bodyPr lIns="91577" tIns="45789" rIns="91577" bIns="45789" rtlCol="0">
            <a:noAutofit/>
          </a:bodyPr>
          <a:lstStyle/>
          <a:p>
            <a:pPr algn="just" defTabSz="914212">
              <a:lnSpc>
                <a:spcPct val="124000"/>
              </a:lnSpc>
              <a:spcBef>
                <a:spcPts val="600"/>
              </a:spcBef>
              <a:defRPr/>
            </a:pPr>
            <a:r>
              <a:rPr lang="en-US" sz="2000" dirty="0">
                <a:latin typeface="Arial Narrow" pitchFamily="34" charset="0"/>
              </a:rPr>
              <a:t>The match logic for each word can be derived from the comparison algorithm for two binary numbers. </a:t>
            </a:r>
          </a:p>
          <a:p>
            <a:pPr algn="just" defTabSz="914212">
              <a:lnSpc>
                <a:spcPct val="124000"/>
              </a:lnSpc>
              <a:spcBef>
                <a:spcPts val="600"/>
              </a:spcBef>
              <a:defRPr/>
            </a:pPr>
            <a:r>
              <a:rPr lang="en-US" sz="2000" dirty="0">
                <a:latin typeface="Arial Narrow" pitchFamily="34" charset="0"/>
              </a:rPr>
              <a:t>First, we </a:t>
            </a:r>
            <a:r>
              <a:rPr lang="en-US" sz="2000" b="1" dirty="0">
                <a:latin typeface="Arial Narrow" pitchFamily="34" charset="0"/>
              </a:rPr>
              <a:t>neglect the key bits </a:t>
            </a:r>
            <a:r>
              <a:rPr lang="en-US" sz="2000" dirty="0">
                <a:latin typeface="Arial Narrow" pitchFamily="34" charset="0"/>
              </a:rPr>
              <a:t>and compare the argument in A with the bits stored in the cells of the words.</a:t>
            </a:r>
          </a:p>
          <a:p>
            <a:pPr algn="just" defTabSz="914212">
              <a:lnSpc>
                <a:spcPct val="124000"/>
              </a:lnSpc>
              <a:spcBef>
                <a:spcPts val="600"/>
              </a:spcBef>
              <a:defRPr/>
            </a:pPr>
            <a:r>
              <a:rPr lang="en-US" sz="2000" b="1" dirty="0">
                <a:solidFill>
                  <a:srgbClr val="C00000"/>
                </a:solidFill>
                <a:latin typeface="Arial Narrow" pitchFamily="34" charset="0"/>
              </a:rPr>
              <a:t> Word </a:t>
            </a:r>
            <a:r>
              <a:rPr lang="en-US" sz="2000" b="1" dirty="0" err="1">
                <a:solidFill>
                  <a:srgbClr val="C00000"/>
                </a:solidFill>
                <a:latin typeface="Arial Narrow" pitchFamily="34" charset="0"/>
              </a:rPr>
              <a:t>i</a:t>
            </a:r>
            <a:r>
              <a:rPr lang="en-US" sz="2000" b="1" dirty="0">
                <a:solidFill>
                  <a:srgbClr val="C00000"/>
                </a:solidFill>
                <a:latin typeface="Arial Narrow" pitchFamily="34" charset="0"/>
              </a:rPr>
              <a:t> is equal to the argument in A if </a:t>
            </a:r>
            <a:r>
              <a:rPr lang="en-US" sz="2000" b="1" dirty="0" err="1">
                <a:solidFill>
                  <a:srgbClr val="C00000"/>
                </a:solidFill>
                <a:latin typeface="Arial Narrow" pitchFamily="34" charset="0"/>
              </a:rPr>
              <a:t>Aj</a:t>
            </a:r>
            <a:r>
              <a:rPr lang="en-US" sz="2000" b="1" dirty="0">
                <a:solidFill>
                  <a:srgbClr val="C00000"/>
                </a:solidFill>
                <a:latin typeface="Arial Narrow" pitchFamily="34" charset="0"/>
              </a:rPr>
              <a:t> = </a:t>
            </a:r>
            <a:r>
              <a:rPr lang="en-US" sz="2000" b="1" dirty="0" err="1">
                <a:solidFill>
                  <a:srgbClr val="C00000"/>
                </a:solidFill>
                <a:latin typeface="Arial Narrow" pitchFamily="34" charset="0"/>
              </a:rPr>
              <a:t>Fij</a:t>
            </a:r>
            <a:r>
              <a:rPr lang="en-US" sz="2000" b="1" dirty="0">
                <a:solidFill>
                  <a:srgbClr val="C00000"/>
                </a:solidFill>
                <a:latin typeface="Arial Narrow" pitchFamily="34" charset="0"/>
              </a:rPr>
              <a:t> for j = 1, 2, . . . , n . </a:t>
            </a:r>
          </a:p>
          <a:p>
            <a:pPr algn="just" defTabSz="914212">
              <a:lnSpc>
                <a:spcPct val="124000"/>
              </a:lnSpc>
              <a:spcBef>
                <a:spcPts val="600"/>
              </a:spcBef>
              <a:defRPr/>
            </a:pPr>
            <a:r>
              <a:rPr lang="en-US" sz="2000" dirty="0">
                <a:solidFill>
                  <a:srgbClr val="C00000"/>
                </a:solidFill>
                <a:latin typeface="Arial Narrow" pitchFamily="34" charset="0"/>
              </a:rPr>
              <a:t>Two bits are equal if they are both 1 or both 0</a:t>
            </a:r>
            <a:r>
              <a:rPr lang="en-US" sz="2000" dirty="0">
                <a:latin typeface="Arial Narrow" pitchFamily="34" charset="0"/>
              </a:rPr>
              <a:t>. The equality of two bits can be expressed logically by the Boolean function</a:t>
            </a:r>
          </a:p>
          <a:p>
            <a:pPr marL="0" indent="0" algn="just" defTabSz="914212">
              <a:spcBef>
                <a:spcPts val="600"/>
              </a:spcBef>
              <a:buNone/>
              <a:defRPr/>
            </a:pPr>
            <a:endParaRPr lang="en-US" sz="2200" dirty="0">
              <a:latin typeface="Arial Narrow" pitchFamily="34" charset="0"/>
            </a:endParaRPr>
          </a:p>
        </p:txBody>
      </p:sp>
      <p:pic>
        <p:nvPicPr>
          <p:cNvPr id="573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0355" y="3886200"/>
            <a:ext cx="2045954" cy="33399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9157" name="Rectangle 5"/>
          <p:cNvSpPr>
            <a:spLocks noChangeArrowheads="1"/>
          </p:cNvSpPr>
          <p:nvPr/>
        </p:nvSpPr>
        <p:spPr bwMode="auto">
          <a:xfrm>
            <a:off x="454868" y="4253641"/>
            <a:ext cx="8012128" cy="2154575"/>
          </a:xfrm>
          <a:prstGeom prst="rect">
            <a:avLst/>
          </a:prstGeom>
          <a:noFill/>
          <a:ln w="9525">
            <a:noFill/>
            <a:miter lim="800000"/>
            <a:headEnd/>
            <a:tailEnd/>
          </a:ln>
        </p:spPr>
        <p:txBody>
          <a:bodyPr lIns="91577" tIns="45789" rIns="91577" bIns="45789">
            <a:spAutoFit/>
          </a:bodyPr>
          <a:lstStyle/>
          <a:p>
            <a:pPr marL="342900" indent="-342900" algn="just" defTabSz="914212">
              <a:lnSpc>
                <a:spcPct val="124000"/>
              </a:lnSpc>
              <a:spcBef>
                <a:spcPts val="600"/>
              </a:spcBef>
              <a:buFont typeface="Arial" pitchFamily="34" charset="0"/>
              <a:buChar char="•"/>
              <a:defRPr/>
            </a:pPr>
            <a:r>
              <a:rPr lang="en-US" sz="2000" dirty="0">
                <a:latin typeface="Arial Narrow" pitchFamily="34" charset="0"/>
              </a:rPr>
              <a:t>where </a:t>
            </a:r>
            <a:r>
              <a:rPr lang="en-US" sz="2000" dirty="0" smtClean="0">
                <a:latin typeface="Arial Narrow" pitchFamily="34" charset="0"/>
              </a:rPr>
              <a:t>x</a:t>
            </a:r>
            <a:r>
              <a:rPr lang="en-US" sz="2000" baseline="-25000" dirty="0" smtClean="0">
                <a:latin typeface="Arial Narrow" pitchFamily="34" charset="0"/>
              </a:rPr>
              <a:t>j</a:t>
            </a:r>
            <a:r>
              <a:rPr lang="en-US" sz="2000" dirty="0" smtClean="0">
                <a:latin typeface="Arial Narrow" pitchFamily="34" charset="0"/>
              </a:rPr>
              <a:t>= </a:t>
            </a:r>
            <a:r>
              <a:rPr lang="en-US" sz="2000" dirty="0">
                <a:latin typeface="Arial Narrow" pitchFamily="34" charset="0"/>
              </a:rPr>
              <a:t>1 if the pair of bits in position j are equal; </a:t>
            </a:r>
            <a:r>
              <a:rPr lang="en-US" sz="2000" dirty="0" smtClean="0">
                <a:latin typeface="Arial Narrow" pitchFamily="34" charset="0"/>
              </a:rPr>
              <a:t>otherwise</a:t>
            </a:r>
            <a:r>
              <a:rPr lang="en-US" sz="2000" dirty="0">
                <a:latin typeface="Arial Narrow" pitchFamily="34" charset="0"/>
              </a:rPr>
              <a:t> x</a:t>
            </a:r>
            <a:r>
              <a:rPr lang="en-US" sz="2000" baseline="-25000" dirty="0">
                <a:latin typeface="Arial Narrow" pitchFamily="34" charset="0"/>
              </a:rPr>
              <a:t>j </a:t>
            </a:r>
            <a:r>
              <a:rPr lang="en-US" sz="2000" dirty="0" smtClean="0">
                <a:latin typeface="Arial Narrow" pitchFamily="34" charset="0"/>
              </a:rPr>
              <a:t>= </a:t>
            </a:r>
            <a:r>
              <a:rPr lang="en-US" sz="2000" dirty="0">
                <a:latin typeface="Arial Narrow" pitchFamily="34" charset="0"/>
              </a:rPr>
              <a:t>0.</a:t>
            </a:r>
          </a:p>
          <a:p>
            <a:pPr marL="342900" indent="-342900" algn="just" defTabSz="914212">
              <a:lnSpc>
                <a:spcPct val="124000"/>
              </a:lnSpc>
              <a:spcBef>
                <a:spcPts val="600"/>
              </a:spcBef>
              <a:buFont typeface="Arial" pitchFamily="34" charset="0"/>
              <a:buChar char="•"/>
              <a:defRPr/>
            </a:pPr>
            <a:r>
              <a:rPr lang="en-US" sz="2000" b="1" dirty="0">
                <a:solidFill>
                  <a:srgbClr val="C00000"/>
                </a:solidFill>
                <a:latin typeface="Arial Narrow" pitchFamily="34" charset="0"/>
              </a:rPr>
              <a:t>For a word </a:t>
            </a:r>
            <a:r>
              <a:rPr lang="en-US" sz="2000" b="1" dirty="0" err="1">
                <a:solidFill>
                  <a:srgbClr val="C00000"/>
                </a:solidFill>
                <a:latin typeface="Arial Narrow" pitchFamily="34" charset="0"/>
              </a:rPr>
              <a:t>i</a:t>
            </a:r>
            <a:r>
              <a:rPr lang="en-US" sz="2000" b="1" dirty="0">
                <a:solidFill>
                  <a:srgbClr val="C00000"/>
                </a:solidFill>
                <a:latin typeface="Arial Narrow" pitchFamily="34" charset="0"/>
              </a:rPr>
              <a:t> to be equal to the argument in A we must have all x</a:t>
            </a:r>
            <a:r>
              <a:rPr lang="en-US" sz="2000" b="1" baseline="-25000" dirty="0">
                <a:solidFill>
                  <a:srgbClr val="C00000"/>
                </a:solidFill>
                <a:latin typeface="Arial Narrow" pitchFamily="34" charset="0"/>
              </a:rPr>
              <a:t>j</a:t>
            </a:r>
            <a:r>
              <a:rPr lang="en-US" sz="2000" b="1" dirty="0" smtClean="0">
                <a:solidFill>
                  <a:srgbClr val="C00000"/>
                </a:solidFill>
                <a:latin typeface="Arial Narrow" pitchFamily="34" charset="0"/>
              </a:rPr>
              <a:t> </a:t>
            </a:r>
            <a:r>
              <a:rPr lang="en-US" sz="2000" b="1" dirty="0">
                <a:solidFill>
                  <a:srgbClr val="C00000"/>
                </a:solidFill>
                <a:latin typeface="Arial Narrow" pitchFamily="34" charset="0"/>
              </a:rPr>
              <a:t>variables equal to 1.</a:t>
            </a:r>
          </a:p>
          <a:p>
            <a:pPr marL="342900" indent="-342900" algn="just" defTabSz="914212">
              <a:lnSpc>
                <a:spcPct val="124000"/>
              </a:lnSpc>
              <a:spcBef>
                <a:spcPts val="600"/>
              </a:spcBef>
              <a:buFont typeface="Arial" pitchFamily="34" charset="0"/>
              <a:buChar char="•"/>
              <a:defRPr/>
            </a:pPr>
            <a:r>
              <a:rPr lang="en-US" sz="2000" dirty="0">
                <a:latin typeface="Arial Narrow" pitchFamily="34" charset="0"/>
              </a:rPr>
              <a:t>This is the condition for setting the corresponding match bit M, to 1. The Boolean function for this condition is</a:t>
            </a:r>
          </a:p>
        </p:txBody>
      </p:sp>
      <p:pic>
        <p:nvPicPr>
          <p:cNvPr id="573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6327951"/>
            <a:ext cx="2368665" cy="45804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629400" y="3310458"/>
            <a:ext cx="2066196" cy="1015663"/>
          </a:xfrm>
          <a:prstGeom prst="rect">
            <a:avLst/>
          </a:prstGeom>
          <a:noFill/>
        </p:spPr>
        <p:txBody>
          <a:bodyPr wrap="square" rtlCol="0">
            <a:spAutoFit/>
          </a:bodyPr>
          <a:lstStyle/>
          <a:p>
            <a:r>
              <a:rPr lang="en-US" sz="2000" b="1" dirty="0" smtClean="0">
                <a:solidFill>
                  <a:schemeClr val="tx2">
                    <a:lumMod val="75000"/>
                  </a:schemeClr>
                </a:solidFill>
              </a:rPr>
              <a:t>If A</a:t>
            </a:r>
            <a:r>
              <a:rPr lang="en-US" sz="2000" b="1" baseline="-25000" dirty="0">
                <a:solidFill>
                  <a:schemeClr val="tx2">
                    <a:lumMod val="75000"/>
                  </a:schemeClr>
                </a:solidFill>
              </a:rPr>
              <a:t>1</a:t>
            </a:r>
            <a:r>
              <a:rPr lang="en-US" sz="2000" b="1" dirty="0" smtClean="0">
                <a:solidFill>
                  <a:schemeClr val="tx2">
                    <a:lumMod val="75000"/>
                  </a:schemeClr>
                </a:solidFill>
              </a:rPr>
              <a:t>=1 F</a:t>
            </a:r>
            <a:r>
              <a:rPr lang="en-US" sz="2000" b="1" baseline="-25000" dirty="0" smtClean="0">
                <a:solidFill>
                  <a:schemeClr val="tx2">
                    <a:lumMod val="75000"/>
                  </a:schemeClr>
                </a:solidFill>
              </a:rPr>
              <a:t>11</a:t>
            </a:r>
            <a:r>
              <a:rPr lang="en-US" sz="2000" b="1" dirty="0" smtClean="0">
                <a:solidFill>
                  <a:schemeClr val="tx2">
                    <a:lumMod val="75000"/>
                  </a:schemeClr>
                </a:solidFill>
              </a:rPr>
              <a:t>=1</a:t>
            </a:r>
          </a:p>
          <a:p>
            <a:endParaRPr lang="en-US" sz="2000" b="1" dirty="0">
              <a:solidFill>
                <a:schemeClr val="tx2">
                  <a:lumMod val="75000"/>
                </a:schemeClr>
              </a:solidFill>
            </a:endParaRPr>
          </a:p>
          <a:p>
            <a:r>
              <a:rPr lang="en-US" sz="2000" b="1" dirty="0" smtClean="0">
                <a:solidFill>
                  <a:schemeClr val="tx2">
                    <a:lumMod val="75000"/>
                  </a:schemeClr>
                </a:solidFill>
              </a:rPr>
              <a:t>x</a:t>
            </a:r>
            <a:r>
              <a:rPr lang="en-US" sz="2000" b="1" baseline="-25000" dirty="0">
                <a:solidFill>
                  <a:schemeClr val="tx2">
                    <a:lumMod val="75000"/>
                  </a:schemeClr>
                </a:solidFill>
              </a:rPr>
              <a:t>1</a:t>
            </a:r>
            <a:r>
              <a:rPr lang="en-US" sz="2000" b="1" dirty="0" smtClean="0">
                <a:solidFill>
                  <a:schemeClr val="tx2">
                    <a:lumMod val="75000"/>
                  </a:schemeClr>
                </a:solidFill>
              </a:rPr>
              <a:t>=1*1 + 0*0 =1</a:t>
            </a:r>
            <a:endParaRPr lang="en-US" sz="2000" b="1" dirty="0">
              <a:solidFill>
                <a:schemeClr val="tx2">
                  <a:lumMod val="75000"/>
                </a:schemeClr>
              </a:solidFill>
            </a:endParaRPr>
          </a:p>
        </p:txBody>
      </p:sp>
      <p:sp>
        <p:nvSpPr>
          <p:cNvPr id="8" name="TextBox 7"/>
          <p:cNvSpPr txBox="1"/>
          <p:nvPr/>
        </p:nvSpPr>
        <p:spPr>
          <a:xfrm>
            <a:off x="6781800" y="3462858"/>
            <a:ext cx="2066196" cy="1015663"/>
          </a:xfrm>
          <a:prstGeom prst="rect">
            <a:avLst/>
          </a:prstGeom>
          <a:noFill/>
        </p:spPr>
        <p:txBody>
          <a:bodyPr wrap="square" rtlCol="0">
            <a:spAutoFit/>
          </a:bodyPr>
          <a:lstStyle/>
          <a:p>
            <a:r>
              <a:rPr lang="en-US" sz="2000" b="1" dirty="0" smtClean="0">
                <a:solidFill>
                  <a:schemeClr val="tx2">
                    <a:lumMod val="75000"/>
                  </a:schemeClr>
                </a:solidFill>
              </a:rPr>
              <a:t>If A</a:t>
            </a:r>
            <a:r>
              <a:rPr lang="en-US" sz="2000" b="1" baseline="-25000" dirty="0" smtClean="0">
                <a:solidFill>
                  <a:schemeClr val="tx2">
                    <a:lumMod val="75000"/>
                  </a:schemeClr>
                </a:solidFill>
              </a:rPr>
              <a:t>1</a:t>
            </a:r>
            <a:r>
              <a:rPr lang="en-US" sz="2000" b="1" dirty="0" smtClean="0">
                <a:solidFill>
                  <a:schemeClr val="tx2">
                    <a:lumMod val="75000"/>
                  </a:schemeClr>
                </a:solidFill>
              </a:rPr>
              <a:t>=0 F</a:t>
            </a:r>
            <a:r>
              <a:rPr lang="en-US" sz="2000" b="1" baseline="-25000" dirty="0" smtClean="0">
                <a:solidFill>
                  <a:schemeClr val="tx2">
                    <a:lumMod val="75000"/>
                  </a:schemeClr>
                </a:solidFill>
              </a:rPr>
              <a:t>11</a:t>
            </a:r>
            <a:r>
              <a:rPr lang="en-US" sz="2000" b="1" dirty="0" smtClean="0">
                <a:solidFill>
                  <a:schemeClr val="tx2">
                    <a:lumMod val="75000"/>
                  </a:schemeClr>
                </a:solidFill>
              </a:rPr>
              <a:t>=1</a:t>
            </a:r>
          </a:p>
          <a:p>
            <a:endParaRPr lang="en-US" sz="2000" b="1" dirty="0">
              <a:solidFill>
                <a:schemeClr val="tx2">
                  <a:lumMod val="75000"/>
                </a:schemeClr>
              </a:solidFill>
            </a:endParaRPr>
          </a:p>
          <a:p>
            <a:r>
              <a:rPr lang="en-US" sz="2000" b="1" dirty="0" smtClean="0">
                <a:solidFill>
                  <a:schemeClr val="tx2">
                    <a:lumMod val="75000"/>
                  </a:schemeClr>
                </a:solidFill>
              </a:rPr>
              <a:t>x</a:t>
            </a:r>
            <a:r>
              <a:rPr lang="en-US" sz="2000" b="1" baseline="-25000" dirty="0" smtClean="0">
                <a:solidFill>
                  <a:schemeClr val="tx2">
                    <a:lumMod val="75000"/>
                  </a:schemeClr>
                </a:solidFill>
              </a:rPr>
              <a:t>1</a:t>
            </a:r>
            <a:r>
              <a:rPr lang="en-US" sz="2000" b="1" dirty="0" smtClean="0">
                <a:solidFill>
                  <a:schemeClr val="tx2">
                    <a:lumMod val="75000"/>
                  </a:schemeClr>
                </a:solidFill>
              </a:rPr>
              <a:t>=0*1 + 1*0 =0</a:t>
            </a:r>
            <a:endParaRPr lang="en-US" sz="2000" b="1" dirty="0">
              <a:solidFill>
                <a:schemeClr val="tx2">
                  <a:lumMod val="75000"/>
                </a:schemeClr>
              </a:solidFill>
            </a:endParaRPr>
          </a:p>
        </p:txBody>
      </p:sp>
    </p:spTree>
    <p:extLst>
      <p:ext uri="{BB962C8B-B14F-4D97-AF65-F5344CB8AC3E}">
        <p14:creationId xmlns:p14="http://schemas.microsoft.com/office/powerpoint/2010/main" val="4041528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p:bldP spid="8"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530" y="990600"/>
            <a:ext cx="8228328" cy="1828800"/>
          </a:xfrm>
        </p:spPr>
        <p:txBody>
          <a:bodyPr lIns="91577" tIns="45789" rIns="91577" bIns="45789" rtlCol="0">
            <a:normAutofit fontScale="92500" lnSpcReduction="20000"/>
          </a:bodyPr>
          <a:lstStyle/>
          <a:p>
            <a:pPr algn="just" defTabSz="914212">
              <a:lnSpc>
                <a:spcPct val="124000"/>
              </a:lnSpc>
              <a:spcBef>
                <a:spcPts val="600"/>
              </a:spcBef>
              <a:defRPr/>
            </a:pPr>
            <a:r>
              <a:rPr lang="en-US" sz="2100" dirty="0">
                <a:latin typeface="Arial Narrow" pitchFamily="34" charset="0"/>
              </a:rPr>
              <a:t>We now </a:t>
            </a:r>
            <a:r>
              <a:rPr lang="en-US" sz="2100" b="1" dirty="0">
                <a:latin typeface="Arial Narrow" pitchFamily="34" charset="0"/>
              </a:rPr>
              <a:t>include the key bit </a:t>
            </a:r>
            <a:r>
              <a:rPr lang="en-US" sz="2100" dirty="0">
                <a:solidFill>
                  <a:srgbClr val="C00000"/>
                </a:solidFill>
                <a:latin typeface="Arial Narrow" pitchFamily="34" charset="0"/>
              </a:rPr>
              <a:t>K</a:t>
            </a:r>
            <a:r>
              <a:rPr lang="en-US" sz="2400" baseline="-25000" dirty="0" smtClean="0">
                <a:solidFill>
                  <a:srgbClr val="C00000"/>
                </a:solidFill>
                <a:latin typeface="Arial Narrow" pitchFamily="34" charset="0"/>
              </a:rPr>
              <a:t>j</a:t>
            </a:r>
            <a:r>
              <a:rPr lang="en-US" sz="2100" dirty="0" smtClean="0">
                <a:solidFill>
                  <a:srgbClr val="C00000"/>
                </a:solidFill>
                <a:latin typeface="Arial Narrow" pitchFamily="34" charset="0"/>
              </a:rPr>
              <a:t> </a:t>
            </a:r>
            <a:r>
              <a:rPr lang="en-US" sz="2100" dirty="0">
                <a:solidFill>
                  <a:srgbClr val="C00000"/>
                </a:solidFill>
                <a:latin typeface="Arial Narrow" pitchFamily="34" charset="0"/>
              </a:rPr>
              <a:t>in the comparison logic. </a:t>
            </a:r>
            <a:endParaRPr lang="en-US" sz="2100" dirty="0" smtClean="0">
              <a:solidFill>
                <a:srgbClr val="C00000"/>
              </a:solidFill>
              <a:latin typeface="Arial Narrow" pitchFamily="34" charset="0"/>
            </a:endParaRPr>
          </a:p>
          <a:p>
            <a:pPr algn="just" defTabSz="914212">
              <a:lnSpc>
                <a:spcPct val="124000"/>
              </a:lnSpc>
              <a:spcBef>
                <a:spcPts val="600"/>
              </a:spcBef>
              <a:defRPr/>
            </a:pPr>
            <a:r>
              <a:rPr lang="en-US" sz="2100" dirty="0" smtClean="0">
                <a:latin typeface="Arial Narrow" pitchFamily="34" charset="0"/>
              </a:rPr>
              <a:t>The </a:t>
            </a:r>
            <a:r>
              <a:rPr lang="en-US" sz="2100" dirty="0">
                <a:latin typeface="Arial Narrow" pitchFamily="34" charset="0"/>
              </a:rPr>
              <a:t>requirement is </a:t>
            </a:r>
            <a:r>
              <a:rPr lang="en-US" sz="2000" dirty="0">
                <a:latin typeface="Arial Narrow" pitchFamily="34" charset="0"/>
              </a:rPr>
              <a:t>that if </a:t>
            </a:r>
            <a:r>
              <a:rPr lang="en-US" sz="2000" dirty="0">
                <a:solidFill>
                  <a:srgbClr val="C00000"/>
                </a:solidFill>
                <a:latin typeface="Arial Narrow" pitchFamily="34" charset="0"/>
              </a:rPr>
              <a:t>K</a:t>
            </a:r>
            <a:r>
              <a:rPr lang="en-US" sz="2000" baseline="-25000" dirty="0">
                <a:solidFill>
                  <a:srgbClr val="C00000"/>
                </a:solidFill>
                <a:latin typeface="Arial Narrow" pitchFamily="34" charset="0"/>
              </a:rPr>
              <a:t>j </a:t>
            </a:r>
            <a:r>
              <a:rPr lang="en-US" sz="2000" dirty="0" smtClean="0">
                <a:solidFill>
                  <a:srgbClr val="C00000"/>
                </a:solidFill>
                <a:latin typeface="Arial Narrow" pitchFamily="34" charset="0"/>
              </a:rPr>
              <a:t> </a:t>
            </a:r>
            <a:r>
              <a:rPr lang="en-US" sz="2000" dirty="0">
                <a:solidFill>
                  <a:srgbClr val="C00000"/>
                </a:solidFill>
                <a:latin typeface="Arial Narrow" pitchFamily="34" charset="0"/>
              </a:rPr>
              <a:t>= 0</a:t>
            </a:r>
            <a:r>
              <a:rPr lang="en-US" sz="2000" dirty="0">
                <a:latin typeface="Arial Narrow" pitchFamily="34" charset="0"/>
              </a:rPr>
              <a:t>, the corresponding bits of </a:t>
            </a:r>
            <a:r>
              <a:rPr lang="en-US" sz="2000" dirty="0" err="1">
                <a:solidFill>
                  <a:srgbClr val="C00000"/>
                </a:solidFill>
                <a:latin typeface="Arial Narrow" pitchFamily="34" charset="0"/>
              </a:rPr>
              <a:t>Aj</a:t>
            </a:r>
            <a:r>
              <a:rPr lang="en-US" sz="2000" dirty="0">
                <a:solidFill>
                  <a:srgbClr val="C00000"/>
                </a:solidFill>
                <a:latin typeface="Arial Narrow" pitchFamily="34" charset="0"/>
              </a:rPr>
              <a:t> and </a:t>
            </a:r>
            <a:r>
              <a:rPr lang="en-US" sz="2000" dirty="0" err="1">
                <a:solidFill>
                  <a:srgbClr val="C00000"/>
                </a:solidFill>
                <a:latin typeface="Arial Narrow" pitchFamily="34" charset="0"/>
              </a:rPr>
              <a:t>Fij</a:t>
            </a:r>
            <a:r>
              <a:rPr lang="en-US" sz="2000" dirty="0">
                <a:solidFill>
                  <a:srgbClr val="C00000"/>
                </a:solidFill>
                <a:latin typeface="Arial Narrow" pitchFamily="34" charset="0"/>
              </a:rPr>
              <a:t> need no comparison. </a:t>
            </a:r>
            <a:endParaRPr lang="en-US" sz="2000" dirty="0" smtClean="0">
              <a:solidFill>
                <a:srgbClr val="C00000"/>
              </a:solidFill>
              <a:latin typeface="Arial Narrow" pitchFamily="34" charset="0"/>
            </a:endParaRPr>
          </a:p>
          <a:p>
            <a:pPr algn="just" defTabSz="914212">
              <a:lnSpc>
                <a:spcPct val="124000"/>
              </a:lnSpc>
              <a:spcBef>
                <a:spcPts val="600"/>
              </a:spcBef>
              <a:defRPr/>
            </a:pPr>
            <a:r>
              <a:rPr lang="en-US" sz="2000" dirty="0" smtClean="0">
                <a:latin typeface="Arial Narrow" pitchFamily="34" charset="0"/>
              </a:rPr>
              <a:t>Only </a:t>
            </a:r>
            <a:r>
              <a:rPr lang="en-US" sz="2000" dirty="0">
                <a:latin typeface="Arial Narrow" pitchFamily="34" charset="0"/>
              </a:rPr>
              <a:t>when </a:t>
            </a:r>
            <a:r>
              <a:rPr lang="en-US" sz="2000" dirty="0">
                <a:solidFill>
                  <a:srgbClr val="C00000"/>
                </a:solidFill>
                <a:latin typeface="Arial Narrow" pitchFamily="34" charset="0"/>
              </a:rPr>
              <a:t>K</a:t>
            </a:r>
            <a:r>
              <a:rPr lang="en-US" sz="2000" baseline="-25000" dirty="0">
                <a:solidFill>
                  <a:srgbClr val="C00000"/>
                </a:solidFill>
                <a:latin typeface="Arial Narrow" pitchFamily="34" charset="0"/>
              </a:rPr>
              <a:t>j </a:t>
            </a:r>
            <a:r>
              <a:rPr lang="en-US" sz="2000" dirty="0">
                <a:solidFill>
                  <a:srgbClr val="C00000"/>
                </a:solidFill>
                <a:latin typeface="Arial Narrow" pitchFamily="34" charset="0"/>
              </a:rPr>
              <a:t>= 1 </a:t>
            </a:r>
            <a:r>
              <a:rPr lang="en-US" sz="2000" dirty="0" smtClean="0">
                <a:solidFill>
                  <a:srgbClr val="C00000"/>
                </a:solidFill>
                <a:latin typeface="Arial Narrow" pitchFamily="34" charset="0"/>
              </a:rPr>
              <a:t>they must be </a:t>
            </a:r>
            <a:r>
              <a:rPr lang="en-US" sz="2000" dirty="0">
                <a:solidFill>
                  <a:srgbClr val="C00000"/>
                </a:solidFill>
                <a:latin typeface="Arial Narrow" pitchFamily="34" charset="0"/>
              </a:rPr>
              <a:t>compared. </a:t>
            </a:r>
            <a:endParaRPr lang="en-US" sz="2000" dirty="0" smtClean="0">
              <a:solidFill>
                <a:srgbClr val="C00000"/>
              </a:solidFill>
              <a:latin typeface="Arial Narrow" pitchFamily="34" charset="0"/>
            </a:endParaRPr>
          </a:p>
          <a:p>
            <a:pPr algn="just" defTabSz="914212">
              <a:lnSpc>
                <a:spcPct val="124000"/>
              </a:lnSpc>
              <a:spcBef>
                <a:spcPts val="600"/>
              </a:spcBef>
              <a:defRPr/>
            </a:pPr>
            <a:r>
              <a:rPr lang="en-US" sz="2000" dirty="0" smtClean="0">
                <a:latin typeface="Arial Narrow" pitchFamily="34" charset="0"/>
              </a:rPr>
              <a:t>This </a:t>
            </a:r>
            <a:r>
              <a:rPr lang="en-US" sz="2000" dirty="0">
                <a:latin typeface="Arial Narrow" pitchFamily="34" charset="0"/>
              </a:rPr>
              <a:t>requirement is achieved by </a:t>
            </a:r>
            <a:r>
              <a:rPr lang="en-US" sz="2000" dirty="0" err="1">
                <a:solidFill>
                  <a:srgbClr val="C00000"/>
                </a:solidFill>
                <a:latin typeface="Arial Narrow" pitchFamily="34" charset="0"/>
              </a:rPr>
              <a:t>ORing</a:t>
            </a:r>
            <a:r>
              <a:rPr lang="en-US" sz="2000" dirty="0">
                <a:solidFill>
                  <a:srgbClr val="C00000"/>
                </a:solidFill>
                <a:latin typeface="Arial Narrow" pitchFamily="34" charset="0"/>
              </a:rPr>
              <a:t>  each term with K’</a:t>
            </a:r>
            <a:r>
              <a:rPr lang="en-US" sz="2000" baseline="-25000" dirty="0">
                <a:solidFill>
                  <a:srgbClr val="C00000"/>
                </a:solidFill>
                <a:latin typeface="Arial Narrow" pitchFamily="34" charset="0"/>
              </a:rPr>
              <a:t>j</a:t>
            </a:r>
            <a:r>
              <a:rPr lang="en-US" sz="2000" dirty="0">
                <a:solidFill>
                  <a:srgbClr val="C00000"/>
                </a:solidFill>
                <a:latin typeface="Arial Narrow" pitchFamily="34" charset="0"/>
              </a:rPr>
              <a:t>  </a:t>
            </a:r>
            <a:r>
              <a:rPr lang="en-US" sz="2000" dirty="0">
                <a:latin typeface="Arial Narrow" pitchFamily="34" charset="0"/>
              </a:rPr>
              <a:t>, thus</a:t>
            </a:r>
          </a:p>
        </p:txBody>
      </p:sp>
      <p:pic>
        <p:nvPicPr>
          <p:cNvPr id="583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493" y="3047293"/>
            <a:ext cx="2413177" cy="61073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362881" y="3615940"/>
            <a:ext cx="8546270" cy="1585189"/>
          </a:xfrm>
          <a:prstGeom prst="rect">
            <a:avLst/>
          </a:prstGeom>
        </p:spPr>
        <p:txBody>
          <a:bodyPr lIns="91577" tIns="45789" rIns="91577" bIns="45789">
            <a:spAutoFit/>
          </a:bodyPr>
          <a:lstStyle/>
          <a:p>
            <a:pPr marL="342900" indent="-342900">
              <a:buFont typeface="Arial" pitchFamily="34" charset="0"/>
              <a:buChar char="•"/>
              <a:defRPr/>
            </a:pPr>
            <a:r>
              <a:rPr lang="en-US" sz="1900" dirty="0">
                <a:latin typeface="Arial Narrow" pitchFamily="34" charset="0"/>
              </a:rPr>
              <a:t>When </a:t>
            </a:r>
            <a:r>
              <a:rPr lang="en-US" sz="2000" dirty="0">
                <a:solidFill>
                  <a:srgbClr val="C00000"/>
                </a:solidFill>
                <a:latin typeface="Arial Narrow" pitchFamily="34" charset="0"/>
              </a:rPr>
              <a:t>K</a:t>
            </a:r>
            <a:r>
              <a:rPr lang="en-US" sz="2000" baseline="-25000" dirty="0">
                <a:solidFill>
                  <a:srgbClr val="C00000"/>
                </a:solidFill>
                <a:latin typeface="Arial Narrow" pitchFamily="34" charset="0"/>
              </a:rPr>
              <a:t>j</a:t>
            </a:r>
            <a:r>
              <a:rPr lang="en-US" sz="1900" dirty="0" smtClean="0">
                <a:latin typeface="Arial Narrow" pitchFamily="34" charset="0"/>
              </a:rPr>
              <a:t> </a:t>
            </a:r>
            <a:r>
              <a:rPr lang="en-US" sz="1900" dirty="0">
                <a:latin typeface="Arial Narrow" pitchFamily="34" charset="0"/>
              </a:rPr>
              <a:t>= 1, we have </a:t>
            </a:r>
            <a:r>
              <a:rPr lang="en-US" sz="2000" dirty="0">
                <a:latin typeface="Arial Narrow" pitchFamily="34" charset="0"/>
              </a:rPr>
              <a:t>K’</a:t>
            </a:r>
            <a:r>
              <a:rPr lang="en-US" sz="2000" baseline="-25000" dirty="0">
                <a:latin typeface="Arial Narrow" pitchFamily="34" charset="0"/>
              </a:rPr>
              <a:t>j</a:t>
            </a:r>
            <a:r>
              <a:rPr lang="en-US" sz="2000" dirty="0">
                <a:latin typeface="Arial Narrow" pitchFamily="34" charset="0"/>
              </a:rPr>
              <a:t> </a:t>
            </a:r>
            <a:r>
              <a:rPr lang="en-US" sz="1900" dirty="0" smtClean="0">
                <a:latin typeface="Arial Narrow" pitchFamily="34" charset="0"/>
              </a:rPr>
              <a:t>= </a:t>
            </a:r>
            <a:r>
              <a:rPr lang="en-US" sz="1900" dirty="0">
                <a:latin typeface="Arial Narrow" pitchFamily="34" charset="0"/>
              </a:rPr>
              <a:t>0 and </a:t>
            </a:r>
            <a:r>
              <a:rPr lang="en-US" sz="2000" dirty="0">
                <a:latin typeface="Arial Narrow" pitchFamily="34" charset="0"/>
              </a:rPr>
              <a:t>x</a:t>
            </a:r>
            <a:r>
              <a:rPr lang="en-US" sz="2000" baseline="-25000" dirty="0">
                <a:latin typeface="Arial Narrow" pitchFamily="34" charset="0"/>
              </a:rPr>
              <a:t>j </a:t>
            </a:r>
            <a:r>
              <a:rPr lang="en-US" sz="1900" dirty="0" smtClean="0">
                <a:latin typeface="Arial Narrow" pitchFamily="34" charset="0"/>
              </a:rPr>
              <a:t>+ </a:t>
            </a:r>
            <a:r>
              <a:rPr lang="en-US" sz="1900" dirty="0">
                <a:latin typeface="Arial Narrow" pitchFamily="34" charset="0"/>
              </a:rPr>
              <a:t>0 = </a:t>
            </a:r>
            <a:r>
              <a:rPr lang="en-US" sz="2000" dirty="0">
                <a:latin typeface="Arial Narrow" pitchFamily="34" charset="0"/>
              </a:rPr>
              <a:t>x</a:t>
            </a:r>
            <a:r>
              <a:rPr lang="en-US" sz="2000" baseline="-25000" dirty="0">
                <a:latin typeface="Arial Narrow" pitchFamily="34" charset="0"/>
              </a:rPr>
              <a:t>j</a:t>
            </a:r>
            <a:r>
              <a:rPr lang="en-US" sz="1900" dirty="0" smtClean="0">
                <a:latin typeface="Arial Narrow" pitchFamily="34" charset="0"/>
              </a:rPr>
              <a:t>. </a:t>
            </a:r>
            <a:r>
              <a:rPr lang="en-US" sz="1900" dirty="0">
                <a:latin typeface="Arial Narrow" pitchFamily="34" charset="0"/>
              </a:rPr>
              <a:t>When </a:t>
            </a:r>
            <a:r>
              <a:rPr lang="en-US" sz="2000" dirty="0">
                <a:solidFill>
                  <a:srgbClr val="C00000"/>
                </a:solidFill>
                <a:latin typeface="Arial Narrow" pitchFamily="34" charset="0"/>
              </a:rPr>
              <a:t>K</a:t>
            </a:r>
            <a:r>
              <a:rPr lang="en-US" sz="2000" baseline="-25000" dirty="0">
                <a:solidFill>
                  <a:srgbClr val="C00000"/>
                </a:solidFill>
                <a:latin typeface="Arial Narrow" pitchFamily="34" charset="0"/>
              </a:rPr>
              <a:t>j</a:t>
            </a:r>
            <a:r>
              <a:rPr lang="en-US" sz="2000" dirty="0">
                <a:latin typeface="Arial Narrow" pitchFamily="34" charset="0"/>
              </a:rPr>
              <a:t> </a:t>
            </a:r>
            <a:r>
              <a:rPr lang="en-US" sz="1900" dirty="0" smtClean="0">
                <a:latin typeface="Arial Narrow" pitchFamily="34" charset="0"/>
              </a:rPr>
              <a:t>= </a:t>
            </a:r>
            <a:r>
              <a:rPr lang="en-US" sz="1900" dirty="0">
                <a:latin typeface="Arial Narrow" pitchFamily="34" charset="0"/>
              </a:rPr>
              <a:t>0, then </a:t>
            </a:r>
            <a:r>
              <a:rPr lang="en-US" sz="2000" dirty="0">
                <a:latin typeface="Arial Narrow" pitchFamily="34" charset="0"/>
              </a:rPr>
              <a:t>K’</a:t>
            </a:r>
            <a:r>
              <a:rPr lang="en-US" sz="2000" baseline="-25000" dirty="0">
                <a:latin typeface="Arial Narrow" pitchFamily="34" charset="0"/>
              </a:rPr>
              <a:t>j</a:t>
            </a:r>
            <a:r>
              <a:rPr lang="en-US" sz="2000" dirty="0">
                <a:latin typeface="Arial Narrow" pitchFamily="34" charset="0"/>
              </a:rPr>
              <a:t> </a:t>
            </a:r>
            <a:r>
              <a:rPr lang="en-US" sz="1900" dirty="0" smtClean="0">
                <a:latin typeface="Arial Narrow" pitchFamily="34" charset="0"/>
              </a:rPr>
              <a:t>= </a:t>
            </a:r>
            <a:r>
              <a:rPr lang="en-US" sz="1900" dirty="0">
                <a:latin typeface="Arial Narrow" pitchFamily="34" charset="0"/>
              </a:rPr>
              <a:t>1 and </a:t>
            </a:r>
            <a:r>
              <a:rPr lang="en-US" sz="2000" dirty="0">
                <a:latin typeface="Arial Narrow" pitchFamily="34" charset="0"/>
              </a:rPr>
              <a:t>x</a:t>
            </a:r>
            <a:r>
              <a:rPr lang="en-US" sz="2000" baseline="-25000" dirty="0">
                <a:latin typeface="Arial Narrow" pitchFamily="34" charset="0"/>
              </a:rPr>
              <a:t>j </a:t>
            </a:r>
            <a:r>
              <a:rPr lang="en-US" sz="1900" dirty="0" smtClean="0">
                <a:latin typeface="Arial Narrow" pitchFamily="34" charset="0"/>
              </a:rPr>
              <a:t>+ </a:t>
            </a:r>
            <a:r>
              <a:rPr lang="en-US" sz="1900" dirty="0">
                <a:latin typeface="Arial Narrow" pitchFamily="34" charset="0"/>
              </a:rPr>
              <a:t>1 = 1.  </a:t>
            </a:r>
            <a:endParaRPr lang="en-US" sz="1900" dirty="0" smtClean="0">
              <a:latin typeface="Arial Narrow" pitchFamily="34" charset="0"/>
            </a:endParaRPr>
          </a:p>
          <a:p>
            <a:pPr marL="342900" indent="-342900">
              <a:buFont typeface="Arial" pitchFamily="34" charset="0"/>
              <a:buChar char="•"/>
              <a:defRPr/>
            </a:pPr>
            <a:r>
              <a:rPr lang="en-US" sz="1900" dirty="0" smtClean="0">
                <a:latin typeface="Arial Narrow" pitchFamily="34" charset="0"/>
              </a:rPr>
              <a:t>A </a:t>
            </a:r>
            <a:r>
              <a:rPr lang="en-US" sz="1900" dirty="0">
                <a:solidFill>
                  <a:srgbClr val="C00000"/>
                </a:solidFill>
                <a:latin typeface="Arial Narrow" pitchFamily="34" charset="0"/>
              </a:rPr>
              <a:t>term </a:t>
            </a:r>
            <a:r>
              <a:rPr lang="en-US" sz="1900" dirty="0" smtClean="0">
                <a:solidFill>
                  <a:srgbClr val="C00000"/>
                </a:solidFill>
                <a:latin typeface="Arial Narrow" pitchFamily="34" charset="0"/>
              </a:rPr>
              <a:t>(</a:t>
            </a:r>
            <a:r>
              <a:rPr lang="en-US" sz="2000" dirty="0">
                <a:solidFill>
                  <a:srgbClr val="C00000"/>
                </a:solidFill>
                <a:latin typeface="Arial Narrow" pitchFamily="34" charset="0"/>
              </a:rPr>
              <a:t>x</a:t>
            </a:r>
            <a:r>
              <a:rPr lang="en-US" sz="2000" baseline="-25000" dirty="0">
                <a:solidFill>
                  <a:srgbClr val="C00000"/>
                </a:solidFill>
                <a:latin typeface="Arial Narrow" pitchFamily="34" charset="0"/>
              </a:rPr>
              <a:t>j</a:t>
            </a:r>
            <a:r>
              <a:rPr lang="en-US" sz="1900" dirty="0" smtClean="0">
                <a:solidFill>
                  <a:srgbClr val="C00000"/>
                </a:solidFill>
                <a:latin typeface="Arial Narrow" pitchFamily="34" charset="0"/>
              </a:rPr>
              <a:t> </a:t>
            </a:r>
            <a:r>
              <a:rPr lang="en-US" sz="1900" dirty="0">
                <a:solidFill>
                  <a:srgbClr val="C00000"/>
                </a:solidFill>
                <a:latin typeface="Arial Narrow" pitchFamily="34" charset="0"/>
              </a:rPr>
              <a:t>+ </a:t>
            </a:r>
            <a:r>
              <a:rPr lang="en-US" sz="2000" dirty="0">
                <a:solidFill>
                  <a:srgbClr val="C00000"/>
                </a:solidFill>
                <a:latin typeface="Arial Narrow" pitchFamily="34" charset="0"/>
              </a:rPr>
              <a:t>K’</a:t>
            </a:r>
            <a:r>
              <a:rPr lang="en-US" sz="2000" baseline="-25000" dirty="0">
                <a:solidFill>
                  <a:srgbClr val="C00000"/>
                </a:solidFill>
                <a:latin typeface="Arial Narrow" pitchFamily="34" charset="0"/>
              </a:rPr>
              <a:t>j</a:t>
            </a:r>
            <a:r>
              <a:rPr lang="en-US" sz="2000" dirty="0">
                <a:solidFill>
                  <a:srgbClr val="C00000"/>
                </a:solidFill>
                <a:latin typeface="Arial Narrow" pitchFamily="34" charset="0"/>
              </a:rPr>
              <a:t> </a:t>
            </a:r>
            <a:r>
              <a:rPr lang="en-US" sz="1900" dirty="0" smtClean="0">
                <a:solidFill>
                  <a:srgbClr val="C00000"/>
                </a:solidFill>
                <a:latin typeface="Arial Narrow" pitchFamily="34" charset="0"/>
              </a:rPr>
              <a:t>) </a:t>
            </a:r>
            <a:r>
              <a:rPr lang="en-US" sz="1900" dirty="0">
                <a:solidFill>
                  <a:srgbClr val="C00000"/>
                </a:solidFill>
                <a:latin typeface="Arial Narrow" pitchFamily="34" charset="0"/>
              </a:rPr>
              <a:t>will be in the 1 state if its pair of bits is not compared</a:t>
            </a:r>
            <a:r>
              <a:rPr lang="en-US" sz="1900" dirty="0" smtClean="0">
                <a:solidFill>
                  <a:srgbClr val="C00000"/>
                </a:solidFill>
                <a:latin typeface="Arial Narrow" pitchFamily="34" charset="0"/>
              </a:rPr>
              <a:t>.</a:t>
            </a:r>
          </a:p>
          <a:p>
            <a:pPr marL="342900" indent="-342900" algn="just">
              <a:buFont typeface="Arial" pitchFamily="34" charset="0"/>
              <a:buChar char="•"/>
              <a:defRPr/>
            </a:pPr>
            <a:r>
              <a:rPr lang="en-US" sz="1900" dirty="0">
                <a:latin typeface="Arial Narrow" pitchFamily="34" charset="0"/>
              </a:rPr>
              <a:t>The match logic for word </a:t>
            </a:r>
            <a:r>
              <a:rPr lang="en-US" sz="1900" dirty="0" err="1">
                <a:latin typeface="Arial Narrow" pitchFamily="34" charset="0"/>
              </a:rPr>
              <a:t>i</a:t>
            </a:r>
            <a:r>
              <a:rPr lang="en-US" sz="1900" dirty="0">
                <a:latin typeface="Arial Narrow" pitchFamily="34" charset="0"/>
              </a:rPr>
              <a:t> in an associative memory can now be </a:t>
            </a:r>
            <a:r>
              <a:rPr lang="en-US" sz="1900" dirty="0" smtClean="0">
                <a:latin typeface="Arial Narrow" pitchFamily="34" charset="0"/>
              </a:rPr>
              <a:t>expressed by </a:t>
            </a:r>
            <a:r>
              <a:rPr lang="en-US" sz="1900" dirty="0">
                <a:latin typeface="Arial Narrow" pitchFamily="34" charset="0"/>
              </a:rPr>
              <a:t>the following Boolean function:</a:t>
            </a:r>
          </a:p>
          <a:p>
            <a:pPr algn="just">
              <a:defRPr/>
            </a:pPr>
            <a:endParaRPr lang="en-US" sz="1900" dirty="0">
              <a:solidFill>
                <a:srgbClr val="C00000"/>
              </a:solidFill>
              <a:latin typeface="Arial Narrow" pitchFamily="34" charset="0"/>
            </a:endParaRPr>
          </a:p>
        </p:txBody>
      </p:sp>
      <p:pic>
        <p:nvPicPr>
          <p:cNvPr id="583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895763"/>
            <a:ext cx="5722949" cy="61073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7"/>
          <p:cNvSpPr/>
          <p:nvPr/>
        </p:nvSpPr>
        <p:spPr>
          <a:xfrm>
            <a:off x="298865" y="5687432"/>
            <a:ext cx="8393658" cy="1000413"/>
          </a:xfrm>
          <a:prstGeom prst="rect">
            <a:avLst/>
          </a:prstGeom>
        </p:spPr>
        <p:txBody>
          <a:bodyPr lIns="91577" tIns="45789" rIns="91577" bIns="45789">
            <a:spAutoFit/>
          </a:bodyPr>
          <a:lstStyle/>
          <a:p>
            <a:pPr marL="342900" indent="-342900" algn="just">
              <a:buFont typeface="Arial" pitchFamily="34" charset="0"/>
              <a:buChar char="•"/>
              <a:defRPr/>
            </a:pPr>
            <a:r>
              <a:rPr lang="en-US" sz="1900" dirty="0">
                <a:latin typeface="Arial Narrow" pitchFamily="34" charset="0"/>
              </a:rPr>
              <a:t>Each term in the expression will be equal to 1 if its corresponding </a:t>
            </a:r>
            <a:r>
              <a:rPr lang="en-US" sz="2000" dirty="0">
                <a:latin typeface="Arial Narrow" pitchFamily="34" charset="0"/>
              </a:rPr>
              <a:t>K</a:t>
            </a:r>
            <a:r>
              <a:rPr lang="en-US" sz="2000" baseline="-25000" dirty="0">
                <a:latin typeface="Arial Narrow" pitchFamily="34" charset="0"/>
              </a:rPr>
              <a:t>j </a:t>
            </a:r>
            <a:r>
              <a:rPr lang="en-US" sz="1900" dirty="0" smtClean="0">
                <a:latin typeface="Arial Narrow" pitchFamily="34" charset="0"/>
              </a:rPr>
              <a:t>= </a:t>
            </a:r>
            <a:r>
              <a:rPr lang="en-US" sz="1900" dirty="0">
                <a:latin typeface="Arial Narrow" pitchFamily="34" charset="0"/>
              </a:rPr>
              <a:t>0. </a:t>
            </a:r>
            <a:endParaRPr lang="en-US" sz="1900" dirty="0" smtClean="0">
              <a:latin typeface="Arial Narrow" pitchFamily="34" charset="0"/>
            </a:endParaRPr>
          </a:p>
          <a:p>
            <a:pPr marL="342900" indent="-342900" algn="just">
              <a:buFont typeface="Arial" pitchFamily="34" charset="0"/>
              <a:buChar char="•"/>
              <a:defRPr/>
            </a:pPr>
            <a:r>
              <a:rPr lang="en-US" sz="1900" dirty="0" smtClean="0">
                <a:latin typeface="Arial Narrow" pitchFamily="34" charset="0"/>
              </a:rPr>
              <a:t>If </a:t>
            </a:r>
            <a:r>
              <a:rPr lang="en-US" sz="2000" dirty="0" smtClean="0">
                <a:latin typeface="Arial Narrow" pitchFamily="34" charset="0"/>
              </a:rPr>
              <a:t>K</a:t>
            </a:r>
            <a:r>
              <a:rPr lang="en-US" sz="2000" baseline="-25000" dirty="0" smtClean="0">
                <a:latin typeface="Arial Narrow" pitchFamily="34" charset="0"/>
              </a:rPr>
              <a:t>j</a:t>
            </a:r>
            <a:r>
              <a:rPr lang="en-US" sz="1900" dirty="0" smtClean="0">
                <a:latin typeface="Arial Narrow" pitchFamily="34" charset="0"/>
              </a:rPr>
              <a:t> </a:t>
            </a:r>
            <a:r>
              <a:rPr lang="en-US" sz="1900" dirty="0">
                <a:latin typeface="Arial Narrow" pitchFamily="34" charset="0"/>
              </a:rPr>
              <a:t>= 1, the term will be either 0 or 1 depending on the value of </a:t>
            </a:r>
            <a:r>
              <a:rPr lang="en-US" sz="2000" dirty="0">
                <a:latin typeface="Arial Narrow" pitchFamily="34" charset="0"/>
              </a:rPr>
              <a:t>x</a:t>
            </a:r>
            <a:r>
              <a:rPr lang="en-US" sz="2000" baseline="-25000" dirty="0">
                <a:latin typeface="Arial Narrow" pitchFamily="34" charset="0"/>
              </a:rPr>
              <a:t>j</a:t>
            </a:r>
            <a:r>
              <a:rPr lang="en-US" sz="1900" dirty="0" smtClean="0">
                <a:latin typeface="Arial Narrow" pitchFamily="34" charset="0"/>
              </a:rPr>
              <a:t>. </a:t>
            </a:r>
          </a:p>
          <a:p>
            <a:pPr marL="342900" indent="-342900" algn="just">
              <a:buFont typeface="Arial" pitchFamily="34" charset="0"/>
              <a:buChar char="•"/>
              <a:defRPr/>
            </a:pPr>
            <a:r>
              <a:rPr lang="en-US" sz="1900" dirty="0" smtClean="0">
                <a:latin typeface="Arial Narrow" pitchFamily="34" charset="0"/>
              </a:rPr>
              <a:t>A </a:t>
            </a:r>
            <a:r>
              <a:rPr lang="en-US" sz="1900" dirty="0">
                <a:latin typeface="Arial Narrow" pitchFamily="34" charset="0"/>
              </a:rPr>
              <a:t>match will occur and Mi will be equal to 1 if all terms are equal to 1 .</a:t>
            </a:r>
          </a:p>
        </p:txBody>
      </p:sp>
      <p:sp>
        <p:nvSpPr>
          <p:cNvPr id="9" name="Title 1"/>
          <p:cNvSpPr>
            <a:spLocks noGrp="1"/>
          </p:cNvSpPr>
          <p:nvPr>
            <p:ph type="title"/>
          </p:nvPr>
        </p:nvSpPr>
        <p:spPr>
          <a:xfrm>
            <a:off x="914400" y="34413"/>
            <a:ext cx="8229600" cy="715962"/>
          </a:xfrm>
        </p:spPr>
        <p:txBody>
          <a:bodyPr lIns="91577" tIns="45789" rIns="91577" bIns="45789"/>
          <a:lstStyle/>
          <a:p>
            <a:pPr>
              <a:defRPr/>
            </a:pPr>
            <a:r>
              <a:rPr lang="en-US" sz="3600" b="1" dirty="0" smtClean="0">
                <a:solidFill>
                  <a:srgbClr val="006600"/>
                </a:solidFill>
                <a:latin typeface="Arial Narrow" pitchFamily="34" charset="0"/>
                <a:ea typeface="+mn-ea"/>
                <a:cs typeface="+mn-cs"/>
              </a:rPr>
              <a:t>MATCH LOGIC CONTD.</a:t>
            </a:r>
            <a:endParaRPr lang="en-US" sz="3600" b="1" dirty="0">
              <a:solidFill>
                <a:srgbClr val="006600"/>
              </a:solidFill>
              <a:latin typeface="Arial Narrow" pitchFamily="34" charset="0"/>
              <a:ea typeface="+mn-ea"/>
              <a:cs typeface="+mn-cs"/>
            </a:endParaRPr>
          </a:p>
        </p:txBody>
      </p:sp>
    </p:spTree>
    <p:extLst>
      <p:ext uri="{BB962C8B-B14F-4D97-AF65-F5344CB8AC3E}">
        <p14:creationId xmlns:p14="http://schemas.microsoft.com/office/powerpoint/2010/main" val="2122534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Content Placeholder 2"/>
          <p:cNvSpPr>
            <a:spLocks noGrp="1"/>
          </p:cNvSpPr>
          <p:nvPr>
            <p:ph idx="1"/>
          </p:nvPr>
        </p:nvSpPr>
        <p:spPr>
          <a:xfrm>
            <a:off x="530669" y="2939117"/>
            <a:ext cx="4571364" cy="1599988"/>
          </a:xfrm>
        </p:spPr>
        <p:txBody>
          <a:bodyPr lIns="91577" tIns="45789" rIns="91577" bIns="45789"/>
          <a:lstStyle/>
          <a:p>
            <a:pPr algn="just" defTabSz="914212">
              <a:lnSpc>
                <a:spcPct val="130000"/>
              </a:lnSpc>
              <a:spcBef>
                <a:spcPts val="600"/>
              </a:spcBef>
              <a:defRPr/>
            </a:pPr>
            <a:r>
              <a:rPr lang="en-US" sz="2000" dirty="0">
                <a:latin typeface="Arial Narrow" pitchFamily="34" charset="0"/>
              </a:rPr>
              <a:t>If we substitute the original definition of xj, the Boolean function above can be expressed as follows:</a:t>
            </a:r>
          </a:p>
          <a:p>
            <a:pPr marL="0" indent="0" eaLnBrk="1" hangingPunct="1">
              <a:lnSpc>
                <a:spcPct val="130000"/>
              </a:lnSpc>
              <a:buNone/>
            </a:pPr>
            <a:endParaRPr lang="en-US" sz="2000" dirty="0" smtClean="0"/>
          </a:p>
        </p:txBody>
      </p:sp>
      <p:sp>
        <p:nvSpPr>
          <p:cNvPr id="51205" name="Rectangle 6"/>
          <p:cNvSpPr>
            <a:spLocks noChangeArrowheads="1"/>
          </p:cNvSpPr>
          <p:nvPr/>
        </p:nvSpPr>
        <p:spPr bwMode="auto">
          <a:xfrm>
            <a:off x="543232" y="5131936"/>
            <a:ext cx="4343400" cy="1650078"/>
          </a:xfrm>
          <a:prstGeom prst="rect">
            <a:avLst/>
          </a:prstGeom>
          <a:noFill/>
          <a:ln w="9525">
            <a:noFill/>
            <a:miter lim="800000"/>
            <a:headEnd/>
            <a:tailEnd/>
          </a:ln>
        </p:spPr>
        <p:txBody>
          <a:bodyPr wrap="square" lIns="91577" tIns="45789" rIns="91577" bIns="45789">
            <a:spAutoFit/>
          </a:bodyPr>
          <a:lstStyle/>
          <a:p>
            <a:pPr marL="342900" indent="-342900" algn="just" defTabSz="914212">
              <a:lnSpc>
                <a:spcPct val="130000"/>
              </a:lnSpc>
              <a:spcBef>
                <a:spcPts val="600"/>
              </a:spcBef>
              <a:buFont typeface="Arial" pitchFamily="34" charset="0"/>
              <a:buChar char="•"/>
              <a:defRPr/>
            </a:pPr>
            <a:r>
              <a:rPr lang="en-US" sz="2000" dirty="0">
                <a:latin typeface="Arial Narrow" pitchFamily="34" charset="0"/>
              </a:rPr>
              <a:t>where </a:t>
            </a:r>
            <a:r>
              <a:rPr lang="el-GR" sz="2000" dirty="0" smtClean="0">
                <a:latin typeface="Arial Narrow" pitchFamily="34" charset="0"/>
              </a:rPr>
              <a:t>π</a:t>
            </a:r>
            <a:r>
              <a:rPr lang="en-US" sz="2000" dirty="0" smtClean="0">
                <a:latin typeface="Arial Narrow" pitchFamily="34" charset="0"/>
              </a:rPr>
              <a:t> is </a:t>
            </a:r>
            <a:r>
              <a:rPr lang="en-US" sz="2000" dirty="0">
                <a:latin typeface="Arial Narrow" pitchFamily="34" charset="0"/>
              </a:rPr>
              <a:t>a product symbol designating the AND operation of all n terms. We need m such functions, one for each word </a:t>
            </a:r>
            <a:r>
              <a:rPr lang="en-US" sz="2000" dirty="0" err="1">
                <a:latin typeface="Arial Narrow" pitchFamily="34" charset="0"/>
              </a:rPr>
              <a:t>i</a:t>
            </a:r>
            <a:r>
              <a:rPr lang="en-US" sz="2000" dirty="0">
                <a:latin typeface="Arial Narrow" pitchFamily="34" charset="0"/>
              </a:rPr>
              <a:t> = 1, 2, 3, . . . , m .</a:t>
            </a:r>
          </a:p>
        </p:txBody>
      </p:sp>
      <p:sp>
        <p:nvSpPr>
          <p:cNvPr id="7" name="Title 1"/>
          <p:cNvSpPr txBox="1">
            <a:spLocks/>
          </p:cNvSpPr>
          <p:nvPr/>
        </p:nvSpPr>
        <p:spPr>
          <a:xfrm>
            <a:off x="914400" y="34413"/>
            <a:ext cx="8229600" cy="715962"/>
          </a:xfrm>
          <a:prstGeom prst="rect">
            <a:avLst/>
          </a:prstGeom>
        </p:spPr>
        <p:txBody>
          <a:bodyPr lIns="91577" tIns="45789" rIns="91577" bIns="45789"/>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30000"/>
              </a:lnSpc>
              <a:defRPr/>
            </a:pPr>
            <a:r>
              <a:rPr lang="en-US" sz="3200" b="1" dirty="0" smtClean="0">
                <a:solidFill>
                  <a:srgbClr val="006600"/>
                </a:solidFill>
                <a:latin typeface="Arial Narrow" pitchFamily="34" charset="0"/>
                <a:ea typeface="+mn-ea"/>
                <a:cs typeface="+mn-cs"/>
              </a:rPr>
              <a:t>MATCH LOGIC CONTD.</a:t>
            </a:r>
            <a:endParaRPr lang="en-US" sz="3200" b="1" dirty="0">
              <a:solidFill>
                <a:srgbClr val="006600"/>
              </a:solidFill>
              <a:latin typeface="Arial Narrow" pitchFamily="34" charset="0"/>
              <a:ea typeface="+mn-ea"/>
              <a:cs typeface="+mn-cs"/>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360" y="4283343"/>
            <a:ext cx="3581400" cy="6692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990600"/>
            <a:ext cx="3886200" cy="3897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971" y="823603"/>
            <a:ext cx="2045954" cy="33399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8360" y="1371600"/>
            <a:ext cx="2413177" cy="61073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757" y="2166771"/>
            <a:ext cx="4537875" cy="48426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67400" y="2651035"/>
            <a:ext cx="609600" cy="512961"/>
          </a:xfrm>
          <a:prstGeom prst="rect">
            <a:avLst/>
          </a:prstGeom>
          <a:noFill/>
        </p:spPr>
        <p:txBody>
          <a:bodyPr wrap="square" rtlCol="0">
            <a:spAutoFit/>
          </a:bodyPr>
          <a:lstStyle/>
          <a:p>
            <a:r>
              <a:rPr lang="en-US" sz="1400" dirty="0" smtClean="0"/>
              <a:t>F </a:t>
            </a:r>
            <a:r>
              <a:rPr lang="en-US" sz="2000" baseline="-25000" dirty="0" smtClean="0">
                <a:latin typeface="Arial Narrow" pitchFamily="34" charset="0"/>
              </a:rPr>
              <a:t>11</a:t>
            </a:r>
          </a:p>
          <a:p>
            <a:endParaRPr lang="en-US" sz="2000" baseline="-25000" dirty="0">
              <a:latin typeface="Arial Narrow" pitchFamily="34" charset="0"/>
            </a:endParaRPr>
          </a:p>
        </p:txBody>
      </p:sp>
      <p:sp>
        <p:nvSpPr>
          <p:cNvPr id="39" name="TextBox 38"/>
          <p:cNvSpPr txBox="1"/>
          <p:nvPr/>
        </p:nvSpPr>
        <p:spPr>
          <a:xfrm>
            <a:off x="5867400" y="1115119"/>
            <a:ext cx="609600" cy="512961"/>
          </a:xfrm>
          <a:prstGeom prst="rect">
            <a:avLst/>
          </a:prstGeom>
          <a:noFill/>
        </p:spPr>
        <p:txBody>
          <a:bodyPr wrap="square" rtlCol="0">
            <a:spAutoFit/>
          </a:bodyPr>
          <a:lstStyle/>
          <a:p>
            <a:r>
              <a:rPr lang="en-US" sz="1400" dirty="0" smtClean="0"/>
              <a:t>A </a:t>
            </a:r>
            <a:r>
              <a:rPr lang="en-US" sz="2000" baseline="-25000" dirty="0" smtClean="0">
                <a:latin typeface="Arial Narrow" pitchFamily="34" charset="0"/>
              </a:rPr>
              <a:t>1</a:t>
            </a:r>
          </a:p>
          <a:p>
            <a:endParaRPr lang="en-US" sz="2000" baseline="-25000" dirty="0">
              <a:latin typeface="Arial Narrow" pitchFamily="34" charset="0"/>
            </a:endParaRPr>
          </a:p>
        </p:txBody>
      </p:sp>
      <p:cxnSp>
        <p:nvCxnSpPr>
          <p:cNvPr id="5" name="Straight Connector 4"/>
          <p:cNvCxnSpPr/>
          <p:nvPr/>
        </p:nvCxnSpPr>
        <p:spPr>
          <a:xfrm>
            <a:off x="6019800" y="1524000"/>
            <a:ext cx="0" cy="1127035"/>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59392" name="TextBox 59391"/>
          <p:cNvSpPr txBox="1"/>
          <p:nvPr/>
        </p:nvSpPr>
        <p:spPr>
          <a:xfrm>
            <a:off x="6130413" y="2939117"/>
            <a:ext cx="762000" cy="369332"/>
          </a:xfrm>
          <a:prstGeom prst="rect">
            <a:avLst/>
          </a:prstGeom>
          <a:noFill/>
        </p:spPr>
        <p:txBody>
          <a:bodyPr wrap="square" rtlCol="0">
            <a:spAutoFit/>
          </a:bodyPr>
          <a:lstStyle/>
          <a:p>
            <a:r>
              <a:rPr lang="en-US" dirty="0" smtClean="0"/>
              <a:t>x1</a:t>
            </a:r>
            <a:endParaRPr lang="en-US" dirty="0"/>
          </a:p>
        </p:txBody>
      </p:sp>
      <p:sp>
        <p:nvSpPr>
          <p:cNvPr id="59393" name="Rectangle 59392"/>
          <p:cNvSpPr/>
          <p:nvPr/>
        </p:nvSpPr>
        <p:spPr>
          <a:xfrm>
            <a:off x="6096768" y="1982020"/>
            <a:ext cx="423514" cy="369332"/>
          </a:xfrm>
          <a:prstGeom prst="rect">
            <a:avLst/>
          </a:prstGeom>
        </p:spPr>
        <p:txBody>
          <a:bodyPr wrap="none">
            <a:spAutoFit/>
          </a:bodyPr>
          <a:lstStyle/>
          <a:p>
            <a:r>
              <a:rPr lang="en-US" dirty="0" smtClean="0">
                <a:latin typeface="Arial Narrow" pitchFamily="34" charset="0"/>
              </a:rPr>
              <a:t>K’</a:t>
            </a:r>
            <a:r>
              <a:rPr lang="en-US" baseline="-25000" dirty="0" smtClean="0">
                <a:latin typeface="Arial Narrow" pitchFamily="34" charset="0"/>
              </a:rPr>
              <a:t>1</a:t>
            </a:r>
            <a:endParaRPr lang="en-US" dirty="0"/>
          </a:p>
        </p:txBody>
      </p:sp>
      <p:cxnSp>
        <p:nvCxnSpPr>
          <p:cNvPr id="59396" name="Straight Connector 59395"/>
          <p:cNvCxnSpPr/>
          <p:nvPr/>
        </p:nvCxnSpPr>
        <p:spPr>
          <a:xfrm>
            <a:off x="6308525" y="2351352"/>
            <a:ext cx="0" cy="556163"/>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382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832"/>
            <a:ext cx="8229600" cy="1143000"/>
          </a:xfrm>
        </p:spPr>
        <p:txBody>
          <a:bodyPr lIns="91577" tIns="45789" rIns="91577" bIns="45789" rtlCol="0">
            <a:noAutofit/>
          </a:bodyPr>
          <a:lstStyle/>
          <a:p>
            <a:pPr defTabSz="914212">
              <a:defRPr/>
            </a:pPr>
            <a:r>
              <a:rPr lang="en-US" sz="3600" b="1" dirty="0">
                <a:solidFill>
                  <a:srgbClr val="006600"/>
                </a:solidFill>
                <a:latin typeface="Arial Narrow" pitchFamily="34" charset="0"/>
                <a:ea typeface="+mn-ea"/>
                <a:cs typeface="+mn-cs"/>
              </a:rPr>
              <a:t>MATCH LOGIC FOR ONE WORD OF ASSOCIATIVE MEMORY</a:t>
            </a:r>
          </a:p>
        </p:txBody>
      </p:sp>
      <p:pic>
        <p:nvPicPr>
          <p:cNvPr id="6041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 y="1168976"/>
            <a:ext cx="5676900" cy="4393624"/>
          </a:xfrm>
          <a:noFill/>
        </p:spPr>
      </p:pic>
      <p:sp>
        <p:nvSpPr>
          <p:cNvPr id="3" name="Rectangle 2"/>
          <p:cNvSpPr/>
          <p:nvPr/>
        </p:nvSpPr>
        <p:spPr>
          <a:xfrm>
            <a:off x="-152400" y="5295900"/>
            <a:ext cx="4495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486400" y="1219199"/>
            <a:ext cx="3657600" cy="5180393"/>
          </a:xfrm>
          <a:prstGeom prst="rect">
            <a:avLst/>
          </a:prstGeom>
          <a:noFill/>
        </p:spPr>
        <p:txBody>
          <a:bodyPr wrap="square" rtlCol="0">
            <a:spAutoFit/>
          </a:bodyPr>
          <a:lstStyle/>
          <a:p>
            <a:pPr marL="285750" indent="-285750" algn="just">
              <a:lnSpc>
                <a:spcPct val="130000"/>
              </a:lnSpc>
              <a:buFont typeface="Arial" pitchFamily="34" charset="0"/>
              <a:buChar char="•"/>
            </a:pPr>
            <a:r>
              <a:rPr lang="en-US" sz="1600" dirty="0" smtClean="0">
                <a:latin typeface="Arial" pitchFamily="34" charset="0"/>
                <a:cs typeface="Arial" pitchFamily="34" charset="0"/>
              </a:rPr>
              <a:t>Each cell requires two AND gates and one OR gate</a:t>
            </a:r>
          </a:p>
          <a:p>
            <a:pPr marL="285750" indent="-285750" algn="just">
              <a:lnSpc>
                <a:spcPct val="130000"/>
              </a:lnSpc>
              <a:buFont typeface="Arial" pitchFamily="34" charset="0"/>
              <a:buChar char="•"/>
            </a:pPr>
            <a:r>
              <a:rPr lang="en-US" sz="1600" dirty="0" smtClean="0">
                <a:latin typeface="Arial" pitchFamily="34" charset="0"/>
                <a:cs typeface="Arial" pitchFamily="34" charset="0"/>
              </a:rPr>
              <a:t>The inverters for </a:t>
            </a:r>
            <a:r>
              <a:rPr lang="en-US" sz="1600" dirty="0" err="1" smtClean="0">
                <a:latin typeface="Arial" pitchFamily="34" charset="0"/>
                <a:cs typeface="Arial" pitchFamily="34" charset="0"/>
              </a:rPr>
              <a:t>Aj</a:t>
            </a:r>
            <a:r>
              <a:rPr lang="en-US" sz="1600" dirty="0" smtClean="0">
                <a:latin typeface="Arial" pitchFamily="34" charset="0"/>
                <a:cs typeface="Arial" pitchFamily="34" charset="0"/>
              </a:rPr>
              <a:t> and Kj are needed once for each column and are used for all bits in the column.</a:t>
            </a:r>
          </a:p>
          <a:p>
            <a:pPr marL="285750" indent="-285750" algn="just">
              <a:lnSpc>
                <a:spcPct val="130000"/>
              </a:lnSpc>
              <a:buFont typeface="Arial" pitchFamily="34" charset="0"/>
              <a:buChar char="•"/>
            </a:pPr>
            <a:r>
              <a:rPr lang="en-US" sz="1600" dirty="0" smtClean="0">
                <a:solidFill>
                  <a:srgbClr val="C00000"/>
                </a:solidFill>
                <a:latin typeface="Arial" pitchFamily="34" charset="0"/>
                <a:cs typeface="Arial" pitchFamily="34" charset="0"/>
              </a:rPr>
              <a:t>The output of all OR gates in the cells of the same word go to the input of a common AND gate to generate the match signal for Mi.</a:t>
            </a:r>
          </a:p>
          <a:p>
            <a:pPr marL="285750" indent="-285750" algn="just">
              <a:lnSpc>
                <a:spcPct val="130000"/>
              </a:lnSpc>
              <a:buFont typeface="Arial" pitchFamily="34" charset="0"/>
              <a:buChar char="•"/>
            </a:pPr>
            <a:r>
              <a:rPr lang="en-US" sz="1600" dirty="0" err="1" smtClean="0">
                <a:solidFill>
                  <a:srgbClr val="C00000"/>
                </a:solidFill>
                <a:latin typeface="Arial" pitchFamily="34" charset="0"/>
                <a:cs typeface="Arial" pitchFamily="34" charset="0"/>
              </a:rPr>
              <a:t>Mi</a:t>
            </a:r>
            <a:r>
              <a:rPr lang="en-US" sz="1600" dirty="0" smtClean="0">
                <a:solidFill>
                  <a:srgbClr val="C00000"/>
                </a:solidFill>
                <a:latin typeface="Arial" pitchFamily="34" charset="0"/>
                <a:cs typeface="Arial" pitchFamily="34" charset="0"/>
              </a:rPr>
              <a:t> will be logic 1 if a match occurs and 0 if no match occurs.</a:t>
            </a:r>
          </a:p>
          <a:p>
            <a:pPr marL="285750" indent="-285750" algn="just">
              <a:lnSpc>
                <a:spcPct val="130000"/>
              </a:lnSpc>
              <a:buFont typeface="Arial" pitchFamily="34" charset="0"/>
              <a:buChar char="•"/>
            </a:pPr>
            <a:r>
              <a:rPr lang="en-US" sz="1600" dirty="0" smtClean="0">
                <a:solidFill>
                  <a:srgbClr val="C00000"/>
                </a:solidFill>
                <a:latin typeface="Arial" pitchFamily="34" charset="0"/>
                <a:cs typeface="Arial" pitchFamily="34" charset="0"/>
              </a:rPr>
              <a:t>If the key register contains all 0’s , output </a:t>
            </a:r>
            <a:r>
              <a:rPr lang="en-US" sz="1600" dirty="0" err="1" smtClean="0">
                <a:solidFill>
                  <a:srgbClr val="C00000"/>
                </a:solidFill>
                <a:latin typeface="Arial" pitchFamily="34" charset="0"/>
                <a:cs typeface="Arial" pitchFamily="34" charset="0"/>
              </a:rPr>
              <a:t>Mi</a:t>
            </a:r>
            <a:r>
              <a:rPr lang="en-US" sz="1600" dirty="0" smtClean="0">
                <a:solidFill>
                  <a:srgbClr val="C00000"/>
                </a:solidFill>
                <a:latin typeface="Arial" pitchFamily="34" charset="0"/>
                <a:cs typeface="Arial" pitchFamily="34" charset="0"/>
              </a:rPr>
              <a:t> will be a 1 irrespective of the value of A or the word. </a:t>
            </a:r>
            <a:r>
              <a:rPr lang="en-US" sz="1600" dirty="0" smtClean="0">
                <a:latin typeface="Arial" pitchFamily="34" charset="0"/>
                <a:cs typeface="Arial" pitchFamily="34" charset="0"/>
              </a:rPr>
              <a:t>This occurrence must be avoided during normal operation</a:t>
            </a:r>
            <a:endParaRPr lang="en-US" sz="1600" dirty="0">
              <a:latin typeface="Arial" pitchFamily="34" charset="0"/>
              <a:cs typeface="Arial" pitchFamily="34"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829300"/>
            <a:ext cx="3581400" cy="6692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0815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5"/>
          <p:cNvSpPr txBox="1">
            <a:spLocks noChangeArrowheads="1"/>
          </p:cNvSpPr>
          <p:nvPr/>
        </p:nvSpPr>
        <p:spPr bwMode="auto">
          <a:xfrm>
            <a:off x="288925" y="28606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0" tIns="45716" rIns="91430" bIns="45716">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endParaRPr lang="en-US" sz="2400" b="0">
              <a:latin typeface="Arial Narrow" pitchFamily="34" charset="0"/>
            </a:endParaRPr>
          </a:p>
        </p:txBody>
      </p:sp>
      <p:sp>
        <p:nvSpPr>
          <p:cNvPr id="3" name="Text Box 26"/>
          <p:cNvSpPr txBox="1">
            <a:spLocks noChangeArrowheads="1"/>
          </p:cNvSpPr>
          <p:nvPr/>
        </p:nvSpPr>
        <p:spPr bwMode="auto">
          <a:xfrm>
            <a:off x="-123825" y="1809468"/>
            <a:ext cx="6477000" cy="4681273"/>
          </a:xfrm>
          <a:prstGeom prst="rect">
            <a:avLst/>
          </a:prstGeom>
          <a:noFill/>
          <a:ln w="12700">
            <a:noFill/>
            <a:miter lim="800000"/>
            <a:headEnd/>
            <a:tailEnd/>
          </a:ln>
        </p:spPr>
        <p:txBody>
          <a:bodyPr wrap="square" lIns="91430" tIns="45716" rIns="91430" bIns="45716">
            <a:spAutoFit/>
          </a:bodyPr>
          <a:lstStyle/>
          <a:p>
            <a:pPr marL="690563" lvl="1" indent="-233363" algn="just">
              <a:lnSpc>
                <a:spcPct val="120000"/>
              </a:lnSpc>
              <a:spcBef>
                <a:spcPct val="20000"/>
              </a:spcBef>
              <a:buFontTx/>
              <a:buChar char="–"/>
              <a:defRPr/>
            </a:pPr>
            <a:r>
              <a:rPr lang="en-US" sz="2800" b="0" dirty="0">
                <a:solidFill>
                  <a:schemeClr val="tx2">
                    <a:lumMod val="75000"/>
                  </a:schemeClr>
                </a:solidFill>
                <a:latin typeface="Arial Narrow" pitchFamily="34" charset="0"/>
                <a:cs typeface="Arial" pitchFamily="34" charset="0"/>
              </a:rPr>
              <a:t>Each is called a memory </a:t>
            </a:r>
            <a:r>
              <a:rPr lang="en-US" sz="2800" u="sng" dirty="0">
                <a:solidFill>
                  <a:schemeClr val="tx2">
                    <a:lumMod val="75000"/>
                  </a:schemeClr>
                </a:solidFill>
                <a:latin typeface="Arial Narrow" pitchFamily="34" charset="0"/>
                <a:cs typeface="Arial" pitchFamily="34" charset="0"/>
              </a:rPr>
              <a:t>cell</a:t>
            </a:r>
            <a:r>
              <a:rPr lang="en-US" sz="2800" b="0" dirty="0">
                <a:solidFill>
                  <a:schemeClr val="tx2">
                    <a:lumMod val="75000"/>
                  </a:schemeClr>
                </a:solidFill>
                <a:latin typeface="Arial Narrow" pitchFamily="34" charset="0"/>
                <a:cs typeface="Arial" pitchFamily="34" charset="0"/>
              </a:rPr>
              <a:t> </a:t>
            </a:r>
            <a:br>
              <a:rPr lang="en-US" sz="2800" b="0" dirty="0">
                <a:solidFill>
                  <a:schemeClr val="tx2">
                    <a:lumMod val="75000"/>
                  </a:schemeClr>
                </a:solidFill>
                <a:latin typeface="Arial Narrow" pitchFamily="34" charset="0"/>
                <a:cs typeface="Arial" pitchFamily="34" charset="0"/>
              </a:rPr>
            </a:br>
            <a:r>
              <a:rPr lang="en-US" sz="2800" b="0" dirty="0">
                <a:solidFill>
                  <a:schemeClr val="tx2">
                    <a:lumMod val="75000"/>
                  </a:schemeClr>
                </a:solidFill>
                <a:latin typeface="Arial Narrow" pitchFamily="34" charset="0"/>
                <a:cs typeface="Arial" pitchFamily="34" charset="0"/>
              </a:rPr>
              <a:t>or a memory </a:t>
            </a:r>
            <a:r>
              <a:rPr lang="en-US" sz="2800" u="sng" dirty="0">
                <a:solidFill>
                  <a:schemeClr val="tx2">
                    <a:lumMod val="75000"/>
                  </a:schemeClr>
                </a:solidFill>
                <a:latin typeface="Arial Narrow" pitchFamily="34" charset="0"/>
                <a:cs typeface="Arial" pitchFamily="34" charset="0"/>
              </a:rPr>
              <a:t>location</a:t>
            </a:r>
            <a:r>
              <a:rPr lang="en-US" sz="2800" b="0" dirty="0">
                <a:solidFill>
                  <a:schemeClr val="tx2">
                    <a:lumMod val="75000"/>
                  </a:schemeClr>
                </a:solidFill>
                <a:latin typeface="Arial Narrow" pitchFamily="34" charset="0"/>
                <a:cs typeface="Arial" pitchFamily="34" charset="0"/>
              </a:rPr>
              <a:t>.</a:t>
            </a:r>
          </a:p>
          <a:p>
            <a:pPr marL="690563" lvl="1" indent="-233363" algn="just">
              <a:lnSpc>
                <a:spcPct val="120000"/>
              </a:lnSpc>
              <a:spcBef>
                <a:spcPct val="35000"/>
              </a:spcBef>
              <a:buFontTx/>
              <a:buChar char="–"/>
              <a:defRPr/>
            </a:pPr>
            <a:r>
              <a:rPr lang="en-US" sz="2800" b="0" dirty="0">
                <a:solidFill>
                  <a:schemeClr val="tx2">
                    <a:lumMod val="75000"/>
                  </a:schemeClr>
                </a:solidFill>
                <a:latin typeface="Arial Narrow" pitchFamily="34" charset="0"/>
                <a:cs typeface="Arial" pitchFamily="34" charset="0"/>
              </a:rPr>
              <a:t>Each cell is identified by a</a:t>
            </a:r>
            <a:br>
              <a:rPr lang="en-US" sz="2800" b="0" dirty="0">
                <a:solidFill>
                  <a:schemeClr val="tx2">
                    <a:lumMod val="75000"/>
                  </a:schemeClr>
                </a:solidFill>
                <a:latin typeface="Arial Narrow" pitchFamily="34" charset="0"/>
                <a:cs typeface="Arial" pitchFamily="34" charset="0"/>
              </a:rPr>
            </a:br>
            <a:r>
              <a:rPr lang="en-US" sz="2800" dirty="0">
                <a:solidFill>
                  <a:schemeClr val="tx2">
                    <a:lumMod val="75000"/>
                  </a:schemeClr>
                </a:solidFill>
                <a:latin typeface="Arial Narrow" pitchFamily="34" charset="0"/>
                <a:cs typeface="Arial" pitchFamily="34" charset="0"/>
              </a:rPr>
              <a:t>unique</a:t>
            </a:r>
            <a:r>
              <a:rPr lang="en-US" sz="2800" b="0" dirty="0">
                <a:solidFill>
                  <a:schemeClr val="tx2">
                    <a:lumMod val="75000"/>
                  </a:schemeClr>
                </a:solidFill>
                <a:latin typeface="Arial Narrow" pitchFamily="34" charset="0"/>
                <a:cs typeface="Arial" pitchFamily="34" charset="0"/>
              </a:rPr>
              <a:t> </a:t>
            </a:r>
            <a:r>
              <a:rPr lang="en-US" sz="2800" dirty="0">
                <a:solidFill>
                  <a:schemeClr val="tx2">
                    <a:lumMod val="75000"/>
                  </a:schemeClr>
                </a:solidFill>
                <a:latin typeface="Arial Narrow" pitchFamily="34" charset="0"/>
                <a:cs typeface="Arial" pitchFamily="34" charset="0"/>
              </a:rPr>
              <a:t>binary</a:t>
            </a:r>
            <a:r>
              <a:rPr lang="en-US" sz="2800" b="0" dirty="0">
                <a:solidFill>
                  <a:schemeClr val="tx2">
                    <a:lumMod val="75000"/>
                  </a:schemeClr>
                </a:solidFill>
                <a:latin typeface="Arial Narrow" pitchFamily="34" charset="0"/>
                <a:cs typeface="Arial" pitchFamily="34" charset="0"/>
              </a:rPr>
              <a:t> </a:t>
            </a:r>
            <a:r>
              <a:rPr lang="en-US" sz="2800" u="sng" dirty="0">
                <a:solidFill>
                  <a:schemeClr val="tx2">
                    <a:lumMod val="75000"/>
                  </a:schemeClr>
                </a:solidFill>
                <a:latin typeface="Arial Narrow" pitchFamily="34" charset="0"/>
                <a:cs typeface="Arial" pitchFamily="34" charset="0"/>
              </a:rPr>
              <a:t>address</a:t>
            </a:r>
            <a:r>
              <a:rPr lang="en-US" sz="2800" b="0" dirty="0">
                <a:solidFill>
                  <a:schemeClr val="tx2">
                    <a:lumMod val="75000"/>
                  </a:schemeClr>
                </a:solidFill>
                <a:latin typeface="Arial Narrow" pitchFamily="34" charset="0"/>
                <a:cs typeface="Arial" pitchFamily="34" charset="0"/>
              </a:rPr>
              <a:t>.</a:t>
            </a:r>
            <a:endParaRPr lang="en-US" sz="2800" u="sng" dirty="0">
              <a:solidFill>
                <a:schemeClr val="tx2">
                  <a:lumMod val="75000"/>
                </a:schemeClr>
              </a:solidFill>
              <a:latin typeface="Arial Narrow" pitchFamily="34" charset="0"/>
              <a:cs typeface="Arial" pitchFamily="34" charset="0"/>
            </a:endParaRPr>
          </a:p>
          <a:p>
            <a:pPr marL="690563" lvl="1" indent="-233363" algn="just">
              <a:lnSpc>
                <a:spcPct val="120000"/>
              </a:lnSpc>
              <a:spcBef>
                <a:spcPct val="35000"/>
              </a:spcBef>
              <a:buFontTx/>
              <a:buChar char="–"/>
              <a:defRPr/>
            </a:pPr>
            <a:r>
              <a:rPr lang="en-US" sz="2800" b="0" dirty="0">
                <a:solidFill>
                  <a:schemeClr val="tx2">
                    <a:lumMod val="75000"/>
                  </a:schemeClr>
                </a:solidFill>
                <a:latin typeface="Arial Narrow" pitchFamily="34" charset="0"/>
                <a:cs typeface="Arial" pitchFamily="34" charset="0"/>
              </a:rPr>
              <a:t>Each cell contains a certain number of bits (usually eight).</a:t>
            </a:r>
            <a:endParaRPr lang="en-US" sz="2800" dirty="0">
              <a:solidFill>
                <a:schemeClr val="tx2">
                  <a:lumMod val="75000"/>
                </a:schemeClr>
              </a:solidFill>
              <a:latin typeface="Arial Narrow" pitchFamily="34" charset="0"/>
              <a:cs typeface="Arial" pitchFamily="34" charset="0"/>
            </a:endParaRPr>
          </a:p>
          <a:p>
            <a:pPr marL="690563" lvl="1" indent="-233363" algn="just">
              <a:lnSpc>
                <a:spcPct val="120000"/>
              </a:lnSpc>
              <a:spcBef>
                <a:spcPct val="35000"/>
              </a:spcBef>
              <a:buFontTx/>
              <a:buChar char="–"/>
              <a:defRPr/>
            </a:pPr>
            <a:r>
              <a:rPr lang="en-US" sz="2800" b="0" dirty="0">
                <a:solidFill>
                  <a:schemeClr val="tx2">
                    <a:lumMod val="75000"/>
                  </a:schemeClr>
                </a:solidFill>
                <a:latin typeface="Arial Narrow" pitchFamily="34" charset="0"/>
                <a:cs typeface="Arial" pitchFamily="34" charset="0"/>
              </a:rPr>
              <a:t>Similar to what in a </a:t>
            </a:r>
            <a:r>
              <a:rPr lang="en-US" sz="2800" b="0" dirty="0" smtClean="0">
                <a:solidFill>
                  <a:schemeClr val="tx2">
                    <a:lumMod val="75000"/>
                  </a:schemeClr>
                </a:solidFill>
                <a:latin typeface="Arial Narrow" pitchFamily="34" charset="0"/>
                <a:cs typeface="Arial" pitchFamily="34" charset="0"/>
              </a:rPr>
              <a:t>spreadsheet </a:t>
            </a:r>
            <a:endParaRPr lang="en-US" sz="2800" b="0" dirty="0">
              <a:solidFill>
                <a:schemeClr val="tx2">
                  <a:lumMod val="75000"/>
                </a:schemeClr>
              </a:solidFill>
              <a:latin typeface="Arial Narrow" pitchFamily="34" charset="0"/>
              <a:cs typeface="Arial" pitchFamily="34" charset="0"/>
            </a:endParaRPr>
          </a:p>
          <a:p>
            <a:pPr>
              <a:lnSpc>
                <a:spcPct val="120000"/>
              </a:lnSpc>
              <a:defRPr/>
            </a:pPr>
            <a:endParaRPr lang="en-US" sz="2800" b="0" dirty="0">
              <a:latin typeface="Arial Narrow" pitchFamily="34" charset="0"/>
            </a:endParaRPr>
          </a:p>
        </p:txBody>
      </p:sp>
      <p:sp>
        <p:nvSpPr>
          <p:cNvPr id="4" name="Rectangle 6"/>
          <p:cNvSpPr>
            <a:spLocks noChangeArrowheads="1"/>
          </p:cNvSpPr>
          <p:nvPr/>
        </p:nvSpPr>
        <p:spPr bwMode="auto">
          <a:xfrm>
            <a:off x="719138" y="1143000"/>
            <a:ext cx="8067675" cy="596900"/>
          </a:xfrm>
          <a:prstGeom prst="rect">
            <a:avLst/>
          </a:prstGeom>
          <a:noFill/>
          <a:ln w="12700">
            <a:noFill/>
            <a:miter lim="800000"/>
            <a:headEnd/>
            <a:tailEnd/>
          </a:ln>
        </p:spPr>
        <p:txBody>
          <a:bodyPr lIns="90479" tIns="44446" rIns="90479" bIns="44446"/>
          <a:lstStyle/>
          <a:p>
            <a:pPr marL="342900" indent="-342900">
              <a:spcBef>
                <a:spcPct val="20000"/>
              </a:spcBef>
              <a:defRPr/>
            </a:pPr>
            <a:r>
              <a:rPr lang="en-US" sz="2600" b="1" u="sng" dirty="0" smtClean="0">
                <a:solidFill>
                  <a:srgbClr val="C00000"/>
                </a:solidFill>
                <a:latin typeface="Arial Narrow" pitchFamily="34" charset="0"/>
                <a:cs typeface="Arial" pitchFamily="34" charset="0"/>
              </a:rPr>
              <a:t>ARRANGEMENT</a:t>
            </a:r>
            <a:r>
              <a:rPr lang="en-US" sz="3200" b="1" u="sng" dirty="0" smtClean="0">
                <a:solidFill>
                  <a:srgbClr val="C00000"/>
                </a:solidFill>
                <a:latin typeface="Arial Narrow" pitchFamily="34" charset="0"/>
              </a:rPr>
              <a:t> </a:t>
            </a:r>
            <a:endParaRPr lang="en-US" sz="3200" b="1" u="sng" dirty="0">
              <a:solidFill>
                <a:srgbClr val="C00000"/>
              </a:solidFill>
              <a:latin typeface="Arial Narrow" pitchFamily="34" charset="0"/>
            </a:endParaRPr>
          </a:p>
        </p:txBody>
      </p:sp>
      <p:sp>
        <p:nvSpPr>
          <p:cNvPr id="5" name="Rectangle 37"/>
          <p:cNvSpPr>
            <a:spLocks noChangeArrowheads="1"/>
          </p:cNvSpPr>
          <p:nvPr/>
        </p:nvSpPr>
        <p:spPr bwMode="auto">
          <a:xfrm>
            <a:off x="1441450" y="146050"/>
            <a:ext cx="7696200" cy="996950"/>
          </a:xfrm>
          <a:prstGeom prst="rect">
            <a:avLst/>
          </a:prstGeom>
          <a:noFill/>
          <a:ln w="12700">
            <a:solidFill>
              <a:schemeClr val="bg1"/>
            </a:solidFill>
            <a:miter lim="800000"/>
            <a:headEnd/>
            <a:tailEnd/>
          </a:ln>
        </p:spPr>
        <p:txBody>
          <a:bodyPr lIns="90479" tIns="44446" rIns="90479" bIns="44446"/>
          <a:lstStyle/>
          <a:p>
            <a:pPr marL="342900" indent="-342900">
              <a:spcBef>
                <a:spcPct val="20000"/>
              </a:spcBef>
              <a:buFontTx/>
              <a:buChar char="–"/>
              <a:defRPr/>
            </a:pPr>
            <a:r>
              <a:rPr lang="en-US" sz="2800" b="1" u="sng" dirty="0">
                <a:solidFill>
                  <a:srgbClr val="006600"/>
                </a:solidFill>
                <a:latin typeface="Arial Narrow" pitchFamily="34" charset="0"/>
              </a:rPr>
              <a:t>MEMORY:  Holds  INSTRUCTIONS &amp; DATA that we are interested in processing NOW</a:t>
            </a:r>
            <a:r>
              <a:rPr lang="en-US" sz="2800" b="1" dirty="0">
                <a:solidFill>
                  <a:srgbClr val="006600"/>
                </a:solidFill>
                <a:latin typeface="Arial Narrow" pitchFamily="34" charset="0"/>
              </a:rPr>
              <a:t>.</a:t>
            </a:r>
          </a:p>
        </p:txBody>
      </p:sp>
      <p:grpSp>
        <p:nvGrpSpPr>
          <p:cNvPr id="6" name="Group 51"/>
          <p:cNvGrpSpPr>
            <a:grpSpLocks/>
          </p:cNvGrpSpPr>
          <p:nvPr/>
        </p:nvGrpSpPr>
        <p:grpSpPr bwMode="auto">
          <a:xfrm>
            <a:off x="6324600" y="1763713"/>
            <a:ext cx="2605088" cy="4256087"/>
            <a:chOff x="3900" y="1395"/>
            <a:chExt cx="1641" cy="2681"/>
          </a:xfrm>
        </p:grpSpPr>
        <p:sp>
          <p:nvSpPr>
            <p:cNvPr id="7" name="Text Box 14"/>
            <p:cNvSpPr txBox="1">
              <a:spLocks noChangeArrowheads="1"/>
            </p:cNvSpPr>
            <p:nvPr/>
          </p:nvSpPr>
          <p:spPr bwMode="auto">
            <a:xfrm>
              <a:off x="3900" y="1395"/>
              <a:ext cx="100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0" tIns="45716" rIns="91430" bIns="45716">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2400" i="1">
                  <a:solidFill>
                    <a:srgbClr val="660066"/>
                  </a:solidFill>
                  <a:latin typeface="Arial Narrow" pitchFamily="34" charset="0"/>
                </a:rPr>
                <a:t># 0000 0000</a:t>
              </a:r>
            </a:p>
          </p:txBody>
        </p:sp>
        <p:sp>
          <p:nvSpPr>
            <p:cNvPr id="8" name="Rectangle 8"/>
            <p:cNvSpPr>
              <a:spLocks noChangeArrowheads="1"/>
            </p:cNvSpPr>
            <p:nvPr/>
          </p:nvSpPr>
          <p:spPr bwMode="auto">
            <a:xfrm>
              <a:off x="3915" y="1426"/>
              <a:ext cx="1536" cy="443"/>
            </a:xfrm>
            <a:prstGeom prst="rect">
              <a:avLst/>
            </a:prstGeom>
            <a:noFill/>
            <a:ln w="57150">
              <a:solidFill>
                <a:srgbClr val="CA35FF"/>
              </a:solidFill>
              <a:miter lim="800000"/>
              <a:headEnd/>
              <a:tailEnd/>
            </a:ln>
            <a:extLst>
              <a:ext uri="{909E8E84-426E-40DD-AFC4-6F175D3DCCD1}">
                <a14:hiddenFill xmlns:a14="http://schemas.microsoft.com/office/drawing/2010/main">
                  <a:solidFill>
                    <a:srgbClr val="FFFFFF"/>
                  </a:solidFill>
                </a14:hiddenFill>
              </a:ext>
            </a:extLst>
          </p:spPr>
          <p:txBody>
            <a:bodyPr wrap="none" lIns="91430" tIns="45716" rIns="91430" bIns="45716" anchor="ctr"/>
            <a:lstStyle/>
            <a:p>
              <a:pPr algn="ctr"/>
              <a:endParaRPr lang="en-US" sz="2400" b="0">
                <a:solidFill>
                  <a:srgbClr val="9900CC"/>
                </a:solidFill>
                <a:latin typeface="Arial Narrow" pitchFamily="34" charset="0"/>
              </a:endParaRPr>
            </a:p>
          </p:txBody>
        </p:sp>
        <p:sp>
          <p:nvSpPr>
            <p:cNvPr id="9" name="Rectangle 16"/>
            <p:cNvSpPr>
              <a:spLocks noChangeArrowheads="1"/>
            </p:cNvSpPr>
            <p:nvPr/>
          </p:nvSpPr>
          <p:spPr bwMode="auto">
            <a:xfrm>
              <a:off x="3915" y="1869"/>
              <a:ext cx="1536" cy="443"/>
            </a:xfrm>
            <a:prstGeom prst="rect">
              <a:avLst/>
            </a:prstGeom>
            <a:noFill/>
            <a:ln w="57150">
              <a:solidFill>
                <a:srgbClr val="CA35FF"/>
              </a:solidFill>
              <a:miter lim="800000"/>
              <a:headEnd/>
              <a:tailEnd/>
            </a:ln>
            <a:extLst>
              <a:ext uri="{909E8E84-426E-40DD-AFC4-6F175D3DCCD1}">
                <a14:hiddenFill xmlns:a14="http://schemas.microsoft.com/office/drawing/2010/main">
                  <a:solidFill>
                    <a:srgbClr val="FFFFFF"/>
                  </a:solidFill>
                </a14:hiddenFill>
              </a:ext>
            </a:extLst>
          </p:spPr>
          <p:txBody>
            <a:bodyPr wrap="none" lIns="91430" tIns="45716" rIns="91430" bIns="45716" anchor="ctr"/>
            <a:lstStyle/>
            <a:p>
              <a:pPr algn="ctr"/>
              <a:endParaRPr lang="en-US" sz="2400" b="0">
                <a:solidFill>
                  <a:srgbClr val="9900CC"/>
                </a:solidFill>
                <a:latin typeface="Arial Narrow" pitchFamily="34" charset="0"/>
              </a:endParaRPr>
            </a:p>
          </p:txBody>
        </p:sp>
        <p:sp>
          <p:nvSpPr>
            <p:cNvPr id="10" name="Text Box 18"/>
            <p:cNvSpPr txBox="1">
              <a:spLocks noChangeArrowheads="1"/>
            </p:cNvSpPr>
            <p:nvPr/>
          </p:nvSpPr>
          <p:spPr bwMode="auto">
            <a:xfrm>
              <a:off x="3903" y="1829"/>
              <a:ext cx="100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0" tIns="45716" rIns="91430" bIns="45716">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2400" i="1">
                  <a:solidFill>
                    <a:srgbClr val="660066"/>
                  </a:solidFill>
                  <a:latin typeface="Arial Narrow" pitchFamily="34" charset="0"/>
                </a:rPr>
                <a:t># 0000 0001</a:t>
              </a:r>
            </a:p>
          </p:txBody>
        </p:sp>
        <p:sp>
          <p:nvSpPr>
            <p:cNvPr id="11" name="Rectangle 19"/>
            <p:cNvSpPr>
              <a:spLocks noChangeArrowheads="1"/>
            </p:cNvSpPr>
            <p:nvPr/>
          </p:nvSpPr>
          <p:spPr bwMode="auto">
            <a:xfrm>
              <a:off x="3915" y="2307"/>
              <a:ext cx="1536" cy="443"/>
            </a:xfrm>
            <a:prstGeom prst="rect">
              <a:avLst/>
            </a:prstGeom>
            <a:noFill/>
            <a:ln w="57150">
              <a:solidFill>
                <a:srgbClr val="CA35FF"/>
              </a:solidFill>
              <a:miter lim="800000"/>
              <a:headEnd/>
              <a:tailEnd/>
            </a:ln>
            <a:extLst>
              <a:ext uri="{909E8E84-426E-40DD-AFC4-6F175D3DCCD1}">
                <a14:hiddenFill xmlns:a14="http://schemas.microsoft.com/office/drawing/2010/main">
                  <a:solidFill>
                    <a:srgbClr val="FFFFFF"/>
                  </a:solidFill>
                </a14:hiddenFill>
              </a:ext>
            </a:extLst>
          </p:spPr>
          <p:txBody>
            <a:bodyPr wrap="none" lIns="91430" tIns="45716" rIns="91430" bIns="45716" anchor="ctr"/>
            <a:lstStyle/>
            <a:p>
              <a:pPr algn="ctr"/>
              <a:endParaRPr lang="en-US" sz="2400" b="0">
                <a:solidFill>
                  <a:srgbClr val="9900CC"/>
                </a:solidFill>
                <a:latin typeface="Arial Narrow" pitchFamily="34" charset="0"/>
              </a:endParaRPr>
            </a:p>
          </p:txBody>
        </p:sp>
        <p:sp>
          <p:nvSpPr>
            <p:cNvPr id="12" name="Text Box 20"/>
            <p:cNvSpPr txBox="1">
              <a:spLocks noChangeArrowheads="1"/>
            </p:cNvSpPr>
            <p:nvPr/>
          </p:nvSpPr>
          <p:spPr bwMode="auto">
            <a:xfrm>
              <a:off x="3996" y="2477"/>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0" tIns="45716" rIns="91430" bIns="45716">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2400" b="0">
                  <a:latin typeface="Arial Narrow" pitchFamily="34" charset="0"/>
                </a:rPr>
                <a:t>0 1 0 1  0 0 1 1</a:t>
              </a:r>
            </a:p>
          </p:txBody>
        </p:sp>
        <p:sp>
          <p:nvSpPr>
            <p:cNvPr id="13" name="Text Box 21"/>
            <p:cNvSpPr txBox="1">
              <a:spLocks noChangeArrowheads="1"/>
            </p:cNvSpPr>
            <p:nvPr/>
          </p:nvSpPr>
          <p:spPr bwMode="auto">
            <a:xfrm>
              <a:off x="3903" y="2271"/>
              <a:ext cx="100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0" tIns="45716" rIns="91430" bIns="45716">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2400" i="1">
                  <a:solidFill>
                    <a:srgbClr val="660066"/>
                  </a:solidFill>
                  <a:latin typeface="Arial Narrow" pitchFamily="34" charset="0"/>
                </a:rPr>
                <a:t># 0000 0010</a:t>
              </a:r>
            </a:p>
          </p:txBody>
        </p:sp>
        <p:sp>
          <p:nvSpPr>
            <p:cNvPr id="14" name="Rectangle 22"/>
            <p:cNvSpPr>
              <a:spLocks noChangeArrowheads="1"/>
            </p:cNvSpPr>
            <p:nvPr/>
          </p:nvSpPr>
          <p:spPr bwMode="auto">
            <a:xfrm>
              <a:off x="3915" y="2750"/>
              <a:ext cx="1536" cy="443"/>
            </a:xfrm>
            <a:prstGeom prst="rect">
              <a:avLst/>
            </a:prstGeom>
            <a:noFill/>
            <a:ln w="57150">
              <a:solidFill>
                <a:srgbClr val="CA35FF"/>
              </a:solidFill>
              <a:miter lim="800000"/>
              <a:headEnd/>
              <a:tailEnd/>
            </a:ln>
            <a:extLst>
              <a:ext uri="{909E8E84-426E-40DD-AFC4-6F175D3DCCD1}">
                <a14:hiddenFill xmlns:a14="http://schemas.microsoft.com/office/drawing/2010/main">
                  <a:solidFill>
                    <a:srgbClr val="FFFFFF"/>
                  </a:solidFill>
                </a14:hiddenFill>
              </a:ext>
            </a:extLst>
          </p:spPr>
          <p:txBody>
            <a:bodyPr wrap="none" lIns="91430" tIns="45716" rIns="91430" bIns="45716" anchor="ctr"/>
            <a:lstStyle/>
            <a:p>
              <a:pPr algn="ctr"/>
              <a:endParaRPr lang="en-US" sz="2400" b="0">
                <a:solidFill>
                  <a:srgbClr val="9900CC"/>
                </a:solidFill>
                <a:latin typeface="Arial Narrow" pitchFamily="34" charset="0"/>
              </a:endParaRPr>
            </a:p>
          </p:txBody>
        </p:sp>
        <p:sp>
          <p:nvSpPr>
            <p:cNvPr id="15" name="Text Box 23"/>
            <p:cNvSpPr txBox="1">
              <a:spLocks noChangeArrowheads="1"/>
            </p:cNvSpPr>
            <p:nvPr/>
          </p:nvSpPr>
          <p:spPr bwMode="auto">
            <a:xfrm>
              <a:off x="4002" y="2913"/>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0" tIns="45716" rIns="91430" bIns="45716">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2400" b="0">
                  <a:latin typeface="Arial Narrow" pitchFamily="34" charset="0"/>
                </a:rPr>
                <a:t>1 0 0 1  1 0 0 1</a:t>
              </a:r>
            </a:p>
          </p:txBody>
        </p:sp>
        <p:sp>
          <p:nvSpPr>
            <p:cNvPr id="16" name="Text Box 24"/>
            <p:cNvSpPr txBox="1">
              <a:spLocks noChangeArrowheads="1"/>
            </p:cNvSpPr>
            <p:nvPr/>
          </p:nvSpPr>
          <p:spPr bwMode="auto">
            <a:xfrm>
              <a:off x="3903" y="2714"/>
              <a:ext cx="9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0" tIns="45716" rIns="91430" bIns="45716">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2400" i="1">
                  <a:solidFill>
                    <a:srgbClr val="660066"/>
                  </a:solidFill>
                  <a:latin typeface="Arial Narrow" pitchFamily="34" charset="0"/>
                </a:rPr>
                <a:t># 0000 0011</a:t>
              </a:r>
            </a:p>
          </p:txBody>
        </p:sp>
        <p:sp>
          <p:nvSpPr>
            <p:cNvPr id="17" name="Text Box 43"/>
            <p:cNvSpPr txBox="1">
              <a:spLocks noChangeArrowheads="1"/>
            </p:cNvSpPr>
            <p:nvPr/>
          </p:nvSpPr>
          <p:spPr bwMode="auto">
            <a:xfrm>
              <a:off x="3993" y="1596"/>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0" tIns="45716" rIns="91430" bIns="45716">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2400" b="0">
                  <a:latin typeface="Arial Narrow" pitchFamily="34" charset="0"/>
                </a:rPr>
                <a:t>1 1 1 1  0 0 0 0</a:t>
              </a:r>
            </a:p>
          </p:txBody>
        </p:sp>
        <p:sp>
          <p:nvSpPr>
            <p:cNvPr id="18" name="Text Box 44"/>
            <p:cNvSpPr txBox="1">
              <a:spLocks noChangeArrowheads="1"/>
            </p:cNvSpPr>
            <p:nvPr/>
          </p:nvSpPr>
          <p:spPr bwMode="auto">
            <a:xfrm>
              <a:off x="3999" y="2032"/>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0" tIns="45716" rIns="91430" bIns="45716">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2400" b="0">
                  <a:latin typeface="Arial Narrow" pitchFamily="34" charset="0"/>
                </a:rPr>
                <a:t>0 1 1 0  0 1 0 1</a:t>
              </a:r>
            </a:p>
          </p:txBody>
        </p:sp>
        <p:sp>
          <p:nvSpPr>
            <p:cNvPr id="19" name="Rectangle 45"/>
            <p:cNvSpPr>
              <a:spLocks noChangeArrowheads="1"/>
            </p:cNvSpPr>
            <p:nvPr/>
          </p:nvSpPr>
          <p:spPr bwMode="auto">
            <a:xfrm>
              <a:off x="3918" y="3191"/>
              <a:ext cx="1536" cy="443"/>
            </a:xfrm>
            <a:prstGeom prst="rect">
              <a:avLst/>
            </a:prstGeom>
            <a:noFill/>
            <a:ln w="57150">
              <a:solidFill>
                <a:srgbClr val="CA35FF"/>
              </a:solidFill>
              <a:miter lim="800000"/>
              <a:headEnd/>
              <a:tailEnd/>
            </a:ln>
            <a:extLst>
              <a:ext uri="{909E8E84-426E-40DD-AFC4-6F175D3DCCD1}">
                <a14:hiddenFill xmlns:a14="http://schemas.microsoft.com/office/drawing/2010/main">
                  <a:solidFill>
                    <a:srgbClr val="FFFFFF"/>
                  </a:solidFill>
                </a14:hiddenFill>
              </a:ext>
            </a:extLst>
          </p:spPr>
          <p:txBody>
            <a:bodyPr wrap="none" lIns="91430" tIns="45716" rIns="91430" bIns="45716" anchor="ctr"/>
            <a:lstStyle/>
            <a:p>
              <a:pPr algn="ctr"/>
              <a:endParaRPr lang="en-US" sz="2400" b="0">
                <a:solidFill>
                  <a:srgbClr val="9900CC"/>
                </a:solidFill>
                <a:latin typeface="Arial Narrow" pitchFamily="34" charset="0"/>
              </a:endParaRPr>
            </a:p>
          </p:txBody>
        </p:sp>
        <p:sp>
          <p:nvSpPr>
            <p:cNvPr id="20" name="Text Box 46"/>
            <p:cNvSpPr txBox="1">
              <a:spLocks noChangeArrowheads="1"/>
            </p:cNvSpPr>
            <p:nvPr/>
          </p:nvSpPr>
          <p:spPr bwMode="auto">
            <a:xfrm>
              <a:off x="4005" y="3354"/>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0" tIns="45716" rIns="91430" bIns="45716">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2400" b="0">
                  <a:latin typeface="Arial Narrow" pitchFamily="34" charset="0"/>
                </a:rPr>
                <a:t>1 1 0 0  1 1 0 0</a:t>
              </a:r>
            </a:p>
          </p:txBody>
        </p:sp>
        <p:sp>
          <p:nvSpPr>
            <p:cNvPr id="21" name="Text Box 47"/>
            <p:cNvSpPr txBox="1">
              <a:spLocks noChangeArrowheads="1"/>
            </p:cNvSpPr>
            <p:nvPr/>
          </p:nvSpPr>
          <p:spPr bwMode="auto">
            <a:xfrm>
              <a:off x="3906" y="3155"/>
              <a:ext cx="100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0" tIns="45716" rIns="91430" bIns="45716">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2400" i="1">
                  <a:solidFill>
                    <a:srgbClr val="660066"/>
                  </a:solidFill>
                  <a:latin typeface="Arial Narrow" pitchFamily="34" charset="0"/>
                </a:rPr>
                <a:t># 0000 0100</a:t>
              </a:r>
            </a:p>
          </p:txBody>
        </p:sp>
        <p:sp>
          <p:nvSpPr>
            <p:cNvPr id="22" name="Rectangle 48"/>
            <p:cNvSpPr>
              <a:spLocks noChangeArrowheads="1"/>
            </p:cNvSpPr>
            <p:nvPr/>
          </p:nvSpPr>
          <p:spPr bwMode="auto">
            <a:xfrm>
              <a:off x="4539" y="3594"/>
              <a:ext cx="250" cy="291"/>
            </a:xfrm>
            <a:prstGeom prst="rect">
              <a:avLst/>
            </a:prstGeom>
            <a:noFill/>
            <a:ln w="12700">
              <a:noFill/>
              <a:miter lim="800000"/>
              <a:headEnd/>
              <a:tailEnd/>
            </a:ln>
            <a:effectLst/>
          </p:spPr>
          <p:txBody>
            <a:bodyPr wrap="none" lIns="91430" tIns="45716" rIns="91430" bIns="45716">
              <a:spAutoFit/>
            </a:bodyPr>
            <a:lstStyle/>
            <a:p>
              <a:pPr>
                <a:defRPr/>
              </a:pPr>
              <a:r>
                <a:rPr lang="en-US" sz="2400" b="0">
                  <a:effectLst>
                    <a:outerShdw blurRad="38100" dist="38100" dir="2700000" algn="tl">
                      <a:srgbClr val="FFFFFF"/>
                    </a:outerShdw>
                  </a:effectLst>
                  <a:latin typeface="Arial Narrow" pitchFamily="34" charset="0"/>
                </a:rPr>
                <a:t>...</a:t>
              </a:r>
              <a:endParaRPr lang="en-US" sz="2400" b="0">
                <a:latin typeface="Arial Narrow" pitchFamily="34" charset="0"/>
              </a:endParaRPr>
            </a:p>
          </p:txBody>
        </p:sp>
        <p:sp>
          <p:nvSpPr>
            <p:cNvPr id="23" name="Rectangle 49"/>
            <p:cNvSpPr>
              <a:spLocks noChangeArrowheads="1"/>
            </p:cNvSpPr>
            <p:nvPr/>
          </p:nvSpPr>
          <p:spPr bwMode="auto">
            <a:xfrm>
              <a:off x="3915" y="3633"/>
              <a:ext cx="1536" cy="443"/>
            </a:xfrm>
            <a:prstGeom prst="rect">
              <a:avLst/>
            </a:prstGeom>
            <a:noFill/>
            <a:ln w="57150">
              <a:solidFill>
                <a:srgbClr val="CA35FF"/>
              </a:solidFill>
              <a:miter lim="800000"/>
              <a:headEnd/>
              <a:tailEnd/>
            </a:ln>
            <a:extLst>
              <a:ext uri="{909E8E84-426E-40DD-AFC4-6F175D3DCCD1}">
                <a14:hiddenFill xmlns:a14="http://schemas.microsoft.com/office/drawing/2010/main">
                  <a:solidFill>
                    <a:srgbClr val="FFFFFF"/>
                  </a:solidFill>
                </a14:hiddenFill>
              </a:ext>
            </a:extLst>
          </p:spPr>
          <p:txBody>
            <a:bodyPr wrap="none" lIns="91430" tIns="45716" rIns="91430" bIns="45716" anchor="ctr"/>
            <a:lstStyle/>
            <a:p>
              <a:pPr algn="ctr"/>
              <a:endParaRPr lang="en-US" sz="2400" b="0">
                <a:solidFill>
                  <a:srgbClr val="9900CC"/>
                </a:solidFill>
                <a:latin typeface="Arial Narrow" pitchFamily="34" charset="0"/>
              </a:endParaRPr>
            </a:p>
          </p:txBody>
        </p:sp>
      </p:grpSp>
      <p:sp>
        <p:nvSpPr>
          <p:cNvPr id="24" name="Slide Number Placeholder 23"/>
          <p:cNvSpPr>
            <a:spLocks noGrp="1"/>
          </p:cNvSpPr>
          <p:nvPr>
            <p:ph type="sldNum" sz="quarter" idx="12"/>
          </p:nvPr>
        </p:nvSpPr>
        <p:spPr/>
        <p:txBody>
          <a:bodyPr/>
          <a:lstStyle/>
          <a:p>
            <a:fld id="{35A40E3C-D099-4FD6-9521-3112C0DD2A3A}" type="slidenum">
              <a:rPr lang="en-US" smtClean="0"/>
              <a:t>5</a:t>
            </a:fld>
            <a:endParaRPr lang="en-US"/>
          </a:p>
        </p:txBody>
      </p:sp>
    </p:spTree>
    <p:extLst>
      <p:ext uri="{BB962C8B-B14F-4D97-AF65-F5344CB8AC3E}">
        <p14:creationId xmlns:p14="http://schemas.microsoft.com/office/powerpoint/2010/main" val="43886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5A40E3C-D099-4FD6-9521-3112C0DD2A3A}" type="slidenum">
              <a:rPr lang="en-US" smtClean="0"/>
              <a:t>50</a:t>
            </a:fld>
            <a:endParaRPr lang="en-US"/>
          </a:p>
        </p:txBody>
      </p:sp>
      <p:sp>
        <p:nvSpPr>
          <p:cNvPr id="3" name="Rectangle 2"/>
          <p:cNvSpPr/>
          <p:nvPr/>
        </p:nvSpPr>
        <p:spPr>
          <a:xfrm>
            <a:off x="609600" y="1600200"/>
            <a:ext cx="8229600" cy="3401829"/>
          </a:xfrm>
          <a:prstGeom prst="rect">
            <a:avLst/>
          </a:prstGeom>
        </p:spPr>
        <p:txBody>
          <a:bodyPr wrap="square">
            <a:spAutoFit/>
          </a:bodyPr>
          <a:lstStyle/>
          <a:p>
            <a:pPr marL="342900" indent="-342900" algn="just">
              <a:lnSpc>
                <a:spcPct val="130000"/>
              </a:lnSpc>
              <a:buFont typeface="Arial" pitchFamily="34" charset="0"/>
              <a:buChar char="•"/>
            </a:pPr>
            <a:r>
              <a:rPr lang="en-US" sz="2400" dirty="0">
                <a:latin typeface="Arial Narrow" pitchFamily="34" charset="0"/>
              </a:rPr>
              <a:t>In most applications, the associative memory stores a table with no two identical </a:t>
            </a:r>
            <a:r>
              <a:rPr lang="en-US" sz="2400" dirty="0" smtClean="0">
                <a:latin typeface="Arial Narrow" pitchFamily="34" charset="0"/>
              </a:rPr>
              <a:t>items‘ under </a:t>
            </a:r>
            <a:r>
              <a:rPr lang="en-US" sz="2400" dirty="0">
                <a:latin typeface="Arial Narrow" pitchFamily="34" charset="0"/>
              </a:rPr>
              <a:t>a given key. </a:t>
            </a:r>
            <a:endParaRPr lang="en-US" sz="2400" dirty="0" smtClean="0">
              <a:latin typeface="Arial Narrow" pitchFamily="34" charset="0"/>
            </a:endParaRPr>
          </a:p>
          <a:p>
            <a:pPr marL="342900" indent="-342900" algn="just">
              <a:lnSpc>
                <a:spcPct val="130000"/>
              </a:lnSpc>
              <a:buFont typeface="Arial" pitchFamily="34" charset="0"/>
              <a:buChar char="•"/>
            </a:pPr>
            <a:r>
              <a:rPr lang="en-US" sz="2400" dirty="0" smtClean="0">
                <a:latin typeface="Arial Narrow" pitchFamily="34" charset="0"/>
              </a:rPr>
              <a:t>In </a:t>
            </a:r>
            <a:r>
              <a:rPr lang="en-US" sz="2400" dirty="0">
                <a:latin typeface="Arial Narrow" pitchFamily="34" charset="0"/>
              </a:rPr>
              <a:t>this case, only one word may match the unmasked argument field. </a:t>
            </a:r>
            <a:endParaRPr lang="en-US" sz="2400" dirty="0" smtClean="0">
              <a:latin typeface="Arial Narrow" pitchFamily="34" charset="0"/>
            </a:endParaRPr>
          </a:p>
          <a:p>
            <a:pPr marL="342900" indent="-342900" algn="just">
              <a:lnSpc>
                <a:spcPct val="130000"/>
              </a:lnSpc>
              <a:buFont typeface="Arial" pitchFamily="34" charset="0"/>
              <a:buChar char="•"/>
            </a:pPr>
            <a:r>
              <a:rPr lang="en-US" sz="2400" dirty="0" smtClean="0">
                <a:solidFill>
                  <a:srgbClr val="FF0000"/>
                </a:solidFill>
                <a:latin typeface="Arial Narrow" pitchFamily="34" charset="0"/>
              </a:rPr>
              <a:t>By </a:t>
            </a:r>
            <a:r>
              <a:rPr lang="en-US" sz="2400" dirty="0">
                <a:solidFill>
                  <a:srgbClr val="FF0000"/>
                </a:solidFill>
                <a:latin typeface="Arial Narrow" pitchFamily="34" charset="0"/>
              </a:rPr>
              <a:t>connecting output M; directly to the read line in the same word position (instead of the M register), the content of the matched word will be presented automatically at the output lines </a:t>
            </a:r>
            <a:r>
              <a:rPr lang="en-US" sz="2400" dirty="0">
                <a:latin typeface="Arial Narrow" pitchFamily="34" charset="0"/>
              </a:rPr>
              <a:t>and no special read command signal is needed. </a:t>
            </a:r>
          </a:p>
        </p:txBody>
      </p:sp>
      <p:sp>
        <p:nvSpPr>
          <p:cNvPr id="4" name="Title 1"/>
          <p:cNvSpPr txBox="1">
            <a:spLocks/>
          </p:cNvSpPr>
          <p:nvPr/>
        </p:nvSpPr>
        <p:spPr>
          <a:xfrm>
            <a:off x="914400" y="9832"/>
            <a:ext cx="8229600" cy="1143000"/>
          </a:xfrm>
          <a:prstGeom prst="rect">
            <a:avLst/>
          </a:prstGeom>
        </p:spPr>
        <p:txBody>
          <a:bodyPr lIns="91577" tIns="45789" rIns="91577" bIns="45789" rtlCol="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defTabSz="914212">
              <a:defRPr/>
            </a:pPr>
            <a:r>
              <a:rPr lang="en-US" sz="3600" b="1" dirty="0" smtClean="0">
                <a:solidFill>
                  <a:srgbClr val="006600"/>
                </a:solidFill>
                <a:latin typeface="Arial Narrow" pitchFamily="34" charset="0"/>
                <a:ea typeface="+mn-ea"/>
                <a:cs typeface="+mn-cs"/>
              </a:rPr>
              <a:t>MATCH LOGIC FOR ONE WORD OF ASSOCIATIVE MEMORY</a:t>
            </a:r>
            <a:endParaRPr lang="en-US" sz="3600" b="1" dirty="0">
              <a:solidFill>
                <a:srgbClr val="006600"/>
              </a:solidFill>
              <a:latin typeface="Arial Narrow" pitchFamily="34" charset="0"/>
              <a:ea typeface="+mn-ea"/>
              <a:cs typeface="+mn-cs"/>
            </a:endParaRPr>
          </a:p>
        </p:txBody>
      </p:sp>
    </p:spTree>
    <p:extLst>
      <p:ext uri="{BB962C8B-B14F-4D97-AF65-F5344CB8AC3E}">
        <p14:creationId xmlns:p14="http://schemas.microsoft.com/office/powerpoint/2010/main" val="31485279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0"/>
            <a:ext cx="8229600" cy="762000"/>
          </a:xfrm>
        </p:spPr>
        <p:txBody>
          <a:bodyPr lIns="91577" tIns="45789" rIns="91577" bIns="45789"/>
          <a:lstStyle/>
          <a:p>
            <a:pPr>
              <a:defRPr/>
            </a:pPr>
            <a:r>
              <a:rPr lang="en-US" sz="4000" b="1" dirty="0" smtClean="0">
                <a:solidFill>
                  <a:srgbClr val="006600"/>
                </a:solidFill>
                <a:latin typeface="Arial Narrow" pitchFamily="34" charset="0"/>
                <a:ea typeface="+mn-ea"/>
                <a:cs typeface="+mn-cs"/>
              </a:rPr>
              <a:t>CACHE MEMORY</a:t>
            </a:r>
            <a:endParaRPr lang="en-US" sz="4000" b="1" dirty="0">
              <a:solidFill>
                <a:srgbClr val="006600"/>
              </a:solidFill>
              <a:latin typeface="Arial Narrow" pitchFamily="34" charset="0"/>
              <a:ea typeface="+mn-ea"/>
              <a:cs typeface="+mn-cs"/>
            </a:endParaRPr>
          </a:p>
        </p:txBody>
      </p:sp>
      <p:sp>
        <p:nvSpPr>
          <p:cNvPr id="56323" name="Content Placeholder 2"/>
          <p:cNvSpPr>
            <a:spLocks noGrp="1"/>
          </p:cNvSpPr>
          <p:nvPr>
            <p:ph idx="1"/>
          </p:nvPr>
        </p:nvSpPr>
        <p:spPr>
          <a:xfrm>
            <a:off x="304800" y="1066800"/>
            <a:ext cx="8609328" cy="5791200"/>
          </a:xfrm>
        </p:spPr>
        <p:txBody>
          <a:bodyPr lIns="91577" tIns="45789" rIns="91577" bIns="45789">
            <a:normAutofit fontScale="92500" lnSpcReduction="10000"/>
          </a:bodyPr>
          <a:lstStyle/>
          <a:p>
            <a:pPr marL="425188" algn="just">
              <a:lnSpc>
                <a:spcPct val="150000"/>
              </a:lnSpc>
              <a:spcBef>
                <a:spcPts val="0"/>
              </a:spcBef>
              <a:defRPr/>
            </a:pPr>
            <a:r>
              <a:rPr lang="en-US" sz="2400" dirty="0">
                <a:latin typeface="Arial Narrow" pitchFamily="34" charset="0"/>
              </a:rPr>
              <a:t>If the </a:t>
            </a:r>
            <a:r>
              <a:rPr lang="en-US" sz="2400" dirty="0">
                <a:solidFill>
                  <a:srgbClr val="C00000"/>
                </a:solidFill>
                <a:latin typeface="Arial Narrow" pitchFamily="34" charset="0"/>
              </a:rPr>
              <a:t>active portions of the program and data are placed in a fast small memory, the average memory access time can be reduced</a:t>
            </a:r>
            <a:r>
              <a:rPr lang="en-US" sz="2400" dirty="0">
                <a:latin typeface="Arial Narrow" pitchFamily="34" charset="0"/>
              </a:rPr>
              <a:t>, thus reducing the total execution time of the program. </a:t>
            </a:r>
            <a:endParaRPr lang="en-US" sz="2400" dirty="0" smtClean="0">
              <a:latin typeface="Arial Narrow" pitchFamily="34" charset="0"/>
            </a:endParaRPr>
          </a:p>
          <a:p>
            <a:pPr marL="425188" algn="just">
              <a:lnSpc>
                <a:spcPct val="150000"/>
              </a:lnSpc>
              <a:spcBef>
                <a:spcPts val="0"/>
              </a:spcBef>
              <a:defRPr/>
            </a:pPr>
            <a:r>
              <a:rPr lang="en-US" sz="2400" dirty="0" smtClean="0">
                <a:latin typeface="Arial Narrow" pitchFamily="34" charset="0"/>
              </a:rPr>
              <a:t>Such </a:t>
            </a:r>
            <a:r>
              <a:rPr lang="en-US" sz="2400" dirty="0">
                <a:latin typeface="Arial Narrow" pitchFamily="34" charset="0"/>
              </a:rPr>
              <a:t>a </a:t>
            </a:r>
            <a:r>
              <a:rPr lang="en-US" sz="2400" dirty="0">
                <a:solidFill>
                  <a:srgbClr val="C00000"/>
                </a:solidFill>
                <a:latin typeface="Arial Narrow" pitchFamily="34" charset="0"/>
              </a:rPr>
              <a:t>fast small memory is referred to as </a:t>
            </a:r>
            <a:r>
              <a:rPr lang="en-US" sz="2400" b="1" dirty="0">
                <a:solidFill>
                  <a:srgbClr val="C00000"/>
                </a:solidFill>
                <a:latin typeface="Arial Narrow" pitchFamily="34" charset="0"/>
              </a:rPr>
              <a:t>a cache memory</a:t>
            </a:r>
            <a:r>
              <a:rPr lang="en-US" sz="2400" dirty="0">
                <a:latin typeface="Arial Narrow" pitchFamily="34" charset="0"/>
              </a:rPr>
              <a:t>. </a:t>
            </a:r>
            <a:endParaRPr lang="en-US" sz="2400" dirty="0" smtClean="0">
              <a:latin typeface="Arial Narrow" pitchFamily="34" charset="0"/>
            </a:endParaRPr>
          </a:p>
          <a:p>
            <a:pPr marL="425188" algn="just">
              <a:lnSpc>
                <a:spcPct val="150000"/>
              </a:lnSpc>
              <a:spcBef>
                <a:spcPts val="0"/>
              </a:spcBef>
              <a:defRPr/>
            </a:pPr>
            <a:r>
              <a:rPr lang="en-US" sz="2400" dirty="0" smtClean="0">
                <a:latin typeface="Arial Narrow" pitchFamily="34" charset="0"/>
              </a:rPr>
              <a:t>It </a:t>
            </a:r>
            <a:r>
              <a:rPr lang="en-US" sz="2400" dirty="0">
                <a:latin typeface="Arial Narrow" pitchFamily="34" charset="0"/>
              </a:rPr>
              <a:t>is placed </a:t>
            </a:r>
            <a:r>
              <a:rPr lang="en-US" sz="2400" dirty="0">
                <a:solidFill>
                  <a:srgbClr val="C00000"/>
                </a:solidFill>
                <a:latin typeface="Arial Narrow" pitchFamily="34" charset="0"/>
              </a:rPr>
              <a:t>between the CPU and main memory</a:t>
            </a:r>
            <a:r>
              <a:rPr lang="en-US" sz="2400" dirty="0">
                <a:latin typeface="Arial Narrow" pitchFamily="34" charset="0"/>
              </a:rPr>
              <a:t>.</a:t>
            </a:r>
          </a:p>
          <a:p>
            <a:pPr marL="425188" algn="just">
              <a:lnSpc>
                <a:spcPct val="150000"/>
              </a:lnSpc>
              <a:spcBef>
                <a:spcPts val="0"/>
              </a:spcBef>
              <a:defRPr/>
            </a:pPr>
            <a:r>
              <a:rPr lang="en-US" sz="2400" dirty="0" smtClean="0">
                <a:latin typeface="Arial Narrow" pitchFamily="34" charset="0"/>
              </a:rPr>
              <a:t>The </a:t>
            </a:r>
            <a:r>
              <a:rPr lang="en-US" sz="2400" dirty="0" smtClean="0">
                <a:solidFill>
                  <a:srgbClr val="C00000"/>
                </a:solidFill>
                <a:latin typeface="Arial Narrow" pitchFamily="34" charset="0"/>
              </a:rPr>
              <a:t>cache memory access time is less than the access time of main memory by a factor of 5 to 10</a:t>
            </a:r>
            <a:r>
              <a:rPr lang="en-US" sz="2400" dirty="0" smtClean="0">
                <a:latin typeface="Arial Narrow" pitchFamily="34" charset="0"/>
              </a:rPr>
              <a:t>. </a:t>
            </a:r>
          </a:p>
          <a:p>
            <a:pPr marL="425188" algn="just">
              <a:lnSpc>
                <a:spcPct val="150000"/>
              </a:lnSpc>
              <a:spcBef>
                <a:spcPts val="0"/>
              </a:spcBef>
              <a:defRPr/>
            </a:pPr>
            <a:r>
              <a:rPr lang="en-US" sz="2400" dirty="0" smtClean="0">
                <a:latin typeface="Arial Narrow" pitchFamily="34" charset="0"/>
              </a:rPr>
              <a:t>The cache is the fastest component in the memory hierarchy and approaches the speed of CPU components.</a:t>
            </a:r>
            <a:r>
              <a:rPr lang="en-US" sz="2400" dirty="0">
                <a:latin typeface="Arial Narrow" pitchFamily="34" charset="0"/>
              </a:rPr>
              <a:t> </a:t>
            </a:r>
            <a:endParaRPr lang="en-US" sz="2400" dirty="0" smtClean="0">
              <a:latin typeface="Arial Narrow" pitchFamily="34" charset="0"/>
            </a:endParaRPr>
          </a:p>
          <a:p>
            <a:pPr marL="425188" algn="just">
              <a:lnSpc>
                <a:spcPct val="150000"/>
              </a:lnSpc>
              <a:spcBef>
                <a:spcPts val="0"/>
              </a:spcBef>
              <a:defRPr/>
            </a:pPr>
            <a:r>
              <a:rPr lang="en-US" sz="2400" dirty="0" smtClean="0">
                <a:latin typeface="Arial Narrow" pitchFamily="34" charset="0"/>
              </a:rPr>
              <a:t>Although </a:t>
            </a:r>
            <a:r>
              <a:rPr lang="en-US" sz="2400" dirty="0">
                <a:latin typeface="Arial Narrow" pitchFamily="34" charset="0"/>
              </a:rPr>
              <a:t>the cache is only a small fraction of the size of main memory, </a:t>
            </a:r>
            <a:r>
              <a:rPr lang="en-US" sz="2400" dirty="0">
                <a:solidFill>
                  <a:srgbClr val="C00000"/>
                </a:solidFill>
                <a:latin typeface="Arial Narrow" pitchFamily="34" charset="0"/>
              </a:rPr>
              <a:t>a large fraction of memory requests will be found in the fast cache memory because of the </a:t>
            </a:r>
            <a:r>
              <a:rPr lang="en-US" sz="2400" dirty="0">
                <a:solidFill>
                  <a:srgbClr val="C00000"/>
                </a:solidFill>
                <a:latin typeface="Arial Narrow" pitchFamily="34" charset="0"/>
                <a:hlinkClick r:id="rId2" action="ppaction://hlinksldjump"/>
              </a:rPr>
              <a:t>locality of reference property </a:t>
            </a:r>
            <a:r>
              <a:rPr lang="en-US" sz="2400" dirty="0">
                <a:solidFill>
                  <a:srgbClr val="C00000"/>
                </a:solidFill>
                <a:latin typeface="Arial Narrow" pitchFamily="34" charset="0"/>
              </a:rPr>
              <a:t>of programs</a:t>
            </a:r>
            <a:r>
              <a:rPr lang="en-US" sz="2400" dirty="0">
                <a:latin typeface="Arial Narrow" pitchFamily="34" charset="0"/>
              </a:rPr>
              <a:t>.</a:t>
            </a:r>
          </a:p>
          <a:p>
            <a:pPr marL="425188" algn="just">
              <a:lnSpc>
                <a:spcPct val="150000"/>
              </a:lnSpc>
              <a:spcBef>
                <a:spcPts val="0"/>
              </a:spcBef>
              <a:defRPr/>
            </a:pPr>
            <a:endParaRPr lang="en-US" sz="2400" dirty="0">
              <a:latin typeface="Arial Narrow" pitchFamily="34" charset="0"/>
            </a:endParaRPr>
          </a:p>
        </p:txBody>
      </p:sp>
    </p:spTree>
    <p:extLst>
      <p:ext uri="{BB962C8B-B14F-4D97-AF65-F5344CB8AC3E}">
        <p14:creationId xmlns:p14="http://schemas.microsoft.com/office/powerpoint/2010/main" val="654715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1"/>
          </p:nvPr>
        </p:nvSpPr>
        <p:spPr>
          <a:xfrm>
            <a:off x="381000" y="2971800"/>
            <a:ext cx="8686800" cy="5943600"/>
          </a:xfrm>
        </p:spPr>
        <p:txBody>
          <a:bodyPr lIns="91577" tIns="45789" rIns="91577" bIns="45789">
            <a:normAutofit/>
          </a:bodyPr>
          <a:lstStyle/>
          <a:p>
            <a:pPr marL="365723" indent="-283435" algn="just">
              <a:lnSpc>
                <a:spcPct val="130000"/>
              </a:lnSpc>
              <a:spcBef>
                <a:spcPts val="0"/>
              </a:spcBef>
              <a:buFont typeface="Wingdings 2"/>
              <a:buChar char=""/>
              <a:defRPr/>
            </a:pPr>
            <a:r>
              <a:rPr lang="en-US" sz="2400" dirty="0" smtClean="0">
                <a:latin typeface="Arial Narrow" pitchFamily="34" charset="0"/>
              </a:rPr>
              <a:t>The </a:t>
            </a:r>
            <a:r>
              <a:rPr lang="en-US" sz="2400" dirty="0">
                <a:latin typeface="Arial Narrow" pitchFamily="34" charset="0"/>
              </a:rPr>
              <a:t>basic operation of the cache is as follows. </a:t>
            </a:r>
            <a:endParaRPr lang="en-US" sz="2400" dirty="0" smtClean="0">
              <a:latin typeface="Arial Narrow" pitchFamily="34" charset="0"/>
            </a:endParaRPr>
          </a:p>
          <a:p>
            <a:pPr marL="765773" lvl="1" indent="-283435" algn="just">
              <a:lnSpc>
                <a:spcPct val="130000"/>
              </a:lnSpc>
              <a:spcBef>
                <a:spcPts val="0"/>
              </a:spcBef>
              <a:buFont typeface="Wingdings 2"/>
              <a:buChar char=""/>
              <a:defRPr/>
            </a:pPr>
            <a:r>
              <a:rPr lang="en-US" sz="2000" dirty="0" smtClean="0">
                <a:latin typeface="Arial Narrow" pitchFamily="34" charset="0"/>
              </a:rPr>
              <a:t>When </a:t>
            </a:r>
            <a:r>
              <a:rPr lang="en-US" sz="2000" dirty="0">
                <a:latin typeface="Arial Narrow" pitchFamily="34" charset="0"/>
              </a:rPr>
              <a:t>the CPU needs to access memory, the cache is examined. </a:t>
            </a:r>
            <a:endParaRPr lang="en-US" sz="2000" dirty="0" smtClean="0">
              <a:latin typeface="Arial Narrow" pitchFamily="34" charset="0"/>
            </a:endParaRPr>
          </a:p>
          <a:p>
            <a:pPr marL="765773" lvl="1" indent="-283435" algn="just">
              <a:lnSpc>
                <a:spcPct val="130000"/>
              </a:lnSpc>
              <a:spcBef>
                <a:spcPts val="0"/>
              </a:spcBef>
              <a:buFont typeface="Wingdings 2"/>
              <a:buChar char=""/>
              <a:defRPr/>
            </a:pPr>
            <a:r>
              <a:rPr lang="en-US" sz="2000" dirty="0" smtClean="0">
                <a:latin typeface="Arial Narrow" pitchFamily="34" charset="0"/>
              </a:rPr>
              <a:t>If </a:t>
            </a:r>
            <a:r>
              <a:rPr lang="en-US" sz="2000" dirty="0">
                <a:latin typeface="Arial Narrow" pitchFamily="34" charset="0"/>
              </a:rPr>
              <a:t>the word is found in the cache, it is read from the fast memory</a:t>
            </a:r>
            <a:r>
              <a:rPr lang="en-US" sz="2000" dirty="0" smtClean="0">
                <a:latin typeface="Arial Narrow" pitchFamily="34" charset="0"/>
              </a:rPr>
              <a:t>.</a:t>
            </a:r>
          </a:p>
          <a:p>
            <a:pPr marL="765773" lvl="1" indent="-283435" algn="just">
              <a:lnSpc>
                <a:spcPct val="130000"/>
              </a:lnSpc>
              <a:spcBef>
                <a:spcPts val="0"/>
              </a:spcBef>
              <a:buFont typeface="Wingdings 2"/>
              <a:buChar char=""/>
              <a:defRPr/>
            </a:pPr>
            <a:r>
              <a:rPr lang="en-US" sz="2000" dirty="0" smtClean="0">
                <a:latin typeface="Arial Narrow" pitchFamily="34" charset="0"/>
              </a:rPr>
              <a:t>If </a:t>
            </a:r>
            <a:r>
              <a:rPr lang="en-US" sz="2000" dirty="0">
                <a:latin typeface="Arial Narrow" pitchFamily="34" charset="0"/>
              </a:rPr>
              <a:t>the word addressed by the CPU is not found in the cache, the main memory is accessed to read the word</a:t>
            </a:r>
            <a:r>
              <a:rPr lang="en-US" sz="2000" dirty="0" smtClean="0">
                <a:latin typeface="Arial Narrow" pitchFamily="34" charset="0"/>
              </a:rPr>
              <a:t>.</a:t>
            </a:r>
          </a:p>
          <a:p>
            <a:pPr marL="765773" lvl="1" indent="-283435" algn="just">
              <a:lnSpc>
                <a:spcPct val="130000"/>
              </a:lnSpc>
              <a:spcBef>
                <a:spcPts val="0"/>
              </a:spcBef>
              <a:buFont typeface="Wingdings 2"/>
              <a:buChar char=""/>
              <a:defRPr/>
            </a:pPr>
            <a:r>
              <a:rPr lang="en-US" sz="2000" dirty="0" smtClean="0">
                <a:latin typeface="Arial Narrow" pitchFamily="34" charset="0"/>
              </a:rPr>
              <a:t>A </a:t>
            </a:r>
            <a:r>
              <a:rPr lang="en-US" sz="2000" dirty="0">
                <a:latin typeface="Arial Narrow" pitchFamily="34" charset="0"/>
              </a:rPr>
              <a:t>block of words containing the one just accessed is then transferred from main memory to cache memory. </a:t>
            </a:r>
            <a:endParaRPr lang="en-US" sz="2000" dirty="0" smtClean="0">
              <a:latin typeface="Arial Narrow" pitchFamily="34" charset="0"/>
            </a:endParaRPr>
          </a:p>
          <a:p>
            <a:pPr marL="765773" lvl="1" indent="-283435" algn="just">
              <a:lnSpc>
                <a:spcPct val="130000"/>
              </a:lnSpc>
              <a:spcBef>
                <a:spcPts val="0"/>
              </a:spcBef>
              <a:buFont typeface="Wingdings 2"/>
              <a:buChar char=""/>
              <a:defRPr/>
            </a:pPr>
            <a:r>
              <a:rPr lang="en-US" sz="2000" dirty="0" smtClean="0">
                <a:latin typeface="Arial Narrow" pitchFamily="34" charset="0"/>
              </a:rPr>
              <a:t>The </a:t>
            </a:r>
            <a:r>
              <a:rPr lang="en-US" sz="2000" dirty="0">
                <a:latin typeface="Arial Narrow" pitchFamily="34" charset="0"/>
              </a:rPr>
              <a:t>block size may vary from one word (the one just accessed) to about 16 words adjacent to the one just accessed.</a:t>
            </a:r>
          </a:p>
        </p:txBody>
      </p:sp>
      <p:sp>
        <p:nvSpPr>
          <p:cNvPr id="2" name="Rectangle 1"/>
          <p:cNvSpPr/>
          <p:nvPr/>
        </p:nvSpPr>
        <p:spPr>
          <a:xfrm>
            <a:off x="2601972" y="14437"/>
            <a:ext cx="3940054" cy="646331"/>
          </a:xfrm>
          <a:prstGeom prst="rect">
            <a:avLst/>
          </a:prstGeom>
        </p:spPr>
        <p:txBody>
          <a:bodyPr wrap="none">
            <a:spAutoFit/>
          </a:bodyPr>
          <a:lstStyle/>
          <a:p>
            <a:pPr marL="365723" indent="-283435" algn="ctr">
              <a:spcBef>
                <a:spcPts val="600"/>
              </a:spcBef>
              <a:buNone/>
              <a:defRPr/>
            </a:pPr>
            <a:r>
              <a:rPr lang="en-US" sz="3600" b="1" dirty="0" smtClean="0">
                <a:solidFill>
                  <a:srgbClr val="006600"/>
                </a:solidFill>
                <a:latin typeface="Arial Narrow" pitchFamily="34" charset="0"/>
              </a:rPr>
              <a:t>CACHE OPERATION</a:t>
            </a:r>
            <a:endParaRPr lang="en-US" sz="3600" b="1" dirty="0">
              <a:solidFill>
                <a:srgbClr val="006600"/>
              </a:solidFill>
              <a:latin typeface="Arial Narrow"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800100"/>
            <a:ext cx="6443816"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648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533400" y="-12290"/>
            <a:ext cx="8229600" cy="1143000"/>
          </a:xfrm>
        </p:spPr>
        <p:txBody>
          <a:bodyPr lIns="91577" tIns="45789" rIns="91577" bIns="45789"/>
          <a:lstStyle/>
          <a:p>
            <a:pPr marL="365723" indent="-283435">
              <a:spcBef>
                <a:spcPts val="600"/>
              </a:spcBef>
              <a:defRPr/>
            </a:pPr>
            <a:r>
              <a:rPr lang="en-US" sz="3600" b="1" dirty="0" smtClean="0">
                <a:solidFill>
                  <a:srgbClr val="006600"/>
                </a:solidFill>
                <a:latin typeface="Arial Narrow" pitchFamily="34" charset="0"/>
                <a:ea typeface="+mn-ea"/>
                <a:cs typeface="+mn-cs"/>
              </a:rPr>
              <a:t>HIT AND MISS</a:t>
            </a:r>
            <a:endParaRPr lang="en-US" sz="3600" b="1" dirty="0">
              <a:solidFill>
                <a:srgbClr val="006600"/>
              </a:solidFill>
              <a:latin typeface="Arial Narrow" pitchFamily="34" charset="0"/>
              <a:ea typeface="+mn-ea"/>
              <a:cs typeface="+mn-cs"/>
            </a:endParaRPr>
          </a:p>
        </p:txBody>
      </p:sp>
      <p:sp>
        <p:nvSpPr>
          <p:cNvPr id="58371" name="Content Placeholder 2"/>
          <p:cNvSpPr>
            <a:spLocks noGrp="1"/>
          </p:cNvSpPr>
          <p:nvPr>
            <p:ph idx="1"/>
          </p:nvPr>
        </p:nvSpPr>
        <p:spPr>
          <a:xfrm>
            <a:off x="457200" y="1066800"/>
            <a:ext cx="8229600" cy="5486400"/>
          </a:xfrm>
        </p:spPr>
        <p:txBody>
          <a:bodyPr lIns="91577" tIns="45789" rIns="91577" bIns="45789">
            <a:normAutofit fontScale="92500" lnSpcReduction="10000"/>
          </a:bodyPr>
          <a:lstStyle/>
          <a:p>
            <a:pPr marL="365723" indent="-283435" algn="just">
              <a:lnSpc>
                <a:spcPct val="140000"/>
              </a:lnSpc>
              <a:spcBef>
                <a:spcPts val="0"/>
              </a:spcBef>
              <a:buFont typeface="Wingdings 2"/>
              <a:buChar char=""/>
              <a:defRPr/>
            </a:pPr>
            <a:r>
              <a:rPr lang="en-US" sz="2600" dirty="0">
                <a:latin typeface="Arial Narrow" pitchFamily="34" charset="0"/>
              </a:rPr>
              <a:t>The performance of cache memory is frequently measured in terms of a quantity called </a:t>
            </a:r>
            <a:r>
              <a:rPr lang="en-US" sz="2600" dirty="0">
                <a:solidFill>
                  <a:srgbClr val="C00000"/>
                </a:solidFill>
                <a:latin typeface="Arial Narrow" pitchFamily="34" charset="0"/>
              </a:rPr>
              <a:t>hit ratio</a:t>
            </a:r>
            <a:r>
              <a:rPr lang="en-US" sz="2600" dirty="0">
                <a:solidFill>
                  <a:srgbClr val="FF0000"/>
                </a:solidFill>
                <a:latin typeface="Arial Narrow" pitchFamily="34" charset="0"/>
              </a:rPr>
              <a:t> </a:t>
            </a:r>
            <a:r>
              <a:rPr lang="en-US" sz="2600" dirty="0">
                <a:latin typeface="Arial Narrow" pitchFamily="34" charset="0"/>
              </a:rPr>
              <a:t>. </a:t>
            </a:r>
            <a:endParaRPr lang="en-US" sz="2600" dirty="0" smtClean="0">
              <a:latin typeface="Arial Narrow" pitchFamily="34" charset="0"/>
            </a:endParaRPr>
          </a:p>
          <a:p>
            <a:pPr marL="365723" indent="-283435" algn="just">
              <a:lnSpc>
                <a:spcPct val="140000"/>
              </a:lnSpc>
              <a:spcBef>
                <a:spcPts val="0"/>
              </a:spcBef>
              <a:buFont typeface="Wingdings 2"/>
              <a:buChar char=""/>
              <a:defRPr/>
            </a:pPr>
            <a:r>
              <a:rPr lang="en-US" sz="2600" dirty="0" smtClean="0">
                <a:latin typeface="Arial Narrow" pitchFamily="34" charset="0"/>
              </a:rPr>
              <a:t>When </a:t>
            </a:r>
            <a:r>
              <a:rPr lang="en-US" sz="2600" dirty="0">
                <a:latin typeface="Arial Narrow" pitchFamily="34" charset="0"/>
              </a:rPr>
              <a:t>the </a:t>
            </a:r>
            <a:r>
              <a:rPr lang="en-US" sz="2600" dirty="0">
                <a:solidFill>
                  <a:srgbClr val="C00000"/>
                </a:solidFill>
                <a:latin typeface="Arial Narrow" pitchFamily="34" charset="0"/>
              </a:rPr>
              <a:t>CPU refers to memory and finds the word in cache, it is said to produce a hi</a:t>
            </a:r>
            <a:r>
              <a:rPr lang="en-US" sz="2600" dirty="0">
                <a:latin typeface="Arial Narrow" pitchFamily="34" charset="0"/>
              </a:rPr>
              <a:t>t . </a:t>
            </a:r>
            <a:endParaRPr lang="en-US" sz="2600" dirty="0" smtClean="0">
              <a:latin typeface="Arial Narrow" pitchFamily="34" charset="0"/>
            </a:endParaRPr>
          </a:p>
          <a:p>
            <a:pPr marL="365723" indent="-283435" algn="just">
              <a:lnSpc>
                <a:spcPct val="140000"/>
              </a:lnSpc>
              <a:spcBef>
                <a:spcPts val="0"/>
              </a:spcBef>
              <a:buFont typeface="Wingdings 2"/>
              <a:buChar char=""/>
              <a:defRPr/>
            </a:pPr>
            <a:r>
              <a:rPr lang="en-US" sz="2600" dirty="0" smtClean="0">
                <a:latin typeface="Arial Narrow" pitchFamily="34" charset="0"/>
              </a:rPr>
              <a:t>If </a:t>
            </a:r>
            <a:r>
              <a:rPr lang="en-US" sz="2600" dirty="0">
                <a:latin typeface="Arial Narrow" pitchFamily="34" charset="0"/>
              </a:rPr>
              <a:t>the </a:t>
            </a:r>
            <a:r>
              <a:rPr lang="en-US" sz="2600" dirty="0">
                <a:solidFill>
                  <a:srgbClr val="C00000"/>
                </a:solidFill>
                <a:latin typeface="Arial Narrow" pitchFamily="34" charset="0"/>
              </a:rPr>
              <a:t>word is not found in cache, it is in main memory and it counts as a miss </a:t>
            </a:r>
            <a:r>
              <a:rPr lang="en-US" sz="2600" dirty="0">
                <a:latin typeface="Arial Narrow" pitchFamily="34" charset="0"/>
              </a:rPr>
              <a:t>. </a:t>
            </a:r>
            <a:endParaRPr lang="en-US" sz="2600" dirty="0" smtClean="0">
              <a:latin typeface="Arial Narrow" pitchFamily="34" charset="0"/>
            </a:endParaRPr>
          </a:p>
          <a:p>
            <a:pPr marL="365723" indent="-283435" algn="just">
              <a:lnSpc>
                <a:spcPct val="140000"/>
              </a:lnSpc>
              <a:spcBef>
                <a:spcPts val="0"/>
              </a:spcBef>
              <a:buFont typeface="Wingdings 2"/>
              <a:buChar char=""/>
              <a:defRPr/>
            </a:pPr>
            <a:r>
              <a:rPr lang="en-US" sz="2600" dirty="0" smtClean="0">
                <a:latin typeface="Arial Narrow" pitchFamily="34" charset="0"/>
              </a:rPr>
              <a:t>The </a:t>
            </a:r>
            <a:r>
              <a:rPr lang="en-US" sz="2600" dirty="0">
                <a:solidFill>
                  <a:srgbClr val="C00000"/>
                </a:solidFill>
                <a:latin typeface="Arial Narrow" pitchFamily="34" charset="0"/>
              </a:rPr>
              <a:t>ratio of the number of hits divided by the total CPU references to memory (hits plus misses) is the hit ratio. </a:t>
            </a:r>
            <a:endParaRPr lang="en-US" sz="2600" dirty="0" smtClean="0">
              <a:solidFill>
                <a:srgbClr val="C00000"/>
              </a:solidFill>
              <a:latin typeface="Arial Narrow" pitchFamily="34" charset="0"/>
            </a:endParaRPr>
          </a:p>
          <a:p>
            <a:pPr marL="365723" indent="-283435" algn="just">
              <a:lnSpc>
                <a:spcPct val="140000"/>
              </a:lnSpc>
              <a:spcBef>
                <a:spcPts val="0"/>
              </a:spcBef>
              <a:buFont typeface="Wingdings 2"/>
              <a:buChar char=""/>
              <a:defRPr/>
            </a:pPr>
            <a:r>
              <a:rPr lang="en-US" sz="2600" dirty="0" smtClean="0">
                <a:latin typeface="Arial Narrow" pitchFamily="34" charset="0"/>
              </a:rPr>
              <a:t>The </a:t>
            </a:r>
            <a:r>
              <a:rPr lang="en-US" sz="2600" dirty="0">
                <a:latin typeface="Arial Narrow" pitchFamily="34" charset="0"/>
              </a:rPr>
              <a:t>hit ratio is best measured experimentally by running representative programs in the computer and measuring the number of hits and misses during a given interval of time.</a:t>
            </a:r>
          </a:p>
        </p:txBody>
      </p:sp>
    </p:spTree>
    <p:extLst>
      <p:ext uri="{BB962C8B-B14F-4D97-AF65-F5344CB8AC3E}">
        <p14:creationId xmlns:p14="http://schemas.microsoft.com/office/powerpoint/2010/main" val="863718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609600" y="-4916"/>
            <a:ext cx="8229600" cy="1143000"/>
          </a:xfrm>
        </p:spPr>
        <p:txBody>
          <a:bodyPr lIns="91577" tIns="45789" rIns="91577" bIns="45789"/>
          <a:lstStyle/>
          <a:p>
            <a:pPr marL="365723" indent="-283435">
              <a:spcBef>
                <a:spcPts val="600"/>
              </a:spcBef>
              <a:defRPr/>
            </a:pPr>
            <a:r>
              <a:rPr lang="en-US" sz="3600" b="1" dirty="0">
                <a:solidFill>
                  <a:srgbClr val="006600"/>
                </a:solidFill>
                <a:latin typeface="Arial Narrow" pitchFamily="34" charset="0"/>
                <a:ea typeface="+mn-ea"/>
                <a:cs typeface="+mn-cs"/>
              </a:rPr>
              <a:t>MAPPING</a:t>
            </a:r>
          </a:p>
        </p:txBody>
      </p:sp>
      <p:sp>
        <p:nvSpPr>
          <p:cNvPr id="65539" name="Content Placeholder 2"/>
          <p:cNvSpPr>
            <a:spLocks noGrp="1"/>
          </p:cNvSpPr>
          <p:nvPr>
            <p:ph idx="1"/>
          </p:nvPr>
        </p:nvSpPr>
        <p:spPr>
          <a:xfrm>
            <a:off x="457200" y="990600"/>
            <a:ext cx="8463605" cy="4526407"/>
          </a:xfrm>
        </p:spPr>
        <p:txBody>
          <a:bodyPr lIns="91577" tIns="45789" rIns="91577" bIns="45789"/>
          <a:lstStyle/>
          <a:p>
            <a:pPr algn="just"/>
            <a:r>
              <a:rPr lang="en-US" sz="2800" dirty="0">
                <a:latin typeface="Arial Narrow" pitchFamily="34" charset="0"/>
              </a:rPr>
              <a:t>The basic characteristic of cache memory is its </a:t>
            </a:r>
            <a:r>
              <a:rPr lang="en-US" sz="2800" dirty="0">
                <a:solidFill>
                  <a:srgbClr val="C00000"/>
                </a:solidFill>
                <a:latin typeface="Arial Narrow" pitchFamily="34" charset="0"/>
              </a:rPr>
              <a:t>fast access time. </a:t>
            </a:r>
            <a:endParaRPr lang="en-US" sz="2800" dirty="0" smtClean="0">
              <a:solidFill>
                <a:srgbClr val="C00000"/>
              </a:solidFill>
              <a:latin typeface="Arial Narrow" pitchFamily="34" charset="0"/>
            </a:endParaRPr>
          </a:p>
          <a:p>
            <a:pPr algn="just"/>
            <a:r>
              <a:rPr lang="en-US" sz="2800" dirty="0" smtClean="0">
                <a:latin typeface="Arial Narrow" pitchFamily="34" charset="0"/>
              </a:rPr>
              <a:t>Therefore, </a:t>
            </a:r>
            <a:r>
              <a:rPr lang="en-US" sz="2800" dirty="0" smtClean="0">
                <a:solidFill>
                  <a:srgbClr val="C00000"/>
                </a:solidFill>
                <a:latin typeface="Arial Narrow" pitchFamily="34" charset="0"/>
              </a:rPr>
              <a:t>very </a:t>
            </a:r>
            <a:r>
              <a:rPr lang="en-US" sz="2800" dirty="0">
                <a:solidFill>
                  <a:srgbClr val="C00000"/>
                </a:solidFill>
                <a:latin typeface="Arial Narrow" pitchFamily="34" charset="0"/>
              </a:rPr>
              <a:t>little or no time must be wasted when searching for words in the cache</a:t>
            </a:r>
            <a:r>
              <a:rPr lang="en-US" sz="2800" dirty="0" smtClean="0">
                <a:latin typeface="Arial Narrow" pitchFamily="34" charset="0"/>
              </a:rPr>
              <a:t>.</a:t>
            </a:r>
          </a:p>
          <a:p>
            <a:pPr algn="just"/>
            <a:r>
              <a:rPr lang="en-US" sz="2800" dirty="0" smtClean="0">
                <a:solidFill>
                  <a:srgbClr val="C00000"/>
                </a:solidFill>
                <a:latin typeface="Arial Narrow" pitchFamily="34" charset="0"/>
              </a:rPr>
              <a:t>The transformation of data from main memory to cache memory is referred to as a mapping process</a:t>
            </a:r>
            <a:r>
              <a:rPr lang="en-US" sz="2800" dirty="0" smtClean="0">
                <a:latin typeface="Arial Narrow" pitchFamily="34" charset="0"/>
              </a:rPr>
              <a:t>. </a:t>
            </a:r>
          </a:p>
          <a:p>
            <a:pPr algn="just"/>
            <a:r>
              <a:rPr lang="en-US" sz="2800" dirty="0" smtClean="0">
                <a:latin typeface="Arial Narrow" pitchFamily="34" charset="0"/>
              </a:rPr>
              <a:t>Three types of mapping procedures are of practical interest when considering the organization of cache memory:</a:t>
            </a:r>
          </a:p>
          <a:p>
            <a:pPr lvl="1" algn="just"/>
            <a:r>
              <a:rPr lang="en-US" sz="2400" dirty="0" smtClean="0">
                <a:solidFill>
                  <a:schemeClr val="tx2"/>
                </a:solidFill>
                <a:latin typeface="Arial Narrow" pitchFamily="34" charset="0"/>
              </a:rPr>
              <a:t>Associative mapping</a:t>
            </a:r>
          </a:p>
          <a:p>
            <a:pPr lvl="1" algn="just"/>
            <a:r>
              <a:rPr lang="en-US" sz="2400" dirty="0" smtClean="0">
                <a:solidFill>
                  <a:schemeClr val="tx2"/>
                </a:solidFill>
                <a:latin typeface="Arial Narrow" pitchFamily="34" charset="0"/>
              </a:rPr>
              <a:t>Direct mapping</a:t>
            </a:r>
          </a:p>
          <a:p>
            <a:pPr lvl="1" algn="just"/>
            <a:r>
              <a:rPr lang="en-US" sz="2400" dirty="0" smtClean="0">
                <a:solidFill>
                  <a:schemeClr val="tx2"/>
                </a:solidFill>
                <a:latin typeface="Arial Narrow" pitchFamily="34" charset="0"/>
              </a:rPr>
              <a:t>Set-associative mapping</a:t>
            </a:r>
          </a:p>
        </p:txBody>
      </p:sp>
    </p:spTree>
    <p:extLst>
      <p:ext uri="{BB962C8B-B14F-4D97-AF65-F5344CB8AC3E}">
        <p14:creationId xmlns:p14="http://schemas.microsoft.com/office/powerpoint/2010/main" val="4089753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1066800" y="-36871"/>
            <a:ext cx="8229600" cy="1143000"/>
          </a:xfrm>
        </p:spPr>
        <p:txBody>
          <a:bodyPr lIns="91577" tIns="45789" rIns="91577" bIns="45789"/>
          <a:lstStyle/>
          <a:p>
            <a:pPr>
              <a:defRPr/>
            </a:pPr>
            <a:r>
              <a:rPr lang="en-US" b="1" dirty="0" smtClean="0">
                <a:solidFill>
                  <a:srgbClr val="006600"/>
                </a:solidFill>
                <a:latin typeface="Arial Narrow" pitchFamily="34" charset="0"/>
              </a:rPr>
              <a:t>EXAMPLE OF CACHE MEMORY</a:t>
            </a:r>
            <a:endParaRPr lang="en-US" dirty="0" smtClean="0">
              <a:solidFill>
                <a:schemeClr val="tx2">
                  <a:satMod val="130000"/>
                </a:schemeClr>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800100"/>
            <a:ext cx="6443816"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62000" y="3105835"/>
            <a:ext cx="8001000" cy="954107"/>
          </a:xfrm>
          <a:prstGeom prst="rect">
            <a:avLst/>
          </a:prstGeom>
        </p:spPr>
        <p:txBody>
          <a:bodyPr wrap="square">
            <a:spAutoFit/>
          </a:bodyPr>
          <a:lstStyle/>
          <a:p>
            <a:pPr algn="ctr"/>
            <a:r>
              <a:rPr lang="en-US" sz="2800" u="sng" dirty="0">
                <a:solidFill>
                  <a:srgbClr val="C00000"/>
                </a:solidFill>
                <a:latin typeface="Arial Narrow" pitchFamily="34" charset="0"/>
              </a:rPr>
              <a:t>The transformation of data from main memory to cache memory is referred to as a mapping process</a:t>
            </a:r>
            <a:r>
              <a:rPr lang="en-US" sz="2800" u="sng" dirty="0">
                <a:latin typeface="Arial Narrow" pitchFamily="34" charset="0"/>
              </a:rPr>
              <a:t>. </a:t>
            </a:r>
          </a:p>
        </p:txBody>
      </p:sp>
    </p:spTree>
    <p:extLst>
      <p:ext uri="{BB962C8B-B14F-4D97-AF65-F5344CB8AC3E}">
        <p14:creationId xmlns:p14="http://schemas.microsoft.com/office/powerpoint/2010/main" val="2505793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762000" y="34413"/>
            <a:ext cx="8228328" cy="710929"/>
          </a:xfrm>
        </p:spPr>
        <p:txBody>
          <a:bodyPr lIns="91577" tIns="45789" rIns="91577" bIns="45789">
            <a:normAutofit/>
          </a:bodyPr>
          <a:lstStyle/>
          <a:p>
            <a:pPr marL="365723" indent="-283435">
              <a:spcBef>
                <a:spcPts val="600"/>
              </a:spcBef>
              <a:defRPr/>
            </a:pPr>
            <a:r>
              <a:rPr lang="en-US" sz="3600" b="1" dirty="0" smtClean="0">
                <a:solidFill>
                  <a:srgbClr val="006600"/>
                </a:solidFill>
                <a:latin typeface="Arial Narrow" pitchFamily="34" charset="0"/>
                <a:ea typeface="+mn-ea"/>
                <a:cs typeface="+mn-cs"/>
              </a:rPr>
              <a:t>ASSOCIATIVE MAPPING</a:t>
            </a:r>
            <a:endParaRPr lang="en-US" sz="3600" b="1" dirty="0">
              <a:solidFill>
                <a:srgbClr val="006600"/>
              </a:solidFill>
              <a:latin typeface="Arial Narrow" pitchFamily="34" charset="0"/>
              <a:ea typeface="+mn-ea"/>
              <a:cs typeface="+mn-cs"/>
            </a:endParaRPr>
          </a:p>
        </p:txBody>
      </p:sp>
      <p:sp>
        <p:nvSpPr>
          <p:cNvPr id="67587" name="Content Placeholder 2"/>
          <p:cNvSpPr>
            <a:spLocks noGrp="1"/>
          </p:cNvSpPr>
          <p:nvPr>
            <p:ph idx="1"/>
          </p:nvPr>
        </p:nvSpPr>
        <p:spPr>
          <a:xfrm>
            <a:off x="0" y="3857625"/>
            <a:ext cx="8915400" cy="2771775"/>
          </a:xfrm>
        </p:spPr>
        <p:txBody>
          <a:bodyPr lIns="91577" tIns="45789" rIns="91577" bIns="45789"/>
          <a:lstStyle/>
          <a:p>
            <a:pPr algn="just" eaLnBrk="1" hangingPunct="1">
              <a:lnSpc>
                <a:spcPct val="120000"/>
              </a:lnSpc>
              <a:spcBef>
                <a:spcPts val="0"/>
              </a:spcBef>
            </a:pPr>
            <a:r>
              <a:rPr lang="en-US" sz="2000" dirty="0">
                <a:solidFill>
                  <a:srgbClr val="FF0000"/>
                </a:solidFill>
                <a:latin typeface="Fd1277024-Identity-H"/>
              </a:rPr>
              <a:t>The associative memory stores both the address and content (data) of the memory word. </a:t>
            </a:r>
            <a:endParaRPr lang="en-US" sz="2000" dirty="0" smtClean="0">
              <a:solidFill>
                <a:srgbClr val="FF0000"/>
              </a:solidFill>
              <a:latin typeface="Fd1277024-Identity-H"/>
            </a:endParaRPr>
          </a:p>
          <a:p>
            <a:pPr algn="just" eaLnBrk="1" hangingPunct="1">
              <a:lnSpc>
                <a:spcPct val="120000"/>
              </a:lnSpc>
              <a:spcBef>
                <a:spcPts val="0"/>
              </a:spcBef>
            </a:pPr>
            <a:r>
              <a:rPr lang="en-US" sz="2000" dirty="0" smtClean="0">
                <a:solidFill>
                  <a:srgbClr val="FF0000"/>
                </a:solidFill>
                <a:latin typeface="Fd1277024-Identity-H"/>
              </a:rPr>
              <a:t>This </a:t>
            </a:r>
            <a:r>
              <a:rPr lang="en-US" sz="2000" dirty="0">
                <a:solidFill>
                  <a:srgbClr val="FF0000"/>
                </a:solidFill>
                <a:latin typeface="Fd1277024-Identity-H"/>
              </a:rPr>
              <a:t>permits any location in cache to store any word from main memory. </a:t>
            </a:r>
            <a:endParaRPr lang="en-US" sz="2000" dirty="0" smtClean="0">
              <a:solidFill>
                <a:srgbClr val="FF0000"/>
              </a:solidFill>
              <a:latin typeface="Fd1277024-Identity-H"/>
            </a:endParaRPr>
          </a:p>
          <a:p>
            <a:pPr algn="just" eaLnBrk="1" hangingPunct="1">
              <a:lnSpc>
                <a:spcPct val="120000"/>
              </a:lnSpc>
              <a:spcBef>
                <a:spcPts val="0"/>
              </a:spcBef>
            </a:pPr>
            <a:r>
              <a:rPr lang="en-US" sz="2000" dirty="0" smtClean="0">
                <a:latin typeface="Fd1277024-Identity-H"/>
              </a:rPr>
              <a:t>The </a:t>
            </a:r>
            <a:r>
              <a:rPr lang="en-US" sz="2000" dirty="0">
                <a:latin typeface="Fd1277024-Identity-H"/>
              </a:rPr>
              <a:t>diagram shows three words presently stored in the cache. </a:t>
            </a:r>
            <a:endParaRPr lang="en-US" sz="2000" dirty="0" smtClean="0">
              <a:latin typeface="Fd1277024-Identity-H"/>
            </a:endParaRPr>
          </a:p>
          <a:p>
            <a:pPr algn="just" eaLnBrk="1" hangingPunct="1">
              <a:lnSpc>
                <a:spcPct val="120000"/>
              </a:lnSpc>
              <a:spcBef>
                <a:spcPts val="0"/>
              </a:spcBef>
            </a:pPr>
            <a:r>
              <a:rPr lang="en-US" sz="2000" dirty="0" smtClean="0">
                <a:latin typeface="Fd1277024-Identity-H"/>
              </a:rPr>
              <a:t>The </a:t>
            </a:r>
            <a:r>
              <a:rPr lang="en-US" sz="2000" dirty="0">
                <a:latin typeface="Fd1277024-Identity-H"/>
              </a:rPr>
              <a:t>address value of 15 bits is shown as a five-digit octal number and its corresponding 12 -bit word is shown as a four-digit octal number</a:t>
            </a:r>
            <a:r>
              <a:rPr lang="en-US" sz="2000" dirty="0" smtClean="0">
                <a:latin typeface="Fd1277024-Identity-H"/>
              </a:rPr>
              <a:t>.</a:t>
            </a:r>
          </a:p>
          <a:p>
            <a:pPr algn="just" eaLnBrk="1" hangingPunct="1">
              <a:lnSpc>
                <a:spcPct val="120000"/>
              </a:lnSpc>
              <a:spcBef>
                <a:spcPts val="0"/>
              </a:spcBef>
            </a:pPr>
            <a:r>
              <a:rPr lang="en-US" sz="2000" dirty="0" smtClean="0">
                <a:solidFill>
                  <a:srgbClr val="FF0000"/>
                </a:solidFill>
                <a:latin typeface="Fd1277008-Identity-H"/>
              </a:rPr>
              <a:t>A </a:t>
            </a:r>
            <a:r>
              <a:rPr lang="en-US" sz="2000" dirty="0">
                <a:solidFill>
                  <a:srgbClr val="FF0000"/>
                </a:solidFill>
                <a:latin typeface="Fd1277024-Identity-H"/>
              </a:rPr>
              <a:t>CPU address of 15 bits is placed in the argument register and the associative memory is searched for a matching address. </a:t>
            </a:r>
            <a:endParaRPr lang="en-US" sz="2000" dirty="0" smtClean="0">
              <a:solidFill>
                <a:srgbClr val="FF0000"/>
              </a:solidFill>
              <a:latin typeface="Fd1277024-Identity-H"/>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609600"/>
            <a:ext cx="4572000"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4482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89844"/>
            <a:ext cx="8305800" cy="5678478"/>
          </a:xfrm>
          <a:prstGeom prst="rect">
            <a:avLst/>
          </a:prstGeom>
        </p:spPr>
        <p:txBody>
          <a:bodyPr wrap="square">
            <a:spAutoFit/>
          </a:bodyPr>
          <a:lstStyle/>
          <a:p>
            <a:pPr marL="285750" indent="-285750" algn="just">
              <a:lnSpc>
                <a:spcPct val="150000"/>
              </a:lnSpc>
              <a:buFont typeface="Arial" pitchFamily="34" charset="0"/>
              <a:buChar char="•"/>
            </a:pPr>
            <a:r>
              <a:rPr lang="en-US" sz="2200" dirty="0">
                <a:solidFill>
                  <a:srgbClr val="C00000"/>
                </a:solidFill>
                <a:latin typeface="Arial Narrow" pitchFamily="34" charset="0"/>
              </a:rPr>
              <a:t>If the address is found, the corresponding 12-bit data is read and sent to the CPU.</a:t>
            </a:r>
          </a:p>
          <a:p>
            <a:pPr marL="285750" indent="-285750" algn="just">
              <a:lnSpc>
                <a:spcPct val="150000"/>
              </a:lnSpc>
              <a:buFont typeface="Arial" pitchFamily="34" charset="0"/>
              <a:buChar char="•"/>
            </a:pPr>
            <a:r>
              <a:rPr lang="en-US" sz="2200" dirty="0">
                <a:solidFill>
                  <a:srgbClr val="C00000"/>
                </a:solidFill>
                <a:latin typeface="Arial Narrow" pitchFamily="34" charset="0"/>
              </a:rPr>
              <a:t>If no match occurs, the main memory is accessed for the word. </a:t>
            </a:r>
          </a:p>
          <a:p>
            <a:pPr marL="285750" indent="-285750" algn="just">
              <a:lnSpc>
                <a:spcPct val="150000"/>
              </a:lnSpc>
              <a:buFont typeface="Arial" pitchFamily="34" charset="0"/>
              <a:buChar char="•"/>
            </a:pPr>
            <a:r>
              <a:rPr lang="en-US" sz="2200" dirty="0">
                <a:latin typeface="Arial Narrow" pitchFamily="34" charset="0"/>
              </a:rPr>
              <a:t>The address--data pair is then transferred to the associative cache memory. </a:t>
            </a:r>
          </a:p>
          <a:p>
            <a:pPr marL="285750" indent="-285750" algn="just">
              <a:lnSpc>
                <a:spcPct val="150000"/>
              </a:lnSpc>
              <a:buFont typeface="Arial" pitchFamily="34" charset="0"/>
              <a:buChar char="•"/>
            </a:pPr>
            <a:r>
              <a:rPr lang="en-US" sz="2200" dirty="0">
                <a:latin typeface="Arial Narrow" pitchFamily="34" charset="0"/>
              </a:rPr>
              <a:t>If the cache is full, an address--data pair must be displaced to make room for a pair that is needed and not presently in the cache. </a:t>
            </a:r>
          </a:p>
          <a:p>
            <a:pPr marL="285750" indent="-285750" algn="just">
              <a:lnSpc>
                <a:spcPct val="150000"/>
              </a:lnSpc>
              <a:buFont typeface="Arial" pitchFamily="34" charset="0"/>
              <a:buChar char="•"/>
            </a:pPr>
            <a:r>
              <a:rPr lang="en-US" sz="2200" dirty="0">
                <a:solidFill>
                  <a:srgbClr val="C00000"/>
                </a:solidFill>
                <a:latin typeface="Arial Narrow" pitchFamily="34" charset="0"/>
              </a:rPr>
              <a:t>The decision as to what pair is replaced is determined from the replacement algorithm that the designer chooses for the cache.</a:t>
            </a:r>
          </a:p>
          <a:p>
            <a:pPr marL="285750" indent="-285750" algn="just">
              <a:lnSpc>
                <a:spcPct val="150000"/>
              </a:lnSpc>
              <a:buFont typeface="Arial" pitchFamily="34" charset="0"/>
              <a:buChar char="•"/>
            </a:pPr>
            <a:r>
              <a:rPr lang="en-US" sz="2200" dirty="0">
                <a:latin typeface="Arial Narrow" pitchFamily="34" charset="0"/>
              </a:rPr>
              <a:t>A simple procedure is to </a:t>
            </a:r>
            <a:r>
              <a:rPr lang="en-US" sz="2200" dirty="0">
                <a:solidFill>
                  <a:srgbClr val="C00000"/>
                </a:solidFill>
                <a:latin typeface="Arial Narrow" pitchFamily="34" charset="0"/>
              </a:rPr>
              <a:t>replace cells of the cache in round-robin </a:t>
            </a:r>
            <a:r>
              <a:rPr lang="en-US" sz="2200" dirty="0">
                <a:latin typeface="Arial Narrow" pitchFamily="34" charset="0"/>
              </a:rPr>
              <a:t>order whenever a new word is requested from main memory. </a:t>
            </a:r>
          </a:p>
          <a:p>
            <a:pPr marL="285750" indent="-285750" algn="just">
              <a:lnSpc>
                <a:spcPct val="150000"/>
              </a:lnSpc>
              <a:buFont typeface="Arial" pitchFamily="34" charset="0"/>
              <a:buChar char="•"/>
            </a:pPr>
            <a:r>
              <a:rPr lang="en-US" sz="2200" dirty="0">
                <a:latin typeface="Arial Narrow" pitchFamily="34" charset="0"/>
              </a:rPr>
              <a:t>This constitutes a </a:t>
            </a:r>
            <a:r>
              <a:rPr lang="en-US" sz="2200" dirty="0">
                <a:solidFill>
                  <a:srgbClr val="C00000"/>
                </a:solidFill>
                <a:latin typeface="Arial Narrow" pitchFamily="34" charset="0"/>
              </a:rPr>
              <a:t>first-in first-out (FIFO) replacement policy</a:t>
            </a:r>
            <a:r>
              <a:rPr lang="en-US" sz="2200" dirty="0">
                <a:latin typeface="Arial Narrow" pitchFamily="34" charset="0"/>
              </a:rPr>
              <a:t>.</a:t>
            </a:r>
          </a:p>
        </p:txBody>
      </p:sp>
      <p:sp>
        <p:nvSpPr>
          <p:cNvPr id="6" name="Title 1"/>
          <p:cNvSpPr>
            <a:spLocks noGrp="1"/>
          </p:cNvSpPr>
          <p:nvPr>
            <p:ph type="title"/>
          </p:nvPr>
        </p:nvSpPr>
        <p:spPr>
          <a:xfrm>
            <a:off x="762000" y="34413"/>
            <a:ext cx="8228328" cy="710929"/>
          </a:xfrm>
        </p:spPr>
        <p:txBody>
          <a:bodyPr lIns="91577" tIns="45789" rIns="91577" bIns="45789">
            <a:normAutofit/>
          </a:bodyPr>
          <a:lstStyle/>
          <a:p>
            <a:pPr marL="365723" indent="-283435">
              <a:spcBef>
                <a:spcPts val="600"/>
              </a:spcBef>
              <a:defRPr/>
            </a:pPr>
            <a:r>
              <a:rPr lang="en-US" sz="3600" b="1" dirty="0" smtClean="0">
                <a:solidFill>
                  <a:srgbClr val="006600"/>
                </a:solidFill>
                <a:latin typeface="Arial Narrow" pitchFamily="34" charset="0"/>
                <a:ea typeface="+mn-ea"/>
                <a:cs typeface="+mn-cs"/>
              </a:rPr>
              <a:t>ASSOCIATIVE MAPPING CONTD.</a:t>
            </a:r>
            <a:endParaRPr lang="en-US" sz="3600" b="1" dirty="0">
              <a:solidFill>
                <a:srgbClr val="006600"/>
              </a:solidFill>
              <a:latin typeface="Arial Narrow" pitchFamily="34" charset="0"/>
              <a:ea typeface="+mn-ea"/>
              <a:cs typeface="+mn-cs"/>
            </a:endParaRPr>
          </a:p>
        </p:txBody>
      </p:sp>
    </p:spTree>
    <p:extLst>
      <p:ext uri="{BB962C8B-B14F-4D97-AF65-F5344CB8AC3E}">
        <p14:creationId xmlns:p14="http://schemas.microsoft.com/office/powerpoint/2010/main" val="4239582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762000" y="0"/>
            <a:ext cx="8229600" cy="1143000"/>
          </a:xfrm>
        </p:spPr>
        <p:txBody>
          <a:bodyPr lIns="91577" tIns="45789" rIns="91577" bIns="45789"/>
          <a:lstStyle/>
          <a:p>
            <a:pPr>
              <a:defRPr/>
            </a:pPr>
            <a:r>
              <a:rPr lang="en-US" sz="3600" b="1" dirty="0" smtClean="0">
                <a:solidFill>
                  <a:srgbClr val="006600"/>
                </a:solidFill>
                <a:latin typeface="Arial Narrow" pitchFamily="34" charset="0"/>
                <a:ea typeface="+mn-ea"/>
                <a:cs typeface="+mn-cs"/>
              </a:rPr>
              <a:t>DIRECT MAPPING</a:t>
            </a:r>
            <a:endParaRPr lang="en-US" sz="3600" b="1" dirty="0">
              <a:solidFill>
                <a:srgbClr val="006600"/>
              </a:solidFill>
              <a:latin typeface="Arial Narrow" pitchFamily="34" charset="0"/>
              <a:ea typeface="+mn-ea"/>
              <a:cs typeface="+mn-cs"/>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75266"/>
            <a:ext cx="5965991"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24000" y="805934"/>
            <a:ext cx="6477000" cy="369332"/>
          </a:xfrm>
          <a:prstGeom prst="rect">
            <a:avLst/>
          </a:prstGeom>
          <a:noFill/>
        </p:spPr>
        <p:txBody>
          <a:bodyPr wrap="square" rtlCol="0">
            <a:spAutoFit/>
          </a:bodyPr>
          <a:lstStyle/>
          <a:p>
            <a:r>
              <a:rPr lang="en-US" b="1" dirty="0" smtClean="0">
                <a:solidFill>
                  <a:srgbClr val="002060"/>
                </a:solidFill>
                <a:latin typeface="Arial Narrow" pitchFamily="34" charset="0"/>
              </a:rPr>
              <a:t>Addressing relationships between main and cache memories</a:t>
            </a:r>
            <a:endParaRPr lang="en-US" b="1" dirty="0">
              <a:solidFill>
                <a:srgbClr val="002060"/>
              </a:solidFill>
              <a:latin typeface="Arial Narrow" pitchFamily="34" charset="0"/>
            </a:endParaRPr>
          </a:p>
        </p:txBody>
      </p:sp>
      <p:sp>
        <p:nvSpPr>
          <p:cNvPr id="5" name="Rectangle 4"/>
          <p:cNvSpPr/>
          <p:nvPr/>
        </p:nvSpPr>
        <p:spPr>
          <a:xfrm>
            <a:off x="533400" y="4255751"/>
            <a:ext cx="8610600" cy="2677656"/>
          </a:xfrm>
          <a:prstGeom prst="rect">
            <a:avLst/>
          </a:prstGeom>
        </p:spPr>
        <p:txBody>
          <a:bodyPr wrap="square">
            <a:spAutoFit/>
          </a:bodyPr>
          <a:lstStyle/>
          <a:p>
            <a:pPr marL="285750" indent="-285750" algn="just">
              <a:lnSpc>
                <a:spcPct val="120000"/>
              </a:lnSpc>
              <a:buFont typeface="Arial" pitchFamily="34" charset="0"/>
              <a:buChar char="•"/>
            </a:pPr>
            <a:r>
              <a:rPr lang="en-US" sz="2000" dirty="0">
                <a:latin typeface="Arial Narrow" pitchFamily="34" charset="0"/>
              </a:rPr>
              <a:t>The CPU address of 15 bits is divided into two fields. </a:t>
            </a:r>
            <a:endParaRPr lang="en-US" sz="2000" dirty="0" smtClean="0">
              <a:latin typeface="Arial Narrow" pitchFamily="34" charset="0"/>
            </a:endParaRPr>
          </a:p>
          <a:p>
            <a:pPr marL="285750" indent="-285750" algn="just">
              <a:lnSpc>
                <a:spcPct val="120000"/>
              </a:lnSpc>
              <a:buFont typeface="Arial" pitchFamily="34" charset="0"/>
              <a:buChar char="•"/>
            </a:pPr>
            <a:r>
              <a:rPr lang="en-US" sz="2000" dirty="0" smtClean="0">
                <a:latin typeface="Arial Narrow" pitchFamily="34" charset="0"/>
              </a:rPr>
              <a:t>The </a:t>
            </a:r>
            <a:r>
              <a:rPr lang="en-US" sz="2000" dirty="0">
                <a:solidFill>
                  <a:srgbClr val="C00000"/>
                </a:solidFill>
                <a:latin typeface="Arial Narrow" pitchFamily="34" charset="0"/>
              </a:rPr>
              <a:t>nine least significant bits constitute the index field and the remaining six bits form the tag field. </a:t>
            </a:r>
            <a:endParaRPr lang="en-US" sz="2000" dirty="0" smtClean="0">
              <a:solidFill>
                <a:srgbClr val="C00000"/>
              </a:solidFill>
              <a:latin typeface="Arial Narrow" pitchFamily="34" charset="0"/>
            </a:endParaRPr>
          </a:p>
          <a:p>
            <a:pPr marL="285750" indent="-285750" algn="just">
              <a:lnSpc>
                <a:spcPct val="120000"/>
              </a:lnSpc>
              <a:buFont typeface="Arial" pitchFamily="34" charset="0"/>
              <a:buChar char="•"/>
            </a:pPr>
            <a:r>
              <a:rPr lang="en-US" sz="2000" dirty="0" smtClean="0">
                <a:latin typeface="Arial Narrow" pitchFamily="34" charset="0"/>
              </a:rPr>
              <a:t>The </a:t>
            </a:r>
            <a:r>
              <a:rPr lang="en-US" sz="2000" dirty="0">
                <a:latin typeface="Arial Narrow" pitchFamily="34" charset="0"/>
              </a:rPr>
              <a:t>figure shows that main memory needs an address that includes both the tag and the index bits. </a:t>
            </a:r>
            <a:endParaRPr lang="en-US" sz="2000" dirty="0" smtClean="0">
              <a:latin typeface="Arial Narrow" pitchFamily="34" charset="0"/>
            </a:endParaRPr>
          </a:p>
          <a:p>
            <a:pPr marL="285750" indent="-285750" algn="just">
              <a:lnSpc>
                <a:spcPct val="120000"/>
              </a:lnSpc>
              <a:buFont typeface="Arial" pitchFamily="34" charset="0"/>
              <a:buChar char="•"/>
            </a:pPr>
            <a:r>
              <a:rPr lang="en-US" sz="2000" dirty="0" smtClean="0">
                <a:latin typeface="Arial Narrow" pitchFamily="34" charset="0"/>
              </a:rPr>
              <a:t>The </a:t>
            </a:r>
            <a:r>
              <a:rPr lang="en-US" sz="2000" dirty="0">
                <a:latin typeface="Arial Narrow" pitchFamily="34" charset="0"/>
              </a:rPr>
              <a:t>n</a:t>
            </a:r>
            <a:r>
              <a:rPr lang="en-US" sz="2000" dirty="0">
                <a:solidFill>
                  <a:srgbClr val="C00000"/>
                </a:solidFill>
                <a:latin typeface="Arial Narrow" pitchFamily="34" charset="0"/>
              </a:rPr>
              <a:t>umber of bits in the index field is equal to the number of address bits required to access the cache memory.</a:t>
            </a:r>
          </a:p>
        </p:txBody>
      </p:sp>
    </p:spTree>
    <p:extLst>
      <p:ext uri="{BB962C8B-B14F-4D97-AF65-F5344CB8AC3E}">
        <p14:creationId xmlns:p14="http://schemas.microsoft.com/office/powerpoint/2010/main" val="1154669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Content Placeholder 2"/>
          <p:cNvSpPr>
            <a:spLocks noGrp="1"/>
          </p:cNvSpPr>
          <p:nvPr>
            <p:ph idx="1"/>
          </p:nvPr>
        </p:nvSpPr>
        <p:spPr>
          <a:xfrm>
            <a:off x="457200" y="990600"/>
            <a:ext cx="8610600" cy="5715000"/>
          </a:xfrm>
        </p:spPr>
        <p:txBody>
          <a:bodyPr lIns="91577" tIns="45789" rIns="91577" bIns="45789">
            <a:normAutofit/>
          </a:bodyPr>
          <a:lstStyle/>
          <a:p>
            <a:pPr marL="365723" indent="-283435" algn="just">
              <a:lnSpc>
                <a:spcPct val="130000"/>
              </a:lnSpc>
              <a:spcBef>
                <a:spcPts val="600"/>
              </a:spcBef>
              <a:buFont typeface="Wingdings 2"/>
              <a:buChar char=""/>
              <a:defRPr/>
            </a:pPr>
            <a:r>
              <a:rPr lang="en-US" sz="2200" dirty="0">
                <a:latin typeface="Arial Narrow" pitchFamily="34" charset="0"/>
              </a:rPr>
              <a:t>In the general case, there are 2</a:t>
            </a:r>
            <a:r>
              <a:rPr lang="en-US" sz="2200" baseline="30000" dirty="0">
                <a:latin typeface="Arial Narrow" pitchFamily="34" charset="0"/>
              </a:rPr>
              <a:t>k</a:t>
            </a:r>
            <a:r>
              <a:rPr lang="en-US" sz="2200" dirty="0">
                <a:latin typeface="Arial Narrow" pitchFamily="34" charset="0"/>
              </a:rPr>
              <a:t> words in cache memory and 2</a:t>
            </a:r>
            <a:r>
              <a:rPr lang="en-US" sz="2200" baseline="30000" dirty="0">
                <a:latin typeface="Arial Narrow" pitchFamily="34" charset="0"/>
              </a:rPr>
              <a:t>n</a:t>
            </a:r>
            <a:r>
              <a:rPr lang="en-US" sz="2200" dirty="0">
                <a:latin typeface="Arial Narrow" pitchFamily="34" charset="0"/>
              </a:rPr>
              <a:t> words in main memory. </a:t>
            </a:r>
            <a:endParaRPr lang="en-US" sz="2200" dirty="0" smtClean="0">
              <a:latin typeface="Arial Narrow" pitchFamily="34" charset="0"/>
            </a:endParaRPr>
          </a:p>
          <a:p>
            <a:pPr marL="365723" indent="-283435" algn="just">
              <a:lnSpc>
                <a:spcPct val="130000"/>
              </a:lnSpc>
              <a:spcBef>
                <a:spcPts val="600"/>
              </a:spcBef>
              <a:buFont typeface="Wingdings 2"/>
              <a:buChar char=""/>
              <a:defRPr/>
            </a:pPr>
            <a:r>
              <a:rPr lang="en-US" sz="2200" dirty="0" smtClean="0">
                <a:solidFill>
                  <a:srgbClr val="C00000"/>
                </a:solidFill>
                <a:latin typeface="Arial Narrow" pitchFamily="34" charset="0"/>
              </a:rPr>
              <a:t>The </a:t>
            </a:r>
            <a:r>
              <a:rPr lang="en-US" sz="2200" dirty="0">
                <a:solidFill>
                  <a:srgbClr val="C00000"/>
                </a:solidFill>
                <a:latin typeface="Arial Narrow" pitchFamily="34" charset="0"/>
              </a:rPr>
              <a:t>n-bit memory address is divided into two fields: k bits for the index field and n - k bits for the tag field</a:t>
            </a:r>
            <a:r>
              <a:rPr lang="en-US" sz="2200" dirty="0">
                <a:latin typeface="Arial Narrow" pitchFamily="34" charset="0"/>
              </a:rPr>
              <a:t>. </a:t>
            </a:r>
            <a:endParaRPr lang="en-US" sz="2200" dirty="0" smtClean="0">
              <a:latin typeface="Arial Narrow" pitchFamily="34" charset="0"/>
            </a:endParaRPr>
          </a:p>
          <a:p>
            <a:pPr marL="365723" indent="-283435" algn="just">
              <a:lnSpc>
                <a:spcPct val="130000"/>
              </a:lnSpc>
              <a:spcBef>
                <a:spcPts val="600"/>
              </a:spcBef>
              <a:buFont typeface="Wingdings 2"/>
              <a:buChar char=""/>
              <a:defRPr/>
            </a:pPr>
            <a:r>
              <a:rPr lang="en-US" sz="2200" dirty="0" smtClean="0">
                <a:latin typeface="Arial Narrow" pitchFamily="34" charset="0"/>
              </a:rPr>
              <a:t>The </a:t>
            </a:r>
            <a:r>
              <a:rPr lang="en-US" sz="2200" dirty="0">
                <a:latin typeface="Arial Narrow" pitchFamily="34" charset="0"/>
              </a:rPr>
              <a:t>direct mapping cache organization uses the </a:t>
            </a:r>
            <a:r>
              <a:rPr lang="en-US" sz="2200" dirty="0">
                <a:solidFill>
                  <a:srgbClr val="C00000"/>
                </a:solidFill>
                <a:latin typeface="Arial Narrow" pitchFamily="34" charset="0"/>
              </a:rPr>
              <a:t>n-bit address to access the main memory and the k-bit index to access the cache</a:t>
            </a:r>
            <a:r>
              <a:rPr lang="en-US" sz="2200" dirty="0">
                <a:latin typeface="Arial Narrow" pitchFamily="34" charset="0"/>
              </a:rPr>
              <a:t>.</a:t>
            </a:r>
          </a:p>
          <a:p>
            <a:pPr marL="365723" indent="-283435" algn="just">
              <a:lnSpc>
                <a:spcPct val="130000"/>
              </a:lnSpc>
              <a:spcBef>
                <a:spcPts val="600"/>
              </a:spcBef>
              <a:buFont typeface="Wingdings 2"/>
              <a:buChar char=""/>
              <a:defRPr/>
            </a:pPr>
            <a:r>
              <a:rPr lang="en-US" sz="2200" dirty="0">
                <a:latin typeface="Arial Narrow" pitchFamily="34" charset="0"/>
              </a:rPr>
              <a:t>The </a:t>
            </a:r>
            <a:r>
              <a:rPr lang="en-US" sz="2200" dirty="0">
                <a:solidFill>
                  <a:srgbClr val="FF0000"/>
                </a:solidFill>
                <a:latin typeface="Arial Narrow" pitchFamily="34" charset="0"/>
              </a:rPr>
              <a:t>disadvantage</a:t>
            </a:r>
            <a:r>
              <a:rPr lang="en-US" sz="2200" dirty="0">
                <a:latin typeface="Arial Narrow" pitchFamily="34" charset="0"/>
              </a:rPr>
              <a:t> of direct mapping is that the </a:t>
            </a:r>
            <a:r>
              <a:rPr lang="en-US" sz="2200" dirty="0">
                <a:solidFill>
                  <a:srgbClr val="C00000"/>
                </a:solidFill>
                <a:latin typeface="Arial Narrow" pitchFamily="34" charset="0"/>
              </a:rPr>
              <a:t>hit ratio can drop </a:t>
            </a:r>
            <a:r>
              <a:rPr lang="en-US" sz="2200" dirty="0">
                <a:latin typeface="Arial Narrow" pitchFamily="34" charset="0"/>
              </a:rPr>
              <a:t>considerably if </a:t>
            </a:r>
            <a:r>
              <a:rPr lang="en-US" sz="2200" dirty="0">
                <a:solidFill>
                  <a:srgbClr val="C00000"/>
                </a:solidFill>
                <a:latin typeface="Arial Narrow" pitchFamily="34" charset="0"/>
              </a:rPr>
              <a:t>two or more words whose addresses have the same index but different tags are accessed repeatedly. </a:t>
            </a:r>
            <a:endParaRPr lang="en-US" sz="2200" dirty="0" smtClean="0">
              <a:solidFill>
                <a:srgbClr val="C00000"/>
              </a:solidFill>
              <a:latin typeface="Arial Narrow" pitchFamily="34" charset="0"/>
            </a:endParaRPr>
          </a:p>
          <a:p>
            <a:pPr marL="365723" indent="-283435" algn="just">
              <a:lnSpc>
                <a:spcPct val="130000"/>
              </a:lnSpc>
              <a:spcBef>
                <a:spcPts val="600"/>
              </a:spcBef>
              <a:buFont typeface="Wingdings 2"/>
              <a:buChar char=""/>
              <a:defRPr/>
            </a:pPr>
            <a:r>
              <a:rPr lang="en-US" sz="2200" dirty="0" smtClean="0">
                <a:latin typeface="Arial Narrow" pitchFamily="34" charset="0"/>
              </a:rPr>
              <a:t>However</a:t>
            </a:r>
            <a:r>
              <a:rPr lang="en-US" sz="2200" dirty="0">
                <a:latin typeface="Arial Narrow" pitchFamily="34" charset="0"/>
              </a:rPr>
              <a:t>, this possibility is minimized by the fact that </a:t>
            </a:r>
            <a:r>
              <a:rPr lang="en-US" sz="2200" dirty="0">
                <a:solidFill>
                  <a:srgbClr val="C00000"/>
                </a:solidFill>
                <a:latin typeface="Arial Narrow" pitchFamily="34" charset="0"/>
              </a:rPr>
              <a:t>such words are relatively far apart in the address range (</a:t>
            </a:r>
            <a:r>
              <a:rPr lang="en-US" sz="2200" dirty="0">
                <a:latin typeface="Arial Narrow" pitchFamily="34" charset="0"/>
              </a:rPr>
              <a:t>multiples of 512 locations in this example. )</a:t>
            </a:r>
          </a:p>
        </p:txBody>
      </p:sp>
      <p:sp>
        <p:nvSpPr>
          <p:cNvPr id="4" name="Title 1"/>
          <p:cNvSpPr>
            <a:spLocks noGrp="1"/>
          </p:cNvSpPr>
          <p:nvPr>
            <p:ph type="title"/>
          </p:nvPr>
        </p:nvSpPr>
        <p:spPr>
          <a:xfrm>
            <a:off x="762000" y="0"/>
            <a:ext cx="8229600" cy="1143000"/>
          </a:xfrm>
        </p:spPr>
        <p:txBody>
          <a:bodyPr lIns="91577" tIns="45789" rIns="91577" bIns="45789"/>
          <a:lstStyle/>
          <a:p>
            <a:pPr>
              <a:defRPr/>
            </a:pPr>
            <a:r>
              <a:rPr lang="en-US" sz="3600" b="1" dirty="0" smtClean="0">
                <a:solidFill>
                  <a:srgbClr val="006600"/>
                </a:solidFill>
                <a:latin typeface="Arial Narrow" pitchFamily="34" charset="0"/>
                <a:ea typeface="+mn-ea"/>
                <a:cs typeface="+mn-cs"/>
              </a:rPr>
              <a:t>DIRECT MAPPING CONTD.</a:t>
            </a:r>
            <a:endParaRPr lang="en-US" sz="3600" b="1" dirty="0">
              <a:solidFill>
                <a:srgbClr val="006600"/>
              </a:solidFill>
              <a:latin typeface="Arial Narrow" pitchFamily="34" charset="0"/>
              <a:ea typeface="+mn-ea"/>
              <a:cs typeface="+mn-cs"/>
            </a:endParaRPr>
          </a:p>
        </p:txBody>
      </p:sp>
    </p:spTree>
    <p:extLst>
      <p:ext uri="{BB962C8B-B14F-4D97-AF65-F5344CB8AC3E}">
        <p14:creationId xmlns:p14="http://schemas.microsoft.com/office/powerpoint/2010/main" val="3347469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5"/>
          <p:cNvSpPr txBox="1">
            <a:spLocks noChangeArrowheads="1"/>
          </p:cNvSpPr>
          <p:nvPr/>
        </p:nvSpPr>
        <p:spPr bwMode="auto">
          <a:xfrm>
            <a:off x="423863" y="5662613"/>
            <a:ext cx="2562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0" tIns="45716" rIns="91430" bIns="45716">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2400" b="0">
                <a:latin typeface="Arial Narrow" pitchFamily="34" charset="0"/>
              </a:rPr>
              <a:t>0 1 0 1  0 0 1 0</a:t>
            </a:r>
            <a:endParaRPr lang="en-US">
              <a:latin typeface="Arial Narrow" pitchFamily="34" charset="0"/>
            </a:endParaRPr>
          </a:p>
        </p:txBody>
      </p:sp>
      <p:sp>
        <p:nvSpPr>
          <p:cNvPr id="3" name="Rectangle 46"/>
          <p:cNvSpPr>
            <a:spLocks noChangeArrowheads="1"/>
          </p:cNvSpPr>
          <p:nvPr/>
        </p:nvSpPr>
        <p:spPr bwMode="auto">
          <a:xfrm>
            <a:off x="2376488" y="5695950"/>
            <a:ext cx="282129" cy="36933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sz="2400" b="0">
                <a:latin typeface="Arial Narrow" pitchFamily="34" charset="0"/>
              </a:rPr>
              <a:t> 1 </a:t>
            </a:r>
          </a:p>
        </p:txBody>
      </p:sp>
      <p:sp>
        <p:nvSpPr>
          <p:cNvPr id="4" name="Rectangle 4"/>
          <p:cNvSpPr>
            <a:spLocks noChangeArrowheads="1"/>
          </p:cNvSpPr>
          <p:nvPr/>
        </p:nvSpPr>
        <p:spPr bwMode="auto">
          <a:xfrm>
            <a:off x="2813050" y="38100"/>
            <a:ext cx="53260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nchor="ctr"/>
          <a:lstStyle/>
          <a:p>
            <a:pPr>
              <a:lnSpc>
                <a:spcPct val="111000"/>
              </a:lnSpc>
            </a:pPr>
            <a:r>
              <a:rPr lang="en-US" altLang="en-US" sz="3600" b="1" dirty="0" smtClean="0">
                <a:solidFill>
                  <a:srgbClr val="006600"/>
                </a:solidFill>
                <a:latin typeface="Arial Narrow" pitchFamily="34" charset="0"/>
                <a:cs typeface="Arial" pitchFamily="34" charset="0"/>
              </a:rPr>
              <a:t>MEMORY ADDRESSING</a:t>
            </a:r>
            <a:endParaRPr lang="en-US" altLang="en-US" sz="3600" b="1" dirty="0">
              <a:solidFill>
                <a:srgbClr val="006600"/>
              </a:solidFill>
              <a:latin typeface="Arial Narrow" pitchFamily="34" charset="0"/>
              <a:cs typeface="Arial" pitchFamily="34" charset="0"/>
            </a:endParaRPr>
          </a:p>
        </p:txBody>
      </p:sp>
      <p:sp>
        <p:nvSpPr>
          <p:cNvPr id="5" name="Rectangle 12"/>
          <p:cNvSpPr>
            <a:spLocks noChangeArrowheads="1"/>
          </p:cNvSpPr>
          <p:nvPr/>
        </p:nvSpPr>
        <p:spPr bwMode="auto">
          <a:xfrm>
            <a:off x="290513" y="614363"/>
            <a:ext cx="8610600" cy="4552950"/>
          </a:xfrm>
          <a:prstGeom prst="rect">
            <a:avLst/>
          </a:prstGeom>
          <a:noFill/>
          <a:ln w="12700">
            <a:noFill/>
            <a:miter lim="800000"/>
            <a:headEnd/>
            <a:tailEnd/>
          </a:ln>
        </p:spPr>
        <p:txBody>
          <a:bodyPr lIns="90479" tIns="44446" rIns="90479" bIns="44446"/>
          <a:lstStyle/>
          <a:p>
            <a:pPr indent="-342900">
              <a:lnSpc>
                <a:spcPct val="150000"/>
              </a:lnSpc>
              <a:spcBef>
                <a:spcPts val="0"/>
              </a:spcBef>
              <a:buFontTx/>
              <a:buChar char="–"/>
              <a:defRPr/>
            </a:pPr>
            <a:endParaRPr lang="en-US" sz="2200" b="0" dirty="0">
              <a:solidFill>
                <a:schemeClr val="tx2">
                  <a:lumMod val="75000"/>
                </a:schemeClr>
              </a:solidFill>
              <a:latin typeface="Arial Narrow" pitchFamily="34" charset="0"/>
            </a:endParaRPr>
          </a:p>
          <a:p>
            <a:pPr marL="288925" indent="-288925" algn="just">
              <a:lnSpc>
                <a:spcPct val="120000"/>
              </a:lnSpc>
              <a:spcBef>
                <a:spcPts val="0"/>
              </a:spcBef>
              <a:buFontTx/>
              <a:buChar char="–"/>
              <a:defRPr/>
            </a:pPr>
            <a:r>
              <a:rPr lang="en-US" sz="2400" b="0" dirty="0">
                <a:latin typeface="Arial Narrow" pitchFamily="34" charset="0"/>
              </a:rPr>
              <a:t>Just as </a:t>
            </a:r>
            <a:r>
              <a:rPr lang="en-US" sz="2400" b="1" dirty="0">
                <a:solidFill>
                  <a:srgbClr val="C00000"/>
                </a:solidFill>
                <a:latin typeface="Arial Narrow" pitchFamily="34" charset="0"/>
              </a:rPr>
              <a:t>Excel</a:t>
            </a:r>
            <a:r>
              <a:rPr lang="en-US" sz="2400" b="0" dirty="0">
                <a:latin typeface="Arial Narrow" pitchFamily="34" charset="0"/>
              </a:rPr>
              <a:t> uses a </a:t>
            </a:r>
            <a:r>
              <a:rPr lang="en-US" sz="2400" b="1" i="1" dirty="0">
                <a:solidFill>
                  <a:srgbClr val="C00000"/>
                </a:solidFill>
                <a:latin typeface="Arial Narrow" pitchFamily="34" charset="0"/>
              </a:rPr>
              <a:t>cell reference</a:t>
            </a:r>
            <a:r>
              <a:rPr lang="en-US" sz="2400" b="1" dirty="0">
                <a:solidFill>
                  <a:srgbClr val="C00000"/>
                </a:solidFill>
                <a:latin typeface="Arial Narrow" pitchFamily="34" charset="0"/>
              </a:rPr>
              <a:t> </a:t>
            </a:r>
            <a:r>
              <a:rPr lang="en-US" sz="2400" b="0" dirty="0">
                <a:latin typeface="Arial Narrow" pitchFamily="34" charset="0"/>
              </a:rPr>
              <a:t>in a formula to locate a cell and to read the data</a:t>
            </a:r>
            <a:r>
              <a:rPr lang="en-US" sz="2400" dirty="0">
                <a:latin typeface="Arial Narrow" pitchFamily="34" charset="0"/>
              </a:rPr>
              <a:t> </a:t>
            </a:r>
            <a:r>
              <a:rPr lang="en-US" sz="2400" b="0" dirty="0">
                <a:latin typeface="Arial Narrow" pitchFamily="34" charset="0"/>
              </a:rPr>
              <a:t>stored in that cell, a program uses a </a:t>
            </a:r>
            <a:r>
              <a:rPr lang="en-US" sz="2400" b="1" i="1" dirty="0">
                <a:solidFill>
                  <a:srgbClr val="C00000"/>
                </a:solidFill>
                <a:latin typeface="Arial Narrow" pitchFamily="34" charset="0"/>
              </a:rPr>
              <a:t>memory address</a:t>
            </a:r>
            <a:r>
              <a:rPr lang="en-US" sz="2400" i="1" dirty="0">
                <a:latin typeface="Arial Narrow" pitchFamily="34" charset="0"/>
              </a:rPr>
              <a:t>.</a:t>
            </a:r>
            <a:endParaRPr lang="en-US" sz="2400" b="0" i="1" dirty="0">
              <a:latin typeface="Arial Narrow" pitchFamily="34" charset="0"/>
            </a:endParaRPr>
          </a:p>
          <a:p>
            <a:pPr marL="288925" lvl="1" indent="-288925" algn="just">
              <a:lnSpc>
                <a:spcPct val="120000"/>
              </a:lnSpc>
              <a:spcBef>
                <a:spcPts val="0"/>
              </a:spcBef>
              <a:buFontTx/>
              <a:buChar char="–"/>
              <a:defRPr/>
            </a:pPr>
            <a:r>
              <a:rPr lang="en-US" sz="2400" b="0" dirty="0">
                <a:latin typeface="Arial Narrow" pitchFamily="34" charset="0"/>
              </a:rPr>
              <a:t>So a </a:t>
            </a:r>
            <a:r>
              <a:rPr lang="en-US" sz="2400" b="0" dirty="0">
                <a:solidFill>
                  <a:srgbClr val="C00000"/>
                </a:solidFill>
                <a:latin typeface="Arial Narrow" pitchFamily="34" charset="0"/>
              </a:rPr>
              <a:t>memory</a:t>
            </a:r>
            <a:r>
              <a:rPr lang="en-US" sz="2400" dirty="0">
                <a:solidFill>
                  <a:srgbClr val="C00000"/>
                </a:solidFill>
                <a:latin typeface="Arial Narrow" pitchFamily="34" charset="0"/>
              </a:rPr>
              <a:t> cell address</a:t>
            </a:r>
            <a:r>
              <a:rPr lang="en-US" sz="2400" b="0" dirty="0">
                <a:latin typeface="Arial Narrow" pitchFamily="34" charset="0"/>
              </a:rPr>
              <a:t> is similar to a spreadsheet’s </a:t>
            </a:r>
            <a:r>
              <a:rPr lang="en-US" sz="2400" dirty="0">
                <a:solidFill>
                  <a:srgbClr val="C00000"/>
                </a:solidFill>
                <a:latin typeface="Arial Narrow" pitchFamily="34" charset="0"/>
              </a:rPr>
              <a:t>absolute cell reference</a:t>
            </a:r>
            <a:r>
              <a:rPr lang="en-US" sz="2400" b="0" dirty="0">
                <a:solidFill>
                  <a:srgbClr val="C00000"/>
                </a:solidFill>
                <a:latin typeface="Arial Narrow" pitchFamily="34" charset="0"/>
              </a:rPr>
              <a:t> .</a:t>
            </a:r>
          </a:p>
          <a:p>
            <a:pPr marL="288925" lvl="1" indent="-288925" algn="just">
              <a:lnSpc>
                <a:spcPct val="120000"/>
              </a:lnSpc>
              <a:spcBef>
                <a:spcPts val="0"/>
              </a:spcBef>
              <a:buFontTx/>
              <a:buChar char="–"/>
              <a:defRPr/>
            </a:pPr>
            <a:r>
              <a:rPr lang="en-US" sz="2400" b="0" dirty="0">
                <a:latin typeface="Arial Narrow" pitchFamily="34" charset="0"/>
              </a:rPr>
              <a:t>The </a:t>
            </a:r>
            <a:r>
              <a:rPr lang="en-US" sz="2400" b="0" dirty="0">
                <a:solidFill>
                  <a:srgbClr val="C00000"/>
                </a:solidFill>
                <a:latin typeface="Arial Narrow" pitchFamily="34" charset="0"/>
              </a:rPr>
              <a:t>cell </a:t>
            </a:r>
            <a:r>
              <a:rPr lang="en-US" sz="2400" dirty="0">
                <a:solidFill>
                  <a:srgbClr val="C00000"/>
                </a:solidFill>
                <a:latin typeface="Arial Narrow" pitchFamily="34" charset="0"/>
              </a:rPr>
              <a:t>contents</a:t>
            </a:r>
            <a:r>
              <a:rPr lang="en-US" sz="2400" b="0" dirty="0">
                <a:solidFill>
                  <a:srgbClr val="C00000"/>
                </a:solidFill>
                <a:latin typeface="Arial Narrow" pitchFamily="34" charset="0"/>
              </a:rPr>
              <a:t> can change</a:t>
            </a:r>
            <a:r>
              <a:rPr lang="en-US" sz="2400" b="0" dirty="0">
                <a:latin typeface="Arial Narrow" pitchFamily="34" charset="0"/>
              </a:rPr>
              <a:t>, but the </a:t>
            </a:r>
            <a:r>
              <a:rPr lang="en-US" sz="2400" b="0" dirty="0">
                <a:solidFill>
                  <a:srgbClr val="C00000"/>
                </a:solidFill>
                <a:latin typeface="Arial Narrow" pitchFamily="34" charset="0"/>
              </a:rPr>
              <a:t>cell </a:t>
            </a:r>
            <a:r>
              <a:rPr lang="en-US" sz="2400" dirty="0">
                <a:solidFill>
                  <a:srgbClr val="C00000"/>
                </a:solidFill>
                <a:latin typeface="Arial Narrow" pitchFamily="34" charset="0"/>
              </a:rPr>
              <a:t>address</a:t>
            </a:r>
            <a:r>
              <a:rPr lang="en-US" sz="2400" b="0" dirty="0">
                <a:solidFill>
                  <a:srgbClr val="C00000"/>
                </a:solidFill>
                <a:latin typeface="Arial Narrow" pitchFamily="34" charset="0"/>
              </a:rPr>
              <a:t> </a:t>
            </a:r>
            <a:r>
              <a:rPr lang="en-US" sz="2400" b="0" dirty="0">
                <a:latin typeface="Arial Narrow" pitchFamily="34" charset="0"/>
              </a:rPr>
              <a:t>or reference to the cell </a:t>
            </a:r>
            <a:r>
              <a:rPr lang="en-US" sz="2400" b="0" dirty="0">
                <a:solidFill>
                  <a:srgbClr val="C00000"/>
                </a:solidFill>
                <a:latin typeface="Arial Narrow" pitchFamily="34" charset="0"/>
              </a:rPr>
              <a:t>is always the same</a:t>
            </a:r>
            <a:r>
              <a:rPr lang="en-US" sz="2400" b="0" dirty="0">
                <a:latin typeface="Arial Narrow" pitchFamily="34" charset="0"/>
              </a:rPr>
              <a:t>.</a:t>
            </a:r>
          </a:p>
          <a:p>
            <a:pPr marL="288925" indent="-288925" algn="just">
              <a:lnSpc>
                <a:spcPct val="120000"/>
              </a:lnSpc>
              <a:spcBef>
                <a:spcPts val="0"/>
              </a:spcBef>
              <a:buFontTx/>
              <a:buChar char="–"/>
              <a:defRPr/>
            </a:pPr>
            <a:r>
              <a:rPr lang="en-US" sz="2400" b="0" dirty="0">
                <a:latin typeface="Arial Narrow" pitchFamily="34" charset="0"/>
              </a:rPr>
              <a:t>A program can </a:t>
            </a:r>
            <a:r>
              <a:rPr lang="en-US" sz="2400" i="1" u="sng" dirty="0">
                <a:latin typeface="Arial Narrow" pitchFamily="34" charset="0"/>
              </a:rPr>
              <a:t>write to</a:t>
            </a:r>
            <a:r>
              <a:rPr lang="en-US" sz="2400" dirty="0">
                <a:latin typeface="Arial Narrow" pitchFamily="34" charset="0"/>
              </a:rPr>
              <a:t> </a:t>
            </a:r>
            <a:r>
              <a:rPr lang="en-US" sz="2400" b="0" dirty="0">
                <a:latin typeface="Arial Narrow" pitchFamily="34" charset="0"/>
              </a:rPr>
              <a:t>and </a:t>
            </a:r>
            <a:r>
              <a:rPr lang="en-US" sz="2400" i="1" u="sng" dirty="0">
                <a:latin typeface="Arial Narrow" pitchFamily="34" charset="0"/>
              </a:rPr>
              <a:t>read from</a:t>
            </a:r>
            <a:r>
              <a:rPr lang="en-US" sz="2400" dirty="0">
                <a:latin typeface="Arial Narrow" pitchFamily="34" charset="0"/>
              </a:rPr>
              <a:t> </a:t>
            </a:r>
            <a:r>
              <a:rPr lang="en-US" sz="2400" b="0" dirty="0">
                <a:latin typeface="Arial Narrow" pitchFamily="34" charset="0"/>
              </a:rPr>
              <a:t>a memory cell through their </a:t>
            </a:r>
            <a:r>
              <a:rPr lang="en-US" sz="2400" i="1" dirty="0">
                <a:latin typeface="Arial Narrow" pitchFamily="34" charset="0"/>
              </a:rPr>
              <a:t>address</a:t>
            </a:r>
            <a:r>
              <a:rPr lang="en-US" sz="2400" b="0" dirty="0">
                <a:latin typeface="Arial Narrow" pitchFamily="34" charset="0"/>
              </a:rPr>
              <a:t>.</a:t>
            </a:r>
            <a:r>
              <a:rPr lang="en-US" sz="2200" b="0" dirty="0">
                <a:latin typeface="Arial Narrow" pitchFamily="34" charset="0"/>
              </a:rPr>
              <a:t>	</a:t>
            </a:r>
            <a:r>
              <a:rPr lang="en-US" sz="2200" b="0" dirty="0">
                <a:solidFill>
                  <a:schemeClr val="tx2">
                    <a:lumMod val="75000"/>
                  </a:schemeClr>
                </a:solidFill>
                <a:latin typeface="Arial Narrow" pitchFamily="34" charset="0"/>
              </a:rPr>
              <a:t>	</a:t>
            </a:r>
          </a:p>
        </p:txBody>
      </p:sp>
      <p:sp>
        <p:nvSpPr>
          <p:cNvPr id="6" name="Rectangle 35"/>
          <p:cNvSpPr>
            <a:spLocks noChangeArrowheads="1"/>
          </p:cNvSpPr>
          <p:nvPr/>
        </p:nvSpPr>
        <p:spPr bwMode="auto">
          <a:xfrm>
            <a:off x="2803525" y="4995863"/>
            <a:ext cx="365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0" tIns="45716" rIns="91430" bIns="45716">
            <a:spAutoFit/>
          </a:bodyPr>
          <a:lstStyle/>
          <a:p>
            <a:pPr>
              <a:tabLst>
                <a:tab pos="1260475" algn="l"/>
              </a:tabLst>
            </a:pPr>
            <a:r>
              <a:rPr lang="en-US" sz="2400" b="0">
                <a:latin typeface="Arial Narrow" pitchFamily="34" charset="0"/>
              </a:rPr>
              <a:t>LOAD	#0000 0011   A</a:t>
            </a:r>
          </a:p>
        </p:txBody>
      </p:sp>
      <p:sp>
        <p:nvSpPr>
          <p:cNvPr id="7" name="Rectangle 36"/>
          <p:cNvSpPr>
            <a:spLocks noChangeArrowheads="1"/>
          </p:cNvSpPr>
          <p:nvPr/>
        </p:nvSpPr>
        <p:spPr bwMode="auto">
          <a:xfrm>
            <a:off x="2800350" y="5405438"/>
            <a:ext cx="308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0" tIns="45716" rIns="91430" bIns="45716">
            <a:spAutoFit/>
          </a:bodyPr>
          <a:lstStyle/>
          <a:p>
            <a:pPr>
              <a:tabLst>
                <a:tab pos="1260475" algn="l"/>
              </a:tabLst>
            </a:pPr>
            <a:r>
              <a:rPr lang="en-US" sz="2400" b="0" dirty="0">
                <a:latin typeface="Arial Narrow" pitchFamily="34" charset="0"/>
              </a:rPr>
              <a:t>ADD	A   1</a:t>
            </a:r>
          </a:p>
        </p:txBody>
      </p:sp>
      <p:sp>
        <p:nvSpPr>
          <p:cNvPr id="8" name="Rectangle 37"/>
          <p:cNvSpPr>
            <a:spLocks noChangeArrowheads="1"/>
          </p:cNvSpPr>
          <p:nvPr/>
        </p:nvSpPr>
        <p:spPr bwMode="auto">
          <a:xfrm>
            <a:off x="2800350" y="5815013"/>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0" tIns="45716" rIns="91430" bIns="45716">
            <a:spAutoFit/>
          </a:bodyPr>
          <a:lstStyle/>
          <a:p>
            <a:pPr>
              <a:tabLst>
                <a:tab pos="1260475" algn="l"/>
              </a:tabLst>
            </a:pPr>
            <a:r>
              <a:rPr lang="en-US" sz="2400" b="0">
                <a:latin typeface="Arial Narrow" pitchFamily="34" charset="0"/>
              </a:rPr>
              <a:t>STORE	A   #0000 0011 </a:t>
            </a:r>
          </a:p>
        </p:txBody>
      </p:sp>
      <p:grpSp>
        <p:nvGrpSpPr>
          <p:cNvPr id="9" name="Group 56"/>
          <p:cNvGrpSpPr>
            <a:grpSpLocks/>
          </p:cNvGrpSpPr>
          <p:nvPr/>
        </p:nvGrpSpPr>
        <p:grpSpPr bwMode="auto">
          <a:xfrm>
            <a:off x="6353175" y="4857750"/>
            <a:ext cx="2757488" cy="1343025"/>
            <a:chOff x="4002" y="3060"/>
            <a:chExt cx="1737" cy="846"/>
          </a:xfrm>
        </p:grpSpPr>
        <p:sp>
          <p:nvSpPr>
            <p:cNvPr id="10" name="Text Box 26"/>
            <p:cNvSpPr txBox="1">
              <a:spLocks noChangeArrowheads="1"/>
            </p:cNvSpPr>
            <p:nvPr/>
          </p:nvSpPr>
          <p:spPr bwMode="auto">
            <a:xfrm>
              <a:off x="4125" y="3591"/>
              <a:ext cx="16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0" tIns="45716" rIns="91430" bIns="45716">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2400" b="0">
                  <a:latin typeface="Arial Narrow" pitchFamily="34" charset="0"/>
                </a:rPr>
                <a:t>0 1 0 1  0 0 1 0</a:t>
              </a:r>
              <a:endParaRPr lang="en-US">
                <a:latin typeface="Arial Narrow" pitchFamily="34" charset="0"/>
              </a:endParaRPr>
            </a:p>
          </p:txBody>
        </p:sp>
        <p:sp>
          <p:nvSpPr>
            <p:cNvPr id="11" name="Text Box 27"/>
            <p:cNvSpPr txBox="1">
              <a:spLocks noChangeArrowheads="1"/>
            </p:cNvSpPr>
            <p:nvPr/>
          </p:nvSpPr>
          <p:spPr bwMode="auto">
            <a:xfrm>
              <a:off x="4041" y="3381"/>
              <a:ext cx="9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0" tIns="45716" rIns="91430" bIns="45716">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2400" i="1">
                  <a:solidFill>
                    <a:srgbClr val="660066"/>
                  </a:solidFill>
                  <a:latin typeface="Arial Narrow" pitchFamily="34" charset="0"/>
                </a:rPr>
                <a:t># 0000 0011</a:t>
              </a:r>
            </a:p>
          </p:txBody>
        </p:sp>
        <p:sp>
          <p:nvSpPr>
            <p:cNvPr id="12" name="Rectangle 25"/>
            <p:cNvSpPr>
              <a:spLocks noChangeArrowheads="1"/>
            </p:cNvSpPr>
            <p:nvPr/>
          </p:nvSpPr>
          <p:spPr bwMode="auto">
            <a:xfrm>
              <a:off x="4053" y="3417"/>
              <a:ext cx="1536" cy="443"/>
            </a:xfrm>
            <a:prstGeom prst="rect">
              <a:avLst/>
            </a:prstGeom>
            <a:noFill/>
            <a:ln w="57150">
              <a:solidFill>
                <a:srgbClr val="CA35FF"/>
              </a:solidFill>
              <a:miter lim="800000"/>
              <a:headEnd/>
              <a:tailEnd/>
            </a:ln>
            <a:extLst>
              <a:ext uri="{909E8E84-426E-40DD-AFC4-6F175D3DCCD1}">
                <a14:hiddenFill xmlns:a14="http://schemas.microsoft.com/office/drawing/2010/main">
                  <a:solidFill>
                    <a:srgbClr val="FFFFFF"/>
                  </a:solidFill>
                </a14:hiddenFill>
              </a:ext>
            </a:extLst>
          </p:spPr>
          <p:txBody>
            <a:bodyPr wrap="none" lIns="91430" tIns="45716" rIns="91430" bIns="45716" anchor="ctr"/>
            <a:lstStyle/>
            <a:p>
              <a:pPr algn="ctr"/>
              <a:endParaRPr lang="en-US" sz="2400" b="0">
                <a:solidFill>
                  <a:srgbClr val="9900CC"/>
                </a:solidFill>
                <a:latin typeface="Arial Narrow" pitchFamily="34" charset="0"/>
              </a:endParaRPr>
            </a:p>
          </p:txBody>
        </p:sp>
        <p:sp>
          <p:nvSpPr>
            <p:cNvPr id="13" name="Rectangle 48"/>
            <p:cNvSpPr>
              <a:spLocks noChangeArrowheads="1"/>
            </p:cNvSpPr>
            <p:nvPr/>
          </p:nvSpPr>
          <p:spPr bwMode="auto">
            <a:xfrm>
              <a:off x="4323" y="3060"/>
              <a:ext cx="78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0" tIns="45716" rIns="91430" bIns="45716">
              <a:spAutoFit/>
            </a:bodyPr>
            <a:lstStyle/>
            <a:p>
              <a:r>
                <a:rPr lang="en-US" sz="2800" i="1">
                  <a:latin typeface="Arial Narrow" pitchFamily="34" charset="0"/>
                </a:rPr>
                <a:t>memory</a:t>
              </a:r>
            </a:p>
          </p:txBody>
        </p:sp>
        <p:sp>
          <p:nvSpPr>
            <p:cNvPr id="14" name="Rectangle 51"/>
            <p:cNvSpPr>
              <a:spLocks noChangeArrowheads="1"/>
            </p:cNvSpPr>
            <p:nvPr/>
          </p:nvSpPr>
          <p:spPr bwMode="auto">
            <a:xfrm>
              <a:off x="4002" y="3090"/>
              <a:ext cx="1632" cy="81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Arial Narrow" pitchFamily="34" charset="0"/>
              </a:endParaRPr>
            </a:p>
          </p:txBody>
        </p:sp>
      </p:grpSp>
      <p:grpSp>
        <p:nvGrpSpPr>
          <p:cNvPr id="15" name="Group 55"/>
          <p:cNvGrpSpPr>
            <a:grpSpLocks/>
          </p:cNvGrpSpPr>
          <p:nvPr/>
        </p:nvGrpSpPr>
        <p:grpSpPr bwMode="auto">
          <a:xfrm>
            <a:off x="185738" y="4891088"/>
            <a:ext cx="2590800" cy="1309687"/>
            <a:chOff x="117" y="3081"/>
            <a:chExt cx="1632" cy="825"/>
          </a:xfrm>
        </p:grpSpPr>
        <p:sp>
          <p:nvSpPr>
            <p:cNvPr id="16" name="Text Box 44"/>
            <p:cNvSpPr txBox="1">
              <a:spLocks noChangeArrowheads="1"/>
            </p:cNvSpPr>
            <p:nvPr/>
          </p:nvSpPr>
          <p:spPr bwMode="auto">
            <a:xfrm>
              <a:off x="165" y="3384"/>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0" tIns="45716" rIns="91430" bIns="45716">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2400" i="1">
                  <a:solidFill>
                    <a:srgbClr val="660066"/>
                  </a:solidFill>
                  <a:latin typeface="Arial Narrow" pitchFamily="34" charset="0"/>
                </a:rPr>
                <a:t>Register A</a:t>
              </a:r>
            </a:p>
          </p:txBody>
        </p:sp>
        <p:sp>
          <p:nvSpPr>
            <p:cNvPr id="17" name="Rectangle 49"/>
            <p:cNvSpPr>
              <a:spLocks noChangeArrowheads="1"/>
            </p:cNvSpPr>
            <p:nvPr/>
          </p:nvSpPr>
          <p:spPr bwMode="auto">
            <a:xfrm>
              <a:off x="636" y="3081"/>
              <a:ext cx="50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0" tIns="45716" rIns="91430" bIns="45716">
              <a:spAutoFit/>
            </a:bodyPr>
            <a:lstStyle/>
            <a:p>
              <a:r>
                <a:rPr lang="en-US" sz="2800" i="1">
                  <a:latin typeface="Arial Narrow" pitchFamily="34" charset="0"/>
                </a:rPr>
                <a:t>CPU</a:t>
              </a:r>
            </a:p>
          </p:txBody>
        </p:sp>
        <p:sp>
          <p:nvSpPr>
            <p:cNvPr id="18" name="Rectangle 50"/>
            <p:cNvSpPr>
              <a:spLocks noChangeArrowheads="1"/>
            </p:cNvSpPr>
            <p:nvPr/>
          </p:nvSpPr>
          <p:spPr bwMode="auto">
            <a:xfrm>
              <a:off x="117" y="3090"/>
              <a:ext cx="1632" cy="81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Arial Narrow" pitchFamily="34" charset="0"/>
              </a:endParaRPr>
            </a:p>
          </p:txBody>
        </p:sp>
        <p:sp>
          <p:nvSpPr>
            <p:cNvPr id="19" name="Rectangle 42"/>
            <p:cNvSpPr>
              <a:spLocks noChangeArrowheads="1"/>
            </p:cNvSpPr>
            <p:nvPr/>
          </p:nvSpPr>
          <p:spPr bwMode="auto">
            <a:xfrm>
              <a:off x="177" y="3420"/>
              <a:ext cx="1536" cy="443"/>
            </a:xfrm>
            <a:prstGeom prst="rect">
              <a:avLst/>
            </a:prstGeom>
            <a:noFill/>
            <a:ln w="57150">
              <a:solidFill>
                <a:srgbClr val="CA35FF"/>
              </a:solidFill>
              <a:miter lim="800000"/>
              <a:headEnd/>
              <a:tailEnd/>
            </a:ln>
            <a:extLst>
              <a:ext uri="{909E8E84-426E-40DD-AFC4-6F175D3DCCD1}">
                <a14:hiddenFill xmlns:a14="http://schemas.microsoft.com/office/drawing/2010/main">
                  <a:solidFill>
                    <a:srgbClr val="FFFFFF"/>
                  </a:solidFill>
                </a14:hiddenFill>
              </a:ext>
            </a:extLst>
          </p:spPr>
          <p:txBody>
            <a:bodyPr wrap="none" lIns="91430" tIns="45716" rIns="91430" bIns="45716" anchor="ctr"/>
            <a:lstStyle/>
            <a:p>
              <a:pPr algn="ctr"/>
              <a:endParaRPr lang="en-US" sz="2400" b="0">
                <a:solidFill>
                  <a:srgbClr val="9900CC"/>
                </a:solidFill>
                <a:latin typeface="Arial Narrow" pitchFamily="34" charset="0"/>
              </a:endParaRPr>
            </a:p>
          </p:txBody>
        </p:sp>
        <p:sp>
          <p:nvSpPr>
            <p:cNvPr id="20" name="Text Box 54"/>
            <p:cNvSpPr txBox="1">
              <a:spLocks noChangeArrowheads="1"/>
            </p:cNvSpPr>
            <p:nvPr/>
          </p:nvSpPr>
          <p:spPr bwMode="auto">
            <a:xfrm>
              <a:off x="195" y="3583"/>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0" tIns="45716" rIns="91430" bIns="45716">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2400" b="0">
                  <a:latin typeface="Arial Narrow" pitchFamily="34" charset="0"/>
                </a:rPr>
                <a:t>_ _ _ _  _ _ _ _</a:t>
              </a:r>
            </a:p>
          </p:txBody>
        </p:sp>
      </p:grpSp>
      <p:sp>
        <p:nvSpPr>
          <p:cNvPr id="21" name="Rectangle 47"/>
          <p:cNvSpPr>
            <a:spLocks noChangeArrowheads="1"/>
          </p:cNvSpPr>
          <p:nvPr/>
        </p:nvSpPr>
        <p:spPr bwMode="auto">
          <a:xfrm>
            <a:off x="8459788" y="5738813"/>
            <a:ext cx="282129" cy="36933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sz="2400" b="0">
                <a:latin typeface="Arial Narrow" pitchFamily="34" charset="0"/>
              </a:rPr>
              <a:t> 1 </a:t>
            </a:r>
          </a:p>
        </p:txBody>
      </p:sp>
      <p:sp>
        <p:nvSpPr>
          <p:cNvPr id="22" name="Slide Number Placeholder 21"/>
          <p:cNvSpPr>
            <a:spLocks noGrp="1"/>
          </p:cNvSpPr>
          <p:nvPr>
            <p:ph type="sldNum" sz="quarter" idx="12"/>
          </p:nvPr>
        </p:nvSpPr>
        <p:spPr/>
        <p:txBody>
          <a:bodyPr/>
          <a:lstStyle/>
          <a:p>
            <a:fld id="{35A40E3C-D099-4FD6-9521-3112C0DD2A3A}" type="slidenum">
              <a:rPr lang="en-US" smtClean="0"/>
              <a:t>6</a:t>
            </a:fld>
            <a:endParaRPr lang="en-US"/>
          </a:p>
        </p:txBody>
      </p:sp>
    </p:spTree>
    <p:extLst>
      <p:ext uri="{BB962C8B-B14F-4D97-AF65-F5344CB8AC3E}">
        <p14:creationId xmlns:p14="http://schemas.microsoft.com/office/powerpoint/2010/main" val="395482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nimBg="1" autoUpdateAnimBg="0"/>
      <p:bldP spid="6" grpId="0" autoUpdateAnimBg="0"/>
      <p:bldP spid="7" grpId="0" autoUpdateAnimBg="0"/>
      <p:bldP spid="8" grpId="0" autoUpdateAnimBg="0"/>
      <p:bldP spid="21"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1143000" y="152400"/>
            <a:ext cx="8229600" cy="1143000"/>
          </a:xfrm>
        </p:spPr>
        <p:txBody>
          <a:bodyPr lIns="91577" tIns="45789" rIns="91577" bIns="45789"/>
          <a:lstStyle/>
          <a:p>
            <a:pPr>
              <a:defRPr/>
            </a:pPr>
            <a:r>
              <a:rPr lang="en-US" sz="3600" b="1" dirty="0">
                <a:solidFill>
                  <a:srgbClr val="006600"/>
                </a:solidFill>
                <a:latin typeface="Arial Narrow" pitchFamily="34" charset="0"/>
                <a:ea typeface="+mn-ea"/>
                <a:cs typeface="+mn-cs"/>
              </a:rPr>
              <a:t>DIRECT MAPPING CACHE ORGANIZATION</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19200"/>
            <a:ext cx="4876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idx="1"/>
          </p:nvPr>
        </p:nvSpPr>
        <p:spPr>
          <a:xfrm>
            <a:off x="4876802" y="838200"/>
            <a:ext cx="4114798" cy="4876800"/>
          </a:xfrm>
        </p:spPr>
        <p:txBody>
          <a:bodyPr lIns="91577" tIns="45789" rIns="91577" bIns="45789"/>
          <a:lstStyle/>
          <a:p>
            <a:pPr algn="just" eaLnBrk="1" hangingPunct="1">
              <a:lnSpc>
                <a:spcPct val="120000"/>
              </a:lnSpc>
              <a:spcBef>
                <a:spcPts val="0"/>
              </a:spcBef>
            </a:pPr>
            <a:r>
              <a:rPr lang="en-US" sz="2000" dirty="0" smtClean="0">
                <a:latin typeface="Arial Narrow" pitchFamily="34" charset="0"/>
              </a:rPr>
              <a:t>The </a:t>
            </a:r>
            <a:r>
              <a:rPr lang="en-US" sz="2000" dirty="0">
                <a:latin typeface="Arial Narrow" pitchFamily="34" charset="0"/>
              </a:rPr>
              <a:t>word at address zero is presently stored in the cache (index = 000, tag = 00, data = 1220). </a:t>
            </a:r>
            <a:endParaRPr lang="en-US" sz="2000" dirty="0" smtClean="0">
              <a:latin typeface="Arial Narrow" pitchFamily="34" charset="0"/>
            </a:endParaRPr>
          </a:p>
          <a:p>
            <a:pPr algn="just" eaLnBrk="1" hangingPunct="1">
              <a:lnSpc>
                <a:spcPct val="120000"/>
              </a:lnSpc>
              <a:spcBef>
                <a:spcPts val="0"/>
              </a:spcBef>
            </a:pPr>
            <a:r>
              <a:rPr lang="en-US" sz="2000" dirty="0" smtClean="0">
                <a:latin typeface="Arial Narrow" pitchFamily="34" charset="0"/>
              </a:rPr>
              <a:t>Suppose </a:t>
            </a:r>
            <a:r>
              <a:rPr lang="en-US" sz="2000" dirty="0">
                <a:latin typeface="Arial Narrow" pitchFamily="34" charset="0"/>
              </a:rPr>
              <a:t>that the CPU now wants to access the word at address 02000. </a:t>
            </a:r>
            <a:endParaRPr lang="en-US" sz="2000" dirty="0" smtClean="0">
              <a:latin typeface="Arial Narrow" pitchFamily="34" charset="0"/>
            </a:endParaRPr>
          </a:p>
          <a:p>
            <a:pPr algn="just" eaLnBrk="1" hangingPunct="1">
              <a:lnSpc>
                <a:spcPct val="120000"/>
              </a:lnSpc>
              <a:spcBef>
                <a:spcPts val="0"/>
              </a:spcBef>
            </a:pPr>
            <a:r>
              <a:rPr lang="en-US" sz="2000" dirty="0" smtClean="0">
                <a:latin typeface="Arial Narrow" pitchFamily="34" charset="0"/>
              </a:rPr>
              <a:t>The </a:t>
            </a:r>
            <a:r>
              <a:rPr lang="en-US" sz="2000" dirty="0">
                <a:latin typeface="Arial Narrow" pitchFamily="34" charset="0"/>
              </a:rPr>
              <a:t>index address is 000, so it is used to access the cache. </a:t>
            </a:r>
            <a:endParaRPr lang="en-US" sz="2000" dirty="0" smtClean="0">
              <a:latin typeface="Arial Narrow" pitchFamily="34" charset="0"/>
            </a:endParaRPr>
          </a:p>
          <a:p>
            <a:pPr algn="just" eaLnBrk="1" hangingPunct="1">
              <a:lnSpc>
                <a:spcPct val="120000"/>
              </a:lnSpc>
              <a:spcBef>
                <a:spcPts val="0"/>
              </a:spcBef>
            </a:pPr>
            <a:r>
              <a:rPr lang="en-US" sz="2000" dirty="0" smtClean="0">
                <a:latin typeface="Arial Narrow" pitchFamily="34" charset="0"/>
              </a:rPr>
              <a:t>The </a:t>
            </a:r>
            <a:r>
              <a:rPr lang="en-US" sz="2000" dirty="0">
                <a:latin typeface="Arial Narrow" pitchFamily="34" charset="0"/>
              </a:rPr>
              <a:t>two tags are then compared. The cache tag is 00 but the address tag is 02, which does not produce a match. </a:t>
            </a:r>
            <a:endParaRPr lang="en-US" sz="2000" dirty="0" smtClean="0">
              <a:latin typeface="Arial Narrow" pitchFamily="34" charset="0"/>
            </a:endParaRPr>
          </a:p>
          <a:p>
            <a:pPr algn="just" eaLnBrk="1" hangingPunct="1">
              <a:lnSpc>
                <a:spcPct val="120000"/>
              </a:lnSpc>
              <a:spcBef>
                <a:spcPts val="0"/>
              </a:spcBef>
            </a:pPr>
            <a:r>
              <a:rPr lang="en-US" sz="2000" dirty="0" smtClean="0">
                <a:latin typeface="Arial Narrow" pitchFamily="34" charset="0"/>
              </a:rPr>
              <a:t>Therefore</a:t>
            </a:r>
            <a:r>
              <a:rPr lang="en-US" sz="2000" dirty="0">
                <a:latin typeface="Arial Narrow" pitchFamily="34" charset="0"/>
              </a:rPr>
              <a:t>, the main memory is accessed and the data word 5670 is transferred to the CPU. </a:t>
            </a:r>
            <a:endParaRPr lang="en-US" sz="2000" dirty="0" smtClean="0">
              <a:latin typeface="Arial Narrow" pitchFamily="34" charset="0"/>
            </a:endParaRPr>
          </a:p>
          <a:p>
            <a:pPr algn="just" eaLnBrk="1" hangingPunct="1">
              <a:lnSpc>
                <a:spcPct val="120000"/>
              </a:lnSpc>
              <a:spcBef>
                <a:spcPts val="0"/>
              </a:spcBef>
            </a:pPr>
            <a:r>
              <a:rPr lang="en-US" sz="2000" dirty="0" smtClean="0">
                <a:latin typeface="Arial Narrow" pitchFamily="34" charset="0"/>
              </a:rPr>
              <a:t>The </a:t>
            </a:r>
            <a:r>
              <a:rPr lang="en-US" sz="2000" dirty="0">
                <a:latin typeface="Arial Narrow" pitchFamily="34" charset="0"/>
              </a:rPr>
              <a:t>cache word at index address 000 is then replaced with a tag of 02 and data of 5670</a:t>
            </a:r>
          </a:p>
        </p:txBody>
      </p:sp>
    </p:spTree>
    <p:extLst>
      <p:ext uri="{BB962C8B-B14F-4D97-AF65-F5344CB8AC3E}">
        <p14:creationId xmlns:p14="http://schemas.microsoft.com/office/powerpoint/2010/main" val="3399303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371600"/>
            <a:ext cx="4572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914400" y="0"/>
            <a:ext cx="8229600" cy="1143000"/>
          </a:xfrm>
        </p:spPr>
        <p:txBody>
          <a:bodyPr lIns="91577" tIns="45789" rIns="91577" bIns="45789"/>
          <a:lstStyle/>
          <a:p>
            <a:pPr>
              <a:defRPr/>
            </a:pPr>
            <a:r>
              <a:rPr lang="en-US" sz="3600" b="1" dirty="0" smtClean="0">
                <a:solidFill>
                  <a:srgbClr val="006600"/>
                </a:solidFill>
                <a:latin typeface="Arial Narrow" pitchFamily="34" charset="0"/>
                <a:ea typeface="+mn-ea"/>
                <a:cs typeface="+mn-cs"/>
              </a:rPr>
              <a:t>DIRECT MAPPING WITH BLOCK SIZE 8</a:t>
            </a:r>
            <a:endParaRPr lang="en-US" sz="3600" b="1" dirty="0">
              <a:solidFill>
                <a:srgbClr val="006600"/>
              </a:solidFill>
              <a:latin typeface="Arial Narrow" pitchFamily="34" charset="0"/>
              <a:ea typeface="+mn-ea"/>
              <a:cs typeface="+mn-cs"/>
            </a:endParaRPr>
          </a:p>
        </p:txBody>
      </p:sp>
      <p:sp>
        <p:nvSpPr>
          <p:cNvPr id="8" name="Content Placeholder 2"/>
          <p:cNvSpPr>
            <a:spLocks noGrp="1"/>
          </p:cNvSpPr>
          <p:nvPr>
            <p:ph idx="1"/>
          </p:nvPr>
        </p:nvSpPr>
        <p:spPr>
          <a:xfrm>
            <a:off x="0" y="990600"/>
            <a:ext cx="4495800" cy="4525963"/>
          </a:xfrm>
        </p:spPr>
        <p:txBody>
          <a:bodyPr lIns="91577" tIns="45789" rIns="91577" bIns="45789"/>
          <a:lstStyle/>
          <a:p>
            <a:pPr algn="just" eaLnBrk="1" hangingPunct="1"/>
            <a:r>
              <a:rPr lang="en-US" sz="2000" dirty="0">
                <a:solidFill>
                  <a:srgbClr val="C00000"/>
                </a:solidFill>
                <a:latin typeface="Arial Narrow" pitchFamily="34" charset="0"/>
              </a:rPr>
              <a:t>The index field is now divided into two parts: the block field and the word field</a:t>
            </a:r>
            <a:r>
              <a:rPr lang="en-US" sz="2000" dirty="0">
                <a:latin typeface="Arial Narrow" pitchFamily="34" charset="0"/>
              </a:rPr>
              <a:t>. </a:t>
            </a:r>
            <a:endParaRPr lang="en-US" sz="2000" dirty="0" smtClean="0">
              <a:latin typeface="Arial Narrow" pitchFamily="34" charset="0"/>
            </a:endParaRPr>
          </a:p>
          <a:p>
            <a:pPr algn="just" eaLnBrk="1" hangingPunct="1"/>
            <a:r>
              <a:rPr lang="en-US" sz="2000" dirty="0" smtClean="0">
                <a:latin typeface="Arial Narrow" pitchFamily="34" charset="0"/>
              </a:rPr>
              <a:t>In </a:t>
            </a:r>
            <a:r>
              <a:rPr lang="en-US" sz="2000" dirty="0">
                <a:latin typeface="Arial Narrow" pitchFamily="34" charset="0"/>
              </a:rPr>
              <a:t>a 512-word cache there are 64 blocks of 8 words each, since 64 x 8 = 512. </a:t>
            </a:r>
            <a:endParaRPr lang="en-US" sz="2000" dirty="0" smtClean="0">
              <a:latin typeface="Arial Narrow" pitchFamily="34" charset="0"/>
            </a:endParaRPr>
          </a:p>
          <a:p>
            <a:pPr algn="just" eaLnBrk="1" hangingPunct="1"/>
            <a:r>
              <a:rPr lang="en-US" sz="2000" dirty="0" smtClean="0">
                <a:latin typeface="Arial Narrow" pitchFamily="34" charset="0"/>
              </a:rPr>
              <a:t>The </a:t>
            </a:r>
            <a:r>
              <a:rPr lang="en-US" sz="2000" dirty="0">
                <a:solidFill>
                  <a:srgbClr val="C00000"/>
                </a:solidFill>
                <a:latin typeface="Arial Narrow" pitchFamily="34" charset="0"/>
              </a:rPr>
              <a:t>block number is specified with a 6-bit field </a:t>
            </a:r>
            <a:r>
              <a:rPr lang="en-US" sz="2000" dirty="0">
                <a:latin typeface="Arial Narrow" pitchFamily="34" charset="0"/>
              </a:rPr>
              <a:t>and the </a:t>
            </a:r>
            <a:r>
              <a:rPr lang="en-US" sz="2000" dirty="0">
                <a:solidFill>
                  <a:srgbClr val="C00000"/>
                </a:solidFill>
                <a:latin typeface="Arial Narrow" pitchFamily="34" charset="0"/>
              </a:rPr>
              <a:t>word within the block is specified with a 3-bit field</a:t>
            </a:r>
            <a:r>
              <a:rPr lang="en-US" sz="2000" dirty="0">
                <a:latin typeface="Arial Narrow" pitchFamily="34" charset="0"/>
              </a:rPr>
              <a:t>. </a:t>
            </a:r>
            <a:endParaRPr lang="en-US" sz="2000" dirty="0" smtClean="0">
              <a:latin typeface="Arial Narrow" pitchFamily="34" charset="0"/>
            </a:endParaRPr>
          </a:p>
          <a:p>
            <a:pPr algn="just" eaLnBrk="1" hangingPunct="1"/>
            <a:r>
              <a:rPr lang="en-US" sz="2000" dirty="0" smtClean="0">
                <a:latin typeface="Arial Narrow" pitchFamily="34" charset="0"/>
              </a:rPr>
              <a:t>The </a:t>
            </a:r>
            <a:r>
              <a:rPr lang="en-US" sz="2000" dirty="0">
                <a:latin typeface="Arial Narrow" pitchFamily="34" charset="0"/>
              </a:rPr>
              <a:t>tag field stored within the cache is common to all eight words of the same block. </a:t>
            </a:r>
            <a:endParaRPr lang="en-US" sz="2000" dirty="0" smtClean="0">
              <a:latin typeface="Arial Narrow" pitchFamily="34" charset="0"/>
            </a:endParaRPr>
          </a:p>
          <a:p>
            <a:pPr algn="just" eaLnBrk="1" hangingPunct="1"/>
            <a:r>
              <a:rPr lang="en-US" sz="2000" dirty="0" smtClean="0">
                <a:solidFill>
                  <a:srgbClr val="C00000"/>
                </a:solidFill>
                <a:latin typeface="Arial Narrow" pitchFamily="34" charset="0"/>
              </a:rPr>
              <a:t>Every </a:t>
            </a:r>
            <a:r>
              <a:rPr lang="en-US" sz="2000" dirty="0">
                <a:solidFill>
                  <a:srgbClr val="C00000"/>
                </a:solidFill>
                <a:latin typeface="Arial Narrow" pitchFamily="34" charset="0"/>
              </a:rPr>
              <a:t>time a miss occurs, an entire block of eight words must be transferred from main memory to cache memory.</a:t>
            </a:r>
          </a:p>
          <a:p>
            <a:pPr algn="just" eaLnBrk="1" hangingPunct="1"/>
            <a:r>
              <a:rPr lang="en-US" sz="2000" dirty="0">
                <a:latin typeface="Arial Narrow" pitchFamily="34" charset="0"/>
              </a:rPr>
              <a:t>Although this takes extra time, </a:t>
            </a:r>
            <a:r>
              <a:rPr lang="en-US" sz="2000" dirty="0">
                <a:solidFill>
                  <a:srgbClr val="C00000"/>
                </a:solidFill>
                <a:latin typeface="Arial Narrow" pitchFamily="34" charset="0"/>
              </a:rPr>
              <a:t>the hit ratio will most likely improve with a  larger block size</a:t>
            </a:r>
            <a:r>
              <a:rPr lang="en-US" sz="2000" dirty="0">
                <a:latin typeface="Arial Narrow" pitchFamily="34" charset="0"/>
              </a:rPr>
              <a:t> because of the sequential nature of computer programs</a:t>
            </a:r>
          </a:p>
        </p:txBody>
      </p:sp>
    </p:spTree>
    <p:extLst>
      <p:ext uri="{BB962C8B-B14F-4D97-AF65-F5344CB8AC3E}">
        <p14:creationId xmlns:p14="http://schemas.microsoft.com/office/powerpoint/2010/main" val="2341831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lIns="91577" tIns="45789" rIns="91577" bIns="45789"/>
          <a:lstStyle/>
          <a:p>
            <a:pPr>
              <a:defRPr/>
            </a:pPr>
            <a:r>
              <a:rPr lang="en-US" smtClean="0">
                <a:solidFill>
                  <a:schemeClr val="tx2">
                    <a:satMod val="130000"/>
                  </a:schemeClr>
                </a:solidFill>
              </a:rPr>
              <a:t>Set-Associative Mapping</a:t>
            </a:r>
          </a:p>
        </p:txBody>
      </p:sp>
      <p:sp>
        <p:nvSpPr>
          <p:cNvPr id="76803" name="Content Placeholder 2"/>
          <p:cNvSpPr>
            <a:spLocks noGrp="1"/>
          </p:cNvSpPr>
          <p:nvPr>
            <p:ph idx="1"/>
          </p:nvPr>
        </p:nvSpPr>
        <p:spPr/>
        <p:txBody>
          <a:bodyPr lIns="91577" tIns="45789" rIns="91577" bIns="45789"/>
          <a:lstStyle/>
          <a:p>
            <a:pPr algn="just" eaLnBrk="1" hangingPunct="1"/>
            <a:r>
              <a:rPr lang="en-US" sz="3000"/>
              <a:t>It was mentioned previously that the  disadvantage of direct mapping is that two words with the same index in their address but with different tag values cannot reside in cache memory at the same time. A third type of cache organization, called set-associative mapping, is an improvement over the direct mapping organization in that each word of cache can store two or more words of memory under the same index address.</a:t>
            </a:r>
          </a:p>
        </p:txBody>
      </p:sp>
    </p:spTree>
    <p:extLst>
      <p:ext uri="{BB962C8B-B14F-4D97-AF65-F5344CB8AC3E}">
        <p14:creationId xmlns:p14="http://schemas.microsoft.com/office/powerpoint/2010/main" val="2400539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lIns="91577" tIns="45789" rIns="91577" bIns="45789"/>
          <a:lstStyle/>
          <a:p>
            <a:pPr>
              <a:defRPr/>
            </a:pPr>
            <a:endParaRPr lang="en-US" smtClean="0">
              <a:solidFill>
                <a:schemeClr val="tx2">
                  <a:satMod val="130000"/>
                </a:schemeClr>
              </a:solidFill>
            </a:endParaRPr>
          </a:p>
        </p:txBody>
      </p:sp>
      <p:pic>
        <p:nvPicPr>
          <p:cNvPr id="7782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85619" y="1520466"/>
            <a:ext cx="7020150" cy="4656824"/>
          </a:xfrm>
          <a:noFill/>
        </p:spPr>
      </p:pic>
    </p:spTree>
    <p:extLst>
      <p:ext uri="{BB962C8B-B14F-4D97-AF65-F5344CB8AC3E}">
        <p14:creationId xmlns:p14="http://schemas.microsoft.com/office/powerpoint/2010/main" val="1645355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457836" y="275148"/>
            <a:ext cx="8228328" cy="405563"/>
          </a:xfrm>
        </p:spPr>
        <p:txBody>
          <a:bodyPr lIns="91577" tIns="45789" rIns="91577" bIns="45789">
            <a:normAutofit fontScale="90000"/>
          </a:bodyPr>
          <a:lstStyle/>
          <a:p>
            <a:pPr>
              <a:defRPr/>
            </a:pPr>
            <a:endParaRPr lang="en-US" smtClean="0">
              <a:solidFill>
                <a:schemeClr val="tx2">
                  <a:satMod val="130000"/>
                </a:schemeClr>
              </a:solidFill>
            </a:endParaRPr>
          </a:p>
        </p:txBody>
      </p:sp>
      <p:sp>
        <p:nvSpPr>
          <p:cNvPr id="78851" name="Content Placeholder 2"/>
          <p:cNvSpPr>
            <a:spLocks noGrp="1"/>
          </p:cNvSpPr>
          <p:nvPr>
            <p:ph idx="1"/>
          </p:nvPr>
        </p:nvSpPr>
        <p:spPr>
          <a:xfrm>
            <a:off x="298865" y="909735"/>
            <a:ext cx="8387299" cy="5948265"/>
          </a:xfrm>
        </p:spPr>
        <p:txBody>
          <a:bodyPr lIns="91577" tIns="45789" rIns="91577" bIns="45789"/>
          <a:lstStyle/>
          <a:p>
            <a:pPr algn="just" eaLnBrk="1" hangingPunct="1"/>
            <a:r>
              <a:rPr lang="en-US" sz="2400"/>
              <a:t>The words stored at addresses 01000 and 02000 of main memory are stored in cache memory at index address 000. Similarly, the words at addresses 02777 and 00777 are stored in cache at index address 777. </a:t>
            </a:r>
          </a:p>
          <a:p>
            <a:pPr algn="just" eaLnBrk="1" hangingPunct="1"/>
            <a:r>
              <a:rPr lang="en-US" sz="2400"/>
              <a:t>When the CPU generates a memory request, the index value of the address is used to access the cache. The tag field of the CPU address is then compared with both tags in the cache to determine if a match occurs. The comparison logic is done by an associative search of the tags in the set similar to an associative memory search: thus the name "set-associative." The hit ratio will improve as the set size increases because more words with the same index but different tags can reside in cache. However, an increase in the set size increases the number of bits in words of cache and requires more complex comparison logic.</a:t>
            </a:r>
          </a:p>
        </p:txBody>
      </p:sp>
    </p:spTree>
    <p:extLst>
      <p:ext uri="{BB962C8B-B14F-4D97-AF65-F5344CB8AC3E}">
        <p14:creationId xmlns:p14="http://schemas.microsoft.com/office/powerpoint/2010/main" val="71902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57836" y="275148"/>
            <a:ext cx="8228328" cy="634587"/>
          </a:xfrm>
        </p:spPr>
        <p:txBody>
          <a:bodyPr lIns="91577" tIns="45789" rIns="91577" bIns="45789">
            <a:normAutofit fontScale="90000"/>
          </a:bodyPr>
          <a:lstStyle/>
          <a:p>
            <a:pPr>
              <a:defRPr/>
            </a:pPr>
            <a:r>
              <a:rPr lang="en-US" smtClean="0">
                <a:solidFill>
                  <a:schemeClr val="tx2">
                    <a:satMod val="130000"/>
                  </a:schemeClr>
                </a:solidFill>
              </a:rPr>
              <a:t>Writing into Cache</a:t>
            </a:r>
          </a:p>
        </p:txBody>
      </p:sp>
      <p:sp>
        <p:nvSpPr>
          <p:cNvPr id="73731" name="Content Placeholder 2"/>
          <p:cNvSpPr>
            <a:spLocks noGrp="1"/>
          </p:cNvSpPr>
          <p:nvPr>
            <p:ph idx="1"/>
          </p:nvPr>
        </p:nvSpPr>
        <p:spPr>
          <a:xfrm>
            <a:off x="146253" y="986076"/>
            <a:ext cx="8775188" cy="5140319"/>
          </a:xfrm>
        </p:spPr>
        <p:txBody>
          <a:bodyPr lIns="91577" tIns="45789" rIns="91577" bIns="45789">
            <a:normAutofit lnSpcReduction="10000"/>
          </a:bodyPr>
          <a:lstStyle/>
          <a:p>
            <a:pPr marL="365723" indent="-283435">
              <a:spcBef>
                <a:spcPts val="600"/>
              </a:spcBef>
              <a:buFont typeface="Wingdings 2"/>
              <a:buChar char=""/>
              <a:defRPr/>
            </a:pPr>
            <a:r>
              <a:rPr lang="en-US" smtClean="0"/>
              <a:t>the operation is a write, there are two ways that the system can proceed.</a:t>
            </a:r>
          </a:p>
          <a:p>
            <a:pPr marL="365723" indent="-283435" algn="just">
              <a:spcBef>
                <a:spcPts val="600"/>
              </a:spcBef>
              <a:buFont typeface="Wingdings 2"/>
              <a:buChar char=""/>
              <a:defRPr/>
            </a:pPr>
            <a:r>
              <a:rPr lang="en-US" sz="2000"/>
              <a:t>The simplest and most commonly used procedure is to update main memory with every memory write operation, with cache memory being updated in parallel if it contains the word at the specified address. This is called the </a:t>
            </a:r>
            <a:r>
              <a:rPr lang="en-US" sz="2000" b="1">
                <a:solidFill>
                  <a:srgbClr val="FF0000"/>
                </a:solidFill>
              </a:rPr>
              <a:t>write-through</a:t>
            </a:r>
            <a:r>
              <a:rPr lang="en-US" sz="2000"/>
              <a:t> method. This method has the advantage that main memory always contains the same data as the cache.</a:t>
            </a:r>
          </a:p>
          <a:p>
            <a:pPr marL="365723" indent="-283435" algn="just">
              <a:spcBef>
                <a:spcPts val="600"/>
              </a:spcBef>
              <a:buFont typeface="Wingdings 2"/>
              <a:buChar char=""/>
              <a:defRPr/>
            </a:pPr>
            <a:r>
              <a:rPr lang="en-US" sz="2000"/>
              <a:t>The second procedure is called the </a:t>
            </a:r>
            <a:r>
              <a:rPr lang="en-US" sz="2000" b="1">
                <a:solidFill>
                  <a:srgbClr val="FF0000"/>
                </a:solidFill>
              </a:rPr>
              <a:t>write-back method</a:t>
            </a:r>
            <a:r>
              <a:rPr lang="en-US" sz="2000"/>
              <a:t>. In this method only the cache location is updated during a write operation. The location is then marked by a flag so that later when the word is removed from the cache it is copied into main memory. The reason for the write-back method is that during the time a word resides in the cache, it may be updated several times; however, as long as the word remains in the cache, it does not matter whether the copy in main memory is out of date, It is only when the word is displaced from the cache that an accurate copy need be rewritten into main memory</a:t>
            </a:r>
          </a:p>
        </p:txBody>
      </p:sp>
    </p:spTree>
    <p:extLst>
      <p:ext uri="{BB962C8B-B14F-4D97-AF65-F5344CB8AC3E}">
        <p14:creationId xmlns:p14="http://schemas.microsoft.com/office/powerpoint/2010/main" val="1295245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lIns="91577" tIns="45789" rIns="91577" bIns="45789"/>
          <a:lstStyle/>
          <a:p>
            <a:pPr>
              <a:defRPr/>
            </a:pPr>
            <a:r>
              <a:rPr lang="en-US" smtClean="0">
                <a:solidFill>
                  <a:srgbClr val="FF0000"/>
                </a:solidFill>
              </a:rPr>
              <a:t>Virtual Memory</a:t>
            </a:r>
          </a:p>
        </p:txBody>
      </p:sp>
      <p:sp>
        <p:nvSpPr>
          <p:cNvPr id="80899" name="Content Placeholder 2"/>
          <p:cNvSpPr>
            <a:spLocks noGrp="1"/>
          </p:cNvSpPr>
          <p:nvPr>
            <p:ph idx="1"/>
          </p:nvPr>
        </p:nvSpPr>
        <p:spPr>
          <a:xfrm>
            <a:off x="0" y="1215100"/>
            <a:ext cx="8921441" cy="4911295"/>
          </a:xfrm>
        </p:spPr>
        <p:txBody>
          <a:bodyPr lIns="91577" tIns="45789" rIns="91577" bIns="45789"/>
          <a:lstStyle/>
          <a:p>
            <a:pPr algn="just" eaLnBrk="1" hangingPunct="1"/>
            <a:r>
              <a:rPr lang="en-US" sz="2400"/>
              <a:t>In a memory hierarchy system, programs and data are first stored in auxiliary memory.  Portions of a program or data are brought into main memory as they are needed by the CPU.</a:t>
            </a:r>
          </a:p>
          <a:p>
            <a:pPr algn="just" eaLnBrk="1" hangingPunct="1"/>
            <a:r>
              <a:rPr lang="en-US" sz="2400">
                <a:solidFill>
                  <a:srgbClr val="FF0000"/>
                </a:solidFill>
              </a:rPr>
              <a:t>Each address that is referenced by the CPU goes through an address mapping from the so-called virtual address to a physical address in main memory</a:t>
            </a:r>
          </a:p>
          <a:p>
            <a:pPr algn="just" eaLnBrk="1" hangingPunct="1"/>
            <a:r>
              <a:rPr lang="en-US" sz="2400"/>
              <a:t>Virtual memory is used to give programmers the illusion that they have a very large memory at their disposal, even though the computer actually has a relatively small main memory. </a:t>
            </a:r>
          </a:p>
          <a:p>
            <a:pPr algn="just" eaLnBrk="1" hangingPunct="1"/>
            <a:r>
              <a:rPr lang="en-US" sz="2400"/>
              <a:t>A virtual memory system provides a mechanism for translating program-generated addresses into correct main memory locations</a:t>
            </a:r>
          </a:p>
        </p:txBody>
      </p:sp>
    </p:spTree>
    <p:extLst>
      <p:ext uri="{BB962C8B-B14F-4D97-AF65-F5344CB8AC3E}">
        <p14:creationId xmlns:p14="http://schemas.microsoft.com/office/powerpoint/2010/main" val="4236523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457836" y="275148"/>
            <a:ext cx="8228328" cy="863611"/>
          </a:xfrm>
        </p:spPr>
        <p:txBody>
          <a:bodyPr lIns="91577" tIns="45789" rIns="91577" bIns="45789"/>
          <a:lstStyle/>
          <a:p>
            <a:pPr>
              <a:defRPr/>
            </a:pPr>
            <a:r>
              <a:rPr lang="en-US" smtClean="0">
                <a:solidFill>
                  <a:schemeClr val="tx2">
                    <a:satMod val="130000"/>
                  </a:schemeClr>
                </a:solidFill>
              </a:rPr>
              <a:t>Address Space and Memory Space</a:t>
            </a:r>
          </a:p>
        </p:txBody>
      </p:sp>
      <p:sp>
        <p:nvSpPr>
          <p:cNvPr id="75779" name="Content Placeholder 2"/>
          <p:cNvSpPr>
            <a:spLocks noGrp="1"/>
          </p:cNvSpPr>
          <p:nvPr>
            <p:ph idx="1"/>
          </p:nvPr>
        </p:nvSpPr>
        <p:spPr>
          <a:xfrm>
            <a:off x="457836" y="1138759"/>
            <a:ext cx="8228328" cy="4987636"/>
          </a:xfrm>
        </p:spPr>
        <p:txBody>
          <a:bodyPr lIns="91577" tIns="45789" rIns="91577" bIns="45789">
            <a:normAutofit/>
          </a:bodyPr>
          <a:lstStyle/>
          <a:p>
            <a:pPr marL="365723" indent="-283435" algn="just">
              <a:spcBef>
                <a:spcPts val="600"/>
              </a:spcBef>
              <a:buFont typeface="Wingdings 2"/>
              <a:buChar char=""/>
              <a:defRPr/>
            </a:pPr>
            <a:r>
              <a:rPr lang="en-US" sz="2400"/>
              <a:t>An address used by a programmer will be called a virtual address, and the set of such addresses the address space . An address in main memory is called a location or physical address . The set of such locations is called the memory space .</a:t>
            </a:r>
          </a:p>
          <a:p>
            <a:pPr marL="365723" indent="-283435" algn="just">
              <a:spcBef>
                <a:spcPts val="600"/>
              </a:spcBef>
              <a:buFont typeface="Wingdings 2"/>
              <a:buChar char=""/>
              <a:defRPr/>
            </a:pPr>
            <a:r>
              <a:rPr lang="en-US" sz="2400"/>
              <a:t>The address space is allowed to be larger than the memory space in computers with virtual memory.</a:t>
            </a:r>
          </a:p>
          <a:p>
            <a:pPr marL="365723" indent="-283435" algn="just">
              <a:spcBef>
                <a:spcPts val="600"/>
              </a:spcBef>
              <a:buFont typeface="Wingdings 2"/>
              <a:buChar char=""/>
              <a:defRPr/>
            </a:pPr>
            <a:r>
              <a:rPr lang="en-US" sz="2000" b="1"/>
              <a:t>consider a computer with a main-memory capacity of 32K words (K = 1024). Fifteen bits are needed to specify a physical address in· memory since 32K = 2</a:t>
            </a:r>
            <a:r>
              <a:rPr lang="en-US" sz="2000" b="1" baseline="30000"/>
              <a:t>15</a:t>
            </a:r>
            <a:r>
              <a:rPr lang="en-US" sz="2000" b="1"/>
              <a:t>• Suppose that the computer has available auxiliary memory for storing 2</a:t>
            </a:r>
            <a:r>
              <a:rPr lang="en-US" sz="2000" b="1" baseline="30000"/>
              <a:t>20</a:t>
            </a:r>
            <a:r>
              <a:rPr lang="en-US" sz="2000" b="1"/>
              <a:t> = 1024K words. Thus auxiliary memory has a capacity for storing information equivalent to the capacity of 32 main memories. Denoting the address space by N and the memory space by M, we then have for this example N = 1024K and M = 32K.</a:t>
            </a:r>
          </a:p>
        </p:txBody>
      </p:sp>
    </p:spTree>
    <p:extLst>
      <p:ext uri="{BB962C8B-B14F-4D97-AF65-F5344CB8AC3E}">
        <p14:creationId xmlns:p14="http://schemas.microsoft.com/office/powerpoint/2010/main" val="2571112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ntent Placeholder 2"/>
          <p:cNvSpPr>
            <a:spLocks noGrp="1"/>
          </p:cNvSpPr>
          <p:nvPr>
            <p:ph idx="1"/>
          </p:nvPr>
        </p:nvSpPr>
        <p:spPr>
          <a:xfrm>
            <a:off x="457836" y="2054855"/>
            <a:ext cx="8228328" cy="4071540"/>
          </a:xfrm>
        </p:spPr>
        <p:txBody>
          <a:bodyPr lIns="91577" tIns="45789" rIns="91577" bIns="45789"/>
          <a:lstStyle/>
          <a:p>
            <a:pPr algn="just" eaLnBrk="1" hangingPunct="1"/>
            <a:r>
              <a:rPr lang="en-US" sz="2400"/>
              <a:t>In our example, the address field of an instruction code will consist of 20 bits but physical memory addresses must be specified with only 15 bits. Thus CPU will reference instructions and data with a 20-bit address, but the information at this address must be taken from physical memory because access to auxiliary storage for individual words will be prohibitively long.</a:t>
            </a:r>
          </a:p>
          <a:p>
            <a:pPr algn="just" eaLnBrk="1" hangingPunct="1"/>
            <a:endParaRPr lang="en-US" sz="2400"/>
          </a:p>
          <a:p>
            <a:pPr algn="just" eaLnBrk="1" hangingPunct="1"/>
            <a:endParaRPr lang="en-US" sz="2400"/>
          </a:p>
        </p:txBody>
      </p:sp>
    </p:spTree>
    <p:extLst>
      <p:ext uri="{BB962C8B-B14F-4D97-AF65-F5344CB8AC3E}">
        <p14:creationId xmlns:p14="http://schemas.microsoft.com/office/powerpoint/2010/main" val="3460148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lIns="91577" tIns="45789" rIns="91577" bIns="45789"/>
          <a:lstStyle/>
          <a:p>
            <a:pPr>
              <a:defRPr/>
            </a:pPr>
            <a:endParaRPr lang="en-US" smtClean="0">
              <a:solidFill>
                <a:schemeClr val="tx2">
                  <a:satMod val="130000"/>
                </a:schemeClr>
              </a:solidFill>
            </a:endParaRPr>
          </a:p>
        </p:txBody>
      </p:sp>
      <p:pic>
        <p:nvPicPr>
          <p:cNvPr id="8397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38231" y="1749490"/>
            <a:ext cx="6867538" cy="4046093"/>
          </a:xfrm>
          <a:noFill/>
        </p:spPr>
      </p:pic>
    </p:spTree>
    <p:extLst>
      <p:ext uri="{BB962C8B-B14F-4D97-AF65-F5344CB8AC3E}">
        <p14:creationId xmlns:p14="http://schemas.microsoft.com/office/powerpoint/2010/main" val="774392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5A40E3C-D099-4FD6-9521-3112C0DD2A3A}" type="slidenum">
              <a:rPr lang="en-US" smtClean="0">
                <a:solidFill>
                  <a:schemeClr val="tx1"/>
                </a:solidFill>
                <a:latin typeface="Arial Narrow" pitchFamily="34" charset="0"/>
              </a:rPr>
              <a:t>7</a:t>
            </a:fld>
            <a:endParaRPr lang="en-US">
              <a:solidFill>
                <a:schemeClr val="tx1"/>
              </a:solidFill>
              <a:latin typeface="Arial Narrow" pitchFamily="34" charset="0"/>
            </a:endParaRPr>
          </a:p>
        </p:txBody>
      </p:sp>
      <p:grpSp>
        <p:nvGrpSpPr>
          <p:cNvPr id="3" name="Group 16"/>
          <p:cNvGrpSpPr>
            <a:grpSpLocks/>
          </p:cNvGrpSpPr>
          <p:nvPr/>
        </p:nvGrpSpPr>
        <p:grpSpPr bwMode="auto">
          <a:xfrm>
            <a:off x="347590" y="1140511"/>
            <a:ext cx="3477050" cy="1528451"/>
            <a:chOff x="978" y="2033"/>
            <a:chExt cx="3530" cy="1467"/>
          </a:xfrm>
        </p:grpSpPr>
        <p:grpSp>
          <p:nvGrpSpPr>
            <p:cNvPr id="4" name="Group 4"/>
            <p:cNvGrpSpPr>
              <a:grpSpLocks/>
            </p:cNvGrpSpPr>
            <p:nvPr/>
          </p:nvGrpSpPr>
          <p:grpSpPr bwMode="auto">
            <a:xfrm>
              <a:off x="2684" y="2828"/>
              <a:ext cx="1584" cy="523"/>
              <a:chOff x="2060" y="3548"/>
              <a:chExt cx="1584" cy="523"/>
            </a:xfrm>
          </p:grpSpPr>
          <p:sp>
            <p:nvSpPr>
              <p:cNvPr id="7" name="Text Box 5"/>
              <p:cNvSpPr txBox="1">
                <a:spLocks noChangeArrowheads="1"/>
              </p:cNvSpPr>
              <p:nvPr/>
            </p:nvSpPr>
            <p:spPr bwMode="auto">
              <a:xfrm>
                <a:off x="2156" y="3548"/>
                <a:ext cx="1084"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30" tIns="45716" rIns="91430" bIns="45716">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1600" i="1">
                    <a:latin typeface="Arial Narrow" pitchFamily="34" charset="0"/>
                  </a:rPr>
                  <a:t>#0000 0001</a:t>
                </a:r>
              </a:p>
            </p:txBody>
          </p:sp>
          <p:sp>
            <p:nvSpPr>
              <p:cNvPr id="8" name="Rectangle 6"/>
              <p:cNvSpPr>
                <a:spLocks noChangeArrowheads="1"/>
              </p:cNvSpPr>
              <p:nvPr/>
            </p:nvSpPr>
            <p:spPr bwMode="auto">
              <a:xfrm>
                <a:off x="2060" y="3596"/>
                <a:ext cx="1536" cy="432"/>
              </a:xfrm>
              <a:prstGeom prst="rect">
                <a:avLst/>
              </a:prstGeom>
              <a:noFill/>
              <a:ln w="57150">
                <a:solidFill>
                  <a:srgbClr val="9900CC"/>
                </a:solidFill>
                <a:miter lim="800000"/>
                <a:headEnd/>
                <a:tailEnd/>
              </a:ln>
              <a:extLst>
                <a:ext uri="{909E8E84-426E-40DD-AFC4-6F175D3DCCD1}">
                  <a14:hiddenFill xmlns:a14="http://schemas.microsoft.com/office/drawing/2010/main">
                    <a:solidFill>
                      <a:srgbClr val="FFFFFF"/>
                    </a:solidFill>
                  </a14:hiddenFill>
                </a:ext>
              </a:extLst>
            </p:spPr>
            <p:txBody>
              <a:bodyPr wrap="none" lIns="91430" tIns="45716" rIns="91430" bIns="45716" anchor="ctr"/>
              <a:lstStyle/>
              <a:p>
                <a:pPr algn="ctr"/>
                <a:endParaRPr lang="en-US" sz="1600" b="0">
                  <a:latin typeface="Arial Narrow" pitchFamily="34" charset="0"/>
                </a:endParaRPr>
              </a:p>
            </p:txBody>
          </p:sp>
          <p:sp>
            <p:nvSpPr>
              <p:cNvPr id="9" name="Text Box 7"/>
              <p:cNvSpPr txBox="1">
                <a:spLocks noChangeArrowheads="1"/>
              </p:cNvSpPr>
              <p:nvPr/>
            </p:nvSpPr>
            <p:spPr bwMode="auto">
              <a:xfrm>
                <a:off x="2108" y="3740"/>
                <a:ext cx="153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430" tIns="45716" rIns="91430" bIns="45716">
                <a:spAutoFit/>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r>
                  <a:rPr lang="en-US" sz="1600" b="0" dirty="0">
                    <a:latin typeface="Arial Narrow" pitchFamily="34" charset="0"/>
                  </a:rPr>
                  <a:t>0 1 0 0  0 0 0 1</a:t>
                </a:r>
              </a:p>
            </p:txBody>
          </p:sp>
        </p:grpSp>
        <p:sp>
          <p:nvSpPr>
            <p:cNvPr id="5" name="Text Box 14"/>
            <p:cNvSpPr txBox="1">
              <a:spLocks noChangeArrowheads="1"/>
            </p:cNvSpPr>
            <p:nvPr/>
          </p:nvSpPr>
          <p:spPr bwMode="auto">
            <a:xfrm>
              <a:off x="978" y="2033"/>
              <a:ext cx="2201" cy="443"/>
            </a:xfrm>
            <a:prstGeom prst="rect">
              <a:avLst/>
            </a:prstGeom>
            <a:noFill/>
            <a:ln w="12700">
              <a:noFill/>
              <a:miter lim="800000"/>
              <a:headEnd/>
              <a:tailEnd/>
            </a:ln>
          </p:spPr>
          <p:txBody>
            <a:bodyPr wrap="none" lIns="91430" tIns="45716" rIns="91430" bIns="45716">
              <a:spAutoFit/>
            </a:bodyPr>
            <a:lstStyle/>
            <a:p>
              <a:pPr>
                <a:defRPr/>
              </a:pPr>
              <a:r>
                <a:rPr lang="en-US" sz="2400" b="0" dirty="0">
                  <a:latin typeface="Arial Narrow" pitchFamily="34" charset="0"/>
                </a:rPr>
                <a:t>One memory cell:</a:t>
              </a:r>
            </a:p>
          </p:txBody>
        </p:sp>
        <p:sp>
          <p:nvSpPr>
            <p:cNvPr id="6" name="AutoShape 15"/>
            <p:cNvSpPr>
              <a:spLocks noChangeArrowheads="1"/>
            </p:cNvSpPr>
            <p:nvPr/>
          </p:nvSpPr>
          <p:spPr bwMode="auto">
            <a:xfrm flipV="1">
              <a:off x="2396" y="2636"/>
              <a:ext cx="2112" cy="864"/>
            </a:xfrm>
            <a:prstGeom prst="wedgeRoundRectCallout">
              <a:avLst>
                <a:gd name="adj1" fmla="val -43750"/>
                <a:gd name="adj2" fmla="val 75579"/>
                <a:gd name="adj3" fmla="val 166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lIns="91430" tIns="45716" rIns="91430" bIns="45716"/>
            <a:lstStyle/>
            <a:p>
              <a:pPr algn="ctr"/>
              <a:endParaRPr lang="en-US" sz="1600" b="0">
                <a:latin typeface="Arial Narrow" pitchFamily="34" charset="0"/>
              </a:endParaRPr>
            </a:p>
          </p:txBody>
        </p:sp>
      </p:grpSp>
      <p:sp>
        <p:nvSpPr>
          <p:cNvPr id="10" name="Rectangle 4"/>
          <p:cNvSpPr>
            <a:spLocks noChangeArrowheads="1"/>
          </p:cNvSpPr>
          <p:nvPr/>
        </p:nvSpPr>
        <p:spPr bwMode="auto">
          <a:xfrm>
            <a:off x="4136919" y="1602161"/>
            <a:ext cx="5007081" cy="1066800"/>
          </a:xfrm>
          <a:prstGeom prst="rect">
            <a:avLst/>
          </a:prstGeom>
          <a:noFill/>
          <a:ln w="57150" cmpd="thickThin">
            <a:solidFill>
              <a:srgbClr val="008000"/>
            </a:solidFill>
            <a:miter lim="800000"/>
            <a:headEnd/>
            <a:tailEnd/>
          </a:ln>
        </p:spPr>
        <p:txBody>
          <a:bodyPr lIns="90479" tIns="44446" rIns="90479" bIns="44446"/>
          <a:lstStyle/>
          <a:p>
            <a:pPr marL="742950" lvl="1" indent="-628650">
              <a:lnSpc>
                <a:spcPct val="150000"/>
              </a:lnSpc>
              <a:spcBef>
                <a:spcPct val="20000"/>
              </a:spcBef>
              <a:buSzPct val="100000"/>
              <a:defRPr/>
            </a:pPr>
            <a:r>
              <a:rPr lang="en-US" sz="2000" b="0" dirty="0">
                <a:latin typeface="Arial Narrow" pitchFamily="34" charset="0"/>
                <a:cs typeface="Arial" pitchFamily="34" charset="0"/>
              </a:rPr>
              <a:t>Logical structure of   </a:t>
            </a:r>
            <a:r>
              <a:rPr lang="en-US" sz="2000" dirty="0">
                <a:latin typeface="Arial Narrow" pitchFamily="34" charset="0"/>
                <a:cs typeface="Arial" pitchFamily="34" charset="0"/>
              </a:rPr>
              <a:t>1 memory cell</a:t>
            </a:r>
            <a:r>
              <a:rPr lang="en-US" sz="2000" b="0" dirty="0">
                <a:latin typeface="Arial Narrow" pitchFamily="34" charset="0"/>
                <a:cs typeface="Arial" pitchFamily="34" charset="0"/>
              </a:rPr>
              <a:t>:  </a:t>
            </a:r>
            <a:r>
              <a:rPr lang="en-US" sz="2000" b="0" u="sng" dirty="0">
                <a:latin typeface="Arial Narrow" pitchFamily="34" charset="0"/>
                <a:cs typeface="Arial" pitchFamily="34" charset="0"/>
              </a:rPr>
              <a:t>8 bits</a:t>
            </a:r>
            <a:endParaRPr lang="en-US" sz="2000" b="0" dirty="0">
              <a:latin typeface="Arial Narrow" pitchFamily="34" charset="0"/>
              <a:cs typeface="Arial" pitchFamily="34" charset="0"/>
            </a:endParaRPr>
          </a:p>
          <a:p>
            <a:pPr marL="742950" lvl="1" indent="-628650">
              <a:lnSpc>
                <a:spcPct val="150000"/>
              </a:lnSpc>
              <a:spcBef>
                <a:spcPct val="20000"/>
              </a:spcBef>
              <a:buSzPct val="100000"/>
              <a:defRPr/>
            </a:pPr>
            <a:r>
              <a:rPr lang="en-US" sz="2000" b="0" dirty="0">
                <a:latin typeface="Arial Narrow" pitchFamily="34" charset="0"/>
                <a:cs typeface="Arial" pitchFamily="34" charset="0"/>
              </a:rPr>
              <a:t>Physical structure of </a:t>
            </a:r>
            <a:r>
              <a:rPr lang="en-US" sz="2000" dirty="0">
                <a:latin typeface="Arial Narrow" pitchFamily="34" charset="0"/>
                <a:cs typeface="Arial" pitchFamily="34" charset="0"/>
              </a:rPr>
              <a:t>1 memory cell</a:t>
            </a:r>
            <a:r>
              <a:rPr lang="en-US" sz="2000" b="0" dirty="0">
                <a:latin typeface="Arial Narrow" pitchFamily="34" charset="0"/>
                <a:cs typeface="Arial" pitchFamily="34" charset="0"/>
              </a:rPr>
              <a:t>:   </a:t>
            </a:r>
            <a:r>
              <a:rPr lang="en-US" sz="2000" b="0" u="sng" dirty="0">
                <a:latin typeface="Arial Narrow" pitchFamily="34" charset="0"/>
                <a:cs typeface="Arial" pitchFamily="34" charset="0"/>
              </a:rPr>
              <a:t>8 capacitors</a:t>
            </a:r>
            <a:r>
              <a:rPr lang="en-US" sz="2000" b="0" dirty="0">
                <a:latin typeface="Arial Narrow" pitchFamily="34" charset="0"/>
                <a:cs typeface="Arial" pitchFamily="34" charset="0"/>
              </a:rPr>
              <a:t> </a:t>
            </a:r>
          </a:p>
        </p:txBody>
      </p:sp>
      <p:sp>
        <p:nvSpPr>
          <p:cNvPr id="11" name="Rectangle 12"/>
          <p:cNvSpPr>
            <a:spLocks noChangeArrowheads="1"/>
          </p:cNvSpPr>
          <p:nvPr/>
        </p:nvSpPr>
        <p:spPr bwMode="auto">
          <a:xfrm>
            <a:off x="6456" y="4444176"/>
            <a:ext cx="9019560" cy="2819400"/>
          </a:xfrm>
          <a:prstGeom prst="rect">
            <a:avLst/>
          </a:prstGeom>
          <a:noFill/>
          <a:ln w="12700">
            <a:noFill/>
            <a:miter lim="800000"/>
            <a:headEnd/>
            <a:tailEnd/>
          </a:ln>
        </p:spPr>
        <p:txBody>
          <a:bodyPr lIns="90479" tIns="44446" rIns="90479" bIns="44446"/>
          <a:lstStyle/>
          <a:p>
            <a:pPr marL="342900" indent="-342900">
              <a:lnSpc>
                <a:spcPct val="130000"/>
              </a:lnSpc>
              <a:spcBef>
                <a:spcPct val="20000"/>
              </a:spcBef>
              <a:buFontTx/>
              <a:buChar char="•"/>
              <a:defRPr/>
            </a:pPr>
            <a:r>
              <a:rPr lang="en-US" sz="2000" b="1" dirty="0">
                <a:latin typeface="Arial Narrow" pitchFamily="34" charset="0"/>
                <a:cs typeface="Arial" pitchFamily="34" charset="0"/>
              </a:rPr>
              <a:t>Total primary memory and auxiliary storage in one’s computer is measured in </a:t>
            </a:r>
            <a:r>
              <a:rPr lang="en-US" sz="2000" b="1" i="1" u="sng" dirty="0">
                <a:latin typeface="Arial Narrow" pitchFamily="34" charset="0"/>
                <a:cs typeface="Arial" pitchFamily="34" charset="0"/>
              </a:rPr>
              <a:t>bytes</a:t>
            </a:r>
            <a:r>
              <a:rPr lang="en-US" sz="2000" b="1" dirty="0">
                <a:latin typeface="Arial Narrow" pitchFamily="34" charset="0"/>
                <a:cs typeface="Arial" pitchFamily="34" charset="0"/>
              </a:rPr>
              <a:t>.</a:t>
            </a:r>
          </a:p>
          <a:p>
            <a:pPr marL="742950" lvl="1" indent="-285750">
              <a:lnSpc>
                <a:spcPct val="130000"/>
              </a:lnSpc>
              <a:spcBef>
                <a:spcPct val="10000"/>
              </a:spcBef>
              <a:buFontTx/>
              <a:buChar char="–"/>
              <a:defRPr/>
            </a:pPr>
            <a:r>
              <a:rPr lang="en-US" sz="2200" b="0" dirty="0" smtClean="0">
                <a:latin typeface="Arial Narrow" pitchFamily="34" charset="0"/>
                <a:cs typeface="Arial" pitchFamily="34" charset="0"/>
              </a:rPr>
              <a:t>Kilobyte </a:t>
            </a:r>
            <a:r>
              <a:rPr lang="en-US" sz="2200" b="0" dirty="0">
                <a:latin typeface="Arial Narrow" pitchFamily="34" charset="0"/>
                <a:cs typeface="Arial" pitchFamily="34" charset="0"/>
              </a:rPr>
              <a:t>(KB or K):		~ 1 </a:t>
            </a:r>
            <a:r>
              <a:rPr lang="en-US" sz="2200" b="0" dirty="0" smtClean="0">
                <a:latin typeface="Arial Narrow" pitchFamily="34" charset="0"/>
                <a:cs typeface="Arial" pitchFamily="34" charset="0"/>
              </a:rPr>
              <a:t>thousand</a:t>
            </a:r>
            <a:r>
              <a:rPr lang="en-US" sz="2200" b="0" dirty="0">
                <a:latin typeface="Arial Narrow" pitchFamily="34" charset="0"/>
                <a:cs typeface="Arial" pitchFamily="34" charset="0"/>
              </a:rPr>
              <a:t>	          </a:t>
            </a:r>
            <a:r>
              <a:rPr lang="en-US" sz="2200" b="0" dirty="0" smtClean="0">
                <a:latin typeface="Arial Narrow" pitchFamily="34" charset="0"/>
                <a:cs typeface="Arial" pitchFamily="34" charset="0"/>
              </a:rPr>
              <a:t>    2</a:t>
            </a:r>
            <a:r>
              <a:rPr lang="en-US" sz="2200" b="0" baseline="30000" dirty="0" smtClean="0">
                <a:latin typeface="Arial Narrow" pitchFamily="34" charset="0"/>
                <a:cs typeface="Arial" pitchFamily="34" charset="0"/>
              </a:rPr>
              <a:t>10</a:t>
            </a:r>
            <a:endParaRPr lang="en-US" sz="2200" b="0" dirty="0">
              <a:latin typeface="Arial Narrow" pitchFamily="34" charset="0"/>
              <a:cs typeface="Arial" pitchFamily="34" charset="0"/>
            </a:endParaRPr>
          </a:p>
          <a:p>
            <a:pPr marL="742950" lvl="1" indent="-285750">
              <a:lnSpc>
                <a:spcPct val="130000"/>
              </a:lnSpc>
              <a:spcBef>
                <a:spcPct val="10000"/>
              </a:spcBef>
              <a:buFontTx/>
              <a:buChar char="–"/>
              <a:defRPr/>
            </a:pPr>
            <a:r>
              <a:rPr lang="en-US" sz="2200" b="0" dirty="0">
                <a:latin typeface="Arial Narrow" pitchFamily="34" charset="0"/>
                <a:cs typeface="Arial" pitchFamily="34" charset="0"/>
              </a:rPr>
              <a:t>Megabyte (MB):     		~ 1 million		2</a:t>
            </a:r>
            <a:r>
              <a:rPr lang="en-US" sz="2200" b="0" baseline="30000" dirty="0">
                <a:latin typeface="Arial Narrow" pitchFamily="34" charset="0"/>
                <a:cs typeface="Arial" pitchFamily="34" charset="0"/>
              </a:rPr>
              <a:t>20</a:t>
            </a:r>
            <a:endParaRPr lang="en-US" sz="2200" b="0" dirty="0">
              <a:latin typeface="Arial Narrow" pitchFamily="34" charset="0"/>
              <a:cs typeface="Arial" pitchFamily="34" charset="0"/>
            </a:endParaRPr>
          </a:p>
          <a:p>
            <a:pPr marL="742950" lvl="1" indent="-285750">
              <a:lnSpc>
                <a:spcPct val="130000"/>
              </a:lnSpc>
              <a:spcBef>
                <a:spcPct val="10000"/>
              </a:spcBef>
              <a:buFontTx/>
              <a:buChar char="–"/>
              <a:defRPr/>
            </a:pPr>
            <a:r>
              <a:rPr lang="en-US" sz="2200" b="0" dirty="0">
                <a:latin typeface="Arial Narrow" pitchFamily="34" charset="0"/>
                <a:cs typeface="Arial" pitchFamily="34" charset="0"/>
              </a:rPr>
              <a:t>Gigabyte (GB):	            </a:t>
            </a:r>
            <a:r>
              <a:rPr lang="en-US" sz="2200" b="0" dirty="0" smtClean="0">
                <a:latin typeface="Arial Narrow" pitchFamily="34" charset="0"/>
                <a:cs typeface="Arial" pitchFamily="34" charset="0"/>
              </a:rPr>
              <a:t>  ~ </a:t>
            </a:r>
            <a:r>
              <a:rPr lang="en-US" sz="2200" b="0" dirty="0">
                <a:latin typeface="Arial Narrow" pitchFamily="34" charset="0"/>
                <a:cs typeface="Arial" pitchFamily="34" charset="0"/>
              </a:rPr>
              <a:t>1 billion		2</a:t>
            </a:r>
            <a:r>
              <a:rPr lang="en-US" sz="2200" b="0" baseline="30000" dirty="0">
                <a:latin typeface="Arial Narrow" pitchFamily="34" charset="0"/>
                <a:cs typeface="Arial" pitchFamily="34" charset="0"/>
              </a:rPr>
              <a:t>30</a:t>
            </a:r>
          </a:p>
          <a:p>
            <a:pPr marL="742950" lvl="1" indent="-285750">
              <a:lnSpc>
                <a:spcPct val="130000"/>
              </a:lnSpc>
              <a:spcBef>
                <a:spcPct val="10000"/>
              </a:spcBef>
              <a:buFontTx/>
              <a:buChar char="–"/>
              <a:defRPr/>
            </a:pPr>
            <a:r>
              <a:rPr lang="en-US" sz="2200" b="0" dirty="0">
                <a:latin typeface="Arial Narrow" pitchFamily="34" charset="0"/>
                <a:cs typeface="Arial" pitchFamily="34" charset="0"/>
              </a:rPr>
              <a:t>Terabyte (TB</a:t>
            </a:r>
            <a:r>
              <a:rPr lang="en-US" sz="2200" b="0" dirty="0" smtClean="0">
                <a:latin typeface="Arial Narrow" pitchFamily="34" charset="0"/>
                <a:cs typeface="Arial" pitchFamily="34" charset="0"/>
              </a:rPr>
              <a:t>):</a:t>
            </a:r>
            <a:r>
              <a:rPr lang="en-US" sz="2200" dirty="0">
                <a:latin typeface="Arial Narrow" pitchFamily="34" charset="0"/>
                <a:cs typeface="Arial" pitchFamily="34" charset="0"/>
              </a:rPr>
              <a:t> </a:t>
            </a:r>
            <a:r>
              <a:rPr lang="en-US" sz="2200" dirty="0" smtClean="0">
                <a:latin typeface="Arial Narrow" pitchFamily="34" charset="0"/>
                <a:cs typeface="Arial" pitchFamily="34" charset="0"/>
              </a:rPr>
              <a:t>                    </a:t>
            </a:r>
            <a:r>
              <a:rPr lang="en-US" sz="2200" b="0" dirty="0" smtClean="0">
                <a:latin typeface="Arial Narrow" pitchFamily="34" charset="0"/>
                <a:cs typeface="Arial" pitchFamily="34" charset="0"/>
              </a:rPr>
              <a:t>  </a:t>
            </a:r>
            <a:r>
              <a:rPr lang="en-US" sz="2200" b="0" dirty="0">
                <a:latin typeface="Arial Narrow" pitchFamily="34" charset="0"/>
                <a:cs typeface="Arial" pitchFamily="34" charset="0"/>
              </a:rPr>
              <a:t>~ 1 trillion		2</a:t>
            </a:r>
            <a:r>
              <a:rPr lang="en-US" sz="2200" b="0" baseline="30000" dirty="0">
                <a:latin typeface="Arial Narrow" pitchFamily="34" charset="0"/>
                <a:cs typeface="Arial" pitchFamily="34" charset="0"/>
              </a:rPr>
              <a:t>40</a:t>
            </a:r>
          </a:p>
        </p:txBody>
      </p:sp>
      <p:sp>
        <p:nvSpPr>
          <p:cNvPr id="12" name="Rectangle 11"/>
          <p:cNvSpPr/>
          <p:nvPr/>
        </p:nvSpPr>
        <p:spPr>
          <a:xfrm>
            <a:off x="381000" y="2838666"/>
            <a:ext cx="8493534" cy="1588127"/>
          </a:xfrm>
          <a:prstGeom prst="rect">
            <a:avLst/>
          </a:prstGeom>
        </p:spPr>
        <p:txBody>
          <a:bodyPr wrap="square">
            <a:spAutoFit/>
          </a:bodyPr>
          <a:lstStyle/>
          <a:p>
            <a:pPr marL="342900" indent="-342900" algn="just">
              <a:spcBef>
                <a:spcPct val="20000"/>
              </a:spcBef>
              <a:buFontTx/>
              <a:buChar char="–"/>
              <a:defRPr/>
            </a:pPr>
            <a:r>
              <a:rPr lang="en-US" dirty="0">
                <a:solidFill>
                  <a:schemeClr val="tx2">
                    <a:lumMod val="75000"/>
                  </a:schemeClr>
                </a:solidFill>
                <a:latin typeface="Arial" pitchFamily="34" charset="0"/>
                <a:cs typeface="Arial" pitchFamily="34" charset="0"/>
              </a:rPr>
              <a:t>“</a:t>
            </a:r>
            <a:r>
              <a:rPr lang="en-US" b="1" dirty="0">
                <a:solidFill>
                  <a:srgbClr val="C00000"/>
                </a:solidFill>
                <a:latin typeface="Arial" pitchFamily="34" charset="0"/>
                <a:cs typeface="Arial" pitchFamily="34" charset="0"/>
              </a:rPr>
              <a:t>32-bit memory-addressing</a:t>
            </a:r>
            <a:r>
              <a:rPr lang="en-US" dirty="0">
                <a:latin typeface="Arial" pitchFamily="34" charset="0"/>
                <a:cs typeface="Arial" pitchFamily="34" charset="0"/>
              </a:rPr>
              <a:t>” means that the computer uses memory addresses that are </a:t>
            </a:r>
            <a:r>
              <a:rPr lang="en-US" dirty="0">
                <a:solidFill>
                  <a:srgbClr val="C00000"/>
                </a:solidFill>
                <a:latin typeface="Arial" pitchFamily="34" charset="0"/>
                <a:cs typeface="Arial" pitchFamily="34" charset="0"/>
              </a:rPr>
              <a:t>32 bits long</a:t>
            </a:r>
            <a:r>
              <a:rPr lang="en-US" dirty="0">
                <a:latin typeface="Arial" pitchFamily="34" charset="0"/>
                <a:cs typeface="Arial" pitchFamily="34" charset="0"/>
              </a:rPr>
              <a:t>:</a:t>
            </a:r>
          </a:p>
          <a:p>
            <a:pPr marL="342900" indent="-342900" algn="just">
              <a:spcBef>
                <a:spcPct val="20000"/>
              </a:spcBef>
              <a:buFontTx/>
              <a:buChar char="–"/>
              <a:defRPr/>
            </a:pPr>
            <a:r>
              <a:rPr lang="en-US" dirty="0">
                <a:latin typeface="Arial" pitchFamily="34" charset="0"/>
                <a:cs typeface="Arial" pitchFamily="34" charset="0"/>
              </a:rPr>
              <a:t>the </a:t>
            </a:r>
            <a:r>
              <a:rPr lang="en-US" dirty="0">
                <a:solidFill>
                  <a:srgbClr val="C00000"/>
                </a:solidFill>
                <a:latin typeface="Arial" pitchFamily="34" charset="0"/>
                <a:cs typeface="Arial" pitchFamily="34" charset="0"/>
              </a:rPr>
              <a:t>“address bus” </a:t>
            </a:r>
            <a:r>
              <a:rPr lang="en-US" dirty="0">
                <a:latin typeface="Arial" pitchFamily="34" charset="0"/>
                <a:cs typeface="Arial" pitchFamily="34" charset="0"/>
              </a:rPr>
              <a:t>are the </a:t>
            </a:r>
            <a:r>
              <a:rPr lang="en-US" dirty="0">
                <a:solidFill>
                  <a:srgbClr val="C00000"/>
                </a:solidFill>
                <a:latin typeface="Arial" pitchFamily="34" charset="0"/>
                <a:cs typeface="Arial" pitchFamily="34" charset="0"/>
              </a:rPr>
              <a:t>wires</a:t>
            </a:r>
            <a:r>
              <a:rPr lang="en-US" dirty="0">
                <a:latin typeface="Arial" pitchFamily="34" charset="0"/>
                <a:cs typeface="Arial" pitchFamily="34" charset="0"/>
              </a:rPr>
              <a:t> that </a:t>
            </a:r>
            <a:r>
              <a:rPr lang="en-US" dirty="0">
                <a:solidFill>
                  <a:srgbClr val="C00000"/>
                </a:solidFill>
                <a:latin typeface="Arial" pitchFamily="34" charset="0"/>
                <a:cs typeface="Arial" pitchFamily="34" charset="0"/>
              </a:rPr>
              <a:t>carry bits </a:t>
            </a:r>
            <a:r>
              <a:rPr lang="en-US" dirty="0">
                <a:latin typeface="Arial" pitchFamily="34" charset="0"/>
                <a:cs typeface="Arial" pitchFamily="34" charset="0"/>
              </a:rPr>
              <a:t>between the </a:t>
            </a:r>
            <a:r>
              <a:rPr lang="en-US" dirty="0">
                <a:solidFill>
                  <a:srgbClr val="C00000"/>
                </a:solidFill>
                <a:latin typeface="Arial" pitchFamily="34" charset="0"/>
                <a:cs typeface="Arial" pitchFamily="34" charset="0"/>
              </a:rPr>
              <a:t>CPU and the memory</a:t>
            </a:r>
          </a:p>
          <a:p>
            <a:pPr marL="342900" indent="-342900">
              <a:spcBef>
                <a:spcPct val="20000"/>
              </a:spcBef>
              <a:buFontTx/>
              <a:buChar char="–"/>
              <a:defRPr/>
            </a:pPr>
            <a:r>
              <a:rPr lang="en-US" dirty="0">
                <a:latin typeface="Arial" pitchFamily="34" charset="0"/>
                <a:cs typeface="Arial" pitchFamily="34" charset="0"/>
              </a:rPr>
              <a:t>a 32-bit bus carries 32 bits at a time</a:t>
            </a:r>
          </a:p>
        </p:txBody>
      </p:sp>
      <p:sp>
        <p:nvSpPr>
          <p:cNvPr id="13" name="Rectangle 4"/>
          <p:cNvSpPr>
            <a:spLocks noChangeArrowheads="1"/>
          </p:cNvSpPr>
          <p:nvPr/>
        </p:nvSpPr>
        <p:spPr bwMode="auto">
          <a:xfrm>
            <a:off x="347590" y="3810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nchor="ctr"/>
          <a:lstStyle/>
          <a:p>
            <a:pPr algn="ctr">
              <a:lnSpc>
                <a:spcPct val="111000"/>
              </a:lnSpc>
            </a:pPr>
            <a:r>
              <a:rPr lang="en-US" altLang="en-US" sz="3600" b="1" dirty="0" smtClean="0">
                <a:solidFill>
                  <a:srgbClr val="006600"/>
                </a:solidFill>
                <a:latin typeface="Arial Narrow" pitchFamily="34" charset="0"/>
                <a:cs typeface="Arial" pitchFamily="34" charset="0"/>
              </a:rPr>
              <a:t>MEMORY ADDRESSING CONTD.</a:t>
            </a:r>
            <a:endParaRPr lang="en-US" altLang="en-US" sz="3600" b="1" dirty="0">
              <a:solidFill>
                <a:srgbClr val="006600"/>
              </a:solidFill>
              <a:latin typeface="Arial Narrow" pitchFamily="34" charset="0"/>
              <a:cs typeface="Arial" pitchFamily="34" charset="0"/>
            </a:endParaRPr>
          </a:p>
        </p:txBody>
      </p:sp>
      <p:sp>
        <p:nvSpPr>
          <p:cNvPr id="14" name="Rectangle 5"/>
          <p:cNvSpPr>
            <a:spLocks noChangeArrowheads="1"/>
          </p:cNvSpPr>
          <p:nvPr/>
        </p:nvSpPr>
        <p:spPr bwMode="auto">
          <a:xfrm>
            <a:off x="4919590" y="3840874"/>
            <a:ext cx="4106426" cy="646323"/>
          </a:xfrm>
          <a:prstGeom prst="rect">
            <a:avLst/>
          </a:prstGeom>
          <a:solidFill>
            <a:schemeClr val="bg1"/>
          </a:solidFill>
          <a:ln w="12700">
            <a:solidFill>
              <a:schemeClr val="tx1"/>
            </a:solidFill>
            <a:miter lim="800000"/>
            <a:headEnd/>
            <a:tailEnd/>
          </a:ln>
        </p:spPr>
        <p:txBody>
          <a:bodyPr wrap="square" lIns="91430" tIns="45716" rIns="91430" bIns="45716">
            <a:spAutoFit/>
          </a:bodyPr>
          <a:lstStyle/>
          <a:p>
            <a:r>
              <a:rPr lang="en-US" sz="1800" b="1" dirty="0" smtClean="0">
                <a:solidFill>
                  <a:srgbClr val="002060"/>
                </a:solidFill>
                <a:latin typeface="New York" charset="0"/>
                <a:cs typeface="Times New Roman" pitchFamily="18" charset="0"/>
              </a:rPr>
              <a:t>   2</a:t>
            </a:r>
            <a:r>
              <a:rPr lang="en-US" sz="1800" b="1" baseline="30000" dirty="0" smtClean="0">
                <a:solidFill>
                  <a:srgbClr val="002060"/>
                </a:solidFill>
                <a:latin typeface="New York" charset="0"/>
                <a:cs typeface="Times New Roman" pitchFamily="18" charset="0"/>
              </a:rPr>
              <a:t>32</a:t>
            </a:r>
            <a:r>
              <a:rPr lang="en-US" sz="1800" b="1" dirty="0" smtClean="0">
                <a:solidFill>
                  <a:srgbClr val="002060"/>
                </a:solidFill>
                <a:latin typeface="New York" charset="0"/>
                <a:cs typeface="Times New Roman" pitchFamily="18" charset="0"/>
              </a:rPr>
              <a:t> </a:t>
            </a:r>
            <a:r>
              <a:rPr lang="en-US" sz="1800" b="1" dirty="0">
                <a:solidFill>
                  <a:srgbClr val="002060"/>
                </a:solidFill>
                <a:sym typeface="Wingdings 3" pitchFamily="18" charset="2"/>
              </a:rPr>
              <a:t></a:t>
            </a:r>
            <a:r>
              <a:rPr lang="en-US" sz="1800" b="1" dirty="0">
                <a:solidFill>
                  <a:srgbClr val="002060"/>
                </a:solidFill>
                <a:latin typeface="New York" charset="0"/>
                <a:cs typeface="Times New Roman" pitchFamily="18" charset="0"/>
              </a:rPr>
              <a:t> 4 GB (billion)</a:t>
            </a:r>
            <a:endParaRPr lang="en-US" sz="1800" b="1" dirty="0">
              <a:solidFill>
                <a:srgbClr val="002060"/>
              </a:solidFill>
            </a:endParaRPr>
          </a:p>
          <a:p>
            <a:pPr algn="ctr"/>
            <a:r>
              <a:rPr lang="en-US" sz="1800" b="1" dirty="0">
                <a:solidFill>
                  <a:srgbClr val="002060"/>
                </a:solidFill>
                <a:latin typeface="New York" charset="0"/>
                <a:cs typeface="Times New Roman" pitchFamily="18" charset="0"/>
              </a:rPr>
              <a:t>different addressable memory cells.</a:t>
            </a:r>
          </a:p>
        </p:txBody>
      </p:sp>
    </p:spTree>
    <p:extLst>
      <p:ext uri="{BB962C8B-B14F-4D97-AF65-F5344CB8AC3E}">
        <p14:creationId xmlns:p14="http://schemas.microsoft.com/office/powerpoint/2010/main" val="395482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chemeClr val="hlink"/>
                                      </p:to>
                                    </p:animClr>
                                    <p:audio>
                                      <p:cMediaNode>
                                        <p:cTn display="0" masterRel="sameClick">
                                          <p:stCondLst>
                                            <p:cond evt="begin" delay="0">
                                              <p:tn val="5"/>
                                            </p:cond>
                                          </p:stCondLst>
                                          <p:endCondLst>
                                            <p:cond evt="onStopAudio" delay="0">
                                              <p:tgtEl>
                                                <p:sldTgt/>
                                              </p:tgtEl>
                                            </p:cond>
                                          </p:endCondLst>
                                        </p:cTn>
                                        <p:tgtEl>
                                          <p:sndTgt r:embed="rId2" name="j0074975.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subTnLst>
                                    <p:animClr clrSpc="rgb" dir="cw">
                                      <p:cBhvr override="childStyle">
                                        <p:cTn dur="1" fill="hold" display="0" masterRel="nextClick" afterEffect="1"/>
                                        <p:tgtEl>
                                          <p:spTgt spid="11"/>
                                        </p:tgtEl>
                                        <p:attrNameLst>
                                          <p:attrName>ppt_c</p:attrName>
                                        </p:attrNameLst>
                                      </p:cBhvr>
                                      <p:to>
                                        <a:srgbClr val="BA9564"/>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1" grpId="0" autoUpdateAnimBg="0"/>
      <p:bldP spid="14"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1519761" y="275148"/>
            <a:ext cx="7166403" cy="1856049"/>
          </a:xfrm>
        </p:spPr>
        <p:txBody>
          <a:bodyPr lIns="91577" tIns="45789" rIns="91577" bIns="45789"/>
          <a:lstStyle/>
          <a:p>
            <a:pPr algn="just">
              <a:defRPr/>
            </a:pPr>
            <a:r>
              <a:rPr lang="en-US" sz="2200">
                <a:solidFill>
                  <a:schemeClr val="tx2">
                    <a:satMod val="130000"/>
                  </a:schemeClr>
                </a:solidFill>
              </a:rPr>
              <a:t>A table is then needed, as shown in Fig. 12-17, to map a virtual address of 20 bits to a physical address of 15 bits. The mapping is a dynamic operation,which means that every address is translated immediately as a word is referenced by CPU.</a:t>
            </a:r>
          </a:p>
        </p:txBody>
      </p:sp>
      <p:pic>
        <p:nvPicPr>
          <p:cNvPr id="8499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6701" y="2741928"/>
            <a:ext cx="7325374" cy="3740727"/>
          </a:xfrm>
          <a:noFill/>
        </p:spPr>
      </p:pic>
    </p:spTree>
    <p:extLst>
      <p:ext uri="{BB962C8B-B14F-4D97-AF65-F5344CB8AC3E}">
        <p14:creationId xmlns:p14="http://schemas.microsoft.com/office/powerpoint/2010/main" val="2868996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lIns="91577" tIns="45789" rIns="91577" bIns="45789"/>
          <a:lstStyle/>
          <a:p>
            <a:pPr>
              <a:defRPr/>
            </a:pPr>
            <a:r>
              <a:rPr lang="en-US" smtClean="0">
                <a:solidFill>
                  <a:schemeClr val="tx2">
                    <a:satMod val="130000"/>
                  </a:schemeClr>
                </a:solidFill>
              </a:rPr>
              <a:t>Address Mapping Using Pages</a:t>
            </a:r>
          </a:p>
        </p:txBody>
      </p:sp>
      <p:sp>
        <p:nvSpPr>
          <p:cNvPr id="86019" name="Content Placeholder 2"/>
          <p:cNvSpPr>
            <a:spLocks noGrp="1"/>
          </p:cNvSpPr>
          <p:nvPr>
            <p:ph idx="1"/>
          </p:nvPr>
        </p:nvSpPr>
        <p:spPr>
          <a:xfrm>
            <a:off x="457836" y="1599989"/>
            <a:ext cx="8228328" cy="4729984"/>
          </a:xfrm>
        </p:spPr>
        <p:txBody>
          <a:bodyPr lIns="91577" tIns="45789" rIns="91577" bIns="45789"/>
          <a:lstStyle/>
          <a:p>
            <a:pPr algn="just" eaLnBrk="1" hangingPunct="1"/>
            <a:r>
              <a:rPr lang="en-US" smtClean="0"/>
              <a:t>The physical memory is broken down into groups of equal size called blocks. The term page refers to groups of address space of the same size.</a:t>
            </a:r>
          </a:p>
          <a:p>
            <a:pPr algn="just" eaLnBrk="1" hangingPunct="1"/>
            <a:r>
              <a:rPr lang="en-US" sz="2400"/>
              <a:t>Although both a page and a block are split into groups of 1K words, a page refers to the organization of address space, while a block refers to the organization of memory space. The programs are also considered to be split into pages. Portions of programs are moved from auxiliary memory to main memory in records equal to the size of a page. The term "page frame" is sometimes used to denote a block.</a:t>
            </a:r>
          </a:p>
        </p:txBody>
      </p:sp>
    </p:spTree>
    <p:extLst>
      <p:ext uri="{BB962C8B-B14F-4D97-AF65-F5344CB8AC3E}">
        <p14:creationId xmlns:p14="http://schemas.microsoft.com/office/powerpoint/2010/main" val="2743780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lIns="91577" tIns="45789" rIns="91577" bIns="45789"/>
          <a:lstStyle/>
          <a:p>
            <a:pPr>
              <a:defRPr/>
            </a:pPr>
            <a:endParaRPr lang="en-US" smtClean="0">
              <a:solidFill>
                <a:schemeClr val="tx2">
                  <a:satMod val="130000"/>
                </a:schemeClr>
              </a:solidFill>
            </a:endParaRPr>
          </a:p>
        </p:txBody>
      </p:sp>
      <p:pic>
        <p:nvPicPr>
          <p:cNvPr id="8704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85619" y="1749490"/>
            <a:ext cx="7401680" cy="3969751"/>
          </a:xfrm>
          <a:noFill/>
        </p:spPr>
      </p:pic>
    </p:spTree>
    <p:extLst>
      <p:ext uri="{BB962C8B-B14F-4D97-AF65-F5344CB8AC3E}">
        <p14:creationId xmlns:p14="http://schemas.microsoft.com/office/powerpoint/2010/main" val="410055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lIns="91577" tIns="45789" rIns="91577" bIns="45789"/>
          <a:lstStyle/>
          <a:p>
            <a:pPr>
              <a:defRPr/>
            </a:pPr>
            <a:endParaRPr lang="en-US" smtClean="0">
              <a:solidFill>
                <a:schemeClr val="tx2">
                  <a:satMod val="130000"/>
                </a:schemeClr>
              </a:solidFill>
            </a:endParaRPr>
          </a:p>
        </p:txBody>
      </p:sp>
      <p:pic>
        <p:nvPicPr>
          <p:cNvPr id="8806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09313" y="1215100"/>
            <a:ext cx="7477986" cy="4885848"/>
          </a:xfrm>
          <a:noFill/>
        </p:spPr>
      </p:pic>
    </p:spTree>
    <p:extLst>
      <p:ext uri="{BB962C8B-B14F-4D97-AF65-F5344CB8AC3E}">
        <p14:creationId xmlns:p14="http://schemas.microsoft.com/office/powerpoint/2010/main" val="4226301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lIns="91577" tIns="45789" rIns="91577" bIns="45789"/>
          <a:lstStyle/>
          <a:p>
            <a:pPr>
              <a:defRPr/>
            </a:pPr>
            <a:endParaRPr lang="en-US" smtClean="0">
              <a:solidFill>
                <a:schemeClr val="tx2">
                  <a:satMod val="130000"/>
                </a:schemeClr>
              </a:solidFill>
            </a:endParaRPr>
          </a:p>
        </p:txBody>
      </p:sp>
      <p:sp>
        <p:nvSpPr>
          <p:cNvPr id="89091" name="Content Placeholder 2"/>
          <p:cNvSpPr>
            <a:spLocks noGrp="1"/>
          </p:cNvSpPr>
          <p:nvPr>
            <p:ph idx="1"/>
          </p:nvPr>
        </p:nvSpPr>
        <p:spPr/>
        <p:txBody>
          <a:bodyPr lIns="91577" tIns="45789" rIns="91577" bIns="45789"/>
          <a:lstStyle/>
          <a:p>
            <a:pPr algn="just" eaLnBrk="1" hangingPunct="1"/>
            <a:r>
              <a:rPr lang="en-US" sz="2800"/>
              <a:t>In the example of Fig. 12-18, a virtual address has 13 bits. Since each page consists of 2</a:t>
            </a:r>
            <a:r>
              <a:rPr lang="en-US" sz="2800" baseline="30000"/>
              <a:t>10</a:t>
            </a:r>
            <a:r>
              <a:rPr lang="en-US" sz="2800"/>
              <a:t> = 1024 words, the high order three bits of a virtual address will specify one of the eight pages and the low-order 10 bits give the line address within the page. Note that the line address in address space and memory space is the same; the only mapping required is from a page number to a block number.</a:t>
            </a:r>
          </a:p>
        </p:txBody>
      </p:sp>
    </p:spTree>
    <p:extLst>
      <p:ext uri="{BB962C8B-B14F-4D97-AF65-F5344CB8AC3E}">
        <p14:creationId xmlns:p14="http://schemas.microsoft.com/office/powerpoint/2010/main" val="2905167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457836" y="-82703"/>
            <a:ext cx="8228328" cy="1141940"/>
          </a:xfrm>
        </p:spPr>
        <p:txBody>
          <a:bodyPr lIns="91577" tIns="45789" rIns="91577" bIns="45789"/>
          <a:lstStyle/>
          <a:p>
            <a:pPr>
              <a:defRPr/>
            </a:pPr>
            <a:endParaRPr lang="en-US" smtClean="0">
              <a:solidFill>
                <a:schemeClr val="tx2">
                  <a:satMod val="130000"/>
                </a:schemeClr>
              </a:solidFill>
            </a:endParaRPr>
          </a:p>
        </p:txBody>
      </p:sp>
      <p:sp>
        <p:nvSpPr>
          <p:cNvPr id="90115" name="Content Placeholder 2"/>
          <p:cNvSpPr>
            <a:spLocks noGrp="1"/>
          </p:cNvSpPr>
          <p:nvPr>
            <p:ph idx="1"/>
          </p:nvPr>
        </p:nvSpPr>
        <p:spPr>
          <a:xfrm>
            <a:off x="457836" y="1062417"/>
            <a:ext cx="8228328" cy="5063978"/>
          </a:xfrm>
        </p:spPr>
        <p:txBody>
          <a:bodyPr lIns="91577" tIns="45789" rIns="91577" bIns="45789"/>
          <a:lstStyle/>
          <a:p>
            <a:pPr algn="just" eaLnBrk="1" hangingPunct="1"/>
            <a:r>
              <a:rPr lang="en-US" sz="1900"/>
              <a:t>The organization of the memory mapping table in a paged system is shown in Fig. 12-1</a:t>
            </a:r>
            <a:r>
              <a:rPr lang="en-US" sz="1900" b="1">
                <a:solidFill>
                  <a:srgbClr val="FF0000"/>
                </a:solidFill>
              </a:rPr>
              <a:t>9. The memory-page table consists of eight words, one for each page. The address in the page table denotes the page number and the    content of the word gives the block number where that page is stored in main memory. </a:t>
            </a:r>
            <a:r>
              <a:rPr lang="en-US" sz="1900"/>
              <a:t>The table shows that pages 1, 2, 5, and 6 are now available in main memory in blocks 3, 0, 1, and 2, respectively. A presence bit in each location indicates whether the page has been transferred from auxiliary memory into main memory. A 0 in the presence bit indicates that this page is not available in main memory. The CPU references a word in memory with a virtual address of 13 bits. The three high-order bits of the virtual address specify a page number and also an address for the memory-page table. The content of the word in the memory page table at the page number address is read out into the memory table buffer register. If the presence bit is a 1, the block number thus read is transferred to the two high-order bits of the main memory address register. The line number from the virtual address is transferred into the 10 low-order bits of the memory address register. A read signal to main memory</a:t>
            </a:r>
          </a:p>
        </p:txBody>
      </p:sp>
    </p:spTree>
    <p:extLst>
      <p:ext uri="{BB962C8B-B14F-4D97-AF65-F5344CB8AC3E}">
        <p14:creationId xmlns:p14="http://schemas.microsoft.com/office/powerpoint/2010/main" val="324693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lIns="91577" tIns="45789" rIns="91577" bIns="45789"/>
          <a:lstStyle/>
          <a:p>
            <a:pPr>
              <a:defRPr/>
            </a:pPr>
            <a:r>
              <a:rPr lang="en-US" smtClean="0">
                <a:solidFill>
                  <a:schemeClr val="tx2">
                    <a:satMod val="130000"/>
                  </a:schemeClr>
                </a:solidFill>
              </a:rPr>
              <a:t>Associative Memory Page Table</a:t>
            </a:r>
          </a:p>
        </p:txBody>
      </p:sp>
      <p:sp>
        <p:nvSpPr>
          <p:cNvPr id="84995" name="Content Placeholder 2"/>
          <p:cNvSpPr>
            <a:spLocks noGrp="1"/>
          </p:cNvSpPr>
          <p:nvPr>
            <p:ph idx="1"/>
          </p:nvPr>
        </p:nvSpPr>
        <p:spPr>
          <a:xfrm>
            <a:off x="457836" y="1215100"/>
            <a:ext cx="8228328" cy="5191213"/>
          </a:xfrm>
        </p:spPr>
        <p:txBody>
          <a:bodyPr lIns="91577" tIns="45789" rIns="91577" bIns="45789">
            <a:normAutofit lnSpcReduction="10000"/>
          </a:bodyPr>
          <a:lstStyle/>
          <a:p>
            <a:pPr marL="365723" indent="-283435" algn="just">
              <a:spcBef>
                <a:spcPts val="600"/>
              </a:spcBef>
              <a:buFont typeface="Wingdings 2"/>
              <a:buChar char=""/>
              <a:defRPr/>
            </a:pPr>
            <a:r>
              <a:rPr lang="en-US" sz="2800">
                <a:solidFill>
                  <a:srgbClr val="FF0000"/>
                </a:solidFill>
              </a:rPr>
              <a:t>A more efficient way to organize the page table would be to construct it with a number of words equal to the number of blocks in main memory. </a:t>
            </a:r>
            <a:r>
              <a:rPr lang="en-US" sz="2800"/>
              <a:t>In this way the size of the memory is reduced and each location is fully utilized. This method can be implemented by means of an associative memory with each word in memory containing a page number together with its corresponding block number. The page field in each word is compared with the page number in the virtual address. If a match occurs, the word is read from memory and its corresponding block number is extracted.</a:t>
            </a:r>
          </a:p>
        </p:txBody>
      </p:sp>
    </p:spTree>
    <p:extLst>
      <p:ext uri="{BB962C8B-B14F-4D97-AF65-F5344CB8AC3E}">
        <p14:creationId xmlns:p14="http://schemas.microsoft.com/office/powerpoint/2010/main" val="3236944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lIns="91577" tIns="45789" rIns="91577" bIns="45789"/>
          <a:lstStyle/>
          <a:p>
            <a:pPr>
              <a:defRPr/>
            </a:pPr>
            <a:endParaRPr lang="en-US" smtClean="0">
              <a:solidFill>
                <a:schemeClr val="tx2">
                  <a:satMod val="130000"/>
                </a:schemeClr>
              </a:solidFill>
            </a:endParaRPr>
          </a:p>
        </p:txBody>
      </p:sp>
      <p:pic>
        <p:nvPicPr>
          <p:cNvPr id="9216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49212" y="2298195"/>
            <a:ext cx="4072832" cy="3101368"/>
          </a:xfrm>
          <a:noFill/>
        </p:spPr>
      </p:pic>
    </p:spTree>
    <p:extLst>
      <p:ext uri="{BB962C8B-B14F-4D97-AF65-F5344CB8AC3E}">
        <p14:creationId xmlns:p14="http://schemas.microsoft.com/office/powerpoint/2010/main" val="2395868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descr="Image result for thank yo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67149" y="986076"/>
            <a:ext cx="7477986" cy="5420237"/>
          </a:xfrm>
          <a:noFill/>
        </p:spPr>
      </p:pic>
    </p:spTree>
    <p:extLst>
      <p:ext uri="{BB962C8B-B14F-4D97-AF65-F5344CB8AC3E}">
        <p14:creationId xmlns:p14="http://schemas.microsoft.com/office/powerpoint/2010/main" val="1546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5A40E3C-D099-4FD6-9521-3112C0DD2A3A}" type="slidenum">
              <a:rPr lang="en-US" smtClean="0"/>
              <a:t>79</a:t>
            </a:fld>
            <a:endParaRPr lang="en-US"/>
          </a:p>
        </p:txBody>
      </p:sp>
      <p:sp>
        <p:nvSpPr>
          <p:cNvPr id="3" name="Rectangle 2"/>
          <p:cNvSpPr/>
          <p:nvPr/>
        </p:nvSpPr>
        <p:spPr>
          <a:xfrm>
            <a:off x="533400" y="2302538"/>
            <a:ext cx="8382000" cy="1172629"/>
          </a:xfrm>
          <a:prstGeom prst="rect">
            <a:avLst/>
          </a:prstGeom>
        </p:spPr>
        <p:txBody>
          <a:bodyPr wrap="square">
            <a:spAutoFit/>
          </a:bodyPr>
          <a:lstStyle/>
          <a:p>
            <a:pPr marL="365723" indent="-283435" algn="just">
              <a:lnSpc>
                <a:spcPct val="130000"/>
              </a:lnSpc>
              <a:spcBef>
                <a:spcPts val="0"/>
              </a:spcBef>
              <a:buFont typeface="Wingdings 2"/>
              <a:buChar char=""/>
              <a:defRPr/>
            </a:pPr>
            <a:r>
              <a:rPr lang="en-US" dirty="0">
                <a:latin typeface="Arial Narrow" pitchFamily="34" charset="0"/>
              </a:rPr>
              <a:t>locality of reference property, which states that over a short interval of time, </a:t>
            </a:r>
            <a:r>
              <a:rPr lang="en-US" dirty="0">
                <a:solidFill>
                  <a:srgbClr val="C00000"/>
                </a:solidFill>
                <a:latin typeface="Arial Narrow" pitchFamily="34" charset="0"/>
              </a:rPr>
              <a:t>the addresses generated by a typical program refer to a few localized areas of memory repe</a:t>
            </a:r>
            <a:r>
              <a:rPr lang="en-US" dirty="0">
                <a:latin typeface="Arial Narrow" pitchFamily="34" charset="0"/>
              </a:rPr>
              <a:t>atedly, while the remainder of memory is accessed relatively infrequently.</a:t>
            </a:r>
          </a:p>
        </p:txBody>
      </p:sp>
      <p:sp>
        <p:nvSpPr>
          <p:cNvPr id="4" name="TextBox 3"/>
          <p:cNvSpPr txBox="1"/>
          <p:nvPr/>
        </p:nvSpPr>
        <p:spPr>
          <a:xfrm>
            <a:off x="7162800" y="5181600"/>
            <a:ext cx="1752600" cy="369332"/>
          </a:xfrm>
          <a:prstGeom prst="rect">
            <a:avLst/>
          </a:prstGeom>
          <a:noFill/>
        </p:spPr>
        <p:txBody>
          <a:bodyPr wrap="square" rtlCol="0">
            <a:spAutoFit/>
          </a:bodyPr>
          <a:lstStyle/>
          <a:p>
            <a:r>
              <a:rPr lang="en-US" dirty="0" smtClean="0">
                <a:hlinkClick r:id="rId2" action="ppaction://hlinksldjump"/>
              </a:rPr>
              <a:t>BACK</a:t>
            </a:r>
            <a:endParaRPr lang="en-US" dirty="0"/>
          </a:p>
        </p:txBody>
      </p:sp>
    </p:spTree>
    <p:extLst>
      <p:ext uri="{BB962C8B-B14F-4D97-AF65-F5344CB8AC3E}">
        <p14:creationId xmlns:p14="http://schemas.microsoft.com/office/powerpoint/2010/main" val="2114633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5A40E3C-D099-4FD6-9521-3112C0DD2A3A}" type="slidenum">
              <a:rPr lang="en-US" smtClean="0"/>
              <a:t>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071" y="662615"/>
            <a:ext cx="7467600" cy="291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65472" y="5181600"/>
            <a:ext cx="8686798" cy="2123658"/>
          </a:xfrm>
          <a:prstGeom prst="rect">
            <a:avLst/>
          </a:prstGeom>
          <a:noFill/>
        </p:spPr>
        <p:txBody>
          <a:bodyPr wrap="square" rtlCol="0">
            <a:spAutoFit/>
          </a:bodyPr>
          <a:lstStyle/>
          <a:p>
            <a:pPr marL="285750" indent="-285750" algn="just" defTabSz="760413">
              <a:lnSpc>
                <a:spcPct val="120000"/>
              </a:lnSpc>
              <a:buFont typeface="Arial" pitchFamily="34" charset="0"/>
              <a:buChar char="•"/>
              <a:defRPr/>
            </a:pPr>
            <a:r>
              <a:rPr lang="en-US" sz="2200" dirty="0" smtClean="0">
                <a:latin typeface="Arial Narrow" pitchFamily="34" charset="0"/>
              </a:rPr>
              <a:t>The </a:t>
            </a:r>
            <a:r>
              <a:rPr lang="en-US" sz="2200" dirty="0" smtClean="0">
                <a:solidFill>
                  <a:srgbClr val="C00000"/>
                </a:solidFill>
                <a:latin typeface="Arial Narrow" pitchFamily="34" charset="0"/>
              </a:rPr>
              <a:t>total memory capacity </a:t>
            </a:r>
            <a:r>
              <a:rPr lang="en-US" sz="2200" dirty="0" smtClean="0">
                <a:latin typeface="Arial Narrow" pitchFamily="34" charset="0"/>
              </a:rPr>
              <a:t>of a computer can be visualized as a </a:t>
            </a:r>
            <a:r>
              <a:rPr lang="en-US" sz="2200" dirty="0" smtClean="0">
                <a:solidFill>
                  <a:srgbClr val="C00000"/>
                </a:solidFill>
                <a:latin typeface="Arial Narrow" pitchFamily="34" charset="0"/>
              </a:rPr>
              <a:t>hierarchy of components</a:t>
            </a:r>
          </a:p>
          <a:p>
            <a:pPr marL="285750" indent="-285750" algn="just" defTabSz="760413">
              <a:lnSpc>
                <a:spcPct val="120000"/>
              </a:lnSpc>
              <a:buFont typeface="Arial" pitchFamily="34" charset="0"/>
              <a:buChar char="•"/>
              <a:defRPr/>
            </a:pPr>
            <a:r>
              <a:rPr lang="en-US" altLang="ko-KR" sz="2200" dirty="0" smtClean="0">
                <a:solidFill>
                  <a:srgbClr val="C00000"/>
                </a:solidFill>
                <a:latin typeface="Arial Narrow" pitchFamily="34" charset="0"/>
              </a:rPr>
              <a:t>Memory </a:t>
            </a:r>
            <a:r>
              <a:rPr lang="en-US" altLang="ko-KR" sz="2200" dirty="0">
                <a:solidFill>
                  <a:srgbClr val="C00000"/>
                </a:solidFill>
                <a:latin typeface="Arial Narrow" pitchFamily="34" charset="0"/>
              </a:rPr>
              <a:t>Hierarchy </a:t>
            </a:r>
            <a:r>
              <a:rPr lang="en-US" altLang="ko-KR" sz="2200" dirty="0">
                <a:latin typeface="Arial Narrow" pitchFamily="34" charset="0"/>
              </a:rPr>
              <a:t>is to obtain the </a:t>
            </a:r>
            <a:r>
              <a:rPr lang="en-US" altLang="ko-KR" sz="2200" dirty="0">
                <a:solidFill>
                  <a:srgbClr val="C00000"/>
                </a:solidFill>
                <a:latin typeface="Arial Narrow" pitchFamily="34" charset="0"/>
              </a:rPr>
              <a:t>highest possible access </a:t>
            </a:r>
            <a:r>
              <a:rPr lang="en-US" altLang="ko-KR" sz="2200" dirty="0" smtClean="0">
                <a:solidFill>
                  <a:srgbClr val="C00000"/>
                </a:solidFill>
                <a:latin typeface="Arial Narrow" pitchFamily="34" charset="0"/>
              </a:rPr>
              <a:t>speed </a:t>
            </a:r>
            <a:r>
              <a:rPr lang="en-US" altLang="ko-KR" sz="2200" dirty="0">
                <a:latin typeface="Arial Narrow" pitchFamily="34" charset="0"/>
              </a:rPr>
              <a:t>while </a:t>
            </a:r>
            <a:r>
              <a:rPr lang="en-US" altLang="ko-KR" sz="2200" dirty="0">
                <a:solidFill>
                  <a:srgbClr val="C00000"/>
                </a:solidFill>
                <a:latin typeface="Arial Narrow" pitchFamily="34" charset="0"/>
              </a:rPr>
              <a:t>minimizing the total cost </a:t>
            </a:r>
            <a:r>
              <a:rPr lang="en-US" altLang="ko-KR" sz="2200" dirty="0">
                <a:latin typeface="Arial Narrow" pitchFamily="34" charset="0"/>
              </a:rPr>
              <a:t>of the memory system</a:t>
            </a:r>
          </a:p>
          <a:p>
            <a:pPr marL="285750" indent="-285750" algn="just">
              <a:lnSpc>
                <a:spcPct val="120000"/>
              </a:lnSpc>
              <a:buFont typeface="Arial" pitchFamily="34" charset="0"/>
              <a:buChar char="•"/>
            </a:pPr>
            <a:endParaRPr lang="en-US" sz="2200" dirty="0">
              <a:latin typeface="Arial Narrow" pitchFamily="34" charset="0"/>
            </a:endParaRPr>
          </a:p>
        </p:txBody>
      </p:sp>
      <p:sp>
        <p:nvSpPr>
          <p:cNvPr id="6" name="Rectangle 5"/>
          <p:cNvSpPr/>
          <p:nvPr/>
        </p:nvSpPr>
        <p:spPr>
          <a:xfrm>
            <a:off x="1676400" y="99384"/>
            <a:ext cx="7315199" cy="563231"/>
          </a:xfrm>
          <a:prstGeom prst="rect">
            <a:avLst/>
          </a:prstGeom>
        </p:spPr>
        <p:txBody>
          <a:bodyPr wrap="square">
            <a:spAutoFit/>
          </a:bodyPr>
          <a:lstStyle/>
          <a:p>
            <a:pPr algn="ctr" defTabSz="760413">
              <a:lnSpc>
                <a:spcPct val="85000"/>
              </a:lnSpc>
              <a:defRPr/>
            </a:pPr>
            <a:r>
              <a:rPr lang="en-US" altLang="ko-KR" sz="3600" b="1" dirty="0" smtClean="0">
                <a:solidFill>
                  <a:srgbClr val="006600"/>
                </a:solidFill>
                <a:latin typeface="Arial Narrow" pitchFamily="34" charset="0"/>
              </a:rPr>
              <a:t>MEMORY HIERARCHY </a:t>
            </a:r>
            <a:endParaRPr lang="en-US" altLang="ko-KR" sz="3600" b="1" dirty="0">
              <a:solidFill>
                <a:srgbClr val="006600"/>
              </a:solidFill>
              <a:latin typeface="Arial Narrow" pitchFamily="34" charset="0"/>
            </a:endParaRPr>
          </a:p>
        </p:txBody>
      </p:sp>
      <p:sp>
        <p:nvSpPr>
          <p:cNvPr id="3" name="Rectangle 2"/>
          <p:cNvSpPr>
            <a:spLocks noChangeArrowheads="1"/>
          </p:cNvSpPr>
          <p:nvPr/>
        </p:nvSpPr>
        <p:spPr bwMode="auto">
          <a:xfrm>
            <a:off x="243349" y="2590800"/>
            <a:ext cx="3505200" cy="2359538"/>
          </a:xfrm>
          <a:prstGeom prst="rect">
            <a:avLst/>
          </a:prstGeom>
          <a:noFill/>
          <a:ln w="12700">
            <a:noFill/>
            <a:miter lim="800000"/>
            <a:headEnd/>
            <a:tailEnd/>
          </a:ln>
        </p:spPr>
        <p:txBody>
          <a:bodyPr wrap="square" lIns="63398" tIns="25359" rIns="63398" bIns="25359">
            <a:spAutoFit/>
          </a:bodyPr>
          <a:lstStyle/>
          <a:p>
            <a:pPr marL="461963" indent="-230188" defTabSz="760413">
              <a:lnSpc>
                <a:spcPct val="150000"/>
              </a:lnSpc>
              <a:buFontTx/>
              <a:buChar char="•"/>
              <a:defRPr/>
            </a:pPr>
            <a:r>
              <a:rPr lang="en-US" altLang="ko-KR" sz="2000" dirty="0" smtClean="0">
                <a:latin typeface="Arial Narrow" pitchFamily="34" charset="0"/>
              </a:rPr>
              <a:t> </a:t>
            </a:r>
            <a:r>
              <a:rPr lang="en-US" altLang="ko-KR" sz="2000" dirty="0">
                <a:latin typeface="Arial Narrow" pitchFamily="34" charset="0"/>
              </a:rPr>
              <a:t>Main </a:t>
            </a:r>
            <a:r>
              <a:rPr lang="en-US" altLang="ko-KR" sz="2000" dirty="0" smtClean="0">
                <a:latin typeface="Arial Narrow" pitchFamily="34" charset="0"/>
              </a:rPr>
              <a:t>Memory </a:t>
            </a:r>
          </a:p>
          <a:p>
            <a:pPr marL="461963" indent="-230188" defTabSz="760413">
              <a:lnSpc>
                <a:spcPct val="150000"/>
              </a:lnSpc>
              <a:buFontTx/>
              <a:buChar char="•"/>
              <a:defRPr/>
            </a:pPr>
            <a:r>
              <a:rPr lang="en-US" altLang="ko-KR" sz="2000" dirty="0" smtClean="0">
                <a:latin typeface="Arial Narrow" pitchFamily="34" charset="0"/>
              </a:rPr>
              <a:t> Auxiliary Memory</a:t>
            </a:r>
          </a:p>
          <a:p>
            <a:pPr marL="461963" indent="-230188" defTabSz="760413">
              <a:lnSpc>
                <a:spcPct val="150000"/>
              </a:lnSpc>
              <a:buFontTx/>
              <a:buChar char="•"/>
              <a:defRPr/>
            </a:pPr>
            <a:r>
              <a:rPr lang="en-US" altLang="ko-KR" sz="2000" dirty="0" smtClean="0">
                <a:latin typeface="Arial Narrow" pitchFamily="34" charset="0"/>
              </a:rPr>
              <a:t> </a:t>
            </a:r>
            <a:r>
              <a:rPr lang="en-US" altLang="ko-KR" sz="2000" dirty="0">
                <a:latin typeface="Arial Narrow" pitchFamily="34" charset="0"/>
              </a:rPr>
              <a:t>Associative Memory</a:t>
            </a:r>
          </a:p>
          <a:p>
            <a:pPr marL="461963" indent="-230188" defTabSz="760413">
              <a:lnSpc>
                <a:spcPct val="150000"/>
              </a:lnSpc>
              <a:buFontTx/>
              <a:buChar char="•"/>
              <a:defRPr/>
            </a:pPr>
            <a:r>
              <a:rPr lang="en-US" altLang="ko-KR" sz="2000" dirty="0" smtClean="0">
                <a:latin typeface="Arial Narrow" pitchFamily="34" charset="0"/>
              </a:rPr>
              <a:t> Cache Memory</a:t>
            </a:r>
          </a:p>
          <a:p>
            <a:pPr marL="461963" indent="-230188" defTabSz="760413">
              <a:lnSpc>
                <a:spcPct val="150000"/>
              </a:lnSpc>
              <a:buFontTx/>
              <a:buChar char="•"/>
              <a:defRPr/>
            </a:pPr>
            <a:r>
              <a:rPr lang="en-US" altLang="ko-KR" sz="2000" dirty="0" smtClean="0">
                <a:latin typeface="Arial Narrow" pitchFamily="34" charset="0"/>
              </a:rPr>
              <a:t> Virtual Memory</a:t>
            </a:r>
            <a:endParaRPr lang="en-US" altLang="ko-KR" sz="2000" dirty="0">
              <a:latin typeface="Arial Narrow"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8712" y="3554361"/>
            <a:ext cx="210502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4822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5A40E3C-D099-4FD6-9521-3112C0DD2A3A}" type="slidenum">
              <a:rPr lang="en-US" smtClean="0"/>
              <a:t>9</a:t>
            </a:fld>
            <a:endParaRPr lang="en-US"/>
          </a:p>
        </p:txBody>
      </p:sp>
      <p:sp>
        <p:nvSpPr>
          <p:cNvPr id="3" name="Rectangle 2"/>
          <p:cNvSpPr/>
          <p:nvPr/>
        </p:nvSpPr>
        <p:spPr>
          <a:xfrm>
            <a:off x="1676400" y="99384"/>
            <a:ext cx="7315199" cy="563231"/>
          </a:xfrm>
          <a:prstGeom prst="rect">
            <a:avLst/>
          </a:prstGeom>
        </p:spPr>
        <p:txBody>
          <a:bodyPr wrap="square">
            <a:spAutoFit/>
          </a:bodyPr>
          <a:lstStyle/>
          <a:p>
            <a:pPr algn="ctr" defTabSz="760413">
              <a:lnSpc>
                <a:spcPct val="85000"/>
              </a:lnSpc>
              <a:defRPr/>
            </a:pPr>
            <a:r>
              <a:rPr lang="en-US" altLang="ko-KR" sz="3600" b="1" dirty="0" smtClean="0">
                <a:solidFill>
                  <a:srgbClr val="006600"/>
                </a:solidFill>
                <a:latin typeface="Arial Narrow" pitchFamily="34" charset="0"/>
              </a:rPr>
              <a:t>MEMORY HIERARCHY CONTD.</a:t>
            </a:r>
            <a:endParaRPr lang="en-US" altLang="ko-KR" sz="3600" b="1" dirty="0">
              <a:solidFill>
                <a:srgbClr val="006600"/>
              </a:solidFill>
              <a:latin typeface="Arial Narrow" pitchFamily="34" charset="0"/>
            </a:endParaRPr>
          </a:p>
        </p:txBody>
      </p:sp>
      <p:sp>
        <p:nvSpPr>
          <p:cNvPr id="4" name="TextBox 3"/>
          <p:cNvSpPr txBox="1"/>
          <p:nvPr/>
        </p:nvSpPr>
        <p:spPr>
          <a:xfrm>
            <a:off x="152401" y="914400"/>
            <a:ext cx="8991599" cy="6093976"/>
          </a:xfrm>
          <a:prstGeom prst="rect">
            <a:avLst/>
          </a:prstGeom>
          <a:noFill/>
        </p:spPr>
        <p:txBody>
          <a:bodyPr wrap="square" rtlCol="0">
            <a:spAutoFit/>
          </a:bodyPr>
          <a:lstStyle/>
          <a:p>
            <a:pPr marL="342900" indent="-342900" algn="just">
              <a:lnSpc>
                <a:spcPct val="130000"/>
              </a:lnSpc>
              <a:buFont typeface="Arial" pitchFamily="34" charset="0"/>
              <a:buChar char="•"/>
            </a:pPr>
            <a:r>
              <a:rPr lang="en-US" sz="2000" dirty="0" smtClean="0">
                <a:solidFill>
                  <a:srgbClr val="C00000"/>
                </a:solidFill>
                <a:latin typeface="Arial Narrow" pitchFamily="34" charset="0"/>
              </a:rPr>
              <a:t>Main Memory </a:t>
            </a:r>
            <a:r>
              <a:rPr lang="en-US" sz="2000" dirty="0" smtClean="0">
                <a:latin typeface="Arial Narrow" pitchFamily="34" charset="0"/>
              </a:rPr>
              <a:t>is a memory unit that </a:t>
            </a:r>
            <a:r>
              <a:rPr lang="en-US" sz="2000" dirty="0" smtClean="0">
                <a:solidFill>
                  <a:srgbClr val="C00000"/>
                </a:solidFill>
                <a:latin typeface="Arial Narrow" pitchFamily="34" charset="0"/>
              </a:rPr>
              <a:t>communicates directly with the CPU</a:t>
            </a:r>
          </a:p>
          <a:p>
            <a:pPr marL="342900" indent="-342900" algn="just">
              <a:lnSpc>
                <a:spcPct val="130000"/>
              </a:lnSpc>
              <a:buFont typeface="Arial" pitchFamily="34" charset="0"/>
              <a:buChar char="•"/>
            </a:pPr>
            <a:r>
              <a:rPr lang="en-US" sz="2000" dirty="0" smtClean="0">
                <a:solidFill>
                  <a:srgbClr val="C00000"/>
                </a:solidFill>
                <a:latin typeface="Arial Narrow" pitchFamily="34" charset="0"/>
              </a:rPr>
              <a:t>Auxiliary  Memory </a:t>
            </a:r>
            <a:r>
              <a:rPr lang="en-US" sz="2000" dirty="0" smtClean="0">
                <a:latin typeface="Arial Narrow" pitchFamily="34" charset="0"/>
              </a:rPr>
              <a:t>are those memory devices that </a:t>
            </a:r>
            <a:r>
              <a:rPr lang="en-US" sz="2000" dirty="0" smtClean="0">
                <a:solidFill>
                  <a:srgbClr val="C00000"/>
                </a:solidFill>
                <a:latin typeface="Arial Narrow" pitchFamily="34" charset="0"/>
              </a:rPr>
              <a:t>provide backup storage</a:t>
            </a:r>
            <a:r>
              <a:rPr lang="en-US" sz="2000" dirty="0" smtClean="0">
                <a:latin typeface="Arial Narrow" pitchFamily="34" charset="0"/>
              </a:rPr>
              <a:t>. (EX) Magnetic discs and tapes. They are used for storing programs, large data files, etc.</a:t>
            </a:r>
          </a:p>
          <a:p>
            <a:pPr marL="342900" indent="-342900" algn="just">
              <a:lnSpc>
                <a:spcPct val="130000"/>
              </a:lnSpc>
              <a:buFont typeface="Arial" pitchFamily="34" charset="0"/>
              <a:buChar char="•"/>
            </a:pPr>
            <a:r>
              <a:rPr lang="en-US" sz="2000" dirty="0" smtClean="0">
                <a:latin typeface="Arial Narrow" pitchFamily="34" charset="0"/>
              </a:rPr>
              <a:t>Only </a:t>
            </a:r>
            <a:r>
              <a:rPr lang="en-US" sz="2000" dirty="0" smtClean="0">
                <a:solidFill>
                  <a:srgbClr val="C00000"/>
                </a:solidFill>
                <a:latin typeface="Arial Narrow" pitchFamily="34" charset="0"/>
              </a:rPr>
              <a:t>programs and data are stored in main memory</a:t>
            </a:r>
            <a:r>
              <a:rPr lang="en-US" sz="2000" dirty="0" smtClean="0">
                <a:latin typeface="Arial Narrow" pitchFamily="34" charset="0"/>
              </a:rPr>
              <a:t>. All </a:t>
            </a:r>
            <a:r>
              <a:rPr lang="en-US" sz="2000" dirty="0" smtClean="0">
                <a:solidFill>
                  <a:srgbClr val="C00000"/>
                </a:solidFill>
                <a:latin typeface="Arial Narrow" pitchFamily="34" charset="0"/>
              </a:rPr>
              <a:t>other information </a:t>
            </a:r>
            <a:r>
              <a:rPr lang="en-US" sz="2000" dirty="0" smtClean="0">
                <a:latin typeface="Arial Narrow" pitchFamily="34" charset="0"/>
              </a:rPr>
              <a:t>are stored in </a:t>
            </a:r>
            <a:r>
              <a:rPr lang="en-US" sz="2000" dirty="0" smtClean="0">
                <a:solidFill>
                  <a:srgbClr val="C00000"/>
                </a:solidFill>
                <a:latin typeface="Arial Narrow" pitchFamily="34" charset="0"/>
              </a:rPr>
              <a:t>auxiliary memory </a:t>
            </a:r>
            <a:r>
              <a:rPr lang="en-US" sz="2000" dirty="0" smtClean="0">
                <a:latin typeface="Arial Narrow" pitchFamily="34" charset="0"/>
              </a:rPr>
              <a:t>and they are transferred to main memory whenever required.</a:t>
            </a:r>
          </a:p>
          <a:p>
            <a:pPr marL="342900" indent="-342900" algn="just">
              <a:lnSpc>
                <a:spcPct val="130000"/>
              </a:lnSpc>
              <a:buFont typeface="Arial" pitchFamily="34" charset="0"/>
              <a:buChar char="•"/>
            </a:pPr>
            <a:r>
              <a:rPr lang="en-US" sz="2000" dirty="0" smtClean="0">
                <a:latin typeface="Arial Narrow" pitchFamily="34" charset="0"/>
              </a:rPr>
              <a:t>At the hierarchy, </a:t>
            </a:r>
            <a:r>
              <a:rPr lang="en-US" sz="2000" dirty="0" smtClean="0">
                <a:solidFill>
                  <a:srgbClr val="C00000"/>
                </a:solidFill>
                <a:latin typeface="Arial Narrow" pitchFamily="34" charset="0"/>
              </a:rPr>
              <a:t>magnetic tapes that are slow </a:t>
            </a:r>
            <a:r>
              <a:rPr lang="en-US" sz="2000" dirty="0" smtClean="0">
                <a:latin typeface="Arial Narrow" pitchFamily="34" charset="0"/>
              </a:rPr>
              <a:t>are used to store removable files.</a:t>
            </a:r>
          </a:p>
          <a:p>
            <a:pPr marL="342900" indent="-342900" algn="just">
              <a:lnSpc>
                <a:spcPct val="130000"/>
              </a:lnSpc>
              <a:buFont typeface="Arial" pitchFamily="34" charset="0"/>
              <a:buChar char="•"/>
            </a:pPr>
            <a:r>
              <a:rPr lang="en-US" sz="2000" dirty="0" smtClean="0">
                <a:latin typeface="Arial Narrow" pitchFamily="34" charset="0"/>
              </a:rPr>
              <a:t>Main memory occupies the central  position being able to communicate directly with the CPU and with auxiliary memory through an I/0 Processor.</a:t>
            </a:r>
          </a:p>
          <a:p>
            <a:pPr marL="342900" indent="-342900" algn="just">
              <a:lnSpc>
                <a:spcPct val="130000"/>
              </a:lnSpc>
              <a:buFont typeface="Arial" pitchFamily="34" charset="0"/>
              <a:buChar char="•"/>
            </a:pPr>
            <a:r>
              <a:rPr lang="en-US" sz="2000" dirty="0" smtClean="0">
                <a:solidFill>
                  <a:srgbClr val="C00000"/>
                </a:solidFill>
                <a:latin typeface="Arial Narrow" pitchFamily="34" charset="0"/>
              </a:rPr>
              <a:t>Cache memory is a very special very high speed memory used to increase the speed of processing by making current programs and data available to the CPU at a rapid rate</a:t>
            </a:r>
          </a:p>
          <a:p>
            <a:pPr marL="342900" indent="-342900" algn="just">
              <a:lnSpc>
                <a:spcPct val="130000"/>
              </a:lnSpc>
              <a:buFont typeface="Arial" pitchFamily="34" charset="0"/>
              <a:buChar char="•"/>
            </a:pPr>
            <a:r>
              <a:rPr lang="en-US" sz="2000" dirty="0" smtClean="0">
                <a:latin typeface="Arial Narrow" pitchFamily="34" charset="0"/>
              </a:rPr>
              <a:t>Cache memory is employed in a computer system </a:t>
            </a:r>
            <a:r>
              <a:rPr lang="en-US" sz="2000" dirty="0" smtClean="0">
                <a:solidFill>
                  <a:srgbClr val="C00000"/>
                </a:solidFill>
                <a:latin typeface="Arial Narrow" pitchFamily="34" charset="0"/>
              </a:rPr>
              <a:t>to compensate the speed differential between main memory access time and processor logic</a:t>
            </a:r>
            <a:r>
              <a:rPr lang="en-US" sz="2000" dirty="0" smtClean="0">
                <a:latin typeface="Arial Narrow" pitchFamily="34" charset="0"/>
              </a:rPr>
              <a:t>.</a:t>
            </a:r>
          </a:p>
          <a:p>
            <a:pPr marL="342900" indent="-342900" algn="just">
              <a:lnSpc>
                <a:spcPct val="130000"/>
              </a:lnSpc>
              <a:buFont typeface="Arial" pitchFamily="34" charset="0"/>
              <a:buChar char="•"/>
            </a:pPr>
            <a:r>
              <a:rPr lang="en-US" sz="2000" dirty="0" smtClean="0">
                <a:latin typeface="Arial Narrow" pitchFamily="34" charset="0"/>
              </a:rPr>
              <a:t>CPU logic is quite faster than main memory, so in order to </a:t>
            </a:r>
            <a:r>
              <a:rPr lang="en-US" sz="2000" dirty="0" smtClean="0">
                <a:solidFill>
                  <a:srgbClr val="C00000"/>
                </a:solidFill>
                <a:latin typeface="Arial Narrow" pitchFamily="34" charset="0"/>
              </a:rPr>
              <a:t>compensate for mismatch </a:t>
            </a:r>
            <a:r>
              <a:rPr lang="en-US" sz="2000" dirty="0" smtClean="0">
                <a:latin typeface="Arial Narrow" pitchFamily="34" charset="0"/>
              </a:rPr>
              <a:t>in operating speeds, it is to employ an extremely fast, </a:t>
            </a:r>
            <a:r>
              <a:rPr lang="en-US" sz="2000" dirty="0" smtClean="0">
                <a:solidFill>
                  <a:srgbClr val="C00000"/>
                </a:solidFill>
                <a:latin typeface="Arial Narrow" pitchFamily="34" charset="0"/>
              </a:rPr>
              <a:t>small cache between the CPU and main memory. </a:t>
            </a:r>
            <a:endParaRPr lang="en-US" sz="2000" dirty="0">
              <a:solidFill>
                <a:srgbClr val="C00000"/>
              </a:solidFill>
              <a:latin typeface="Arial Narrow" pitchFamily="34" charset="0"/>
            </a:endParaRPr>
          </a:p>
        </p:txBody>
      </p:sp>
    </p:spTree>
    <p:extLst>
      <p:ext uri="{BB962C8B-B14F-4D97-AF65-F5344CB8AC3E}">
        <p14:creationId xmlns:p14="http://schemas.microsoft.com/office/powerpoint/2010/main" val="3954822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1106</TotalTime>
  <Words>7744</Words>
  <Application>Microsoft Office PowerPoint</Application>
  <PresentationFormat>On-screen Show (4:3)</PresentationFormat>
  <Paragraphs>753</Paragraphs>
  <Slides>79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81" baseType="lpstr">
      <vt:lpstr>Office Theme</vt:lpstr>
      <vt:lpstr>Clip</vt:lpstr>
      <vt:lpstr>SCSA1402-COMPUTER ARCHITECTURE AND 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MAGNETIC STORAGE</vt:lpstr>
      <vt:lpstr>PowerPoint Presentation</vt:lpstr>
      <vt:lpstr>PowerPoint Presentation</vt:lpstr>
      <vt:lpstr>PowerPoint Presentation</vt:lpstr>
      <vt:lpstr>MAGNETIC TAPE</vt:lpstr>
      <vt:lpstr>MAGNETIC DISKS</vt:lpstr>
      <vt:lpstr>MAGNETIC DISKS CONTD.</vt:lpstr>
      <vt:lpstr>PowerPoint Presentation</vt:lpstr>
      <vt:lpstr>PowerPoint Presentation</vt:lpstr>
      <vt:lpstr>PowerPoint Presentation</vt:lpstr>
      <vt:lpstr>SPEED/ ACCESS TIME</vt:lpstr>
      <vt:lpstr>PowerPoint Presentation</vt:lpstr>
      <vt:lpstr>MAIN MEMORY</vt:lpstr>
      <vt:lpstr>RAM</vt:lpstr>
      <vt:lpstr>ROM</vt:lpstr>
      <vt:lpstr>BOOTSTRAP LOADER</vt:lpstr>
      <vt:lpstr>RAM AND ROM CHIPS </vt:lpstr>
      <vt:lpstr>TYPICAL RAM CHIP: </vt:lpstr>
      <vt:lpstr>PowerPoint Presentation</vt:lpstr>
      <vt:lpstr>MEMORY ADDRESS MAP</vt:lpstr>
      <vt:lpstr>PowerPoint Presentation</vt:lpstr>
      <vt:lpstr>PowerPoint Presentation</vt:lpstr>
      <vt:lpstr>PowerPoint Presentation</vt:lpstr>
      <vt:lpstr>CONNECTION  OF  MEMORY  TO  CPU</vt:lpstr>
      <vt:lpstr>ASSOCIATIVE MEMORY</vt:lpstr>
      <vt:lpstr>PowerPoint Presentation</vt:lpstr>
      <vt:lpstr>BLOCK DIAGRAM OF ASSOCIATIVE MEMORY</vt:lpstr>
      <vt:lpstr>BLOCK DIAGRAM OF ASSOCIATIVE MEMORY CONTD.</vt:lpstr>
      <vt:lpstr>PowerPoint Presentation</vt:lpstr>
      <vt:lpstr>ONE CELL OF ASSOCIATIVE MEMORY</vt:lpstr>
      <vt:lpstr>MATCH LOGIC</vt:lpstr>
      <vt:lpstr>MATCH LOGIC CONTD.</vt:lpstr>
      <vt:lpstr>PowerPoint Presentation</vt:lpstr>
      <vt:lpstr>MATCH LOGIC FOR ONE WORD OF ASSOCIATIVE MEMORY</vt:lpstr>
      <vt:lpstr>PowerPoint Presentation</vt:lpstr>
      <vt:lpstr>CACHE MEMORY</vt:lpstr>
      <vt:lpstr>PowerPoint Presentation</vt:lpstr>
      <vt:lpstr>HIT AND MISS</vt:lpstr>
      <vt:lpstr>MAPPING</vt:lpstr>
      <vt:lpstr>EXAMPLE OF CACHE MEMORY</vt:lpstr>
      <vt:lpstr>ASSOCIATIVE MAPPING</vt:lpstr>
      <vt:lpstr>ASSOCIATIVE MAPPING CONTD.</vt:lpstr>
      <vt:lpstr>DIRECT MAPPING</vt:lpstr>
      <vt:lpstr>DIRECT MAPPING CONTD.</vt:lpstr>
      <vt:lpstr>DIRECT MAPPING CACHE ORGANIZATION</vt:lpstr>
      <vt:lpstr>DIRECT MAPPING WITH BLOCK SIZE 8</vt:lpstr>
      <vt:lpstr>Set-Associative Mapping</vt:lpstr>
      <vt:lpstr>PowerPoint Presentation</vt:lpstr>
      <vt:lpstr>PowerPoint Presentation</vt:lpstr>
      <vt:lpstr>Writing into Cache</vt:lpstr>
      <vt:lpstr>Virtual Memory</vt:lpstr>
      <vt:lpstr>Address Space and Memory Space</vt:lpstr>
      <vt:lpstr>PowerPoint Presentation</vt:lpstr>
      <vt:lpstr>PowerPoint Presentation</vt:lpstr>
      <vt:lpstr>A table is then needed, as shown in Fig. 12-17, to map a virtual address of 20 bits to a physical address of 15 bits. The mapping is a dynamic operation,which means that every address is translated immediately as a word is referenced by CPU.</vt:lpstr>
      <vt:lpstr>Address Mapping Using Pages</vt:lpstr>
      <vt:lpstr>PowerPoint Presentation</vt:lpstr>
      <vt:lpstr>PowerPoint Presentation</vt:lpstr>
      <vt:lpstr>PowerPoint Presentation</vt:lpstr>
      <vt:lpstr>PowerPoint Presentation</vt:lpstr>
      <vt:lpstr>Associative Memory Page Table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SCSA1402-COMPUTER ARCHITECTURE AND ORGANIZATION</dc:title>
  <dc:creator>emi</dc:creator>
  <cp:lastModifiedBy>HP</cp:lastModifiedBy>
  <cp:revision>103</cp:revision>
  <dcterms:created xsi:type="dcterms:W3CDTF">2021-04-22T13:54:45Z</dcterms:created>
  <dcterms:modified xsi:type="dcterms:W3CDTF">2021-05-05T16:41:16Z</dcterms:modified>
</cp:coreProperties>
</file>