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58" r:id="rId3"/>
    <p:sldId id="259" r:id="rId4"/>
    <p:sldId id="260" r:id="rId5"/>
    <p:sldId id="321" r:id="rId6"/>
    <p:sldId id="263" r:id="rId7"/>
    <p:sldId id="264" r:id="rId8"/>
    <p:sldId id="385" r:id="rId9"/>
    <p:sldId id="386" r:id="rId10"/>
    <p:sldId id="387" r:id="rId11"/>
    <p:sldId id="388" r:id="rId12"/>
    <p:sldId id="389" r:id="rId13"/>
    <p:sldId id="390" r:id="rId14"/>
    <p:sldId id="391" r:id="rId15"/>
    <p:sldId id="392" r:id="rId16"/>
    <p:sldId id="393" r:id="rId17"/>
    <p:sldId id="394" r:id="rId18"/>
    <p:sldId id="395" r:id="rId19"/>
    <p:sldId id="397" r:id="rId20"/>
    <p:sldId id="398" r:id="rId21"/>
    <p:sldId id="399" r:id="rId22"/>
    <p:sldId id="400" r:id="rId23"/>
    <p:sldId id="401" r:id="rId24"/>
    <p:sldId id="402" r:id="rId25"/>
    <p:sldId id="403" r:id="rId26"/>
    <p:sldId id="405" r:id="rId27"/>
    <p:sldId id="410" r:id="rId28"/>
    <p:sldId id="406" r:id="rId29"/>
    <p:sldId id="407" r:id="rId30"/>
    <p:sldId id="408" r:id="rId31"/>
    <p:sldId id="426" r:id="rId32"/>
    <p:sldId id="427" r:id="rId33"/>
    <p:sldId id="411" r:id="rId34"/>
    <p:sldId id="412" r:id="rId35"/>
    <p:sldId id="413" r:id="rId36"/>
    <p:sldId id="414" r:id="rId37"/>
    <p:sldId id="415" r:id="rId38"/>
    <p:sldId id="416" r:id="rId39"/>
    <p:sldId id="417" r:id="rId40"/>
    <p:sldId id="418" r:id="rId41"/>
    <p:sldId id="419" r:id="rId42"/>
    <p:sldId id="420" r:id="rId43"/>
    <p:sldId id="421" r:id="rId44"/>
    <p:sldId id="423" r:id="rId45"/>
    <p:sldId id="422" r:id="rId46"/>
    <p:sldId id="428" r:id="rId47"/>
    <p:sldId id="424" r:id="rId48"/>
    <p:sldId id="425" r:id="rId49"/>
    <p:sldId id="409" r:id="rId50"/>
    <p:sldId id="429" r:id="rId51"/>
    <p:sldId id="430" r:id="rId52"/>
    <p:sldId id="431" r:id="rId53"/>
    <p:sldId id="432" r:id="rId54"/>
    <p:sldId id="433" r:id="rId55"/>
    <p:sldId id="434" r:id="rId56"/>
    <p:sldId id="436" r:id="rId57"/>
    <p:sldId id="435" r:id="rId58"/>
    <p:sldId id="437" r:id="rId59"/>
    <p:sldId id="438" r:id="rId60"/>
    <p:sldId id="439" r:id="rId61"/>
    <p:sldId id="440" r:id="rId62"/>
    <p:sldId id="441" r:id="rId63"/>
    <p:sldId id="443" r:id="rId64"/>
    <p:sldId id="442" r:id="rId65"/>
    <p:sldId id="444" r:id="rId66"/>
    <p:sldId id="445" r:id="rId67"/>
    <p:sldId id="446" r:id="rId68"/>
    <p:sldId id="452" r:id="rId69"/>
    <p:sldId id="447" r:id="rId70"/>
    <p:sldId id="448" r:id="rId71"/>
    <p:sldId id="449" r:id="rId72"/>
    <p:sldId id="450" r:id="rId73"/>
    <p:sldId id="45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B1F17A-1394-4FF9-ACF1-D980DD07DD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69814-9D1C-46FB-84A1-58B8F70D85E2}" type="datetimeFigureOut">
              <a:rPr lang="en-IN" smtClean="0"/>
              <a:t>20-02-2021</a:t>
            </a:fld>
            <a:endParaRPr lang="en-IN"/>
          </a:p>
        </p:txBody>
      </p:sp>
      <p:sp>
        <p:nvSpPr>
          <p:cNvPr id="4" name="Footer Placeholder 3">
            <a:extLst>
              <a:ext uri="{FF2B5EF4-FFF2-40B4-BE49-F238E27FC236}">
                <a16:creationId xmlns:a16="http://schemas.microsoft.com/office/drawing/2014/main" id="{CCC5148F-F45F-4034-B6E2-805D613DD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52B5C1-748D-4882-A0F3-18D811589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373BF-A434-4122-83A4-589DAD257E70}" type="slidenum">
              <a:rPr lang="en-IN" smtClean="0"/>
              <a:t>‹#›</a:t>
            </a:fld>
            <a:endParaRPr lang="en-IN"/>
          </a:p>
        </p:txBody>
      </p:sp>
    </p:spTree>
    <p:extLst>
      <p:ext uri="{BB962C8B-B14F-4D97-AF65-F5344CB8AC3E}">
        <p14:creationId xmlns:p14="http://schemas.microsoft.com/office/powerpoint/2010/main" val="313731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01713-5382-4FB2-8087-C721400F8574}" type="datetimeFigureOut">
              <a:rPr lang="en-IN" smtClean="0"/>
              <a:t>20-02-2021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C5883-FB1E-46E2-8DF9-6DE3BF8E3FF1}" type="slidenum">
              <a:rPr lang="en-IN" smtClean="0"/>
              <a:t>‹#›</a:t>
            </a:fld>
            <a:endParaRPr lang="en-IN"/>
          </a:p>
        </p:txBody>
      </p:sp>
    </p:spTree>
    <p:extLst>
      <p:ext uri="{BB962C8B-B14F-4D97-AF65-F5344CB8AC3E}">
        <p14:creationId xmlns:p14="http://schemas.microsoft.com/office/powerpoint/2010/main" val="2760323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16464E5E-578F-4452-A219-F7CF2ADA1775}" type="datetime1">
              <a:rPr lang="en-IN" smtClean="0"/>
              <a:t>20-02-2021</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r>
              <a:rPr lang="en-US"/>
              <a:t>SCSA1403 DAA-Unit I</a:t>
            </a:r>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3229249" y="0"/>
            <a:ext cx="5581650"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516412" y="20356"/>
            <a:ext cx="134192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9038940" y="50800"/>
            <a:ext cx="1386776" cy="1400175"/>
          </a:xfrm>
          <a:prstGeom prst="rect">
            <a:avLst/>
          </a:prstGeom>
        </p:spPr>
      </p:pic>
    </p:spTree>
    <p:extLst>
      <p:ext uri="{BB962C8B-B14F-4D97-AF65-F5344CB8AC3E}">
        <p14:creationId xmlns:p14="http://schemas.microsoft.com/office/powerpoint/2010/main" val="673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6CA0CA3E-0C72-4E1E-8724-65B7C07FEE60}" type="datetime1">
              <a:rPr lang="en-IN" smtClean="0"/>
              <a:t>20-02-2021</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r>
              <a:rPr lang="en-US"/>
              <a:t>SCSA1403 DAA-Unit I</a:t>
            </a:r>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9738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74CFC129-BD2F-45D1-81D5-74C6E4D7653E}" type="datetime1">
              <a:rPr lang="en-IN" smtClean="0"/>
              <a:t>20-02-2021</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r>
              <a:rPr lang="en-US"/>
              <a:t>SCSA1403 DAA-Unit I</a:t>
            </a:r>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45755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7F05B629-4629-44D4-8FA1-1D43E5C6098C}" type="datetime1">
              <a:rPr lang="en-IN" smtClean="0"/>
              <a:t>20-02-2021</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r>
              <a:rPr lang="en-US"/>
              <a:t>SCSA1403 DAA-Unit I</a:t>
            </a:r>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34645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A5E47204-BC97-4601-A468-EAF1F357329F}" type="datetime1">
              <a:rPr lang="en-IN" smtClean="0"/>
              <a:t>20-02-2021</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r>
              <a:rPr lang="en-US"/>
              <a:t>SCSA1403 DAA-Unit I</a:t>
            </a:r>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88621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87AAE630-AB89-4507-A7C1-3996160DE9E7}" type="datetime1">
              <a:rPr lang="en-IN" smtClean="0"/>
              <a:t>20-02-2021</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r>
              <a:rPr lang="en-US"/>
              <a:t>SCSA1403 DAA-Unit I</a:t>
            </a:r>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1440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4BBB0410-7BEB-4B26-ACE5-7E9FE4A21CC9}" type="datetime1">
              <a:rPr lang="en-IN" smtClean="0"/>
              <a:t>20-02-2021</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r>
              <a:rPr lang="en-US"/>
              <a:t>SCSA1403 DAA-Unit I</a:t>
            </a:r>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51708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605488E2-7EBC-421E-90F9-029DE5B72693}" type="datetime1">
              <a:rPr lang="en-IN" smtClean="0"/>
              <a:t>20-02-2021</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r>
              <a:rPr lang="en-US"/>
              <a:t>SCSA1403 DAA-Unit I</a:t>
            </a:r>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6555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E2497CC7-5352-47E9-BA71-C2B1FC332039}" type="datetime1">
              <a:rPr lang="en-IN" smtClean="0"/>
              <a:t>20-02-2021</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r>
              <a:rPr lang="en-US"/>
              <a:t>SCSA1403 DAA-Unit I</a:t>
            </a:r>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40000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73FDCB93-6D72-436F-A558-90D72637811C}" type="datetime1">
              <a:rPr lang="en-IN" smtClean="0"/>
              <a:t>20-02-2021</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r>
              <a:rPr lang="en-US"/>
              <a:t>SCSA1403 DAA-Unit I</a:t>
            </a:r>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73816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FE13BB06-5DED-4CA9-841B-09DA7B46BAB1}" type="datetime1">
              <a:rPr lang="en-IN" smtClean="0"/>
              <a:t>20-02-2021</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r>
              <a:rPr lang="en-US"/>
              <a:t>SCSA1403 DAA-Unit I</a:t>
            </a:r>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081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08E5A-8FA6-4B16-AFD4-AD3E7D2CD76C}" type="datetime1">
              <a:rPr lang="en-IN" smtClean="0"/>
              <a:t>20-02-2021</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SCSA1403 DAA-Unit I</a:t>
            </a:r>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91993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BE2-8210-4D49-9381-A88CEE440033}"/>
              </a:ext>
            </a:extLst>
          </p:cNvPr>
          <p:cNvSpPr>
            <a:spLocks noGrp="1"/>
          </p:cNvSpPr>
          <p:nvPr>
            <p:ph type="ctrTitle"/>
          </p:nvPr>
        </p:nvSpPr>
        <p:spPr>
          <a:xfrm>
            <a:off x="1524000" y="3708262"/>
            <a:ext cx="9144000" cy="2387600"/>
          </a:xfrm>
        </p:spPr>
        <p:txBody>
          <a:bodyPr>
            <a:noAutofit/>
          </a:bodyPr>
          <a:lstStyle/>
          <a:p>
            <a:pPr algn="ctr"/>
            <a:br>
              <a:rPr lang="en-IN" sz="4400" b="1" dirty="0"/>
            </a:br>
            <a:br>
              <a:rPr lang="en-IN" sz="4400" b="1" dirty="0"/>
            </a:br>
            <a:br>
              <a:rPr lang="en-IN" sz="4400" b="1" dirty="0"/>
            </a:br>
            <a:br>
              <a:rPr lang="en-IN" sz="4400" b="1" dirty="0"/>
            </a:br>
            <a:br>
              <a:rPr lang="en-IN" sz="4400" b="1" dirty="0"/>
            </a:br>
            <a:r>
              <a:rPr lang="en-IN" sz="4400" b="1" dirty="0"/>
              <a:t>Subject Code: SCSA1403 </a:t>
            </a:r>
            <a:br>
              <a:rPr lang="en-IN" sz="4400" b="1" dirty="0"/>
            </a:br>
            <a:r>
              <a:rPr lang="en-IN" sz="4400" b="1" dirty="0"/>
              <a:t>Subject Name: Design and Analysis of Algorithms</a:t>
            </a:r>
            <a:br>
              <a:rPr lang="en-IN" sz="4400" b="1" dirty="0"/>
            </a:br>
            <a:r>
              <a:rPr lang="en-IN" sz="4400" b="1" dirty="0"/>
              <a:t>UNIT I</a:t>
            </a:r>
            <a:br>
              <a:rPr lang="en-IN" sz="4400" b="1" dirty="0"/>
            </a:br>
            <a:br>
              <a:rPr lang="en-IN" sz="4400" dirty="0"/>
            </a:br>
            <a:r>
              <a:rPr lang="en-IN" sz="4400" b="1" dirty="0"/>
              <a:t>Faculty Name: </a:t>
            </a:r>
            <a:r>
              <a:rPr lang="en-IN" sz="4400" b="1" dirty="0" err="1"/>
              <a:t>Dr.</a:t>
            </a:r>
            <a:r>
              <a:rPr lang="en-IN" sz="4400" b="1" dirty="0"/>
              <a:t> P. AJITHA</a:t>
            </a:r>
            <a:br>
              <a:rPr lang="en-IN" sz="4400" b="1" dirty="0"/>
            </a:br>
            <a:endParaRPr lang="en-IN" sz="4400" dirty="0"/>
          </a:p>
        </p:txBody>
      </p:sp>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Date Placeholder 3">
            <a:extLst>
              <a:ext uri="{FF2B5EF4-FFF2-40B4-BE49-F238E27FC236}">
                <a16:creationId xmlns:a16="http://schemas.microsoft.com/office/drawing/2014/main" id="{DE4603CB-2C8A-48BB-B566-2FDCE3BC894E}"/>
              </a:ext>
            </a:extLst>
          </p:cNvPr>
          <p:cNvSpPr>
            <a:spLocks noGrp="1"/>
          </p:cNvSpPr>
          <p:nvPr>
            <p:ph type="dt" sz="half" idx="10"/>
          </p:nvPr>
        </p:nvSpPr>
        <p:spPr/>
        <p:txBody>
          <a:bodyPr/>
          <a:lstStyle/>
          <a:p>
            <a:fld id="{7EBE43DC-282B-4EF0-ABC9-34ECFA5FCF44}" type="datetime1">
              <a:rPr lang="en-IN" smtClean="0"/>
              <a:t>20-02-2021</a:t>
            </a:fld>
            <a:endParaRPr lang="en-IN"/>
          </a:p>
        </p:txBody>
      </p:sp>
      <p:sp>
        <p:nvSpPr>
          <p:cNvPr id="5" name="Footer Placeholder 4">
            <a:extLst>
              <a:ext uri="{FF2B5EF4-FFF2-40B4-BE49-F238E27FC236}">
                <a16:creationId xmlns:a16="http://schemas.microsoft.com/office/drawing/2014/main" id="{0BF6E1E4-C863-41F8-BE7C-A93E81107932}"/>
              </a:ext>
            </a:extLst>
          </p:cNvPr>
          <p:cNvSpPr>
            <a:spLocks noGrp="1"/>
          </p:cNvSpPr>
          <p:nvPr>
            <p:ph type="ftr" sz="quarter" idx="11"/>
          </p:nvPr>
        </p:nvSpPr>
        <p:spPr/>
        <p:txBody>
          <a:bodyPr/>
          <a:lstStyle/>
          <a:p>
            <a:r>
              <a:rPr lang="en-US"/>
              <a:t>SCSA1403 DAA-Unit I</a:t>
            </a:r>
            <a:endParaRPr lang="en-IN" dirty="0"/>
          </a:p>
        </p:txBody>
      </p:sp>
      <p:sp>
        <p:nvSpPr>
          <p:cNvPr id="6" name="Slide Number Placeholder 5">
            <a:extLst>
              <a:ext uri="{FF2B5EF4-FFF2-40B4-BE49-F238E27FC236}">
                <a16:creationId xmlns:a16="http://schemas.microsoft.com/office/drawing/2014/main" id="{90DA9A70-C579-4621-AEF8-5693B168D4F8}"/>
              </a:ext>
            </a:extLst>
          </p:cNvPr>
          <p:cNvSpPr>
            <a:spLocks noGrp="1"/>
          </p:cNvSpPr>
          <p:nvPr>
            <p:ph type="sldNum" sz="quarter" idx="12"/>
          </p:nvPr>
        </p:nvSpPr>
        <p:spPr/>
        <p:txBody>
          <a:bodyPr/>
          <a:lstStyle/>
          <a:p>
            <a:fld id="{C47D4F2A-FF3F-4D76-897B-B2071BBC9AF3}" type="slidenum">
              <a:rPr lang="en-IN" smtClean="0"/>
              <a:t>1</a:t>
            </a:fld>
            <a:endParaRPr lang="en-IN"/>
          </a:p>
        </p:txBody>
      </p:sp>
    </p:spTree>
    <p:extLst>
      <p:ext uri="{BB962C8B-B14F-4D97-AF65-F5344CB8AC3E}">
        <p14:creationId xmlns:p14="http://schemas.microsoft.com/office/powerpoint/2010/main" val="28049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33965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Advantages of Algorithms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n-US" sz="2000" b="1" dirty="0">
                <a:solidFill>
                  <a:srgbClr val="000000"/>
                </a:solidFill>
                <a:effectLst/>
              </a:rPr>
              <a:t>Effective Communication:</a:t>
            </a:r>
            <a:r>
              <a:rPr lang="en-US" sz="2000" b="0" dirty="0">
                <a:solidFill>
                  <a:srgbClr val="000000"/>
                </a:solidFill>
                <a:effectLst/>
              </a:rPr>
              <a:t> Since it is written in a natural language like English, it becomes easy to understand the step-by-step delineation of a solution to any particular problem.</a:t>
            </a:r>
          </a:p>
          <a:p>
            <a:pPr marL="800100" lvl="1" indent="-342900">
              <a:buFont typeface="Wingdings" panose="05000000000000000000" pitchFamily="2" charset="2"/>
              <a:buChar char="Ø"/>
            </a:pPr>
            <a:r>
              <a:rPr lang="en-US" sz="2000" b="1" dirty="0">
                <a:solidFill>
                  <a:srgbClr val="000000"/>
                </a:solidFill>
                <a:effectLst/>
              </a:rPr>
              <a:t>Easy Debugging:</a:t>
            </a:r>
            <a:r>
              <a:rPr lang="en-US" sz="2000" b="0" dirty="0">
                <a:solidFill>
                  <a:srgbClr val="000000"/>
                </a:solidFill>
                <a:effectLst/>
              </a:rPr>
              <a:t> A well-designed algorithm facilitates easy debugging to detect the logical errors that occurred inside the program.</a:t>
            </a:r>
          </a:p>
          <a:p>
            <a:pPr marL="800100" lvl="1" indent="-342900">
              <a:buFont typeface="Wingdings" panose="05000000000000000000" pitchFamily="2" charset="2"/>
              <a:buChar char="Ø"/>
            </a:pPr>
            <a:r>
              <a:rPr lang="en-US" sz="2000" b="1" dirty="0">
                <a:solidFill>
                  <a:srgbClr val="000000"/>
                </a:solidFill>
                <a:effectLst/>
              </a:rPr>
              <a:t>Easy and Efficient Coding:</a:t>
            </a:r>
            <a:r>
              <a:rPr lang="en-US" sz="2000" b="0" dirty="0">
                <a:solidFill>
                  <a:srgbClr val="000000"/>
                </a:solidFill>
                <a:effectLst/>
              </a:rPr>
              <a:t> An algorithm is nothing but a blueprint of a program that helps develop a program.</a:t>
            </a:r>
          </a:p>
          <a:p>
            <a:pPr marL="800100" lvl="1" indent="-342900">
              <a:buFont typeface="Wingdings" panose="05000000000000000000" pitchFamily="2" charset="2"/>
              <a:buChar char="Ø"/>
            </a:pPr>
            <a:r>
              <a:rPr lang="en-US" sz="2000" b="1" dirty="0">
                <a:solidFill>
                  <a:srgbClr val="000000"/>
                </a:solidFill>
                <a:effectLst/>
              </a:rPr>
              <a:t>Independent of Programming Language:</a:t>
            </a:r>
            <a:r>
              <a:rPr lang="en-US" sz="2000" b="0" dirty="0">
                <a:solidFill>
                  <a:srgbClr val="000000"/>
                </a:solidFill>
                <a:effectLst/>
              </a:rPr>
              <a:t> Since it is a language-independent, it can be easily coded by incorporating any high-level language</a:t>
            </a:r>
            <a:r>
              <a:rPr lang="en-US" sz="2000" b="0" dirty="0">
                <a:solidFill>
                  <a:srgbClr val="000000"/>
                </a:solidFill>
                <a:effectLst/>
                <a:latin typeface="verdana" panose="020B060403050404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38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24929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Disadvantages of Algorithms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n-US" sz="2000" b="0" dirty="0">
                <a:solidFill>
                  <a:srgbClr val="000000"/>
                </a:solidFill>
                <a:effectLst/>
              </a:rPr>
              <a:t>Developing algorithms for complex problems would be time-consuming and difficult to understand.</a:t>
            </a:r>
          </a:p>
          <a:p>
            <a:pPr marL="800100" lvl="1" indent="-342900">
              <a:buFont typeface="Wingdings" panose="05000000000000000000" pitchFamily="2" charset="2"/>
              <a:buChar char="Ø"/>
            </a:pPr>
            <a:r>
              <a:rPr lang="en-US" sz="2000" b="0" dirty="0">
                <a:solidFill>
                  <a:srgbClr val="000000"/>
                </a:solidFill>
                <a:effectLst/>
              </a:rPr>
              <a:t>It is a challenging task to understand complex logic through algorithms.</a:t>
            </a:r>
          </a:p>
          <a:p>
            <a:pPr marL="800100" lvl="1" indent="-342900" algn="just">
              <a:buFont typeface="Wingdings" panose="05000000000000000000" pitchFamily="2" charset="2"/>
              <a:buChar char="Ø"/>
            </a:pPr>
            <a:endParaRPr kumimoji="0" lang="en-IN" sz="2000" b="1" i="0" u="sng" strike="noStrike" kern="1200" cap="none" spc="0" normalizeH="0" baseline="0" noProof="0" dirty="0">
              <a:ln>
                <a:noFill/>
              </a:ln>
              <a:solidFill>
                <a:srgbClr val="0070C0"/>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05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40120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u="sng" dirty="0">
                <a:solidFill>
                  <a:srgbClr val="0070C0"/>
                </a:solidFill>
                <a:latin typeface="Calibri" panose="020F0502020204030204"/>
              </a:rPr>
              <a:t>Problem: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Calibri" panose="020F0502020204030204"/>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Calibri" panose="020F0502020204030204"/>
              </a:rPr>
              <a:t>	Suppose there are 60 students in the class. How will you calculate the number of absentees in the class?</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algn="just"/>
            <a:r>
              <a:rPr lang="en-US" sz="2400" b="1" u="sng" dirty="0">
                <a:solidFill>
                  <a:srgbClr val="0070C0"/>
                </a:solidFill>
                <a:latin typeface="Calibri" panose="020F0502020204030204"/>
              </a:rPr>
              <a:t>Algorithm:</a:t>
            </a:r>
          </a:p>
          <a:p>
            <a:pPr algn="just"/>
            <a:endParaRPr lang="en-US" sz="2400" b="1" u="sng" dirty="0">
              <a:solidFill>
                <a:srgbClr val="0070C0"/>
              </a:solidFill>
              <a:latin typeface="Calibri" panose="020F0502020204030204"/>
            </a:endParaRPr>
          </a:p>
          <a:p>
            <a:pPr lvl="1">
              <a:buFont typeface="+mj-lt"/>
              <a:buAutoNum type="arabicPeriod"/>
            </a:pPr>
            <a:r>
              <a:rPr lang="en-US" sz="2000" b="0" i="0" dirty="0">
                <a:solidFill>
                  <a:srgbClr val="000000"/>
                </a:solidFill>
                <a:effectLst/>
              </a:rPr>
              <a:t>Initialize a variable called as </a:t>
            </a:r>
            <a:r>
              <a:rPr lang="en-US" sz="2000" b="1" i="0" dirty="0">
                <a:solidFill>
                  <a:srgbClr val="000000"/>
                </a:solidFill>
                <a:effectLst/>
              </a:rPr>
              <a:t>Count</a:t>
            </a:r>
            <a:r>
              <a:rPr lang="en-US" sz="2000" b="0" i="0" dirty="0">
                <a:solidFill>
                  <a:srgbClr val="000000"/>
                </a:solidFill>
                <a:effectLst/>
              </a:rPr>
              <a:t> to zero, </a:t>
            </a:r>
            <a:r>
              <a:rPr lang="en-US" sz="2000" b="1" i="0" dirty="0">
                <a:solidFill>
                  <a:srgbClr val="000000"/>
                </a:solidFill>
                <a:effectLst/>
              </a:rPr>
              <a:t>absent</a:t>
            </a:r>
            <a:r>
              <a:rPr lang="en-US" sz="2000" b="0" i="0" dirty="0">
                <a:solidFill>
                  <a:srgbClr val="000000"/>
                </a:solidFill>
                <a:effectLst/>
              </a:rPr>
              <a:t> to zero, </a:t>
            </a:r>
            <a:r>
              <a:rPr lang="en-US" sz="2000" b="1" i="0" dirty="0">
                <a:solidFill>
                  <a:srgbClr val="000000"/>
                </a:solidFill>
                <a:effectLst/>
              </a:rPr>
              <a:t>total</a:t>
            </a:r>
            <a:r>
              <a:rPr lang="en-US" sz="2000" b="0" i="0" dirty="0">
                <a:solidFill>
                  <a:srgbClr val="000000"/>
                </a:solidFill>
                <a:effectLst/>
              </a:rPr>
              <a:t> to 60</a:t>
            </a:r>
          </a:p>
          <a:p>
            <a:pPr lvl="1">
              <a:buFont typeface="+mj-lt"/>
              <a:buAutoNum type="arabicPeriod"/>
            </a:pPr>
            <a:r>
              <a:rPr lang="en-US" sz="2000" b="0" i="0" dirty="0">
                <a:solidFill>
                  <a:srgbClr val="000000"/>
                </a:solidFill>
                <a:effectLst/>
              </a:rPr>
              <a:t>FOR EACH Student PRESENT DO the following:</a:t>
            </a:r>
            <a:br>
              <a:rPr lang="en-US" sz="2000" b="0" i="0" dirty="0">
                <a:solidFill>
                  <a:srgbClr val="000000"/>
                </a:solidFill>
                <a:effectLst/>
              </a:rPr>
            </a:br>
            <a:r>
              <a:rPr lang="en-US" sz="2000" b="0" i="0" dirty="0">
                <a:solidFill>
                  <a:srgbClr val="000000"/>
                </a:solidFill>
                <a:effectLst/>
              </a:rPr>
              <a:t>Increase the </a:t>
            </a:r>
            <a:r>
              <a:rPr lang="en-US" sz="2000" b="1" i="0" dirty="0">
                <a:solidFill>
                  <a:srgbClr val="000000"/>
                </a:solidFill>
                <a:effectLst/>
              </a:rPr>
              <a:t>Count</a:t>
            </a:r>
            <a:r>
              <a:rPr lang="en-US" sz="2000" b="0" i="0" dirty="0">
                <a:solidFill>
                  <a:srgbClr val="000000"/>
                </a:solidFill>
                <a:effectLst/>
              </a:rPr>
              <a:t> by One</a:t>
            </a:r>
          </a:p>
          <a:p>
            <a:pPr lvl="1">
              <a:buFont typeface="+mj-lt"/>
              <a:buAutoNum type="arabicPeriod"/>
            </a:pPr>
            <a:r>
              <a:rPr lang="en-US" sz="2000" b="0" i="0" dirty="0">
                <a:solidFill>
                  <a:srgbClr val="000000"/>
                </a:solidFill>
                <a:effectLst/>
              </a:rPr>
              <a:t>Then Subtract </a:t>
            </a:r>
            <a:r>
              <a:rPr lang="en-US" sz="2000" b="1" i="0" dirty="0">
                <a:solidFill>
                  <a:srgbClr val="000000"/>
                </a:solidFill>
                <a:effectLst/>
              </a:rPr>
              <a:t>Count</a:t>
            </a:r>
            <a:r>
              <a:rPr lang="en-US" sz="2000" b="0" i="0" dirty="0">
                <a:solidFill>
                  <a:srgbClr val="000000"/>
                </a:solidFill>
                <a:effectLst/>
              </a:rPr>
              <a:t> from </a:t>
            </a:r>
            <a:r>
              <a:rPr lang="en-US" sz="2000" b="1" i="0" dirty="0">
                <a:solidFill>
                  <a:srgbClr val="000000"/>
                </a:solidFill>
                <a:effectLst/>
              </a:rPr>
              <a:t>total</a:t>
            </a:r>
            <a:r>
              <a:rPr lang="en-US" sz="2000" b="0" i="0" dirty="0">
                <a:solidFill>
                  <a:srgbClr val="000000"/>
                </a:solidFill>
                <a:effectLst/>
              </a:rPr>
              <a:t> and store the result in </a:t>
            </a:r>
            <a:r>
              <a:rPr lang="en-US" sz="2000" b="1" i="0" dirty="0">
                <a:solidFill>
                  <a:srgbClr val="000000"/>
                </a:solidFill>
                <a:effectLst/>
              </a:rPr>
              <a:t>absent</a:t>
            </a:r>
            <a:endParaRPr lang="en-US" sz="2000" b="0" i="0" dirty="0">
              <a:solidFill>
                <a:srgbClr val="000000"/>
              </a:solidFill>
              <a:effectLst/>
            </a:endParaRPr>
          </a:p>
          <a:p>
            <a:pPr lvl="1">
              <a:buFont typeface="+mj-lt"/>
              <a:buAutoNum type="arabicPeriod"/>
            </a:pPr>
            <a:r>
              <a:rPr lang="en-US" sz="2000" b="0" i="0" dirty="0">
                <a:solidFill>
                  <a:srgbClr val="000000"/>
                </a:solidFill>
                <a:effectLst/>
              </a:rPr>
              <a:t>Display the number of absent students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84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07721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Steps in Design and Analysis of Algorithm: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CEFA5FF-8F98-419C-9678-15D6E6566D55}"/>
              </a:ext>
            </a:extLst>
          </p:cNvPr>
          <p:cNvPicPr>
            <a:picLocks noChangeAspect="1"/>
          </p:cNvPicPr>
          <p:nvPr/>
        </p:nvPicPr>
        <p:blipFill>
          <a:blip r:embed="rId2"/>
          <a:stretch>
            <a:fillRect/>
          </a:stretch>
        </p:blipFill>
        <p:spPr>
          <a:xfrm>
            <a:off x="2033587" y="2289175"/>
            <a:ext cx="7786688" cy="4067175"/>
          </a:xfrm>
          <a:prstGeom prst="rect">
            <a:avLst/>
          </a:prstGeom>
        </p:spPr>
      </p:pic>
    </p:spTree>
    <p:extLst>
      <p:ext uri="{BB962C8B-B14F-4D97-AF65-F5344CB8AC3E}">
        <p14:creationId xmlns:p14="http://schemas.microsoft.com/office/powerpoint/2010/main" val="200646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559640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Steps in Design and Analysis of Algorithm:</a:t>
            </a:r>
          </a:p>
          <a:p>
            <a:pPr marL="342900" lvl="0" indent="-342900" algn="just">
              <a:lnSpc>
                <a:spcPct val="115000"/>
              </a:lnSpc>
              <a:buFont typeface="+mj-lt"/>
              <a:buAutoNum type="arabicPeriod"/>
            </a:pPr>
            <a:r>
              <a:rPr lang="en-IN" sz="2000" b="1" dirty="0">
                <a:effectLst/>
                <a:ea typeface="Calibri" panose="020F0502020204030204" pitchFamily="34" charset="0"/>
                <a:cs typeface="Times New Roman" panose="02020603050405020304" pitchFamily="18" charset="0"/>
              </a:rPr>
              <a:t>Understanding the problem</a:t>
            </a:r>
            <a:r>
              <a:rPr lang="en-IN" sz="2000" dirty="0">
                <a:effectLst/>
                <a:ea typeface="Calibri" panose="020F0502020204030204" pitchFamily="34" charset="0"/>
                <a:cs typeface="Times New Roman" panose="02020603050405020304" pitchFamily="18" charset="0"/>
              </a:rPr>
              <a:t>: </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The problem given should be understood completely. </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Check if it is similar to some standard problems and if a Known algorithm exists, otherwise a new algorithm has to be devised.</a:t>
            </a:r>
            <a:endParaRPr lang="en-IN" sz="2000" dirty="0">
              <a:effectLst/>
              <a:ea typeface="Calibri" panose="020F0502020204030204" pitchFamily="34" charset="0"/>
              <a:cs typeface="Times New Roman" panose="02020603050405020304" pitchFamily="18" charset="0"/>
            </a:endParaRPr>
          </a:p>
          <a:p>
            <a:pPr lvl="0" algn="just">
              <a:lnSpc>
                <a:spcPct val="115000"/>
              </a:lnSpc>
            </a:pPr>
            <a:r>
              <a:rPr lang="en-IN" sz="2000" b="1" dirty="0">
                <a:solidFill>
                  <a:srgbClr val="000000"/>
                </a:solidFill>
                <a:effectLst/>
                <a:ea typeface="Calibri" panose="020F0502020204030204" pitchFamily="34" charset="0"/>
                <a:cs typeface="Times New Roman" panose="02020603050405020304" pitchFamily="18" charset="0"/>
              </a:rPr>
              <a:t>2.   Ascertain the capabilities of the computational device</a:t>
            </a:r>
            <a:r>
              <a:rPr lang="en-IN" sz="2000" dirty="0">
                <a:solidFill>
                  <a:srgbClr val="000000"/>
                </a:solidFill>
                <a:effectLst/>
                <a:ea typeface="Calibri" panose="020F0502020204030204" pitchFamily="34" charset="0"/>
                <a:cs typeface="Times New Roman" panose="02020603050405020304" pitchFamily="18" charset="0"/>
              </a:rPr>
              <a:t>: </a:t>
            </a:r>
          </a:p>
          <a:p>
            <a:pPr marL="742950" lvl="0" indent="-285750" algn="just">
              <a:lnSpc>
                <a:spcPct val="115000"/>
              </a:lnSpc>
              <a:buFont typeface="Wingdings" panose="05000000000000000000" pitchFamily="2" charset="2"/>
              <a:buChar char="Ø"/>
            </a:pPr>
            <a:r>
              <a:rPr lang="en-IN" sz="200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cs typeface="Times New Roman" panose="02020603050405020304" pitchFamily="18" charset="0"/>
              </a:rPr>
              <a:t>Once a problem is understood we need to know the capabilities of the computing device this can be done by knowing the type of the architecture, speed and memory availability.</a:t>
            </a:r>
          </a:p>
          <a:p>
            <a:pPr marL="342900" lvl="0" indent="-342900" algn="just">
              <a:lnSpc>
                <a:spcPct val="115000"/>
              </a:lnSpc>
              <a:spcAft>
                <a:spcPts val="1000"/>
              </a:spcAft>
              <a:buAutoNum type="arabicPeriod" startAt="3"/>
            </a:pPr>
            <a:r>
              <a:rPr lang="en-IN" sz="2000" b="1" dirty="0">
                <a:solidFill>
                  <a:srgbClr val="000000"/>
                </a:solidFill>
                <a:effectLst/>
                <a:ea typeface="Calibri" panose="020F0502020204030204" pitchFamily="34" charset="0"/>
                <a:cs typeface="Times New Roman" panose="02020603050405020304" pitchFamily="18" charset="0"/>
              </a:rPr>
              <a:t>Exact /approximate solution: </a:t>
            </a:r>
          </a:p>
          <a:p>
            <a:pPr marL="742950" indent="-285750" algn="just">
              <a:lnSpc>
                <a:spcPct val="115000"/>
              </a:lnSpc>
              <a:spcAft>
                <a:spcPts val="1000"/>
              </a:spcAft>
              <a:buFont typeface="Wingdings" panose="05000000000000000000" pitchFamily="2" charset="2"/>
              <a:buChar char="Ø"/>
            </a:pPr>
            <a:r>
              <a:rPr lang="en-IN" sz="2000" b="1"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cs typeface="Times New Roman" panose="02020603050405020304" pitchFamily="18" charset="0"/>
              </a:rPr>
              <a:t>Once algorithm is devised, it is necessary to show that it computes answer for all the possible legal inputs.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77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504138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Steps in Design and Analysis of Algorithm:</a:t>
            </a:r>
          </a:p>
          <a:p>
            <a:pPr marL="342900" lvl="0" indent="-342900" algn="just">
              <a:lnSpc>
                <a:spcPct val="115000"/>
              </a:lnSpc>
              <a:buAutoNum type="arabicPeriod" startAt="4"/>
            </a:pPr>
            <a:r>
              <a:rPr lang="en-IN" sz="2000" b="1" dirty="0">
                <a:solidFill>
                  <a:srgbClr val="000000"/>
                </a:solidFill>
                <a:effectLst/>
                <a:ea typeface="Calibri" panose="020F0502020204030204" pitchFamily="34" charset="0"/>
                <a:cs typeface="Times New Roman" panose="02020603050405020304" pitchFamily="18" charset="0"/>
              </a:rPr>
              <a:t>Deciding data structures</a:t>
            </a:r>
            <a:r>
              <a:rPr lang="en-IN" sz="2000" dirty="0">
                <a:solidFill>
                  <a:srgbClr val="000000"/>
                </a:solidFill>
                <a:effectLst/>
                <a:ea typeface="Calibri" panose="020F0502020204030204" pitchFamily="34" charset="0"/>
                <a:cs typeface="Times New Roman" panose="02020603050405020304" pitchFamily="18" charset="0"/>
              </a:rPr>
              <a:t> :</a:t>
            </a:r>
          </a:p>
          <a:p>
            <a:pPr marL="742950" lvl="1"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 Data structures play a vital role in designing and </a:t>
            </a:r>
            <a:r>
              <a:rPr lang="en-IN" sz="2000" dirty="0" err="1">
                <a:solidFill>
                  <a:srgbClr val="000000"/>
                </a:solidFill>
                <a:effectLst/>
                <a:ea typeface="Calibri" panose="020F0502020204030204" pitchFamily="34" charset="0"/>
                <a:cs typeface="Times New Roman" panose="02020603050405020304" pitchFamily="18" charset="0"/>
              </a:rPr>
              <a:t>analyzing</a:t>
            </a:r>
            <a:r>
              <a:rPr lang="en-IN" sz="2000" dirty="0">
                <a:solidFill>
                  <a:srgbClr val="000000"/>
                </a:solidFill>
                <a:effectLst/>
                <a:ea typeface="Calibri" panose="020F0502020204030204" pitchFamily="34" charset="0"/>
                <a:cs typeface="Times New Roman" panose="02020603050405020304" pitchFamily="18" charset="0"/>
              </a:rPr>
              <a:t> the algorithms. </a:t>
            </a:r>
          </a:p>
          <a:p>
            <a:pPr marL="742950" lvl="1" indent="-285750" algn="just">
              <a:lnSpc>
                <a:spcPct val="115000"/>
              </a:lnSpc>
              <a:buFont typeface="Wingdings" panose="05000000000000000000" pitchFamily="2" charset="2"/>
              <a:buChar char="Ø"/>
            </a:pPr>
            <a:r>
              <a:rPr lang="en-IN" sz="200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effectLst/>
                <a:ea typeface="Calibri" panose="020F0502020204030204" pitchFamily="34" charset="0"/>
                <a:cs typeface="Times New Roman" panose="02020603050405020304" pitchFamily="18" charset="0"/>
              </a:rPr>
              <a:t>Some of the algorithm design techniques also depend on the structuring data specifying a problem’s instance. </a:t>
            </a:r>
            <a:endParaRPr lang="en-IN" sz="2000" dirty="0">
              <a:effectLst/>
              <a:ea typeface="Calibri" panose="020F0502020204030204" pitchFamily="34" charset="0"/>
              <a:cs typeface="Times New Roman" panose="02020603050405020304" pitchFamily="18" charset="0"/>
            </a:endParaRPr>
          </a:p>
          <a:p>
            <a:pPr marL="457200" indent="457200" algn="just">
              <a:lnSpc>
                <a:spcPct val="115000"/>
              </a:lnSpc>
            </a:pPr>
            <a:r>
              <a:rPr lang="en-IN" sz="2000" dirty="0">
                <a:solidFill>
                  <a:srgbClr val="000000"/>
                </a:solidFill>
                <a:effectLst/>
                <a:ea typeface="Calibri" panose="020F0502020204030204" pitchFamily="34" charset="0"/>
                <a:cs typeface="Times New Roman" panose="02020603050405020304" pitchFamily="18" charset="0"/>
              </a:rPr>
              <a:t>Algorithm + Data structure = Programs</a:t>
            </a:r>
          </a:p>
          <a:p>
            <a:pPr marL="457200" indent="457200" algn="just">
              <a:lnSpc>
                <a:spcPct val="115000"/>
              </a:lnSpc>
            </a:pPr>
            <a:endParaRPr lang="en-IN" sz="2000" dirty="0">
              <a:effectLst/>
              <a:ea typeface="Calibri" panose="020F0502020204030204" pitchFamily="34" charset="0"/>
              <a:cs typeface="Times New Roman" panose="02020603050405020304" pitchFamily="18" charset="0"/>
            </a:endParaRPr>
          </a:p>
          <a:p>
            <a:pPr lvl="0" algn="just">
              <a:lnSpc>
                <a:spcPct val="115000"/>
              </a:lnSpc>
            </a:pPr>
            <a:r>
              <a:rPr lang="en-IN" sz="2000" b="1" dirty="0">
                <a:solidFill>
                  <a:srgbClr val="000000"/>
                </a:solidFill>
                <a:effectLst/>
                <a:ea typeface="Calibri" panose="020F0502020204030204" pitchFamily="34" charset="0"/>
                <a:cs typeface="Times New Roman" panose="02020603050405020304" pitchFamily="18" charset="0"/>
              </a:rPr>
              <a:t>5. Algorithm design techniques</a:t>
            </a:r>
            <a:r>
              <a:rPr lang="en-IN" sz="2000" dirty="0">
                <a:solidFill>
                  <a:srgbClr val="000000"/>
                </a:solidFill>
                <a:effectLst/>
                <a:ea typeface="Calibri" panose="020F0502020204030204" pitchFamily="34" charset="0"/>
                <a:cs typeface="Times New Roman" panose="02020603050405020304" pitchFamily="18" charset="0"/>
              </a:rPr>
              <a:t>:</a:t>
            </a:r>
          </a:p>
          <a:p>
            <a:pPr marL="742950" lvl="1" indent="-285750" algn="just">
              <a:lnSpc>
                <a:spcPct val="115000"/>
              </a:lnSpc>
              <a:buFont typeface="Wingdings" panose="05000000000000000000" pitchFamily="2" charset="2"/>
              <a:buChar char="Ø"/>
            </a:pPr>
            <a:r>
              <a:rPr lang="en-IN" sz="200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effectLst/>
                <a:ea typeface="Calibri" panose="020F0502020204030204" pitchFamily="34" charset="0"/>
                <a:cs typeface="Times New Roman" panose="02020603050405020304" pitchFamily="18" charset="0"/>
              </a:rPr>
              <a:t> </a:t>
            </a:r>
            <a:r>
              <a:rPr lang="en-IN" sz="2000" dirty="0">
                <a:solidFill>
                  <a:srgbClr val="000000"/>
                </a:solidFill>
                <a:cs typeface="Times New Roman" panose="02020603050405020304" pitchFamily="18" charset="0"/>
              </a:rPr>
              <a:t>Creating an algorithm is an art which may never be fully automated. </a:t>
            </a:r>
          </a:p>
          <a:p>
            <a:pPr marL="742950" lvl="1" indent="-285750" algn="just">
              <a:lnSpc>
                <a:spcPct val="115000"/>
              </a:lnSpc>
              <a:buFont typeface="Wingdings" panose="05000000000000000000" pitchFamily="2" charset="2"/>
              <a:buChar char="Ø"/>
            </a:pPr>
            <a:r>
              <a:rPr lang="en-IN" sz="2000" dirty="0">
                <a:solidFill>
                  <a:srgbClr val="000000"/>
                </a:solidFill>
                <a:cs typeface="Times New Roman" panose="02020603050405020304" pitchFamily="18" charset="0"/>
              </a:rPr>
              <a:t>	By mastering these design strategies, it will become easier for you to devise new and useful algorithms.</a:t>
            </a:r>
          </a:p>
          <a:p>
            <a:pPr lvl="0" algn="just">
              <a:lnSpc>
                <a:spcPct val="115000"/>
              </a:lnSpc>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12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10297572" cy="468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Steps in Design and Analysis of Algorithm:</a:t>
            </a:r>
          </a:p>
          <a:p>
            <a:pPr lvl="0" algn="just">
              <a:lnSpc>
                <a:spcPct val="115000"/>
              </a:lnSpc>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2000" b="1" dirty="0">
                <a:solidFill>
                  <a:srgbClr val="000000"/>
                </a:solidFill>
                <a:effectLst/>
                <a:ea typeface="Times New Roman" panose="02020603050405020304" pitchFamily="18" charset="0"/>
                <a:cs typeface="Times New Roman" panose="02020603050405020304" pitchFamily="18" charset="0"/>
              </a:rPr>
              <a:t>Prove correctness:</a:t>
            </a:r>
            <a:r>
              <a:rPr lang="en-IN" sz="2000" dirty="0">
                <a:solidFill>
                  <a:srgbClr val="000000"/>
                </a:solidFill>
                <a:effectLst/>
                <a:ea typeface="Times New Roman" panose="02020603050405020304" pitchFamily="18" charset="0"/>
                <a:cs typeface="Times New Roman" panose="02020603050405020304" pitchFamily="18" charset="0"/>
              </a:rPr>
              <a:t> </a:t>
            </a:r>
            <a:endParaRPr lang="en-IN" sz="2000" dirty="0">
              <a:effectLst/>
              <a:ea typeface="Calibri" panose="020F0502020204030204" pitchFamily="34" charset="0"/>
              <a:cs typeface="Times New Roman" panose="02020603050405020304" pitchFamily="18" charset="0"/>
            </a:endParaRP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Correctness has to be proved for every algorithm. </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For some algorithms, a proof of correctness is quite easy; for others it can be quite complex. </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A technique used for proving correctness is by mathematical induction because an algorithm’s iterations provide a natural sequence of steps needed for such proofs. </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But we need one instance of its input for which the algorithm fails.</a:t>
            </a:r>
          </a:p>
          <a:p>
            <a:pPr marL="742950" indent="-285750" algn="just">
              <a:lnSpc>
                <a:spcPct val="115000"/>
              </a:lnSpc>
              <a:buFont typeface="Wingdings" panose="05000000000000000000" pitchFamily="2" charset="2"/>
              <a:buChar char="Ø"/>
            </a:pPr>
            <a:r>
              <a:rPr lang="en-IN" sz="2000" dirty="0">
                <a:solidFill>
                  <a:srgbClr val="000000"/>
                </a:solidFill>
                <a:effectLst/>
                <a:ea typeface="Calibri" panose="020F0502020204030204" pitchFamily="34" charset="0"/>
                <a:cs typeface="Times New Roman" panose="02020603050405020304" pitchFamily="18" charset="0"/>
              </a:rPr>
              <a:t> If it is incorrect, redesign the algorithm, with the same decisions of data structures design technique etc</a:t>
            </a:r>
            <a:endParaRPr lang="en-IN" sz="2000" dirty="0">
              <a:effectLst/>
              <a:ea typeface="Calibri" panose="020F0502020204030204" pitchFamily="34" charset="0"/>
              <a:cs typeface="Times New Roman" panose="02020603050405020304" pitchFamily="18" charset="0"/>
            </a:endParaRPr>
          </a:p>
          <a:p>
            <a:pPr lvl="0" algn="just">
              <a:lnSpc>
                <a:spcPct val="115000"/>
              </a:lnSpc>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5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10297572" cy="593906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Steps in Design and Analysis of Algorithm:</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7. </a:t>
            </a:r>
            <a:r>
              <a:rPr kumimoji="0" lang="en-IN" sz="2000" b="1" i="0" u="none" strike="noStrike" kern="1200" cap="none" spc="0" normalizeH="0" baseline="0" noProof="0" dirty="0" err="1">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Analyze</a:t>
            </a:r>
            <a:r>
              <a:rPr kumimoji="0" lang="en-IN" sz="20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Times New Roman" panose="02020603050405020304" pitchFamily="18" charset="0"/>
              </a:rPr>
              <a:t> the algorithm</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742950" marR="0" lvl="0"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There are two kinds of algorithm efficiency: time and space efficiency. </a:t>
            </a:r>
          </a:p>
          <a:p>
            <a:pPr marL="742950" marR="0" lvl="0"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Time efficiency indicates how fast the algorithm runs</a:t>
            </a:r>
          </a:p>
          <a:p>
            <a:pPr marL="742950" marR="0" lvl="0"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 space efficiency indicates how much extra memory the algorithm needs.</a:t>
            </a:r>
          </a:p>
          <a:p>
            <a:pPr algn="just">
              <a:lnSpc>
                <a:spcPct val="115000"/>
              </a:lnSpc>
            </a:pPr>
            <a:r>
              <a:rPr lang="en-IN" sz="2000" b="1" dirty="0">
                <a:solidFill>
                  <a:srgbClr val="000000"/>
                </a:solidFill>
                <a:latin typeface="Calibri" panose="020F0502020204030204"/>
                <a:cs typeface="Times New Roman" panose="02020603050405020304" pitchFamily="18" charset="0"/>
              </a:rPr>
              <a:t>8. Coding</a:t>
            </a:r>
          </a:p>
          <a:p>
            <a:pPr marL="742950" indent="-285750" algn="just">
              <a:lnSpc>
                <a:spcPct val="115000"/>
              </a:lnSpc>
              <a:spcAft>
                <a:spcPts val="1000"/>
              </a:spcAft>
              <a:buFont typeface="Wingdings" panose="05000000000000000000" pitchFamily="2" charset="2"/>
              <a:buChar char="Ø"/>
            </a:pPr>
            <a:r>
              <a:rPr lang="en-IN" sz="2000" dirty="0">
                <a:solidFill>
                  <a:srgbClr val="000000"/>
                </a:solidFill>
                <a:latin typeface="Calibri" panose="020F0502020204030204"/>
                <a:cs typeface="Times New Roman" panose="02020603050405020304" pitchFamily="18" charset="0"/>
              </a:rPr>
              <a:t>Programming the algorithm by using some programming language. </a:t>
            </a:r>
          </a:p>
          <a:p>
            <a:pPr marL="742950" indent="-285750" algn="just">
              <a:lnSpc>
                <a:spcPct val="115000"/>
              </a:lnSpc>
              <a:spcAft>
                <a:spcPts val="1000"/>
              </a:spcAft>
              <a:buFont typeface="Wingdings" panose="05000000000000000000" pitchFamily="2" charset="2"/>
              <a:buChar char="Ø"/>
            </a:pPr>
            <a:r>
              <a:rPr lang="en-IN" sz="2000" dirty="0">
                <a:solidFill>
                  <a:srgbClr val="000000"/>
                </a:solidFill>
                <a:latin typeface="Calibri" panose="020F0502020204030204"/>
                <a:cs typeface="Times New Roman" panose="02020603050405020304" pitchFamily="18" charset="0"/>
              </a:rPr>
              <a:t>Formal verification is done for small programs.</a:t>
            </a:r>
          </a:p>
          <a:p>
            <a:pPr marL="742950" indent="-285750" algn="just">
              <a:lnSpc>
                <a:spcPct val="115000"/>
              </a:lnSpc>
              <a:spcAft>
                <a:spcPts val="1000"/>
              </a:spcAft>
              <a:buFont typeface="Wingdings" panose="05000000000000000000" pitchFamily="2" charset="2"/>
              <a:buChar char="Ø"/>
            </a:pPr>
            <a:r>
              <a:rPr lang="en-IN" sz="2000" dirty="0">
                <a:solidFill>
                  <a:srgbClr val="000000"/>
                </a:solidFill>
                <a:latin typeface="Calibri" panose="020F0502020204030204"/>
                <a:cs typeface="Times New Roman" panose="02020603050405020304" pitchFamily="18" charset="0"/>
              </a:rPr>
              <a:t> Validity is done by testing and debugging</a:t>
            </a:r>
          </a:p>
          <a:p>
            <a:pPr marL="742950" indent="-285750" algn="just">
              <a:lnSpc>
                <a:spcPct val="115000"/>
              </a:lnSpc>
              <a:spcAft>
                <a:spcPts val="1000"/>
              </a:spcAft>
              <a:buFont typeface="Wingdings" panose="05000000000000000000" pitchFamily="2" charset="2"/>
              <a:buChar char="Ø"/>
            </a:pPr>
            <a:r>
              <a:rPr lang="en-IN" sz="2000" dirty="0">
                <a:solidFill>
                  <a:srgbClr val="000000"/>
                </a:solidFill>
                <a:latin typeface="Calibri" panose="020F0502020204030204"/>
                <a:cs typeface="Times New Roman" panose="02020603050405020304" pitchFamily="18" charset="0"/>
              </a:rPr>
              <a:t>Some compilers allow code optimization which can speed up a program by a constant factor whereas a better algorithm can make a difference in their running time. </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43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10297572" cy="39333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u="sng" dirty="0">
                <a:solidFill>
                  <a:srgbClr val="0070C0"/>
                </a:solidFill>
                <a:latin typeface="Calibri" panose="020F0502020204030204"/>
              </a:rPr>
              <a:t>Performance of a program: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0070C0"/>
              </a:solidFill>
              <a:latin typeface="Calibri" panose="020F0502020204030204"/>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a:effectLst/>
                <a:ea typeface="Calibri" panose="020F0502020204030204" pitchFamily="34" charset="0"/>
                <a:cs typeface="Times New Roman" panose="02020603050405020304" pitchFamily="18" charset="0"/>
              </a:rPr>
              <a:t>The performance of a program is measured based on the amount of computer memory and time needed to run a program.</a:t>
            </a:r>
          </a:p>
          <a:p>
            <a:pPr>
              <a:lnSpc>
                <a:spcPct val="115000"/>
              </a:lnSpc>
              <a:spcAft>
                <a:spcPts val="1000"/>
              </a:spcAft>
            </a:pPr>
            <a:r>
              <a:rPr lang="en-IN" sz="2000" dirty="0">
                <a:effectLst/>
                <a:ea typeface="Calibri" panose="020F0502020204030204" pitchFamily="34" charset="0"/>
                <a:cs typeface="Times New Roman" panose="02020603050405020304" pitchFamily="18" charset="0"/>
              </a:rPr>
              <a:t>The two approaches which are used to measure the performance of the program are:</a:t>
            </a:r>
          </a:p>
          <a:p>
            <a:pPr marL="342900" lvl="0" indent="-342900">
              <a:lnSpc>
                <a:spcPct val="115000"/>
              </a:lnSpc>
              <a:spcAft>
                <a:spcPts val="1000"/>
              </a:spcAft>
              <a:buFont typeface="+mj-lt"/>
              <a:buAutoNum type="arabicPeriod"/>
              <a:tabLst>
                <a:tab pos="457200" algn="l"/>
              </a:tabLst>
            </a:pPr>
            <a:r>
              <a:rPr lang="en-IN" sz="2000" b="1" dirty="0">
                <a:effectLst/>
                <a:ea typeface="Calibri" panose="020F0502020204030204" pitchFamily="34" charset="0"/>
                <a:cs typeface="Times New Roman" panose="02020603050405020304" pitchFamily="18" charset="0"/>
              </a:rPr>
              <a:t>Analytical method</a:t>
            </a:r>
            <a:r>
              <a:rPr lang="en-IN" sz="2000" dirty="0">
                <a:effectLst/>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called the Performance Analysis.</a:t>
            </a:r>
          </a:p>
          <a:p>
            <a:pPr marL="342900" lvl="0" indent="-342900">
              <a:lnSpc>
                <a:spcPct val="115000"/>
              </a:lnSpc>
              <a:spcAft>
                <a:spcPts val="1000"/>
              </a:spcAft>
              <a:buFont typeface="+mj-lt"/>
              <a:buAutoNum type="arabicPeriod"/>
              <a:tabLst>
                <a:tab pos="457200" algn="l"/>
              </a:tabLst>
            </a:pPr>
            <a:r>
              <a:rPr lang="en-IN" sz="2000" b="1" dirty="0">
                <a:effectLst/>
                <a:ea typeface="Calibri" panose="020F0502020204030204" pitchFamily="34" charset="0"/>
                <a:cs typeface="Times New Roman" panose="02020603050405020304" pitchFamily="18" charset="0"/>
              </a:rPr>
              <a:t>Experimental method</a:t>
            </a:r>
            <a:r>
              <a:rPr lang="en-IN" sz="2000" dirty="0">
                <a:effectLst/>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called the Performance Measurement.</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442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1969"/>
            <a:ext cx="10297572" cy="4990084"/>
          </a:xfrm>
          <a:prstGeom prst="rect">
            <a:avLst/>
          </a:prstGeom>
          <a:noFill/>
        </p:spPr>
        <p:txBody>
          <a:bodyPr wrap="square" rtlCol="0">
            <a:spAutoFit/>
          </a:bodyPr>
          <a:lstStyle/>
          <a:p>
            <a:pPr algn="just"/>
            <a:r>
              <a:rPr lang="en-IN" sz="2400" b="1" u="sng" dirty="0">
                <a:solidFill>
                  <a:srgbClr val="0070C0"/>
                </a:solidFill>
                <a:latin typeface="Calibri" panose="020F0502020204030204"/>
              </a:rPr>
              <a:t>SPACE COMPLEXITY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285750" indent="-285750"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The Space complexity of a program is defined as the amount of memory it needs to run to completion.</a:t>
            </a:r>
          </a:p>
          <a:p>
            <a:pPr marL="342900" indent="-342900" algn="just">
              <a:lnSpc>
                <a:spcPct val="115000"/>
              </a:lnSpc>
              <a:spcAft>
                <a:spcPts val="10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It is one of the factor which accounts for the performance of the program. </a:t>
            </a:r>
          </a:p>
          <a:p>
            <a:pPr marL="342900" indent="-342900" algn="just">
              <a:lnSpc>
                <a:spcPct val="115000"/>
              </a:lnSpc>
              <a:spcAft>
                <a:spcPts val="10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The space complexity can be measured using experimental method, which is done by running the program and then measuring the actual space occupied by the program during execution.  </a:t>
            </a:r>
          </a:p>
          <a:p>
            <a:pPr marL="342900" indent="-342900" algn="just">
              <a:lnSpc>
                <a:spcPct val="115000"/>
              </a:lnSpc>
              <a:spcAft>
                <a:spcPts val="10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But this is done very rarely.  </a:t>
            </a:r>
          </a:p>
          <a:p>
            <a:pPr marL="342900" indent="-342900" algn="just">
              <a:lnSpc>
                <a:spcPct val="115000"/>
              </a:lnSpc>
              <a:spcAft>
                <a:spcPts val="10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We estimate the space complexity of the program before running the program.  </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96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96043663-C318-46EC-B49B-4FD478E4B97B}"/>
              </a:ext>
            </a:extLst>
          </p:cNvPr>
          <p:cNvSpPr>
            <a:spLocks noGrp="1"/>
          </p:cNvSpPr>
          <p:nvPr>
            <p:ph type="dt" sz="half" idx="10"/>
          </p:nvPr>
        </p:nvSpPr>
        <p:spPr/>
        <p:txBody>
          <a:bodyPr/>
          <a:lstStyle/>
          <a:p>
            <a:fld id="{4925B384-A627-4932-A914-E3C3743F494F}" type="datetime1">
              <a:rPr lang="en-IN" smtClean="0"/>
              <a:t>20-02-2021</a:t>
            </a:fld>
            <a:endParaRPr lang="en-IN"/>
          </a:p>
        </p:txBody>
      </p:sp>
      <p:sp>
        <p:nvSpPr>
          <p:cNvPr id="4" name="Footer Placeholder 3">
            <a:extLst>
              <a:ext uri="{FF2B5EF4-FFF2-40B4-BE49-F238E27FC236}">
                <a16:creationId xmlns:a16="http://schemas.microsoft.com/office/drawing/2014/main" id="{906CEA6F-B295-4A8F-8EA3-A672A7159DDD}"/>
              </a:ext>
            </a:extLst>
          </p:cNvPr>
          <p:cNvSpPr>
            <a:spLocks noGrp="1"/>
          </p:cNvSpPr>
          <p:nvPr>
            <p:ph type="ftr" sz="quarter" idx="11"/>
          </p:nvPr>
        </p:nvSpPr>
        <p:spPr/>
        <p:txBody>
          <a:bodyPr/>
          <a:lstStyle/>
          <a:p>
            <a:r>
              <a:rPr lang="en-US"/>
              <a:t>SCSA1403 DAA-Unit I</a:t>
            </a:r>
            <a:endParaRPr lang="en-IN" dirty="0"/>
          </a:p>
        </p:txBody>
      </p:sp>
      <p:sp>
        <p:nvSpPr>
          <p:cNvPr id="5" name="Slide Number Placeholder 4">
            <a:extLst>
              <a:ext uri="{FF2B5EF4-FFF2-40B4-BE49-F238E27FC236}">
                <a16:creationId xmlns:a16="http://schemas.microsoft.com/office/drawing/2014/main" id="{FA0B180F-60AA-4C84-81BA-AE7CBD4AC049}"/>
              </a:ext>
            </a:extLst>
          </p:cNvPr>
          <p:cNvSpPr>
            <a:spLocks noGrp="1"/>
          </p:cNvSpPr>
          <p:nvPr>
            <p:ph type="sldNum" sz="quarter" idx="12"/>
          </p:nvPr>
        </p:nvSpPr>
        <p:spPr/>
        <p:txBody>
          <a:bodyPr/>
          <a:lstStyle/>
          <a:p>
            <a:fld id="{C47D4F2A-FF3F-4D76-897B-B2071BBC9AF3}" type="slidenum">
              <a:rPr lang="en-IN" smtClean="0"/>
              <a:t>2</a:t>
            </a:fld>
            <a:endParaRPr lang="en-IN"/>
          </a:p>
        </p:txBody>
      </p:sp>
      <p:pic>
        <p:nvPicPr>
          <p:cNvPr id="12" name="Picture 11">
            <a:extLst>
              <a:ext uri="{FF2B5EF4-FFF2-40B4-BE49-F238E27FC236}">
                <a16:creationId xmlns:a16="http://schemas.microsoft.com/office/drawing/2014/main" id="{29D9DB91-64B5-458E-8E4F-D625E285B771}"/>
              </a:ext>
            </a:extLst>
          </p:cNvPr>
          <p:cNvPicPr>
            <a:picLocks noChangeAspect="1"/>
          </p:cNvPicPr>
          <p:nvPr/>
        </p:nvPicPr>
        <p:blipFill>
          <a:blip r:embed="rId3"/>
          <a:stretch>
            <a:fillRect/>
          </a:stretch>
        </p:blipFill>
        <p:spPr>
          <a:xfrm>
            <a:off x="533400" y="1642237"/>
            <a:ext cx="11125200" cy="4373944"/>
          </a:xfrm>
          <a:prstGeom prst="rect">
            <a:avLst/>
          </a:prstGeom>
        </p:spPr>
      </p:pic>
    </p:spTree>
    <p:extLst>
      <p:ext uri="{BB962C8B-B14F-4D97-AF65-F5344CB8AC3E}">
        <p14:creationId xmlns:p14="http://schemas.microsoft.com/office/powerpoint/2010/main" val="221724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1969"/>
            <a:ext cx="10297572" cy="579543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algn="just">
              <a:lnSpc>
                <a:spcPct val="115000"/>
              </a:lnSpc>
              <a:spcAft>
                <a:spcPts val="1000"/>
              </a:spcAft>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The </a:t>
            </a:r>
            <a:r>
              <a:rPr lang="en-IN" sz="2000" b="1" dirty="0">
                <a:effectLst/>
                <a:ea typeface="Calibri" panose="020F0502020204030204" pitchFamily="34" charset="0"/>
                <a:cs typeface="Times New Roman" panose="02020603050405020304" pitchFamily="18" charset="0"/>
              </a:rPr>
              <a:t>reasons for estimating the space complexity</a:t>
            </a:r>
            <a:r>
              <a:rPr lang="en-IN" sz="2000" dirty="0">
                <a:effectLst/>
                <a:ea typeface="Calibri" panose="020F0502020204030204" pitchFamily="34" charset="0"/>
                <a:cs typeface="Times New Roman" panose="02020603050405020304" pitchFamily="18" charset="0"/>
              </a:rPr>
              <a:t> before running the program even for the first time are:</a:t>
            </a:r>
          </a:p>
          <a:p>
            <a:pPr marL="342900" lvl="0" indent="-342900" algn="just">
              <a:lnSpc>
                <a:spcPct val="115000"/>
              </a:lnSpc>
              <a:spcAft>
                <a:spcPts val="1000"/>
              </a:spcAft>
              <a:buFont typeface="+mj-lt"/>
              <a:buAutoNum type="arabicParenBoth"/>
              <a:tabLst>
                <a:tab pos="723900" algn="l"/>
              </a:tabLst>
            </a:pPr>
            <a:r>
              <a:rPr lang="en-IN" sz="2000" dirty="0">
                <a:effectLst/>
                <a:ea typeface="Calibri" panose="020F0502020204030204" pitchFamily="34" charset="0"/>
                <a:cs typeface="Times New Roman" panose="02020603050405020304" pitchFamily="18" charset="0"/>
              </a:rPr>
              <a:t>We should know in advance, whether or not, sufficient memory is present in the computer.  If this is not known and the program is executed directly, there is possibility that the program may consume more memory than the available during the execution of the program.  This leads to insufficient memory error and the system may crash, leading to severe damages if that was a critical system.</a:t>
            </a:r>
          </a:p>
          <a:p>
            <a:pPr marL="342900" lvl="0" indent="-342900" algn="just">
              <a:lnSpc>
                <a:spcPct val="115000"/>
              </a:lnSpc>
              <a:spcAft>
                <a:spcPts val="1000"/>
              </a:spcAft>
              <a:buFont typeface="+mj-lt"/>
              <a:buAutoNum type="arabicParenBoth"/>
              <a:tabLst>
                <a:tab pos="723900" algn="l"/>
              </a:tabLst>
            </a:pPr>
            <a:r>
              <a:rPr lang="en-IN" sz="2000" dirty="0">
                <a:effectLst/>
                <a:ea typeface="Calibri" panose="020F0502020204030204" pitchFamily="34" charset="0"/>
                <a:cs typeface="Times New Roman" panose="02020603050405020304" pitchFamily="18" charset="0"/>
              </a:rPr>
              <a:t>In Multi user systems, we prefer, the programs of lesser size, because multiple copies of the program are run when multiple users access the system.  Hence if the program occupies less space during execution, then more number of users can be accommodated.</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79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629300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algn="just">
              <a:lnSpc>
                <a:spcPct val="115000"/>
              </a:lnSpc>
              <a:spcAft>
                <a:spcPts val="1000"/>
              </a:spcAft>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ea typeface="Calibri" panose="020F0502020204030204" pitchFamily="34" charset="0"/>
                <a:cs typeface="Times New Roman" panose="02020603050405020304" pitchFamily="18" charset="0"/>
              </a:rPr>
              <a:t>Space complexity is the sum of the following components:</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romanLcParenBoth"/>
              <a:tabLst>
                <a:tab pos="457200" algn="l"/>
              </a:tabLst>
            </a:pPr>
            <a:r>
              <a:rPr lang="en-IN" sz="2000" b="1" i="1" dirty="0">
                <a:effectLst/>
                <a:ea typeface="Calibri" panose="020F0502020204030204" pitchFamily="34" charset="0"/>
                <a:cs typeface="Times New Roman" panose="02020603050405020304" pitchFamily="18" charset="0"/>
              </a:rPr>
              <a:t>Instruction space:</a:t>
            </a:r>
            <a:endParaRPr lang="en-IN" sz="20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The program which is written by the user is the source program.  When this program is compiled, a compiled version of the program is generated.  For executing the program an executable version of the program is generated.  The space occupied by these three when the program is under execution, will account for the instruction space.</a:t>
            </a: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The instruction space depends on the following factors:</a:t>
            </a:r>
          </a:p>
          <a:p>
            <a:pPr marL="342900" lvl="0" indent="-342900" algn="just">
              <a:lnSpc>
                <a:spcPct val="115000"/>
              </a:lnSpc>
              <a:spcAft>
                <a:spcPts val="1000"/>
              </a:spcAft>
              <a:buFont typeface="Marlett" pitchFamily="2" charset="2"/>
              <a:buChar char=""/>
            </a:pPr>
            <a:r>
              <a:rPr lang="en-IN" sz="2000" dirty="0">
                <a:effectLst/>
                <a:ea typeface="Calibri" panose="020F0502020204030204" pitchFamily="34" charset="0"/>
                <a:cs typeface="Times New Roman" panose="02020603050405020304" pitchFamily="18" charset="0"/>
              </a:rPr>
              <a:t>Compiler used – Some compiler generate optimized code which occupies less space.</a:t>
            </a:r>
          </a:p>
          <a:p>
            <a:pPr marL="342900" lvl="0" indent="-342900" algn="just">
              <a:lnSpc>
                <a:spcPct val="115000"/>
              </a:lnSpc>
              <a:spcAft>
                <a:spcPts val="1000"/>
              </a:spcAft>
              <a:buFont typeface="Marlett" pitchFamily="2" charset="2"/>
              <a:buChar char=""/>
            </a:pPr>
            <a:r>
              <a:rPr lang="en-IN" sz="2000" dirty="0">
                <a:effectLst/>
                <a:ea typeface="Calibri" panose="020F0502020204030204" pitchFamily="34" charset="0"/>
                <a:cs typeface="Times New Roman" panose="02020603050405020304" pitchFamily="18" charset="0"/>
              </a:rPr>
              <a:t>Compiler options – Optimization options may be set in the compiler options.</a:t>
            </a:r>
          </a:p>
          <a:p>
            <a:pPr marL="342900" lvl="0" indent="-342900" algn="just">
              <a:lnSpc>
                <a:spcPct val="115000"/>
              </a:lnSpc>
              <a:spcAft>
                <a:spcPts val="1000"/>
              </a:spcAft>
              <a:buFont typeface="Marlett" pitchFamily="2" charset="2"/>
              <a:buChar char=""/>
            </a:pPr>
            <a:r>
              <a:rPr lang="en-IN" sz="2000" dirty="0">
                <a:effectLst/>
                <a:ea typeface="Calibri" panose="020F0502020204030204" pitchFamily="34" charset="0"/>
                <a:cs typeface="Times New Roman" panose="02020603050405020304" pitchFamily="18" charset="0"/>
              </a:rPr>
              <a:t>Target computer – The executable code produced by the compiler is dependent on the processor used.</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5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10293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Space complexity is the sum of the following components:</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lvl="0" algn="just">
              <a:lnSpc>
                <a:spcPct val="115000"/>
              </a:lnSpc>
              <a:spcAft>
                <a:spcPts val="1000"/>
              </a:spcAft>
              <a:tabLst>
                <a:tab pos="457200" algn="l"/>
              </a:tabLst>
            </a:pPr>
            <a:r>
              <a:rPr lang="en-IN" sz="2000" b="1" dirty="0">
                <a:effectLst/>
                <a:ea typeface="Calibri" panose="020F0502020204030204" pitchFamily="34" charset="0"/>
                <a:cs typeface="Times New Roman" panose="02020603050405020304" pitchFamily="18" charset="0"/>
              </a:rPr>
              <a:t>(ii) Data space:</a:t>
            </a:r>
            <a:endParaRPr lang="en-IN" sz="2000" dirty="0">
              <a:effectLst/>
              <a:ea typeface="Calibri" panose="020F0502020204030204" pitchFamily="34" charset="0"/>
              <a:cs typeface="Times New Roman" panose="02020603050405020304" pitchFamily="18" charset="0"/>
            </a:endParaRPr>
          </a:p>
          <a:p>
            <a:pPr indent="457200" algn="just">
              <a:lnSpc>
                <a:spcPct val="115000"/>
              </a:lnSpc>
              <a:spcAft>
                <a:spcPts val="1000"/>
              </a:spcAft>
            </a:pPr>
            <a:r>
              <a:rPr lang="en-IN" sz="2000" dirty="0">
                <a:effectLst/>
                <a:ea typeface="Calibri" panose="020F0502020204030204" pitchFamily="34" charset="0"/>
                <a:cs typeface="Times New Roman" panose="02020603050405020304" pitchFamily="18" charset="0"/>
              </a:rPr>
              <a:t>The space needed by the constants, simple variables, arrays, structures and other data structures will account for the data space.</a:t>
            </a: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The Data space depends on the following factors:</a:t>
            </a:r>
          </a:p>
          <a:p>
            <a:pPr marL="342900" lvl="0" indent="-342900" algn="just">
              <a:lnSpc>
                <a:spcPct val="115000"/>
              </a:lnSpc>
              <a:spcAft>
                <a:spcPts val="1000"/>
              </a:spcAft>
              <a:buFont typeface="Marlett" pitchFamily="2" charset="2"/>
              <a:buChar char=""/>
              <a:tabLst>
                <a:tab pos="914400" algn="l"/>
              </a:tabLst>
            </a:pPr>
            <a:r>
              <a:rPr lang="en-IN" sz="2000" dirty="0">
                <a:effectLst/>
                <a:ea typeface="Calibri" panose="020F0502020204030204" pitchFamily="34" charset="0"/>
                <a:cs typeface="Times New Roman" panose="02020603050405020304" pitchFamily="18" charset="0"/>
              </a:rPr>
              <a:t>Structure size – It is the sum of the size of component variables of the structure.</a:t>
            </a:r>
          </a:p>
          <a:p>
            <a:pPr marL="342900" lvl="0" indent="-342900" algn="just">
              <a:lnSpc>
                <a:spcPct val="115000"/>
              </a:lnSpc>
              <a:spcAft>
                <a:spcPts val="1000"/>
              </a:spcAft>
              <a:buFont typeface="Marlett" pitchFamily="2" charset="2"/>
              <a:buChar char=""/>
              <a:tabLst>
                <a:tab pos="914400" algn="l"/>
              </a:tabLst>
            </a:pPr>
            <a:r>
              <a:rPr lang="en-IN" sz="2000" dirty="0">
                <a:effectLst/>
                <a:ea typeface="Calibri" panose="020F0502020204030204" pitchFamily="34" charset="0"/>
                <a:cs typeface="Times New Roman" panose="02020603050405020304" pitchFamily="18" charset="0"/>
              </a:rPr>
              <a:t>Array size – Total size of the array is the product of the size of the data type and the number of array locations.</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79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8108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Space complexity is the sum of the following components:</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lvl="0" algn="just">
              <a:lnSpc>
                <a:spcPct val="115000"/>
              </a:lnSpc>
              <a:spcAft>
                <a:spcPts val="1000"/>
              </a:spcAft>
              <a:tabLst>
                <a:tab pos="457200" algn="l"/>
              </a:tabLst>
            </a:pPr>
            <a:r>
              <a:rPr lang="en-IN" sz="2000" b="1" dirty="0">
                <a:effectLst/>
                <a:ea typeface="Calibri" panose="020F0502020204030204" pitchFamily="34" charset="0"/>
                <a:cs typeface="Times New Roman" panose="02020603050405020304" pitchFamily="18" charset="0"/>
              </a:rPr>
              <a:t>(iii) Environment stack space:</a:t>
            </a:r>
            <a:endParaRPr lang="en-IN" sz="2000" dirty="0">
              <a:effectLst/>
              <a:ea typeface="Calibri" panose="020F0502020204030204" pitchFamily="34" charset="0"/>
              <a:cs typeface="Times New Roman" panose="02020603050405020304" pitchFamily="18" charset="0"/>
            </a:endParaRPr>
          </a:p>
          <a:p>
            <a:pPr indent="457200" algn="just">
              <a:lnSpc>
                <a:spcPct val="115000"/>
              </a:lnSpc>
              <a:spcAft>
                <a:spcPts val="1000"/>
              </a:spcAft>
            </a:pPr>
            <a:r>
              <a:rPr lang="en-IN" sz="2000" dirty="0">
                <a:effectLst/>
                <a:ea typeface="Calibri" panose="020F0502020204030204" pitchFamily="34" charset="0"/>
                <a:cs typeface="Times New Roman" panose="02020603050405020304" pitchFamily="18" charset="0"/>
              </a:rPr>
              <a:t>The Environment stack space is used for saving information needed to resume execution of partially completed functions.  That is whenever the control of the program is transferred from one function to another during a function call,  then the values of the local variable of that function and return address are stored in the environment stack.  This information is retrieved when the control comes back to the same function.</a:t>
            </a: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The environment stack space depends on the following factors:</a:t>
            </a:r>
          </a:p>
          <a:p>
            <a:pPr marL="342900" lvl="0" indent="-342900" algn="just">
              <a:lnSpc>
                <a:spcPct val="115000"/>
              </a:lnSpc>
              <a:spcAft>
                <a:spcPts val="1000"/>
              </a:spcAft>
              <a:buFont typeface="Marlett" pitchFamily="2" charset="2"/>
              <a:buChar char=""/>
              <a:tabLst>
                <a:tab pos="914400" algn="l"/>
              </a:tabLst>
            </a:pPr>
            <a:r>
              <a:rPr lang="en-IN" sz="2000" dirty="0">
                <a:effectLst/>
                <a:ea typeface="Calibri" panose="020F0502020204030204" pitchFamily="34" charset="0"/>
                <a:cs typeface="Times New Roman" panose="02020603050405020304" pitchFamily="18" charset="0"/>
              </a:rPr>
              <a:t>Return address</a:t>
            </a:r>
          </a:p>
          <a:p>
            <a:pPr marL="342900" lvl="0" indent="-342900" algn="just">
              <a:lnSpc>
                <a:spcPct val="115000"/>
              </a:lnSpc>
              <a:spcAft>
                <a:spcPts val="1000"/>
              </a:spcAft>
              <a:buFont typeface="Marlett" pitchFamily="2" charset="2"/>
              <a:buChar char=""/>
              <a:tabLst>
                <a:tab pos="914400" algn="l"/>
              </a:tabLst>
            </a:pPr>
            <a:r>
              <a:rPr lang="en-IN" sz="2000" dirty="0">
                <a:effectLst/>
                <a:ea typeface="Calibri" panose="020F0502020204030204" pitchFamily="34" charset="0"/>
                <a:cs typeface="Times New Roman" panose="02020603050405020304" pitchFamily="18" charset="0"/>
              </a:rPr>
              <a:t>Values of all local variables and formal parameters.</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4471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64212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algn="just">
              <a:lnSpc>
                <a:spcPct val="115000"/>
              </a:lnSpc>
              <a:spcAft>
                <a:spcPts val="1000"/>
              </a:spcAft>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The Total space occupied by the program during the execution of the program is the sum of the fixed space and the variable space.</a:t>
            </a:r>
          </a:p>
          <a:p>
            <a:pPr marL="342900" lvl="0" indent="-342900" algn="just">
              <a:lnSpc>
                <a:spcPct val="115000"/>
              </a:lnSpc>
              <a:spcAft>
                <a:spcPts val="1000"/>
              </a:spcAft>
              <a:buFont typeface="+mj-lt"/>
              <a:buAutoNum type="romanLcParenBoth"/>
              <a:tabLst>
                <a:tab pos="685800" algn="l"/>
              </a:tabLst>
            </a:pPr>
            <a:r>
              <a:rPr lang="en-IN" sz="2000" b="1" dirty="0">
                <a:effectLst/>
                <a:ea typeface="Calibri" panose="020F0502020204030204" pitchFamily="34" charset="0"/>
                <a:cs typeface="Times New Roman" panose="02020603050405020304" pitchFamily="18" charset="0"/>
              </a:rPr>
              <a:t>Fixed space</a:t>
            </a:r>
            <a:r>
              <a:rPr lang="en-IN" sz="2000" dirty="0">
                <a:effectLst/>
                <a:ea typeface="Calibri" panose="020F0502020204030204" pitchFamily="34" charset="0"/>
                <a:cs typeface="Times New Roman" panose="02020603050405020304" pitchFamily="18" charset="0"/>
              </a:rPr>
              <a:t> - The space occupied by the instruction space, simple variables and constants.</a:t>
            </a:r>
          </a:p>
          <a:p>
            <a:pPr marL="342900" lvl="0" indent="-342900" algn="just">
              <a:lnSpc>
                <a:spcPct val="115000"/>
              </a:lnSpc>
              <a:spcAft>
                <a:spcPts val="1000"/>
              </a:spcAft>
              <a:buFont typeface="+mj-lt"/>
              <a:buAutoNum type="romanLcParenBoth"/>
              <a:tabLst>
                <a:tab pos="685800" algn="l"/>
              </a:tabLst>
            </a:pPr>
            <a:r>
              <a:rPr lang="en-IN" sz="2000" b="1" dirty="0">
                <a:effectLst/>
                <a:ea typeface="Calibri" panose="020F0502020204030204" pitchFamily="34" charset="0"/>
                <a:cs typeface="Times New Roman" panose="02020603050405020304" pitchFamily="18" charset="0"/>
              </a:rPr>
              <a:t>Variable space</a:t>
            </a:r>
            <a:r>
              <a:rPr lang="en-IN" sz="2000" dirty="0">
                <a:effectLst/>
                <a:ea typeface="Calibri" panose="020F0502020204030204" pitchFamily="34" charset="0"/>
                <a:cs typeface="Times New Roman" panose="02020603050405020304" pitchFamily="18" charset="0"/>
              </a:rPr>
              <a:t> – The dynamically allocated space to the various data structures and the environment stack space varies according to the input from the user.</a:t>
            </a:r>
          </a:p>
          <a:p>
            <a:pPr algn="ctr">
              <a:lnSpc>
                <a:spcPct val="115000"/>
              </a:lnSpc>
              <a:spcAft>
                <a:spcPts val="1000"/>
              </a:spcAft>
            </a:pPr>
            <a:r>
              <a:rPr lang="en-IN" sz="2000" b="1" i="1" dirty="0">
                <a:effectLst/>
                <a:ea typeface="Calibri" panose="020F0502020204030204" pitchFamily="34" charset="0"/>
                <a:cs typeface="Times New Roman" panose="02020603050405020304" pitchFamily="18" charset="0"/>
              </a:rPr>
              <a:t>Space complexity S(P) = c + </a:t>
            </a:r>
            <a:r>
              <a:rPr lang="en-IN" sz="2000" b="1" i="1" dirty="0" err="1">
                <a:effectLst/>
                <a:ea typeface="Calibri" panose="020F0502020204030204" pitchFamily="34" charset="0"/>
                <a:cs typeface="Times New Roman" panose="02020603050405020304" pitchFamily="18" charset="0"/>
              </a:rPr>
              <a:t>S</a:t>
            </a:r>
            <a:r>
              <a:rPr lang="en-IN" sz="2000" b="1" i="1" baseline="-25000" dirty="0" err="1">
                <a:effectLst/>
                <a:ea typeface="Calibri" panose="020F0502020204030204" pitchFamily="34" charset="0"/>
                <a:cs typeface="Times New Roman" panose="02020603050405020304" pitchFamily="18" charset="0"/>
              </a:rPr>
              <a:t>p</a:t>
            </a:r>
            <a:endParaRPr lang="en-IN" sz="2000" dirty="0">
              <a:effectLst/>
              <a:ea typeface="Calibri" panose="020F0502020204030204" pitchFamily="34" charset="0"/>
              <a:cs typeface="Times New Roman" panose="02020603050405020304" pitchFamily="18" charset="0"/>
            </a:endParaRPr>
          </a:p>
          <a:p>
            <a:pPr marL="457200" algn="just">
              <a:lnSpc>
                <a:spcPct val="115000"/>
              </a:lnSpc>
              <a:spcAft>
                <a:spcPts val="1000"/>
              </a:spcAft>
            </a:pPr>
            <a:r>
              <a:rPr lang="en-IN" sz="2000" dirty="0">
                <a:effectLst/>
                <a:ea typeface="Calibri" panose="020F0502020204030204" pitchFamily="34" charset="0"/>
                <a:cs typeface="Times New Roman" panose="02020603050405020304" pitchFamily="18" charset="0"/>
              </a:rPr>
              <a:t>c  -- Fixed space or constant space</a:t>
            </a:r>
          </a:p>
          <a:p>
            <a:pPr marL="457200" algn="just">
              <a:lnSpc>
                <a:spcPct val="115000"/>
              </a:lnSpc>
              <a:spcAft>
                <a:spcPts val="1000"/>
              </a:spcAft>
            </a:pPr>
            <a:r>
              <a:rPr lang="en-IN" sz="2000" dirty="0" err="1">
                <a:effectLst/>
                <a:ea typeface="Calibri" panose="020F0502020204030204" pitchFamily="34" charset="0"/>
                <a:cs typeface="Times New Roman" panose="02020603050405020304" pitchFamily="18" charset="0"/>
              </a:rPr>
              <a:t>S</a:t>
            </a:r>
            <a:r>
              <a:rPr lang="en-IN" sz="2000" baseline="-25000" dirty="0" err="1">
                <a:effectLst/>
                <a:ea typeface="Calibri" panose="020F0502020204030204" pitchFamily="34" charset="0"/>
                <a:cs typeface="Times New Roman" panose="02020603050405020304" pitchFamily="18" charset="0"/>
              </a:rPr>
              <a:t>p</a:t>
            </a:r>
            <a:r>
              <a:rPr lang="en-IN" sz="2000" dirty="0">
                <a:effectLst/>
                <a:ea typeface="Calibri" panose="020F0502020204030204" pitchFamily="34" charset="0"/>
                <a:cs typeface="Times New Roman" panose="02020603050405020304" pitchFamily="18" charset="0"/>
              </a:rPr>
              <a:t> -- Variable space</a:t>
            </a:r>
          </a:p>
          <a:p>
            <a:pPr marL="457200" algn="just">
              <a:lnSpc>
                <a:spcPct val="115000"/>
              </a:lnSpc>
              <a:spcAft>
                <a:spcPts val="1000"/>
              </a:spcAft>
            </a:pPr>
            <a:r>
              <a:rPr lang="en-IN" sz="2000" dirty="0">
                <a:cs typeface="Times New Roman" panose="02020603050405020304" pitchFamily="18" charset="0"/>
              </a:rPr>
              <a:t>We will be interested in estimating only the variable space because that is the one which varies according to the user input.</a:t>
            </a:r>
          </a:p>
          <a:p>
            <a:pPr marL="457200" algn="just">
              <a:lnSpc>
                <a:spcPct val="115000"/>
              </a:lnSpc>
              <a:spcAft>
                <a:spcPts val="1000"/>
              </a:spcAft>
            </a:pPr>
            <a:endParaRPr lang="en-IN" sz="2000" dirty="0">
              <a:effectLst/>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5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19487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18B72EF-54C6-45D9-B66B-F1D3B4C65582}"/>
              </a:ext>
            </a:extLst>
          </p:cNvPr>
          <p:cNvPicPr>
            <a:picLocks noChangeAspect="1"/>
          </p:cNvPicPr>
          <p:nvPr/>
        </p:nvPicPr>
        <p:blipFill>
          <a:blip r:embed="rId2"/>
          <a:stretch>
            <a:fillRect/>
          </a:stretch>
        </p:blipFill>
        <p:spPr>
          <a:xfrm>
            <a:off x="1695450" y="2038350"/>
            <a:ext cx="8020049" cy="3407705"/>
          </a:xfrm>
          <a:prstGeom prst="rect">
            <a:avLst/>
          </a:prstGeom>
        </p:spPr>
      </p:pic>
    </p:spTree>
    <p:extLst>
      <p:ext uri="{BB962C8B-B14F-4D97-AF65-F5344CB8AC3E}">
        <p14:creationId xmlns:p14="http://schemas.microsoft.com/office/powerpoint/2010/main" val="259189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2727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800100" lvl="1" indent="-342900" algn="just">
              <a:buFont typeface="Wingdings" panose="05000000000000000000" pitchFamily="2" charset="2"/>
              <a:buChar char="Ø"/>
            </a:pPr>
            <a:r>
              <a:rPr lang="en-IN" sz="2000" dirty="0">
                <a:solidFill>
                  <a:srgbClr val="000000"/>
                </a:solidFill>
                <a:ea typeface="Times New Roman" panose="02020603050405020304" pitchFamily="18" charset="0"/>
              </a:rPr>
              <a:t>T</a:t>
            </a:r>
            <a:r>
              <a:rPr lang="en-IN" sz="2000" b="0" dirty="0">
                <a:solidFill>
                  <a:srgbClr val="000000"/>
                </a:solidFill>
                <a:effectLst/>
                <a:ea typeface="Times New Roman" panose="02020603050405020304" pitchFamily="18" charset="0"/>
              </a:rPr>
              <a:t>otally it requires 4 bytes of memory to complete its execution. And this 4 bytes of memory is fixed for any input value of 'a'. This space complexity is said to be</a:t>
            </a:r>
            <a:r>
              <a:rPr lang="en-IN" sz="2000" b="1" dirty="0">
                <a:solidFill>
                  <a:srgbClr val="000000"/>
                </a:solidFill>
                <a:effectLst/>
                <a:ea typeface="Times New Roman" panose="02020603050405020304" pitchFamily="18" charset="0"/>
              </a:rPr>
              <a:t> </a:t>
            </a:r>
            <a:r>
              <a:rPr lang="en-IN" sz="2000" b="1" i="1" dirty="0">
                <a:solidFill>
                  <a:srgbClr val="000000"/>
                </a:solidFill>
                <a:effectLst/>
                <a:ea typeface="Times New Roman" panose="02020603050405020304" pitchFamily="18" charset="0"/>
              </a:rPr>
              <a:t>Constant Space Complexity</a:t>
            </a:r>
            <a:r>
              <a:rPr lang="en-IN" sz="2000" b="1" dirty="0">
                <a:solidFill>
                  <a:srgbClr val="000000"/>
                </a:solidFill>
                <a:effectLst/>
                <a:ea typeface="Times New Roman" panose="02020603050405020304" pitchFamily="18" charset="0"/>
              </a:rPr>
              <a:t>.</a:t>
            </a:r>
          </a:p>
          <a:p>
            <a:pPr marL="800100" lvl="1" indent="-342900" algn="just">
              <a:buFont typeface="Wingdings" panose="05000000000000000000" pitchFamily="2" charset="2"/>
              <a:buChar char="Ø"/>
            </a:pPr>
            <a:r>
              <a:rPr lang="en-IN" sz="2000" dirty="0">
                <a:solidFill>
                  <a:srgbClr val="000000"/>
                </a:solidFill>
                <a:effectLst/>
                <a:ea typeface="Times New Roman" panose="02020603050405020304" pitchFamily="18" charset="0"/>
              </a:rPr>
              <a:t>If any algorithm requires a fixed amount of space for all input values then that space complexity is said to be Constant Space Complexity</a:t>
            </a:r>
          </a:p>
          <a:p>
            <a:pPr marL="800100" lvl="1" indent="-342900" algn="just">
              <a:buFont typeface="Wingdings" panose="05000000000000000000" pitchFamily="2" charset="2"/>
              <a:buChar char="Ø"/>
            </a:pPr>
            <a:r>
              <a:rPr lang="en-IN" sz="2000" dirty="0" err="1">
                <a:effectLst/>
                <a:ea typeface="Times New Roman" panose="02020603050405020304" pitchFamily="18" charset="0"/>
              </a:rPr>
              <a:t>Eg</a:t>
            </a:r>
            <a:r>
              <a:rPr lang="en-IN" sz="2000" dirty="0">
                <a:effectLst/>
                <a:ea typeface="Times New Roman" panose="02020603050405020304" pitchFamily="18" charset="0"/>
              </a:rPr>
              <a:t> 2:</a:t>
            </a:r>
          </a:p>
          <a:p>
            <a:pPr lvl="4" algn="just"/>
            <a:r>
              <a:rPr lang="pl-PL" sz="2400" dirty="0">
                <a:effectLst/>
                <a:latin typeface="Times New Roman" panose="02020603050405020304" pitchFamily="18" charset="0"/>
                <a:ea typeface="Times New Roman" panose="02020603050405020304" pitchFamily="18" charset="0"/>
              </a:rPr>
              <a:t>{</a:t>
            </a:r>
          </a:p>
          <a:p>
            <a:pPr lvl="4" algn="just"/>
            <a:r>
              <a:rPr lang="pl-PL" sz="2400" dirty="0">
                <a:effectLst/>
                <a:latin typeface="Times New Roman" panose="02020603050405020304" pitchFamily="18" charset="0"/>
                <a:ea typeface="Times New Roman" panose="02020603050405020304" pitchFamily="18" charset="0"/>
              </a:rPr>
              <a:t>    int z = a + b + c;</a:t>
            </a:r>
          </a:p>
          <a:p>
            <a:pPr lvl="4" algn="just"/>
            <a:r>
              <a:rPr lang="pl-PL" sz="2400" dirty="0">
                <a:effectLst/>
                <a:latin typeface="Times New Roman" panose="02020603050405020304" pitchFamily="18" charset="0"/>
                <a:ea typeface="Times New Roman" panose="02020603050405020304" pitchFamily="18" charset="0"/>
              </a:rPr>
              <a:t>    return(z);</a:t>
            </a:r>
          </a:p>
          <a:p>
            <a:pPr lvl="4" algn="just"/>
            <a:r>
              <a:rPr lang="pl-PL"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361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1031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Eg.3</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#include&lt;stdio.h&gt;</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int main()</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int a = 5, b = 5, c;</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c = a + b;</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printf</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("%d", c);</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lvl="3" algn="ju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275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23180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A8E69F9E-41E4-42DF-BC64-DD55A5906221}"/>
              </a:ext>
            </a:extLst>
          </p:cNvPr>
          <p:cNvPicPr>
            <a:picLocks noChangeAspect="1"/>
          </p:cNvPicPr>
          <p:nvPr/>
        </p:nvPicPr>
        <p:blipFill>
          <a:blip r:embed="rId2"/>
          <a:stretch>
            <a:fillRect/>
          </a:stretch>
        </p:blipFill>
        <p:spPr>
          <a:xfrm>
            <a:off x="1885950" y="2038350"/>
            <a:ext cx="8134350" cy="3486150"/>
          </a:xfrm>
          <a:prstGeom prst="rect">
            <a:avLst/>
          </a:prstGeom>
        </p:spPr>
      </p:pic>
    </p:spTree>
    <p:extLst>
      <p:ext uri="{BB962C8B-B14F-4D97-AF65-F5344CB8AC3E}">
        <p14:creationId xmlns:p14="http://schemas.microsoft.com/office/powerpoint/2010/main" val="350102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78028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SPACE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indent="457200" algn="just"/>
            <a:r>
              <a:rPr lang="en-IN" sz="2000" dirty="0">
                <a:solidFill>
                  <a:srgbClr val="000000"/>
                </a:solidFill>
                <a:effectLst/>
                <a:ea typeface="Times New Roman" panose="02020603050405020304" pitchFamily="18" charset="0"/>
              </a:rPr>
              <a:t>In above piece of code it requires </a:t>
            </a:r>
          </a:p>
          <a:p>
            <a:pPr marL="1257300" lvl="2" indent="-342900" algn="just">
              <a:buFont typeface="Wingdings" panose="05000000000000000000" pitchFamily="2" charset="2"/>
              <a:buChar char="Ø"/>
            </a:pPr>
            <a:r>
              <a:rPr lang="en-IN" sz="2000" dirty="0">
                <a:solidFill>
                  <a:srgbClr val="000000"/>
                </a:solidFill>
                <a:effectLst/>
                <a:ea typeface="Times New Roman" panose="02020603050405020304" pitchFamily="18" charset="0"/>
              </a:rPr>
              <a:t>'</a:t>
            </a:r>
            <a:r>
              <a:rPr lang="en-IN" sz="2000" b="1" dirty="0">
                <a:solidFill>
                  <a:srgbClr val="000000"/>
                </a:solidFill>
                <a:effectLst/>
                <a:ea typeface="Times New Roman" panose="02020603050405020304" pitchFamily="18" charset="0"/>
              </a:rPr>
              <a:t>n*2</a:t>
            </a:r>
            <a:r>
              <a:rPr lang="en-IN" sz="2000" dirty="0">
                <a:solidFill>
                  <a:srgbClr val="000000"/>
                </a:solidFill>
                <a:effectLst/>
                <a:ea typeface="Times New Roman" panose="02020603050405020304" pitchFamily="18" charset="0"/>
              </a:rPr>
              <a:t>' bytes of memory to store array variable ‘</a:t>
            </a:r>
            <a:r>
              <a:rPr lang="en-IN" sz="2000" b="1" dirty="0">
                <a:solidFill>
                  <a:srgbClr val="000000"/>
                </a:solidFill>
                <a:effectLst/>
                <a:ea typeface="Times New Roman" panose="02020603050405020304" pitchFamily="18" charset="0"/>
              </a:rPr>
              <a:t>a[]</a:t>
            </a:r>
            <a:r>
              <a:rPr lang="en-IN" sz="2000" b="1" dirty="0">
                <a:solidFill>
                  <a:srgbClr val="000000"/>
                </a:solidFill>
                <a:ea typeface="Times New Roman" panose="02020603050405020304" pitchFamily="18" charset="0"/>
              </a:rPr>
              <a:t>.</a:t>
            </a:r>
          </a:p>
          <a:p>
            <a:pPr marL="1257300" lvl="2" indent="-342900" algn="just">
              <a:buFont typeface="Wingdings" panose="05000000000000000000" pitchFamily="2" charset="2"/>
              <a:buChar char="Ø"/>
            </a:pPr>
            <a:r>
              <a:rPr lang="en-IN" sz="2000" dirty="0">
                <a:solidFill>
                  <a:srgbClr val="000000"/>
                </a:solidFill>
                <a:effectLst/>
                <a:ea typeface="Times New Roman" panose="02020603050405020304" pitchFamily="18" charset="0"/>
              </a:rPr>
              <a:t> 2 bytes of memory for integer parameter ‘</a:t>
            </a:r>
            <a:r>
              <a:rPr lang="en-IN" sz="2000" b="1" dirty="0">
                <a:solidFill>
                  <a:srgbClr val="000000"/>
                </a:solidFill>
                <a:effectLst/>
                <a:ea typeface="Times New Roman" panose="02020603050405020304" pitchFamily="18" charset="0"/>
              </a:rPr>
              <a:t>n</a:t>
            </a:r>
            <a:r>
              <a:rPr lang="en-IN" sz="2000" dirty="0">
                <a:solidFill>
                  <a:srgbClr val="000000"/>
                </a:solidFill>
                <a:effectLst/>
                <a:ea typeface="Times New Roman" panose="02020603050405020304" pitchFamily="18" charset="0"/>
              </a:rPr>
              <a:t>’.</a:t>
            </a:r>
          </a:p>
          <a:p>
            <a:pPr marL="1257300" lvl="2" indent="-342900" algn="just">
              <a:buFont typeface="Wingdings" panose="05000000000000000000" pitchFamily="2" charset="2"/>
              <a:buChar char="Ø"/>
            </a:pPr>
            <a:r>
              <a:rPr lang="en-IN" sz="2000" dirty="0">
                <a:solidFill>
                  <a:srgbClr val="000000"/>
                </a:solidFill>
                <a:effectLst/>
                <a:ea typeface="Times New Roman" panose="02020603050405020304" pitchFamily="18" charset="0"/>
              </a:rPr>
              <a:t>4 bytes of memory for local integer variables '</a:t>
            </a:r>
            <a:r>
              <a:rPr lang="en-IN" sz="2000" b="1" dirty="0">
                <a:solidFill>
                  <a:srgbClr val="000000"/>
                </a:solidFill>
                <a:effectLst/>
                <a:ea typeface="Times New Roman" panose="02020603050405020304" pitchFamily="18" charset="0"/>
              </a:rPr>
              <a:t>sum</a:t>
            </a:r>
            <a:r>
              <a:rPr lang="en-IN" sz="2000" dirty="0">
                <a:solidFill>
                  <a:srgbClr val="000000"/>
                </a:solidFill>
                <a:effectLst/>
                <a:ea typeface="Times New Roman" panose="02020603050405020304" pitchFamily="18" charset="0"/>
              </a:rPr>
              <a:t>' and '</a:t>
            </a:r>
            <a:r>
              <a:rPr lang="en-IN" sz="2000" b="1" dirty="0" err="1">
                <a:solidFill>
                  <a:srgbClr val="000000"/>
                </a:solidFill>
                <a:effectLst/>
                <a:ea typeface="Times New Roman" panose="02020603050405020304" pitchFamily="18" charset="0"/>
              </a:rPr>
              <a:t>i</a:t>
            </a:r>
            <a:r>
              <a:rPr lang="en-IN" sz="2000" dirty="0">
                <a:solidFill>
                  <a:srgbClr val="000000"/>
                </a:solidFill>
                <a:effectLst/>
                <a:ea typeface="Times New Roman" panose="02020603050405020304" pitchFamily="18" charset="0"/>
              </a:rPr>
              <a:t>' (2 bytes each) .</a:t>
            </a:r>
          </a:p>
          <a:p>
            <a:pPr marL="1257300" lvl="2" indent="-342900" algn="just">
              <a:buFont typeface="Wingdings" panose="05000000000000000000" pitchFamily="2" charset="2"/>
              <a:buChar char="Ø"/>
            </a:pPr>
            <a:r>
              <a:rPr lang="en-IN" sz="2000" dirty="0">
                <a:solidFill>
                  <a:srgbClr val="000000"/>
                </a:solidFill>
                <a:effectLst/>
                <a:ea typeface="Times New Roman" panose="02020603050405020304" pitchFamily="18" charset="0"/>
              </a:rPr>
              <a:t>2 bytes of memory for </a:t>
            </a:r>
            <a:r>
              <a:rPr lang="en-IN" sz="2000" b="1" dirty="0">
                <a:solidFill>
                  <a:srgbClr val="000000"/>
                </a:solidFill>
                <a:effectLst/>
                <a:ea typeface="Times New Roman" panose="02020603050405020304" pitchFamily="18" charset="0"/>
              </a:rPr>
              <a:t>return value</a:t>
            </a:r>
            <a:r>
              <a:rPr lang="en-IN" sz="2000" dirty="0">
                <a:solidFill>
                  <a:srgbClr val="000000"/>
                </a:solidFill>
                <a:effectLst/>
                <a:ea typeface="Times New Roman" panose="02020603050405020304" pitchFamily="18" charset="0"/>
              </a:rPr>
              <a:t>.</a:t>
            </a:r>
            <a:endParaRPr lang="en-IN" sz="2000" dirty="0">
              <a:effectLst/>
              <a:ea typeface="Times New Roman" panose="02020603050405020304" pitchFamily="18" charset="0"/>
            </a:endParaRPr>
          </a:p>
          <a:p>
            <a:pPr marL="1257300" lvl="2" indent="-342900" algn="just">
              <a:buFont typeface="Wingdings" panose="05000000000000000000" pitchFamily="2" charset="2"/>
              <a:buChar char="Ø"/>
            </a:pPr>
            <a:r>
              <a:rPr lang="en-IN" sz="2000" b="0" dirty="0">
                <a:solidFill>
                  <a:srgbClr val="000000"/>
                </a:solidFill>
                <a:effectLst/>
                <a:ea typeface="Times New Roman" panose="02020603050405020304" pitchFamily="18" charset="0"/>
              </a:rPr>
              <a:t>That means, totally it requires '2n+8' bytes of memory to complete its execution. </a:t>
            </a:r>
          </a:p>
          <a:p>
            <a:pPr marL="1257300" lvl="2" indent="-342900" algn="just">
              <a:buFont typeface="Wingdings" panose="05000000000000000000" pitchFamily="2" charset="2"/>
              <a:buChar char="Ø"/>
            </a:pPr>
            <a:r>
              <a:rPr lang="en-IN" sz="2000" b="0" dirty="0">
                <a:solidFill>
                  <a:srgbClr val="000000"/>
                </a:solidFill>
                <a:effectLst/>
                <a:ea typeface="Times New Roman" panose="02020603050405020304" pitchFamily="18" charset="0"/>
              </a:rPr>
              <a:t>Here, the amount of memory depends on the input value of 'n'. This space complexity is said to be</a:t>
            </a:r>
            <a:r>
              <a:rPr lang="en-IN" sz="2000" b="1" dirty="0">
                <a:solidFill>
                  <a:srgbClr val="000000"/>
                </a:solidFill>
                <a:effectLst/>
                <a:ea typeface="Times New Roman" panose="02020603050405020304" pitchFamily="18" charset="0"/>
              </a:rPr>
              <a:t> </a:t>
            </a:r>
            <a:r>
              <a:rPr lang="en-IN" sz="2000" b="1" i="1" dirty="0">
                <a:solidFill>
                  <a:srgbClr val="000000"/>
                </a:solidFill>
                <a:effectLst/>
                <a:ea typeface="Times New Roman" panose="02020603050405020304" pitchFamily="18" charset="0"/>
              </a:rPr>
              <a:t>Linear Space Complexity</a:t>
            </a:r>
            <a:r>
              <a:rPr lang="en-IN" sz="2000" b="1" dirty="0">
                <a:solidFill>
                  <a:srgbClr val="000000"/>
                </a:solidFill>
                <a:effectLst/>
                <a:ea typeface="Times New Roman" panose="02020603050405020304" pitchFamily="18" charset="0"/>
              </a:rPr>
              <a:t>.</a:t>
            </a:r>
            <a:endParaRPr lang="en-IN" sz="2000" dirty="0">
              <a:effectLst/>
              <a:ea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10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9EAEFFA1-561F-4D7D-9F10-1C29E3D0ADD8}"/>
              </a:ext>
            </a:extLst>
          </p:cNvPr>
          <p:cNvSpPr>
            <a:spLocks noGrp="1"/>
          </p:cNvSpPr>
          <p:nvPr>
            <p:ph type="dt" sz="half" idx="10"/>
          </p:nvPr>
        </p:nvSpPr>
        <p:spPr/>
        <p:txBody>
          <a:bodyPr/>
          <a:lstStyle/>
          <a:p>
            <a:fld id="{6D668BED-671F-4D4D-B59C-53CA3F6BEA4E}" type="datetime1">
              <a:rPr lang="en-IN" smtClean="0"/>
              <a:t>20-02-2021</a:t>
            </a:fld>
            <a:endParaRPr lang="en-IN"/>
          </a:p>
        </p:txBody>
      </p:sp>
      <p:sp>
        <p:nvSpPr>
          <p:cNvPr id="4" name="Footer Placeholder 3">
            <a:extLst>
              <a:ext uri="{FF2B5EF4-FFF2-40B4-BE49-F238E27FC236}">
                <a16:creationId xmlns:a16="http://schemas.microsoft.com/office/drawing/2014/main" id="{176329E5-9A80-43D7-9359-8CC1B6149518}"/>
              </a:ext>
            </a:extLst>
          </p:cNvPr>
          <p:cNvSpPr>
            <a:spLocks noGrp="1"/>
          </p:cNvSpPr>
          <p:nvPr>
            <p:ph type="ftr" sz="quarter" idx="11"/>
          </p:nvPr>
        </p:nvSpPr>
        <p:spPr/>
        <p:txBody>
          <a:bodyPr/>
          <a:lstStyle/>
          <a:p>
            <a:r>
              <a:rPr lang="en-US"/>
              <a:t>SCSA1403 DAA-Unit I</a:t>
            </a:r>
            <a:endParaRPr lang="en-IN" dirty="0"/>
          </a:p>
        </p:txBody>
      </p:sp>
      <p:sp>
        <p:nvSpPr>
          <p:cNvPr id="5" name="Slide Number Placeholder 4">
            <a:extLst>
              <a:ext uri="{FF2B5EF4-FFF2-40B4-BE49-F238E27FC236}">
                <a16:creationId xmlns:a16="http://schemas.microsoft.com/office/drawing/2014/main" id="{9B3A8280-435E-4665-A6CE-9A52C93ABD48}"/>
              </a:ext>
            </a:extLst>
          </p:cNvPr>
          <p:cNvSpPr>
            <a:spLocks noGrp="1"/>
          </p:cNvSpPr>
          <p:nvPr>
            <p:ph type="sldNum" sz="quarter" idx="12"/>
          </p:nvPr>
        </p:nvSpPr>
        <p:spPr/>
        <p:txBody>
          <a:bodyPr/>
          <a:lstStyle/>
          <a:p>
            <a:fld id="{C47D4F2A-FF3F-4D76-897B-B2071BBC9AF3}" type="slidenum">
              <a:rPr lang="en-IN" smtClean="0"/>
              <a:t>3</a:t>
            </a:fld>
            <a:endParaRPr lang="en-IN"/>
          </a:p>
        </p:txBody>
      </p:sp>
      <p:pic>
        <p:nvPicPr>
          <p:cNvPr id="9" name="Picture 8">
            <a:extLst>
              <a:ext uri="{FF2B5EF4-FFF2-40B4-BE49-F238E27FC236}">
                <a16:creationId xmlns:a16="http://schemas.microsoft.com/office/drawing/2014/main" id="{E882AEC2-A52C-4543-8513-4F89B8420E37}"/>
              </a:ext>
            </a:extLst>
          </p:cNvPr>
          <p:cNvPicPr>
            <a:picLocks noChangeAspect="1"/>
          </p:cNvPicPr>
          <p:nvPr/>
        </p:nvPicPr>
        <p:blipFill>
          <a:blip r:embed="rId3"/>
          <a:stretch>
            <a:fillRect/>
          </a:stretch>
        </p:blipFill>
        <p:spPr>
          <a:xfrm>
            <a:off x="362043" y="1933575"/>
            <a:ext cx="11467913" cy="3829050"/>
          </a:xfrm>
          <a:prstGeom prst="rect">
            <a:avLst/>
          </a:prstGeom>
        </p:spPr>
      </p:pic>
    </p:spTree>
    <p:extLst>
      <p:ext uri="{BB962C8B-B14F-4D97-AF65-F5344CB8AC3E}">
        <p14:creationId xmlns:p14="http://schemas.microsoft.com/office/powerpoint/2010/main" val="375414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82644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u="sng" dirty="0">
                <a:solidFill>
                  <a:srgbClr val="0070C0"/>
                </a:solidFill>
                <a:latin typeface="Calibri" panose="020F0502020204030204"/>
              </a:rPr>
              <a:t>TIME</a:t>
            </a: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Time complexity of the program is defined as the amount of computer time it needs to run to completion.</a:t>
            </a:r>
          </a:p>
          <a:p>
            <a:pPr marL="742950" lvl="1" indent="-285750" algn="just">
              <a:lnSpc>
                <a:spcPct val="115000"/>
              </a:lnSpc>
              <a:spcAft>
                <a:spcPts val="10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The time complexity can be measured, by measuring the time taken by the program when it is executed.  This is an experimental method.  But this is done very rarely.  </a:t>
            </a:r>
          </a:p>
          <a:p>
            <a:pPr marL="742950" lvl="1" indent="-285750" algn="just">
              <a:lnSpc>
                <a:spcPct val="115000"/>
              </a:lnSpc>
              <a:spcAft>
                <a:spcPts val="1000"/>
              </a:spcAft>
              <a:buFont typeface="Wingdings" panose="05000000000000000000" pitchFamily="2" charset="2"/>
              <a:buChar char="Ø"/>
            </a:pPr>
            <a:r>
              <a:rPr lang="en-IN" sz="2000" dirty="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We always try to estimate the time consumed by the program even before it is run for the first time.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739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39070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 Example</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b="0" i="0" dirty="0">
                <a:solidFill>
                  <a:srgbClr val="40424E"/>
                </a:solidFill>
                <a:effectLst/>
                <a:latin typeface="urw-din"/>
              </a:rPr>
              <a:t>Imagine a classroom of 100 students in which you gave your pen to one person. Now, you want that pen. Here are some ways to find the pen and what the O order is.</a:t>
            </a:r>
            <a:r>
              <a:rPr lang="en-US" sz="2000" b="1" i="0" dirty="0">
                <a:solidFill>
                  <a:srgbClr val="40424E"/>
                </a:solidFill>
                <a:effectLst/>
                <a:latin typeface="urw-din"/>
              </a:rPr>
              <a:t> </a:t>
            </a: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000" b="1" i="0" dirty="0">
                <a:solidFill>
                  <a:srgbClr val="40424E"/>
                </a:solidFill>
                <a:effectLst/>
                <a:latin typeface="urw-din"/>
              </a:rPr>
              <a:t>O(n):</a:t>
            </a:r>
            <a:r>
              <a:rPr lang="en-US" sz="2000" b="0" i="0" dirty="0">
                <a:solidFill>
                  <a:srgbClr val="40424E"/>
                </a:solidFill>
                <a:effectLst/>
                <a:latin typeface="urw-din"/>
              </a:rPr>
              <a:t> Going and asking each student individually is O(N).</a:t>
            </a:r>
            <a:br>
              <a:rPr lang="en-US" sz="2000" dirty="0"/>
            </a:br>
            <a:r>
              <a:rPr lang="en-US" sz="2000" b="1" i="0" dirty="0">
                <a:solidFill>
                  <a:srgbClr val="40424E"/>
                </a:solidFill>
                <a:effectLst/>
                <a:latin typeface="urw-din"/>
              </a:rPr>
              <a:t>O(n</a:t>
            </a:r>
            <a:r>
              <a:rPr lang="en-US" sz="2000" b="1" i="0" baseline="30000" dirty="0">
                <a:solidFill>
                  <a:srgbClr val="40424E"/>
                </a:solidFill>
                <a:effectLst/>
                <a:latin typeface="urw-din"/>
              </a:rPr>
              <a:t>2</a:t>
            </a:r>
            <a:r>
              <a:rPr lang="en-US" sz="2000" b="1" i="0" dirty="0">
                <a:solidFill>
                  <a:srgbClr val="40424E"/>
                </a:solidFill>
                <a:effectLst/>
                <a:latin typeface="urw-din"/>
              </a:rPr>
              <a:t>):</a:t>
            </a:r>
            <a:r>
              <a:rPr lang="en-US" sz="2000" b="0" i="0" dirty="0">
                <a:solidFill>
                  <a:srgbClr val="40424E"/>
                </a:solidFill>
                <a:effectLst/>
                <a:latin typeface="urw-din"/>
              </a:rPr>
              <a:t> You go and ask the first person of the class, if he has the pen. Also, you ask this person about other 99 people in the classroom if they have that pen and so on.</a:t>
            </a:r>
            <a:br>
              <a:rPr lang="en-US" sz="2000" dirty="0"/>
            </a:br>
            <a:r>
              <a:rPr lang="en-US" sz="2000" b="1" i="0" dirty="0">
                <a:solidFill>
                  <a:srgbClr val="40424E"/>
                </a:solidFill>
                <a:effectLst/>
                <a:latin typeface="urw-din"/>
              </a:rPr>
              <a:t>O(log n):</a:t>
            </a:r>
            <a:r>
              <a:rPr lang="en-US" sz="2000" b="0" i="0" dirty="0">
                <a:solidFill>
                  <a:srgbClr val="40424E"/>
                </a:solidFill>
                <a:effectLst/>
                <a:latin typeface="urw-din"/>
              </a:rPr>
              <a:t> Now I divide the class into two groups, then ask: “Is it on the left side, or the right side of the classroom?” Then I take that group and divide it into two and ask again, and so on. Repeat the process till you are left with one student who has your pen. This is what you mean by O(log n).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311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45711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 Example</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400" b="0" i="0" dirty="0">
                <a:solidFill>
                  <a:srgbClr val="40424E"/>
                </a:solidFill>
                <a:effectLst/>
                <a:latin typeface="urw-din"/>
              </a:rPr>
              <a:t>I might need to do the O(n</a:t>
            </a:r>
            <a:r>
              <a:rPr lang="en-US" sz="2400" b="0" i="0" baseline="30000" dirty="0">
                <a:solidFill>
                  <a:srgbClr val="40424E"/>
                </a:solidFill>
                <a:effectLst/>
                <a:latin typeface="urw-din"/>
              </a:rPr>
              <a:t>2</a:t>
            </a:r>
            <a:r>
              <a:rPr lang="en-US" sz="2400" b="0" i="0" dirty="0">
                <a:solidFill>
                  <a:srgbClr val="40424E"/>
                </a:solidFill>
                <a:effectLst/>
                <a:latin typeface="urw-din"/>
              </a:rPr>
              <a:t>) search if only one student knows on which student the pen is hidden.</a:t>
            </a: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400" b="0" i="0" dirty="0">
                <a:solidFill>
                  <a:srgbClr val="40424E"/>
                </a:solidFill>
                <a:effectLst/>
                <a:latin typeface="urw-din"/>
              </a:rPr>
              <a:t> I’d use the O(n) if one student had the pen and only they knew it. </a:t>
            </a: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400" b="0" i="0" dirty="0">
                <a:solidFill>
                  <a:srgbClr val="40424E"/>
                </a:solidFill>
                <a:effectLst/>
                <a:latin typeface="urw-din"/>
              </a:rPr>
              <a:t>I’d use the O(log n) search if all the students knew, but would only tell me if I guessed the right side.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964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36403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algn="just">
              <a:lnSpc>
                <a:spcPct val="115000"/>
              </a:lnSpc>
              <a:spcAft>
                <a:spcPts val="1000"/>
              </a:spcAft>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The </a:t>
            </a:r>
            <a:r>
              <a:rPr lang="en-IN" sz="2000" b="1" dirty="0">
                <a:effectLst/>
                <a:ea typeface="Calibri" panose="020F0502020204030204" pitchFamily="34" charset="0"/>
                <a:cs typeface="Times New Roman" panose="02020603050405020304" pitchFamily="18" charset="0"/>
              </a:rPr>
              <a:t>reasons for estimating the time complexity</a:t>
            </a:r>
            <a:r>
              <a:rPr lang="en-IN" sz="2000" dirty="0">
                <a:effectLst/>
                <a:ea typeface="Calibri" panose="020F0502020204030204" pitchFamily="34" charset="0"/>
                <a:cs typeface="Times New Roman" panose="02020603050405020304" pitchFamily="18" charset="0"/>
              </a:rPr>
              <a:t> of the program even before running the program for the first time are:</a:t>
            </a:r>
          </a:p>
          <a:p>
            <a:pPr marL="342900" lvl="0" indent="-342900" algn="just">
              <a:lnSpc>
                <a:spcPct val="115000"/>
              </a:lnSpc>
              <a:spcAft>
                <a:spcPts val="1000"/>
              </a:spcAft>
              <a:buFont typeface="+mj-lt"/>
              <a:buAutoNum type="arabicParenBoth"/>
              <a:tabLst>
                <a:tab pos="723900" algn="l"/>
              </a:tabLst>
            </a:pPr>
            <a:r>
              <a:rPr lang="en-IN" sz="2000" dirty="0">
                <a:effectLst/>
                <a:ea typeface="Calibri" panose="020F0502020204030204" pitchFamily="34" charset="0"/>
                <a:cs typeface="Times New Roman" panose="02020603050405020304" pitchFamily="18" charset="0"/>
              </a:rPr>
              <a:t>We need real time response for many applications.  That is a faster execution of the program is required for many applications.  If the time complexity is estimated beforehand, then modifications can be done to the program to improve the performance before running it.</a:t>
            </a:r>
          </a:p>
          <a:p>
            <a:pPr marL="342900" lvl="0" indent="-342900" algn="just">
              <a:lnSpc>
                <a:spcPct val="115000"/>
              </a:lnSpc>
              <a:spcAft>
                <a:spcPts val="1000"/>
              </a:spcAft>
              <a:buFont typeface="+mj-lt"/>
              <a:buAutoNum type="arabicParenBoth"/>
              <a:tabLst>
                <a:tab pos="723900" algn="l"/>
              </a:tabLst>
            </a:pPr>
            <a:r>
              <a:rPr lang="en-IN" sz="2000" dirty="0">
                <a:effectLst/>
                <a:ea typeface="Calibri" panose="020F0502020204030204" pitchFamily="34" charset="0"/>
                <a:cs typeface="Times New Roman" panose="02020603050405020304" pitchFamily="18" charset="0"/>
              </a:rPr>
              <a:t>It is used to specify the upper limit for time of execution for some programs.  The purpose of this is to avoid infinite loops.</a:t>
            </a:r>
          </a:p>
          <a:p>
            <a:pPr marL="742950" marR="0" lvl="1" indent="-28575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992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3647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algn="just">
              <a:lnSpc>
                <a:spcPct val="115000"/>
              </a:lnSpc>
              <a:spcAft>
                <a:spcPts val="1000"/>
              </a:spcAft>
            </a:pPr>
            <a:r>
              <a:rPr lang="en-IN" sz="2000" i="1" dirty="0">
                <a:effectLst/>
                <a:ea typeface="Calibri" panose="020F0502020204030204" pitchFamily="34" charset="0"/>
                <a:cs typeface="Times New Roman" panose="02020603050405020304" pitchFamily="18" charset="0"/>
              </a:rPr>
              <a:t>The time complexity of the program depends on the following factors:</a:t>
            </a:r>
            <a:endParaRPr lang="en-IN" sz="2000" dirty="0">
              <a:effectLst/>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Ø"/>
              <a:tabLst>
                <a:tab pos="914400" algn="l"/>
              </a:tabLst>
            </a:pPr>
            <a:r>
              <a:rPr lang="en-IN" sz="2000" i="1" dirty="0">
                <a:effectLst/>
                <a:ea typeface="Calibri" panose="020F0502020204030204" pitchFamily="34" charset="0"/>
                <a:cs typeface="Times New Roman" panose="02020603050405020304" pitchFamily="18" charset="0"/>
              </a:rPr>
              <a:t>Compiler used</a:t>
            </a:r>
            <a:r>
              <a:rPr lang="en-IN" sz="2000" dirty="0">
                <a:effectLst/>
                <a:ea typeface="Calibri" panose="020F0502020204030204" pitchFamily="34" charset="0"/>
                <a:cs typeface="Times New Roman" panose="02020603050405020304" pitchFamily="18" charset="0"/>
              </a:rPr>
              <a:t> – some compilers produce optimized code which consumes less time to get executed.</a:t>
            </a:r>
          </a:p>
          <a:p>
            <a:pPr marL="800100" lvl="1" indent="-342900" algn="just">
              <a:lnSpc>
                <a:spcPct val="115000"/>
              </a:lnSpc>
              <a:spcAft>
                <a:spcPts val="1000"/>
              </a:spcAft>
              <a:buFont typeface="Wingdings" panose="05000000000000000000" pitchFamily="2" charset="2"/>
              <a:buChar char="Ø"/>
              <a:tabLst>
                <a:tab pos="914400" algn="l"/>
              </a:tabLst>
            </a:pPr>
            <a:r>
              <a:rPr lang="en-IN" sz="2000" i="1" dirty="0">
                <a:effectLst/>
                <a:ea typeface="Calibri" panose="020F0502020204030204" pitchFamily="34" charset="0"/>
                <a:cs typeface="Times New Roman" panose="02020603050405020304" pitchFamily="18" charset="0"/>
              </a:rPr>
              <a:t>Compiler options</a:t>
            </a:r>
            <a:r>
              <a:rPr lang="en-IN" sz="2000" dirty="0">
                <a:effectLst/>
                <a:ea typeface="Calibri" panose="020F0502020204030204" pitchFamily="34" charset="0"/>
                <a:cs typeface="Times New Roman" panose="02020603050405020304" pitchFamily="18" charset="0"/>
              </a:rPr>
              <a:t> – The optimization options can be set in the options of the compiler.</a:t>
            </a:r>
          </a:p>
          <a:p>
            <a:pPr marL="800100" lvl="1" indent="-342900">
              <a:buFont typeface="Wingdings" panose="05000000000000000000" pitchFamily="2" charset="2"/>
              <a:buChar char="Ø"/>
            </a:pPr>
            <a:r>
              <a:rPr lang="en-IN" sz="2000" i="1" dirty="0">
                <a:effectLst/>
                <a:ea typeface="Calibri" panose="020F0502020204030204" pitchFamily="34" charset="0"/>
              </a:rPr>
              <a:t>Target computer</a:t>
            </a:r>
            <a:r>
              <a:rPr lang="en-IN" sz="2000" dirty="0">
                <a:effectLst/>
                <a:ea typeface="Calibri" panose="020F0502020204030204" pitchFamily="34" charset="0"/>
              </a:rPr>
              <a:t> – The speed of the computer or the number of instructions executed per second differs from one computer to another</a:t>
            </a:r>
            <a:endParaRPr kumimoji="0" lang="en-IN" sz="2000" b="0" i="0" u="none" strike="noStrike" kern="1200" cap="none" spc="0" normalizeH="0" baseline="0" noProof="0" dirty="0">
              <a:ln>
                <a:noFill/>
              </a:ln>
              <a:solidFill>
                <a:prstClr val="black"/>
              </a:solidFill>
              <a:effectLst/>
              <a:uLnTx/>
              <a:uFillTx/>
              <a:ea typeface="Times New Roman" panose="02020603050405020304" pitchFamily="18" charset="0"/>
              <a:cs typeface="+mn-cs"/>
            </a:endParaRPr>
          </a:p>
          <a:p>
            <a:pPr marL="800100" lvl="1" indent="-342900" algn="just">
              <a:lnSpc>
                <a:spcPct val="115000"/>
              </a:lnSpc>
              <a:buFont typeface="Wingdings" panose="05000000000000000000" pitchFamily="2" charset="2"/>
              <a:buChar char="Ø"/>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80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16500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The total time taken for the execution of the program is the sum of the compilation time and the execution time.</a:t>
            </a:r>
          </a:p>
          <a:p>
            <a:pPr marL="342900" lvl="0" indent="-342900" algn="just">
              <a:lnSpc>
                <a:spcPct val="115000"/>
              </a:lnSpc>
              <a:spcAft>
                <a:spcPts val="1000"/>
              </a:spcAft>
              <a:buFont typeface="+mj-lt"/>
              <a:buAutoNum type="romanLcParenBoth"/>
              <a:tabLst>
                <a:tab pos="685800" algn="l"/>
              </a:tabLst>
            </a:pPr>
            <a:r>
              <a:rPr lang="en-IN" sz="2000" b="1" dirty="0">
                <a:effectLst/>
                <a:ea typeface="Calibri" panose="020F0502020204030204" pitchFamily="34" charset="0"/>
                <a:cs typeface="Times New Roman" panose="02020603050405020304" pitchFamily="18" charset="0"/>
              </a:rPr>
              <a:t>Compile time</a:t>
            </a:r>
            <a:r>
              <a:rPr lang="en-IN" sz="2000" dirty="0">
                <a:effectLst/>
                <a:ea typeface="Calibri" panose="020F0502020204030204" pitchFamily="34" charset="0"/>
                <a:cs typeface="Times New Roman" panose="02020603050405020304" pitchFamily="18" charset="0"/>
              </a:rPr>
              <a:t> – The time taken for the compilation of the program to produce the intermediate object code or the compiler version of the program.  The compilation time is taken only once as it is enough if the program is compiled once.  If optimized code is to be generated, then the compilation time will be higher.</a:t>
            </a:r>
          </a:p>
          <a:p>
            <a:pPr marL="342900" lvl="0" indent="-342900" algn="just">
              <a:lnSpc>
                <a:spcPct val="115000"/>
              </a:lnSpc>
              <a:spcAft>
                <a:spcPts val="1000"/>
              </a:spcAft>
              <a:buFont typeface="+mj-lt"/>
              <a:buAutoNum type="romanLcParenBoth"/>
              <a:tabLst>
                <a:tab pos="685800" algn="l"/>
              </a:tabLst>
            </a:pPr>
            <a:r>
              <a:rPr lang="en-IN" sz="2000" b="1" dirty="0">
                <a:effectLst/>
                <a:ea typeface="Calibri" panose="020F0502020204030204" pitchFamily="34" charset="0"/>
                <a:cs typeface="Times New Roman" panose="02020603050405020304" pitchFamily="18" charset="0"/>
              </a:rPr>
              <a:t>Run time or Execution time</a:t>
            </a:r>
            <a:r>
              <a:rPr lang="en-IN" sz="2000" dirty="0">
                <a:effectLst/>
                <a:ea typeface="Calibri" panose="020F0502020204030204" pitchFamily="34" charset="0"/>
                <a:cs typeface="Times New Roman" panose="02020603050405020304" pitchFamily="18" charset="0"/>
              </a:rPr>
              <a:t> - The time taken for the execution of the program.  The optimized code will take less time to get executed. </a:t>
            </a:r>
          </a:p>
          <a:p>
            <a:pPr marL="800100" marR="0" lvl="1"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9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423141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algn="ctr">
              <a:lnSpc>
                <a:spcPct val="115000"/>
              </a:lnSpc>
              <a:spcAft>
                <a:spcPts val="1000"/>
              </a:spcAft>
            </a:pPr>
            <a:r>
              <a:rPr lang="en-IN" sz="2000" b="1" i="1" dirty="0">
                <a:effectLst/>
                <a:ea typeface="Calibri" panose="020F0502020204030204" pitchFamily="34" charset="0"/>
                <a:cs typeface="Times New Roman" panose="02020603050405020304" pitchFamily="18" charset="0"/>
              </a:rPr>
              <a:t>Time complexity T(P) = c + </a:t>
            </a:r>
            <a:r>
              <a:rPr lang="en-IN" sz="2000" b="1" i="1" dirty="0" err="1">
                <a:effectLst/>
                <a:ea typeface="Calibri" panose="020F0502020204030204" pitchFamily="34" charset="0"/>
                <a:cs typeface="Times New Roman" panose="02020603050405020304" pitchFamily="18" charset="0"/>
              </a:rPr>
              <a:t>T</a:t>
            </a:r>
            <a:r>
              <a:rPr lang="en-IN" sz="2000" b="1" i="1" baseline="-25000" dirty="0" err="1">
                <a:effectLst/>
                <a:ea typeface="Calibri" panose="020F0502020204030204" pitchFamily="34" charset="0"/>
                <a:cs typeface="Times New Roman" panose="02020603050405020304" pitchFamily="18" charset="0"/>
              </a:rPr>
              <a:t>p</a:t>
            </a:r>
            <a:endParaRPr lang="en-IN" sz="20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c -- Compile time</a:t>
            </a: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		</a:t>
            </a:r>
            <a:r>
              <a:rPr lang="en-IN" sz="2000" dirty="0" err="1">
                <a:effectLst/>
                <a:ea typeface="Calibri" panose="020F0502020204030204" pitchFamily="34" charset="0"/>
                <a:cs typeface="Times New Roman" panose="02020603050405020304" pitchFamily="18" charset="0"/>
              </a:rPr>
              <a:t>T</a:t>
            </a:r>
            <a:r>
              <a:rPr lang="en-IN" sz="2000" baseline="-25000" dirty="0" err="1">
                <a:effectLst/>
                <a:ea typeface="Calibri" panose="020F0502020204030204" pitchFamily="34" charset="0"/>
                <a:cs typeface="Times New Roman" panose="02020603050405020304" pitchFamily="18" charset="0"/>
              </a:rPr>
              <a:t>p</a:t>
            </a:r>
            <a:r>
              <a:rPr lang="en-IN" sz="2000" dirty="0">
                <a:effectLst/>
                <a:ea typeface="Calibri" panose="020F0502020204030204" pitchFamily="34" charset="0"/>
                <a:cs typeface="Times New Roman" panose="02020603050405020304" pitchFamily="18" charset="0"/>
              </a:rPr>
              <a:t> -- Run time or execution time</a:t>
            </a:r>
          </a:p>
          <a:p>
            <a:pPr algn="just">
              <a:lnSpc>
                <a:spcPct val="115000"/>
              </a:lnSpc>
              <a:spcAft>
                <a:spcPts val="1000"/>
              </a:spcAft>
            </a:pPr>
            <a:r>
              <a:rPr lang="en-IN" sz="2000" dirty="0">
                <a:effectLst/>
                <a:ea typeface="Calibri" panose="020F0502020204030204" pitchFamily="34" charset="0"/>
                <a:cs typeface="Times New Roman" panose="02020603050405020304" pitchFamily="18" charset="0"/>
              </a:rPr>
              <a:t>We will be interested in estimating only the execution time as this is the one which varies according to the user input.</a:t>
            </a:r>
          </a:p>
          <a:p>
            <a:pPr marL="800100" marR="0" lvl="1"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730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52665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15000"/>
              </a:lnSpc>
              <a:spcBef>
                <a:spcPts val="0"/>
              </a:spcBef>
              <a:spcAft>
                <a:spcPts val="1000"/>
              </a:spcAft>
              <a:buClrTx/>
              <a:buSzTx/>
              <a:buFontTx/>
              <a:buNone/>
              <a:tabLst/>
              <a:defRPr/>
            </a:pPr>
            <a:r>
              <a:rPr lang="en-US" sz="2000" b="0" i="0" dirty="0">
                <a:solidFill>
                  <a:srgbClr val="40424E"/>
                </a:solidFill>
                <a:effectLst/>
                <a:latin typeface="urw-din"/>
              </a:rPr>
              <a:t>Time Complexity of algorithm/code is </a:t>
            </a:r>
            <a:r>
              <a:rPr lang="en-US" sz="2000" b="1" i="0" dirty="0">
                <a:solidFill>
                  <a:srgbClr val="40424E"/>
                </a:solidFill>
                <a:effectLst/>
                <a:latin typeface="urw-din"/>
              </a:rPr>
              <a:t>not</a:t>
            </a:r>
            <a:r>
              <a:rPr lang="en-US" sz="2000" b="0" i="0" dirty="0">
                <a:solidFill>
                  <a:srgbClr val="40424E"/>
                </a:solidFill>
                <a:effectLst/>
                <a:latin typeface="urw-din"/>
              </a:rPr>
              <a:t> equal to the actual time required to execute a particular code but the number of times a statement executes. </a:t>
            </a:r>
          </a:p>
          <a:p>
            <a:pPr marL="0" marR="0" lvl="0" indent="0" algn="ctr" defTabSz="914400" rtl="0" eaLnBrk="1" fontAlgn="auto" latinLnBrk="0" hangingPunct="1">
              <a:lnSpc>
                <a:spcPct val="115000"/>
              </a:lnSpc>
              <a:spcBef>
                <a:spcPts val="0"/>
              </a:spcBef>
              <a:spcAft>
                <a:spcPts val="1000"/>
              </a:spcAft>
              <a:buClrTx/>
              <a:buSzTx/>
              <a:buFontTx/>
              <a:buNone/>
              <a:tabLst/>
              <a:defRPr/>
            </a:pPr>
            <a:r>
              <a:rPr lang="en-US" sz="2000" b="0" i="0" dirty="0">
                <a:solidFill>
                  <a:srgbClr val="40424E"/>
                </a:solidFill>
                <a:effectLst/>
                <a:latin typeface="urw-din"/>
              </a:rPr>
              <a:t>We can prove this by using time command. </a:t>
            </a:r>
          </a:p>
          <a:p>
            <a:pPr marL="0" marR="0" lvl="0" indent="0" algn="ctr" defTabSz="914400" rtl="0" eaLnBrk="1" fontAlgn="auto" latinLnBrk="0" hangingPunct="1">
              <a:lnSpc>
                <a:spcPct val="115000"/>
              </a:lnSpc>
              <a:spcBef>
                <a:spcPts val="0"/>
              </a:spcBef>
              <a:spcAft>
                <a:spcPts val="1000"/>
              </a:spcAft>
              <a:buClrTx/>
              <a:buSzTx/>
              <a:buFontTx/>
              <a:buNone/>
              <a:tabLst/>
              <a:defRPr/>
            </a:pPr>
            <a:r>
              <a:rPr lang="en-US" sz="2000" b="0" i="0" dirty="0">
                <a:solidFill>
                  <a:srgbClr val="40424E"/>
                </a:solidFill>
                <a:effectLst/>
                <a:latin typeface="urw-din"/>
              </a:rPr>
              <a:t>For example, Write code in C/C++ or any other language to find maximum between N numbers, where N varies from 10, 100, 1000, 10000.</a:t>
            </a:r>
          </a:p>
          <a:p>
            <a:pPr marL="0" marR="0" lvl="0" indent="0" algn="ctr" defTabSz="914400" rtl="0" eaLnBrk="1" fontAlgn="auto" latinLnBrk="0" hangingPunct="1">
              <a:lnSpc>
                <a:spcPct val="115000"/>
              </a:lnSpc>
              <a:spcBef>
                <a:spcPts val="0"/>
              </a:spcBef>
              <a:spcAft>
                <a:spcPts val="1000"/>
              </a:spcAft>
              <a:buClrTx/>
              <a:buSzTx/>
              <a:buFontTx/>
              <a:buNone/>
              <a:tabLst/>
              <a:defRPr/>
            </a:pPr>
            <a:r>
              <a:rPr lang="en-US" sz="2000" b="0" i="0" dirty="0">
                <a:solidFill>
                  <a:srgbClr val="40424E"/>
                </a:solidFill>
                <a:effectLst/>
                <a:latin typeface="urw-din"/>
              </a:rPr>
              <a:t> And compile that code on Linux based operating system (Fedora or Ubuntu) with below command:</a:t>
            </a:r>
          </a:p>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400" b="1" i="0" u="sng" strike="noStrike" kern="1200" cap="none" spc="0" normalizeH="0" baseline="0" noProof="0" dirty="0" err="1">
                <a:ln>
                  <a:noFill/>
                </a:ln>
                <a:solidFill>
                  <a:srgbClr val="0070C0"/>
                </a:solidFill>
                <a:effectLst/>
                <a:uLnTx/>
                <a:uFillTx/>
                <a:latin typeface="Calibri" panose="020F0502020204030204"/>
                <a:ea typeface="+mn-ea"/>
                <a:cs typeface="+mn-cs"/>
              </a:rPr>
              <a:t>gcc</a:t>
            </a: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en-US" sz="2400" b="1" i="0" u="sng" strike="noStrike" kern="1200" cap="none" spc="0" normalizeH="0" baseline="0" noProof="0" dirty="0" err="1">
                <a:ln>
                  <a:noFill/>
                </a:ln>
                <a:solidFill>
                  <a:srgbClr val="0070C0"/>
                </a:solidFill>
                <a:effectLst/>
                <a:uLnTx/>
                <a:uFillTx/>
                <a:latin typeface="Calibri" panose="020F0502020204030204"/>
                <a:ea typeface="+mn-ea"/>
                <a:cs typeface="+mn-cs"/>
              </a:rPr>
              <a:t>program.c</a:t>
            </a: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 – o program</a:t>
            </a:r>
          </a:p>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run it with time ./program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3696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4329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000" b="0" i="0" dirty="0">
                <a:solidFill>
                  <a:srgbClr val="40424E"/>
                </a:solidFill>
                <a:effectLst/>
                <a:latin typeface="urw-din"/>
              </a:rPr>
              <a:t>You will get surprising results i.e. for N = 10 you may get 0.5ms time and for N = 10, 000 you may get 0.2 </a:t>
            </a:r>
            <a:r>
              <a:rPr lang="en-US" sz="2000" b="0" i="0" dirty="0" err="1">
                <a:solidFill>
                  <a:srgbClr val="40424E"/>
                </a:solidFill>
                <a:effectLst/>
                <a:latin typeface="urw-din"/>
              </a:rPr>
              <a:t>ms</a:t>
            </a:r>
            <a:r>
              <a:rPr lang="en-US" sz="2000" b="0" i="0" dirty="0">
                <a:solidFill>
                  <a:srgbClr val="40424E"/>
                </a:solidFill>
                <a:effectLst/>
                <a:latin typeface="urw-din"/>
              </a:rPr>
              <a:t> time. </a:t>
            </a: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000" b="0" i="0" dirty="0">
                <a:solidFill>
                  <a:srgbClr val="40424E"/>
                </a:solidFill>
                <a:effectLst/>
                <a:latin typeface="urw-din"/>
              </a:rPr>
              <a:t>Also, you will get different timings on the different machine. So, we can say that actual time requires to execute code is machine dependent (whether you are using pentium1 or pentiun5) and also it considers network load if your machine is in LAN/WAN. </a:t>
            </a: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000" b="0" i="0" dirty="0">
                <a:solidFill>
                  <a:srgbClr val="40424E"/>
                </a:solidFill>
                <a:effectLst/>
                <a:latin typeface="urw-din"/>
              </a:rPr>
              <a:t>Even you will not get the same timings on the same machine for the same code, the reason behind that the current network load. </a:t>
            </a:r>
            <a:br>
              <a:rPr lang="en-US" sz="2000" dirty="0"/>
            </a:br>
            <a:r>
              <a:rPr lang="en-US" sz="2000" b="0" i="0" dirty="0">
                <a:solidFill>
                  <a:srgbClr val="40424E"/>
                </a:solidFill>
                <a:effectLst/>
                <a:latin typeface="urw-din"/>
              </a:rPr>
              <a:t>Now, the question arises if time complexity is not the actual time require executing the code then what is it?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446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49092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lang="en-US" sz="2000" b="1" i="0" dirty="0">
                <a:solidFill>
                  <a:srgbClr val="40424E"/>
                </a:solidFill>
                <a:effectLst/>
                <a:latin typeface="urw-din"/>
              </a:rPr>
              <a:t>The answer is :</a:t>
            </a:r>
            <a:r>
              <a:rPr lang="en-US" sz="2000" b="0" i="0" dirty="0">
                <a:solidFill>
                  <a:srgbClr val="40424E"/>
                </a:solidFill>
                <a:effectLst/>
                <a:latin typeface="urw-din"/>
              </a:rPr>
              <a:t> Instead of measuring actual time required in executing each statement in the code, we consider how many times each statement execute. </a:t>
            </a:r>
            <a:br>
              <a:rPr lang="en-US" sz="2000" dirty="0"/>
            </a:br>
            <a:r>
              <a:rPr lang="en-US" sz="2000" b="0" i="0" dirty="0">
                <a:solidFill>
                  <a:srgbClr val="40424E"/>
                </a:solidFill>
                <a:effectLst/>
                <a:latin typeface="urw-din"/>
              </a:rPr>
              <a:t>For example: int main()</a:t>
            </a:r>
          </a:p>
          <a:p>
            <a:pPr lvl="2" algn="just">
              <a:lnSpc>
                <a:spcPct val="115000"/>
              </a:lnSpc>
              <a:spcAft>
                <a:spcPts val="1000"/>
              </a:spcAft>
            </a:pPr>
            <a:r>
              <a:rPr lang="en-US" sz="2000" b="0" i="0" dirty="0">
                <a:solidFill>
                  <a:srgbClr val="40424E"/>
                </a:solidFill>
                <a:effectLst/>
                <a:latin typeface="urw-din"/>
              </a:rPr>
              <a:t>{</a:t>
            </a:r>
          </a:p>
          <a:p>
            <a:pPr lvl="2" algn="just">
              <a:lnSpc>
                <a:spcPct val="115000"/>
              </a:lnSpc>
              <a:spcAft>
                <a:spcPts val="1000"/>
              </a:spcAft>
            </a:pPr>
            <a:r>
              <a:rPr lang="en-US" sz="2000" b="0" i="0" dirty="0">
                <a:solidFill>
                  <a:srgbClr val="40424E"/>
                </a:solidFill>
                <a:effectLst/>
                <a:latin typeface="urw-din"/>
              </a:rPr>
              <a:t>    </a:t>
            </a:r>
            <a:r>
              <a:rPr lang="en-US" sz="2000" b="0" i="0" dirty="0" err="1">
                <a:solidFill>
                  <a:srgbClr val="40424E"/>
                </a:solidFill>
                <a:effectLst/>
                <a:latin typeface="urw-din"/>
              </a:rPr>
              <a:t>printf</a:t>
            </a:r>
            <a:r>
              <a:rPr lang="en-US" sz="2000" b="0" i="0" dirty="0">
                <a:solidFill>
                  <a:srgbClr val="40424E"/>
                </a:solidFill>
                <a:effectLst/>
                <a:latin typeface="urw-din"/>
              </a:rPr>
              <a:t>("Hello World");</a:t>
            </a:r>
          </a:p>
          <a:p>
            <a:pPr lvl="2" algn="just">
              <a:lnSpc>
                <a:spcPct val="115000"/>
              </a:lnSpc>
              <a:spcAft>
                <a:spcPts val="1000"/>
              </a:spcAft>
            </a:pPr>
            <a:r>
              <a:rPr lang="en-US" sz="2000" b="0" i="0" dirty="0">
                <a:solidFill>
                  <a:srgbClr val="40424E"/>
                </a:solidFill>
                <a:effectLst/>
                <a:latin typeface="urw-din"/>
              </a:rPr>
              <a:t>}</a:t>
            </a:r>
          </a:p>
          <a:p>
            <a:pPr lvl="2" algn="just">
              <a:lnSpc>
                <a:spcPct val="115000"/>
              </a:lnSpc>
              <a:spcAft>
                <a:spcPts val="1000"/>
              </a:spcAft>
            </a:pPr>
            <a:r>
              <a:rPr lang="en-US" sz="2000" b="0" i="0" dirty="0">
                <a:solidFill>
                  <a:srgbClr val="40424E"/>
                </a:solidFill>
                <a:effectLst/>
                <a:latin typeface="urw-din"/>
              </a:rPr>
              <a:t>Output</a:t>
            </a:r>
          </a:p>
          <a:p>
            <a:pPr lvl="2" algn="just">
              <a:lnSpc>
                <a:spcPct val="115000"/>
              </a:lnSpc>
              <a:spcAft>
                <a:spcPts val="1000"/>
              </a:spcAft>
            </a:pPr>
            <a:r>
              <a:rPr lang="en-US" sz="2000" b="0" i="0" dirty="0">
                <a:solidFill>
                  <a:srgbClr val="40424E"/>
                </a:solidFill>
                <a:effectLst/>
                <a:latin typeface="urw-din"/>
              </a:rPr>
              <a:t>Hello World</a:t>
            </a: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914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0373D604-54BA-4ADB-8F51-86348AD851C2}"/>
              </a:ext>
            </a:extLst>
          </p:cNvPr>
          <p:cNvSpPr>
            <a:spLocks noGrp="1"/>
          </p:cNvSpPr>
          <p:nvPr>
            <p:ph type="dt" sz="half" idx="10"/>
          </p:nvPr>
        </p:nvSpPr>
        <p:spPr/>
        <p:txBody>
          <a:bodyPr/>
          <a:lstStyle/>
          <a:p>
            <a:fld id="{6454F996-99FE-4144-B6EA-F9FEC4B1CE2A}" type="datetime1">
              <a:rPr lang="en-IN" smtClean="0"/>
              <a:t>20-02-2021</a:t>
            </a:fld>
            <a:endParaRPr lang="en-IN"/>
          </a:p>
        </p:txBody>
      </p:sp>
      <p:sp>
        <p:nvSpPr>
          <p:cNvPr id="4" name="Footer Placeholder 3">
            <a:extLst>
              <a:ext uri="{FF2B5EF4-FFF2-40B4-BE49-F238E27FC236}">
                <a16:creationId xmlns:a16="http://schemas.microsoft.com/office/drawing/2014/main" id="{A1E46D8B-A1DE-4483-9421-E304E00D8579}"/>
              </a:ext>
            </a:extLst>
          </p:cNvPr>
          <p:cNvSpPr>
            <a:spLocks noGrp="1"/>
          </p:cNvSpPr>
          <p:nvPr>
            <p:ph type="ftr" sz="quarter" idx="11"/>
          </p:nvPr>
        </p:nvSpPr>
        <p:spPr/>
        <p:txBody>
          <a:bodyPr/>
          <a:lstStyle/>
          <a:p>
            <a:r>
              <a:rPr lang="en-US"/>
              <a:t>SCSA1403 DAA-Unit I</a:t>
            </a:r>
            <a:endParaRPr lang="en-IN" dirty="0"/>
          </a:p>
        </p:txBody>
      </p:sp>
      <p:sp>
        <p:nvSpPr>
          <p:cNvPr id="5" name="Slide Number Placeholder 4">
            <a:extLst>
              <a:ext uri="{FF2B5EF4-FFF2-40B4-BE49-F238E27FC236}">
                <a16:creationId xmlns:a16="http://schemas.microsoft.com/office/drawing/2014/main" id="{2CF8B7F6-0354-48A2-9F11-69AD502B3476}"/>
              </a:ext>
            </a:extLst>
          </p:cNvPr>
          <p:cNvSpPr>
            <a:spLocks noGrp="1"/>
          </p:cNvSpPr>
          <p:nvPr>
            <p:ph type="sldNum" sz="quarter" idx="12"/>
          </p:nvPr>
        </p:nvSpPr>
        <p:spPr/>
        <p:txBody>
          <a:bodyPr/>
          <a:lstStyle/>
          <a:p>
            <a:fld id="{C47D4F2A-FF3F-4D76-897B-B2071BBC9AF3}" type="slidenum">
              <a:rPr lang="en-IN" smtClean="0"/>
              <a:t>4</a:t>
            </a:fld>
            <a:endParaRPr lang="en-IN"/>
          </a:p>
        </p:txBody>
      </p:sp>
      <p:pic>
        <p:nvPicPr>
          <p:cNvPr id="9" name="Picture 8">
            <a:extLst>
              <a:ext uri="{FF2B5EF4-FFF2-40B4-BE49-F238E27FC236}">
                <a16:creationId xmlns:a16="http://schemas.microsoft.com/office/drawing/2014/main" id="{16BEB7CC-0297-403E-97D8-12E841549163}"/>
              </a:ext>
            </a:extLst>
          </p:cNvPr>
          <p:cNvPicPr>
            <a:picLocks noChangeAspect="1"/>
          </p:cNvPicPr>
          <p:nvPr/>
        </p:nvPicPr>
        <p:blipFill>
          <a:blip r:embed="rId3"/>
          <a:stretch>
            <a:fillRect/>
          </a:stretch>
        </p:blipFill>
        <p:spPr>
          <a:xfrm>
            <a:off x="319087" y="1871662"/>
            <a:ext cx="11706225" cy="3871913"/>
          </a:xfrm>
          <a:prstGeom prst="rect">
            <a:avLst/>
          </a:prstGeom>
        </p:spPr>
      </p:pic>
    </p:spTree>
    <p:extLst>
      <p:ext uri="{BB962C8B-B14F-4D97-AF65-F5344CB8AC3E}">
        <p14:creationId xmlns:p14="http://schemas.microsoft.com/office/powerpoint/2010/main" val="2021742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49092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40424E"/>
                </a:solidFill>
                <a:effectLst/>
                <a:uLnTx/>
                <a:uFillTx/>
                <a:latin typeface="urw-din"/>
                <a:ea typeface="+mn-ea"/>
                <a:cs typeface="+mn-cs"/>
              </a:rPr>
              <a:t>The answer is :</a:t>
            </a:r>
            <a:r>
              <a:rPr kumimoji="0" lang="en-US" sz="2000" b="0" i="0" u="none" strike="noStrike" kern="1200" cap="none" spc="0" normalizeH="0" baseline="0" noProof="0" dirty="0">
                <a:ln>
                  <a:noFill/>
                </a:ln>
                <a:solidFill>
                  <a:srgbClr val="40424E"/>
                </a:solidFill>
                <a:effectLst/>
                <a:uLnTx/>
                <a:uFillTx/>
                <a:latin typeface="urw-din"/>
                <a:ea typeface="+mn-ea"/>
                <a:cs typeface="+mn-cs"/>
              </a:rPr>
              <a:t> Instead of measuring actual time required in executing each statement in the code, we consider how many times each statement execute. </a:t>
            </a: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srgbClr val="40424E"/>
                </a:solidFill>
                <a:effectLst/>
                <a:uLnTx/>
                <a:uFillTx/>
                <a:latin typeface="urw-din"/>
                <a:ea typeface="+mn-ea"/>
                <a:cs typeface="+mn-cs"/>
              </a:rPr>
              <a:t>For example: int main()</a:t>
            </a:r>
          </a:p>
          <a:p>
            <a:pPr marL="914400" marR="0" lvl="2"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urw-din"/>
                <a:ea typeface="+mn-ea"/>
                <a:cs typeface="+mn-cs"/>
              </a:rPr>
              <a:t>{</a:t>
            </a:r>
          </a:p>
          <a:p>
            <a:pPr marL="914400" marR="0" lvl="2"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urw-din"/>
                <a:ea typeface="+mn-ea"/>
                <a:cs typeface="+mn-cs"/>
              </a:rPr>
              <a:t>    </a:t>
            </a:r>
            <a:r>
              <a:rPr kumimoji="0" lang="en-US" sz="2000" b="0" i="0" u="none" strike="noStrike" kern="1200" cap="none" spc="0" normalizeH="0" baseline="0" noProof="0" dirty="0" err="1">
                <a:ln>
                  <a:noFill/>
                </a:ln>
                <a:solidFill>
                  <a:srgbClr val="40424E"/>
                </a:solidFill>
                <a:effectLst/>
                <a:uLnTx/>
                <a:uFillTx/>
                <a:latin typeface="urw-din"/>
                <a:ea typeface="+mn-ea"/>
                <a:cs typeface="+mn-cs"/>
              </a:rPr>
              <a:t>printf</a:t>
            </a:r>
            <a:r>
              <a:rPr kumimoji="0" lang="en-US" sz="2000" b="0" i="0" u="none" strike="noStrike" kern="1200" cap="none" spc="0" normalizeH="0" baseline="0" noProof="0" dirty="0">
                <a:ln>
                  <a:noFill/>
                </a:ln>
                <a:solidFill>
                  <a:srgbClr val="40424E"/>
                </a:solidFill>
                <a:effectLst/>
                <a:uLnTx/>
                <a:uFillTx/>
                <a:latin typeface="urw-din"/>
                <a:ea typeface="+mn-ea"/>
                <a:cs typeface="+mn-cs"/>
              </a:rPr>
              <a:t>("Hello World");</a:t>
            </a:r>
          </a:p>
          <a:p>
            <a:pPr marL="914400" marR="0" lvl="2"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urw-din"/>
                <a:ea typeface="+mn-ea"/>
                <a:cs typeface="+mn-cs"/>
              </a:rPr>
              <a:t>}</a:t>
            </a:r>
          </a:p>
          <a:p>
            <a:pPr marL="914400" marR="0" lvl="2"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urw-din"/>
                <a:ea typeface="+mn-ea"/>
                <a:cs typeface="+mn-cs"/>
              </a:rPr>
              <a:t>Output</a:t>
            </a:r>
          </a:p>
          <a:p>
            <a:pPr marL="914400" marR="0" lvl="2"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urw-din"/>
                <a:ea typeface="+mn-ea"/>
                <a:cs typeface="+mn-cs"/>
              </a:rPr>
              <a:t>Hello World</a:t>
            </a:r>
          </a:p>
          <a:p>
            <a:pPr marL="342900" marR="0" lvl="0" indent="-342900" algn="just" defTabSz="914400" rtl="0" eaLnBrk="1" fontAlgn="auto" latinLnBrk="0" hangingPunct="1">
              <a:lnSpc>
                <a:spcPct val="115000"/>
              </a:lnSpc>
              <a:spcBef>
                <a:spcPts val="0"/>
              </a:spcBef>
              <a:spcAft>
                <a:spcPts val="1000"/>
              </a:spcAft>
              <a:buClrTx/>
              <a:buSzTx/>
              <a:buFont typeface="Wingdings" panose="05000000000000000000" pitchFamily="2" charset="2"/>
              <a:buChar char="Ø"/>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17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27106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R="0" lvl="0" algn="just" defTabSz="914400" rtl="0" eaLnBrk="1" fontAlgn="auto" latinLnBrk="0" hangingPunct="1">
              <a:lnSpc>
                <a:spcPct val="115000"/>
              </a:lnSpc>
              <a:spcBef>
                <a:spcPts val="0"/>
              </a:spcBef>
              <a:spcAft>
                <a:spcPts val="1000"/>
              </a:spcAft>
              <a:buClrTx/>
              <a:buSzTx/>
              <a:tabLst/>
              <a:defRPr/>
            </a:pPr>
            <a:r>
              <a:rPr lang="en-US" sz="2400" b="0" i="0" dirty="0">
                <a:solidFill>
                  <a:srgbClr val="40424E"/>
                </a:solidFill>
                <a:effectLst/>
                <a:latin typeface="urw-din"/>
              </a:rPr>
              <a:t>In above code “Hello World!!!” print only once on a screen. </a:t>
            </a:r>
          </a:p>
          <a:p>
            <a:pPr marR="0" lvl="0" algn="just" defTabSz="914400" rtl="0" eaLnBrk="1" fontAlgn="auto" latinLnBrk="0" hangingPunct="1">
              <a:lnSpc>
                <a:spcPct val="115000"/>
              </a:lnSpc>
              <a:spcBef>
                <a:spcPts val="0"/>
              </a:spcBef>
              <a:spcAft>
                <a:spcPts val="1000"/>
              </a:spcAft>
              <a:buClrTx/>
              <a:buSzTx/>
              <a:tabLst/>
              <a:defRPr/>
            </a:pPr>
            <a:r>
              <a:rPr lang="en-US" sz="2400" b="0" i="0" dirty="0">
                <a:solidFill>
                  <a:srgbClr val="40424E"/>
                </a:solidFill>
                <a:effectLst/>
                <a:latin typeface="urw-din"/>
              </a:rPr>
              <a:t>So, time complexity is constant: O(1) i.e. every time constant amount of time require to execute code, no matter which operating system or which machine configurations you are using.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379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368793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0" u="none" strike="noStrike" kern="1200" cap="none" spc="0" normalizeH="0" baseline="0" noProof="0" dirty="0">
                <a:ln>
                  <a:noFill/>
                </a:ln>
                <a:solidFill>
                  <a:srgbClr val="40424E"/>
                </a:solidFill>
                <a:effectLst/>
                <a:uLnTx/>
                <a:uFillTx/>
                <a:ea typeface="+mn-ea"/>
                <a:cs typeface="+mn-cs"/>
              </a:rPr>
              <a:t>void main()</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    int </a:t>
            </a:r>
            <a:r>
              <a:rPr kumimoji="0" lang="en-US" sz="2000" b="0" i="0" u="none" strike="noStrike" kern="1200" cap="none" spc="0" normalizeH="0" baseline="0" noProof="0" dirty="0" err="1">
                <a:ln>
                  <a:noFill/>
                </a:ln>
                <a:solidFill>
                  <a:srgbClr val="40424E"/>
                </a:solidFill>
                <a:effectLst/>
                <a:uLnTx/>
                <a:uFillTx/>
                <a:ea typeface="+mn-ea"/>
                <a:cs typeface="+mn-cs"/>
              </a:rPr>
              <a:t>i</a:t>
            </a:r>
            <a:r>
              <a:rPr kumimoji="0" lang="en-US" sz="2000" b="0" i="0" u="none" strike="noStrike" kern="1200" cap="none" spc="0" normalizeH="0" baseline="0" noProof="0" dirty="0">
                <a:ln>
                  <a:noFill/>
                </a:ln>
                <a:solidFill>
                  <a:srgbClr val="40424E"/>
                </a:solidFill>
                <a:effectLst/>
                <a:uLnTx/>
                <a:uFillTx/>
                <a:ea typeface="+mn-ea"/>
                <a:cs typeface="+mn-cs"/>
              </a:rPr>
              <a:t>, n = 8;</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    for (</a:t>
            </a:r>
            <a:r>
              <a:rPr kumimoji="0" lang="en-US" sz="2000" b="0" i="0" u="none" strike="noStrike" kern="1200" cap="none" spc="0" normalizeH="0" baseline="0" noProof="0" dirty="0" err="1">
                <a:ln>
                  <a:noFill/>
                </a:ln>
                <a:solidFill>
                  <a:srgbClr val="40424E"/>
                </a:solidFill>
                <a:effectLst/>
                <a:uLnTx/>
                <a:uFillTx/>
                <a:ea typeface="+mn-ea"/>
                <a:cs typeface="+mn-cs"/>
              </a:rPr>
              <a:t>i</a:t>
            </a:r>
            <a:r>
              <a:rPr kumimoji="0" lang="en-US" sz="2000" b="0" i="0" u="none" strike="noStrike" kern="1200" cap="none" spc="0" normalizeH="0" baseline="0" noProof="0" dirty="0">
                <a:ln>
                  <a:noFill/>
                </a:ln>
                <a:solidFill>
                  <a:srgbClr val="40424E"/>
                </a:solidFill>
                <a:effectLst/>
                <a:uLnTx/>
                <a:uFillTx/>
                <a:ea typeface="+mn-ea"/>
                <a:cs typeface="+mn-cs"/>
              </a:rPr>
              <a:t> = 1; </a:t>
            </a:r>
            <a:r>
              <a:rPr kumimoji="0" lang="en-US" sz="2000" b="0" i="0" u="none" strike="noStrike" kern="1200" cap="none" spc="0" normalizeH="0" baseline="0" noProof="0" dirty="0" err="1">
                <a:ln>
                  <a:noFill/>
                </a:ln>
                <a:solidFill>
                  <a:srgbClr val="40424E"/>
                </a:solidFill>
                <a:effectLst/>
                <a:uLnTx/>
                <a:uFillTx/>
                <a:ea typeface="+mn-ea"/>
                <a:cs typeface="+mn-cs"/>
              </a:rPr>
              <a:t>i</a:t>
            </a:r>
            <a:r>
              <a:rPr kumimoji="0" lang="en-US" sz="2000" b="0" i="0" u="none" strike="noStrike" kern="1200" cap="none" spc="0" normalizeH="0" baseline="0" noProof="0" dirty="0">
                <a:ln>
                  <a:noFill/>
                </a:ln>
                <a:solidFill>
                  <a:srgbClr val="40424E"/>
                </a:solidFill>
                <a:effectLst/>
                <a:uLnTx/>
                <a:uFillTx/>
                <a:ea typeface="+mn-ea"/>
                <a:cs typeface="+mn-cs"/>
              </a:rPr>
              <a:t> &lt;= n; </a:t>
            </a:r>
            <a:r>
              <a:rPr kumimoji="0" lang="en-US" sz="2000" b="0" i="0" u="none" strike="noStrike" kern="1200" cap="none" spc="0" normalizeH="0" baseline="0" noProof="0" dirty="0" err="1">
                <a:ln>
                  <a:noFill/>
                </a:ln>
                <a:solidFill>
                  <a:srgbClr val="40424E"/>
                </a:solidFill>
                <a:effectLst/>
                <a:uLnTx/>
                <a:uFillTx/>
                <a:ea typeface="+mn-ea"/>
                <a:cs typeface="+mn-cs"/>
              </a:rPr>
              <a:t>i</a:t>
            </a:r>
            <a:r>
              <a:rPr kumimoji="0" lang="en-US" sz="2000" b="0" i="0" u="none" strike="noStrike" kern="1200" cap="none" spc="0" normalizeH="0" baseline="0" noProof="0" dirty="0">
                <a:ln>
                  <a:noFill/>
                </a:ln>
                <a:solidFill>
                  <a:srgbClr val="40424E"/>
                </a:solidFill>
                <a:effectLst/>
                <a:uLnTx/>
                <a:uFillTx/>
                <a:ea typeface="+mn-ea"/>
                <a:cs typeface="+mn-cs"/>
              </a:rPr>
              <a:t>++)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        </a:t>
            </a:r>
            <a:r>
              <a:rPr kumimoji="0" lang="en-US" sz="2000" b="0" i="0" u="none" strike="noStrike" kern="1200" cap="none" spc="0" normalizeH="0" baseline="0" noProof="0" dirty="0" err="1">
                <a:ln>
                  <a:noFill/>
                </a:ln>
                <a:solidFill>
                  <a:srgbClr val="40424E"/>
                </a:solidFill>
                <a:effectLst/>
                <a:uLnTx/>
                <a:uFillTx/>
                <a:ea typeface="+mn-ea"/>
                <a:cs typeface="+mn-cs"/>
              </a:rPr>
              <a:t>printf</a:t>
            </a:r>
            <a:r>
              <a:rPr kumimoji="0" lang="en-US" sz="2000" b="0" i="0" u="none" strike="noStrike" kern="1200" cap="none" spc="0" normalizeH="0" baseline="0" noProof="0" dirty="0">
                <a:ln>
                  <a:noFill/>
                </a:ln>
                <a:solidFill>
                  <a:srgbClr val="40424E"/>
                </a:solidFill>
                <a:effectLst/>
                <a:uLnTx/>
                <a:uFillTx/>
                <a:ea typeface="+mn-ea"/>
                <a:cs typeface="+mn-cs"/>
              </a:rPr>
              <a:t>("Hello Word !!!\n");</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ea typeface="+mn-ea"/>
                <a:cs typeface="+mn-cs"/>
              </a:rPr>
              <a:t>}</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924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513448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Output</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Hello Word !!!</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rPr>
              <a:t>In above code “Hello World!!!” will print N times. So, time complexity of above code is O(N).</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6767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7931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71302D4-9BB9-4C32-9894-301B61B484AC}"/>
              </a:ext>
            </a:extLst>
          </p:cNvPr>
          <p:cNvPicPr>
            <a:picLocks noChangeAspect="1"/>
          </p:cNvPicPr>
          <p:nvPr/>
        </p:nvPicPr>
        <p:blipFill>
          <a:blip r:embed="rId2"/>
          <a:stretch>
            <a:fillRect/>
          </a:stretch>
        </p:blipFill>
        <p:spPr>
          <a:xfrm>
            <a:off x="1152525" y="2286000"/>
            <a:ext cx="8439150" cy="3733800"/>
          </a:xfrm>
          <a:prstGeom prst="rect">
            <a:avLst/>
          </a:prstGeom>
        </p:spPr>
      </p:pic>
    </p:spTree>
    <p:extLst>
      <p:ext uri="{BB962C8B-B14F-4D97-AF65-F5344CB8AC3E}">
        <p14:creationId xmlns:p14="http://schemas.microsoft.com/office/powerpoint/2010/main" val="2271117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7931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729E56B-17DB-469A-A742-F2A6B985C2EF}"/>
              </a:ext>
            </a:extLst>
          </p:cNvPr>
          <p:cNvSpPr txBox="1"/>
          <p:nvPr/>
        </p:nvSpPr>
        <p:spPr>
          <a:xfrm>
            <a:off x="590550" y="2551837"/>
            <a:ext cx="8553450" cy="2031325"/>
          </a:xfrm>
          <a:prstGeom prst="rect">
            <a:avLst/>
          </a:prstGeom>
          <a:noFill/>
        </p:spPr>
        <p:txBody>
          <a:bodyPr wrap="square">
            <a:spAutoFit/>
          </a:bodyPr>
          <a:lstStyle/>
          <a:p>
            <a:r>
              <a:rPr lang="en-US" dirty="0"/>
              <a:t>Pseudocode:</a:t>
            </a:r>
          </a:p>
          <a:p>
            <a:r>
              <a:rPr lang="en-US" dirty="0"/>
              <a:t>Sum(</a:t>
            </a:r>
            <a:r>
              <a:rPr lang="en-US" dirty="0" err="1"/>
              <a:t>a,b</a:t>
            </a:r>
            <a:r>
              <a:rPr lang="en-US" dirty="0"/>
              <a:t>){</a:t>
            </a:r>
          </a:p>
          <a:p>
            <a:r>
              <a:rPr lang="en-US" dirty="0"/>
              <a:t>return </a:t>
            </a:r>
            <a:r>
              <a:rPr lang="en-US" dirty="0" err="1"/>
              <a:t>a+b</a:t>
            </a:r>
            <a:r>
              <a:rPr lang="en-US" dirty="0"/>
              <a:t>  //Takes 2 unit of time(constant) one for arithmetic operation and one for return.(as per above conventions)   cost=2 no of times=1</a:t>
            </a:r>
          </a:p>
          <a:p>
            <a:r>
              <a:rPr lang="en-US" dirty="0"/>
              <a:t>}</a:t>
            </a:r>
          </a:p>
          <a:p>
            <a:endParaRPr lang="en-US" dirty="0"/>
          </a:p>
          <a:p>
            <a:r>
              <a:rPr lang="pt-BR" dirty="0"/>
              <a:t>Tsum= 2 = C =O(1)</a:t>
            </a:r>
            <a:endParaRPr lang="en-IN" dirty="0"/>
          </a:p>
        </p:txBody>
      </p:sp>
    </p:spTree>
    <p:extLst>
      <p:ext uri="{BB962C8B-B14F-4D97-AF65-F5344CB8AC3E}">
        <p14:creationId xmlns:p14="http://schemas.microsoft.com/office/powerpoint/2010/main" val="402802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350" y="1262491"/>
            <a:ext cx="10582275" cy="7931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F4B7185-A44E-417A-A5A7-4D8122506F90}"/>
              </a:ext>
            </a:extLst>
          </p:cNvPr>
          <p:cNvPicPr>
            <a:picLocks noChangeAspect="1"/>
          </p:cNvPicPr>
          <p:nvPr/>
        </p:nvPicPr>
        <p:blipFill>
          <a:blip r:embed="rId2"/>
          <a:stretch>
            <a:fillRect/>
          </a:stretch>
        </p:blipFill>
        <p:spPr>
          <a:xfrm>
            <a:off x="838199" y="2167074"/>
            <a:ext cx="9696451" cy="3947976"/>
          </a:xfrm>
          <a:prstGeom prst="rect">
            <a:avLst/>
          </a:prstGeom>
        </p:spPr>
      </p:pic>
    </p:spTree>
    <p:extLst>
      <p:ext uri="{BB962C8B-B14F-4D97-AF65-F5344CB8AC3E}">
        <p14:creationId xmlns:p14="http://schemas.microsoft.com/office/powerpoint/2010/main" val="3947380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7931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729E56B-17DB-469A-A742-F2A6B985C2EF}"/>
              </a:ext>
            </a:extLst>
          </p:cNvPr>
          <p:cNvSpPr txBox="1"/>
          <p:nvPr/>
        </p:nvSpPr>
        <p:spPr>
          <a:xfrm>
            <a:off x="590550" y="2551837"/>
            <a:ext cx="855345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Pseudocode: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list_Sum(A,n){//A-&gt;array and n-&gt;number of elements in the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total =0           // cost=1  no of times=1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for i=0 to n-1     // cost=2  no of times=n+1 (+1 for the end false condition)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sum = sum + A[i]   // cost=2  no of times=n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return sum         // cost=1  no of times=1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1E0F4FB-A7E8-434C-98A9-7DDD007DF311}"/>
              </a:ext>
            </a:extLst>
          </p:cNvPr>
          <p:cNvSpPr txBox="1"/>
          <p:nvPr/>
        </p:nvSpPr>
        <p:spPr>
          <a:xfrm>
            <a:off x="1371600" y="5100424"/>
            <a:ext cx="6096000" cy="369332"/>
          </a:xfrm>
          <a:prstGeom prst="rect">
            <a:avLst/>
          </a:prstGeom>
          <a:noFill/>
        </p:spPr>
        <p:txBody>
          <a:bodyPr wrap="square">
            <a:spAutoFit/>
          </a:bodyPr>
          <a:lstStyle/>
          <a:p>
            <a:r>
              <a:rPr lang="pt-BR" dirty="0"/>
              <a:t>Tsum=1 + 2 * (n+1) + 2 * n + 1 = 4n + 4 =C1 * n + C2 = O(n)</a:t>
            </a:r>
            <a:endParaRPr lang="en-IN" dirty="0"/>
          </a:p>
        </p:txBody>
      </p:sp>
    </p:spTree>
    <p:extLst>
      <p:ext uri="{BB962C8B-B14F-4D97-AF65-F5344CB8AC3E}">
        <p14:creationId xmlns:p14="http://schemas.microsoft.com/office/powerpoint/2010/main" val="1057175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1373908"/>
            <a:ext cx="10582275" cy="79316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TIME COMPLEXITY</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1200" cap="none" spc="0" normalizeH="0" baseline="0" noProof="0" dirty="0">
              <a:ln>
                <a:noFill/>
              </a:ln>
              <a:solidFill>
                <a:srgbClr val="40424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B893468E-213C-4EDC-B3B7-3806735000DD}"/>
              </a:ext>
            </a:extLst>
          </p:cNvPr>
          <p:cNvSpPr txBox="1"/>
          <p:nvPr/>
        </p:nvSpPr>
        <p:spPr>
          <a:xfrm>
            <a:off x="714375" y="2386032"/>
            <a:ext cx="9610725" cy="3785652"/>
          </a:xfrm>
          <a:prstGeom prst="rect">
            <a:avLst/>
          </a:prstGeom>
          <a:noFill/>
        </p:spPr>
        <p:txBody>
          <a:bodyPr wrap="square">
            <a:spAutoFit/>
          </a:bodyPr>
          <a:lstStyle/>
          <a:p>
            <a:r>
              <a:rPr lang="en-US" sz="2000" dirty="0"/>
              <a:t>How to Compare Algorithms?</a:t>
            </a:r>
          </a:p>
          <a:p>
            <a:endParaRPr lang="en-US" sz="2000" dirty="0"/>
          </a:p>
          <a:p>
            <a:r>
              <a:rPr lang="en-US" sz="2000" dirty="0"/>
              <a:t>To compare algorithms, let us define a few objective measures:</a:t>
            </a:r>
          </a:p>
          <a:p>
            <a:endParaRPr lang="en-US" sz="2000" dirty="0"/>
          </a:p>
          <a:p>
            <a:r>
              <a:rPr lang="en-US" sz="2000" dirty="0"/>
              <a:t>Execution times: Not a good measure as execution times are specific to a particular computer.</a:t>
            </a:r>
          </a:p>
          <a:p>
            <a:r>
              <a:rPr lang="en-US" sz="2000" dirty="0"/>
              <a:t>A number of statements executed: Not a good measure, since the number of statements varies with the programming language as well as the style of the individual programmer.</a:t>
            </a:r>
          </a:p>
          <a:p>
            <a:r>
              <a:rPr lang="en-US" sz="2000" dirty="0"/>
              <a:t>Ideal solution:  Let us assume that we express the running time of a given algorithm as a function of the input size n (i.e., f(n)) and compare these different functions corresponding to running times. This kind of comparison is independent of machine time, programming style, etc.</a:t>
            </a:r>
            <a:endParaRPr lang="en-IN" sz="2000" dirty="0"/>
          </a:p>
        </p:txBody>
      </p:sp>
    </p:spTree>
    <p:extLst>
      <p:ext uri="{BB962C8B-B14F-4D97-AF65-F5344CB8AC3E}">
        <p14:creationId xmlns:p14="http://schemas.microsoft.com/office/powerpoint/2010/main" val="267001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452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u="sng" dirty="0">
                <a:solidFill>
                  <a:srgbClr val="0070C0"/>
                </a:solidFill>
                <a:latin typeface="Calibri" panose="020F0502020204030204"/>
              </a:rPr>
              <a:t>Asymptotic Notation</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i="0" strike="noStrike" kern="1200" cap="none" spc="0" normalizeH="0" baseline="0" noProof="0" dirty="0">
                <a:ln>
                  <a:noFill/>
                </a:ln>
                <a:effectLst/>
                <a:uLnTx/>
                <a:uFillTx/>
                <a:latin typeface="Calibri" panose="020F0502020204030204"/>
                <a:ea typeface="+mn-ea"/>
                <a:cs typeface="+mn-cs"/>
              </a:rPr>
              <a:t>Asymptotic Notations are the expressions that are used to represent the complexity of an algorithm.</a:t>
            </a: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2000" i="0" strike="noStrike" kern="1200" cap="none" spc="0" normalizeH="0" baseline="0" noProof="0" dirty="0">
              <a:ln>
                <a:noFill/>
              </a:ln>
              <a:effectLst/>
              <a:uLnTx/>
              <a:uFillTx/>
              <a:latin typeface="Calibri" panose="020F0502020204030204"/>
              <a:ea typeface="+mn-ea"/>
              <a:cs typeface="+mn-cs"/>
            </a:endParaRPr>
          </a:p>
          <a:p>
            <a:pPr marL="342900" lvl="0" indent="-342900" algn="just">
              <a:lnSpc>
                <a:spcPct val="115000"/>
              </a:lnSpc>
              <a:buFont typeface="Wingdings" panose="05000000000000000000" pitchFamily="2" charset="2"/>
              <a:buChar char="Ø"/>
              <a:defRPr/>
            </a:pPr>
            <a:r>
              <a:rPr kumimoji="0" lang="en-US" sz="2000" i="0" strike="noStrike" kern="1200" cap="none" spc="0" normalizeH="0" baseline="0" noProof="0" dirty="0">
                <a:ln>
                  <a:noFill/>
                </a:ln>
                <a:effectLst/>
                <a:uLnTx/>
                <a:uFillTx/>
                <a:latin typeface="Calibri" panose="020F0502020204030204"/>
                <a:ea typeface="+mn-ea"/>
                <a:cs typeface="+mn-cs"/>
              </a:rPr>
              <a:t>There are three types of analysis that we perform on a particular algorithm.</a:t>
            </a:r>
          </a:p>
          <a:p>
            <a:pPr marL="342900" lvl="0" indent="-342900" algn="just">
              <a:lnSpc>
                <a:spcPct val="115000"/>
              </a:lnSpc>
              <a:buFont typeface="Wingdings" panose="05000000000000000000" pitchFamily="2" charset="2"/>
              <a:buChar char="Ø"/>
              <a:defRPr/>
            </a:pPr>
            <a:endParaRPr kumimoji="0" lang="en-US" sz="2000" i="0" strike="noStrike" kern="1200" cap="none" spc="0" normalizeH="0" baseline="0" noProof="0" dirty="0">
              <a:ln>
                <a:noFill/>
              </a:ln>
              <a:effectLst/>
              <a:uLnTx/>
              <a:uFillTx/>
              <a:latin typeface="Calibri" panose="020F0502020204030204"/>
              <a:ea typeface="+mn-ea"/>
              <a:cs typeface="+mn-cs"/>
            </a:endParaRP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2000" i="0" strike="noStrike" kern="1200" cap="none" spc="0" normalizeH="0" baseline="0" noProof="0" dirty="0">
                <a:ln>
                  <a:noFill/>
                </a:ln>
                <a:effectLst/>
                <a:uLnTx/>
                <a:uFillTx/>
                <a:latin typeface="Calibri" panose="020F0502020204030204"/>
                <a:ea typeface="+mn-ea"/>
                <a:cs typeface="+mn-cs"/>
              </a:rPr>
              <a:t>Best Case: In which we </a:t>
            </a:r>
            <a:r>
              <a:rPr kumimoji="0" lang="en-US" sz="2000" i="0" strike="noStrike" kern="1200" cap="none" spc="0" normalizeH="0" baseline="0" noProof="0" dirty="0" err="1">
                <a:ln>
                  <a:noFill/>
                </a:ln>
                <a:effectLst/>
                <a:uLnTx/>
                <a:uFillTx/>
                <a:latin typeface="Calibri" panose="020F0502020204030204"/>
                <a:ea typeface="+mn-ea"/>
                <a:cs typeface="+mn-cs"/>
              </a:rPr>
              <a:t>analyse</a:t>
            </a:r>
            <a:r>
              <a:rPr kumimoji="0" lang="en-US" sz="2000" i="0" strike="noStrike" kern="1200" cap="none" spc="0" normalizeH="0" baseline="0" noProof="0" dirty="0">
                <a:ln>
                  <a:noFill/>
                </a:ln>
                <a:effectLst/>
                <a:uLnTx/>
                <a:uFillTx/>
                <a:latin typeface="Calibri" panose="020F0502020204030204"/>
                <a:ea typeface="+mn-ea"/>
                <a:cs typeface="+mn-cs"/>
              </a:rPr>
              <a:t> the performance of an algorithm for the input, for which the algorithm takes less time or space.</a:t>
            </a: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2000" i="0" strike="noStrike" kern="1200" cap="none" spc="0" normalizeH="0" baseline="0" noProof="0" dirty="0">
              <a:ln>
                <a:noFill/>
              </a:ln>
              <a:effectLst/>
              <a:uLnTx/>
              <a:uFillTx/>
              <a:latin typeface="Calibri" panose="020F0502020204030204"/>
              <a:ea typeface="+mn-ea"/>
              <a:cs typeface="+mn-cs"/>
            </a:endParaRP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2000" i="0" strike="noStrike" kern="1200" cap="none" spc="0" normalizeH="0" baseline="0" noProof="0" dirty="0">
                <a:ln>
                  <a:noFill/>
                </a:ln>
                <a:effectLst/>
                <a:uLnTx/>
                <a:uFillTx/>
                <a:latin typeface="Calibri" panose="020F0502020204030204"/>
                <a:ea typeface="+mn-ea"/>
                <a:cs typeface="+mn-cs"/>
              </a:rPr>
              <a:t>Worst Case: In which we </a:t>
            </a:r>
            <a:r>
              <a:rPr kumimoji="0" lang="en-US" sz="2000" i="0" strike="noStrike" kern="1200" cap="none" spc="0" normalizeH="0" baseline="0" noProof="0" dirty="0" err="1">
                <a:ln>
                  <a:noFill/>
                </a:ln>
                <a:effectLst/>
                <a:uLnTx/>
                <a:uFillTx/>
                <a:latin typeface="Calibri" panose="020F0502020204030204"/>
                <a:ea typeface="+mn-ea"/>
                <a:cs typeface="+mn-cs"/>
              </a:rPr>
              <a:t>analyse</a:t>
            </a:r>
            <a:r>
              <a:rPr kumimoji="0" lang="en-US" sz="2000" i="0" strike="noStrike" kern="1200" cap="none" spc="0" normalizeH="0" baseline="0" noProof="0" dirty="0">
                <a:ln>
                  <a:noFill/>
                </a:ln>
                <a:effectLst/>
                <a:uLnTx/>
                <a:uFillTx/>
                <a:latin typeface="Calibri" panose="020F0502020204030204"/>
                <a:ea typeface="+mn-ea"/>
                <a:cs typeface="+mn-cs"/>
              </a:rPr>
              <a:t> the performance of an algorithm for the input, for which the algorithm takes long time or space.</a:t>
            </a: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2000" i="0" strike="noStrike" kern="1200" cap="none" spc="0" normalizeH="0" baseline="0" noProof="0" dirty="0">
              <a:ln>
                <a:noFill/>
              </a:ln>
              <a:effectLst/>
              <a:uLnTx/>
              <a:uFillTx/>
              <a:latin typeface="Calibri" panose="020F0502020204030204"/>
              <a:ea typeface="+mn-ea"/>
              <a:cs typeface="+mn-cs"/>
            </a:endParaRPr>
          </a:p>
          <a:p>
            <a:pPr marL="342900" marR="0" lvl="0" indent="-342900" algn="just"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2000" i="0" strike="noStrike" kern="1200" cap="none" spc="0" normalizeH="0" baseline="0" noProof="0" dirty="0">
                <a:ln>
                  <a:noFill/>
                </a:ln>
                <a:effectLst/>
                <a:uLnTx/>
                <a:uFillTx/>
                <a:latin typeface="Calibri" panose="020F0502020204030204"/>
                <a:ea typeface="+mn-ea"/>
                <a:cs typeface="+mn-cs"/>
              </a:rPr>
              <a:t>Average Case: In which we </a:t>
            </a:r>
            <a:r>
              <a:rPr kumimoji="0" lang="en-US" sz="2000" i="0" strike="noStrike" kern="1200" cap="none" spc="0" normalizeH="0" baseline="0" noProof="0" dirty="0" err="1">
                <a:ln>
                  <a:noFill/>
                </a:ln>
                <a:effectLst/>
                <a:uLnTx/>
                <a:uFillTx/>
                <a:latin typeface="Calibri" panose="020F0502020204030204"/>
                <a:ea typeface="+mn-ea"/>
                <a:cs typeface="+mn-cs"/>
              </a:rPr>
              <a:t>analyse</a:t>
            </a:r>
            <a:r>
              <a:rPr kumimoji="0" lang="en-US" sz="2000" i="0" strike="noStrike" kern="1200" cap="none" spc="0" normalizeH="0" baseline="0" noProof="0" dirty="0">
                <a:ln>
                  <a:noFill/>
                </a:ln>
                <a:effectLst/>
                <a:uLnTx/>
                <a:uFillTx/>
                <a:latin typeface="Calibri" panose="020F0502020204030204"/>
                <a:ea typeface="+mn-ea"/>
                <a:cs typeface="+mn-cs"/>
              </a:rPr>
              <a:t> the performance of an algorithm for the input, for which the algorithm takes time or space that lies between best and worst case.</a:t>
            </a:r>
          </a:p>
          <a:p>
            <a:pPr marR="0" lvl="0" algn="just" defTabSz="914400" rtl="0" eaLnBrk="1" fontAlgn="auto" latinLnBrk="0" hangingPunct="1">
              <a:lnSpc>
                <a:spcPct val="100000"/>
              </a:lnSpc>
              <a:spcBef>
                <a:spcPts val="0"/>
              </a:spcBef>
              <a:spcAft>
                <a:spcPts val="0"/>
              </a:spcAft>
              <a:buClrTx/>
              <a:buSzTx/>
              <a:tabLst/>
              <a:defRPr/>
            </a:pPr>
            <a:r>
              <a:rPr kumimoji="0" lang="en-US" sz="2000" i="0" strike="noStrike" kern="1200" cap="none" spc="0" normalizeH="0" baseline="0" noProof="0" dirty="0">
                <a:ln>
                  <a:noFill/>
                </a:ln>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14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TextBox 3">
            <a:extLst>
              <a:ext uri="{FF2B5EF4-FFF2-40B4-BE49-F238E27FC236}">
                <a16:creationId xmlns:a16="http://schemas.microsoft.com/office/drawing/2014/main" id="{D8AF06F4-4F50-4E50-B1ED-349443FBF94F}"/>
              </a:ext>
            </a:extLst>
          </p:cNvPr>
          <p:cNvSpPr txBox="1"/>
          <p:nvPr/>
        </p:nvSpPr>
        <p:spPr>
          <a:xfrm>
            <a:off x="612559" y="1651247"/>
            <a:ext cx="10289220" cy="120032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7A0E721-330A-472D-8DF8-93B071E839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E42AEC-BBA3-4C8A-8742-517CDD628A1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5531C03-338E-42F7-81AC-609B5623E8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F46666-51C5-4D6A-9C59-BAB49CECD0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549C02E5-93CA-47CF-9CA5-2D8438A42181}"/>
              </a:ext>
            </a:extLst>
          </p:cNvPr>
          <p:cNvPicPr>
            <a:picLocks noChangeAspect="1"/>
          </p:cNvPicPr>
          <p:nvPr/>
        </p:nvPicPr>
        <p:blipFill>
          <a:blip r:embed="rId3"/>
          <a:stretch>
            <a:fillRect/>
          </a:stretch>
        </p:blipFill>
        <p:spPr>
          <a:xfrm>
            <a:off x="438506" y="2044453"/>
            <a:ext cx="11314988" cy="3162300"/>
          </a:xfrm>
          <a:prstGeom prst="rect">
            <a:avLst/>
          </a:prstGeom>
        </p:spPr>
      </p:pic>
    </p:spTree>
    <p:extLst>
      <p:ext uri="{BB962C8B-B14F-4D97-AF65-F5344CB8AC3E}">
        <p14:creationId xmlns:p14="http://schemas.microsoft.com/office/powerpoint/2010/main" val="2338656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23180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Growth of Functions and Asymptotic Notation</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E09E186-FE74-4163-8CF6-0AFEEE56A575}"/>
              </a:ext>
            </a:extLst>
          </p:cNvPr>
          <p:cNvPicPr>
            <a:picLocks noChangeAspect="1"/>
          </p:cNvPicPr>
          <p:nvPr/>
        </p:nvPicPr>
        <p:blipFill>
          <a:blip r:embed="rId2"/>
          <a:stretch>
            <a:fillRect/>
          </a:stretch>
        </p:blipFill>
        <p:spPr>
          <a:xfrm>
            <a:off x="628650" y="2190750"/>
            <a:ext cx="10172699" cy="3914775"/>
          </a:xfrm>
          <a:prstGeom prst="rect">
            <a:avLst/>
          </a:prstGeom>
        </p:spPr>
      </p:pic>
    </p:spTree>
    <p:extLst>
      <p:ext uri="{BB962C8B-B14F-4D97-AF65-F5344CB8AC3E}">
        <p14:creationId xmlns:p14="http://schemas.microsoft.com/office/powerpoint/2010/main" val="103434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90339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err="1">
                <a:ln>
                  <a:noFill/>
                </a:ln>
                <a:solidFill>
                  <a:srgbClr val="0070C0"/>
                </a:solidFill>
                <a:effectLst/>
                <a:uLnTx/>
                <a:uFillTx/>
                <a:latin typeface="Calibri" panose="020F0502020204030204"/>
                <a:ea typeface="+mn-ea"/>
                <a:cs typeface="+mn-cs"/>
              </a:rPr>
              <a:t>Groth</a:t>
            </a: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 of Functions and Asymptotic Notation</a:t>
            </a:r>
          </a:p>
          <a:p>
            <a:pPr marL="0" marR="0" lvl="0" indent="0" algn="just" defTabSz="9144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Types of Data Structure Asymptotic Notation</a:t>
            </a:r>
          </a:p>
          <a:p>
            <a:pPr marL="457200" marR="0" lvl="0" indent="-457200" algn="just" defTabSz="914400" rtl="0" eaLnBrk="1" fontAlgn="auto" latinLnBrk="0" hangingPunct="1">
              <a:lnSpc>
                <a:spcPct val="100000"/>
              </a:lnSpc>
              <a:spcBef>
                <a:spcPts val="0"/>
              </a:spcBef>
              <a:spcAft>
                <a:spcPts val="0"/>
              </a:spcAft>
              <a:buClrTx/>
              <a:buSzTx/>
              <a:buFontTx/>
              <a:buAutoNum type="arabicPeriod"/>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Big-O Notation (</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Ο) –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Big O notation specifically describes worst case scenario.</a:t>
            </a:r>
          </a:p>
          <a:p>
            <a:pPr marL="457200" marR="0" lvl="0" indent="-457200" algn="just" defTabSz="914400" rtl="0" eaLnBrk="1" fontAlgn="auto" latinLnBrk="0" hangingPunct="1">
              <a:lnSpc>
                <a:spcPct val="100000"/>
              </a:lnSpc>
              <a:spcBef>
                <a:spcPts val="0"/>
              </a:spcBef>
              <a:spcAft>
                <a:spcPts val="0"/>
              </a:spcAft>
              <a:buClrTx/>
              <a:buSzTx/>
              <a:buFontTx/>
              <a:buAutoNum type="arabicPeriod"/>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 Omega Notation (</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Ω) –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Omega(</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Ω)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notation specifically describes best case scenario.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 Theta Notation (</a:t>
            </a:r>
            <a:r>
              <a:rPr kumimoji="0" lang="el-GR"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θ) –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This notation represents the average complexity of an algorithm.</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807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5096780"/>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Big O notation specifically describes worst case scenario. It represents the upper bound running time complexity of an algorithm. Lets take few examples to understand how we represent the time and space complexity using Big O notation.</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O(1)</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Big O notation O(1) represents the complexity of an algorithm that always execute in same time or space regardless of the input data.</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O(1) example</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The following step will always execute in same time(or space) regardless of the size of input data.</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000" i="0" strike="noStrike" kern="1200" cap="none" spc="0" normalizeH="0" baseline="0" noProof="0" dirty="0">
              <a:ln>
                <a:noFill/>
              </a:ln>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000" i="0" strike="noStrike" kern="1200" cap="none" spc="0" normalizeH="0" baseline="0" noProof="0" dirty="0">
                <a:ln>
                  <a:noFill/>
                </a:ln>
                <a:effectLst/>
                <a:uLnTx/>
                <a:uFillTx/>
                <a:latin typeface="Calibri" panose="020F0502020204030204"/>
                <a:ea typeface="+mn-ea"/>
                <a:cs typeface="+mn-cs"/>
              </a:rPr>
              <a:t>Accessing array index(int num = </a:t>
            </a:r>
            <a:r>
              <a:rPr kumimoji="0" lang="en-US" sz="2000" i="0" strike="noStrike" kern="1200" cap="none" spc="0" normalizeH="0" baseline="0" noProof="0" dirty="0" err="1">
                <a:ln>
                  <a:noFill/>
                </a:ln>
                <a:effectLst/>
                <a:uLnTx/>
                <a:uFillTx/>
                <a:latin typeface="Calibri" panose="020F0502020204030204"/>
                <a:ea typeface="+mn-ea"/>
                <a:cs typeface="+mn-cs"/>
              </a:rPr>
              <a:t>arr</a:t>
            </a:r>
            <a:r>
              <a:rPr kumimoji="0" lang="en-US" sz="2000" i="0" strike="noStrike" kern="1200" cap="none" spc="0" normalizeH="0" baseline="0" noProof="0" dirty="0">
                <a:ln>
                  <a:noFill/>
                </a:ln>
                <a:effectLst/>
                <a:uLnTx/>
                <a:uFillTx/>
                <a:latin typeface="Calibri" panose="020F0502020204030204"/>
                <a:ea typeface="+mn-ea"/>
                <a:cs typeface="+mn-cs"/>
              </a:rPr>
              <a:t>[5])</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alibri" panose="020F0502020204030204"/>
                <a:ea typeface="+mn-ea"/>
                <a:cs typeface="+mn-cs"/>
              </a:rPr>
              <a:t>	</a:t>
            </a:r>
            <a:endParaRPr kumimoji="0" lang="en-IN" sz="2400" b="1" i="0" u="sng" strike="noStrike" kern="1200" cap="none" spc="0" normalizeH="0" baseline="0" noProof="0" dirty="0">
              <a:ln>
                <a:noFill/>
              </a:ln>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481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019562"/>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Big O notation O(N) represents the complexity of an algorithm, whose performance will grow linearly (in direct proportion) to the size of the input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O(n) example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execution time will depend on the size of array. When the size of the array increases, the execution time will also increase in the same proportion (linearly)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Traversing an array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863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4327338"/>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O(n^2)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Big O notation O(n^2) represents the complexity of an algorithm, whose performance is directly proportional to the square of the size of the input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O(n^2) example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Traversing a 2D array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dirty="0">
                <a:solidFill>
                  <a:srgbClr val="222426"/>
                </a:solidFill>
                <a:effectLst/>
                <a:latin typeface="PT Sans"/>
              </a:rPr>
              <a:t>Similarly there are other Big O notations such as:</a:t>
            </a:r>
            <a:br>
              <a:rPr lang="en-US" sz="2000" dirty="0"/>
            </a:br>
            <a:r>
              <a:rPr lang="en-US" sz="2000" b="0" i="0" dirty="0">
                <a:solidFill>
                  <a:srgbClr val="222426"/>
                </a:solidFill>
                <a:effectLst/>
                <a:latin typeface="PT Sans"/>
              </a:rPr>
              <a:t>logarithmic growth O(log n), log-linear growth O(n log n), exponential growth O(2^n) and factorial growth O(n!).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7672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DCBEFDA-E75E-493A-BF3F-F2B1FC6FF5EA}"/>
              </a:ext>
            </a:extLst>
          </p:cNvPr>
          <p:cNvPicPr>
            <a:picLocks noChangeAspect="1"/>
          </p:cNvPicPr>
          <p:nvPr/>
        </p:nvPicPr>
        <p:blipFill>
          <a:blip r:embed="rId2"/>
          <a:stretch>
            <a:fillRect/>
          </a:stretch>
        </p:blipFill>
        <p:spPr>
          <a:xfrm>
            <a:off x="1200150" y="1876425"/>
            <a:ext cx="9286875" cy="4362450"/>
          </a:xfrm>
          <a:prstGeom prst="rect">
            <a:avLst/>
          </a:prstGeom>
        </p:spPr>
      </p:pic>
    </p:spTree>
    <p:extLst>
      <p:ext uri="{BB962C8B-B14F-4D97-AF65-F5344CB8AC3E}">
        <p14:creationId xmlns:p14="http://schemas.microsoft.com/office/powerpoint/2010/main" val="3898865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2788456"/>
          </a:xfrm>
          <a:prstGeom prst="rect">
            <a:avLst/>
          </a:prstGeom>
          <a:noFill/>
        </p:spPr>
        <p:txBody>
          <a:bodyPr wrap="square" rtlCol="0">
            <a:spAutoFit/>
          </a:bodyPr>
          <a:lstStyle/>
          <a:p>
            <a:pPr algn="just">
              <a:lnSpc>
                <a:spcPct val="115000"/>
              </a:lnSpc>
              <a:defRPr/>
            </a:pPr>
            <a:r>
              <a:rPr lang="en-US" sz="2400" b="1" u="sng" dirty="0">
                <a:solidFill>
                  <a:srgbClr val="0070C0"/>
                </a:solidFill>
                <a:latin typeface="Calibri" panose="020F0502020204030204"/>
              </a:rPr>
              <a:t>Omega Notation (Ω)</a:t>
            </a:r>
          </a:p>
          <a:p>
            <a:pPr algn="just">
              <a:lnSpc>
                <a:spcPct val="115000"/>
              </a:lnSpc>
              <a:defRPr/>
            </a:pPr>
            <a:endParaRPr lang="en-US" sz="2400" b="1" u="sng" dirty="0">
              <a:solidFill>
                <a:srgbClr val="0070C0"/>
              </a:solidFill>
              <a:latin typeface="Calibri" panose="020F0502020204030204"/>
            </a:endParaRPr>
          </a:p>
          <a:p>
            <a:pPr algn="l"/>
            <a:r>
              <a:rPr lang="en-US" sz="2000" b="0" i="0" dirty="0">
                <a:solidFill>
                  <a:srgbClr val="222426"/>
                </a:solidFill>
                <a:effectLst/>
                <a:latin typeface="PT Sans"/>
              </a:rPr>
              <a:t>Omega notation specifically describes best case scenario. It represents the lower bound running time complexity of an algorithm. So if we represent a complexity of an algorithm in Omega notation, it means that the </a:t>
            </a:r>
            <a:r>
              <a:rPr lang="en-US" sz="2000" b="1" i="0" dirty="0">
                <a:solidFill>
                  <a:srgbClr val="222426"/>
                </a:solidFill>
                <a:effectLst/>
                <a:latin typeface="PT Sans"/>
              </a:rPr>
              <a:t>algorithm cannot be completed in less time than this</a:t>
            </a:r>
            <a:r>
              <a:rPr lang="en-US" sz="2000" b="0" i="0" dirty="0">
                <a:solidFill>
                  <a:srgbClr val="222426"/>
                </a:solidFill>
                <a:effectLst/>
                <a:latin typeface="PT Sans"/>
              </a:rPr>
              <a:t>, it would at-least take the time represented by Omega notation or it can take more (when not in best case scenario).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2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641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916854"/>
          </a:xfrm>
          <a:prstGeom prst="rect">
            <a:avLst/>
          </a:prstGeom>
          <a:noFill/>
        </p:spPr>
        <p:txBody>
          <a:bodyPr wrap="square" rtlCol="0">
            <a:spAutoFit/>
          </a:bodyPr>
          <a:lstStyle/>
          <a:p>
            <a:pPr algn="just">
              <a:lnSpc>
                <a:spcPct val="115000"/>
              </a:lnSpc>
              <a:defRPr/>
            </a:pPr>
            <a:r>
              <a:rPr lang="en-US" sz="2400" b="1" u="sng" dirty="0">
                <a:solidFill>
                  <a:srgbClr val="0070C0"/>
                </a:solidFill>
                <a:latin typeface="Calibri" panose="020F0502020204030204"/>
              </a:rPr>
              <a:t>Omega Notation (Ω)</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9EDFA20-5F25-4792-992E-E3A8005009AC}"/>
              </a:ext>
            </a:extLst>
          </p:cNvPr>
          <p:cNvPicPr>
            <a:picLocks noChangeAspect="1"/>
          </p:cNvPicPr>
          <p:nvPr/>
        </p:nvPicPr>
        <p:blipFill>
          <a:blip r:embed="rId2"/>
          <a:stretch>
            <a:fillRect/>
          </a:stretch>
        </p:blipFill>
        <p:spPr>
          <a:xfrm>
            <a:off x="2532926" y="2328798"/>
            <a:ext cx="6516547" cy="3663387"/>
          </a:xfrm>
          <a:prstGeom prst="rect">
            <a:avLst/>
          </a:prstGeom>
        </p:spPr>
      </p:pic>
    </p:spTree>
    <p:extLst>
      <p:ext uri="{BB962C8B-B14F-4D97-AF65-F5344CB8AC3E}">
        <p14:creationId xmlns:p14="http://schemas.microsoft.com/office/powerpoint/2010/main" val="3509003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2172903"/>
          </a:xfrm>
          <a:prstGeom prst="rect">
            <a:avLst/>
          </a:prstGeom>
          <a:noFill/>
        </p:spPr>
        <p:txBody>
          <a:bodyPr wrap="square" rtlCol="0">
            <a:spAutoFit/>
          </a:bodyPr>
          <a:lstStyle/>
          <a:p>
            <a:pPr algn="just">
              <a:lnSpc>
                <a:spcPct val="115000"/>
              </a:lnSpc>
              <a:defRPr/>
            </a:pPr>
            <a:r>
              <a:rPr lang="en-US" sz="2400" b="1" u="sng" dirty="0">
                <a:solidFill>
                  <a:srgbClr val="0070C0"/>
                </a:solidFill>
                <a:latin typeface="Calibri" panose="020F0502020204030204"/>
              </a:rPr>
              <a:t>Theta Notation (θ)</a:t>
            </a:r>
          </a:p>
          <a:p>
            <a:pPr algn="just">
              <a:lnSpc>
                <a:spcPct val="115000"/>
              </a:lnSpc>
              <a:defRPr/>
            </a:pPr>
            <a:endParaRPr lang="en-US" sz="2400" b="1" u="sng" dirty="0">
              <a:solidFill>
                <a:srgbClr val="0070C0"/>
              </a:solidFill>
              <a:latin typeface="Calibri" panose="020F0502020204030204"/>
            </a:endParaRPr>
          </a:p>
          <a:p>
            <a:pPr algn="l"/>
            <a:r>
              <a:rPr lang="en-US" sz="2000" b="0" i="0" dirty="0">
                <a:solidFill>
                  <a:srgbClr val="222426"/>
                </a:solidFill>
                <a:effectLst/>
                <a:latin typeface="PT Sans"/>
              </a:rPr>
              <a:t>This notation describes both upper bound and lower bound of an algorithm so we can say that it defines exact asymptotic </a:t>
            </a:r>
            <a:r>
              <a:rPr lang="en-US" sz="2000" b="0" i="0" dirty="0" err="1">
                <a:solidFill>
                  <a:srgbClr val="222426"/>
                </a:solidFill>
                <a:effectLst/>
                <a:latin typeface="PT Sans"/>
              </a:rPr>
              <a:t>behaviour</a:t>
            </a:r>
            <a:r>
              <a:rPr lang="en-US" sz="2000" b="0" i="0" dirty="0">
                <a:solidFill>
                  <a:srgbClr val="222426"/>
                </a:solidFill>
                <a:effectLst/>
                <a:latin typeface="PT Sans"/>
              </a:rPr>
              <a:t>. In the real case scenario the algorithm not always run on best and worst cases, the average running time lies between best and worst and can be represented by the theta notation.</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324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916854"/>
          </a:xfrm>
          <a:prstGeom prst="rect">
            <a:avLst/>
          </a:prstGeom>
          <a:noFill/>
        </p:spPr>
        <p:txBody>
          <a:bodyPr wrap="square" rtlCol="0">
            <a:spAutoFit/>
          </a:bodyPr>
          <a:lstStyle/>
          <a:p>
            <a:pPr algn="just">
              <a:lnSpc>
                <a:spcPct val="115000"/>
              </a:lnSpc>
              <a:defRPr/>
            </a:pPr>
            <a:r>
              <a:rPr lang="en-US" sz="2400" b="1" u="sng" dirty="0">
                <a:solidFill>
                  <a:srgbClr val="0070C0"/>
                </a:solidFill>
                <a:latin typeface="Calibri" panose="020F0502020204030204"/>
              </a:rPr>
              <a:t>Theta Notation (θ)</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CFC9D8B7-CEF9-4F46-B7BF-6F35C10F3B0C}"/>
              </a:ext>
            </a:extLst>
          </p:cNvPr>
          <p:cNvPicPr>
            <a:picLocks noChangeAspect="1"/>
          </p:cNvPicPr>
          <p:nvPr/>
        </p:nvPicPr>
        <p:blipFill>
          <a:blip r:embed="rId2"/>
          <a:stretch>
            <a:fillRect/>
          </a:stretch>
        </p:blipFill>
        <p:spPr>
          <a:xfrm>
            <a:off x="3027021" y="2057882"/>
            <a:ext cx="6557058" cy="3732835"/>
          </a:xfrm>
          <a:prstGeom prst="rect">
            <a:avLst/>
          </a:prstGeom>
        </p:spPr>
      </p:pic>
    </p:spTree>
    <p:extLst>
      <p:ext uri="{BB962C8B-B14F-4D97-AF65-F5344CB8AC3E}">
        <p14:creationId xmlns:p14="http://schemas.microsoft.com/office/powerpoint/2010/main" val="34924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1444436"/>
            <a:ext cx="8286808" cy="1200329"/>
          </a:xfrm>
          <a:prstGeom prst="rect">
            <a:avLst/>
          </a:prstGeom>
          <a:noFill/>
        </p:spPr>
        <p:txBody>
          <a:bodyPr wrap="square" rtlCol="0">
            <a:spAutoFit/>
          </a:bodyPr>
          <a:lstStyle/>
          <a:p>
            <a:pPr algn="ctr"/>
            <a:endParaRPr lang="en-IN" sz="2400" b="1" dirty="0"/>
          </a:p>
          <a:p>
            <a:pPr algn="ctr"/>
            <a:r>
              <a:rPr lang="en-IN" sz="2400" b="1" dirty="0"/>
              <a:t>Road Map to Unit I</a:t>
            </a:r>
          </a:p>
          <a:p>
            <a:pPr algn="ctr"/>
            <a:endParaRPr lang="en-IN" sz="2400" b="1" dirty="0"/>
          </a:p>
        </p:txBody>
      </p:sp>
      <p:sp>
        <p:nvSpPr>
          <p:cNvPr id="6" name="Date Placeholder 5">
            <a:extLst>
              <a:ext uri="{FF2B5EF4-FFF2-40B4-BE49-F238E27FC236}">
                <a16:creationId xmlns:a16="http://schemas.microsoft.com/office/drawing/2014/main" id="{5E07DEDF-1A86-4F2B-84C3-2DCB4AF19A43}"/>
              </a:ext>
            </a:extLst>
          </p:cNvPr>
          <p:cNvSpPr>
            <a:spLocks noGrp="1"/>
          </p:cNvSpPr>
          <p:nvPr>
            <p:ph type="dt" sz="half" idx="10"/>
          </p:nvPr>
        </p:nvSpPr>
        <p:spPr/>
        <p:txBody>
          <a:bodyPr/>
          <a:lstStyle/>
          <a:p>
            <a:fld id="{E2D0E7AF-FA75-4D30-B02A-C5E5EE3A2944}" type="datetime1">
              <a:rPr lang="en-IN" smtClean="0"/>
              <a:t>20-02-2021</a:t>
            </a:fld>
            <a:endParaRPr lang="en-IN"/>
          </a:p>
        </p:txBody>
      </p:sp>
      <p:sp>
        <p:nvSpPr>
          <p:cNvPr id="7" name="Footer Placeholder 6">
            <a:extLst>
              <a:ext uri="{FF2B5EF4-FFF2-40B4-BE49-F238E27FC236}">
                <a16:creationId xmlns:a16="http://schemas.microsoft.com/office/drawing/2014/main" id="{7ABB20AC-8623-4D0B-8BC9-3CE29B3E12C1}"/>
              </a:ext>
            </a:extLst>
          </p:cNvPr>
          <p:cNvSpPr>
            <a:spLocks noGrp="1"/>
          </p:cNvSpPr>
          <p:nvPr>
            <p:ph type="ftr" sz="quarter" idx="11"/>
          </p:nvPr>
        </p:nvSpPr>
        <p:spPr/>
        <p:txBody>
          <a:bodyPr/>
          <a:lstStyle/>
          <a:p>
            <a:r>
              <a:rPr lang="en-US"/>
              <a:t>SCSA1403 DAA-Unit I</a:t>
            </a:r>
            <a:endParaRPr lang="en-IN" dirty="0"/>
          </a:p>
        </p:txBody>
      </p:sp>
      <p:sp>
        <p:nvSpPr>
          <p:cNvPr id="8" name="Slide Number Placeholder 7">
            <a:extLst>
              <a:ext uri="{FF2B5EF4-FFF2-40B4-BE49-F238E27FC236}">
                <a16:creationId xmlns:a16="http://schemas.microsoft.com/office/drawing/2014/main" id="{0B53C2AA-B31E-4A23-9154-F54BE700D8BF}"/>
              </a:ext>
            </a:extLst>
          </p:cNvPr>
          <p:cNvSpPr>
            <a:spLocks noGrp="1"/>
          </p:cNvSpPr>
          <p:nvPr>
            <p:ph type="sldNum" sz="quarter" idx="12"/>
          </p:nvPr>
        </p:nvSpPr>
        <p:spPr/>
        <p:txBody>
          <a:bodyPr/>
          <a:lstStyle/>
          <a:p>
            <a:fld id="{C47D4F2A-FF3F-4D76-897B-B2071BBC9AF3}" type="slidenum">
              <a:rPr lang="en-IN" smtClean="0"/>
              <a:t>6</a:t>
            </a:fld>
            <a:endParaRPr lang="en-IN"/>
          </a:p>
        </p:txBody>
      </p:sp>
      <p:pic>
        <p:nvPicPr>
          <p:cNvPr id="3" name="Picture 2">
            <a:extLst>
              <a:ext uri="{FF2B5EF4-FFF2-40B4-BE49-F238E27FC236}">
                <a16:creationId xmlns:a16="http://schemas.microsoft.com/office/drawing/2014/main" id="{D58B3323-9FA5-42D1-919D-1C368C252E49}"/>
              </a:ext>
            </a:extLst>
          </p:cNvPr>
          <p:cNvPicPr>
            <a:picLocks noChangeAspect="1"/>
          </p:cNvPicPr>
          <p:nvPr/>
        </p:nvPicPr>
        <p:blipFill>
          <a:blip r:embed="rId2"/>
          <a:stretch>
            <a:fillRect/>
          </a:stretch>
        </p:blipFill>
        <p:spPr>
          <a:xfrm>
            <a:off x="447675" y="2447925"/>
            <a:ext cx="11125200" cy="325755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53B9CCD-3723-42D0-933F-D405080A3F71}"/>
              </a:ext>
            </a:extLst>
          </p:cNvPr>
          <p:cNvPicPr>
            <a:picLocks noChangeAspect="1"/>
          </p:cNvPicPr>
          <p:nvPr/>
        </p:nvPicPr>
        <p:blipFill>
          <a:blip r:embed="rId2"/>
          <a:stretch>
            <a:fillRect/>
          </a:stretch>
        </p:blipFill>
        <p:spPr>
          <a:xfrm>
            <a:off x="-119063" y="1535769"/>
            <a:ext cx="7400925" cy="4486274"/>
          </a:xfrm>
          <a:prstGeom prst="rect">
            <a:avLst/>
          </a:prstGeom>
        </p:spPr>
      </p:pic>
      <p:pic>
        <p:nvPicPr>
          <p:cNvPr id="5" name="Picture 4">
            <a:extLst>
              <a:ext uri="{FF2B5EF4-FFF2-40B4-BE49-F238E27FC236}">
                <a16:creationId xmlns:a16="http://schemas.microsoft.com/office/drawing/2014/main" id="{09137483-9ABB-4B97-8AA6-46F2D97C92AE}"/>
              </a:ext>
            </a:extLst>
          </p:cNvPr>
          <p:cNvPicPr>
            <a:picLocks noChangeAspect="1"/>
          </p:cNvPicPr>
          <p:nvPr/>
        </p:nvPicPr>
        <p:blipFill>
          <a:blip r:embed="rId3"/>
          <a:stretch>
            <a:fillRect/>
          </a:stretch>
        </p:blipFill>
        <p:spPr>
          <a:xfrm>
            <a:off x="6758350" y="2033845"/>
            <a:ext cx="4828450" cy="4102964"/>
          </a:xfrm>
          <a:prstGeom prst="rect">
            <a:avLst/>
          </a:prstGeom>
        </p:spPr>
      </p:pic>
    </p:spTree>
    <p:extLst>
      <p:ext uri="{BB962C8B-B14F-4D97-AF65-F5344CB8AC3E}">
        <p14:creationId xmlns:p14="http://schemas.microsoft.com/office/powerpoint/2010/main" val="851292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75FDAFC5-D972-4E52-AB84-8FC6A1390377}"/>
              </a:ext>
            </a:extLst>
          </p:cNvPr>
          <p:cNvPicPr>
            <a:picLocks noChangeAspect="1"/>
          </p:cNvPicPr>
          <p:nvPr/>
        </p:nvPicPr>
        <p:blipFill>
          <a:blip r:embed="rId2"/>
          <a:stretch>
            <a:fillRect/>
          </a:stretch>
        </p:blipFill>
        <p:spPr>
          <a:xfrm>
            <a:off x="1495425" y="2072036"/>
            <a:ext cx="9029700" cy="4119214"/>
          </a:xfrm>
          <a:prstGeom prst="rect">
            <a:avLst/>
          </a:prstGeom>
        </p:spPr>
      </p:pic>
    </p:spTree>
    <p:extLst>
      <p:ext uri="{BB962C8B-B14F-4D97-AF65-F5344CB8AC3E}">
        <p14:creationId xmlns:p14="http://schemas.microsoft.com/office/powerpoint/2010/main" val="200681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1411944"/>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Big-O Notation (Ο)</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DA77E7B-DCD9-4AF7-87BA-67C6552A15DD}"/>
              </a:ext>
            </a:extLst>
          </p:cNvPr>
          <p:cNvPicPr>
            <a:picLocks noChangeAspect="1"/>
          </p:cNvPicPr>
          <p:nvPr/>
        </p:nvPicPr>
        <p:blipFill>
          <a:blip r:embed="rId2"/>
          <a:stretch>
            <a:fillRect/>
          </a:stretch>
        </p:blipFill>
        <p:spPr>
          <a:xfrm>
            <a:off x="1533525" y="2346767"/>
            <a:ext cx="7848600" cy="3434908"/>
          </a:xfrm>
          <a:prstGeom prst="rect">
            <a:avLst/>
          </a:prstGeom>
        </p:spPr>
      </p:pic>
    </p:spTree>
    <p:extLst>
      <p:ext uri="{BB962C8B-B14F-4D97-AF65-F5344CB8AC3E}">
        <p14:creationId xmlns:p14="http://schemas.microsoft.com/office/powerpoint/2010/main" val="3996566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3B48346-A252-46B4-B6C8-C3F8C38E388D}"/>
              </a:ext>
            </a:extLst>
          </p:cNvPr>
          <p:cNvPicPr>
            <a:picLocks noChangeAspect="1"/>
          </p:cNvPicPr>
          <p:nvPr/>
        </p:nvPicPr>
        <p:blipFill>
          <a:blip r:embed="rId2"/>
          <a:stretch>
            <a:fillRect/>
          </a:stretch>
        </p:blipFill>
        <p:spPr>
          <a:xfrm>
            <a:off x="605200" y="1738569"/>
            <a:ext cx="5733288" cy="4102963"/>
          </a:xfrm>
          <a:prstGeom prst="rect">
            <a:avLst/>
          </a:prstGeom>
        </p:spPr>
      </p:pic>
      <p:pic>
        <p:nvPicPr>
          <p:cNvPr id="10" name="Picture 9">
            <a:extLst>
              <a:ext uri="{FF2B5EF4-FFF2-40B4-BE49-F238E27FC236}">
                <a16:creationId xmlns:a16="http://schemas.microsoft.com/office/drawing/2014/main" id="{43065E49-C0EA-4E3D-85FC-2B4B3AC8DBE2}"/>
              </a:ext>
            </a:extLst>
          </p:cNvPr>
          <p:cNvPicPr>
            <a:picLocks noChangeAspect="1"/>
          </p:cNvPicPr>
          <p:nvPr/>
        </p:nvPicPr>
        <p:blipFill>
          <a:blip r:embed="rId3"/>
          <a:stretch>
            <a:fillRect/>
          </a:stretch>
        </p:blipFill>
        <p:spPr>
          <a:xfrm>
            <a:off x="6470790" y="1871281"/>
            <a:ext cx="5116010" cy="4323144"/>
          </a:xfrm>
          <a:prstGeom prst="rect">
            <a:avLst/>
          </a:prstGeom>
        </p:spPr>
      </p:pic>
    </p:spTree>
    <p:extLst>
      <p:ext uri="{BB962C8B-B14F-4D97-AF65-F5344CB8AC3E}">
        <p14:creationId xmlns:p14="http://schemas.microsoft.com/office/powerpoint/2010/main" val="3606276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338387C-40FF-4B3D-BD83-A3CE5B5B7B23}"/>
              </a:ext>
            </a:extLst>
          </p:cNvPr>
          <p:cNvPicPr>
            <a:picLocks noChangeAspect="1"/>
          </p:cNvPicPr>
          <p:nvPr/>
        </p:nvPicPr>
        <p:blipFill>
          <a:blip r:embed="rId2"/>
          <a:stretch>
            <a:fillRect/>
          </a:stretch>
        </p:blipFill>
        <p:spPr>
          <a:xfrm>
            <a:off x="2266950" y="2286000"/>
            <a:ext cx="7639050" cy="3695700"/>
          </a:xfrm>
          <a:prstGeom prst="rect">
            <a:avLst/>
          </a:prstGeom>
        </p:spPr>
      </p:pic>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916854"/>
          </a:xfrm>
          <a:prstGeom prst="rect">
            <a:avLst/>
          </a:prstGeom>
          <a:noFill/>
        </p:spPr>
        <p:txBody>
          <a:bodyPr wrap="square" rtlCol="0">
            <a:spAutoFit/>
          </a:bodyPr>
          <a:lstStyle/>
          <a:p>
            <a:pPr algn="just">
              <a:lnSpc>
                <a:spcPct val="115000"/>
              </a:lnSpc>
              <a:defRPr/>
            </a:pPr>
            <a:r>
              <a:rPr lang="en-US" sz="2400" b="1" u="sng" dirty="0">
                <a:solidFill>
                  <a:srgbClr val="0070C0"/>
                </a:solidFill>
                <a:latin typeface="Calibri" panose="020F0502020204030204"/>
              </a:rPr>
              <a:t>Omega Notation (Ω)</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97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Omega Notation (Ω)</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CC68CCB-31CB-4305-8B37-49CEB34D91A5}"/>
              </a:ext>
            </a:extLst>
          </p:cNvPr>
          <p:cNvPicPr>
            <a:picLocks noChangeAspect="1"/>
          </p:cNvPicPr>
          <p:nvPr/>
        </p:nvPicPr>
        <p:blipFill>
          <a:blip r:embed="rId2"/>
          <a:stretch>
            <a:fillRect/>
          </a:stretch>
        </p:blipFill>
        <p:spPr>
          <a:xfrm>
            <a:off x="1981200" y="2461260"/>
            <a:ext cx="6752844" cy="3139440"/>
          </a:xfrm>
          <a:prstGeom prst="rect">
            <a:avLst/>
          </a:prstGeom>
        </p:spPr>
      </p:pic>
    </p:spTree>
    <p:extLst>
      <p:ext uri="{BB962C8B-B14F-4D97-AF65-F5344CB8AC3E}">
        <p14:creationId xmlns:p14="http://schemas.microsoft.com/office/powerpoint/2010/main" val="2399354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452A46E-0B37-4CE5-B56B-D3F827A2EF36}"/>
              </a:ext>
            </a:extLst>
          </p:cNvPr>
          <p:cNvPicPr>
            <a:picLocks noChangeAspect="1"/>
          </p:cNvPicPr>
          <p:nvPr/>
        </p:nvPicPr>
        <p:blipFill>
          <a:blip r:embed="rId2"/>
          <a:stretch>
            <a:fillRect/>
          </a:stretch>
        </p:blipFill>
        <p:spPr>
          <a:xfrm>
            <a:off x="362712" y="1733550"/>
            <a:ext cx="5733288" cy="4323144"/>
          </a:xfrm>
          <a:prstGeom prst="rect">
            <a:avLst/>
          </a:prstGeom>
        </p:spPr>
      </p:pic>
      <p:pic>
        <p:nvPicPr>
          <p:cNvPr id="9" name="Picture 8">
            <a:extLst>
              <a:ext uri="{FF2B5EF4-FFF2-40B4-BE49-F238E27FC236}">
                <a16:creationId xmlns:a16="http://schemas.microsoft.com/office/drawing/2014/main" id="{1321420F-E6AD-4B80-B868-CB84D346DE20}"/>
              </a:ext>
            </a:extLst>
          </p:cNvPr>
          <p:cNvPicPr>
            <a:picLocks noChangeAspect="1"/>
          </p:cNvPicPr>
          <p:nvPr/>
        </p:nvPicPr>
        <p:blipFill>
          <a:blip r:embed="rId3"/>
          <a:stretch>
            <a:fillRect/>
          </a:stretch>
        </p:blipFill>
        <p:spPr>
          <a:xfrm>
            <a:off x="6388502" y="1773418"/>
            <a:ext cx="4710896" cy="4433104"/>
          </a:xfrm>
          <a:prstGeom prst="rect">
            <a:avLst/>
          </a:prstGeom>
        </p:spPr>
      </p:pic>
    </p:spTree>
    <p:extLst>
      <p:ext uri="{BB962C8B-B14F-4D97-AF65-F5344CB8AC3E}">
        <p14:creationId xmlns:p14="http://schemas.microsoft.com/office/powerpoint/2010/main" val="27538358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1341586"/>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Properties of Big Oh Notation</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5F962239-B7FE-4EBD-8075-D01E6134FF79}"/>
              </a:ext>
            </a:extLst>
          </p:cNvPr>
          <p:cNvPicPr>
            <a:picLocks noChangeAspect="1"/>
          </p:cNvPicPr>
          <p:nvPr/>
        </p:nvPicPr>
        <p:blipFill>
          <a:blip r:embed="rId2"/>
          <a:stretch>
            <a:fillRect/>
          </a:stretch>
        </p:blipFill>
        <p:spPr>
          <a:xfrm>
            <a:off x="1038225" y="2076450"/>
            <a:ext cx="9867899" cy="3943350"/>
          </a:xfrm>
          <a:prstGeom prst="rect">
            <a:avLst/>
          </a:prstGeom>
        </p:spPr>
      </p:pic>
    </p:spTree>
    <p:extLst>
      <p:ext uri="{BB962C8B-B14F-4D97-AF65-F5344CB8AC3E}">
        <p14:creationId xmlns:p14="http://schemas.microsoft.com/office/powerpoint/2010/main" val="3610243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3500638"/>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Order of Growth</a:t>
            </a:r>
          </a:p>
          <a:p>
            <a:pPr marL="342900" indent="-342900" algn="just">
              <a:lnSpc>
                <a:spcPct val="115000"/>
              </a:lnSpc>
              <a:buFont typeface="Wingdings" panose="05000000000000000000" pitchFamily="2" charset="2"/>
              <a:buChar char="Ø"/>
              <a:defRPr/>
            </a:pPr>
            <a:r>
              <a:rPr lang="en-IN" sz="2000" dirty="0">
                <a:effectLst/>
                <a:ea typeface="Calibri" panose="020F0502020204030204" pitchFamily="34" charset="0"/>
                <a:cs typeface="Times New Roman" panose="02020603050405020304" pitchFamily="18" charset="0"/>
              </a:rPr>
              <a:t>Measuring the performance of an algorithm in relation with the input size ‘n’ is called order of growth.</a:t>
            </a:r>
          </a:p>
          <a:p>
            <a:pPr marL="342900" indent="-342900" algn="just">
              <a:lnSpc>
                <a:spcPct val="115000"/>
              </a:lnSpc>
              <a:buFont typeface="Wingdings" panose="05000000000000000000" pitchFamily="2" charset="2"/>
              <a:buChar char="Ø"/>
              <a:defRPr/>
            </a:pPr>
            <a:r>
              <a:rPr lang="en-IN" sz="2000" dirty="0">
                <a:effectLst/>
                <a:ea typeface="Calibri" panose="020F0502020204030204" pitchFamily="34" charset="0"/>
                <a:cs typeface="Times New Roman" panose="02020603050405020304" pitchFamily="18" charset="0"/>
              </a:rPr>
              <a:t>It is clear that logarithmic function is the slowest growing function and Exponential function 2</a:t>
            </a:r>
            <a:r>
              <a:rPr lang="en-IN" sz="2000" baseline="30000" dirty="0">
                <a:effectLst/>
                <a:ea typeface="Calibri" panose="020F0502020204030204" pitchFamily="34" charset="0"/>
                <a:cs typeface="Times New Roman" panose="02020603050405020304" pitchFamily="18" charset="0"/>
              </a:rPr>
              <a:t>n</a:t>
            </a:r>
            <a:r>
              <a:rPr lang="en-IN" sz="2000" dirty="0">
                <a:effectLst/>
                <a:ea typeface="Calibri" panose="020F0502020204030204" pitchFamily="34" charset="0"/>
                <a:cs typeface="Times New Roman" panose="02020603050405020304" pitchFamily="18" charset="0"/>
              </a:rPr>
              <a:t> is the fastest function.</a:t>
            </a:r>
          </a:p>
          <a:p>
            <a:pPr algn="just">
              <a:lnSpc>
                <a:spcPct val="115000"/>
              </a:lnSpc>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90E7C5B0-ADE8-4BE9-8F51-13959C8E5D71}"/>
              </a:ext>
            </a:extLst>
          </p:cNvPr>
          <p:cNvGraphicFramePr>
            <a:graphicFrameLocks noGrp="1"/>
          </p:cNvGraphicFramePr>
          <p:nvPr>
            <p:extLst>
              <p:ext uri="{D42A27DB-BD31-4B8C-83A1-F6EECF244321}">
                <p14:modId xmlns:p14="http://schemas.microsoft.com/office/powerpoint/2010/main" val="1112370581"/>
              </p:ext>
            </p:extLst>
          </p:nvPr>
        </p:nvGraphicFramePr>
        <p:xfrm>
          <a:off x="3581400" y="3086101"/>
          <a:ext cx="7239000" cy="3162297"/>
        </p:xfrm>
        <a:graphic>
          <a:graphicData uri="http://schemas.openxmlformats.org/drawingml/2006/table">
            <a:tbl>
              <a:tblPr firstRow="1" firstCol="1" bandRow="1">
                <a:tableStyleId>{5C22544A-7EE6-4342-B048-85BDC9FD1C3A}</a:tableStyleId>
              </a:tblPr>
              <a:tblGrid>
                <a:gridCol w="1427376">
                  <a:extLst>
                    <a:ext uri="{9D8B030D-6E8A-4147-A177-3AD203B41FA5}">
                      <a16:colId xmlns:a16="http://schemas.microsoft.com/office/drawing/2014/main" val="1464692673"/>
                    </a:ext>
                  </a:extLst>
                </a:gridCol>
                <a:gridCol w="1427376">
                  <a:extLst>
                    <a:ext uri="{9D8B030D-6E8A-4147-A177-3AD203B41FA5}">
                      <a16:colId xmlns:a16="http://schemas.microsoft.com/office/drawing/2014/main" val="2772913383"/>
                    </a:ext>
                  </a:extLst>
                </a:gridCol>
                <a:gridCol w="1427376">
                  <a:extLst>
                    <a:ext uri="{9D8B030D-6E8A-4147-A177-3AD203B41FA5}">
                      <a16:colId xmlns:a16="http://schemas.microsoft.com/office/drawing/2014/main" val="17935850"/>
                    </a:ext>
                  </a:extLst>
                </a:gridCol>
                <a:gridCol w="1428524">
                  <a:extLst>
                    <a:ext uri="{9D8B030D-6E8A-4147-A177-3AD203B41FA5}">
                      <a16:colId xmlns:a16="http://schemas.microsoft.com/office/drawing/2014/main" val="3269595288"/>
                    </a:ext>
                  </a:extLst>
                </a:gridCol>
                <a:gridCol w="1528348">
                  <a:extLst>
                    <a:ext uri="{9D8B030D-6E8A-4147-A177-3AD203B41FA5}">
                      <a16:colId xmlns:a16="http://schemas.microsoft.com/office/drawing/2014/main" val="1169685190"/>
                    </a:ext>
                  </a:extLst>
                </a:gridCol>
              </a:tblGrid>
              <a:tr h="741044">
                <a:tc>
                  <a:txBody>
                    <a:bodyPr/>
                    <a:lstStyle/>
                    <a:p>
                      <a:pPr algn="just">
                        <a:lnSpc>
                          <a:spcPct val="115000"/>
                        </a:lnSpc>
                        <a:spcAft>
                          <a:spcPts val="1000"/>
                        </a:spcAft>
                      </a:pPr>
                      <a:r>
                        <a:rPr lang="en-IN" sz="12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dirty="0" err="1">
                          <a:effectLst/>
                        </a:rPr>
                        <a:t>logn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nlogn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dirty="0">
                          <a:effectLst/>
                        </a:rPr>
                        <a:t>n</a:t>
                      </a:r>
                      <a:r>
                        <a:rPr lang="en-IN" sz="1200" baseline="300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a:t>
                      </a:r>
                      <a:r>
                        <a:rPr lang="en-IN" sz="1200" baseline="300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407039"/>
                  </a:ext>
                </a:extLst>
              </a:tr>
              <a:tr h="342846">
                <a:tc>
                  <a:txBody>
                    <a:bodyPr/>
                    <a:lstStyle/>
                    <a:p>
                      <a:pPr algn="just">
                        <a:lnSpc>
                          <a:spcPct val="115000"/>
                        </a:lnSpc>
                        <a:spcAft>
                          <a:spcPts val="10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544295"/>
                  </a:ext>
                </a:extLst>
              </a:tr>
              <a:tr h="342846">
                <a:tc>
                  <a:txBody>
                    <a:bodyPr/>
                    <a:lstStyle/>
                    <a:p>
                      <a:pPr algn="just">
                        <a:lnSpc>
                          <a:spcPct val="115000"/>
                        </a:lnSpc>
                        <a:spcAft>
                          <a:spcPts val="10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406950"/>
                  </a:ext>
                </a:extLst>
              </a:tr>
              <a:tr h="342846">
                <a:tc>
                  <a:txBody>
                    <a:bodyPr/>
                    <a:lstStyle/>
                    <a:p>
                      <a:pPr algn="just">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3435496"/>
                  </a:ext>
                </a:extLst>
              </a:tr>
              <a:tr h="342846">
                <a:tc>
                  <a:txBody>
                    <a:bodyPr/>
                    <a:lstStyle/>
                    <a:p>
                      <a:pPr algn="just">
                        <a:lnSpc>
                          <a:spcPct val="115000"/>
                        </a:lnSpc>
                        <a:spcAft>
                          <a:spcPts val="10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9687691"/>
                  </a:ext>
                </a:extLst>
              </a:tr>
              <a:tr h="342846">
                <a:tc>
                  <a:txBody>
                    <a:bodyPr/>
                    <a:lstStyle/>
                    <a:p>
                      <a:pPr algn="just">
                        <a:lnSpc>
                          <a:spcPct val="115000"/>
                        </a:lnSpc>
                        <a:spcAft>
                          <a:spcPts val="10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256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65536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1361938"/>
                  </a:ext>
                </a:extLst>
              </a:tr>
              <a:tr h="707023">
                <a:tc>
                  <a:txBody>
                    <a:bodyPr/>
                    <a:lstStyle/>
                    <a:p>
                      <a:pPr algn="just">
                        <a:lnSpc>
                          <a:spcPct val="115000"/>
                        </a:lnSpc>
                        <a:spcAft>
                          <a:spcPts val="100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a:effectLst/>
                        </a:rPr>
                        <a:t>1024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dirty="0">
                          <a:effectLst/>
                        </a:rPr>
                        <a:t>4294967296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9373962"/>
                  </a:ext>
                </a:extLst>
              </a:tr>
            </a:tbl>
          </a:graphicData>
        </a:graphic>
      </p:graphicFrame>
    </p:spTree>
    <p:extLst>
      <p:ext uri="{BB962C8B-B14F-4D97-AF65-F5344CB8AC3E}">
        <p14:creationId xmlns:p14="http://schemas.microsoft.com/office/powerpoint/2010/main" val="742373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1235403"/>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Basic Efficiency Classes:</a:t>
            </a:r>
          </a:p>
          <a:p>
            <a:pPr algn="just">
              <a:lnSpc>
                <a:spcPct val="115000"/>
              </a:lnSpc>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Different efficiency classes and each class possessing certain characteristic.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4F66FB59-2DFB-485D-A141-F3AFD7F0F4C8}"/>
              </a:ext>
            </a:extLst>
          </p:cNvPr>
          <p:cNvGraphicFramePr>
            <a:graphicFrameLocks noGrp="1"/>
          </p:cNvGraphicFramePr>
          <p:nvPr>
            <p:extLst>
              <p:ext uri="{D42A27DB-BD31-4B8C-83A1-F6EECF244321}">
                <p14:modId xmlns:p14="http://schemas.microsoft.com/office/powerpoint/2010/main" val="2801549445"/>
              </p:ext>
            </p:extLst>
          </p:nvPr>
        </p:nvGraphicFramePr>
        <p:xfrm>
          <a:off x="647700" y="2314575"/>
          <a:ext cx="11115674" cy="4066726"/>
        </p:xfrm>
        <a:graphic>
          <a:graphicData uri="http://schemas.openxmlformats.org/drawingml/2006/table">
            <a:tbl>
              <a:tblPr firstRow="1" firstCol="1" bandRow="1">
                <a:tableStyleId>{5C22544A-7EE6-4342-B048-85BDC9FD1C3A}</a:tableStyleId>
              </a:tblPr>
              <a:tblGrid>
                <a:gridCol w="2263001">
                  <a:extLst>
                    <a:ext uri="{9D8B030D-6E8A-4147-A177-3AD203B41FA5}">
                      <a16:colId xmlns:a16="http://schemas.microsoft.com/office/drawing/2014/main" val="4180044172"/>
                    </a:ext>
                  </a:extLst>
                </a:gridCol>
                <a:gridCol w="1735358">
                  <a:extLst>
                    <a:ext uri="{9D8B030D-6E8A-4147-A177-3AD203B41FA5}">
                      <a16:colId xmlns:a16="http://schemas.microsoft.com/office/drawing/2014/main" val="365371174"/>
                    </a:ext>
                  </a:extLst>
                </a:gridCol>
                <a:gridCol w="4664717">
                  <a:extLst>
                    <a:ext uri="{9D8B030D-6E8A-4147-A177-3AD203B41FA5}">
                      <a16:colId xmlns:a16="http://schemas.microsoft.com/office/drawing/2014/main" val="2876073038"/>
                    </a:ext>
                  </a:extLst>
                </a:gridCol>
                <a:gridCol w="2452598">
                  <a:extLst>
                    <a:ext uri="{9D8B030D-6E8A-4147-A177-3AD203B41FA5}">
                      <a16:colId xmlns:a16="http://schemas.microsoft.com/office/drawing/2014/main" val="2822752325"/>
                    </a:ext>
                  </a:extLst>
                </a:gridCol>
              </a:tblGrid>
              <a:tr h="531846">
                <a:tc>
                  <a:txBody>
                    <a:bodyPr/>
                    <a:lstStyle/>
                    <a:p>
                      <a:pPr marL="457200">
                        <a:lnSpc>
                          <a:spcPct val="115000"/>
                        </a:lnSpc>
                      </a:pPr>
                      <a:r>
                        <a:rPr lang="en-IN" sz="1600" dirty="0">
                          <a:effectLst/>
                        </a:rPr>
                        <a:t>Name of efficiency class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Order of growth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a:effectLst/>
                        </a:rPr>
                        <a:t>Example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2190744523"/>
                  </a:ext>
                </a:extLst>
              </a:tr>
              <a:tr h="531846">
                <a:tc>
                  <a:txBody>
                    <a:bodyPr/>
                    <a:lstStyle/>
                    <a:p>
                      <a:pPr marL="457200">
                        <a:lnSpc>
                          <a:spcPct val="115000"/>
                        </a:lnSpc>
                      </a:pPr>
                      <a:r>
                        <a:rPr lang="en-IN" sz="1600" dirty="0">
                          <a:effectLst/>
                        </a:rPr>
                        <a:t>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As the input size grows then we get constant running time.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a:effectLst/>
                        </a:rPr>
                        <a:t>Scanning array elements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1025298391"/>
                  </a:ext>
                </a:extLst>
              </a:tr>
              <a:tr h="1256646">
                <a:tc>
                  <a:txBody>
                    <a:bodyPr/>
                    <a:lstStyle/>
                    <a:p>
                      <a:pPr marL="457200">
                        <a:lnSpc>
                          <a:spcPct val="115000"/>
                        </a:lnSpc>
                      </a:pPr>
                      <a:r>
                        <a:rPr lang="en-IN" sz="1600" dirty="0">
                          <a:effectLst/>
                        </a:rPr>
                        <a:t>Logarithmic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dirty="0" err="1">
                          <a:effectLst/>
                        </a:rPr>
                        <a:t>logn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dirty="0">
                          <a:effectLst/>
                        </a:rPr>
                        <a:t>When we get logarithmic running time then it is sure that the algorithm does not consider all its input rather the problem is divided into smaller parts on each iteration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a:effectLst/>
                        </a:rPr>
                        <a:t>Perform binary search operation.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2844073099"/>
                  </a:ext>
                </a:extLst>
              </a:tr>
              <a:tr h="735655">
                <a:tc>
                  <a:txBody>
                    <a:bodyPr/>
                    <a:lstStyle/>
                    <a:p>
                      <a:pPr marL="457200">
                        <a:lnSpc>
                          <a:spcPct val="115000"/>
                        </a:lnSpc>
                      </a:pPr>
                      <a:r>
                        <a:rPr lang="en-IN" sz="1600">
                          <a:effectLst/>
                        </a:rPr>
                        <a:t>Linear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dirty="0">
                          <a:effectLst/>
                        </a:rPr>
                        <a:t>The running time of algorithm depends on the input size 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a:effectLst/>
                        </a:rPr>
                        <a:t>Performing sequential search operation.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1965679674"/>
                  </a:ext>
                </a:extLst>
              </a:tr>
              <a:tr h="985781">
                <a:tc>
                  <a:txBody>
                    <a:bodyPr/>
                    <a:lstStyle/>
                    <a:p>
                      <a:pPr marL="457200">
                        <a:lnSpc>
                          <a:spcPct val="115000"/>
                        </a:lnSpc>
                      </a:pPr>
                      <a:r>
                        <a:rPr lang="en-IN" sz="1600">
                          <a:effectLst/>
                        </a:rPr>
                        <a:t>Nlogn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nlogn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dirty="0">
                          <a:effectLst/>
                        </a:rPr>
                        <a:t>Some instance of input is considered for the list of size 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dirty="0">
                          <a:effectLst/>
                        </a:rPr>
                        <a:t>Sorting the elements using merge sort or quick sort.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382273939"/>
                  </a:ext>
                </a:extLst>
              </a:tr>
            </a:tbl>
          </a:graphicData>
        </a:graphic>
      </p:graphicFrame>
    </p:spTree>
    <p:extLst>
      <p:ext uri="{BB962C8B-B14F-4D97-AF65-F5344CB8AC3E}">
        <p14:creationId xmlns:p14="http://schemas.microsoft.com/office/powerpoint/2010/main" val="54588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2000548"/>
          </a:xfrm>
          <a:prstGeom prst="rect">
            <a:avLst/>
          </a:prstGeom>
          <a:noFill/>
        </p:spPr>
        <p:txBody>
          <a:bodyPr wrap="square" rtlCol="0">
            <a:spAutoFit/>
          </a:bodyPr>
          <a:lstStyle/>
          <a:p>
            <a:pPr algn="just"/>
            <a:r>
              <a:rPr lang="en-IN" sz="2400" b="1" u="sng" dirty="0">
                <a:solidFill>
                  <a:srgbClr val="0070C0"/>
                </a:solidFill>
                <a:latin typeface="Calibri" panose="020F0502020204030204"/>
              </a:rPr>
              <a:t>Algorithm</a:t>
            </a:r>
          </a:p>
          <a:p>
            <a:pPr marL="800100" lvl="1" indent="-342900" algn="just">
              <a:buFont typeface="Wingdings" panose="05000000000000000000" pitchFamily="2" charset="2"/>
              <a:buChar char="Ø"/>
            </a:pPr>
            <a:r>
              <a:rPr lang="en-US" sz="2000" b="0" i="0" dirty="0">
                <a:solidFill>
                  <a:srgbClr val="000000"/>
                </a:solidFill>
                <a:effectLst/>
              </a:rPr>
              <a:t>An algorithm can be defined as a finite set of steps, which has to be followed while carrying out a particular problem. </a:t>
            </a:r>
          </a:p>
          <a:p>
            <a:pPr marL="800100" lvl="1" indent="-342900" algn="just">
              <a:buFont typeface="Wingdings" panose="05000000000000000000" pitchFamily="2" charset="2"/>
              <a:buChar char="Ø"/>
            </a:pPr>
            <a:r>
              <a:rPr lang="en-US" sz="2000" b="0" i="0" dirty="0">
                <a:solidFill>
                  <a:srgbClr val="000000"/>
                </a:solidFill>
                <a:effectLst/>
              </a:rPr>
              <a:t>It is nothing but a process of executing actions step by step.</a:t>
            </a:r>
          </a:p>
          <a:p>
            <a:pPr marL="800100" lvl="1" indent="-342900" algn="just">
              <a:buFont typeface="Wingdings" panose="05000000000000000000" pitchFamily="2" charset="2"/>
              <a:buChar char="Ø"/>
            </a:pPr>
            <a:r>
              <a:rPr lang="en-US" sz="2000" b="0" i="0" dirty="0">
                <a:solidFill>
                  <a:srgbClr val="000000"/>
                </a:solidFill>
                <a:effectLst/>
              </a:rPr>
              <a:t>An algorithm is a distinct computational procedure that takes input as a set of values and results in the output as a set of values by solving the problem.</a:t>
            </a:r>
            <a:endParaRPr lang="en-IN" sz="2000" dirty="0"/>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fld id="{F09FA4CA-EEE1-4240-9676-6E929E7C2D08}" type="datetime1">
              <a:rPr lang="en-IN" smtClean="0"/>
              <a:t>20-02-2021</a:t>
            </a:fld>
            <a:endParaRPr lang="en-IN"/>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r>
              <a:rPr lang="en-US"/>
              <a:t>SCSA1403 DAA-Unit I</a:t>
            </a:r>
            <a:endParaRPr lang="en-IN" dirty="0"/>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fld id="{C47D4F2A-FF3F-4D76-897B-B2071BBC9AF3}" type="slidenum">
              <a:rPr lang="en-IN" smtClean="0"/>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771525" y="1411944"/>
            <a:ext cx="10582275" cy="1235403"/>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Basic Efficiency Classes:</a:t>
            </a: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Different efficiency classes and each class possessing certain characteristic.</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4F66FB59-2DFB-485D-A141-F3AFD7F0F4C8}"/>
              </a:ext>
            </a:extLst>
          </p:cNvPr>
          <p:cNvGraphicFramePr>
            <a:graphicFrameLocks noGrp="1"/>
          </p:cNvGraphicFramePr>
          <p:nvPr>
            <p:extLst>
              <p:ext uri="{D42A27DB-BD31-4B8C-83A1-F6EECF244321}">
                <p14:modId xmlns:p14="http://schemas.microsoft.com/office/powerpoint/2010/main" val="1772746301"/>
              </p:ext>
            </p:extLst>
          </p:nvPr>
        </p:nvGraphicFramePr>
        <p:xfrm>
          <a:off x="647700" y="2314575"/>
          <a:ext cx="11115674" cy="4066726"/>
        </p:xfrm>
        <a:graphic>
          <a:graphicData uri="http://schemas.openxmlformats.org/drawingml/2006/table">
            <a:tbl>
              <a:tblPr firstRow="1" firstCol="1" bandRow="1">
                <a:tableStyleId>{5C22544A-7EE6-4342-B048-85BDC9FD1C3A}</a:tableStyleId>
              </a:tblPr>
              <a:tblGrid>
                <a:gridCol w="2263001">
                  <a:extLst>
                    <a:ext uri="{9D8B030D-6E8A-4147-A177-3AD203B41FA5}">
                      <a16:colId xmlns:a16="http://schemas.microsoft.com/office/drawing/2014/main" val="4180044172"/>
                    </a:ext>
                  </a:extLst>
                </a:gridCol>
                <a:gridCol w="1735358">
                  <a:extLst>
                    <a:ext uri="{9D8B030D-6E8A-4147-A177-3AD203B41FA5}">
                      <a16:colId xmlns:a16="http://schemas.microsoft.com/office/drawing/2014/main" val="365371174"/>
                    </a:ext>
                  </a:extLst>
                </a:gridCol>
                <a:gridCol w="4664717">
                  <a:extLst>
                    <a:ext uri="{9D8B030D-6E8A-4147-A177-3AD203B41FA5}">
                      <a16:colId xmlns:a16="http://schemas.microsoft.com/office/drawing/2014/main" val="2876073038"/>
                    </a:ext>
                  </a:extLst>
                </a:gridCol>
                <a:gridCol w="2452598">
                  <a:extLst>
                    <a:ext uri="{9D8B030D-6E8A-4147-A177-3AD203B41FA5}">
                      <a16:colId xmlns:a16="http://schemas.microsoft.com/office/drawing/2014/main" val="2822752325"/>
                    </a:ext>
                  </a:extLst>
                </a:gridCol>
              </a:tblGrid>
              <a:tr h="531846">
                <a:tc>
                  <a:txBody>
                    <a:bodyPr/>
                    <a:lstStyle/>
                    <a:p>
                      <a:pPr marL="457200">
                        <a:lnSpc>
                          <a:spcPct val="115000"/>
                        </a:lnSpc>
                      </a:pPr>
                      <a:r>
                        <a:rPr lang="en-IN" sz="1600" dirty="0">
                          <a:effectLst/>
                        </a:rPr>
                        <a:t>Name of efficiency class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Order of growth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pPr>
                      <a:r>
                        <a:rPr lang="en-IN" sz="1600">
                          <a:effectLst/>
                        </a:rPr>
                        <a:t>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tc>
                  <a:txBody>
                    <a:bodyPr/>
                    <a:lstStyle/>
                    <a:p>
                      <a:pPr marL="457200">
                        <a:lnSpc>
                          <a:spcPct val="115000"/>
                        </a:lnSpc>
                        <a:spcAft>
                          <a:spcPts val="1000"/>
                        </a:spcAft>
                      </a:pPr>
                      <a:r>
                        <a:rPr lang="en-IN" sz="1600">
                          <a:effectLst/>
                        </a:rPr>
                        <a:t>Example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9909" marR="59909" marT="0" marB="0"/>
                </a:tc>
                <a:extLst>
                  <a:ext uri="{0D108BD9-81ED-4DB2-BD59-A6C34878D82A}">
                    <a16:rowId xmlns:a16="http://schemas.microsoft.com/office/drawing/2014/main" val="2190744523"/>
                  </a:ext>
                </a:extLst>
              </a:tr>
              <a:tr h="531846">
                <a:tc>
                  <a:txBody>
                    <a:bodyPr/>
                    <a:lstStyle/>
                    <a:p>
                      <a:pPr marL="457200">
                        <a:lnSpc>
                          <a:spcPct val="115000"/>
                        </a:lnSpc>
                      </a:pPr>
                      <a:r>
                        <a:rPr lang="en-IN" sz="1600" b="1" kern="1200" dirty="0">
                          <a:solidFill>
                            <a:schemeClr val="lt1"/>
                          </a:solidFill>
                          <a:effectLst/>
                          <a:latin typeface="+mn-lt"/>
                          <a:ea typeface="+mn-ea"/>
                          <a:cs typeface="+mn-cs"/>
                        </a:rPr>
                        <a:t>Quadratic</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n2</a:t>
                      </a:r>
                    </a:p>
                  </a:txBody>
                  <a:tcPr marL="68580" marR="68580" marT="0" marB="0"/>
                </a:tc>
                <a:tc>
                  <a:txBody>
                    <a:bodyPr/>
                    <a:lstStyle/>
                    <a:p>
                      <a:pPr marL="457200" algn="l" defTabSz="914400" rtl="0" eaLnBrk="1" latinLnBrk="0" hangingPunct="1">
                        <a:lnSpc>
                          <a:spcPct val="115000"/>
                        </a:lnSpc>
                      </a:pPr>
                      <a:r>
                        <a:rPr lang="en-IN" sz="1600" kern="1200">
                          <a:solidFill>
                            <a:schemeClr val="dk1"/>
                          </a:solidFill>
                          <a:effectLst/>
                          <a:latin typeface="+mn-lt"/>
                          <a:ea typeface="+mn-ea"/>
                          <a:cs typeface="+mn-cs"/>
                        </a:rPr>
                        <a:t>When the algorithm has two nested loops then this type of efficiency occurs.</a:t>
                      </a:r>
                    </a:p>
                  </a:txBody>
                  <a:tcPr marL="68580" marR="68580" marT="0" marB="0"/>
                </a:tc>
                <a:tc>
                  <a:txBody>
                    <a:bodyPr/>
                    <a:lstStyle/>
                    <a:p>
                      <a:pPr marL="457200" algn="l" defTabSz="914400" rtl="0" eaLnBrk="1" latinLnBrk="0" hangingPunct="1">
                        <a:lnSpc>
                          <a:spcPct val="115000"/>
                        </a:lnSpc>
                        <a:spcAft>
                          <a:spcPts val="1000"/>
                        </a:spcAft>
                      </a:pPr>
                      <a:r>
                        <a:rPr lang="en-IN" sz="1600" kern="1200">
                          <a:solidFill>
                            <a:schemeClr val="dk1"/>
                          </a:solidFill>
                          <a:effectLst/>
                          <a:latin typeface="+mn-lt"/>
                          <a:ea typeface="+mn-ea"/>
                          <a:cs typeface="+mn-cs"/>
                        </a:rPr>
                        <a:t>Scanning matrix elements.</a:t>
                      </a:r>
                    </a:p>
                  </a:txBody>
                  <a:tcPr marL="68580" marR="68580" marT="0" marB="0"/>
                </a:tc>
                <a:extLst>
                  <a:ext uri="{0D108BD9-81ED-4DB2-BD59-A6C34878D82A}">
                    <a16:rowId xmlns:a16="http://schemas.microsoft.com/office/drawing/2014/main" val="1025298391"/>
                  </a:ext>
                </a:extLst>
              </a:tr>
              <a:tr h="1256646">
                <a:tc>
                  <a:txBody>
                    <a:bodyPr/>
                    <a:lstStyle/>
                    <a:p>
                      <a:pPr marL="457200">
                        <a:lnSpc>
                          <a:spcPct val="115000"/>
                        </a:lnSpc>
                      </a:pPr>
                      <a:r>
                        <a:rPr lang="en-IN" sz="1600" b="1" kern="1200" dirty="0">
                          <a:solidFill>
                            <a:schemeClr val="lt1"/>
                          </a:solidFill>
                          <a:effectLst/>
                          <a:latin typeface="+mn-lt"/>
                          <a:ea typeface="+mn-ea"/>
                          <a:cs typeface="+mn-cs"/>
                        </a:rPr>
                        <a:t>Cube</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n3</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When the algorithm has three nested loops then this type of efficiency occurs.</a:t>
                      </a:r>
                    </a:p>
                  </a:txBody>
                  <a:tcPr marL="68580" marR="68580" marT="0" marB="0"/>
                </a:tc>
                <a:tc>
                  <a:txBody>
                    <a:bodyPr/>
                    <a:lstStyle/>
                    <a:p>
                      <a:pPr marL="457200" algn="l" defTabSz="914400" rtl="0" eaLnBrk="1" latinLnBrk="0" hangingPunct="1">
                        <a:lnSpc>
                          <a:spcPct val="115000"/>
                        </a:lnSpc>
                        <a:spcAft>
                          <a:spcPts val="1000"/>
                        </a:spcAft>
                      </a:pPr>
                      <a:r>
                        <a:rPr lang="en-IN" sz="1600" kern="1200">
                          <a:solidFill>
                            <a:schemeClr val="dk1"/>
                          </a:solidFill>
                          <a:effectLst/>
                          <a:latin typeface="+mn-lt"/>
                          <a:ea typeface="+mn-ea"/>
                          <a:cs typeface="+mn-cs"/>
                        </a:rPr>
                        <a:t>Performing matrix multiplication.</a:t>
                      </a:r>
                    </a:p>
                  </a:txBody>
                  <a:tcPr marL="68580" marR="68580" marT="0" marB="0"/>
                </a:tc>
                <a:extLst>
                  <a:ext uri="{0D108BD9-81ED-4DB2-BD59-A6C34878D82A}">
                    <a16:rowId xmlns:a16="http://schemas.microsoft.com/office/drawing/2014/main" val="2844073099"/>
                  </a:ext>
                </a:extLst>
              </a:tr>
              <a:tr h="735655">
                <a:tc>
                  <a:txBody>
                    <a:bodyPr/>
                    <a:lstStyle/>
                    <a:p>
                      <a:pPr marL="457200">
                        <a:lnSpc>
                          <a:spcPct val="115000"/>
                        </a:lnSpc>
                      </a:pPr>
                      <a:r>
                        <a:rPr lang="en-IN" sz="1600" b="1" kern="1200" dirty="0">
                          <a:solidFill>
                            <a:schemeClr val="lt1"/>
                          </a:solidFill>
                          <a:effectLst/>
                          <a:latin typeface="+mn-lt"/>
                          <a:ea typeface="+mn-ea"/>
                          <a:cs typeface="+mn-cs"/>
                        </a:rPr>
                        <a:t>Exponential </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2n</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When the algorithm has very faster rate of growth then this type of efficiency occurs.</a:t>
                      </a:r>
                    </a:p>
                  </a:txBody>
                  <a:tcPr marL="68580" marR="68580" marT="0" marB="0"/>
                </a:tc>
                <a:tc>
                  <a:txBody>
                    <a:bodyPr/>
                    <a:lstStyle/>
                    <a:p>
                      <a:pPr marL="457200" algn="l" defTabSz="914400" rtl="0" eaLnBrk="1" latinLnBrk="0" hangingPunct="1">
                        <a:lnSpc>
                          <a:spcPct val="115000"/>
                        </a:lnSpc>
                        <a:spcAft>
                          <a:spcPts val="1000"/>
                        </a:spcAft>
                      </a:pPr>
                      <a:r>
                        <a:rPr lang="en-IN" sz="1600" kern="1200">
                          <a:solidFill>
                            <a:schemeClr val="dk1"/>
                          </a:solidFill>
                          <a:effectLst/>
                          <a:latin typeface="+mn-lt"/>
                          <a:ea typeface="+mn-ea"/>
                          <a:cs typeface="+mn-cs"/>
                        </a:rPr>
                        <a:t>Generating all subsets of n elements.</a:t>
                      </a:r>
                    </a:p>
                  </a:txBody>
                  <a:tcPr marL="68580" marR="68580" marT="0" marB="0"/>
                </a:tc>
                <a:extLst>
                  <a:ext uri="{0D108BD9-81ED-4DB2-BD59-A6C34878D82A}">
                    <a16:rowId xmlns:a16="http://schemas.microsoft.com/office/drawing/2014/main" val="1965679674"/>
                  </a:ext>
                </a:extLst>
              </a:tr>
              <a:tr h="985781">
                <a:tc>
                  <a:txBody>
                    <a:bodyPr/>
                    <a:lstStyle/>
                    <a:p>
                      <a:pPr marL="457200">
                        <a:lnSpc>
                          <a:spcPct val="115000"/>
                        </a:lnSpc>
                      </a:pPr>
                      <a:r>
                        <a:rPr lang="en-IN" sz="1600" b="1" kern="1200" dirty="0">
                          <a:solidFill>
                            <a:schemeClr val="lt1"/>
                          </a:solidFill>
                          <a:effectLst/>
                          <a:latin typeface="+mn-lt"/>
                          <a:ea typeface="+mn-ea"/>
                          <a:cs typeface="+mn-cs"/>
                        </a:rPr>
                        <a:t>Factorial</a:t>
                      </a:r>
                    </a:p>
                  </a:txBody>
                  <a:tcPr marL="68580" marR="68580" marT="0" marB="0"/>
                </a:tc>
                <a:tc>
                  <a:txBody>
                    <a:bodyPr/>
                    <a:lstStyle/>
                    <a:p>
                      <a:pPr marL="457200" algn="l" defTabSz="914400" rtl="0" eaLnBrk="1" latinLnBrk="0" hangingPunct="1">
                        <a:lnSpc>
                          <a:spcPct val="115000"/>
                        </a:lnSpc>
                      </a:pPr>
                      <a:r>
                        <a:rPr lang="en-IN" sz="1600" kern="1200">
                          <a:solidFill>
                            <a:schemeClr val="dk1"/>
                          </a:solidFill>
                          <a:effectLst/>
                          <a:latin typeface="+mn-lt"/>
                          <a:ea typeface="+mn-ea"/>
                          <a:cs typeface="+mn-cs"/>
                        </a:rPr>
                        <a:t>nǃ</a:t>
                      </a:r>
                    </a:p>
                  </a:txBody>
                  <a:tcPr marL="68580" marR="68580" marT="0" marB="0"/>
                </a:tc>
                <a:tc>
                  <a:txBody>
                    <a:bodyPr/>
                    <a:lstStyle/>
                    <a:p>
                      <a:pPr marL="457200" algn="l" defTabSz="914400" rtl="0" eaLnBrk="1" latinLnBrk="0" hangingPunct="1">
                        <a:lnSpc>
                          <a:spcPct val="115000"/>
                        </a:lnSpc>
                      </a:pPr>
                      <a:r>
                        <a:rPr lang="en-IN" sz="1600" kern="1200" dirty="0">
                          <a:solidFill>
                            <a:schemeClr val="dk1"/>
                          </a:solidFill>
                          <a:effectLst/>
                          <a:latin typeface="+mn-lt"/>
                          <a:ea typeface="+mn-ea"/>
                          <a:cs typeface="+mn-cs"/>
                        </a:rPr>
                        <a:t>When the algorithm is computing all the permutations then this type of efficiency occurs</a:t>
                      </a:r>
                    </a:p>
                  </a:txBody>
                  <a:tcPr marL="68580" marR="68580" marT="0" marB="0"/>
                </a:tc>
                <a:tc>
                  <a:txBody>
                    <a:bodyPr/>
                    <a:lstStyle/>
                    <a:p>
                      <a:pPr marL="457200" algn="l" defTabSz="914400" rtl="0" eaLnBrk="1" latinLnBrk="0" hangingPunct="1">
                        <a:lnSpc>
                          <a:spcPct val="115000"/>
                        </a:lnSpc>
                        <a:spcAft>
                          <a:spcPts val="1000"/>
                        </a:spcAft>
                      </a:pPr>
                      <a:r>
                        <a:rPr lang="en-IN" sz="1600" kern="1200" dirty="0">
                          <a:solidFill>
                            <a:schemeClr val="dk1"/>
                          </a:solidFill>
                          <a:effectLst/>
                          <a:latin typeface="+mn-lt"/>
                          <a:ea typeface="+mn-ea"/>
                          <a:cs typeface="+mn-cs"/>
                        </a:rPr>
                        <a:t>Generating all permutations.</a:t>
                      </a:r>
                    </a:p>
                  </a:txBody>
                  <a:tcPr marL="68580" marR="68580" marT="0" marB="0"/>
                </a:tc>
                <a:extLst>
                  <a:ext uri="{0D108BD9-81ED-4DB2-BD59-A6C34878D82A}">
                    <a16:rowId xmlns:a16="http://schemas.microsoft.com/office/drawing/2014/main" val="382273939"/>
                  </a:ext>
                </a:extLst>
              </a:tr>
            </a:tbl>
          </a:graphicData>
        </a:graphic>
      </p:graphicFrame>
    </p:spTree>
    <p:extLst>
      <p:ext uri="{BB962C8B-B14F-4D97-AF65-F5344CB8AC3E}">
        <p14:creationId xmlns:p14="http://schemas.microsoft.com/office/powerpoint/2010/main" val="632685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657225" y="1380137"/>
            <a:ext cx="10582275" cy="916854"/>
          </a:xfrm>
          <a:prstGeom prst="rect">
            <a:avLst/>
          </a:prstGeom>
          <a:noFill/>
        </p:spPr>
        <p:txBody>
          <a:bodyPr wrap="square" rtlCol="0">
            <a:spAutoFit/>
          </a:bodyPr>
          <a:lstStyle/>
          <a:p>
            <a:pPr algn="just">
              <a:lnSpc>
                <a:spcPct val="115000"/>
              </a:lnSpc>
              <a:defRPr/>
            </a:pPr>
            <a:r>
              <a:rPr lang="pt-BR" sz="2400" b="1" u="sng" dirty="0">
                <a:solidFill>
                  <a:srgbClr val="0070C0"/>
                </a:solidFill>
                <a:latin typeface="Calibri" panose="020F0502020204030204"/>
              </a:rPr>
              <a:t>Examples:</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F5577A0-C641-4271-9A13-7CC5EDB2F308}"/>
              </a:ext>
            </a:extLst>
          </p:cNvPr>
          <p:cNvSpPr txBox="1"/>
          <p:nvPr/>
        </p:nvSpPr>
        <p:spPr>
          <a:xfrm>
            <a:off x="1085850" y="2502664"/>
            <a:ext cx="8372475" cy="2862322"/>
          </a:xfrm>
          <a:prstGeom prst="rect">
            <a:avLst/>
          </a:prstGeom>
          <a:noFill/>
        </p:spPr>
        <p:txBody>
          <a:bodyPr wrap="square">
            <a:spAutoFit/>
          </a:bodyPr>
          <a:lstStyle/>
          <a:p>
            <a:r>
              <a:rPr lang="pt-BR" dirty="0"/>
              <a:t>	Linear</a:t>
            </a:r>
          </a:p>
          <a:p>
            <a:r>
              <a:rPr lang="pt-BR" dirty="0"/>
              <a:t>		for ( i=0 ; i&lt;n ; i++ )</a:t>
            </a:r>
          </a:p>
          <a:p>
            <a:r>
              <a:rPr lang="pt-BR" dirty="0"/>
              <a:t>    		  m += i;</a:t>
            </a:r>
          </a:p>
          <a:p>
            <a:r>
              <a:rPr lang="pt-BR" dirty="0"/>
              <a:t>	Time Complexity O(n)</a:t>
            </a:r>
          </a:p>
          <a:p>
            <a:endParaRPr lang="pt-BR" dirty="0"/>
          </a:p>
          <a:p>
            <a:r>
              <a:rPr lang="pt-BR" dirty="0"/>
              <a:t>	Quadratic</a:t>
            </a:r>
          </a:p>
          <a:p>
            <a:r>
              <a:rPr lang="pt-BR" dirty="0"/>
              <a:t>		for ( i=0 ; i&lt;n ; i++ )</a:t>
            </a:r>
          </a:p>
          <a:p>
            <a:r>
              <a:rPr lang="pt-BR" dirty="0"/>
              <a:t>       		 for( j=0 ; j&lt;n ; j++ )</a:t>
            </a:r>
          </a:p>
          <a:p>
            <a:r>
              <a:rPr lang="pt-BR" dirty="0"/>
              <a:t>            			 sum[i] += entry[i][j];</a:t>
            </a:r>
          </a:p>
          <a:p>
            <a:r>
              <a:rPr lang="pt-BR" dirty="0"/>
              <a:t>	Time Complexity O(n2)</a:t>
            </a:r>
          </a:p>
        </p:txBody>
      </p:sp>
    </p:spTree>
    <p:extLst>
      <p:ext uri="{BB962C8B-B14F-4D97-AF65-F5344CB8AC3E}">
        <p14:creationId xmlns:p14="http://schemas.microsoft.com/office/powerpoint/2010/main" val="3727676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657225" y="1380137"/>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pt-BR" sz="2400" b="1" i="0" u="sng" strike="noStrike" kern="1200" cap="none" spc="0" normalizeH="0" baseline="0" noProof="0" dirty="0">
                <a:ln>
                  <a:noFill/>
                </a:ln>
                <a:solidFill>
                  <a:srgbClr val="0070C0"/>
                </a:solidFill>
                <a:effectLst/>
                <a:uLnTx/>
                <a:uFillTx/>
                <a:latin typeface="Calibri" panose="020F0502020204030204"/>
                <a:ea typeface="+mn-ea"/>
                <a:cs typeface="+mn-cs"/>
              </a:rPr>
              <a:t>Examples:</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F5577A0-C641-4271-9A13-7CC5EDB2F308}"/>
              </a:ext>
            </a:extLst>
          </p:cNvPr>
          <p:cNvSpPr txBox="1"/>
          <p:nvPr/>
        </p:nvSpPr>
        <p:spPr>
          <a:xfrm>
            <a:off x="1085850" y="2502664"/>
            <a:ext cx="92011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Cubic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For(i=1;i&lt;=n;i++)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For(j=1;j&lt;=n;j++)</a:t>
            </a:r>
          </a:p>
          <a:p>
            <a:pPr lvl="4"/>
            <a:r>
              <a:rPr kumimoji="0" lang="pt-BR" b="0" i="0" u="none" strike="noStrike" kern="1200" cap="none" spc="0" normalizeH="0" baseline="0" noProof="0" dirty="0">
                <a:ln>
                  <a:noFill/>
                </a:ln>
                <a:solidFill>
                  <a:prstClr val="black"/>
                </a:solidFill>
                <a:effectLst/>
                <a:uLnTx/>
                <a:uFillTx/>
                <a:latin typeface="Calibri" panose="020F0502020204030204"/>
                <a:ea typeface="+mn-ea"/>
                <a:cs typeface="+mn-cs"/>
              </a:rPr>
              <a:t>     For(k=1;k&lt;=n;k++)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Printf(“AAA”);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Time Complexity is O(n3)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solidFill>
                  <a:prstClr val="black"/>
                </a:solidFill>
                <a:latin typeface="Calibri" panose="020F0502020204030204"/>
              </a:rPr>
              <a:t>	</a:t>
            </a: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Logarithmic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For(i=1;i&lt;n;i=i*2)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Printf(“AAA”)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Time Complexity O(log n)</a:t>
            </a:r>
          </a:p>
        </p:txBody>
      </p:sp>
    </p:spTree>
    <p:extLst>
      <p:ext uri="{BB962C8B-B14F-4D97-AF65-F5344CB8AC3E}">
        <p14:creationId xmlns:p14="http://schemas.microsoft.com/office/powerpoint/2010/main" val="40182756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B0C6D3-BA01-46A0-B767-5FEA5E770870}"/>
              </a:ext>
            </a:extLst>
          </p:cNvPr>
          <p:cNvSpPr txBox="1"/>
          <p:nvPr/>
        </p:nvSpPr>
        <p:spPr>
          <a:xfrm>
            <a:off x="657225" y="1380137"/>
            <a:ext cx="10582275" cy="916854"/>
          </a:xfrm>
          <a:prstGeom prst="rect">
            <a:avLst/>
          </a:prstGeom>
          <a:noFill/>
        </p:spPr>
        <p:txBody>
          <a:bodyPr wrap="square" rtlCol="0">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pt-BR" sz="2400" b="1" i="0" u="sng" strike="noStrike" kern="1200" cap="none" spc="0" normalizeH="0" baseline="0" noProof="0" dirty="0">
                <a:ln>
                  <a:noFill/>
                </a:ln>
                <a:solidFill>
                  <a:srgbClr val="0070C0"/>
                </a:solidFill>
                <a:effectLst/>
                <a:uLnTx/>
                <a:uFillTx/>
                <a:latin typeface="Calibri" panose="020F0502020204030204"/>
                <a:ea typeface="+mn-ea"/>
                <a:cs typeface="+mn-cs"/>
              </a:rPr>
              <a:t>Examples:</a:t>
            </a:r>
          </a:p>
          <a:p>
            <a:pPr marL="0" marR="0" lvl="0" indent="0" algn="just" defTabSz="914400" rtl="0" eaLnBrk="1" fontAlgn="auto" latinLnBrk="0" hangingPunct="1">
              <a:lnSpc>
                <a:spcPct val="115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E145BB1-3713-446B-9E06-F87524E50435}"/>
              </a:ext>
            </a:extLst>
          </p:cNvPr>
          <p:cNvSpPr txBox="1"/>
          <p:nvPr/>
        </p:nvSpPr>
        <p:spPr>
          <a:xfrm>
            <a:off x="1047751" y="2828836"/>
            <a:ext cx="8096250" cy="1200329"/>
          </a:xfrm>
          <a:prstGeom prst="rect">
            <a:avLst/>
          </a:prstGeom>
          <a:noFill/>
        </p:spPr>
        <p:txBody>
          <a:bodyPr wrap="square">
            <a:spAutoFit/>
          </a:bodyPr>
          <a:lstStyle/>
          <a:p>
            <a:r>
              <a:rPr lang="en-IN" dirty="0"/>
              <a:t>	Linear Logarithmic (</a:t>
            </a:r>
            <a:r>
              <a:rPr lang="en-IN" dirty="0" err="1"/>
              <a:t>Nlogn</a:t>
            </a:r>
            <a:r>
              <a:rPr lang="en-IN" dirty="0"/>
              <a:t>)</a:t>
            </a:r>
          </a:p>
          <a:p>
            <a:r>
              <a:rPr lang="en-IN" dirty="0"/>
              <a:t>		For(</a:t>
            </a:r>
            <a:r>
              <a:rPr lang="en-IN" dirty="0" err="1"/>
              <a:t>i</a:t>
            </a:r>
            <a:r>
              <a:rPr lang="en-IN" dirty="0"/>
              <a:t>=1;i&lt;</a:t>
            </a:r>
            <a:r>
              <a:rPr lang="en-IN" dirty="0" err="1"/>
              <a:t>n;i</a:t>
            </a:r>
            <a:r>
              <a:rPr lang="en-IN" dirty="0"/>
              <a:t>=</a:t>
            </a:r>
            <a:r>
              <a:rPr lang="en-IN" dirty="0" err="1"/>
              <a:t>i</a:t>
            </a:r>
            <a:r>
              <a:rPr lang="en-IN" dirty="0"/>
              <a:t>*2)</a:t>
            </a:r>
          </a:p>
          <a:p>
            <a:r>
              <a:rPr lang="en-IN" dirty="0"/>
              <a:t> 		  For(j=1;j&lt;=</a:t>
            </a:r>
            <a:r>
              <a:rPr lang="en-IN" dirty="0" err="1"/>
              <a:t>n,j</a:t>
            </a:r>
            <a:r>
              <a:rPr lang="en-IN" dirty="0"/>
              <a:t>++)</a:t>
            </a:r>
          </a:p>
          <a:p>
            <a:r>
              <a:rPr lang="en-IN" dirty="0"/>
              <a:t>  			 </a:t>
            </a:r>
            <a:r>
              <a:rPr lang="en-IN" dirty="0" err="1"/>
              <a:t>Printf</a:t>
            </a:r>
            <a:r>
              <a:rPr lang="en-IN" dirty="0"/>
              <a:t>(“AAA”)</a:t>
            </a:r>
          </a:p>
        </p:txBody>
      </p:sp>
    </p:spTree>
    <p:extLst>
      <p:ext uri="{BB962C8B-B14F-4D97-AF65-F5344CB8AC3E}">
        <p14:creationId xmlns:p14="http://schemas.microsoft.com/office/powerpoint/2010/main" val="125092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046988"/>
          </a:xfrm>
          <a:prstGeom prst="rect">
            <a:avLst/>
          </a:prstGeom>
          <a:noFill/>
        </p:spPr>
        <p:txBody>
          <a:bodyPr wrap="square" rtlCol="0">
            <a:spAutoFit/>
          </a:bodyPr>
          <a:lstStyle/>
          <a:p>
            <a:pPr algn="just"/>
            <a:r>
              <a:rPr lang="en-IN" sz="2400" b="1" u="sng" dirty="0">
                <a:solidFill>
                  <a:srgbClr val="0070C0"/>
                </a:solidFill>
                <a:latin typeface="Calibri" panose="020F0502020204030204"/>
              </a:rPr>
              <a:t>Characteristics of Algorithms</a:t>
            </a:r>
          </a:p>
          <a:p>
            <a:pPr algn="just"/>
            <a:endParaRPr lang="en-IN" sz="2400" b="1" u="sng" dirty="0">
              <a:solidFill>
                <a:srgbClr val="0070C0"/>
              </a:solidFill>
              <a:latin typeface="Calibri" panose="020F0502020204030204"/>
            </a:endParaRPr>
          </a:p>
          <a:p>
            <a:pPr marL="800100" lvl="1" indent="-342900">
              <a:buFont typeface="Wingdings" panose="05000000000000000000" pitchFamily="2" charset="2"/>
              <a:buChar char="Ø"/>
            </a:pPr>
            <a:r>
              <a:rPr lang="en-US" sz="2000" b="1" dirty="0">
                <a:solidFill>
                  <a:srgbClr val="000000"/>
                </a:solidFill>
                <a:effectLst/>
              </a:rPr>
              <a:t>Input:</a:t>
            </a:r>
            <a:r>
              <a:rPr lang="en-US" sz="2000" b="0" dirty="0">
                <a:solidFill>
                  <a:srgbClr val="000000"/>
                </a:solidFill>
                <a:effectLst/>
              </a:rPr>
              <a:t> It should externally supply zero or more quantities.</a:t>
            </a:r>
          </a:p>
          <a:p>
            <a:pPr marL="800100" lvl="1" indent="-342900">
              <a:buFont typeface="Wingdings" panose="05000000000000000000" pitchFamily="2" charset="2"/>
              <a:buChar char="Ø"/>
            </a:pPr>
            <a:r>
              <a:rPr lang="en-US" sz="2000" b="1" dirty="0">
                <a:solidFill>
                  <a:srgbClr val="000000"/>
                </a:solidFill>
                <a:effectLst/>
              </a:rPr>
              <a:t>Output:</a:t>
            </a:r>
            <a:r>
              <a:rPr lang="en-US" sz="2000" b="0" dirty="0">
                <a:solidFill>
                  <a:srgbClr val="000000"/>
                </a:solidFill>
                <a:effectLst/>
              </a:rPr>
              <a:t> It results in at least one quantity.</a:t>
            </a:r>
          </a:p>
          <a:p>
            <a:pPr marL="800100" lvl="1" indent="-342900">
              <a:buFont typeface="Wingdings" panose="05000000000000000000" pitchFamily="2" charset="2"/>
              <a:buChar char="Ø"/>
            </a:pPr>
            <a:r>
              <a:rPr lang="en-US" sz="2000" b="1" dirty="0">
                <a:solidFill>
                  <a:srgbClr val="000000"/>
                </a:solidFill>
                <a:effectLst/>
              </a:rPr>
              <a:t>Definiteness:</a:t>
            </a:r>
            <a:r>
              <a:rPr lang="en-US" sz="2000" b="0" dirty="0">
                <a:solidFill>
                  <a:srgbClr val="000000"/>
                </a:solidFill>
                <a:effectLst/>
              </a:rPr>
              <a:t> Each instruction should be clear and ambiguous.</a:t>
            </a:r>
          </a:p>
          <a:p>
            <a:pPr marL="800100" lvl="1" indent="-342900">
              <a:buFont typeface="Wingdings" panose="05000000000000000000" pitchFamily="2" charset="2"/>
              <a:buChar char="Ø"/>
            </a:pPr>
            <a:r>
              <a:rPr lang="en-US" sz="2000" b="1" dirty="0">
                <a:solidFill>
                  <a:srgbClr val="000000"/>
                </a:solidFill>
                <a:effectLst/>
              </a:rPr>
              <a:t>Finiteness:</a:t>
            </a:r>
            <a:r>
              <a:rPr lang="en-US" sz="2000" b="0" dirty="0">
                <a:solidFill>
                  <a:srgbClr val="000000"/>
                </a:solidFill>
                <a:effectLst/>
              </a:rPr>
              <a:t> An algorithm should terminate after executing a finite number of steps.</a:t>
            </a:r>
          </a:p>
          <a:p>
            <a:pPr marL="800100" lvl="1" indent="-342900">
              <a:buFont typeface="Wingdings" panose="05000000000000000000" pitchFamily="2" charset="2"/>
              <a:buChar char="Ø"/>
            </a:pPr>
            <a:r>
              <a:rPr lang="en-US" sz="2000" b="1" dirty="0">
                <a:solidFill>
                  <a:srgbClr val="000000"/>
                </a:solidFill>
                <a:effectLst/>
              </a:rPr>
              <a:t>Effectiveness:</a:t>
            </a:r>
            <a:r>
              <a:rPr lang="en-US" sz="2000" b="0" dirty="0">
                <a:solidFill>
                  <a:srgbClr val="000000"/>
                </a:solidFill>
                <a:effectLst/>
              </a:rPr>
              <a:t> Every instruction should be fundamental to be carried out, in principle, by a person using only pen and paper.</a:t>
            </a:r>
          </a:p>
          <a:p>
            <a:pPr marL="800100" lvl="1" indent="-342900">
              <a:buFont typeface="Wingdings" panose="05000000000000000000" pitchFamily="2" charset="2"/>
              <a:buChar char="Ø"/>
            </a:pPr>
            <a:r>
              <a:rPr lang="en-US" sz="2000" b="1" dirty="0">
                <a:solidFill>
                  <a:srgbClr val="000000"/>
                </a:solidFill>
                <a:effectLst/>
              </a:rPr>
              <a:t>Feasible:</a:t>
            </a:r>
            <a:r>
              <a:rPr lang="en-US" sz="2000" b="0" dirty="0">
                <a:solidFill>
                  <a:srgbClr val="000000"/>
                </a:solidFill>
                <a:effectLst/>
              </a:rPr>
              <a:t> It must be feasible enough to produce each instruction</a:t>
            </a:r>
            <a:r>
              <a:rPr lang="en-US" sz="2400" b="0" dirty="0">
                <a:solidFill>
                  <a:srgbClr val="000000"/>
                </a:solidFill>
                <a:effectLst/>
                <a:latin typeface="verdana" panose="020B0604030504040204" pitchFamily="34" charset="0"/>
              </a:rPr>
              <a:t>.</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31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72409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Characteristics of Algorithms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n-US" sz="2000" b="1" dirty="0">
                <a:solidFill>
                  <a:srgbClr val="000000"/>
                </a:solidFill>
                <a:effectLst/>
              </a:rPr>
              <a:t>Flexibility:</a:t>
            </a:r>
            <a:r>
              <a:rPr lang="en-US" sz="2000" b="0" dirty="0">
                <a:solidFill>
                  <a:srgbClr val="000000"/>
                </a:solidFill>
                <a:effectLst/>
              </a:rPr>
              <a:t> It must be flexible enough to carry out desired changes with no efforts.</a:t>
            </a:r>
          </a:p>
          <a:p>
            <a:pPr marL="800100" lvl="1" indent="-342900">
              <a:buFont typeface="Wingdings" panose="05000000000000000000" pitchFamily="2" charset="2"/>
              <a:buChar char="Ø"/>
            </a:pPr>
            <a:r>
              <a:rPr lang="en-US" sz="2000" b="1" dirty="0">
                <a:solidFill>
                  <a:srgbClr val="000000"/>
                </a:solidFill>
                <a:effectLst/>
              </a:rPr>
              <a:t>Efficient:</a:t>
            </a:r>
            <a:r>
              <a:rPr lang="en-US" sz="2000" b="0" dirty="0">
                <a:solidFill>
                  <a:srgbClr val="000000"/>
                </a:solidFill>
                <a:effectLst/>
              </a:rPr>
              <a:t> The term efficiency is measured in terms of time and space required by an algorithm to implement. Thus, an algorithm must ensure that it takes little time and less memory space meeting the acceptable limit of development time.</a:t>
            </a:r>
          </a:p>
          <a:p>
            <a:pPr marL="800100" lvl="1" indent="-342900">
              <a:buFont typeface="Wingdings" panose="05000000000000000000" pitchFamily="2" charset="2"/>
              <a:buChar char="Ø"/>
            </a:pPr>
            <a:r>
              <a:rPr lang="en-US" sz="2000" b="1" dirty="0">
                <a:solidFill>
                  <a:srgbClr val="000000"/>
                </a:solidFill>
                <a:effectLst/>
              </a:rPr>
              <a:t>Independent:</a:t>
            </a:r>
            <a:r>
              <a:rPr lang="en-US" sz="2000" b="0" dirty="0">
                <a:solidFill>
                  <a:srgbClr val="000000"/>
                </a:solidFill>
                <a:effectLst/>
              </a:rPr>
              <a:t> An algorithm must be language independent, which means that it should mainly focus on the input and the procedure required to derive the output instead of depending upon the language.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9FA4CA-EEE1-4240-9676-6E929E7C2D0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20-02-2021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44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TotalTime>
  <Words>4979</Words>
  <Application>Microsoft Office PowerPoint</Application>
  <PresentationFormat>Widescreen</PresentationFormat>
  <Paragraphs>759</Paragraphs>
  <Slides>73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Calibri Light</vt:lpstr>
      <vt:lpstr>Marlett</vt:lpstr>
      <vt:lpstr>PT Sans</vt:lpstr>
      <vt:lpstr>Times New Roman</vt:lpstr>
      <vt:lpstr>urw-din</vt:lpstr>
      <vt:lpstr>verdana</vt:lpstr>
      <vt:lpstr>Wingdings</vt:lpstr>
      <vt:lpstr>Office Theme</vt:lpstr>
      <vt:lpstr>     Subject Code: SCSA1403  Subject Name: Design and Analysis of Algorithms UNIT I  Faculty Name: Dr. P. AJITHA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Ajitha Ponnupillai</cp:lastModifiedBy>
  <cp:revision>218</cp:revision>
  <dcterms:created xsi:type="dcterms:W3CDTF">2020-08-09T03:09:59Z</dcterms:created>
  <dcterms:modified xsi:type="dcterms:W3CDTF">2021-02-20T03:18:45Z</dcterms:modified>
</cp:coreProperties>
</file>