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2"/>
  </p:notesMasterIdLst>
  <p:handoutMasterIdLst>
    <p:handoutMasterId r:id="rId53"/>
  </p:handoutMasterIdLst>
  <p:sldIdLst>
    <p:sldId id="256" r:id="rId3"/>
    <p:sldId id="258" r:id="rId4"/>
    <p:sldId id="259" r:id="rId5"/>
    <p:sldId id="260" r:id="rId6"/>
    <p:sldId id="321" r:id="rId7"/>
    <p:sldId id="263" r:id="rId8"/>
    <p:sldId id="385" r:id="rId9"/>
    <p:sldId id="264" r:id="rId10"/>
    <p:sldId id="480" r:id="rId11"/>
    <p:sldId id="481" r:id="rId12"/>
    <p:sldId id="386" r:id="rId13"/>
    <p:sldId id="463" r:id="rId14"/>
    <p:sldId id="387" r:id="rId15"/>
    <p:sldId id="464" r:id="rId16"/>
    <p:sldId id="465" r:id="rId17"/>
    <p:sldId id="466" r:id="rId18"/>
    <p:sldId id="467" r:id="rId19"/>
    <p:sldId id="468" r:id="rId20"/>
    <p:sldId id="469" r:id="rId21"/>
    <p:sldId id="470" r:id="rId22"/>
    <p:sldId id="471" r:id="rId23"/>
    <p:sldId id="472" r:id="rId24"/>
    <p:sldId id="473" r:id="rId25"/>
    <p:sldId id="474" r:id="rId26"/>
    <p:sldId id="475" r:id="rId27"/>
    <p:sldId id="476" r:id="rId28"/>
    <p:sldId id="477" r:id="rId29"/>
    <p:sldId id="478" r:id="rId30"/>
    <p:sldId id="479" r:id="rId31"/>
    <p:sldId id="482" r:id="rId32"/>
    <p:sldId id="484" r:id="rId33"/>
    <p:sldId id="505" r:id="rId34"/>
    <p:sldId id="485" r:id="rId35"/>
    <p:sldId id="486" r:id="rId36"/>
    <p:sldId id="487" r:id="rId37"/>
    <p:sldId id="488" r:id="rId38"/>
    <p:sldId id="490" r:id="rId39"/>
    <p:sldId id="491" r:id="rId40"/>
    <p:sldId id="492" r:id="rId41"/>
    <p:sldId id="493" r:id="rId42"/>
    <p:sldId id="494" r:id="rId43"/>
    <p:sldId id="495" r:id="rId44"/>
    <p:sldId id="496" r:id="rId45"/>
    <p:sldId id="497" r:id="rId46"/>
    <p:sldId id="498" r:id="rId47"/>
    <p:sldId id="502" r:id="rId48"/>
    <p:sldId id="503" r:id="rId49"/>
    <p:sldId id="504" r:id="rId50"/>
    <p:sldId id="33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7" d="100"/>
          <a:sy n="67" d="100"/>
        </p:scale>
        <p:origin x="640" y="5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3B1F17A-1394-4FF9-ACF1-D980DD07DD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D69814-9D1C-46FB-84A1-58B8F70D85E2}" type="datetimeFigureOut">
              <a:rPr lang="en-IN" smtClean="0"/>
              <a:t>09-04-2021</a:t>
            </a:fld>
            <a:endParaRPr lang="en-IN"/>
          </a:p>
        </p:txBody>
      </p:sp>
      <p:sp>
        <p:nvSpPr>
          <p:cNvPr id="4" name="Footer Placeholder 3">
            <a:extLst>
              <a:ext uri="{FF2B5EF4-FFF2-40B4-BE49-F238E27FC236}">
                <a16:creationId xmlns:a16="http://schemas.microsoft.com/office/drawing/2014/main" id="{CCC5148F-F45F-4034-B6E2-805D613DD6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F52B5C1-748D-4882-A0F3-18D8115896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7373BF-A434-4122-83A4-589DAD257E70}" type="slidenum">
              <a:rPr lang="en-IN" smtClean="0"/>
              <a:t>‹#›</a:t>
            </a:fld>
            <a:endParaRPr lang="en-IN"/>
          </a:p>
        </p:txBody>
      </p:sp>
    </p:spTree>
    <p:extLst>
      <p:ext uri="{BB962C8B-B14F-4D97-AF65-F5344CB8AC3E}">
        <p14:creationId xmlns:p14="http://schemas.microsoft.com/office/powerpoint/2010/main" val="31373146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C01713-5382-4FB2-8087-C721400F8574}" type="datetimeFigureOut">
              <a:rPr lang="en-IN" smtClean="0"/>
              <a:t>09-04-2021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2C5883-FB1E-46E2-8DF9-6DE3BF8E3FF1}" type="slidenum">
              <a:rPr lang="en-IN" smtClean="0"/>
              <a:t>‹#›</a:t>
            </a:fld>
            <a:endParaRPr lang="en-IN"/>
          </a:p>
        </p:txBody>
      </p:sp>
    </p:spTree>
    <p:extLst>
      <p:ext uri="{BB962C8B-B14F-4D97-AF65-F5344CB8AC3E}">
        <p14:creationId xmlns:p14="http://schemas.microsoft.com/office/powerpoint/2010/main" val="2760323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2.xml"/><Relationship Id="rId1" Type="http://schemas.openxmlformats.org/officeDocument/2006/relationships/themeOverride" Target="../theme/themeOverride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2.xml"/><Relationship Id="rId1" Type="http://schemas.openxmlformats.org/officeDocument/2006/relationships/themeOverride" Target="../theme/themeOverride4.xml"/><Relationship Id="rId4" Type="http://schemas.openxmlformats.org/officeDocument/2006/relationships/image" Target="../media/image4.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D97B3-A76A-4883-A7FF-0C9B9EC597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4BD37C-2815-45A2-B5E9-62EE028B78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135F53-DDAD-495B-B04D-06409B9B04CC}"/>
              </a:ext>
            </a:extLst>
          </p:cNvPr>
          <p:cNvSpPr>
            <a:spLocks noGrp="1"/>
          </p:cNvSpPr>
          <p:nvPr>
            <p:ph type="dt" sz="half" idx="10"/>
          </p:nvPr>
        </p:nvSpPr>
        <p:spPr/>
        <p:txBody>
          <a:bodyPr/>
          <a:lstStyle/>
          <a:p>
            <a:fld id="{A4AF3222-24E3-47A4-8DAC-712E80E011D7}" type="datetime1">
              <a:rPr lang="en-IN" smtClean="0"/>
              <a:t>09-04-2021</a:t>
            </a:fld>
            <a:endParaRPr lang="en-IN"/>
          </a:p>
        </p:txBody>
      </p:sp>
      <p:sp>
        <p:nvSpPr>
          <p:cNvPr id="5" name="Footer Placeholder 4">
            <a:extLst>
              <a:ext uri="{FF2B5EF4-FFF2-40B4-BE49-F238E27FC236}">
                <a16:creationId xmlns:a16="http://schemas.microsoft.com/office/drawing/2014/main" id="{CD91EEF2-5B00-4CF8-9853-06117DF56365}"/>
              </a:ext>
            </a:extLst>
          </p:cNvPr>
          <p:cNvSpPr>
            <a:spLocks noGrp="1"/>
          </p:cNvSpPr>
          <p:nvPr>
            <p:ph type="ftr" sz="quarter" idx="11"/>
          </p:nvPr>
        </p:nvSpPr>
        <p:spPr/>
        <p:txBody>
          <a:bodyPr/>
          <a:lstStyle/>
          <a:p>
            <a:r>
              <a:rPr lang="en-US"/>
              <a:t>SCSA1403 DAA-Unit III</a:t>
            </a:r>
            <a:endParaRPr lang="en-IN" dirty="0"/>
          </a:p>
        </p:txBody>
      </p:sp>
      <p:sp>
        <p:nvSpPr>
          <p:cNvPr id="6" name="Slide Number Placeholder 5">
            <a:extLst>
              <a:ext uri="{FF2B5EF4-FFF2-40B4-BE49-F238E27FC236}">
                <a16:creationId xmlns:a16="http://schemas.microsoft.com/office/drawing/2014/main" id="{F2A52029-F000-4765-80D2-B231D8BDDF8E}"/>
              </a:ext>
            </a:extLst>
          </p:cNvPr>
          <p:cNvSpPr>
            <a:spLocks noGrp="1"/>
          </p:cNvSpPr>
          <p:nvPr>
            <p:ph type="sldNum" sz="quarter" idx="12"/>
          </p:nvPr>
        </p:nvSpPr>
        <p:spPr/>
        <p:txBody>
          <a:bodyPr/>
          <a:lstStyle/>
          <a:p>
            <a:fld id="{C47D4F2A-FF3F-4D76-897B-B2071BBC9AF3}" type="slidenum">
              <a:rPr lang="en-IN" smtClean="0"/>
              <a:t>‹#›</a:t>
            </a:fld>
            <a:endParaRPr lang="en-IN"/>
          </a:p>
        </p:txBody>
      </p:sp>
      <p:pic>
        <p:nvPicPr>
          <p:cNvPr id="8" name="Picture 7">
            <a:extLst>
              <a:ext uri="{FF2B5EF4-FFF2-40B4-BE49-F238E27FC236}">
                <a16:creationId xmlns:a16="http://schemas.microsoft.com/office/drawing/2014/main" id="{07DCD003-89FF-4236-A961-A0B4C7DFDD08}"/>
              </a:ext>
            </a:extLst>
          </p:cNvPr>
          <p:cNvPicPr>
            <a:picLocks noChangeAspect="1"/>
          </p:cNvPicPr>
          <p:nvPr userDrawn="1"/>
        </p:nvPicPr>
        <p:blipFill>
          <a:blip r:embed="rId2"/>
          <a:stretch>
            <a:fillRect/>
          </a:stretch>
        </p:blipFill>
        <p:spPr>
          <a:xfrm>
            <a:off x="3229249" y="0"/>
            <a:ext cx="5581650" cy="1400175"/>
          </a:xfrm>
          <a:prstGeom prst="rect">
            <a:avLst/>
          </a:prstGeom>
        </p:spPr>
      </p:pic>
      <p:pic>
        <p:nvPicPr>
          <p:cNvPr id="10" name="Picture 9">
            <a:extLst>
              <a:ext uri="{FF2B5EF4-FFF2-40B4-BE49-F238E27FC236}">
                <a16:creationId xmlns:a16="http://schemas.microsoft.com/office/drawing/2014/main" id="{56EDCB9C-2D4C-443F-A132-884712300AA3}"/>
              </a:ext>
            </a:extLst>
          </p:cNvPr>
          <p:cNvPicPr>
            <a:picLocks noChangeAspect="1"/>
          </p:cNvPicPr>
          <p:nvPr userDrawn="1"/>
        </p:nvPicPr>
        <p:blipFill>
          <a:blip r:embed="rId3"/>
          <a:stretch>
            <a:fillRect/>
          </a:stretch>
        </p:blipFill>
        <p:spPr>
          <a:xfrm>
            <a:off x="1516412" y="20356"/>
            <a:ext cx="1341921" cy="1359462"/>
          </a:xfrm>
          <a:prstGeom prst="rect">
            <a:avLst/>
          </a:prstGeom>
        </p:spPr>
      </p:pic>
      <p:pic>
        <p:nvPicPr>
          <p:cNvPr id="12" name="Picture 11">
            <a:extLst>
              <a:ext uri="{FF2B5EF4-FFF2-40B4-BE49-F238E27FC236}">
                <a16:creationId xmlns:a16="http://schemas.microsoft.com/office/drawing/2014/main" id="{163482E2-6CE5-4A2D-BB0C-90E643298106}"/>
              </a:ext>
            </a:extLst>
          </p:cNvPr>
          <p:cNvPicPr>
            <a:picLocks noChangeAspect="1"/>
          </p:cNvPicPr>
          <p:nvPr userDrawn="1"/>
        </p:nvPicPr>
        <p:blipFill>
          <a:blip r:embed="rId4"/>
          <a:stretch>
            <a:fillRect/>
          </a:stretch>
        </p:blipFill>
        <p:spPr>
          <a:xfrm>
            <a:off x="9038940" y="50800"/>
            <a:ext cx="1386776" cy="1400175"/>
          </a:xfrm>
          <a:prstGeom prst="rect">
            <a:avLst/>
          </a:prstGeom>
        </p:spPr>
      </p:pic>
    </p:spTree>
    <p:extLst>
      <p:ext uri="{BB962C8B-B14F-4D97-AF65-F5344CB8AC3E}">
        <p14:creationId xmlns:p14="http://schemas.microsoft.com/office/powerpoint/2010/main" val="67349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1657-2673-4D18-84C4-D907D50013F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0C7C09-4776-4415-B896-B6160F328F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F7D101-8337-4881-B2EE-793E2AE72FA0}"/>
              </a:ext>
            </a:extLst>
          </p:cNvPr>
          <p:cNvSpPr>
            <a:spLocks noGrp="1"/>
          </p:cNvSpPr>
          <p:nvPr>
            <p:ph type="dt" sz="half" idx="10"/>
          </p:nvPr>
        </p:nvSpPr>
        <p:spPr/>
        <p:txBody>
          <a:bodyPr/>
          <a:lstStyle/>
          <a:p>
            <a:fld id="{32ED8D64-FC0E-4ADC-9E8A-F72D5F29DFD5}" type="datetime1">
              <a:rPr lang="en-IN" smtClean="0"/>
              <a:t>09-04-2021</a:t>
            </a:fld>
            <a:endParaRPr lang="en-IN"/>
          </a:p>
        </p:txBody>
      </p:sp>
      <p:sp>
        <p:nvSpPr>
          <p:cNvPr id="5" name="Footer Placeholder 4">
            <a:extLst>
              <a:ext uri="{FF2B5EF4-FFF2-40B4-BE49-F238E27FC236}">
                <a16:creationId xmlns:a16="http://schemas.microsoft.com/office/drawing/2014/main" id="{1A066BE8-BBCF-4B02-A906-68965E560B65}"/>
              </a:ext>
            </a:extLst>
          </p:cNvPr>
          <p:cNvSpPr>
            <a:spLocks noGrp="1"/>
          </p:cNvSpPr>
          <p:nvPr>
            <p:ph type="ftr" sz="quarter" idx="11"/>
          </p:nvPr>
        </p:nvSpPr>
        <p:spPr/>
        <p:txBody>
          <a:bodyPr/>
          <a:lstStyle/>
          <a:p>
            <a:r>
              <a:rPr lang="en-US"/>
              <a:t>SCSA1403 DAA-Unit III</a:t>
            </a:r>
            <a:endParaRPr lang="en-IN"/>
          </a:p>
        </p:txBody>
      </p:sp>
      <p:sp>
        <p:nvSpPr>
          <p:cNvPr id="6" name="Slide Number Placeholder 5">
            <a:extLst>
              <a:ext uri="{FF2B5EF4-FFF2-40B4-BE49-F238E27FC236}">
                <a16:creationId xmlns:a16="http://schemas.microsoft.com/office/drawing/2014/main" id="{4E83E3F1-45DC-4D62-BC4B-255C54C8536B}"/>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897387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B2350-D8A2-43BB-83F3-EBE31CC610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40F520-2CE2-4582-9B00-E1787339F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5F1E84-BBAE-4502-BE51-5B95B04D349E}"/>
              </a:ext>
            </a:extLst>
          </p:cNvPr>
          <p:cNvSpPr>
            <a:spLocks noGrp="1"/>
          </p:cNvSpPr>
          <p:nvPr>
            <p:ph type="dt" sz="half" idx="10"/>
          </p:nvPr>
        </p:nvSpPr>
        <p:spPr/>
        <p:txBody>
          <a:bodyPr/>
          <a:lstStyle/>
          <a:p>
            <a:fld id="{32314634-5343-4F02-9FE8-F8A27A04BB84}" type="datetime1">
              <a:rPr lang="en-IN" smtClean="0"/>
              <a:t>09-04-2021</a:t>
            </a:fld>
            <a:endParaRPr lang="en-IN"/>
          </a:p>
        </p:txBody>
      </p:sp>
      <p:sp>
        <p:nvSpPr>
          <p:cNvPr id="5" name="Footer Placeholder 4">
            <a:extLst>
              <a:ext uri="{FF2B5EF4-FFF2-40B4-BE49-F238E27FC236}">
                <a16:creationId xmlns:a16="http://schemas.microsoft.com/office/drawing/2014/main" id="{36F75446-757F-442E-9C21-C82874BCF571}"/>
              </a:ext>
            </a:extLst>
          </p:cNvPr>
          <p:cNvSpPr>
            <a:spLocks noGrp="1"/>
          </p:cNvSpPr>
          <p:nvPr>
            <p:ph type="ftr" sz="quarter" idx="11"/>
          </p:nvPr>
        </p:nvSpPr>
        <p:spPr/>
        <p:txBody>
          <a:bodyPr/>
          <a:lstStyle/>
          <a:p>
            <a:r>
              <a:rPr lang="en-US"/>
              <a:t>SCSA1403 DAA-Unit III</a:t>
            </a:r>
            <a:endParaRPr lang="en-IN"/>
          </a:p>
        </p:txBody>
      </p:sp>
      <p:sp>
        <p:nvSpPr>
          <p:cNvPr id="6" name="Slide Number Placeholder 5">
            <a:extLst>
              <a:ext uri="{FF2B5EF4-FFF2-40B4-BE49-F238E27FC236}">
                <a16:creationId xmlns:a16="http://schemas.microsoft.com/office/drawing/2014/main" id="{897D1562-0F49-4083-89C5-D747753A9A43}"/>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457555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D7E01333-30AF-4982-BD90-ECA2184F10FC}"/>
              </a:ext>
            </a:extLst>
          </p:cNvPr>
          <p:cNvSpPr/>
          <p:nvPr/>
        </p:nvSpPr>
        <p:spPr>
          <a:xfrm>
            <a:off x="0" y="4664075"/>
            <a:ext cx="12200467"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grpSp>
        <p:nvGrpSpPr>
          <p:cNvPr id="5" name="Group 15">
            <a:extLst>
              <a:ext uri="{FF2B5EF4-FFF2-40B4-BE49-F238E27FC236}">
                <a16:creationId xmlns:a16="http://schemas.microsoft.com/office/drawing/2014/main" id="{CC7FF51A-4AAF-4AD4-ACC4-4DBE018FBFAE}"/>
              </a:ext>
            </a:extLst>
          </p:cNvPr>
          <p:cNvGrpSpPr>
            <a:grpSpLocks/>
          </p:cNvGrpSpPr>
          <p:nvPr/>
        </p:nvGrpSpPr>
        <p:grpSpPr bwMode="auto">
          <a:xfrm>
            <a:off x="-4233" y="4953000"/>
            <a:ext cx="12196233" cy="1911350"/>
            <a:chOff x="-3765" y="4832896"/>
            <a:chExt cx="9147765" cy="2032192"/>
          </a:xfrm>
        </p:grpSpPr>
        <p:sp>
          <p:nvSpPr>
            <p:cNvPr id="6" name="Freeform 16">
              <a:extLst>
                <a:ext uri="{FF2B5EF4-FFF2-40B4-BE49-F238E27FC236}">
                  <a16:creationId xmlns:a16="http://schemas.microsoft.com/office/drawing/2014/main" id="{F770A864-F10A-447F-878D-C9B8A6B481F2}"/>
                </a:ext>
              </a:extLst>
            </p:cNvPr>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p>
          </p:txBody>
        </p:sp>
        <p:sp>
          <p:nvSpPr>
            <p:cNvPr id="7" name="Freeform 18">
              <a:extLst>
                <a:ext uri="{FF2B5EF4-FFF2-40B4-BE49-F238E27FC236}">
                  <a16:creationId xmlns:a16="http://schemas.microsoft.com/office/drawing/2014/main" id="{B1EC488E-0347-4BA2-8DC7-0E34456F41C2}"/>
                </a:ext>
              </a:extLst>
            </p:cNvPr>
            <p:cNvSpPr>
              <a:spLocks/>
            </p:cNvSpPr>
            <p:nvPr/>
          </p:nvSpPr>
          <p:spPr bwMode="auto">
            <a:xfrm>
              <a:off x="35926" y="5135025"/>
              <a:ext cx="9108074" cy="838869"/>
            </a:xfrm>
            <a:custGeom>
              <a:avLst/>
              <a:gdLst>
                <a:gd name="T0" fmla="*/ 0 w 5760"/>
                <a:gd name="T1" fmla="*/ 0 h 528"/>
                <a:gd name="T2" fmla="*/ 9108074 w 5760"/>
                <a:gd name="T3" fmla="*/ 0 h 528"/>
                <a:gd name="T4" fmla="*/ 9108074 w 5760"/>
                <a:gd name="T5" fmla="*/ 838869 h 528"/>
                <a:gd name="T6" fmla="*/ 75901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IN" sz="1800"/>
            </a:p>
          </p:txBody>
        </p:sp>
        <p:sp>
          <p:nvSpPr>
            <p:cNvPr id="8" name="Freeform 19">
              <a:extLst>
                <a:ext uri="{FF2B5EF4-FFF2-40B4-BE49-F238E27FC236}">
                  <a16:creationId xmlns:a16="http://schemas.microsoft.com/office/drawing/2014/main" id="{32BF72C0-CCB6-4C97-821D-D8CCA9CD7E3F}"/>
                </a:ext>
              </a:extLst>
            </p:cNvPr>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0" name="Straight Connector 9">
              <a:extLst>
                <a:ext uri="{FF2B5EF4-FFF2-40B4-BE49-F238E27FC236}">
                  <a16:creationId xmlns:a16="http://schemas.microsoft.com/office/drawing/2014/main" id="{C0D696C8-4A48-43EA-8001-CB27B2F75195}"/>
                </a:ext>
              </a:extLst>
            </p:cNvPr>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914400" y="1752602"/>
            <a:ext cx="103632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a:extLst>
              <a:ext uri="{FF2B5EF4-FFF2-40B4-BE49-F238E27FC236}">
                <a16:creationId xmlns:a16="http://schemas.microsoft.com/office/drawing/2014/main" id="{D58A0D4A-D42E-4C3B-B1A4-36530D365FF9}"/>
              </a:ext>
            </a:extLst>
          </p:cNvPr>
          <p:cNvSpPr>
            <a:spLocks noGrp="1"/>
          </p:cNvSpPr>
          <p:nvPr>
            <p:ph type="dt" sz="half" idx="10"/>
          </p:nvPr>
        </p:nvSpPr>
        <p:spPr/>
        <p:txBody>
          <a:bodyPr/>
          <a:lstStyle>
            <a:lvl1pPr>
              <a:defRPr>
                <a:solidFill>
                  <a:srgbClr val="FFFFFF"/>
                </a:solidFill>
              </a:defRPr>
            </a:lvl1pPr>
            <a:extLst/>
          </a:lstStyle>
          <a:p>
            <a:pPr>
              <a:defRPr/>
            </a:pPr>
            <a:endParaRPr lang="en-US"/>
          </a:p>
        </p:txBody>
      </p:sp>
      <p:sp>
        <p:nvSpPr>
          <p:cNvPr id="12" name="Footer Placeholder 18">
            <a:extLst>
              <a:ext uri="{FF2B5EF4-FFF2-40B4-BE49-F238E27FC236}">
                <a16:creationId xmlns:a16="http://schemas.microsoft.com/office/drawing/2014/main" id="{9221EFB6-0142-47F3-94C9-D494BFEC5A25}"/>
              </a:ext>
            </a:extLst>
          </p:cNvPr>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a:extLst>
              <a:ext uri="{FF2B5EF4-FFF2-40B4-BE49-F238E27FC236}">
                <a16:creationId xmlns:a16="http://schemas.microsoft.com/office/drawing/2014/main" id="{8CB97DCE-7ED6-420B-8155-96CECADFD2B4}"/>
              </a:ext>
            </a:extLst>
          </p:cNvPr>
          <p:cNvSpPr>
            <a:spLocks noGrp="1"/>
          </p:cNvSpPr>
          <p:nvPr>
            <p:ph type="sldNum" sz="quarter" idx="12"/>
          </p:nvPr>
        </p:nvSpPr>
        <p:spPr/>
        <p:txBody>
          <a:bodyPr/>
          <a:lstStyle>
            <a:lvl1pPr>
              <a:defRPr smtClean="0">
                <a:solidFill>
                  <a:srgbClr val="FFFFFF"/>
                </a:solidFill>
              </a:defRPr>
            </a:lvl1pPr>
          </a:lstStyle>
          <a:p>
            <a:pPr>
              <a:defRPr/>
            </a:pPr>
            <a:fld id="{37EC856C-36A1-49CC-A869-B996C3427684}" type="slidenum">
              <a:rPr lang="en-US" altLang="en-US"/>
              <a:pPr>
                <a:defRPr/>
              </a:pPr>
              <a:t>‹#›</a:t>
            </a:fld>
            <a:endParaRPr lang="en-US" altLang="en-US"/>
          </a:p>
        </p:txBody>
      </p:sp>
    </p:spTree>
    <p:extLst>
      <p:ext uri="{BB962C8B-B14F-4D97-AF65-F5344CB8AC3E}">
        <p14:creationId xmlns:p14="http://schemas.microsoft.com/office/powerpoint/2010/main" val="17978181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a:extLst>
              <a:ext uri="{FF2B5EF4-FFF2-40B4-BE49-F238E27FC236}">
                <a16:creationId xmlns:a16="http://schemas.microsoft.com/office/drawing/2014/main" id="{9130A642-2BFD-4854-B4CD-4B9FFA955FBB}"/>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E1343A03-EB11-4F0D-9977-277C6004663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47697EBD-8498-4FC7-83B0-4A0241748CE2}"/>
              </a:ext>
            </a:extLst>
          </p:cNvPr>
          <p:cNvSpPr>
            <a:spLocks noGrp="1"/>
          </p:cNvSpPr>
          <p:nvPr>
            <p:ph type="sldNum" sz="quarter" idx="12"/>
          </p:nvPr>
        </p:nvSpPr>
        <p:spPr/>
        <p:txBody>
          <a:bodyPr/>
          <a:lstStyle>
            <a:lvl1pPr>
              <a:defRPr/>
            </a:lvl1pPr>
          </a:lstStyle>
          <a:p>
            <a:pPr>
              <a:defRPr/>
            </a:pPr>
            <a:fld id="{6B84FD6A-21C9-453F-BB7E-F3F854CDB89B}" type="slidenum">
              <a:rPr lang="en-US" altLang="en-US"/>
              <a:pPr>
                <a:defRPr/>
              </a:pPr>
              <a:t>‹#›</a:t>
            </a:fld>
            <a:endParaRPr lang="en-US" altLang="en-US"/>
          </a:p>
        </p:txBody>
      </p:sp>
    </p:spTree>
    <p:extLst>
      <p:ext uri="{BB962C8B-B14F-4D97-AF65-F5344CB8AC3E}">
        <p14:creationId xmlns:p14="http://schemas.microsoft.com/office/powerpoint/2010/main" val="2076235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10">
            <a:extLst>
              <a:ext uri="{FF2B5EF4-FFF2-40B4-BE49-F238E27FC236}">
                <a16:creationId xmlns:a16="http://schemas.microsoft.com/office/drawing/2014/main" id="{56EA4EB2-3BD4-4AC4-9DAB-4CBAF2527F5C}"/>
              </a:ext>
            </a:extLst>
          </p:cNvPr>
          <p:cNvSpPr/>
          <p:nvPr/>
        </p:nvSpPr>
        <p:spPr>
          <a:xfrm>
            <a:off x="4849284" y="3005138"/>
            <a:ext cx="243416"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5" name="Chevron 15">
            <a:extLst>
              <a:ext uri="{FF2B5EF4-FFF2-40B4-BE49-F238E27FC236}">
                <a16:creationId xmlns:a16="http://schemas.microsoft.com/office/drawing/2014/main" id="{6CC49BD6-104B-43A5-AF76-5566B808EF6C}"/>
              </a:ext>
            </a:extLst>
          </p:cNvPr>
          <p:cNvSpPr/>
          <p:nvPr/>
        </p:nvSpPr>
        <p:spPr>
          <a:xfrm>
            <a:off x="4599518" y="3005138"/>
            <a:ext cx="24553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2" name="Title 1"/>
          <p:cNvSpPr>
            <a:spLocks noGrp="1"/>
          </p:cNvSpPr>
          <p:nvPr>
            <p:ph type="title"/>
          </p:nvPr>
        </p:nvSpPr>
        <p:spPr>
          <a:xfrm>
            <a:off x="963168" y="1059712"/>
            <a:ext cx="103632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5230284" y="2931712"/>
            <a:ext cx="6096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a:extLst>
              <a:ext uri="{FF2B5EF4-FFF2-40B4-BE49-F238E27FC236}">
                <a16:creationId xmlns:a16="http://schemas.microsoft.com/office/drawing/2014/main" id="{3741E92B-800A-4EE0-A057-82C8BADBA7A1}"/>
              </a:ext>
            </a:extLst>
          </p:cNvPr>
          <p:cNvSpPr>
            <a:spLocks noGrp="1"/>
          </p:cNvSpPr>
          <p:nvPr>
            <p:ph type="dt" sz="half" idx="10"/>
          </p:nvPr>
        </p:nvSpPr>
        <p:spPr/>
        <p:txBody>
          <a:bodyPr/>
          <a:lstStyle>
            <a:lvl1pPr>
              <a:defRPr/>
            </a:lvl1pPr>
            <a:extLst/>
          </a:lstStyle>
          <a:p>
            <a:pPr>
              <a:defRPr/>
            </a:pPr>
            <a:endParaRPr lang="en-US"/>
          </a:p>
        </p:txBody>
      </p:sp>
      <p:sp>
        <p:nvSpPr>
          <p:cNvPr id="7" name="Footer Placeholder 4">
            <a:extLst>
              <a:ext uri="{FF2B5EF4-FFF2-40B4-BE49-F238E27FC236}">
                <a16:creationId xmlns:a16="http://schemas.microsoft.com/office/drawing/2014/main" id="{305CD8BE-C16F-45F3-9DF0-107266AAC938}"/>
              </a:ext>
            </a:extLst>
          </p:cNvPr>
          <p:cNvSpPr>
            <a:spLocks noGrp="1"/>
          </p:cNvSpPr>
          <p:nvPr>
            <p:ph type="ftr" sz="quarter" idx="11"/>
          </p:nvPr>
        </p:nvSpPr>
        <p:spPr/>
        <p:txBody>
          <a:bodyPr/>
          <a:lstStyle>
            <a:lvl1pPr>
              <a:defRPr/>
            </a:lvl1pPr>
            <a:extLst/>
          </a:lstStyle>
          <a:p>
            <a:pPr>
              <a:defRPr/>
            </a:pPr>
            <a:endParaRPr lang="en-US"/>
          </a:p>
        </p:txBody>
      </p:sp>
      <p:sp>
        <p:nvSpPr>
          <p:cNvPr id="8" name="Slide Number Placeholder 5">
            <a:extLst>
              <a:ext uri="{FF2B5EF4-FFF2-40B4-BE49-F238E27FC236}">
                <a16:creationId xmlns:a16="http://schemas.microsoft.com/office/drawing/2014/main" id="{2E183C7C-9BCA-4C75-BDA0-D2FA23BFDEF0}"/>
              </a:ext>
            </a:extLst>
          </p:cNvPr>
          <p:cNvSpPr>
            <a:spLocks noGrp="1"/>
          </p:cNvSpPr>
          <p:nvPr>
            <p:ph type="sldNum" sz="quarter" idx="12"/>
          </p:nvPr>
        </p:nvSpPr>
        <p:spPr/>
        <p:txBody>
          <a:bodyPr/>
          <a:lstStyle>
            <a:lvl1pPr>
              <a:defRPr smtClean="0"/>
            </a:lvl1pPr>
          </a:lstStyle>
          <a:p>
            <a:pPr>
              <a:defRPr/>
            </a:pPr>
            <a:fld id="{05A3E5E5-2198-46DA-995C-984AB97D57CD}" type="slidenum">
              <a:rPr lang="en-US" altLang="en-US"/>
              <a:pPr>
                <a:defRPr/>
              </a:pPr>
              <a:t>‹#›</a:t>
            </a:fld>
            <a:endParaRPr lang="en-US" altLang="en-US"/>
          </a:p>
        </p:txBody>
      </p:sp>
    </p:spTree>
    <p:extLst>
      <p:ext uri="{BB962C8B-B14F-4D97-AF65-F5344CB8AC3E}">
        <p14:creationId xmlns:p14="http://schemas.microsoft.com/office/powerpoint/2010/main" val="156942342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a:extLst>
              <a:ext uri="{FF2B5EF4-FFF2-40B4-BE49-F238E27FC236}">
                <a16:creationId xmlns:a16="http://schemas.microsoft.com/office/drawing/2014/main" id="{67C8AA40-9183-4F63-97DF-F652398F08CB}"/>
              </a:ext>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a:ext uri="{FF2B5EF4-FFF2-40B4-BE49-F238E27FC236}">
                <a16:creationId xmlns:a16="http://schemas.microsoft.com/office/drawing/2014/main" id="{27FD34A7-7D2A-431C-9615-7AF3D069E577}"/>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E0BC6AC3-1C60-4453-A468-180D2116DC29}"/>
              </a:ext>
            </a:extLst>
          </p:cNvPr>
          <p:cNvSpPr>
            <a:spLocks noGrp="1"/>
          </p:cNvSpPr>
          <p:nvPr>
            <p:ph type="sldNum" sz="quarter" idx="12"/>
          </p:nvPr>
        </p:nvSpPr>
        <p:spPr/>
        <p:txBody>
          <a:bodyPr/>
          <a:lstStyle>
            <a:lvl1pPr>
              <a:defRPr smtClean="0"/>
            </a:lvl1pPr>
          </a:lstStyle>
          <a:p>
            <a:pPr>
              <a:defRPr/>
            </a:pPr>
            <a:fld id="{85DAAAB7-1733-4D8A-9C0A-369014F579F1}" type="slidenum">
              <a:rPr lang="en-US" altLang="en-US"/>
              <a:pPr>
                <a:defRPr/>
              </a:pPr>
              <a:t>‹#›</a:t>
            </a:fld>
            <a:endParaRPr lang="en-US" altLang="en-US"/>
          </a:p>
        </p:txBody>
      </p:sp>
    </p:spTree>
    <p:extLst>
      <p:ext uri="{BB962C8B-B14F-4D97-AF65-F5344CB8AC3E}">
        <p14:creationId xmlns:p14="http://schemas.microsoft.com/office/powerpoint/2010/main" val="264744423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849AE3-551F-49BD-B055-C445D917606B}"/>
              </a:ext>
            </a:extLst>
          </p:cNvPr>
          <p:cNvSpPr>
            <a:spLocks noGrp="1"/>
          </p:cNvSpPr>
          <p:nvPr>
            <p:ph type="dt" sz="half" idx="10"/>
          </p:nvPr>
        </p:nvSpPr>
        <p:spPr/>
        <p:txBody>
          <a:bodyPr/>
          <a:lstStyle>
            <a:lvl1pPr>
              <a:defRPr/>
            </a:lvl1pPr>
            <a:extLst/>
          </a:lstStyle>
          <a:p>
            <a:pPr>
              <a:defRPr/>
            </a:pPr>
            <a:endParaRPr lang="en-US"/>
          </a:p>
        </p:txBody>
      </p:sp>
      <p:sp>
        <p:nvSpPr>
          <p:cNvPr id="8" name="Footer Placeholder 7">
            <a:extLst>
              <a:ext uri="{FF2B5EF4-FFF2-40B4-BE49-F238E27FC236}">
                <a16:creationId xmlns:a16="http://schemas.microsoft.com/office/drawing/2014/main" id="{6C997A05-EDC2-4282-B7FB-84B72B19B131}"/>
              </a:ext>
            </a:extLst>
          </p:cNvPr>
          <p:cNvSpPr>
            <a:spLocks noGrp="1"/>
          </p:cNvSpPr>
          <p:nvPr>
            <p:ph type="ftr" sz="quarter" idx="11"/>
          </p:nvPr>
        </p:nvSpPr>
        <p:spPr/>
        <p:txBody>
          <a:bodyPr/>
          <a:lstStyle>
            <a:lvl1pPr>
              <a:defRPr/>
            </a:lvl1pPr>
            <a:extLst/>
          </a:lstStyle>
          <a:p>
            <a:pPr>
              <a:defRPr/>
            </a:pPr>
            <a:endParaRPr lang="en-US"/>
          </a:p>
        </p:txBody>
      </p:sp>
      <p:sp>
        <p:nvSpPr>
          <p:cNvPr id="9" name="Slide Number Placeholder 8">
            <a:extLst>
              <a:ext uri="{FF2B5EF4-FFF2-40B4-BE49-F238E27FC236}">
                <a16:creationId xmlns:a16="http://schemas.microsoft.com/office/drawing/2014/main" id="{FA5A1F0F-11CF-4640-9A9F-D7BDA380DF04}"/>
              </a:ext>
            </a:extLst>
          </p:cNvPr>
          <p:cNvSpPr>
            <a:spLocks noGrp="1"/>
          </p:cNvSpPr>
          <p:nvPr>
            <p:ph type="sldNum" sz="quarter" idx="12"/>
          </p:nvPr>
        </p:nvSpPr>
        <p:spPr/>
        <p:txBody>
          <a:bodyPr/>
          <a:lstStyle>
            <a:lvl1pPr>
              <a:defRPr smtClean="0"/>
            </a:lvl1pPr>
          </a:lstStyle>
          <a:p>
            <a:pPr>
              <a:defRPr/>
            </a:pPr>
            <a:fld id="{5424DA5C-A4B5-405C-BADB-42FDB11EC56E}" type="slidenum">
              <a:rPr lang="en-US" altLang="en-US"/>
              <a:pPr>
                <a:defRPr/>
              </a:pPr>
              <a:t>‹#›</a:t>
            </a:fld>
            <a:endParaRPr lang="en-US" altLang="en-US"/>
          </a:p>
        </p:txBody>
      </p:sp>
    </p:spTree>
    <p:extLst>
      <p:ext uri="{BB962C8B-B14F-4D97-AF65-F5344CB8AC3E}">
        <p14:creationId xmlns:p14="http://schemas.microsoft.com/office/powerpoint/2010/main" val="1421553668"/>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a:extLst>
              <a:ext uri="{FF2B5EF4-FFF2-40B4-BE49-F238E27FC236}">
                <a16:creationId xmlns:a16="http://schemas.microsoft.com/office/drawing/2014/main" id="{813B5B56-3B3B-426C-8AFC-EA92A9FB7C21}"/>
              </a:ext>
            </a:extLst>
          </p:cNvPr>
          <p:cNvSpPr>
            <a:spLocks noGrp="1"/>
          </p:cNvSpPr>
          <p:nvPr>
            <p:ph type="dt" sz="half" idx="10"/>
          </p:nvPr>
        </p:nvSpPr>
        <p:spPr/>
        <p:txBody>
          <a:bodyPr/>
          <a:lstStyle>
            <a:lvl1pPr>
              <a:defRPr/>
            </a:lvl1pPr>
            <a:extLst/>
          </a:lstStyle>
          <a:p>
            <a:pPr>
              <a:defRPr/>
            </a:pPr>
            <a:endParaRPr lang="en-US"/>
          </a:p>
        </p:txBody>
      </p:sp>
      <p:sp>
        <p:nvSpPr>
          <p:cNvPr id="4" name="Footer Placeholder 3">
            <a:extLst>
              <a:ext uri="{FF2B5EF4-FFF2-40B4-BE49-F238E27FC236}">
                <a16:creationId xmlns:a16="http://schemas.microsoft.com/office/drawing/2014/main" id="{EF378BE4-AA23-4081-9066-FC7D17349CB5}"/>
              </a:ext>
            </a:extLst>
          </p:cNvPr>
          <p:cNvSpPr>
            <a:spLocks noGrp="1"/>
          </p:cNvSpPr>
          <p:nvPr>
            <p:ph type="ftr" sz="quarter" idx="11"/>
          </p:nvPr>
        </p:nvSpPr>
        <p:spPr/>
        <p:txBody>
          <a:bodyPr/>
          <a:lstStyle>
            <a:lvl1pPr>
              <a:defRPr/>
            </a:lvl1pPr>
            <a:extLst/>
          </a:lstStyle>
          <a:p>
            <a:pPr>
              <a:defRPr/>
            </a:pPr>
            <a:endParaRPr lang="en-US"/>
          </a:p>
        </p:txBody>
      </p:sp>
      <p:sp>
        <p:nvSpPr>
          <p:cNvPr id="5" name="Slide Number Placeholder 4">
            <a:extLst>
              <a:ext uri="{FF2B5EF4-FFF2-40B4-BE49-F238E27FC236}">
                <a16:creationId xmlns:a16="http://schemas.microsoft.com/office/drawing/2014/main" id="{94BB2514-F278-4F9A-9A4C-EC0D15011002}"/>
              </a:ext>
            </a:extLst>
          </p:cNvPr>
          <p:cNvSpPr>
            <a:spLocks noGrp="1"/>
          </p:cNvSpPr>
          <p:nvPr>
            <p:ph type="sldNum" sz="quarter" idx="12"/>
          </p:nvPr>
        </p:nvSpPr>
        <p:spPr/>
        <p:txBody>
          <a:bodyPr/>
          <a:lstStyle>
            <a:lvl1pPr>
              <a:defRPr smtClean="0"/>
            </a:lvl1pPr>
          </a:lstStyle>
          <a:p>
            <a:pPr>
              <a:defRPr/>
            </a:pPr>
            <a:fld id="{7C1B1675-6934-4569-B705-DF2A3587C5AC}" type="slidenum">
              <a:rPr lang="en-US" altLang="en-US"/>
              <a:pPr>
                <a:defRPr/>
              </a:pPr>
              <a:t>‹#›</a:t>
            </a:fld>
            <a:endParaRPr lang="en-US" altLang="en-US"/>
          </a:p>
        </p:txBody>
      </p:sp>
    </p:spTree>
    <p:extLst>
      <p:ext uri="{BB962C8B-B14F-4D97-AF65-F5344CB8AC3E}">
        <p14:creationId xmlns:p14="http://schemas.microsoft.com/office/powerpoint/2010/main" val="52151969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a:extLst>
              <a:ext uri="{FF2B5EF4-FFF2-40B4-BE49-F238E27FC236}">
                <a16:creationId xmlns:a16="http://schemas.microsoft.com/office/drawing/2014/main" id="{EE329CFF-B4DC-43A8-83D7-9539E0686352}"/>
              </a:ext>
            </a:extLst>
          </p:cNvPr>
          <p:cNvSpPr>
            <a:spLocks noGrp="1"/>
          </p:cNvSpPr>
          <p:nvPr>
            <p:ph type="dt" sz="half" idx="10"/>
          </p:nvPr>
        </p:nvSpPr>
        <p:spPr/>
        <p:txBody>
          <a:bodyPr/>
          <a:lstStyle>
            <a:lvl1pPr>
              <a:defRPr/>
            </a:lvl1pPr>
          </a:lstStyle>
          <a:p>
            <a:pPr>
              <a:defRPr/>
            </a:pPr>
            <a:endParaRPr lang="en-US"/>
          </a:p>
        </p:txBody>
      </p:sp>
      <p:sp>
        <p:nvSpPr>
          <p:cNvPr id="3" name="Footer Placeholder 21">
            <a:extLst>
              <a:ext uri="{FF2B5EF4-FFF2-40B4-BE49-F238E27FC236}">
                <a16:creationId xmlns:a16="http://schemas.microsoft.com/office/drawing/2014/main" id="{DCC2C807-4DA6-401E-ADDB-0456B5090E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17">
            <a:extLst>
              <a:ext uri="{FF2B5EF4-FFF2-40B4-BE49-F238E27FC236}">
                <a16:creationId xmlns:a16="http://schemas.microsoft.com/office/drawing/2014/main" id="{64FC98CC-DDAA-46A7-9C63-637AD993C7BC}"/>
              </a:ext>
            </a:extLst>
          </p:cNvPr>
          <p:cNvSpPr>
            <a:spLocks noGrp="1"/>
          </p:cNvSpPr>
          <p:nvPr>
            <p:ph type="sldNum" sz="quarter" idx="12"/>
          </p:nvPr>
        </p:nvSpPr>
        <p:spPr/>
        <p:txBody>
          <a:bodyPr/>
          <a:lstStyle>
            <a:lvl1pPr>
              <a:defRPr/>
            </a:lvl1pPr>
          </a:lstStyle>
          <a:p>
            <a:pPr>
              <a:defRPr/>
            </a:pPr>
            <a:fld id="{BF309A0D-493B-4E64-BFF1-133260A22EF2}" type="slidenum">
              <a:rPr lang="en-US" altLang="en-US"/>
              <a:pPr>
                <a:defRPr/>
              </a:pPr>
              <a:t>‹#›</a:t>
            </a:fld>
            <a:endParaRPr lang="en-US" altLang="en-US"/>
          </a:p>
        </p:txBody>
      </p:sp>
    </p:spTree>
    <p:extLst>
      <p:ext uri="{BB962C8B-B14F-4D97-AF65-F5344CB8AC3E}">
        <p14:creationId xmlns:p14="http://schemas.microsoft.com/office/powerpoint/2010/main" val="21082473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BCC426-2C8C-402F-A5E5-0FBBCB3182CE}"/>
              </a:ext>
            </a:extLst>
          </p:cNvPr>
          <p:cNvSpPr>
            <a:spLocks noGrp="1"/>
          </p:cNvSpPr>
          <p:nvPr>
            <p:ph type="dt" sz="half" idx="10"/>
          </p:nvPr>
        </p:nvSpPr>
        <p:spPr/>
        <p:txBody>
          <a:bodyPr/>
          <a:lstStyle>
            <a:lvl1pPr>
              <a:defRPr/>
            </a:lvl1pPr>
            <a:extLst/>
          </a:lstStyle>
          <a:p>
            <a:pPr>
              <a:defRPr/>
            </a:pPr>
            <a:endParaRPr lang="en-US"/>
          </a:p>
        </p:txBody>
      </p:sp>
      <p:sp>
        <p:nvSpPr>
          <p:cNvPr id="6" name="Footer Placeholder 5">
            <a:extLst>
              <a:ext uri="{FF2B5EF4-FFF2-40B4-BE49-F238E27FC236}">
                <a16:creationId xmlns:a16="http://schemas.microsoft.com/office/drawing/2014/main" id="{13CE8CDE-33FF-4964-93DC-F1679E061DBB}"/>
              </a:ext>
            </a:extLst>
          </p:cNvPr>
          <p:cNvSpPr>
            <a:spLocks noGrp="1"/>
          </p:cNvSpPr>
          <p:nvPr>
            <p:ph type="ftr" sz="quarter" idx="11"/>
          </p:nvPr>
        </p:nvSpPr>
        <p:spPr/>
        <p:txBody>
          <a:bodyPr/>
          <a:lstStyle>
            <a:lvl1pPr>
              <a:defRPr/>
            </a:lvl1pPr>
            <a:extLst/>
          </a:lstStyle>
          <a:p>
            <a:pPr>
              <a:defRPr/>
            </a:pPr>
            <a:endParaRPr lang="en-US"/>
          </a:p>
        </p:txBody>
      </p:sp>
      <p:sp>
        <p:nvSpPr>
          <p:cNvPr id="7" name="Slide Number Placeholder 6">
            <a:extLst>
              <a:ext uri="{FF2B5EF4-FFF2-40B4-BE49-F238E27FC236}">
                <a16:creationId xmlns:a16="http://schemas.microsoft.com/office/drawing/2014/main" id="{B9DFA235-92AF-4147-90BA-B50AEE9B39A3}"/>
              </a:ext>
            </a:extLst>
          </p:cNvPr>
          <p:cNvSpPr>
            <a:spLocks noGrp="1"/>
          </p:cNvSpPr>
          <p:nvPr>
            <p:ph type="sldNum" sz="quarter" idx="12"/>
          </p:nvPr>
        </p:nvSpPr>
        <p:spPr/>
        <p:txBody>
          <a:bodyPr/>
          <a:lstStyle>
            <a:lvl1pPr>
              <a:defRPr smtClean="0"/>
            </a:lvl1pPr>
          </a:lstStyle>
          <a:p>
            <a:pPr>
              <a:defRPr/>
            </a:pPr>
            <a:fld id="{5B535C82-9792-48B2-B0A7-EF1AD3F6A9A1}" type="slidenum">
              <a:rPr lang="en-US" altLang="en-US"/>
              <a:pPr>
                <a:defRPr/>
              </a:pPr>
              <a:t>‹#›</a:t>
            </a:fld>
            <a:endParaRPr lang="en-US" altLang="en-US"/>
          </a:p>
        </p:txBody>
      </p:sp>
    </p:spTree>
    <p:extLst>
      <p:ext uri="{BB962C8B-B14F-4D97-AF65-F5344CB8AC3E}">
        <p14:creationId xmlns:p14="http://schemas.microsoft.com/office/powerpoint/2010/main" val="268550360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331B3-4FED-44AF-908F-24863BD3E0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0F69C6-D4E6-46F8-923F-ADC6AEA22DCA}"/>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F3CE4A12-B188-4084-9CB4-3DF7782AB541}"/>
              </a:ext>
            </a:extLst>
          </p:cNvPr>
          <p:cNvSpPr>
            <a:spLocks noGrp="1"/>
          </p:cNvSpPr>
          <p:nvPr>
            <p:ph type="dt" sz="half" idx="10"/>
          </p:nvPr>
        </p:nvSpPr>
        <p:spPr/>
        <p:txBody>
          <a:bodyPr/>
          <a:lstStyle/>
          <a:p>
            <a:fld id="{CBF8D4E2-CEAE-429C-9EA0-145B4F42AA9B}" type="datetime1">
              <a:rPr lang="en-IN" smtClean="0"/>
              <a:t>09-04-2021</a:t>
            </a:fld>
            <a:endParaRPr lang="en-IN" dirty="0"/>
          </a:p>
        </p:txBody>
      </p:sp>
      <p:sp>
        <p:nvSpPr>
          <p:cNvPr id="5" name="Footer Placeholder 4">
            <a:extLst>
              <a:ext uri="{FF2B5EF4-FFF2-40B4-BE49-F238E27FC236}">
                <a16:creationId xmlns:a16="http://schemas.microsoft.com/office/drawing/2014/main" id="{15AC46E3-2837-4415-8C8B-3E8DFF24FC75}"/>
              </a:ext>
            </a:extLst>
          </p:cNvPr>
          <p:cNvSpPr>
            <a:spLocks noGrp="1"/>
          </p:cNvSpPr>
          <p:nvPr>
            <p:ph type="ftr" sz="quarter" idx="11"/>
          </p:nvPr>
        </p:nvSpPr>
        <p:spPr/>
        <p:txBody>
          <a:bodyPr/>
          <a:lstStyle/>
          <a:p>
            <a:r>
              <a:rPr lang="en-US"/>
              <a:t>SCSA1403 DAA-Unit III</a:t>
            </a:r>
            <a:endParaRPr lang="en-IN"/>
          </a:p>
        </p:txBody>
      </p:sp>
      <p:sp>
        <p:nvSpPr>
          <p:cNvPr id="6" name="Slide Number Placeholder 5">
            <a:extLst>
              <a:ext uri="{FF2B5EF4-FFF2-40B4-BE49-F238E27FC236}">
                <a16:creationId xmlns:a16="http://schemas.microsoft.com/office/drawing/2014/main" id="{3A490897-07D6-41B8-87BF-0470EE3B5D9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3346459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10">
            <a:extLst>
              <a:ext uri="{FF2B5EF4-FFF2-40B4-BE49-F238E27FC236}">
                <a16:creationId xmlns:a16="http://schemas.microsoft.com/office/drawing/2014/main" id="{5EFB6A77-D323-4FE1-BD02-834028F7D4D2}"/>
              </a:ext>
            </a:extLst>
          </p:cNvPr>
          <p:cNvSpPr>
            <a:spLocks/>
          </p:cNvSpPr>
          <p:nvPr/>
        </p:nvSpPr>
        <p:spPr bwMode="auto">
          <a:xfrm>
            <a:off x="954617" y="5002214"/>
            <a:ext cx="5069416"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p>
        </p:txBody>
      </p:sp>
      <p:sp>
        <p:nvSpPr>
          <p:cNvPr id="6" name="Freeform 15">
            <a:extLst>
              <a:ext uri="{FF2B5EF4-FFF2-40B4-BE49-F238E27FC236}">
                <a16:creationId xmlns:a16="http://schemas.microsoft.com/office/drawing/2014/main" id="{7CC95D40-BC9F-430B-AA7D-1A02EA51B18E}"/>
              </a:ext>
            </a:extLst>
          </p:cNvPr>
          <p:cNvSpPr>
            <a:spLocks/>
          </p:cNvSpPr>
          <p:nvPr/>
        </p:nvSpPr>
        <p:spPr bwMode="auto">
          <a:xfrm>
            <a:off x="-71966" y="5784850"/>
            <a:ext cx="5069417"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IN" sz="1800"/>
          </a:p>
        </p:txBody>
      </p:sp>
      <p:sp>
        <p:nvSpPr>
          <p:cNvPr id="7" name="Right Triangle 6">
            <a:extLst>
              <a:ext uri="{FF2B5EF4-FFF2-40B4-BE49-F238E27FC236}">
                <a16:creationId xmlns:a16="http://schemas.microsoft.com/office/drawing/2014/main" id="{E3EB9D83-71EE-4307-97CC-E1313987CD21}"/>
              </a:ext>
            </a:extLst>
          </p:cNvPr>
          <p:cNvSpPr>
            <a:spLocks/>
          </p:cNvSpPr>
          <p:nvPr/>
        </p:nvSpPr>
        <p:spPr bwMode="auto">
          <a:xfrm>
            <a:off x="-8056" y="5791253"/>
            <a:ext cx="4536419" cy="1080868"/>
          </a:xfrm>
          <a:prstGeom prst="rtTriangle">
            <a:avLst/>
          </a:prstGeom>
          <a:blipFill>
            <a:blip r:embed="rId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8" name="Straight Connector 7">
            <a:extLst>
              <a:ext uri="{FF2B5EF4-FFF2-40B4-BE49-F238E27FC236}">
                <a16:creationId xmlns:a16="http://schemas.microsoft.com/office/drawing/2014/main" id="{A83CE98A-8C98-416A-991E-681D3B5B7060}"/>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9">
            <a:extLst>
              <a:ext uri="{FF2B5EF4-FFF2-40B4-BE49-F238E27FC236}">
                <a16:creationId xmlns:a16="http://schemas.microsoft.com/office/drawing/2014/main" id="{4D07173F-0DC3-452A-B7C0-F080521017F4}"/>
              </a:ext>
            </a:extLst>
          </p:cNvPr>
          <p:cNvSpPr/>
          <p:nvPr/>
        </p:nvSpPr>
        <p:spPr>
          <a:xfrm>
            <a:off x="11552768"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10" name="Chevron 20">
            <a:extLst>
              <a:ext uri="{FF2B5EF4-FFF2-40B4-BE49-F238E27FC236}">
                <a16:creationId xmlns:a16="http://schemas.microsoft.com/office/drawing/2014/main" id="{C55DBC81-0E87-428E-9776-0118FF1EA55B}"/>
              </a:ext>
            </a:extLst>
          </p:cNvPr>
          <p:cNvSpPr/>
          <p:nvPr/>
        </p:nvSpPr>
        <p:spPr>
          <a:xfrm>
            <a:off x="11303001" y="4987925"/>
            <a:ext cx="243417"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sz="1800"/>
          </a:p>
        </p:txBody>
      </p:sp>
      <p:sp>
        <p:nvSpPr>
          <p:cNvPr id="4" name="Text Placeholder 3"/>
          <p:cNvSpPr>
            <a:spLocks noGrp="1"/>
          </p:cNvSpPr>
          <p:nvPr>
            <p:ph type="body" sz="half" idx="2"/>
          </p:nvPr>
        </p:nvSpPr>
        <p:spPr>
          <a:xfrm>
            <a:off x="1521643" y="5443402"/>
            <a:ext cx="95504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a:extLst>
              <a:ext uri="{FF2B5EF4-FFF2-40B4-BE49-F238E27FC236}">
                <a16:creationId xmlns:a16="http://schemas.microsoft.com/office/drawing/2014/main" id="{7A402B2D-D779-40A2-A680-CD9FD4A860DA}"/>
              </a:ext>
            </a:extLst>
          </p:cNvPr>
          <p:cNvSpPr>
            <a:spLocks noGrp="1"/>
          </p:cNvSpPr>
          <p:nvPr>
            <p:ph type="dt" sz="half" idx="10"/>
          </p:nvPr>
        </p:nvSpPr>
        <p:spPr/>
        <p:txBody>
          <a:bodyPr/>
          <a:lstStyle>
            <a:lvl1pPr>
              <a:defRPr>
                <a:solidFill>
                  <a:schemeClr val="tx1"/>
                </a:solidFill>
              </a:defRPr>
            </a:lvl1pPr>
            <a:extLst/>
          </a:lstStyle>
          <a:p>
            <a:pPr>
              <a:defRPr/>
            </a:pPr>
            <a:endParaRPr lang="en-US"/>
          </a:p>
        </p:txBody>
      </p:sp>
      <p:sp>
        <p:nvSpPr>
          <p:cNvPr id="12" name="Footer Placeholder 5">
            <a:extLst>
              <a:ext uri="{FF2B5EF4-FFF2-40B4-BE49-F238E27FC236}">
                <a16:creationId xmlns:a16="http://schemas.microsoft.com/office/drawing/2014/main" id="{6BE2502D-DF06-4605-805B-EEB95E775C30}"/>
              </a:ext>
            </a:extLst>
          </p:cNvPr>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a:extLst>
              <a:ext uri="{FF2B5EF4-FFF2-40B4-BE49-F238E27FC236}">
                <a16:creationId xmlns:a16="http://schemas.microsoft.com/office/drawing/2014/main" id="{5B987EE6-1D02-4C09-BEAB-093B29F4DAB9}"/>
              </a:ext>
            </a:extLst>
          </p:cNvPr>
          <p:cNvSpPr>
            <a:spLocks noGrp="1"/>
          </p:cNvSpPr>
          <p:nvPr>
            <p:ph type="sldNum" sz="quarter" idx="12"/>
          </p:nvPr>
        </p:nvSpPr>
        <p:spPr/>
        <p:txBody>
          <a:bodyPr/>
          <a:lstStyle>
            <a:lvl1pPr>
              <a:defRPr smtClean="0"/>
            </a:lvl1pPr>
          </a:lstStyle>
          <a:p>
            <a:pPr>
              <a:defRPr/>
            </a:pPr>
            <a:fld id="{D77FFF3D-D76C-42CD-A008-69FEC9CC6157}" type="slidenum">
              <a:rPr lang="en-US" altLang="en-US"/>
              <a:pPr>
                <a:defRPr/>
              </a:pPr>
              <a:t>‹#›</a:t>
            </a:fld>
            <a:endParaRPr lang="en-US" altLang="en-US"/>
          </a:p>
        </p:txBody>
      </p:sp>
    </p:spTree>
    <p:extLst>
      <p:ext uri="{BB962C8B-B14F-4D97-AF65-F5344CB8AC3E}">
        <p14:creationId xmlns:p14="http://schemas.microsoft.com/office/powerpoint/2010/main" val="172644650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E9E7FB32-9D15-4F76-BC8C-DD02D27B3B0C}"/>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A92CECF3-1F22-4E8D-BFCF-8A597C042D1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B7D3D2DF-8602-4EB4-A531-0720EF6482E4}"/>
              </a:ext>
            </a:extLst>
          </p:cNvPr>
          <p:cNvSpPr>
            <a:spLocks noGrp="1"/>
          </p:cNvSpPr>
          <p:nvPr>
            <p:ph type="sldNum" sz="quarter" idx="12"/>
          </p:nvPr>
        </p:nvSpPr>
        <p:spPr/>
        <p:txBody>
          <a:bodyPr/>
          <a:lstStyle>
            <a:lvl1pPr>
              <a:defRPr/>
            </a:lvl1pPr>
          </a:lstStyle>
          <a:p>
            <a:pPr>
              <a:defRPr/>
            </a:pPr>
            <a:fld id="{A97557CC-D6EA-4830-A255-703F50D75344}" type="slidenum">
              <a:rPr lang="en-US" altLang="en-US"/>
              <a:pPr>
                <a:defRPr/>
              </a:pPr>
              <a:t>‹#›</a:t>
            </a:fld>
            <a:endParaRPr lang="en-US" altLang="en-US"/>
          </a:p>
        </p:txBody>
      </p:sp>
    </p:spTree>
    <p:extLst>
      <p:ext uri="{BB962C8B-B14F-4D97-AF65-F5344CB8AC3E}">
        <p14:creationId xmlns:p14="http://schemas.microsoft.com/office/powerpoint/2010/main" val="25468638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D57F9B82-6F41-4F24-A634-76525B64194B}"/>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348D8E91-FCB8-4181-86B5-4A9CCD7B2F2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27EEC209-F8A4-4470-8EEC-FA79258C7085}"/>
              </a:ext>
            </a:extLst>
          </p:cNvPr>
          <p:cNvSpPr>
            <a:spLocks noGrp="1"/>
          </p:cNvSpPr>
          <p:nvPr>
            <p:ph type="sldNum" sz="quarter" idx="12"/>
          </p:nvPr>
        </p:nvSpPr>
        <p:spPr/>
        <p:txBody>
          <a:bodyPr/>
          <a:lstStyle>
            <a:lvl1pPr>
              <a:defRPr/>
            </a:lvl1pPr>
          </a:lstStyle>
          <a:p>
            <a:pPr>
              <a:defRPr/>
            </a:pPr>
            <a:fld id="{F4E16D96-4C66-4E98-BB1A-FA171554504A}" type="slidenum">
              <a:rPr lang="en-US" altLang="en-US"/>
              <a:pPr>
                <a:defRPr/>
              </a:pPr>
              <a:t>‹#›</a:t>
            </a:fld>
            <a:endParaRPr lang="en-US" altLang="en-US"/>
          </a:p>
        </p:txBody>
      </p:sp>
    </p:spTree>
    <p:extLst>
      <p:ext uri="{BB962C8B-B14F-4D97-AF65-F5344CB8AC3E}">
        <p14:creationId xmlns:p14="http://schemas.microsoft.com/office/powerpoint/2010/main" val="3290420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05AF-982A-419A-A8F5-78C8DECE65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E988D3-0E3F-454B-B40B-181A936E39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85D59-076A-4456-90B0-91762B2382CF}"/>
              </a:ext>
            </a:extLst>
          </p:cNvPr>
          <p:cNvSpPr>
            <a:spLocks noGrp="1"/>
          </p:cNvSpPr>
          <p:nvPr>
            <p:ph type="dt" sz="half" idx="10"/>
          </p:nvPr>
        </p:nvSpPr>
        <p:spPr/>
        <p:txBody>
          <a:bodyPr/>
          <a:lstStyle/>
          <a:p>
            <a:fld id="{B9A902D9-277B-44F3-82DB-E2797C1F425D}" type="datetime1">
              <a:rPr lang="en-IN" smtClean="0"/>
              <a:t>09-04-2021</a:t>
            </a:fld>
            <a:endParaRPr lang="en-IN"/>
          </a:p>
        </p:txBody>
      </p:sp>
      <p:sp>
        <p:nvSpPr>
          <p:cNvPr id="5" name="Footer Placeholder 4">
            <a:extLst>
              <a:ext uri="{FF2B5EF4-FFF2-40B4-BE49-F238E27FC236}">
                <a16:creationId xmlns:a16="http://schemas.microsoft.com/office/drawing/2014/main" id="{70A7F26C-1CE1-4295-A9F1-40262C303E7D}"/>
              </a:ext>
            </a:extLst>
          </p:cNvPr>
          <p:cNvSpPr>
            <a:spLocks noGrp="1"/>
          </p:cNvSpPr>
          <p:nvPr>
            <p:ph type="ftr" sz="quarter" idx="11"/>
          </p:nvPr>
        </p:nvSpPr>
        <p:spPr/>
        <p:txBody>
          <a:bodyPr/>
          <a:lstStyle/>
          <a:p>
            <a:r>
              <a:rPr lang="en-US"/>
              <a:t>SCSA1403 DAA-Unit III</a:t>
            </a:r>
            <a:endParaRPr lang="en-IN"/>
          </a:p>
        </p:txBody>
      </p:sp>
      <p:sp>
        <p:nvSpPr>
          <p:cNvPr id="6" name="Slide Number Placeholder 5">
            <a:extLst>
              <a:ext uri="{FF2B5EF4-FFF2-40B4-BE49-F238E27FC236}">
                <a16:creationId xmlns:a16="http://schemas.microsoft.com/office/drawing/2014/main" id="{69046D1C-9375-4AAA-80E4-441C77E9550B}"/>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886215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84AB9-10E3-434E-B489-2745C0FA9F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CAE2C-3FCD-49B2-B2F2-19D3579427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D85B89-DD15-4695-B7ED-CEF2B64D0A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5286DA-C0B5-49FF-89BE-4B24A91615B7}"/>
              </a:ext>
            </a:extLst>
          </p:cNvPr>
          <p:cNvSpPr>
            <a:spLocks noGrp="1"/>
          </p:cNvSpPr>
          <p:nvPr>
            <p:ph type="dt" sz="half" idx="10"/>
          </p:nvPr>
        </p:nvSpPr>
        <p:spPr/>
        <p:txBody>
          <a:bodyPr/>
          <a:lstStyle/>
          <a:p>
            <a:fld id="{DC4BBCCA-0B76-4B25-AF45-FE5A9662CB5B}" type="datetime1">
              <a:rPr lang="en-IN" smtClean="0"/>
              <a:t>09-04-2021</a:t>
            </a:fld>
            <a:endParaRPr lang="en-IN"/>
          </a:p>
        </p:txBody>
      </p:sp>
      <p:sp>
        <p:nvSpPr>
          <p:cNvPr id="6" name="Footer Placeholder 5">
            <a:extLst>
              <a:ext uri="{FF2B5EF4-FFF2-40B4-BE49-F238E27FC236}">
                <a16:creationId xmlns:a16="http://schemas.microsoft.com/office/drawing/2014/main" id="{D90EFD9C-24A3-45BE-9CF6-43380DADA27E}"/>
              </a:ext>
            </a:extLst>
          </p:cNvPr>
          <p:cNvSpPr>
            <a:spLocks noGrp="1"/>
          </p:cNvSpPr>
          <p:nvPr>
            <p:ph type="ftr" sz="quarter" idx="11"/>
          </p:nvPr>
        </p:nvSpPr>
        <p:spPr/>
        <p:txBody>
          <a:bodyPr/>
          <a:lstStyle/>
          <a:p>
            <a:r>
              <a:rPr lang="en-US"/>
              <a:t>SCSA1403 DAA-Unit III</a:t>
            </a:r>
            <a:endParaRPr lang="en-IN"/>
          </a:p>
        </p:txBody>
      </p:sp>
      <p:sp>
        <p:nvSpPr>
          <p:cNvPr id="7" name="Slide Number Placeholder 6">
            <a:extLst>
              <a:ext uri="{FF2B5EF4-FFF2-40B4-BE49-F238E27FC236}">
                <a16:creationId xmlns:a16="http://schemas.microsoft.com/office/drawing/2014/main" id="{A4E30791-2485-4827-89BD-2620D5617AB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1814405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A88FD-93FF-4205-98A0-A532BC975B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3CD9D5-DCE4-4AD8-B4E9-C9BF0DDE24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078F08-8505-48D2-B372-AEDA89F449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6E6C90-6118-4CD0-A452-70770D3CE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1829F-55A9-4BDE-A548-0298DC04F4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DB3A17-04D9-42A6-8A96-C1C0E82278AA}"/>
              </a:ext>
            </a:extLst>
          </p:cNvPr>
          <p:cNvSpPr>
            <a:spLocks noGrp="1"/>
          </p:cNvSpPr>
          <p:nvPr>
            <p:ph type="dt" sz="half" idx="10"/>
          </p:nvPr>
        </p:nvSpPr>
        <p:spPr/>
        <p:txBody>
          <a:bodyPr/>
          <a:lstStyle/>
          <a:p>
            <a:fld id="{A6C1CC28-5BE3-4E33-B3A1-96F14749C258}" type="datetime1">
              <a:rPr lang="en-IN" smtClean="0"/>
              <a:t>09-04-2021</a:t>
            </a:fld>
            <a:endParaRPr lang="en-IN"/>
          </a:p>
        </p:txBody>
      </p:sp>
      <p:sp>
        <p:nvSpPr>
          <p:cNvPr id="8" name="Footer Placeholder 7">
            <a:extLst>
              <a:ext uri="{FF2B5EF4-FFF2-40B4-BE49-F238E27FC236}">
                <a16:creationId xmlns:a16="http://schemas.microsoft.com/office/drawing/2014/main" id="{655C95FE-FB87-4886-A3B6-A6B47BABE0FF}"/>
              </a:ext>
            </a:extLst>
          </p:cNvPr>
          <p:cNvSpPr>
            <a:spLocks noGrp="1"/>
          </p:cNvSpPr>
          <p:nvPr>
            <p:ph type="ftr" sz="quarter" idx="11"/>
          </p:nvPr>
        </p:nvSpPr>
        <p:spPr/>
        <p:txBody>
          <a:bodyPr/>
          <a:lstStyle/>
          <a:p>
            <a:r>
              <a:rPr lang="en-US"/>
              <a:t>SCSA1403 DAA-Unit III</a:t>
            </a:r>
            <a:endParaRPr lang="en-IN"/>
          </a:p>
        </p:txBody>
      </p:sp>
      <p:sp>
        <p:nvSpPr>
          <p:cNvPr id="9" name="Slide Number Placeholder 8">
            <a:extLst>
              <a:ext uri="{FF2B5EF4-FFF2-40B4-BE49-F238E27FC236}">
                <a16:creationId xmlns:a16="http://schemas.microsoft.com/office/drawing/2014/main" id="{0D40977A-5AB3-474C-92AF-B1A0C31B3EBA}"/>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51708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0D404-2C2A-4C44-BE1A-7788DAB55B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198680-66A1-44E0-B876-63B7415D0476}"/>
              </a:ext>
            </a:extLst>
          </p:cNvPr>
          <p:cNvSpPr>
            <a:spLocks noGrp="1"/>
          </p:cNvSpPr>
          <p:nvPr>
            <p:ph type="dt" sz="half" idx="10"/>
          </p:nvPr>
        </p:nvSpPr>
        <p:spPr/>
        <p:txBody>
          <a:bodyPr/>
          <a:lstStyle/>
          <a:p>
            <a:fld id="{83BE6FCB-0C70-471B-AC94-A7AD33868211}" type="datetime1">
              <a:rPr lang="en-IN" smtClean="0"/>
              <a:t>09-04-2021</a:t>
            </a:fld>
            <a:endParaRPr lang="en-IN"/>
          </a:p>
        </p:txBody>
      </p:sp>
      <p:sp>
        <p:nvSpPr>
          <p:cNvPr id="4" name="Footer Placeholder 3">
            <a:extLst>
              <a:ext uri="{FF2B5EF4-FFF2-40B4-BE49-F238E27FC236}">
                <a16:creationId xmlns:a16="http://schemas.microsoft.com/office/drawing/2014/main" id="{64E59AD0-9B2D-415C-8796-74A6D1EBA2B2}"/>
              </a:ext>
            </a:extLst>
          </p:cNvPr>
          <p:cNvSpPr>
            <a:spLocks noGrp="1"/>
          </p:cNvSpPr>
          <p:nvPr>
            <p:ph type="ftr" sz="quarter" idx="11"/>
          </p:nvPr>
        </p:nvSpPr>
        <p:spPr/>
        <p:txBody>
          <a:bodyPr/>
          <a:lstStyle/>
          <a:p>
            <a:r>
              <a:rPr lang="en-US"/>
              <a:t>SCSA1403 DAA-Unit III</a:t>
            </a:r>
            <a:endParaRPr lang="en-IN"/>
          </a:p>
        </p:txBody>
      </p:sp>
      <p:sp>
        <p:nvSpPr>
          <p:cNvPr id="5" name="Slide Number Placeholder 4">
            <a:extLst>
              <a:ext uri="{FF2B5EF4-FFF2-40B4-BE49-F238E27FC236}">
                <a16:creationId xmlns:a16="http://schemas.microsoft.com/office/drawing/2014/main" id="{2717F2C6-5AA6-4074-9A34-E4A7C3FDB16E}"/>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165555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AAFC19-1BB9-41E7-88A5-541C238AC3F4}"/>
              </a:ext>
            </a:extLst>
          </p:cNvPr>
          <p:cNvSpPr>
            <a:spLocks noGrp="1"/>
          </p:cNvSpPr>
          <p:nvPr>
            <p:ph type="dt" sz="half" idx="10"/>
          </p:nvPr>
        </p:nvSpPr>
        <p:spPr/>
        <p:txBody>
          <a:bodyPr/>
          <a:lstStyle/>
          <a:p>
            <a:fld id="{194C2686-B4B6-40A9-B1F9-4AB6F08E420E}" type="datetime1">
              <a:rPr lang="en-IN" smtClean="0"/>
              <a:t>09-04-2021</a:t>
            </a:fld>
            <a:endParaRPr lang="en-IN"/>
          </a:p>
        </p:txBody>
      </p:sp>
      <p:sp>
        <p:nvSpPr>
          <p:cNvPr id="3" name="Footer Placeholder 2">
            <a:extLst>
              <a:ext uri="{FF2B5EF4-FFF2-40B4-BE49-F238E27FC236}">
                <a16:creationId xmlns:a16="http://schemas.microsoft.com/office/drawing/2014/main" id="{41B3FA06-8CE8-44B1-997D-296869625F3F}"/>
              </a:ext>
            </a:extLst>
          </p:cNvPr>
          <p:cNvSpPr>
            <a:spLocks noGrp="1"/>
          </p:cNvSpPr>
          <p:nvPr>
            <p:ph type="ftr" sz="quarter" idx="11"/>
          </p:nvPr>
        </p:nvSpPr>
        <p:spPr/>
        <p:txBody>
          <a:bodyPr/>
          <a:lstStyle/>
          <a:p>
            <a:r>
              <a:rPr lang="en-US"/>
              <a:t>SCSA1403 DAA-Unit III</a:t>
            </a:r>
            <a:endParaRPr lang="en-IN"/>
          </a:p>
        </p:txBody>
      </p:sp>
      <p:sp>
        <p:nvSpPr>
          <p:cNvPr id="4" name="Slide Number Placeholder 3">
            <a:extLst>
              <a:ext uri="{FF2B5EF4-FFF2-40B4-BE49-F238E27FC236}">
                <a16:creationId xmlns:a16="http://schemas.microsoft.com/office/drawing/2014/main" id="{C819AAE2-0880-4C80-9291-0B894DDD7E15}"/>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400003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75D8-B54C-44CF-A80D-A7AB1EC39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42BB1C-D321-46D5-81C8-E1C0EF338E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9AA224-1EF5-455C-8620-5EC0588D8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EC8025-41F6-4524-A072-EF7F0CF4B22D}"/>
              </a:ext>
            </a:extLst>
          </p:cNvPr>
          <p:cNvSpPr>
            <a:spLocks noGrp="1"/>
          </p:cNvSpPr>
          <p:nvPr>
            <p:ph type="dt" sz="half" idx="10"/>
          </p:nvPr>
        </p:nvSpPr>
        <p:spPr/>
        <p:txBody>
          <a:bodyPr/>
          <a:lstStyle/>
          <a:p>
            <a:fld id="{52AE4C63-5FF2-4644-B2F9-C05F4C24BF72}" type="datetime1">
              <a:rPr lang="en-IN" smtClean="0"/>
              <a:t>09-04-2021</a:t>
            </a:fld>
            <a:endParaRPr lang="en-IN"/>
          </a:p>
        </p:txBody>
      </p:sp>
      <p:sp>
        <p:nvSpPr>
          <p:cNvPr id="6" name="Footer Placeholder 5">
            <a:extLst>
              <a:ext uri="{FF2B5EF4-FFF2-40B4-BE49-F238E27FC236}">
                <a16:creationId xmlns:a16="http://schemas.microsoft.com/office/drawing/2014/main" id="{4FA654C4-9BCD-4656-A0D9-0A088F7BE1F4}"/>
              </a:ext>
            </a:extLst>
          </p:cNvPr>
          <p:cNvSpPr>
            <a:spLocks noGrp="1"/>
          </p:cNvSpPr>
          <p:nvPr>
            <p:ph type="ftr" sz="quarter" idx="11"/>
          </p:nvPr>
        </p:nvSpPr>
        <p:spPr/>
        <p:txBody>
          <a:bodyPr/>
          <a:lstStyle/>
          <a:p>
            <a:r>
              <a:rPr lang="en-US"/>
              <a:t>SCSA1403 DAA-Unit III</a:t>
            </a:r>
            <a:endParaRPr lang="en-IN"/>
          </a:p>
        </p:txBody>
      </p:sp>
      <p:sp>
        <p:nvSpPr>
          <p:cNvPr id="7" name="Slide Number Placeholder 6">
            <a:extLst>
              <a:ext uri="{FF2B5EF4-FFF2-40B4-BE49-F238E27FC236}">
                <a16:creationId xmlns:a16="http://schemas.microsoft.com/office/drawing/2014/main" id="{68BE6148-2CF2-4411-9E71-1383241197F3}"/>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2738167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6B57-4414-4D00-A552-8DF3F69456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E114F2-91DA-4DA9-BBEF-287F838E95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0E02FC-81C6-4F0B-B01B-D1B56AD9B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887249-9ED3-4B4B-94A3-3567D840D546}"/>
              </a:ext>
            </a:extLst>
          </p:cNvPr>
          <p:cNvSpPr>
            <a:spLocks noGrp="1"/>
          </p:cNvSpPr>
          <p:nvPr>
            <p:ph type="dt" sz="half" idx="10"/>
          </p:nvPr>
        </p:nvSpPr>
        <p:spPr/>
        <p:txBody>
          <a:bodyPr/>
          <a:lstStyle/>
          <a:p>
            <a:fld id="{622E1FD5-9549-48E3-B489-8564C0BD3023}" type="datetime1">
              <a:rPr lang="en-IN" smtClean="0"/>
              <a:t>09-04-2021</a:t>
            </a:fld>
            <a:endParaRPr lang="en-IN"/>
          </a:p>
        </p:txBody>
      </p:sp>
      <p:sp>
        <p:nvSpPr>
          <p:cNvPr id="6" name="Footer Placeholder 5">
            <a:extLst>
              <a:ext uri="{FF2B5EF4-FFF2-40B4-BE49-F238E27FC236}">
                <a16:creationId xmlns:a16="http://schemas.microsoft.com/office/drawing/2014/main" id="{B69B77AA-9B0B-42FB-90B1-EFB36B1050AB}"/>
              </a:ext>
            </a:extLst>
          </p:cNvPr>
          <p:cNvSpPr>
            <a:spLocks noGrp="1"/>
          </p:cNvSpPr>
          <p:nvPr>
            <p:ph type="ftr" sz="quarter" idx="11"/>
          </p:nvPr>
        </p:nvSpPr>
        <p:spPr/>
        <p:txBody>
          <a:bodyPr/>
          <a:lstStyle/>
          <a:p>
            <a:r>
              <a:rPr lang="en-US"/>
              <a:t>SCSA1403 DAA-Unit III</a:t>
            </a:r>
            <a:endParaRPr lang="en-IN"/>
          </a:p>
        </p:txBody>
      </p:sp>
      <p:sp>
        <p:nvSpPr>
          <p:cNvPr id="7" name="Slide Number Placeholder 6">
            <a:extLst>
              <a:ext uri="{FF2B5EF4-FFF2-40B4-BE49-F238E27FC236}">
                <a16:creationId xmlns:a16="http://schemas.microsoft.com/office/drawing/2014/main" id="{84F638BF-E992-47DA-824F-7264E1F678A2}"/>
              </a:ext>
            </a:extLst>
          </p:cNvPr>
          <p:cNvSpPr>
            <a:spLocks noGrp="1"/>
          </p:cNvSpPr>
          <p:nvPr>
            <p:ph type="sldNum" sz="quarter" idx="12"/>
          </p:nvPr>
        </p:nvSpPr>
        <p:spPr/>
        <p:txBody>
          <a:bodyPr/>
          <a:lstStyle/>
          <a:p>
            <a:fld id="{C47D4F2A-FF3F-4D76-897B-B2071BBC9AF3}" type="slidenum">
              <a:rPr lang="en-IN" smtClean="0"/>
              <a:t>‹#›</a:t>
            </a:fld>
            <a:endParaRPr lang="en-IN"/>
          </a:p>
        </p:txBody>
      </p:sp>
    </p:spTree>
    <p:extLst>
      <p:ext uri="{BB962C8B-B14F-4D97-AF65-F5344CB8AC3E}">
        <p14:creationId xmlns:p14="http://schemas.microsoft.com/office/powerpoint/2010/main" val="360813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3B4F0-CACE-4879-B829-8A8DE283C9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7D7AC3-BD15-458F-9118-ECF83C64D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6178AC-10CD-4007-8A3D-83822FF5E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D25DC7-02AF-4A23-A07A-B8D03D87B883}" type="datetime1">
              <a:rPr lang="en-IN" smtClean="0"/>
              <a:t>09-04-2021</a:t>
            </a:fld>
            <a:endParaRPr lang="en-IN"/>
          </a:p>
        </p:txBody>
      </p:sp>
      <p:sp>
        <p:nvSpPr>
          <p:cNvPr id="5" name="Footer Placeholder 4">
            <a:extLst>
              <a:ext uri="{FF2B5EF4-FFF2-40B4-BE49-F238E27FC236}">
                <a16:creationId xmlns:a16="http://schemas.microsoft.com/office/drawing/2014/main" id="{635BC67C-CFB8-47EB-81DA-660269DFF5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SCSA1403 DAA-Unit III</a:t>
            </a:r>
            <a:endParaRPr lang="en-IN"/>
          </a:p>
        </p:txBody>
      </p:sp>
      <p:sp>
        <p:nvSpPr>
          <p:cNvPr id="6" name="Slide Number Placeholder 5">
            <a:extLst>
              <a:ext uri="{FF2B5EF4-FFF2-40B4-BE49-F238E27FC236}">
                <a16:creationId xmlns:a16="http://schemas.microsoft.com/office/drawing/2014/main" id="{2D1A37FE-0197-41EB-93B0-588867277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D4F2A-FF3F-4D76-897B-B2071BBC9AF3}" type="slidenum">
              <a:rPr lang="en-IN" smtClean="0"/>
              <a:t>‹#›</a:t>
            </a:fld>
            <a:endParaRPr lang="en-IN"/>
          </a:p>
        </p:txBody>
      </p:sp>
    </p:spTree>
    <p:extLst>
      <p:ext uri="{BB962C8B-B14F-4D97-AF65-F5344CB8AC3E}">
        <p14:creationId xmlns:p14="http://schemas.microsoft.com/office/powerpoint/2010/main" val="2919936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97B2D456-5C85-423E-9B00-7831AB95F325}"/>
              </a:ext>
            </a:extLst>
          </p:cNvPr>
          <p:cNvSpPr>
            <a:spLocks/>
          </p:cNvSpPr>
          <p:nvPr/>
        </p:nvSpPr>
        <p:spPr bwMode="auto">
          <a:xfrm>
            <a:off x="954617" y="5002214"/>
            <a:ext cx="5069416"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eaLnBrk="1" hangingPunct="1">
              <a:defRPr/>
            </a:pPr>
            <a:endParaRPr lang="en-US" sz="1800"/>
          </a:p>
        </p:txBody>
      </p:sp>
      <p:sp>
        <p:nvSpPr>
          <p:cNvPr id="1027" name="Freeform 11">
            <a:extLst>
              <a:ext uri="{FF2B5EF4-FFF2-40B4-BE49-F238E27FC236}">
                <a16:creationId xmlns:a16="http://schemas.microsoft.com/office/drawing/2014/main" id="{089E61A8-9AB5-4A82-91E1-F5B26C010AB6}"/>
              </a:ext>
            </a:extLst>
          </p:cNvPr>
          <p:cNvSpPr>
            <a:spLocks/>
          </p:cNvSpPr>
          <p:nvPr/>
        </p:nvSpPr>
        <p:spPr bwMode="auto">
          <a:xfrm>
            <a:off x="-71966" y="5784850"/>
            <a:ext cx="5069417" cy="838200"/>
          </a:xfrm>
          <a:custGeom>
            <a:avLst/>
            <a:gdLst>
              <a:gd name="T0" fmla="*/ 0 w 5760"/>
              <a:gd name="T1" fmla="*/ 0 h 528"/>
              <a:gd name="T2" fmla="*/ 3802063 w 5760"/>
              <a:gd name="T3" fmla="*/ 0 h 528"/>
              <a:gd name="T4" fmla="*/ 3802063 w 5760"/>
              <a:gd name="T5" fmla="*/ 838200 h 528"/>
              <a:gd name="T6" fmla="*/ 31684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817" y="97"/>
                </a:moveTo>
                <a:lnTo>
                  <a:pt x="6408" y="682"/>
                </a:lnTo>
                <a:lnTo>
                  <a:pt x="5232" y="685"/>
                </a:lnTo>
                <a:lnTo>
                  <a:pt x="829" y="101"/>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IN" sz="1800"/>
          </a:p>
        </p:txBody>
      </p:sp>
      <p:sp>
        <p:nvSpPr>
          <p:cNvPr id="14" name="Right Triangle 13">
            <a:extLst>
              <a:ext uri="{FF2B5EF4-FFF2-40B4-BE49-F238E27FC236}">
                <a16:creationId xmlns:a16="http://schemas.microsoft.com/office/drawing/2014/main" id="{0650FDF5-B340-4205-A2A6-8B4C69F3B722}"/>
              </a:ext>
            </a:extLst>
          </p:cNvPr>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cxnSp>
        <p:nvCxnSpPr>
          <p:cNvPr id="15" name="Straight Connector 14">
            <a:extLst>
              <a:ext uri="{FF2B5EF4-FFF2-40B4-BE49-F238E27FC236}">
                <a16:creationId xmlns:a16="http://schemas.microsoft.com/office/drawing/2014/main" id="{4C4AAF3C-EF15-4733-990D-7F675A8BBC92}"/>
              </a:ext>
            </a:extLst>
          </p:cNvPr>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a:extLst>
              <a:ext uri="{FF2B5EF4-FFF2-40B4-BE49-F238E27FC236}">
                <a16:creationId xmlns:a16="http://schemas.microsoft.com/office/drawing/2014/main" id="{E2B108D9-50E6-43AE-A0B8-47B8FF02C808}"/>
              </a:ext>
            </a:extLst>
          </p:cNvPr>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a:extLst>
              <a:ext uri="{FF2B5EF4-FFF2-40B4-BE49-F238E27FC236}">
                <a16:creationId xmlns:a16="http://schemas.microsoft.com/office/drawing/2014/main" id="{53089CB8-54EE-48EF-A856-CF83B80D4F8A}"/>
              </a:ext>
            </a:extLst>
          </p:cNvPr>
          <p:cNvSpPr>
            <a:spLocks noGrp="1"/>
          </p:cNvSpPr>
          <p:nvPr>
            <p:ph type="body" idx="1"/>
          </p:nvPr>
        </p:nvSpPr>
        <p:spPr bwMode="auto">
          <a:xfrm>
            <a:off x="609600" y="1481138"/>
            <a:ext cx="10972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 name="Date Placeholder 9">
            <a:extLst>
              <a:ext uri="{FF2B5EF4-FFF2-40B4-BE49-F238E27FC236}">
                <a16:creationId xmlns:a16="http://schemas.microsoft.com/office/drawing/2014/main" id="{E45BE5B7-130E-4BAE-A59D-3BF92A4D52A4}"/>
              </a:ext>
            </a:extLst>
          </p:cNvPr>
          <p:cNvSpPr>
            <a:spLocks noGrp="1"/>
          </p:cNvSpPr>
          <p:nvPr>
            <p:ph type="dt" sz="half" idx="2"/>
          </p:nvPr>
        </p:nvSpPr>
        <p:spPr>
          <a:xfrm>
            <a:off x="8970433" y="6408739"/>
            <a:ext cx="2559051" cy="365125"/>
          </a:xfrm>
          <a:prstGeom prst="rect">
            <a:avLst/>
          </a:prstGeom>
        </p:spPr>
        <p:txBody>
          <a:bodyPr vert="horz" anchor="b"/>
          <a:lstStyle>
            <a:lvl1pPr algn="l" eaLnBrk="1" latinLnBrk="0" hangingPunct="1">
              <a:defRPr kumimoji="0" sz="1000">
                <a:solidFill>
                  <a:schemeClr val="tx1"/>
                </a:solidFill>
              </a:defRPr>
            </a:lvl1pPr>
            <a:extLst/>
          </a:lstStyle>
          <a:p>
            <a:pPr>
              <a:defRPr/>
            </a:pPr>
            <a:endParaRPr lang="en-US"/>
          </a:p>
        </p:txBody>
      </p:sp>
      <p:sp>
        <p:nvSpPr>
          <p:cNvPr id="22" name="Footer Placeholder 21">
            <a:extLst>
              <a:ext uri="{FF2B5EF4-FFF2-40B4-BE49-F238E27FC236}">
                <a16:creationId xmlns:a16="http://schemas.microsoft.com/office/drawing/2014/main" id="{0AA66BA3-ADE2-43D6-AFB1-252FC8350C22}"/>
              </a:ext>
            </a:extLst>
          </p:cNvPr>
          <p:cNvSpPr>
            <a:spLocks noGrp="1"/>
          </p:cNvSpPr>
          <p:nvPr>
            <p:ph type="ftr" sz="quarter" idx="3"/>
          </p:nvPr>
        </p:nvSpPr>
        <p:spPr>
          <a:xfrm>
            <a:off x="5839884" y="6408739"/>
            <a:ext cx="3134783" cy="365125"/>
          </a:xfrm>
          <a:prstGeom prst="rect">
            <a:avLst/>
          </a:prstGeom>
        </p:spPr>
        <p:txBody>
          <a:bodyPr vert="horz" anchor="b"/>
          <a:lstStyle>
            <a:lvl1pPr algn="r" eaLnBrk="1" latinLnBrk="0" hangingPunct="1">
              <a:defRPr kumimoji="0" sz="1000">
                <a:solidFill>
                  <a:schemeClr val="tx1"/>
                </a:solidFill>
              </a:defRPr>
            </a:lvl1pPr>
            <a:extLst/>
          </a:lstStyle>
          <a:p>
            <a:pPr>
              <a:defRPr/>
            </a:pPr>
            <a:endParaRPr lang="en-US"/>
          </a:p>
        </p:txBody>
      </p:sp>
      <p:sp>
        <p:nvSpPr>
          <p:cNvPr id="18" name="Slide Number Placeholder 17">
            <a:extLst>
              <a:ext uri="{FF2B5EF4-FFF2-40B4-BE49-F238E27FC236}">
                <a16:creationId xmlns:a16="http://schemas.microsoft.com/office/drawing/2014/main" id="{F645F89A-8AD0-4F52-8FAF-4BC3791903D8}"/>
              </a:ext>
            </a:extLst>
          </p:cNvPr>
          <p:cNvSpPr>
            <a:spLocks noGrp="1"/>
          </p:cNvSpPr>
          <p:nvPr>
            <p:ph type="sldNum" sz="quarter" idx="4"/>
          </p:nvPr>
        </p:nvSpPr>
        <p:spPr>
          <a:xfrm>
            <a:off x="11529484" y="6408739"/>
            <a:ext cx="488949" cy="3651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smtClean="0"/>
            </a:lvl1pPr>
          </a:lstStyle>
          <a:p>
            <a:pPr>
              <a:defRPr/>
            </a:pPr>
            <a:fld id="{86C2E426-FE4B-4046-AD5D-76D561370D53}" type="slidenum">
              <a:rPr lang="en-US" altLang="en-US"/>
              <a:pPr>
                <a:defRPr/>
              </a:pPr>
              <a:t>‹#›</a:t>
            </a:fld>
            <a:endParaRPr lang="en-US" altLang="en-US"/>
          </a:p>
        </p:txBody>
      </p:sp>
    </p:spTree>
    <p:extLst>
      <p:ext uri="{BB962C8B-B14F-4D97-AF65-F5344CB8AC3E}">
        <p14:creationId xmlns:p14="http://schemas.microsoft.com/office/powerpoint/2010/main" val="24411141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anose="05020102010507070707"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anose="05020102010507070707"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9BE2-8210-4D49-9381-A88CEE440033}"/>
              </a:ext>
            </a:extLst>
          </p:cNvPr>
          <p:cNvSpPr>
            <a:spLocks noGrp="1"/>
          </p:cNvSpPr>
          <p:nvPr>
            <p:ph type="ctrTitle"/>
          </p:nvPr>
        </p:nvSpPr>
        <p:spPr>
          <a:xfrm>
            <a:off x="1524000" y="3708262"/>
            <a:ext cx="9144000" cy="2387600"/>
          </a:xfrm>
        </p:spPr>
        <p:txBody>
          <a:bodyPr>
            <a:noAutofit/>
          </a:bodyPr>
          <a:lstStyle/>
          <a:p>
            <a:pPr algn="ctr"/>
            <a:br>
              <a:rPr lang="en-IN" sz="4400" b="1" dirty="0"/>
            </a:br>
            <a:br>
              <a:rPr lang="en-IN" sz="4400" b="1" dirty="0"/>
            </a:br>
            <a:br>
              <a:rPr lang="en-IN" sz="4400" b="1" dirty="0"/>
            </a:br>
            <a:br>
              <a:rPr lang="en-IN" sz="4400" b="1" dirty="0"/>
            </a:br>
            <a:br>
              <a:rPr lang="en-IN" sz="4400" b="1" dirty="0"/>
            </a:br>
            <a:r>
              <a:rPr lang="en-IN" sz="4400" b="1" dirty="0"/>
              <a:t>Subject Code: SCSA1403 </a:t>
            </a:r>
            <a:br>
              <a:rPr lang="en-IN" sz="4400" b="1" dirty="0"/>
            </a:br>
            <a:r>
              <a:rPr lang="en-IN" sz="4400" b="1" dirty="0"/>
              <a:t>Subject Name: Design and Analysis of Algorithms</a:t>
            </a:r>
            <a:br>
              <a:rPr lang="en-IN" sz="4400" b="1" dirty="0"/>
            </a:br>
            <a:r>
              <a:rPr lang="en-IN" sz="4400" b="1" dirty="0"/>
              <a:t>UNIT III</a:t>
            </a:r>
            <a:br>
              <a:rPr lang="en-IN" sz="4400" b="1" dirty="0"/>
            </a:br>
            <a:br>
              <a:rPr lang="en-IN" sz="4400" dirty="0"/>
            </a:br>
            <a:r>
              <a:rPr lang="en-IN" sz="4400" b="1" dirty="0"/>
              <a:t>Faculty Name: </a:t>
            </a:r>
            <a:r>
              <a:rPr lang="en-IN" sz="4400" b="1" dirty="0" err="1"/>
              <a:t>Dr.</a:t>
            </a:r>
            <a:r>
              <a:rPr lang="en-IN" sz="4400" b="1" dirty="0"/>
              <a:t> P. AJITHA</a:t>
            </a:r>
            <a:br>
              <a:rPr lang="en-IN" sz="4400" b="1" dirty="0"/>
            </a:br>
            <a:endParaRPr lang="en-IN" sz="4400" dirty="0"/>
          </a:p>
        </p:txBody>
      </p:sp>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sp>
        <p:nvSpPr>
          <p:cNvPr id="4" name="Date Placeholder 3">
            <a:extLst>
              <a:ext uri="{FF2B5EF4-FFF2-40B4-BE49-F238E27FC236}">
                <a16:creationId xmlns:a16="http://schemas.microsoft.com/office/drawing/2014/main" id="{DE4603CB-2C8A-48BB-B566-2FDCE3BC894E}"/>
              </a:ext>
            </a:extLst>
          </p:cNvPr>
          <p:cNvSpPr>
            <a:spLocks noGrp="1"/>
          </p:cNvSpPr>
          <p:nvPr>
            <p:ph type="dt" sz="half" idx="10"/>
          </p:nvPr>
        </p:nvSpPr>
        <p:spPr/>
        <p:txBody>
          <a:bodyPr/>
          <a:lstStyle/>
          <a:p>
            <a:fld id="{6CBABCA6-494A-4D17-B87F-1A34DECC40D6}" type="datetime1">
              <a:rPr lang="en-IN" smtClean="0"/>
              <a:t>09-04-2021</a:t>
            </a:fld>
            <a:endParaRPr lang="en-IN"/>
          </a:p>
        </p:txBody>
      </p:sp>
      <p:sp>
        <p:nvSpPr>
          <p:cNvPr id="5" name="Footer Placeholder 4">
            <a:extLst>
              <a:ext uri="{FF2B5EF4-FFF2-40B4-BE49-F238E27FC236}">
                <a16:creationId xmlns:a16="http://schemas.microsoft.com/office/drawing/2014/main" id="{0BF6E1E4-C863-41F8-BE7C-A93E81107932}"/>
              </a:ext>
            </a:extLst>
          </p:cNvPr>
          <p:cNvSpPr>
            <a:spLocks noGrp="1"/>
          </p:cNvSpPr>
          <p:nvPr>
            <p:ph type="ftr" sz="quarter" idx="11"/>
          </p:nvPr>
        </p:nvSpPr>
        <p:spPr/>
        <p:txBody>
          <a:bodyPr/>
          <a:lstStyle/>
          <a:p>
            <a:r>
              <a:rPr lang="en-US"/>
              <a:t>SCSA1403 DAA-Unit III</a:t>
            </a:r>
            <a:endParaRPr lang="en-IN" dirty="0"/>
          </a:p>
        </p:txBody>
      </p:sp>
      <p:sp>
        <p:nvSpPr>
          <p:cNvPr id="6" name="Slide Number Placeholder 5">
            <a:extLst>
              <a:ext uri="{FF2B5EF4-FFF2-40B4-BE49-F238E27FC236}">
                <a16:creationId xmlns:a16="http://schemas.microsoft.com/office/drawing/2014/main" id="{90DA9A70-C579-4621-AEF8-5693B168D4F8}"/>
              </a:ext>
            </a:extLst>
          </p:cNvPr>
          <p:cNvSpPr>
            <a:spLocks noGrp="1"/>
          </p:cNvSpPr>
          <p:nvPr>
            <p:ph type="sldNum" sz="quarter" idx="12"/>
          </p:nvPr>
        </p:nvSpPr>
        <p:spPr/>
        <p:txBody>
          <a:bodyPr/>
          <a:lstStyle/>
          <a:p>
            <a:fld id="{C47D4F2A-FF3F-4D76-897B-B2071BBC9AF3}" type="slidenum">
              <a:rPr lang="en-IN" smtClean="0"/>
              <a:t>1</a:t>
            </a:fld>
            <a:endParaRPr lang="en-IN"/>
          </a:p>
        </p:txBody>
      </p:sp>
    </p:spTree>
    <p:extLst>
      <p:ext uri="{BB962C8B-B14F-4D97-AF65-F5344CB8AC3E}">
        <p14:creationId xmlns:p14="http://schemas.microsoft.com/office/powerpoint/2010/main" val="2804940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390465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BRUTE FORCE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a:lnSpc>
                <a:spcPct val="120000"/>
              </a:lnSpc>
              <a:spcAft>
                <a:spcPts val="800"/>
              </a:spcAft>
            </a:pPr>
            <a:r>
              <a:rPr lang="en-IN" sz="2000" b="1" dirty="0">
                <a:effectLst/>
                <a:ea typeface="Calibri" panose="020F0502020204030204" pitchFamily="34" charset="0"/>
                <a:cs typeface="Times New Roman" panose="02020603050405020304" pitchFamily="18" charset="0"/>
              </a:rPr>
              <a:t>Example 1:</a:t>
            </a:r>
            <a:endParaRPr lang="en-IN" sz="2000" dirty="0">
              <a:effectLst/>
              <a:ea typeface="Calibri" panose="020F0502020204030204" pitchFamily="34" charset="0"/>
              <a:cs typeface="Times New Roman" panose="02020603050405020304" pitchFamily="18" charset="0"/>
            </a:endParaRPr>
          </a:p>
          <a:p>
            <a:pPr algn="just">
              <a:lnSpc>
                <a:spcPct val="120000"/>
              </a:lnSpc>
              <a:spcAft>
                <a:spcPts val="800"/>
              </a:spcAft>
            </a:pPr>
            <a:r>
              <a:rPr lang="en-IN" sz="2000" b="1" dirty="0">
                <a:effectLst/>
                <a:ea typeface="Calibri" panose="020F0502020204030204" pitchFamily="34" charset="0"/>
                <a:cs typeface="Times New Roman" panose="02020603050405020304" pitchFamily="18" charset="0"/>
              </a:rPr>
              <a:t>	</a:t>
            </a:r>
            <a:r>
              <a:rPr lang="en-IN" sz="2000" dirty="0">
                <a:effectLst/>
                <a:ea typeface="Calibri" panose="020F0502020204030204" pitchFamily="34" charset="0"/>
                <a:cs typeface="Times New Roman" panose="02020603050405020304" pitchFamily="18" charset="0"/>
              </a:rPr>
              <a:t>Computing a</a:t>
            </a:r>
            <a:r>
              <a:rPr lang="en-IN" sz="2000" baseline="30000" dirty="0">
                <a:effectLst/>
                <a:ea typeface="Calibri" panose="020F0502020204030204" pitchFamily="34" charset="0"/>
                <a:cs typeface="Times New Roman" panose="02020603050405020304" pitchFamily="18" charset="0"/>
              </a:rPr>
              <a:t>n</a:t>
            </a:r>
            <a:r>
              <a:rPr lang="en-IN" sz="2000" dirty="0">
                <a:effectLst/>
                <a:ea typeface="Calibri" panose="020F0502020204030204" pitchFamily="34" charset="0"/>
                <a:cs typeface="Times New Roman" panose="02020603050405020304" pitchFamily="18" charset="0"/>
              </a:rPr>
              <a:t> (a &gt; 0, n a nonnegative integer) based on the definition of 	exponentiation</a:t>
            </a:r>
          </a:p>
          <a:p>
            <a:pPr algn="ctr">
              <a:lnSpc>
                <a:spcPct val="120000"/>
              </a:lnSpc>
              <a:spcAft>
                <a:spcPts val="800"/>
              </a:spcAft>
            </a:pPr>
            <a:r>
              <a:rPr lang="en-IN" sz="2000" b="1" dirty="0">
                <a:effectLst/>
                <a:ea typeface="Calibri" panose="020F0502020204030204" pitchFamily="34" charset="0"/>
                <a:cs typeface="Times New Roman" panose="02020603050405020304" pitchFamily="18" charset="0"/>
              </a:rPr>
              <a:t>a</a:t>
            </a:r>
            <a:r>
              <a:rPr lang="en-IN" sz="2000" b="1" baseline="30000" dirty="0">
                <a:effectLst/>
                <a:ea typeface="Calibri" panose="020F0502020204030204" pitchFamily="34" charset="0"/>
                <a:cs typeface="Times New Roman" panose="02020603050405020304" pitchFamily="18" charset="0"/>
              </a:rPr>
              <a:t>n =</a:t>
            </a:r>
            <a:r>
              <a:rPr lang="en-IN" sz="2000" b="1" dirty="0">
                <a:effectLst/>
                <a:ea typeface="Calibri" panose="020F0502020204030204" pitchFamily="34" charset="0"/>
                <a:cs typeface="Times New Roman" panose="02020603050405020304" pitchFamily="18" charset="0"/>
              </a:rPr>
              <a:t> a * a * a*.....*a</a:t>
            </a:r>
            <a:endParaRPr lang="en-IN" sz="2000" dirty="0">
              <a:effectLst/>
              <a:ea typeface="Calibri" panose="020F0502020204030204" pitchFamily="34" charset="0"/>
              <a:cs typeface="Times New Roman" panose="02020603050405020304" pitchFamily="18" charset="0"/>
            </a:endParaRPr>
          </a:p>
          <a:p>
            <a:pPr algn="just">
              <a:lnSpc>
                <a:spcPct val="120000"/>
              </a:lnSpc>
              <a:spcAft>
                <a:spcPts val="800"/>
              </a:spcAft>
            </a:pPr>
            <a:r>
              <a:rPr lang="en-IN" sz="2000" dirty="0">
                <a:effectLst/>
                <a:ea typeface="Calibri" panose="020F0502020204030204" pitchFamily="34" charset="0"/>
                <a:cs typeface="Times New Roman" panose="02020603050405020304" pitchFamily="18" charset="0"/>
              </a:rPr>
              <a:t>	The brute force algorithm requires </a:t>
            </a:r>
            <a:r>
              <a:rPr lang="en-IN" sz="2000" b="1" dirty="0">
                <a:effectLst/>
                <a:ea typeface="Calibri" panose="020F0502020204030204" pitchFamily="34" charset="0"/>
                <a:cs typeface="Times New Roman" panose="02020603050405020304" pitchFamily="18" charset="0"/>
              </a:rPr>
              <a:t>n-1</a:t>
            </a:r>
            <a:r>
              <a:rPr lang="en-IN" sz="2000" dirty="0">
                <a:effectLst/>
                <a:ea typeface="Calibri" panose="020F0502020204030204" pitchFamily="34" charset="0"/>
                <a:cs typeface="Times New Roman" panose="02020603050405020304" pitchFamily="18" charset="0"/>
              </a:rPr>
              <a:t> multiplications.</a:t>
            </a:r>
          </a:p>
          <a:p>
            <a:pPr algn="just">
              <a:lnSpc>
                <a:spcPct val="120000"/>
              </a:lnSpc>
              <a:spcAft>
                <a:spcPts val="800"/>
              </a:spcAft>
            </a:pPr>
            <a:r>
              <a:rPr lang="en-IN" sz="2000" dirty="0">
                <a:effectLst/>
                <a:ea typeface="Calibri" panose="020F0502020204030204" pitchFamily="34" charset="0"/>
                <a:cs typeface="Times New Roman" panose="02020603050405020304" pitchFamily="18" charset="0"/>
              </a:rPr>
              <a:t>	The recursive algorithm for the same problem, based on the observation that</a:t>
            </a:r>
          </a:p>
          <a:p>
            <a:pPr algn="just">
              <a:lnSpc>
                <a:spcPct val="120000"/>
              </a:lnSpc>
              <a:spcAft>
                <a:spcPts val="800"/>
              </a:spcAft>
            </a:pPr>
            <a:r>
              <a:rPr lang="en-IN" sz="2000" dirty="0">
                <a:ea typeface="Calibri" panose="020F0502020204030204" pitchFamily="34" charset="0"/>
                <a:cs typeface="Times New Roman" panose="02020603050405020304" pitchFamily="18" charset="0"/>
              </a:rPr>
              <a:t>				</a:t>
            </a:r>
            <a:r>
              <a:rPr lang="en-IN" sz="2000" dirty="0">
                <a:effectLst/>
                <a:ea typeface="Calibri" panose="020F0502020204030204" pitchFamily="34" charset="0"/>
                <a:cs typeface="Times New Roman" panose="02020603050405020304" pitchFamily="18" charset="0"/>
              </a:rPr>
              <a:t> a</a:t>
            </a:r>
            <a:r>
              <a:rPr lang="en-IN" sz="2000" baseline="30000" dirty="0">
                <a:effectLst/>
                <a:ea typeface="Calibri" panose="020F0502020204030204" pitchFamily="34" charset="0"/>
                <a:cs typeface="Times New Roman" panose="02020603050405020304" pitchFamily="18" charset="0"/>
              </a:rPr>
              <a:t>n</a:t>
            </a:r>
            <a:r>
              <a:rPr lang="en-IN" sz="2000" dirty="0">
                <a:effectLst/>
                <a:ea typeface="Calibri" panose="020F0502020204030204" pitchFamily="34" charset="0"/>
                <a:cs typeface="Times New Roman" panose="02020603050405020304" pitchFamily="18" charset="0"/>
              </a:rPr>
              <a:t> =a</a:t>
            </a:r>
            <a:r>
              <a:rPr lang="en-IN" sz="2000" baseline="30000" dirty="0">
                <a:effectLst/>
                <a:ea typeface="Calibri" panose="020F0502020204030204" pitchFamily="34" charset="0"/>
                <a:cs typeface="Times New Roman" panose="02020603050405020304" pitchFamily="18" charset="0"/>
              </a:rPr>
              <a:t>n/2 </a:t>
            </a:r>
            <a:r>
              <a:rPr lang="en-IN" sz="2000" dirty="0">
                <a:effectLst/>
                <a:ea typeface="Calibri" panose="020F0502020204030204" pitchFamily="34" charset="0"/>
                <a:cs typeface="Times New Roman" panose="02020603050405020304" pitchFamily="18" charset="0"/>
              </a:rPr>
              <a:t>* a</a:t>
            </a:r>
            <a:r>
              <a:rPr lang="en-IN" sz="2000" baseline="30000" dirty="0">
                <a:effectLst/>
                <a:ea typeface="Calibri" panose="020F0502020204030204" pitchFamily="34" charset="0"/>
                <a:cs typeface="Times New Roman" panose="02020603050405020304" pitchFamily="18" charset="0"/>
              </a:rPr>
              <a:t>n/2</a:t>
            </a:r>
            <a:r>
              <a:rPr lang="en-IN" sz="2000" dirty="0">
                <a:effectLst/>
                <a:ea typeface="Calibri" panose="020F0502020204030204" pitchFamily="34" charset="0"/>
                <a:cs typeface="Times New Roman" panose="02020603050405020304" pitchFamily="18" charset="0"/>
              </a:rPr>
              <a:t> requires </a:t>
            </a:r>
            <a:r>
              <a:rPr lang="el-GR" sz="2000" b="1" dirty="0">
                <a:effectLst/>
                <a:ea typeface="Calibri" panose="020F0502020204030204" pitchFamily="34" charset="0"/>
                <a:cs typeface="Times New Roman" panose="02020603050405020304" pitchFamily="18" charset="0"/>
              </a:rPr>
              <a:t>Θ </a:t>
            </a:r>
            <a:r>
              <a:rPr lang="en-IN" sz="2000" b="1" dirty="0">
                <a:effectLst/>
                <a:ea typeface="Calibri" panose="020F0502020204030204" pitchFamily="34" charset="0"/>
                <a:cs typeface="Times New Roman" panose="02020603050405020304" pitchFamily="18" charset="0"/>
              </a:rPr>
              <a:t>(log (n))</a:t>
            </a:r>
            <a:r>
              <a:rPr lang="en-IN" sz="2000" dirty="0">
                <a:effectLst/>
                <a:ea typeface="Calibri" panose="020F0502020204030204" pitchFamily="34" charset="0"/>
                <a:cs typeface="Times New Roman" panose="02020603050405020304" pitchFamily="18" charset="0"/>
              </a:rPr>
              <a:t> operations.</a:t>
            </a: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8A21CA9-921B-4A61-A17B-905AA0C21940}"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4062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478619"/>
            <a:ext cx="10068972" cy="4633513"/>
          </a:xfrm>
          <a:prstGeom prst="rect">
            <a:avLst/>
          </a:prstGeom>
          <a:noFill/>
        </p:spPr>
        <p:txBody>
          <a:bodyPr wrap="square" rtlCol="0">
            <a:spAutoFit/>
          </a:bodyPr>
          <a:lstStyle/>
          <a:p>
            <a:pPr algn="just">
              <a:defRPr/>
            </a:pPr>
            <a:r>
              <a:rPr lang="en-IN" sz="2400" b="1" u="sng" dirty="0">
                <a:solidFill>
                  <a:srgbClr val="0070C0"/>
                </a:solidFill>
                <a:latin typeface="Calibri" panose="020F0502020204030204"/>
              </a:rPr>
              <a:t>Travelling Salesman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800100" lvl="1" indent="-342900">
              <a:buFont typeface="Wingdings" panose="05000000000000000000" pitchFamily="2" charset="2"/>
              <a:buChar char="Ø"/>
            </a:pPr>
            <a:r>
              <a:rPr lang="en-IN" sz="1800" dirty="0">
                <a:effectLst/>
                <a:latin typeface="Arial" panose="020B0604020202020204" pitchFamily="34" charset="0"/>
                <a:ea typeface="Calibri" panose="020F0502020204030204" pitchFamily="34" charset="0"/>
              </a:rPr>
              <a:t>A complete graph K</a:t>
            </a:r>
            <a:r>
              <a:rPr lang="en-IN" sz="1800" baseline="-25000" dirty="0">
                <a:effectLst/>
                <a:latin typeface="Arial" panose="020B0604020202020204" pitchFamily="34" charset="0"/>
                <a:ea typeface="Calibri" panose="020F0502020204030204" pitchFamily="34" charset="0"/>
              </a:rPr>
              <a:t>N</a:t>
            </a:r>
            <a:r>
              <a:rPr lang="en-IN" sz="1800" dirty="0">
                <a:effectLst/>
                <a:latin typeface="Arial" panose="020B0604020202020204" pitchFamily="34" charset="0"/>
                <a:ea typeface="Calibri" panose="020F0502020204030204" pitchFamily="34" charset="0"/>
              </a:rPr>
              <a:t> is a graph with N vertices and an edge between every two vertices. </a:t>
            </a:r>
          </a:p>
          <a:p>
            <a:pPr marL="800100" lvl="1" indent="-342900">
              <a:buFont typeface="Wingdings" panose="05000000000000000000" pitchFamily="2" charset="2"/>
              <a:buChar char="Ø"/>
            </a:pPr>
            <a:r>
              <a:rPr lang="en-US" sz="1800" dirty="0">
                <a:effectLst/>
                <a:latin typeface="Arial" panose="020B0604020202020204" pitchFamily="34" charset="0"/>
                <a:ea typeface="Calibri" panose="020F0502020204030204" pitchFamily="34" charset="0"/>
                <a:cs typeface="Times New Roman" panose="02020603050405020304" pitchFamily="18" charset="0"/>
              </a:rPr>
              <a:t>A weighted graph is a graph in which each edge is assigned a weight (representing the time</a:t>
            </a:r>
            <a:r>
              <a:rPr lang="en-IN" sz="1800" dirty="0">
                <a:effectLst/>
                <a:latin typeface="Arial" panose="020B0604020202020204" pitchFamily="34" charset="0"/>
                <a:ea typeface="Calibri" panose="020F0502020204030204" pitchFamily="34" charset="0"/>
                <a:cs typeface="Times New Roman" panose="02020603050405020304" pitchFamily="18" charset="0"/>
              </a:rPr>
              <a:t>, distance, or cost of traversing that 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Example: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Given </a:t>
            </a:r>
            <a:r>
              <a:rPr lang="en-US" sz="1800" i="1" dirty="0">
                <a:effectLst/>
                <a:latin typeface="Arial" panose="020B0604020202020204" pitchFamily="34" charset="0"/>
                <a:ea typeface="Calibri" panose="020F0502020204030204" pitchFamily="34" charset="0"/>
                <a:cs typeface="Times New Roman" panose="02020603050405020304" pitchFamily="18" charset="0"/>
              </a:rPr>
              <a:t>n</a:t>
            </a:r>
            <a:r>
              <a:rPr lang="en-US" sz="1800" dirty="0">
                <a:effectLst/>
                <a:latin typeface="Arial" panose="020B0604020202020204" pitchFamily="34" charset="0"/>
                <a:ea typeface="Calibri" panose="020F0502020204030204" pitchFamily="34" charset="0"/>
                <a:cs typeface="Times New Roman" panose="02020603050405020304" pitchFamily="18" charset="0"/>
              </a:rPr>
              <a:t> cities with known distances between each pair, find the shortest tour that passes through all the cities exactly once before returning to the starting city.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To solve TSP using Brute-force method we can use the following steps: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Step 1. Calculate the total number of tours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Step 2. Draw and list all the possible tours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Step 3. Calculate the distance of each tour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Step 4. Choose the shortest tour, this is the optimal solution</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EE188C-17B0-4788-8D9D-EA05D84BD6B0}"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7844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762978"/>
            <a:ext cx="10068972" cy="83099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Travelling Salesman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1F99129-FA55-4646-905E-3D9F85FB00D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CFC65746-B077-430E-89AD-F54DBA9A7476}"/>
              </a:ext>
            </a:extLst>
          </p:cNvPr>
          <p:cNvPicPr>
            <a:picLocks noChangeAspect="1"/>
          </p:cNvPicPr>
          <p:nvPr/>
        </p:nvPicPr>
        <p:blipFill>
          <a:blip r:embed="rId2"/>
          <a:stretch>
            <a:fillRect/>
          </a:stretch>
        </p:blipFill>
        <p:spPr>
          <a:xfrm>
            <a:off x="1233548" y="2757427"/>
            <a:ext cx="2581154" cy="2448046"/>
          </a:xfrm>
          <a:prstGeom prst="rect">
            <a:avLst/>
          </a:prstGeom>
        </p:spPr>
      </p:pic>
      <p:sp>
        <p:nvSpPr>
          <p:cNvPr id="12" name="TextBox 11">
            <a:extLst>
              <a:ext uri="{FF2B5EF4-FFF2-40B4-BE49-F238E27FC236}">
                <a16:creationId xmlns:a16="http://schemas.microsoft.com/office/drawing/2014/main" id="{AF848B41-78D3-4A7A-A257-A533BED797BA}"/>
              </a:ext>
            </a:extLst>
          </p:cNvPr>
          <p:cNvSpPr txBox="1"/>
          <p:nvPr/>
        </p:nvSpPr>
        <p:spPr>
          <a:xfrm>
            <a:off x="4811172" y="2593975"/>
            <a:ext cx="6096000" cy="2862322"/>
          </a:xfrm>
          <a:prstGeom prst="rect">
            <a:avLst/>
          </a:prstGeom>
          <a:noFill/>
        </p:spPr>
        <p:txBody>
          <a:bodyPr wrap="square">
            <a:spAutoFit/>
          </a:bodyPr>
          <a:lstStyle/>
          <a:p>
            <a:r>
              <a:rPr lang="en-IN" dirty="0"/>
              <a:t>Solution to TSP by Exhaustive approach</a:t>
            </a:r>
          </a:p>
          <a:p>
            <a:endParaRPr lang="en-IN" dirty="0"/>
          </a:p>
          <a:p>
            <a:r>
              <a:rPr lang="en-IN" dirty="0"/>
              <a:t>Tour		         Cost                   </a:t>
            </a:r>
          </a:p>
          <a:p>
            <a:r>
              <a:rPr lang="en-IN" dirty="0" err="1"/>
              <a:t>a→b→c→d→a</a:t>
            </a:r>
            <a:r>
              <a:rPr lang="en-IN" dirty="0"/>
              <a:t>        2+3+7+5 = 17</a:t>
            </a:r>
          </a:p>
          <a:p>
            <a:r>
              <a:rPr lang="en-IN" dirty="0" err="1"/>
              <a:t>a→b→d→c→a</a:t>
            </a:r>
            <a:r>
              <a:rPr lang="en-IN" dirty="0"/>
              <a:t>        2+4+7+8 = 21</a:t>
            </a:r>
          </a:p>
          <a:p>
            <a:r>
              <a:rPr lang="en-IN" dirty="0" err="1"/>
              <a:t>a→c→b→d→a</a:t>
            </a:r>
            <a:r>
              <a:rPr lang="en-IN" dirty="0"/>
              <a:t>        8+3+4+5 = 20</a:t>
            </a:r>
          </a:p>
          <a:p>
            <a:r>
              <a:rPr lang="en-IN" dirty="0" err="1"/>
              <a:t>a→c→d→b→a</a:t>
            </a:r>
            <a:r>
              <a:rPr lang="en-IN" dirty="0"/>
              <a:t>        8+7+4+2 = 21</a:t>
            </a:r>
          </a:p>
          <a:p>
            <a:r>
              <a:rPr lang="en-IN" dirty="0" err="1"/>
              <a:t>a→d→b→c→a</a:t>
            </a:r>
            <a:r>
              <a:rPr lang="en-IN" dirty="0"/>
              <a:t>        5+4+3+8 = 20</a:t>
            </a:r>
          </a:p>
          <a:p>
            <a:r>
              <a:rPr lang="en-IN" dirty="0" err="1"/>
              <a:t>a→d→c→b→a</a:t>
            </a:r>
            <a:r>
              <a:rPr lang="en-IN" dirty="0"/>
              <a:t>        5+7+3+2 = 17</a:t>
            </a:r>
          </a:p>
          <a:p>
            <a:r>
              <a:rPr lang="en-IN" dirty="0"/>
              <a:t>Efficiency: </a:t>
            </a:r>
            <a:r>
              <a:rPr lang="el-GR" dirty="0"/>
              <a:t>Θ((</a:t>
            </a:r>
            <a:r>
              <a:rPr lang="en-IN" dirty="0"/>
              <a:t>n-1)!)</a:t>
            </a:r>
          </a:p>
        </p:txBody>
      </p:sp>
    </p:spTree>
    <p:extLst>
      <p:ext uri="{BB962C8B-B14F-4D97-AF65-F5344CB8AC3E}">
        <p14:creationId xmlns:p14="http://schemas.microsoft.com/office/powerpoint/2010/main" val="2792502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4031873"/>
          </a:xfrm>
          <a:prstGeom prst="rect">
            <a:avLst/>
          </a:prstGeom>
          <a:noFill/>
        </p:spPr>
        <p:txBody>
          <a:bodyPr wrap="square" rtlCol="0">
            <a:spAutoFit/>
          </a:bodyPr>
          <a:lstStyle/>
          <a:p>
            <a:pPr algn="just">
              <a:defRPr/>
            </a:pPr>
            <a:r>
              <a:rPr lang="en-US" sz="2400" b="1" u="sng" dirty="0">
                <a:solidFill>
                  <a:srgbClr val="0070C0"/>
                </a:solidFill>
                <a:latin typeface="Calibri" panose="020F0502020204030204"/>
              </a:rPr>
              <a:t>Knapsack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800100" lvl="1" indent="-342900">
              <a:buFont typeface="Wingdings" panose="05000000000000000000" pitchFamily="2" charset="2"/>
              <a:buChar char="Ø"/>
            </a:pPr>
            <a:r>
              <a:rPr lang="en-US" sz="2000" dirty="0">
                <a:solidFill>
                  <a:srgbClr val="000000"/>
                </a:solidFill>
                <a:effectLst/>
              </a:rPr>
              <a:t>Given some items, pack the knapsack to get the maximum total value. Each item has some weight and some value. Total weight that we can carry is no more than some fixed number W. So we must consider weights of items as well as their values.</a:t>
            </a:r>
          </a:p>
          <a:p>
            <a:pPr marL="800100" lvl="1" indent="-342900">
              <a:buFont typeface="Wingdings" panose="05000000000000000000" pitchFamily="2" charset="2"/>
              <a:buChar char="Ø"/>
            </a:pPr>
            <a:r>
              <a:rPr lang="en-US" sz="2000" dirty="0">
                <a:solidFill>
                  <a:srgbClr val="000000"/>
                </a:solidFill>
                <a:effectLst/>
              </a:rPr>
              <a:t>There are two versions of the problem:</a:t>
            </a:r>
          </a:p>
          <a:p>
            <a:pPr lvl="1"/>
            <a:r>
              <a:rPr lang="en-US" sz="2000" dirty="0">
                <a:solidFill>
                  <a:srgbClr val="000000"/>
                </a:solidFill>
                <a:effectLst/>
              </a:rPr>
              <a:t>		1.  “0-1 knapsack problem”. Items are indivisible; you either take an item or not. </a:t>
            </a:r>
          </a:p>
          <a:p>
            <a:pPr lvl="1"/>
            <a:r>
              <a:rPr lang="en-US" sz="2000" dirty="0">
                <a:solidFill>
                  <a:srgbClr val="000000"/>
                </a:solidFill>
                <a:effectLst/>
              </a:rPr>
              <a:t>		2.  “Fractional knapsack problem”. Items are divisible: you can take any fraction of an item </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A043B38-0671-4CFC-9F33-69B0137763D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6388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526297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Knapsack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R="0" lvl="1"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0-1	Knapsack Problem</a:t>
            </a:r>
          </a:p>
          <a:p>
            <a:pPr marR="0" lvl="1"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1.	Given a knapsack with maximum capacity W, and a set S consisting of n items</a:t>
            </a:r>
          </a:p>
          <a:p>
            <a:pPr marR="0" lvl="1"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2.	Each item </a:t>
            </a:r>
            <a:r>
              <a:rPr kumimoji="0" lang="en-US" sz="2000" b="0" i="0" u="none" strike="noStrike" kern="1200" cap="none" spc="0" normalizeH="0" baseline="0" noProof="0" dirty="0" err="1">
                <a:ln>
                  <a:noFill/>
                </a:ln>
                <a:solidFill>
                  <a:srgbClr val="000000"/>
                </a:solidFill>
                <a:effectLst/>
                <a:uLnTx/>
                <a:uFillTx/>
                <a:latin typeface="Calibri" panose="020F0502020204030204"/>
                <a:ea typeface="+mn-ea"/>
                <a:cs typeface="+mn-cs"/>
              </a:rPr>
              <a:t>i</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has some weight </a:t>
            </a:r>
            <a:r>
              <a:rPr kumimoji="0" lang="en-US" sz="2000" b="0" i="0" u="none" strike="noStrike" kern="1200" cap="none" spc="0" normalizeH="0" baseline="0" noProof="0" dirty="0" err="1">
                <a:ln>
                  <a:noFill/>
                </a:ln>
                <a:solidFill>
                  <a:srgbClr val="000000"/>
                </a:solidFill>
                <a:effectLst/>
                <a:uLnTx/>
                <a:uFillTx/>
                <a:latin typeface="Calibri" panose="020F0502020204030204"/>
                <a:ea typeface="+mn-ea"/>
                <a:cs typeface="+mn-cs"/>
              </a:rPr>
              <a:t>wi</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and benefit value vi  (all </a:t>
            </a:r>
            <a:r>
              <a:rPr kumimoji="0" lang="en-US" sz="2000" b="0" i="0" u="none" strike="noStrike" kern="1200" cap="none" spc="0" normalizeH="0" baseline="0" noProof="0" dirty="0" err="1">
                <a:ln>
                  <a:noFill/>
                </a:ln>
                <a:solidFill>
                  <a:srgbClr val="000000"/>
                </a:solidFill>
                <a:effectLst/>
                <a:uLnTx/>
                <a:uFillTx/>
                <a:latin typeface="Calibri" panose="020F0502020204030204"/>
                <a:ea typeface="+mn-ea"/>
                <a:cs typeface="+mn-cs"/>
              </a:rPr>
              <a:t>wi</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and W are integer values)</a:t>
            </a:r>
          </a:p>
          <a:p>
            <a:pPr marR="0" lvl="1"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3.	Problem: How to pack the knapsack to achieve maximum total value of packed items?</a:t>
            </a:r>
          </a:p>
          <a:p>
            <a:pPr marR="0" lvl="1"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Problem, in other words, is to find</a:t>
            </a:r>
          </a:p>
          <a:p>
            <a:pPr marR="0" lvl="1" algn="l"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R="0" lvl="1"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R="0" lvl="1" algn="l"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R="0" lvl="1" algn="l" defTabSz="914400" rtl="0" eaLnBrk="1" fontAlgn="auto" latinLnBrk="0" hangingPunct="1">
              <a:lnSpc>
                <a:spcPct val="100000"/>
              </a:lnSpc>
              <a:spcBef>
                <a:spcPts val="0"/>
              </a:spcBef>
              <a:spcAft>
                <a:spcPts val="0"/>
              </a:spcAft>
              <a:buClrTx/>
              <a:buSzTx/>
              <a:tabLst/>
              <a:defRPr/>
            </a:pPr>
            <a:endParaRPr lang="en-US" sz="2000" dirty="0">
              <a:solidFill>
                <a:srgbClr val="000000"/>
              </a:solidFill>
              <a:latin typeface="Calibri" panose="020F0502020204030204"/>
            </a:endParaRPr>
          </a:p>
          <a:p>
            <a:pPr marR="0" lvl="1"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The problem is called a “0-1” problem, because each item must be entirely accepted or rejected.</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2163558-04E2-4E3C-A81F-036DF1C74AAE}"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D9B05F4-4185-446B-BF91-D9255FDF63F0}"/>
              </a:ext>
            </a:extLst>
          </p:cNvPr>
          <p:cNvPicPr>
            <a:picLocks noChangeAspect="1"/>
          </p:cNvPicPr>
          <p:nvPr/>
        </p:nvPicPr>
        <p:blipFill>
          <a:blip r:embed="rId2"/>
          <a:stretch>
            <a:fillRect/>
          </a:stretch>
        </p:blipFill>
        <p:spPr>
          <a:xfrm>
            <a:off x="3971925" y="4366241"/>
            <a:ext cx="4391025" cy="948709"/>
          </a:xfrm>
          <a:prstGeom prst="rect">
            <a:avLst/>
          </a:prstGeom>
        </p:spPr>
      </p:pic>
    </p:spTree>
    <p:extLst>
      <p:ext uri="{BB962C8B-B14F-4D97-AF65-F5344CB8AC3E}">
        <p14:creationId xmlns:p14="http://schemas.microsoft.com/office/powerpoint/2010/main" val="1246080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495520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Knapsack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Given n items: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weights:    w1    w2  …  </a:t>
            </a:r>
            <a:r>
              <a:rPr kumimoji="0" lang="en-US" sz="2000" b="0" i="0" u="none" strike="noStrike" kern="1200" cap="none" spc="0" normalizeH="0" baseline="0" noProof="0" dirty="0" err="1">
                <a:ln>
                  <a:noFill/>
                </a:ln>
                <a:solidFill>
                  <a:srgbClr val="000000"/>
                </a:solidFill>
                <a:effectLst/>
                <a:uLnTx/>
                <a:uFillTx/>
                <a:latin typeface="Calibri" panose="020F0502020204030204"/>
                <a:ea typeface="+mn-ea"/>
                <a:cs typeface="+mn-cs"/>
              </a:rPr>
              <a:t>wn</a:t>
            </a: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values:      v1     v2  …  </a:t>
            </a:r>
            <a:r>
              <a:rPr kumimoji="0" lang="en-US" sz="2000" b="0" i="0" u="none" strike="noStrike" kern="1200" cap="none" spc="0" normalizeH="0" baseline="0" noProof="0" dirty="0" err="1">
                <a:ln>
                  <a:noFill/>
                </a:ln>
                <a:solidFill>
                  <a:srgbClr val="000000"/>
                </a:solidFill>
                <a:effectLst/>
                <a:uLnTx/>
                <a:uFillTx/>
                <a:latin typeface="Calibri" panose="020F0502020204030204"/>
                <a:ea typeface="+mn-ea"/>
                <a:cs typeface="+mn-cs"/>
              </a:rPr>
              <a:t>vn</a:t>
            </a: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 knapsack of capacity W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Find most valuable subset of the items that fit into the knapsack</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Example:  Knapsack capacity W=16</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item   weight       value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1	         2              $20</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2	         5              $30</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3	       10              $50</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4	         5              $10</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155F06E-1089-4C18-8686-F75915406BF6}"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428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411944"/>
            <a:ext cx="10297572" cy="5016758"/>
          </a:xfrm>
          <a:prstGeom prst="rect">
            <a:avLst/>
          </a:prstGeom>
          <a:noFill/>
        </p:spPr>
        <p:txBody>
          <a:bodyPr wrap="square" rtlCol="0">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Subset   Total weight     Total value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{1}               2                  $20</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{2}               5                  $30</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{3}             10                  $50</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{4}               5                  $10</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{1,2}               7                  $50</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{1,3}             12                  $70</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{1,4}              7                   $30</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{2,3}             15                  $80</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{2,4}             10                  $40</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{3,4}             15                  $60</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{1,2,3}             17                  not feasible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{1,2,4}             12                  $60</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{1,3,4}             17                  not feasible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{2,3,4}             20                  not feasible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{1,2,3,4}             22                  not feasible</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919CA76-999E-4A0B-BE1D-60AF247CED20}"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8DA4ADB-A15E-4F3E-B845-19AA3CB896EC}"/>
              </a:ext>
            </a:extLst>
          </p:cNvPr>
          <p:cNvSpPr txBox="1"/>
          <p:nvPr/>
        </p:nvSpPr>
        <p:spPr>
          <a:xfrm>
            <a:off x="7153275" y="2762250"/>
            <a:ext cx="2108781" cy="369332"/>
          </a:xfrm>
          <a:prstGeom prst="rect">
            <a:avLst/>
          </a:prstGeom>
          <a:noFill/>
        </p:spPr>
        <p:txBody>
          <a:bodyPr wrap="square" rtlCol="0">
            <a:spAutoFit/>
          </a:bodyPr>
          <a:lstStyle/>
          <a:p>
            <a:r>
              <a:rPr lang="en-IN"/>
              <a:t>Efficiency: </a:t>
            </a:r>
            <a:r>
              <a:rPr lang="el-GR"/>
              <a:t>Θ (2^</a:t>
            </a:r>
            <a:r>
              <a:rPr lang="en-IN"/>
              <a:t>n)</a:t>
            </a:r>
            <a:endParaRPr lang="en-IN" dirty="0"/>
          </a:p>
        </p:txBody>
      </p:sp>
      <p:pic>
        <p:nvPicPr>
          <p:cNvPr id="4" name="Picture 3">
            <a:extLst>
              <a:ext uri="{FF2B5EF4-FFF2-40B4-BE49-F238E27FC236}">
                <a16:creationId xmlns:a16="http://schemas.microsoft.com/office/drawing/2014/main" id="{A70409C8-1655-4D60-AAD1-E2C16205B6CE}"/>
              </a:ext>
            </a:extLst>
          </p:cNvPr>
          <p:cNvPicPr>
            <a:picLocks noChangeAspect="1"/>
          </p:cNvPicPr>
          <p:nvPr/>
        </p:nvPicPr>
        <p:blipFill>
          <a:blip r:embed="rId2"/>
          <a:stretch>
            <a:fillRect/>
          </a:stretch>
        </p:blipFill>
        <p:spPr>
          <a:xfrm>
            <a:off x="7372886" y="3158014"/>
            <a:ext cx="2609314" cy="1755800"/>
          </a:xfrm>
          <a:prstGeom prst="rect">
            <a:avLst/>
          </a:prstGeom>
        </p:spPr>
      </p:pic>
    </p:spTree>
    <p:extLst>
      <p:ext uri="{BB962C8B-B14F-4D97-AF65-F5344CB8AC3E}">
        <p14:creationId xmlns:p14="http://schemas.microsoft.com/office/powerpoint/2010/main" val="2679722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403187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Assignment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Let us consider that there are n people and n jobs. Each person has to be assigned only one job. When the </a:t>
            </a:r>
            <a:r>
              <a:rPr kumimoji="0" lang="en-US" sz="2000" b="0" i="0" u="none" strike="noStrike" kern="1200" cap="none" spc="0" normalizeH="0" baseline="0" noProof="0" dirty="0" err="1">
                <a:ln>
                  <a:noFill/>
                </a:ln>
                <a:solidFill>
                  <a:srgbClr val="000000"/>
                </a:solidFill>
                <a:effectLst/>
                <a:uLnTx/>
                <a:uFillTx/>
                <a:latin typeface="Calibri" panose="020F0502020204030204"/>
                <a:ea typeface="+mn-ea"/>
                <a:cs typeface="+mn-cs"/>
              </a:rPr>
              <a:t>jth</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job is assigned to </a:t>
            </a:r>
            <a:r>
              <a:rPr kumimoji="0" lang="en-US" sz="2000" b="0" i="0" u="none" strike="noStrike" kern="1200" cap="none" spc="0" normalizeH="0" baseline="0" noProof="0" dirty="0" err="1">
                <a:ln>
                  <a:noFill/>
                </a:ln>
                <a:solidFill>
                  <a:srgbClr val="000000"/>
                </a:solidFill>
                <a:effectLst/>
                <a:uLnTx/>
                <a:uFillTx/>
                <a:latin typeface="Calibri" panose="020F0502020204030204"/>
                <a:ea typeface="+mn-ea"/>
                <a:cs typeface="+mn-cs"/>
              </a:rPr>
              <a:t>pth</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person the cost incurred is represented by C.</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C=C[</a:t>
            </a:r>
            <a:r>
              <a:rPr kumimoji="0" lang="en-US" sz="2000" b="0" i="0" u="none" strike="noStrike" kern="1200" cap="none" spc="0" normalizeH="0" baseline="0" noProof="0" dirty="0" err="1">
                <a:ln>
                  <a:noFill/>
                </a:ln>
                <a:solidFill>
                  <a:srgbClr val="000000"/>
                </a:solidFill>
                <a:effectLst/>
                <a:uLnTx/>
                <a:uFillTx/>
                <a:latin typeface="Calibri" panose="020F0502020204030204"/>
                <a:ea typeface="+mn-ea"/>
                <a:cs typeface="+mn-cs"/>
              </a:rPr>
              <a:t>p,j</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Where, p=1,2,3......n</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J=1,2,3.......n</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The number of permutations(the number of different assignments to different persons) is n!</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The exhaustive search is impractical for large value of n.</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E692517-C755-490B-A6D7-2B31D147E494}"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5229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403187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Assignment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Let us consider 4 persons(P1,P2,P3 and P4) and 4 jobs(J1,J2,J3 and J4).</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Here n=4.</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Here the number of possible and different types of assignment is 4!</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n! = 4!</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=4 x 3 x 2 x 1</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=24</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A64484-75C8-4ECA-BD06-4CE432EAF64C}"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7473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218521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Assignment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0164B62-760D-4BA2-9C55-6A1BEDDE43AE}"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9001F255-79F1-4F17-9632-980702CE6CF2}"/>
              </a:ext>
            </a:extLst>
          </p:cNvPr>
          <p:cNvPicPr>
            <a:picLocks noChangeAspect="1"/>
          </p:cNvPicPr>
          <p:nvPr/>
        </p:nvPicPr>
        <p:blipFill>
          <a:blip r:embed="rId2"/>
          <a:stretch>
            <a:fillRect/>
          </a:stretch>
        </p:blipFill>
        <p:spPr>
          <a:xfrm>
            <a:off x="2138362" y="2414587"/>
            <a:ext cx="7267575" cy="3629025"/>
          </a:xfrm>
          <a:prstGeom prst="rect">
            <a:avLst/>
          </a:prstGeom>
        </p:spPr>
      </p:pic>
    </p:spTree>
    <p:extLst>
      <p:ext uri="{BB962C8B-B14F-4D97-AF65-F5344CB8AC3E}">
        <p14:creationId xmlns:p14="http://schemas.microsoft.com/office/powerpoint/2010/main" val="1861408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sp>
        <p:nvSpPr>
          <p:cNvPr id="3" name="Date Placeholder 2">
            <a:extLst>
              <a:ext uri="{FF2B5EF4-FFF2-40B4-BE49-F238E27FC236}">
                <a16:creationId xmlns:a16="http://schemas.microsoft.com/office/drawing/2014/main" id="{96043663-C318-46EC-B49B-4FD478E4B97B}"/>
              </a:ext>
            </a:extLst>
          </p:cNvPr>
          <p:cNvSpPr>
            <a:spLocks noGrp="1"/>
          </p:cNvSpPr>
          <p:nvPr>
            <p:ph type="dt" sz="half" idx="10"/>
          </p:nvPr>
        </p:nvSpPr>
        <p:spPr/>
        <p:txBody>
          <a:bodyPr/>
          <a:lstStyle/>
          <a:p>
            <a:fld id="{E128EE11-D27E-4505-B459-25FB2394A623}" type="datetime1">
              <a:rPr lang="en-IN" smtClean="0"/>
              <a:t>09-04-2021</a:t>
            </a:fld>
            <a:endParaRPr lang="en-IN"/>
          </a:p>
        </p:txBody>
      </p:sp>
      <p:sp>
        <p:nvSpPr>
          <p:cNvPr id="4" name="Footer Placeholder 3">
            <a:extLst>
              <a:ext uri="{FF2B5EF4-FFF2-40B4-BE49-F238E27FC236}">
                <a16:creationId xmlns:a16="http://schemas.microsoft.com/office/drawing/2014/main" id="{906CEA6F-B295-4A8F-8EA3-A672A7159DDD}"/>
              </a:ext>
            </a:extLst>
          </p:cNvPr>
          <p:cNvSpPr>
            <a:spLocks noGrp="1"/>
          </p:cNvSpPr>
          <p:nvPr>
            <p:ph type="ftr" sz="quarter" idx="11"/>
          </p:nvPr>
        </p:nvSpPr>
        <p:spPr/>
        <p:txBody>
          <a:bodyPr/>
          <a:lstStyle/>
          <a:p>
            <a:r>
              <a:rPr lang="en-US"/>
              <a:t>SCSA1403 DAA-Unit III</a:t>
            </a:r>
            <a:endParaRPr lang="en-IN" dirty="0"/>
          </a:p>
        </p:txBody>
      </p:sp>
      <p:sp>
        <p:nvSpPr>
          <p:cNvPr id="5" name="Slide Number Placeholder 4">
            <a:extLst>
              <a:ext uri="{FF2B5EF4-FFF2-40B4-BE49-F238E27FC236}">
                <a16:creationId xmlns:a16="http://schemas.microsoft.com/office/drawing/2014/main" id="{FA0B180F-60AA-4C84-81BA-AE7CBD4AC049}"/>
              </a:ext>
            </a:extLst>
          </p:cNvPr>
          <p:cNvSpPr>
            <a:spLocks noGrp="1"/>
          </p:cNvSpPr>
          <p:nvPr>
            <p:ph type="sldNum" sz="quarter" idx="12"/>
          </p:nvPr>
        </p:nvSpPr>
        <p:spPr/>
        <p:txBody>
          <a:bodyPr/>
          <a:lstStyle/>
          <a:p>
            <a:fld id="{C47D4F2A-FF3F-4D76-897B-B2071BBC9AF3}" type="slidenum">
              <a:rPr lang="en-IN" smtClean="0"/>
              <a:t>2</a:t>
            </a:fld>
            <a:endParaRPr lang="en-IN"/>
          </a:p>
        </p:txBody>
      </p:sp>
      <p:pic>
        <p:nvPicPr>
          <p:cNvPr id="12" name="Picture 11">
            <a:extLst>
              <a:ext uri="{FF2B5EF4-FFF2-40B4-BE49-F238E27FC236}">
                <a16:creationId xmlns:a16="http://schemas.microsoft.com/office/drawing/2014/main" id="{29D9DB91-64B5-458E-8E4F-D625E285B771}"/>
              </a:ext>
            </a:extLst>
          </p:cNvPr>
          <p:cNvPicPr>
            <a:picLocks noChangeAspect="1"/>
          </p:cNvPicPr>
          <p:nvPr/>
        </p:nvPicPr>
        <p:blipFill>
          <a:blip r:embed="rId3"/>
          <a:stretch>
            <a:fillRect/>
          </a:stretch>
        </p:blipFill>
        <p:spPr>
          <a:xfrm>
            <a:off x="533400" y="1642237"/>
            <a:ext cx="11125200" cy="4373944"/>
          </a:xfrm>
          <a:prstGeom prst="rect">
            <a:avLst/>
          </a:prstGeom>
        </p:spPr>
      </p:pic>
    </p:spTree>
    <p:extLst>
      <p:ext uri="{BB962C8B-B14F-4D97-AF65-F5344CB8AC3E}">
        <p14:creationId xmlns:p14="http://schemas.microsoft.com/office/powerpoint/2010/main" val="2217246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3724096"/>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Assignment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Iterations of solving the above assignment problem are given below. Here 4 persons indicated by P1,P2,P3 and P4; Similarly 4 jobs are indicated by J1,J2,J3 and J4.</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Let us consider that the assignments can be grouped into 4 groups.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In the first group J1 is assigned to person P1. The remaining jobs J2, J3 and J4 are assigned to persons P2, P3 and P4. The number of ways  in which these three jobs can be assigned to three persons is 3!(3!=6).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089C9EE-155B-4D9B-895D-F8E11E5ADB8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9618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8116" y="1340713"/>
            <a:ext cx="9916572" cy="187743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Assignment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AAD7C32-F9DA-4576-B28F-B2126CEF13C1}"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1D272278-679C-4C72-85DB-0E3B2EE95655}"/>
              </a:ext>
            </a:extLst>
          </p:cNvPr>
          <p:cNvPicPr>
            <a:picLocks noChangeAspect="1"/>
          </p:cNvPicPr>
          <p:nvPr/>
        </p:nvPicPr>
        <p:blipFill>
          <a:blip r:embed="rId2"/>
          <a:stretch>
            <a:fillRect/>
          </a:stretch>
        </p:blipFill>
        <p:spPr>
          <a:xfrm>
            <a:off x="728662" y="1881187"/>
            <a:ext cx="7815263" cy="4581525"/>
          </a:xfrm>
          <a:prstGeom prst="rect">
            <a:avLst/>
          </a:prstGeom>
        </p:spPr>
      </p:pic>
      <p:pic>
        <p:nvPicPr>
          <p:cNvPr id="9" name="Picture 8">
            <a:extLst>
              <a:ext uri="{FF2B5EF4-FFF2-40B4-BE49-F238E27FC236}">
                <a16:creationId xmlns:a16="http://schemas.microsoft.com/office/drawing/2014/main" id="{A57F6A88-2472-415D-94E6-CEF25D469780}"/>
              </a:ext>
            </a:extLst>
          </p:cNvPr>
          <p:cNvPicPr>
            <a:picLocks noChangeAspect="1"/>
          </p:cNvPicPr>
          <p:nvPr/>
        </p:nvPicPr>
        <p:blipFill>
          <a:blip r:embed="rId3"/>
          <a:stretch>
            <a:fillRect/>
          </a:stretch>
        </p:blipFill>
        <p:spPr>
          <a:xfrm>
            <a:off x="7680014" y="3028949"/>
            <a:ext cx="4511985" cy="2488337"/>
          </a:xfrm>
          <a:prstGeom prst="rect">
            <a:avLst/>
          </a:prstGeom>
        </p:spPr>
      </p:pic>
    </p:spTree>
    <p:extLst>
      <p:ext uri="{BB962C8B-B14F-4D97-AF65-F5344CB8AC3E}">
        <p14:creationId xmlns:p14="http://schemas.microsoft.com/office/powerpoint/2010/main" val="479885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8116" y="1340713"/>
            <a:ext cx="9916572" cy="187743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Assignment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DE21C32-FABB-408D-B493-5BFAE5DA207C}"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A57F6A88-2472-415D-94E6-CEF25D469780}"/>
              </a:ext>
            </a:extLst>
          </p:cNvPr>
          <p:cNvPicPr>
            <a:picLocks noChangeAspect="1"/>
          </p:cNvPicPr>
          <p:nvPr/>
        </p:nvPicPr>
        <p:blipFill>
          <a:blip r:embed="rId2"/>
          <a:stretch>
            <a:fillRect/>
          </a:stretch>
        </p:blipFill>
        <p:spPr>
          <a:xfrm>
            <a:off x="7680014" y="3028949"/>
            <a:ext cx="4511985" cy="2488337"/>
          </a:xfrm>
          <a:prstGeom prst="rect">
            <a:avLst/>
          </a:prstGeom>
        </p:spPr>
      </p:pic>
      <p:pic>
        <p:nvPicPr>
          <p:cNvPr id="11" name="Picture 10">
            <a:extLst>
              <a:ext uri="{FF2B5EF4-FFF2-40B4-BE49-F238E27FC236}">
                <a16:creationId xmlns:a16="http://schemas.microsoft.com/office/drawing/2014/main" id="{92A89F4E-4103-4DC9-842D-7DBF6790DB1B}"/>
              </a:ext>
            </a:extLst>
          </p:cNvPr>
          <p:cNvPicPr>
            <a:picLocks noChangeAspect="1"/>
          </p:cNvPicPr>
          <p:nvPr/>
        </p:nvPicPr>
        <p:blipFill>
          <a:blip r:embed="rId3"/>
          <a:stretch>
            <a:fillRect/>
          </a:stretch>
        </p:blipFill>
        <p:spPr>
          <a:xfrm>
            <a:off x="1223962" y="2104589"/>
            <a:ext cx="5629275" cy="3905250"/>
          </a:xfrm>
          <a:prstGeom prst="rect">
            <a:avLst/>
          </a:prstGeom>
        </p:spPr>
      </p:pic>
    </p:spTree>
    <p:extLst>
      <p:ext uri="{BB962C8B-B14F-4D97-AF65-F5344CB8AC3E}">
        <p14:creationId xmlns:p14="http://schemas.microsoft.com/office/powerpoint/2010/main" val="2637872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8116" y="1340713"/>
            <a:ext cx="9916572" cy="187743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Assignment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04920C5-22BC-4EA9-8047-FF9B9AAFF0F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A57F6A88-2472-415D-94E6-CEF25D469780}"/>
              </a:ext>
            </a:extLst>
          </p:cNvPr>
          <p:cNvPicPr>
            <a:picLocks noChangeAspect="1"/>
          </p:cNvPicPr>
          <p:nvPr/>
        </p:nvPicPr>
        <p:blipFill>
          <a:blip r:embed="rId2"/>
          <a:stretch>
            <a:fillRect/>
          </a:stretch>
        </p:blipFill>
        <p:spPr>
          <a:xfrm>
            <a:off x="7680014" y="3028949"/>
            <a:ext cx="4511985" cy="2488337"/>
          </a:xfrm>
          <a:prstGeom prst="rect">
            <a:avLst/>
          </a:prstGeom>
        </p:spPr>
      </p:pic>
      <p:pic>
        <p:nvPicPr>
          <p:cNvPr id="5" name="Picture 4">
            <a:extLst>
              <a:ext uri="{FF2B5EF4-FFF2-40B4-BE49-F238E27FC236}">
                <a16:creationId xmlns:a16="http://schemas.microsoft.com/office/drawing/2014/main" id="{0AC8E861-1FD8-4D2B-A868-969DFA042035}"/>
              </a:ext>
            </a:extLst>
          </p:cNvPr>
          <p:cNvPicPr>
            <a:picLocks noChangeAspect="1"/>
          </p:cNvPicPr>
          <p:nvPr/>
        </p:nvPicPr>
        <p:blipFill>
          <a:blip r:embed="rId3"/>
          <a:stretch>
            <a:fillRect/>
          </a:stretch>
        </p:blipFill>
        <p:spPr>
          <a:xfrm>
            <a:off x="918116" y="1800225"/>
            <a:ext cx="6520909" cy="4367212"/>
          </a:xfrm>
          <a:prstGeom prst="rect">
            <a:avLst/>
          </a:prstGeom>
        </p:spPr>
      </p:pic>
    </p:spTree>
    <p:extLst>
      <p:ext uri="{BB962C8B-B14F-4D97-AF65-F5344CB8AC3E}">
        <p14:creationId xmlns:p14="http://schemas.microsoft.com/office/powerpoint/2010/main" val="1817393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8116" y="1340713"/>
            <a:ext cx="9916572" cy="187743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Assignment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6A6B912-2FB0-464E-B485-90F97617C607}"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A57F6A88-2472-415D-94E6-CEF25D469780}"/>
              </a:ext>
            </a:extLst>
          </p:cNvPr>
          <p:cNvPicPr>
            <a:picLocks noChangeAspect="1"/>
          </p:cNvPicPr>
          <p:nvPr/>
        </p:nvPicPr>
        <p:blipFill>
          <a:blip r:embed="rId2"/>
          <a:stretch>
            <a:fillRect/>
          </a:stretch>
        </p:blipFill>
        <p:spPr>
          <a:xfrm>
            <a:off x="7680014" y="3028949"/>
            <a:ext cx="4511985" cy="2488337"/>
          </a:xfrm>
          <a:prstGeom prst="rect">
            <a:avLst/>
          </a:prstGeom>
        </p:spPr>
      </p:pic>
      <p:pic>
        <p:nvPicPr>
          <p:cNvPr id="4" name="Picture 3">
            <a:extLst>
              <a:ext uri="{FF2B5EF4-FFF2-40B4-BE49-F238E27FC236}">
                <a16:creationId xmlns:a16="http://schemas.microsoft.com/office/drawing/2014/main" id="{9D7FDF20-B80F-4189-9837-8CD985F37EE8}"/>
              </a:ext>
            </a:extLst>
          </p:cNvPr>
          <p:cNvPicPr>
            <a:picLocks noChangeAspect="1"/>
          </p:cNvPicPr>
          <p:nvPr/>
        </p:nvPicPr>
        <p:blipFill>
          <a:blip r:embed="rId3"/>
          <a:stretch>
            <a:fillRect/>
          </a:stretch>
        </p:blipFill>
        <p:spPr>
          <a:xfrm>
            <a:off x="1222490" y="2086838"/>
            <a:ext cx="6153150" cy="4257675"/>
          </a:xfrm>
          <a:prstGeom prst="rect">
            <a:avLst/>
          </a:prstGeom>
        </p:spPr>
      </p:pic>
    </p:spTree>
    <p:extLst>
      <p:ext uri="{BB962C8B-B14F-4D97-AF65-F5344CB8AC3E}">
        <p14:creationId xmlns:p14="http://schemas.microsoft.com/office/powerpoint/2010/main" val="3127962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8116" y="1340713"/>
            <a:ext cx="9916572" cy="187743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Assignment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F03559-58AA-4230-88D0-3DDE3E4F90B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A57F6A88-2472-415D-94E6-CEF25D469780}"/>
              </a:ext>
            </a:extLst>
          </p:cNvPr>
          <p:cNvPicPr>
            <a:picLocks noChangeAspect="1"/>
          </p:cNvPicPr>
          <p:nvPr/>
        </p:nvPicPr>
        <p:blipFill>
          <a:blip r:embed="rId2"/>
          <a:stretch>
            <a:fillRect/>
          </a:stretch>
        </p:blipFill>
        <p:spPr>
          <a:xfrm>
            <a:off x="7680014" y="3028949"/>
            <a:ext cx="4511985" cy="2488337"/>
          </a:xfrm>
          <a:prstGeom prst="rect">
            <a:avLst/>
          </a:prstGeom>
        </p:spPr>
      </p:pic>
      <p:pic>
        <p:nvPicPr>
          <p:cNvPr id="4" name="Picture 3">
            <a:extLst>
              <a:ext uri="{FF2B5EF4-FFF2-40B4-BE49-F238E27FC236}">
                <a16:creationId xmlns:a16="http://schemas.microsoft.com/office/drawing/2014/main" id="{7F3B615A-D338-4C62-ADB6-6C32E7D4B068}"/>
              </a:ext>
            </a:extLst>
          </p:cNvPr>
          <p:cNvPicPr>
            <a:picLocks noChangeAspect="1"/>
          </p:cNvPicPr>
          <p:nvPr/>
        </p:nvPicPr>
        <p:blipFill>
          <a:blip r:embed="rId3"/>
          <a:stretch>
            <a:fillRect/>
          </a:stretch>
        </p:blipFill>
        <p:spPr>
          <a:xfrm>
            <a:off x="1357312" y="2041525"/>
            <a:ext cx="6399841" cy="4314825"/>
          </a:xfrm>
          <a:prstGeom prst="rect">
            <a:avLst/>
          </a:prstGeom>
        </p:spPr>
      </p:pic>
    </p:spTree>
    <p:extLst>
      <p:ext uri="{BB962C8B-B14F-4D97-AF65-F5344CB8AC3E}">
        <p14:creationId xmlns:p14="http://schemas.microsoft.com/office/powerpoint/2010/main" val="2978333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8116" y="1340713"/>
            <a:ext cx="9916572" cy="187743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Assignment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FB231E3-E99C-4161-88A0-E3CFA3FF4BD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A57F6A88-2472-415D-94E6-CEF25D469780}"/>
              </a:ext>
            </a:extLst>
          </p:cNvPr>
          <p:cNvPicPr>
            <a:picLocks noChangeAspect="1"/>
          </p:cNvPicPr>
          <p:nvPr/>
        </p:nvPicPr>
        <p:blipFill>
          <a:blip r:embed="rId2"/>
          <a:stretch>
            <a:fillRect/>
          </a:stretch>
        </p:blipFill>
        <p:spPr>
          <a:xfrm>
            <a:off x="7680014" y="3028949"/>
            <a:ext cx="4511985" cy="2488337"/>
          </a:xfrm>
          <a:prstGeom prst="rect">
            <a:avLst/>
          </a:prstGeom>
        </p:spPr>
      </p:pic>
      <p:pic>
        <p:nvPicPr>
          <p:cNvPr id="5" name="Picture 4">
            <a:extLst>
              <a:ext uri="{FF2B5EF4-FFF2-40B4-BE49-F238E27FC236}">
                <a16:creationId xmlns:a16="http://schemas.microsoft.com/office/drawing/2014/main" id="{CF0FE6B9-01BF-414F-A1F5-2EF78C8BDBA2}"/>
              </a:ext>
            </a:extLst>
          </p:cNvPr>
          <p:cNvPicPr>
            <a:picLocks noChangeAspect="1"/>
          </p:cNvPicPr>
          <p:nvPr/>
        </p:nvPicPr>
        <p:blipFill>
          <a:blip r:embed="rId3"/>
          <a:stretch>
            <a:fillRect/>
          </a:stretch>
        </p:blipFill>
        <p:spPr>
          <a:xfrm>
            <a:off x="631514" y="2060575"/>
            <a:ext cx="6591300" cy="4295775"/>
          </a:xfrm>
          <a:prstGeom prst="rect">
            <a:avLst/>
          </a:prstGeom>
        </p:spPr>
      </p:pic>
    </p:spTree>
    <p:extLst>
      <p:ext uri="{BB962C8B-B14F-4D97-AF65-F5344CB8AC3E}">
        <p14:creationId xmlns:p14="http://schemas.microsoft.com/office/powerpoint/2010/main" val="2985326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8116" y="1340713"/>
            <a:ext cx="9916572" cy="187743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Assignment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501148-F451-483A-840B-2773D30AEE8A}"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A57F6A88-2472-415D-94E6-CEF25D469780}"/>
              </a:ext>
            </a:extLst>
          </p:cNvPr>
          <p:cNvPicPr>
            <a:picLocks noChangeAspect="1"/>
          </p:cNvPicPr>
          <p:nvPr/>
        </p:nvPicPr>
        <p:blipFill>
          <a:blip r:embed="rId2"/>
          <a:stretch>
            <a:fillRect/>
          </a:stretch>
        </p:blipFill>
        <p:spPr>
          <a:xfrm>
            <a:off x="7680014" y="3028949"/>
            <a:ext cx="4511985" cy="2488337"/>
          </a:xfrm>
          <a:prstGeom prst="rect">
            <a:avLst/>
          </a:prstGeom>
        </p:spPr>
      </p:pic>
      <p:pic>
        <p:nvPicPr>
          <p:cNvPr id="5" name="Picture 4">
            <a:extLst>
              <a:ext uri="{FF2B5EF4-FFF2-40B4-BE49-F238E27FC236}">
                <a16:creationId xmlns:a16="http://schemas.microsoft.com/office/drawing/2014/main" id="{8717611A-892B-4F21-8168-7301158C36C9}"/>
              </a:ext>
            </a:extLst>
          </p:cNvPr>
          <p:cNvPicPr>
            <a:picLocks noChangeAspect="1"/>
          </p:cNvPicPr>
          <p:nvPr/>
        </p:nvPicPr>
        <p:blipFill>
          <a:blip r:embed="rId3"/>
          <a:stretch>
            <a:fillRect/>
          </a:stretch>
        </p:blipFill>
        <p:spPr>
          <a:xfrm>
            <a:off x="470553" y="1966476"/>
            <a:ext cx="7136094" cy="4181475"/>
          </a:xfrm>
          <a:prstGeom prst="rect">
            <a:avLst/>
          </a:prstGeom>
        </p:spPr>
      </p:pic>
    </p:spTree>
    <p:extLst>
      <p:ext uri="{BB962C8B-B14F-4D97-AF65-F5344CB8AC3E}">
        <p14:creationId xmlns:p14="http://schemas.microsoft.com/office/powerpoint/2010/main" val="905497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8116" y="1340713"/>
            <a:ext cx="9916572" cy="187743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sng" strike="noStrike" kern="1200" cap="none" spc="0" normalizeH="0" baseline="0" noProof="0" dirty="0">
                <a:ln>
                  <a:noFill/>
                </a:ln>
                <a:solidFill>
                  <a:srgbClr val="0070C0"/>
                </a:solidFill>
                <a:effectLst/>
                <a:uLnTx/>
                <a:uFillTx/>
                <a:latin typeface="Calibri" panose="020F0502020204030204"/>
                <a:ea typeface="+mn-ea"/>
                <a:cs typeface="+mn-cs"/>
              </a:rPr>
              <a:t>Assignment Problem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A938A86-A68F-4D7E-AC3C-B7EA4EC6DB9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A57F6A88-2472-415D-94E6-CEF25D469780}"/>
              </a:ext>
            </a:extLst>
          </p:cNvPr>
          <p:cNvPicPr>
            <a:picLocks noChangeAspect="1"/>
          </p:cNvPicPr>
          <p:nvPr/>
        </p:nvPicPr>
        <p:blipFill>
          <a:blip r:embed="rId2"/>
          <a:stretch>
            <a:fillRect/>
          </a:stretch>
        </p:blipFill>
        <p:spPr>
          <a:xfrm>
            <a:off x="7479989" y="1657349"/>
            <a:ext cx="4511985" cy="2488337"/>
          </a:xfrm>
          <a:prstGeom prst="rect">
            <a:avLst/>
          </a:prstGeom>
        </p:spPr>
      </p:pic>
      <p:pic>
        <p:nvPicPr>
          <p:cNvPr id="4" name="Picture 3">
            <a:extLst>
              <a:ext uri="{FF2B5EF4-FFF2-40B4-BE49-F238E27FC236}">
                <a16:creationId xmlns:a16="http://schemas.microsoft.com/office/drawing/2014/main" id="{2A7BDF39-12A0-4BEF-8D1E-AA416CE18165}"/>
              </a:ext>
            </a:extLst>
          </p:cNvPr>
          <p:cNvPicPr>
            <a:picLocks noChangeAspect="1"/>
          </p:cNvPicPr>
          <p:nvPr/>
        </p:nvPicPr>
        <p:blipFill>
          <a:blip r:embed="rId3"/>
          <a:stretch>
            <a:fillRect/>
          </a:stretch>
        </p:blipFill>
        <p:spPr>
          <a:xfrm>
            <a:off x="633412" y="2279431"/>
            <a:ext cx="6486525" cy="3952875"/>
          </a:xfrm>
          <a:prstGeom prst="rect">
            <a:avLst/>
          </a:prstGeom>
        </p:spPr>
      </p:pic>
      <p:pic>
        <p:nvPicPr>
          <p:cNvPr id="11" name="Picture 10">
            <a:extLst>
              <a:ext uri="{FF2B5EF4-FFF2-40B4-BE49-F238E27FC236}">
                <a16:creationId xmlns:a16="http://schemas.microsoft.com/office/drawing/2014/main" id="{50EE54C8-69B3-4B02-AC4E-A2922539EDC8}"/>
              </a:ext>
            </a:extLst>
          </p:cNvPr>
          <p:cNvPicPr>
            <a:picLocks noChangeAspect="1"/>
          </p:cNvPicPr>
          <p:nvPr/>
        </p:nvPicPr>
        <p:blipFill>
          <a:blip r:embed="rId4"/>
          <a:stretch>
            <a:fillRect/>
          </a:stretch>
        </p:blipFill>
        <p:spPr>
          <a:xfrm>
            <a:off x="6757987" y="4269730"/>
            <a:ext cx="5019675" cy="1533525"/>
          </a:xfrm>
          <a:prstGeom prst="rect">
            <a:avLst/>
          </a:prstGeom>
        </p:spPr>
      </p:pic>
    </p:spTree>
    <p:extLst>
      <p:ext uri="{BB962C8B-B14F-4D97-AF65-F5344CB8AC3E}">
        <p14:creationId xmlns:p14="http://schemas.microsoft.com/office/powerpoint/2010/main" val="640114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4031873"/>
          </a:xfrm>
          <a:prstGeom prst="rect">
            <a:avLst/>
          </a:prstGeom>
          <a:noFill/>
        </p:spPr>
        <p:txBody>
          <a:bodyPr wrap="square" rtlCol="0">
            <a:spAutoFit/>
          </a:bodyPr>
          <a:lstStyle/>
          <a:p>
            <a:pPr algn="just">
              <a:defRPr/>
            </a:pPr>
            <a:r>
              <a:rPr lang="en-IN" sz="2400" b="1" u="sng" dirty="0">
                <a:solidFill>
                  <a:srgbClr val="0070C0"/>
                </a:solidFill>
                <a:latin typeface="Calibri" panose="020F0502020204030204"/>
              </a:rPr>
              <a:t>CLOSEST PAIR ALGORITHM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indent="457200" algn="just">
              <a:lnSpc>
                <a:spcPct val="120000"/>
              </a:lnSpc>
              <a:spcAft>
                <a:spcPts val="800"/>
              </a:spcAft>
            </a:pPr>
            <a:r>
              <a:rPr lang="en-IN" sz="2000" dirty="0">
                <a:solidFill>
                  <a:srgbClr val="222222"/>
                </a:solidFill>
                <a:effectLst/>
                <a:ea typeface="Times New Roman" panose="02020603050405020304" pitchFamily="18" charset="0"/>
                <a:cs typeface="Times New Roman" panose="02020603050405020304" pitchFamily="18" charset="0"/>
              </a:rPr>
              <a:t>Given n points in the plane, find a pair with smallest Euclidean distance between them. When brute force method is used, it is required to check all pairs of points p and q with </a:t>
            </a:r>
            <a:r>
              <a:rPr lang="en-IN" sz="2000" dirty="0">
                <a:solidFill>
                  <a:srgbClr val="222222"/>
                </a:solidFill>
                <a:effectLst/>
                <a:ea typeface="Times New Roman" panose="02020603050405020304" pitchFamily="18" charset="0"/>
                <a:cs typeface="Times New Roman" panose="02020603050405020304" pitchFamily="18" charset="0"/>
                <a:sym typeface="Symbol" panose="05050102010706020507" pitchFamily="18" charset="2"/>
              </a:rPr>
              <a:t></a:t>
            </a:r>
            <a:r>
              <a:rPr lang="en-IN" sz="2000" dirty="0">
                <a:solidFill>
                  <a:srgbClr val="222222"/>
                </a:solidFill>
                <a:effectLst/>
                <a:ea typeface="Times New Roman" panose="02020603050405020304" pitchFamily="18" charset="0"/>
                <a:cs typeface="Times New Roman" panose="02020603050405020304" pitchFamily="18" charset="0"/>
              </a:rPr>
              <a:t>(n</a:t>
            </a:r>
            <a:r>
              <a:rPr lang="en-IN" sz="2000" baseline="30000" dirty="0">
                <a:solidFill>
                  <a:srgbClr val="222222"/>
                </a:solidFill>
                <a:effectLst/>
                <a:ea typeface="Times New Roman" panose="02020603050405020304" pitchFamily="18" charset="0"/>
                <a:cs typeface="Times New Roman" panose="02020603050405020304" pitchFamily="18" charset="0"/>
              </a:rPr>
              <a:t>2</a:t>
            </a:r>
            <a:r>
              <a:rPr lang="en-IN" sz="2000" dirty="0">
                <a:solidFill>
                  <a:srgbClr val="222222"/>
                </a:solidFill>
                <a:effectLst/>
                <a:ea typeface="Times New Roman" panose="02020603050405020304" pitchFamily="18" charset="0"/>
                <a:cs typeface="Times New Roman" panose="02020603050405020304" pitchFamily="18" charset="0"/>
              </a:rPr>
              <a:t>) comparisons. </a:t>
            </a:r>
            <a:endParaRPr lang="en-IN" sz="2000" dirty="0">
              <a:effectLst/>
              <a:ea typeface="Calibri" panose="020F0502020204030204" pitchFamily="34" charset="0"/>
              <a:cs typeface="Times New Roman" panose="02020603050405020304" pitchFamily="18" charset="0"/>
            </a:endParaRPr>
          </a:p>
          <a:p>
            <a:pPr indent="457200" algn="just">
              <a:lnSpc>
                <a:spcPct val="120000"/>
              </a:lnSpc>
              <a:spcAft>
                <a:spcPts val="800"/>
              </a:spcAft>
            </a:pPr>
            <a:r>
              <a:rPr lang="en-US" sz="2000" dirty="0">
                <a:solidFill>
                  <a:srgbClr val="000000"/>
                </a:solidFill>
                <a:effectLst/>
                <a:ea typeface="Times New Roman" panose="02020603050405020304" pitchFamily="18" charset="0"/>
                <a:cs typeface="Times New Roman" panose="02020603050405020304" pitchFamily="18" charset="0"/>
              </a:rPr>
              <a:t>Euclidean distance </a:t>
            </a:r>
            <a:r>
              <a:rPr lang="en-US" sz="2000" i="1" dirty="0">
                <a:solidFill>
                  <a:srgbClr val="000000"/>
                </a:solidFill>
                <a:effectLst/>
                <a:ea typeface="Times New Roman" panose="02020603050405020304" pitchFamily="18" charset="0"/>
                <a:cs typeface="Times New Roman" panose="02020603050405020304" pitchFamily="18" charset="0"/>
              </a:rPr>
              <a:t>d</a:t>
            </a:r>
            <a:r>
              <a:rPr lang="en-US" sz="2000" dirty="0">
                <a:solidFill>
                  <a:srgbClr val="000000"/>
                </a:solidFill>
                <a:effectLst/>
                <a:ea typeface="Times New Roman" panose="02020603050405020304" pitchFamily="18" charset="0"/>
                <a:cs typeface="Times New Roman" panose="02020603050405020304" pitchFamily="18" charset="0"/>
              </a:rPr>
              <a:t>(</a:t>
            </a:r>
            <a:r>
              <a:rPr lang="en-US" sz="2000" i="1" dirty="0">
                <a:solidFill>
                  <a:srgbClr val="000000"/>
                </a:solidFill>
                <a:effectLst/>
                <a:ea typeface="Times New Roman" panose="02020603050405020304" pitchFamily="18" charset="0"/>
                <a:cs typeface="Times New Roman" panose="02020603050405020304" pitchFamily="18" charset="0"/>
              </a:rPr>
              <a:t>P</a:t>
            </a:r>
            <a:r>
              <a:rPr lang="en-US" sz="2000" i="1" baseline="-25000" dirty="0">
                <a:solidFill>
                  <a:srgbClr val="000000"/>
                </a:solidFill>
                <a:effectLst/>
                <a:ea typeface="Times New Roman" panose="02020603050405020304" pitchFamily="18" charset="0"/>
                <a:cs typeface="Times New Roman" panose="02020603050405020304" pitchFamily="18" charset="0"/>
              </a:rPr>
              <a:t>i</a:t>
            </a:r>
            <a:r>
              <a:rPr lang="en-US" sz="2000" dirty="0">
                <a:solidFill>
                  <a:srgbClr val="000000"/>
                </a:solidFill>
                <a:effectLst/>
                <a:ea typeface="Times New Roman" panose="02020603050405020304" pitchFamily="18" charset="0"/>
                <a:cs typeface="Times New Roman" panose="02020603050405020304" pitchFamily="18" charset="0"/>
              </a:rPr>
              <a:t>, </a:t>
            </a:r>
            <a:r>
              <a:rPr lang="en-US" sz="2000" i="1" dirty="0" err="1">
                <a:solidFill>
                  <a:srgbClr val="000000"/>
                </a:solidFill>
                <a:effectLst/>
                <a:ea typeface="Times New Roman" panose="02020603050405020304" pitchFamily="18" charset="0"/>
                <a:cs typeface="Times New Roman" panose="02020603050405020304" pitchFamily="18" charset="0"/>
              </a:rPr>
              <a:t>P</a:t>
            </a:r>
            <a:r>
              <a:rPr lang="en-US" sz="2000" i="1" baseline="-25000" dirty="0" err="1">
                <a:solidFill>
                  <a:srgbClr val="000000"/>
                </a:solidFill>
                <a:effectLst/>
                <a:ea typeface="Times New Roman" panose="02020603050405020304" pitchFamily="18" charset="0"/>
                <a:cs typeface="Times New Roman" panose="02020603050405020304" pitchFamily="18" charset="0"/>
              </a:rPr>
              <a:t>j</a:t>
            </a:r>
            <a:r>
              <a:rPr lang="en-US" sz="2000" dirty="0">
                <a:solidFill>
                  <a:srgbClr val="000000"/>
                </a:solidFill>
                <a:effectLst/>
                <a:ea typeface="Times New Roman" panose="02020603050405020304" pitchFamily="18" charset="0"/>
                <a:cs typeface="Times New Roman" panose="02020603050405020304" pitchFamily="18" charset="0"/>
              </a:rPr>
              <a:t>) =    Sqrt[(</a:t>
            </a:r>
            <a:r>
              <a:rPr lang="en-US" sz="2000" i="1" dirty="0">
                <a:solidFill>
                  <a:srgbClr val="000000"/>
                </a:solidFill>
                <a:effectLst/>
                <a:ea typeface="Times New Roman" panose="02020603050405020304" pitchFamily="18" charset="0"/>
                <a:cs typeface="Times New Roman" panose="02020603050405020304" pitchFamily="18" charset="0"/>
              </a:rPr>
              <a:t>x</a:t>
            </a:r>
            <a:r>
              <a:rPr lang="en-US" sz="2000" i="1" baseline="-25000" dirty="0">
                <a:solidFill>
                  <a:srgbClr val="000000"/>
                </a:solidFill>
                <a:effectLst/>
                <a:ea typeface="Times New Roman" panose="02020603050405020304" pitchFamily="18" charset="0"/>
                <a:cs typeface="Times New Roman" panose="02020603050405020304" pitchFamily="18" charset="0"/>
              </a:rPr>
              <a:t>i</a:t>
            </a:r>
            <a:r>
              <a:rPr lang="en-US" sz="2000" dirty="0">
                <a:solidFill>
                  <a:srgbClr val="000000"/>
                </a:solidFill>
                <a:effectLst/>
                <a:ea typeface="Times New Roman" panose="02020603050405020304" pitchFamily="18" charset="0"/>
                <a:cs typeface="Times New Roman" panose="02020603050405020304" pitchFamily="18" charset="0"/>
              </a:rPr>
              <a:t>-</a:t>
            </a:r>
            <a:r>
              <a:rPr lang="en-US" sz="2000" i="1" dirty="0" err="1">
                <a:solidFill>
                  <a:srgbClr val="000000"/>
                </a:solidFill>
                <a:effectLst/>
                <a:ea typeface="Times New Roman" panose="02020603050405020304" pitchFamily="18" charset="0"/>
                <a:cs typeface="Times New Roman" panose="02020603050405020304" pitchFamily="18" charset="0"/>
              </a:rPr>
              <a:t>x</a:t>
            </a:r>
            <a:r>
              <a:rPr lang="en-US" sz="2000" i="1" baseline="-25000" dirty="0" err="1">
                <a:solidFill>
                  <a:srgbClr val="000000"/>
                </a:solidFill>
                <a:effectLst/>
                <a:ea typeface="Times New Roman" panose="02020603050405020304" pitchFamily="18" charset="0"/>
                <a:cs typeface="Times New Roman" panose="02020603050405020304" pitchFamily="18" charset="0"/>
              </a:rPr>
              <a:t>j</a:t>
            </a:r>
            <a:r>
              <a:rPr lang="en-US" sz="2000" dirty="0">
                <a:solidFill>
                  <a:srgbClr val="000000"/>
                </a:solidFill>
                <a:effectLst/>
                <a:ea typeface="Times New Roman" panose="02020603050405020304" pitchFamily="18" charset="0"/>
                <a:cs typeface="Times New Roman" panose="02020603050405020304" pitchFamily="18" charset="0"/>
              </a:rPr>
              <a:t>)</a:t>
            </a:r>
            <a:r>
              <a:rPr lang="en-US" sz="2000" baseline="30000" dirty="0">
                <a:solidFill>
                  <a:srgbClr val="000000"/>
                </a:solidFill>
                <a:effectLst/>
                <a:ea typeface="Times New Roman" panose="02020603050405020304" pitchFamily="18" charset="0"/>
                <a:cs typeface="Times New Roman" panose="02020603050405020304" pitchFamily="18" charset="0"/>
              </a:rPr>
              <a:t>2</a:t>
            </a:r>
            <a:r>
              <a:rPr lang="en-US" sz="2000" dirty="0">
                <a:solidFill>
                  <a:srgbClr val="000000"/>
                </a:solidFill>
                <a:effectLst/>
                <a:ea typeface="Times New Roman" panose="02020603050405020304" pitchFamily="18" charset="0"/>
                <a:cs typeface="Times New Roman" panose="02020603050405020304" pitchFamily="18" charset="0"/>
              </a:rPr>
              <a:t> + (</a:t>
            </a:r>
            <a:r>
              <a:rPr lang="en-US" sz="2000" i="1" dirty="0" err="1">
                <a:solidFill>
                  <a:srgbClr val="000000"/>
                </a:solidFill>
                <a:effectLst/>
                <a:ea typeface="Times New Roman" panose="02020603050405020304" pitchFamily="18" charset="0"/>
                <a:cs typeface="Times New Roman" panose="02020603050405020304" pitchFamily="18" charset="0"/>
              </a:rPr>
              <a:t>y</a:t>
            </a:r>
            <a:r>
              <a:rPr lang="en-US" sz="2000" i="1" baseline="-25000" dirty="0" err="1">
                <a:solidFill>
                  <a:srgbClr val="000000"/>
                </a:solidFill>
                <a:effectLst/>
                <a:ea typeface="Times New Roman" panose="02020603050405020304" pitchFamily="18" charset="0"/>
                <a:cs typeface="Times New Roman" panose="02020603050405020304" pitchFamily="18" charset="0"/>
              </a:rPr>
              <a:t>i</a:t>
            </a:r>
            <a:r>
              <a:rPr lang="en-US" sz="2000" dirty="0" err="1">
                <a:solidFill>
                  <a:srgbClr val="000000"/>
                </a:solidFill>
                <a:effectLst/>
                <a:ea typeface="Times New Roman" panose="02020603050405020304" pitchFamily="18" charset="0"/>
                <a:cs typeface="Times New Roman" panose="02020603050405020304" pitchFamily="18" charset="0"/>
              </a:rPr>
              <a:t>-</a:t>
            </a:r>
            <a:r>
              <a:rPr lang="en-US" sz="2000" i="1" dirty="0" err="1">
                <a:solidFill>
                  <a:srgbClr val="000000"/>
                </a:solidFill>
                <a:effectLst/>
                <a:ea typeface="Times New Roman" panose="02020603050405020304" pitchFamily="18" charset="0"/>
                <a:cs typeface="Times New Roman" panose="02020603050405020304" pitchFamily="18" charset="0"/>
              </a:rPr>
              <a:t>y</a:t>
            </a:r>
            <a:r>
              <a:rPr lang="en-US" sz="2000" i="1" baseline="-25000" dirty="0" err="1">
                <a:solidFill>
                  <a:srgbClr val="000000"/>
                </a:solidFill>
                <a:effectLst/>
                <a:ea typeface="Times New Roman" panose="02020603050405020304" pitchFamily="18" charset="0"/>
                <a:cs typeface="Times New Roman" panose="02020603050405020304" pitchFamily="18" charset="0"/>
              </a:rPr>
              <a:t>j</a:t>
            </a:r>
            <a:r>
              <a:rPr lang="en-US" sz="2000" dirty="0">
                <a:solidFill>
                  <a:srgbClr val="000000"/>
                </a:solidFill>
                <a:effectLst/>
                <a:ea typeface="Times New Roman" panose="02020603050405020304" pitchFamily="18" charset="0"/>
                <a:cs typeface="Times New Roman" panose="02020603050405020304" pitchFamily="18" charset="0"/>
              </a:rPr>
              <a:t>)</a:t>
            </a:r>
            <a:r>
              <a:rPr lang="en-US" sz="2000" baseline="30000" dirty="0">
                <a:solidFill>
                  <a:srgbClr val="000000"/>
                </a:solidFill>
                <a:effectLst/>
                <a:ea typeface="Times New Roman" panose="02020603050405020304" pitchFamily="18" charset="0"/>
                <a:cs typeface="Times New Roman" panose="02020603050405020304" pitchFamily="18" charset="0"/>
              </a:rPr>
              <a:t>2</a:t>
            </a:r>
            <a:r>
              <a:rPr lang="en-US" sz="2000" dirty="0">
                <a:solidFill>
                  <a:srgbClr val="000000"/>
                </a:solidFill>
                <a:effectLst/>
                <a:ea typeface="Times New Roman" panose="02020603050405020304" pitchFamily="18" charset="0"/>
                <a:cs typeface="Times New Roman" panose="02020603050405020304" pitchFamily="18" charset="0"/>
              </a:rPr>
              <a:t>]</a:t>
            </a:r>
            <a:endParaRPr lang="en-IN" sz="2000" dirty="0">
              <a:effectLst/>
              <a:ea typeface="Calibri" panose="020F0502020204030204" pitchFamily="34" charset="0"/>
              <a:cs typeface="Times New Roman" panose="02020603050405020304" pitchFamily="18" charset="0"/>
            </a:endParaRPr>
          </a:p>
          <a:p>
            <a:pPr>
              <a:lnSpc>
                <a:spcPct val="120000"/>
              </a:lnSpc>
              <a:spcAft>
                <a:spcPts val="800"/>
              </a:spcAft>
            </a:pPr>
            <a:r>
              <a:rPr lang="en-US" sz="2000" dirty="0">
                <a:effectLst/>
                <a:ea typeface="Times New Roman" panose="02020603050405020304" pitchFamily="18" charset="0"/>
                <a:cs typeface="Times New Roman" panose="02020603050405020304" pitchFamily="18" charset="0"/>
              </a:rPr>
              <a:t> Find the minimal distance between a pairs in a set of points</a:t>
            </a:r>
            <a:endParaRPr lang="en-IN" sz="2000" dirty="0">
              <a:effectLst/>
              <a:ea typeface="Calibri" panose="020F0502020204030204" pitchFamily="34" charset="0"/>
              <a:cs typeface="Times New Roman" panose="02020603050405020304" pitchFamily="18"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97D0956-22C2-46D7-9EE4-D75790E5561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3397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sp>
        <p:nvSpPr>
          <p:cNvPr id="3" name="Date Placeholder 2">
            <a:extLst>
              <a:ext uri="{FF2B5EF4-FFF2-40B4-BE49-F238E27FC236}">
                <a16:creationId xmlns:a16="http://schemas.microsoft.com/office/drawing/2014/main" id="{9EAEFFA1-561F-4D7D-9F10-1C29E3D0ADD8}"/>
              </a:ext>
            </a:extLst>
          </p:cNvPr>
          <p:cNvSpPr>
            <a:spLocks noGrp="1"/>
          </p:cNvSpPr>
          <p:nvPr>
            <p:ph type="dt" sz="half" idx="10"/>
          </p:nvPr>
        </p:nvSpPr>
        <p:spPr/>
        <p:txBody>
          <a:bodyPr/>
          <a:lstStyle/>
          <a:p>
            <a:fld id="{FA7B2141-E2FD-4D95-9004-619DBA528F5E}" type="datetime1">
              <a:rPr lang="en-IN" smtClean="0"/>
              <a:t>09-04-2021</a:t>
            </a:fld>
            <a:endParaRPr lang="en-IN"/>
          </a:p>
        </p:txBody>
      </p:sp>
      <p:sp>
        <p:nvSpPr>
          <p:cNvPr id="4" name="Footer Placeholder 3">
            <a:extLst>
              <a:ext uri="{FF2B5EF4-FFF2-40B4-BE49-F238E27FC236}">
                <a16:creationId xmlns:a16="http://schemas.microsoft.com/office/drawing/2014/main" id="{176329E5-9A80-43D7-9359-8CC1B6149518}"/>
              </a:ext>
            </a:extLst>
          </p:cNvPr>
          <p:cNvSpPr>
            <a:spLocks noGrp="1"/>
          </p:cNvSpPr>
          <p:nvPr>
            <p:ph type="ftr" sz="quarter" idx="11"/>
          </p:nvPr>
        </p:nvSpPr>
        <p:spPr/>
        <p:txBody>
          <a:bodyPr/>
          <a:lstStyle/>
          <a:p>
            <a:r>
              <a:rPr lang="en-US"/>
              <a:t>SCSA1403 DAA-Unit III</a:t>
            </a:r>
            <a:endParaRPr lang="en-IN" dirty="0"/>
          </a:p>
        </p:txBody>
      </p:sp>
      <p:sp>
        <p:nvSpPr>
          <p:cNvPr id="5" name="Slide Number Placeholder 4">
            <a:extLst>
              <a:ext uri="{FF2B5EF4-FFF2-40B4-BE49-F238E27FC236}">
                <a16:creationId xmlns:a16="http://schemas.microsoft.com/office/drawing/2014/main" id="{9B3A8280-435E-4665-A6CE-9A52C93ABD48}"/>
              </a:ext>
            </a:extLst>
          </p:cNvPr>
          <p:cNvSpPr>
            <a:spLocks noGrp="1"/>
          </p:cNvSpPr>
          <p:nvPr>
            <p:ph type="sldNum" sz="quarter" idx="12"/>
          </p:nvPr>
        </p:nvSpPr>
        <p:spPr/>
        <p:txBody>
          <a:bodyPr/>
          <a:lstStyle/>
          <a:p>
            <a:fld id="{C47D4F2A-FF3F-4D76-897B-B2071BBC9AF3}" type="slidenum">
              <a:rPr lang="en-IN" smtClean="0"/>
              <a:t>3</a:t>
            </a:fld>
            <a:endParaRPr lang="en-IN"/>
          </a:p>
        </p:txBody>
      </p:sp>
      <p:pic>
        <p:nvPicPr>
          <p:cNvPr id="9" name="Picture 8">
            <a:extLst>
              <a:ext uri="{FF2B5EF4-FFF2-40B4-BE49-F238E27FC236}">
                <a16:creationId xmlns:a16="http://schemas.microsoft.com/office/drawing/2014/main" id="{E882AEC2-A52C-4543-8513-4F89B8420E37}"/>
              </a:ext>
            </a:extLst>
          </p:cNvPr>
          <p:cNvPicPr>
            <a:picLocks noChangeAspect="1"/>
          </p:cNvPicPr>
          <p:nvPr/>
        </p:nvPicPr>
        <p:blipFill>
          <a:blip r:embed="rId3"/>
          <a:stretch>
            <a:fillRect/>
          </a:stretch>
        </p:blipFill>
        <p:spPr>
          <a:xfrm>
            <a:off x="362043" y="1933575"/>
            <a:ext cx="11467913" cy="3829050"/>
          </a:xfrm>
          <a:prstGeom prst="rect">
            <a:avLst/>
          </a:prstGeom>
        </p:spPr>
      </p:pic>
    </p:spTree>
    <p:extLst>
      <p:ext uri="{BB962C8B-B14F-4D97-AF65-F5344CB8AC3E}">
        <p14:creationId xmlns:p14="http://schemas.microsoft.com/office/powerpoint/2010/main" val="3754141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604165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CLOSEST PAIR ALGORITHM</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a:lnSpc>
                <a:spcPct val="130000"/>
              </a:lnSpc>
              <a:spcAft>
                <a:spcPts val="800"/>
              </a:spcAft>
            </a:pPr>
            <a:r>
              <a:rPr lang="en-US" sz="1800" b="1" dirty="0">
                <a:effectLst/>
                <a:ea typeface="Times New Roman" panose="02020603050405020304" pitchFamily="18" charset="0"/>
                <a:cs typeface="Times New Roman" panose="02020603050405020304" pitchFamily="18" charset="0"/>
              </a:rPr>
              <a:t>Algorithm</a:t>
            </a:r>
            <a:r>
              <a:rPr lang="en-US" sz="1800" dirty="0">
                <a:effectLst/>
                <a:ea typeface="Times New Roman" panose="02020603050405020304" pitchFamily="18" charset="0"/>
                <a:cs typeface="Times New Roman" panose="02020603050405020304" pitchFamily="18" charset="0"/>
              </a:rPr>
              <a:t> </a:t>
            </a:r>
            <a:r>
              <a:rPr lang="en-US" sz="1800" dirty="0" err="1">
                <a:effectLst/>
                <a:ea typeface="Times New Roman" panose="02020603050405020304" pitchFamily="18" charset="0"/>
                <a:cs typeface="Times New Roman" panose="02020603050405020304" pitchFamily="18" charset="0"/>
              </a:rPr>
              <a:t>BruteForceClosestPoints</a:t>
            </a:r>
            <a:r>
              <a:rPr lang="en-US" sz="1800" dirty="0">
                <a:effectLst/>
                <a:ea typeface="Times New Roman" panose="02020603050405020304" pitchFamily="18" charset="0"/>
                <a:cs typeface="Times New Roman" panose="02020603050405020304" pitchFamily="18" charset="0"/>
              </a:rPr>
              <a:t>(</a:t>
            </a:r>
            <a:r>
              <a:rPr lang="en-US" sz="1800" i="1" dirty="0">
                <a:effectLst/>
                <a:ea typeface="Times New Roman" panose="02020603050405020304" pitchFamily="18" charset="0"/>
                <a:cs typeface="Times New Roman" panose="02020603050405020304" pitchFamily="18" charset="0"/>
              </a:rPr>
              <a:t>P</a:t>
            </a:r>
            <a:r>
              <a:rPr lang="en-US" sz="1800" dirty="0">
                <a:effectLst/>
                <a:ea typeface="Times New Roman" panose="02020603050405020304" pitchFamily="18" charset="0"/>
                <a:cs typeface="Times New Roman" panose="02020603050405020304" pitchFamily="18" charset="0"/>
              </a:rPr>
              <a:t>)</a:t>
            </a:r>
            <a:endParaRPr lang="en-IN" sz="1800" dirty="0">
              <a:effectLst/>
              <a:ea typeface="Calibri" panose="020F0502020204030204" pitchFamily="34" charset="0"/>
              <a:cs typeface="Times New Roman" panose="02020603050405020304" pitchFamily="18" charset="0"/>
            </a:endParaRPr>
          </a:p>
          <a:p>
            <a:pPr marL="457200">
              <a:lnSpc>
                <a:spcPct val="130000"/>
              </a:lnSpc>
              <a:spcAft>
                <a:spcPts val="800"/>
              </a:spcAft>
            </a:pPr>
            <a:r>
              <a:rPr lang="en-US" sz="1800" dirty="0">
                <a:effectLst/>
                <a:ea typeface="Times New Roman" panose="02020603050405020304" pitchFamily="18" charset="0"/>
                <a:cs typeface="Times New Roman" panose="02020603050405020304" pitchFamily="18" charset="0"/>
              </a:rPr>
              <a:t>// </a:t>
            </a:r>
            <a:r>
              <a:rPr lang="en-US" sz="1800" i="1" dirty="0">
                <a:effectLst/>
                <a:ea typeface="Times New Roman" panose="02020603050405020304" pitchFamily="18" charset="0"/>
                <a:cs typeface="Times New Roman" panose="02020603050405020304" pitchFamily="18" charset="0"/>
              </a:rPr>
              <a:t>P</a:t>
            </a:r>
            <a:r>
              <a:rPr lang="en-US" sz="1800" dirty="0">
                <a:effectLst/>
                <a:ea typeface="Times New Roman" panose="02020603050405020304" pitchFamily="18" charset="0"/>
                <a:cs typeface="Times New Roman" panose="02020603050405020304" pitchFamily="18" charset="0"/>
              </a:rPr>
              <a:t> is list of points</a:t>
            </a:r>
            <a:endParaRPr lang="en-IN" sz="1800" dirty="0">
              <a:effectLst/>
              <a:ea typeface="Calibri" panose="020F0502020204030204" pitchFamily="34" charset="0"/>
              <a:cs typeface="Times New Roman" panose="02020603050405020304" pitchFamily="18" charset="0"/>
            </a:endParaRPr>
          </a:p>
          <a:p>
            <a:pPr marL="457200">
              <a:lnSpc>
                <a:spcPct val="130000"/>
              </a:lnSpc>
              <a:spcAft>
                <a:spcPts val="800"/>
              </a:spcAft>
            </a:pPr>
            <a:r>
              <a:rPr lang="en-US" sz="1800" i="1" dirty="0" err="1">
                <a:effectLst/>
                <a:ea typeface="Times New Roman" panose="02020603050405020304" pitchFamily="18" charset="0"/>
                <a:cs typeface="Times New Roman" panose="02020603050405020304" pitchFamily="18" charset="0"/>
              </a:rPr>
              <a:t>dmin</a:t>
            </a:r>
            <a:r>
              <a:rPr lang="en-US" sz="1800" dirty="0">
                <a:effectLst/>
                <a:ea typeface="Times New Roman" panose="02020603050405020304" pitchFamily="18" charset="0"/>
                <a:cs typeface="Times New Roman" panose="02020603050405020304" pitchFamily="18" charset="0"/>
              </a:rPr>
              <a:t> ← ∞</a:t>
            </a:r>
            <a:endParaRPr lang="en-IN" sz="1800" dirty="0">
              <a:effectLst/>
              <a:ea typeface="Calibri" panose="020F0502020204030204" pitchFamily="34" charset="0"/>
              <a:cs typeface="Times New Roman" panose="02020603050405020304" pitchFamily="18" charset="0"/>
            </a:endParaRPr>
          </a:p>
          <a:p>
            <a:pPr marL="457200">
              <a:lnSpc>
                <a:spcPct val="130000"/>
              </a:lnSpc>
              <a:spcAft>
                <a:spcPts val="800"/>
              </a:spcAft>
            </a:pPr>
            <a:r>
              <a:rPr lang="en-US" sz="1800" b="1" dirty="0">
                <a:effectLst/>
                <a:ea typeface="Times New Roman" panose="02020603050405020304" pitchFamily="18" charset="0"/>
                <a:cs typeface="Times New Roman" panose="02020603050405020304" pitchFamily="18" charset="0"/>
              </a:rPr>
              <a:t>for</a:t>
            </a:r>
            <a:r>
              <a:rPr lang="en-US" sz="1800" dirty="0">
                <a:effectLst/>
                <a:ea typeface="Times New Roman" panose="02020603050405020304" pitchFamily="18" charset="0"/>
                <a:cs typeface="Times New Roman" panose="02020603050405020304" pitchFamily="18" charset="0"/>
              </a:rPr>
              <a:t> </a:t>
            </a:r>
            <a:r>
              <a:rPr lang="en-US" sz="1800" i="1" dirty="0" err="1">
                <a:effectLst/>
                <a:ea typeface="Times New Roman" panose="02020603050405020304" pitchFamily="18" charset="0"/>
                <a:cs typeface="Times New Roman" panose="02020603050405020304" pitchFamily="18" charset="0"/>
              </a:rPr>
              <a:t>i</a:t>
            </a:r>
            <a:r>
              <a:rPr lang="en-US" sz="1800" dirty="0">
                <a:effectLst/>
                <a:ea typeface="Times New Roman" panose="02020603050405020304" pitchFamily="18" charset="0"/>
                <a:cs typeface="Times New Roman" panose="02020603050405020304" pitchFamily="18" charset="0"/>
              </a:rPr>
              <a:t> ← 1 </a:t>
            </a:r>
            <a:r>
              <a:rPr lang="en-US" sz="1800" b="1" dirty="0">
                <a:effectLst/>
                <a:ea typeface="Times New Roman" panose="02020603050405020304" pitchFamily="18" charset="0"/>
                <a:cs typeface="Times New Roman" panose="02020603050405020304" pitchFamily="18" charset="0"/>
              </a:rPr>
              <a:t>to</a:t>
            </a:r>
            <a:r>
              <a:rPr lang="en-US" sz="1800" dirty="0">
                <a:effectLst/>
                <a:ea typeface="Times New Roman" panose="02020603050405020304" pitchFamily="18" charset="0"/>
                <a:cs typeface="Times New Roman" panose="02020603050405020304" pitchFamily="18" charset="0"/>
              </a:rPr>
              <a:t> </a:t>
            </a:r>
            <a:r>
              <a:rPr lang="en-US" sz="1800" i="1" dirty="0">
                <a:effectLst/>
                <a:ea typeface="Times New Roman" panose="02020603050405020304" pitchFamily="18" charset="0"/>
                <a:cs typeface="Times New Roman" panose="02020603050405020304" pitchFamily="18" charset="0"/>
              </a:rPr>
              <a:t>n</a:t>
            </a:r>
            <a:r>
              <a:rPr lang="en-US" sz="1800" dirty="0">
                <a:effectLst/>
                <a:ea typeface="Times New Roman" panose="02020603050405020304" pitchFamily="18" charset="0"/>
                <a:cs typeface="Times New Roman" panose="02020603050405020304" pitchFamily="18" charset="0"/>
              </a:rPr>
              <a:t>-1 </a:t>
            </a:r>
            <a:r>
              <a:rPr lang="en-US" sz="1800" b="1" dirty="0">
                <a:effectLst/>
                <a:ea typeface="Times New Roman" panose="02020603050405020304" pitchFamily="18" charset="0"/>
                <a:cs typeface="Times New Roman" panose="02020603050405020304" pitchFamily="18" charset="0"/>
              </a:rPr>
              <a:t>do</a:t>
            </a:r>
            <a:endParaRPr lang="en-IN" sz="1800" dirty="0">
              <a:effectLst/>
              <a:ea typeface="Calibri" panose="020F0502020204030204" pitchFamily="34" charset="0"/>
              <a:cs typeface="Times New Roman" panose="02020603050405020304" pitchFamily="18" charset="0"/>
            </a:endParaRPr>
          </a:p>
          <a:p>
            <a:pPr marL="914400">
              <a:lnSpc>
                <a:spcPct val="130000"/>
              </a:lnSpc>
              <a:spcAft>
                <a:spcPts val="800"/>
              </a:spcAft>
            </a:pPr>
            <a:r>
              <a:rPr lang="en-US" sz="1800" b="1" dirty="0">
                <a:effectLst/>
                <a:ea typeface="Times New Roman" panose="02020603050405020304" pitchFamily="18" charset="0"/>
                <a:cs typeface="Times New Roman" panose="02020603050405020304" pitchFamily="18" charset="0"/>
              </a:rPr>
              <a:t>for</a:t>
            </a:r>
            <a:r>
              <a:rPr lang="en-US" sz="1800" dirty="0">
                <a:effectLst/>
                <a:ea typeface="Times New Roman" panose="02020603050405020304" pitchFamily="18" charset="0"/>
                <a:cs typeface="Times New Roman" panose="02020603050405020304" pitchFamily="18" charset="0"/>
              </a:rPr>
              <a:t> </a:t>
            </a:r>
            <a:r>
              <a:rPr lang="en-US" sz="1800" i="1" dirty="0">
                <a:effectLst/>
                <a:ea typeface="Times New Roman" panose="02020603050405020304" pitchFamily="18" charset="0"/>
                <a:cs typeface="Times New Roman" panose="02020603050405020304" pitchFamily="18" charset="0"/>
              </a:rPr>
              <a:t>j </a:t>
            </a:r>
            <a:r>
              <a:rPr lang="en-US" sz="1800" dirty="0">
                <a:effectLst/>
                <a:ea typeface="Times New Roman" panose="02020603050405020304" pitchFamily="18" charset="0"/>
                <a:cs typeface="Times New Roman" panose="02020603050405020304" pitchFamily="18" charset="0"/>
              </a:rPr>
              <a:t>← </a:t>
            </a:r>
            <a:r>
              <a:rPr lang="en-US" sz="1800" i="1" dirty="0">
                <a:effectLst/>
                <a:ea typeface="Times New Roman" panose="02020603050405020304" pitchFamily="18" charset="0"/>
                <a:cs typeface="Times New Roman" panose="02020603050405020304" pitchFamily="18" charset="0"/>
              </a:rPr>
              <a:t>i</a:t>
            </a:r>
            <a:r>
              <a:rPr lang="en-US" sz="1800" dirty="0">
                <a:effectLst/>
                <a:ea typeface="Times New Roman" panose="02020603050405020304" pitchFamily="18" charset="0"/>
                <a:cs typeface="Times New Roman" panose="02020603050405020304" pitchFamily="18" charset="0"/>
              </a:rPr>
              <a:t>+1 </a:t>
            </a:r>
            <a:r>
              <a:rPr lang="en-US" sz="1800" b="1" dirty="0">
                <a:effectLst/>
                <a:ea typeface="Times New Roman" panose="02020603050405020304" pitchFamily="18" charset="0"/>
                <a:cs typeface="Times New Roman" panose="02020603050405020304" pitchFamily="18" charset="0"/>
              </a:rPr>
              <a:t>to</a:t>
            </a:r>
            <a:r>
              <a:rPr lang="en-US" sz="1800" dirty="0">
                <a:effectLst/>
                <a:ea typeface="Times New Roman" panose="02020603050405020304" pitchFamily="18" charset="0"/>
                <a:cs typeface="Times New Roman" panose="02020603050405020304" pitchFamily="18" charset="0"/>
              </a:rPr>
              <a:t> </a:t>
            </a:r>
            <a:r>
              <a:rPr lang="en-US" sz="1800" i="1" dirty="0">
                <a:effectLst/>
                <a:ea typeface="Times New Roman" panose="02020603050405020304" pitchFamily="18" charset="0"/>
                <a:cs typeface="Times New Roman" panose="02020603050405020304" pitchFamily="18" charset="0"/>
              </a:rPr>
              <a:t>n</a:t>
            </a:r>
            <a:r>
              <a:rPr lang="en-US" sz="1800" dirty="0">
                <a:effectLst/>
                <a:ea typeface="Times New Roman" panose="02020603050405020304" pitchFamily="18" charset="0"/>
                <a:cs typeface="Times New Roman" panose="02020603050405020304" pitchFamily="18" charset="0"/>
              </a:rPr>
              <a:t> </a:t>
            </a:r>
            <a:r>
              <a:rPr lang="en-US" sz="1800" b="1" dirty="0">
                <a:effectLst/>
                <a:ea typeface="Times New Roman" panose="02020603050405020304" pitchFamily="18" charset="0"/>
                <a:cs typeface="Times New Roman" panose="02020603050405020304" pitchFamily="18" charset="0"/>
              </a:rPr>
              <a:t>do</a:t>
            </a:r>
            <a:endParaRPr lang="en-IN" sz="1800" dirty="0">
              <a:effectLst/>
              <a:ea typeface="Calibri" panose="020F0502020204030204" pitchFamily="34" charset="0"/>
              <a:cs typeface="Times New Roman" panose="02020603050405020304" pitchFamily="18" charset="0"/>
            </a:endParaRPr>
          </a:p>
          <a:p>
            <a:pPr marL="1371600">
              <a:lnSpc>
                <a:spcPct val="130000"/>
              </a:lnSpc>
              <a:spcAft>
                <a:spcPts val="800"/>
              </a:spcAft>
            </a:pPr>
            <a:r>
              <a:rPr lang="en-US" sz="1800" i="1" dirty="0">
                <a:effectLst/>
                <a:ea typeface="Times New Roman" panose="02020603050405020304" pitchFamily="18" charset="0"/>
                <a:cs typeface="Times New Roman" panose="02020603050405020304" pitchFamily="18" charset="0"/>
              </a:rPr>
              <a:t>d</a:t>
            </a:r>
            <a:r>
              <a:rPr lang="en-US" sz="1800" dirty="0">
                <a:effectLst/>
                <a:ea typeface="Times New Roman" panose="02020603050405020304" pitchFamily="18" charset="0"/>
                <a:cs typeface="Times New Roman" panose="02020603050405020304" pitchFamily="18" charset="0"/>
              </a:rPr>
              <a:t> ← sqrt((</a:t>
            </a:r>
            <a:r>
              <a:rPr lang="en-US" sz="1800" i="1" dirty="0">
                <a:effectLst/>
                <a:ea typeface="Times New Roman" panose="02020603050405020304" pitchFamily="18" charset="0"/>
                <a:cs typeface="Times New Roman" panose="02020603050405020304" pitchFamily="18" charset="0"/>
              </a:rPr>
              <a:t>x</a:t>
            </a:r>
            <a:r>
              <a:rPr lang="en-US" sz="1800" i="1" baseline="-25000" dirty="0">
                <a:effectLst/>
                <a:ea typeface="Times New Roman" panose="02020603050405020304" pitchFamily="18" charset="0"/>
                <a:cs typeface="Times New Roman" panose="02020603050405020304" pitchFamily="18" charset="0"/>
              </a:rPr>
              <a:t>i</a:t>
            </a:r>
            <a:r>
              <a:rPr lang="en-US" sz="1800" dirty="0">
                <a:effectLst/>
                <a:ea typeface="Times New Roman" panose="02020603050405020304" pitchFamily="18" charset="0"/>
                <a:cs typeface="Times New Roman" panose="02020603050405020304" pitchFamily="18" charset="0"/>
              </a:rPr>
              <a:t>-</a:t>
            </a:r>
            <a:r>
              <a:rPr lang="en-US" sz="1800" i="1" dirty="0" err="1">
                <a:effectLst/>
                <a:ea typeface="Times New Roman" panose="02020603050405020304" pitchFamily="18" charset="0"/>
                <a:cs typeface="Times New Roman" panose="02020603050405020304" pitchFamily="18" charset="0"/>
              </a:rPr>
              <a:t>x</a:t>
            </a:r>
            <a:r>
              <a:rPr lang="en-US" sz="1800" i="1" baseline="-25000" dirty="0" err="1">
                <a:effectLst/>
                <a:ea typeface="Times New Roman" panose="02020603050405020304" pitchFamily="18" charset="0"/>
                <a:cs typeface="Times New Roman" panose="02020603050405020304" pitchFamily="18" charset="0"/>
              </a:rPr>
              <a:t>j</a:t>
            </a:r>
            <a:r>
              <a:rPr lang="en-US" sz="1800" dirty="0">
                <a:effectLst/>
                <a:ea typeface="Times New Roman" panose="02020603050405020304" pitchFamily="18" charset="0"/>
                <a:cs typeface="Times New Roman" panose="02020603050405020304" pitchFamily="18" charset="0"/>
              </a:rPr>
              <a:t>)</a:t>
            </a:r>
            <a:r>
              <a:rPr lang="en-US" sz="1800" baseline="30000" dirty="0">
                <a:effectLst/>
                <a:ea typeface="Times New Roman" panose="02020603050405020304" pitchFamily="18" charset="0"/>
                <a:cs typeface="Times New Roman" panose="02020603050405020304" pitchFamily="18" charset="0"/>
              </a:rPr>
              <a:t>2</a:t>
            </a:r>
            <a:r>
              <a:rPr lang="en-US" sz="1800" dirty="0">
                <a:effectLst/>
                <a:ea typeface="Times New Roman" panose="02020603050405020304" pitchFamily="18" charset="0"/>
                <a:cs typeface="Times New Roman" panose="02020603050405020304" pitchFamily="18" charset="0"/>
              </a:rPr>
              <a:t> + (</a:t>
            </a:r>
            <a:r>
              <a:rPr lang="en-US" sz="1800" i="1" dirty="0" err="1">
                <a:effectLst/>
                <a:ea typeface="Times New Roman" panose="02020603050405020304" pitchFamily="18" charset="0"/>
                <a:cs typeface="Times New Roman" panose="02020603050405020304" pitchFamily="18" charset="0"/>
              </a:rPr>
              <a:t>y</a:t>
            </a:r>
            <a:r>
              <a:rPr lang="en-US" sz="1800" i="1" baseline="-25000" dirty="0" err="1">
                <a:effectLst/>
                <a:ea typeface="Times New Roman" panose="02020603050405020304" pitchFamily="18" charset="0"/>
                <a:cs typeface="Times New Roman" panose="02020603050405020304" pitchFamily="18" charset="0"/>
              </a:rPr>
              <a:t>i</a:t>
            </a:r>
            <a:r>
              <a:rPr lang="en-US" sz="1800" dirty="0" err="1">
                <a:effectLst/>
                <a:ea typeface="Times New Roman" panose="02020603050405020304" pitchFamily="18" charset="0"/>
                <a:cs typeface="Times New Roman" panose="02020603050405020304" pitchFamily="18" charset="0"/>
              </a:rPr>
              <a:t>-</a:t>
            </a:r>
            <a:r>
              <a:rPr lang="en-US" sz="1800" i="1" dirty="0" err="1">
                <a:effectLst/>
                <a:ea typeface="Times New Roman" panose="02020603050405020304" pitchFamily="18" charset="0"/>
                <a:cs typeface="Times New Roman" panose="02020603050405020304" pitchFamily="18" charset="0"/>
              </a:rPr>
              <a:t>y</a:t>
            </a:r>
            <a:r>
              <a:rPr lang="en-US" sz="1800" i="1" baseline="-25000" dirty="0" err="1">
                <a:effectLst/>
                <a:ea typeface="Times New Roman" panose="02020603050405020304" pitchFamily="18" charset="0"/>
                <a:cs typeface="Times New Roman" panose="02020603050405020304" pitchFamily="18" charset="0"/>
              </a:rPr>
              <a:t>j</a:t>
            </a:r>
            <a:r>
              <a:rPr lang="en-US" sz="1800" dirty="0">
                <a:effectLst/>
                <a:ea typeface="Times New Roman" panose="02020603050405020304" pitchFamily="18" charset="0"/>
                <a:cs typeface="Times New Roman" panose="02020603050405020304" pitchFamily="18" charset="0"/>
              </a:rPr>
              <a:t>)</a:t>
            </a:r>
            <a:r>
              <a:rPr lang="en-US" sz="1800" baseline="30000" dirty="0">
                <a:effectLst/>
                <a:ea typeface="Times New Roman" panose="02020603050405020304" pitchFamily="18" charset="0"/>
                <a:cs typeface="Times New Roman" panose="02020603050405020304" pitchFamily="18" charset="0"/>
              </a:rPr>
              <a:t>2</a:t>
            </a:r>
            <a:r>
              <a:rPr lang="en-US" sz="1800" dirty="0">
                <a:effectLst/>
                <a:ea typeface="Times New Roman" panose="02020603050405020304" pitchFamily="18" charset="0"/>
                <a:cs typeface="Times New Roman" panose="02020603050405020304" pitchFamily="18" charset="0"/>
              </a:rPr>
              <a:t>)</a:t>
            </a:r>
            <a:endParaRPr lang="en-IN" sz="1800" dirty="0">
              <a:effectLst/>
              <a:ea typeface="Calibri" panose="020F0502020204030204" pitchFamily="34" charset="0"/>
              <a:cs typeface="Times New Roman" panose="02020603050405020304" pitchFamily="18" charset="0"/>
            </a:endParaRPr>
          </a:p>
          <a:p>
            <a:pPr marL="1371600">
              <a:lnSpc>
                <a:spcPct val="130000"/>
              </a:lnSpc>
              <a:spcAft>
                <a:spcPts val="800"/>
              </a:spcAft>
            </a:pPr>
            <a:r>
              <a:rPr lang="en-US" sz="1800" b="1" dirty="0">
                <a:effectLst/>
                <a:ea typeface="Times New Roman" panose="02020603050405020304" pitchFamily="18" charset="0"/>
                <a:cs typeface="Times New Roman" panose="02020603050405020304" pitchFamily="18" charset="0"/>
              </a:rPr>
              <a:t>if</a:t>
            </a:r>
            <a:r>
              <a:rPr lang="en-US" sz="1800" dirty="0">
                <a:effectLst/>
                <a:ea typeface="Times New Roman" panose="02020603050405020304" pitchFamily="18" charset="0"/>
                <a:cs typeface="Times New Roman" panose="02020603050405020304" pitchFamily="18" charset="0"/>
              </a:rPr>
              <a:t> </a:t>
            </a:r>
            <a:r>
              <a:rPr lang="en-US" sz="1800" i="1" dirty="0">
                <a:effectLst/>
                <a:ea typeface="Times New Roman" panose="02020603050405020304" pitchFamily="18" charset="0"/>
                <a:cs typeface="Times New Roman" panose="02020603050405020304" pitchFamily="18" charset="0"/>
              </a:rPr>
              <a:t>d</a:t>
            </a:r>
            <a:r>
              <a:rPr lang="en-US" sz="1800" dirty="0">
                <a:effectLst/>
                <a:ea typeface="Times New Roman" panose="02020603050405020304" pitchFamily="18" charset="0"/>
                <a:cs typeface="Times New Roman" panose="02020603050405020304" pitchFamily="18" charset="0"/>
              </a:rPr>
              <a:t> &lt; </a:t>
            </a:r>
            <a:r>
              <a:rPr lang="en-US" sz="1800" i="1" dirty="0" err="1">
                <a:effectLst/>
                <a:ea typeface="Times New Roman" panose="02020603050405020304" pitchFamily="18" charset="0"/>
                <a:cs typeface="Times New Roman" panose="02020603050405020304" pitchFamily="18" charset="0"/>
              </a:rPr>
              <a:t>dmin</a:t>
            </a:r>
            <a:r>
              <a:rPr lang="en-US" sz="1800" dirty="0">
                <a:effectLst/>
                <a:ea typeface="Times New Roman" panose="02020603050405020304" pitchFamily="18" charset="0"/>
                <a:cs typeface="Times New Roman" panose="02020603050405020304" pitchFamily="18" charset="0"/>
              </a:rPr>
              <a:t> </a:t>
            </a:r>
            <a:r>
              <a:rPr lang="en-US" sz="1800" b="1" dirty="0">
                <a:effectLst/>
                <a:ea typeface="Times New Roman" panose="02020603050405020304" pitchFamily="18" charset="0"/>
                <a:cs typeface="Times New Roman" panose="02020603050405020304" pitchFamily="18" charset="0"/>
              </a:rPr>
              <a:t>then</a:t>
            </a:r>
            <a:r>
              <a:rPr lang="en-US" sz="1800" dirty="0">
                <a:effectLst/>
                <a:ea typeface="Times New Roman" panose="02020603050405020304" pitchFamily="18" charset="0"/>
                <a:cs typeface="Times New Roman" panose="02020603050405020304" pitchFamily="18" charset="0"/>
              </a:rPr>
              <a:t> </a:t>
            </a:r>
            <a:endParaRPr lang="en-IN" sz="1800" dirty="0">
              <a:effectLst/>
              <a:ea typeface="Calibri" panose="020F0502020204030204" pitchFamily="34" charset="0"/>
              <a:cs typeface="Times New Roman" panose="02020603050405020304" pitchFamily="18" charset="0"/>
            </a:endParaRPr>
          </a:p>
          <a:p>
            <a:pPr marL="1828800">
              <a:lnSpc>
                <a:spcPct val="130000"/>
              </a:lnSpc>
              <a:spcAft>
                <a:spcPts val="800"/>
              </a:spcAft>
            </a:pPr>
            <a:r>
              <a:rPr lang="en-US" sz="1800" i="1" dirty="0" err="1">
                <a:effectLst/>
                <a:ea typeface="Times New Roman" panose="02020603050405020304" pitchFamily="18" charset="0"/>
                <a:cs typeface="Times New Roman" panose="02020603050405020304" pitchFamily="18" charset="0"/>
              </a:rPr>
              <a:t>dmin</a:t>
            </a:r>
            <a:r>
              <a:rPr lang="en-US" sz="1800" dirty="0">
                <a:effectLst/>
                <a:ea typeface="Times New Roman" panose="02020603050405020304" pitchFamily="18" charset="0"/>
                <a:cs typeface="Times New Roman" panose="02020603050405020304" pitchFamily="18" charset="0"/>
              </a:rPr>
              <a:t> ← </a:t>
            </a:r>
            <a:r>
              <a:rPr lang="en-US" sz="1800" i="1" dirty="0">
                <a:effectLst/>
                <a:ea typeface="Times New Roman" panose="02020603050405020304" pitchFamily="18" charset="0"/>
                <a:cs typeface="Times New Roman" panose="02020603050405020304" pitchFamily="18" charset="0"/>
              </a:rPr>
              <a:t>d</a:t>
            </a:r>
            <a:r>
              <a:rPr lang="en-US" sz="1800" dirty="0">
                <a:effectLst/>
                <a:ea typeface="Times New Roman" panose="02020603050405020304" pitchFamily="18" charset="0"/>
                <a:cs typeface="Times New Roman" panose="02020603050405020304" pitchFamily="18" charset="0"/>
              </a:rPr>
              <a:t>; </a:t>
            </a:r>
            <a:r>
              <a:rPr lang="en-US" sz="1800" i="1" dirty="0">
                <a:effectLst/>
                <a:ea typeface="Times New Roman" panose="02020603050405020304" pitchFamily="18" charset="0"/>
                <a:cs typeface="Times New Roman" panose="02020603050405020304" pitchFamily="18" charset="0"/>
              </a:rPr>
              <a:t>index</a:t>
            </a:r>
            <a:r>
              <a:rPr lang="en-US" sz="1800" dirty="0">
                <a:effectLst/>
                <a:ea typeface="Times New Roman" panose="02020603050405020304" pitchFamily="18" charset="0"/>
                <a:cs typeface="Times New Roman" panose="02020603050405020304" pitchFamily="18" charset="0"/>
              </a:rPr>
              <a:t>1 ← </a:t>
            </a:r>
            <a:r>
              <a:rPr lang="en-US" sz="1800" i="1" dirty="0" err="1">
                <a:effectLst/>
                <a:ea typeface="Times New Roman" panose="02020603050405020304" pitchFamily="18" charset="0"/>
                <a:cs typeface="Times New Roman" panose="02020603050405020304" pitchFamily="18" charset="0"/>
              </a:rPr>
              <a:t>i</a:t>
            </a:r>
            <a:r>
              <a:rPr lang="en-US" sz="1800" dirty="0">
                <a:effectLst/>
                <a:ea typeface="Times New Roman" panose="02020603050405020304" pitchFamily="18" charset="0"/>
                <a:cs typeface="Times New Roman" panose="02020603050405020304" pitchFamily="18" charset="0"/>
              </a:rPr>
              <a:t>; </a:t>
            </a:r>
            <a:r>
              <a:rPr lang="en-US" sz="1800" i="1" dirty="0">
                <a:effectLst/>
                <a:ea typeface="Times New Roman" panose="02020603050405020304" pitchFamily="18" charset="0"/>
                <a:cs typeface="Times New Roman" panose="02020603050405020304" pitchFamily="18" charset="0"/>
              </a:rPr>
              <a:t>index</a:t>
            </a:r>
            <a:r>
              <a:rPr lang="en-US" sz="1800" dirty="0">
                <a:effectLst/>
                <a:ea typeface="Times New Roman" panose="02020603050405020304" pitchFamily="18" charset="0"/>
                <a:cs typeface="Times New Roman" panose="02020603050405020304" pitchFamily="18" charset="0"/>
              </a:rPr>
              <a:t>2 ← </a:t>
            </a:r>
            <a:r>
              <a:rPr lang="en-US" sz="1800" i="1" dirty="0">
                <a:effectLst/>
                <a:ea typeface="Times New Roman" panose="02020603050405020304" pitchFamily="18" charset="0"/>
                <a:cs typeface="Times New Roman" panose="02020603050405020304" pitchFamily="18" charset="0"/>
              </a:rPr>
              <a:t>j</a:t>
            </a:r>
            <a:endParaRPr lang="en-IN" sz="1800" dirty="0">
              <a:effectLst/>
              <a:ea typeface="Calibri" panose="020F0502020204030204" pitchFamily="34" charset="0"/>
              <a:cs typeface="Times New Roman" panose="02020603050405020304" pitchFamily="18" charset="0"/>
            </a:endParaRPr>
          </a:p>
          <a:p>
            <a:pPr marL="457200">
              <a:lnSpc>
                <a:spcPct val="130000"/>
              </a:lnSpc>
              <a:spcAft>
                <a:spcPts val="800"/>
              </a:spcAft>
            </a:pPr>
            <a:r>
              <a:rPr lang="en-US" sz="1800" b="1" dirty="0">
                <a:effectLst/>
                <a:ea typeface="Times New Roman" panose="02020603050405020304" pitchFamily="18" charset="0"/>
                <a:cs typeface="Times New Roman" panose="02020603050405020304" pitchFamily="18" charset="0"/>
              </a:rPr>
              <a:t>return</a:t>
            </a:r>
            <a:r>
              <a:rPr lang="en-US" sz="1800" dirty="0">
                <a:effectLst/>
                <a:ea typeface="Times New Roman" panose="02020603050405020304" pitchFamily="18" charset="0"/>
                <a:cs typeface="Times New Roman" panose="02020603050405020304" pitchFamily="18" charset="0"/>
              </a:rPr>
              <a:t> </a:t>
            </a:r>
            <a:r>
              <a:rPr lang="en-US" sz="1800" i="1" dirty="0">
                <a:effectLst/>
                <a:ea typeface="Times New Roman" panose="02020603050405020304" pitchFamily="18" charset="0"/>
                <a:cs typeface="Times New Roman" panose="02020603050405020304" pitchFamily="18" charset="0"/>
              </a:rPr>
              <a:t>index</a:t>
            </a:r>
            <a:r>
              <a:rPr lang="en-US" sz="1800" dirty="0">
                <a:effectLst/>
                <a:ea typeface="Times New Roman" panose="02020603050405020304" pitchFamily="18" charset="0"/>
                <a:cs typeface="Times New Roman" panose="02020603050405020304" pitchFamily="18" charset="0"/>
              </a:rPr>
              <a:t>1, </a:t>
            </a:r>
            <a:r>
              <a:rPr lang="en-US" sz="1800" i="1" dirty="0">
                <a:effectLst/>
                <a:ea typeface="Times New Roman" panose="02020603050405020304" pitchFamily="18" charset="0"/>
                <a:cs typeface="Times New Roman" panose="02020603050405020304" pitchFamily="18" charset="0"/>
              </a:rPr>
              <a:t>index</a:t>
            </a:r>
            <a:r>
              <a:rPr lang="en-US" sz="1800" dirty="0">
                <a:effectLst/>
                <a:ea typeface="Times New Roman" panose="02020603050405020304" pitchFamily="18" charset="0"/>
                <a:cs typeface="Times New Roman" panose="02020603050405020304" pitchFamily="18" charset="0"/>
              </a:rPr>
              <a:t>2</a:t>
            </a:r>
            <a:endParaRPr lang="en-IN" sz="1800" dirty="0">
              <a:effectLst/>
              <a:ea typeface="Calibri" panose="020F0502020204030204" pitchFamily="34" charset="0"/>
              <a:cs typeface="Times New Roman" panose="02020603050405020304" pitchFamily="18"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E82F7AA-B6A0-45D7-B04F-D12A053C5221}"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7524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1877437"/>
          </a:xfrm>
          <a:prstGeom prst="rect">
            <a:avLst/>
          </a:prstGeom>
          <a:noFill/>
        </p:spPr>
        <p:txBody>
          <a:bodyPr wrap="square" rtlCol="0">
            <a:spAutoFit/>
          </a:bodyPr>
          <a:lstStyle/>
          <a:p>
            <a:pPr algn="just">
              <a:defRPr/>
            </a:pPr>
            <a:r>
              <a:rPr lang="en-IN" sz="2400" b="1" u="sng" dirty="0">
                <a:solidFill>
                  <a:srgbClr val="0070C0"/>
                </a:solidFill>
                <a:latin typeface="Calibri" panose="020F0502020204030204"/>
              </a:rPr>
              <a:t>CONVEX HULL PROBLEMS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3924865-863C-4616-AFCF-9B80BEC8564C}"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625E2CDE-2509-4C54-84BA-740C382AFAF3}"/>
              </a:ext>
            </a:extLst>
          </p:cNvPr>
          <p:cNvPicPr>
            <a:picLocks noChangeAspect="1"/>
          </p:cNvPicPr>
          <p:nvPr/>
        </p:nvPicPr>
        <p:blipFill>
          <a:blip r:embed="rId2"/>
          <a:stretch>
            <a:fillRect/>
          </a:stretch>
        </p:blipFill>
        <p:spPr>
          <a:xfrm>
            <a:off x="2800350" y="2091079"/>
            <a:ext cx="7615298" cy="4265271"/>
          </a:xfrm>
          <a:prstGeom prst="rect">
            <a:avLst/>
          </a:prstGeom>
        </p:spPr>
      </p:pic>
    </p:spTree>
    <p:extLst>
      <p:ext uri="{BB962C8B-B14F-4D97-AF65-F5344CB8AC3E}">
        <p14:creationId xmlns:p14="http://schemas.microsoft.com/office/powerpoint/2010/main" val="1358315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187743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CONVEX HULL PROBLEMS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3924865-863C-4616-AFCF-9B80BEC8564C}"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69E6A304-4D16-4CB0-B296-B4C5CE9693BE}"/>
              </a:ext>
            </a:extLst>
          </p:cNvPr>
          <p:cNvPicPr>
            <a:picLocks noChangeAspect="1"/>
          </p:cNvPicPr>
          <p:nvPr/>
        </p:nvPicPr>
        <p:blipFill>
          <a:blip r:embed="rId2"/>
          <a:stretch>
            <a:fillRect/>
          </a:stretch>
        </p:blipFill>
        <p:spPr>
          <a:xfrm>
            <a:off x="1782222" y="2266950"/>
            <a:ext cx="9353550" cy="3876675"/>
          </a:xfrm>
          <a:prstGeom prst="rect">
            <a:avLst/>
          </a:prstGeom>
        </p:spPr>
      </p:pic>
    </p:spTree>
    <p:extLst>
      <p:ext uri="{BB962C8B-B14F-4D97-AF65-F5344CB8AC3E}">
        <p14:creationId xmlns:p14="http://schemas.microsoft.com/office/powerpoint/2010/main" val="2048019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470231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CONVEX HULL PROBLEMS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a:lnSpc>
                <a:spcPct val="107000"/>
              </a:lnSpc>
              <a:spcAft>
                <a:spcPts val="800"/>
              </a:spcAft>
            </a:pPr>
            <a:r>
              <a:rPr lang="en-US" sz="2000" b="1" dirty="0">
                <a:effectLst/>
                <a:ea typeface="Calibri" panose="020F0502020204030204" pitchFamily="34" charset="0"/>
                <a:cs typeface="Times New Roman" panose="02020603050405020304" pitchFamily="18" charset="0"/>
              </a:rPr>
              <a:t>Algorithm</a:t>
            </a:r>
            <a:endParaRPr lang="en-IN" sz="2000" dirty="0">
              <a:effectLst/>
              <a:ea typeface="Calibri" panose="020F0502020204030204" pitchFamily="34" charset="0"/>
              <a:cs typeface="Times New Roman" panose="02020603050405020304" pitchFamily="18" charset="0"/>
            </a:endParaRPr>
          </a:p>
          <a:p>
            <a:pPr indent="457200">
              <a:lnSpc>
                <a:spcPct val="107000"/>
              </a:lnSpc>
              <a:spcAft>
                <a:spcPts val="800"/>
              </a:spcAft>
            </a:pPr>
            <a:r>
              <a:rPr lang="en-US" sz="2000" dirty="0">
                <a:effectLst/>
                <a:ea typeface="Calibri" panose="020F0502020204030204" pitchFamily="34" charset="0"/>
                <a:cs typeface="Times New Roman" panose="02020603050405020304" pitchFamily="18" charset="0"/>
              </a:rPr>
              <a:t>    for all points p in S</a:t>
            </a:r>
            <a:endParaRPr lang="en-IN" sz="2000" dirty="0">
              <a:effectLst/>
              <a:ea typeface="Calibri" panose="020F0502020204030204" pitchFamily="34" charset="0"/>
              <a:cs typeface="Times New Roman" panose="02020603050405020304" pitchFamily="18" charset="0"/>
            </a:endParaRPr>
          </a:p>
          <a:p>
            <a:pPr marL="457200" indent="457200">
              <a:lnSpc>
                <a:spcPct val="107000"/>
              </a:lnSpc>
              <a:spcAft>
                <a:spcPts val="800"/>
              </a:spcAft>
            </a:pPr>
            <a:r>
              <a:rPr lang="en-US" sz="2000" dirty="0">
                <a:effectLst/>
                <a:ea typeface="Calibri" panose="020F0502020204030204" pitchFamily="34" charset="0"/>
                <a:cs typeface="Times New Roman" panose="02020603050405020304" pitchFamily="18" charset="0"/>
              </a:rPr>
              <a:t>for all point q in S</a:t>
            </a:r>
            <a:endParaRPr lang="en-IN" sz="2000" dirty="0">
              <a:effectLst/>
              <a:ea typeface="Calibri" panose="020F0502020204030204" pitchFamily="34" charset="0"/>
              <a:cs typeface="Times New Roman" panose="02020603050405020304" pitchFamily="18" charset="0"/>
            </a:endParaRPr>
          </a:p>
          <a:p>
            <a:pPr marL="457200" indent="457200">
              <a:lnSpc>
                <a:spcPct val="107000"/>
              </a:lnSpc>
              <a:spcAft>
                <a:spcPts val="800"/>
              </a:spcAft>
            </a:pPr>
            <a:r>
              <a:rPr lang="en-US" sz="2000" dirty="0">
                <a:effectLst/>
                <a:ea typeface="Calibri" panose="020F0502020204030204" pitchFamily="34" charset="0"/>
                <a:cs typeface="Times New Roman" panose="02020603050405020304" pitchFamily="18" charset="0"/>
              </a:rPr>
              <a:t>       if p!=q</a:t>
            </a:r>
            <a:endParaRPr lang="en-IN" sz="2000" dirty="0">
              <a:effectLst/>
              <a:ea typeface="Calibri" panose="020F0502020204030204" pitchFamily="34" charset="0"/>
              <a:cs typeface="Times New Roman" panose="02020603050405020304" pitchFamily="18" charset="0"/>
            </a:endParaRPr>
          </a:p>
          <a:p>
            <a:pPr marL="457200" indent="457200">
              <a:lnSpc>
                <a:spcPct val="107000"/>
              </a:lnSpc>
              <a:spcAft>
                <a:spcPts val="800"/>
              </a:spcAft>
            </a:pPr>
            <a:r>
              <a:rPr lang="en-US" sz="2000" dirty="0">
                <a:effectLst/>
                <a:ea typeface="Calibri" panose="020F0502020204030204" pitchFamily="34" charset="0"/>
                <a:cs typeface="Times New Roman" panose="02020603050405020304" pitchFamily="18" charset="0"/>
              </a:rPr>
              <a:t>	Draw a line from p to q</a:t>
            </a:r>
            <a:endParaRPr lang="en-IN" sz="2000" dirty="0">
              <a:effectLst/>
              <a:ea typeface="Calibri" panose="020F0502020204030204" pitchFamily="34" charset="0"/>
              <a:cs typeface="Times New Roman" panose="02020603050405020304" pitchFamily="18" charset="0"/>
            </a:endParaRPr>
          </a:p>
          <a:p>
            <a:pPr marL="457200" indent="457200">
              <a:lnSpc>
                <a:spcPct val="107000"/>
              </a:lnSpc>
              <a:spcAft>
                <a:spcPts val="800"/>
              </a:spcAft>
            </a:pPr>
            <a:r>
              <a:rPr lang="en-US" sz="2000" dirty="0">
                <a:effectLst/>
                <a:ea typeface="Calibri" panose="020F0502020204030204" pitchFamily="34" charset="0"/>
                <a:cs typeface="Times New Roman" panose="02020603050405020304" pitchFamily="18" charset="0"/>
              </a:rPr>
              <a:t>            If all points in S except p and q lie to the left of the line.</a:t>
            </a:r>
            <a:endParaRPr lang="en-IN" sz="2000" dirty="0">
              <a:effectLst/>
              <a:ea typeface="Calibri" panose="020F0502020204030204" pitchFamily="34" charset="0"/>
              <a:cs typeface="Times New Roman" panose="02020603050405020304" pitchFamily="18" charset="0"/>
            </a:endParaRPr>
          </a:p>
          <a:p>
            <a:pPr algn="just">
              <a:lnSpc>
                <a:spcPts val="1500"/>
              </a:lnSpc>
              <a:spcAft>
                <a:spcPts val="800"/>
              </a:spcAft>
            </a:pPr>
            <a:r>
              <a:rPr lang="en-IN" sz="2000" b="1" dirty="0">
                <a:solidFill>
                  <a:srgbClr val="000000"/>
                </a:solidFill>
                <a:effectLst/>
                <a:ea typeface="Times New Roman" panose="02020603050405020304" pitchFamily="18" charset="0"/>
                <a:cs typeface="Times New Roman" panose="02020603050405020304" pitchFamily="18" charset="0"/>
              </a:rPr>
              <a:t>                                      </a:t>
            </a:r>
            <a:r>
              <a:rPr lang="en-IN" sz="2000" dirty="0">
                <a:solidFill>
                  <a:srgbClr val="000000"/>
                </a:solidFill>
                <a:effectLst/>
                <a:ea typeface="Times New Roman" panose="02020603050405020304" pitchFamily="18" charset="0"/>
                <a:cs typeface="Times New Roman" panose="02020603050405020304" pitchFamily="18" charset="0"/>
              </a:rPr>
              <a:t>Add the directed vector </a:t>
            </a:r>
            <a:r>
              <a:rPr lang="en-IN" sz="2000" dirty="0" err="1">
                <a:solidFill>
                  <a:srgbClr val="000000"/>
                </a:solidFill>
                <a:effectLst/>
                <a:ea typeface="Times New Roman" panose="02020603050405020304" pitchFamily="18" charset="0"/>
                <a:cs typeface="Times New Roman" panose="02020603050405020304" pitchFamily="18" charset="0"/>
              </a:rPr>
              <a:t>pq</a:t>
            </a:r>
            <a:r>
              <a:rPr lang="en-IN" sz="2000" dirty="0">
                <a:solidFill>
                  <a:srgbClr val="000000"/>
                </a:solidFill>
                <a:effectLst/>
                <a:ea typeface="Times New Roman" panose="02020603050405020304" pitchFamily="18" charset="0"/>
                <a:cs typeface="Times New Roman" panose="02020603050405020304" pitchFamily="18" charset="0"/>
              </a:rPr>
              <a:t> to the solution set</a:t>
            </a:r>
            <a:endParaRPr lang="en-IN" sz="2000" dirty="0">
              <a:effectLst/>
              <a:ea typeface="Calibri" panose="020F0502020204030204" pitchFamily="34" charset="0"/>
              <a:cs typeface="Times New Roman" panose="02020603050405020304" pitchFamily="18"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000" b="0" i="0" u="sng" strike="noStrike" kern="1200" cap="none" spc="0" normalizeH="0" baseline="0" noProof="0" dirty="0">
              <a:ln>
                <a:noFill/>
              </a:ln>
              <a:solidFill>
                <a:srgbClr val="0070C0"/>
              </a:solidFill>
              <a:effectLst/>
              <a:uLnTx/>
              <a:uFillTx/>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4316B0F-06A2-46D5-B265-67C19A28BCCE}"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702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7750" y="1676399"/>
            <a:ext cx="10006536" cy="5073184"/>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Divide and Conquer Approach</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000" dirty="0">
                <a:effectLst/>
                <a:ea typeface="Calibri" panose="020F0502020204030204" pitchFamily="34" charset="0"/>
              </a:rPr>
              <a:t>The divide and conquer methodology is very similar to the modularization approach to software design. </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000" dirty="0">
                <a:effectLst/>
                <a:ea typeface="Calibri" panose="020F0502020204030204" pitchFamily="34" charset="0"/>
              </a:rPr>
              <a:t>Small instances of problem are solved using some direct approach. </a:t>
            </a:r>
          </a:p>
          <a:p>
            <a:pPr marL="342900" marR="0" lvl="0" indent="-342900" algn="just"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2000" dirty="0">
                <a:effectLst/>
                <a:ea typeface="Calibri" panose="020F0502020204030204" pitchFamily="34" charset="0"/>
              </a:rPr>
              <a:t>To solve a large instance, we first divide it into two or smaller instances solve each of these smaller problems and combine the solutions of these smaller problems to obtain the solution to the original instance. </a:t>
            </a:r>
            <a:endParaRPr kumimoji="0" lang="en-IN" sz="2000" b="1" i="0" u="sng" strike="noStrike" kern="1200" cap="none" spc="0" normalizeH="0" baseline="0" noProof="0" dirty="0">
              <a:ln>
                <a:noFill/>
              </a:ln>
              <a:solidFill>
                <a:srgbClr val="0070C0"/>
              </a:solidFill>
              <a:effectLst/>
              <a:uLnTx/>
              <a:uFillTx/>
              <a:ea typeface="+mn-ea"/>
              <a:cs typeface="+mn-cs"/>
            </a:endParaRPr>
          </a:p>
          <a:p>
            <a:pPr marL="342900" indent="-342900" algn="just">
              <a:lnSpc>
                <a:spcPts val="1425"/>
              </a:lnSpc>
              <a:spcAft>
                <a:spcPts val="800"/>
              </a:spcAft>
              <a:buFont typeface="Wingdings" panose="05000000000000000000" pitchFamily="2" charset="2"/>
              <a:buChar char="Ø"/>
            </a:pPr>
            <a:r>
              <a:rPr lang="en-IN" sz="2000" dirty="0">
                <a:solidFill>
                  <a:srgbClr val="000000"/>
                </a:solidFill>
                <a:effectLst/>
                <a:ea typeface="Times New Roman" panose="02020603050405020304" pitchFamily="18" charset="0"/>
                <a:cs typeface="Times New Roman" panose="02020603050405020304" pitchFamily="18" charset="0"/>
              </a:rPr>
              <a:t>In Divide and Conquer approach ,we solve a problem recursively by applying 3 steps</a:t>
            </a:r>
            <a:endParaRPr lang="en-IN" sz="2000" dirty="0">
              <a:effectLst/>
              <a:ea typeface="Calibri" panose="020F0502020204030204" pitchFamily="34" charset="0"/>
              <a:cs typeface="Times New Roman" panose="02020603050405020304" pitchFamily="18" charset="0"/>
            </a:endParaRPr>
          </a:p>
          <a:p>
            <a:pPr lvl="2" algn="just">
              <a:lnSpc>
                <a:spcPts val="1425"/>
              </a:lnSpc>
              <a:spcAft>
                <a:spcPts val="800"/>
              </a:spcAft>
            </a:pPr>
            <a:endParaRPr lang="en-IN" sz="2000" dirty="0">
              <a:solidFill>
                <a:srgbClr val="000000"/>
              </a:solidFill>
              <a:effectLst/>
              <a:ea typeface="Times New Roman" panose="02020603050405020304" pitchFamily="18" charset="0"/>
              <a:cs typeface="Times New Roman" panose="02020603050405020304" pitchFamily="18" charset="0"/>
            </a:endParaRPr>
          </a:p>
          <a:p>
            <a:pPr lvl="2" algn="just">
              <a:lnSpc>
                <a:spcPts val="1425"/>
              </a:lnSpc>
              <a:spcAft>
                <a:spcPts val="800"/>
              </a:spcAft>
            </a:pPr>
            <a:r>
              <a:rPr lang="en-IN" sz="2000" dirty="0">
                <a:solidFill>
                  <a:srgbClr val="000000"/>
                </a:solidFill>
                <a:effectLst/>
                <a:ea typeface="Times New Roman" panose="02020603050405020304" pitchFamily="18" charset="0"/>
                <a:cs typeface="Times New Roman" panose="02020603050405020304" pitchFamily="18" charset="0"/>
              </a:rPr>
              <a:t>1.</a:t>
            </a:r>
            <a:r>
              <a:rPr lang="en-IN" sz="2000" b="1" dirty="0">
                <a:solidFill>
                  <a:srgbClr val="000000"/>
                </a:solidFill>
                <a:effectLst/>
                <a:ea typeface="Times New Roman" panose="02020603050405020304" pitchFamily="18" charset="0"/>
                <a:cs typeface="Times New Roman" panose="02020603050405020304" pitchFamily="18" charset="0"/>
              </a:rPr>
              <a:t>DIVIDE</a:t>
            </a:r>
            <a:r>
              <a:rPr lang="en-IN" sz="2000" dirty="0">
                <a:solidFill>
                  <a:srgbClr val="000000"/>
                </a:solidFill>
                <a:effectLst/>
                <a:ea typeface="Times New Roman" panose="02020603050405020304" pitchFamily="18" charset="0"/>
                <a:cs typeface="Times New Roman" panose="02020603050405020304" pitchFamily="18" charset="0"/>
              </a:rPr>
              <a:t>-break the problem into several sub problems of smaller size.</a:t>
            </a:r>
            <a:endParaRPr lang="en-IN" sz="2000" dirty="0">
              <a:effectLst/>
              <a:ea typeface="Calibri" panose="020F0502020204030204" pitchFamily="34" charset="0"/>
              <a:cs typeface="Times New Roman" panose="02020603050405020304" pitchFamily="18" charset="0"/>
            </a:endParaRPr>
          </a:p>
          <a:p>
            <a:pPr lvl="2" algn="just">
              <a:lnSpc>
                <a:spcPts val="1425"/>
              </a:lnSpc>
              <a:spcAft>
                <a:spcPts val="800"/>
              </a:spcAft>
            </a:pPr>
            <a:r>
              <a:rPr lang="en-IN" sz="2000" dirty="0">
                <a:solidFill>
                  <a:srgbClr val="000000"/>
                </a:solidFill>
                <a:effectLst/>
                <a:ea typeface="Times New Roman" panose="02020603050405020304" pitchFamily="18" charset="0"/>
                <a:cs typeface="Times New Roman" panose="02020603050405020304" pitchFamily="18" charset="0"/>
              </a:rPr>
              <a:t>2.</a:t>
            </a:r>
            <a:r>
              <a:rPr lang="en-IN" sz="2000" b="1" dirty="0">
                <a:solidFill>
                  <a:srgbClr val="000000"/>
                </a:solidFill>
                <a:effectLst/>
                <a:ea typeface="Times New Roman" panose="02020603050405020304" pitchFamily="18" charset="0"/>
                <a:cs typeface="Times New Roman" panose="02020603050405020304" pitchFamily="18" charset="0"/>
              </a:rPr>
              <a:t>CONQUER</a:t>
            </a:r>
            <a:r>
              <a:rPr lang="en-IN" sz="2000" dirty="0">
                <a:solidFill>
                  <a:srgbClr val="000000"/>
                </a:solidFill>
                <a:effectLst/>
                <a:ea typeface="Times New Roman" panose="02020603050405020304" pitchFamily="18" charset="0"/>
                <a:cs typeface="Times New Roman" panose="02020603050405020304" pitchFamily="18" charset="0"/>
              </a:rPr>
              <a:t>-solve the problem recursively.</a:t>
            </a:r>
            <a:endParaRPr lang="en-IN" sz="2000" dirty="0">
              <a:effectLst/>
              <a:ea typeface="Calibri" panose="020F0502020204030204" pitchFamily="34" charset="0"/>
              <a:cs typeface="Times New Roman" panose="02020603050405020304" pitchFamily="18" charset="0"/>
            </a:endParaRPr>
          </a:p>
          <a:p>
            <a:pPr lvl="2" algn="just">
              <a:lnSpc>
                <a:spcPts val="1425"/>
              </a:lnSpc>
              <a:spcAft>
                <a:spcPts val="800"/>
              </a:spcAft>
            </a:pPr>
            <a:r>
              <a:rPr lang="en-IN" sz="2000" dirty="0">
                <a:solidFill>
                  <a:srgbClr val="000000"/>
                </a:solidFill>
                <a:effectLst/>
                <a:ea typeface="Times New Roman" panose="02020603050405020304" pitchFamily="18" charset="0"/>
                <a:cs typeface="Times New Roman" panose="02020603050405020304" pitchFamily="18" charset="0"/>
              </a:rPr>
              <a:t>3.</a:t>
            </a:r>
            <a:r>
              <a:rPr lang="en-IN" sz="2000" b="1" dirty="0">
                <a:solidFill>
                  <a:srgbClr val="000000"/>
                </a:solidFill>
                <a:effectLst/>
                <a:ea typeface="Times New Roman" panose="02020603050405020304" pitchFamily="18" charset="0"/>
                <a:cs typeface="Times New Roman" panose="02020603050405020304" pitchFamily="18" charset="0"/>
              </a:rPr>
              <a:t>COMBINE</a:t>
            </a:r>
            <a:r>
              <a:rPr lang="en-IN" sz="2000" dirty="0">
                <a:solidFill>
                  <a:srgbClr val="000000"/>
                </a:solidFill>
                <a:effectLst/>
                <a:ea typeface="Times New Roman" panose="02020603050405020304" pitchFamily="18" charset="0"/>
                <a:cs typeface="Times New Roman" panose="02020603050405020304" pitchFamily="18" charset="0"/>
              </a:rPr>
              <a:t>-combine these solutions to create a solution to the original problem.</a:t>
            </a:r>
            <a:endParaRPr lang="en-IN" sz="2000" dirty="0">
              <a:effectLst/>
              <a:ea typeface="Calibri" panose="020F0502020204030204" pitchFamily="34" charset="0"/>
              <a:cs typeface="Times New Roman" panose="02020603050405020304" pitchFamily="18"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000" b="0" i="0" u="sng" strike="noStrike" kern="1200" cap="none" spc="0" normalizeH="0" baseline="0" noProof="0" dirty="0">
              <a:ln>
                <a:noFill/>
              </a:ln>
              <a:solidFill>
                <a:srgbClr val="0070C0"/>
              </a:solidFill>
              <a:effectLst/>
              <a:uLnTx/>
              <a:uFillTx/>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19D36EF-4F02-43BF-9E39-0A3CE9AA7980}"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14807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613118"/>
            <a:ext cx="9916572" cy="472514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Binary Search</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742950" lvl="1" indent="-285750" algn="just">
              <a:lnSpc>
                <a:spcPct val="107000"/>
              </a:lnSpc>
              <a:spcAft>
                <a:spcPts val="800"/>
              </a:spcAft>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Binary search method is very fast and efficient.  </a:t>
            </a:r>
          </a:p>
          <a:p>
            <a:pPr marL="742950" lvl="1" indent="-285750" algn="just">
              <a:lnSpc>
                <a:spcPct val="107000"/>
              </a:lnSpc>
              <a:spcAft>
                <a:spcPts val="800"/>
              </a:spcAft>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This method requires that the list of elements be in sorted order.  </a:t>
            </a:r>
          </a:p>
          <a:p>
            <a:pPr marL="742950" lvl="1" indent="-285750" algn="just">
              <a:lnSpc>
                <a:spcPct val="107000"/>
              </a:lnSpc>
              <a:spcAft>
                <a:spcPts val="800"/>
              </a:spcAft>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Binary search cannot be applied on an unsorted list.</a:t>
            </a:r>
          </a:p>
          <a:p>
            <a:pPr lvl="1" algn="just">
              <a:lnSpc>
                <a:spcPct val="107000"/>
              </a:lnSpc>
              <a:spcAft>
                <a:spcPts val="800"/>
              </a:spcAft>
            </a:pPr>
            <a:r>
              <a:rPr lang="en-IN" sz="2000" b="1" i="1" dirty="0">
                <a:effectLst/>
                <a:ea typeface="Calibri" panose="020F0502020204030204" pitchFamily="34" charset="0"/>
                <a:cs typeface="Times New Roman" panose="02020603050405020304" pitchFamily="18" charset="0"/>
              </a:rPr>
              <a:t>Principle:</a:t>
            </a:r>
            <a:r>
              <a:rPr lang="en-IN" sz="2000" i="1" dirty="0">
                <a:effectLst/>
                <a:ea typeface="Calibri" panose="020F0502020204030204" pitchFamily="34" charset="0"/>
                <a:cs typeface="Times New Roman" panose="02020603050405020304" pitchFamily="18" charset="0"/>
              </a:rPr>
              <a:t>  </a:t>
            </a:r>
          </a:p>
          <a:p>
            <a:pPr marL="742950" lvl="1" indent="-285750" algn="just">
              <a:lnSpc>
                <a:spcPct val="107000"/>
              </a:lnSpc>
              <a:spcAft>
                <a:spcPts val="800"/>
              </a:spcAft>
              <a:buFont typeface="Wingdings" panose="05000000000000000000" pitchFamily="2" charset="2"/>
              <a:buChar char="Ø"/>
            </a:pPr>
            <a:r>
              <a:rPr lang="en-IN" sz="2000" dirty="0">
                <a:cs typeface="Times New Roman" panose="02020603050405020304" pitchFamily="18" charset="0"/>
              </a:rPr>
              <a:t>The data item to be searched is compared with the approximate middle entry of the list. </a:t>
            </a:r>
          </a:p>
          <a:p>
            <a:pPr marL="742950" lvl="1" indent="-285750" algn="just">
              <a:lnSpc>
                <a:spcPct val="107000"/>
              </a:lnSpc>
              <a:spcAft>
                <a:spcPts val="800"/>
              </a:spcAft>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 If it matches with the middle entry, then the position will be displayed.</a:t>
            </a:r>
          </a:p>
          <a:p>
            <a:pPr marL="742950" lvl="1" indent="-285750" algn="just">
              <a:lnSpc>
                <a:spcPct val="107000"/>
              </a:lnSpc>
              <a:spcAft>
                <a:spcPts val="800"/>
              </a:spcAft>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  If the data item to be searched is lesser than the middle entry, then it is compared with the middle entry of the first half of the list and procedure is repeated on the first half until the required item is found.  </a:t>
            </a: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AD6C3E-607D-466F-A069-F14DDD179AF9}"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83763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613118"/>
            <a:ext cx="9916572" cy="443595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Binary Search</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742950" marR="0" lvl="1" indent="-285750" algn="just" defTabSz="914400" rtl="0" eaLnBrk="1" fontAlgn="auto" latinLnBrk="0" hangingPunct="1">
              <a:lnSpc>
                <a:spcPct val="107000"/>
              </a:lnSpc>
              <a:spcBef>
                <a:spcPts val="0"/>
              </a:spcBef>
              <a:spcAft>
                <a:spcPts val="800"/>
              </a:spcAft>
              <a:buClrTx/>
              <a:buSzTx/>
              <a:buFont typeface="Wingdings" panose="05000000000000000000" pitchFamily="2" charset="2"/>
              <a:buChar char="Ø"/>
              <a:tabLst/>
              <a:defRPr/>
            </a:pPr>
            <a:r>
              <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If the data item is greater than the middle entry, then it is compared with the middle entry of the second half of the list and procedure is repeated on the second half until the required item is found.  </a:t>
            </a:r>
          </a:p>
          <a:p>
            <a:pPr marL="742950" marR="0" lvl="1" indent="-285750" algn="just" defTabSz="914400" rtl="0" eaLnBrk="1" fontAlgn="auto" latinLnBrk="0" hangingPunct="1">
              <a:lnSpc>
                <a:spcPct val="107000"/>
              </a:lnSpc>
              <a:spcBef>
                <a:spcPts val="0"/>
              </a:spcBef>
              <a:spcAft>
                <a:spcPts val="800"/>
              </a:spcAft>
              <a:buClrTx/>
              <a:buSzTx/>
              <a:buFont typeface="Wingdings" panose="05000000000000000000" pitchFamily="2" charset="2"/>
              <a:buChar char="Ø"/>
              <a:tabLst/>
              <a:defRPr/>
            </a:pPr>
            <a:r>
              <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This process continues until the desired number is found or the search interval becomes empty.</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0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4D78E26-BAAE-483E-9940-A88043A37674}"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89939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1613118"/>
            <a:ext cx="9916572" cy="5052537"/>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2000" b="1" u="sng" dirty="0">
                <a:solidFill>
                  <a:srgbClr val="0070C0"/>
                </a:solidFill>
              </a:rPr>
              <a:t>ALGORITHM BINARYSEARCH(K, N, X)</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2000" b="1" u="sng" dirty="0">
              <a:solidFill>
                <a:srgbClr val="0070C0"/>
              </a:solidFill>
            </a:endParaRP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 K is the array containing the list of data items</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 N is the number of data items in the list</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 X is the data item to be searched</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Lower </a:t>
            </a:r>
            <a:r>
              <a:rPr lang="en-IN" sz="2000" dirty="0">
                <a:effectLst/>
                <a:ea typeface="Calibri" panose="020F0502020204030204" pitchFamily="34" charset="0"/>
                <a:cs typeface="Times New Roman" panose="02020603050405020304" pitchFamily="18" charset="0"/>
                <a:sym typeface="Wingdings" panose="05000000000000000000" pitchFamily="2" charset="2"/>
              </a:rPr>
              <a:t></a:t>
            </a:r>
            <a:r>
              <a:rPr lang="en-IN" sz="2000" dirty="0">
                <a:effectLst/>
                <a:ea typeface="Calibri" panose="020F0502020204030204" pitchFamily="34" charset="0"/>
                <a:cs typeface="Times New Roman" panose="02020603050405020304" pitchFamily="18" charset="0"/>
              </a:rPr>
              <a:t> </a:t>
            </a:r>
            <a:r>
              <a:rPr lang="en-IN" sz="2000" dirty="0">
                <a:ea typeface="Calibri" panose="020F0502020204030204" pitchFamily="34" charset="0"/>
                <a:cs typeface="Times New Roman" panose="02020603050405020304" pitchFamily="18" charset="0"/>
              </a:rPr>
              <a:t>0</a:t>
            </a:r>
            <a:r>
              <a:rPr lang="en-IN" sz="2000" dirty="0">
                <a:effectLst/>
                <a:ea typeface="Calibri" panose="020F0502020204030204" pitchFamily="34" charset="0"/>
                <a:cs typeface="Times New Roman" panose="02020603050405020304" pitchFamily="18" charset="0"/>
              </a:rPr>
              <a:t>, Upper </a:t>
            </a:r>
            <a:r>
              <a:rPr lang="en-IN" sz="2000" dirty="0">
                <a:effectLst/>
                <a:ea typeface="Calibri" panose="020F0502020204030204" pitchFamily="34" charset="0"/>
                <a:cs typeface="Times New Roman" panose="02020603050405020304" pitchFamily="18" charset="0"/>
                <a:sym typeface="Wingdings" panose="05000000000000000000" pitchFamily="2" charset="2"/>
              </a:rPr>
              <a:t></a:t>
            </a:r>
            <a:r>
              <a:rPr lang="en-IN" sz="2000" dirty="0">
                <a:effectLst/>
                <a:ea typeface="Calibri" panose="020F0502020204030204" pitchFamily="34" charset="0"/>
                <a:cs typeface="Times New Roman" panose="02020603050405020304" pitchFamily="18" charset="0"/>
              </a:rPr>
              <a:t> N-1 </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While Lower </a:t>
            </a:r>
            <a:r>
              <a:rPr lang="en-IN" sz="2000" dirty="0">
                <a:effectLst/>
                <a:ea typeface="Calibri" panose="020F0502020204030204" pitchFamily="34" charset="0"/>
                <a:cs typeface="Times New Roman" panose="02020603050405020304" pitchFamily="18" charset="0"/>
                <a:sym typeface="Symbol" panose="05050102010706020507" pitchFamily="18" charset="2"/>
              </a:rPr>
              <a:t></a:t>
            </a:r>
            <a:r>
              <a:rPr lang="en-IN" sz="2000" dirty="0">
                <a:effectLst/>
                <a:ea typeface="Calibri" panose="020F0502020204030204" pitchFamily="34" charset="0"/>
                <a:cs typeface="Times New Roman" panose="02020603050405020304" pitchFamily="18" charset="0"/>
              </a:rPr>
              <a:t> Upper</a:t>
            </a:r>
          </a:p>
          <a:p>
            <a:pPr indent="457200" algn="just">
              <a:lnSpc>
                <a:spcPct val="107000"/>
              </a:lnSpc>
              <a:spcAft>
                <a:spcPts val="800"/>
              </a:spcAft>
            </a:pPr>
            <a:r>
              <a:rPr lang="en-IN" sz="2000" dirty="0">
                <a:effectLst/>
                <a:ea typeface="Calibri" panose="020F0502020204030204" pitchFamily="34" charset="0"/>
                <a:cs typeface="Times New Roman" panose="02020603050405020304" pitchFamily="18" charset="0"/>
              </a:rPr>
              <a:t>Mid </a:t>
            </a:r>
            <a:r>
              <a:rPr lang="en-IN" sz="2000" dirty="0">
                <a:effectLst/>
                <a:ea typeface="Calibri" panose="020F0502020204030204" pitchFamily="34" charset="0"/>
                <a:cs typeface="Times New Roman" panose="02020603050405020304" pitchFamily="18" charset="0"/>
                <a:sym typeface="Wingdings" panose="05000000000000000000" pitchFamily="2" charset="2"/>
              </a:rPr>
              <a:t></a:t>
            </a:r>
            <a:r>
              <a:rPr lang="en-IN" sz="2000" dirty="0">
                <a:effectLst/>
                <a:ea typeface="Calibri" panose="020F0502020204030204" pitchFamily="34" charset="0"/>
                <a:cs typeface="Times New Roman" panose="02020603050405020304" pitchFamily="18" charset="0"/>
              </a:rPr>
              <a:t> ( Lower + Upper ) / 2</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endParaRPr kumimoji="0" lang="en-IN"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0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1799B5-5C5D-42B3-98CA-97772E20BD2F}"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0782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37714" y="1422618"/>
            <a:ext cx="9916572" cy="6260175"/>
          </a:xfrm>
          <a:prstGeom prst="rect">
            <a:avLst/>
          </a:prstGeom>
          <a:noFill/>
        </p:spPr>
        <p:txBody>
          <a:bodyPr wrap="square" rtlCol="0">
            <a:spAutoFit/>
          </a:bodyPr>
          <a:lstStyle/>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If (X &lt; K[Mid])Then</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			Upper </a:t>
            </a:r>
            <a:r>
              <a:rPr lang="en-IN" sz="2000" dirty="0">
                <a:effectLst/>
                <a:ea typeface="Calibri" panose="020F0502020204030204" pitchFamily="34" charset="0"/>
                <a:cs typeface="Times New Roman" panose="02020603050405020304" pitchFamily="18" charset="0"/>
                <a:sym typeface="Wingdings" panose="05000000000000000000" pitchFamily="2" charset="2"/>
              </a:rPr>
              <a:t></a:t>
            </a:r>
            <a:r>
              <a:rPr lang="en-IN" sz="2000" dirty="0">
                <a:effectLst/>
                <a:ea typeface="Calibri" panose="020F0502020204030204" pitchFamily="34" charset="0"/>
                <a:cs typeface="Times New Roman" panose="02020603050405020304" pitchFamily="18" charset="0"/>
              </a:rPr>
              <a:t> Mid -1</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		Else If (X&gt;K[Mid]) Then</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			Lower </a:t>
            </a:r>
            <a:r>
              <a:rPr lang="en-IN" sz="2000" dirty="0">
                <a:effectLst/>
                <a:ea typeface="Calibri" panose="020F0502020204030204" pitchFamily="34" charset="0"/>
                <a:cs typeface="Times New Roman" panose="02020603050405020304" pitchFamily="18" charset="0"/>
                <a:sym typeface="Wingdings" panose="05000000000000000000" pitchFamily="2" charset="2"/>
              </a:rPr>
              <a:t></a:t>
            </a:r>
            <a:r>
              <a:rPr lang="en-IN" sz="2000" dirty="0">
                <a:effectLst/>
                <a:ea typeface="Calibri" panose="020F0502020204030204" pitchFamily="34" charset="0"/>
                <a:cs typeface="Times New Roman" panose="02020603050405020304" pitchFamily="18" charset="0"/>
              </a:rPr>
              <a:t> Mid + 1</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		Else</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			Write(“ELEMENT FOUND AT”, MID)</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			Quit</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		End If</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	End If</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End While</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	Write(“ELEMENT NOT PRESENT IN THE COLLECTION”)</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End BINARYSEARCH</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000" b="0" i="0" u="sng" strike="noStrike" kern="1200" cap="none" spc="0" normalizeH="0" baseline="0" noProof="0" dirty="0">
              <a:ln>
                <a:noFill/>
              </a:ln>
              <a:solidFill>
                <a:srgbClr val="0070C0"/>
              </a:solidFill>
              <a:effectLst/>
              <a:uLnTx/>
              <a:uFillTx/>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B83DB73-DAE0-471E-B32E-68E5823EEF4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1073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B83DB73-DAE0-471E-B32E-68E5823EEF4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3" name="Picture 12">
            <a:extLst>
              <a:ext uri="{FF2B5EF4-FFF2-40B4-BE49-F238E27FC236}">
                <a16:creationId xmlns:a16="http://schemas.microsoft.com/office/drawing/2014/main" id="{0C53BB7D-F02F-4E6D-A477-E6A51ACDD7D3}"/>
              </a:ext>
            </a:extLst>
          </p:cNvPr>
          <p:cNvPicPr>
            <a:picLocks noChangeAspect="1"/>
          </p:cNvPicPr>
          <p:nvPr/>
        </p:nvPicPr>
        <p:blipFill>
          <a:blip r:embed="rId2"/>
          <a:stretch>
            <a:fillRect/>
          </a:stretch>
        </p:blipFill>
        <p:spPr>
          <a:xfrm>
            <a:off x="1657350" y="1698625"/>
            <a:ext cx="8839200" cy="4191000"/>
          </a:xfrm>
          <a:prstGeom prst="rect">
            <a:avLst/>
          </a:prstGeom>
        </p:spPr>
      </p:pic>
    </p:spTree>
    <p:extLst>
      <p:ext uri="{BB962C8B-B14F-4D97-AF65-F5344CB8AC3E}">
        <p14:creationId xmlns:p14="http://schemas.microsoft.com/office/powerpoint/2010/main" val="193779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sp>
        <p:nvSpPr>
          <p:cNvPr id="3" name="Date Placeholder 2">
            <a:extLst>
              <a:ext uri="{FF2B5EF4-FFF2-40B4-BE49-F238E27FC236}">
                <a16:creationId xmlns:a16="http://schemas.microsoft.com/office/drawing/2014/main" id="{0373D604-54BA-4ADB-8F51-86348AD851C2}"/>
              </a:ext>
            </a:extLst>
          </p:cNvPr>
          <p:cNvSpPr>
            <a:spLocks noGrp="1"/>
          </p:cNvSpPr>
          <p:nvPr>
            <p:ph type="dt" sz="half" idx="10"/>
          </p:nvPr>
        </p:nvSpPr>
        <p:spPr/>
        <p:txBody>
          <a:bodyPr/>
          <a:lstStyle/>
          <a:p>
            <a:fld id="{6866EAF1-AECC-43E3-91C2-C48F83CEE054}" type="datetime1">
              <a:rPr lang="en-IN" smtClean="0"/>
              <a:t>09-04-2021</a:t>
            </a:fld>
            <a:endParaRPr lang="en-IN"/>
          </a:p>
        </p:txBody>
      </p:sp>
      <p:sp>
        <p:nvSpPr>
          <p:cNvPr id="4" name="Footer Placeholder 3">
            <a:extLst>
              <a:ext uri="{FF2B5EF4-FFF2-40B4-BE49-F238E27FC236}">
                <a16:creationId xmlns:a16="http://schemas.microsoft.com/office/drawing/2014/main" id="{A1E46D8B-A1DE-4483-9421-E304E00D8579}"/>
              </a:ext>
            </a:extLst>
          </p:cNvPr>
          <p:cNvSpPr>
            <a:spLocks noGrp="1"/>
          </p:cNvSpPr>
          <p:nvPr>
            <p:ph type="ftr" sz="quarter" idx="11"/>
          </p:nvPr>
        </p:nvSpPr>
        <p:spPr/>
        <p:txBody>
          <a:bodyPr/>
          <a:lstStyle/>
          <a:p>
            <a:r>
              <a:rPr lang="en-US"/>
              <a:t>SCSA1403 DAA-Unit III</a:t>
            </a:r>
            <a:endParaRPr lang="en-IN" dirty="0"/>
          </a:p>
        </p:txBody>
      </p:sp>
      <p:sp>
        <p:nvSpPr>
          <p:cNvPr id="5" name="Slide Number Placeholder 4">
            <a:extLst>
              <a:ext uri="{FF2B5EF4-FFF2-40B4-BE49-F238E27FC236}">
                <a16:creationId xmlns:a16="http://schemas.microsoft.com/office/drawing/2014/main" id="{2CF8B7F6-0354-48A2-9F11-69AD502B3476}"/>
              </a:ext>
            </a:extLst>
          </p:cNvPr>
          <p:cNvSpPr>
            <a:spLocks noGrp="1"/>
          </p:cNvSpPr>
          <p:nvPr>
            <p:ph type="sldNum" sz="quarter" idx="12"/>
          </p:nvPr>
        </p:nvSpPr>
        <p:spPr/>
        <p:txBody>
          <a:bodyPr/>
          <a:lstStyle/>
          <a:p>
            <a:fld id="{C47D4F2A-FF3F-4D76-897B-B2071BBC9AF3}" type="slidenum">
              <a:rPr lang="en-IN" smtClean="0"/>
              <a:t>4</a:t>
            </a:fld>
            <a:endParaRPr lang="en-IN"/>
          </a:p>
        </p:txBody>
      </p:sp>
      <p:pic>
        <p:nvPicPr>
          <p:cNvPr id="9" name="Picture 8">
            <a:extLst>
              <a:ext uri="{FF2B5EF4-FFF2-40B4-BE49-F238E27FC236}">
                <a16:creationId xmlns:a16="http://schemas.microsoft.com/office/drawing/2014/main" id="{16BEB7CC-0297-403E-97D8-12E841549163}"/>
              </a:ext>
            </a:extLst>
          </p:cNvPr>
          <p:cNvPicPr>
            <a:picLocks noChangeAspect="1"/>
          </p:cNvPicPr>
          <p:nvPr/>
        </p:nvPicPr>
        <p:blipFill>
          <a:blip r:embed="rId3"/>
          <a:stretch>
            <a:fillRect/>
          </a:stretch>
        </p:blipFill>
        <p:spPr>
          <a:xfrm>
            <a:off x="319087" y="1871662"/>
            <a:ext cx="11706225" cy="3871913"/>
          </a:xfrm>
          <a:prstGeom prst="rect">
            <a:avLst/>
          </a:prstGeom>
        </p:spPr>
      </p:pic>
    </p:spTree>
    <p:extLst>
      <p:ext uri="{BB962C8B-B14F-4D97-AF65-F5344CB8AC3E}">
        <p14:creationId xmlns:p14="http://schemas.microsoft.com/office/powerpoint/2010/main" val="2021742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B83DB73-DAE0-471E-B32E-68E5823EEF4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226B57FD-E753-46F9-BBBC-3EDF937699E0}"/>
              </a:ext>
            </a:extLst>
          </p:cNvPr>
          <p:cNvPicPr>
            <a:picLocks noChangeAspect="1"/>
          </p:cNvPicPr>
          <p:nvPr/>
        </p:nvPicPr>
        <p:blipFill>
          <a:blip r:embed="rId2"/>
          <a:stretch>
            <a:fillRect/>
          </a:stretch>
        </p:blipFill>
        <p:spPr>
          <a:xfrm>
            <a:off x="628650" y="2105025"/>
            <a:ext cx="10134599" cy="3752850"/>
          </a:xfrm>
          <a:prstGeom prst="rect">
            <a:avLst/>
          </a:prstGeom>
        </p:spPr>
      </p:pic>
    </p:spTree>
    <p:extLst>
      <p:ext uri="{BB962C8B-B14F-4D97-AF65-F5344CB8AC3E}">
        <p14:creationId xmlns:p14="http://schemas.microsoft.com/office/powerpoint/2010/main" val="34593476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B83DB73-DAE0-471E-B32E-68E5823EEF4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CF16F28F-0F24-4E7B-BB73-3E4ABB7F4107}"/>
              </a:ext>
            </a:extLst>
          </p:cNvPr>
          <p:cNvSpPr txBox="1"/>
          <p:nvPr/>
        </p:nvSpPr>
        <p:spPr>
          <a:xfrm>
            <a:off x="838200" y="2295870"/>
            <a:ext cx="8305800" cy="2464008"/>
          </a:xfrm>
          <a:prstGeom prst="rect">
            <a:avLst/>
          </a:prstGeom>
          <a:noFill/>
        </p:spPr>
        <p:txBody>
          <a:bodyPr wrap="square">
            <a:spAutoFit/>
          </a:bodyPr>
          <a:lstStyle/>
          <a:p>
            <a:pPr algn="just">
              <a:lnSpc>
                <a:spcPct val="107000"/>
              </a:lnSpc>
              <a:spcAft>
                <a:spcPts val="800"/>
              </a:spcAft>
            </a:pPr>
            <a:r>
              <a:rPr lang="en-IN" sz="2000" b="1" i="1" dirty="0">
                <a:effectLst/>
                <a:ea typeface="Calibri" panose="020F0502020204030204" pitchFamily="34" charset="0"/>
                <a:cs typeface="Times New Roman" panose="02020603050405020304" pitchFamily="18" charset="0"/>
              </a:rPr>
              <a:t>Advantages:</a:t>
            </a:r>
            <a:endParaRPr lang="en-IN" sz="2000" dirty="0">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2000" dirty="0">
                <a:effectLst/>
                <a:ea typeface="Calibri" panose="020F0502020204030204" pitchFamily="34" charset="0"/>
                <a:cs typeface="Times New Roman" panose="02020603050405020304" pitchFamily="18" charset="0"/>
              </a:rPr>
              <a:t>Searches several times faster than the linear search.</a:t>
            </a:r>
          </a:p>
          <a:p>
            <a:pPr marL="342900" lvl="0" indent="-342900" algn="just">
              <a:lnSpc>
                <a:spcPct val="107000"/>
              </a:lnSpc>
              <a:spcAft>
                <a:spcPts val="800"/>
              </a:spcAft>
              <a:buFont typeface="+mj-lt"/>
              <a:buAutoNum type="arabicPeriod"/>
              <a:tabLst>
                <a:tab pos="457200" algn="l"/>
              </a:tabLst>
            </a:pPr>
            <a:r>
              <a:rPr lang="en-IN" sz="2000" dirty="0">
                <a:effectLst/>
                <a:ea typeface="Calibri" panose="020F0502020204030204" pitchFamily="34" charset="0"/>
                <a:cs typeface="Times New Roman" panose="02020603050405020304" pitchFamily="18" charset="0"/>
              </a:rPr>
              <a:t>In each iteration, it reduces the number of elements to be searched from n to n/2.</a:t>
            </a:r>
          </a:p>
          <a:p>
            <a:pPr algn="just">
              <a:lnSpc>
                <a:spcPct val="107000"/>
              </a:lnSpc>
              <a:spcAft>
                <a:spcPts val="800"/>
              </a:spcAft>
            </a:pPr>
            <a:r>
              <a:rPr lang="en-IN" sz="2000" b="1" i="1" dirty="0">
                <a:effectLst/>
                <a:ea typeface="Calibri" panose="020F0502020204030204" pitchFamily="34" charset="0"/>
                <a:cs typeface="Times New Roman" panose="02020603050405020304" pitchFamily="18" charset="0"/>
              </a:rPr>
              <a:t>Disadvantages:</a:t>
            </a:r>
            <a:endParaRPr lang="en-IN" sz="2000" dirty="0">
              <a:effectLst/>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tabLst>
                <a:tab pos="457200" algn="l"/>
              </a:tabLst>
            </a:pPr>
            <a:r>
              <a:rPr lang="en-IN" sz="2000" dirty="0">
                <a:effectLst/>
                <a:ea typeface="Calibri" panose="020F0502020204030204" pitchFamily="34" charset="0"/>
                <a:cs typeface="Times New Roman" panose="02020603050405020304" pitchFamily="18" charset="0"/>
              </a:rPr>
              <a:t>Binary search can be applied only on a sorted list.</a:t>
            </a:r>
          </a:p>
        </p:txBody>
      </p:sp>
    </p:spTree>
    <p:extLst>
      <p:ext uri="{BB962C8B-B14F-4D97-AF65-F5344CB8AC3E}">
        <p14:creationId xmlns:p14="http://schemas.microsoft.com/office/powerpoint/2010/main" val="7311359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B83DB73-DAE0-471E-B32E-68E5823EEF4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CF16F28F-0F24-4E7B-BB73-3E4ABB7F4107}"/>
              </a:ext>
            </a:extLst>
          </p:cNvPr>
          <p:cNvSpPr txBox="1"/>
          <p:nvPr/>
        </p:nvSpPr>
        <p:spPr>
          <a:xfrm>
            <a:off x="838200" y="2295870"/>
            <a:ext cx="8305800" cy="2895921"/>
          </a:xfrm>
          <a:prstGeom prst="rect">
            <a:avLst/>
          </a:prstGeom>
          <a:noFill/>
        </p:spPr>
        <p:txBody>
          <a:bodyPr wrap="square">
            <a:spAutoFit/>
          </a:bodyPr>
          <a:lstStyle/>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IN" sz="2000" b="1" i="1"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Advantages:</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07000"/>
              </a:lnSpc>
              <a:spcBef>
                <a:spcPts val="0"/>
              </a:spcBef>
              <a:spcAft>
                <a:spcPts val="800"/>
              </a:spcAft>
              <a:buClrTx/>
              <a:buSzTx/>
              <a:buFont typeface="+mj-lt"/>
              <a:buAutoNum type="arabicPeriod"/>
              <a:tabLst>
                <a:tab pos="457200"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Searches several times faster than the linear search.</a:t>
            </a:r>
          </a:p>
          <a:p>
            <a:pPr marL="342900" marR="0" lvl="0" indent="-342900" algn="just" defTabSz="914400" rtl="0" eaLnBrk="1" fontAlgn="auto" latinLnBrk="0" hangingPunct="1">
              <a:lnSpc>
                <a:spcPct val="107000"/>
              </a:lnSpc>
              <a:spcBef>
                <a:spcPts val="0"/>
              </a:spcBef>
              <a:spcAft>
                <a:spcPts val="800"/>
              </a:spcAft>
              <a:buClrTx/>
              <a:buSzTx/>
              <a:buFont typeface="+mj-lt"/>
              <a:buAutoNum type="arabicPeriod"/>
              <a:tabLst>
                <a:tab pos="457200"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In each iteration, it reduces the number of elements to be searched from n to n/2.</a:t>
            </a:r>
          </a:p>
          <a:p>
            <a:pPr marL="0" marR="0" lvl="0" indent="0" algn="just" defTabSz="914400" rtl="0" eaLnBrk="1" fontAlgn="auto" latinLnBrk="0" hangingPunct="1">
              <a:lnSpc>
                <a:spcPct val="107000"/>
              </a:lnSpc>
              <a:spcBef>
                <a:spcPts val="0"/>
              </a:spcBef>
              <a:spcAft>
                <a:spcPts val="800"/>
              </a:spcAft>
              <a:buClrTx/>
              <a:buSzTx/>
              <a:buFontTx/>
              <a:buNone/>
              <a:tabLst/>
              <a:defRPr/>
            </a:pPr>
            <a:r>
              <a:rPr kumimoji="0" lang="en-IN" sz="2000" b="1" i="1"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Disadvantages:</a:t>
            </a:r>
            <a:endPar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endParaRPr>
          </a:p>
          <a:p>
            <a:pPr marL="342900" marR="0" lvl="0" indent="-342900" algn="just" defTabSz="914400" rtl="0" eaLnBrk="1" fontAlgn="auto" latinLnBrk="0" hangingPunct="1">
              <a:lnSpc>
                <a:spcPct val="107000"/>
              </a:lnSpc>
              <a:spcBef>
                <a:spcPts val="0"/>
              </a:spcBef>
              <a:spcAft>
                <a:spcPts val="800"/>
              </a:spcAft>
              <a:buClrTx/>
              <a:buSzTx/>
              <a:buFont typeface="+mj-lt"/>
              <a:buAutoNum type="arabicPeriod"/>
              <a:tabLst>
                <a:tab pos="457200"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a:ea typeface="Calibri" panose="020F0502020204030204" pitchFamily="34" charset="0"/>
                <a:cs typeface="Times New Roman" panose="02020603050405020304" pitchFamily="18" charset="0"/>
              </a:rPr>
              <a:t>Binary search can be applied only on a sorted list.</a:t>
            </a:r>
          </a:p>
          <a:p>
            <a:pPr marR="0" lvl="0" algn="just" defTabSz="914400" rtl="0" eaLnBrk="1" fontAlgn="auto" latinLnBrk="0" hangingPunct="1">
              <a:lnSpc>
                <a:spcPct val="107000"/>
              </a:lnSpc>
              <a:spcBef>
                <a:spcPts val="0"/>
              </a:spcBef>
              <a:spcAft>
                <a:spcPts val="800"/>
              </a:spcAft>
              <a:buClrTx/>
              <a:buSzTx/>
              <a:tabLst>
                <a:tab pos="457200" algn="l"/>
              </a:tabLst>
              <a:defRPr/>
            </a:pPr>
            <a:endParaRPr lang="en-IN" sz="2000" dirty="0">
              <a:solidFill>
                <a:prstClr val="black"/>
              </a:solidFill>
              <a:latin typeface="Calibri" panose="020F0502020204030204"/>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8884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B83DB73-DAE0-471E-B32E-68E5823EEF4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C7243D4E-79DD-4F36-B4E8-3D48B4D9BCB0}"/>
              </a:ext>
            </a:extLst>
          </p:cNvPr>
          <p:cNvPicPr>
            <a:picLocks noChangeAspect="1"/>
          </p:cNvPicPr>
          <p:nvPr/>
        </p:nvPicPr>
        <p:blipFill>
          <a:blip r:embed="rId2"/>
          <a:stretch>
            <a:fillRect/>
          </a:stretch>
        </p:blipFill>
        <p:spPr>
          <a:xfrm>
            <a:off x="1133475" y="1498600"/>
            <a:ext cx="10086975" cy="4857750"/>
          </a:xfrm>
          <a:prstGeom prst="rect">
            <a:avLst/>
          </a:prstGeom>
        </p:spPr>
      </p:pic>
    </p:spTree>
    <p:extLst>
      <p:ext uri="{BB962C8B-B14F-4D97-AF65-F5344CB8AC3E}">
        <p14:creationId xmlns:p14="http://schemas.microsoft.com/office/powerpoint/2010/main" val="420931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B83DB73-DAE0-471E-B32E-68E5823EEF4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3B10CBF7-E7B2-4427-9D76-ABDAB9E09E65}"/>
              </a:ext>
            </a:extLst>
          </p:cNvPr>
          <p:cNvPicPr>
            <a:picLocks noChangeAspect="1"/>
          </p:cNvPicPr>
          <p:nvPr/>
        </p:nvPicPr>
        <p:blipFill>
          <a:blip r:embed="rId2"/>
          <a:stretch>
            <a:fillRect/>
          </a:stretch>
        </p:blipFill>
        <p:spPr>
          <a:xfrm>
            <a:off x="838200" y="1557337"/>
            <a:ext cx="9944100" cy="4600575"/>
          </a:xfrm>
          <a:prstGeom prst="rect">
            <a:avLst/>
          </a:prstGeom>
        </p:spPr>
      </p:pic>
    </p:spTree>
    <p:extLst>
      <p:ext uri="{BB962C8B-B14F-4D97-AF65-F5344CB8AC3E}">
        <p14:creationId xmlns:p14="http://schemas.microsoft.com/office/powerpoint/2010/main" val="1823603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B83DB73-DAE0-471E-B32E-68E5823EEF4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33197530-F4DC-450D-AF42-96978784526A}"/>
              </a:ext>
            </a:extLst>
          </p:cNvPr>
          <p:cNvPicPr>
            <a:picLocks noChangeAspect="1"/>
          </p:cNvPicPr>
          <p:nvPr/>
        </p:nvPicPr>
        <p:blipFill>
          <a:blip r:embed="rId2"/>
          <a:stretch>
            <a:fillRect/>
          </a:stretch>
        </p:blipFill>
        <p:spPr>
          <a:xfrm>
            <a:off x="1362076" y="1885949"/>
            <a:ext cx="8139112" cy="3990975"/>
          </a:xfrm>
          <a:prstGeom prst="rect">
            <a:avLst/>
          </a:prstGeom>
        </p:spPr>
      </p:pic>
    </p:spTree>
    <p:extLst>
      <p:ext uri="{BB962C8B-B14F-4D97-AF65-F5344CB8AC3E}">
        <p14:creationId xmlns:p14="http://schemas.microsoft.com/office/powerpoint/2010/main" val="8892825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B83DB73-DAE0-471E-B32E-68E5823EEF4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277CE345-7D6A-4632-87C5-FD93637B800B}"/>
              </a:ext>
            </a:extLst>
          </p:cNvPr>
          <p:cNvSpPr txBox="1"/>
          <p:nvPr/>
        </p:nvSpPr>
        <p:spPr>
          <a:xfrm>
            <a:off x="971550" y="1977988"/>
            <a:ext cx="9267825" cy="1278940"/>
          </a:xfrm>
          <a:prstGeom prst="rect">
            <a:avLst/>
          </a:prstGeom>
          <a:noFill/>
        </p:spPr>
        <p:txBody>
          <a:bodyPr wrap="square">
            <a:spAutoFit/>
          </a:bodyPr>
          <a:lstStyle/>
          <a:p>
            <a:pPr marL="0" marR="0" lvl="0" indent="0" algn="just" defTabSz="914400" rtl="0" eaLnBrk="1" fontAlgn="auto" latinLnBrk="0" hangingPunct="1">
              <a:lnSpc>
                <a:spcPts val="1500"/>
              </a:lnSpc>
              <a:spcBef>
                <a:spcPts val="0"/>
              </a:spcBef>
              <a:spcAft>
                <a:spcPts val="800"/>
              </a:spcAft>
              <a:buClrTx/>
              <a:buSzTx/>
              <a:buFontTx/>
              <a:buNone/>
              <a:tabLst/>
              <a:defRPr/>
            </a:pPr>
            <a:r>
              <a:rPr kumimoji="0" lang="en-IN" sz="2400" b="0" i="0" u="none" strike="noStrike" kern="1200" cap="none" spc="0" normalizeH="0" baseline="0" noProof="0" dirty="0">
                <a:ln>
                  <a:noFill/>
                </a:ln>
                <a:solidFill>
                  <a:srgbClr val="4472C4"/>
                </a:solidFill>
                <a:effectLst/>
                <a:uLnTx/>
                <a:uFillTx/>
                <a:latin typeface="Calibri" panose="020F0502020204030204"/>
                <a:ea typeface="Calibri" panose="020F0502020204030204" pitchFamily="34" charset="0"/>
                <a:cs typeface="Times New Roman" panose="02020603050405020304" pitchFamily="18" charset="0"/>
              </a:rPr>
              <a:t>Strassen Matrix Multiplication</a:t>
            </a:r>
          </a:p>
          <a:p>
            <a:pPr marL="342900" indent="-342900" algn="just">
              <a:lnSpc>
                <a:spcPts val="1500"/>
              </a:lnSpc>
              <a:spcAft>
                <a:spcPts val="800"/>
              </a:spcAft>
              <a:buFont typeface="Wingdings" panose="05000000000000000000" pitchFamily="2" charset="2"/>
              <a:buChar char="Ø"/>
            </a:pPr>
            <a:r>
              <a:rPr lang="en-IN" sz="2000" dirty="0">
                <a:solidFill>
                  <a:srgbClr val="141412"/>
                </a:solidFill>
                <a:effectLst/>
                <a:ea typeface="Times New Roman" panose="02020603050405020304" pitchFamily="18" charset="0"/>
              </a:rPr>
              <a:t>The Strassen’s method of matrix multiplication is a typical divide and conquer algorithm. </a:t>
            </a:r>
          </a:p>
          <a:p>
            <a:pPr marL="342900" indent="-342900" algn="just">
              <a:lnSpc>
                <a:spcPts val="1500"/>
              </a:lnSpc>
              <a:spcAft>
                <a:spcPts val="800"/>
              </a:spcAft>
              <a:buFont typeface="Wingdings" panose="05000000000000000000" pitchFamily="2" charset="2"/>
              <a:buChar char="Ø"/>
            </a:pPr>
            <a:r>
              <a:rPr lang="en-IN" sz="2000" dirty="0">
                <a:solidFill>
                  <a:srgbClr val="141412"/>
                </a:solidFill>
                <a:effectLst/>
                <a:ea typeface="Times New Roman" panose="02020603050405020304" pitchFamily="18" charset="0"/>
              </a:rPr>
              <a:t>With </a:t>
            </a:r>
            <a:r>
              <a:rPr lang="en-IN" sz="2000" dirty="0" err="1">
                <a:solidFill>
                  <a:srgbClr val="141412"/>
                </a:solidFill>
                <a:effectLst/>
                <a:ea typeface="Times New Roman" panose="02020603050405020304" pitchFamily="18" charset="0"/>
              </a:rPr>
              <a:t>strassens</a:t>
            </a:r>
            <a:r>
              <a:rPr lang="en-IN" sz="2000" dirty="0">
                <a:solidFill>
                  <a:srgbClr val="141412"/>
                </a:solidFill>
                <a:effectLst/>
                <a:ea typeface="Times New Roman" panose="02020603050405020304" pitchFamily="18" charset="0"/>
              </a:rPr>
              <a:t> algorithm we can find the product of two 2 by 2 matrices with just seven multiplications. </a:t>
            </a:r>
            <a:endParaRPr kumimoji="0" lang="en-IN" sz="2400" b="0" i="0" u="none" strike="noStrike" kern="1200" cap="none" spc="0" normalizeH="0" baseline="0" noProof="0" dirty="0">
              <a:ln>
                <a:noFill/>
              </a:ln>
              <a:solidFill>
                <a:srgbClr val="4472C4"/>
              </a:solidFill>
              <a:effectLst/>
              <a:uLnTx/>
              <a:uFillTx/>
              <a:latin typeface="Calibri" panose="020F0502020204030204"/>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40275D53-32CB-476C-A47E-CBCA08AE02ED}"/>
              </a:ext>
            </a:extLst>
          </p:cNvPr>
          <p:cNvPicPr>
            <a:picLocks noChangeAspect="1"/>
          </p:cNvPicPr>
          <p:nvPr/>
        </p:nvPicPr>
        <p:blipFill>
          <a:blip r:embed="rId2"/>
          <a:stretch>
            <a:fillRect/>
          </a:stretch>
        </p:blipFill>
        <p:spPr>
          <a:xfrm>
            <a:off x="3314701" y="3429000"/>
            <a:ext cx="7905749" cy="2927350"/>
          </a:xfrm>
          <a:prstGeom prst="rect">
            <a:avLst/>
          </a:prstGeom>
        </p:spPr>
      </p:pic>
    </p:spTree>
    <p:extLst>
      <p:ext uri="{BB962C8B-B14F-4D97-AF65-F5344CB8AC3E}">
        <p14:creationId xmlns:p14="http://schemas.microsoft.com/office/powerpoint/2010/main" val="22202495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B83DB73-DAE0-471E-B32E-68E5823EEF4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277CE345-7D6A-4632-87C5-FD93637B800B}"/>
              </a:ext>
            </a:extLst>
          </p:cNvPr>
          <p:cNvSpPr txBox="1"/>
          <p:nvPr/>
        </p:nvSpPr>
        <p:spPr>
          <a:xfrm>
            <a:off x="971550" y="1977988"/>
            <a:ext cx="9267825" cy="317844"/>
          </a:xfrm>
          <a:prstGeom prst="rect">
            <a:avLst/>
          </a:prstGeom>
          <a:noFill/>
        </p:spPr>
        <p:txBody>
          <a:bodyPr wrap="square">
            <a:spAutoFit/>
          </a:bodyPr>
          <a:lstStyle/>
          <a:p>
            <a:pPr marL="0" marR="0" lvl="0" indent="0" algn="just" defTabSz="914400" rtl="0" eaLnBrk="1" fontAlgn="auto" latinLnBrk="0" hangingPunct="1">
              <a:lnSpc>
                <a:spcPts val="1500"/>
              </a:lnSpc>
              <a:spcBef>
                <a:spcPts val="0"/>
              </a:spcBef>
              <a:spcAft>
                <a:spcPts val="800"/>
              </a:spcAft>
              <a:buClrTx/>
              <a:buSzTx/>
              <a:buFontTx/>
              <a:buNone/>
              <a:tabLst/>
              <a:defRPr/>
            </a:pPr>
            <a:r>
              <a:rPr kumimoji="0" lang="en-IN" sz="2400" b="0" i="0" u="none" strike="noStrike" kern="1200" cap="none" spc="0" normalizeH="0" baseline="0" noProof="0" dirty="0">
                <a:ln>
                  <a:noFill/>
                </a:ln>
                <a:solidFill>
                  <a:srgbClr val="4472C4"/>
                </a:solidFill>
                <a:effectLst/>
                <a:uLnTx/>
                <a:uFillTx/>
                <a:latin typeface="Calibri" panose="020F0502020204030204"/>
                <a:ea typeface="Calibri" panose="020F0502020204030204" pitchFamily="34" charset="0"/>
                <a:cs typeface="Times New Roman" panose="02020603050405020304" pitchFamily="18" charset="0"/>
              </a:rPr>
              <a:t>Strassen Matrix Multiplication</a:t>
            </a:r>
          </a:p>
        </p:txBody>
      </p:sp>
      <p:pic>
        <p:nvPicPr>
          <p:cNvPr id="4" name="Picture 3">
            <a:extLst>
              <a:ext uri="{FF2B5EF4-FFF2-40B4-BE49-F238E27FC236}">
                <a16:creationId xmlns:a16="http://schemas.microsoft.com/office/drawing/2014/main" id="{6BEB41EB-7565-4FB6-BE0C-BA2E33297599}"/>
              </a:ext>
            </a:extLst>
          </p:cNvPr>
          <p:cNvPicPr>
            <a:picLocks noChangeAspect="1"/>
          </p:cNvPicPr>
          <p:nvPr/>
        </p:nvPicPr>
        <p:blipFill>
          <a:blip r:embed="rId2"/>
          <a:stretch>
            <a:fillRect/>
          </a:stretch>
        </p:blipFill>
        <p:spPr>
          <a:xfrm>
            <a:off x="638175" y="2543482"/>
            <a:ext cx="4048125" cy="3309630"/>
          </a:xfrm>
          <a:prstGeom prst="rect">
            <a:avLst/>
          </a:prstGeom>
        </p:spPr>
      </p:pic>
      <p:pic>
        <p:nvPicPr>
          <p:cNvPr id="12" name="Picture 11">
            <a:extLst>
              <a:ext uri="{FF2B5EF4-FFF2-40B4-BE49-F238E27FC236}">
                <a16:creationId xmlns:a16="http://schemas.microsoft.com/office/drawing/2014/main" id="{6B94EC19-BC6E-4EB1-A85A-AD84A9356549}"/>
              </a:ext>
            </a:extLst>
          </p:cNvPr>
          <p:cNvPicPr>
            <a:picLocks noChangeAspect="1"/>
          </p:cNvPicPr>
          <p:nvPr/>
        </p:nvPicPr>
        <p:blipFill>
          <a:blip r:embed="rId3"/>
          <a:stretch>
            <a:fillRect/>
          </a:stretch>
        </p:blipFill>
        <p:spPr>
          <a:xfrm>
            <a:off x="5222595" y="2756518"/>
            <a:ext cx="5664480" cy="3096594"/>
          </a:xfrm>
          <a:prstGeom prst="rect">
            <a:avLst/>
          </a:prstGeom>
        </p:spPr>
      </p:pic>
    </p:spTree>
    <p:extLst>
      <p:ext uri="{BB962C8B-B14F-4D97-AF65-F5344CB8AC3E}">
        <p14:creationId xmlns:p14="http://schemas.microsoft.com/office/powerpoint/2010/main" val="21391300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B83DB73-DAE0-471E-B32E-68E5823EEF4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277CE345-7D6A-4632-87C5-FD93637B800B}"/>
              </a:ext>
            </a:extLst>
          </p:cNvPr>
          <p:cNvSpPr txBox="1"/>
          <p:nvPr/>
        </p:nvSpPr>
        <p:spPr>
          <a:xfrm>
            <a:off x="971550" y="1977988"/>
            <a:ext cx="9267825" cy="317844"/>
          </a:xfrm>
          <a:prstGeom prst="rect">
            <a:avLst/>
          </a:prstGeom>
          <a:noFill/>
        </p:spPr>
        <p:txBody>
          <a:bodyPr wrap="square">
            <a:spAutoFit/>
          </a:bodyPr>
          <a:lstStyle/>
          <a:p>
            <a:pPr marL="0" marR="0" lvl="0" indent="0" algn="just" defTabSz="914400" rtl="0" eaLnBrk="1" fontAlgn="auto" latinLnBrk="0" hangingPunct="1">
              <a:lnSpc>
                <a:spcPts val="1500"/>
              </a:lnSpc>
              <a:spcBef>
                <a:spcPts val="0"/>
              </a:spcBef>
              <a:spcAft>
                <a:spcPts val="800"/>
              </a:spcAft>
              <a:buClrTx/>
              <a:buSzTx/>
              <a:buFontTx/>
              <a:buNone/>
              <a:tabLst/>
              <a:defRPr/>
            </a:pPr>
            <a:r>
              <a:rPr kumimoji="0" lang="en-IN" sz="2400" b="0" i="0" u="none" strike="noStrike" kern="1200" cap="none" spc="0" normalizeH="0" baseline="0" noProof="0" dirty="0">
                <a:ln>
                  <a:noFill/>
                </a:ln>
                <a:solidFill>
                  <a:srgbClr val="4472C4"/>
                </a:solidFill>
                <a:effectLst/>
                <a:uLnTx/>
                <a:uFillTx/>
                <a:latin typeface="Calibri" panose="020F0502020204030204"/>
                <a:ea typeface="Calibri" panose="020F0502020204030204" pitchFamily="34" charset="0"/>
                <a:cs typeface="Times New Roman" panose="02020603050405020304" pitchFamily="18" charset="0"/>
              </a:rPr>
              <a:t>Strassen Matrix Multiplication</a:t>
            </a:r>
          </a:p>
        </p:txBody>
      </p:sp>
      <p:pic>
        <p:nvPicPr>
          <p:cNvPr id="3" name="Picture 2">
            <a:extLst>
              <a:ext uri="{FF2B5EF4-FFF2-40B4-BE49-F238E27FC236}">
                <a16:creationId xmlns:a16="http://schemas.microsoft.com/office/drawing/2014/main" id="{6C52E55E-41B1-4F20-9A85-A2D31278E9B9}"/>
              </a:ext>
            </a:extLst>
          </p:cNvPr>
          <p:cNvPicPr>
            <a:picLocks noChangeAspect="1"/>
          </p:cNvPicPr>
          <p:nvPr/>
        </p:nvPicPr>
        <p:blipFill>
          <a:blip r:embed="rId2"/>
          <a:stretch>
            <a:fillRect/>
          </a:stretch>
        </p:blipFill>
        <p:spPr>
          <a:xfrm>
            <a:off x="1657350" y="2608282"/>
            <a:ext cx="8343900" cy="3582968"/>
          </a:xfrm>
          <a:prstGeom prst="rect">
            <a:avLst/>
          </a:prstGeom>
        </p:spPr>
      </p:pic>
    </p:spTree>
    <p:extLst>
      <p:ext uri="{BB962C8B-B14F-4D97-AF65-F5344CB8AC3E}">
        <p14:creationId xmlns:p14="http://schemas.microsoft.com/office/powerpoint/2010/main" val="15003702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1A64EE-1443-42B1-81AC-F90BE12E2EB0}"/>
              </a:ext>
            </a:extLst>
          </p:cNvPr>
          <p:cNvSpPr>
            <a:spLocks noGrp="1"/>
          </p:cNvSpPr>
          <p:nvPr>
            <p:ph type="title"/>
          </p:nvPr>
        </p:nvSpPr>
        <p:spPr/>
        <p:txBody>
          <a:bodyPr/>
          <a:lstStyle/>
          <a:p>
            <a:r>
              <a:rPr lang="en-IN" dirty="0"/>
              <a:t>Quick Sort Analysis</a:t>
            </a:r>
          </a:p>
        </p:txBody>
      </p:sp>
      <p:pic>
        <p:nvPicPr>
          <p:cNvPr id="5" name="Content Placeholder 4">
            <a:extLst>
              <a:ext uri="{FF2B5EF4-FFF2-40B4-BE49-F238E27FC236}">
                <a16:creationId xmlns:a16="http://schemas.microsoft.com/office/drawing/2014/main" id="{92F31E62-8AD7-44C7-8415-27CFAD3AFD41}"/>
              </a:ext>
            </a:extLst>
          </p:cNvPr>
          <p:cNvPicPr>
            <a:picLocks noGrp="1" noChangeAspect="1"/>
          </p:cNvPicPr>
          <p:nvPr>
            <p:ph idx="1"/>
          </p:nvPr>
        </p:nvPicPr>
        <p:blipFill>
          <a:blip r:embed="rId2"/>
          <a:stretch>
            <a:fillRect/>
          </a:stretch>
        </p:blipFill>
        <p:spPr>
          <a:xfrm>
            <a:off x="1847528" y="1772816"/>
            <a:ext cx="7920880" cy="3888432"/>
          </a:xfrm>
        </p:spPr>
      </p:pic>
    </p:spTree>
    <p:extLst>
      <p:ext uri="{BB962C8B-B14F-4D97-AF65-F5344CB8AC3E}">
        <p14:creationId xmlns:p14="http://schemas.microsoft.com/office/powerpoint/2010/main" val="3923630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05608CE-47A8-4D52-86DE-E70FB4C91E3F}"/>
              </a:ext>
            </a:extLst>
          </p:cNvPr>
          <p:cNvPicPr>
            <a:picLocks noChangeAspect="1"/>
          </p:cNvPicPr>
          <p:nvPr/>
        </p:nvPicPr>
        <p:blipFill>
          <a:blip r:embed="rId2"/>
          <a:stretch>
            <a:fillRect/>
          </a:stretch>
        </p:blipFill>
        <p:spPr>
          <a:xfrm>
            <a:off x="9038940" y="50800"/>
            <a:ext cx="1386776" cy="1400175"/>
          </a:xfrm>
          <a:prstGeom prst="rect">
            <a:avLst/>
          </a:prstGeom>
        </p:spPr>
      </p:pic>
      <p:sp>
        <p:nvSpPr>
          <p:cNvPr id="4" name="TextBox 3">
            <a:extLst>
              <a:ext uri="{FF2B5EF4-FFF2-40B4-BE49-F238E27FC236}">
                <a16:creationId xmlns:a16="http://schemas.microsoft.com/office/drawing/2014/main" id="{D8AF06F4-4F50-4E50-B1ED-349443FBF94F}"/>
              </a:ext>
            </a:extLst>
          </p:cNvPr>
          <p:cNvSpPr txBox="1"/>
          <p:nvPr/>
        </p:nvSpPr>
        <p:spPr>
          <a:xfrm>
            <a:off x="612559" y="1651247"/>
            <a:ext cx="10289220" cy="1200329"/>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7A0E721-330A-472D-8DF8-93B071E8392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57119BB-1724-46E6-81B6-DE2657E42B5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5531C03-338E-42F7-81AC-609B5623E8B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3F46666-51C5-4D6A-9C59-BAB49CECD0B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549C02E5-93CA-47CF-9CA5-2D8438A42181}"/>
              </a:ext>
            </a:extLst>
          </p:cNvPr>
          <p:cNvPicPr>
            <a:picLocks noChangeAspect="1"/>
          </p:cNvPicPr>
          <p:nvPr/>
        </p:nvPicPr>
        <p:blipFill>
          <a:blip r:embed="rId3"/>
          <a:stretch>
            <a:fillRect/>
          </a:stretch>
        </p:blipFill>
        <p:spPr>
          <a:xfrm>
            <a:off x="438506" y="2044453"/>
            <a:ext cx="11314988" cy="3162300"/>
          </a:xfrm>
          <a:prstGeom prst="rect">
            <a:avLst/>
          </a:prstGeom>
        </p:spPr>
      </p:pic>
    </p:spTree>
    <p:extLst>
      <p:ext uri="{BB962C8B-B14F-4D97-AF65-F5344CB8AC3E}">
        <p14:creationId xmlns:p14="http://schemas.microsoft.com/office/powerpoint/2010/main" val="2338656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52596" y="1444436"/>
            <a:ext cx="8286808" cy="1200329"/>
          </a:xfrm>
          <a:prstGeom prst="rect">
            <a:avLst/>
          </a:prstGeom>
          <a:noFill/>
        </p:spPr>
        <p:txBody>
          <a:bodyPr wrap="square" rtlCol="0">
            <a:spAutoFit/>
          </a:bodyPr>
          <a:lstStyle/>
          <a:p>
            <a:pPr algn="ctr"/>
            <a:endParaRPr lang="en-IN" sz="2400" b="1" dirty="0"/>
          </a:p>
          <a:p>
            <a:pPr algn="ctr"/>
            <a:r>
              <a:rPr lang="en-IN" sz="2400" b="1" dirty="0"/>
              <a:t>Road Map to Unit III</a:t>
            </a:r>
          </a:p>
          <a:p>
            <a:pPr algn="ctr"/>
            <a:endParaRPr lang="en-IN" sz="2400" b="1" dirty="0"/>
          </a:p>
        </p:txBody>
      </p:sp>
      <p:sp>
        <p:nvSpPr>
          <p:cNvPr id="6" name="Date Placeholder 5">
            <a:extLst>
              <a:ext uri="{FF2B5EF4-FFF2-40B4-BE49-F238E27FC236}">
                <a16:creationId xmlns:a16="http://schemas.microsoft.com/office/drawing/2014/main" id="{5E07DEDF-1A86-4F2B-84C3-2DCB4AF19A43}"/>
              </a:ext>
            </a:extLst>
          </p:cNvPr>
          <p:cNvSpPr>
            <a:spLocks noGrp="1"/>
          </p:cNvSpPr>
          <p:nvPr>
            <p:ph type="dt" sz="half" idx="10"/>
          </p:nvPr>
        </p:nvSpPr>
        <p:spPr/>
        <p:txBody>
          <a:bodyPr/>
          <a:lstStyle/>
          <a:p>
            <a:fld id="{9D18EE03-9FAB-4B72-8690-2C94EC79EE9C}" type="datetime1">
              <a:rPr lang="en-IN" smtClean="0"/>
              <a:t>09-04-2021</a:t>
            </a:fld>
            <a:endParaRPr lang="en-IN"/>
          </a:p>
        </p:txBody>
      </p:sp>
      <p:sp>
        <p:nvSpPr>
          <p:cNvPr id="7" name="Footer Placeholder 6">
            <a:extLst>
              <a:ext uri="{FF2B5EF4-FFF2-40B4-BE49-F238E27FC236}">
                <a16:creationId xmlns:a16="http://schemas.microsoft.com/office/drawing/2014/main" id="{7ABB20AC-8623-4D0B-8BC9-3CE29B3E12C1}"/>
              </a:ext>
            </a:extLst>
          </p:cNvPr>
          <p:cNvSpPr>
            <a:spLocks noGrp="1"/>
          </p:cNvSpPr>
          <p:nvPr>
            <p:ph type="ftr" sz="quarter" idx="11"/>
          </p:nvPr>
        </p:nvSpPr>
        <p:spPr/>
        <p:txBody>
          <a:bodyPr/>
          <a:lstStyle/>
          <a:p>
            <a:r>
              <a:rPr lang="en-US"/>
              <a:t>SCSA1403 DAA-Unit III</a:t>
            </a:r>
            <a:endParaRPr lang="en-IN" dirty="0"/>
          </a:p>
        </p:txBody>
      </p:sp>
      <p:sp>
        <p:nvSpPr>
          <p:cNvPr id="8" name="Slide Number Placeholder 7">
            <a:extLst>
              <a:ext uri="{FF2B5EF4-FFF2-40B4-BE49-F238E27FC236}">
                <a16:creationId xmlns:a16="http://schemas.microsoft.com/office/drawing/2014/main" id="{0B53C2AA-B31E-4A23-9154-F54BE700D8BF}"/>
              </a:ext>
            </a:extLst>
          </p:cNvPr>
          <p:cNvSpPr>
            <a:spLocks noGrp="1"/>
          </p:cNvSpPr>
          <p:nvPr>
            <p:ph type="sldNum" sz="quarter" idx="12"/>
          </p:nvPr>
        </p:nvSpPr>
        <p:spPr/>
        <p:txBody>
          <a:bodyPr/>
          <a:lstStyle/>
          <a:p>
            <a:fld id="{C47D4F2A-FF3F-4D76-897B-B2071BBC9AF3}" type="slidenum">
              <a:rPr lang="en-IN" smtClean="0"/>
              <a:t>6</a:t>
            </a:fld>
            <a:endParaRPr lang="en-IN"/>
          </a:p>
        </p:txBody>
      </p:sp>
      <p:sp>
        <p:nvSpPr>
          <p:cNvPr id="9" name="TextBox 8">
            <a:extLst>
              <a:ext uri="{FF2B5EF4-FFF2-40B4-BE49-F238E27FC236}">
                <a16:creationId xmlns:a16="http://schemas.microsoft.com/office/drawing/2014/main" id="{94CE5BC6-83EC-4CE7-9929-A26F2FD8BACE}"/>
              </a:ext>
            </a:extLst>
          </p:cNvPr>
          <p:cNvSpPr txBox="1"/>
          <p:nvPr/>
        </p:nvSpPr>
        <p:spPr>
          <a:xfrm>
            <a:off x="952501" y="2690336"/>
            <a:ext cx="9915524" cy="2246769"/>
          </a:xfrm>
          <a:prstGeom prst="rect">
            <a:avLst/>
          </a:prstGeom>
          <a:noFill/>
        </p:spPr>
        <p:txBody>
          <a:bodyPr wrap="square">
            <a:spAutoFit/>
          </a:bodyPr>
          <a:lstStyle/>
          <a:p>
            <a:pPr algn="just"/>
            <a:r>
              <a:rPr lang="en-IN" sz="2800" dirty="0"/>
              <a:t>BRUTE FORCE AND DIVIDE-AND-CONQUER 9 Hrs.</a:t>
            </a:r>
          </a:p>
          <a:p>
            <a:pPr algn="just"/>
            <a:r>
              <a:rPr lang="en-IN" sz="2800" dirty="0"/>
              <a:t>Brute Force:- Travelling Salesman Problem - Knapsack Problem - Assignment Problem - Closest Pair and Convex Hull</a:t>
            </a:r>
          </a:p>
          <a:p>
            <a:pPr algn="just"/>
            <a:r>
              <a:rPr lang="en-IN" sz="2800" dirty="0"/>
              <a:t>Problems - Divide and Conquer Approach:- Binary Search - Quick Sort - Merge Sort - Strassen’s Matrix Multiplication.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3262432"/>
          </a:xfrm>
          <a:prstGeom prst="rect">
            <a:avLst/>
          </a:prstGeom>
          <a:noFill/>
        </p:spPr>
        <p:txBody>
          <a:bodyPr wrap="square" rtlCol="0">
            <a:spAutoFit/>
          </a:bodyPr>
          <a:lstStyle/>
          <a:p>
            <a:pPr algn="just"/>
            <a:r>
              <a:rPr lang="en-IN" sz="2400" b="1" u="sng" dirty="0">
                <a:solidFill>
                  <a:srgbClr val="0070C0"/>
                </a:solidFill>
                <a:latin typeface="Calibri" panose="020F0502020204030204"/>
              </a:rPr>
              <a:t>BRUTE FORCE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b="0" i="0" dirty="0">
                <a:solidFill>
                  <a:srgbClr val="40424E"/>
                </a:solidFill>
                <a:effectLst/>
              </a:rPr>
              <a:t>A Brute Force Algorithm is the straightforward approach to a problem i.e., the first approach that comes to our mind on seeing the problem. More technically it is just like iterating every possibility available to solve that problem.</a:t>
            </a:r>
          </a:p>
          <a:p>
            <a:pPr marL="800100" lvl="1" indent="-342900">
              <a:buFont typeface="Wingdings" panose="05000000000000000000" pitchFamily="2" charset="2"/>
              <a:buChar char="Ø"/>
              <a:defRPr/>
            </a:pPr>
            <a:r>
              <a:rPr lang="en-US" sz="2000" dirty="0">
                <a:solidFill>
                  <a:srgbClr val="40424E"/>
                </a:solidFill>
              </a:rPr>
              <a:t>“Force” comes from using computer power not intellectual power</a:t>
            </a:r>
            <a:endParaRPr lang="en-IN" sz="2000" dirty="0">
              <a:solidFill>
                <a:srgbClr val="40424E"/>
              </a:solidFill>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000" dirty="0">
                <a:solidFill>
                  <a:srgbClr val="40424E"/>
                </a:solidFill>
              </a:rPr>
              <a:t>For Example: If there is a lock of 4-digit PIN. The digits to be </a:t>
            </a:r>
            <a:r>
              <a:rPr lang="en-US" sz="2000" b="0" i="0" dirty="0">
                <a:solidFill>
                  <a:srgbClr val="40424E"/>
                </a:solidFill>
                <a:effectLst/>
              </a:rPr>
              <a:t>chosen from </a:t>
            </a:r>
            <a:r>
              <a:rPr lang="en-US" sz="2000" b="1" i="0" dirty="0">
                <a:solidFill>
                  <a:srgbClr val="40424E"/>
                </a:solidFill>
                <a:effectLst/>
              </a:rPr>
              <a:t>0-9</a:t>
            </a:r>
            <a:r>
              <a:rPr lang="en-US" sz="2000" b="0" i="0" dirty="0">
                <a:solidFill>
                  <a:srgbClr val="40424E"/>
                </a:solidFill>
                <a:effectLst/>
              </a:rPr>
              <a:t> then the brute force will be trying all possible combinations one by one like </a:t>
            </a:r>
            <a:r>
              <a:rPr lang="en-US" sz="2000" b="1" i="0" dirty="0">
                <a:solidFill>
                  <a:srgbClr val="40424E"/>
                </a:solidFill>
                <a:effectLst/>
              </a:rPr>
              <a:t>0001</a:t>
            </a:r>
            <a:r>
              <a:rPr lang="en-US" sz="2000" b="0" i="0" dirty="0">
                <a:solidFill>
                  <a:srgbClr val="40424E"/>
                </a:solidFill>
                <a:effectLst/>
              </a:rPr>
              <a:t>, </a:t>
            </a:r>
            <a:r>
              <a:rPr lang="en-US" sz="2000" b="1" i="0" dirty="0">
                <a:solidFill>
                  <a:srgbClr val="40424E"/>
                </a:solidFill>
                <a:effectLst/>
              </a:rPr>
              <a:t>0002</a:t>
            </a:r>
            <a:r>
              <a:rPr lang="en-US" sz="2000" b="0" i="0" dirty="0">
                <a:solidFill>
                  <a:srgbClr val="40424E"/>
                </a:solidFill>
                <a:effectLst/>
              </a:rPr>
              <a:t>, </a:t>
            </a:r>
            <a:r>
              <a:rPr lang="en-US" sz="2000" b="1" i="0" dirty="0">
                <a:solidFill>
                  <a:srgbClr val="40424E"/>
                </a:solidFill>
                <a:effectLst/>
              </a:rPr>
              <a:t>0003</a:t>
            </a:r>
            <a:r>
              <a:rPr lang="en-US" sz="2000" b="0" i="0" dirty="0">
                <a:solidFill>
                  <a:srgbClr val="40424E"/>
                </a:solidFill>
                <a:effectLst/>
              </a:rPr>
              <a:t>, </a:t>
            </a:r>
            <a:r>
              <a:rPr lang="en-US" sz="2000" b="1" i="0" dirty="0">
                <a:solidFill>
                  <a:srgbClr val="40424E"/>
                </a:solidFill>
                <a:effectLst/>
              </a:rPr>
              <a:t>0004</a:t>
            </a:r>
            <a:r>
              <a:rPr lang="en-US" sz="2000" b="0" i="0" dirty="0">
                <a:solidFill>
                  <a:srgbClr val="40424E"/>
                </a:solidFill>
                <a:effectLst/>
              </a:rPr>
              <a:t>, and so on until we get the right PIN. In the worst case, it will take </a:t>
            </a:r>
            <a:r>
              <a:rPr lang="en-US" sz="2000" b="1" i="0" dirty="0">
                <a:solidFill>
                  <a:srgbClr val="40424E"/>
                </a:solidFill>
                <a:effectLst/>
              </a:rPr>
              <a:t>10,000 tries</a:t>
            </a:r>
            <a:r>
              <a:rPr lang="en-US" sz="2000" b="0" i="0" dirty="0">
                <a:solidFill>
                  <a:srgbClr val="40424E"/>
                </a:solidFill>
                <a:effectLst/>
              </a:rPr>
              <a:t> to find the right combination.</a:t>
            </a:r>
            <a:endParaRPr kumimoji="0" lang="en-US" sz="2000" b="0" i="0" u="none" strike="noStrike" kern="1200" cap="none" spc="0" normalizeH="0" baseline="0" noProof="0" dirty="0">
              <a:ln>
                <a:noFill/>
              </a:ln>
              <a:solidFill>
                <a:srgbClr val="000000"/>
              </a:solidFill>
              <a:effectLst/>
              <a:uLnTx/>
              <a:uFillTx/>
              <a:ea typeface="+mn-ea"/>
              <a:cs typeface="+mn-cs"/>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6E84931-7A55-4F29-8F18-E7A0FC90E458}"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1612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1508105"/>
          </a:xfrm>
          <a:prstGeom prst="rect">
            <a:avLst/>
          </a:prstGeom>
          <a:noFill/>
        </p:spPr>
        <p:txBody>
          <a:bodyPr wrap="square" rtlCol="0">
            <a:spAutoFit/>
          </a:bodyPr>
          <a:lstStyle/>
          <a:p>
            <a:pPr algn="just"/>
            <a:r>
              <a:rPr lang="en-IN" sz="2400" b="1" u="sng" dirty="0">
                <a:solidFill>
                  <a:srgbClr val="0070C0"/>
                </a:solidFill>
                <a:latin typeface="Calibri" panose="020F0502020204030204"/>
              </a:rPr>
              <a:t>BRUTE FORCE</a:t>
            </a:r>
          </a:p>
          <a:p>
            <a:pPr algn="just"/>
            <a:endParaRPr lang="en-IN" sz="2400" b="1" u="sng" dirty="0">
              <a:solidFill>
                <a:srgbClr val="0070C0"/>
              </a:solidFill>
              <a:latin typeface="Calibri" panose="020F0502020204030204"/>
            </a:endParaRPr>
          </a:p>
          <a:p>
            <a:pPr algn="just"/>
            <a:r>
              <a:rPr lang="en-IN" sz="2400" dirty="0" err="1">
                <a:latin typeface="Calibri" panose="020F0502020204030204"/>
              </a:rPr>
              <a:t>Eg.</a:t>
            </a:r>
            <a:r>
              <a:rPr lang="en-IN" sz="2400" dirty="0">
                <a:latin typeface="Calibri" panose="020F0502020204030204"/>
              </a:rPr>
              <a:t> Padlock: Rubik</a:t>
            </a:r>
          </a:p>
          <a:p>
            <a:pPr lvl="1" algn="just"/>
            <a:endParaRPr lang="en-IN" sz="2000" dirty="0"/>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fld id="{F288ABBC-5BBB-495B-9D84-400ED253BDC7}" type="datetime1">
              <a:rPr lang="en-IN" smtClean="0"/>
              <a:t>09-04-2021</a:t>
            </a:fld>
            <a:endParaRPr lang="en-IN"/>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r>
              <a:rPr lang="en-US"/>
              <a:t>SCSA1403 DAA-Unit III</a:t>
            </a:r>
            <a:endParaRPr lang="en-IN" dirty="0"/>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fld id="{C47D4F2A-FF3F-4D76-897B-B2071BBC9AF3}" type="slidenum">
              <a:rPr lang="en-IN" smtClean="0"/>
              <a:t>8</a:t>
            </a:fld>
            <a:endParaRPr lang="en-IN"/>
          </a:p>
        </p:txBody>
      </p:sp>
      <p:pic>
        <p:nvPicPr>
          <p:cNvPr id="5" name="Picture 4">
            <a:extLst>
              <a:ext uri="{FF2B5EF4-FFF2-40B4-BE49-F238E27FC236}">
                <a16:creationId xmlns:a16="http://schemas.microsoft.com/office/drawing/2014/main" id="{28AB429A-A71A-4542-B42E-7DFB9A5618E7}"/>
              </a:ext>
            </a:extLst>
          </p:cNvPr>
          <p:cNvPicPr>
            <a:picLocks noChangeAspect="1"/>
          </p:cNvPicPr>
          <p:nvPr/>
        </p:nvPicPr>
        <p:blipFill>
          <a:blip r:embed="rId2"/>
          <a:stretch>
            <a:fillRect/>
          </a:stretch>
        </p:blipFill>
        <p:spPr>
          <a:xfrm>
            <a:off x="1095375" y="3129599"/>
            <a:ext cx="5000625" cy="2876550"/>
          </a:xfrm>
          <a:prstGeom prst="rect">
            <a:avLst/>
          </a:prstGeom>
        </p:spPr>
      </p:pic>
      <p:pic>
        <p:nvPicPr>
          <p:cNvPr id="1026" name="Picture 2" descr="New Deep Learning Algorithm Solves Rubik's Cube">
            <a:extLst>
              <a:ext uri="{FF2B5EF4-FFF2-40B4-BE49-F238E27FC236}">
                <a16:creationId xmlns:a16="http://schemas.microsoft.com/office/drawing/2014/main" id="{565E56EC-448D-467F-89AE-1304DF2C0E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25" y="2902606"/>
            <a:ext cx="6429375" cy="3619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6228" y="1621494"/>
            <a:ext cx="9916572" cy="480747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rPr>
              <a:t>BRUTE FORCE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srgbClr val="0070C0"/>
              </a:solidFill>
              <a:effectLst/>
              <a:uLnTx/>
              <a:uFillTx/>
              <a:latin typeface="Calibri" panose="020F0502020204030204"/>
              <a:ea typeface="+mn-ea"/>
              <a:cs typeface="+mn-cs"/>
            </a:endParaRPr>
          </a:p>
          <a:p>
            <a:pPr marL="228600">
              <a:lnSpc>
                <a:spcPct val="120000"/>
              </a:lnSpc>
              <a:spcAft>
                <a:spcPts val="800"/>
              </a:spcAft>
            </a:pPr>
            <a:r>
              <a:rPr lang="en-US" sz="2000" b="1" dirty="0">
                <a:effectLst/>
                <a:ea typeface="Calibri" panose="020F0502020204030204" pitchFamily="34" charset="0"/>
                <a:cs typeface="Times New Roman" panose="02020603050405020304" pitchFamily="18" charset="0"/>
              </a:rPr>
              <a:t>Strengths</a:t>
            </a:r>
            <a:endParaRPr lang="en-IN" sz="2000" dirty="0">
              <a:effectLst/>
              <a:ea typeface="Calibri" panose="020F0502020204030204" pitchFamily="34" charset="0"/>
              <a:cs typeface="Times New Roman" panose="02020603050405020304" pitchFamily="18" charset="0"/>
            </a:endParaRPr>
          </a:p>
          <a:p>
            <a:pPr marL="800100" lvl="1" indent="-342900">
              <a:lnSpc>
                <a:spcPct val="120000"/>
              </a:lnSpc>
              <a:buFont typeface="Wingdings" panose="05000000000000000000" pitchFamily="2" charset="2"/>
              <a:buChar char="Ø"/>
              <a:tabLst>
                <a:tab pos="914400" algn="l"/>
              </a:tabLst>
            </a:pPr>
            <a:r>
              <a:rPr lang="en-US" sz="2000" dirty="0">
                <a:effectLst/>
                <a:ea typeface="Calibri" panose="020F0502020204030204" pitchFamily="34" charset="0"/>
                <a:cs typeface="Times New Roman" panose="02020603050405020304" pitchFamily="18" charset="0"/>
              </a:rPr>
              <a:t>Most of the practical problems apply this approach</a:t>
            </a:r>
            <a:endParaRPr lang="en-IN" sz="2000" dirty="0">
              <a:effectLst/>
              <a:ea typeface="Calibri" panose="020F0502020204030204" pitchFamily="34" charset="0"/>
              <a:cs typeface="Times New Roman" panose="02020603050405020304" pitchFamily="18" charset="0"/>
            </a:endParaRPr>
          </a:p>
          <a:p>
            <a:pPr marL="800100" lvl="1" indent="-342900">
              <a:lnSpc>
                <a:spcPct val="120000"/>
              </a:lnSpc>
              <a:buFont typeface="Wingdings" panose="05000000000000000000" pitchFamily="2" charset="2"/>
              <a:buChar char="Ø"/>
              <a:tabLst>
                <a:tab pos="914400" algn="l"/>
              </a:tabLst>
            </a:pPr>
            <a:r>
              <a:rPr lang="en-US" sz="2000" dirty="0">
                <a:effectLst/>
                <a:ea typeface="Calibri" panose="020F0502020204030204" pitchFamily="34" charset="0"/>
                <a:cs typeface="Times New Roman" panose="02020603050405020304" pitchFamily="18" charset="0"/>
              </a:rPr>
              <a:t>Simple</a:t>
            </a:r>
            <a:endParaRPr lang="en-IN" sz="2000" dirty="0">
              <a:effectLst/>
              <a:ea typeface="Calibri" panose="020F0502020204030204" pitchFamily="34" charset="0"/>
              <a:cs typeface="Times New Roman" panose="02020603050405020304" pitchFamily="18" charset="0"/>
            </a:endParaRPr>
          </a:p>
          <a:p>
            <a:pPr marL="800100" lvl="1" indent="-342900">
              <a:lnSpc>
                <a:spcPct val="120000"/>
              </a:lnSpc>
              <a:spcAft>
                <a:spcPts val="800"/>
              </a:spcAft>
              <a:buFont typeface="Wingdings" panose="05000000000000000000" pitchFamily="2" charset="2"/>
              <a:buChar char="Ø"/>
              <a:tabLst>
                <a:tab pos="914400" algn="l"/>
              </a:tabLst>
            </a:pPr>
            <a:r>
              <a:rPr lang="en-US" sz="2000" dirty="0">
                <a:effectLst/>
                <a:ea typeface="Calibri" panose="020F0502020204030204" pitchFamily="34" charset="0"/>
                <a:cs typeface="Times New Roman" panose="02020603050405020304" pitchFamily="18" charset="0"/>
              </a:rPr>
              <a:t>Results in acceptable algorithms for some important problems like  matrix multiplication, sorting, searching and string matching</a:t>
            </a:r>
            <a:endParaRPr lang="en-IN" sz="2000" dirty="0">
              <a:ea typeface="Calibri" panose="020F0502020204030204" pitchFamily="34" charset="0"/>
              <a:cs typeface="Times New Roman" panose="02020603050405020304" pitchFamily="18" charset="0"/>
            </a:endParaRPr>
          </a:p>
          <a:p>
            <a:pPr marL="742950" lvl="1" indent="-285750">
              <a:lnSpc>
                <a:spcPct val="120000"/>
              </a:lnSpc>
              <a:spcAft>
                <a:spcPts val="800"/>
              </a:spcAft>
              <a:tabLst>
                <a:tab pos="914400" algn="l"/>
              </a:tabLst>
            </a:pPr>
            <a:r>
              <a:rPr lang="en-US" sz="2000" b="1" dirty="0">
                <a:effectLst/>
                <a:ea typeface="Calibri" panose="020F0502020204030204" pitchFamily="34" charset="0"/>
                <a:cs typeface="Times New Roman" panose="02020603050405020304" pitchFamily="18" charset="0"/>
              </a:rPr>
              <a:t>Weaknesses</a:t>
            </a:r>
            <a:endParaRPr lang="en-IN" sz="2000" dirty="0">
              <a:effectLst/>
              <a:ea typeface="Calibri" panose="020F0502020204030204" pitchFamily="34" charset="0"/>
              <a:cs typeface="Times New Roman" panose="02020603050405020304" pitchFamily="18" charset="0"/>
            </a:endParaRPr>
          </a:p>
          <a:p>
            <a:pPr marL="800100" lvl="1" indent="-342900">
              <a:lnSpc>
                <a:spcPct val="120000"/>
              </a:lnSpc>
              <a:buFont typeface="Wingdings" panose="05000000000000000000" pitchFamily="2" charset="2"/>
              <a:buChar char="Ø"/>
            </a:pPr>
            <a:r>
              <a:rPr lang="en-IN" sz="2000" dirty="0">
                <a:effectLst/>
                <a:ea typeface="Calibri" panose="020F0502020204030204" pitchFamily="34" charset="0"/>
                <a:cs typeface="Times New Roman" panose="02020603050405020304" pitchFamily="18" charset="0"/>
              </a:rPr>
              <a:t>Algorithms cannot be guaranteed as efficient </a:t>
            </a:r>
          </a:p>
          <a:p>
            <a:pPr marL="800100" lvl="1" indent="-342900">
              <a:lnSpc>
                <a:spcPct val="120000"/>
              </a:lnSpc>
              <a:buFont typeface="Wingdings" panose="05000000000000000000" pitchFamily="2" charset="2"/>
              <a:buChar char="Ø"/>
            </a:pPr>
            <a:r>
              <a:rPr lang="en-US" sz="2000" dirty="0">
                <a:effectLst/>
                <a:ea typeface="Calibri" panose="020F0502020204030204" pitchFamily="34" charset="0"/>
                <a:cs typeface="Times New Roman" panose="02020603050405020304" pitchFamily="18" charset="0"/>
              </a:rPr>
              <a:t>Some of these algorithms are very slow</a:t>
            </a:r>
            <a:endParaRPr lang="en-IN" sz="2000" dirty="0">
              <a:effectLst/>
              <a:ea typeface="Calibri" panose="020F0502020204030204" pitchFamily="34" charset="0"/>
              <a:cs typeface="Times New Roman" panose="02020603050405020304" pitchFamily="18" charset="0"/>
            </a:endParaRPr>
          </a:p>
          <a:p>
            <a:pPr marL="800100" lvl="1" indent="-342900">
              <a:lnSpc>
                <a:spcPct val="120000"/>
              </a:lnSpc>
              <a:buFont typeface="Wingdings" panose="05000000000000000000" pitchFamily="2" charset="2"/>
              <a:buChar char="Ø"/>
            </a:pPr>
            <a:r>
              <a:rPr lang="en-US" sz="2000" dirty="0">
                <a:effectLst/>
                <a:ea typeface="Calibri" panose="020F0502020204030204" pitchFamily="34" charset="0"/>
                <a:cs typeface="Times New Roman" panose="02020603050405020304" pitchFamily="18" charset="0"/>
              </a:rPr>
              <a:t>Useful only for instances of small size</a:t>
            </a:r>
            <a:endParaRPr lang="en-IN" sz="2000" dirty="0">
              <a:effectLst/>
              <a:ea typeface="Calibri" panose="020F0502020204030204" pitchFamily="34" charset="0"/>
              <a:cs typeface="Times New Roman" panose="02020603050405020304" pitchFamily="18" charset="0"/>
            </a:endParaRPr>
          </a:p>
          <a:p>
            <a:pPr marL="800100" lvl="1" indent="-342900">
              <a:lnSpc>
                <a:spcPct val="120000"/>
              </a:lnSpc>
              <a:spcAft>
                <a:spcPts val="800"/>
              </a:spcAft>
              <a:buFont typeface="Wingdings" panose="05000000000000000000" pitchFamily="2" charset="2"/>
              <a:buChar char="Ø"/>
            </a:pPr>
            <a:r>
              <a:rPr lang="en-US" sz="2000" dirty="0">
                <a:effectLst/>
                <a:ea typeface="Calibri" panose="020F0502020204030204" pitchFamily="34" charset="0"/>
                <a:cs typeface="Times New Roman" panose="02020603050405020304" pitchFamily="18" charset="0"/>
              </a:rPr>
              <a:t>Not as constructive as some other design techniques</a:t>
            </a:r>
            <a:endParaRPr lang="en-IN" sz="2000" dirty="0">
              <a:effectLst/>
              <a:ea typeface="Calibri" panose="020F0502020204030204" pitchFamily="34" charset="0"/>
              <a:cs typeface="Times New Roman" panose="02020603050405020304" pitchFamily="18" charset="0"/>
            </a:endParaRPr>
          </a:p>
        </p:txBody>
      </p:sp>
      <p:sp>
        <p:nvSpPr>
          <p:cNvPr id="6" name="Date Placeholder 5">
            <a:extLst>
              <a:ext uri="{FF2B5EF4-FFF2-40B4-BE49-F238E27FC236}">
                <a16:creationId xmlns:a16="http://schemas.microsoft.com/office/drawing/2014/main" id="{CAF4E621-7020-40BC-9E11-6DE15581562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C7D40C0-FAF4-4A24-9B1F-22915603FAE2}" type="datetime1">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t>09-04-2021</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3C4CE76-F972-46B0-9283-3A4F73A0B64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t>SCSA1403 DAA-Unit III</a:t>
            </a:r>
            <a:endPar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EAE91B10-EAF1-4150-9D89-6F79695A3A7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7D4F2A-FF3F-4D76-897B-B2071BBC9AF3}" type="slidenum">
              <a:rPr kumimoji="0" lang="en-IN"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16906044"/>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6247</TotalTime>
  <Words>2268</Words>
  <Application>Microsoft Office PowerPoint</Application>
  <PresentationFormat>Widescreen</PresentationFormat>
  <Paragraphs>402</Paragraphs>
  <Slides>49</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49</vt:i4>
      </vt:variant>
    </vt:vector>
  </HeadingPairs>
  <TitlesOfParts>
    <vt:vector size="60" baseType="lpstr">
      <vt:lpstr>Arial</vt:lpstr>
      <vt:lpstr>Calibri</vt:lpstr>
      <vt:lpstr>Calibri Light</vt:lpstr>
      <vt:lpstr>Lucida Sans Unicode</vt:lpstr>
      <vt:lpstr>Times New Roman</vt:lpstr>
      <vt:lpstr>Verdana</vt:lpstr>
      <vt:lpstr>Wingdings</vt:lpstr>
      <vt:lpstr>Wingdings 2</vt:lpstr>
      <vt:lpstr>Wingdings 3</vt:lpstr>
      <vt:lpstr>Office Theme</vt:lpstr>
      <vt:lpstr>Concourse</vt:lpstr>
      <vt:lpstr>     Subject Code: SCSA1403  Subject Name: Design and Analysis of Algorithms UNIT III  Faculty Name: Dr. P. AJITHA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Quick Sort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Internet</dc:creator>
  <cp:lastModifiedBy>Ajitha Ponnupillai</cp:lastModifiedBy>
  <cp:revision>292</cp:revision>
  <dcterms:created xsi:type="dcterms:W3CDTF">2020-08-09T03:09:59Z</dcterms:created>
  <dcterms:modified xsi:type="dcterms:W3CDTF">2021-04-09T05:00:32Z</dcterms:modified>
</cp:coreProperties>
</file>