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72"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47" r:id="rId69"/>
    <p:sldId id="323" r:id="rId70"/>
    <p:sldId id="325" r:id="rId71"/>
    <p:sldId id="326" r:id="rId72"/>
    <p:sldId id="327" r:id="rId73"/>
    <p:sldId id="328" r:id="rId74"/>
    <p:sldId id="348" r:id="rId75"/>
    <p:sldId id="349" r:id="rId76"/>
    <p:sldId id="329" r:id="rId77"/>
    <p:sldId id="350" r:id="rId78"/>
    <p:sldId id="351" r:id="rId79"/>
    <p:sldId id="352" r:id="rId80"/>
    <p:sldId id="353" r:id="rId81"/>
    <p:sldId id="330" r:id="rId82"/>
    <p:sldId id="354" r:id="rId83"/>
    <p:sldId id="355" r:id="rId84"/>
    <p:sldId id="356" r:id="rId85"/>
    <p:sldId id="335" r:id="rId86"/>
    <p:sldId id="340" r:id="rId87"/>
    <p:sldId id="341" r:id="rId88"/>
    <p:sldId id="342" r:id="rId89"/>
    <p:sldId id="343" r:id="rId90"/>
    <p:sldId id="344" r:id="rId91"/>
    <p:sldId id="345" r:id="rId92"/>
    <p:sldId id="346"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668EFBE-E3C3-4BE9-B114-5E00CD466F62}" type="datetimeFigureOut">
              <a:rPr lang="en-US" smtClean="0"/>
              <a:pPr/>
              <a:t>4/23/2021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47AE39E-3644-43BC-BC65-10E5FC31BF39}" type="slidenum">
              <a:rPr lang="en-US" smtClean="0"/>
              <a:pPr/>
              <a:t>‹#›</a:t>
            </a:fld>
            <a:endParaRPr lang="en-US"/>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1981200" y="304800"/>
            <a:ext cx="5410200"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68EFBE-E3C3-4BE9-B114-5E00CD466F62}" type="datetimeFigureOut">
              <a:rPr lang="en-US" smtClean="0"/>
              <a:pPr/>
              <a:t>4/23/2021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7AE39E-3644-43BC-BC65-10E5FC31BF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68EFBE-E3C3-4BE9-B114-5E00CD466F62}" type="datetimeFigureOut">
              <a:rPr lang="en-US" smtClean="0"/>
              <a:pPr/>
              <a:t>4/23/2021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7AE39E-3644-43BC-BC65-10E5FC31BF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68EFBE-E3C3-4BE9-B114-5E00CD466F62}" type="datetimeFigureOut">
              <a:rPr lang="en-US" smtClean="0"/>
              <a:pPr/>
              <a:t>4/23/2021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7AE39E-3644-43BC-BC65-10E5FC31BF3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dirty="0" smtClean="0"/>
              <a:t>Click to edit Master title style</a:t>
            </a:r>
            <a:endParaRPr kumimoji="0" lang="en-US"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1981200" y="304800"/>
            <a:ext cx="5410200"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668EFBE-E3C3-4BE9-B114-5E00CD466F62}" type="datetimeFigureOut">
              <a:rPr lang="en-US" smtClean="0"/>
              <a:pPr/>
              <a:t>4/23/2021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7AE39E-3644-43BC-BC65-10E5FC31BF3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668EFBE-E3C3-4BE9-B114-5E00CD466F62}" type="datetimeFigureOut">
              <a:rPr lang="en-US" smtClean="0"/>
              <a:pPr/>
              <a:t>4/23/2021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7AE39E-3644-43BC-BC65-10E5FC31BF3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668EFBE-E3C3-4BE9-B114-5E00CD466F62}" type="datetimeFigureOut">
              <a:rPr lang="en-US" smtClean="0"/>
              <a:pPr/>
              <a:t>4/23/2021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7AE39E-3644-43BC-BC65-10E5FC31BF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668EFBE-E3C3-4BE9-B114-5E00CD466F62}" type="datetimeFigureOut">
              <a:rPr lang="en-US" smtClean="0"/>
              <a:pPr/>
              <a:t>4/23/2021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7AE39E-3644-43BC-BC65-10E5FC31BF3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668EFBE-E3C3-4BE9-B114-5E00CD466F62}" type="datetimeFigureOut">
              <a:rPr lang="en-US" smtClean="0"/>
              <a:pPr/>
              <a:t>4/23/2021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47AE39E-3644-43BC-BC65-10E5FC31BF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668EFBE-E3C3-4BE9-B114-5E00CD466F62}" type="datetimeFigureOut">
              <a:rPr lang="en-US" smtClean="0"/>
              <a:pPr/>
              <a:t>4/23/2021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7AE39E-3644-43BC-BC65-10E5FC31BF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668EFBE-E3C3-4BE9-B114-5E00CD466F62}" type="datetimeFigureOut">
              <a:rPr lang="en-US" smtClean="0"/>
              <a:pPr/>
              <a:t>4/23/2021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47AE39E-3644-43BC-BC65-10E5FC31BF3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668EFBE-E3C3-4BE9-B114-5E00CD466F62}" type="datetimeFigureOut">
              <a:rPr lang="en-US" smtClean="0"/>
              <a:pPr/>
              <a:t>4/23/2021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47AE39E-3644-43BC-BC65-10E5FC31BF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latin typeface="Times New Roman" pitchFamily="18" charset="0"/>
                <a:cs typeface="Times New Roman" pitchFamily="18" charset="0"/>
              </a:rPr>
              <a:t>Object Oriented Analysis and Design</a:t>
            </a:r>
            <a:endParaRPr lang="en-US"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81200" y="304800"/>
            <a:ext cx="5410200"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70440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19200" y="2314574"/>
            <a:ext cx="6781800" cy="2943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86461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endParaRPr lang="en-US" sz="2400" dirty="0" smtClean="0"/>
          </a:p>
          <a:p>
            <a:pPr marL="109728" indent="0" algn="ctr">
              <a:buNone/>
            </a:pPr>
            <a:r>
              <a:rPr lang="en-US" sz="2400" b="1" u="sng" dirty="0" smtClean="0">
                <a:latin typeface="Times New Roman" pitchFamily="18" charset="0"/>
                <a:cs typeface="Times New Roman" pitchFamily="18" charset="0"/>
              </a:rPr>
              <a:t>Business Process Modeling:</a:t>
            </a:r>
          </a:p>
          <a:p>
            <a:pPr algn="just"/>
            <a:r>
              <a:rPr lang="en-US" sz="1900" dirty="0" smtClean="0">
                <a:latin typeface="Times New Roman" pitchFamily="18" charset="0"/>
                <a:cs typeface="Times New Roman" pitchFamily="18" charset="0"/>
              </a:rPr>
              <a:t>This </a:t>
            </a:r>
            <a:r>
              <a:rPr lang="en-US" sz="1900" dirty="0">
                <a:latin typeface="Times New Roman" pitchFamily="18" charset="0"/>
                <a:cs typeface="Times New Roman" pitchFamily="18" charset="0"/>
              </a:rPr>
              <a:t>may include modeling as-is processes and the applications that support them and </a:t>
            </a:r>
            <a:r>
              <a:rPr lang="en-US" sz="1900" dirty="0" smtClean="0">
                <a:latin typeface="Times New Roman" pitchFamily="18" charset="0"/>
                <a:cs typeface="Times New Roman" pitchFamily="18" charset="0"/>
              </a:rPr>
              <a:t>any number </a:t>
            </a:r>
            <a:r>
              <a:rPr lang="en-US" sz="1900" dirty="0">
                <a:latin typeface="Times New Roman" pitchFamily="18" charset="0"/>
                <a:cs typeface="Times New Roman" pitchFamily="18" charset="0"/>
              </a:rPr>
              <a:t>of phased, would-be models of reengineered processes or implementation of the system</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These activities would be enhanced and supported by using an activity diagram.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Business </a:t>
            </a:r>
            <a:r>
              <a:rPr lang="en-US" sz="1900" dirty="0">
                <a:latin typeface="Times New Roman" pitchFamily="18" charset="0"/>
                <a:cs typeface="Times New Roman" pitchFamily="18" charset="0"/>
              </a:rPr>
              <a:t>process modeling can be very time consuming, so the main idea should be to get a basic model without spending too much time on the process. </a:t>
            </a:r>
          </a:p>
        </p:txBody>
      </p:sp>
    </p:spTree>
    <p:extLst>
      <p:ext uri="{BB962C8B-B14F-4D97-AF65-F5344CB8AC3E}">
        <p14:creationId xmlns:p14="http://schemas.microsoft.com/office/powerpoint/2010/main" xmlns="" val="1936543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dirty="0">
                <a:latin typeface="Times New Roman" pitchFamily="18" charset="0"/>
                <a:cs typeface="Times New Roman" pitchFamily="18" charset="0"/>
              </a:rPr>
              <a:t>The advantage of developing a business process model is that it makes you more familiar with the system and therefore the user requirements and also aids in developing use cases.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For </a:t>
            </a:r>
            <a:r>
              <a:rPr lang="en-US" sz="1800" dirty="0">
                <a:latin typeface="Times New Roman" pitchFamily="18" charset="0"/>
                <a:cs typeface="Times New Roman" pitchFamily="18" charset="0"/>
              </a:rPr>
              <a:t>example, let us define the steps or activities involved in using your school library.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These </a:t>
            </a:r>
            <a:r>
              <a:rPr lang="en-US" sz="1800" dirty="0">
                <a:latin typeface="Times New Roman" pitchFamily="18" charset="0"/>
                <a:cs typeface="Times New Roman" pitchFamily="18" charset="0"/>
              </a:rPr>
              <a:t>activities can be represented with an activity diagram</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Developing an activity diagram of the business process can give us a </a:t>
            </a:r>
            <a:r>
              <a:rPr lang="en-US" sz="1800" dirty="0" smtClean="0">
                <a:latin typeface="Times New Roman" pitchFamily="18" charset="0"/>
                <a:cs typeface="Times New Roman" pitchFamily="18" charset="0"/>
              </a:rPr>
              <a:t>better understanding </a:t>
            </a:r>
            <a:r>
              <a:rPr lang="en-US" sz="1800" dirty="0">
                <a:latin typeface="Times New Roman" pitchFamily="18" charset="0"/>
                <a:cs typeface="Times New Roman" pitchFamily="18" charset="0"/>
              </a:rPr>
              <a:t>of what sort of activities are performed in a library by a library member.</a:t>
            </a:r>
          </a:p>
        </p:txBody>
      </p:sp>
    </p:spTree>
    <p:extLst>
      <p:ext uri="{BB962C8B-B14F-4D97-AF65-F5344CB8AC3E}">
        <p14:creationId xmlns:p14="http://schemas.microsoft.com/office/powerpoint/2010/main" xmlns="" val="726434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28724" y="1524000"/>
            <a:ext cx="7534275" cy="441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7107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lgn="ctr"/>
            <a:endParaRPr lang="en-US" sz="2000" u="sng" dirty="0" smtClean="0">
              <a:latin typeface="Times New Roman" pitchFamily="18" charset="0"/>
              <a:cs typeface="Times New Roman" pitchFamily="18" charset="0"/>
            </a:endParaRPr>
          </a:p>
          <a:p>
            <a:pPr algn="ctr"/>
            <a:endParaRPr lang="en-US" sz="2300" u="sng" dirty="0">
              <a:latin typeface="Times New Roman" pitchFamily="18" charset="0"/>
              <a:cs typeface="Times New Roman" pitchFamily="18" charset="0"/>
            </a:endParaRPr>
          </a:p>
          <a:p>
            <a:pPr marL="109728" indent="0" algn="ctr">
              <a:buNone/>
            </a:pPr>
            <a:r>
              <a:rPr lang="en-US" sz="2300" u="sng" dirty="0" smtClean="0">
                <a:latin typeface="Times New Roman" pitchFamily="18" charset="0"/>
                <a:cs typeface="Times New Roman" pitchFamily="18" charset="0"/>
              </a:rPr>
              <a:t>Use-case Model</a:t>
            </a:r>
          </a:p>
          <a:p>
            <a:pPr algn="ctr"/>
            <a:endParaRPr lang="en-US" sz="2000" u="sng" dirty="0" smtClean="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Use cases are scenarios for understanding system requirements</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 </a:t>
            </a:r>
            <a:r>
              <a:rPr lang="en-US" sz="2000" dirty="0">
                <a:latin typeface="Times New Roman" pitchFamily="18" charset="0"/>
                <a:cs typeface="Times New Roman" pitchFamily="18" charset="0"/>
              </a:rPr>
              <a:t>use-case model can be instrumental in project development, planning, and documentation of systems requirements</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 </a:t>
            </a:r>
            <a:r>
              <a:rPr lang="en-US" sz="2000" dirty="0">
                <a:latin typeface="Times New Roman" pitchFamily="18" charset="0"/>
                <a:cs typeface="Times New Roman" pitchFamily="18" charset="0"/>
              </a:rPr>
              <a:t>use case is an interaction between users and a system; it captures the goal of the users and the responsibility of the system to its users). For example, take a car; typical uses of a car include "take you different places" or "haul your stuff" or a user may want to use it "off the road</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 use-case model describes the uses of the system and shows the courses of events that can be performed</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 use-case model also can discover classes and the relationships among subsystems of the systems</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4199362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000" dirty="0" smtClean="0">
                <a:latin typeface="Times New Roman" pitchFamily="18" charset="0"/>
                <a:cs typeface="Times New Roman" pitchFamily="18" charset="0"/>
              </a:rPr>
              <a:t>Use-case </a:t>
            </a:r>
            <a:r>
              <a:rPr lang="en-US" sz="2000" dirty="0">
                <a:latin typeface="Times New Roman" pitchFamily="18" charset="0"/>
                <a:cs typeface="Times New Roman" pitchFamily="18" charset="0"/>
              </a:rPr>
              <a:t>model can be developed by talking to typical users and discussing the various things they might want to do with the application being prepared. </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Each use or scenario represents what the user wants to do</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Each use case must have a name and short textual </a:t>
            </a:r>
            <a:r>
              <a:rPr lang="en-US" sz="2000" dirty="0" err="1" smtClean="0">
                <a:latin typeface="Times New Roman" pitchFamily="18" charset="0"/>
                <a:cs typeface="Times New Roman" pitchFamily="18" charset="0"/>
              </a:rPr>
              <a:t>description,no</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more than a </a:t>
            </a:r>
            <a:r>
              <a:rPr lang="en-US" sz="2000" dirty="0" smtClean="0">
                <a:latin typeface="Times New Roman" pitchFamily="18" charset="0"/>
                <a:cs typeface="Times New Roman" pitchFamily="18" charset="0"/>
              </a:rPr>
              <a:t>few paragraphs.</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Since the use-case model provides an external view of a system or application, it </a:t>
            </a:r>
            <a:r>
              <a:rPr lang="en-US" sz="2000" dirty="0" smtClean="0">
                <a:latin typeface="Times New Roman" pitchFamily="18" charset="0"/>
                <a:cs typeface="Times New Roman" pitchFamily="18" charset="0"/>
              </a:rPr>
              <a:t>is directed </a:t>
            </a:r>
            <a:r>
              <a:rPr lang="en-US" sz="2000" dirty="0">
                <a:latin typeface="Times New Roman" pitchFamily="18" charset="0"/>
                <a:cs typeface="Times New Roman" pitchFamily="18" charset="0"/>
              </a:rPr>
              <a:t>primarily toward the users or the "actors" of the systems, not its implementers </a:t>
            </a:r>
          </a:p>
          <a:p>
            <a:endParaRPr lang="en-US" dirty="0"/>
          </a:p>
        </p:txBody>
      </p:sp>
    </p:spTree>
    <p:extLst>
      <p:ext uri="{BB962C8B-B14F-4D97-AF65-F5344CB8AC3E}">
        <p14:creationId xmlns:p14="http://schemas.microsoft.com/office/powerpoint/2010/main" xmlns="" val="2522387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endParaRPr lang="en-US" sz="1800" dirty="0" smtClean="0"/>
          </a:p>
          <a:p>
            <a:pPr algn="just"/>
            <a:endParaRPr lang="en-US" sz="1800" dirty="0"/>
          </a:p>
          <a:p>
            <a:pPr algn="just"/>
            <a:endParaRPr lang="en-US" sz="1800" dirty="0" smtClean="0"/>
          </a:p>
          <a:p>
            <a:pPr algn="just"/>
            <a:endParaRPr lang="en-US" sz="1800" dirty="0"/>
          </a:p>
          <a:p>
            <a:pPr algn="just"/>
            <a:endParaRPr lang="en-US" sz="1800" dirty="0" smtClean="0"/>
          </a:p>
          <a:p>
            <a:pPr algn="just"/>
            <a:endParaRPr lang="en-US" sz="1800" dirty="0"/>
          </a:p>
          <a:p>
            <a:pPr algn="just"/>
            <a:endParaRPr lang="en-US" sz="1800" dirty="0" smtClean="0"/>
          </a:p>
          <a:p>
            <a:pPr algn="just"/>
            <a:endParaRPr lang="en-US" sz="1800" dirty="0"/>
          </a:p>
          <a:p>
            <a:pPr algn="just"/>
            <a:endParaRPr lang="en-US" sz="1800" dirty="0" smtClean="0"/>
          </a:p>
          <a:p>
            <a:pPr algn="just"/>
            <a:endParaRPr lang="en-US" sz="1800" dirty="0"/>
          </a:p>
          <a:p>
            <a:pPr algn="just"/>
            <a:endParaRPr lang="en-US" sz="1800" dirty="0" smtClean="0"/>
          </a:p>
          <a:p>
            <a:pPr algn="just"/>
            <a:endParaRPr lang="en-US" sz="1800" dirty="0"/>
          </a:p>
          <a:p>
            <a:pPr algn="just"/>
            <a:endParaRPr lang="en-US" sz="1800" dirty="0" smtClean="0"/>
          </a:p>
          <a:p>
            <a:pPr algn="just"/>
            <a:endParaRPr lang="en-US" sz="1800" dirty="0"/>
          </a:p>
          <a:p>
            <a:pPr algn="just"/>
            <a:endParaRPr lang="en-US" sz="1800" b="1" dirty="0" smtClean="0"/>
          </a:p>
          <a:p>
            <a:pPr algn="just"/>
            <a:endParaRPr lang="en-US" sz="1800" b="1" dirty="0"/>
          </a:p>
          <a:p>
            <a:pPr marL="109728" indent="0" algn="just">
              <a:buNone/>
            </a:pPr>
            <a:r>
              <a:rPr lang="en-US" sz="1800" b="1" dirty="0" smtClean="0"/>
              <a:t>                                            Library </a:t>
            </a:r>
            <a:r>
              <a:rPr lang="en-US" sz="1800" b="1" dirty="0"/>
              <a:t>System</a:t>
            </a:r>
            <a:endParaRPr lang="en-US" sz="18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28800" y="1600200"/>
            <a:ext cx="5753100" cy="3886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93392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dirty="0">
                <a:latin typeface="Times New Roman" pitchFamily="18" charset="0"/>
                <a:cs typeface="Times New Roman" pitchFamily="18" charset="0"/>
              </a:rPr>
              <a:t>The UML class diagram, also called an object model, represents the static relationships between objects, inheritance, association, and the like.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object model represents an internal view of the system, as opposed to the </a:t>
            </a:r>
            <a:r>
              <a:rPr lang="en-US" sz="1800" dirty="0" err="1">
                <a:latin typeface="Times New Roman" pitchFamily="18" charset="0"/>
                <a:cs typeface="Times New Roman" pitchFamily="18" charset="0"/>
              </a:rPr>
              <a:t>usecase</a:t>
            </a:r>
            <a:r>
              <a:rPr lang="en-US" sz="1800" dirty="0">
                <a:latin typeface="Times New Roman" pitchFamily="18" charset="0"/>
                <a:cs typeface="Times New Roman" pitchFamily="18" charset="0"/>
              </a:rPr>
              <a:t> model, which represents the external view of the system</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object model shows how the business is run. Jacobson, Ericsson, and Jacobson call the use-case model a "what model," in contrast to the object model, which is a "how model.".</a:t>
            </a:r>
          </a:p>
        </p:txBody>
      </p:sp>
    </p:spTree>
    <p:extLst>
      <p:ext uri="{BB962C8B-B14F-4D97-AF65-F5344CB8AC3E}">
        <p14:creationId xmlns:p14="http://schemas.microsoft.com/office/powerpoint/2010/main" xmlns="" val="3878007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endParaRPr lang="en-US" sz="2000" u="sng" dirty="0">
              <a:latin typeface="Times New Roman" pitchFamily="18" charset="0"/>
              <a:cs typeface="Times New Roman" pitchFamily="18" charset="0"/>
            </a:endParaRPr>
          </a:p>
          <a:p>
            <a:pPr marL="109728" indent="0" algn="ctr">
              <a:buNone/>
            </a:pPr>
            <a:r>
              <a:rPr lang="en-US" sz="2000" u="sng" dirty="0" smtClean="0">
                <a:latin typeface="Times New Roman" pitchFamily="18" charset="0"/>
                <a:cs typeface="Times New Roman" pitchFamily="18" charset="0"/>
              </a:rPr>
              <a:t>Guidelines </a:t>
            </a:r>
            <a:r>
              <a:rPr lang="en-US" sz="2000" u="sng" dirty="0">
                <a:latin typeface="Times New Roman" pitchFamily="18" charset="0"/>
                <a:cs typeface="Times New Roman" pitchFamily="18" charset="0"/>
              </a:rPr>
              <a:t>for developing Use Case Models: </a:t>
            </a:r>
            <a:endParaRPr lang="en-US" sz="2000" u="sng"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Use </a:t>
            </a:r>
            <a:r>
              <a:rPr lang="en-US" sz="2000" dirty="0">
                <a:latin typeface="Times New Roman" pitchFamily="18" charset="0"/>
                <a:cs typeface="Times New Roman" pitchFamily="18" charset="0"/>
              </a:rPr>
              <a:t>Cases under the Microscope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Uses and Extends Associations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Identifying the Actors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Guidelines for Finding Use Cases </a:t>
            </a: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How Detailed Must a Use Case Be? When to Stop Decomposing and When to </a:t>
            </a:r>
            <a:r>
              <a:rPr lang="en-US" sz="2000" dirty="0" smtClean="0">
                <a:latin typeface="Times New Roman" pitchFamily="18" charset="0"/>
                <a:cs typeface="Times New Roman" pitchFamily="18" charset="0"/>
              </a:rPr>
              <a:t>Continue</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 Dividing </a:t>
            </a:r>
            <a:r>
              <a:rPr lang="en-US" sz="2000" dirty="0">
                <a:latin typeface="Times New Roman" pitchFamily="18" charset="0"/>
                <a:cs typeface="Times New Roman" pitchFamily="18" charset="0"/>
              </a:rPr>
              <a:t>Use Cases into </a:t>
            </a:r>
            <a:r>
              <a:rPr lang="en-US" sz="2000" dirty="0" smtClean="0">
                <a:latin typeface="Times New Roman" pitchFamily="18" charset="0"/>
                <a:cs typeface="Times New Roman" pitchFamily="18" charset="0"/>
              </a:rPr>
              <a:t>Packages</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Naming a Use Case </a:t>
            </a:r>
          </a:p>
        </p:txBody>
      </p:sp>
    </p:spTree>
    <p:extLst>
      <p:ext uri="{BB962C8B-B14F-4D97-AF65-F5344CB8AC3E}">
        <p14:creationId xmlns:p14="http://schemas.microsoft.com/office/powerpoint/2010/main" xmlns="" val="308112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endParaRPr lang="en-US" sz="1800" b="1" dirty="0" smtClean="0">
              <a:latin typeface="Times New Roman" pitchFamily="18" charset="0"/>
              <a:cs typeface="Times New Roman" pitchFamily="18" charset="0"/>
            </a:endParaRPr>
          </a:p>
          <a:p>
            <a:pPr algn="just"/>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Use Cases under the Microscope: </a:t>
            </a:r>
            <a:r>
              <a:rPr lang="en-US" sz="1800" dirty="0">
                <a:latin typeface="Times New Roman" pitchFamily="18" charset="0"/>
                <a:cs typeface="Times New Roman" pitchFamily="18" charset="0"/>
              </a:rPr>
              <a:t>Use cases represent the things that the user is doing with the system, which can be different from the users' goals.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 Use Case is a sequence of transactions in </a:t>
            </a:r>
            <a:r>
              <a:rPr lang="en-US" sz="1800" dirty="0" smtClean="0">
                <a:latin typeface="Times New Roman" pitchFamily="18" charset="0"/>
                <a:cs typeface="Times New Roman" pitchFamily="18" charset="0"/>
              </a:rPr>
              <a:t>a system </a:t>
            </a:r>
            <a:r>
              <a:rPr lang="en-US" sz="1800" dirty="0">
                <a:latin typeface="Times New Roman" pitchFamily="18" charset="0"/>
                <a:cs typeface="Times New Roman" pitchFamily="18" charset="0"/>
              </a:rPr>
              <a:t>whose task is to yield results of measurable value to an individual actor of the system." </a:t>
            </a:r>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Now let us take a look at the key words of this definition: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Use </a:t>
            </a:r>
            <a:r>
              <a:rPr lang="en-US" sz="1800" dirty="0">
                <a:latin typeface="Times New Roman" pitchFamily="18" charset="0"/>
                <a:cs typeface="Times New Roman" pitchFamily="18" charset="0"/>
              </a:rPr>
              <a:t>case - Use case is a special flow of events through the system. By definition, </a:t>
            </a:r>
            <a:r>
              <a:rPr lang="en-US" sz="1800" dirty="0" smtClean="0">
                <a:latin typeface="Times New Roman" pitchFamily="18" charset="0"/>
                <a:cs typeface="Times New Roman" pitchFamily="18" charset="0"/>
              </a:rPr>
              <a:t>many courses </a:t>
            </a:r>
            <a:r>
              <a:rPr lang="en-US" sz="1800" dirty="0">
                <a:latin typeface="Times New Roman" pitchFamily="18" charset="0"/>
                <a:cs typeface="Times New Roman" pitchFamily="18" charset="0"/>
              </a:rPr>
              <a:t>of events are possible and many of these are very similar</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Actors - An actor is a user playing a role with respect to the system. When </a:t>
            </a:r>
            <a:r>
              <a:rPr lang="en-US" sz="1800" dirty="0" smtClean="0">
                <a:latin typeface="Times New Roman" pitchFamily="18" charset="0"/>
                <a:cs typeface="Times New Roman" pitchFamily="18" charset="0"/>
              </a:rPr>
              <a:t>dealing with </a:t>
            </a:r>
            <a:r>
              <a:rPr lang="en-US" sz="1800" dirty="0">
                <a:latin typeface="Times New Roman" pitchFamily="18" charset="0"/>
                <a:cs typeface="Times New Roman" pitchFamily="18" charset="0"/>
              </a:rPr>
              <a:t>actors, it is important to think about roles rather than just people and their job titles. </a:t>
            </a:r>
          </a:p>
        </p:txBody>
      </p:sp>
    </p:spTree>
    <p:extLst>
      <p:ext uri="{BB962C8B-B14F-4D97-AF65-F5344CB8AC3E}">
        <p14:creationId xmlns:p14="http://schemas.microsoft.com/office/powerpoint/2010/main" xmlns="" val="2775783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endParaRPr lang="en-US" b="1" dirty="0" smtClean="0"/>
          </a:p>
          <a:p>
            <a:pPr marL="109728" indent="0" algn="ctr">
              <a:buNone/>
            </a:pPr>
            <a:endParaRPr lang="en-US" sz="2000" b="1" dirty="0" smtClean="0">
              <a:latin typeface="Times New Roman" pitchFamily="18" charset="0"/>
              <a:cs typeface="Times New Roman" pitchFamily="18" charset="0"/>
            </a:endParaRPr>
          </a:p>
          <a:p>
            <a:pPr marL="109728" indent="0" algn="ctr">
              <a:buNone/>
            </a:pPr>
            <a:r>
              <a:rPr lang="en-US" sz="2000" b="1" dirty="0" smtClean="0">
                <a:latin typeface="Times New Roman" pitchFamily="18" charset="0"/>
                <a:cs typeface="Times New Roman" pitchFamily="18" charset="0"/>
              </a:rPr>
              <a:t>UNIT 3 OBJECT ORIENTED ANALYSIS </a:t>
            </a:r>
          </a:p>
          <a:p>
            <a:pPr marL="109728" indent="0" algn="ctr">
              <a:buNone/>
            </a:pPr>
            <a:endParaRPr lang="en-US" dirty="0" smtClean="0">
              <a:latin typeface="Times New Roman" pitchFamily="18" charset="0"/>
              <a:cs typeface="Times New Roman" pitchFamily="18" charset="0"/>
            </a:endParaRPr>
          </a:p>
          <a:p>
            <a:pPr marL="109728" indent="0" algn="just">
              <a:buNone/>
            </a:pPr>
            <a:r>
              <a:rPr lang="en-US" sz="1800" dirty="0" smtClean="0">
                <a:latin typeface="Times New Roman" pitchFamily="18" charset="0"/>
                <a:cs typeface="Times New Roman" pitchFamily="18" charset="0"/>
              </a:rPr>
              <a:t>Business </a:t>
            </a:r>
            <a:r>
              <a:rPr lang="en-US" sz="1800" dirty="0">
                <a:latin typeface="Times New Roman" pitchFamily="18" charset="0"/>
                <a:cs typeface="Times New Roman" pitchFamily="18" charset="0"/>
              </a:rPr>
              <a:t>Object Analysis - Use Case Driven Object Oriented Analysis - Business Process Modeling - Use Case model - Developing Effective Documentation - Object Analysis Classification: Classification Theory - Noun Phrase Approach - Common Class Patterns Approach - Use-Case Driven Approach - Classes Responsibilities and Collaborators - Naming Classes - Identifying Object Relationships, Attributes and Methods: Association - </a:t>
            </a:r>
            <a:r>
              <a:rPr lang="en-US" sz="1800" dirty="0" err="1">
                <a:latin typeface="Times New Roman" pitchFamily="18" charset="0"/>
                <a:cs typeface="Times New Roman" pitchFamily="18" charset="0"/>
              </a:rPr>
              <a:t>SuperSubclass</a:t>
            </a:r>
            <a:r>
              <a:rPr lang="en-US" sz="1800" dirty="0">
                <a:latin typeface="Times New Roman" pitchFamily="18" charset="0"/>
                <a:cs typeface="Times New Roman" pitchFamily="18" charset="0"/>
              </a:rPr>
              <a:t> Relationships - A-part of Relationships. </a:t>
            </a:r>
          </a:p>
          <a:p>
            <a:endParaRPr lang="en-US" dirty="0"/>
          </a:p>
        </p:txBody>
      </p:sp>
    </p:spTree>
    <p:extLst>
      <p:ext uri="{BB962C8B-B14F-4D97-AF65-F5344CB8AC3E}">
        <p14:creationId xmlns:p14="http://schemas.microsoft.com/office/powerpoint/2010/main" xmlns="" val="31714615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measurable value- A use case must help the actor to perform a task that has </a:t>
            </a:r>
            <a:r>
              <a:rPr lang="en-US" sz="1800" dirty="0" smtClean="0">
                <a:latin typeface="Times New Roman" pitchFamily="18" charset="0"/>
                <a:cs typeface="Times New Roman" pitchFamily="18" charset="0"/>
              </a:rPr>
              <a:t>some identifiable </a:t>
            </a:r>
            <a:r>
              <a:rPr lang="en-US" sz="1800" dirty="0">
                <a:latin typeface="Times New Roman" pitchFamily="18" charset="0"/>
                <a:cs typeface="Times New Roman" pitchFamily="18" charset="0"/>
              </a:rPr>
              <a:t>value.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Transaction. - A transaction is an atomic set of activities that are performed </a:t>
            </a:r>
            <a:r>
              <a:rPr lang="en-US" sz="1800" dirty="0" smtClean="0">
                <a:latin typeface="Times New Roman" pitchFamily="18" charset="0"/>
                <a:cs typeface="Times New Roman" pitchFamily="18" charset="0"/>
              </a:rPr>
              <a:t>either fully </a:t>
            </a:r>
            <a:r>
              <a:rPr lang="en-US" sz="1800" dirty="0">
                <a:latin typeface="Times New Roman" pitchFamily="18" charset="0"/>
                <a:cs typeface="Times New Roman" pitchFamily="18" charset="0"/>
              </a:rPr>
              <a:t>or not at all. A transaction is triggered by a stimulus from an actor to the system or by a point in time being reached in the system. </a:t>
            </a:r>
          </a:p>
        </p:txBody>
      </p:sp>
    </p:spTree>
    <p:extLst>
      <p:ext uri="{BB962C8B-B14F-4D97-AF65-F5344CB8AC3E}">
        <p14:creationId xmlns:p14="http://schemas.microsoft.com/office/powerpoint/2010/main" xmlns="" val="38489667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00200" y="1981200"/>
            <a:ext cx="6267450" cy="4095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287609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1.Use-case </a:t>
            </a:r>
            <a:r>
              <a:rPr lang="en-US" sz="2000" dirty="0">
                <a:latin typeface="Times New Roman" pitchFamily="18" charset="0"/>
                <a:cs typeface="Times New Roman" pitchFamily="18" charset="0"/>
              </a:rPr>
              <a:t>name: Borrow books. A member takes books from the library to read </a:t>
            </a:r>
            <a:r>
              <a:rPr lang="en-US" sz="2000" dirty="0" smtClean="0">
                <a:latin typeface="Times New Roman" pitchFamily="18" charset="0"/>
                <a:cs typeface="Times New Roman" pitchFamily="18" charset="0"/>
              </a:rPr>
              <a:t>at home</a:t>
            </a:r>
            <a:r>
              <a:rPr lang="en-US" sz="2000" dirty="0">
                <a:latin typeface="Times New Roman" pitchFamily="18" charset="0"/>
                <a:cs typeface="Times New Roman" pitchFamily="18" charset="0"/>
              </a:rPr>
              <a:t>, registering them at the checkout desk so the library can keep track of its books.. Depending on the member's record, different courses of events will follow</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2.Use-case name: Get an interlibrary loan. A member requests a book that the </a:t>
            </a:r>
            <a:r>
              <a:rPr lang="en-US" sz="2000" dirty="0" smtClean="0">
                <a:latin typeface="Times New Roman" pitchFamily="18" charset="0"/>
                <a:cs typeface="Times New Roman" pitchFamily="18" charset="0"/>
              </a:rPr>
              <a:t>library does </a:t>
            </a:r>
            <a:r>
              <a:rPr lang="en-US" sz="2000" dirty="0">
                <a:latin typeface="Times New Roman" pitchFamily="18" charset="0"/>
                <a:cs typeface="Times New Roman" pitchFamily="18" charset="0"/>
              </a:rPr>
              <a:t>not have. The book is located at another library and ordered through an interlibrary loan. </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3.Use-case name: Return books. A member brings borrowed books back to the library. </a:t>
            </a:r>
            <a:endParaRPr lang="en-US" sz="1900" dirty="0" smtClean="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4.Use-case </a:t>
            </a:r>
            <a:r>
              <a:rPr lang="en-US" sz="1900" dirty="0">
                <a:latin typeface="Times New Roman" pitchFamily="18" charset="0"/>
                <a:cs typeface="Times New Roman" pitchFamily="18" charset="0"/>
              </a:rPr>
              <a:t>name: Check library card. A member submits his or her library card to </a:t>
            </a:r>
            <a:r>
              <a:rPr lang="en-US" sz="1900" dirty="0" err="1">
                <a:latin typeface="Times New Roman" pitchFamily="18" charset="0"/>
                <a:cs typeface="Times New Roman" pitchFamily="18" charset="0"/>
              </a:rPr>
              <a:t>theclerk</a:t>
            </a:r>
            <a:r>
              <a:rPr lang="en-US" sz="1900" dirty="0">
                <a:latin typeface="Times New Roman" pitchFamily="18" charset="0"/>
                <a:cs typeface="Times New Roman" pitchFamily="18" charset="0"/>
              </a:rPr>
              <a:t>, who checks the borrower's record. </a:t>
            </a:r>
          </a:p>
        </p:txBody>
      </p:sp>
    </p:spTree>
    <p:extLst>
      <p:ext uri="{BB962C8B-B14F-4D97-AF65-F5344CB8AC3E}">
        <p14:creationId xmlns:p14="http://schemas.microsoft.com/office/powerpoint/2010/main" xmlns="" val="31431766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latin typeface="Times New Roman" pitchFamily="18" charset="0"/>
                <a:cs typeface="Times New Roman" pitchFamily="18" charset="0"/>
              </a:rPr>
              <a:t>5. Use-case name: Do research. A member comes to the library to do research. </a:t>
            </a:r>
            <a:r>
              <a:rPr lang="en-US" sz="1800" dirty="0" smtClean="0">
                <a:latin typeface="Times New Roman" pitchFamily="18" charset="0"/>
                <a:cs typeface="Times New Roman" pitchFamily="18" charset="0"/>
              </a:rPr>
              <a:t>The member </a:t>
            </a:r>
            <a:r>
              <a:rPr lang="en-US" sz="1800" dirty="0">
                <a:latin typeface="Times New Roman" pitchFamily="18" charset="0"/>
                <a:cs typeface="Times New Roman" pitchFamily="18" charset="0"/>
              </a:rPr>
              <a:t>can search in a variety of ways (such as through books, journals, CDROM, WWW) to find information on the subjects of that research. </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6</a:t>
            </a:r>
            <a:r>
              <a:rPr lang="en-US" sz="1800" dirty="0">
                <a:latin typeface="Times New Roman" pitchFamily="18" charset="0"/>
                <a:cs typeface="Times New Roman" pitchFamily="18" charset="0"/>
              </a:rPr>
              <a:t>. Use-case name: Read books, newspaper. A member comes to the library for a </a:t>
            </a:r>
            <a:r>
              <a:rPr lang="en-US" sz="1800" dirty="0" smtClean="0">
                <a:latin typeface="Times New Roman" pitchFamily="18" charset="0"/>
                <a:cs typeface="Times New Roman" pitchFamily="18" charset="0"/>
              </a:rPr>
              <a:t>quiet place </a:t>
            </a:r>
            <a:r>
              <a:rPr lang="en-US" sz="1800" dirty="0">
                <a:latin typeface="Times New Roman" pitchFamily="18" charset="0"/>
                <a:cs typeface="Times New Roman" pitchFamily="18" charset="0"/>
              </a:rPr>
              <a:t>to study or read a newspaper, journal, or book. </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7</a:t>
            </a:r>
            <a:r>
              <a:rPr lang="en-US" sz="1800" dirty="0">
                <a:latin typeface="Times New Roman" pitchFamily="18" charset="0"/>
                <a:cs typeface="Times New Roman" pitchFamily="18" charset="0"/>
              </a:rPr>
              <a:t>.. Use-case name: Purchase supplies. The supplier provides the books, journals, </a:t>
            </a:r>
            <a:r>
              <a:rPr lang="en-US" sz="1800" dirty="0" smtClean="0">
                <a:latin typeface="Times New Roman" pitchFamily="18" charset="0"/>
                <a:cs typeface="Times New Roman" pitchFamily="18" charset="0"/>
              </a:rPr>
              <a:t>and newspapers </a:t>
            </a:r>
            <a:r>
              <a:rPr lang="en-US" sz="1800" dirty="0">
                <a:latin typeface="Times New Roman" pitchFamily="18" charset="0"/>
                <a:cs typeface="Times New Roman" pitchFamily="18" charset="0"/>
              </a:rPr>
              <a:t>purchased by the library. </a:t>
            </a:r>
          </a:p>
        </p:txBody>
      </p:sp>
    </p:spTree>
    <p:extLst>
      <p:ext uri="{BB962C8B-B14F-4D97-AF65-F5344CB8AC3E}">
        <p14:creationId xmlns:p14="http://schemas.microsoft.com/office/powerpoint/2010/main" xmlns="" val="17236474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endParaRPr lang="en-US" sz="1600" dirty="0">
              <a:latin typeface="Times New Roman" pitchFamily="18" charset="0"/>
              <a:cs typeface="Times New Roman" pitchFamily="18" charset="0"/>
            </a:endParaRPr>
          </a:p>
          <a:p>
            <a:pPr algn="just"/>
            <a:r>
              <a:rPr lang="en-US" sz="1700" b="1" dirty="0" smtClean="0">
                <a:latin typeface="Times New Roman" pitchFamily="18" charset="0"/>
                <a:cs typeface="Times New Roman" pitchFamily="18" charset="0"/>
              </a:rPr>
              <a:t>Uses </a:t>
            </a:r>
            <a:r>
              <a:rPr lang="en-US" sz="1700" b="1" dirty="0">
                <a:latin typeface="Times New Roman" pitchFamily="18" charset="0"/>
                <a:cs typeface="Times New Roman" pitchFamily="18" charset="0"/>
              </a:rPr>
              <a:t>and Extends Associations</a:t>
            </a:r>
            <a:r>
              <a:rPr lang="en-US" sz="1700" dirty="0">
                <a:latin typeface="Times New Roman" pitchFamily="18" charset="0"/>
                <a:cs typeface="Times New Roman" pitchFamily="18" charset="0"/>
              </a:rPr>
              <a:t>: A use-case description can be difficult to understand if it contains too many alternatives or exceptional flows of events that are performed only if certain conditions are met as the use-case instance is carried out</a:t>
            </a:r>
            <a:r>
              <a:rPr lang="en-US" sz="1700" dirty="0" smtClean="0">
                <a:latin typeface="Times New Roman" pitchFamily="18" charset="0"/>
                <a:cs typeface="Times New Roman" pitchFamily="18" charset="0"/>
              </a:rPr>
              <a:t>.</a:t>
            </a:r>
          </a:p>
          <a:p>
            <a:pPr algn="just"/>
            <a:endParaRPr lang="en-US" sz="1700" dirty="0">
              <a:latin typeface="Times New Roman" pitchFamily="18" charset="0"/>
              <a:cs typeface="Times New Roman" pitchFamily="18" charset="0"/>
            </a:endParaRPr>
          </a:p>
          <a:p>
            <a:pPr algn="just"/>
            <a:r>
              <a:rPr lang="en-US" sz="1700" dirty="0" smtClean="0">
                <a:latin typeface="Times New Roman" pitchFamily="18" charset="0"/>
                <a:cs typeface="Times New Roman" pitchFamily="18" charset="0"/>
              </a:rPr>
              <a:t>  </a:t>
            </a:r>
            <a:r>
              <a:rPr lang="en-US" sz="1700" dirty="0">
                <a:latin typeface="Times New Roman" pitchFamily="18" charset="0"/>
                <a:cs typeface="Times New Roman" pitchFamily="18" charset="0"/>
              </a:rPr>
              <a:t>A way to simplify the description is to take advantage of extends and </a:t>
            </a:r>
            <a:r>
              <a:rPr lang="en-US" sz="1700" dirty="0" smtClean="0">
                <a:latin typeface="Times New Roman" pitchFamily="18" charset="0"/>
                <a:cs typeface="Times New Roman" pitchFamily="18" charset="0"/>
              </a:rPr>
              <a:t>uses associations</a:t>
            </a:r>
            <a:r>
              <a:rPr lang="en-US" sz="1700" dirty="0">
                <a:latin typeface="Times New Roman" pitchFamily="18" charset="0"/>
                <a:cs typeface="Times New Roman" pitchFamily="18" charset="0"/>
              </a:rPr>
              <a:t>. </a:t>
            </a:r>
            <a:endParaRPr lang="en-US" sz="1700" dirty="0" smtClean="0">
              <a:latin typeface="Times New Roman" pitchFamily="18" charset="0"/>
              <a:cs typeface="Times New Roman" pitchFamily="18" charset="0"/>
            </a:endParaRPr>
          </a:p>
          <a:p>
            <a:pPr algn="just"/>
            <a:endParaRPr lang="en-US" sz="1700" dirty="0">
              <a:latin typeface="Times New Roman" pitchFamily="18" charset="0"/>
              <a:cs typeface="Times New Roman" pitchFamily="18" charset="0"/>
            </a:endParaRPr>
          </a:p>
          <a:p>
            <a:pPr algn="just"/>
            <a:r>
              <a:rPr lang="en-US" sz="1700" dirty="0" smtClean="0">
                <a:latin typeface="Times New Roman" pitchFamily="18" charset="0"/>
                <a:cs typeface="Times New Roman" pitchFamily="18" charset="0"/>
              </a:rPr>
              <a:t>The </a:t>
            </a:r>
            <a:r>
              <a:rPr lang="en-US" sz="1700" dirty="0">
                <a:latin typeface="Times New Roman" pitchFamily="18" charset="0"/>
                <a:cs typeface="Times New Roman" pitchFamily="18" charset="0"/>
              </a:rPr>
              <a:t>extends association is used when you have one use case that is similar to another use case but does a bit more or is more specialized; in </a:t>
            </a:r>
            <a:r>
              <a:rPr lang="en-US" sz="1700" dirty="0" smtClean="0">
                <a:latin typeface="Times New Roman" pitchFamily="18" charset="0"/>
                <a:cs typeface="Times New Roman" pitchFamily="18" charset="0"/>
              </a:rPr>
              <a:t>essence</a:t>
            </a:r>
            <a:r>
              <a:rPr lang="en-US" sz="1700" dirty="0">
                <a:latin typeface="Times New Roman" pitchFamily="18" charset="0"/>
                <a:cs typeface="Times New Roman" pitchFamily="18" charset="0"/>
              </a:rPr>
              <a:t>, it is like a subclass</a:t>
            </a:r>
            <a:r>
              <a:rPr lang="en-US" sz="1700" dirty="0" smtClean="0">
                <a:latin typeface="Times New Roman" pitchFamily="18" charset="0"/>
                <a:cs typeface="Times New Roman" pitchFamily="18" charset="0"/>
              </a:rPr>
              <a:t>.</a:t>
            </a:r>
          </a:p>
          <a:p>
            <a:pPr algn="just"/>
            <a:endParaRPr lang="en-US" sz="1700" dirty="0">
              <a:latin typeface="Times New Roman" pitchFamily="18" charset="0"/>
              <a:cs typeface="Times New Roman" pitchFamily="18" charset="0"/>
            </a:endParaRPr>
          </a:p>
          <a:p>
            <a:pPr algn="just"/>
            <a:r>
              <a:rPr lang="en-US" sz="1700" dirty="0">
                <a:latin typeface="Times New Roman" pitchFamily="18" charset="0"/>
                <a:cs typeface="Times New Roman" pitchFamily="18" charset="0"/>
              </a:rPr>
              <a:t>The uses association occurs when you are describing your use cases and notice that some of them have </a:t>
            </a:r>
            <a:r>
              <a:rPr lang="en-US" sz="1700" dirty="0" err="1">
                <a:latin typeface="Times New Roman" pitchFamily="18" charset="0"/>
                <a:cs typeface="Times New Roman" pitchFamily="18" charset="0"/>
              </a:rPr>
              <a:t>subflows</a:t>
            </a:r>
            <a:r>
              <a:rPr lang="en-US" sz="1700" dirty="0">
                <a:latin typeface="Times New Roman" pitchFamily="18" charset="0"/>
                <a:cs typeface="Times New Roman" pitchFamily="18" charset="0"/>
              </a:rPr>
              <a:t> in common. </a:t>
            </a:r>
            <a:endParaRPr lang="en-US" sz="1700" dirty="0" smtClean="0">
              <a:latin typeface="Times New Roman" pitchFamily="18" charset="0"/>
              <a:cs typeface="Times New Roman" pitchFamily="18" charset="0"/>
            </a:endParaRPr>
          </a:p>
          <a:p>
            <a:pPr algn="just"/>
            <a:endParaRPr lang="en-US" sz="1700" dirty="0">
              <a:latin typeface="Times New Roman" pitchFamily="18" charset="0"/>
              <a:cs typeface="Times New Roman" pitchFamily="18" charset="0"/>
            </a:endParaRPr>
          </a:p>
          <a:p>
            <a:pPr algn="just"/>
            <a:r>
              <a:rPr lang="en-US" sz="1700" dirty="0" smtClean="0">
                <a:latin typeface="Times New Roman" pitchFamily="18" charset="0"/>
                <a:cs typeface="Times New Roman" pitchFamily="18" charset="0"/>
              </a:rPr>
              <a:t>To </a:t>
            </a:r>
            <a:r>
              <a:rPr lang="en-US" sz="1700" dirty="0">
                <a:latin typeface="Times New Roman" pitchFamily="18" charset="0"/>
                <a:cs typeface="Times New Roman" pitchFamily="18" charset="0"/>
              </a:rPr>
              <a:t>avoid describing a </a:t>
            </a:r>
            <a:r>
              <a:rPr lang="en-US" sz="1700" dirty="0" err="1">
                <a:latin typeface="Times New Roman" pitchFamily="18" charset="0"/>
                <a:cs typeface="Times New Roman" pitchFamily="18" charset="0"/>
              </a:rPr>
              <a:t>subflow</a:t>
            </a:r>
            <a:r>
              <a:rPr lang="en-US" sz="1700" dirty="0">
                <a:latin typeface="Times New Roman" pitchFamily="18" charset="0"/>
                <a:cs typeface="Times New Roman" pitchFamily="18" charset="0"/>
              </a:rPr>
              <a:t> more than once in several use cases, you can extract the common </a:t>
            </a:r>
            <a:r>
              <a:rPr lang="en-US" sz="1700" dirty="0" err="1">
                <a:latin typeface="Times New Roman" pitchFamily="18" charset="0"/>
                <a:cs typeface="Times New Roman" pitchFamily="18" charset="0"/>
              </a:rPr>
              <a:t>subflow</a:t>
            </a:r>
            <a:r>
              <a:rPr lang="en-US" sz="1700" dirty="0">
                <a:latin typeface="Times New Roman" pitchFamily="18" charset="0"/>
                <a:cs typeface="Times New Roman" pitchFamily="18" charset="0"/>
              </a:rPr>
              <a:t> and make it a use case of its own. </a:t>
            </a:r>
            <a:endParaRPr lang="en-US" sz="1700" dirty="0" smtClean="0">
              <a:latin typeface="Times New Roman" pitchFamily="18" charset="0"/>
              <a:cs typeface="Times New Roman" pitchFamily="18" charset="0"/>
            </a:endParaRPr>
          </a:p>
          <a:p>
            <a:pPr algn="just"/>
            <a:endParaRPr lang="en-US" sz="1700" dirty="0">
              <a:latin typeface="Times New Roman" pitchFamily="18" charset="0"/>
              <a:cs typeface="Times New Roman" pitchFamily="18" charset="0"/>
            </a:endParaRPr>
          </a:p>
          <a:p>
            <a:pPr algn="just"/>
            <a:r>
              <a:rPr lang="en-US" sz="1700" dirty="0" smtClean="0">
                <a:latin typeface="Times New Roman" pitchFamily="18" charset="0"/>
                <a:cs typeface="Times New Roman" pitchFamily="18" charset="0"/>
              </a:rPr>
              <a:t>This </a:t>
            </a:r>
            <a:r>
              <a:rPr lang="en-US" sz="1700" dirty="0">
                <a:latin typeface="Times New Roman" pitchFamily="18" charset="0"/>
                <a:cs typeface="Times New Roman" pitchFamily="18" charset="0"/>
              </a:rPr>
              <a:t>new use case then can be used by other use cases. The relationships among the other use cases and this new extracted use case are called a uses association</a:t>
            </a:r>
          </a:p>
        </p:txBody>
      </p:sp>
    </p:spTree>
    <p:extLst>
      <p:ext uri="{BB962C8B-B14F-4D97-AF65-F5344CB8AC3E}">
        <p14:creationId xmlns:p14="http://schemas.microsoft.com/office/powerpoint/2010/main" xmlns="" val="2892896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600" dirty="0">
                <a:latin typeface="Times New Roman" pitchFamily="18" charset="0"/>
                <a:cs typeface="Times New Roman" pitchFamily="18" charset="0"/>
              </a:rPr>
              <a:t>A user may play more than one role. For instance, a member of a public library also may play the role of volunteer at the help desk in the library.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However</a:t>
            </a:r>
            <a:r>
              <a:rPr lang="en-US" sz="1600" dirty="0">
                <a:latin typeface="Times New Roman" pitchFamily="18" charset="0"/>
                <a:cs typeface="Times New Roman" pitchFamily="18" charset="0"/>
              </a:rPr>
              <a:t>, an actor should represent a single user; in the library example, the member can perform tasks some of which can be done by others and others that are unique</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However, try to isolate the roles that the users can play.(</a:t>
            </a:r>
            <a:r>
              <a:rPr lang="en-US" sz="1600" dirty="0" smtClean="0">
                <a:latin typeface="Times New Roman" pitchFamily="18" charset="0"/>
                <a:cs typeface="Times New Roman" pitchFamily="18" charset="0"/>
              </a:rPr>
              <a:t>Fig)</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You </a:t>
            </a:r>
            <a:r>
              <a:rPr lang="en-US" sz="1600" dirty="0">
                <a:latin typeface="Times New Roman" pitchFamily="18" charset="0"/>
                <a:cs typeface="Times New Roman" pitchFamily="18" charset="0"/>
              </a:rPr>
              <a:t>have to identify the actors and understand how they will use and interact with the system</a:t>
            </a:r>
          </a:p>
        </p:txBody>
      </p:sp>
    </p:spTree>
    <p:extLst>
      <p:ext uri="{BB962C8B-B14F-4D97-AF65-F5344CB8AC3E}">
        <p14:creationId xmlns:p14="http://schemas.microsoft.com/office/powerpoint/2010/main" xmlns="" val="36988685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90675" y="1952625"/>
            <a:ext cx="5962650" cy="2952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779558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latin typeface="Times New Roman" pitchFamily="18" charset="0"/>
                <a:cs typeface="Times New Roman" pitchFamily="18" charset="0"/>
              </a:rPr>
              <a:t>Another issue worth mentioning is that actors need not be human, </a:t>
            </a:r>
            <a:r>
              <a:rPr lang="en-US" sz="1800" dirty="0" smtClean="0">
                <a:latin typeface="Times New Roman" pitchFamily="18" charset="0"/>
                <a:cs typeface="Times New Roman" pitchFamily="18" charset="0"/>
              </a:rPr>
              <a:t>although actors </a:t>
            </a:r>
            <a:r>
              <a:rPr lang="en-US" sz="1800" dirty="0">
                <a:latin typeface="Times New Roman" pitchFamily="18" charset="0"/>
                <a:cs typeface="Times New Roman" pitchFamily="18" charset="0"/>
              </a:rPr>
              <a:t>are represented as stick figures within a </a:t>
            </a:r>
            <a:r>
              <a:rPr lang="en-US" sz="1800" dirty="0" smtClean="0">
                <a:latin typeface="Times New Roman" pitchFamily="18" charset="0"/>
                <a:cs typeface="Times New Roman" pitchFamily="18" charset="0"/>
              </a:rPr>
              <a:t>use case </a:t>
            </a:r>
            <a:r>
              <a:rPr lang="en-US" sz="1800" dirty="0">
                <a:latin typeface="Times New Roman" pitchFamily="18" charset="0"/>
                <a:cs typeface="Times New Roman" pitchFamily="18" charset="0"/>
              </a:rPr>
              <a:t>diagram. </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An </a:t>
            </a:r>
            <a:r>
              <a:rPr lang="en-US" sz="1800" dirty="0">
                <a:latin typeface="Times New Roman" pitchFamily="18" charset="0"/>
                <a:cs typeface="Times New Roman" pitchFamily="18" charset="0"/>
              </a:rPr>
              <a:t>actor also can be an external system. For example, an accounting system that needs information from a system to update its accounts is an actor in that system . </a:t>
            </a:r>
          </a:p>
        </p:txBody>
      </p:sp>
    </p:spTree>
    <p:extLst>
      <p:ext uri="{BB962C8B-B14F-4D97-AF65-F5344CB8AC3E}">
        <p14:creationId xmlns:p14="http://schemas.microsoft.com/office/powerpoint/2010/main" xmlns="" val="372554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sz="1800" b="1" dirty="0">
                <a:latin typeface="Times New Roman" pitchFamily="18" charset="0"/>
                <a:cs typeface="Times New Roman" pitchFamily="18" charset="0"/>
              </a:rPr>
              <a:t>Guidelines for Finding Use Cases: </a:t>
            </a:r>
            <a:r>
              <a:rPr lang="en-US" sz="1800" dirty="0">
                <a:latin typeface="Times New Roman" pitchFamily="18" charset="0"/>
                <a:cs typeface="Times New Roman" pitchFamily="18" charset="0"/>
              </a:rPr>
              <a:t>When you have defined a set of actors, it is time to describe the way they interact with the system.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should be carried out sequentially, but an iterated approach may be necessary. Here are the steps for finding use cases :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1</a:t>
            </a:r>
            <a:r>
              <a:rPr lang="en-US" sz="1800" dirty="0">
                <a:latin typeface="Times New Roman" pitchFamily="18" charset="0"/>
                <a:cs typeface="Times New Roman" pitchFamily="18" charset="0"/>
              </a:rPr>
              <a:t>. For each actor, find the tasks and functions that the actor should be able to perform or that the system needs the actor to perform.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use case should represent a course of events that leads to a clear goal (or, in some cases, several distinct goals that could be alternatives for the actor or for the system).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2</a:t>
            </a:r>
            <a:r>
              <a:rPr lang="en-US" sz="1800" dirty="0">
                <a:latin typeface="Times New Roman" pitchFamily="18" charset="0"/>
                <a:cs typeface="Times New Roman" pitchFamily="18" charset="0"/>
              </a:rPr>
              <a:t>. Name the use </a:t>
            </a:r>
            <a:r>
              <a:rPr lang="en-US" sz="1800" dirty="0" smtClean="0">
                <a:latin typeface="Times New Roman" pitchFamily="18" charset="0"/>
                <a:cs typeface="Times New Roman" pitchFamily="18" charset="0"/>
              </a:rPr>
              <a:t>cases</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3</a:t>
            </a:r>
            <a:r>
              <a:rPr lang="en-US" sz="1800" dirty="0">
                <a:latin typeface="Times New Roman" pitchFamily="18" charset="0"/>
                <a:cs typeface="Times New Roman" pitchFamily="18" charset="0"/>
              </a:rPr>
              <a:t>. Describe the use cases briefly by applying terms with which the user is familiar. This makes the description less ambiguous. </a:t>
            </a:r>
          </a:p>
        </p:txBody>
      </p:sp>
    </p:spTree>
    <p:extLst>
      <p:ext uri="{BB962C8B-B14F-4D97-AF65-F5344CB8AC3E}">
        <p14:creationId xmlns:p14="http://schemas.microsoft.com/office/powerpoint/2010/main" xmlns="" val="40738977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Once </a:t>
            </a:r>
            <a:r>
              <a:rPr lang="en-US" sz="1800" dirty="0">
                <a:latin typeface="Times New Roman" pitchFamily="18" charset="0"/>
                <a:cs typeface="Times New Roman" pitchFamily="18" charset="0"/>
              </a:rPr>
              <a:t>you have identified the use-cases candidates, it may not be apparent that all of these use cases need to be described separately; some may be modeled as variants of others. Consider what the actors want to do.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It is important to separate actors from users. The actors each represent a role that one or several users can play</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Therefore, it is not necessary to model different actors that can perform the same use case in the same way.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approach should allow different users to be different actors and play one role when performing a particular actor's use case.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Thus</a:t>
            </a:r>
            <a:r>
              <a:rPr lang="en-US" sz="1800" dirty="0">
                <a:latin typeface="Times New Roman" pitchFamily="18" charset="0"/>
                <a:cs typeface="Times New Roman" pitchFamily="18" charset="0"/>
              </a:rPr>
              <a:t>, each use case has only one main actor. To achieve this, you have </a:t>
            </a:r>
            <a:r>
              <a:rPr lang="en-US" sz="1800" dirty="0" smtClean="0">
                <a:latin typeface="Times New Roman" pitchFamily="18" charset="0"/>
                <a:cs typeface="Times New Roman" pitchFamily="18" charset="0"/>
              </a:rPr>
              <a:t>to</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Isolate users from actors.</a:t>
            </a:r>
          </a:p>
          <a:p>
            <a:pPr algn="just"/>
            <a:r>
              <a:rPr lang="en-US" sz="1800" dirty="0" smtClean="0">
                <a:latin typeface="Times New Roman" pitchFamily="18" charset="0"/>
                <a:cs typeface="Times New Roman" pitchFamily="18" charset="0"/>
              </a:rPr>
              <a:t>Isolate </a:t>
            </a:r>
            <a:r>
              <a:rPr lang="en-US" sz="1800" dirty="0">
                <a:latin typeface="Times New Roman" pitchFamily="18" charset="0"/>
                <a:cs typeface="Times New Roman" pitchFamily="18" charset="0"/>
              </a:rPr>
              <a:t>actors from other actors (separate the responsibilities of each actor).</a:t>
            </a:r>
          </a:p>
          <a:p>
            <a:pPr algn="just"/>
            <a:r>
              <a:rPr lang="en-US" sz="1800" dirty="0" smtClean="0">
                <a:latin typeface="Times New Roman" pitchFamily="18" charset="0"/>
                <a:cs typeface="Times New Roman" pitchFamily="18" charset="0"/>
              </a:rPr>
              <a:t>Isolate </a:t>
            </a:r>
            <a:r>
              <a:rPr lang="en-US" sz="1800" dirty="0">
                <a:latin typeface="Times New Roman" pitchFamily="18" charset="0"/>
                <a:cs typeface="Times New Roman" pitchFamily="18" charset="0"/>
              </a:rPr>
              <a:t>use cases that have different initiating actors and slightly different behavior</a:t>
            </a:r>
          </a:p>
        </p:txBody>
      </p:sp>
    </p:spTree>
    <p:extLst>
      <p:ext uri="{BB962C8B-B14F-4D97-AF65-F5344CB8AC3E}">
        <p14:creationId xmlns:p14="http://schemas.microsoft.com/office/powerpoint/2010/main" xmlns="" val="1285421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algn="ctr"/>
            <a:endParaRPr lang="en-US" dirty="0" smtClean="0">
              <a:latin typeface="Times New Roman" pitchFamily="18" charset="0"/>
              <a:cs typeface="Times New Roman" pitchFamily="18" charset="0"/>
            </a:endParaRPr>
          </a:p>
          <a:p>
            <a:pPr marL="109728" indent="0" algn="ctr">
              <a:buNone/>
            </a:pPr>
            <a:r>
              <a:rPr lang="en-US" sz="3300" b="1" dirty="0" smtClean="0">
                <a:latin typeface="Times New Roman" pitchFamily="18" charset="0"/>
                <a:cs typeface="Times New Roman" pitchFamily="18" charset="0"/>
              </a:rPr>
              <a:t>Analysis</a:t>
            </a:r>
            <a:endParaRPr lang="en-US" sz="3300" b="1"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Analysis </a:t>
            </a:r>
            <a:r>
              <a:rPr lang="en-US" dirty="0">
                <a:latin typeface="Times New Roman" pitchFamily="18" charset="0"/>
                <a:cs typeface="Times New Roman" pitchFamily="18" charset="0"/>
              </a:rPr>
              <a:t>is the process of extracting the needs of a system and what the system must do to satisfy the users' requirement. </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goal of object oriented analysis is to understand the domain of tile problem and the system's responsibilities by understanding how the users use or will use the system. </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first step in finding an appropriate solution to a given problem is to understand the problem and its domain. </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main objective of the analysis is to capture a complete, unambiguous, and consistent picture of the requirements of the system and what the system must do to satisfy the users' requirements and needs. </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is accomplished by constructing several models of the system that concentrate on describing what the system does rather than how it does it</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5854255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sz="1800" dirty="0">
                <a:latin typeface="Times New Roman" pitchFamily="18" charset="0"/>
                <a:cs typeface="Times New Roman" pitchFamily="18" charset="0"/>
              </a:rPr>
              <a:t>5. </a:t>
            </a:r>
            <a:r>
              <a:rPr lang="en-US" sz="1800" b="1" dirty="0">
                <a:latin typeface="Times New Roman" pitchFamily="18" charset="0"/>
                <a:cs typeface="Times New Roman" pitchFamily="18" charset="0"/>
              </a:rPr>
              <a:t>How Detailed Must a Use Case Be? When to Stop Decomposing and When to Continue </a:t>
            </a:r>
            <a:endParaRPr lang="en-US" sz="1800" b="1"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use case, as already explained, describes the courses of events that will be carried out by the system.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Jacobson </a:t>
            </a:r>
            <a:r>
              <a:rPr lang="en-US" sz="1800" dirty="0">
                <a:latin typeface="Times New Roman" pitchFamily="18" charset="0"/>
                <a:cs typeface="Times New Roman" pitchFamily="18" charset="0"/>
              </a:rPr>
              <a:t>et al. believe that, in most cases, too much detail may not be very useful.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During </a:t>
            </a:r>
            <a:r>
              <a:rPr lang="en-US" sz="1800" dirty="0">
                <a:latin typeface="Times New Roman" pitchFamily="18" charset="0"/>
                <a:cs typeface="Times New Roman" pitchFamily="18" charset="0"/>
              </a:rPr>
              <a:t>analysis of a business system, you can develop one use-case diagram as the system use case and draw packages on this use case to represent the various business domains of the system.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For </a:t>
            </a:r>
            <a:r>
              <a:rPr lang="en-US" sz="1800" dirty="0">
                <a:latin typeface="Times New Roman" pitchFamily="18" charset="0"/>
                <a:cs typeface="Times New Roman" pitchFamily="18" charset="0"/>
              </a:rPr>
              <a:t>each package, you may create a child </a:t>
            </a:r>
            <a:r>
              <a:rPr lang="en-US" sz="1800" dirty="0" err="1">
                <a:latin typeface="Times New Roman" pitchFamily="18" charset="0"/>
                <a:cs typeface="Times New Roman" pitchFamily="18" charset="0"/>
              </a:rPr>
              <a:t>usecase</a:t>
            </a:r>
            <a:r>
              <a:rPr lang="en-US" sz="1800" dirty="0">
                <a:latin typeface="Times New Roman" pitchFamily="18" charset="0"/>
                <a:cs typeface="Times New Roman" pitchFamily="18" charset="0"/>
              </a:rPr>
              <a:t> diagram. On each child use-case diagram, you can draw all of the use cases of the domain, with actions and interactions. You can further refine the way the use cases are categorized.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extends and uses relationships can be used to eliminate redundant modeling of </a:t>
            </a:r>
            <a:r>
              <a:rPr lang="en-US" sz="1800" dirty="0" smtClean="0">
                <a:latin typeface="Times New Roman" pitchFamily="18" charset="0"/>
                <a:cs typeface="Times New Roman" pitchFamily="18" charset="0"/>
              </a:rPr>
              <a:t>scenarios.</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2850295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dirty="0">
                <a:latin typeface="Times New Roman" pitchFamily="18" charset="0"/>
                <a:cs typeface="Times New Roman" pitchFamily="18" charset="0"/>
              </a:rPr>
              <a:t>When should use cases be employed? Use cases are an essential tool in capturing requirements and planning and controlling any software development project</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Capturing use cases is a primary task of the analysis phase. Although most use cases are captured at the beginning of the project, you will uncover more as you proceed</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UML specification recommends that at least one scenario be prepared for each significantly different kind of use case </a:t>
            </a:r>
            <a:r>
              <a:rPr lang="en-US" sz="1800" dirty="0" smtClean="0">
                <a:latin typeface="Times New Roman" pitchFamily="18" charset="0"/>
                <a:cs typeface="Times New Roman" pitchFamily="18" charset="0"/>
              </a:rPr>
              <a:t>instance.</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839700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sz="1800" dirty="0">
                <a:latin typeface="Times New Roman" pitchFamily="18" charset="0"/>
                <a:cs typeface="Times New Roman" pitchFamily="18" charset="0"/>
              </a:rPr>
              <a:t>Dividing Use Cases into Packages Each use case represents a particular scenario in the system.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You </a:t>
            </a:r>
            <a:r>
              <a:rPr lang="en-US" sz="1800" dirty="0">
                <a:latin typeface="Times New Roman" pitchFamily="18" charset="0"/>
                <a:cs typeface="Times New Roman" pitchFamily="18" charset="0"/>
              </a:rPr>
              <a:t>may model either how the system currently works or how you want it to work. A design is broken down into packages. You must narrow the focus of the scenarios in your system</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For example, in a library system, the various scenarios involve a supplier providing books or a member doing research or borrowing books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In this case, there should be three separate packages, one each for Borrow books, Do research, and Purchase books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Many applications may be associated with the library system and one or more databases used to store the information (see </a:t>
            </a:r>
            <a:r>
              <a:rPr lang="en-US" sz="1800" dirty="0" smtClean="0">
                <a:latin typeface="Times New Roman" pitchFamily="18" charset="0"/>
                <a:cs typeface="Times New Roman" pitchFamily="18" charset="0"/>
              </a:rPr>
              <a:t>Figure). </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5548899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90600" y="1904999"/>
            <a:ext cx="6791325" cy="3838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164860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sz="1800" dirty="0">
                <a:latin typeface="Times New Roman" pitchFamily="18" charset="0"/>
                <a:cs typeface="Times New Roman" pitchFamily="18" charset="0"/>
              </a:rPr>
              <a:t>7. Naming a Use Case Use-case names should provide a general description of the use-case function.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name should express what happens when an instance of the use case is performed." Jacobson et al. recommend that the name should be active, often expressed in the form of a verb (Borrow) or verb and noun (Borrow books).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naming should be done with care; the description of the use case should be descriptive and consistent</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For example, the use case that describes what happens when a person deposits money into an ATM machine could be named either receive money or deposit money.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library system can be divided into many packages, each of which encompasses multiple use cases</a:t>
            </a:r>
          </a:p>
        </p:txBody>
      </p:sp>
    </p:spTree>
    <p:extLst>
      <p:ext uri="{BB962C8B-B14F-4D97-AF65-F5344CB8AC3E}">
        <p14:creationId xmlns:p14="http://schemas.microsoft.com/office/powerpoint/2010/main" xmlns="" val="26620981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ctr">
              <a:buNone/>
            </a:pPr>
            <a:r>
              <a:rPr lang="en-US" sz="2400" u="sng" dirty="0" smtClean="0">
                <a:latin typeface="Times New Roman" pitchFamily="18" charset="0"/>
                <a:cs typeface="Times New Roman" pitchFamily="18" charset="0"/>
              </a:rPr>
              <a:t>Developing Effective Documentation</a:t>
            </a:r>
          </a:p>
          <a:p>
            <a:pPr algn="just"/>
            <a:r>
              <a:rPr lang="en-US" sz="1600" dirty="0">
                <a:latin typeface="Times New Roman" pitchFamily="18" charset="0"/>
                <a:cs typeface="Times New Roman" pitchFamily="18" charset="0"/>
              </a:rPr>
              <a:t>Documenting your project helps reveal issues and gaps in the analysis and design</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A </a:t>
            </a:r>
            <a:r>
              <a:rPr lang="en-US" sz="1600" dirty="0">
                <a:latin typeface="Times New Roman" pitchFamily="18" charset="0"/>
                <a:cs typeface="Times New Roman" pitchFamily="18" charset="0"/>
              </a:rPr>
              <a:t>document can serve as a communication vehicle among the project's team members, or it can serve as an initial understanding of the requirements.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Blum </a:t>
            </a:r>
            <a:r>
              <a:rPr lang="en-US" sz="1600" dirty="0">
                <a:latin typeface="Times New Roman" pitchFamily="18" charset="0"/>
                <a:cs typeface="Times New Roman" pitchFamily="18" charset="0"/>
              </a:rPr>
              <a:t>concludes that management has responsibility for resources such as software, hardware, and operational expenses. </a:t>
            </a:r>
            <a:endParaRPr lang="en-US" sz="1600"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In many projects, documentation can be an important factor in making a decision about committing resources</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Application software is expected to provide a solution to a problem. It is very difficult, if not impossible, to document a poorly understood problem</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The main issue in documentation during the analysis phase is to determine what the system must do.</a:t>
            </a:r>
            <a:endParaRPr lang="en-US" sz="1600" u="sng" dirty="0">
              <a:latin typeface="Times New Roman" pitchFamily="18" charset="0"/>
              <a:cs typeface="Times New Roman" pitchFamily="18" charset="0"/>
            </a:endParaRPr>
          </a:p>
        </p:txBody>
      </p:sp>
    </p:spTree>
    <p:extLst>
      <p:ext uri="{BB962C8B-B14F-4D97-AF65-F5344CB8AC3E}">
        <p14:creationId xmlns:p14="http://schemas.microsoft.com/office/powerpoint/2010/main" xmlns="" val="559756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latin typeface="Times New Roman" pitchFamily="18" charset="0"/>
                <a:cs typeface="Times New Roman" pitchFamily="18" charset="0"/>
              </a:rPr>
              <a:t>Decisions about how the system works are delayed to the design phase.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Blum </a:t>
            </a:r>
            <a:r>
              <a:rPr lang="en-US" sz="2000" dirty="0">
                <a:latin typeface="Times New Roman" pitchFamily="18" charset="0"/>
                <a:cs typeface="Times New Roman" pitchFamily="18" charset="0"/>
              </a:rPr>
              <a:t>raises the following questions for determining the importance of documentation</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How .will a document be used? (If it will not be used, it is not necessary.)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What </a:t>
            </a:r>
            <a:r>
              <a:rPr lang="en-US" sz="2000" dirty="0">
                <a:latin typeface="Times New Roman" pitchFamily="18" charset="0"/>
                <a:cs typeface="Times New Roman" pitchFamily="18" charset="0"/>
              </a:rPr>
              <a:t>is the objective of the document?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What </a:t>
            </a:r>
            <a:r>
              <a:rPr lang="en-US" sz="2000" dirty="0">
                <a:latin typeface="Times New Roman" pitchFamily="18" charset="0"/>
                <a:cs typeface="Times New Roman" pitchFamily="18" charset="0"/>
              </a:rPr>
              <a:t>is the management view of the document?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Who </a:t>
            </a:r>
            <a:r>
              <a:rPr lang="en-US" sz="2000" dirty="0">
                <a:latin typeface="Times New Roman" pitchFamily="18" charset="0"/>
                <a:cs typeface="Times New Roman" pitchFamily="18" charset="0"/>
              </a:rPr>
              <a:t>are the readers of the document? </a:t>
            </a:r>
          </a:p>
        </p:txBody>
      </p:sp>
    </p:spTree>
    <p:extLst>
      <p:ext uri="{BB962C8B-B14F-4D97-AF65-F5344CB8AC3E}">
        <p14:creationId xmlns:p14="http://schemas.microsoft.com/office/powerpoint/2010/main" xmlns="" val="27825806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600" dirty="0">
                <a:latin typeface="Times New Roman" pitchFamily="18" charset="0"/>
                <a:cs typeface="Times New Roman" pitchFamily="18" charset="0"/>
              </a:rPr>
              <a:t>1. </a:t>
            </a:r>
            <a:r>
              <a:rPr lang="en-US" sz="1600" u="sng" dirty="0">
                <a:latin typeface="Times New Roman" pitchFamily="18" charset="0"/>
                <a:cs typeface="Times New Roman" pitchFamily="18" charset="0"/>
              </a:rPr>
              <a:t>Organization Conventions for Documentation </a:t>
            </a:r>
            <a:r>
              <a:rPr lang="en-US" sz="1600" u="sng"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documentation depends on the organization's rules and regulations. Most organizations have established standards or conventions for developing documentation.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However</a:t>
            </a:r>
            <a:r>
              <a:rPr lang="en-US" sz="1600" dirty="0">
                <a:latin typeface="Times New Roman" pitchFamily="18" charset="0"/>
                <a:cs typeface="Times New Roman" pitchFamily="18" charset="0"/>
              </a:rPr>
              <a:t>, in many organizations, the standards border on the nonexistent. In other cases, the standards may be excessive.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Too </a:t>
            </a:r>
            <a:r>
              <a:rPr lang="en-US" sz="1600" dirty="0">
                <a:latin typeface="Times New Roman" pitchFamily="18" charset="0"/>
                <a:cs typeface="Times New Roman" pitchFamily="18" charset="0"/>
              </a:rPr>
              <a:t>little documentation invites disaster; too much documentation, as Blum put it, transfers energy from the problem solving tasks to a mechanical and unrewarding activity.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Each </a:t>
            </a:r>
            <a:r>
              <a:rPr lang="en-US" sz="1600" dirty="0">
                <a:latin typeface="Times New Roman" pitchFamily="18" charset="0"/>
                <a:cs typeface="Times New Roman" pitchFamily="18" charset="0"/>
              </a:rPr>
              <a:t>organization determines what is best for it, and you must respond to that definition and refinement. </a:t>
            </a:r>
          </a:p>
        </p:txBody>
      </p:sp>
    </p:spTree>
    <p:extLst>
      <p:ext uri="{BB962C8B-B14F-4D97-AF65-F5344CB8AC3E}">
        <p14:creationId xmlns:p14="http://schemas.microsoft.com/office/powerpoint/2010/main" xmlns="" val="29584384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800" u="sng" dirty="0">
                <a:latin typeface="Times New Roman" pitchFamily="18" charset="0"/>
                <a:cs typeface="Times New Roman" pitchFamily="18" charset="0"/>
              </a:rPr>
              <a:t>2. Guidelines for Developing Effective Documentation</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Bell </a:t>
            </a:r>
            <a:r>
              <a:rPr lang="en-US" sz="1800" dirty="0">
                <a:latin typeface="Times New Roman" pitchFamily="18" charset="0"/>
                <a:cs typeface="Times New Roman" pitchFamily="18" charset="0"/>
              </a:rPr>
              <a:t>and Evans provide us the following guidelines for making documents fit the </a:t>
            </a:r>
            <a:r>
              <a:rPr lang="en-US" sz="1800" dirty="0" smtClean="0">
                <a:latin typeface="Times New Roman" pitchFamily="18" charset="0"/>
                <a:cs typeface="Times New Roman" pitchFamily="18" charset="0"/>
              </a:rPr>
              <a:t>needs and </a:t>
            </a:r>
            <a:r>
              <a:rPr lang="en-US" sz="1800" dirty="0">
                <a:latin typeface="Times New Roman" pitchFamily="18" charset="0"/>
                <a:cs typeface="Times New Roman" pitchFamily="18" charset="0"/>
              </a:rPr>
              <a:t>expectations of your audience</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1.Common cover. All documents should share a common cover sheet that identifies </a:t>
            </a:r>
            <a:r>
              <a:rPr lang="en-US" sz="1800" dirty="0" smtClean="0">
                <a:latin typeface="Times New Roman" pitchFamily="18" charset="0"/>
                <a:cs typeface="Times New Roman" pitchFamily="18" charset="0"/>
              </a:rPr>
              <a:t>the document</a:t>
            </a:r>
            <a:r>
              <a:rPr lang="en-US" sz="1800" dirty="0">
                <a:latin typeface="Times New Roman" pitchFamily="18" charset="0"/>
                <a:cs typeface="Times New Roman" pitchFamily="18" charset="0"/>
              </a:rPr>
              <a:t>, the current version, and the individual responsible for the content. As the document proceeds through the life cycle phases, the responsible individual may change. That change must be reflected in the cover sheet </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2.80-20 rule. As for many applications, the 80-20 rule generally applies </a:t>
            </a:r>
            <a:r>
              <a:rPr lang="en-US" sz="1800" dirty="0" smtClean="0">
                <a:latin typeface="Times New Roman" pitchFamily="18" charset="0"/>
                <a:cs typeface="Times New Roman" pitchFamily="18" charset="0"/>
              </a:rPr>
              <a:t>for documentation </a:t>
            </a:r>
            <a:r>
              <a:rPr lang="en-US" sz="1800" dirty="0">
                <a:latin typeface="Times New Roman" pitchFamily="18" charset="0"/>
                <a:cs typeface="Times New Roman" pitchFamily="18" charset="0"/>
              </a:rPr>
              <a:t>: 80 percent of the work can be done with 20 percent of the documentation. The trick is to make sure that the 20 percent is easily accessible and the rest (80 percent) is available to those (few) who need to know. </a:t>
            </a:r>
          </a:p>
        </p:txBody>
      </p:sp>
    </p:spTree>
    <p:extLst>
      <p:ext uri="{BB962C8B-B14F-4D97-AF65-F5344CB8AC3E}">
        <p14:creationId xmlns:p14="http://schemas.microsoft.com/office/powerpoint/2010/main" xmlns="" val="10104433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600" u="sng" dirty="0">
                <a:latin typeface="Times New Roman" pitchFamily="18" charset="0"/>
                <a:cs typeface="Times New Roman" pitchFamily="18" charset="0"/>
              </a:rPr>
              <a:t>3.Familiar vocabulary. </a:t>
            </a:r>
            <a:r>
              <a:rPr lang="en-US" sz="1600" dirty="0">
                <a:latin typeface="Times New Roman" pitchFamily="18" charset="0"/>
                <a:cs typeface="Times New Roman" pitchFamily="18" charset="0"/>
              </a:rPr>
              <a:t>The formality of a document will depend on how it is used </a:t>
            </a:r>
            <a:r>
              <a:rPr lang="en-US" sz="1600" dirty="0" smtClean="0">
                <a:latin typeface="Times New Roman" pitchFamily="18" charset="0"/>
                <a:cs typeface="Times New Roman" pitchFamily="18" charset="0"/>
              </a:rPr>
              <a:t>and who </a:t>
            </a:r>
            <a:r>
              <a:rPr lang="en-US" sz="1600" dirty="0">
                <a:latin typeface="Times New Roman" pitchFamily="18" charset="0"/>
                <a:cs typeface="Times New Roman" pitchFamily="18" charset="0"/>
              </a:rPr>
              <a:t>will read it. When developing a documentation use a vocabulary that your readers understand and are comfortable with. The main objective here is to communicate with readers and not impress them with buzz words.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u="sng" dirty="0" smtClean="0">
                <a:latin typeface="Times New Roman" pitchFamily="18" charset="0"/>
                <a:cs typeface="Times New Roman" pitchFamily="18" charset="0"/>
              </a:rPr>
              <a:t>4.Make </a:t>
            </a:r>
            <a:r>
              <a:rPr lang="en-US" sz="1600" u="sng" dirty="0">
                <a:latin typeface="Times New Roman" pitchFamily="18" charset="0"/>
                <a:cs typeface="Times New Roman" pitchFamily="18" charset="0"/>
              </a:rPr>
              <a:t>the document as short as possible. </a:t>
            </a:r>
            <a:r>
              <a:rPr lang="en-US" sz="1600" dirty="0">
                <a:latin typeface="Times New Roman" pitchFamily="18" charset="0"/>
                <a:cs typeface="Times New Roman" pitchFamily="18" charset="0"/>
              </a:rPr>
              <a:t>Assume that you are developing a </a:t>
            </a:r>
            <a:r>
              <a:rPr lang="en-US" sz="1600" dirty="0" smtClean="0">
                <a:latin typeface="Times New Roman" pitchFamily="18" charset="0"/>
                <a:cs typeface="Times New Roman" pitchFamily="18" charset="0"/>
              </a:rPr>
              <a:t>manual. The </a:t>
            </a:r>
            <a:r>
              <a:rPr lang="en-US" sz="1600" dirty="0">
                <a:latin typeface="Times New Roman" pitchFamily="18" charset="0"/>
                <a:cs typeface="Times New Roman" pitchFamily="18" charset="0"/>
              </a:rPr>
              <a:t>key in developing an effective manual is to eliminate all repetition; present summaries, reviews, organization chapters in less than three s; and make chapter headings task oriented so that the table of contents also could </a:t>
            </a:r>
            <a:r>
              <a:rPr lang="en-US" sz="1600" dirty="0" smtClean="0">
                <a:latin typeface="Times New Roman" pitchFamily="18" charset="0"/>
                <a:cs typeface="Times New Roman" pitchFamily="18" charset="0"/>
              </a:rPr>
              <a:t>serve as </a:t>
            </a:r>
            <a:r>
              <a:rPr lang="en-US" sz="1600" dirty="0">
                <a:latin typeface="Times New Roman" pitchFamily="18" charset="0"/>
                <a:cs typeface="Times New Roman" pitchFamily="18" charset="0"/>
              </a:rPr>
              <a:t>an index .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u="sng" dirty="0">
                <a:latin typeface="Times New Roman" pitchFamily="18" charset="0"/>
                <a:cs typeface="Times New Roman" pitchFamily="18" charset="0"/>
              </a:rPr>
              <a:t>5.Organize the document. </a:t>
            </a:r>
            <a:r>
              <a:rPr lang="en-US" sz="1600" dirty="0">
                <a:latin typeface="Times New Roman" pitchFamily="18" charset="0"/>
                <a:cs typeface="Times New Roman" pitchFamily="18" charset="0"/>
              </a:rPr>
              <a:t>Use the rules of good organization (such as the </a:t>
            </a:r>
            <a:r>
              <a:rPr lang="en-US" sz="1600" dirty="0" smtClean="0">
                <a:latin typeface="Times New Roman" pitchFamily="18" charset="0"/>
                <a:cs typeface="Times New Roman" pitchFamily="18" charset="0"/>
              </a:rPr>
              <a:t>organization's standards</a:t>
            </a:r>
            <a:r>
              <a:rPr lang="en-US" sz="1600" dirty="0">
                <a:latin typeface="Times New Roman" pitchFamily="18" charset="0"/>
                <a:cs typeface="Times New Roman" pitchFamily="18" charset="0"/>
              </a:rPr>
              <a:t>, college handbooks, </a:t>
            </a:r>
            <a:r>
              <a:rPr lang="en-US" sz="1600" dirty="0" smtClean="0">
                <a:latin typeface="Times New Roman" pitchFamily="18" charset="0"/>
                <a:cs typeface="Times New Roman" pitchFamily="18" charset="0"/>
              </a:rPr>
              <a:t>Stunk </a:t>
            </a:r>
            <a:r>
              <a:rPr lang="en-US" sz="1600" dirty="0">
                <a:latin typeface="Times New Roman" pitchFamily="18" charset="0"/>
                <a:cs typeface="Times New Roman" pitchFamily="18" charset="0"/>
              </a:rPr>
              <a:t>and White's Elements of </a:t>
            </a:r>
            <a:r>
              <a:rPr lang="en-US" sz="1600" dirty="0" smtClean="0">
                <a:latin typeface="Times New Roman" pitchFamily="18" charset="0"/>
                <a:cs typeface="Times New Roman" pitchFamily="18" charset="0"/>
              </a:rPr>
              <a:t>Style or </a:t>
            </a:r>
            <a:r>
              <a:rPr lang="en-US" sz="1600" dirty="0">
                <a:latin typeface="Times New Roman" pitchFamily="18" charset="0"/>
                <a:cs typeface="Times New Roman" pitchFamily="18" charset="0"/>
              </a:rPr>
              <a:t>the University of Chicago Manual of Style) within each section. Appendix A provides a template for developing documentation for a project. Most CASE tools provide documentation capability by providing customizable reports. The purpose of these guidelines is to assist you in creating an effective documentation</a:t>
            </a:r>
          </a:p>
        </p:txBody>
      </p:sp>
    </p:spTree>
    <p:extLst>
      <p:ext uri="{BB962C8B-B14F-4D97-AF65-F5344CB8AC3E}">
        <p14:creationId xmlns:p14="http://schemas.microsoft.com/office/powerpoint/2010/main" xmlns="" val="1325997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endParaRPr lang="en-US" sz="18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Separating </a:t>
            </a:r>
            <a:r>
              <a:rPr lang="en-US" sz="1600" dirty="0">
                <a:latin typeface="Times New Roman" pitchFamily="18" charset="0"/>
                <a:cs typeface="Times New Roman" pitchFamily="18" charset="0"/>
              </a:rPr>
              <a:t>the behavior of a system from the way that behavior is implemented requires viewing the system from the perspective of the user rather than that of the machine.</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Analysis is the process of transforming a problem definition from a fuzzy set of facts and myths into a coherent statement of a system's requirements</a:t>
            </a:r>
            <a:r>
              <a:rPr lang="en-US" sz="1800" dirty="0">
                <a:latin typeface="Times New Roman" pitchFamily="18" charset="0"/>
                <a:cs typeface="Times New Roman" pitchFamily="18" charset="0"/>
              </a:rPr>
              <a:t>. </a:t>
            </a:r>
          </a:p>
          <a:p>
            <a:pPr marL="109728" indent="0">
              <a:buNone/>
            </a:pPr>
            <a:endParaRPr lang="en-US" sz="1700" dirty="0" smtClean="0">
              <a:latin typeface="Times New Roman" pitchFamily="18" charset="0"/>
              <a:cs typeface="Times New Roman" pitchFamily="18" charset="0"/>
            </a:endParaRPr>
          </a:p>
          <a:p>
            <a:pPr marL="109728" indent="0">
              <a:buNone/>
            </a:pPr>
            <a:r>
              <a:rPr lang="en-US" sz="1700" dirty="0" smtClean="0">
                <a:latin typeface="Times New Roman" pitchFamily="18" charset="0"/>
                <a:cs typeface="Times New Roman" pitchFamily="18" charset="0"/>
              </a:rPr>
              <a:t> </a:t>
            </a:r>
            <a:r>
              <a:rPr lang="en-US" sz="1700" b="1" dirty="0" smtClean="0">
                <a:latin typeface="Times New Roman" pitchFamily="18" charset="0"/>
                <a:cs typeface="Times New Roman" pitchFamily="18" charset="0"/>
              </a:rPr>
              <a:t>Reason for Analysis is </a:t>
            </a:r>
            <a:r>
              <a:rPr lang="en-US" sz="1700" b="1" dirty="0">
                <a:latin typeface="Times New Roman" pitchFamily="18" charset="0"/>
                <a:cs typeface="Times New Roman" pitchFamily="18" charset="0"/>
              </a:rPr>
              <a:t>a</a:t>
            </a:r>
            <a:r>
              <a:rPr lang="en-US" sz="1700" b="1" dirty="0" smtClean="0">
                <a:latin typeface="Times New Roman" pitchFamily="18" charset="0"/>
                <a:cs typeface="Times New Roman" pitchFamily="18" charset="0"/>
              </a:rPr>
              <a:t> Difficult Activity:</a:t>
            </a:r>
          </a:p>
          <a:p>
            <a:endParaRPr lang="en-US" sz="1700" dirty="0">
              <a:latin typeface="Times New Roman" pitchFamily="18" charset="0"/>
              <a:cs typeface="Times New Roman" pitchFamily="18" charset="0"/>
            </a:endParaRPr>
          </a:p>
          <a:p>
            <a:r>
              <a:rPr lang="en-US" sz="1700" dirty="0">
                <a:latin typeface="Times New Roman" pitchFamily="18" charset="0"/>
                <a:cs typeface="Times New Roman" pitchFamily="18" charset="0"/>
              </a:rPr>
              <a:t>Analysis is a creative activity that involves understanding the problem, </a:t>
            </a:r>
            <a:r>
              <a:rPr lang="en-US" sz="1700" dirty="0" smtClean="0">
                <a:latin typeface="Times New Roman" pitchFamily="18" charset="0"/>
                <a:cs typeface="Times New Roman" pitchFamily="18" charset="0"/>
              </a:rPr>
              <a:t>its associated </a:t>
            </a:r>
            <a:r>
              <a:rPr lang="en-US" sz="1700" dirty="0">
                <a:latin typeface="Times New Roman" pitchFamily="18" charset="0"/>
                <a:cs typeface="Times New Roman" pitchFamily="18" charset="0"/>
              </a:rPr>
              <a:t>constraints, and methods of overcoming those constraints. </a:t>
            </a:r>
            <a:endParaRPr lang="en-US" sz="1700" dirty="0" smtClean="0">
              <a:latin typeface="Times New Roman" pitchFamily="18" charset="0"/>
              <a:cs typeface="Times New Roman" pitchFamily="18" charset="0"/>
            </a:endParaRPr>
          </a:p>
          <a:p>
            <a:endParaRPr lang="en-US" sz="1700" dirty="0" smtClean="0">
              <a:latin typeface="Times New Roman" pitchFamily="18" charset="0"/>
              <a:cs typeface="Times New Roman" pitchFamily="18" charset="0"/>
            </a:endParaRPr>
          </a:p>
          <a:p>
            <a:r>
              <a:rPr lang="en-US" sz="1700" dirty="0" smtClean="0">
                <a:latin typeface="Times New Roman" pitchFamily="18" charset="0"/>
                <a:cs typeface="Times New Roman" pitchFamily="18" charset="0"/>
              </a:rPr>
              <a:t>This </a:t>
            </a:r>
            <a:r>
              <a:rPr lang="en-US" sz="1700" dirty="0">
                <a:latin typeface="Times New Roman" pitchFamily="18" charset="0"/>
                <a:cs typeface="Times New Roman" pitchFamily="18" charset="0"/>
              </a:rPr>
              <a:t>is an </a:t>
            </a:r>
            <a:r>
              <a:rPr lang="en-US" sz="1700" dirty="0" smtClean="0">
                <a:latin typeface="Times New Roman" pitchFamily="18" charset="0"/>
                <a:cs typeface="Times New Roman" pitchFamily="18" charset="0"/>
              </a:rPr>
              <a:t>iterative process </a:t>
            </a:r>
            <a:r>
              <a:rPr lang="en-US" sz="1700" dirty="0">
                <a:latin typeface="Times New Roman" pitchFamily="18" charset="0"/>
                <a:cs typeface="Times New Roman" pitchFamily="18" charset="0"/>
              </a:rPr>
              <a:t>that goes on until the problem is well understood .Norman explains the </a:t>
            </a:r>
            <a:r>
              <a:rPr lang="en-US" sz="1700" dirty="0" smtClean="0">
                <a:latin typeface="Times New Roman" pitchFamily="18" charset="0"/>
                <a:cs typeface="Times New Roman" pitchFamily="18" charset="0"/>
              </a:rPr>
              <a:t>three most </a:t>
            </a:r>
            <a:r>
              <a:rPr lang="en-US" sz="1700" dirty="0">
                <a:latin typeface="Times New Roman" pitchFamily="18" charset="0"/>
                <a:cs typeface="Times New Roman" pitchFamily="18" charset="0"/>
              </a:rPr>
              <a:t>common sources of requirement difficulties: </a:t>
            </a:r>
          </a:p>
        </p:txBody>
      </p:sp>
    </p:spTree>
    <p:extLst>
      <p:ext uri="{BB962C8B-B14F-4D97-AF65-F5344CB8AC3E}">
        <p14:creationId xmlns:p14="http://schemas.microsoft.com/office/powerpoint/2010/main" xmlns="" val="18538060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92645" y="1676400"/>
            <a:ext cx="2200275" cy="1790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930035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endParaRPr lang="en-US" sz="1600" dirty="0" smtClean="0">
              <a:latin typeface="Times New Roman" pitchFamily="18" charset="0"/>
              <a:cs typeface="Times New Roman" pitchFamily="18" charset="0"/>
            </a:endParaRPr>
          </a:p>
          <a:p>
            <a:pPr marL="109728" indent="0" algn="ctr">
              <a:buNone/>
            </a:pPr>
            <a:r>
              <a:rPr lang="en-US" sz="1600" u="sng" dirty="0" smtClean="0">
                <a:latin typeface="Times New Roman" pitchFamily="18" charset="0"/>
                <a:cs typeface="Times New Roman" pitchFamily="18" charset="0"/>
              </a:rPr>
              <a:t>Object Analysis : Classification:</a:t>
            </a:r>
          </a:p>
          <a:p>
            <a:pPr algn="just"/>
            <a:endParaRPr lang="en-US" sz="1600" u="sng" dirty="0" smtClean="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CLASSIFICATIONS THEORY Classification, the process of checking to see if an object belongs to a category or a class, is regarded as a basic attribute of human </a:t>
            </a:r>
            <a:r>
              <a:rPr lang="en-US" sz="1600" dirty="0" smtClean="0">
                <a:latin typeface="Times New Roman" pitchFamily="18" charset="0"/>
                <a:cs typeface="Times New Roman" pitchFamily="18" charset="0"/>
              </a:rPr>
              <a:t>nature</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Booch</a:t>
            </a:r>
            <a:r>
              <a:rPr lang="en-US" sz="1600" dirty="0">
                <a:latin typeface="Times New Roman" pitchFamily="18" charset="0"/>
                <a:cs typeface="Times New Roman" pitchFamily="18" charset="0"/>
              </a:rPr>
              <a:t> explains that, intelligent classification is part of all good science</a:t>
            </a:r>
            <a:r>
              <a:rPr lang="en-US" sz="1600" dirty="0" smtClean="0">
                <a:latin typeface="Times New Roman" pitchFamily="18" charset="0"/>
                <a:cs typeface="Times New Roman" pitchFamily="18" charset="0"/>
              </a:rPr>
              <a:t>. Classification </a:t>
            </a:r>
            <a:r>
              <a:rPr lang="en-US" sz="1600" dirty="0">
                <a:latin typeface="Times New Roman" pitchFamily="18" charset="0"/>
                <a:cs typeface="Times New Roman" pitchFamily="18" charset="0"/>
              </a:rPr>
              <a:t>guides us in making decisions about </a:t>
            </a:r>
            <a:r>
              <a:rPr lang="en-US" sz="1600" dirty="0" smtClean="0">
                <a:latin typeface="Times New Roman" pitchFamily="18" charset="0"/>
                <a:cs typeface="Times New Roman" pitchFamily="18" charset="0"/>
              </a:rPr>
              <a:t>modularization</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We may choose to place certain classes and objects together in the same module or in different modules, depending upon the sameness we find among these declarations; coupling and cohesion are simply measures of this sameness.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Classification </a:t>
            </a:r>
            <a:r>
              <a:rPr lang="en-US" sz="1600" dirty="0">
                <a:latin typeface="Times New Roman" pitchFamily="18" charset="0"/>
                <a:cs typeface="Times New Roman" pitchFamily="18" charset="0"/>
              </a:rPr>
              <a:t>also plays a role in allocating processes to procedures.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We </a:t>
            </a:r>
            <a:r>
              <a:rPr lang="en-US" sz="1600" dirty="0">
                <a:latin typeface="Times New Roman" pitchFamily="18" charset="0"/>
                <a:cs typeface="Times New Roman" pitchFamily="18" charset="0"/>
              </a:rPr>
              <a:t>place certain processes together in the same processor or different processors, depending upon packaging, performance, or reliability concerns.</a:t>
            </a:r>
            <a:endParaRPr lang="en-US" sz="1600" u="sng" dirty="0">
              <a:latin typeface="Times New Roman" pitchFamily="18" charset="0"/>
              <a:cs typeface="Times New Roman" pitchFamily="18" charset="0"/>
            </a:endParaRPr>
          </a:p>
        </p:txBody>
      </p:sp>
    </p:spTree>
    <p:extLst>
      <p:ext uri="{BB962C8B-B14F-4D97-AF65-F5344CB8AC3E}">
        <p14:creationId xmlns:p14="http://schemas.microsoft.com/office/powerpoint/2010/main" xmlns="" val="22171205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sz="2000" dirty="0">
                <a:latin typeface="Times New Roman" pitchFamily="18" charset="0"/>
                <a:cs typeface="Times New Roman" pitchFamily="18" charset="0"/>
              </a:rPr>
              <a:t>Human beings classify information every instant of their waking lives. We recognize the objects around us, and we move and act in relation to them</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 human being is sophisticated information system, partly because he or she possesses a superior classification capability </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For example, when you see a new model of a car, you have no trouble identifying it as a car.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What </a:t>
            </a:r>
            <a:r>
              <a:rPr lang="en-US" sz="2000" dirty="0">
                <a:latin typeface="Times New Roman" pitchFamily="18" charset="0"/>
                <a:cs typeface="Times New Roman" pitchFamily="18" charset="0"/>
              </a:rPr>
              <a:t>has occurred here, even though you may never have seen this particular car before, is that you not only can immediately identify it as a car, but you also can guess the manufacturer and model.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Clearly</a:t>
            </a:r>
            <a:r>
              <a:rPr lang="en-US" sz="2000" dirty="0">
                <a:latin typeface="Times New Roman" pitchFamily="18" charset="0"/>
                <a:cs typeface="Times New Roman" pitchFamily="18" charset="0"/>
              </a:rPr>
              <a:t>, you have some general idea of what cars look like, sound like, do, and are good for-you have a notion of car-kind or, in object-oriented terms, the class car. </a:t>
            </a:r>
          </a:p>
        </p:txBody>
      </p:sp>
    </p:spTree>
    <p:extLst>
      <p:ext uri="{BB962C8B-B14F-4D97-AF65-F5344CB8AC3E}">
        <p14:creationId xmlns:p14="http://schemas.microsoft.com/office/powerpoint/2010/main" xmlns="" val="30010004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600" b="1" dirty="0">
                <a:latin typeface="Times New Roman" pitchFamily="18" charset="0"/>
                <a:cs typeface="Times New Roman" pitchFamily="18" charset="0"/>
              </a:rPr>
              <a:t>Classes are an important mechanism for classifying objects</a:t>
            </a:r>
            <a:r>
              <a:rPr lang="en-US" sz="1600" dirty="0">
                <a:latin typeface="Times New Roman" pitchFamily="18" charset="0"/>
                <a:cs typeface="Times New Roman" pitchFamily="18" charset="0"/>
              </a:rPr>
              <a:t>. The chief role </a:t>
            </a:r>
            <a:r>
              <a:rPr lang="en-US" sz="1600" dirty="0" smtClean="0">
                <a:latin typeface="Times New Roman" pitchFamily="18" charset="0"/>
                <a:cs typeface="Times New Roman" pitchFamily="18" charset="0"/>
              </a:rPr>
              <a:t>of a </a:t>
            </a:r>
            <a:r>
              <a:rPr lang="en-US" sz="1600" dirty="0">
                <a:latin typeface="Times New Roman" pitchFamily="18" charset="0"/>
                <a:cs typeface="Times New Roman" pitchFamily="18" charset="0"/>
              </a:rPr>
              <a:t>class is to define the attributes, methods, and applicability of its instances.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class car, for example, defines the property color. Each individual car (formally, each instance of the class car) will have a value for this property, such as maroon, yellow, or white</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It is </a:t>
            </a:r>
            <a:r>
              <a:rPr lang="en-US" sz="1600" dirty="0" smtClean="0">
                <a:latin typeface="Times New Roman" pitchFamily="18" charset="0"/>
                <a:cs typeface="Times New Roman" pitchFamily="18" charset="0"/>
              </a:rPr>
              <a:t>natural </a:t>
            </a:r>
            <a:r>
              <a:rPr lang="en-US" sz="1600" dirty="0">
                <a:latin typeface="Times New Roman" pitchFamily="18" charset="0"/>
                <a:cs typeface="Times New Roman" pitchFamily="18" charset="0"/>
              </a:rPr>
              <a:t>to partition the world into objects that have properties (attributes)and methods (behaviors</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It is common and useful partitioning or classification, but we also routinely divide the world along a second dimension: We distinguish </a:t>
            </a:r>
            <a:r>
              <a:rPr lang="en-US" sz="1600" dirty="0" smtClean="0">
                <a:latin typeface="Times New Roman" pitchFamily="18" charset="0"/>
                <a:cs typeface="Times New Roman" pitchFamily="18" charset="0"/>
              </a:rPr>
              <a:t>classes </a:t>
            </a:r>
            <a:r>
              <a:rPr lang="en-US" sz="1600" dirty="0">
                <a:latin typeface="Times New Roman" pitchFamily="18" charset="0"/>
                <a:cs typeface="Times New Roman" pitchFamily="18" charset="0"/>
              </a:rPr>
              <a:t>from instances.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A class is a specification of structure, behavior, and the description of </a:t>
            </a:r>
            <a:r>
              <a:rPr lang="en-US" sz="1600" dirty="0" smtClean="0">
                <a:latin typeface="Times New Roman" pitchFamily="18" charset="0"/>
                <a:cs typeface="Times New Roman" pitchFamily="18" charset="0"/>
              </a:rPr>
              <a:t>an object</a:t>
            </a:r>
            <a:r>
              <a:rPr lang="en-US" sz="1600" dirty="0">
                <a:latin typeface="Times New Roman" pitchFamily="18" charset="0"/>
                <a:cs typeface="Times New Roman" pitchFamily="18" charset="0"/>
              </a:rPr>
              <a:t>. Classification is concerned more with identifying the class of an object </a:t>
            </a:r>
            <a:r>
              <a:rPr lang="en-US" sz="1600" dirty="0" smtClean="0">
                <a:latin typeface="Times New Roman" pitchFamily="18" charset="0"/>
                <a:cs typeface="Times New Roman" pitchFamily="18" charset="0"/>
              </a:rPr>
              <a:t>than The individual </a:t>
            </a:r>
            <a:r>
              <a:rPr lang="en-US" sz="1600" dirty="0">
                <a:latin typeface="Times New Roman" pitchFamily="18" charset="0"/>
                <a:cs typeface="Times New Roman" pitchFamily="18" charset="0"/>
              </a:rPr>
              <a:t>objects within a system.</a:t>
            </a:r>
          </a:p>
        </p:txBody>
      </p:sp>
    </p:spTree>
    <p:extLst>
      <p:ext uri="{BB962C8B-B14F-4D97-AF65-F5344CB8AC3E}">
        <p14:creationId xmlns:p14="http://schemas.microsoft.com/office/powerpoint/2010/main" xmlns="" val="1269024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dirty="0">
                <a:latin typeface="Times New Roman" pitchFamily="18" charset="0"/>
                <a:cs typeface="Times New Roman" pitchFamily="18" charset="0"/>
              </a:rPr>
              <a:t>The problem of classification may be regarded as one of discriminating things, not between the individual objects but between classes, via the search for features or invariant attributes or behaviors among members of a class.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Classification </a:t>
            </a:r>
            <a:r>
              <a:rPr lang="en-US" sz="1800" dirty="0">
                <a:latin typeface="Times New Roman" pitchFamily="18" charset="0"/>
                <a:cs typeface="Times New Roman" pitchFamily="18" charset="0"/>
              </a:rPr>
              <a:t>can be defined as the categorization of input data (things) into identifiable classes via the extraction of significant features of attributes of the data from a background of irrelevant detail.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Another </a:t>
            </a:r>
            <a:r>
              <a:rPr lang="en-US" sz="1800" dirty="0">
                <a:latin typeface="Times New Roman" pitchFamily="18" charset="0"/>
                <a:cs typeface="Times New Roman" pitchFamily="18" charset="0"/>
              </a:rPr>
              <a:t>issue in relationships among classes is studied. </a:t>
            </a:r>
          </a:p>
        </p:txBody>
      </p:sp>
    </p:spTree>
    <p:extLst>
      <p:ext uri="{BB962C8B-B14F-4D97-AF65-F5344CB8AC3E}">
        <p14:creationId xmlns:p14="http://schemas.microsoft.com/office/powerpoint/2010/main" xmlns="" val="14284466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600" b="1" u="sng" dirty="0" smtClean="0">
                <a:latin typeface="Times New Roman" pitchFamily="18" charset="0"/>
                <a:cs typeface="Times New Roman" pitchFamily="18" charset="0"/>
              </a:rPr>
              <a:t>Approaches for Identifying Classes :</a:t>
            </a:r>
          </a:p>
          <a:p>
            <a:endParaRPr lang="en-US" sz="1600" b="1" u="sng" dirty="0" smtClean="0">
              <a:latin typeface="Times New Roman" pitchFamily="18" charset="0"/>
              <a:cs typeface="Times New Roman" pitchFamily="18" charset="0"/>
            </a:endParaRPr>
          </a:p>
          <a:p>
            <a:r>
              <a:rPr lang="en-US" sz="1600" dirty="0">
                <a:latin typeface="Times New Roman" pitchFamily="18" charset="0"/>
                <a:cs typeface="Times New Roman" pitchFamily="18" charset="0"/>
              </a:rPr>
              <a:t>we look at four alternative approaches for identifying classes</a:t>
            </a:r>
            <a:r>
              <a:rPr lang="en-US" sz="1600" dirty="0" smtClean="0">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a:p>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1. The Noun Phrase approach; </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dirty="0" smtClean="0">
                <a:latin typeface="Times New Roman" pitchFamily="18" charset="0"/>
                <a:cs typeface="Times New Roman" pitchFamily="18" charset="0"/>
              </a:rPr>
              <a:t>2</a:t>
            </a:r>
            <a:r>
              <a:rPr lang="en-US" sz="1600" dirty="0">
                <a:latin typeface="Times New Roman" pitchFamily="18" charset="0"/>
                <a:cs typeface="Times New Roman" pitchFamily="18" charset="0"/>
              </a:rPr>
              <a:t>. The Common Class Patterns approach; </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dirty="0" smtClean="0">
                <a:latin typeface="Times New Roman" pitchFamily="18" charset="0"/>
                <a:cs typeface="Times New Roman" pitchFamily="18" charset="0"/>
              </a:rPr>
              <a:t>3</a:t>
            </a:r>
            <a:r>
              <a:rPr lang="en-US" sz="1600" dirty="0">
                <a:latin typeface="Times New Roman" pitchFamily="18" charset="0"/>
                <a:cs typeface="Times New Roman" pitchFamily="18" charset="0"/>
              </a:rPr>
              <a:t>. The </a:t>
            </a:r>
            <a:r>
              <a:rPr lang="en-US" sz="1600" dirty="0" smtClean="0">
                <a:latin typeface="Times New Roman" pitchFamily="18" charset="0"/>
                <a:cs typeface="Times New Roman" pitchFamily="18" charset="0"/>
              </a:rPr>
              <a:t>Use case </a:t>
            </a:r>
            <a:r>
              <a:rPr lang="en-US" sz="1600" dirty="0">
                <a:latin typeface="Times New Roman" pitchFamily="18" charset="0"/>
                <a:cs typeface="Times New Roman" pitchFamily="18" charset="0"/>
              </a:rPr>
              <a:t>Driven, Sequence/Collaboration Modeling approach; </a:t>
            </a:r>
            <a:endParaRPr lang="en-US"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r>
              <a:rPr lang="en-US" sz="1600" dirty="0" smtClean="0">
                <a:latin typeface="Times New Roman" pitchFamily="18" charset="0"/>
                <a:cs typeface="Times New Roman" pitchFamily="18" charset="0"/>
              </a:rPr>
              <a:t>4</a:t>
            </a:r>
            <a:r>
              <a:rPr lang="en-US" sz="1600" dirty="0">
                <a:latin typeface="Times New Roman" pitchFamily="18" charset="0"/>
                <a:cs typeface="Times New Roman" pitchFamily="18" charset="0"/>
              </a:rPr>
              <a:t>. The Classes, Responsibilities, and Collaborators (CRC) approach. </a:t>
            </a:r>
            <a:endParaRPr lang="en-US" sz="1600" b="1" u="sng" dirty="0" smtClean="0">
              <a:latin typeface="Times New Roman" pitchFamily="18" charset="0"/>
              <a:cs typeface="Times New Roman" pitchFamily="18" charset="0"/>
            </a:endParaRPr>
          </a:p>
          <a:p>
            <a:endParaRPr lang="en-US" sz="2400" b="1" u="sng" dirty="0">
              <a:latin typeface="Times New Roman" pitchFamily="18" charset="0"/>
              <a:cs typeface="Times New Roman" pitchFamily="18" charset="0"/>
            </a:endParaRPr>
          </a:p>
        </p:txBody>
      </p:sp>
    </p:spTree>
    <p:extLst>
      <p:ext uri="{BB962C8B-B14F-4D97-AF65-F5344CB8AC3E}">
        <p14:creationId xmlns:p14="http://schemas.microsoft.com/office/powerpoint/2010/main" xmlns="" val="19095159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dirty="0">
                <a:latin typeface="Times New Roman" pitchFamily="18" charset="0"/>
                <a:cs typeface="Times New Roman" pitchFamily="18" charset="0"/>
              </a:rPr>
              <a:t>The first two approaches have been included to increase your understanding of the subject; the unified approach uses the use-case driven approach for identifying classes and understanding the behavior of objects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However, you always can combine these approaches to identify classes for a given problem. Another approach that can be used for identifying classes is Classes, Responsibilities, and Collaborators (CRC) developed by Cunningham, Wilkerson, and Beck. Classes, responsibilities, and Collaborators, more technique than method, is used for identifying classes responsibilities and therefore their attributes and methods. </a:t>
            </a:r>
          </a:p>
        </p:txBody>
      </p:sp>
    </p:spTree>
    <p:extLst>
      <p:ext uri="{BB962C8B-B14F-4D97-AF65-F5344CB8AC3E}">
        <p14:creationId xmlns:p14="http://schemas.microsoft.com/office/powerpoint/2010/main" xmlns="" val="30569449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ctr">
              <a:buNone/>
            </a:pPr>
            <a:r>
              <a:rPr lang="en-US" sz="1800" u="sng" dirty="0" smtClean="0">
                <a:latin typeface="Times New Roman" pitchFamily="18" charset="0"/>
                <a:cs typeface="Times New Roman" pitchFamily="18" charset="0"/>
              </a:rPr>
              <a:t>Noun Phrase Approach:</a:t>
            </a:r>
          </a:p>
          <a:p>
            <a:pPr algn="just"/>
            <a:endParaRPr lang="en-US" sz="1800" u="sng" dirty="0" smtClean="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The noun phrase approach was proposed by Rebecca </a:t>
            </a:r>
            <a:r>
              <a:rPr lang="en-US" sz="1600" dirty="0" err="1">
                <a:latin typeface="Times New Roman" pitchFamily="18" charset="0"/>
                <a:cs typeface="Times New Roman" pitchFamily="18" charset="0"/>
              </a:rPr>
              <a:t>Wirfs</a:t>
            </a:r>
            <a:r>
              <a:rPr lang="en-US" sz="1600" dirty="0">
                <a:latin typeface="Times New Roman" pitchFamily="18" charset="0"/>
                <a:cs typeface="Times New Roman" pitchFamily="18" charset="0"/>
              </a:rPr>
              <a:t>-Brock, Brian Wilkerson, and Lauren Wiener .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In </a:t>
            </a:r>
            <a:r>
              <a:rPr lang="en-US" sz="1600" dirty="0">
                <a:latin typeface="Times New Roman" pitchFamily="18" charset="0"/>
                <a:cs typeface="Times New Roman" pitchFamily="18" charset="0"/>
              </a:rPr>
              <a:t>this method, you read through the requirements or use cases looking for noun phrases. Nouns in the textual description are considered to be classes and </a:t>
            </a:r>
            <a:r>
              <a:rPr lang="en-US" sz="1600" dirty="0" smtClean="0">
                <a:latin typeface="Times New Roman" pitchFamily="18" charset="0"/>
                <a:cs typeface="Times New Roman" pitchFamily="18" charset="0"/>
              </a:rPr>
              <a:t>verbs.</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To </a:t>
            </a:r>
            <a:r>
              <a:rPr lang="en-US" sz="1600" dirty="0">
                <a:latin typeface="Times New Roman" pitchFamily="18" charset="0"/>
                <a:cs typeface="Times New Roman" pitchFamily="18" charset="0"/>
              </a:rPr>
              <a:t>be methods of the classes All plurals are changed to singular, the nouns are listed, and the list divided into three </a:t>
            </a:r>
            <a:r>
              <a:rPr lang="en-US" sz="1600" dirty="0" smtClean="0">
                <a:latin typeface="Times New Roman" pitchFamily="18" charset="0"/>
                <a:cs typeface="Times New Roman" pitchFamily="18" charset="0"/>
              </a:rPr>
              <a:t>categories  relevant </a:t>
            </a:r>
            <a:r>
              <a:rPr lang="en-US" sz="1600" dirty="0">
                <a:latin typeface="Times New Roman" pitchFamily="18" charset="0"/>
                <a:cs typeface="Times New Roman" pitchFamily="18" charset="0"/>
              </a:rPr>
              <a:t>classes, fuzzy classes </a:t>
            </a:r>
            <a:r>
              <a:rPr lang="en-US" sz="1600" dirty="0" smtClean="0">
                <a:latin typeface="Times New Roman" pitchFamily="18" charset="0"/>
                <a:cs typeface="Times New Roman" pitchFamily="18" charset="0"/>
              </a:rPr>
              <a:t>and </a:t>
            </a:r>
            <a:r>
              <a:rPr lang="en-US" sz="1600" dirty="0">
                <a:latin typeface="Times New Roman" pitchFamily="18" charset="0"/>
                <a:cs typeface="Times New Roman" pitchFamily="18" charset="0"/>
              </a:rPr>
              <a:t>irrelevant classes. </a:t>
            </a:r>
            <a:endParaRPr lang="en-US" sz="1600" dirty="0" smtClean="0">
              <a:latin typeface="Times New Roman" pitchFamily="18" charset="0"/>
              <a:cs typeface="Times New Roman" pitchFamily="18" charset="0"/>
            </a:endParaRPr>
          </a:p>
          <a:p>
            <a:pPr algn="just"/>
            <a:endParaRPr lang="en-US" sz="1600" u="sng" dirty="0">
              <a:latin typeface="Times New Roman" pitchFamily="18" charset="0"/>
              <a:cs typeface="Times New Roman" pitchFamily="18" charset="0"/>
            </a:endParaRPr>
          </a:p>
          <a:p>
            <a:pPr algn="just"/>
            <a:r>
              <a:rPr lang="en-US" sz="1600" dirty="0"/>
              <a:t>It is safe to scrap the irrelevant classes, which either have no purpose or will be unnecessary. Candidate classes then are selected from the other two categories</a:t>
            </a:r>
            <a:r>
              <a:rPr lang="en-US" sz="1600" dirty="0" smtClean="0"/>
              <a:t>.</a:t>
            </a:r>
          </a:p>
          <a:p>
            <a:pPr algn="just"/>
            <a:endParaRPr lang="en-US" sz="1600" dirty="0"/>
          </a:p>
          <a:p>
            <a:pPr algn="just"/>
            <a:r>
              <a:rPr lang="en-US" sz="1600" dirty="0" smtClean="0"/>
              <a:t> </a:t>
            </a:r>
            <a:endParaRPr lang="en-US" sz="1600" u="sng" dirty="0">
              <a:latin typeface="Times New Roman" pitchFamily="18" charset="0"/>
              <a:cs typeface="Times New Roman" pitchFamily="18" charset="0"/>
            </a:endParaRPr>
          </a:p>
        </p:txBody>
      </p:sp>
    </p:spTree>
    <p:extLst>
      <p:ext uri="{BB962C8B-B14F-4D97-AF65-F5344CB8AC3E}">
        <p14:creationId xmlns:p14="http://schemas.microsoft.com/office/powerpoint/2010/main" xmlns="" val="34137194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700" dirty="0">
                <a:latin typeface="Times New Roman" pitchFamily="18" charset="0"/>
                <a:cs typeface="Times New Roman" pitchFamily="18" charset="0"/>
              </a:rPr>
              <a:t>Keep in mind that identifying classes and developing a UML class diagram just like other activities is an iterative process.</a:t>
            </a:r>
          </a:p>
          <a:p>
            <a:pPr algn="just"/>
            <a:endParaRPr lang="en-US" sz="1700" dirty="0">
              <a:latin typeface="Times New Roman" pitchFamily="18" charset="0"/>
              <a:cs typeface="Times New Roman" pitchFamily="18" charset="0"/>
            </a:endParaRPr>
          </a:p>
          <a:p>
            <a:pPr algn="just"/>
            <a:r>
              <a:rPr lang="en-US" sz="1700" dirty="0">
                <a:latin typeface="Times New Roman" pitchFamily="18" charset="0"/>
                <a:cs typeface="Times New Roman" pitchFamily="18" charset="0"/>
              </a:rPr>
              <a:t> Depending on whether such object modeling is for the analysis or design phase of development, some classes may need to be added or removed from the model and, remember, flexibility is a virtue. </a:t>
            </a:r>
          </a:p>
          <a:p>
            <a:pPr algn="just"/>
            <a:endParaRPr lang="en-US" sz="1700" dirty="0">
              <a:latin typeface="Times New Roman" pitchFamily="18" charset="0"/>
              <a:cs typeface="Times New Roman" pitchFamily="18" charset="0"/>
            </a:endParaRPr>
          </a:p>
          <a:p>
            <a:pPr algn="just"/>
            <a:r>
              <a:rPr lang="en-US" sz="1700" dirty="0">
                <a:latin typeface="Times New Roman" pitchFamily="18" charset="0"/>
                <a:cs typeface="Times New Roman" pitchFamily="18" charset="0"/>
              </a:rPr>
              <a:t>You must be able to formulate a statement of purpose for each candidate class; if not, simply eliminate it. </a:t>
            </a:r>
            <a:endParaRPr lang="en-US" sz="1700" u="sng" dirty="0">
              <a:latin typeface="Times New Roman" pitchFamily="18" charset="0"/>
              <a:cs typeface="Times New Roman" pitchFamily="18" charset="0"/>
            </a:endParaRP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0" y="4495800"/>
            <a:ext cx="5857875" cy="1647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417369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u="sng" dirty="0">
                <a:latin typeface="Times New Roman" pitchFamily="18" charset="0"/>
                <a:cs typeface="Times New Roman" pitchFamily="18" charset="0"/>
              </a:rPr>
              <a:t>i) Identifying Tentative Classes </a:t>
            </a:r>
            <a:endParaRPr lang="en-US" sz="1800" u="sng" dirty="0" smtClean="0">
              <a:latin typeface="Times New Roman" pitchFamily="18" charset="0"/>
              <a:cs typeface="Times New Roman" pitchFamily="18" charset="0"/>
            </a:endParaRPr>
          </a:p>
          <a:p>
            <a:endParaRPr lang="en-US" sz="1800" u="sng"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following are guidelines for selecting classes in an application: .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Look </a:t>
            </a:r>
            <a:r>
              <a:rPr lang="en-US" sz="1800" dirty="0">
                <a:latin typeface="Times New Roman" pitchFamily="18" charset="0"/>
                <a:cs typeface="Times New Roman" pitchFamily="18" charset="0"/>
              </a:rPr>
              <a:t>for nouns and noun phrases in the use cases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Some </a:t>
            </a:r>
            <a:r>
              <a:rPr lang="en-US" sz="1800" dirty="0">
                <a:latin typeface="Times New Roman" pitchFamily="18" charset="0"/>
                <a:cs typeface="Times New Roman" pitchFamily="18" charset="0"/>
              </a:rPr>
              <a:t>classes are implicit or taken from general knowledge.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All classes must make sense in the application domain; avoid computer implementation classes-defer them to the design stage</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Carefully </a:t>
            </a:r>
            <a:r>
              <a:rPr lang="en-US" sz="1800" dirty="0">
                <a:latin typeface="Times New Roman" pitchFamily="18" charset="0"/>
                <a:cs typeface="Times New Roman" pitchFamily="18" charset="0"/>
              </a:rPr>
              <a:t>choose and define class names.</a:t>
            </a:r>
          </a:p>
        </p:txBody>
      </p:sp>
    </p:spTree>
    <p:extLst>
      <p:ext uri="{BB962C8B-B14F-4D97-AF65-F5344CB8AC3E}">
        <p14:creationId xmlns:p14="http://schemas.microsoft.com/office/powerpoint/2010/main" xmlns="" val="36297441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1</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Fuzzy descriptions </a:t>
            </a:r>
            <a:r>
              <a:rPr lang="en-US" sz="1600" dirty="0">
                <a:latin typeface="Times New Roman" pitchFamily="18" charset="0"/>
                <a:cs typeface="Times New Roman" pitchFamily="18" charset="0"/>
              </a:rPr>
              <a:t>- such as "fast response time" or "very easy and very </a:t>
            </a:r>
            <a:r>
              <a:rPr lang="en-US" sz="1600" dirty="0" smtClean="0">
                <a:latin typeface="Times New Roman" pitchFamily="18" charset="0"/>
                <a:cs typeface="Times New Roman" pitchFamily="18" charset="0"/>
              </a:rPr>
              <a:t>secure updating </a:t>
            </a:r>
            <a:r>
              <a:rPr lang="en-US" sz="1600" dirty="0">
                <a:latin typeface="Times New Roman" pitchFamily="18" charset="0"/>
                <a:cs typeface="Times New Roman" pitchFamily="18" charset="0"/>
              </a:rPr>
              <a:t>mechanisms." A requirement such as fast response time is open to interpretation, which might lead to user dissatisfaction if the user's interpretation of a fast response is different from the systems analyst's interpretation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a:t>2. </a:t>
            </a:r>
            <a:r>
              <a:rPr lang="en-US" sz="1600" b="1" dirty="0">
                <a:latin typeface="Times New Roman" pitchFamily="18" charset="0"/>
                <a:cs typeface="Times New Roman" pitchFamily="18" charset="0"/>
              </a:rPr>
              <a:t>Incomplete requirements </a:t>
            </a:r>
            <a:r>
              <a:rPr lang="en-US" sz="1600" dirty="0">
                <a:latin typeface="Times New Roman" pitchFamily="18" charset="0"/>
                <a:cs typeface="Times New Roman" pitchFamily="18" charset="0"/>
              </a:rPr>
              <a:t>- mean that certain requirements necessary for </a:t>
            </a:r>
            <a:r>
              <a:rPr lang="en-US" sz="1600" dirty="0" smtClean="0">
                <a:latin typeface="Times New Roman" pitchFamily="18" charset="0"/>
                <a:cs typeface="Times New Roman" pitchFamily="18" charset="0"/>
              </a:rPr>
              <a:t>successful system </a:t>
            </a:r>
            <a:r>
              <a:rPr lang="en-US" sz="1600" dirty="0">
                <a:latin typeface="Times New Roman" pitchFamily="18" charset="0"/>
                <a:cs typeface="Times New Roman" pitchFamily="18" charset="0"/>
              </a:rPr>
              <a:t>development are not included for a variety of reasons.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These </a:t>
            </a:r>
            <a:r>
              <a:rPr lang="en-US" sz="1600" dirty="0">
                <a:latin typeface="Times New Roman" pitchFamily="18" charset="0"/>
                <a:cs typeface="Times New Roman" pitchFamily="18" charset="0"/>
              </a:rPr>
              <a:t>reasons could include the users' forgetting to identify them, high cost, politics within the business, or oversight by the system developer.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However</a:t>
            </a:r>
            <a:r>
              <a:rPr lang="en-US" sz="1600" dirty="0">
                <a:latin typeface="Times New Roman" pitchFamily="18" charset="0"/>
                <a:cs typeface="Times New Roman" pitchFamily="18" charset="0"/>
              </a:rPr>
              <a:t>, because of the iterative nature of </a:t>
            </a:r>
            <a:r>
              <a:rPr lang="en-US" sz="1600" dirty="0" err="1">
                <a:latin typeface="Times New Roman" pitchFamily="18" charset="0"/>
                <a:cs typeface="Times New Roman" pitchFamily="18" charset="0"/>
              </a:rPr>
              <a:t>objectoriented</a:t>
            </a:r>
            <a:r>
              <a:rPr lang="en-US" sz="1600" dirty="0">
                <a:latin typeface="Times New Roman" pitchFamily="18" charset="0"/>
                <a:cs typeface="Times New Roman" pitchFamily="18" charset="0"/>
              </a:rPr>
              <a:t> analysis and the unified approach most of the incomplete requirements can be identified in subsequent tries. </a:t>
            </a:r>
          </a:p>
        </p:txBody>
      </p:sp>
    </p:spTree>
    <p:extLst>
      <p:ext uri="{BB962C8B-B14F-4D97-AF65-F5344CB8AC3E}">
        <p14:creationId xmlns:p14="http://schemas.microsoft.com/office/powerpoint/2010/main" xmlns="" val="13323731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u="sng" dirty="0">
                <a:latin typeface="Times New Roman" pitchFamily="18" charset="0"/>
                <a:cs typeface="Times New Roman" pitchFamily="18" charset="0"/>
              </a:rPr>
              <a:t>ii) Selecting Classes from the Relevant and Fuzzy Categories </a:t>
            </a:r>
            <a:endParaRPr lang="en-US" sz="1800" u="sng"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following guidelines help in selecting candidate classes from the relevant and fuzzy categories of classes in the problem domain.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Redundant classes. Do not keep two classes that express the same information. </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if more </a:t>
            </a:r>
            <a:r>
              <a:rPr lang="en-US" sz="1800" dirty="0">
                <a:latin typeface="Times New Roman" pitchFamily="18" charset="0"/>
                <a:cs typeface="Times New Roman" pitchFamily="18" charset="0"/>
              </a:rPr>
              <a:t>than one word is being used to describe the same idea, select the one that is the most meaningful in the context of the system.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This </a:t>
            </a:r>
            <a:r>
              <a:rPr lang="en-US" sz="1800" dirty="0">
                <a:latin typeface="Times New Roman" pitchFamily="18" charset="0"/>
                <a:cs typeface="Times New Roman" pitchFamily="18" charset="0"/>
              </a:rPr>
              <a:t>is part of building a common vocabulary for the system as a whole </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Choose your vocabulary carefully; use the word that is being used by the user of the system. </a:t>
            </a:r>
          </a:p>
        </p:txBody>
      </p:sp>
    </p:spTree>
    <p:extLst>
      <p:ext uri="{BB962C8B-B14F-4D97-AF65-F5344CB8AC3E}">
        <p14:creationId xmlns:p14="http://schemas.microsoft.com/office/powerpoint/2010/main" xmlns="" val="18942125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u="sng" dirty="0">
                <a:latin typeface="Times New Roman" pitchFamily="18" charset="0"/>
                <a:cs typeface="Times New Roman" pitchFamily="18" charset="0"/>
              </a:rPr>
              <a:t>Adjectives classes</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Adjectives </a:t>
            </a:r>
            <a:r>
              <a:rPr lang="en-US" sz="1800" dirty="0">
                <a:latin typeface="Times New Roman" pitchFamily="18" charset="0"/>
                <a:cs typeface="Times New Roman" pitchFamily="18" charset="0"/>
              </a:rPr>
              <a:t>can be used in many ways</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An adjective </a:t>
            </a:r>
            <a:r>
              <a:rPr lang="en-US" sz="1800" dirty="0" smtClean="0">
                <a:latin typeface="Times New Roman" pitchFamily="18" charset="0"/>
                <a:cs typeface="Times New Roman" pitchFamily="18" charset="0"/>
              </a:rPr>
              <a:t>can suggest </a:t>
            </a:r>
            <a:r>
              <a:rPr lang="en-US" sz="1800" dirty="0">
                <a:latin typeface="Times New Roman" pitchFamily="18" charset="0"/>
                <a:cs typeface="Times New Roman" pitchFamily="18" charset="0"/>
              </a:rPr>
              <a:t>a different kind of object, different use of the same object, or it could be utterly irrelevant</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Does the object represented by the noun behave differently when the adjective is applied to it? If the use of the adjective signals that the behavior of the object is different, then make a new class" .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For </a:t>
            </a:r>
            <a:r>
              <a:rPr lang="en-US" sz="1800" dirty="0">
                <a:latin typeface="Times New Roman" pitchFamily="18" charset="0"/>
                <a:cs typeface="Times New Roman" pitchFamily="18" charset="0"/>
              </a:rPr>
              <a:t>example, Adult Members behave differently than Youth Members, so ,the two should be classified as different classes</a:t>
            </a:r>
          </a:p>
        </p:txBody>
      </p:sp>
    </p:spTree>
    <p:extLst>
      <p:ext uri="{BB962C8B-B14F-4D97-AF65-F5344CB8AC3E}">
        <p14:creationId xmlns:p14="http://schemas.microsoft.com/office/powerpoint/2010/main" xmlns="" val="12183498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u="sng" dirty="0" smtClean="0">
                <a:latin typeface="Times New Roman" pitchFamily="18" charset="0"/>
                <a:cs typeface="Times New Roman" pitchFamily="18" charset="0"/>
              </a:rPr>
              <a:t>Attribute </a:t>
            </a:r>
            <a:r>
              <a:rPr lang="en-US" sz="1800" u="sng" dirty="0">
                <a:latin typeface="Times New Roman" pitchFamily="18" charset="0"/>
                <a:cs typeface="Times New Roman" pitchFamily="18" charset="0"/>
              </a:rPr>
              <a:t>classes. </a:t>
            </a:r>
            <a:r>
              <a:rPr lang="en-US" sz="1800" dirty="0">
                <a:latin typeface="Times New Roman" pitchFamily="18" charset="0"/>
                <a:cs typeface="Times New Roman" pitchFamily="18" charset="0"/>
              </a:rPr>
              <a:t>Tentative objects that are used only as values should </a:t>
            </a:r>
            <a:r>
              <a:rPr lang="en-US" sz="1800" dirty="0" smtClean="0">
                <a:latin typeface="Times New Roman" pitchFamily="18" charset="0"/>
                <a:cs typeface="Times New Roman" pitchFamily="18" charset="0"/>
              </a:rPr>
              <a:t>be defined </a:t>
            </a:r>
            <a:r>
              <a:rPr lang="en-US" sz="1800" dirty="0">
                <a:latin typeface="Times New Roman" pitchFamily="18" charset="0"/>
                <a:cs typeface="Times New Roman" pitchFamily="18" charset="0"/>
              </a:rPr>
              <a:t>or restated as attributes and not as a class.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For </a:t>
            </a:r>
            <a:r>
              <a:rPr lang="en-US" sz="1800" dirty="0">
                <a:latin typeface="Times New Roman" pitchFamily="18" charset="0"/>
                <a:cs typeface="Times New Roman" pitchFamily="18" charset="0"/>
              </a:rPr>
              <a:t>example, Client Status and Demographic of Client are not classes but attributes of the Client class.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u="sng" dirty="0" smtClean="0">
                <a:latin typeface="Times New Roman" pitchFamily="18" charset="0"/>
                <a:cs typeface="Times New Roman" pitchFamily="18" charset="0"/>
              </a:rPr>
              <a:t>Irrelevant </a:t>
            </a:r>
            <a:r>
              <a:rPr lang="en-US" sz="1800" u="sng" dirty="0">
                <a:latin typeface="Times New Roman" pitchFamily="18" charset="0"/>
                <a:cs typeface="Times New Roman" pitchFamily="18" charset="0"/>
              </a:rPr>
              <a:t>classes. </a:t>
            </a:r>
            <a:r>
              <a:rPr lang="en-US" sz="1800" dirty="0">
                <a:latin typeface="Times New Roman" pitchFamily="18" charset="0"/>
                <a:cs typeface="Times New Roman" pitchFamily="18" charset="0"/>
              </a:rPr>
              <a:t>Each class must have a purpose and every class should </a:t>
            </a:r>
            <a:r>
              <a:rPr lang="en-US" sz="1800" dirty="0" smtClean="0">
                <a:latin typeface="Times New Roman" pitchFamily="18" charset="0"/>
                <a:cs typeface="Times New Roman" pitchFamily="18" charset="0"/>
              </a:rPr>
              <a:t>be clearly </a:t>
            </a:r>
            <a:r>
              <a:rPr lang="en-US" sz="1800" dirty="0">
                <a:latin typeface="Times New Roman" pitchFamily="18" charset="0"/>
                <a:cs typeface="Times New Roman" pitchFamily="18" charset="0"/>
              </a:rPr>
              <a:t>defined and necessary. You must formulate a statement of purpose for each candidate class. If you cannot come up with a statement of purpose, simply eliminate the candidate class</a:t>
            </a:r>
          </a:p>
        </p:txBody>
      </p:sp>
    </p:spTree>
    <p:extLst>
      <p:ext uri="{BB962C8B-B14F-4D97-AF65-F5344CB8AC3E}">
        <p14:creationId xmlns:p14="http://schemas.microsoft.com/office/powerpoint/2010/main" xmlns="" val="41667910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0" y="2690336"/>
            <a:ext cx="4572000" cy="1754326"/>
          </a:xfrm>
          <a:prstGeom prst="rect">
            <a:avLst/>
          </a:prstGeom>
        </p:spPr>
        <p:txBody>
          <a:bodyPr>
            <a:spAutoFit/>
          </a:bodyPr>
          <a:lstStyle/>
          <a:p>
            <a:endParaRPr lang="en-US" dirty="0" smtClean="0"/>
          </a:p>
          <a:p>
            <a:endParaRPr lang="en-US" dirty="0"/>
          </a:p>
          <a:p>
            <a:endParaRPr lang="en-US" dirty="0" smtClean="0"/>
          </a:p>
          <a:p>
            <a:endParaRPr lang="en-US" dirty="0"/>
          </a:p>
          <a:p>
            <a:endParaRPr lang="en-US" dirty="0" smtClean="0"/>
          </a:p>
          <a:p>
            <a:endParaRPr lang="en-US" dirty="0"/>
          </a:p>
        </p:txBody>
      </p:sp>
      <p:sp>
        <p:nvSpPr>
          <p:cNvPr id="8" name="Content Placeholder 7"/>
          <p:cNvSpPr>
            <a:spLocks noGrp="1"/>
          </p:cNvSpPr>
          <p:nvPr>
            <p:ph idx="1"/>
          </p:nvPr>
        </p:nvSpPr>
        <p:spPr/>
        <p:txBody>
          <a:bodyPr>
            <a:normAutofit/>
          </a:bodyPr>
          <a:lstStyle/>
          <a:p>
            <a:pPr marL="109728" indent="0">
              <a:buNone/>
            </a:pPr>
            <a:endParaRPr lang="en-US" sz="1800" dirty="0" smtClean="0">
              <a:latin typeface="Times New Roman" pitchFamily="18" charset="0"/>
              <a:cs typeface="Times New Roman" pitchFamily="18" charset="0"/>
            </a:endParaRPr>
          </a:p>
          <a:p>
            <a:pPr marL="109728" indent="0">
              <a:buNone/>
            </a:pPr>
            <a:endParaRPr lang="en-US" sz="1800" dirty="0">
              <a:latin typeface="Times New Roman" pitchFamily="18" charset="0"/>
              <a:cs typeface="Times New Roman" pitchFamily="18" charset="0"/>
            </a:endParaRPr>
          </a:p>
          <a:p>
            <a:pPr marL="109728" indent="0">
              <a:buNone/>
            </a:pPr>
            <a:endParaRPr lang="en-US" sz="1800" dirty="0" smtClean="0">
              <a:latin typeface="Times New Roman" pitchFamily="18" charset="0"/>
              <a:cs typeface="Times New Roman" pitchFamily="18" charset="0"/>
            </a:endParaRPr>
          </a:p>
          <a:p>
            <a:pPr marL="109728" indent="0">
              <a:buNone/>
            </a:pPr>
            <a:endParaRPr lang="en-US" sz="1800" dirty="0">
              <a:latin typeface="Times New Roman" pitchFamily="18" charset="0"/>
              <a:cs typeface="Times New Roman" pitchFamily="18" charset="0"/>
            </a:endParaRPr>
          </a:p>
          <a:p>
            <a:pPr marL="109728" indent="0">
              <a:buNone/>
            </a:pPr>
            <a:endParaRPr lang="en-US" sz="1800" dirty="0" smtClean="0">
              <a:latin typeface="Times New Roman" pitchFamily="18" charset="0"/>
              <a:cs typeface="Times New Roman" pitchFamily="18" charset="0"/>
            </a:endParaRPr>
          </a:p>
          <a:p>
            <a:pPr marL="109728" indent="0">
              <a:buNone/>
            </a:pPr>
            <a:endParaRPr lang="en-US" sz="1800" dirty="0">
              <a:latin typeface="Times New Roman" pitchFamily="18" charset="0"/>
              <a:cs typeface="Times New Roman" pitchFamily="18" charset="0"/>
            </a:endParaRPr>
          </a:p>
          <a:p>
            <a:pPr marL="109728" indent="0">
              <a:buNone/>
            </a:pPr>
            <a:endParaRPr lang="en-US" sz="1800" dirty="0" smtClean="0">
              <a:latin typeface="Times New Roman" pitchFamily="18" charset="0"/>
              <a:cs typeface="Times New Roman" pitchFamily="18" charset="0"/>
            </a:endParaRPr>
          </a:p>
          <a:p>
            <a:pPr marL="109728" indent="0">
              <a:buNone/>
            </a:pPr>
            <a:endParaRPr lang="en-US" sz="1800" dirty="0">
              <a:latin typeface="Times New Roman" pitchFamily="18" charset="0"/>
              <a:cs typeface="Times New Roman" pitchFamily="18" charset="0"/>
            </a:endParaRPr>
          </a:p>
          <a:p>
            <a:pPr marL="109728" indent="0">
              <a:buNone/>
            </a:pPr>
            <a:endParaRPr lang="en-US" sz="1800" dirty="0" smtClean="0">
              <a:latin typeface="Times New Roman" pitchFamily="18" charset="0"/>
              <a:cs typeface="Times New Roman" pitchFamily="18" charset="0"/>
            </a:endParaRPr>
          </a:p>
          <a:p>
            <a:pPr marL="109728" indent="0">
              <a:buNone/>
            </a:pPr>
            <a:endParaRPr lang="en-US" sz="1800" dirty="0">
              <a:latin typeface="Times New Roman" pitchFamily="18" charset="0"/>
              <a:cs typeface="Times New Roman" pitchFamily="18" charset="0"/>
            </a:endParaRPr>
          </a:p>
          <a:p>
            <a:pPr marL="109728" indent="0">
              <a:buNone/>
            </a:pPr>
            <a:endParaRPr lang="en-US" sz="1800" dirty="0" smtClean="0">
              <a:latin typeface="Times New Roman" pitchFamily="18" charset="0"/>
              <a:cs typeface="Times New Roman" pitchFamily="18" charset="0"/>
            </a:endParaRPr>
          </a:p>
          <a:p>
            <a:pPr marL="109728" indent="0">
              <a:buNone/>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process of eliminating the redundant classes and refining the remaining classes is not sequential. You can move back and forth among these steps as often as you like.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66505" y="2286000"/>
            <a:ext cx="4838700" cy="190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828986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600" u="sng" dirty="0">
                <a:latin typeface="Times New Roman" pitchFamily="18" charset="0"/>
                <a:cs typeface="Times New Roman" pitchFamily="18" charset="0"/>
              </a:rPr>
              <a:t>Reviewing the Classes Containing Adjectives </a:t>
            </a:r>
            <a:endParaRPr lang="en-US" sz="1600" u="sng" dirty="0" smtClean="0">
              <a:latin typeface="Times New Roman" pitchFamily="18" charset="0"/>
              <a:cs typeface="Times New Roman" pitchFamily="18" charset="0"/>
            </a:endParaRPr>
          </a:p>
          <a:p>
            <a:pPr algn="just"/>
            <a:endParaRPr lang="en-US" sz="1600" u="sng"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We </a:t>
            </a:r>
            <a:r>
              <a:rPr lang="en-US" sz="1600" dirty="0">
                <a:latin typeface="Times New Roman" pitchFamily="18" charset="0"/>
                <a:cs typeface="Times New Roman" pitchFamily="18" charset="0"/>
              </a:rPr>
              <a:t>again review the remaining list, now with an eye on classes with adjectives. The main question is this: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Does </a:t>
            </a:r>
            <a:r>
              <a:rPr lang="en-US" sz="1600" dirty="0">
                <a:latin typeface="Times New Roman" pitchFamily="18" charset="0"/>
                <a:cs typeface="Times New Roman" pitchFamily="18" charset="0"/>
              </a:rPr>
              <a:t>the object represented by the noun behave differently when the adjective is applied to it?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If </a:t>
            </a:r>
            <a:r>
              <a:rPr lang="en-US" sz="1600" dirty="0">
                <a:latin typeface="Times New Roman" pitchFamily="18" charset="0"/>
                <a:cs typeface="Times New Roman" pitchFamily="18" charset="0"/>
              </a:rPr>
              <a:t>an adjective suggests a different kind of class or the class represented by the noun behaves differently when the adjective is applied to it, then we need to make a new class.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However(it </a:t>
            </a:r>
            <a:r>
              <a:rPr lang="en-US" sz="1600" dirty="0">
                <a:latin typeface="Times New Roman" pitchFamily="18" charset="0"/>
                <a:cs typeface="Times New Roman" pitchFamily="18" charset="0"/>
              </a:rPr>
              <a:t>is a different use of the same object or the class is irrelevant, we must eliminate it) In this example, we have no classes containing adjectives that we can eliminate. </a:t>
            </a:r>
          </a:p>
        </p:txBody>
      </p:sp>
    </p:spTree>
    <p:extLst>
      <p:ext uri="{BB962C8B-B14F-4D97-AF65-F5344CB8AC3E}">
        <p14:creationId xmlns:p14="http://schemas.microsoft.com/office/powerpoint/2010/main" xmlns="" val="18799429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lgn="just"/>
            <a:r>
              <a:rPr lang="en-US" sz="2000" u="sng" dirty="0">
                <a:latin typeface="Times New Roman" pitchFamily="18" charset="0"/>
                <a:cs typeface="Times New Roman" pitchFamily="18" charset="0"/>
              </a:rPr>
              <a:t>Reviewing the Possible Attributes </a:t>
            </a:r>
            <a:r>
              <a:rPr lang="en-US" sz="2000" u="sng" dirty="0" smtClean="0">
                <a:latin typeface="Times New Roman" pitchFamily="18" charset="0"/>
                <a:cs typeface="Times New Roman" pitchFamily="18" charset="0"/>
              </a:rPr>
              <a:t>:</a:t>
            </a:r>
          </a:p>
          <a:p>
            <a:pPr algn="just"/>
            <a:endParaRPr lang="en-US" sz="2000" u="sng"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next review focuses on identifying the noun phrases that are attributes, not classes.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noun phrases used only as values should be restated as attributes</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This process also will help us identify the attributes of the classes in the system</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Amount : a value, not a class</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Account Balance: An attribute of the Account class.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Invalid </a:t>
            </a:r>
            <a:r>
              <a:rPr lang="en-US" sz="2000" dirty="0">
                <a:latin typeface="Times New Roman" pitchFamily="18" charset="0"/>
                <a:cs typeface="Times New Roman" pitchFamily="18" charset="0"/>
              </a:rPr>
              <a:t>PIN: It is only a value, not a class</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Password: An attribute, possibly of the </a:t>
            </a:r>
            <a:r>
              <a:rPr lang="en-US" sz="2000" dirty="0" err="1">
                <a:latin typeface="Times New Roman" pitchFamily="18" charset="0"/>
                <a:cs typeface="Times New Roman" pitchFamily="18" charset="0"/>
              </a:rPr>
              <a:t>BankClient</a:t>
            </a:r>
            <a:r>
              <a:rPr lang="en-US" sz="2000" dirty="0">
                <a:latin typeface="Times New Roman" pitchFamily="18" charset="0"/>
                <a:cs typeface="Times New Roman" pitchFamily="18" charset="0"/>
              </a:rPr>
              <a:t> class</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Transaction History: An attribute, possibly of the Transaction class.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PIN</a:t>
            </a:r>
            <a:r>
              <a:rPr lang="en-US" sz="2000" dirty="0">
                <a:latin typeface="Times New Roman" pitchFamily="18" charset="0"/>
                <a:cs typeface="Times New Roman" pitchFamily="18" charset="0"/>
              </a:rPr>
              <a:t>: An attribute, possibly of the </a:t>
            </a:r>
            <a:r>
              <a:rPr lang="en-US" sz="2000" dirty="0" err="1">
                <a:latin typeface="Times New Roman" pitchFamily="18" charset="0"/>
                <a:cs typeface="Times New Roman" pitchFamily="18" charset="0"/>
              </a:rPr>
              <a:t>BankClientclass</a:t>
            </a:r>
            <a:r>
              <a:rPr lang="en-US" sz="20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37090050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u="sng" dirty="0">
                <a:latin typeface="Times New Roman" pitchFamily="18" charset="0"/>
                <a:cs typeface="Times New Roman" pitchFamily="18" charset="0"/>
              </a:rPr>
              <a:t>Reviewing the Class Purpose </a:t>
            </a:r>
            <a:r>
              <a:rPr lang="en-US" sz="1800" u="sng" dirty="0" smtClean="0">
                <a:latin typeface="Times New Roman" pitchFamily="18" charset="0"/>
                <a:cs typeface="Times New Roman" pitchFamily="18" charset="0"/>
              </a:rPr>
              <a:t>:</a:t>
            </a:r>
          </a:p>
          <a:p>
            <a:endParaRPr lang="en-US" sz="1800" u="sng" dirty="0" smtClean="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Identifying the classes that playa role in achieving system goals and requirements is a major activity of object-oriented analysis) Each class must have a purpose.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Every </a:t>
            </a:r>
            <a:r>
              <a:rPr lang="en-US" sz="1600" dirty="0">
                <a:latin typeface="Times New Roman" pitchFamily="18" charset="0"/>
                <a:cs typeface="Times New Roman" pitchFamily="18" charset="0"/>
              </a:rPr>
              <a:t>class should be clearly defined and necessary in the context of achieving the system's goals</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If you cannot formulate a statement of purpose for a class, simply eliminate it.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classes that add no purpose to the system have been deleted from the list.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candidate classes are these: </a:t>
            </a:r>
            <a:endParaRPr lang="en-US" sz="1600" u="sng"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4847288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sz="1600" u="sng" dirty="0">
                <a:latin typeface="Times New Roman" pitchFamily="18" charset="0"/>
                <a:cs typeface="Times New Roman" pitchFamily="18" charset="0"/>
              </a:rPr>
              <a:t>ATM Machine class: </a:t>
            </a:r>
            <a:endParaRPr lang="en-US" sz="1600" u="sng" dirty="0" smtClean="0">
              <a:latin typeface="Times New Roman" pitchFamily="18" charset="0"/>
              <a:cs typeface="Times New Roman" pitchFamily="18" charset="0"/>
            </a:endParaRPr>
          </a:p>
          <a:p>
            <a:pPr algn="just"/>
            <a:endParaRPr lang="en-US" sz="1600" u="sng"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Provides </a:t>
            </a:r>
            <a:r>
              <a:rPr lang="en-US" sz="1600" dirty="0">
                <a:latin typeface="Times New Roman" pitchFamily="18" charset="0"/>
                <a:cs typeface="Times New Roman" pitchFamily="18" charset="0"/>
              </a:rPr>
              <a:t>an interface to the </a:t>
            </a:r>
            <a:r>
              <a:rPr lang="en-US" sz="1600" dirty="0" err="1">
                <a:latin typeface="Times New Roman" pitchFamily="18" charset="0"/>
                <a:cs typeface="Times New Roman" pitchFamily="18" charset="0"/>
              </a:rPr>
              <a:t>ViaNet</a:t>
            </a:r>
            <a:r>
              <a:rPr lang="en-US" sz="1600" dirty="0">
                <a:latin typeface="Times New Roman" pitchFamily="18" charset="0"/>
                <a:cs typeface="Times New Roman" pitchFamily="18" charset="0"/>
              </a:rPr>
              <a:t> bank.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err="1" smtClean="0">
                <a:latin typeface="Times New Roman" pitchFamily="18" charset="0"/>
                <a:cs typeface="Times New Roman" pitchFamily="18" charset="0"/>
              </a:rPr>
              <a:t>ATMCard</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class: Provides a client with a key to an account.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err="1" smtClean="0">
                <a:latin typeface="Times New Roman" pitchFamily="18" charset="0"/>
                <a:cs typeface="Times New Roman" pitchFamily="18" charset="0"/>
              </a:rPr>
              <a:t>BankClient</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class: A client is an individual that has a checking account and, possibly, a savings account.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Bank </a:t>
            </a:r>
            <a:r>
              <a:rPr lang="en-US" sz="1600" dirty="0">
                <a:latin typeface="Times New Roman" pitchFamily="18" charset="0"/>
                <a:cs typeface="Times New Roman" pitchFamily="18" charset="0"/>
              </a:rPr>
              <a:t>class: Bank clients belong to the Bank. It is a repository of accounts and processes the accounts' transactions</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Account class: An Account class is a formal (or abstract) class, it defines the common behaviors that can be inherited by more specific classes such as </a:t>
            </a:r>
            <a:r>
              <a:rPr lang="en-US" sz="1600" dirty="0" err="1">
                <a:latin typeface="Times New Roman" pitchFamily="18" charset="0"/>
                <a:cs typeface="Times New Roman" pitchFamily="18" charset="0"/>
              </a:rPr>
              <a:t>CheckingAccount</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SavingsAccount</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CheckingAccount</a:t>
            </a:r>
            <a:r>
              <a:rPr lang="en-US" sz="1600" dirty="0">
                <a:latin typeface="Times New Roman" pitchFamily="18" charset="0"/>
                <a:cs typeface="Times New Roman" pitchFamily="18" charset="0"/>
              </a:rPr>
              <a:t> class: It models a client's checking account and provides more specialized withdrawal service. </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err="1" smtClean="0">
                <a:latin typeface="Times New Roman" pitchFamily="18" charset="0"/>
                <a:cs typeface="Times New Roman" pitchFamily="18" charset="0"/>
              </a:rPr>
              <a:t>savingsAccount</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class: It models a client's savings account. Transaction class: Keeps track of transaction, time, date, type, amount, and 'balance.</a:t>
            </a:r>
          </a:p>
        </p:txBody>
      </p:sp>
    </p:spTree>
    <p:extLst>
      <p:ext uri="{BB962C8B-B14F-4D97-AF65-F5344CB8AC3E}">
        <p14:creationId xmlns:p14="http://schemas.microsoft.com/office/powerpoint/2010/main" xmlns="" val="4220067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u="sng" dirty="0" smtClean="0">
                <a:latin typeface="Times New Roman" pitchFamily="18" charset="0"/>
                <a:cs typeface="Times New Roman" pitchFamily="18" charset="0"/>
              </a:rPr>
              <a:t>Common Class Pattern Approach :</a:t>
            </a:r>
          </a:p>
          <a:p>
            <a:endParaRPr lang="en-US" sz="2000" u="sng" dirty="0" smtClean="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second method for identifying classes is using common class patterns, which is based on a knowledge base of the common </a:t>
            </a:r>
            <a:r>
              <a:rPr lang="en-US" sz="2000" dirty="0" smtClean="0">
                <a:latin typeface="Times New Roman" pitchFamily="18" charset="0"/>
                <a:cs typeface="Times New Roman" pitchFamily="18" charset="0"/>
              </a:rPr>
              <a:t>classes.</a:t>
            </a:r>
          </a:p>
          <a:p>
            <a:pPr algn="just"/>
            <a:endParaRPr lang="en-US" sz="2000" dirty="0" smtClean="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They have compiled and listed the following patterns for finding </a:t>
            </a:r>
            <a:r>
              <a:rPr lang="en-US" sz="2000" dirty="0" smtClean="0">
                <a:latin typeface="Times New Roman" pitchFamily="18" charset="0"/>
                <a:cs typeface="Times New Roman" pitchFamily="18" charset="0"/>
              </a:rPr>
              <a:t>the candidate </a:t>
            </a:r>
            <a:r>
              <a:rPr lang="en-US" sz="2000" dirty="0">
                <a:latin typeface="Times New Roman" pitchFamily="18" charset="0"/>
                <a:cs typeface="Times New Roman" pitchFamily="18" charset="0"/>
              </a:rPr>
              <a:t>class and object : </a:t>
            </a:r>
            <a:endParaRPr lang="en-US" sz="2000" u="sng" dirty="0">
              <a:latin typeface="Times New Roman" pitchFamily="18" charset="0"/>
              <a:cs typeface="Times New Roman" pitchFamily="18" charset="0"/>
            </a:endParaRPr>
          </a:p>
        </p:txBody>
      </p:sp>
    </p:spTree>
    <p:extLst>
      <p:ext uri="{BB962C8B-B14F-4D97-AF65-F5344CB8AC3E}">
        <p14:creationId xmlns:p14="http://schemas.microsoft.com/office/powerpoint/2010/main" xmlns="" val="42507483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sz="1800" u="sng" dirty="0" err="1" smtClean="0">
                <a:latin typeface="Times New Roman" pitchFamily="18" charset="0"/>
                <a:cs typeface="Times New Roman" pitchFamily="18" charset="0"/>
              </a:rPr>
              <a:t>Name.Concept</a:t>
            </a:r>
            <a:r>
              <a:rPr lang="en-US" sz="1800" u="sng" dirty="0" smtClean="0">
                <a:latin typeface="Times New Roman" pitchFamily="18" charset="0"/>
                <a:cs typeface="Times New Roman" pitchFamily="18" charset="0"/>
              </a:rPr>
              <a:t> </a:t>
            </a:r>
            <a:r>
              <a:rPr lang="en-US" sz="1800" u="sng" dirty="0">
                <a:latin typeface="Times New Roman" pitchFamily="18" charset="0"/>
                <a:cs typeface="Times New Roman" pitchFamily="18" charset="0"/>
              </a:rPr>
              <a:t>class Context: </a:t>
            </a:r>
            <a:endParaRPr lang="en-US" sz="1800" u="sng" dirty="0" smtClean="0">
              <a:latin typeface="Times New Roman" pitchFamily="18" charset="0"/>
              <a:cs typeface="Times New Roman" pitchFamily="18" charset="0"/>
            </a:endParaRPr>
          </a:p>
          <a:p>
            <a:pPr algn="just"/>
            <a:endParaRPr lang="en-US" sz="1800" u="sng"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concept is a particular idea or understanding that we have of </a:t>
            </a:r>
            <a:r>
              <a:rPr lang="en-US" sz="1800" dirty="0" smtClean="0">
                <a:latin typeface="Times New Roman" pitchFamily="18" charset="0"/>
                <a:cs typeface="Times New Roman" pitchFamily="18" charset="0"/>
              </a:rPr>
              <a:t>our world</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concept class encompasses principles that are not tangible but used to organize or keep track of business activities or communications.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Marin </a:t>
            </a:r>
            <a:r>
              <a:rPr lang="en-US" sz="1800" dirty="0">
                <a:latin typeface="Times New Roman" pitchFamily="18" charset="0"/>
                <a:cs typeface="Times New Roman" pitchFamily="18" charset="0"/>
              </a:rPr>
              <a:t>and Odell describe concepts elegantly, ”Privately held ideas or notions are called conceptions.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When </a:t>
            </a:r>
            <a:r>
              <a:rPr lang="en-US" sz="1800" dirty="0">
                <a:latin typeface="Times New Roman" pitchFamily="18" charset="0"/>
                <a:cs typeface="Times New Roman" pitchFamily="18" charset="0"/>
              </a:rPr>
              <a:t>an understanding is shared by another, it becomes a concept.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To </a:t>
            </a:r>
            <a:r>
              <a:rPr lang="en-US" sz="1800" dirty="0">
                <a:latin typeface="Times New Roman" pitchFamily="18" charset="0"/>
                <a:cs typeface="Times New Roman" pitchFamily="18" charset="0"/>
              </a:rPr>
              <a:t>communicate with others, we must share our individually held conceptions </a:t>
            </a:r>
            <a:r>
              <a:rPr lang="en-US" sz="1800" dirty="0" err="1">
                <a:latin typeface="Times New Roman" pitchFamily="18" charset="0"/>
                <a:cs typeface="Times New Roman" pitchFamily="18" charset="0"/>
              </a:rPr>
              <a:t>andarrive</a:t>
            </a:r>
            <a:r>
              <a:rPr lang="en-US" sz="1800" dirty="0">
                <a:latin typeface="Times New Roman" pitchFamily="18" charset="0"/>
                <a:cs typeface="Times New Roman" pitchFamily="18" charset="0"/>
              </a:rPr>
              <a:t> at agreed concepts.” Furthermore, Martin and Odell explain that, without concepts, mental life would be total chaos since every item we encountered would be different. </a:t>
            </a:r>
            <a:r>
              <a:rPr lang="en-US" sz="1800" dirty="0" err="1">
                <a:latin typeface="Times New Roman" pitchFamily="18" charset="0"/>
                <a:cs typeface="Times New Roman" pitchFamily="18" charset="0"/>
              </a:rPr>
              <a:t>Example.Performance</a:t>
            </a:r>
            <a:r>
              <a:rPr lang="en-US" sz="1800" dirty="0">
                <a:latin typeface="Times New Roman" pitchFamily="18" charset="0"/>
                <a:cs typeface="Times New Roman" pitchFamily="18" charset="0"/>
              </a:rPr>
              <a:t> is an example of concept class object. </a:t>
            </a:r>
          </a:p>
        </p:txBody>
      </p:sp>
    </p:spTree>
    <p:extLst>
      <p:ext uri="{BB962C8B-B14F-4D97-AF65-F5344CB8AC3E}">
        <p14:creationId xmlns:p14="http://schemas.microsoft.com/office/powerpoint/2010/main" xmlns="" val="613694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endParaRPr lang="en-US" sz="1800" dirty="0" smtClean="0">
              <a:latin typeface="Times New Roman" pitchFamily="18" charset="0"/>
              <a:cs typeface="Times New Roman" pitchFamily="18" charset="0"/>
            </a:endParaRPr>
          </a:p>
          <a:p>
            <a:pPr algn="just"/>
            <a:r>
              <a:rPr lang="en-US" sz="1800" b="1" dirty="0" smtClean="0">
                <a:latin typeface="Times New Roman" pitchFamily="18" charset="0"/>
                <a:cs typeface="Times New Roman" pitchFamily="18" charset="0"/>
              </a:rPr>
              <a:t>3</a:t>
            </a:r>
            <a:r>
              <a:rPr lang="en-US" sz="1800" b="1" dirty="0">
                <a:latin typeface="Times New Roman" pitchFamily="18" charset="0"/>
                <a:cs typeface="Times New Roman" pitchFamily="18" charset="0"/>
              </a:rPr>
              <a:t>. Unnecessary features </a:t>
            </a:r>
            <a:r>
              <a:rPr lang="en-US" sz="1800" dirty="0">
                <a:latin typeface="Times New Roman" pitchFamily="18" charset="0"/>
                <a:cs typeface="Times New Roman" pitchFamily="18" charset="0"/>
              </a:rPr>
              <a:t>- When addressing features of the system, keep in mind </a:t>
            </a:r>
            <a:r>
              <a:rPr lang="en-US" sz="1800" dirty="0" smtClean="0">
                <a:latin typeface="Times New Roman" pitchFamily="18" charset="0"/>
                <a:cs typeface="Times New Roman" pitchFamily="18" charset="0"/>
              </a:rPr>
              <a:t>that every </a:t>
            </a:r>
            <a:r>
              <a:rPr lang="en-US" sz="1800" dirty="0">
                <a:latin typeface="Times New Roman" pitchFamily="18" charset="0"/>
                <a:cs typeface="Times New Roman" pitchFamily="18" charset="0"/>
              </a:rPr>
              <a:t>additional feature could affect the performance, complexity, stability, maintenance, and support costs of an application.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Features </a:t>
            </a:r>
            <a:r>
              <a:rPr lang="en-US" sz="1800" dirty="0">
                <a:latin typeface="Times New Roman" pitchFamily="18" charset="0"/>
                <a:cs typeface="Times New Roman" pitchFamily="18" charset="0"/>
              </a:rPr>
              <a:t>implemented by a small extension to the application code do not necessarily have a proportionally small effect on a user interface</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Analysis is a difficult activity. You must understand the problem in some application domain and then define a solution that can be implemented with software.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Experience </a:t>
            </a:r>
            <a:r>
              <a:rPr lang="en-US" sz="1800" dirty="0">
                <a:latin typeface="Times New Roman" pitchFamily="18" charset="0"/>
                <a:cs typeface="Times New Roman" pitchFamily="18" charset="0"/>
              </a:rPr>
              <a:t>often is the best teacher. If the first try reflects the errors of an incomplete understanding of the problems, refine the application and try another run. </a:t>
            </a:r>
          </a:p>
        </p:txBody>
      </p:sp>
    </p:spTree>
    <p:extLst>
      <p:ext uri="{BB962C8B-B14F-4D97-AF65-F5344CB8AC3E}">
        <p14:creationId xmlns:p14="http://schemas.microsoft.com/office/powerpoint/2010/main" xmlns="" val="34369368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u="sng" dirty="0" err="1">
                <a:latin typeface="Times New Roman" pitchFamily="18" charset="0"/>
                <a:cs typeface="Times New Roman" pitchFamily="18" charset="0"/>
              </a:rPr>
              <a:t>Name.Events</a:t>
            </a:r>
            <a:r>
              <a:rPr lang="en-US" sz="1800" u="sng" dirty="0">
                <a:latin typeface="Times New Roman" pitchFamily="18" charset="0"/>
                <a:cs typeface="Times New Roman" pitchFamily="18" charset="0"/>
              </a:rPr>
              <a:t> class Context: </a:t>
            </a:r>
            <a:endParaRPr lang="en-US" sz="1800" u="sng" dirty="0" smtClean="0">
              <a:latin typeface="Times New Roman" pitchFamily="18" charset="0"/>
              <a:cs typeface="Times New Roman" pitchFamily="18" charset="0"/>
            </a:endParaRPr>
          </a:p>
          <a:p>
            <a:pPr algn="just"/>
            <a:endParaRPr lang="en-US" sz="1800" u="sng"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Events </a:t>
            </a:r>
            <a:r>
              <a:rPr lang="en-US" sz="1800" dirty="0">
                <a:latin typeface="Times New Roman" pitchFamily="18" charset="0"/>
                <a:cs typeface="Times New Roman" pitchFamily="18" charset="0"/>
              </a:rPr>
              <a:t>classes </a:t>
            </a:r>
            <a:r>
              <a:rPr lang="en-US" sz="1800" dirty="0" smtClean="0">
                <a:latin typeface="Times New Roman" pitchFamily="18" charset="0"/>
                <a:cs typeface="Times New Roman" pitchFamily="18" charset="0"/>
              </a:rPr>
              <a:t>are points </a:t>
            </a:r>
            <a:r>
              <a:rPr lang="en-US" sz="1800" dirty="0">
                <a:latin typeface="Times New Roman" pitchFamily="18" charset="0"/>
                <a:cs typeface="Times New Roman" pitchFamily="18" charset="0"/>
              </a:rPr>
              <a:t>in time that must be recorded.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Things happen</a:t>
            </a:r>
            <a:r>
              <a:rPr lang="en-US" sz="1800" dirty="0">
                <a:latin typeface="Times New Roman" pitchFamily="18" charset="0"/>
                <a:cs typeface="Times New Roman" pitchFamily="18" charset="0"/>
              </a:rPr>
              <a:t>, usually to something else at a given date and time or as a step in an ordered sequence.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Associated </a:t>
            </a:r>
            <a:r>
              <a:rPr lang="en-US" sz="1800" dirty="0">
                <a:latin typeface="Times New Roman" pitchFamily="18" charset="0"/>
                <a:cs typeface="Times New Roman" pitchFamily="18" charset="0"/>
              </a:rPr>
              <a:t>with things remembered are attributes (after all, the things to remember are objects) such as who, what, when, where, how, or why. </a:t>
            </a:r>
            <a:r>
              <a:rPr lang="en-US" sz="1800" dirty="0" err="1">
                <a:latin typeface="Times New Roman" pitchFamily="18" charset="0"/>
                <a:cs typeface="Times New Roman" pitchFamily="18" charset="0"/>
              </a:rPr>
              <a:t>Example.Landing</a:t>
            </a:r>
            <a:r>
              <a:rPr lang="en-US" sz="1800" dirty="0">
                <a:latin typeface="Times New Roman" pitchFamily="18" charset="0"/>
                <a:cs typeface="Times New Roman" pitchFamily="18" charset="0"/>
              </a:rPr>
              <a:t>, interrupt, request, and order are possible events. </a:t>
            </a:r>
          </a:p>
        </p:txBody>
      </p:sp>
    </p:spTree>
    <p:extLst>
      <p:ext uri="{BB962C8B-B14F-4D97-AF65-F5344CB8AC3E}">
        <p14:creationId xmlns:p14="http://schemas.microsoft.com/office/powerpoint/2010/main" xmlns="" val="30024524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u="sng" dirty="0" smtClean="0">
                <a:latin typeface="Times New Roman" pitchFamily="18" charset="0"/>
                <a:cs typeface="Times New Roman" pitchFamily="18" charset="0"/>
              </a:rPr>
              <a:t> </a:t>
            </a:r>
            <a:r>
              <a:rPr lang="en-US" sz="1800" u="sng" dirty="0" err="1">
                <a:latin typeface="Times New Roman" pitchFamily="18" charset="0"/>
                <a:cs typeface="Times New Roman" pitchFamily="18" charset="0"/>
              </a:rPr>
              <a:t>Name.Organization</a:t>
            </a:r>
            <a:r>
              <a:rPr lang="en-US" sz="1800" u="sng" dirty="0">
                <a:latin typeface="Times New Roman" pitchFamily="18" charset="0"/>
                <a:cs typeface="Times New Roman" pitchFamily="18" charset="0"/>
              </a:rPr>
              <a:t> class Context: </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An </a:t>
            </a:r>
            <a:r>
              <a:rPr lang="en-US" sz="1800" dirty="0">
                <a:latin typeface="Times New Roman" pitchFamily="18" charset="0"/>
                <a:cs typeface="Times New Roman" pitchFamily="18" charset="0"/>
              </a:rPr>
              <a:t>organization class is </a:t>
            </a:r>
            <a:r>
              <a:rPr lang="en-US" sz="1800" dirty="0" smtClean="0">
                <a:latin typeface="Times New Roman" pitchFamily="18" charset="0"/>
                <a:cs typeface="Times New Roman" pitchFamily="18" charset="0"/>
              </a:rPr>
              <a:t>a collection </a:t>
            </a:r>
            <a:r>
              <a:rPr lang="en-US" sz="1800" dirty="0">
                <a:latin typeface="Times New Roman" pitchFamily="18" charset="0"/>
                <a:cs typeface="Times New Roman" pitchFamily="18" charset="0"/>
              </a:rPr>
              <a:t>of people, </a:t>
            </a:r>
            <a:r>
              <a:rPr lang="en-US" sz="1800" dirty="0" err="1">
                <a:latin typeface="Times New Roman" pitchFamily="18" charset="0"/>
                <a:cs typeface="Times New Roman" pitchFamily="18" charset="0"/>
              </a:rPr>
              <a:t>resources,facilities</a:t>
            </a:r>
            <a:r>
              <a:rPr lang="en-US" sz="1800" dirty="0">
                <a:latin typeface="Times New Roman" pitchFamily="18" charset="0"/>
                <a:cs typeface="Times New Roman" pitchFamily="18" charset="0"/>
              </a:rPr>
              <a:t>, or groups to which the users belong; their capabilities have a </a:t>
            </a:r>
            <a:r>
              <a:rPr lang="en-US" sz="1800" dirty="0" smtClean="0">
                <a:latin typeface="Times New Roman" pitchFamily="18" charset="0"/>
                <a:cs typeface="Times New Roman" pitchFamily="18" charset="0"/>
              </a:rPr>
              <a:t>defined mission</a:t>
            </a:r>
            <a:r>
              <a:rPr lang="en-US" sz="1800" dirty="0">
                <a:latin typeface="Times New Roman" pitchFamily="18" charset="0"/>
                <a:cs typeface="Times New Roman" pitchFamily="18" charset="0"/>
              </a:rPr>
              <a:t>, whose existence is largely independent of the individuals.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err="1" smtClean="0">
                <a:latin typeface="Times New Roman" pitchFamily="18" charset="0"/>
                <a:cs typeface="Times New Roman" pitchFamily="18" charset="0"/>
              </a:rPr>
              <a:t>Example.An</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accounting department might be considered a potential class.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u="sng" dirty="0" err="1" smtClean="0">
                <a:latin typeface="Times New Roman" pitchFamily="18" charset="0"/>
                <a:cs typeface="Times New Roman" pitchFamily="18" charset="0"/>
              </a:rPr>
              <a:t>Name.People</a:t>
            </a:r>
            <a:r>
              <a:rPr lang="en-US" sz="1800" u="sng" dirty="0" smtClean="0">
                <a:latin typeface="Times New Roman" pitchFamily="18" charset="0"/>
                <a:cs typeface="Times New Roman" pitchFamily="18" charset="0"/>
              </a:rPr>
              <a:t> </a:t>
            </a:r>
            <a:r>
              <a:rPr lang="en-US" sz="1800" u="sng" dirty="0">
                <a:latin typeface="Times New Roman" pitchFamily="18" charset="0"/>
                <a:cs typeface="Times New Roman" pitchFamily="18" charset="0"/>
              </a:rPr>
              <a:t>class </a:t>
            </a:r>
            <a:r>
              <a:rPr lang="en-US" sz="1800" dirty="0">
                <a:latin typeface="Times New Roman" pitchFamily="18" charset="0"/>
                <a:cs typeface="Times New Roman" pitchFamily="18" charset="0"/>
              </a:rPr>
              <a:t>(also known as person, roles, and roles played class) Context. The people class represents the different roles users play in </a:t>
            </a:r>
            <a:r>
              <a:rPr lang="en-US" sz="1800" dirty="0" smtClean="0">
                <a:latin typeface="Times New Roman" pitchFamily="18" charset="0"/>
                <a:cs typeface="Times New Roman" pitchFamily="18" charset="0"/>
              </a:rPr>
              <a:t>interacting with </a:t>
            </a:r>
            <a:r>
              <a:rPr lang="en-US" sz="1800" dirty="0">
                <a:latin typeface="Times New Roman" pitchFamily="18" charset="0"/>
                <a:cs typeface="Times New Roman" pitchFamily="18" charset="0"/>
              </a:rPr>
              <a:t>the </a:t>
            </a:r>
            <a:r>
              <a:rPr lang="en-US" sz="1800" dirty="0" smtClean="0">
                <a:latin typeface="Times New Roman" pitchFamily="18" charset="0"/>
                <a:cs typeface="Times New Roman" pitchFamily="18" charset="0"/>
              </a:rPr>
              <a:t>application.</a:t>
            </a:r>
          </a:p>
          <a:p>
            <a:pPr algn="just"/>
            <a:endParaRPr lang="en-US" sz="1800" dirty="0" smtClean="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Example. Employee, client, teacher, and manager are examples of people. </a:t>
            </a:r>
          </a:p>
        </p:txBody>
      </p:sp>
    </p:spTree>
    <p:extLst>
      <p:ext uri="{BB962C8B-B14F-4D97-AF65-F5344CB8AC3E}">
        <p14:creationId xmlns:p14="http://schemas.microsoft.com/office/powerpoint/2010/main" xmlns="" val="13611473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Name. Places </a:t>
            </a:r>
            <a:r>
              <a:rPr lang="en-US" sz="2000" dirty="0">
                <a:latin typeface="Times New Roman" pitchFamily="18" charset="0"/>
                <a:cs typeface="Times New Roman" pitchFamily="18" charset="0"/>
              </a:rPr>
              <a:t>class Context. Places are physical locations that the system must keep information about</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Example. Buildings, stores, sites, and offices are examples of places.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Name Tangible </a:t>
            </a:r>
            <a:r>
              <a:rPr lang="en-US" sz="2000" dirty="0">
                <a:latin typeface="Times New Roman" pitchFamily="18" charset="0"/>
                <a:cs typeface="Times New Roman" pitchFamily="18" charset="0"/>
              </a:rPr>
              <a:t>things and devices class Context.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class includes physical objects or groups of objects that are tangible and devices with which the </a:t>
            </a:r>
            <a:r>
              <a:rPr lang="en-US" sz="2000" dirty="0" smtClean="0">
                <a:latin typeface="Times New Roman" pitchFamily="18" charset="0"/>
                <a:cs typeface="Times New Roman" pitchFamily="18" charset="0"/>
              </a:rPr>
              <a:t>application </a:t>
            </a:r>
            <a:r>
              <a:rPr lang="en-US" sz="2000" dirty="0">
                <a:latin typeface="Times New Roman" pitchFamily="18" charset="0"/>
                <a:cs typeface="Times New Roman" pitchFamily="18" charset="0"/>
              </a:rPr>
              <a:t>interacts</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Example. Cars are an example of tangible things, and pressure sensors are an example of devices</a:t>
            </a:r>
            <a:r>
              <a:rPr lang="en-US" sz="2000" dirty="0"/>
              <a: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467708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400" u="sng" dirty="0" smtClean="0">
                <a:latin typeface="Times New Roman" pitchFamily="18" charset="0"/>
                <a:cs typeface="Times New Roman" pitchFamily="18" charset="0"/>
              </a:rPr>
              <a:t>Use-case Driven Approach:</a:t>
            </a:r>
          </a:p>
          <a:p>
            <a:endParaRPr lang="en-US" sz="2400" u="sng" dirty="0" smtClean="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The use cases are employed to model the scenarios in the system and specify what external actors interact with the scenarios.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scenarios are described in text or through a sequence of steps.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Use-case </a:t>
            </a:r>
            <a:r>
              <a:rPr lang="en-US" sz="1600" dirty="0">
                <a:latin typeface="Times New Roman" pitchFamily="18" charset="0"/>
                <a:cs typeface="Times New Roman" pitchFamily="18" charset="0"/>
              </a:rPr>
              <a:t>modeling is considered a problem-driven approach to object-oriented analysis, in that the designer first considers the problem at hand and not the relationship between objects, as in a data-driven approach. </a:t>
            </a:r>
            <a:endParaRPr lang="en-US" sz="1600" u="sng" dirty="0">
              <a:latin typeface="Times New Roman" pitchFamily="18" charset="0"/>
              <a:cs typeface="Times New Roman" pitchFamily="18" charset="0"/>
            </a:endParaRPr>
          </a:p>
        </p:txBody>
      </p:sp>
    </p:spTree>
    <p:extLst>
      <p:ext uri="{BB962C8B-B14F-4D97-AF65-F5344CB8AC3E}">
        <p14:creationId xmlns:p14="http://schemas.microsoft.com/office/powerpoint/2010/main" xmlns="" val="14176847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dirty="0">
                <a:latin typeface="Times New Roman" pitchFamily="18" charset="0"/>
                <a:cs typeface="Times New Roman" pitchFamily="18" charset="0"/>
              </a:rPr>
              <a:t>Modeling with use cases is a recommended aid in finding the objects of a system and is the technique used by the unified approach.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Once </a:t>
            </a:r>
            <a:r>
              <a:rPr lang="en-US" sz="1800" dirty="0">
                <a:latin typeface="Times New Roman" pitchFamily="18" charset="0"/>
                <a:cs typeface="Times New Roman" pitchFamily="18" charset="0"/>
              </a:rPr>
              <a:t>the system has been described in terms of its scenarios, the modeler can examine the textual description or steps of each scenario to determine what objects are needed for the scenario to occur.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However</a:t>
            </a:r>
            <a:r>
              <a:rPr lang="en-US" sz="1800" dirty="0">
                <a:latin typeface="Times New Roman" pitchFamily="18" charset="0"/>
                <a:cs typeface="Times New Roman" pitchFamily="18" charset="0"/>
              </a:rPr>
              <a:t>, this is not a magical process in which you start with use cases, develop a sequence diagram, and voila, classes appear before your eyes. </a:t>
            </a:r>
          </a:p>
        </p:txBody>
      </p:sp>
    </p:spTree>
    <p:extLst>
      <p:ext uri="{BB962C8B-B14F-4D97-AF65-F5344CB8AC3E}">
        <p14:creationId xmlns:p14="http://schemas.microsoft.com/office/powerpoint/2010/main" xmlns="" val="26262055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sz="1600" dirty="0">
                <a:latin typeface="Times New Roman" pitchFamily="18" charset="0"/>
                <a:cs typeface="Times New Roman" pitchFamily="18" charset="0"/>
              </a:rPr>
              <a:t>The process of creating sequence or collaboration diagrams is a systematic way to think about how a use case (scenario) can take place; and by doing so, it forces you to think about objects involved in your application.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When </a:t>
            </a:r>
            <a:r>
              <a:rPr lang="en-US" sz="1600" dirty="0">
                <a:latin typeface="Times New Roman" pitchFamily="18" charset="0"/>
                <a:cs typeface="Times New Roman" pitchFamily="18" charset="0"/>
              </a:rPr>
              <a:t>building a new system, designers model the scenarios of the way the system of business should work</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When redesigning an existing system, many modelers choose to first model the scenarios of the current system, and then </a:t>
            </a:r>
            <a:r>
              <a:rPr lang="en-US" sz="1600" dirty="0" smtClean="0">
                <a:latin typeface="Times New Roman" pitchFamily="18" charset="0"/>
                <a:cs typeface="Times New Roman" pitchFamily="18" charset="0"/>
              </a:rPr>
              <a:t>model </a:t>
            </a:r>
            <a:r>
              <a:rPr lang="en-US" sz="1600" dirty="0">
                <a:latin typeface="Times New Roman" pitchFamily="18" charset="0"/>
                <a:cs typeface="Times New Roman" pitchFamily="18" charset="0"/>
              </a:rPr>
              <a:t>the scenarios of the way the system should work</a:t>
            </a:r>
            <a:r>
              <a:rPr lang="en-US" sz="1600" dirty="0" smtClean="0">
                <a:latin typeface="Times New Roman" pitchFamily="18" charset="0"/>
                <a:cs typeface="Times New Roman" pitchFamily="18" charset="0"/>
              </a:rPr>
              <a:t>.</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i) </a:t>
            </a:r>
            <a:r>
              <a:rPr lang="en-US" sz="1600" u="sng" dirty="0" smtClean="0">
                <a:latin typeface="Times New Roman" pitchFamily="18" charset="0"/>
                <a:cs typeface="Times New Roman" pitchFamily="18" charset="0"/>
              </a:rPr>
              <a:t>Implementation Of Scenarios:</a:t>
            </a:r>
          </a:p>
          <a:p>
            <a:pPr algn="just"/>
            <a:endParaRPr lang="en-US" sz="1600" u="sng"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The</a:t>
            </a:r>
            <a:r>
              <a:rPr lang="en-US" sz="1600" u="sng"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UML specification recommends that at least one scenario be prepared for each significantly different use-case instance.</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Each scenario shows a different sequence of interaction between actors and the system, with all decisions definite. In essence, this process helps us to understand the behavior of the system's objects. </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8271151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dirty="0">
                <a:latin typeface="Times New Roman" pitchFamily="18" charset="0"/>
                <a:cs typeface="Times New Roman" pitchFamily="18" charset="0"/>
              </a:rPr>
              <a:t>When you have arrived at the lowest use-case level, you may create a child sequence diagram or accompanying collaboration diagram for the use case</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With the sequence and collaboration diagrams, you can model the implementation of the scenario</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When you have arrived at the lowest use-case level, you may create a </a:t>
            </a:r>
            <a:r>
              <a:rPr lang="en-US" sz="1800" dirty="0" smtClean="0">
                <a:latin typeface="Times New Roman" pitchFamily="18" charset="0"/>
                <a:cs typeface="Times New Roman" pitchFamily="18" charset="0"/>
              </a:rPr>
              <a:t>child sequence </a:t>
            </a:r>
            <a:r>
              <a:rPr lang="en-US" sz="1800" dirty="0">
                <a:latin typeface="Times New Roman" pitchFamily="18" charset="0"/>
                <a:cs typeface="Times New Roman" pitchFamily="18" charset="0"/>
              </a:rPr>
              <a:t>diagram or accompanying collaboration diagram for the use case.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With the sequence </a:t>
            </a:r>
            <a:r>
              <a:rPr lang="en-US" sz="1800" dirty="0">
                <a:latin typeface="Times New Roman" pitchFamily="18" charset="0"/>
                <a:cs typeface="Times New Roman" pitchFamily="18" charset="0"/>
              </a:rPr>
              <a:t>and collaboration diagrams, you can model the implementation of the scenario.</a:t>
            </a:r>
          </a:p>
        </p:txBody>
      </p:sp>
    </p:spTree>
    <p:extLst>
      <p:ext uri="{BB962C8B-B14F-4D97-AF65-F5344CB8AC3E}">
        <p14:creationId xmlns:p14="http://schemas.microsoft.com/office/powerpoint/2010/main" xmlns="" val="42416986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600" dirty="0">
                <a:latin typeface="Times New Roman" pitchFamily="18" charset="0"/>
                <a:cs typeface="Times New Roman" pitchFamily="18" charset="0"/>
              </a:rPr>
              <a:t>As explained in a sequence diagram, the objects involved are drawn on the diagram as a vertical dashed line, with the name of the objects at the top</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Horizontal lines corresponding to the events that occur between objects are drawn between the vertical object lines.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event lines are drawn in sequential order, from the top of the diagram to the bottom</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They do not necessarily correspond to the steps defined for a </a:t>
            </a:r>
            <a:r>
              <a:rPr lang="en-US" sz="1600" dirty="0" err="1">
                <a:latin typeface="Times New Roman" pitchFamily="18" charset="0"/>
                <a:cs typeface="Times New Roman" pitchFamily="18" charset="0"/>
              </a:rPr>
              <a:t>usecase</a:t>
            </a:r>
            <a:r>
              <a:rPr lang="en-US" sz="1600" dirty="0">
                <a:latin typeface="Times New Roman" pitchFamily="18" charset="0"/>
                <a:cs typeface="Times New Roman" pitchFamily="18" charset="0"/>
              </a:rPr>
              <a:t> scenario.</a:t>
            </a:r>
          </a:p>
        </p:txBody>
      </p:sp>
    </p:spTree>
    <p:extLst>
      <p:ext uri="{BB962C8B-B14F-4D97-AF65-F5344CB8AC3E}">
        <p14:creationId xmlns:p14="http://schemas.microsoft.com/office/powerpoint/2010/main" xmlns="" val="3998396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grpSp>
        <p:nvGrpSpPr>
          <p:cNvPr id="4" name="Group 7"/>
          <p:cNvGrpSpPr>
            <a:grpSpLocks/>
          </p:cNvGrpSpPr>
          <p:nvPr/>
        </p:nvGrpSpPr>
        <p:grpSpPr bwMode="auto">
          <a:xfrm>
            <a:off x="685800" y="1066800"/>
            <a:ext cx="8153400" cy="4481513"/>
            <a:chOff x="432" y="729"/>
            <a:chExt cx="5136" cy="2823"/>
          </a:xfrm>
        </p:grpSpPr>
        <p:grpSp>
          <p:nvGrpSpPr>
            <p:cNvPr id="5" name="Group 8"/>
            <p:cNvGrpSpPr>
              <a:grpSpLocks/>
            </p:cNvGrpSpPr>
            <p:nvPr/>
          </p:nvGrpSpPr>
          <p:grpSpPr bwMode="auto">
            <a:xfrm>
              <a:off x="432" y="729"/>
              <a:ext cx="5136" cy="2823"/>
              <a:chOff x="384" y="1200"/>
              <a:chExt cx="5136" cy="2823"/>
            </a:xfrm>
          </p:grpSpPr>
          <p:pic>
            <p:nvPicPr>
              <p:cNvPr id="8" name="Picture 9"/>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4" y="1200"/>
                <a:ext cx="2592" cy="2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 Box 10"/>
              <p:cNvSpPr txBox="1">
                <a:spLocks noChangeArrowheads="1"/>
              </p:cNvSpPr>
              <p:nvPr/>
            </p:nvSpPr>
            <p:spPr bwMode="auto">
              <a:xfrm>
                <a:off x="3696" y="1248"/>
                <a:ext cx="44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atin typeface="Myriad Roman" pitchFamily="34" charset="0"/>
                  </a:rPr>
                  <a:t>Actor</a:t>
                </a:r>
                <a:endParaRPr lang="en-US" sz="2400">
                  <a:latin typeface="Myriad Roman" pitchFamily="34" charset="0"/>
                </a:endParaRPr>
              </a:p>
            </p:txBody>
          </p:sp>
          <p:sp>
            <p:nvSpPr>
              <p:cNvPr id="10" name="Line 11"/>
              <p:cNvSpPr>
                <a:spLocks noChangeShapeType="1"/>
              </p:cNvSpPr>
              <p:nvPr/>
            </p:nvSpPr>
            <p:spPr bwMode="auto">
              <a:xfrm>
                <a:off x="816" y="1344"/>
                <a:ext cx="2832"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1" name="Text Box 12"/>
              <p:cNvSpPr txBox="1">
                <a:spLocks noChangeArrowheads="1"/>
              </p:cNvSpPr>
              <p:nvPr/>
            </p:nvSpPr>
            <p:spPr bwMode="auto">
              <a:xfrm>
                <a:off x="3792" y="1536"/>
                <a:ext cx="417"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atin typeface="Myriad Roman" pitchFamily="34" charset="0"/>
                  </a:rPr>
                  <a:t>Class</a:t>
                </a:r>
                <a:endParaRPr lang="en-US" sz="2400">
                  <a:latin typeface="Myriad Roman" pitchFamily="34" charset="0"/>
                </a:endParaRPr>
              </a:p>
            </p:txBody>
          </p:sp>
          <p:sp>
            <p:nvSpPr>
              <p:cNvPr id="12" name="Line 13"/>
              <p:cNvSpPr>
                <a:spLocks noChangeShapeType="1"/>
              </p:cNvSpPr>
              <p:nvPr/>
            </p:nvSpPr>
            <p:spPr bwMode="auto">
              <a:xfrm>
                <a:off x="2928" y="1680"/>
                <a:ext cx="768"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 name="Line 14"/>
              <p:cNvSpPr>
                <a:spLocks noChangeShapeType="1"/>
              </p:cNvSpPr>
              <p:nvPr/>
            </p:nvSpPr>
            <p:spPr bwMode="auto">
              <a:xfrm>
                <a:off x="1728" y="2112"/>
                <a:ext cx="1968"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4" name="Text Box 15"/>
              <p:cNvSpPr txBox="1">
                <a:spLocks noChangeArrowheads="1"/>
              </p:cNvSpPr>
              <p:nvPr/>
            </p:nvSpPr>
            <p:spPr bwMode="auto">
              <a:xfrm>
                <a:off x="3696" y="2016"/>
                <a:ext cx="172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atin typeface="Myriad Roman" pitchFamily="34" charset="0"/>
                  </a:rPr>
                  <a:t>Synchronous  message</a:t>
                </a:r>
                <a:endParaRPr lang="en-US" sz="2400">
                  <a:latin typeface="Myriad Roman" pitchFamily="34" charset="0"/>
                </a:endParaRPr>
              </a:p>
            </p:txBody>
          </p:sp>
          <p:sp>
            <p:nvSpPr>
              <p:cNvPr id="15" name="Line 16"/>
              <p:cNvSpPr>
                <a:spLocks noChangeShapeType="1"/>
              </p:cNvSpPr>
              <p:nvPr/>
            </p:nvSpPr>
            <p:spPr bwMode="auto">
              <a:xfrm>
                <a:off x="1968" y="2400"/>
                <a:ext cx="1728"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6" name="Text Box 17"/>
              <p:cNvSpPr txBox="1">
                <a:spLocks noChangeArrowheads="1"/>
              </p:cNvSpPr>
              <p:nvPr/>
            </p:nvSpPr>
            <p:spPr bwMode="auto">
              <a:xfrm>
                <a:off x="3744" y="2304"/>
                <a:ext cx="177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atin typeface="Myriad Roman" pitchFamily="34" charset="0"/>
                  </a:rPr>
                  <a:t>Asynchronous message</a:t>
                </a:r>
                <a:endParaRPr lang="en-US" sz="2400">
                  <a:latin typeface="Myriad Roman" pitchFamily="34" charset="0"/>
                </a:endParaRPr>
              </a:p>
            </p:txBody>
          </p:sp>
          <p:sp>
            <p:nvSpPr>
              <p:cNvPr id="17" name="Line 18"/>
              <p:cNvSpPr>
                <a:spLocks noChangeShapeType="1"/>
              </p:cNvSpPr>
              <p:nvPr/>
            </p:nvSpPr>
            <p:spPr bwMode="auto">
              <a:xfrm>
                <a:off x="2640" y="3312"/>
                <a:ext cx="1152"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8" name="Text Box 19"/>
              <p:cNvSpPr txBox="1">
                <a:spLocks noChangeArrowheads="1"/>
              </p:cNvSpPr>
              <p:nvPr/>
            </p:nvSpPr>
            <p:spPr bwMode="auto">
              <a:xfrm>
                <a:off x="3792" y="3216"/>
                <a:ext cx="12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atin typeface="Myriad Roman" pitchFamily="34" charset="0"/>
                  </a:rPr>
                  <a:t>Return message</a:t>
                </a:r>
                <a:endParaRPr lang="en-US" sz="2400">
                  <a:latin typeface="Myriad Roman" pitchFamily="34" charset="0"/>
                </a:endParaRPr>
              </a:p>
            </p:txBody>
          </p:sp>
          <p:sp>
            <p:nvSpPr>
              <p:cNvPr id="19" name="Line 20"/>
              <p:cNvSpPr>
                <a:spLocks noChangeShapeType="1"/>
              </p:cNvSpPr>
              <p:nvPr/>
            </p:nvSpPr>
            <p:spPr bwMode="auto">
              <a:xfrm>
                <a:off x="2784" y="2880"/>
                <a:ext cx="1008"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0" name="Text Box 21"/>
              <p:cNvSpPr txBox="1">
                <a:spLocks noChangeArrowheads="1"/>
              </p:cNvSpPr>
              <p:nvPr/>
            </p:nvSpPr>
            <p:spPr bwMode="auto">
              <a:xfrm>
                <a:off x="3792" y="2784"/>
                <a:ext cx="134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atin typeface="Myriad Roman" pitchFamily="34" charset="0"/>
                  </a:rPr>
                  <a:t>Focus of Control</a:t>
                </a:r>
                <a:endParaRPr lang="en-US" sz="2400">
                  <a:latin typeface="Myriad Roman" pitchFamily="34" charset="0"/>
                </a:endParaRPr>
              </a:p>
            </p:txBody>
          </p:sp>
          <p:sp>
            <p:nvSpPr>
              <p:cNvPr id="21" name="Line 22"/>
              <p:cNvSpPr>
                <a:spLocks noChangeShapeType="1"/>
              </p:cNvSpPr>
              <p:nvPr/>
            </p:nvSpPr>
            <p:spPr bwMode="auto">
              <a:xfrm>
                <a:off x="2640" y="3888"/>
                <a:ext cx="1152"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2" name="Text Box 23"/>
              <p:cNvSpPr txBox="1">
                <a:spLocks noChangeArrowheads="1"/>
              </p:cNvSpPr>
              <p:nvPr/>
            </p:nvSpPr>
            <p:spPr bwMode="auto">
              <a:xfrm>
                <a:off x="3792" y="3792"/>
                <a:ext cx="51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atin typeface="Myriad Roman" pitchFamily="34" charset="0"/>
                  </a:rPr>
                  <a:t>lifeline</a:t>
                </a:r>
                <a:endParaRPr lang="en-US" sz="2400">
                  <a:latin typeface="Myriad Roman" pitchFamily="34" charset="0"/>
                </a:endParaRPr>
              </a:p>
            </p:txBody>
          </p:sp>
          <p:sp>
            <p:nvSpPr>
              <p:cNvPr id="23" name="Line 24"/>
              <p:cNvSpPr>
                <a:spLocks noChangeShapeType="1"/>
              </p:cNvSpPr>
              <p:nvPr/>
            </p:nvSpPr>
            <p:spPr bwMode="auto">
              <a:xfrm>
                <a:off x="2736" y="3696"/>
                <a:ext cx="1104"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4" name="Line 25"/>
              <p:cNvSpPr>
                <a:spLocks noChangeShapeType="1"/>
              </p:cNvSpPr>
              <p:nvPr/>
            </p:nvSpPr>
            <p:spPr bwMode="auto">
              <a:xfrm>
                <a:off x="1632" y="2544"/>
                <a:ext cx="1104" cy="115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5" name="Text Box 26"/>
              <p:cNvSpPr txBox="1">
                <a:spLocks noChangeArrowheads="1"/>
              </p:cNvSpPr>
              <p:nvPr/>
            </p:nvSpPr>
            <p:spPr bwMode="auto">
              <a:xfrm>
                <a:off x="3792" y="3552"/>
                <a:ext cx="85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atin typeface="Myriad Roman" pitchFamily="34" charset="0"/>
                  </a:rPr>
                  <a:t>Termination</a:t>
                </a:r>
                <a:endParaRPr lang="en-US" sz="2400">
                  <a:latin typeface="Myriad Roman" pitchFamily="34" charset="0"/>
                </a:endParaRPr>
              </a:p>
            </p:txBody>
          </p:sp>
        </p:grpSp>
        <p:sp>
          <p:nvSpPr>
            <p:cNvPr id="6" name="Line 27"/>
            <p:cNvSpPr>
              <a:spLocks noChangeShapeType="1"/>
            </p:cNvSpPr>
            <p:nvPr/>
          </p:nvSpPr>
          <p:spPr bwMode="auto">
            <a:xfrm flipH="1" flipV="1">
              <a:off x="2208" y="2112"/>
              <a:ext cx="480" cy="72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7" name="Line 28"/>
            <p:cNvSpPr>
              <a:spLocks noChangeShapeType="1"/>
            </p:cNvSpPr>
            <p:nvPr/>
          </p:nvSpPr>
          <p:spPr bwMode="auto">
            <a:xfrm flipH="1" flipV="1">
              <a:off x="2640" y="2112"/>
              <a:ext cx="192" cy="2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Tree>
    <p:extLst>
      <p:ext uri="{BB962C8B-B14F-4D97-AF65-F5344CB8AC3E}">
        <p14:creationId xmlns:p14="http://schemas.microsoft.com/office/powerpoint/2010/main" xmlns="" val="40912999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r>
              <a:rPr lang="en-US" sz="1600" u="sng" dirty="0" smtClean="0">
                <a:latin typeface="Times New Roman" pitchFamily="18" charset="0"/>
                <a:cs typeface="Times New Roman" pitchFamily="18" charset="0"/>
              </a:rPr>
              <a:t>Classes, Responsibilities, and Collaborators :(</a:t>
            </a:r>
            <a:r>
              <a:rPr lang="en-US" sz="1600" u="sng" dirty="0" err="1" smtClean="0">
                <a:latin typeface="Times New Roman" pitchFamily="18" charset="0"/>
                <a:cs typeface="Times New Roman" pitchFamily="18" charset="0"/>
              </a:rPr>
              <a:t>Crc</a:t>
            </a:r>
            <a:r>
              <a:rPr lang="en-US" sz="1600" u="sng" dirty="0" smtClean="0">
                <a:latin typeface="Times New Roman" pitchFamily="18" charset="0"/>
                <a:cs typeface="Times New Roman" pitchFamily="18" charset="0"/>
              </a:rPr>
              <a:t>) Approach :</a:t>
            </a:r>
          </a:p>
          <a:p>
            <a:pPr algn="just"/>
            <a:endParaRPr lang="en-US" sz="1600" u="sng" dirty="0" smtClean="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Classes, responsibilities, and collaborators (CRC), developed by Cunningham, Wilkerson, and Beck, was first presented as a way of teaching the basic concepts of object-oriented development </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Classes, Responsibilities, and Collaborators is a technique used for identifying classes' responsibilities and therefore their attributes and methods. Furthermore, Classes, Responsibilities, and Collaborators can help us identify classes</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Classes, Responsibilities, and Collaborators is more a teaching technique than a method for identifying classes. </a:t>
            </a:r>
            <a:endParaRPr lang="en-US" sz="1600" u="sng" dirty="0">
              <a:latin typeface="Times New Roman" pitchFamily="18" charset="0"/>
              <a:cs typeface="Times New Roman" pitchFamily="18" charset="0"/>
            </a:endParaRPr>
          </a:p>
        </p:txBody>
      </p:sp>
    </p:spTree>
    <p:extLst>
      <p:ext uri="{BB962C8B-B14F-4D97-AF65-F5344CB8AC3E}">
        <p14:creationId xmlns:p14="http://schemas.microsoft.com/office/powerpoint/2010/main" xmlns="" val="299780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1800" b="1" dirty="0" smtClean="0">
              <a:latin typeface="Times New Roman" pitchFamily="18" charset="0"/>
              <a:cs typeface="Times New Roman" pitchFamily="18" charset="0"/>
            </a:endParaRPr>
          </a:p>
          <a:p>
            <a:pPr marL="109728" indent="0" algn="ctr">
              <a:buNone/>
            </a:pPr>
            <a:r>
              <a:rPr lang="en-US" sz="1800" b="1" u="sng" dirty="0" smtClean="0">
                <a:latin typeface="Times New Roman" pitchFamily="18" charset="0"/>
                <a:cs typeface="Times New Roman" pitchFamily="18" charset="0"/>
              </a:rPr>
              <a:t>BUSINESS OBJECT ANALY</a:t>
            </a:r>
            <a:r>
              <a:rPr lang="en-US" sz="1800" b="1" u="sng" dirty="0">
                <a:latin typeface="Times New Roman" pitchFamily="18" charset="0"/>
                <a:cs typeface="Times New Roman" pitchFamily="18" charset="0"/>
              </a:rPr>
              <a:t>SIS:</a:t>
            </a:r>
          </a:p>
          <a:p>
            <a:pPr algn="just"/>
            <a:endParaRPr lang="en-US" sz="1800" b="1" dirty="0" smtClean="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Business object analysis is a process of understanding the system's requirements and establishing the goals of an application</a:t>
            </a:r>
            <a:r>
              <a:rPr lang="en-US" sz="1800" dirty="0" smtClean="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main intent of this activity is to understand users' requirements.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outcome of the business object analysis is to identify classes that make up the business layer and the relationships that </a:t>
            </a:r>
            <a:r>
              <a:rPr lang="en-US" sz="1800" dirty="0" smtClean="0">
                <a:latin typeface="Times New Roman" pitchFamily="18" charset="0"/>
                <a:cs typeface="Times New Roman" pitchFamily="18" charset="0"/>
              </a:rPr>
              <a:t>play a </a:t>
            </a:r>
            <a:r>
              <a:rPr lang="en-US" sz="1800" dirty="0">
                <a:latin typeface="Times New Roman" pitchFamily="18" charset="0"/>
                <a:cs typeface="Times New Roman" pitchFamily="18" charset="0"/>
              </a:rPr>
              <a:t>role in achieving system goals. </a:t>
            </a:r>
            <a:endParaRPr lang="en-US" sz="1800" dirty="0" smtClean="0">
              <a:latin typeface="Times New Roman" pitchFamily="18" charset="0"/>
              <a:cs typeface="Times New Roman" pitchFamily="18" charset="0"/>
            </a:endParaRPr>
          </a:p>
          <a:p>
            <a:pPr marL="109728" indent="0">
              <a:buNone/>
            </a:pPr>
            <a:endParaRPr lang="en-US" sz="18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8308750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600" dirty="0">
                <a:latin typeface="Times New Roman" pitchFamily="18" charset="0"/>
                <a:cs typeface="Times New Roman" pitchFamily="18" charset="0"/>
              </a:rPr>
              <a:t>Classes, Responsibilities, and Collaborators cards are 4" X 6" index cards. All the information for an object is written on a card, which is cheap, portable, readily available, and familiar</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Figure shows </a:t>
            </a:r>
            <a:r>
              <a:rPr lang="en-US" sz="1600" dirty="0">
                <a:latin typeface="Times New Roman" pitchFamily="18" charset="0"/>
                <a:cs typeface="Times New Roman" pitchFamily="18" charset="0"/>
              </a:rPr>
              <a:t>an idealized card. The class name should appear in the upper left-hand corner, a bulleted list of responsibilities should appear under it in the left two thirds of the card, and the list of collaborators should appear in the right third</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Classes, Responsibilities, and Collaborators cards place the designer's focus on the motivation for collaboration by representing (potentially) many messages as phrases of English text.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0" y="4038600"/>
            <a:ext cx="4371975" cy="1924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471107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endParaRPr lang="en-US" dirty="0" smtClean="0"/>
          </a:p>
          <a:p>
            <a:pPr algn="just"/>
            <a:endParaRPr lang="en-US" sz="1700" dirty="0">
              <a:latin typeface="Times New Roman" pitchFamily="18" charset="0"/>
              <a:cs typeface="Times New Roman" pitchFamily="18" charset="0"/>
            </a:endParaRPr>
          </a:p>
          <a:p>
            <a:pPr algn="just"/>
            <a:endParaRPr lang="en-US" sz="1700" dirty="0" smtClean="0">
              <a:latin typeface="Times New Roman" pitchFamily="18" charset="0"/>
              <a:cs typeface="Times New Roman" pitchFamily="18" charset="0"/>
            </a:endParaRPr>
          </a:p>
          <a:p>
            <a:pPr algn="just"/>
            <a:r>
              <a:rPr lang="en-US" sz="1700" dirty="0" smtClean="0">
                <a:latin typeface="Times New Roman" pitchFamily="18" charset="0"/>
                <a:cs typeface="Times New Roman" pitchFamily="18" charset="0"/>
              </a:rPr>
              <a:t>Classes</a:t>
            </a:r>
            <a:r>
              <a:rPr lang="en-US" sz="1700" dirty="0">
                <a:latin typeface="Times New Roman" pitchFamily="18" charset="0"/>
                <a:cs typeface="Times New Roman" pitchFamily="18" charset="0"/>
              </a:rPr>
              <a:t>, Responsibilities, And Collaborators Process The Classes, Responsibilities, and Collaborators process consists of three </a:t>
            </a:r>
            <a:r>
              <a:rPr lang="en-US" sz="1700" dirty="0" smtClean="0">
                <a:latin typeface="Times New Roman" pitchFamily="18" charset="0"/>
                <a:cs typeface="Times New Roman" pitchFamily="18" charset="0"/>
              </a:rPr>
              <a:t>steps</a:t>
            </a:r>
          </a:p>
          <a:p>
            <a:pPr algn="just"/>
            <a:endParaRPr lang="en-US" sz="1700" dirty="0">
              <a:latin typeface="Times New Roman" pitchFamily="18" charset="0"/>
              <a:cs typeface="Times New Roman" pitchFamily="18" charset="0"/>
            </a:endParaRPr>
          </a:p>
          <a:p>
            <a:pPr algn="just"/>
            <a:r>
              <a:rPr lang="en-US" sz="1700" dirty="0" smtClean="0">
                <a:latin typeface="Times New Roman" pitchFamily="18" charset="0"/>
                <a:cs typeface="Times New Roman" pitchFamily="18" charset="0"/>
              </a:rPr>
              <a:t> 1</a:t>
            </a:r>
            <a:r>
              <a:rPr lang="en-US" sz="1700" dirty="0">
                <a:latin typeface="Times New Roman" pitchFamily="18" charset="0"/>
                <a:cs typeface="Times New Roman" pitchFamily="18" charset="0"/>
              </a:rPr>
              <a:t>. Identify classes' responsibilities (and identify classes). </a:t>
            </a:r>
            <a:endParaRPr lang="en-US" sz="1700" dirty="0" smtClean="0">
              <a:latin typeface="Times New Roman" pitchFamily="18" charset="0"/>
              <a:cs typeface="Times New Roman" pitchFamily="18" charset="0"/>
            </a:endParaRPr>
          </a:p>
          <a:p>
            <a:pPr algn="just"/>
            <a:endParaRPr lang="en-US" sz="1700" dirty="0">
              <a:latin typeface="Times New Roman" pitchFamily="18" charset="0"/>
              <a:cs typeface="Times New Roman" pitchFamily="18" charset="0"/>
            </a:endParaRPr>
          </a:p>
          <a:p>
            <a:pPr algn="just"/>
            <a:r>
              <a:rPr lang="en-US" sz="1700" dirty="0" smtClean="0">
                <a:latin typeface="Times New Roman" pitchFamily="18" charset="0"/>
                <a:cs typeface="Times New Roman" pitchFamily="18" charset="0"/>
              </a:rPr>
              <a:t>2</a:t>
            </a:r>
            <a:r>
              <a:rPr lang="en-US" sz="1700" dirty="0">
                <a:latin typeface="Times New Roman" pitchFamily="18" charset="0"/>
                <a:cs typeface="Times New Roman" pitchFamily="18" charset="0"/>
              </a:rPr>
              <a:t>. Assign responsibilities</a:t>
            </a:r>
            <a:r>
              <a:rPr lang="en-US" sz="1700" dirty="0" smtClean="0">
                <a:latin typeface="Times New Roman" pitchFamily="18" charset="0"/>
                <a:cs typeface="Times New Roman" pitchFamily="18" charset="0"/>
              </a:rPr>
              <a:t>.</a:t>
            </a:r>
          </a:p>
          <a:p>
            <a:pPr algn="just"/>
            <a:endParaRPr lang="en-US" sz="1700" dirty="0">
              <a:latin typeface="Times New Roman" pitchFamily="18" charset="0"/>
              <a:cs typeface="Times New Roman" pitchFamily="18" charset="0"/>
            </a:endParaRPr>
          </a:p>
          <a:p>
            <a:pPr algn="just"/>
            <a:r>
              <a:rPr lang="en-US" sz="1700" dirty="0" smtClean="0">
                <a:latin typeface="Times New Roman" pitchFamily="18" charset="0"/>
                <a:cs typeface="Times New Roman" pitchFamily="18" charset="0"/>
              </a:rPr>
              <a:t> </a:t>
            </a:r>
            <a:r>
              <a:rPr lang="en-US" sz="1700" dirty="0">
                <a:latin typeface="Times New Roman" pitchFamily="18" charset="0"/>
                <a:cs typeface="Times New Roman" pitchFamily="18" charset="0"/>
              </a:rPr>
              <a:t>3. Identify collaborators</a:t>
            </a:r>
          </a:p>
        </p:txBody>
      </p:sp>
    </p:spTree>
    <p:extLst>
      <p:ext uri="{BB962C8B-B14F-4D97-AF65-F5344CB8AC3E}">
        <p14:creationId xmlns:p14="http://schemas.microsoft.com/office/powerpoint/2010/main" xmlns="" val="3326937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600" dirty="0">
                <a:latin typeface="Times New Roman" pitchFamily="18" charset="0"/>
                <a:cs typeface="Times New Roman" pitchFamily="18" charset="0"/>
              </a:rPr>
              <a:t>Classes are identified and grouped by common attributes, which also provides candidates for super classes</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The class names then are written onto Classes, Responsibilities, and Collaborators cards. The card also notes sub- and super classes to show the class structure.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application's requirements then are examined for actions and information associated with each class to find the responsibilities of each class.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Next</a:t>
            </a:r>
            <a:r>
              <a:rPr lang="en-US" sz="1600" dirty="0">
                <a:latin typeface="Times New Roman" pitchFamily="18" charset="0"/>
                <a:cs typeface="Times New Roman" pitchFamily="18" charset="0"/>
              </a:rPr>
              <a:t>, the responsibilities are distributed; they should be as general as possible and placed as high as possible in the inheritance hierarchy</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The idea in locating collaborators is to identify how classes interact. Classes (cards) that have a close collaboration are grouped together physically. </a:t>
            </a:r>
          </a:p>
        </p:txBody>
      </p:sp>
    </p:spTree>
    <p:extLst>
      <p:ext uri="{BB962C8B-B14F-4D97-AF65-F5344CB8AC3E}">
        <p14:creationId xmlns:p14="http://schemas.microsoft.com/office/powerpoint/2010/main" xmlns="" val="29709329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graphicFrame>
        <p:nvGraphicFramePr>
          <p:cNvPr id="4" name="Object 3"/>
          <p:cNvGraphicFramePr>
            <a:graphicFrameLocks/>
          </p:cNvGraphicFramePr>
          <p:nvPr>
            <p:extLst>
              <p:ext uri="{D42A27DB-BD31-4B8C-83A1-F6EECF244321}">
                <p14:modId xmlns:p14="http://schemas.microsoft.com/office/powerpoint/2010/main" xmlns="" val="3753223931"/>
              </p:ext>
            </p:extLst>
          </p:nvPr>
        </p:nvGraphicFramePr>
        <p:xfrm>
          <a:off x="1219200" y="1981200"/>
          <a:ext cx="6629400" cy="3898900"/>
        </p:xfrm>
        <a:graphic>
          <a:graphicData uri="http://schemas.openxmlformats.org/presentationml/2006/ole">
            <p:oleObj spid="_x0000_s1033" name="Document" r:id="rId3" imgW="5618163" imgH="4356100" progId="Word.Document.8">
              <p:embed/>
            </p:oleObj>
          </a:graphicData>
        </a:graphic>
      </p:graphicFrame>
    </p:spTree>
    <p:extLst>
      <p:ext uri="{BB962C8B-B14F-4D97-AF65-F5344CB8AC3E}">
        <p14:creationId xmlns:p14="http://schemas.microsoft.com/office/powerpoint/2010/main" xmlns="" val="29958817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000" dirty="0">
                <a:latin typeface="Times New Roman" pitchFamily="18" charset="0"/>
                <a:cs typeface="Times New Roman" pitchFamily="18" charset="0"/>
              </a:rPr>
              <a:t>CRC starts with only one or two obvious cards. </a:t>
            </a:r>
          </a:p>
          <a:p>
            <a:pPr algn="just"/>
            <a:r>
              <a:rPr lang="en-US" sz="2000" dirty="0">
                <a:latin typeface="Times New Roman" pitchFamily="18" charset="0"/>
                <a:cs typeface="Times New Roman" pitchFamily="18" charset="0"/>
              </a:rPr>
              <a:t>If the situation calls for a responsibility not already covered by one of the objects: </a:t>
            </a:r>
          </a:p>
          <a:p>
            <a:pPr lvl="1" algn="just"/>
            <a:r>
              <a:rPr lang="en-US" sz="2000" dirty="0">
                <a:latin typeface="Times New Roman" pitchFamily="18" charset="0"/>
                <a:cs typeface="Times New Roman" pitchFamily="18" charset="0"/>
              </a:rPr>
              <a:t>Add, or</a:t>
            </a:r>
          </a:p>
          <a:p>
            <a:pPr lvl="1" algn="just"/>
            <a:r>
              <a:rPr lang="en-US" sz="2000" dirty="0">
                <a:latin typeface="Times New Roman" pitchFamily="18" charset="0"/>
                <a:cs typeface="Times New Roman" pitchFamily="18" charset="0"/>
              </a:rPr>
              <a:t>Create a new object to address that responsibility.</a:t>
            </a:r>
          </a:p>
          <a:p>
            <a:endParaRPr lang="en-US" dirty="0"/>
          </a:p>
        </p:txBody>
      </p:sp>
    </p:spTree>
    <p:extLst>
      <p:ext uri="{BB962C8B-B14F-4D97-AF65-F5344CB8AC3E}">
        <p14:creationId xmlns:p14="http://schemas.microsoft.com/office/powerpoint/2010/main" xmlns="" val="186119991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endParaRPr lang="en-US" sz="2000" b="1" dirty="0" smtClean="0">
              <a:latin typeface="Times New Roman" pitchFamily="18" charset="0"/>
            </a:endParaRPr>
          </a:p>
          <a:p>
            <a:pPr marL="109728" indent="0" algn="ctr">
              <a:buNone/>
            </a:pPr>
            <a:r>
              <a:rPr lang="en-US" sz="2000" b="1" dirty="0" smtClean="0">
                <a:latin typeface="Times New Roman" pitchFamily="18" charset="0"/>
              </a:rPr>
              <a:t>Guidelines </a:t>
            </a:r>
            <a:r>
              <a:rPr lang="en-US" sz="2000" b="1" dirty="0">
                <a:latin typeface="Times New Roman" pitchFamily="18" charset="0"/>
              </a:rPr>
              <a:t>for Naming </a:t>
            </a:r>
            <a:r>
              <a:rPr lang="en-US" sz="2000" b="1" dirty="0" smtClean="0">
                <a:latin typeface="Times New Roman" pitchFamily="18" charset="0"/>
              </a:rPr>
              <a:t>Classes</a:t>
            </a:r>
            <a:endParaRPr lang="en-US" sz="2000" b="1" dirty="0" smtClean="0"/>
          </a:p>
          <a:p>
            <a:pPr>
              <a:lnSpc>
                <a:spcPct val="150000"/>
              </a:lnSpc>
            </a:pPr>
            <a:r>
              <a:rPr lang="en-US" sz="1800" dirty="0">
                <a:latin typeface="Times New Roman" pitchFamily="18" charset="0"/>
                <a:cs typeface="Times New Roman" pitchFamily="18" charset="0"/>
              </a:rPr>
              <a:t>The class should describe a single object, so it should be the singular form of noun.</a:t>
            </a:r>
          </a:p>
          <a:p>
            <a:pPr>
              <a:lnSpc>
                <a:spcPct val="150000"/>
              </a:lnSpc>
            </a:pPr>
            <a:r>
              <a:rPr lang="en-US" sz="1800" dirty="0">
                <a:latin typeface="Times New Roman" pitchFamily="18" charset="0"/>
                <a:cs typeface="Times New Roman" pitchFamily="18" charset="0"/>
              </a:rPr>
              <a:t>Use names that the users  are  comfortable with. </a:t>
            </a:r>
          </a:p>
          <a:p>
            <a:pPr>
              <a:lnSpc>
                <a:spcPct val="150000"/>
              </a:lnSpc>
            </a:pPr>
            <a:r>
              <a:rPr lang="en-US" sz="1800" dirty="0">
                <a:latin typeface="Times New Roman" pitchFamily="18" charset="0"/>
                <a:cs typeface="Times New Roman" pitchFamily="18" charset="0"/>
              </a:rPr>
              <a:t>The name of a class should reflect its intrinsic nature</a:t>
            </a:r>
            <a:r>
              <a:rPr lang="en-US" sz="1800" dirty="0" smtClean="0">
                <a:latin typeface="Times New Roman" pitchFamily="18" charset="0"/>
                <a:cs typeface="Times New Roman" pitchFamily="18" charset="0"/>
              </a:rPr>
              <a:t>.</a:t>
            </a:r>
          </a:p>
          <a:p>
            <a:pPr>
              <a:lnSpc>
                <a:spcPct val="150000"/>
              </a:lnSpc>
            </a:pPr>
            <a:r>
              <a:rPr lang="en-US" sz="1800" dirty="0">
                <a:latin typeface="Times New Roman" pitchFamily="18" charset="0"/>
                <a:cs typeface="Times New Roman" pitchFamily="18" charset="0"/>
              </a:rPr>
              <a:t>By the convention, the class name must begin with an upper case letter.   </a:t>
            </a:r>
          </a:p>
          <a:p>
            <a:pPr>
              <a:lnSpc>
                <a:spcPct val="150000"/>
              </a:lnSpc>
            </a:pPr>
            <a:r>
              <a:rPr lang="en-US" sz="1800" dirty="0">
                <a:latin typeface="Times New Roman" pitchFamily="18" charset="0"/>
                <a:cs typeface="Times New Roman" pitchFamily="18" charset="0"/>
              </a:rPr>
              <a:t>For compound words, capitalize the first letter of each word - for example, </a:t>
            </a:r>
            <a:r>
              <a:rPr lang="en-US" sz="1800" dirty="0" err="1">
                <a:latin typeface="Times New Roman" pitchFamily="18" charset="0"/>
                <a:cs typeface="Times New Roman" pitchFamily="18" charset="0"/>
              </a:rPr>
              <a:t>LoanWindow</a:t>
            </a:r>
            <a:r>
              <a:rPr lang="en-US" sz="1800" dirty="0">
                <a:latin typeface="Times New Roman" pitchFamily="18" charset="0"/>
                <a:cs typeface="Times New Roman" pitchFamily="18" charset="0"/>
              </a:rPr>
              <a:t>.</a:t>
            </a:r>
          </a:p>
          <a:p>
            <a:endParaRPr lang="en-US" sz="1800" dirty="0" smtClean="0">
              <a:latin typeface="Times New Roman" pitchFamily="18" charset="0"/>
              <a:cs typeface="Times New Roman" pitchFamily="18" charset="0"/>
            </a:endParaRPr>
          </a:p>
          <a:p>
            <a:pPr marL="109728" indent="0">
              <a:buNone/>
            </a:pPr>
            <a:endParaRPr lang="en-US" sz="2400" b="1" dirty="0" smtClean="0">
              <a:latin typeface="Times New Roman" pitchFamily="18" charset="0"/>
            </a:endParaRPr>
          </a:p>
        </p:txBody>
      </p:sp>
    </p:spTree>
    <p:extLst>
      <p:ext uri="{BB962C8B-B14F-4D97-AF65-F5344CB8AC3E}">
        <p14:creationId xmlns:p14="http://schemas.microsoft.com/office/powerpoint/2010/main" xmlns="" val="246891608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endParaRPr lang="en-US" sz="2400" u="sng" dirty="0" smtClean="0">
              <a:latin typeface="Times New Roman" pitchFamily="18" charset="0"/>
              <a:cs typeface="Times New Roman" pitchFamily="18" charset="0"/>
            </a:endParaRPr>
          </a:p>
          <a:p>
            <a:pPr marL="109728" indent="0" algn="ctr">
              <a:buNone/>
            </a:pPr>
            <a:r>
              <a:rPr lang="en-US" sz="2400" u="sng" dirty="0" smtClean="0">
                <a:latin typeface="Times New Roman" pitchFamily="18" charset="0"/>
                <a:cs typeface="Times New Roman" pitchFamily="18" charset="0"/>
              </a:rPr>
              <a:t>Associations:</a:t>
            </a:r>
          </a:p>
          <a:p>
            <a:r>
              <a:rPr lang="en-US" sz="1800" dirty="0">
                <a:latin typeface="Times New Roman" pitchFamily="18" charset="0"/>
                <a:cs typeface="Times New Roman" pitchFamily="18" charset="0"/>
              </a:rPr>
              <a:t>A reference from one class to another is an association. </a:t>
            </a:r>
          </a:p>
          <a:p>
            <a:r>
              <a:rPr lang="en-US" sz="1800" dirty="0">
                <a:latin typeface="Times New Roman" pitchFamily="18" charset="0"/>
                <a:cs typeface="Times New Roman" pitchFamily="18" charset="0"/>
              </a:rPr>
              <a:t>Basically a dependency between two or more classes is an  association.</a:t>
            </a:r>
          </a:p>
          <a:p>
            <a:r>
              <a:rPr lang="en-US" sz="1800" dirty="0">
                <a:latin typeface="Times New Roman" pitchFamily="18" charset="0"/>
                <a:cs typeface="Times New Roman" pitchFamily="18" charset="0"/>
              </a:rPr>
              <a:t>For example, Jackie  </a:t>
            </a:r>
            <a:r>
              <a:rPr lang="en-US" sz="1800" dirty="0" smtClean="0">
                <a:latin typeface="Times New Roman" pitchFamily="18" charset="0"/>
                <a:cs typeface="Times New Roman" pitchFamily="18" charset="0"/>
              </a:rPr>
              <a:t> </a:t>
            </a:r>
            <a:r>
              <a:rPr lang="en-US" sz="1800" i="1" dirty="0">
                <a:latin typeface="Times New Roman" pitchFamily="18" charset="0"/>
                <a:cs typeface="Times New Roman" pitchFamily="18" charset="0"/>
              </a:rPr>
              <a:t>works for</a:t>
            </a:r>
            <a:r>
              <a:rPr lang="en-US" sz="1800" dirty="0">
                <a:latin typeface="Times New Roman" pitchFamily="18" charset="0"/>
                <a:cs typeface="Times New Roman" pitchFamily="18" charset="0"/>
              </a:rPr>
              <a:t> John</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Some associations are implicit or taken from general knowledge.</a:t>
            </a:r>
          </a:p>
          <a:p>
            <a:endParaRPr lang="en-US" sz="1800" dirty="0" smtClean="0">
              <a:latin typeface="Times New Roman" pitchFamily="18" charset="0"/>
              <a:cs typeface="Times New Roman" pitchFamily="18" charset="0"/>
            </a:endParaRPr>
          </a:p>
          <a:p>
            <a:pPr marL="109728" indent="0">
              <a:buNone/>
            </a:pPr>
            <a:endParaRPr lang="en-US" sz="2400" u="sng" dirty="0" smtClean="0">
              <a:latin typeface="Times New Roman" pitchFamily="18" charset="0"/>
              <a:cs typeface="Times New Roman" pitchFamily="18" charset="0"/>
            </a:endParaRPr>
          </a:p>
          <a:p>
            <a:pPr marL="109728" indent="0" algn="just">
              <a:buNone/>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3860486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b="1" dirty="0" smtClean="0">
                <a:latin typeface="Times New Roman" pitchFamily="18" charset="0"/>
                <a:cs typeface="Times New Roman" pitchFamily="18" charset="0"/>
              </a:rPr>
              <a:t>Guidelines </a:t>
            </a:r>
            <a:r>
              <a:rPr lang="en-US" sz="2000" b="1" dirty="0">
                <a:latin typeface="Times New Roman" pitchFamily="18" charset="0"/>
                <a:cs typeface="Times New Roman" pitchFamily="18" charset="0"/>
              </a:rPr>
              <a:t>For </a:t>
            </a:r>
            <a:r>
              <a:rPr lang="en-US" sz="2000" b="1" dirty="0" smtClean="0">
                <a:latin typeface="Times New Roman" pitchFamily="18" charset="0"/>
                <a:cs typeface="Times New Roman" pitchFamily="18" charset="0"/>
              </a:rPr>
              <a:t>Identifying Associations</a:t>
            </a:r>
          </a:p>
          <a:p>
            <a:pPr marL="109728" indent="0">
              <a:buNone/>
            </a:pPr>
            <a:endParaRPr lang="en-US" sz="2000" b="1" dirty="0" smtClean="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Association often appears as a </a:t>
            </a:r>
            <a:r>
              <a:rPr lang="en-US" sz="1600" dirty="0">
                <a:solidFill>
                  <a:srgbClr val="3366CC"/>
                </a:solidFill>
                <a:latin typeface="Times New Roman" pitchFamily="18" charset="0"/>
                <a:cs typeface="Times New Roman" pitchFamily="18" charset="0"/>
              </a:rPr>
              <a:t>verb</a:t>
            </a:r>
            <a:r>
              <a:rPr lang="en-US" sz="1600" dirty="0">
                <a:latin typeface="Times New Roman" pitchFamily="18" charset="0"/>
                <a:cs typeface="Times New Roman" pitchFamily="18" charset="0"/>
              </a:rPr>
              <a:t> in a problem statement and  represents  relationships between classes.  </a:t>
            </a:r>
          </a:p>
          <a:p>
            <a:pPr algn="just"/>
            <a:r>
              <a:rPr lang="en-US" sz="1600" dirty="0">
                <a:latin typeface="Times New Roman" pitchFamily="18" charset="0"/>
                <a:cs typeface="Times New Roman" pitchFamily="18" charset="0"/>
              </a:rPr>
              <a:t>For example a pilot </a:t>
            </a:r>
            <a:r>
              <a:rPr lang="en-US" sz="1600" i="1" dirty="0">
                <a:solidFill>
                  <a:srgbClr val="0066FF"/>
                </a:solidFill>
                <a:latin typeface="Times New Roman" pitchFamily="18" charset="0"/>
                <a:cs typeface="Times New Roman" pitchFamily="18" charset="0"/>
              </a:rPr>
              <a:t>can fly</a:t>
            </a:r>
            <a:r>
              <a:rPr lang="en-US" sz="1600" dirty="0">
                <a:latin typeface="Times New Roman" pitchFamily="18" charset="0"/>
                <a:cs typeface="Times New Roman" pitchFamily="18" charset="0"/>
              </a:rPr>
              <a:t> planes.</a:t>
            </a:r>
          </a:p>
          <a:p>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86939658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Association </a:t>
            </a:r>
            <a:r>
              <a:rPr lang="en-US" sz="1600" dirty="0">
                <a:latin typeface="Times New Roman" pitchFamily="18" charset="0"/>
                <a:cs typeface="Times New Roman" pitchFamily="18" charset="0"/>
              </a:rPr>
              <a:t>often corresponds  </a:t>
            </a:r>
            <a:r>
              <a:rPr lang="en-US" sz="1600" dirty="0" smtClean="0">
                <a:latin typeface="Times New Roman" pitchFamily="18" charset="0"/>
                <a:cs typeface="Times New Roman" pitchFamily="18" charset="0"/>
              </a:rPr>
              <a:t>to </a:t>
            </a:r>
            <a:r>
              <a:rPr lang="en-US" sz="1600" dirty="0">
                <a:latin typeface="Times New Roman" pitchFamily="18" charset="0"/>
                <a:cs typeface="Times New Roman" pitchFamily="18" charset="0"/>
              </a:rPr>
              <a:t>verb or prepositional phrases such as </a:t>
            </a:r>
            <a:r>
              <a:rPr lang="en-US" sz="1600" i="1" dirty="0">
                <a:latin typeface="Times New Roman" pitchFamily="18" charset="0"/>
                <a:cs typeface="Times New Roman" pitchFamily="18" charset="0"/>
              </a:rPr>
              <a:t>part of</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next to</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works for</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contained in</a:t>
            </a:r>
            <a:r>
              <a:rPr lang="en-US" sz="1600" dirty="0">
                <a:latin typeface="Times New Roman" pitchFamily="18" charset="0"/>
                <a:cs typeface="Times New Roman" pitchFamily="18" charset="0"/>
              </a:rPr>
              <a:t>, etc</a:t>
            </a:r>
            <a:r>
              <a:rPr lang="en-US" sz="1600" dirty="0" smtClean="0">
                <a:latin typeface="Times New Roman" pitchFamily="18" charset="0"/>
                <a:cs typeface="Times New Roman" pitchFamily="18" charset="0"/>
              </a:rPr>
              <a:t>.</a:t>
            </a:r>
          </a:p>
          <a:p>
            <a:pPr algn="just"/>
            <a:endParaRPr lang="en-US" sz="1600" b="1" dirty="0">
              <a:latin typeface="Times New Roman" pitchFamily="18" charset="0"/>
              <a:cs typeface="Times New Roman" pitchFamily="18" charset="0"/>
            </a:endParaRPr>
          </a:p>
          <a:p>
            <a:pPr marL="109728" indent="0" algn="ctr">
              <a:buNone/>
            </a:pPr>
            <a:r>
              <a:rPr lang="en-US" sz="1600" b="1" dirty="0">
                <a:latin typeface="Times New Roman" pitchFamily="18" charset="0"/>
                <a:cs typeface="Times New Roman" pitchFamily="18" charset="0"/>
              </a:rPr>
              <a:t>Common Association </a:t>
            </a:r>
            <a:r>
              <a:rPr lang="en-US" sz="1600" b="1" dirty="0" smtClean="0">
                <a:latin typeface="Times New Roman" pitchFamily="18" charset="0"/>
                <a:cs typeface="Times New Roman" pitchFamily="18" charset="0"/>
              </a:rPr>
              <a:t>Patterns:</a:t>
            </a:r>
          </a:p>
          <a:p>
            <a:r>
              <a:rPr lang="en-US" sz="1600" dirty="0">
                <a:latin typeface="Times New Roman" pitchFamily="18" charset="0"/>
                <a:cs typeface="Times New Roman" pitchFamily="18" charset="0"/>
              </a:rPr>
              <a:t>Common association patterns include:</a:t>
            </a:r>
          </a:p>
          <a:p>
            <a:r>
              <a:rPr lang="en-US" sz="1600" dirty="0">
                <a:latin typeface="Times New Roman" pitchFamily="18" charset="0"/>
                <a:cs typeface="Times New Roman" pitchFamily="18" charset="0"/>
              </a:rPr>
              <a:t>Location Association:  next To, part of, contained in, ingredient of etc. :</a:t>
            </a:r>
          </a:p>
          <a:p>
            <a:r>
              <a:rPr lang="en-US" sz="1600" dirty="0">
                <a:latin typeface="Times New Roman" pitchFamily="18" charset="0"/>
                <a:cs typeface="Times New Roman" pitchFamily="18" charset="0"/>
              </a:rPr>
              <a:t>For example cheddar cheese is an ingredient of the French soup.</a:t>
            </a:r>
          </a:p>
          <a:p>
            <a:endParaRPr lang="en-US" sz="1600" dirty="0" smtClean="0">
              <a:latin typeface="Times New Roman" pitchFamily="18" charset="0"/>
              <a:cs typeface="Times New Roman" pitchFamily="18" charset="0"/>
            </a:endParaRPr>
          </a:p>
          <a:p>
            <a:r>
              <a:rPr lang="en-US" sz="1600" dirty="0">
                <a:latin typeface="Times New Roman" pitchFamily="18" charset="0"/>
                <a:cs typeface="Times New Roman" pitchFamily="18" charset="0"/>
              </a:rPr>
              <a:t>Communication association—talk to, order to. </a:t>
            </a:r>
          </a:p>
          <a:p>
            <a:r>
              <a:rPr lang="en-US" sz="1600" dirty="0">
                <a:latin typeface="Times New Roman" pitchFamily="18" charset="0"/>
                <a:cs typeface="Times New Roman" pitchFamily="18" charset="0"/>
              </a:rPr>
              <a:t>For example, a customer places an order with an operator person.</a:t>
            </a:r>
          </a:p>
          <a:p>
            <a:endParaRPr lang="en-US" sz="1600" dirty="0">
              <a:latin typeface="Times New Roman" pitchFamily="18" charset="0"/>
              <a:cs typeface="Times New Roman" pitchFamily="18" charset="0"/>
            </a:endParaRPr>
          </a:p>
        </p:txBody>
      </p:sp>
      <p:graphicFrame>
        <p:nvGraphicFramePr>
          <p:cNvPr id="4" name="Object 3"/>
          <p:cNvGraphicFramePr>
            <a:graphicFrameLocks/>
          </p:cNvGraphicFramePr>
          <p:nvPr>
            <p:extLst>
              <p:ext uri="{D42A27DB-BD31-4B8C-83A1-F6EECF244321}">
                <p14:modId xmlns:p14="http://schemas.microsoft.com/office/powerpoint/2010/main" xmlns="" val="3569502286"/>
              </p:ext>
            </p:extLst>
          </p:nvPr>
        </p:nvGraphicFramePr>
        <p:xfrm>
          <a:off x="1600200" y="4876800"/>
          <a:ext cx="6581775" cy="1317625"/>
        </p:xfrm>
        <a:graphic>
          <a:graphicData uri="http://schemas.openxmlformats.org/presentationml/2006/ole">
            <p:oleObj spid="_x0000_s3081" name="VISIO" r:id="rId3" imgW="6581775" imgH="2319338" progId="">
              <p:embed/>
            </p:oleObj>
          </a:graphicData>
        </a:graphic>
      </p:graphicFrame>
    </p:spTree>
    <p:extLst>
      <p:ext uri="{BB962C8B-B14F-4D97-AF65-F5344CB8AC3E}">
        <p14:creationId xmlns:p14="http://schemas.microsoft.com/office/powerpoint/2010/main" xmlns="" val="13027623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400" b="1" dirty="0" smtClean="0">
                <a:latin typeface="Times New Roman" pitchFamily="18" charset="0"/>
                <a:cs typeface="Times New Roman" pitchFamily="18" charset="0"/>
              </a:rPr>
              <a:t>Eliminate Unnecessary Associations:</a:t>
            </a:r>
          </a:p>
          <a:p>
            <a:pPr algn="just"/>
            <a:r>
              <a:rPr lang="en-US" sz="2000" i="1" dirty="0">
                <a:solidFill>
                  <a:srgbClr val="0066FF"/>
                </a:solidFill>
                <a:latin typeface="Times New Roman" pitchFamily="18" charset="0"/>
                <a:cs typeface="Times New Roman" pitchFamily="18" charset="0"/>
              </a:rPr>
              <a:t>Implementation association</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Defer implementation-specific associations to the design phase.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i="1" dirty="0">
                <a:solidFill>
                  <a:srgbClr val="0066FF"/>
                </a:solidFill>
                <a:latin typeface="Times New Roman" pitchFamily="18" charset="0"/>
                <a:cs typeface="Times New Roman" pitchFamily="18" charset="0"/>
              </a:rPr>
              <a:t>Ternary associations</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Ternary</a:t>
            </a:r>
            <a:r>
              <a:rPr lang="en-US" sz="2000" dirty="0">
                <a:latin typeface="Times New Roman" pitchFamily="18" charset="0"/>
                <a:cs typeface="Times New Roman" pitchFamily="18" charset="0"/>
              </a:rPr>
              <a:t> or n-</a:t>
            </a:r>
            <a:r>
              <a:rPr lang="en-US" sz="2000" dirty="0" err="1">
                <a:latin typeface="Times New Roman" pitchFamily="18" charset="0"/>
                <a:cs typeface="Times New Roman" pitchFamily="18" charset="0"/>
              </a:rPr>
              <a:t>ary</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association</a:t>
            </a:r>
            <a:r>
              <a:rPr lang="en-US" sz="2000" dirty="0">
                <a:latin typeface="Times New Roman" pitchFamily="18" charset="0"/>
                <a:cs typeface="Times New Roman" pitchFamily="18" charset="0"/>
              </a:rPr>
              <a:t> is an association among  more than two classes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Directed actions (derived) associations can be defined in terms of other associations</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Since they are redundant you should avoid these types of association.</a:t>
            </a:r>
          </a:p>
          <a:p>
            <a:pPr algn="just"/>
            <a:endParaRPr lang="en-US" sz="2000" dirty="0" smtClean="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804834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endParaRPr lang="en-US" sz="1800" dirty="0" smtClean="0">
              <a:latin typeface="Times New Roman" pitchFamily="18" charset="0"/>
              <a:cs typeface="Times New Roman" pitchFamily="18" charset="0"/>
            </a:endParaRPr>
          </a:p>
          <a:p>
            <a:pPr marL="109728" indent="0" algn="ctr">
              <a:buNone/>
            </a:pPr>
            <a:r>
              <a:rPr lang="en-US" sz="1800" u="sng" dirty="0" err="1" smtClean="0">
                <a:latin typeface="Times New Roman" pitchFamily="18" charset="0"/>
                <a:cs typeface="Times New Roman" pitchFamily="18" charset="0"/>
              </a:rPr>
              <a:t>Usecase</a:t>
            </a:r>
            <a:r>
              <a:rPr lang="en-US" sz="1800" u="sng" dirty="0" smtClean="0">
                <a:latin typeface="Times New Roman" pitchFamily="18" charset="0"/>
                <a:cs typeface="Times New Roman" pitchFamily="18" charset="0"/>
              </a:rPr>
              <a:t> Driven Object Oriented Analysis: The Unified Approach</a:t>
            </a:r>
          </a:p>
          <a:p>
            <a:pPr algn="just"/>
            <a:endParaRPr lang="en-US" sz="1800" dirty="0" smtClean="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 object-oriented analysis (OOA) phase of the unified approach uses actors and use cases to describe the system from the users' perspective.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actors are external </a:t>
            </a:r>
            <a:r>
              <a:rPr lang="en-US" sz="1800" dirty="0">
                <a:latin typeface="Times New Roman" pitchFamily="18" charset="0"/>
                <a:cs typeface="Times New Roman" pitchFamily="18" charset="0"/>
              </a:rPr>
              <a:t>factors that interact with the </a:t>
            </a:r>
            <a:r>
              <a:rPr lang="en-US" sz="1800" dirty="0" smtClean="0">
                <a:latin typeface="Times New Roman" pitchFamily="18" charset="0"/>
                <a:cs typeface="Times New Roman" pitchFamily="18" charset="0"/>
              </a:rPr>
              <a:t>system ;</a:t>
            </a:r>
            <a:r>
              <a:rPr lang="en-US" sz="1800" dirty="0">
                <a:latin typeface="Times New Roman" pitchFamily="18" charset="0"/>
                <a:cs typeface="Times New Roman" pitchFamily="18" charset="0"/>
              </a:rPr>
              <a:t>use cases are scenarios that describe how actors use the system.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use cases identified here will be involved throughout the development process. </a:t>
            </a:r>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OOA process consists of the following steps : </a:t>
            </a:r>
            <a:endParaRPr lang="en-US" sz="1800" dirty="0" smtClean="0">
              <a:latin typeface="Times New Roman" pitchFamily="18" charset="0"/>
              <a:cs typeface="Times New Roman" pitchFamily="18" charset="0"/>
            </a:endParaRPr>
          </a:p>
          <a:p>
            <a:pPr marL="109728"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46631322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Grandparent </a:t>
            </a:r>
            <a:r>
              <a:rPr lang="en-US" sz="2000" dirty="0">
                <a:latin typeface="Times New Roman" pitchFamily="18" charset="0"/>
                <a:cs typeface="Times New Roman" pitchFamily="18" charset="0"/>
              </a:rPr>
              <a:t>of Ken can be defined in terms of the parent association.</a:t>
            </a:r>
          </a:p>
          <a:p>
            <a:endParaRPr lang="en-US" dirty="0"/>
          </a:p>
        </p:txBody>
      </p:sp>
      <p:graphicFrame>
        <p:nvGraphicFramePr>
          <p:cNvPr id="4" name="Object 3"/>
          <p:cNvGraphicFramePr>
            <a:graphicFrameLocks/>
          </p:cNvGraphicFramePr>
          <p:nvPr>
            <p:extLst>
              <p:ext uri="{D42A27DB-BD31-4B8C-83A1-F6EECF244321}">
                <p14:modId xmlns:p14="http://schemas.microsoft.com/office/powerpoint/2010/main" xmlns="" val="2133607267"/>
              </p:ext>
            </p:extLst>
          </p:nvPr>
        </p:nvGraphicFramePr>
        <p:xfrm>
          <a:off x="1371600" y="2743200"/>
          <a:ext cx="6642100" cy="2481262"/>
        </p:xfrm>
        <a:graphic>
          <a:graphicData uri="http://schemas.openxmlformats.org/presentationml/2006/ole">
            <p:oleObj spid="_x0000_s4105" name="VISIO" r:id="rId3" imgW="6642100" imgH="2481263" progId="">
              <p:embed/>
            </p:oleObj>
          </a:graphicData>
        </a:graphic>
      </p:graphicFrame>
    </p:spTree>
    <p:extLst>
      <p:ext uri="{BB962C8B-B14F-4D97-AF65-F5344CB8AC3E}">
        <p14:creationId xmlns:p14="http://schemas.microsoft.com/office/powerpoint/2010/main" xmlns="" val="17152806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38300" y="2209800"/>
            <a:ext cx="5867400" cy="2433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037326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sz="1800" dirty="0" smtClean="0">
              <a:latin typeface="Times New Roman" pitchFamily="18" charset="0"/>
              <a:cs typeface="Times New Roman" pitchFamily="18" charset="0"/>
            </a:endParaRPr>
          </a:p>
          <a:p>
            <a:pPr marL="109728" indent="0">
              <a:buNone/>
            </a:pPr>
            <a:r>
              <a:rPr lang="en-US" sz="1800" b="1" dirty="0" smtClean="0">
                <a:latin typeface="Times New Roman" pitchFamily="18" charset="0"/>
                <a:cs typeface="Times New Roman" pitchFamily="18" charset="0"/>
              </a:rPr>
              <a:t>Superclass-Subclass Relationships:</a:t>
            </a:r>
          </a:p>
          <a:p>
            <a:endParaRPr lang="en-US" sz="1800" b="1" dirty="0" smtClean="0">
              <a:latin typeface="Times New Roman" pitchFamily="18" charset="0"/>
              <a:cs typeface="Times New Roman" pitchFamily="18" charset="0"/>
            </a:endParaRPr>
          </a:p>
          <a:p>
            <a:r>
              <a:rPr lang="en-US" sz="1800" dirty="0">
                <a:latin typeface="Times New Roman" pitchFamily="18" charset="0"/>
                <a:cs typeface="Times New Roman" pitchFamily="18" charset="0"/>
              </a:rPr>
              <a:t>Recall that at the top of the class hierarchy is the most general class, and from it descend all other, more specialized classes. </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Sub-classes are more specialized versions of their super-classes.</a:t>
            </a:r>
          </a:p>
          <a:p>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33998624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endParaRPr lang="en-US" sz="1800" u="sng" dirty="0" smtClean="0">
              <a:latin typeface="Times New Roman" pitchFamily="18" charset="0"/>
              <a:cs typeface="Times New Roman" pitchFamily="18" charset="0"/>
            </a:endParaRPr>
          </a:p>
          <a:p>
            <a:pPr marL="109728" indent="0" algn="just">
              <a:buNone/>
            </a:pPr>
            <a:r>
              <a:rPr lang="en-US" sz="1800" u="sng" dirty="0" smtClean="0">
                <a:latin typeface="Times New Roman" pitchFamily="18" charset="0"/>
                <a:cs typeface="Times New Roman" pitchFamily="18" charset="0"/>
              </a:rPr>
              <a:t>Guidelines </a:t>
            </a:r>
            <a:r>
              <a:rPr lang="en-US" sz="1800" u="sng" dirty="0">
                <a:latin typeface="Times New Roman" pitchFamily="18" charset="0"/>
                <a:cs typeface="Times New Roman" pitchFamily="18" charset="0"/>
              </a:rPr>
              <a:t>For Identifying Super-sub Relationships: </a:t>
            </a:r>
            <a:r>
              <a:rPr lang="en-US" sz="1800" u="sng" dirty="0" smtClean="0">
                <a:latin typeface="Times New Roman" pitchFamily="18" charset="0"/>
                <a:cs typeface="Times New Roman" pitchFamily="18" charset="0"/>
              </a:rPr>
              <a:t>Top-down:</a:t>
            </a:r>
          </a:p>
          <a:p>
            <a:pPr marL="109728" indent="0" algn="just">
              <a:buNone/>
            </a:pPr>
            <a:endParaRPr lang="en-US" sz="1800" u="sng" dirty="0" smtClean="0">
              <a:latin typeface="Times New Roman" pitchFamily="18" charset="0"/>
              <a:cs typeface="Times New Roman" pitchFamily="18" charset="0"/>
            </a:endParaRPr>
          </a:p>
          <a:p>
            <a:r>
              <a:rPr lang="en-US" sz="1600" dirty="0">
                <a:latin typeface="Times New Roman" pitchFamily="18" charset="0"/>
                <a:cs typeface="Times New Roman" pitchFamily="18" charset="0"/>
              </a:rPr>
              <a:t>Look for noun phrases composed of various adjectives on class name.  </a:t>
            </a:r>
          </a:p>
          <a:p>
            <a:r>
              <a:rPr lang="en-US" sz="1600" dirty="0">
                <a:latin typeface="Times New Roman" pitchFamily="18" charset="0"/>
                <a:cs typeface="Times New Roman" pitchFamily="18" charset="0"/>
              </a:rPr>
              <a:t>Example, Military Aircraft and Civilian Aircraft.</a:t>
            </a:r>
          </a:p>
          <a:p>
            <a:r>
              <a:rPr lang="en-US" sz="1600" dirty="0">
                <a:latin typeface="Times New Roman" pitchFamily="18" charset="0"/>
                <a:cs typeface="Times New Roman" pitchFamily="18" charset="0"/>
              </a:rPr>
              <a:t>Only specialize when the </a:t>
            </a:r>
            <a:r>
              <a:rPr lang="en-US" sz="1600" dirty="0" smtClean="0">
                <a:latin typeface="Times New Roman" pitchFamily="18" charset="0"/>
                <a:cs typeface="Times New Roman" pitchFamily="18" charset="0"/>
              </a:rPr>
              <a:t>sub classes </a:t>
            </a:r>
            <a:r>
              <a:rPr lang="en-US" sz="1600" dirty="0">
                <a:latin typeface="Times New Roman" pitchFamily="18" charset="0"/>
                <a:cs typeface="Times New Roman" pitchFamily="18" charset="0"/>
              </a:rPr>
              <a:t>have significant </a:t>
            </a:r>
            <a:r>
              <a:rPr lang="en-US" sz="1600" dirty="0" smtClean="0">
                <a:latin typeface="Times New Roman" pitchFamily="18" charset="0"/>
                <a:cs typeface="Times New Roman" pitchFamily="18" charset="0"/>
              </a:rPr>
              <a:t>behavior</a:t>
            </a:r>
          </a:p>
          <a:p>
            <a:pPr marL="109728" indent="0">
              <a:buNone/>
            </a:pPr>
            <a:endParaRPr lang="en-US" sz="1600" u="sng" dirty="0" smtClean="0">
              <a:latin typeface="Times New Roman" pitchFamily="18" charset="0"/>
              <a:cs typeface="Times New Roman" pitchFamily="18" charset="0"/>
            </a:endParaRPr>
          </a:p>
          <a:p>
            <a:pPr marL="109728" indent="0">
              <a:buNone/>
            </a:pPr>
            <a:r>
              <a:rPr lang="en-US" sz="1800" u="sng" dirty="0" smtClean="0">
                <a:latin typeface="Times New Roman" pitchFamily="18" charset="0"/>
                <a:cs typeface="Times New Roman" pitchFamily="18" charset="0"/>
              </a:rPr>
              <a:t>Guidelines </a:t>
            </a:r>
            <a:r>
              <a:rPr lang="en-US" sz="1800" u="sng" dirty="0">
                <a:latin typeface="Times New Roman" pitchFamily="18" charset="0"/>
                <a:cs typeface="Times New Roman" pitchFamily="18" charset="0"/>
              </a:rPr>
              <a:t>For Identifying Super-sub Relationships: </a:t>
            </a:r>
            <a:r>
              <a:rPr lang="en-US" sz="1800" u="sng" dirty="0" smtClean="0">
                <a:latin typeface="Times New Roman" pitchFamily="18" charset="0"/>
                <a:cs typeface="Times New Roman" pitchFamily="18" charset="0"/>
              </a:rPr>
              <a:t>Bottom-up</a:t>
            </a:r>
          </a:p>
          <a:p>
            <a:pPr marL="109728" indent="0">
              <a:buNone/>
            </a:pPr>
            <a:endParaRPr lang="en-US" sz="1800" u="sng"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Look </a:t>
            </a:r>
            <a:r>
              <a:rPr lang="en-US" sz="1400" dirty="0">
                <a:latin typeface="Times New Roman" pitchFamily="18" charset="0"/>
                <a:cs typeface="Times New Roman" pitchFamily="18" charset="0"/>
              </a:rPr>
              <a:t>for classes with similar attributes or methods.  </a:t>
            </a:r>
          </a:p>
          <a:p>
            <a:r>
              <a:rPr lang="en-US" sz="1400" dirty="0">
                <a:latin typeface="Times New Roman" pitchFamily="18" charset="0"/>
                <a:cs typeface="Times New Roman" pitchFamily="18" charset="0"/>
              </a:rPr>
              <a:t>Group them by moving the common attributes and methods to super class. </a:t>
            </a:r>
          </a:p>
          <a:p>
            <a:r>
              <a:rPr lang="en-US" sz="1400" dirty="0">
                <a:latin typeface="Times New Roman" pitchFamily="18" charset="0"/>
                <a:cs typeface="Times New Roman" pitchFamily="18" charset="0"/>
              </a:rPr>
              <a:t>Do not force classes to fit a preconceived  generalization  structure.</a:t>
            </a:r>
          </a:p>
          <a:p>
            <a:pPr marL="109728" indent="0" algn="just">
              <a:buNone/>
            </a:pPr>
            <a:endParaRPr lang="en-US" u="sng" dirty="0">
              <a:latin typeface="Times New Roman" pitchFamily="18" charset="0"/>
              <a:cs typeface="Times New Roman" pitchFamily="18" charset="0"/>
            </a:endParaRPr>
          </a:p>
        </p:txBody>
      </p:sp>
    </p:spTree>
    <p:extLst>
      <p:ext uri="{BB962C8B-B14F-4D97-AF65-F5344CB8AC3E}">
        <p14:creationId xmlns:p14="http://schemas.microsoft.com/office/powerpoint/2010/main" xmlns="" val="22705633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b="1" u="sng" dirty="0">
                <a:latin typeface="Times New Roman" pitchFamily="18" charset="0"/>
                <a:cs typeface="Times New Roman" pitchFamily="18" charset="0"/>
              </a:rPr>
              <a:t>Guidelines For Identifying Super-sub Relationships: </a:t>
            </a:r>
            <a:r>
              <a:rPr lang="en-US" sz="1800" b="1" u="sng" dirty="0" smtClean="0">
                <a:latin typeface="Times New Roman" pitchFamily="18" charset="0"/>
                <a:cs typeface="Times New Roman" pitchFamily="18" charset="0"/>
              </a:rPr>
              <a:t>Reusability</a:t>
            </a:r>
          </a:p>
          <a:p>
            <a:pPr marL="109728" indent="0">
              <a:buNone/>
            </a:pPr>
            <a:endParaRPr lang="en-US" sz="1800" b="1" u="sng" dirty="0" smtClean="0">
              <a:latin typeface="Times New Roman" pitchFamily="18" charset="0"/>
              <a:cs typeface="Times New Roman" pitchFamily="18" charset="0"/>
            </a:endParaRPr>
          </a:p>
          <a:p>
            <a:pPr>
              <a:lnSpc>
                <a:spcPct val="150000"/>
              </a:lnSpc>
            </a:pPr>
            <a:r>
              <a:rPr lang="en-US" sz="1800" dirty="0">
                <a:latin typeface="Times New Roman" pitchFamily="18" charset="0"/>
                <a:cs typeface="Times New Roman" pitchFamily="18" charset="0"/>
              </a:rPr>
              <a:t>Move attributes and methods as high as possible in the hierarchy.  </a:t>
            </a:r>
          </a:p>
          <a:p>
            <a:pPr>
              <a:lnSpc>
                <a:spcPct val="150000"/>
              </a:lnSpc>
            </a:pPr>
            <a:r>
              <a:rPr lang="en-US" sz="1800" dirty="0">
                <a:latin typeface="Times New Roman" pitchFamily="18" charset="0"/>
                <a:cs typeface="Times New Roman" pitchFamily="18" charset="0"/>
              </a:rPr>
              <a:t>At the same time do not create very specialized classes at the top of hierarchy.</a:t>
            </a:r>
          </a:p>
          <a:p>
            <a:pPr>
              <a:lnSpc>
                <a:spcPct val="150000"/>
              </a:lnSpc>
            </a:pPr>
            <a:r>
              <a:rPr lang="en-US" sz="1800" dirty="0">
                <a:latin typeface="Times New Roman" pitchFamily="18" charset="0"/>
                <a:cs typeface="Times New Roman" pitchFamily="18" charset="0"/>
              </a:rPr>
              <a:t>This balancing act can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be  achieved through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several </a:t>
            </a:r>
            <a:r>
              <a:rPr lang="en-US" sz="1800" dirty="0" smtClean="0">
                <a:latin typeface="Times New Roman" pitchFamily="18" charset="0"/>
                <a:cs typeface="Times New Roman" pitchFamily="18" charset="0"/>
              </a:rPr>
              <a:t>iterations</a:t>
            </a:r>
          </a:p>
          <a:p>
            <a:endParaRPr lang="en-US" sz="1800" b="1" u="sng" dirty="0">
              <a:latin typeface="Times New Roman" pitchFamily="18" charset="0"/>
              <a:cs typeface="Times New Roman" pitchFamily="18" charset="0"/>
            </a:endParaRPr>
          </a:p>
          <a:p>
            <a:pPr marL="109728" indent="0">
              <a:buNone/>
            </a:pPr>
            <a:r>
              <a:rPr lang="en-US" sz="1800" b="1" u="sng" dirty="0">
                <a:latin typeface="Times New Roman" pitchFamily="18" charset="0"/>
                <a:cs typeface="Times New Roman" pitchFamily="18" charset="0"/>
              </a:rPr>
              <a:t>Guidelines For Identifying  </a:t>
            </a:r>
            <a:r>
              <a:rPr lang="en-US" sz="1800" b="1" u="sng" dirty="0" smtClean="0">
                <a:latin typeface="Times New Roman" pitchFamily="18" charset="0"/>
                <a:cs typeface="Times New Roman" pitchFamily="18" charset="0"/>
              </a:rPr>
              <a:t>Super-sub </a:t>
            </a:r>
            <a:r>
              <a:rPr lang="en-US" sz="1800" b="1" u="sng" dirty="0">
                <a:latin typeface="Times New Roman" pitchFamily="18" charset="0"/>
                <a:cs typeface="Times New Roman" pitchFamily="18" charset="0"/>
              </a:rPr>
              <a:t>Relationships: </a:t>
            </a:r>
            <a:r>
              <a:rPr lang="en-US" sz="1800" b="1" u="sng" dirty="0" smtClean="0">
                <a:latin typeface="Times New Roman" pitchFamily="18" charset="0"/>
                <a:cs typeface="Times New Roman" pitchFamily="18" charset="0"/>
              </a:rPr>
              <a:t>Multiple inheritance:</a:t>
            </a:r>
          </a:p>
          <a:p>
            <a:r>
              <a:rPr lang="en-US" sz="1800" dirty="0">
                <a:latin typeface="Times New Roman" pitchFamily="18" charset="0"/>
                <a:cs typeface="Times New Roman" pitchFamily="18" charset="0"/>
              </a:rPr>
              <a:t>Avoid excessive use of multiple inheritance. </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It is also more difficult to understand programs written in multiple           inheritance  system.</a:t>
            </a:r>
          </a:p>
          <a:p>
            <a:pPr marL="109728" indent="0">
              <a:buNone/>
            </a:pPr>
            <a:endParaRPr lang="en-US" sz="1800" b="1" u="sng" dirty="0">
              <a:latin typeface="Times New Roman" pitchFamily="18" charset="0"/>
              <a:cs typeface="Times New Roman" pitchFamily="18" charset="0"/>
            </a:endParaRPr>
          </a:p>
        </p:txBody>
      </p:sp>
    </p:spTree>
    <p:extLst>
      <p:ext uri="{BB962C8B-B14F-4D97-AF65-F5344CB8AC3E}">
        <p14:creationId xmlns:p14="http://schemas.microsoft.com/office/powerpoint/2010/main" xmlns="" val="22416420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47825" y="2600325"/>
            <a:ext cx="5848350" cy="1657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204809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1600" u="sng" dirty="0">
                <a:latin typeface="Times New Roman" pitchFamily="18" charset="0"/>
                <a:cs typeface="Times New Roman" pitchFamily="18" charset="0"/>
              </a:rPr>
              <a:t>Multiple inheritance. </a:t>
            </a:r>
            <a:endParaRPr lang="en-US" sz="1600" u="sng" dirty="0" smtClean="0">
              <a:latin typeface="Times New Roman" pitchFamily="18" charset="0"/>
              <a:cs typeface="Times New Roman" pitchFamily="18" charset="0"/>
            </a:endParaRPr>
          </a:p>
          <a:p>
            <a:pPr algn="just"/>
            <a:endParaRPr lang="en-US" sz="1600" u="sng"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Avoid </a:t>
            </a:r>
            <a:r>
              <a:rPr lang="en-US" sz="1600" dirty="0">
                <a:latin typeface="Times New Roman" pitchFamily="18" charset="0"/>
                <a:cs typeface="Times New Roman" pitchFamily="18" charset="0"/>
              </a:rPr>
              <a:t>excessive use of multiple inheritances.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Multiple inheritance </a:t>
            </a:r>
            <a:r>
              <a:rPr lang="en-US" sz="1600" dirty="0">
                <a:latin typeface="Times New Roman" pitchFamily="18" charset="0"/>
                <a:cs typeface="Times New Roman" pitchFamily="18" charset="0"/>
              </a:rPr>
              <a:t>brings with it complications such as how to determine which behavior to get from which class, particularly when several ancestors define the same method</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It also is more difficult to understand programs written in a multiple inheritance system</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One way of achieving the benefits of multiple inheritance is to inherit from the most appropriate class and add an object of another class as an attribute. </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29000" y="4724400"/>
            <a:ext cx="4133850"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479690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endParaRPr lang="en-US" sz="1600" u="sng" dirty="0" smtClean="0">
              <a:latin typeface="Times New Roman" pitchFamily="18" charset="0"/>
              <a:cs typeface="Times New Roman" pitchFamily="18" charset="0"/>
            </a:endParaRPr>
          </a:p>
          <a:p>
            <a:pPr marL="109728" indent="0" algn="just">
              <a:buNone/>
            </a:pPr>
            <a:r>
              <a:rPr lang="en-US" sz="1600" u="sng" dirty="0" smtClean="0">
                <a:latin typeface="Times New Roman" pitchFamily="18" charset="0"/>
                <a:cs typeface="Times New Roman" pitchFamily="18" charset="0"/>
              </a:rPr>
              <a:t>A Part of  Relationships-aggregation </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A-part-of </a:t>
            </a:r>
            <a:r>
              <a:rPr lang="en-US" sz="1600" dirty="0">
                <a:latin typeface="Times New Roman" pitchFamily="18" charset="0"/>
                <a:cs typeface="Times New Roman" pitchFamily="18" charset="0"/>
              </a:rPr>
              <a:t>relationship, also called aggregation, represents the situation where </a:t>
            </a:r>
            <a:r>
              <a:rPr lang="en-US" sz="1600" dirty="0" smtClean="0">
                <a:latin typeface="Times New Roman" pitchFamily="18" charset="0"/>
                <a:cs typeface="Times New Roman" pitchFamily="18" charset="0"/>
              </a:rPr>
              <a:t>a class </a:t>
            </a:r>
            <a:r>
              <a:rPr lang="en-US" sz="1600" dirty="0">
                <a:latin typeface="Times New Roman" pitchFamily="18" charset="0"/>
                <a:cs typeface="Times New Roman" pitchFamily="18" charset="0"/>
              </a:rPr>
              <a:t>consists of several component classes.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A </a:t>
            </a:r>
            <a:r>
              <a:rPr lang="en-US" sz="1600" dirty="0">
                <a:latin typeface="Times New Roman" pitchFamily="18" charset="0"/>
                <a:cs typeface="Times New Roman" pitchFamily="18" charset="0"/>
              </a:rPr>
              <a:t>class that is composed of other classes does not behave like its parts; actually, it behaves very differently. For example, a car consists of many other classes, one of which is a radio, but a car does not behave like a </a:t>
            </a:r>
            <a:r>
              <a:rPr lang="en-US" sz="1600" dirty="0" smtClean="0">
                <a:latin typeface="Times New Roman" pitchFamily="18" charset="0"/>
                <a:cs typeface="Times New Roman" pitchFamily="18" charset="0"/>
              </a:rPr>
              <a:t>radio</a:t>
            </a:r>
          </a:p>
          <a:p>
            <a:pPr algn="just"/>
            <a:endParaRPr lang="en-US" sz="1600" dirty="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29000" y="4191000"/>
            <a:ext cx="3562350" cy="197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369294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latin typeface="Times New Roman" pitchFamily="18" charset="0"/>
                <a:cs typeface="Times New Roman" pitchFamily="18" charset="0"/>
              </a:rPr>
              <a:t>Two major properties of a-part-of relationship are transitivity and </a:t>
            </a:r>
            <a:r>
              <a:rPr lang="en-US" sz="2000" dirty="0" smtClean="0">
                <a:latin typeface="Times New Roman" pitchFamily="18" charset="0"/>
                <a:cs typeface="Times New Roman" pitchFamily="18" charset="0"/>
              </a:rPr>
              <a:t>anti symmetry, </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Transitivity. The property where, if A is part of </a:t>
            </a:r>
            <a:r>
              <a:rPr lang="en-US" sz="2000" dirty="0" smtClean="0">
                <a:latin typeface="Times New Roman" pitchFamily="18" charset="0"/>
                <a:cs typeface="Times New Roman" pitchFamily="18" charset="0"/>
              </a:rPr>
              <a:t>B and </a:t>
            </a:r>
            <a:r>
              <a:rPr lang="en-US" sz="2000" dirty="0">
                <a:latin typeface="Times New Roman" pitchFamily="18" charset="0"/>
                <a:cs typeface="Times New Roman" pitchFamily="18" charset="0"/>
              </a:rPr>
              <a:t>B is part of C, </a:t>
            </a:r>
            <a:r>
              <a:rPr lang="en-US" sz="2000" dirty="0" smtClean="0">
                <a:latin typeface="Times New Roman" pitchFamily="18" charset="0"/>
                <a:cs typeface="Times New Roman" pitchFamily="18" charset="0"/>
              </a:rPr>
              <a:t>then A </a:t>
            </a:r>
            <a:r>
              <a:rPr lang="en-US" sz="2000" dirty="0">
                <a:latin typeface="Times New Roman" pitchFamily="18" charset="0"/>
                <a:cs typeface="Times New Roman" pitchFamily="18" charset="0"/>
              </a:rPr>
              <a:t>is part of C. For example, a carburetor is part of an engine and an engine is part of a car; therefore, a carburetor is part of a car.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Antisymmetry</a:t>
            </a:r>
            <a:r>
              <a:rPr lang="en-US" sz="2000" dirty="0">
                <a:latin typeface="Times New Roman" pitchFamily="18" charset="0"/>
                <a:cs typeface="Times New Roman" pitchFamily="18" charset="0"/>
              </a:rPr>
              <a:t>. The property of a-part-of relation where, if A is part of </a:t>
            </a:r>
            <a:r>
              <a:rPr lang="en-US" sz="2000" dirty="0" err="1">
                <a:latin typeface="Times New Roman" pitchFamily="18" charset="0"/>
                <a:cs typeface="Times New Roman" pitchFamily="18" charset="0"/>
              </a:rPr>
              <a:t>B,then</a:t>
            </a:r>
            <a:r>
              <a:rPr lang="en-US" sz="2000" dirty="0">
                <a:latin typeface="Times New Roman" pitchFamily="18" charset="0"/>
                <a:cs typeface="Times New Roman" pitchFamily="18" charset="0"/>
              </a:rPr>
              <a:t> . B is not part of A. For example, an engine is part of a car, but a car is not part of an engine.</a:t>
            </a:r>
          </a:p>
        </p:txBody>
      </p:sp>
    </p:spTree>
    <p:extLst>
      <p:ext uri="{BB962C8B-B14F-4D97-AF65-F5344CB8AC3E}">
        <p14:creationId xmlns:p14="http://schemas.microsoft.com/office/powerpoint/2010/main" xmlns="" val="14235978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600" dirty="0">
                <a:latin typeface="Times New Roman" pitchFamily="18" charset="0"/>
                <a:cs typeface="Times New Roman" pitchFamily="18" charset="0"/>
              </a:rPr>
              <a:t>A clear distinction between the part and the whole can help us determine where responsibilities for certain behavior must reside.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This </a:t>
            </a:r>
            <a:r>
              <a:rPr lang="en-US" sz="1600" dirty="0">
                <a:latin typeface="Times New Roman" pitchFamily="18" charset="0"/>
                <a:cs typeface="Times New Roman" pitchFamily="18" charset="0"/>
              </a:rPr>
              <a:t>is done mainly by asking the following questions :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Does the part class belong to a problem domain?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Is </a:t>
            </a:r>
            <a:r>
              <a:rPr lang="en-US" sz="1600" dirty="0">
                <a:latin typeface="Times New Roman" pitchFamily="18" charset="0"/>
                <a:cs typeface="Times New Roman" pitchFamily="18" charset="0"/>
              </a:rPr>
              <a:t>the part class within the system's responsibilities? </a:t>
            </a:r>
            <a:endParaRPr lang="en-US"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Does </a:t>
            </a:r>
            <a:r>
              <a:rPr lang="en-US" sz="1600" dirty="0">
                <a:latin typeface="Times New Roman" pitchFamily="18" charset="0"/>
                <a:cs typeface="Times New Roman" pitchFamily="18" charset="0"/>
              </a:rPr>
              <a:t>the part class capture more than a single value? (If it captures only a single value, then simply include it as an attribute with the whole class</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Does </a:t>
            </a:r>
            <a:r>
              <a:rPr lang="en-US" sz="1600" dirty="0">
                <a:latin typeface="Times New Roman" pitchFamily="18" charset="0"/>
                <a:cs typeface="Times New Roman" pitchFamily="18" charset="0"/>
              </a:rPr>
              <a:t>it provide a useful abstraction in dealing with the problem domain? </a:t>
            </a:r>
          </a:p>
        </p:txBody>
      </p:sp>
    </p:spTree>
    <p:extLst>
      <p:ext uri="{BB962C8B-B14F-4D97-AF65-F5344CB8AC3E}">
        <p14:creationId xmlns:p14="http://schemas.microsoft.com/office/powerpoint/2010/main" xmlns="" val="4104462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endParaRPr lang="en-US" sz="1600" dirty="0" smtClean="0">
              <a:latin typeface="Times New Roman" pitchFamily="18" charset="0"/>
              <a:cs typeface="Times New Roman" pitchFamily="18" charset="0"/>
            </a:endParaRPr>
          </a:p>
          <a:p>
            <a:pPr algn="just"/>
            <a:r>
              <a:rPr lang="en-US" sz="1600" b="1" dirty="0" smtClean="0">
                <a:latin typeface="Times New Roman" pitchFamily="18" charset="0"/>
                <a:cs typeface="Times New Roman" pitchFamily="18" charset="0"/>
              </a:rPr>
              <a:t>1. </a:t>
            </a:r>
            <a:r>
              <a:rPr lang="en-US" sz="1600" b="1" dirty="0">
                <a:latin typeface="Times New Roman" pitchFamily="18" charset="0"/>
                <a:cs typeface="Times New Roman" pitchFamily="18" charset="0"/>
              </a:rPr>
              <a:t>Identify the actors</a:t>
            </a:r>
            <a:r>
              <a:rPr lang="en-US" sz="1600" dirty="0">
                <a:latin typeface="Times New Roman" pitchFamily="18" charset="0"/>
                <a:cs typeface="Times New Roman" pitchFamily="18" charset="0"/>
              </a:rPr>
              <a:t>: *.Who is using the system? </a:t>
            </a:r>
            <a:r>
              <a:rPr lang="en-US" sz="1600" dirty="0" smtClean="0">
                <a:latin typeface="Times New Roman" pitchFamily="18" charset="0"/>
                <a:cs typeface="Times New Roman" pitchFamily="18" charset="0"/>
              </a:rPr>
              <a:t>*.</a:t>
            </a:r>
          </a:p>
          <a:p>
            <a:pPr algn="just"/>
            <a:r>
              <a:rPr lang="en-US" sz="1600" dirty="0" smtClean="0">
                <a:latin typeface="Times New Roman" pitchFamily="18" charset="0"/>
                <a:cs typeface="Times New Roman" pitchFamily="18" charset="0"/>
              </a:rPr>
              <a:t>Or</a:t>
            </a:r>
            <a:r>
              <a:rPr lang="en-US" sz="1600" dirty="0">
                <a:latin typeface="Times New Roman" pitchFamily="18" charset="0"/>
                <a:cs typeface="Times New Roman" pitchFamily="18" charset="0"/>
              </a:rPr>
              <a:t>, in the case of a new system, </a:t>
            </a:r>
            <a:r>
              <a:rPr lang="en-US" sz="1600" dirty="0" smtClean="0">
                <a:latin typeface="Times New Roman" pitchFamily="18" charset="0"/>
                <a:cs typeface="Times New Roman" pitchFamily="18" charset="0"/>
              </a:rPr>
              <a:t>who will </a:t>
            </a:r>
            <a:r>
              <a:rPr lang="en-US" sz="1600" dirty="0">
                <a:latin typeface="Times New Roman" pitchFamily="18" charset="0"/>
                <a:cs typeface="Times New Roman" pitchFamily="18" charset="0"/>
              </a:rPr>
              <a:t>be using the system</a:t>
            </a:r>
            <a:r>
              <a:rPr lang="en-US" sz="1600" dirty="0" smtClean="0">
                <a:latin typeface="Times New Roman" pitchFamily="18" charset="0"/>
                <a:cs typeface="Times New Roman" pitchFamily="18" charset="0"/>
              </a:rPr>
              <a:t>?</a:t>
            </a:r>
          </a:p>
          <a:p>
            <a:pPr algn="just"/>
            <a:r>
              <a:rPr lang="en-US" sz="1600" b="1" dirty="0">
                <a:latin typeface="Times New Roman" pitchFamily="18" charset="0"/>
                <a:cs typeface="Times New Roman" pitchFamily="18" charset="0"/>
              </a:rPr>
              <a:t>2. Develop a simple business process model using UML activity diagram.</a:t>
            </a:r>
          </a:p>
          <a:p>
            <a:pPr algn="just"/>
            <a:r>
              <a:rPr lang="en-US" sz="1600" b="1" dirty="0">
                <a:latin typeface="Times New Roman" pitchFamily="18" charset="0"/>
                <a:cs typeface="Times New Roman" pitchFamily="18" charset="0"/>
              </a:rPr>
              <a:t>3. Develop the use case: .</a:t>
            </a:r>
          </a:p>
          <a:p>
            <a:pPr algn="just"/>
            <a:r>
              <a:rPr lang="en-US" sz="1600" dirty="0">
                <a:latin typeface="Times New Roman" pitchFamily="18" charset="0"/>
                <a:cs typeface="Times New Roman" pitchFamily="18" charset="0"/>
              </a:rPr>
              <a:t>*. What are the users doing with the system?.</a:t>
            </a:r>
          </a:p>
          <a:p>
            <a:pPr algn="just"/>
            <a:r>
              <a:rPr lang="en-US" sz="1600" dirty="0">
                <a:latin typeface="Times New Roman" pitchFamily="18" charset="0"/>
                <a:cs typeface="Times New Roman" pitchFamily="18" charset="0"/>
              </a:rPr>
              <a:t>*. Or, in case of the new system, what will users be doing with the system?</a:t>
            </a:r>
          </a:p>
          <a:p>
            <a:pPr algn="just"/>
            <a:r>
              <a:rPr lang="en-US" sz="1600" dirty="0">
                <a:latin typeface="Times New Roman" pitchFamily="18" charset="0"/>
                <a:cs typeface="Times New Roman" pitchFamily="18" charset="0"/>
              </a:rPr>
              <a:t>*. Use cases provide us with comprehensive documentation of the system under</a:t>
            </a:r>
          </a:p>
          <a:p>
            <a:pPr algn="just"/>
            <a:r>
              <a:rPr lang="en-US" sz="1600" dirty="0">
                <a:latin typeface="Times New Roman" pitchFamily="18" charset="0"/>
                <a:cs typeface="Times New Roman" pitchFamily="18" charset="0"/>
              </a:rPr>
              <a:t>study. </a:t>
            </a:r>
            <a:endParaRPr lang="en-US" sz="1600" dirty="0" smtClean="0">
              <a:latin typeface="Times New Roman" pitchFamily="18" charset="0"/>
              <a:cs typeface="Times New Roman" pitchFamily="18" charset="0"/>
            </a:endParaRPr>
          </a:p>
          <a:p>
            <a:pPr algn="just"/>
            <a:r>
              <a:rPr lang="en-US" sz="1600" b="1" dirty="0" smtClean="0">
                <a:latin typeface="Times New Roman" pitchFamily="18" charset="0"/>
                <a:cs typeface="Times New Roman" pitchFamily="18" charset="0"/>
              </a:rPr>
              <a:t>4.Prepare interaction diagrams</a:t>
            </a:r>
            <a:r>
              <a:rPr lang="en-US" sz="1600" dirty="0">
                <a:latin typeface="Times New Roman" pitchFamily="18" charset="0"/>
                <a:cs typeface="Times New Roman" pitchFamily="18" charset="0"/>
              </a:rPr>
              <a:t>:*. Determine the</a:t>
            </a:r>
          </a:p>
          <a:p>
            <a:pPr algn="just"/>
            <a:r>
              <a:rPr lang="en-US" sz="1600" dirty="0">
                <a:latin typeface="Times New Roman" pitchFamily="18" charset="0"/>
                <a:cs typeface="Times New Roman" pitchFamily="18" charset="0"/>
              </a:rPr>
              <a:t>sequence.</a:t>
            </a:r>
          </a:p>
          <a:p>
            <a:pPr algn="just"/>
            <a:r>
              <a:rPr lang="en-US" sz="1600" dirty="0">
                <a:latin typeface="Times New Roman" pitchFamily="18" charset="0"/>
                <a:cs typeface="Times New Roman" pitchFamily="18" charset="0"/>
              </a:rPr>
              <a:t>*. Develop collaboration diagrams.</a:t>
            </a:r>
          </a:p>
          <a:p>
            <a:pPr algn="just"/>
            <a:r>
              <a:rPr lang="en-US" sz="1600" b="1" dirty="0">
                <a:latin typeface="Times New Roman" pitchFamily="18" charset="0"/>
                <a:cs typeface="Times New Roman" pitchFamily="18" charset="0"/>
              </a:rPr>
              <a:t>5. Classification </a:t>
            </a:r>
            <a:r>
              <a:rPr lang="en-US" sz="1600" dirty="0">
                <a:latin typeface="Times New Roman" pitchFamily="18" charset="0"/>
                <a:cs typeface="Times New Roman" pitchFamily="18" charset="0"/>
              </a:rPr>
              <a:t>-develop a static UML class diagram:</a:t>
            </a:r>
          </a:p>
          <a:p>
            <a:pPr algn="just"/>
            <a:r>
              <a:rPr lang="en-US" sz="1600" dirty="0">
                <a:latin typeface="Times New Roman" pitchFamily="18" charset="0"/>
                <a:cs typeface="Times New Roman" pitchFamily="18" charset="0"/>
              </a:rPr>
              <a:t>*. Identify classes.</a:t>
            </a:r>
          </a:p>
          <a:p>
            <a:pPr algn="just"/>
            <a:r>
              <a:rPr lang="en-US" sz="1600" dirty="0">
                <a:latin typeface="Times New Roman" pitchFamily="18" charset="0"/>
                <a:cs typeface="Times New Roman" pitchFamily="18" charset="0"/>
              </a:rPr>
              <a:t>*. Identify relationships.</a:t>
            </a:r>
          </a:p>
          <a:p>
            <a:pPr algn="just"/>
            <a:r>
              <a:rPr lang="en-US" sz="1600" dirty="0">
                <a:latin typeface="Times New Roman" pitchFamily="18" charset="0"/>
                <a:cs typeface="Times New Roman" pitchFamily="18" charset="0"/>
              </a:rPr>
              <a:t>*. Identify attributes.</a:t>
            </a:r>
          </a:p>
          <a:p>
            <a:pPr algn="just"/>
            <a:r>
              <a:rPr lang="en-US" sz="1600" dirty="0">
                <a:latin typeface="Times New Roman" pitchFamily="18" charset="0"/>
                <a:cs typeface="Times New Roman" pitchFamily="18" charset="0"/>
              </a:rPr>
              <a:t>*. Identify methods.</a:t>
            </a:r>
          </a:p>
          <a:p>
            <a:pPr algn="just"/>
            <a:r>
              <a:rPr lang="en-US" sz="1600" b="1" dirty="0">
                <a:latin typeface="Times New Roman" pitchFamily="18" charset="0"/>
                <a:cs typeface="Times New Roman" pitchFamily="18" charset="0"/>
              </a:rPr>
              <a:t>6. Iterate and refine: If needed, repeat the preceding steps</a:t>
            </a:r>
          </a:p>
        </p:txBody>
      </p:sp>
    </p:spTree>
    <p:extLst>
      <p:ext uri="{BB962C8B-B14F-4D97-AF65-F5344CB8AC3E}">
        <p14:creationId xmlns:p14="http://schemas.microsoft.com/office/powerpoint/2010/main" xmlns="" val="396015349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sz="1600" dirty="0">
                <a:latin typeface="Times New Roman" pitchFamily="18" charset="0"/>
                <a:cs typeface="Times New Roman" pitchFamily="18" charset="0"/>
              </a:rPr>
              <a:t>We saw that the UML uses hollow or filled diamonds to represent aggregations. A filled diamond signifies the strong form of aggregation, which is composition</a:t>
            </a:r>
            <a:r>
              <a:rPr lang="en-US" sz="1600" dirty="0" smtClean="0">
                <a:latin typeface="Times New Roman" pitchFamily="18" charset="0"/>
                <a:cs typeface="Times New Roman" pitchFamily="18" charset="0"/>
              </a:rPr>
              <a:t>.</a:t>
            </a:r>
          </a:p>
          <a:p>
            <a:pPr algn="just"/>
            <a:endParaRPr lang="en-US"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For example, one might represent aggregation such as container and collection as hollow diamonds, and use a solid diamond to represent </a:t>
            </a:r>
            <a:r>
              <a:rPr lang="en-US" sz="1600" dirty="0" smtClean="0">
                <a:latin typeface="Times New Roman" pitchFamily="18" charset="0"/>
                <a:cs typeface="Times New Roman" pitchFamily="18" charset="0"/>
              </a:rPr>
              <a:t>composition, which </a:t>
            </a:r>
            <a:r>
              <a:rPr lang="en-US" sz="1600" dirty="0">
                <a:latin typeface="Times New Roman" pitchFamily="18" charset="0"/>
                <a:cs typeface="Times New Roman" pitchFamily="18" charset="0"/>
              </a:rPr>
              <a:t>is a strong form of </a:t>
            </a:r>
            <a:r>
              <a:rPr lang="en-US" sz="1600" dirty="0" smtClean="0">
                <a:latin typeface="Times New Roman" pitchFamily="18" charset="0"/>
                <a:cs typeface="Times New Roman" pitchFamily="18" charset="0"/>
              </a:rPr>
              <a:t>aggregation.</a:t>
            </a:r>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r>
              <a:rPr lang="en-US" sz="1600" dirty="0" smtClean="0"/>
              <a:t>A </a:t>
            </a:r>
            <a:r>
              <a:rPr lang="en-US" sz="1600" dirty="0"/>
              <a:t>football team is a collection of players</a:t>
            </a:r>
            <a:endParaRPr lang="en-US" sz="1600" dirty="0">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62994" y="2874818"/>
            <a:ext cx="3048000" cy="174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71600" y="3599811"/>
            <a:ext cx="2105025" cy="151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3198867" y="3244334"/>
            <a:ext cx="5769528" cy="369332"/>
          </a:xfrm>
          <a:prstGeom prst="rect">
            <a:avLst/>
          </a:prstGeom>
        </p:spPr>
        <p:txBody>
          <a:bodyPr wrap="none">
            <a:spAutoFit/>
          </a:bodyPr>
          <a:lstStyle/>
          <a:p>
            <a:r>
              <a:rPr lang="en-US" dirty="0" smtClean="0"/>
              <a:t>                                        A </a:t>
            </a:r>
            <a:r>
              <a:rPr lang="en-US" dirty="0"/>
              <a:t>house is a container </a:t>
            </a:r>
          </a:p>
        </p:txBody>
      </p:sp>
      <p:sp>
        <p:nvSpPr>
          <p:cNvPr id="5" name="Rectangle 4"/>
          <p:cNvSpPr/>
          <p:nvPr/>
        </p:nvSpPr>
        <p:spPr>
          <a:xfrm>
            <a:off x="2286000" y="3105835"/>
            <a:ext cx="4572000" cy="2585323"/>
          </a:xfrm>
          <a:prstGeom prst="rect">
            <a:avLst/>
          </a:prstGeom>
        </p:spPr>
        <p:txBody>
          <a:bodyPr>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                                                           </a:t>
            </a:r>
            <a:endParaRPr lang="en-US" dirty="0"/>
          </a:p>
        </p:txBody>
      </p:sp>
    </p:spTree>
    <p:extLst>
      <p:ext uri="{BB962C8B-B14F-4D97-AF65-F5344CB8AC3E}">
        <p14:creationId xmlns:p14="http://schemas.microsoft.com/office/powerpoint/2010/main" xmlns="" val="14146650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sz="2000" u="sng" dirty="0">
                <a:latin typeface="Times New Roman" pitchFamily="18" charset="0"/>
                <a:cs typeface="Times New Roman" pitchFamily="18" charset="0"/>
              </a:rPr>
              <a:t>Part-Of Relationship </a:t>
            </a:r>
            <a:r>
              <a:rPr lang="en-US" sz="2000" u="sng" dirty="0" smtClean="0">
                <a:latin typeface="Times New Roman" pitchFamily="18" charset="0"/>
                <a:cs typeface="Times New Roman" pitchFamily="18" charset="0"/>
              </a:rPr>
              <a:t>Patterns:</a:t>
            </a:r>
          </a:p>
          <a:p>
            <a:pPr algn="just"/>
            <a:endParaRPr lang="en-US" sz="2000" u="sng"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identify a-part-of structures, Coad and Yourdon provide the following guidelines</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Assembly. An assembly is constructed from its parts and an </a:t>
            </a:r>
            <a:r>
              <a:rPr lang="en-US" sz="2000" dirty="0" smtClean="0">
                <a:latin typeface="Times New Roman" pitchFamily="18" charset="0"/>
                <a:cs typeface="Times New Roman" pitchFamily="18" charset="0"/>
              </a:rPr>
              <a:t>assembly part situation </a:t>
            </a:r>
            <a:r>
              <a:rPr lang="en-US" sz="2000" dirty="0">
                <a:latin typeface="Times New Roman" pitchFamily="18" charset="0"/>
                <a:cs typeface="Times New Roman" pitchFamily="18" charset="0"/>
              </a:rPr>
              <a:t>physically exists; for example, a French onion soup is an assembly of onion, butter, flour, wine, French bread, cheddar cheese, and so on. </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Container. A physical whole encompasses but is not constructed from </a:t>
            </a:r>
            <a:r>
              <a:rPr lang="en-US" sz="2000" dirty="0" smtClean="0">
                <a:latin typeface="Times New Roman" pitchFamily="18" charset="0"/>
                <a:cs typeface="Times New Roman" pitchFamily="18" charset="0"/>
              </a:rPr>
              <a:t>physical parts</a:t>
            </a:r>
            <a:r>
              <a:rPr lang="en-US" sz="2000" dirty="0">
                <a:latin typeface="Times New Roman" pitchFamily="18" charset="0"/>
                <a:cs typeface="Times New Roman" pitchFamily="18" charset="0"/>
              </a:rPr>
              <a:t>; for example, a house can be considered as a container for furniture and </a:t>
            </a:r>
            <a:r>
              <a:rPr lang="en-US" sz="2000" dirty="0" smtClean="0">
                <a:latin typeface="Times New Roman" pitchFamily="18" charset="0"/>
                <a:cs typeface="Times New Roman" pitchFamily="18" charset="0"/>
              </a:rPr>
              <a:t>appliances</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Collection-member. A conceptual whole encompasses parts that may </a:t>
            </a:r>
            <a:r>
              <a:rPr lang="en-US" sz="2000" dirty="0" smtClean="0">
                <a:latin typeface="Times New Roman" pitchFamily="18" charset="0"/>
                <a:cs typeface="Times New Roman" pitchFamily="18" charset="0"/>
              </a:rPr>
              <a:t>be physical </a:t>
            </a:r>
            <a:r>
              <a:rPr lang="en-US" sz="2000" dirty="0">
                <a:latin typeface="Times New Roman" pitchFamily="18" charset="0"/>
                <a:cs typeface="Times New Roman" pitchFamily="18" charset="0"/>
              </a:rPr>
              <a:t>or conceptual; for example, a football team is a collection of players</a:t>
            </a:r>
          </a:p>
        </p:txBody>
      </p:sp>
    </p:spTree>
    <p:extLst>
      <p:ext uri="{BB962C8B-B14F-4D97-AF65-F5344CB8AC3E}">
        <p14:creationId xmlns:p14="http://schemas.microsoft.com/office/powerpoint/2010/main" xmlns="" val="32150450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endParaRPr lang="en-US" dirty="0" smtClean="0"/>
          </a:p>
          <a:p>
            <a:endParaRPr lang="en-US" dirty="0"/>
          </a:p>
          <a:p>
            <a:pPr marL="109728" indent="0" algn="ctr">
              <a:buNone/>
            </a:pPr>
            <a:r>
              <a:rPr lang="en-US" dirty="0" smtClean="0"/>
              <a:t>Thank you</a:t>
            </a:r>
            <a:endParaRPr lang="en-US" dirty="0"/>
          </a:p>
        </p:txBody>
      </p:sp>
    </p:spTree>
    <p:extLst>
      <p:ext uri="{BB962C8B-B14F-4D97-AF65-F5344CB8AC3E}">
        <p14:creationId xmlns:p14="http://schemas.microsoft.com/office/powerpoint/2010/main" xmlns="" val="26206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551</TotalTime>
  <Words>7769</Words>
  <Application>Microsoft Office PowerPoint</Application>
  <PresentationFormat>On-screen Show (4:3)</PresentationFormat>
  <Paragraphs>729</Paragraphs>
  <Slides>92</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92</vt:i4>
      </vt:variant>
    </vt:vector>
  </HeadingPairs>
  <TitlesOfParts>
    <vt:vector size="95" baseType="lpstr">
      <vt:lpstr>Concourse</vt:lpstr>
      <vt:lpstr>Document</vt:lpstr>
      <vt:lpstr>VISIO</vt:lpstr>
      <vt:lpstr>Object Oriented Analysis and Design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Analysis and Design</dc:title>
  <dc:creator>hpprobook</dc:creator>
  <cp:lastModifiedBy>HP</cp:lastModifiedBy>
  <cp:revision>71</cp:revision>
  <dcterms:created xsi:type="dcterms:W3CDTF">2021-02-15T03:29:29Z</dcterms:created>
  <dcterms:modified xsi:type="dcterms:W3CDTF">2021-04-23T06:13:50Z</dcterms:modified>
</cp:coreProperties>
</file>