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C365A3C-6433-4E84-9B4A-F32AD5B042B1}" type="datetimeFigureOut">
              <a:rPr lang="en-US" smtClean="0"/>
              <a:t>30/04/2021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BFC0308-33CB-49A1-95A2-831982E4511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FC0308-33CB-49A1-95A2-831982E451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FC0308-33CB-49A1-95A2-831982E4511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FC0308-33CB-49A1-95A2-831982E45119}" type="slidenum">
              <a:rPr lang="en-US" smtClean="0"/>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81200" y="304800"/>
            <a:ext cx="5410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FC0308-33CB-49A1-95A2-831982E4511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FC0308-33CB-49A1-95A2-831982E4511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BFC0308-33CB-49A1-95A2-831982E4511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BFC0308-33CB-49A1-95A2-831982E4511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C365A3C-6433-4E84-9B4A-F32AD5B042B1}" type="datetimeFigureOut">
              <a:rPr lang="en-US" smtClean="0"/>
              <a:t>30/04/2021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BFC0308-33CB-49A1-95A2-831982E451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C365A3C-6433-4E84-9B4A-F32AD5B042B1}" type="datetimeFigureOut">
              <a:rPr lang="en-US" smtClean="0"/>
              <a:t>30/04/2021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FC0308-33CB-49A1-95A2-831982E4511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C365A3C-6433-4E84-9B4A-F32AD5B042B1}" type="datetimeFigureOut">
              <a:rPr lang="en-US" smtClean="0"/>
              <a:t>30/04/2021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BFC0308-33CB-49A1-95A2-831982E4511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365A3C-6433-4E84-9B4A-F32AD5B042B1}" type="datetimeFigureOut">
              <a:rPr lang="en-US" smtClean="0"/>
              <a:t>30/04/2021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BFC0308-33CB-49A1-95A2-831982E4511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829761"/>
          </a:xfrm>
        </p:spPr>
        <p:txBody>
          <a:bodyPr>
            <a:normAutofit fontScale="90000"/>
          </a:bodyPr>
          <a:lstStyle/>
          <a:p>
            <a:pPr algn="ctr"/>
            <a:r>
              <a:rPr lang="en-US" sz="3200" dirty="0" smtClean="0">
                <a:latin typeface="Times New Roman" pitchFamily="18" charset="0"/>
                <a:cs typeface="Times New Roman" pitchFamily="18" charset="0"/>
              </a:rPr>
              <a:t>SCSA1401</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Object </a:t>
            </a:r>
            <a:r>
              <a:rPr lang="en-US" sz="3200" dirty="0">
                <a:latin typeface="Times New Roman" pitchFamily="18" charset="0"/>
                <a:cs typeface="Times New Roman" pitchFamily="18" charset="0"/>
              </a:rPr>
              <a:t>Oriented Analysis and System </a:t>
            </a:r>
            <a:r>
              <a:rPr lang="en-US" sz="3200" dirty="0" smtClean="0">
                <a:latin typeface="Times New Roman" pitchFamily="18" charset="0"/>
                <a:cs typeface="Times New Roman" pitchFamily="18" charset="0"/>
              </a:rPr>
              <a:t>Engineering</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UNIT IV</a:t>
            </a:r>
            <a:endParaRPr lang="en-US" sz="32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
            <a:ext cx="5410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883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lgn="just"/>
            <a:r>
              <a:rPr lang="en-US" sz="4600" b="1" dirty="0">
                <a:latin typeface="Times New Roman" pitchFamily="18" charset="0"/>
                <a:cs typeface="Times New Roman" pitchFamily="18" charset="0"/>
              </a:rPr>
              <a:t>Coupling and Cohesion</a:t>
            </a:r>
          </a:p>
          <a:p>
            <a:pPr lvl="1" algn="just"/>
            <a:r>
              <a:rPr lang="en-US" sz="4600" dirty="0">
                <a:latin typeface="Times New Roman" pitchFamily="18" charset="0"/>
                <a:cs typeface="Times New Roman" pitchFamily="18" charset="0"/>
              </a:rPr>
              <a:t>Coupling is a measure of the strength of association among objects.</a:t>
            </a:r>
          </a:p>
          <a:p>
            <a:pPr lvl="1" algn="just"/>
            <a:r>
              <a:rPr lang="en-US" sz="4600" dirty="0">
                <a:latin typeface="Times New Roman" pitchFamily="18" charset="0"/>
                <a:cs typeface="Times New Roman" pitchFamily="18" charset="0"/>
              </a:rPr>
              <a:t>Cohesion is interactions within a single object or software component.</a:t>
            </a:r>
          </a:p>
          <a:p>
            <a:pPr lvl="1" algn="just"/>
            <a:r>
              <a:rPr lang="en-US" sz="4600" dirty="0">
                <a:latin typeface="Times New Roman" pitchFamily="18" charset="0"/>
                <a:cs typeface="Times New Roman" pitchFamily="18" charset="0"/>
              </a:rPr>
              <a:t>Tightly Coupled </a:t>
            </a:r>
            <a:r>
              <a:rPr lang="en-US" sz="4600" dirty="0" smtClean="0">
                <a:latin typeface="Times New Roman" pitchFamily="18" charset="0"/>
                <a:cs typeface="Times New Roman" pitchFamily="18" charset="0"/>
              </a:rPr>
              <a:t>Object</a:t>
            </a:r>
            <a:endParaRPr lang="en-US" sz="4600" dirty="0">
              <a:latin typeface="Times New Roman" pitchFamily="18" charset="0"/>
              <a:cs typeface="Times New Roman" pitchFamily="18" charset="0"/>
            </a:endParaRPr>
          </a:p>
          <a:p>
            <a:pPr lvl="1" algn="just"/>
            <a:r>
              <a:rPr lang="en-US" sz="4600" b="1" u="sng" dirty="0">
                <a:latin typeface="Times New Roman" pitchFamily="18" charset="0"/>
                <a:cs typeface="Times New Roman" pitchFamily="18" charset="0"/>
              </a:rPr>
              <a:t>Corollary 1- </a:t>
            </a:r>
            <a:r>
              <a:rPr lang="en-US" sz="4600" dirty="0">
                <a:latin typeface="Times New Roman" pitchFamily="18" charset="0"/>
                <a:cs typeface="Times New Roman" pitchFamily="18" charset="0"/>
              </a:rPr>
              <a:t>Uncoupled Design with Less Information </a:t>
            </a:r>
            <a:r>
              <a:rPr lang="en-US" sz="4600" dirty="0" smtClean="0">
                <a:latin typeface="Times New Roman" pitchFamily="18" charset="0"/>
                <a:cs typeface="Times New Roman" pitchFamily="18" charset="0"/>
              </a:rPr>
              <a:t>Content</a:t>
            </a:r>
          </a:p>
          <a:p>
            <a:pPr lvl="1" algn="just"/>
            <a:endParaRPr lang="en-US" sz="4600" dirty="0">
              <a:latin typeface="Times New Roman" pitchFamily="18" charset="0"/>
              <a:cs typeface="Times New Roman" pitchFamily="18" charset="0"/>
            </a:endParaRPr>
          </a:p>
          <a:p>
            <a:pPr algn="just"/>
            <a:r>
              <a:rPr lang="en-US" sz="4600" dirty="0">
                <a:latin typeface="Times New Roman" pitchFamily="18" charset="0"/>
                <a:cs typeface="Times New Roman" pitchFamily="18" charset="0"/>
              </a:rPr>
              <a:t>The main goal here is to maximize objects (or software components) cohesiveness</a:t>
            </a:r>
            <a:r>
              <a:rPr lang="en-US" sz="4600" b="1" dirty="0">
                <a:latin typeface="Times New Roman" pitchFamily="18" charset="0"/>
                <a:cs typeface="Times New Roman" pitchFamily="18" charset="0"/>
              </a:rPr>
              <a:t>.</a:t>
            </a:r>
            <a:endParaRPr lang="en-US" sz="4600" dirty="0">
              <a:latin typeface="Times New Roman" pitchFamily="18" charset="0"/>
              <a:cs typeface="Times New Roman" pitchFamily="18" charset="0"/>
            </a:endParaRPr>
          </a:p>
          <a:p>
            <a:pPr lvl="1" algn="just"/>
            <a:r>
              <a:rPr lang="en-US" sz="4600" b="1" u="sng" dirty="0">
                <a:latin typeface="Times New Roman" pitchFamily="18" charset="0"/>
                <a:cs typeface="Times New Roman" pitchFamily="18" charset="0"/>
              </a:rPr>
              <a:t>Corollary 2 - </a:t>
            </a:r>
            <a:r>
              <a:rPr lang="en-US" sz="4600" dirty="0">
                <a:latin typeface="Times New Roman" pitchFamily="18" charset="0"/>
                <a:cs typeface="Times New Roman" pitchFamily="18" charset="0"/>
              </a:rPr>
              <a:t>Single </a:t>
            </a:r>
            <a:r>
              <a:rPr lang="en-US" sz="4600" dirty="0" smtClean="0">
                <a:latin typeface="Times New Roman" pitchFamily="18" charset="0"/>
                <a:cs typeface="Times New Roman" pitchFamily="18" charset="0"/>
              </a:rPr>
              <a:t>Purpose</a:t>
            </a:r>
          </a:p>
          <a:p>
            <a:pPr lvl="1" algn="just"/>
            <a:endParaRPr lang="en-US" sz="4600" dirty="0">
              <a:latin typeface="Times New Roman" pitchFamily="18" charset="0"/>
              <a:cs typeface="Times New Roman" pitchFamily="18" charset="0"/>
            </a:endParaRPr>
          </a:p>
          <a:p>
            <a:pPr algn="just"/>
            <a:r>
              <a:rPr lang="en-US" sz="4600" dirty="0">
                <a:latin typeface="Times New Roman" pitchFamily="18" charset="0"/>
                <a:cs typeface="Times New Roman" pitchFamily="18" charset="0"/>
              </a:rPr>
              <a:t>Each class must have a purpose, as was explained !</a:t>
            </a:r>
          </a:p>
          <a:p>
            <a:pPr algn="just"/>
            <a:r>
              <a:rPr lang="en-US" sz="4600" dirty="0">
                <a:latin typeface="Times New Roman" pitchFamily="18" charset="0"/>
                <a:cs typeface="Times New Roman" pitchFamily="18" charset="0"/>
              </a:rPr>
              <a:t>When you document a class, you should be	able to easily explain its purpose in a	sentence or two</a:t>
            </a:r>
            <a:r>
              <a:rPr lang="en-US" sz="4600" dirty="0" smtClean="0">
                <a:latin typeface="Times New Roman" pitchFamily="18" charset="0"/>
                <a:cs typeface="Times New Roman" pitchFamily="18" charset="0"/>
              </a:rPr>
              <a:t>.</a:t>
            </a:r>
          </a:p>
          <a:p>
            <a:pPr algn="just"/>
            <a:endParaRPr lang="en-US" sz="4600" dirty="0">
              <a:latin typeface="Times New Roman" pitchFamily="18" charset="0"/>
              <a:cs typeface="Times New Roman" pitchFamily="18" charset="0"/>
            </a:endParaRPr>
          </a:p>
          <a:p>
            <a:pPr lvl="1" algn="just"/>
            <a:r>
              <a:rPr lang="en-US" sz="4600" b="1" u="sng" dirty="0">
                <a:latin typeface="Times New Roman" pitchFamily="18" charset="0"/>
                <a:cs typeface="Times New Roman" pitchFamily="18" charset="0"/>
              </a:rPr>
              <a:t>Corollary 3- </a:t>
            </a:r>
            <a:r>
              <a:rPr lang="en-US" sz="4600" dirty="0">
                <a:latin typeface="Times New Roman" pitchFamily="18" charset="0"/>
                <a:cs typeface="Times New Roman" pitchFamily="18" charset="0"/>
              </a:rPr>
              <a:t>Large Number of Simpler Classes, </a:t>
            </a:r>
            <a:r>
              <a:rPr lang="en-US" sz="4600" dirty="0" smtClean="0">
                <a:latin typeface="Times New Roman" pitchFamily="18" charset="0"/>
                <a:cs typeface="Times New Roman" pitchFamily="18" charset="0"/>
              </a:rPr>
              <a:t>Reusability</a:t>
            </a:r>
          </a:p>
          <a:p>
            <a:pPr lvl="1" algn="just"/>
            <a:endParaRPr lang="en-US" sz="4600" dirty="0">
              <a:latin typeface="Times New Roman" pitchFamily="18" charset="0"/>
              <a:cs typeface="Times New Roman" pitchFamily="18" charset="0"/>
            </a:endParaRPr>
          </a:p>
          <a:p>
            <a:pPr algn="just"/>
            <a:r>
              <a:rPr lang="en-US" sz="4600" dirty="0">
                <a:latin typeface="Times New Roman" pitchFamily="18" charset="0"/>
                <a:cs typeface="Times New Roman" pitchFamily="18" charset="0"/>
              </a:rPr>
              <a:t>A great benefit results from having a large number of simpler classes.</a:t>
            </a:r>
          </a:p>
          <a:p>
            <a:pPr algn="just"/>
            <a:r>
              <a:rPr lang="en-US" sz="4600" dirty="0">
                <a:latin typeface="Times New Roman" pitchFamily="18" charset="0"/>
                <a:cs typeface="Times New Roman" pitchFamily="18" charset="0"/>
              </a:rPr>
              <a:t>The less specialized the classes are, the more likely they will be reused.</a:t>
            </a:r>
          </a:p>
          <a:p>
            <a:pPr algn="just"/>
            <a:endParaRPr lang="en-US" sz="46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7973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lvl="1"/>
            <a:endParaRPr lang="en-US" sz="2600" b="1" u="sng" dirty="0" smtClean="0">
              <a:latin typeface="Times New Roman" pitchFamily="18" charset="0"/>
              <a:cs typeface="Times New Roman" pitchFamily="18" charset="0"/>
            </a:endParaRPr>
          </a:p>
          <a:p>
            <a:pPr lvl="1"/>
            <a:endParaRPr lang="en-US" sz="2600" b="1" u="sng" dirty="0">
              <a:latin typeface="Times New Roman" pitchFamily="18" charset="0"/>
              <a:cs typeface="Times New Roman" pitchFamily="18" charset="0"/>
            </a:endParaRPr>
          </a:p>
          <a:p>
            <a:pPr lvl="1"/>
            <a:r>
              <a:rPr lang="en-US" sz="2600" b="1" u="sng" dirty="0" smtClean="0">
                <a:latin typeface="Times New Roman" pitchFamily="18" charset="0"/>
                <a:cs typeface="Times New Roman" pitchFamily="18" charset="0"/>
              </a:rPr>
              <a:t>Corollary </a:t>
            </a:r>
            <a:r>
              <a:rPr lang="en-US" sz="2600" b="1" u="sng" dirty="0">
                <a:latin typeface="Times New Roman" pitchFamily="18" charset="0"/>
                <a:cs typeface="Times New Roman" pitchFamily="18" charset="0"/>
              </a:rPr>
              <a:t>4</a:t>
            </a:r>
            <a:r>
              <a:rPr lang="en-US" sz="2600" u="sng" dirty="0">
                <a:latin typeface="Times New Roman" pitchFamily="18" charset="0"/>
                <a:cs typeface="Times New Roman" pitchFamily="18" charset="0"/>
              </a:rPr>
              <a:t>. </a:t>
            </a:r>
            <a:r>
              <a:rPr lang="en-US" sz="2600" dirty="0">
                <a:latin typeface="Times New Roman" pitchFamily="18" charset="0"/>
                <a:cs typeface="Times New Roman" pitchFamily="18" charset="0"/>
              </a:rPr>
              <a:t>Strong </a:t>
            </a:r>
            <a:r>
              <a:rPr lang="en-US" sz="2600" dirty="0" smtClean="0">
                <a:latin typeface="Times New Roman" pitchFamily="18" charset="0"/>
                <a:cs typeface="Times New Roman" pitchFamily="18" charset="0"/>
              </a:rPr>
              <a:t>Mapping</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a:p>
            <a:pPr algn="just"/>
            <a:r>
              <a:rPr lang="en-US" sz="2600" b="1" dirty="0" smtClean="0">
                <a:latin typeface="Times New Roman" pitchFamily="18" charset="0"/>
                <a:cs typeface="Times New Roman" pitchFamily="18" charset="0"/>
              </a:rPr>
              <a:t>Food Truck</a:t>
            </a:r>
            <a:endParaRPr lang="en-US" sz="2600" dirty="0">
              <a:latin typeface="Times New Roman" pitchFamily="18" charset="0"/>
              <a:cs typeface="Times New Roman" pitchFamily="18" charset="0"/>
            </a:endParaRPr>
          </a:p>
          <a:p>
            <a:pPr algn="just"/>
            <a:r>
              <a:rPr lang="en-US" sz="2600" b="1" dirty="0" smtClean="0">
                <a:latin typeface="Times New Roman" pitchFamily="18" charset="0"/>
                <a:cs typeface="Times New Roman" pitchFamily="18" charset="0"/>
              </a:rPr>
              <a:t>Commercial Vehicle</a:t>
            </a:r>
          </a:p>
          <a:p>
            <a:pPr algn="just"/>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Restaurant</a:t>
            </a:r>
            <a:endParaRPr lang="en-US" sz="2600" dirty="0">
              <a:latin typeface="Times New Roman" pitchFamily="18" charset="0"/>
              <a:cs typeface="Times New Roman" pitchFamily="18" charset="0"/>
            </a:endParaRPr>
          </a:p>
          <a:p>
            <a:pPr lvl="1" algn="just"/>
            <a:r>
              <a:rPr lang="en-US" sz="2600" dirty="0">
                <a:latin typeface="Times New Roman" pitchFamily="18" charset="0"/>
                <a:cs typeface="Times New Roman" pitchFamily="18" charset="0"/>
              </a:rPr>
              <a:t>As the model progresses from analysis to implementation, more detail is added, but it remains essentially the </a:t>
            </a:r>
            <a:r>
              <a:rPr lang="en-US" sz="2600" dirty="0" err="1">
                <a:latin typeface="Times New Roman" pitchFamily="18" charset="0"/>
                <a:cs typeface="Times New Roman" pitchFamily="18" charset="0"/>
              </a:rPr>
              <a:t>same.A</a:t>
            </a:r>
            <a:r>
              <a:rPr lang="en-US" sz="2600" dirty="0">
                <a:latin typeface="Times New Roman" pitchFamily="18" charset="0"/>
                <a:cs typeface="Times New Roman" pitchFamily="18" charset="0"/>
              </a:rPr>
              <a:t> strong mapping links classes identified during analysis and classes designed during the design phase. </a:t>
            </a:r>
            <a:endParaRPr lang="en-US" sz="2600" dirty="0" smtClean="0">
              <a:latin typeface="Times New Roman" pitchFamily="18" charset="0"/>
              <a:cs typeface="Times New Roman" pitchFamily="18" charset="0"/>
            </a:endParaRPr>
          </a:p>
          <a:p>
            <a:pPr lvl="1" algn="just"/>
            <a:endParaRPr lang="en-US" sz="2600" dirty="0" smtClean="0">
              <a:latin typeface="Times New Roman" pitchFamily="18" charset="0"/>
              <a:cs typeface="Times New Roman" pitchFamily="18" charset="0"/>
            </a:endParaRPr>
          </a:p>
          <a:p>
            <a:pPr lvl="1" algn="just"/>
            <a:r>
              <a:rPr lang="en-US" sz="2600" b="1" u="sng" dirty="0" smtClean="0">
                <a:latin typeface="Times New Roman" pitchFamily="18" charset="0"/>
                <a:cs typeface="Times New Roman" pitchFamily="18" charset="0"/>
              </a:rPr>
              <a:t>Corollary </a:t>
            </a:r>
            <a:r>
              <a:rPr lang="en-US" sz="2600" b="1" u="sng" dirty="0">
                <a:latin typeface="Times New Roman" pitchFamily="18" charset="0"/>
                <a:cs typeface="Times New Roman" pitchFamily="18" charset="0"/>
              </a:rPr>
              <a:t>5. </a:t>
            </a:r>
            <a:r>
              <a:rPr lang="en-US" sz="2600" dirty="0" smtClean="0">
                <a:latin typeface="Times New Roman" pitchFamily="18" charset="0"/>
                <a:cs typeface="Times New Roman" pitchFamily="18" charset="0"/>
              </a:rPr>
              <a:t>Standardization</a:t>
            </a:r>
          </a:p>
          <a:p>
            <a:pPr lvl="1"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The concept of design patterns might provide a way for standardization by capturing the design knowledge, documenting it, and storing it in a repository that can be shared and reused in different applications</a:t>
            </a:r>
            <a:r>
              <a:rPr lang="en-US" sz="2600" dirty="0" smtClean="0">
                <a:latin typeface="Times New Roman" pitchFamily="18" charset="0"/>
                <a:cs typeface="Times New Roman" pitchFamily="18" charset="0"/>
              </a:rPr>
              <a:t>.</a:t>
            </a:r>
          </a:p>
          <a:p>
            <a:pPr algn="just"/>
            <a:endParaRPr lang="en-US" sz="2600" u="sng" dirty="0">
              <a:latin typeface="Times New Roman" pitchFamily="18" charset="0"/>
              <a:cs typeface="Times New Roman" pitchFamily="18" charset="0"/>
            </a:endParaRPr>
          </a:p>
          <a:p>
            <a:pPr lvl="1" algn="just"/>
            <a:r>
              <a:rPr lang="en-US" sz="2600" b="1" u="sng" dirty="0">
                <a:latin typeface="Times New Roman" pitchFamily="18" charset="0"/>
                <a:cs typeface="Times New Roman" pitchFamily="18" charset="0"/>
              </a:rPr>
              <a:t>Corollary 6. </a:t>
            </a:r>
            <a:r>
              <a:rPr lang="en-US" sz="2600" dirty="0">
                <a:latin typeface="Times New Roman" pitchFamily="18" charset="0"/>
                <a:cs typeface="Times New Roman" pitchFamily="18" charset="0"/>
              </a:rPr>
              <a:t>Designing with Inheritance</a:t>
            </a:r>
          </a:p>
          <a:p>
            <a:pPr algn="just"/>
            <a:r>
              <a:rPr lang="en-US" sz="2600" dirty="0">
                <a:latin typeface="Times New Roman" pitchFamily="18" charset="0"/>
                <a:cs typeface="Times New Roman" pitchFamily="18" charset="0"/>
              </a:rPr>
              <a:t>Say we are developing an application for the government that manages the licensing procedure for a variety of regulated entities.   Let us focus on just two types of entities: motor vehicles and restaurants.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44140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b="1" u="sng" dirty="0" smtClean="0">
              <a:latin typeface="Times New Roman" pitchFamily="18" charset="0"/>
              <a:cs typeface="Times New Roman" pitchFamily="18" charset="0"/>
            </a:endParaRPr>
          </a:p>
          <a:p>
            <a:r>
              <a:rPr lang="en-US" sz="2000" u="sng" dirty="0" smtClean="0">
                <a:latin typeface="Times New Roman" pitchFamily="18" charset="0"/>
                <a:cs typeface="Times New Roman" pitchFamily="18" charset="0"/>
              </a:rPr>
              <a:t>Designing </a:t>
            </a:r>
            <a:r>
              <a:rPr lang="en-US" sz="2000" u="sng" dirty="0">
                <a:latin typeface="Times New Roman" pitchFamily="18" charset="0"/>
                <a:cs typeface="Times New Roman" pitchFamily="18" charset="0"/>
              </a:rPr>
              <a:t>With </a:t>
            </a:r>
            <a:r>
              <a:rPr lang="en-US" sz="2000" u="sng" dirty="0" smtClean="0">
                <a:latin typeface="Times New Roman" pitchFamily="18" charset="0"/>
                <a:cs typeface="Times New Roman" pitchFamily="18" charset="0"/>
              </a:rPr>
              <a:t>Inheritance:</a:t>
            </a:r>
          </a:p>
          <a:p>
            <a:endParaRPr lang="en-US" sz="2000" b="1" u="sng"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505" y="2362200"/>
            <a:ext cx="65817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837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000" u="sng" dirty="0">
                <a:latin typeface="Times New Roman" pitchFamily="18" charset="0"/>
                <a:cs typeface="Times New Roman" pitchFamily="18" charset="0"/>
              </a:rPr>
              <a:t>Designing With Inheritance Weak Formal Class</a:t>
            </a:r>
          </a:p>
          <a:p>
            <a:pPr lvl="0" algn="just"/>
            <a:r>
              <a:rPr lang="en-US" sz="2000" dirty="0" err="1">
                <a:latin typeface="Times New Roman" pitchFamily="18" charset="0"/>
                <a:cs typeface="Times New Roman" pitchFamily="18" charset="0"/>
              </a:rPr>
              <a:t>MotorVehicle</a:t>
            </a:r>
            <a:r>
              <a:rPr lang="en-US" sz="2000" dirty="0">
                <a:latin typeface="Times New Roman" pitchFamily="18" charset="0"/>
                <a:cs typeface="Times New Roman" pitchFamily="18" charset="0"/>
              </a:rPr>
              <a:t> and Restaurant classes do not have much in common</a:t>
            </a:r>
            <a:r>
              <a:rPr lang="en-US" sz="2000" dirty="0" smtClean="0">
                <a:latin typeface="Times New Roman" pitchFamily="18" charset="0"/>
                <a:cs typeface="Times New Roman" pitchFamily="18" charset="0"/>
              </a:rPr>
              <a:t>.</a:t>
            </a:r>
          </a:p>
          <a:p>
            <a:pPr lvl="0" algn="just"/>
            <a:r>
              <a:rPr lang="en-US" sz="2000" dirty="0">
                <a:latin typeface="Times New Roman" pitchFamily="18" charset="0"/>
                <a:cs typeface="Times New Roman" pitchFamily="18" charset="0"/>
              </a:rPr>
              <a:t>For example, of what use is the gross weight of a diner or the address of a truck?</a:t>
            </a:r>
          </a:p>
          <a:p>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273" y="2819400"/>
            <a:ext cx="64198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049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u="sng" dirty="0">
                <a:latin typeface="Times New Roman" pitchFamily="18" charset="0"/>
                <a:cs typeface="Times New Roman" pitchFamily="18" charset="0"/>
              </a:rPr>
              <a:t>Achieving Multiple Inheritance using Single Inheritance </a:t>
            </a:r>
            <a:r>
              <a:rPr lang="en-US" sz="2000" u="sng" dirty="0" smtClean="0">
                <a:latin typeface="Times New Roman" pitchFamily="18" charset="0"/>
                <a:cs typeface="Times New Roman" pitchFamily="18" charset="0"/>
              </a:rPr>
              <a:t>Approach:</a:t>
            </a:r>
          </a:p>
          <a:p>
            <a:pPr marL="109728" indent="0">
              <a:buNone/>
            </a:pPr>
            <a:endParaRPr lang="en-US" sz="2000" u="sng"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2071688"/>
            <a:ext cx="67437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650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000" b="1" u="sng" dirty="0">
                <a:latin typeface="Times New Roman" pitchFamily="18" charset="0"/>
                <a:cs typeface="Times New Roman" pitchFamily="18" charset="0"/>
              </a:rPr>
              <a:t>Avoid Inheriting Inappropriate Behaviors</a:t>
            </a:r>
          </a:p>
          <a:p>
            <a:pPr algn="just"/>
            <a:r>
              <a:rPr lang="en-US" sz="2000" dirty="0">
                <a:latin typeface="Times New Roman" pitchFamily="18" charset="0"/>
                <a:cs typeface="Times New Roman" pitchFamily="18" charset="0"/>
              </a:rPr>
              <a:t>You should ask the following questions:</a:t>
            </a:r>
          </a:p>
          <a:p>
            <a:pPr lvl="0" algn="just"/>
            <a:r>
              <a:rPr lang="en-US" sz="2000" dirty="0">
                <a:latin typeface="Times New Roman" pitchFamily="18" charset="0"/>
                <a:cs typeface="Times New Roman" pitchFamily="18" charset="0"/>
              </a:rPr>
              <a:t>Is the subclass fundamentally similar to its superclass? or,</a:t>
            </a:r>
          </a:p>
          <a:p>
            <a:pPr lvl="0" algn="just"/>
            <a:r>
              <a:rPr lang="en-US" sz="2000" dirty="0">
                <a:latin typeface="Times New Roman" pitchFamily="18" charset="0"/>
                <a:cs typeface="Times New Roman" pitchFamily="18" charset="0"/>
              </a:rPr>
              <a:t>Is it entirely a new thing	that simply wants to borrow some expertise </a:t>
            </a:r>
            <a:r>
              <a:rPr lang="en-US" sz="2000" dirty="0" smtClean="0">
                <a:latin typeface="Times New Roman" pitchFamily="18" charset="0"/>
                <a:cs typeface="Times New Roman" pitchFamily="18" charset="0"/>
              </a:rPr>
              <a:t>from its </a:t>
            </a:r>
            <a:r>
              <a:rPr lang="en-US" sz="2000" dirty="0">
                <a:latin typeface="Times New Roman" pitchFamily="18" charset="0"/>
                <a:cs typeface="Times New Roman" pitchFamily="18" charset="0"/>
              </a:rPr>
              <a:t>superclass?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50051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93192" lvl="1" indent="0" algn="ctr">
              <a:buNone/>
            </a:pPr>
            <a:endParaRPr lang="en-US" sz="2400" b="1" u="sng" dirty="0" smtClean="0">
              <a:latin typeface="Times New Roman" pitchFamily="18" charset="0"/>
              <a:cs typeface="Times New Roman" pitchFamily="18" charset="0"/>
            </a:endParaRPr>
          </a:p>
          <a:p>
            <a:pPr marL="393192" lvl="1" indent="0" algn="ctr">
              <a:buNone/>
            </a:pPr>
            <a:r>
              <a:rPr lang="en-US" sz="2400" b="1" u="sng" dirty="0" smtClean="0">
                <a:latin typeface="Times New Roman" pitchFamily="18" charset="0"/>
                <a:cs typeface="Times New Roman" pitchFamily="18" charset="0"/>
              </a:rPr>
              <a:t>Designing </a:t>
            </a:r>
            <a:r>
              <a:rPr lang="en-US" sz="2400" b="1" u="sng" dirty="0">
                <a:latin typeface="Times New Roman" pitchFamily="18" charset="0"/>
                <a:cs typeface="Times New Roman" pitchFamily="18" charset="0"/>
              </a:rPr>
              <a:t>Classes </a:t>
            </a:r>
            <a:endParaRPr lang="en-US" sz="2400" b="1" u="sng" dirty="0" smtClean="0">
              <a:latin typeface="Times New Roman" pitchFamily="18" charset="0"/>
              <a:cs typeface="Times New Roman" pitchFamily="18" charset="0"/>
            </a:endParaRPr>
          </a:p>
          <a:p>
            <a:pPr marL="393192" lvl="1" indent="0">
              <a:buNone/>
            </a:pPr>
            <a:r>
              <a:rPr lang="en-US" b="1" u="sng" dirty="0" smtClean="0">
                <a:latin typeface="Times New Roman" pitchFamily="18" charset="0"/>
                <a:cs typeface="Times New Roman" pitchFamily="18" charset="0"/>
              </a:rPr>
              <a:t>OO </a:t>
            </a:r>
            <a:r>
              <a:rPr lang="en-US" b="1" u="sng" dirty="0">
                <a:latin typeface="Times New Roman" pitchFamily="18" charset="0"/>
                <a:cs typeface="Times New Roman" pitchFamily="18" charset="0"/>
              </a:rPr>
              <a:t>Design </a:t>
            </a:r>
            <a:r>
              <a:rPr lang="en-US" b="1" u="sng" dirty="0" smtClean="0">
                <a:latin typeface="Times New Roman" pitchFamily="18" charset="0"/>
                <a:cs typeface="Times New Roman" pitchFamily="18" charset="0"/>
              </a:rPr>
              <a:t>Philosophy</a:t>
            </a:r>
          </a:p>
          <a:p>
            <a:pPr lvl="1" algn="just">
              <a:lnSpc>
                <a:spcPct val="120000"/>
              </a:lnSpc>
            </a:pPr>
            <a:endParaRPr lang="en-US" b="1" dirty="0">
              <a:latin typeface="Times New Roman" pitchFamily="18" charset="0"/>
              <a:cs typeface="Times New Roman" pitchFamily="18" charset="0"/>
            </a:endParaRPr>
          </a:p>
          <a:p>
            <a:pPr lvl="0" algn="just">
              <a:lnSpc>
                <a:spcPct val="120000"/>
              </a:lnSpc>
            </a:pPr>
            <a:r>
              <a:rPr lang="en-US" sz="2300" dirty="0">
                <a:latin typeface="Times New Roman" pitchFamily="18" charset="0"/>
                <a:cs typeface="Times New Roman" pitchFamily="18" charset="0"/>
              </a:rPr>
              <a:t>The first step in building an application should be to design a set of classes, each of</a:t>
            </a:r>
          </a:p>
          <a:p>
            <a:pPr algn="just">
              <a:lnSpc>
                <a:spcPct val="120000"/>
              </a:lnSpc>
            </a:pPr>
            <a:r>
              <a:rPr lang="en-US" sz="2300" dirty="0">
                <a:latin typeface="Times New Roman" pitchFamily="18" charset="0"/>
                <a:cs typeface="Times New Roman" pitchFamily="18" charset="0"/>
              </a:rPr>
              <a:t>which has a specific expertise and all of which can work together in useful ways</a:t>
            </a:r>
            <a:r>
              <a:rPr lang="en-US" sz="2300" dirty="0" smtClean="0">
                <a:latin typeface="Times New Roman" pitchFamily="18" charset="0"/>
                <a:cs typeface="Times New Roman" pitchFamily="18" charset="0"/>
              </a:rPr>
              <a:t>.</a:t>
            </a:r>
          </a:p>
          <a:p>
            <a:pPr algn="just">
              <a:lnSpc>
                <a:spcPct val="120000"/>
              </a:lnSpc>
            </a:pPr>
            <a:endParaRPr lang="en-US" sz="2300" dirty="0">
              <a:latin typeface="Times New Roman" pitchFamily="18" charset="0"/>
              <a:cs typeface="Times New Roman" pitchFamily="18" charset="0"/>
            </a:endParaRPr>
          </a:p>
          <a:p>
            <a:pPr marL="109728" indent="0" algn="just">
              <a:lnSpc>
                <a:spcPct val="120000"/>
              </a:lnSpc>
              <a:buNone/>
            </a:pPr>
            <a:r>
              <a:rPr lang="en-US" sz="2300" b="1" u="sng" dirty="0">
                <a:latin typeface="Times New Roman" pitchFamily="18" charset="0"/>
                <a:cs typeface="Times New Roman" pitchFamily="18" charset="0"/>
              </a:rPr>
              <a:t>Designing Class: the </a:t>
            </a:r>
            <a:r>
              <a:rPr lang="en-US" sz="2300" b="1" u="sng" dirty="0" smtClean="0">
                <a:latin typeface="Times New Roman" pitchFamily="18" charset="0"/>
                <a:cs typeface="Times New Roman" pitchFamily="18" charset="0"/>
              </a:rPr>
              <a:t>Process</a:t>
            </a:r>
          </a:p>
          <a:p>
            <a:pPr algn="just">
              <a:lnSpc>
                <a:spcPct val="120000"/>
              </a:lnSpc>
            </a:pPr>
            <a:endParaRPr lang="en-US" sz="2300" b="1" dirty="0">
              <a:latin typeface="Times New Roman" pitchFamily="18" charset="0"/>
              <a:cs typeface="Times New Roman" pitchFamily="18" charset="0"/>
            </a:endParaRPr>
          </a:p>
          <a:p>
            <a:pPr lvl="0" algn="just">
              <a:lnSpc>
                <a:spcPct val="120000"/>
              </a:lnSpc>
            </a:pPr>
            <a:r>
              <a:rPr lang="en-US" sz="2300" dirty="0" smtClean="0">
                <a:latin typeface="Times New Roman" pitchFamily="18" charset="0"/>
                <a:cs typeface="Times New Roman" pitchFamily="18" charset="0"/>
              </a:rPr>
              <a:t>Apply </a:t>
            </a:r>
            <a:r>
              <a:rPr lang="en-US" sz="2300" dirty="0">
                <a:latin typeface="Times New Roman" pitchFamily="18" charset="0"/>
                <a:cs typeface="Times New Roman" pitchFamily="18" charset="0"/>
              </a:rPr>
              <a:t>design axioms to design classes, their attributes, methods, associations, structures, and protocols.</a:t>
            </a:r>
          </a:p>
          <a:p>
            <a:pPr lvl="1" algn="just">
              <a:lnSpc>
                <a:spcPct val="120000"/>
              </a:lnSpc>
            </a:pPr>
            <a:r>
              <a:rPr lang="en-US" dirty="0">
                <a:latin typeface="Times New Roman" pitchFamily="18" charset="0"/>
                <a:cs typeface="Times New Roman" pitchFamily="18" charset="0"/>
              </a:rPr>
              <a:t>Refine and complete the static UML class diagram (object model) by adding details to that diagram.</a:t>
            </a:r>
          </a:p>
          <a:p>
            <a:pPr lvl="2" algn="just">
              <a:lnSpc>
                <a:spcPct val="120000"/>
              </a:lnSpc>
            </a:pPr>
            <a:r>
              <a:rPr lang="en-US" sz="2300" dirty="0">
                <a:latin typeface="Times New Roman" pitchFamily="18" charset="0"/>
                <a:cs typeface="Times New Roman" pitchFamily="18" charset="0"/>
              </a:rPr>
              <a:t>Refine attributes.</a:t>
            </a:r>
          </a:p>
          <a:p>
            <a:pPr lvl="2" algn="just">
              <a:lnSpc>
                <a:spcPct val="120000"/>
              </a:lnSpc>
            </a:pPr>
            <a:r>
              <a:rPr lang="en-US" sz="2300" dirty="0">
                <a:latin typeface="Times New Roman" pitchFamily="18" charset="0"/>
                <a:cs typeface="Times New Roman" pitchFamily="18" charset="0"/>
              </a:rPr>
              <a:t>Design methods and the protocols by utilizing a UML activity diagram to represent the method's algorithm..</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00622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lgn="just">
              <a:lnSpc>
                <a:spcPct val="120000"/>
              </a:lnSpc>
              <a:buNone/>
            </a:pPr>
            <a:r>
              <a:rPr lang="en-US" sz="2000" b="1" dirty="0">
                <a:latin typeface="Times New Roman" pitchFamily="18" charset="0"/>
                <a:cs typeface="Times New Roman" pitchFamily="18" charset="0"/>
              </a:rPr>
              <a:t>Classes</a:t>
            </a:r>
          </a:p>
          <a:p>
            <a:pPr lvl="0" algn="just">
              <a:lnSpc>
                <a:spcPct val="120000"/>
              </a:lnSpc>
            </a:pPr>
            <a:r>
              <a:rPr lang="en-US" sz="2000" dirty="0">
                <a:latin typeface="Times New Roman" pitchFamily="18" charset="0"/>
                <a:cs typeface="Times New Roman" pitchFamily="18" charset="0"/>
              </a:rPr>
              <a:t>In analysis modeling only the following needs to be shown:</a:t>
            </a:r>
          </a:p>
          <a:p>
            <a:pPr algn="just">
              <a:lnSpc>
                <a:spcPct val="120000"/>
              </a:lnSpc>
            </a:pPr>
            <a:r>
              <a:rPr lang="en-US" sz="2000" dirty="0">
                <a:latin typeface="Times New Roman" pitchFamily="18" charset="0"/>
                <a:cs typeface="Times New Roman" pitchFamily="18" charset="0"/>
              </a:rPr>
              <a:t>Class name; key attributes; key operations</a:t>
            </a:r>
          </a:p>
          <a:p>
            <a:pPr algn="just">
              <a:lnSpc>
                <a:spcPct val="120000"/>
              </a:lnSpc>
            </a:pPr>
            <a:r>
              <a:rPr lang="en-US" sz="2000" dirty="0">
                <a:latin typeface="Times New Roman" pitchFamily="18" charset="0"/>
                <a:cs typeface="Times New Roman" pitchFamily="18" charset="0"/>
              </a:rPr>
              <a:t>stereotypes(if they have any business significance)</a:t>
            </a:r>
          </a:p>
          <a:p>
            <a:pPr algn="just">
              <a:lnSpc>
                <a:spcPct val="120000"/>
              </a:lnSpc>
            </a:pPr>
            <a:endParaRPr lang="en-US" sz="2000" dirty="0" smtClean="0">
              <a:latin typeface="Times New Roman" pitchFamily="18" charset="0"/>
              <a:cs typeface="Times New Roman" pitchFamily="18" charset="0"/>
            </a:endParaRPr>
          </a:p>
          <a:p>
            <a:pPr marL="109728" indent="0" algn="just">
              <a:lnSpc>
                <a:spcPct val="120000"/>
              </a:lnSpc>
              <a:buNone/>
            </a:pPr>
            <a:r>
              <a:rPr lang="en-US" sz="2000" b="1" dirty="0">
                <a:latin typeface="Times New Roman" pitchFamily="18" charset="0"/>
                <a:cs typeface="Times New Roman" pitchFamily="18" charset="0"/>
              </a:rPr>
              <a:t>Name compartment</a:t>
            </a:r>
          </a:p>
          <a:p>
            <a:pPr lvl="0" algn="just">
              <a:lnSpc>
                <a:spcPct val="120000"/>
              </a:lnSpc>
            </a:pPr>
            <a:r>
              <a:rPr lang="en-US" sz="2000" dirty="0">
                <a:latin typeface="Times New Roman" pitchFamily="18" charset="0"/>
                <a:cs typeface="Times New Roman" pitchFamily="18" charset="0"/>
              </a:rPr>
              <a:t>Class name is in Upper Camel </a:t>
            </a:r>
            <a:r>
              <a:rPr lang="en-US" sz="2000" dirty="0" smtClean="0">
                <a:latin typeface="Times New Roman" pitchFamily="18" charset="0"/>
                <a:cs typeface="Times New Roman" pitchFamily="18" charset="0"/>
              </a:rPr>
              <a:t>case.</a:t>
            </a:r>
          </a:p>
          <a:p>
            <a:pPr lvl="0" algn="just">
              <a:lnSpc>
                <a:spcPct val="120000"/>
              </a:lnSpc>
            </a:pPr>
            <a:endParaRPr lang="en-US" sz="2000" dirty="0" smtClean="0">
              <a:latin typeface="Times New Roman" pitchFamily="18" charset="0"/>
              <a:cs typeface="Times New Roman" pitchFamily="18" charset="0"/>
            </a:endParaRPr>
          </a:p>
          <a:p>
            <a:pPr lvl="0" algn="just">
              <a:lnSpc>
                <a:spcPct val="120000"/>
              </a:lnSpc>
            </a:pPr>
            <a:r>
              <a:rPr lang="en-US" sz="2000" dirty="0">
                <a:latin typeface="Times New Roman" pitchFamily="18" charset="0"/>
                <a:cs typeface="Times New Roman" pitchFamily="18" charset="0"/>
              </a:rPr>
              <a:t>Special	symbols	such	as	</a:t>
            </a:r>
            <a:r>
              <a:rPr lang="en-US" sz="2000" dirty="0" smtClean="0">
                <a:latin typeface="Times New Roman" pitchFamily="18" charset="0"/>
                <a:cs typeface="Times New Roman" pitchFamily="18" charset="0"/>
              </a:rPr>
              <a:t>punctuation </a:t>
            </a:r>
            <a:r>
              <a:rPr lang="en-US" sz="2000" dirty="0" err="1" smtClean="0">
                <a:latin typeface="Times New Roman" pitchFamily="18" charset="0"/>
                <a:cs typeface="Times New Roman" pitchFamily="18" charset="0"/>
              </a:rPr>
              <a:t>marks,dashes,underscores,ampersands,hashes</a:t>
            </a:r>
            <a:r>
              <a:rPr lang="en-US" sz="2000" dirty="0">
                <a:latin typeface="Times New Roman" pitchFamily="18" charset="0"/>
                <a:cs typeface="Times New Roman" pitchFamily="18" charset="0"/>
              </a:rPr>
              <a:t>, and slashes are always avoided and can lead to unexpected consequences when code or Html/Xml documentation is </a:t>
            </a:r>
            <a:r>
              <a:rPr lang="en-US" sz="2000" dirty="0" smtClean="0">
                <a:latin typeface="Times New Roman" pitchFamily="18" charset="0"/>
                <a:cs typeface="Times New Roman" pitchFamily="18" charset="0"/>
              </a:rPr>
              <a:t> generated </a:t>
            </a:r>
            <a:r>
              <a:rPr lang="en-US" sz="2000" dirty="0">
                <a:latin typeface="Times New Roman" pitchFamily="18" charset="0"/>
                <a:cs typeface="Times New Roman" pitchFamily="18" charset="0"/>
              </a:rPr>
              <a:t>from the model.</a:t>
            </a:r>
          </a:p>
          <a:p>
            <a:pPr lvl="0" algn="just">
              <a:lnSpc>
                <a:spcPct val="120000"/>
              </a:lnSpc>
            </a:pPr>
            <a:endParaRPr lang="en-US" sz="2000" dirty="0" smtClean="0">
              <a:latin typeface="Times New Roman" pitchFamily="18" charset="0"/>
              <a:cs typeface="Times New Roman" pitchFamily="18" charset="0"/>
            </a:endParaRPr>
          </a:p>
          <a:p>
            <a:pPr lvl="0" algn="just">
              <a:lnSpc>
                <a:spcPct val="120000"/>
              </a:lnSpc>
            </a:pPr>
            <a:r>
              <a:rPr lang="en-US" sz="2000" dirty="0" smtClean="0">
                <a:latin typeface="Times New Roman" pitchFamily="18" charset="0"/>
                <a:cs typeface="Times New Roman" pitchFamily="18" charset="0"/>
              </a:rPr>
              <a:t>Avoid </a:t>
            </a:r>
            <a:r>
              <a:rPr lang="en-US" sz="2000" dirty="0">
                <a:latin typeface="Times New Roman" pitchFamily="18" charset="0"/>
                <a:cs typeface="Times New Roman" pitchFamily="18" charset="0"/>
              </a:rPr>
              <a:t>abbreviations at all </a:t>
            </a:r>
            <a:r>
              <a:rPr lang="en-US" sz="2000" dirty="0" smtClean="0">
                <a:latin typeface="Times New Roman" pitchFamily="18" charset="0"/>
                <a:cs typeface="Times New Roman" pitchFamily="18" charset="0"/>
              </a:rPr>
              <a:t>costs</a:t>
            </a:r>
          </a:p>
          <a:p>
            <a:pPr lvl="0" algn="just">
              <a:lnSpc>
                <a:spcPct val="120000"/>
              </a:lnSpc>
            </a:pPr>
            <a:endParaRPr lang="en-US" sz="2000" dirty="0">
              <a:latin typeface="Times New Roman" pitchFamily="18" charset="0"/>
              <a:cs typeface="Times New Roman" pitchFamily="18" charset="0"/>
            </a:endParaRPr>
          </a:p>
          <a:p>
            <a:pPr lvl="0" algn="just">
              <a:lnSpc>
                <a:spcPct val="120000"/>
              </a:lnSpc>
            </a:pPr>
            <a:r>
              <a:rPr lang="en-US" sz="2000" dirty="0">
                <a:latin typeface="Times New Roman" pitchFamily="18" charset="0"/>
                <a:cs typeface="Times New Roman" pitchFamily="18" charset="0"/>
              </a:rPr>
              <a:t>Domain	specific	acronyms	 can	be	used(</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CRM-Customer Relationship </a:t>
            </a:r>
            <a:r>
              <a:rPr lang="en-US" sz="2000" dirty="0">
                <a:latin typeface="Times New Roman" pitchFamily="18" charset="0"/>
                <a:cs typeface="Times New Roman" pitchFamily="18" charset="0"/>
              </a:rPr>
              <a:t>Management) lead to unexpected consequences when code or Html/Xml documentation is generated  from the model.</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96168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2200" dirty="0">
                <a:latin typeface="Times New Roman" pitchFamily="18" charset="0"/>
                <a:cs typeface="Times New Roman" pitchFamily="18" charset="0"/>
              </a:rPr>
              <a:t>Avoid abbreviations at all costs</a:t>
            </a:r>
          </a:p>
          <a:p>
            <a:pPr lvl="0" algn="just"/>
            <a:r>
              <a:rPr lang="en-US" sz="2200" dirty="0">
                <a:latin typeface="Times New Roman" pitchFamily="18" charset="0"/>
                <a:cs typeface="Times New Roman" pitchFamily="18" charset="0"/>
              </a:rPr>
              <a:t>Domain	specific	acronyms	can	be	used(</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CRM-Customer	Relationship Management)</a:t>
            </a:r>
          </a:p>
          <a:p>
            <a:pPr algn="just"/>
            <a:r>
              <a:rPr lang="en-US" sz="2200" b="1" u="sng" dirty="0">
                <a:latin typeface="Times New Roman" pitchFamily="18" charset="0"/>
                <a:cs typeface="Times New Roman" pitchFamily="18" charset="0"/>
              </a:rPr>
              <a:t>Attribute Component</a:t>
            </a:r>
          </a:p>
          <a:p>
            <a:pPr lvl="0" algn="just"/>
            <a:r>
              <a:rPr lang="en-US" sz="2200" dirty="0">
                <a:latin typeface="Times New Roman" pitchFamily="18" charset="0"/>
                <a:cs typeface="Times New Roman" pitchFamily="18" charset="0"/>
              </a:rPr>
              <a:t>Attributes are named in </a:t>
            </a:r>
            <a:r>
              <a:rPr lang="en-US" sz="2200" dirty="0" err="1">
                <a:latin typeface="Times New Roman" pitchFamily="18" charset="0"/>
                <a:cs typeface="Times New Roman" pitchFamily="18" charset="0"/>
              </a:rPr>
              <a:t>lowerCamelCase</a:t>
            </a:r>
            <a:r>
              <a:rPr lang="en-US" sz="2200" dirty="0">
                <a:latin typeface="Times New Roman" pitchFamily="18" charset="0"/>
                <a:cs typeface="Times New Roman" pitchFamily="18" charset="0"/>
              </a:rPr>
              <a:t>-Starting with a lowercase letter and then mixed upper-and lowercase.</a:t>
            </a:r>
          </a:p>
          <a:p>
            <a:pPr algn="just"/>
            <a:r>
              <a:rPr lang="en-US" sz="2200" dirty="0" err="1">
                <a:latin typeface="Times New Roman" pitchFamily="18" charset="0"/>
                <a:cs typeface="Times New Roman" pitchFamily="18" charset="0"/>
              </a:rPr>
              <a:t>visibilityname:type</a:t>
            </a:r>
            <a:r>
              <a:rPr lang="en-US" sz="2200" dirty="0">
                <a:latin typeface="Times New Roman" pitchFamily="18" charset="0"/>
                <a:cs typeface="Times New Roman" pitchFamily="18" charset="0"/>
              </a:rPr>
              <a:t>[multiplicity]=</a:t>
            </a:r>
            <a:r>
              <a:rPr lang="en-US" sz="2200" dirty="0" err="1" smtClean="0">
                <a:latin typeface="Times New Roman" pitchFamily="18" charset="0"/>
                <a:cs typeface="Times New Roman" pitchFamily="18" charset="0"/>
              </a:rPr>
              <a:t>initialValue</a:t>
            </a:r>
            <a:endParaRPr lang="en-US" sz="2200" dirty="0" smtClean="0">
              <a:latin typeface="Times New Roman" pitchFamily="18" charset="0"/>
              <a:cs typeface="Times New Roman" pitchFamily="18" charset="0"/>
            </a:endParaRPr>
          </a:p>
          <a:p>
            <a:pPr algn="just"/>
            <a:endParaRPr lang="en-US" sz="2200" u="sng" dirty="0">
              <a:latin typeface="Times New Roman" pitchFamily="18" charset="0"/>
              <a:cs typeface="Times New Roman" pitchFamily="18" charset="0"/>
            </a:endParaRPr>
          </a:p>
          <a:p>
            <a:pPr algn="just"/>
            <a:r>
              <a:rPr lang="en-US" sz="2200" b="1" u="sng" dirty="0">
                <a:latin typeface="Times New Roman" pitchFamily="18" charset="0"/>
                <a:cs typeface="Times New Roman" pitchFamily="18" charset="0"/>
              </a:rPr>
              <a:t>Visibility</a:t>
            </a:r>
          </a:p>
          <a:p>
            <a:pPr lvl="0" algn="just"/>
            <a:r>
              <a:rPr lang="en-US" sz="2200" dirty="0">
                <a:latin typeface="Times New Roman" pitchFamily="18" charset="0"/>
                <a:cs typeface="Times New Roman" pitchFamily="18" charset="0"/>
              </a:rPr>
              <a:t>Visibility controls access to the features of a class.</a:t>
            </a:r>
          </a:p>
          <a:p>
            <a:pPr algn="just"/>
            <a:r>
              <a:rPr lang="en-US" sz="2200" dirty="0">
                <a:latin typeface="Times New Roman" pitchFamily="18" charset="0"/>
                <a:cs typeface="Times New Roman" pitchFamily="18" charset="0"/>
              </a:rPr>
              <a:t>+ -&gt;Public visibility</a:t>
            </a:r>
          </a:p>
          <a:p>
            <a:pPr algn="just"/>
            <a:r>
              <a:rPr lang="en-US" sz="2200" dirty="0">
                <a:latin typeface="Times New Roman" pitchFamily="18" charset="0"/>
                <a:cs typeface="Times New Roman" pitchFamily="18" charset="0"/>
              </a:rPr>
              <a:t>-	-&gt;Private visibility # -&gt;protected visibility</a:t>
            </a:r>
          </a:p>
          <a:p>
            <a:pPr algn="just"/>
            <a:r>
              <a:rPr lang="en-US" sz="2200" dirty="0">
                <a:latin typeface="Times New Roman" pitchFamily="18" charset="0"/>
                <a:cs typeface="Times New Roman" pitchFamily="18" charset="0"/>
              </a:rPr>
              <a:t>~ -&gt; package visibility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74941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lgn="just">
              <a:buNone/>
            </a:pPr>
            <a:r>
              <a:rPr lang="en-US" b="1" dirty="0">
                <a:latin typeface="Times New Roman" pitchFamily="18" charset="0"/>
                <a:cs typeface="Times New Roman" pitchFamily="18" charset="0"/>
              </a:rPr>
              <a:t>Object Construction and destruction</a:t>
            </a:r>
          </a:p>
          <a:p>
            <a:pPr lvl="0" algn="just"/>
            <a:r>
              <a:rPr lang="en-US" dirty="0">
                <a:latin typeface="Times New Roman" pitchFamily="18" charset="0"/>
                <a:cs typeface="Times New Roman" pitchFamily="18" charset="0"/>
              </a:rPr>
              <a:t>Constructors are a design consideration and are generally not shown on analysis models</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marL="109728" indent="0" algn="just">
              <a:buNone/>
            </a:pPr>
            <a:r>
              <a:rPr lang="en-US" b="1" dirty="0" smtClean="0">
                <a:latin typeface="Times New Roman" pitchFamily="18" charset="0"/>
                <a:cs typeface="Times New Roman" pitchFamily="18" charset="0"/>
              </a:rPr>
              <a:t>Destructors</a:t>
            </a:r>
            <a:endParaRPr lang="en-US" b="1"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Destructors are special operations that “clean up” when objects are destroyed.</a:t>
            </a:r>
          </a:p>
          <a:p>
            <a:pPr lvl="0" algn="just"/>
            <a:r>
              <a:rPr lang="en-US" dirty="0">
                <a:latin typeface="Times New Roman" pitchFamily="18" charset="0"/>
                <a:cs typeface="Times New Roman" pitchFamily="18" charset="0"/>
              </a:rPr>
              <a:t>Different languages follow different algorithms for clean up.</a:t>
            </a:r>
          </a:p>
          <a:p>
            <a:pPr lvl="0" algn="just"/>
            <a:r>
              <a:rPr lang="en-US" dirty="0">
                <a:latin typeface="Times New Roman" pitchFamily="18" charset="0"/>
                <a:cs typeface="Times New Roman" pitchFamily="18" charset="0"/>
              </a:rPr>
              <a:t>In java “Garbage Collection</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marL="109728" indent="0" algn="just">
              <a:buNone/>
            </a:pPr>
            <a:r>
              <a:rPr lang="en-US" b="1" dirty="0">
                <a:latin typeface="Times New Roman" pitchFamily="18" charset="0"/>
                <a:cs typeface="Times New Roman" pitchFamily="18" charset="0"/>
              </a:rPr>
              <a:t>Class Visibility</a:t>
            </a:r>
          </a:p>
          <a:p>
            <a:pPr lvl="0" algn="just"/>
            <a:r>
              <a:rPr lang="en-US" dirty="0">
                <a:latin typeface="Times New Roman" pitchFamily="18" charset="0"/>
                <a:cs typeface="Times New Roman" pitchFamily="18" charset="0"/>
              </a:rPr>
              <a:t>In designing methods or attributes for classes, you are confronted with two issues.</a:t>
            </a:r>
          </a:p>
          <a:p>
            <a:pPr lvl="0" algn="just"/>
            <a:r>
              <a:rPr lang="en-US" dirty="0">
                <a:latin typeface="Times New Roman" pitchFamily="18" charset="0"/>
                <a:cs typeface="Times New Roman" pitchFamily="18" charset="0"/>
              </a:rPr>
              <a:t>One is the protocol, or interface to the class operations and its visibility;</a:t>
            </a:r>
          </a:p>
          <a:p>
            <a:pPr lvl="0" algn="just"/>
            <a:r>
              <a:rPr lang="en-US" dirty="0">
                <a:latin typeface="Times New Roman" pitchFamily="18" charset="0"/>
                <a:cs typeface="Times New Roman" pitchFamily="18" charset="0"/>
              </a:rPr>
              <a:t>and how it should be implemented.</a:t>
            </a:r>
          </a:p>
          <a:p>
            <a:pPr lvl="0" algn="just"/>
            <a:r>
              <a:rPr lang="en-US" dirty="0">
                <a:latin typeface="Times New Roman" pitchFamily="18" charset="0"/>
                <a:cs typeface="Times New Roman" pitchFamily="18" charset="0"/>
              </a:rPr>
              <a:t>Public protocols define the functionality and external messages of an object, while private protocols define the implementation of an object.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91521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2200" b="1" dirty="0">
                <a:latin typeface="Times New Roman" pitchFamily="18" charset="0"/>
                <a:cs typeface="Times New Roman" pitchFamily="18" charset="0"/>
              </a:rPr>
              <a:t>UNIT 4 OBJECT ORIENTED DESIGN</a:t>
            </a:r>
            <a:r>
              <a:rPr lang="en-US" sz="2200" dirty="0">
                <a:latin typeface="Times New Roman" pitchFamily="18" charset="0"/>
                <a:cs typeface="Times New Roman" pitchFamily="18" charset="0"/>
              </a:rPr>
              <a:t> </a:t>
            </a:r>
          </a:p>
          <a:p>
            <a:pPr marL="109728" indent="0" algn="just">
              <a:buNone/>
            </a:pPr>
            <a:endParaRPr lang="en-US" sz="2200" dirty="0" smtClean="0">
              <a:latin typeface="Times New Roman" pitchFamily="18" charset="0"/>
              <a:cs typeface="Times New Roman" pitchFamily="18" charset="0"/>
            </a:endParaRPr>
          </a:p>
          <a:p>
            <a:pPr marL="109728" indent="0" algn="just">
              <a:buNone/>
            </a:pPr>
            <a:r>
              <a:rPr lang="en-US" sz="1800" dirty="0" smtClean="0">
                <a:latin typeface="Times New Roman" pitchFamily="18" charset="0"/>
                <a:cs typeface="Times New Roman" pitchFamily="18" charset="0"/>
              </a:rPr>
              <a:t>Object </a:t>
            </a:r>
            <a:r>
              <a:rPr lang="en-US" sz="1800" dirty="0">
                <a:latin typeface="Times New Roman" pitchFamily="18" charset="0"/>
                <a:cs typeface="Times New Roman" pitchFamily="18" charset="0"/>
              </a:rPr>
              <a:t>Oriented Design Process - Object Oriented Design Axioms - Corollaries - Designing Classes: Object Constraint Language - Process of Designing Class - Class Visibility - Refining Attributes - Access Layer: Object Store and Persistence - Database Management System - Logical and Physical Database Organization and Access Control - Distributed Databases and Client Server Computing - Object Oriented Database Management System - Object Relational Systems - Designing Access Layer Classes - View Layer: Designing View Layer Classes - Macro Level Process - Micro Level Process - Purpose of View Layer Interface - Prototyping the user interface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66612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25999"/>
            <a:ext cx="4867275" cy="411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242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2200" b="1" u="sng" dirty="0">
                <a:latin typeface="Times New Roman" pitchFamily="18" charset="0"/>
                <a:cs typeface="Times New Roman" pitchFamily="18" charset="0"/>
              </a:rPr>
              <a:t>Private Protocol (Visibility)</a:t>
            </a:r>
          </a:p>
          <a:p>
            <a:pPr lvl="0"/>
            <a:r>
              <a:rPr lang="en-US" sz="2200" dirty="0">
                <a:latin typeface="Times New Roman" pitchFamily="18" charset="0"/>
                <a:cs typeface="Times New Roman" pitchFamily="18" charset="0"/>
              </a:rPr>
              <a:t>A set of methods that are used only internally.</a:t>
            </a:r>
          </a:p>
          <a:p>
            <a:pPr lvl="0"/>
            <a:r>
              <a:rPr lang="en-US" sz="2200" dirty="0">
                <a:latin typeface="Times New Roman" pitchFamily="18" charset="0"/>
                <a:cs typeface="Times New Roman" pitchFamily="18" charset="0"/>
              </a:rPr>
              <a:t>Object messages to itself.</a:t>
            </a:r>
          </a:p>
          <a:p>
            <a:pPr lvl="0"/>
            <a:r>
              <a:rPr lang="en-US" sz="2200" dirty="0">
                <a:latin typeface="Times New Roman" pitchFamily="18" charset="0"/>
                <a:cs typeface="Times New Roman" pitchFamily="18" charset="0"/>
              </a:rPr>
              <a:t>Define the implementation of the object (Internal).</a:t>
            </a:r>
          </a:p>
          <a:p>
            <a:pPr lvl="0"/>
            <a:r>
              <a:rPr lang="en-US" sz="2200" dirty="0">
                <a:latin typeface="Times New Roman" pitchFamily="18" charset="0"/>
                <a:cs typeface="Times New Roman" pitchFamily="18" charset="0"/>
              </a:rPr>
              <a:t>Issues are: deciding what should be </a:t>
            </a:r>
            <a:r>
              <a:rPr lang="en-US" sz="2200" dirty="0" smtClean="0">
                <a:latin typeface="Times New Roman" pitchFamily="18" charset="0"/>
                <a:cs typeface="Times New Roman" pitchFamily="18" charset="0"/>
              </a:rPr>
              <a:t>private.</a:t>
            </a:r>
            <a:r>
              <a:rPr lang="en-US" sz="2200" dirty="0">
                <a:latin typeface="Times New Roman" pitchFamily="18" charset="0"/>
                <a:cs typeface="Times New Roman" pitchFamily="18" charset="0"/>
              </a:rPr>
              <a:t> What attributes</a:t>
            </a:r>
          </a:p>
          <a:p>
            <a:pPr lvl="0"/>
            <a:r>
              <a:rPr lang="en-US" sz="2200" dirty="0">
                <a:latin typeface="Times New Roman" pitchFamily="18" charset="0"/>
                <a:cs typeface="Times New Roman" pitchFamily="18" charset="0"/>
              </a:rPr>
              <a:t>What methods</a:t>
            </a:r>
          </a:p>
          <a:p>
            <a:pPr lvl="0"/>
            <a:r>
              <a:rPr lang="en-US" sz="2200" dirty="0">
                <a:latin typeface="Times New Roman" pitchFamily="18" charset="0"/>
                <a:cs typeface="Times New Roman" pitchFamily="18" charset="0"/>
              </a:rPr>
              <a:t>In a protected protocol, subclasses can use the method in addition to the class itself.</a:t>
            </a:r>
          </a:p>
          <a:p>
            <a:pPr lvl="0"/>
            <a:r>
              <a:rPr lang="en-US" sz="2200" dirty="0">
                <a:latin typeface="Times New Roman" pitchFamily="18" charset="0"/>
                <a:cs typeface="Times New Roman" pitchFamily="18" charset="0"/>
              </a:rPr>
              <a:t>In private protocols, only the class itself can use the method.</a:t>
            </a:r>
          </a:p>
          <a:p>
            <a:pPr marL="109728" indent="0">
              <a:buNone/>
            </a:pPr>
            <a:r>
              <a:rPr lang="en-US" sz="2200" b="1" u="sng" dirty="0">
                <a:latin typeface="Times New Roman" pitchFamily="18" charset="0"/>
                <a:cs typeface="Times New Roman" pitchFamily="18" charset="0"/>
              </a:rPr>
              <a:t>Public Protocol (Visibility)</a:t>
            </a:r>
          </a:p>
          <a:p>
            <a:pPr lvl="0"/>
            <a:r>
              <a:rPr lang="en-US" sz="2200" dirty="0">
                <a:latin typeface="Times New Roman" pitchFamily="18" charset="0"/>
                <a:cs typeface="Times New Roman" pitchFamily="18" charset="0"/>
              </a:rPr>
              <a:t>Defines the functionality of the object</a:t>
            </a:r>
          </a:p>
          <a:p>
            <a:pPr lvl="0"/>
            <a:r>
              <a:rPr lang="en-US" sz="2200" dirty="0">
                <a:latin typeface="Times New Roman" pitchFamily="18" charset="0"/>
                <a:cs typeface="Times New Roman" pitchFamily="18" charset="0"/>
              </a:rPr>
              <a:t>Decide what should be public (External). Guidelines for Designing Protocols</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39847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lgn="just">
              <a:buNone/>
            </a:pPr>
            <a:r>
              <a:rPr lang="en-US" sz="2000" u="sng" dirty="0">
                <a:latin typeface="Times New Roman" pitchFamily="18" charset="0"/>
                <a:cs typeface="Times New Roman" pitchFamily="18" charset="0"/>
              </a:rPr>
              <a:t>Guidelines for Designing Protocols</a:t>
            </a:r>
          </a:p>
          <a:p>
            <a:pPr lvl="0" algn="just"/>
            <a:r>
              <a:rPr lang="en-US" sz="2000" dirty="0">
                <a:latin typeface="Times New Roman" pitchFamily="18" charset="0"/>
                <a:cs typeface="Times New Roman" pitchFamily="18" charset="0"/>
              </a:rPr>
              <a:t>Good design allows for polymorphism</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Not all protocols should be public, again apply design axioms and corollaries.</a:t>
            </a:r>
          </a:p>
          <a:p>
            <a:pPr lvl="0" algn="just"/>
            <a:r>
              <a:rPr lang="en-US" sz="2000" dirty="0">
                <a:latin typeface="Times New Roman" pitchFamily="18" charset="0"/>
                <a:cs typeface="Times New Roman" pitchFamily="18" charset="0"/>
              </a:rPr>
              <a:t>The following key questions must be answered:</a:t>
            </a:r>
          </a:p>
          <a:p>
            <a:pPr lvl="0" algn="just"/>
            <a:r>
              <a:rPr lang="en-US" sz="2000" dirty="0">
                <a:latin typeface="Times New Roman" pitchFamily="18" charset="0"/>
                <a:cs typeface="Times New Roman" pitchFamily="18" charset="0"/>
              </a:rPr>
              <a:t>What are the class interfaces and protocols?</a:t>
            </a:r>
          </a:p>
          <a:p>
            <a:pPr lvl="0" algn="just"/>
            <a:r>
              <a:rPr lang="en-US" sz="2000" dirty="0">
                <a:latin typeface="Times New Roman" pitchFamily="18" charset="0"/>
                <a:cs typeface="Times New Roman" pitchFamily="18" charset="0"/>
              </a:rPr>
              <a:t>What public (external) protocol will be used or what external messages must the system understand?</a:t>
            </a:r>
          </a:p>
          <a:p>
            <a:pPr lvl="0" algn="just"/>
            <a:r>
              <a:rPr lang="en-US" sz="2000" dirty="0">
                <a:latin typeface="Times New Roman" pitchFamily="18" charset="0"/>
                <a:cs typeface="Times New Roman" pitchFamily="18" charset="0"/>
              </a:rPr>
              <a:t>What private or protected (internal) protocol will be used or what internal messages or messages from a subclass must the system understand?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8458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2000" u="sng" dirty="0">
                <a:latin typeface="Times New Roman" pitchFamily="18" charset="0"/>
                <a:cs typeface="Times New Roman" pitchFamily="18" charset="0"/>
              </a:rPr>
              <a:t>Attribute Types</a:t>
            </a:r>
          </a:p>
          <a:p>
            <a:pPr lvl="0" algn="just"/>
            <a:r>
              <a:rPr lang="en-US" sz="2000" dirty="0">
                <a:latin typeface="Times New Roman" pitchFamily="18" charset="0"/>
                <a:cs typeface="Times New Roman" pitchFamily="18" charset="0"/>
              </a:rPr>
              <a:t>The three basic types of attributes are:</a:t>
            </a:r>
          </a:p>
          <a:p>
            <a:pPr lvl="0" algn="just"/>
            <a:r>
              <a:rPr lang="en-US" sz="2000" dirty="0">
                <a:latin typeface="Times New Roman" pitchFamily="18" charset="0"/>
                <a:cs typeface="Times New Roman" pitchFamily="18" charset="0"/>
              </a:rPr>
              <a:t>1. Single-value attributes.</a:t>
            </a:r>
          </a:p>
          <a:p>
            <a:pPr lvl="0" algn="just"/>
            <a:r>
              <a:rPr lang="en-US" sz="2000" dirty="0">
                <a:latin typeface="Times New Roman" pitchFamily="18" charset="0"/>
                <a:cs typeface="Times New Roman" pitchFamily="18" charset="0"/>
              </a:rPr>
              <a:t>2. Multiplicity or </a:t>
            </a:r>
            <a:r>
              <a:rPr lang="en-US" sz="2000" dirty="0" smtClean="0">
                <a:latin typeface="Times New Roman" pitchFamily="18" charset="0"/>
                <a:cs typeface="Times New Roman" pitchFamily="18" charset="0"/>
              </a:rPr>
              <a:t>multi value </a:t>
            </a:r>
            <a:r>
              <a:rPr lang="en-US" sz="2000" dirty="0">
                <a:latin typeface="Times New Roman" pitchFamily="18" charset="0"/>
                <a:cs typeface="Times New Roman" pitchFamily="18" charset="0"/>
              </a:rPr>
              <a:t>attributes.</a:t>
            </a:r>
          </a:p>
          <a:p>
            <a:pPr lvl="0" algn="just"/>
            <a:r>
              <a:rPr lang="en-US" sz="2000" dirty="0">
                <a:latin typeface="Times New Roman" pitchFamily="18" charset="0"/>
                <a:cs typeface="Times New Roman" pitchFamily="18" charset="0"/>
              </a:rPr>
              <a:t>3. Reference to another object, or instance connection</a:t>
            </a:r>
            <a:r>
              <a:rPr lang="en-US" sz="2000" dirty="0" smtClean="0">
                <a:latin typeface="Times New Roman" pitchFamily="18" charset="0"/>
                <a:cs typeface="Times New Roman" pitchFamily="18" charset="0"/>
              </a:rPr>
              <a:t>.</a:t>
            </a:r>
          </a:p>
          <a:p>
            <a:pPr marL="109728" lvl="0" indent="0" algn="just">
              <a:buNone/>
            </a:pPr>
            <a:r>
              <a:rPr lang="en-US" sz="2000" u="sng" dirty="0">
                <a:latin typeface="Times New Roman" pitchFamily="18" charset="0"/>
                <a:cs typeface="Times New Roman" pitchFamily="18" charset="0"/>
              </a:rPr>
              <a:t>Designing Methods and Protocols</a:t>
            </a:r>
          </a:p>
          <a:p>
            <a:pPr lvl="0" algn="just"/>
            <a:r>
              <a:rPr lang="en-US" sz="2000" dirty="0">
                <a:latin typeface="Times New Roman" pitchFamily="18" charset="0"/>
                <a:cs typeface="Times New Roman" pitchFamily="18" charset="0"/>
              </a:rPr>
              <a:t>•	A class can provide several types of methods:</a:t>
            </a:r>
          </a:p>
          <a:p>
            <a:pPr lvl="0" algn="just"/>
            <a:r>
              <a:rPr lang="en-US" sz="2000" dirty="0">
                <a:latin typeface="Times New Roman" pitchFamily="18" charset="0"/>
                <a:cs typeface="Times New Roman" pitchFamily="18" charset="0"/>
              </a:rPr>
              <a:t>–	Constructor. Method that creates instances (objects) of the class.</a:t>
            </a:r>
          </a:p>
          <a:p>
            <a:pPr lvl="0" algn="just"/>
            <a:r>
              <a:rPr lang="en-US" sz="2000" dirty="0">
                <a:latin typeface="Times New Roman" pitchFamily="18" charset="0"/>
                <a:cs typeface="Times New Roman" pitchFamily="18" charset="0"/>
              </a:rPr>
              <a:t>–	Destructor. The method that destroys instances.</a:t>
            </a:r>
          </a:p>
          <a:p>
            <a:pPr lvl="0" algn="just"/>
            <a:r>
              <a:rPr lang="en-US" sz="2000" dirty="0">
                <a:latin typeface="Times New Roman" pitchFamily="18" charset="0"/>
                <a:cs typeface="Times New Roman" pitchFamily="18" charset="0"/>
              </a:rPr>
              <a:t>–	Conversion method. The method that converts a value from one unit of measure to another.</a:t>
            </a:r>
          </a:p>
          <a:p>
            <a:pPr lvl="0" algn="just"/>
            <a:r>
              <a:rPr lang="en-US" sz="2000" dirty="0">
                <a:latin typeface="Times New Roman" pitchFamily="18" charset="0"/>
                <a:cs typeface="Times New Roman" pitchFamily="18" charset="0"/>
              </a:rPr>
              <a:t>–	Copy method. The method that copies the contents of one instance to another instance.</a:t>
            </a:r>
          </a:p>
          <a:p>
            <a:pPr lvl="0" algn="just"/>
            <a:endParaRPr lang="en-US" sz="20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1516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2000" dirty="0">
                <a:latin typeface="Times New Roman" pitchFamily="18" charset="0"/>
                <a:cs typeface="Times New Roman" pitchFamily="18" charset="0"/>
              </a:rPr>
              <a:t>Attribute set. The method that sets the values of one or more attributes.</a:t>
            </a:r>
          </a:p>
          <a:p>
            <a:pPr lvl="0" algn="just"/>
            <a:r>
              <a:rPr lang="en-US" sz="2000" dirty="0">
                <a:latin typeface="Times New Roman" pitchFamily="18" charset="0"/>
                <a:cs typeface="Times New Roman" pitchFamily="18" charset="0"/>
              </a:rPr>
              <a:t>Attribute get. The method that returns the values of one or more attributes</a:t>
            </a:r>
          </a:p>
          <a:p>
            <a:pPr lvl="0" algn="just"/>
            <a:r>
              <a:rPr lang="en-US" sz="2000" dirty="0">
                <a:latin typeface="Times New Roman" pitchFamily="18" charset="0"/>
                <a:cs typeface="Times New Roman" pitchFamily="18" charset="0"/>
              </a:rPr>
              <a:t>I/O methods. The methods that provide or receive data to or from a device.</a:t>
            </a:r>
          </a:p>
          <a:p>
            <a:pPr lvl="0" algn="just"/>
            <a:r>
              <a:rPr lang="en-US" sz="2000" dirty="0">
                <a:latin typeface="Times New Roman" pitchFamily="18" charset="0"/>
                <a:cs typeface="Times New Roman" pitchFamily="18" charset="0"/>
              </a:rPr>
              <a:t>Domain specific. The method specific to the application.</a:t>
            </a:r>
          </a:p>
          <a:p>
            <a:pPr marL="109728" indent="0">
              <a:buNone/>
            </a:pPr>
            <a:endParaRPr lang="en-US" sz="2000" b="1" dirty="0" smtClean="0">
              <a:latin typeface="Times New Roman" pitchFamily="18" charset="0"/>
              <a:cs typeface="Times New Roman" pitchFamily="18" charset="0"/>
            </a:endParaRPr>
          </a:p>
          <a:p>
            <a:pPr marL="109728" indent="0">
              <a:buNone/>
            </a:pPr>
            <a:r>
              <a:rPr lang="en-US" sz="2000" b="1" u="sng" dirty="0" smtClean="0">
                <a:latin typeface="Times New Roman" pitchFamily="18" charset="0"/>
                <a:cs typeface="Times New Roman" pitchFamily="18" charset="0"/>
              </a:rPr>
              <a:t>Five </a:t>
            </a:r>
            <a:r>
              <a:rPr lang="en-US" sz="2000" b="1" u="sng" dirty="0">
                <a:latin typeface="Times New Roman" pitchFamily="18" charset="0"/>
                <a:cs typeface="Times New Roman" pitchFamily="18" charset="0"/>
              </a:rPr>
              <a:t>Rules For Identifying Bad Design</a:t>
            </a:r>
          </a:p>
          <a:p>
            <a:pPr lvl="0" algn="just"/>
            <a:r>
              <a:rPr lang="en-US" sz="2000" dirty="0">
                <a:latin typeface="Times New Roman" pitchFamily="18" charset="0"/>
                <a:cs typeface="Times New Roman" pitchFamily="18" charset="0"/>
              </a:rPr>
              <a:t>If it looks messy then it's probably a bad design.</a:t>
            </a:r>
          </a:p>
          <a:p>
            <a:pPr lvl="0" algn="just"/>
            <a:r>
              <a:rPr lang="en-US" sz="2000" dirty="0">
                <a:latin typeface="Times New Roman" pitchFamily="18" charset="0"/>
                <a:cs typeface="Times New Roman" pitchFamily="18" charset="0"/>
              </a:rPr>
              <a:t>If it is too complex then it's probably a bad design.</a:t>
            </a:r>
          </a:p>
          <a:p>
            <a:pPr lvl="0" algn="just"/>
            <a:r>
              <a:rPr lang="en-US" sz="2000" dirty="0">
                <a:latin typeface="Times New Roman" pitchFamily="18" charset="0"/>
                <a:cs typeface="Times New Roman" pitchFamily="18" charset="0"/>
              </a:rPr>
              <a:t>If it is too big then it's probably a bad design.</a:t>
            </a:r>
          </a:p>
          <a:p>
            <a:pPr lvl="0" algn="just"/>
            <a:r>
              <a:rPr lang="en-US" sz="2000" dirty="0">
                <a:latin typeface="Times New Roman" pitchFamily="18" charset="0"/>
                <a:cs typeface="Times New Roman" pitchFamily="18" charset="0"/>
              </a:rPr>
              <a:t>If people don't like it then it's probably a bad design.</a:t>
            </a:r>
          </a:p>
          <a:p>
            <a:pPr lvl="0" algn="just"/>
            <a:r>
              <a:rPr lang="en-US" sz="2000" dirty="0">
                <a:latin typeface="Times New Roman" pitchFamily="18" charset="0"/>
                <a:cs typeface="Times New Roman" pitchFamily="18" charset="0"/>
              </a:rPr>
              <a:t>If it doesn't work then it's probably a bad design.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3895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200" u="sng" dirty="0">
                <a:latin typeface="Times New Roman" pitchFamily="18" charset="0"/>
                <a:cs typeface="Times New Roman" pitchFamily="18" charset="0"/>
              </a:rPr>
              <a:t>Avoiding Design Pitfalls</a:t>
            </a:r>
          </a:p>
          <a:p>
            <a:pPr lvl="0" algn="just"/>
            <a:r>
              <a:rPr lang="en-US" sz="2200" dirty="0">
                <a:latin typeface="Times New Roman" pitchFamily="18" charset="0"/>
                <a:cs typeface="Times New Roman" pitchFamily="18" charset="0"/>
              </a:rPr>
              <a:t>Keep a careful eye on the class design and make sure that an object's role remains well defined.</a:t>
            </a:r>
          </a:p>
          <a:p>
            <a:pPr lvl="0" algn="just"/>
            <a:r>
              <a:rPr lang="en-US" sz="2200" dirty="0">
                <a:latin typeface="Times New Roman" pitchFamily="18" charset="0"/>
                <a:cs typeface="Times New Roman" pitchFamily="18" charset="0"/>
              </a:rPr>
              <a:t>If an object loses focus, you need to modify the design.</a:t>
            </a:r>
          </a:p>
          <a:p>
            <a:pPr lvl="0" algn="just"/>
            <a:r>
              <a:rPr lang="en-US" sz="2200" dirty="0">
                <a:latin typeface="Times New Roman" pitchFamily="18" charset="0"/>
                <a:cs typeface="Times New Roman" pitchFamily="18" charset="0"/>
              </a:rPr>
              <a:t>Apply Corollary 2 (single purpose).</a:t>
            </a:r>
          </a:p>
          <a:p>
            <a:pPr lvl="0" algn="just"/>
            <a:r>
              <a:rPr lang="en-US" sz="2200" dirty="0">
                <a:latin typeface="Times New Roman" pitchFamily="18" charset="0"/>
                <a:cs typeface="Times New Roman" pitchFamily="18" charset="0"/>
              </a:rPr>
              <a:t>Move some functions into new classes that the object would use.</a:t>
            </a:r>
          </a:p>
          <a:p>
            <a:pPr lvl="0" algn="just"/>
            <a:r>
              <a:rPr lang="en-US" sz="2200" dirty="0">
                <a:latin typeface="Times New Roman" pitchFamily="18" charset="0"/>
                <a:cs typeface="Times New Roman" pitchFamily="18" charset="0"/>
              </a:rPr>
              <a:t>Apply Corollary 1 (uncoupled design with less information content).</a:t>
            </a:r>
          </a:p>
          <a:p>
            <a:pPr lvl="0" algn="just"/>
            <a:r>
              <a:rPr lang="en-US" sz="2200" dirty="0">
                <a:latin typeface="Times New Roman" pitchFamily="18" charset="0"/>
                <a:cs typeface="Times New Roman" pitchFamily="18" charset="0"/>
              </a:rPr>
              <a:t>Break up the class into two or more classes.</a:t>
            </a:r>
          </a:p>
          <a:p>
            <a:pPr lvl="0" algn="just"/>
            <a:r>
              <a:rPr lang="en-US" sz="2200" dirty="0">
                <a:latin typeface="Times New Roman" pitchFamily="18" charset="0"/>
                <a:cs typeface="Times New Roman" pitchFamily="18" charset="0"/>
              </a:rPr>
              <a:t>Apply Corollary 3 (large number of simple classes).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3586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sz="2600" u="sng" dirty="0">
                <a:latin typeface="Times New Roman" pitchFamily="18" charset="0"/>
                <a:cs typeface="Times New Roman" pitchFamily="18" charset="0"/>
              </a:rPr>
              <a:t>Access Layer Introduction</a:t>
            </a:r>
          </a:p>
          <a:p>
            <a:pPr lvl="0" algn="just"/>
            <a:r>
              <a:rPr lang="en-US" sz="2600" dirty="0" smtClean="0">
                <a:latin typeface="Times New Roman" pitchFamily="18" charset="0"/>
                <a:cs typeface="Times New Roman" pitchFamily="18" charset="0"/>
              </a:rPr>
              <a:t>A </a:t>
            </a:r>
            <a:r>
              <a:rPr lang="en-US" sz="2600" dirty="0">
                <a:latin typeface="Times New Roman" pitchFamily="18" charset="0"/>
                <a:cs typeface="Times New Roman" pitchFamily="18" charset="0"/>
              </a:rPr>
              <a:t>database management system (DBMS) is a collection of related data and associated programs that access, manipulate, protect and manage data.</a:t>
            </a:r>
          </a:p>
          <a:p>
            <a:pPr algn="just"/>
            <a:r>
              <a:rPr lang="en-US" sz="2600" dirty="0">
                <a:latin typeface="Times New Roman" pitchFamily="18" charset="0"/>
                <a:cs typeface="Times New Roman" pitchFamily="18" charset="0"/>
              </a:rPr>
              <a:t>What’s the purpose of DBMS</a:t>
            </a:r>
          </a:p>
          <a:p>
            <a:pPr lvl="0" algn="just"/>
            <a:r>
              <a:rPr lang="en-US" sz="2600" dirty="0">
                <a:latin typeface="Times New Roman" pitchFamily="18" charset="0"/>
                <a:cs typeface="Times New Roman" pitchFamily="18" charset="0"/>
              </a:rPr>
              <a:t>The main purpose of a DBMS is to provide a reliable, persistent data storage </a:t>
            </a:r>
            <a:r>
              <a:rPr lang="en-US" sz="2600" dirty="0" err="1">
                <a:latin typeface="Times New Roman" pitchFamily="18" charset="0"/>
                <a:cs typeface="Times New Roman" pitchFamily="18" charset="0"/>
              </a:rPr>
              <a:t>facility,and</a:t>
            </a:r>
            <a:r>
              <a:rPr lang="en-US" sz="2600" dirty="0">
                <a:latin typeface="Times New Roman" pitchFamily="18" charset="0"/>
                <a:cs typeface="Times New Roman" pitchFamily="18" charset="0"/>
              </a:rPr>
              <a:t> mechanism for efficient and convenient data access and retrieval.</a:t>
            </a:r>
          </a:p>
          <a:p>
            <a:pPr algn="just"/>
            <a:r>
              <a:rPr lang="en-US" sz="2600" dirty="0">
                <a:latin typeface="Times New Roman" pitchFamily="18" charset="0"/>
                <a:cs typeface="Times New Roman" pitchFamily="18" charset="0"/>
              </a:rPr>
              <a:t>Persistence (review)</a:t>
            </a:r>
          </a:p>
          <a:p>
            <a:pPr lvl="0" algn="just"/>
            <a:r>
              <a:rPr lang="en-US" sz="2600" dirty="0">
                <a:latin typeface="Times New Roman" pitchFamily="18" charset="0"/>
                <a:cs typeface="Times New Roman" pitchFamily="18" charset="0"/>
              </a:rPr>
              <a:t>Persistence is defined as objects that outlive the programs which created them.</a:t>
            </a:r>
          </a:p>
          <a:p>
            <a:pPr lvl="0" algn="just"/>
            <a:r>
              <a:rPr lang="en-US" sz="2600" dirty="0">
                <a:latin typeface="Times New Roman" pitchFamily="18" charset="0"/>
                <a:cs typeface="Times New Roman" pitchFamily="18" charset="0"/>
              </a:rPr>
              <a:t>Persistent object stores do not support query or interactive user interface facilities, as found in a fully supported DBMS or OODBMS.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11397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b="1" u="sng" dirty="0">
                <a:latin typeface="Times New Roman" pitchFamily="18" charset="0"/>
                <a:cs typeface="Times New Roman" pitchFamily="18" charset="0"/>
              </a:rPr>
              <a:t>Object Storage and Persistence</a:t>
            </a:r>
          </a:p>
          <a:p>
            <a:pPr lvl="0"/>
            <a:r>
              <a:rPr lang="en-US" sz="2200" dirty="0">
                <a:latin typeface="Times New Roman" pitchFamily="18" charset="0"/>
                <a:cs typeface="Times New Roman" pitchFamily="18" charset="0"/>
              </a:rPr>
              <a:t>Atkinson et al. describe six broad categories for the lifetime of data:</a:t>
            </a:r>
          </a:p>
          <a:p>
            <a:pPr lvl="0"/>
            <a:r>
              <a:rPr lang="en-US" sz="2200" dirty="0">
                <a:latin typeface="Times New Roman" pitchFamily="18" charset="0"/>
                <a:cs typeface="Times New Roman" pitchFamily="18" charset="0"/>
              </a:rPr>
              <a:t>1. Transient results to the evaluation of expressions.</a:t>
            </a:r>
          </a:p>
          <a:p>
            <a:pPr lvl="0"/>
            <a:r>
              <a:rPr lang="en-US" sz="2200" dirty="0">
                <a:latin typeface="Times New Roman" pitchFamily="18" charset="0"/>
                <a:cs typeface="Times New Roman" pitchFamily="18" charset="0"/>
              </a:rPr>
              <a:t>2. Variables involved in procedure activation (parameters and variables with a localized scope).</a:t>
            </a:r>
          </a:p>
          <a:p>
            <a:pPr lvl="0"/>
            <a:r>
              <a:rPr lang="en-US" sz="2200" dirty="0">
                <a:latin typeface="Times New Roman" pitchFamily="18" charset="0"/>
                <a:cs typeface="Times New Roman" pitchFamily="18" charset="0"/>
              </a:rPr>
              <a:t>3. Global variables and variables that are dynamically allocated.</a:t>
            </a:r>
          </a:p>
          <a:p>
            <a:pPr lvl="0"/>
            <a:r>
              <a:rPr lang="en-US" sz="2200" dirty="0">
                <a:latin typeface="Times New Roman" pitchFamily="18" charset="0"/>
                <a:cs typeface="Times New Roman" pitchFamily="18" charset="0"/>
              </a:rPr>
              <a:t>4. Data that exist between the executions of a program.</a:t>
            </a:r>
          </a:p>
          <a:p>
            <a:pPr lvl="0"/>
            <a:r>
              <a:rPr lang="en-US" sz="2200" dirty="0">
                <a:latin typeface="Times New Roman" pitchFamily="18" charset="0"/>
                <a:cs typeface="Times New Roman" pitchFamily="18" charset="0"/>
              </a:rPr>
              <a:t>5. Data that exist between the versions of a program.</a:t>
            </a:r>
          </a:p>
          <a:p>
            <a:pPr lvl="0"/>
            <a:r>
              <a:rPr lang="en-US" sz="2200" dirty="0">
                <a:latin typeface="Times New Roman" pitchFamily="18" charset="0"/>
                <a:cs typeface="Times New Roman" pitchFamily="18" charset="0"/>
              </a:rPr>
              <a:t>6. Data that outlive a program.</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38698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b="1" dirty="0">
                <a:latin typeface="Times New Roman" pitchFamily="18" charset="0"/>
                <a:cs typeface="Times New Roman" pitchFamily="18" charset="0"/>
              </a:rPr>
              <a:t>Database Management Systems</a:t>
            </a:r>
          </a:p>
          <a:p>
            <a:pPr lvl="0" algn="just"/>
            <a:r>
              <a:rPr lang="en-US" sz="2000" dirty="0">
                <a:latin typeface="Times New Roman" pitchFamily="18" charset="0"/>
                <a:cs typeface="Times New Roman" pitchFamily="18" charset="0"/>
              </a:rPr>
              <a:t>A DBMS is a set of programs that enable the creation and maintenance of a collection of related data.</a:t>
            </a:r>
          </a:p>
          <a:p>
            <a:pPr lvl="0" algn="just"/>
            <a:r>
              <a:rPr lang="en-US" sz="2000" dirty="0">
                <a:latin typeface="Times New Roman" pitchFamily="18" charset="0"/>
                <a:cs typeface="Times New Roman" pitchFamily="18" charset="0"/>
              </a:rPr>
              <a:t>DBMS have a number of properties that distinguish them from the file-based data management approach.</a:t>
            </a:r>
          </a:p>
          <a:p>
            <a:pPr algn="just"/>
            <a:r>
              <a:rPr lang="en-US" sz="2000" dirty="0">
                <a:latin typeface="Times New Roman" pitchFamily="18" charset="0"/>
                <a:cs typeface="Times New Roman" pitchFamily="18" charset="0"/>
              </a:rPr>
              <a:t>Database system Vs. File System</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05200"/>
            <a:ext cx="77057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60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200" b="1" dirty="0">
                <a:latin typeface="Times New Roman" pitchFamily="18" charset="0"/>
                <a:cs typeface="Times New Roman" pitchFamily="18" charset="0"/>
              </a:rPr>
              <a:t>Database Models</a:t>
            </a:r>
          </a:p>
          <a:p>
            <a:pPr lvl="0" algn="just"/>
            <a:r>
              <a:rPr lang="en-US" sz="2200" dirty="0">
                <a:latin typeface="Times New Roman" pitchFamily="18" charset="0"/>
                <a:cs typeface="Times New Roman" pitchFamily="18" charset="0"/>
              </a:rPr>
              <a:t>A database model is a collection of logical constructs used to represent the data structure and data relationships within the database.</a:t>
            </a:r>
          </a:p>
          <a:p>
            <a:pPr lvl="1" algn="just"/>
            <a:r>
              <a:rPr lang="en-US" sz="2200" dirty="0">
                <a:latin typeface="Times New Roman" pitchFamily="18" charset="0"/>
                <a:cs typeface="Times New Roman" pitchFamily="18" charset="0"/>
              </a:rPr>
              <a:t>Hierarchical Model</a:t>
            </a:r>
          </a:p>
          <a:p>
            <a:pPr lvl="1" algn="just"/>
            <a:r>
              <a:rPr lang="en-US" sz="2200" dirty="0">
                <a:latin typeface="Times New Roman" pitchFamily="18" charset="0"/>
                <a:cs typeface="Times New Roman" pitchFamily="18" charset="0"/>
              </a:rPr>
              <a:t>Network Model</a:t>
            </a:r>
          </a:p>
          <a:p>
            <a:pPr lvl="1" algn="just"/>
            <a:r>
              <a:rPr lang="en-US" sz="2200" dirty="0">
                <a:latin typeface="Times New Roman" pitchFamily="18" charset="0"/>
                <a:cs typeface="Times New Roman" pitchFamily="18" charset="0"/>
              </a:rPr>
              <a:t>Relational Model</a:t>
            </a:r>
          </a:p>
          <a:p>
            <a:pPr marL="109728" indent="0" algn="just">
              <a:buNone/>
            </a:pPr>
            <a:r>
              <a:rPr lang="en-US" sz="2200" b="1" dirty="0">
                <a:latin typeface="Times New Roman" pitchFamily="18" charset="0"/>
                <a:cs typeface="Times New Roman" pitchFamily="18" charset="0"/>
              </a:rPr>
              <a:t>Hierarchical model</a:t>
            </a:r>
          </a:p>
          <a:p>
            <a:pPr algn="just"/>
            <a:r>
              <a:rPr lang="en-US" sz="2200" dirty="0">
                <a:latin typeface="Times New Roman" pitchFamily="18" charset="0"/>
                <a:cs typeface="Times New Roman" pitchFamily="18" charset="0"/>
              </a:rPr>
              <a:t>The hierarchical model represents data as a single-rooted tree</a:t>
            </a:r>
          </a:p>
          <a:p>
            <a:pPr marL="109728" indent="0" algn="just">
              <a:buNone/>
            </a:pPr>
            <a:r>
              <a:rPr lang="en-US" sz="2200" b="1" dirty="0">
                <a:latin typeface="Times New Roman" pitchFamily="18" charset="0"/>
                <a:cs typeface="Times New Roman" pitchFamily="18" charset="0"/>
              </a:rPr>
              <a:t>Network model</a:t>
            </a:r>
          </a:p>
          <a:p>
            <a:pPr algn="just"/>
            <a:r>
              <a:rPr lang="en-US" sz="2200" dirty="0">
                <a:latin typeface="Times New Roman" pitchFamily="18" charset="0"/>
                <a:cs typeface="Times New Roman" pitchFamily="18" charset="0"/>
              </a:rPr>
              <a:t>A network database model is similar to a hierarchical database, with one distinction.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3537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6477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311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200" b="1" dirty="0">
                <a:latin typeface="Times New Roman" pitchFamily="18" charset="0"/>
                <a:cs typeface="Times New Roman" pitchFamily="18" charset="0"/>
              </a:rPr>
              <a:t>What is a schema and </a:t>
            </a:r>
            <a:r>
              <a:rPr lang="en-US" sz="2200" b="1" dirty="0" smtClean="0">
                <a:latin typeface="Times New Roman" pitchFamily="18" charset="0"/>
                <a:cs typeface="Times New Roman" pitchFamily="18" charset="0"/>
              </a:rPr>
              <a:t>metadata?</a:t>
            </a:r>
            <a:endParaRPr lang="en-US" sz="2200" b="1"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The schema, or metadata, contains a complete definition of the data formats, such as the data structures, types, and constraints</a:t>
            </a:r>
            <a:r>
              <a:rPr lang="en-US" sz="2200" b="1"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In an object-oriented DBMS, the schema is the collection of class definitions.</a:t>
            </a:r>
          </a:p>
          <a:p>
            <a:pPr lvl="0" algn="just"/>
            <a:r>
              <a:rPr lang="en-US" sz="2200" dirty="0">
                <a:latin typeface="Times New Roman" pitchFamily="18" charset="0"/>
                <a:cs typeface="Times New Roman" pitchFamily="18" charset="0"/>
              </a:rPr>
              <a:t>The relationships among classes (such as super/sub) are maintained as part of the schema.</a:t>
            </a:r>
          </a:p>
          <a:p>
            <a:pPr marL="109728" indent="0" algn="just">
              <a:buNone/>
            </a:pPr>
            <a:r>
              <a:rPr lang="en-US" sz="2200" b="1" dirty="0">
                <a:latin typeface="Times New Roman" pitchFamily="18" charset="0"/>
                <a:cs typeface="Times New Roman" pitchFamily="18" charset="0"/>
              </a:rPr>
              <a:t>Database Definition Language (DDL</a:t>
            </a:r>
            <a:r>
              <a:rPr lang="en-US" sz="2200" dirty="0">
                <a:latin typeface="Times New Roman" pitchFamily="18" charset="0"/>
                <a:cs typeface="Times New Roman" pitchFamily="18" charset="0"/>
              </a:rPr>
              <a:t>)</a:t>
            </a:r>
            <a:endParaRPr lang="en-US" sz="2200" b="1"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A database definition language (DDL) is used to describe the structure of and relationships between objects stored in a database.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3274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r>
              <a:rPr lang="en-US" sz="2400" b="1" dirty="0">
                <a:latin typeface="Times New Roman" pitchFamily="18" charset="0"/>
                <a:cs typeface="Times New Roman" pitchFamily="18" charset="0"/>
              </a:rPr>
              <a:t>Data Manipulation Language (DML)</a:t>
            </a:r>
          </a:p>
          <a:p>
            <a:pPr lvl="0" algn="just"/>
            <a:r>
              <a:rPr lang="en-US" sz="2400" dirty="0">
                <a:latin typeface="Times New Roman" pitchFamily="18" charset="0"/>
                <a:cs typeface="Times New Roman" pitchFamily="18" charset="0"/>
              </a:rPr>
              <a:t>Once data is stored in a database, there must be a way to get it, use it, and manipulate it.</a:t>
            </a:r>
          </a:p>
          <a:p>
            <a:pPr lvl="0" algn="just"/>
            <a:r>
              <a:rPr lang="en-US" sz="2400" dirty="0">
                <a:latin typeface="Times New Roman" pitchFamily="18" charset="0"/>
                <a:cs typeface="Times New Roman" pitchFamily="18" charset="0"/>
              </a:rPr>
              <a:t>DML is a language that allows users to access and manipulate (such as: creation, saving and destruction of) data organization.</a:t>
            </a:r>
          </a:p>
          <a:p>
            <a:pPr lvl="0" algn="just"/>
            <a:r>
              <a:rPr lang="en-US" sz="2400" dirty="0">
                <a:latin typeface="Times New Roman" pitchFamily="18" charset="0"/>
                <a:cs typeface="Times New Roman" pitchFamily="18" charset="0"/>
              </a:rPr>
              <a:t>The Structured Query Language (SQL) is the standard DML for relational DBMS.</a:t>
            </a:r>
          </a:p>
          <a:p>
            <a:pPr lvl="0" algn="just"/>
            <a:r>
              <a:rPr lang="en-US" sz="2400" dirty="0">
                <a:latin typeface="Times New Roman" pitchFamily="18" charset="0"/>
                <a:cs typeface="Times New Roman" pitchFamily="18" charset="0"/>
              </a:rPr>
              <a:t>In a relational DBMS, the DML is independent from a host programming language.</a:t>
            </a:r>
          </a:p>
          <a:p>
            <a:pPr lvl="0" algn="just"/>
            <a:r>
              <a:rPr lang="en-US" sz="2400" dirty="0">
                <a:latin typeface="Times New Roman" pitchFamily="18" charset="0"/>
                <a:cs typeface="Times New Roman" pitchFamily="18" charset="0"/>
              </a:rPr>
              <a:t>For example, a host language such as C or COBOL would be used to write the body of the application.</a:t>
            </a:r>
          </a:p>
          <a:p>
            <a:pPr lvl="0" algn="just"/>
            <a:r>
              <a:rPr lang="en-US" sz="2400" dirty="0" smtClean="0">
                <a:latin typeface="Times New Roman" pitchFamily="18" charset="0"/>
                <a:cs typeface="Times New Roman" pitchFamily="18" charset="0"/>
              </a:rPr>
              <a:t>SQL </a:t>
            </a:r>
            <a:r>
              <a:rPr lang="en-US" sz="2400" dirty="0">
                <a:latin typeface="Times New Roman" pitchFamily="18" charset="0"/>
                <a:cs typeface="Times New Roman" pitchFamily="18" charset="0"/>
              </a:rPr>
              <a:t>statements are then typically embedded in C or COBOL applications to manipulate data.</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29260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200" b="1" dirty="0" err="1">
                <a:latin typeface="Times New Roman" pitchFamily="18" charset="0"/>
                <a:cs typeface="Times New Roman" pitchFamily="18" charset="0"/>
              </a:rPr>
              <a:t>Sharability</a:t>
            </a:r>
            <a:endParaRPr lang="en-US" sz="2200" b="1"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Data in the database often needs to be accessed and shared by different applications.</a:t>
            </a:r>
          </a:p>
          <a:p>
            <a:pPr lvl="0" algn="just"/>
            <a:r>
              <a:rPr lang="en-US" sz="2200" dirty="0">
                <a:latin typeface="Times New Roman" pitchFamily="18" charset="0"/>
                <a:cs typeface="Times New Roman" pitchFamily="18" charset="0"/>
              </a:rPr>
              <a:t>The database then must detect and mediate the conflicts and promote the greatest amount of sharing possible without sacrificing the	integrity of data.</a:t>
            </a:r>
          </a:p>
          <a:p>
            <a:pPr marL="109728" indent="0" algn="just">
              <a:buNone/>
            </a:pPr>
            <a:r>
              <a:rPr lang="en-US" sz="2200" b="1" dirty="0">
                <a:latin typeface="Times New Roman" pitchFamily="18" charset="0"/>
                <a:cs typeface="Times New Roman" pitchFamily="18" charset="0"/>
              </a:rPr>
              <a:t>Transaction</a:t>
            </a:r>
          </a:p>
          <a:p>
            <a:pPr lvl="0" algn="just"/>
            <a:r>
              <a:rPr lang="en-US" sz="2200" dirty="0">
                <a:latin typeface="Times New Roman" pitchFamily="18" charset="0"/>
                <a:cs typeface="Times New Roman" pitchFamily="18" charset="0"/>
              </a:rPr>
              <a:t>A transaction is a unit of change, in which either all changes to objects within a transaction will be applied or not at </a:t>
            </a:r>
            <a:r>
              <a:rPr lang="en-US" sz="2200" dirty="0" smtClean="0">
                <a:latin typeface="Times New Roman" pitchFamily="18" charset="0"/>
                <a:cs typeface="Times New Roman" pitchFamily="18" charset="0"/>
              </a:rPr>
              <a:t>all.</a:t>
            </a:r>
          </a:p>
          <a:p>
            <a:pPr lvl="0" algn="just"/>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transaction is said to commit if all changes can be successfully made to the database and to abort if all changes cannot be successfully	made to the database.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08916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just">
              <a:buNone/>
            </a:pPr>
            <a:r>
              <a:rPr lang="en-US" sz="2300" b="1" dirty="0">
                <a:latin typeface="Times New Roman" pitchFamily="18" charset="0"/>
                <a:cs typeface="Times New Roman" pitchFamily="18" charset="0"/>
              </a:rPr>
              <a:t>Concurrency Control</a:t>
            </a:r>
          </a:p>
          <a:p>
            <a:pPr lvl="0" algn="just"/>
            <a:r>
              <a:rPr lang="en-US" sz="2300" dirty="0">
                <a:latin typeface="Times New Roman" pitchFamily="18" charset="0"/>
                <a:cs typeface="Times New Roman" pitchFamily="18" charset="0"/>
              </a:rPr>
              <a:t>Programs will attempt to read and write the same pieces of information simultaneously and, in doing so, create a contention for data</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The concurrency control mechanism is thus established to mediate these conflicts</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It does so by making policies that dictate how read and write conflicts will be handled</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The most conservative way is to allow a user to lock all records or objects when they are accessed and to release the locks only after a transaction commits</a:t>
            </a:r>
            <a:r>
              <a:rPr lang="en-US" sz="2300" b="1"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By distinguishing between reading the data, and writing it (which is achieved by qualifying the type of lock placed in the data-read lock or write lock) somewhat greater concurrency can be achieved</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This policy allows many readers of a record or an objective, but only one writer.</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30184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000" b="1" dirty="0">
                <a:latin typeface="Times New Roman" pitchFamily="18" charset="0"/>
                <a:cs typeface="Times New Roman" pitchFamily="18" charset="0"/>
              </a:rPr>
              <a:t>Distributed Databases</a:t>
            </a:r>
          </a:p>
          <a:p>
            <a:pPr lvl="0" algn="just"/>
            <a:r>
              <a:rPr lang="en-US" sz="2000" dirty="0">
                <a:latin typeface="Times New Roman" pitchFamily="18" charset="0"/>
                <a:cs typeface="Times New Roman" pitchFamily="18" charset="0"/>
              </a:rPr>
              <a:t>In distributed databases portions of the database reside on different nodes (computers) in the network</a:t>
            </a:r>
            <a:r>
              <a:rPr lang="en-US" sz="2000" dirty="0" smtClean="0">
                <a:latin typeface="Times New Roman" pitchFamily="18" charset="0"/>
                <a:cs typeface="Times New Roman" pitchFamily="18" charset="0"/>
              </a:rPr>
              <a:t>.</a:t>
            </a:r>
          </a:p>
          <a:p>
            <a:pPr lvl="0" algn="just"/>
            <a:endParaRPr lang="en-US" sz="2000" dirty="0">
              <a:latin typeface="Times New Roman" pitchFamily="18" charset="0"/>
              <a:cs typeface="Times New Roman" pitchFamily="18" charset="0"/>
            </a:endParaRPr>
          </a:p>
          <a:p>
            <a:pPr marL="109728" indent="0" algn="just">
              <a:buNone/>
            </a:pPr>
            <a:r>
              <a:rPr lang="en-US" sz="2000" b="1" dirty="0">
                <a:latin typeface="Times New Roman" pitchFamily="18" charset="0"/>
                <a:cs typeface="Times New Roman" pitchFamily="18" charset="0"/>
              </a:rPr>
              <a:t>Client/Server Computing</a:t>
            </a:r>
          </a:p>
          <a:p>
            <a:pPr lvl="0" algn="just"/>
            <a:r>
              <a:rPr lang="en-US" sz="2000" dirty="0">
                <a:latin typeface="Times New Roman" pitchFamily="18" charset="0"/>
                <a:cs typeface="Times New Roman" pitchFamily="18" charset="0"/>
              </a:rPr>
              <a:t>Client/server computing allows objects to be executed in different memory spaces or even different machines.</a:t>
            </a:r>
          </a:p>
          <a:p>
            <a:pPr lvl="0" algn="just"/>
            <a:r>
              <a:rPr lang="en-US" sz="2000" dirty="0">
                <a:latin typeface="Times New Roman" pitchFamily="18" charset="0"/>
                <a:cs typeface="Times New Roman" pitchFamily="18" charset="0"/>
              </a:rPr>
              <a:t>The calling module becomes the "client" (which requests a service), and the called module becomes the "server" (which provides the service).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81483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sz="2600" dirty="0">
                <a:latin typeface="Times New Roman" pitchFamily="18" charset="0"/>
                <a:cs typeface="Times New Roman" pitchFamily="18" charset="0"/>
              </a:rPr>
              <a:t>Client programs usually manage:</a:t>
            </a:r>
          </a:p>
          <a:p>
            <a:pPr lvl="0" algn="just"/>
            <a:r>
              <a:rPr lang="en-US" sz="2600" dirty="0">
                <a:latin typeface="Times New Roman" pitchFamily="18" charset="0"/>
                <a:cs typeface="Times New Roman" pitchFamily="18" charset="0"/>
              </a:rPr>
              <a:t>The user-interface</a:t>
            </a:r>
          </a:p>
          <a:p>
            <a:pPr lvl="0" algn="just"/>
            <a:r>
              <a:rPr lang="en-US" sz="2600" dirty="0">
                <a:latin typeface="Times New Roman" pitchFamily="18" charset="0"/>
                <a:cs typeface="Times New Roman" pitchFamily="18" charset="0"/>
              </a:rPr>
              <a:t>Validate data entered by the user</a:t>
            </a:r>
          </a:p>
          <a:p>
            <a:pPr lvl="0" algn="just"/>
            <a:r>
              <a:rPr lang="en-US" sz="2600" dirty="0">
                <a:latin typeface="Times New Roman" pitchFamily="18" charset="0"/>
                <a:cs typeface="Times New Roman" pitchFamily="18" charset="0"/>
              </a:rPr>
              <a:t>Dispatch requests to server programs, and sometimes</a:t>
            </a:r>
          </a:p>
          <a:p>
            <a:pPr lvl="0" algn="just"/>
            <a:r>
              <a:rPr lang="en-US" sz="2600" dirty="0">
                <a:latin typeface="Times New Roman" pitchFamily="18" charset="0"/>
                <a:cs typeface="Times New Roman" pitchFamily="18" charset="0"/>
              </a:rPr>
              <a:t>Execute business logic.</a:t>
            </a:r>
          </a:p>
          <a:p>
            <a:pPr lvl="0" algn="just"/>
            <a:r>
              <a:rPr lang="en-US" sz="2600" dirty="0">
                <a:latin typeface="Times New Roman" pitchFamily="18" charset="0"/>
                <a:cs typeface="Times New Roman" pitchFamily="18" charset="0"/>
              </a:rPr>
              <a:t>The Business layer contains all of the objects that represent the business such as:</a:t>
            </a:r>
          </a:p>
          <a:p>
            <a:pPr lvl="1" algn="just"/>
            <a:r>
              <a:rPr lang="en-US" sz="2600" dirty="0">
                <a:latin typeface="Times New Roman" pitchFamily="18" charset="0"/>
                <a:cs typeface="Times New Roman" pitchFamily="18" charset="0"/>
              </a:rPr>
              <a:t>Order</a:t>
            </a:r>
          </a:p>
          <a:p>
            <a:pPr lvl="1" algn="just"/>
            <a:r>
              <a:rPr lang="en-US" sz="2600" dirty="0">
                <a:latin typeface="Times New Roman" pitchFamily="18" charset="0"/>
                <a:cs typeface="Times New Roman" pitchFamily="18" charset="0"/>
              </a:rPr>
              <a:t>Customer</a:t>
            </a:r>
          </a:p>
          <a:p>
            <a:pPr lvl="1" algn="just"/>
            <a:r>
              <a:rPr lang="en-US" sz="2600" dirty="0">
                <a:latin typeface="Times New Roman" pitchFamily="18" charset="0"/>
                <a:cs typeface="Times New Roman" pitchFamily="18" charset="0"/>
              </a:rPr>
              <a:t>Line Item</a:t>
            </a:r>
          </a:p>
          <a:p>
            <a:pPr lvl="1" algn="just"/>
            <a:r>
              <a:rPr lang="en-US" sz="2600" dirty="0">
                <a:latin typeface="Times New Roman" pitchFamily="18" charset="0"/>
                <a:cs typeface="Times New Roman" pitchFamily="18" charset="0"/>
              </a:rPr>
              <a:t>Inventory, etc.</a:t>
            </a:r>
          </a:p>
          <a:p>
            <a:pPr lvl="0" algn="just"/>
            <a:r>
              <a:rPr lang="en-US" sz="2600" dirty="0">
                <a:latin typeface="Times New Roman" pitchFamily="18" charset="0"/>
                <a:cs typeface="Times New Roman" pitchFamily="18" charset="0"/>
              </a:rPr>
              <a:t>A server process (program) fulfills the client request by performing the task requested.</a:t>
            </a:r>
          </a:p>
          <a:p>
            <a:pPr lvl="0" algn="just"/>
            <a:r>
              <a:rPr lang="en-US" sz="2600" dirty="0">
                <a:latin typeface="Times New Roman" pitchFamily="18" charset="0"/>
                <a:cs typeface="Times New Roman" pitchFamily="18" charset="0"/>
              </a:rPr>
              <a:t>Server programs generally receive requests from client programs, execute database retrieval and updates, manage data integrity, and </a:t>
            </a:r>
            <a:r>
              <a:rPr lang="en-US" sz="2600" dirty="0" smtClean="0">
                <a:latin typeface="Times New Roman" pitchFamily="18" charset="0"/>
                <a:cs typeface="Times New Roman" pitchFamily="18" charset="0"/>
              </a:rPr>
              <a:t>dispatch responses </a:t>
            </a:r>
            <a:r>
              <a:rPr lang="en-US" sz="2600" dirty="0">
                <a:latin typeface="Times New Roman" pitchFamily="18" charset="0"/>
                <a:cs typeface="Times New Roman" pitchFamily="18" charset="0"/>
              </a:rPr>
              <a:t>to client requests.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91802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000" b="1" dirty="0">
                <a:latin typeface="Times New Roman" pitchFamily="18" charset="0"/>
                <a:cs typeface="Times New Roman" pitchFamily="18" charset="0"/>
              </a:rPr>
              <a:t>A Two-Tier Architecture</a:t>
            </a:r>
          </a:p>
          <a:p>
            <a:pPr lvl="0" algn="just"/>
            <a:r>
              <a:rPr lang="en-US" sz="2000" dirty="0">
                <a:latin typeface="Times New Roman" pitchFamily="18" charset="0"/>
                <a:cs typeface="Times New Roman" pitchFamily="18" charset="0"/>
              </a:rPr>
              <a:t>A two-tier architecture is one where a client talks directly to a server, with no intervening server.</a:t>
            </a:r>
          </a:p>
          <a:p>
            <a:pPr lvl="0"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type of architecture is typically used in small environments with less than 50 users.</a:t>
            </a:r>
          </a:p>
          <a:p>
            <a:endParaRPr lang="en-US" dirty="0"/>
          </a:p>
        </p:txBody>
      </p:sp>
      <p:sp>
        <p:nvSpPr>
          <p:cNvPr id="3" name="Title 2"/>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47148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290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A Three-Tier Architecture</a:t>
            </a:r>
          </a:p>
          <a:p>
            <a:pPr lvl="0" algn="just"/>
            <a:r>
              <a:rPr lang="en-US" sz="1800" dirty="0">
                <a:latin typeface="Times New Roman" pitchFamily="18" charset="0"/>
                <a:cs typeface="Times New Roman" pitchFamily="18" charset="0"/>
              </a:rPr>
              <a:t>A three-tier architecture introduces another server (or an "agent") between the client and the server.</a:t>
            </a:r>
          </a:p>
          <a:p>
            <a:pPr lvl="0" algn="just"/>
            <a:r>
              <a:rPr lang="en-US" sz="1800" dirty="0">
                <a:latin typeface="Times New Roman" pitchFamily="18" charset="0"/>
                <a:cs typeface="Times New Roman" pitchFamily="18" charset="0"/>
              </a:rPr>
              <a:t>The role of the agent is many fold.</a:t>
            </a:r>
          </a:p>
          <a:p>
            <a:pPr lvl="0"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can provide translation services as in adapting a legacy application on a mainframe to a client/server environment.</a:t>
            </a:r>
          </a:p>
          <a:p>
            <a:endParaRPr lang="en-US" dirty="0"/>
          </a:p>
        </p:txBody>
      </p:sp>
      <p:sp>
        <p:nvSpPr>
          <p:cNvPr id="3" name="Title 2"/>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81400"/>
            <a:ext cx="49434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844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000" b="1" u="sng" dirty="0">
                <a:latin typeface="Times New Roman" pitchFamily="18" charset="0"/>
                <a:cs typeface="Times New Roman" pitchFamily="18" charset="0"/>
              </a:rPr>
              <a:t>Basic Characteristics of Client/Server Architectures</a:t>
            </a:r>
          </a:p>
          <a:p>
            <a:pPr lvl="0" algn="just"/>
            <a:r>
              <a:rPr lang="en-US" sz="2000" dirty="0">
                <a:latin typeface="Times New Roman" pitchFamily="18" charset="0"/>
                <a:cs typeface="Times New Roman" pitchFamily="18" charset="0"/>
              </a:rPr>
              <a:t>The client or front-end interacts with the user, and a server or back-end interacts with the shared resource.</a:t>
            </a:r>
          </a:p>
          <a:p>
            <a:pPr lvl="0" algn="just"/>
            <a:r>
              <a:rPr lang="en-US" sz="2000" dirty="0">
                <a:latin typeface="Times New Roman" pitchFamily="18" charset="0"/>
                <a:cs typeface="Times New Roman" pitchFamily="18" charset="0"/>
              </a:rPr>
              <a:t>The front-end task and back-end task have fundamentally different requirements for computing resources.</a:t>
            </a:r>
          </a:p>
          <a:p>
            <a:pPr algn="just"/>
            <a:r>
              <a:rPr lang="en-US" sz="2000" dirty="0">
                <a:latin typeface="Times New Roman" pitchFamily="18" charset="0"/>
                <a:cs typeface="Times New Roman" pitchFamily="18" charset="0"/>
              </a:rPr>
              <a:t>Resources such as processor speeds, memory, disk speeds and capacities, and input/output devices.</a:t>
            </a:r>
          </a:p>
          <a:p>
            <a:pPr lvl="0" algn="just"/>
            <a:r>
              <a:rPr lang="en-US" sz="2000" dirty="0">
                <a:latin typeface="Times New Roman" pitchFamily="18" charset="0"/>
                <a:cs typeface="Times New Roman" pitchFamily="18" charset="0"/>
              </a:rPr>
              <a:t>The environment is typically heterogeneous and multi-vendor.</a:t>
            </a:r>
          </a:p>
          <a:p>
            <a:pPr algn="just"/>
            <a:r>
              <a:rPr lang="en-US" sz="2000" dirty="0">
                <a:latin typeface="Times New Roman" pitchFamily="18" charset="0"/>
                <a:cs typeface="Times New Roman" pitchFamily="18" charset="0"/>
              </a:rPr>
              <a:t>4. Client-server systems can be scaled horizontally or vertically.</a:t>
            </a:r>
          </a:p>
          <a:p>
            <a:pPr lvl="0" algn="just"/>
            <a:r>
              <a:rPr lang="en-US" sz="2000" dirty="0">
                <a:latin typeface="Times New Roman" pitchFamily="18" charset="0"/>
                <a:cs typeface="Times New Roman" pitchFamily="18" charset="0"/>
              </a:rPr>
              <a:t>Horizontal scaling means adding or removing client workstations with only a slight performance impact.</a:t>
            </a:r>
          </a:p>
          <a:p>
            <a:pPr lvl="0" algn="just"/>
            <a:r>
              <a:rPr lang="en-US" sz="2000" dirty="0">
                <a:latin typeface="Times New Roman" pitchFamily="18" charset="0"/>
                <a:cs typeface="Times New Roman" pitchFamily="18" charset="0"/>
              </a:rPr>
              <a:t>Vertical scaling means migrating to a larger and faster server machine or multi servers.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3883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800" b="1" u="sng" dirty="0">
                <a:latin typeface="Times New Roman" pitchFamily="18" charset="0"/>
                <a:cs typeface="Times New Roman" pitchFamily="18" charset="0"/>
              </a:rPr>
              <a:t>Distributed Processing</a:t>
            </a:r>
          </a:p>
          <a:p>
            <a:pPr lvl="0" algn="just"/>
            <a:r>
              <a:rPr lang="en-US" sz="1800" dirty="0">
                <a:latin typeface="Times New Roman" pitchFamily="18" charset="0"/>
                <a:cs typeface="Times New Roman" pitchFamily="18" charset="0"/>
              </a:rPr>
              <a:t>Distributed processing implies that processing will occur on more than one processor in order for a transaction to be completed</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example, in processing an order from our client, the client information may process at one machine and the account information will then be processed next on a different machine</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lvl="0"/>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6769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36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2000" dirty="0">
                <a:latin typeface="Times New Roman" pitchFamily="18" charset="0"/>
                <a:cs typeface="Times New Roman" pitchFamily="18" charset="0"/>
              </a:rPr>
              <a:t>Apply design axioms to design classes, their attributes, methods, associations, structures, and protocols</a:t>
            </a:r>
            <a:r>
              <a:rPr lang="en-US" sz="2000" dirty="0" smtClean="0">
                <a:latin typeface="Times New Roman" pitchFamily="18" charset="0"/>
                <a:cs typeface="Times New Roman" pitchFamily="18" charset="0"/>
              </a:rPr>
              <a:t>.</a:t>
            </a:r>
          </a:p>
          <a:p>
            <a:pPr lvl="0" algn="just"/>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1.1. Refine and complete the static UML class diagram (object model) by adding details to the UML class diagram. This step consists of the following activities:</a:t>
            </a:r>
          </a:p>
          <a:p>
            <a:pPr lvl="1" algn="just"/>
            <a:r>
              <a:rPr lang="en-US" sz="2000" dirty="0">
                <a:latin typeface="Times New Roman" pitchFamily="18" charset="0"/>
                <a:cs typeface="Times New Roman" pitchFamily="18" charset="0"/>
              </a:rPr>
              <a:t>1.1.1. Refine attributes.</a:t>
            </a:r>
          </a:p>
          <a:p>
            <a:pPr lvl="2" algn="just"/>
            <a:r>
              <a:rPr lang="en-US" sz="2000" dirty="0">
                <a:latin typeface="Times New Roman" pitchFamily="18" charset="0"/>
                <a:cs typeface="Times New Roman" pitchFamily="18" charset="0"/>
              </a:rPr>
              <a:t>1.1.2. Design methods and protocols by utilizing a UML activity diagram to represent the method's algorithm.</a:t>
            </a:r>
          </a:p>
          <a:p>
            <a:pPr lvl="2" algn="just"/>
            <a:r>
              <a:rPr lang="en-US" sz="2000" dirty="0">
                <a:latin typeface="Times New Roman" pitchFamily="18" charset="0"/>
                <a:cs typeface="Times New Roman" pitchFamily="18" charset="0"/>
              </a:rPr>
              <a:t>1.1.3. Refine associations between classes (if required).</a:t>
            </a:r>
          </a:p>
          <a:p>
            <a:pPr lvl="2" algn="just"/>
            <a:r>
              <a:rPr lang="en-US" sz="2000" dirty="0">
                <a:latin typeface="Times New Roman" pitchFamily="18" charset="0"/>
                <a:cs typeface="Times New Roman" pitchFamily="18" charset="0"/>
              </a:rPr>
              <a:t>1.1.4. Refine class hierarchy and design with inheritance (if required</a:t>
            </a:r>
            <a:r>
              <a:rPr lang="en-US" sz="2000" dirty="0" smtClean="0">
                <a:latin typeface="Times New Roman" pitchFamily="18" charset="0"/>
                <a:cs typeface="Times New Roman" pitchFamily="18" charset="0"/>
              </a:rPr>
              <a:t>).</a:t>
            </a:r>
          </a:p>
          <a:p>
            <a:pPr lvl="2"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1.2. Iterate and refine again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773531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000" b="1" dirty="0">
                <a:latin typeface="Times New Roman" pitchFamily="18" charset="0"/>
                <a:cs typeface="Times New Roman" pitchFamily="18" charset="0"/>
              </a:rPr>
              <a:t>Cooperative processing</a:t>
            </a:r>
          </a:p>
          <a:p>
            <a:pPr algn="just"/>
            <a:r>
              <a:rPr lang="en-US" sz="2000" dirty="0">
                <a:latin typeface="Times New Roman" pitchFamily="18" charset="0"/>
                <a:cs typeface="Times New Roman" pitchFamily="18" charset="0"/>
              </a:rPr>
              <a:t>Cooperative processing is a form of distributed computing where two or more distinct processes are required to complete a single business transaction.</a:t>
            </a:r>
          </a:p>
          <a:p>
            <a:pPr algn="just"/>
            <a:r>
              <a:rPr lang="en-US" sz="2000" dirty="0">
                <a:latin typeface="Times New Roman" pitchFamily="18" charset="0"/>
                <a:cs typeface="Times New Roman" pitchFamily="18" charset="0"/>
              </a:rPr>
              <a:t> </a:t>
            </a:r>
          </a:p>
          <a:p>
            <a:endParaRPr lang="en-US" dirty="0"/>
          </a:p>
        </p:txBody>
      </p:sp>
      <p:sp>
        <p:nvSpPr>
          <p:cNvPr id="3" name="Title 2"/>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124200"/>
            <a:ext cx="54006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506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000" b="1" u="sng" dirty="0">
                <a:latin typeface="Times New Roman" pitchFamily="18" charset="0"/>
                <a:cs typeface="Times New Roman" pitchFamily="18" charset="0"/>
              </a:rPr>
              <a:t>Client/Server Components</a:t>
            </a:r>
          </a:p>
          <a:p>
            <a:pPr lvl="0" algn="just"/>
            <a:r>
              <a:rPr lang="en-US" sz="2000" dirty="0">
                <a:latin typeface="Times New Roman" pitchFamily="18" charset="0"/>
                <a:cs typeface="Times New Roman" pitchFamily="18" charset="0"/>
              </a:rPr>
              <a:t>User Interface	Layer: This is one of the major components of the client/server application.</a:t>
            </a:r>
          </a:p>
          <a:p>
            <a:pPr algn="just"/>
            <a:r>
              <a:rPr lang="en-US" sz="2000" dirty="0">
                <a:latin typeface="Times New Roman" pitchFamily="18" charset="0"/>
                <a:cs typeface="Times New Roman" pitchFamily="18" charset="0"/>
              </a:rPr>
              <a:t>It interacts with users, screens, Windows, Window management, keyboard, and mouse handling.</a:t>
            </a:r>
          </a:p>
          <a:p>
            <a:pPr lvl="0" algn="just"/>
            <a:r>
              <a:rPr lang="en-US" sz="2000" dirty="0">
                <a:latin typeface="Times New Roman" pitchFamily="18" charset="0"/>
                <a:cs typeface="Times New Roman" pitchFamily="18" charset="0"/>
              </a:rPr>
              <a:t>Business Processing Layer:	This is a part of the application that uses the user interface data to perform business tasks.</a:t>
            </a:r>
          </a:p>
          <a:p>
            <a:pPr lvl="0" algn="just"/>
            <a:r>
              <a:rPr lang="en-US" sz="2000" dirty="0">
                <a:latin typeface="Times New Roman" pitchFamily="18" charset="0"/>
                <a:cs typeface="Times New Roman" pitchFamily="18" charset="0"/>
              </a:rPr>
              <a:t>Database Processing Layer: This is a part of the application code that manipulates data within the application.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98495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b="1" dirty="0">
                <a:latin typeface="Times New Roman" pitchFamily="18" charset="0"/>
                <a:cs typeface="Times New Roman" pitchFamily="18" charset="0"/>
              </a:rPr>
              <a:t>Object-Oriented Database </a:t>
            </a:r>
            <a:r>
              <a:rPr lang="en-US" sz="2000" b="1" dirty="0" smtClean="0">
                <a:latin typeface="Times New Roman" pitchFamily="18" charset="0"/>
                <a:cs typeface="Times New Roman" pitchFamily="18" charset="0"/>
              </a:rPr>
              <a:t>Systems</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object-oriented database management system is a marriage of object-oriented programming and database technology to provide what we now call object-oriented </a:t>
            </a:r>
            <a:r>
              <a:rPr lang="en-US" sz="2000" dirty="0" smtClean="0">
                <a:latin typeface="Times New Roman" pitchFamily="18" charset="0"/>
                <a:cs typeface="Times New Roman" pitchFamily="18" charset="0"/>
              </a:rPr>
              <a:t>databases</a:t>
            </a: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24200"/>
            <a:ext cx="51625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320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r>
              <a:rPr lang="en-US" sz="2600" b="1" dirty="0">
                <a:latin typeface="Times New Roman" pitchFamily="18" charset="0"/>
                <a:cs typeface="Times New Roman" pitchFamily="18" charset="0"/>
              </a:rPr>
              <a:t>Object-Oriented Database System Manifesto</a:t>
            </a:r>
          </a:p>
          <a:p>
            <a:pPr lvl="0" algn="just"/>
            <a:r>
              <a:rPr lang="en-US" sz="2600" dirty="0">
                <a:latin typeface="Times New Roman" pitchFamily="18" charset="0"/>
                <a:cs typeface="Times New Roman" pitchFamily="18" charset="0"/>
              </a:rPr>
              <a:t>Malcolm Atkinson et al. described the necessary characteristics that a system must satisfy to be considered an object-oriented database.</a:t>
            </a:r>
          </a:p>
          <a:p>
            <a:pPr lvl="0" algn="just"/>
            <a:r>
              <a:rPr lang="en-US" sz="2600" dirty="0">
                <a:latin typeface="Times New Roman" pitchFamily="18" charset="0"/>
                <a:cs typeface="Times New Roman" pitchFamily="18" charset="0"/>
              </a:rPr>
              <a:t>These categories can be broadly divided into object-oriented language properties and database requirements.</a:t>
            </a:r>
          </a:p>
          <a:p>
            <a:pPr lvl="0" algn="just"/>
            <a:r>
              <a:rPr lang="en-US" sz="2600" dirty="0">
                <a:latin typeface="Times New Roman" pitchFamily="18" charset="0"/>
                <a:cs typeface="Times New Roman" pitchFamily="18" charset="0"/>
              </a:rPr>
              <a:t>First, the rules that make it an object-oriented system are as follows:</a:t>
            </a:r>
          </a:p>
          <a:p>
            <a:pPr lvl="1" algn="just"/>
            <a:r>
              <a:rPr lang="en-US" sz="2600" dirty="0">
                <a:latin typeface="Times New Roman" pitchFamily="18" charset="0"/>
                <a:cs typeface="Times New Roman" pitchFamily="18" charset="0"/>
              </a:rPr>
              <a:t>1. The system must support complex objects.</a:t>
            </a:r>
          </a:p>
          <a:p>
            <a:pPr lvl="1" algn="just"/>
            <a:r>
              <a:rPr lang="en-US" sz="2600" dirty="0">
                <a:latin typeface="Times New Roman" pitchFamily="18" charset="0"/>
                <a:cs typeface="Times New Roman" pitchFamily="18" charset="0"/>
              </a:rPr>
              <a:t>2. Object identity must be supported.</a:t>
            </a:r>
          </a:p>
          <a:p>
            <a:pPr lvl="1" algn="just"/>
            <a:r>
              <a:rPr lang="en-US" sz="2600" dirty="0">
                <a:latin typeface="Times New Roman" pitchFamily="18" charset="0"/>
                <a:cs typeface="Times New Roman" pitchFamily="18" charset="0"/>
              </a:rPr>
              <a:t>3. Objects must be encapsulated.</a:t>
            </a:r>
          </a:p>
          <a:p>
            <a:pPr lvl="1" algn="just"/>
            <a:r>
              <a:rPr lang="en-US" sz="2600" dirty="0">
                <a:latin typeface="Times New Roman" pitchFamily="18" charset="0"/>
                <a:cs typeface="Times New Roman" pitchFamily="18" charset="0"/>
              </a:rPr>
              <a:t>4. The system must support types or classes.</a:t>
            </a:r>
          </a:p>
          <a:p>
            <a:pPr lvl="1" algn="just"/>
            <a:r>
              <a:rPr lang="en-US" sz="2600" dirty="0">
                <a:latin typeface="Times New Roman" pitchFamily="18" charset="0"/>
                <a:cs typeface="Times New Roman" pitchFamily="18" charset="0"/>
              </a:rPr>
              <a:t>5. The system must support inheritance.</a:t>
            </a:r>
          </a:p>
          <a:p>
            <a:pPr lvl="1" algn="just"/>
            <a:r>
              <a:rPr lang="en-US" sz="2600" dirty="0">
                <a:latin typeface="Times New Roman" pitchFamily="18" charset="0"/>
                <a:cs typeface="Times New Roman" pitchFamily="18" charset="0"/>
              </a:rPr>
              <a:t>6. The system must avoid premature binding.</a:t>
            </a:r>
          </a:p>
          <a:p>
            <a:pPr lvl="1" algn="just"/>
            <a:r>
              <a:rPr lang="en-US" sz="2600" dirty="0">
                <a:latin typeface="Times New Roman" pitchFamily="18" charset="0"/>
                <a:cs typeface="Times New Roman" pitchFamily="18" charset="0"/>
              </a:rPr>
              <a:t>7. The system must be computationally complete.</a:t>
            </a:r>
          </a:p>
          <a:p>
            <a:pPr lvl="1" algn="just"/>
            <a:r>
              <a:rPr lang="en-US" sz="2600" dirty="0">
                <a:latin typeface="Times New Roman" pitchFamily="18" charset="0"/>
                <a:cs typeface="Times New Roman" pitchFamily="18" charset="0"/>
              </a:rPr>
              <a:t>8. The system must be extensible.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22367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2000" dirty="0">
                <a:latin typeface="Times New Roman" pitchFamily="18" charset="0"/>
                <a:cs typeface="Times New Roman" pitchFamily="18" charset="0"/>
              </a:rPr>
              <a:t>Second, these rules make it a DBMS:</a:t>
            </a:r>
          </a:p>
          <a:p>
            <a:pPr lvl="1" algn="just"/>
            <a:r>
              <a:rPr lang="en-US" sz="2000" dirty="0">
                <a:latin typeface="Times New Roman" pitchFamily="18" charset="0"/>
                <a:cs typeface="Times New Roman" pitchFamily="18" charset="0"/>
              </a:rPr>
              <a:t>9. It must be persistent, able to remember an object state.</a:t>
            </a:r>
          </a:p>
          <a:p>
            <a:pPr lvl="1" algn="just"/>
            <a:r>
              <a:rPr lang="en-US" sz="2000" dirty="0">
                <a:latin typeface="Times New Roman" pitchFamily="18" charset="0"/>
                <a:cs typeface="Times New Roman" pitchFamily="18" charset="0"/>
              </a:rPr>
              <a:t>10. It must be able to manage very large databases.</a:t>
            </a:r>
          </a:p>
          <a:p>
            <a:pPr lvl="1" algn="just"/>
            <a:r>
              <a:rPr lang="en-US" sz="2000" dirty="0">
                <a:latin typeface="Times New Roman" pitchFamily="18" charset="0"/>
                <a:cs typeface="Times New Roman" pitchFamily="18" charset="0"/>
              </a:rPr>
              <a:t>11. It must accept concurrent users.</a:t>
            </a:r>
          </a:p>
          <a:p>
            <a:pPr lvl="1" algn="just"/>
            <a:r>
              <a:rPr lang="en-US" sz="2000" dirty="0">
                <a:latin typeface="Times New Roman" pitchFamily="18" charset="0"/>
                <a:cs typeface="Times New Roman" pitchFamily="18" charset="0"/>
              </a:rPr>
              <a:t>12. It must be able to recover from hardware and software failures.</a:t>
            </a:r>
          </a:p>
          <a:p>
            <a:pPr lvl="1" algn="just"/>
            <a:r>
              <a:rPr lang="en-US" sz="2000" dirty="0">
                <a:latin typeface="Times New Roman" pitchFamily="18" charset="0"/>
                <a:cs typeface="Times New Roman" pitchFamily="18" charset="0"/>
              </a:rPr>
              <a:t>13. Data query must be simple.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12606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2400" b="1" dirty="0">
                <a:latin typeface="Times New Roman" pitchFamily="18" charset="0"/>
                <a:cs typeface="Times New Roman" pitchFamily="18" charset="0"/>
              </a:rPr>
              <a:t>Object-Oriented Databases versus Traditional Databases</a:t>
            </a:r>
          </a:p>
          <a:p>
            <a:pPr lvl="0" algn="just"/>
            <a:r>
              <a:rPr lang="en-US" sz="2400" dirty="0">
                <a:latin typeface="Times New Roman" pitchFamily="18" charset="0"/>
                <a:cs typeface="Times New Roman" pitchFamily="18" charset="0"/>
              </a:rPr>
              <a:t>The objects are an "active" component in an object-oriented database.</a:t>
            </a:r>
          </a:p>
          <a:p>
            <a:pPr lvl="0" algn="just"/>
            <a:r>
              <a:rPr lang="en-US" sz="2400" dirty="0">
                <a:latin typeface="Times New Roman" pitchFamily="18" charset="0"/>
                <a:cs typeface="Times New Roman" pitchFamily="18" charset="0"/>
              </a:rPr>
              <a:t>Relational database systems do not explicitly provide inheritance of attributes and methods.</a:t>
            </a:r>
          </a:p>
          <a:p>
            <a:pPr lvl="0" algn="just"/>
            <a:r>
              <a:rPr lang="en-US" sz="2400" dirty="0">
                <a:latin typeface="Times New Roman" pitchFamily="18" charset="0"/>
                <a:cs typeface="Times New Roman" pitchFamily="18" charset="0"/>
              </a:rPr>
              <a:t>Each object has its own identity, or object-ID (as opposed to the purely value-oriented approach of traditional databases).</a:t>
            </a:r>
          </a:p>
          <a:p>
            <a:pPr lvl="0" algn="just"/>
            <a:r>
              <a:rPr lang="en-US" sz="2400" dirty="0">
                <a:latin typeface="Times New Roman" pitchFamily="18" charset="0"/>
                <a:cs typeface="Times New Roman" pitchFamily="18" charset="0"/>
              </a:rPr>
              <a:t>Object identity allows objects to be related as well as shared within a distributed computing network.</a:t>
            </a:r>
          </a:p>
          <a:p>
            <a:pPr lvl="0" algn="just"/>
            <a:r>
              <a:rPr lang="en-US" sz="2400" dirty="0">
                <a:latin typeface="Times New Roman" pitchFamily="18" charset="0"/>
                <a:cs typeface="Times New Roman" pitchFamily="18" charset="0"/>
              </a:rPr>
              <a:t>Object-Relational Systems: The Practical World</a:t>
            </a:r>
          </a:p>
          <a:p>
            <a:pPr lvl="0" algn="just"/>
            <a:r>
              <a:rPr lang="en-US" sz="2400" dirty="0">
                <a:latin typeface="Times New Roman" pitchFamily="18" charset="0"/>
                <a:cs typeface="Times New Roman" pitchFamily="18" charset="0"/>
              </a:rPr>
              <a:t>In practice, even though many applications increasingly are developed in an object- oriented environment, chances are good that the data those applications need to access live in a very different universe—a relational database.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30724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000" b="1" dirty="0">
                <a:latin typeface="Times New Roman" pitchFamily="18" charset="0"/>
                <a:cs typeface="Times New Roman" pitchFamily="18" charset="0"/>
              </a:rPr>
              <a:t>Object-Relation Mapping</a:t>
            </a:r>
          </a:p>
          <a:p>
            <a:pPr lvl="0" algn="just"/>
            <a:r>
              <a:rPr lang="en-US" sz="2000" dirty="0">
                <a:latin typeface="Times New Roman" pitchFamily="18" charset="0"/>
                <a:cs typeface="Times New Roman" pitchFamily="18" charset="0"/>
              </a:rPr>
              <a:t>For a tool to be able to define how relational data maps to and from application objects, it must have at least the following mapping capabilities:</a:t>
            </a:r>
          </a:p>
          <a:p>
            <a:pPr lvl="0" algn="just"/>
            <a:r>
              <a:rPr lang="en-US" sz="2000" dirty="0">
                <a:latin typeface="Times New Roman" pitchFamily="18" charset="0"/>
                <a:cs typeface="Times New Roman" pitchFamily="18" charset="0"/>
              </a:rPr>
              <a:t>Table-class mapping.</a:t>
            </a:r>
          </a:p>
          <a:p>
            <a:pPr lvl="0" algn="just"/>
            <a:r>
              <a:rPr lang="en-US" sz="2000" dirty="0">
                <a:latin typeface="Times New Roman" pitchFamily="18" charset="0"/>
                <a:cs typeface="Times New Roman" pitchFamily="18" charset="0"/>
              </a:rPr>
              <a:t>Table-multiple classes mapping.</a:t>
            </a:r>
          </a:p>
          <a:p>
            <a:pPr lvl="0" algn="just"/>
            <a:r>
              <a:rPr lang="en-US" sz="2000" dirty="0">
                <a:latin typeface="Times New Roman" pitchFamily="18" charset="0"/>
                <a:cs typeface="Times New Roman" pitchFamily="18" charset="0"/>
              </a:rPr>
              <a:t>Table-inherited classes mapping.</a:t>
            </a:r>
          </a:p>
          <a:p>
            <a:pPr lvl="0" algn="just"/>
            <a:r>
              <a:rPr lang="en-US" sz="2000" dirty="0">
                <a:latin typeface="Times New Roman" pitchFamily="18" charset="0"/>
                <a:cs typeface="Times New Roman" pitchFamily="18" charset="0"/>
              </a:rPr>
              <a:t>Tables-inherited classes mapping.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71701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000" b="1" dirty="0">
                <a:latin typeface="Times New Roman" pitchFamily="18" charset="0"/>
                <a:cs typeface="Times New Roman" pitchFamily="18" charset="0"/>
              </a:rPr>
              <a:t>Table-Class Mapping</a:t>
            </a:r>
          </a:p>
          <a:p>
            <a:pPr lvl="0" algn="just"/>
            <a:r>
              <a:rPr lang="en-US" sz="2000" dirty="0">
                <a:latin typeface="Times New Roman" pitchFamily="18" charset="0"/>
                <a:cs typeface="Times New Roman" pitchFamily="18" charset="0"/>
              </a:rPr>
              <a:t>Each row in the table represents an object instance and each column in the table corresponds to an object attribute.</a:t>
            </a: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952" y="3124200"/>
            <a:ext cx="47815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453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2300" b="1" dirty="0">
                <a:latin typeface="Times New Roman" pitchFamily="18" charset="0"/>
                <a:cs typeface="Times New Roman" pitchFamily="18" charset="0"/>
              </a:rPr>
              <a:t>Table-Multiple Classes Mapping</a:t>
            </a:r>
          </a:p>
          <a:p>
            <a:pPr lvl="0" algn="just"/>
            <a:r>
              <a:rPr lang="en-US" sz="2300" dirty="0">
                <a:latin typeface="Times New Roman" pitchFamily="18" charset="0"/>
                <a:cs typeface="Times New Roman" pitchFamily="18" charset="0"/>
              </a:rPr>
              <a:t>The </a:t>
            </a:r>
            <a:r>
              <a:rPr lang="en-US" sz="2300" dirty="0" err="1">
                <a:latin typeface="Times New Roman" pitchFamily="18" charset="0"/>
                <a:cs typeface="Times New Roman" pitchFamily="18" charset="0"/>
              </a:rPr>
              <a:t>custID</a:t>
            </a:r>
            <a:r>
              <a:rPr lang="en-US" sz="2300" dirty="0">
                <a:latin typeface="Times New Roman" pitchFamily="18" charset="0"/>
                <a:cs typeface="Times New Roman" pitchFamily="18" charset="0"/>
              </a:rPr>
              <a:t> column provides the discriminant. If the value for </a:t>
            </a:r>
            <a:r>
              <a:rPr lang="en-US" sz="2300" dirty="0" err="1">
                <a:latin typeface="Times New Roman" pitchFamily="18" charset="0"/>
                <a:cs typeface="Times New Roman" pitchFamily="18" charset="0"/>
              </a:rPr>
              <a:t>custID</a:t>
            </a:r>
            <a:r>
              <a:rPr lang="en-US" sz="2300" dirty="0">
                <a:latin typeface="Times New Roman" pitchFamily="18" charset="0"/>
                <a:cs typeface="Times New Roman" pitchFamily="18" charset="0"/>
              </a:rPr>
              <a:t> is null, an Employee instance is created at run time; otherwise, a Customer instance is created.</a:t>
            </a:r>
          </a:p>
          <a:p>
            <a:pPr marL="109728" indent="0" algn="just">
              <a:buNone/>
            </a:pPr>
            <a:r>
              <a:rPr lang="en-US" sz="2300" b="1" dirty="0">
                <a:latin typeface="Times New Roman" pitchFamily="18" charset="0"/>
                <a:cs typeface="Times New Roman" pitchFamily="18" charset="0"/>
              </a:rPr>
              <a:t>Table-Inherited Classes Mapping</a:t>
            </a:r>
          </a:p>
          <a:p>
            <a:pPr lvl="0" algn="just"/>
            <a:r>
              <a:rPr lang="en-US" sz="2300" dirty="0">
                <a:latin typeface="Times New Roman" pitchFamily="18" charset="0"/>
                <a:cs typeface="Times New Roman" pitchFamily="18" charset="0"/>
              </a:rPr>
              <a:t>Instances of </a:t>
            </a:r>
            <a:r>
              <a:rPr lang="en-US" sz="2300" dirty="0" smtClean="0">
                <a:latin typeface="Times New Roman" pitchFamily="18" charset="0"/>
                <a:cs typeface="Times New Roman" pitchFamily="18" charset="0"/>
              </a:rPr>
              <a:t>Salaried Employee </a:t>
            </a:r>
            <a:r>
              <a:rPr lang="en-US" sz="2300" dirty="0">
                <a:latin typeface="Times New Roman" pitchFamily="18" charset="0"/>
                <a:cs typeface="Times New Roman" pitchFamily="18" charset="0"/>
              </a:rPr>
              <a:t>can be created for any row in the Person table that has a non null value for the salary column. If salary is null, the row is represented by an </a:t>
            </a:r>
            <a:r>
              <a:rPr lang="en-US" sz="2300" dirty="0" smtClean="0">
                <a:latin typeface="Times New Roman" pitchFamily="18" charset="0"/>
                <a:cs typeface="Times New Roman" pitchFamily="18" charset="0"/>
              </a:rPr>
              <a:t>Hourly Employee </a:t>
            </a:r>
            <a:r>
              <a:rPr lang="en-US" sz="2300" dirty="0">
                <a:latin typeface="Times New Roman" pitchFamily="18" charset="0"/>
                <a:cs typeface="Times New Roman" pitchFamily="18" charset="0"/>
              </a:rPr>
              <a:t>instance.</a:t>
            </a:r>
          </a:p>
          <a:p>
            <a:pPr marL="109728" indent="0" algn="just">
              <a:buNone/>
            </a:pPr>
            <a:r>
              <a:rPr lang="en-US" sz="2300" b="1" dirty="0">
                <a:latin typeface="Times New Roman" pitchFamily="18" charset="0"/>
                <a:cs typeface="Times New Roman" pitchFamily="18" charset="0"/>
              </a:rPr>
              <a:t>Tables-Inherited Classes Mapping</a:t>
            </a:r>
          </a:p>
          <a:p>
            <a:pPr lvl="0" algn="just"/>
            <a:r>
              <a:rPr lang="en-US" sz="2300" dirty="0">
                <a:latin typeface="Times New Roman" pitchFamily="18" charset="0"/>
                <a:cs typeface="Times New Roman" pitchFamily="18" charset="0"/>
              </a:rPr>
              <a:t>Instances of Person are mapped directly from the Person table. However, instances of Employee can be created only for the rows in the Employee table (the joins of the Employee and Person tables on the </a:t>
            </a:r>
            <a:r>
              <a:rPr lang="en-US" sz="2300" dirty="0" err="1">
                <a:latin typeface="Times New Roman" pitchFamily="18" charset="0"/>
                <a:cs typeface="Times New Roman" pitchFamily="18" charset="0"/>
              </a:rPr>
              <a:t>ssn</a:t>
            </a:r>
            <a:r>
              <a:rPr lang="en-US" sz="2300" dirty="0">
                <a:latin typeface="Times New Roman" pitchFamily="18" charset="0"/>
                <a:cs typeface="Times New Roman" pitchFamily="18" charset="0"/>
              </a:rPr>
              <a:t> key). The </a:t>
            </a:r>
            <a:r>
              <a:rPr lang="en-US" sz="2300" dirty="0" err="1">
                <a:latin typeface="Times New Roman" pitchFamily="18" charset="0"/>
                <a:cs typeface="Times New Roman" pitchFamily="18" charset="0"/>
              </a:rPr>
              <a:t>ssn</a:t>
            </a:r>
            <a:r>
              <a:rPr lang="en-US" sz="2300" dirty="0">
                <a:latin typeface="Times New Roman" pitchFamily="18" charset="0"/>
                <a:cs typeface="Times New Roman" pitchFamily="18" charset="0"/>
              </a:rPr>
              <a:t> is used both as a primary key on the Person table and as a foreign key on the Person table and a primary key on the Employee table for activating instances of type Employee.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91032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lgn="just"/>
            <a:r>
              <a:rPr lang="en-US" sz="2900" b="1" dirty="0">
                <a:latin typeface="Times New Roman" pitchFamily="18" charset="0"/>
                <a:cs typeface="Times New Roman" pitchFamily="18" charset="0"/>
              </a:rPr>
              <a:t>Keys for Instance </a:t>
            </a:r>
            <a:r>
              <a:rPr lang="en-US" sz="2900" b="1" dirty="0" smtClean="0">
                <a:latin typeface="Times New Roman" pitchFamily="18" charset="0"/>
                <a:cs typeface="Times New Roman" pitchFamily="18" charset="0"/>
              </a:rPr>
              <a:t>Navigation</a:t>
            </a:r>
          </a:p>
          <a:p>
            <a:pPr algn="just"/>
            <a:endParaRPr lang="en-US" sz="2900" b="1"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The </a:t>
            </a:r>
            <a:r>
              <a:rPr lang="en-US" sz="2900" dirty="0" err="1">
                <a:latin typeface="Times New Roman" pitchFamily="18" charset="0"/>
                <a:cs typeface="Times New Roman" pitchFamily="18" charset="0"/>
              </a:rPr>
              <a:t>departmentID</a:t>
            </a:r>
            <a:r>
              <a:rPr lang="en-US" sz="2900" dirty="0">
                <a:latin typeface="Times New Roman" pitchFamily="18" charset="0"/>
                <a:cs typeface="Times New Roman" pitchFamily="18" charset="0"/>
              </a:rPr>
              <a:t> property of Employee uses the foreign key in column </a:t>
            </a:r>
            <a:r>
              <a:rPr lang="en-US" sz="2900" dirty="0" err="1">
                <a:latin typeface="Times New Roman" pitchFamily="18" charset="0"/>
                <a:cs typeface="Times New Roman" pitchFamily="18" charset="0"/>
              </a:rPr>
              <a:t>Employee.departmentID</a:t>
            </a:r>
            <a:r>
              <a:rPr lang="en-US" sz="2900" dirty="0">
                <a:latin typeface="Times New Roman" pitchFamily="18" charset="0"/>
                <a:cs typeface="Times New Roman" pitchFamily="18" charset="0"/>
              </a:rPr>
              <a:t>. Each Employee instance has a direct reference of class Department (association) to the department object to which it belongs</a:t>
            </a:r>
            <a:r>
              <a:rPr lang="en-US" sz="2900" dirty="0" smtClean="0">
                <a:latin typeface="Times New Roman" pitchFamily="18" charset="0"/>
                <a:cs typeface="Times New Roman" pitchFamily="18" charset="0"/>
              </a:rPr>
              <a:t>.</a:t>
            </a:r>
          </a:p>
          <a:p>
            <a:pPr lvl="0" algn="just"/>
            <a:endParaRPr lang="en-US" sz="2900" dirty="0">
              <a:latin typeface="Times New Roman" pitchFamily="18" charset="0"/>
              <a:cs typeface="Times New Roman" pitchFamily="18" charset="0"/>
            </a:endParaRPr>
          </a:p>
          <a:p>
            <a:pPr algn="just"/>
            <a:r>
              <a:rPr lang="en-US" sz="2900" dirty="0" err="1">
                <a:latin typeface="Times New Roman" pitchFamily="18" charset="0"/>
                <a:cs typeface="Times New Roman" pitchFamily="18" charset="0"/>
              </a:rPr>
              <a:t>Multidatabase</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System</a:t>
            </a:r>
          </a:p>
          <a:p>
            <a:pPr algn="just"/>
            <a:endParaRPr lang="en-US" sz="2900"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A different approach for integrating object-oriented applications with relational data environments is </a:t>
            </a:r>
            <a:r>
              <a:rPr lang="en-US" sz="2900" dirty="0" err="1">
                <a:latin typeface="Times New Roman" pitchFamily="18" charset="0"/>
                <a:cs typeface="Times New Roman" pitchFamily="18" charset="0"/>
              </a:rPr>
              <a:t>multidatabase</a:t>
            </a:r>
            <a:r>
              <a:rPr lang="en-US" sz="2900" dirty="0">
                <a:latin typeface="Times New Roman" pitchFamily="18" charset="0"/>
                <a:cs typeface="Times New Roman" pitchFamily="18" charset="0"/>
              </a:rPr>
              <a:t> systems, or heterogeneous database systems, which facilitate the integration of heterogeneous databases and other information sources</a:t>
            </a:r>
            <a:r>
              <a:rPr lang="en-US" sz="2900" dirty="0" smtClean="0">
                <a:latin typeface="Times New Roman" pitchFamily="18" charset="0"/>
                <a:cs typeface="Times New Roman" pitchFamily="18" charset="0"/>
              </a:rPr>
              <a:t>.</a:t>
            </a:r>
          </a:p>
          <a:p>
            <a:pPr lvl="0" algn="just"/>
            <a:endParaRPr lang="en-US"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Federated </a:t>
            </a:r>
            <a:r>
              <a:rPr lang="en-US" sz="2900" dirty="0" err="1">
                <a:latin typeface="Times New Roman" pitchFamily="18" charset="0"/>
                <a:cs typeface="Times New Roman" pitchFamily="18" charset="0"/>
              </a:rPr>
              <a:t>Multidatabase</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Systems</a:t>
            </a:r>
          </a:p>
          <a:p>
            <a:pPr algn="just"/>
            <a:endParaRPr lang="en-US" sz="2900"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Federated </a:t>
            </a:r>
            <a:r>
              <a:rPr lang="en-US" sz="2900" dirty="0" err="1">
                <a:latin typeface="Times New Roman" pitchFamily="18" charset="0"/>
                <a:cs typeface="Times New Roman" pitchFamily="18" charset="0"/>
              </a:rPr>
              <a:t>multidatabase</a:t>
            </a:r>
            <a:r>
              <a:rPr lang="en-US" sz="2900" dirty="0">
                <a:latin typeface="Times New Roman" pitchFamily="18" charset="0"/>
                <a:cs typeface="Times New Roman" pitchFamily="18" charset="0"/>
              </a:rPr>
              <a:t> systems provide a solution to the problem of interoperating heterogeneous data systems, provide uniform access to data stored in multiple databases that involve several different data models.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2931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sz="2200" dirty="0">
                <a:latin typeface="Times New Roman" pitchFamily="18" charset="0"/>
                <a:cs typeface="Times New Roman" pitchFamily="18" charset="0"/>
              </a:rPr>
              <a:t>Design the access </a:t>
            </a:r>
            <a:r>
              <a:rPr lang="en-US" sz="2200" dirty="0" smtClean="0">
                <a:latin typeface="Times New Roman" pitchFamily="18" charset="0"/>
                <a:cs typeface="Times New Roman" pitchFamily="18" charset="0"/>
              </a:rPr>
              <a:t>layer</a:t>
            </a:r>
          </a:p>
          <a:p>
            <a:pPr lvl="0"/>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2.1</a:t>
            </a:r>
            <a:r>
              <a:rPr lang="en-US" sz="2200" dirty="0">
                <a:latin typeface="Times New Roman" pitchFamily="18" charset="0"/>
                <a:cs typeface="Times New Roman" pitchFamily="18" charset="0"/>
              </a:rPr>
              <a:t>. Create mirror classes. For every business class identified and created, create one access class.</a:t>
            </a:r>
          </a:p>
          <a:p>
            <a:pPr lvl="0"/>
            <a:r>
              <a:rPr lang="en-US" sz="2200" dirty="0">
                <a:latin typeface="Times New Roman" pitchFamily="18" charset="0"/>
                <a:cs typeface="Times New Roman" pitchFamily="18" charset="0"/>
              </a:rPr>
              <a:t>2.2. define relationships among access layer classes.</a:t>
            </a:r>
          </a:p>
          <a:p>
            <a:pPr lvl="0"/>
            <a:r>
              <a:rPr lang="en-US" sz="2200" dirty="0">
                <a:latin typeface="Times New Roman" pitchFamily="18" charset="0"/>
                <a:cs typeface="Times New Roman" pitchFamily="18" charset="0"/>
              </a:rPr>
              <a:t>2.3. Simplify the class relationships. The main goal here is to eliminate redundant classes and structures.</a:t>
            </a:r>
          </a:p>
          <a:p>
            <a:pPr lvl="1"/>
            <a:r>
              <a:rPr lang="en-US" sz="2200" dirty="0">
                <a:latin typeface="Times New Roman" pitchFamily="18" charset="0"/>
                <a:cs typeface="Times New Roman" pitchFamily="18" charset="0"/>
              </a:rPr>
              <a:t>2.3.1. Redundant classes: Do not keep two classes that perform similar translate request and translate results activities. Simply select one and eliminate the other.</a:t>
            </a:r>
          </a:p>
          <a:p>
            <a:pPr lvl="1"/>
            <a:r>
              <a:rPr lang="en-US" sz="2200" dirty="0">
                <a:latin typeface="Times New Roman" pitchFamily="18" charset="0"/>
                <a:cs typeface="Times New Roman" pitchFamily="18" charset="0"/>
              </a:rPr>
              <a:t>2.3.2. Method classes: Revisit the classes that consist of only one or two methods to see if they can be eliminated or combined with existing classes</a:t>
            </a:r>
            <a:r>
              <a:rPr lang="en-US" sz="2200" dirty="0" smtClean="0">
                <a:latin typeface="Times New Roman" pitchFamily="18" charset="0"/>
                <a:cs typeface="Times New Roman" pitchFamily="18" charset="0"/>
              </a:rPr>
              <a:t>.</a:t>
            </a:r>
          </a:p>
          <a:p>
            <a:pPr lvl="1"/>
            <a:endParaRPr lang="en-US" sz="2200" dirty="0">
              <a:latin typeface="Times New Roman" pitchFamily="18" charset="0"/>
              <a:cs typeface="Times New Roman" pitchFamily="18" charset="0"/>
            </a:endParaRPr>
          </a:p>
          <a:p>
            <a:pPr lvl="0"/>
            <a:r>
              <a:rPr lang="en-US" sz="2200" dirty="0">
                <a:latin typeface="Times New Roman" pitchFamily="18" charset="0"/>
                <a:cs typeface="Times New Roman" pitchFamily="18" charset="0"/>
              </a:rPr>
              <a:t>2.4. Iterate and refine again</a:t>
            </a:r>
            <a:r>
              <a:rPr lang="en-US" sz="2200" b="1"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628144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just">
              <a:buNone/>
            </a:pPr>
            <a:r>
              <a:rPr lang="en-US" sz="2600" b="1" dirty="0" smtClean="0">
                <a:latin typeface="Times New Roman" pitchFamily="18" charset="0"/>
                <a:cs typeface="Times New Roman" pitchFamily="18" charset="0"/>
              </a:rPr>
              <a:t>MDBS</a:t>
            </a:r>
            <a:endParaRPr lang="en-US" sz="2600" b="1" dirty="0">
              <a:latin typeface="Times New Roman" pitchFamily="18" charset="0"/>
              <a:cs typeface="Times New Roman" pitchFamily="18" charset="0"/>
            </a:endParaRPr>
          </a:p>
          <a:p>
            <a:pPr lvl="0" algn="just"/>
            <a:r>
              <a:rPr lang="en-US" sz="2600" dirty="0">
                <a:latin typeface="Times New Roman" pitchFamily="18" charset="0"/>
                <a:cs typeface="Times New Roman" pitchFamily="18" charset="0"/>
              </a:rPr>
              <a:t>A </a:t>
            </a:r>
            <a:r>
              <a:rPr lang="en-US" sz="2600" dirty="0" err="1">
                <a:latin typeface="Times New Roman" pitchFamily="18" charset="0"/>
                <a:cs typeface="Times New Roman" pitchFamily="18" charset="0"/>
              </a:rPr>
              <a:t>multidatabase</a:t>
            </a:r>
            <a:r>
              <a:rPr lang="en-US" sz="2600" dirty="0">
                <a:latin typeface="Times New Roman" pitchFamily="18" charset="0"/>
                <a:cs typeface="Times New Roman" pitchFamily="18" charset="0"/>
              </a:rPr>
              <a:t> system (MDBS) is a database system that resides on top of, say existing relational and object databases and file systems (called local database systems) and presents a single database illusion to its users</a:t>
            </a:r>
            <a:r>
              <a:rPr lang="en-US" sz="2600" dirty="0" smtClean="0">
                <a:latin typeface="Times New Roman" pitchFamily="18" charset="0"/>
                <a:cs typeface="Times New Roman" pitchFamily="18" charset="0"/>
              </a:rPr>
              <a:t>.</a:t>
            </a:r>
          </a:p>
          <a:p>
            <a:pPr lvl="0" algn="just"/>
            <a:endParaRPr lang="en-US" sz="2600" dirty="0" smtClean="0">
              <a:latin typeface="Times New Roman" pitchFamily="18" charset="0"/>
              <a:cs typeface="Times New Roman" pitchFamily="18" charset="0"/>
            </a:endParaRPr>
          </a:p>
          <a:p>
            <a:pPr marL="109728" indent="0" algn="just">
              <a:buNone/>
            </a:pPr>
            <a:r>
              <a:rPr lang="en-US" sz="2600" b="1" dirty="0" smtClean="0">
                <a:latin typeface="Times New Roman" pitchFamily="18" charset="0"/>
                <a:cs typeface="Times New Roman" pitchFamily="18" charset="0"/>
              </a:rPr>
              <a:t>Characteristics of MDBS</a:t>
            </a:r>
          </a:p>
          <a:p>
            <a:pPr lvl="0" algn="just"/>
            <a:r>
              <a:rPr lang="en-US" sz="2600" dirty="0" smtClean="0">
                <a:latin typeface="Times New Roman" pitchFamily="18" charset="0"/>
                <a:cs typeface="Times New Roman" pitchFamily="18" charset="0"/>
              </a:rPr>
              <a:t>Automatic </a:t>
            </a:r>
            <a:r>
              <a:rPr lang="en-US" sz="2600" dirty="0">
                <a:latin typeface="Times New Roman" pitchFamily="18" charset="0"/>
                <a:cs typeface="Times New Roman" pitchFamily="18" charset="0"/>
              </a:rPr>
              <a:t>generation of a unified global database schema from local databases.</a:t>
            </a:r>
          </a:p>
          <a:p>
            <a:pPr lvl="0" algn="just"/>
            <a:r>
              <a:rPr lang="en-US" sz="2600" dirty="0">
                <a:latin typeface="Times New Roman" pitchFamily="18" charset="0"/>
                <a:cs typeface="Times New Roman" pitchFamily="18" charset="0"/>
              </a:rPr>
              <a:t>Provision of cross-database functionality (global queries, updates, and transactions) by using unified schemata.</a:t>
            </a:r>
          </a:p>
          <a:p>
            <a:pPr lvl="0" algn="just"/>
            <a:r>
              <a:rPr lang="en-US" sz="2600" dirty="0">
                <a:latin typeface="Times New Roman" pitchFamily="18" charset="0"/>
                <a:cs typeface="Times New Roman" pitchFamily="18" charset="0"/>
              </a:rPr>
              <a:t>Integration of a heterogeneous database system with multiple databases.</a:t>
            </a:r>
          </a:p>
          <a:p>
            <a:pPr lvl="0" algn="just"/>
            <a:r>
              <a:rPr lang="en-US" sz="2600" dirty="0">
                <a:latin typeface="Times New Roman" pitchFamily="18" charset="0"/>
                <a:cs typeface="Times New Roman" pitchFamily="18" charset="0"/>
              </a:rPr>
              <a:t>Integration of data types other than relational data through the use of such tools as driver generators.</a:t>
            </a:r>
          </a:p>
          <a:p>
            <a:pPr lvl="0" algn="just"/>
            <a:r>
              <a:rPr lang="en-US" sz="2600" dirty="0">
                <a:latin typeface="Times New Roman" pitchFamily="18" charset="0"/>
                <a:cs typeface="Times New Roman" pitchFamily="18" charset="0"/>
              </a:rPr>
              <a:t>Provision of a uniform but diverse set of interfaces (e.g., a SQL-style interface, browsing tools, and C++) to access and manipulate data stored in local databases.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08661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sz="2200" b="1" dirty="0">
                <a:latin typeface="Times New Roman" pitchFamily="18" charset="0"/>
                <a:cs typeface="Times New Roman" pitchFamily="18" charset="0"/>
              </a:rPr>
              <a:t>Open Database Connectivity</a:t>
            </a:r>
          </a:p>
          <a:p>
            <a:pPr lvl="0" algn="just"/>
            <a:r>
              <a:rPr lang="en-US" sz="2200" dirty="0">
                <a:latin typeface="Times New Roman" pitchFamily="18" charset="0"/>
                <a:cs typeface="Times New Roman" pitchFamily="18" charset="0"/>
              </a:rPr>
              <a:t>Open database connectivity (ODBC), provides a mechanism for creating a virtual DBMS.</a:t>
            </a:r>
          </a:p>
          <a:p>
            <a:pPr algn="just"/>
            <a:r>
              <a:rPr lang="en-US" sz="2200" b="1" dirty="0">
                <a:latin typeface="Times New Roman" pitchFamily="18" charset="0"/>
                <a:cs typeface="Times New Roman" pitchFamily="18" charset="0"/>
              </a:rPr>
              <a:t>Designing Access Layer Classes</a:t>
            </a:r>
          </a:p>
          <a:p>
            <a:pPr lvl="0" algn="just"/>
            <a:r>
              <a:rPr lang="en-US" sz="2200" dirty="0">
                <a:latin typeface="Times New Roman" pitchFamily="18" charset="0"/>
                <a:cs typeface="Times New Roman" pitchFamily="18" charset="0"/>
              </a:rPr>
              <a:t>The main idea behind creating an access layer is to create a set of classes that know how to communicate with data source, whether it be a file, relational database, mainframe, Internet, DCOM, or via </a:t>
            </a:r>
            <a:r>
              <a:rPr lang="en-US" sz="2200" dirty="0" smtClean="0">
                <a:latin typeface="Times New Roman" pitchFamily="18" charset="0"/>
                <a:cs typeface="Times New Roman" pitchFamily="18" charset="0"/>
              </a:rPr>
              <a:t>ORB.</a:t>
            </a:r>
          </a:p>
          <a:p>
            <a:pPr lvl="0" algn="just"/>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access classes must be able to translate any data-related requests from the business layer into the appropriate protocol for data access.</a:t>
            </a:r>
          </a:p>
          <a:p>
            <a:pPr lvl="0" algn="just"/>
            <a:r>
              <a:rPr lang="en-US" sz="2200" dirty="0">
                <a:latin typeface="Times New Roman" pitchFamily="18" charset="0"/>
                <a:cs typeface="Times New Roman" pitchFamily="18" charset="0"/>
              </a:rPr>
              <a:t>The business layer objects and view layer objects should not directly access the database</a:t>
            </a:r>
            <a:r>
              <a:rPr lang="en-US" sz="2200" dirty="0" smtClean="0">
                <a:latin typeface="Times New Roman" pitchFamily="18" charset="0"/>
                <a:cs typeface="Times New Roman" pitchFamily="18" charset="0"/>
              </a:rPr>
              <a:t>.</a:t>
            </a:r>
          </a:p>
          <a:p>
            <a:pPr lvl="0" algn="just"/>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Instead, they should consult with the access layer for all external system connectivity.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53464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93192" lvl="1" indent="0" algn="just">
              <a:buNone/>
            </a:pPr>
            <a:r>
              <a:rPr lang="en-US" sz="2100" b="1" u="sng" dirty="0">
                <a:latin typeface="Times New Roman" pitchFamily="18" charset="0"/>
                <a:cs typeface="Times New Roman" pitchFamily="18" charset="0"/>
              </a:rPr>
              <a:t>Designing Access Layer Classes</a:t>
            </a:r>
          </a:p>
          <a:p>
            <a:pPr lvl="0" algn="just"/>
            <a:r>
              <a:rPr lang="en-US" sz="2100" dirty="0">
                <a:latin typeface="Times New Roman" pitchFamily="18" charset="0"/>
                <a:cs typeface="Times New Roman" pitchFamily="18" charset="0"/>
              </a:rPr>
              <a:t>The main idea behind creating an access layer is to create a set of classes that know how to communicate with data source, whether it be a file, relational database, mainframe, Internet, DCOM, or via ORB</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The </a:t>
            </a:r>
            <a:r>
              <a:rPr lang="en-US" sz="2100" dirty="0">
                <a:latin typeface="Times New Roman" pitchFamily="18" charset="0"/>
                <a:cs typeface="Times New Roman" pitchFamily="18" charset="0"/>
              </a:rPr>
              <a:t>access classes must be able to translate any data-related requests from the business layer into the appropriate protocol for data access</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lvl="0" algn="just"/>
            <a:r>
              <a:rPr lang="en-US" sz="2100" dirty="0">
                <a:latin typeface="Times New Roman" pitchFamily="18" charset="0"/>
                <a:cs typeface="Times New Roman" pitchFamily="18" charset="0"/>
              </a:rPr>
              <a:t>The business layer objects and view layer objects should not directly access the database. Instead, they should consult with the access layer for all external system connectivity</a:t>
            </a:r>
            <a:r>
              <a:rPr lang="en-US" sz="2100" dirty="0" smtClean="0">
                <a:latin typeface="Times New Roman" pitchFamily="18" charset="0"/>
                <a:cs typeface="Times New Roman" pitchFamily="18" charset="0"/>
              </a:rPr>
              <a:t>.</a:t>
            </a:r>
          </a:p>
          <a:p>
            <a:pPr lvl="0" algn="just"/>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The access layer performs two major tasks:</a:t>
            </a:r>
          </a:p>
          <a:p>
            <a:pPr lvl="0" algn="just"/>
            <a:r>
              <a:rPr lang="en-US" sz="2100" dirty="0">
                <a:latin typeface="Times New Roman" pitchFamily="18" charset="0"/>
                <a:cs typeface="Times New Roman" pitchFamily="18" charset="0"/>
              </a:rPr>
              <a:t>Translate the request.</a:t>
            </a:r>
          </a:p>
          <a:p>
            <a:pPr lvl="0" algn="just"/>
            <a:r>
              <a:rPr lang="en-US" sz="2100" dirty="0">
                <a:latin typeface="Times New Roman" pitchFamily="18" charset="0"/>
                <a:cs typeface="Times New Roman" pitchFamily="18" charset="0"/>
              </a:rPr>
              <a:t>Translate the results.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76268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u="sng" dirty="0">
                <a:latin typeface="Times New Roman" pitchFamily="18" charset="0"/>
                <a:cs typeface="Times New Roman" pitchFamily="18" charset="0"/>
              </a:rPr>
              <a:t>Benefits of Access Layer Classes</a:t>
            </a:r>
          </a:p>
          <a:p>
            <a:pPr lvl="0" algn="just"/>
            <a:r>
              <a:rPr lang="en-US" sz="1800" dirty="0">
                <a:latin typeface="Times New Roman" pitchFamily="18" charset="0"/>
                <a:cs typeface="Times New Roman" pitchFamily="18" charset="0"/>
              </a:rPr>
              <a:t>Access layer classes provide easy migration to emerging distributed object technology, such as CORBA and DCOM</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These classes should be able to address the (relatively) modest needs of two-tier client/server architectures as well as the difficult demands of fine-grained, peer-to- peer distributed object architectures.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95537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lgn="just">
              <a:buNone/>
            </a:pPr>
            <a:r>
              <a:rPr lang="en-US" sz="2900" u="sng" dirty="0">
                <a:latin typeface="Times New Roman" pitchFamily="18" charset="0"/>
                <a:cs typeface="Times New Roman" pitchFamily="18" charset="0"/>
              </a:rPr>
              <a:t>Process</a:t>
            </a:r>
          </a:p>
          <a:p>
            <a:pPr lvl="0" algn="just"/>
            <a:r>
              <a:rPr lang="en-US" sz="2900" dirty="0">
                <a:latin typeface="Times New Roman" pitchFamily="18" charset="0"/>
                <a:cs typeface="Times New Roman" pitchFamily="18" charset="0"/>
              </a:rPr>
              <a:t>The access layer design process consists of these following activities:</a:t>
            </a:r>
          </a:p>
          <a:p>
            <a:pPr algn="just"/>
            <a:r>
              <a:rPr lang="en-US" sz="2900" dirty="0">
                <a:latin typeface="Times New Roman" pitchFamily="18" charset="0"/>
                <a:cs typeface="Times New Roman" pitchFamily="18" charset="0"/>
              </a:rPr>
              <a:t>If a class interacts with a nonhuman actor, such as another system, database or the web</a:t>
            </a:r>
          </a:p>
          <a:p>
            <a:pPr lvl="0" algn="just"/>
            <a:r>
              <a:rPr lang="en-US" sz="2900" dirty="0">
                <a:latin typeface="Times New Roman" pitchFamily="18" charset="0"/>
                <a:cs typeface="Times New Roman" pitchFamily="18" charset="0"/>
              </a:rPr>
              <a:t>For every business class identified, mirror the business class package.</a:t>
            </a:r>
          </a:p>
          <a:p>
            <a:pPr lvl="0" algn="just"/>
            <a:r>
              <a:rPr lang="en-US" sz="2900" dirty="0">
                <a:latin typeface="Times New Roman" pitchFamily="18" charset="0"/>
                <a:cs typeface="Times New Roman" pitchFamily="18" charset="0"/>
              </a:rPr>
              <a:t>Define relationships. The same rule as applies among business class objects also applies among access classes.</a:t>
            </a:r>
          </a:p>
          <a:p>
            <a:pPr lvl="0" algn="just"/>
            <a:r>
              <a:rPr lang="en-US" sz="2900" dirty="0">
                <a:latin typeface="Times New Roman" pitchFamily="18" charset="0"/>
                <a:cs typeface="Times New Roman" pitchFamily="18" charset="0"/>
              </a:rPr>
              <a:t>Simplify classes and relationships. The main goal here is to eliminate redundant or unnecessary classes or structures.</a:t>
            </a:r>
          </a:p>
          <a:p>
            <a:pPr lvl="1" algn="just"/>
            <a:r>
              <a:rPr lang="en-US" sz="2900" dirty="0">
                <a:latin typeface="Times New Roman" pitchFamily="18" charset="0"/>
                <a:cs typeface="Times New Roman" pitchFamily="18" charset="0"/>
              </a:rPr>
              <a:t>Redundant classes. If you have more than one class that provides similar services, simply select one and eliminate the other(s).</a:t>
            </a:r>
          </a:p>
          <a:p>
            <a:pPr lvl="1" algn="just"/>
            <a:r>
              <a:rPr lang="en-US" sz="2900" dirty="0">
                <a:latin typeface="Times New Roman" pitchFamily="18" charset="0"/>
                <a:cs typeface="Times New Roman" pitchFamily="18" charset="0"/>
              </a:rPr>
              <a:t>Method classes. Revisit the classes that consist of only one or two methods to see if they can be eliminated or combined with existing classes.</a:t>
            </a:r>
          </a:p>
          <a:p>
            <a:pPr lvl="0" algn="just"/>
            <a:r>
              <a:rPr lang="en-US" sz="2900" dirty="0">
                <a:latin typeface="Times New Roman" pitchFamily="18" charset="0"/>
                <a:cs typeface="Times New Roman" pitchFamily="18" charset="0"/>
              </a:rPr>
              <a:t>Iterate and refine.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77029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US" sz="2300" dirty="0">
                <a:latin typeface="Times New Roman" pitchFamily="18" charset="0"/>
                <a:cs typeface="Times New Roman" pitchFamily="18" charset="0"/>
              </a:rPr>
              <a:t>Another approach is to let the methods be stored in a program (ex: A compiled </a:t>
            </a:r>
            <a:r>
              <a:rPr lang="en-US" sz="2300" dirty="0" err="1">
                <a:latin typeface="Times New Roman" pitchFamily="18" charset="0"/>
                <a:cs typeface="Times New Roman" pitchFamily="18" charset="0"/>
              </a:rPr>
              <a:t>c++</a:t>
            </a:r>
            <a:r>
              <a:rPr lang="en-US" sz="2300" dirty="0">
                <a:latin typeface="Times New Roman" pitchFamily="18" charset="0"/>
                <a:cs typeface="Times New Roman" pitchFamily="18" charset="0"/>
              </a:rPr>
              <a:t> program stored on a file</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For every business class identified, determine if the class has persistent data</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Mirror the business class package</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Define relationships. The same rule as applies among business class objects also applies among access classes</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Simplify classes and relationships. The main goal here is to eliminate redundant or unnecessary classes or structures</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Redundant classes. If you have more than one class that provides similar services, simply select one and eliminate the other(s).</a:t>
            </a:r>
          </a:p>
          <a:p>
            <a:pPr lvl="1" algn="just"/>
            <a:r>
              <a:rPr lang="en-US" dirty="0">
                <a:latin typeface="Times New Roman" pitchFamily="18" charset="0"/>
                <a:cs typeface="Times New Roman" pitchFamily="18" charset="0"/>
              </a:rPr>
              <a:t>Method classes. Revisit the classes that consist of only one or two methods to see if they can be eliminated or combined with existing classes</a:t>
            </a:r>
            <a:r>
              <a:rPr lang="en-US" dirty="0" smtClean="0">
                <a:latin typeface="Times New Roman" pitchFamily="18" charset="0"/>
                <a:cs typeface="Times New Roman" pitchFamily="18" charset="0"/>
              </a:rPr>
              <a:t>.</a:t>
            </a:r>
          </a:p>
          <a:p>
            <a:pPr lvl="1" algn="just"/>
            <a:endParaRPr lang="en-US" dirty="0">
              <a:latin typeface="Times New Roman" pitchFamily="18" charset="0"/>
              <a:cs typeface="Times New Roman" pitchFamily="18" charset="0"/>
            </a:endParaRPr>
          </a:p>
          <a:p>
            <a:pPr lvl="0" algn="just"/>
            <a:r>
              <a:rPr lang="en-US" sz="2300" dirty="0">
                <a:latin typeface="Times New Roman" pitchFamily="18" charset="0"/>
                <a:cs typeface="Times New Roman" pitchFamily="18" charset="0"/>
              </a:rPr>
              <a:t>Iterate and refine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36932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393192" lvl="1" indent="0" algn="ctr">
              <a:buNone/>
            </a:pPr>
            <a:r>
              <a:rPr lang="en-US" sz="2900" b="1" u="sng" dirty="0">
                <a:latin typeface="Times New Roman" pitchFamily="18" charset="0"/>
                <a:cs typeface="Times New Roman" pitchFamily="18" charset="0"/>
              </a:rPr>
              <a:t>Designing View Layer Classes</a:t>
            </a:r>
          </a:p>
          <a:p>
            <a:pPr lvl="0" algn="just"/>
            <a:r>
              <a:rPr lang="en-US" sz="2900" dirty="0">
                <a:latin typeface="Times New Roman" pitchFamily="18" charset="0"/>
                <a:cs typeface="Times New Roman" pitchFamily="18" charset="0"/>
              </a:rPr>
              <a:t>I</a:t>
            </a:r>
            <a:r>
              <a:rPr lang="en-US" sz="2900" dirty="0" smtClean="0">
                <a:latin typeface="Times New Roman" pitchFamily="18" charset="0"/>
                <a:cs typeface="Times New Roman" pitchFamily="18" charset="0"/>
              </a:rPr>
              <a:t>nterface </a:t>
            </a:r>
            <a:r>
              <a:rPr lang="en-US" sz="2900" dirty="0">
                <a:latin typeface="Times New Roman" pitchFamily="18" charset="0"/>
                <a:cs typeface="Times New Roman" pitchFamily="18" charset="0"/>
              </a:rPr>
              <a:t>objects</a:t>
            </a:r>
          </a:p>
          <a:p>
            <a:pPr lvl="1" algn="just"/>
            <a:r>
              <a:rPr lang="en-US" sz="2900" dirty="0">
                <a:latin typeface="Times New Roman" pitchFamily="18" charset="0"/>
                <a:cs typeface="Times New Roman" pitchFamily="18" charset="0"/>
              </a:rPr>
              <a:t>The only exposed objects of an application with which users can interact</a:t>
            </a:r>
          </a:p>
          <a:p>
            <a:pPr lvl="1" algn="just"/>
            <a:r>
              <a:rPr lang="en-US" sz="2900" dirty="0">
                <a:latin typeface="Times New Roman" pitchFamily="18" charset="0"/>
                <a:cs typeface="Times New Roman" pitchFamily="18" charset="0"/>
              </a:rPr>
              <a:t>Represent the set of operations in the business that users must perform to complete their tasks</a:t>
            </a:r>
          </a:p>
          <a:p>
            <a:pPr algn="just"/>
            <a:r>
              <a:rPr lang="en-US" sz="2900" dirty="0">
                <a:latin typeface="Times New Roman" pitchFamily="18" charset="0"/>
                <a:cs typeface="Times New Roman" pitchFamily="18" charset="0"/>
              </a:rPr>
              <a:t>The view layer classes are responsible for two major aspects of the applications:</a:t>
            </a:r>
          </a:p>
          <a:p>
            <a:pPr lvl="0" algn="just"/>
            <a:r>
              <a:rPr lang="en-US" sz="2900" dirty="0">
                <a:latin typeface="Times New Roman" pitchFamily="18" charset="0"/>
                <a:cs typeface="Times New Roman" pitchFamily="18" charset="0"/>
              </a:rPr>
              <a:t>Input-Responding to user interaction</a:t>
            </a:r>
          </a:p>
          <a:p>
            <a:pPr lvl="1" algn="just"/>
            <a:r>
              <a:rPr lang="en-US" sz="2900" dirty="0">
                <a:latin typeface="Times New Roman" pitchFamily="18" charset="0"/>
                <a:cs typeface="Times New Roman" pitchFamily="18" charset="0"/>
              </a:rPr>
              <a:t>User interface must be designed to translate an action by the user</a:t>
            </a:r>
          </a:p>
          <a:p>
            <a:pPr lvl="0" algn="just"/>
            <a:r>
              <a:rPr lang="en-US" sz="2900" dirty="0">
                <a:latin typeface="Times New Roman" pitchFamily="18" charset="0"/>
                <a:cs typeface="Times New Roman" pitchFamily="18" charset="0"/>
              </a:rPr>
              <a:t>Output-Displaying business objects</a:t>
            </a:r>
          </a:p>
          <a:p>
            <a:pPr algn="just"/>
            <a:r>
              <a:rPr lang="en-US" sz="2900" dirty="0">
                <a:latin typeface="Times New Roman" pitchFamily="18" charset="0"/>
                <a:cs typeface="Times New Roman" pitchFamily="18" charset="0"/>
              </a:rPr>
              <a:t>Design of the view layer classes are divided into the following activities:</a:t>
            </a:r>
          </a:p>
          <a:p>
            <a:pPr lvl="2" algn="just"/>
            <a:r>
              <a:rPr lang="en-US" sz="2900" dirty="0">
                <a:latin typeface="Times New Roman" pitchFamily="18" charset="0"/>
                <a:cs typeface="Times New Roman" pitchFamily="18" charset="0"/>
              </a:rPr>
              <a:t>Macro Level UI Design Process- Identifying	View Layer Objects.</a:t>
            </a:r>
          </a:p>
          <a:p>
            <a:pPr lvl="2" algn="just"/>
            <a:r>
              <a:rPr lang="en-US" sz="2900" dirty="0">
                <a:latin typeface="Times New Roman" pitchFamily="18" charset="0"/>
                <a:cs typeface="Times New Roman" pitchFamily="18" charset="0"/>
              </a:rPr>
              <a:t>Micro Level UI Design Activities.</a:t>
            </a:r>
          </a:p>
          <a:p>
            <a:pPr lvl="0" algn="just"/>
            <a:r>
              <a:rPr lang="en-US" sz="2900" dirty="0">
                <a:latin typeface="Times New Roman" pitchFamily="18" charset="0"/>
                <a:cs typeface="Times New Roman" pitchFamily="18" charset="0"/>
              </a:rPr>
              <a:t>Designing the view layer objects by applying design axioms</a:t>
            </a:r>
          </a:p>
          <a:p>
            <a:pPr lvl="0" algn="just"/>
            <a:r>
              <a:rPr lang="en-US" sz="2900" dirty="0">
                <a:latin typeface="Times New Roman" pitchFamily="18" charset="0"/>
                <a:cs typeface="Times New Roman" pitchFamily="18" charset="0"/>
              </a:rPr>
              <a:t>Prototyping the view layer interface</a:t>
            </a:r>
          </a:p>
          <a:p>
            <a:pPr lvl="2" algn="just"/>
            <a:r>
              <a:rPr lang="en-US" sz="2900" dirty="0">
                <a:latin typeface="Times New Roman" pitchFamily="18" charset="0"/>
                <a:cs typeface="Times New Roman" pitchFamily="18" charset="0"/>
              </a:rPr>
              <a:t>Usability and User Satisfaction Testing.</a:t>
            </a:r>
          </a:p>
          <a:p>
            <a:pPr lvl="2" algn="just"/>
            <a:r>
              <a:rPr lang="en-US" sz="2900" dirty="0">
                <a:latin typeface="Times New Roman" pitchFamily="18" charset="0"/>
                <a:cs typeface="Times New Roman" pitchFamily="18" charset="0"/>
              </a:rPr>
              <a:t>Refine and Iterate.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38199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200" b="1" dirty="0">
                <a:latin typeface="Times New Roman" pitchFamily="18" charset="0"/>
                <a:cs typeface="Times New Roman" pitchFamily="18" charset="0"/>
              </a:rPr>
              <a:t>Macro-Level Process – By analyzing </a:t>
            </a:r>
            <a:r>
              <a:rPr lang="en-US" sz="2200" b="1" dirty="0" err="1">
                <a:latin typeface="Times New Roman" pitchFamily="18" charset="0"/>
                <a:cs typeface="Times New Roman" pitchFamily="18" charset="0"/>
              </a:rPr>
              <a:t>usecases</a:t>
            </a:r>
            <a:endParaRPr lang="en-US" sz="2200" b="1"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For Every Class Identified</a:t>
            </a:r>
          </a:p>
          <a:p>
            <a:pPr lvl="1" algn="just"/>
            <a:r>
              <a:rPr lang="en-US" sz="2200" dirty="0">
                <a:latin typeface="Times New Roman" pitchFamily="18" charset="0"/>
                <a:cs typeface="Times New Roman" pitchFamily="18" charset="0"/>
              </a:rPr>
              <a:t>Determine If the Class Interacts  With Human </a:t>
            </a:r>
            <a:r>
              <a:rPr lang="en-US" sz="2200" dirty="0" err="1" smtClean="0">
                <a:latin typeface="Times New Roman" pitchFamily="18" charset="0"/>
                <a:cs typeface="Times New Roman" pitchFamily="18" charset="0"/>
              </a:rPr>
              <a:t>Actor:If</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yes, do next step otherwise move to next class.</a:t>
            </a:r>
          </a:p>
          <a:p>
            <a:pPr lvl="2" algn="just"/>
            <a:r>
              <a:rPr lang="en-US" sz="2200" dirty="0">
                <a:latin typeface="Times New Roman" pitchFamily="18" charset="0"/>
                <a:cs typeface="Times New Roman" pitchFamily="18" charset="0"/>
              </a:rPr>
              <a:t>Identify the View (Interface) Objects for The Class.</a:t>
            </a:r>
          </a:p>
          <a:p>
            <a:pPr lvl="2" algn="just"/>
            <a:r>
              <a:rPr lang="en-US" sz="2200" dirty="0">
                <a:latin typeface="Times New Roman" pitchFamily="18" charset="0"/>
                <a:cs typeface="Times New Roman" pitchFamily="18" charset="0"/>
              </a:rPr>
              <a:t>Define Relationships Among the View (Interface) Objects.</a:t>
            </a:r>
          </a:p>
          <a:p>
            <a:pPr lvl="0" algn="just"/>
            <a:r>
              <a:rPr lang="en-US" sz="2200" dirty="0">
                <a:latin typeface="Times New Roman" pitchFamily="18" charset="0"/>
                <a:cs typeface="Times New Roman" pitchFamily="18" charset="0"/>
              </a:rPr>
              <a:t>Iterate and refine.</a:t>
            </a:r>
          </a:p>
          <a:p>
            <a:pPr algn="just"/>
            <a:r>
              <a:rPr lang="en-US" sz="2200" b="1" dirty="0">
                <a:latin typeface="Times New Roman" pitchFamily="18" charset="0"/>
                <a:cs typeface="Times New Roman" pitchFamily="18" charset="0"/>
              </a:rPr>
              <a:t>Relationships Among Business, Access and View Classes</a:t>
            </a:r>
          </a:p>
          <a:p>
            <a:pPr lvl="0" algn="just"/>
            <a:r>
              <a:rPr lang="en-US" sz="2200" dirty="0">
                <a:latin typeface="Times New Roman" pitchFamily="18" charset="0"/>
                <a:cs typeface="Times New Roman" pitchFamily="18" charset="0"/>
              </a:rPr>
              <a:t>In some situations the view class can become a direct aggregate of the access object, as when designing a web interface that must communicate with application/Web server through access objects.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0938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100" b="1" dirty="0">
                <a:latin typeface="Times New Roman" pitchFamily="18" charset="0"/>
                <a:cs typeface="Times New Roman" pitchFamily="18" charset="0"/>
              </a:rPr>
              <a:t>View Layer Micro Level</a:t>
            </a:r>
          </a:p>
          <a:p>
            <a:pPr lvl="0" algn="just"/>
            <a:r>
              <a:rPr lang="en-US" sz="2100" dirty="0">
                <a:latin typeface="Times New Roman" pitchFamily="18" charset="0"/>
                <a:cs typeface="Times New Roman" pitchFamily="18" charset="0"/>
              </a:rPr>
              <a:t>Better to design the view layer objects user driven or user centered</a:t>
            </a:r>
          </a:p>
          <a:p>
            <a:pPr lvl="0" algn="just"/>
            <a:r>
              <a:rPr lang="en-US" sz="2100" dirty="0">
                <a:latin typeface="Times New Roman" pitchFamily="18" charset="0"/>
                <a:cs typeface="Times New Roman" pitchFamily="18" charset="0"/>
              </a:rPr>
              <a:t>Process of designing view objects</a:t>
            </a:r>
          </a:p>
          <a:p>
            <a:pPr lvl="0" algn="just"/>
            <a:r>
              <a:rPr lang="en-US" sz="2100" dirty="0">
                <a:latin typeface="Times New Roman" pitchFamily="18" charset="0"/>
                <a:cs typeface="Times New Roman" pitchFamily="18" charset="0"/>
              </a:rPr>
              <a:t>For Every Interface Object Identified in the Macro UI Design Process.</a:t>
            </a:r>
          </a:p>
          <a:p>
            <a:pPr lvl="1" algn="just"/>
            <a:r>
              <a:rPr lang="en-US" sz="2100" dirty="0">
                <a:latin typeface="Times New Roman" pitchFamily="18" charset="0"/>
                <a:cs typeface="Times New Roman" pitchFamily="18" charset="0"/>
              </a:rPr>
              <a:t>Apply Micro Level UI Design Rules and Corollaries to Develop the UI.</a:t>
            </a:r>
          </a:p>
          <a:p>
            <a:pPr lvl="0" algn="just"/>
            <a:r>
              <a:rPr lang="en-US" sz="2100" dirty="0">
                <a:latin typeface="Times New Roman" pitchFamily="18" charset="0"/>
                <a:cs typeface="Times New Roman" pitchFamily="18" charset="0"/>
              </a:rPr>
              <a:t>Iterate and refine.</a:t>
            </a:r>
          </a:p>
          <a:p>
            <a:pPr algn="just"/>
            <a:endParaRPr lang="en-US" sz="2100" dirty="0">
              <a:latin typeface="Times New Roman" pitchFamily="18" charset="0"/>
              <a:cs typeface="Times New Roman" pitchFamily="18" charset="0"/>
            </a:endParaRPr>
          </a:p>
          <a:p>
            <a:pPr marL="109728" indent="0" algn="just">
              <a:buNone/>
            </a:pPr>
            <a:r>
              <a:rPr lang="en-US" sz="2100" b="1" dirty="0">
                <a:latin typeface="Times New Roman" pitchFamily="18" charset="0"/>
                <a:cs typeface="Times New Roman" pitchFamily="18" charset="0"/>
              </a:rPr>
              <a:t>UI Design Rules</a:t>
            </a:r>
          </a:p>
          <a:p>
            <a:pPr lvl="0" algn="just"/>
            <a:r>
              <a:rPr lang="en-US" sz="2100" dirty="0">
                <a:latin typeface="Times New Roman" pitchFamily="18" charset="0"/>
                <a:cs typeface="Times New Roman" pitchFamily="18" charset="0"/>
              </a:rPr>
              <a:t>Rule 1- Making the Interface Simple</a:t>
            </a:r>
          </a:p>
          <a:p>
            <a:pPr lvl="0" algn="just"/>
            <a:r>
              <a:rPr lang="en-US" sz="2100" dirty="0">
                <a:latin typeface="Times New Roman" pitchFamily="18" charset="0"/>
                <a:cs typeface="Times New Roman" pitchFamily="18" charset="0"/>
              </a:rPr>
              <a:t>Rule 2- Making the Interface Transparent and Natural</a:t>
            </a:r>
          </a:p>
          <a:p>
            <a:pPr lvl="0" algn="just"/>
            <a:r>
              <a:rPr lang="en-US" sz="2100" dirty="0">
                <a:latin typeface="Times New Roman" pitchFamily="18" charset="0"/>
                <a:cs typeface="Times New Roman" pitchFamily="18" charset="0"/>
              </a:rPr>
              <a:t>Rule 3- Allowing Users to Be in Control of the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59491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900" b="1" dirty="0">
                <a:latin typeface="Times New Roman" pitchFamily="18" charset="0"/>
                <a:cs typeface="Times New Roman" pitchFamily="18" charset="0"/>
              </a:rPr>
              <a:t>UI Design Rule 1</a:t>
            </a:r>
          </a:p>
          <a:p>
            <a:pPr lvl="0" algn="just"/>
            <a:r>
              <a:rPr lang="en-US" sz="1900" dirty="0">
                <a:latin typeface="Times New Roman" pitchFamily="18" charset="0"/>
                <a:cs typeface="Times New Roman" pitchFamily="18" charset="0"/>
              </a:rPr>
              <a:t>Making the interface simple: application of corollary 2.</a:t>
            </a:r>
          </a:p>
          <a:p>
            <a:pPr lvl="0" algn="just"/>
            <a:r>
              <a:rPr lang="en-US" sz="1900" dirty="0">
                <a:latin typeface="Times New Roman" pitchFamily="18" charset="0"/>
                <a:cs typeface="Times New Roman" pitchFamily="18" charset="0"/>
              </a:rPr>
              <a:t>Keep It Simple.</a:t>
            </a:r>
          </a:p>
          <a:p>
            <a:pPr lvl="0" algn="just"/>
            <a:r>
              <a:rPr lang="en-US" sz="1900" dirty="0">
                <a:latin typeface="Times New Roman" pitchFamily="18" charset="0"/>
                <a:cs typeface="Times New Roman" pitchFamily="18" charset="0"/>
              </a:rPr>
              <a:t>Simplicity is different from being simplistic.</a:t>
            </a:r>
          </a:p>
          <a:p>
            <a:pPr lvl="0" algn="just"/>
            <a:r>
              <a:rPr lang="en-US" sz="1900" dirty="0">
                <a:latin typeface="Times New Roman" pitchFamily="18" charset="0"/>
                <a:cs typeface="Times New Roman" pitchFamily="18" charset="0"/>
              </a:rPr>
              <a:t>Making something simple requires a good deal of work and code.</a:t>
            </a:r>
          </a:p>
          <a:p>
            <a:pPr lvl="0" algn="just"/>
            <a:r>
              <a:rPr lang="en-US" sz="1900" dirty="0">
                <a:latin typeface="Times New Roman" pitchFamily="18" charset="0"/>
                <a:cs typeface="Times New Roman" pitchFamily="18" charset="0"/>
              </a:rPr>
              <a:t>Every additional feature potentially affects performance, complexity, stability, maintenance, and support costs of an application.</a:t>
            </a:r>
          </a:p>
          <a:p>
            <a:pPr lvl="0" algn="just"/>
            <a:r>
              <a:rPr lang="en-US" sz="1900" dirty="0">
                <a:latin typeface="Times New Roman" pitchFamily="18" charset="0"/>
                <a:cs typeface="Times New Roman" pitchFamily="18" charset="0"/>
              </a:rPr>
              <a:t>A design problem is harder to fix after the release of a product because users may adapt, or even become dependent on, a peculiarity in the design.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9917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Design </a:t>
            </a:r>
            <a:r>
              <a:rPr lang="en-US" sz="2000" dirty="0">
                <a:latin typeface="Times New Roman" pitchFamily="18" charset="0"/>
                <a:cs typeface="Times New Roman" pitchFamily="18" charset="0"/>
              </a:rPr>
              <a:t>the view layer classes.</a:t>
            </a:r>
          </a:p>
          <a:p>
            <a:pPr lvl="0" algn="just"/>
            <a:r>
              <a:rPr lang="en-US" sz="2000" dirty="0">
                <a:latin typeface="Times New Roman" pitchFamily="18" charset="0"/>
                <a:cs typeface="Times New Roman" pitchFamily="18" charset="0"/>
              </a:rPr>
              <a:t>3.1. Design the macro level user interface, identifying view layer objects.</a:t>
            </a:r>
          </a:p>
          <a:p>
            <a:pPr lvl="0" algn="just"/>
            <a:r>
              <a:rPr lang="en-US" sz="2000" dirty="0">
                <a:latin typeface="Times New Roman" pitchFamily="18" charset="0"/>
                <a:cs typeface="Times New Roman" pitchFamily="18" charset="0"/>
              </a:rPr>
              <a:t>3.2. Design the micro level user interface, which includes these activities:</a:t>
            </a:r>
          </a:p>
          <a:p>
            <a:pPr lvl="1" algn="just"/>
            <a:r>
              <a:rPr lang="en-US" sz="2000" dirty="0">
                <a:latin typeface="Times New Roman" pitchFamily="18" charset="0"/>
                <a:cs typeface="Times New Roman" pitchFamily="18" charset="0"/>
              </a:rPr>
              <a:t>3.2.1. Design the view layer objects by applying the design axioms and corollaries.</a:t>
            </a:r>
          </a:p>
          <a:p>
            <a:pPr lvl="1" algn="just"/>
            <a:r>
              <a:rPr lang="en-US" sz="2000" dirty="0">
                <a:latin typeface="Times New Roman" pitchFamily="18" charset="0"/>
                <a:cs typeface="Times New Roman" pitchFamily="18" charset="0"/>
              </a:rPr>
              <a:t>3.2.2. Build a prototype of the view layer interface.</a:t>
            </a:r>
          </a:p>
          <a:p>
            <a:pPr lvl="0" algn="just"/>
            <a:r>
              <a:rPr lang="en-US" sz="2000" dirty="0">
                <a:latin typeface="Times New Roman" pitchFamily="18" charset="0"/>
                <a:cs typeface="Times New Roman" pitchFamily="18" charset="0"/>
              </a:rPr>
              <a:t>3.3. Test usability and user </a:t>
            </a:r>
            <a:r>
              <a:rPr lang="en-US" sz="2000" dirty="0" smtClean="0">
                <a:latin typeface="Times New Roman" pitchFamily="18" charset="0"/>
                <a:cs typeface="Times New Roman" pitchFamily="18" charset="0"/>
              </a:rPr>
              <a:t>satisfaction</a:t>
            </a: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3.4. Iterate and refine.</a:t>
            </a:r>
          </a:p>
          <a:p>
            <a:pPr lvl="0" algn="just"/>
            <a:r>
              <a:rPr lang="en-US" sz="2000" dirty="0">
                <a:latin typeface="Times New Roman" pitchFamily="18" charset="0"/>
                <a:cs typeface="Times New Roman" pitchFamily="18" charset="0"/>
              </a:rPr>
              <a:t>Iterate and refine the preceding steps. Reapply the design axioms and, if needed, repeat the preceding steps.</a:t>
            </a:r>
          </a:p>
          <a:p>
            <a:endParaRPr lang="en-US" sz="3200"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07294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000" b="1" dirty="0">
                <a:latin typeface="Times New Roman" pitchFamily="18" charset="0"/>
                <a:cs typeface="Times New Roman" pitchFamily="18" charset="0"/>
              </a:rPr>
              <a:t>UI Design Rule 2</a:t>
            </a:r>
          </a:p>
          <a:p>
            <a:pPr lvl="0" algn="just"/>
            <a:r>
              <a:rPr lang="en-US" sz="2000" dirty="0">
                <a:latin typeface="Times New Roman" pitchFamily="18" charset="0"/>
                <a:cs typeface="Times New Roman" pitchFamily="18" charset="0"/>
              </a:rPr>
              <a:t>Making the interface transparent and Natural: application of corollary 4.</a:t>
            </a:r>
          </a:p>
          <a:p>
            <a:pPr lvl="0" algn="just"/>
            <a:r>
              <a:rPr lang="en-US" sz="2000" dirty="0">
                <a:latin typeface="Times New Roman" pitchFamily="18" charset="0"/>
                <a:cs typeface="Times New Roman" pitchFamily="18" charset="0"/>
              </a:rPr>
              <a:t>Corollary 4 implies that there should be strong mapping between the user's view of doing things and UI classes.</a:t>
            </a:r>
          </a:p>
          <a:p>
            <a:pPr algn="just"/>
            <a:r>
              <a:rPr lang="en-US" sz="2000" dirty="0" smtClean="0">
                <a:latin typeface="Times New Roman" pitchFamily="18" charset="0"/>
                <a:cs typeface="Times New Roman" pitchFamily="18" charset="0"/>
              </a:rPr>
              <a:t>Making </a:t>
            </a:r>
            <a:r>
              <a:rPr lang="en-US" sz="2000" dirty="0">
                <a:latin typeface="Times New Roman" pitchFamily="18" charset="0"/>
                <a:cs typeface="Times New Roman" pitchFamily="18" charset="0"/>
              </a:rPr>
              <a:t>The Interface Natural</a:t>
            </a:r>
          </a:p>
          <a:p>
            <a:pPr lvl="0" algn="just"/>
            <a:r>
              <a:rPr lang="en-US" sz="2000" dirty="0">
                <a:latin typeface="Times New Roman" pitchFamily="18" charset="0"/>
                <a:cs typeface="Times New Roman" pitchFamily="18" charset="0"/>
              </a:rPr>
              <a:t>The user interface should be intuitive so users can anticipate what to do next by applying their previous knowledge of doing tasks without a computer.</a:t>
            </a:r>
          </a:p>
          <a:p>
            <a:pPr algn="just"/>
            <a:r>
              <a:rPr lang="en-US" sz="2000" dirty="0">
                <a:latin typeface="Times New Roman" pitchFamily="18" charset="0"/>
                <a:cs typeface="Times New Roman" pitchFamily="18" charset="0"/>
              </a:rPr>
              <a:t>Using Metaphors</a:t>
            </a:r>
          </a:p>
          <a:p>
            <a:pPr lvl="0" algn="just"/>
            <a:r>
              <a:rPr lang="en-US" sz="2000" dirty="0" err="1">
                <a:latin typeface="Times New Roman" pitchFamily="18" charset="0"/>
                <a:cs typeface="Times New Roman" pitchFamily="18" charset="0"/>
              </a:rPr>
              <a:t>Metaphore</a:t>
            </a:r>
            <a:r>
              <a:rPr lang="en-US" sz="2000" dirty="0">
                <a:latin typeface="Times New Roman" pitchFamily="18" charset="0"/>
                <a:cs typeface="Times New Roman" pitchFamily="18" charset="0"/>
              </a:rPr>
              <a:t>, relates two unrelated things by using one to denote the other</a:t>
            </a:r>
          </a:p>
          <a:p>
            <a:pPr lvl="0" algn="just"/>
            <a:r>
              <a:rPr lang="en-US" sz="2000" dirty="0">
                <a:latin typeface="Times New Roman" pitchFamily="18" charset="0"/>
                <a:cs typeface="Times New Roman" pitchFamily="18" charset="0"/>
              </a:rPr>
              <a:t>Metaphors can assist the users to transfer their previous knowledge from their work environment to your application interface.</a:t>
            </a:r>
          </a:p>
          <a:p>
            <a:pPr lvl="0" algn="just"/>
            <a:r>
              <a:rPr lang="en-US" sz="2000" dirty="0">
                <a:latin typeface="Times New Roman" pitchFamily="18" charset="0"/>
                <a:cs typeface="Times New Roman" pitchFamily="18" charset="0"/>
              </a:rPr>
              <a:t>For example, question mark to label a Help button.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34918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200" b="1" dirty="0">
                <a:latin typeface="Times New Roman" pitchFamily="18" charset="0"/>
                <a:cs typeface="Times New Roman" pitchFamily="18" charset="0"/>
              </a:rPr>
              <a:t>UI Design Rule 3</a:t>
            </a:r>
          </a:p>
          <a:p>
            <a:pPr lvl="0" algn="just"/>
            <a:r>
              <a:rPr lang="en-US" sz="2200" dirty="0">
                <a:latin typeface="Times New Roman" pitchFamily="18" charset="0"/>
                <a:cs typeface="Times New Roman" pitchFamily="18" charset="0"/>
              </a:rPr>
              <a:t>Allowing users to be in control of the software: application of corollary 1.</a:t>
            </a:r>
          </a:p>
          <a:p>
            <a:pPr lvl="0" algn="just"/>
            <a:r>
              <a:rPr lang="en-US" sz="2200" dirty="0">
                <a:latin typeface="Times New Roman" pitchFamily="18" charset="0"/>
                <a:cs typeface="Times New Roman" pitchFamily="18" charset="0"/>
              </a:rPr>
              <a:t>Users should always feel in control of the software, rather than feeling controlled by the software.</a:t>
            </a:r>
          </a:p>
          <a:p>
            <a:pPr algn="just"/>
            <a:r>
              <a:rPr lang="en-US" sz="2200" dirty="0">
                <a:latin typeface="Times New Roman" pitchFamily="18" charset="0"/>
                <a:cs typeface="Times New Roman" pitchFamily="18" charset="0"/>
              </a:rPr>
              <a:t>Allowing Users Control of the Software</a:t>
            </a:r>
          </a:p>
          <a:p>
            <a:pPr lvl="0" algn="just"/>
            <a:r>
              <a:rPr lang="en-US" sz="2200" dirty="0">
                <a:latin typeface="Times New Roman" pitchFamily="18" charset="0"/>
                <a:cs typeface="Times New Roman" pitchFamily="18" charset="0"/>
              </a:rPr>
              <a:t>Some of the ways to put users in control are:</a:t>
            </a:r>
          </a:p>
          <a:p>
            <a:pPr lvl="1" algn="just"/>
            <a:r>
              <a:rPr lang="en-US" sz="2200" dirty="0">
                <a:latin typeface="Times New Roman" pitchFamily="18" charset="0"/>
                <a:cs typeface="Times New Roman" pitchFamily="18" charset="0"/>
              </a:rPr>
              <a:t>Making the interface forgiving.</a:t>
            </a:r>
          </a:p>
          <a:p>
            <a:pPr lvl="1" algn="just"/>
            <a:r>
              <a:rPr lang="en-US" sz="2200" dirty="0">
                <a:latin typeface="Times New Roman" pitchFamily="18" charset="0"/>
                <a:cs typeface="Times New Roman" pitchFamily="18" charset="0"/>
              </a:rPr>
              <a:t>Making the interface visual.</a:t>
            </a:r>
          </a:p>
          <a:p>
            <a:pPr lvl="1" algn="just"/>
            <a:r>
              <a:rPr lang="en-US" sz="2200" dirty="0">
                <a:latin typeface="Times New Roman" pitchFamily="18" charset="0"/>
                <a:cs typeface="Times New Roman" pitchFamily="18" charset="0"/>
              </a:rPr>
              <a:t>Providing immediate feedback.</a:t>
            </a:r>
          </a:p>
          <a:p>
            <a:pPr lvl="1" algn="just"/>
            <a:r>
              <a:rPr lang="en-US" sz="2200" dirty="0">
                <a:latin typeface="Times New Roman" pitchFamily="18" charset="0"/>
                <a:cs typeface="Times New Roman" pitchFamily="18" charset="0"/>
              </a:rPr>
              <a:t>Making the interface consistent.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96102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Times New Roman" pitchFamily="18" charset="0"/>
                <a:cs typeface="Times New Roman" pitchFamily="18" charset="0"/>
              </a:rPr>
              <a:t>Making the Interface Forgiving</a:t>
            </a:r>
          </a:p>
          <a:p>
            <a:pPr lvl="0" algn="just"/>
            <a:r>
              <a:rPr lang="en-US" sz="2000" dirty="0">
                <a:latin typeface="Times New Roman" pitchFamily="18" charset="0"/>
                <a:cs typeface="Times New Roman" pitchFamily="18" charset="0"/>
              </a:rPr>
              <a:t>Users should be able to back up or undo their previous action.</a:t>
            </a:r>
          </a:p>
          <a:p>
            <a:pPr lvl="0" algn="just"/>
            <a:r>
              <a:rPr lang="en-US" sz="2000" dirty="0">
                <a:latin typeface="Times New Roman" pitchFamily="18" charset="0"/>
                <a:cs typeface="Times New Roman" pitchFamily="18" charset="0"/>
              </a:rPr>
              <a:t>They should be able to explore without fear of causing an irreversible mistake. Making the Interface Visual</a:t>
            </a:r>
          </a:p>
          <a:p>
            <a:pPr lvl="0" algn="just"/>
            <a:r>
              <a:rPr lang="en-US" sz="2000" dirty="0">
                <a:latin typeface="Times New Roman" pitchFamily="18" charset="0"/>
                <a:cs typeface="Times New Roman" pitchFamily="18" charset="0"/>
              </a:rPr>
              <a:t>You should make your interface highly visual so users can see, rather than recall, how to proceed.</a:t>
            </a:r>
          </a:p>
          <a:p>
            <a:pPr lvl="0" algn="just"/>
            <a:r>
              <a:rPr lang="en-US" sz="2000" dirty="0">
                <a:latin typeface="Times New Roman" pitchFamily="18" charset="0"/>
                <a:cs typeface="Times New Roman" pitchFamily="18" charset="0"/>
              </a:rPr>
              <a:t>Whenever possible, provide users with a list of items from which they can choose.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36863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000" dirty="0">
                <a:latin typeface="Times New Roman" pitchFamily="18" charset="0"/>
                <a:cs typeface="Times New Roman" pitchFamily="18" charset="0"/>
              </a:rPr>
              <a:t>Providing Immediate Feedback</a:t>
            </a:r>
          </a:p>
          <a:p>
            <a:pPr lvl="0" algn="just"/>
            <a:r>
              <a:rPr lang="en-US" sz="2000" dirty="0">
                <a:latin typeface="Times New Roman" pitchFamily="18" charset="0"/>
                <a:cs typeface="Times New Roman" pitchFamily="18" charset="0"/>
              </a:rPr>
              <a:t>Users should never press a key or select an action without receiving immediate visual feedback, audible feedback, or both.</a:t>
            </a:r>
          </a:p>
          <a:p>
            <a:pPr algn="just"/>
            <a:r>
              <a:rPr lang="en-US" sz="2000" dirty="0">
                <a:latin typeface="Times New Roman" pitchFamily="18" charset="0"/>
                <a:cs typeface="Times New Roman" pitchFamily="18" charset="0"/>
              </a:rPr>
              <a:t>Making the Interface Consistent</a:t>
            </a:r>
          </a:p>
          <a:p>
            <a:pPr lvl="0" algn="just"/>
            <a:r>
              <a:rPr lang="en-US" sz="2000" dirty="0">
                <a:latin typeface="Times New Roman" pitchFamily="18" charset="0"/>
                <a:cs typeface="Times New Roman" pitchFamily="18" charset="0"/>
              </a:rPr>
              <a:t>User Interfaces should be consistent throughout the applications.</a:t>
            </a:r>
          </a:p>
          <a:p>
            <a:pPr lvl="0" algn="just"/>
            <a:r>
              <a:rPr lang="en-US" sz="2000" dirty="0">
                <a:latin typeface="Times New Roman" pitchFamily="18" charset="0"/>
                <a:cs typeface="Times New Roman" pitchFamily="18" charset="0"/>
              </a:rPr>
              <a:t>For example, keeping button locations consistent make users feel in control.</a:t>
            </a:r>
          </a:p>
          <a:p>
            <a:pPr marL="109728" indent="0" algn="just">
              <a:buNone/>
            </a:pPr>
            <a:r>
              <a:rPr lang="en-US" sz="2000" u="sng" dirty="0" smtClean="0">
                <a:latin typeface="Times New Roman" pitchFamily="18" charset="0"/>
                <a:cs typeface="Times New Roman" pitchFamily="18" charset="0"/>
              </a:rPr>
              <a:t>Purpose </a:t>
            </a:r>
            <a:r>
              <a:rPr lang="en-US" sz="2000" u="sng" dirty="0">
                <a:latin typeface="Times New Roman" pitchFamily="18" charset="0"/>
                <a:cs typeface="Times New Roman" pitchFamily="18" charset="0"/>
              </a:rPr>
              <a:t>of a View Layer Interface</a:t>
            </a:r>
          </a:p>
          <a:p>
            <a:pPr algn="just"/>
            <a:r>
              <a:rPr lang="en-US" sz="2000" dirty="0">
                <a:latin typeface="Times New Roman" pitchFamily="18" charset="0"/>
                <a:cs typeface="Times New Roman" pitchFamily="18" charset="0"/>
              </a:rPr>
              <a:t>•	Data Entry Windows: Provide access to data that users can retrieve, display, and change in the application.</a:t>
            </a:r>
          </a:p>
          <a:p>
            <a:pPr algn="just"/>
            <a:r>
              <a:rPr lang="en-US" sz="2000" dirty="0">
                <a:latin typeface="Times New Roman" pitchFamily="18" charset="0"/>
                <a:cs typeface="Times New Roman" pitchFamily="18" charset="0"/>
              </a:rPr>
              <a:t>•	Dialog Boxes: Display status information or ask users to supply information.</a:t>
            </a:r>
          </a:p>
          <a:p>
            <a:pPr algn="just"/>
            <a:r>
              <a:rPr lang="en-US" sz="2000" dirty="0">
                <a:latin typeface="Times New Roman" pitchFamily="18" charset="0"/>
                <a:cs typeface="Times New Roman" pitchFamily="18" charset="0"/>
              </a:rPr>
              <a:t>•	Application Windows (Main Windows): Contain an entire application that users can launch.</a:t>
            </a:r>
          </a:p>
          <a:p>
            <a:pPr algn="just"/>
            <a:endParaRPr lang="en-US" sz="20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31798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200" b="1" dirty="0">
                <a:latin typeface="Times New Roman" pitchFamily="18" charset="0"/>
                <a:cs typeface="Times New Roman" pitchFamily="18" charset="0"/>
              </a:rPr>
              <a:t>Guidelines For Designing Data Entry Windows</a:t>
            </a:r>
          </a:p>
          <a:p>
            <a:pPr lvl="0" algn="just"/>
            <a:r>
              <a:rPr lang="en-US" sz="2200" dirty="0">
                <a:latin typeface="Times New Roman" pitchFamily="18" charset="0"/>
                <a:cs typeface="Times New Roman" pitchFamily="18" charset="0"/>
              </a:rPr>
              <a:t>You can use an existing paper form such as a printed invoice form as the starting point for your design.</a:t>
            </a:r>
          </a:p>
          <a:p>
            <a:pPr algn="just"/>
            <a:r>
              <a:rPr lang="en-US" sz="2200" dirty="0">
                <a:latin typeface="Times New Roman" pitchFamily="18" charset="0"/>
                <a:cs typeface="Times New Roman" pitchFamily="18" charset="0"/>
              </a:rPr>
              <a:t>If the printed form contains too much information to fit on a screen:</a:t>
            </a:r>
          </a:p>
          <a:p>
            <a:pPr lvl="0" algn="just"/>
            <a:r>
              <a:rPr lang="en-US" sz="2200" dirty="0">
                <a:latin typeface="Times New Roman" pitchFamily="18" charset="0"/>
                <a:cs typeface="Times New Roman" pitchFamily="18" charset="0"/>
              </a:rPr>
              <a:t>Use main window with optional smaller Windows that users can display on demand, or</a:t>
            </a:r>
          </a:p>
          <a:p>
            <a:pPr lvl="0" algn="just"/>
            <a:r>
              <a:rPr lang="en-US" sz="2200" dirty="0">
                <a:latin typeface="Times New Roman" pitchFamily="18" charset="0"/>
                <a:cs typeface="Times New Roman" pitchFamily="18" charset="0"/>
              </a:rPr>
              <a:t>Use a window with multiple pages.</a:t>
            </a:r>
          </a:p>
          <a:p>
            <a:pPr lvl="0" algn="just"/>
            <a:r>
              <a:rPr lang="en-US" sz="2200" dirty="0">
                <a:latin typeface="Times New Roman" pitchFamily="18" charset="0"/>
                <a:cs typeface="Times New Roman" pitchFamily="18" charset="0"/>
              </a:rPr>
              <a:t>Users scan a screen in the same way they read a page of a book, from left to right, and top to bottom.</a:t>
            </a:r>
          </a:p>
          <a:p>
            <a:pPr lvl="0" algn="just"/>
            <a:r>
              <a:rPr lang="en-US" sz="2200" dirty="0">
                <a:latin typeface="Times New Roman" pitchFamily="18" charset="0"/>
                <a:cs typeface="Times New Roman" pitchFamily="18" charset="0"/>
              </a:rPr>
              <a:t>An example of a dialog box with multiple pages in the Microsoft multimedia setup.</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893095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image26.png"/>
          <p:cNvPicPr>
            <a:picLocks noGrp="1"/>
          </p:cNvPicPr>
          <p:nvPr>
            <p:ph idx="1"/>
          </p:nvPr>
        </p:nvPicPr>
        <p:blipFill>
          <a:blip r:embed="rId2" cstate="print"/>
          <a:stretch>
            <a:fillRect/>
          </a:stretch>
        </p:blipFill>
        <p:spPr>
          <a:xfrm>
            <a:off x="1752600" y="1481138"/>
            <a:ext cx="6400800" cy="4525962"/>
          </a:xfrm>
          <a:prstGeom prst="rect">
            <a:avLst/>
          </a:prstGeom>
        </p:spPr>
      </p:pic>
    </p:spTree>
    <p:extLst>
      <p:ext uri="{BB962C8B-B14F-4D97-AF65-F5344CB8AC3E}">
        <p14:creationId xmlns:p14="http://schemas.microsoft.com/office/powerpoint/2010/main" val="26328179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2000" dirty="0">
                <a:latin typeface="Times New Roman" pitchFamily="18" charset="0"/>
                <a:cs typeface="Times New Roman" pitchFamily="18" charset="0"/>
              </a:rPr>
              <a:t>Orient the controls in the dialog box in the direction people read.</a:t>
            </a:r>
          </a:p>
          <a:p>
            <a:pPr lvl="0" algn="just"/>
            <a:r>
              <a:rPr lang="en-US" sz="2000" dirty="0">
                <a:latin typeface="Times New Roman" pitchFamily="18" charset="0"/>
                <a:cs typeface="Times New Roman" pitchFamily="18" charset="0"/>
              </a:rPr>
              <a:t>Usually left to right, top to bottom.</a:t>
            </a:r>
          </a:p>
          <a:p>
            <a:pPr algn="just"/>
            <a:r>
              <a:rPr lang="en-US" sz="2000" dirty="0">
                <a:latin typeface="Times New Roman" pitchFamily="18" charset="0"/>
                <a:cs typeface="Times New Roman" pitchFamily="18" charset="0"/>
              </a:rPr>
              <a:t>Required information should be put toward the top and left side of the form, entering optional or seldom </a:t>
            </a:r>
            <a:r>
              <a:rPr lang="en-US" sz="2000" dirty="0" smtClean="0">
                <a:latin typeface="Times New Roman" pitchFamily="18" charset="0"/>
                <a:cs typeface="Times New Roman" pitchFamily="18" charset="0"/>
              </a:rPr>
              <a:t>entered </a:t>
            </a:r>
            <a:r>
              <a:rPr lang="en-US" sz="2000" dirty="0">
                <a:latin typeface="Times New Roman" pitchFamily="18" charset="0"/>
                <a:cs typeface="Times New Roman" pitchFamily="18" charset="0"/>
              </a:rPr>
              <a:t>information toward the </a:t>
            </a:r>
            <a:r>
              <a:rPr lang="en-US" sz="2000" dirty="0" smtClean="0">
                <a:latin typeface="Times New Roman" pitchFamily="18" charset="0"/>
                <a:cs typeface="Times New Roman" pitchFamily="18" charset="0"/>
              </a:rPr>
              <a:t>bottom.</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48000"/>
            <a:ext cx="4343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446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2000" dirty="0">
                <a:latin typeface="Times New Roman" pitchFamily="18" charset="0"/>
                <a:cs typeface="Times New Roman" pitchFamily="18" charset="0"/>
              </a:rPr>
              <a:t>Place text labels to the left of text box controls, align the height of the text with text displayed in the text box.</a:t>
            </a:r>
          </a:p>
          <a:p>
            <a:endParaRPr lang="en-US" dirty="0"/>
          </a:p>
        </p:txBody>
      </p:sp>
      <p:sp>
        <p:nvSpPr>
          <p:cNvPr id="3" name="Title 2"/>
          <p:cNvSpPr>
            <a:spLocks noGrp="1"/>
          </p:cNvSpPr>
          <p:nvPr>
            <p:ph type="title"/>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2514600"/>
            <a:ext cx="48101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2727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2000" b="1" dirty="0">
                <a:latin typeface="Times New Roman" pitchFamily="18" charset="0"/>
                <a:cs typeface="Times New Roman" pitchFamily="18" charset="0"/>
              </a:rPr>
              <a:t>Guidelines For Designing Dialog Boxes</a:t>
            </a:r>
          </a:p>
          <a:p>
            <a:pPr lvl="0" algn="just"/>
            <a:r>
              <a:rPr lang="en-US" sz="2000" dirty="0">
                <a:latin typeface="Times New Roman" pitchFamily="18" charset="0"/>
                <a:cs typeface="Times New Roman" pitchFamily="18" charset="0"/>
              </a:rPr>
              <a:t>If the dialog box is for an error message, use the following guidelines:</a:t>
            </a:r>
          </a:p>
          <a:p>
            <a:pPr lvl="0" algn="just"/>
            <a:r>
              <a:rPr lang="en-US" sz="2000" dirty="0">
                <a:latin typeface="Times New Roman" pitchFamily="18" charset="0"/>
                <a:cs typeface="Times New Roman" pitchFamily="18" charset="0"/>
              </a:rPr>
              <a:t>Your error message should be positive.</a:t>
            </a:r>
          </a:p>
          <a:p>
            <a:pPr lvl="0" algn="just"/>
            <a:r>
              <a:rPr lang="en-US" sz="2000" dirty="0">
                <a:latin typeface="Times New Roman" pitchFamily="18" charset="0"/>
                <a:cs typeface="Times New Roman" pitchFamily="18" charset="0"/>
              </a:rPr>
              <a:t>For example instead of displaying “You have typed an illegal date format,” display this message “Enter date format mm/</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yyyy</a:t>
            </a:r>
            <a:r>
              <a:rPr lang="en-US" sz="2000" dirty="0">
                <a:latin typeface="Times New Roman" pitchFamily="18" charset="0"/>
                <a:cs typeface="Times New Roman" pitchFamily="18" charset="0"/>
              </a:rPr>
              <a:t>.”</a:t>
            </a:r>
          </a:p>
          <a:p>
            <a:pPr lvl="0" algn="just"/>
            <a:r>
              <a:rPr lang="en-US" sz="2000" dirty="0">
                <a:latin typeface="Times New Roman" pitchFamily="18" charset="0"/>
                <a:cs typeface="Times New Roman" pitchFamily="18" charset="0"/>
              </a:rPr>
              <a:t>Your error message should be constructive, brief and meaningful.</a:t>
            </a:r>
          </a:p>
          <a:p>
            <a:pPr lvl="0" algn="just"/>
            <a:r>
              <a:rPr lang="en-US" sz="2000" dirty="0">
                <a:latin typeface="Times New Roman" pitchFamily="18" charset="0"/>
                <a:cs typeface="Times New Roman" pitchFamily="18" charset="0"/>
              </a:rPr>
              <a:t>For example, avoid messages such as</a:t>
            </a:r>
          </a:p>
          <a:p>
            <a:pPr algn="just"/>
            <a:r>
              <a:rPr lang="en-US" sz="2000" dirty="0">
                <a:latin typeface="Times New Roman" pitchFamily="18" charset="0"/>
                <a:cs typeface="Times New Roman" pitchFamily="18" charset="0"/>
              </a:rPr>
              <a:t>“You should know better! Use the OK button”</a:t>
            </a:r>
          </a:p>
          <a:p>
            <a:r>
              <a:rPr lang="en-US" sz="2000" dirty="0">
                <a:latin typeface="Times New Roman" pitchFamily="18" charset="0"/>
                <a:cs typeface="Times New Roman" pitchFamily="18" charset="0"/>
              </a:rPr>
              <a:t>•	instead display</a:t>
            </a:r>
          </a:p>
          <a:p>
            <a:r>
              <a:rPr lang="en-US" sz="2000" dirty="0">
                <a:latin typeface="Times New Roman" pitchFamily="18" charset="0"/>
                <a:cs typeface="Times New Roman" pitchFamily="18" charset="0"/>
              </a:rPr>
              <a:t>“Press the Undo button and try again.”</a:t>
            </a:r>
          </a:p>
          <a:p>
            <a:r>
              <a:rPr lang="en-US" sz="2000" dirty="0">
                <a:latin typeface="Times New Roman" pitchFamily="18" charset="0"/>
                <a:cs typeface="Times New Roman" pitchFamily="18" charset="0"/>
              </a:rPr>
              <a:t>Guidelines For The Command Buttons Layout</a:t>
            </a:r>
          </a:p>
          <a:p>
            <a:r>
              <a:rPr lang="en-US" sz="2000" dirty="0">
                <a:latin typeface="Times New Roman" pitchFamily="18" charset="0"/>
                <a:cs typeface="Times New Roman" pitchFamily="18" charset="0"/>
              </a:rPr>
              <a:t>•	Arrange the command buttons either along the upper-right border of the form or dialog box or lined up across the bottom</a:t>
            </a:r>
            <a:r>
              <a:rPr lang="en-US" sz="2200" dirty="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497945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Positioning buttons on the left or center is popular in Web interfaces.</a:t>
            </a:r>
          </a:p>
        </p:txBody>
      </p:sp>
      <p:sp>
        <p:nvSpPr>
          <p:cNvPr id="3" name="Title 2"/>
          <p:cNvSpPr>
            <a:spLocks noGrp="1"/>
          </p:cNvSpPr>
          <p:nvPr>
            <p:ph type="title"/>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08106"/>
            <a:ext cx="5329238"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95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3192" lvl="1" indent="0" algn="just">
              <a:buNone/>
            </a:pPr>
            <a:endParaRPr lang="en-US" sz="1800" b="1" dirty="0" smtClean="0">
              <a:latin typeface="Times New Roman" pitchFamily="18" charset="0"/>
              <a:cs typeface="Times New Roman" pitchFamily="18" charset="0"/>
            </a:endParaRPr>
          </a:p>
          <a:p>
            <a:pPr marL="393192" lvl="1" indent="0" algn="just">
              <a:buNone/>
            </a:pPr>
            <a:r>
              <a:rPr lang="en-US" sz="1800" b="1" dirty="0" smtClean="0">
                <a:latin typeface="Times New Roman" pitchFamily="18" charset="0"/>
                <a:cs typeface="Times New Roman" pitchFamily="18" charset="0"/>
              </a:rPr>
              <a:t>Axioms</a:t>
            </a:r>
            <a:r>
              <a:rPr lang="en-US" sz="1800" b="1" dirty="0">
                <a:latin typeface="Times New Roman" pitchFamily="18" charset="0"/>
                <a:cs typeface="Times New Roman" pitchFamily="18" charset="0"/>
              </a:rPr>
              <a:t>, Theorems and </a:t>
            </a:r>
            <a:r>
              <a:rPr lang="en-US" sz="1800" b="1" dirty="0" smtClean="0">
                <a:latin typeface="Times New Roman" pitchFamily="18" charset="0"/>
                <a:cs typeface="Times New Roman" pitchFamily="18" charset="0"/>
              </a:rPr>
              <a:t>Corollaries:</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b="1" dirty="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marL="393192" lvl="1" indent="0" algn="just">
              <a:buNone/>
            </a:pPr>
            <a:endParaRPr lang="en-US" sz="1800" dirty="0">
              <a:latin typeface="Times New Roman" pitchFamily="18" charset="0"/>
              <a:cs typeface="Times New Roman" pitchFamily="18" charset="0"/>
            </a:endParaRPr>
          </a:p>
          <a:p>
            <a:pPr lvl="2" algn="just"/>
            <a:r>
              <a:rPr lang="en-US" sz="2000" dirty="0">
                <a:latin typeface="Times New Roman" pitchFamily="18" charset="0"/>
                <a:cs typeface="Times New Roman" pitchFamily="18" charset="0"/>
              </a:rPr>
              <a:t>An axiom is a fundamental truth that always is observed to be valid and for which there is no counterexample or exception</a:t>
            </a:r>
            <a:r>
              <a:rPr lang="en-US" sz="2000" dirty="0" smtClean="0">
                <a:latin typeface="Times New Roman" pitchFamily="18" charset="0"/>
                <a:cs typeface="Times New Roman" pitchFamily="18" charset="0"/>
              </a:rPr>
              <a:t>.</a:t>
            </a:r>
          </a:p>
          <a:p>
            <a:pPr lvl="2" algn="just"/>
            <a:endParaRPr lang="en-US" sz="2000" dirty="0">
              <a:latin typeface="Times New Roman" pitchFamily="18" charset="0"/>
              <a:cs typeface="Times New Roman" pitchFamily="18" charset="0"/>
            </a:endParaRPr>
          </a:p>
          <a:p>
            <a:pPr lvl="2" algn="just"/>
            <a:r>
              <a:rPr lang="en-US" sz="2000" dirty="0">
                <a:latin typeface="Times New Roman" pitchFamily="18" charset="0"/>
                <a:cs typeface="Times New Roman" pitchFamily="18" charset="0"/>
              </a:rPr>
              <a:t>A theorem is a proposition that may not be self-evident but	can be proven from accepted axioms</a:t>
            </a:r>
            <a:r>
              <a:rPr lang="en-US" sz="2000" dirty="0" smtClean="0">
                <a:latin typeface="Times New Roman" pitchFamily="18" charset="0"/>
                <a:cs typeface="Times New Roman" pitchFamily="18" charset="0"/>
              </a:rPr>
              <a:t>.</a:t>
            </a:r>
          </a:p>
          <a:p>
            <a:pPr lvl="2" algn="just"/>
            <a:endParaRPr lang="en-US" sz="2000" dirty="0">
              <a:latin typeface="Times New Roman" pitchFamily="18" charset="0"/>
              <a:cs typeface="Times New Roman" pitchFamily="18" charset="0"/>
            </a:endParaRPr>
          </a:p>
          <a:p>
            <a:pPr lvl="2" algn="just"/>
            <a:r>
              <a:rPr lang="en-US" sz="2000" dirty="0">
                <a:latin typeface="Times New Roman" pitchFamily="18" charset="0"/>
                <a:cs typeface="Times New Roman" pitchFamily="18" charset="0"/>
              </a:rPr>
              <a:t>A Corollary is a proposition that follows from an axiom or another proposition that has been proven.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490687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2300" b="1" dirty="0">
                <a:latin typeface="Times New Roman" pitchFamily="18" charset="0"/>
                <a:cs typeface="Times New Roman" pitchFamily="18" charset="0"/>
              </a:rPr>
              <a:t>Guidelines For Designing Application Windows</a:t>
            </a:r>
          </a:p>
          <a:p>
            <a:pPr algn="just"/>
            <a:r>
              <a:rPr lang="en-US" sz="2300" dirty="0">
                <a:latin typeface="Times New Roman" pitchFamily="18" charset="0"/>
                <a:cs typeface="Times New Roman" pitchFamily="18" charset="0"/>
              </a:rPr>
              <a:t>A typical application window consists of a frame (or border) which defines its extent: title bar,  scroll </a:t>
            </a:r>
            <a:r>
              <a:rPr lang="en-US" sz="2300" dirty="0" err="1">
                <a:latin typeface="Times New Roman" pitchFamily="18" charset="0"/>
                <a:cs typeface="Times New Roman" pitchFamily="18" charset="0"/>
              </a:rPr>
              <a:t>bars,menu</a:t>
            </a:r>
            <a:r>
              <a:rPr lang="en-US" sz="2300" dirty="0">
                <a:latin typeface="Times New Roman" pitchFamily="18" charset="0"/>
                <a:cs typeface="Times New Roman" pitchFamily="18" charset="0"/>
              </a:rPr>
              <a:t> bars, toolbars, and status bars.</a:t>
            </a:r>
          </a:p>
          <a:p>
            <a:pPr marL="109728" indent="0" algn="just">
              <a:buNone/>
            </a:pPr>
            <a:r>
              <a:rPr lang="en-US" sz="2300" b="1" dirty="0">
                <a:latin typeface="Times New Roman" pitchFamily="18" charset="0"/>
                <a:cs typeface="Times New Roman" pitchFamily="18" charset="0"/>
              </a:rPr>
              <a:t>Guidelines For Using Colors</a:t>
            </a:r>
          </a:p>
          <a:p>
            <a:pPr lvl="0" algn="just"/>
            <a:r>
              <a:rPr lang="en-US" sz="2300" dirty="0">
                <a:latin typeface="Times New Roman" pitchFamily="18" charset="0"/>
                <a:cs typeface="Times New Roman" pitchFamily="18" charset="0"/>
              </a:rPr>
              <a:t>Use identical or similar colors to indicate related information.</a:t>
            </a:r>
          </a:p>
          <a:p>
            <a:pPr lvl="0" algn="just"/>
            <a:r>
              <a:rPr lang="en-US" sz="2300" dirty="0">
                <a:latin typeface="Times New Roman" pitchFamily="18" charset="0"/>
                <a:cs typeface="Times New Roman" pitchFamily="18" charset="0"/>
              </a:rPr>
              <a:t>Use different colors to distinguish groups of information from each other.</a:t>
            </a:r>
          </a:p>
          <a:p>
            <a:pPr lvl="0" algn="just"/>
            <a:r>
              <a:rPr lang="en-US" sz="2300" dirty="0">
                <a:latin typeface="Times New Roman" pitchFamily="18" charset="0"/>
                <a:cs typeface="Times New Roman" pitchFamily="18" charset="0"/>
              </a:rPr>
              <a:t>For example, checkout and in-stock tapes could appear in different colors.</a:t>
            </a:r>
          </a:p>
          <a:p>
            <a:pPr lvl="0" algn="just"/>
            <a:r>
              <a:rPr lang="en-US" sz="2300" dirty="0">
                <a:latin typeface="Times New Roman" pitchFamily="18" charset="0"/>
                <a:cs typeface="Times New Roman" pitchFamily="18" charset="0"/>
              </a:rPr>
              <a:t>For an object background, use a contrasting but complementary color.</a:t>
            </a:r>
          </a:p>
          <a:p>
            <a:pPr lvl="0" algn="just"/>
            <a:r>
              <a:rPr lang="en-US" sz="2300" dirty="0">
                <a:latin typeface="Times New Roman" pitchFamily="18" charset="0"/>
                <a:cs typeface="Times New Roman" pitchFamily="18" charset="0"/>
              </a:rPr>
              <a:t>For example, in an entry field, make sure that the background color contrasts with the data color</a:t>
            </a:r>
          </a:p>
          <a:p>
            <a:pPr lvl="0" algn="just"/>
            <a:r>
              <a:rPr lang="en-US" sz="2300" dirty="0">
                <a:latin typeface="Times New Roman" pitchFamily="18" charset="0"/>
                <a:cs typeface="Times New Roman" pitchFamily="18" charset="0"/>
              </a:rPr>
              <a:t>Use bright colors to call attention to certain elements on the screen.</a:t>
            </a:r>
          </a:p>
          <a:p>
            <a:pPr lvl="0" algn="just"/>
            <a:r>
              <a:rPr lang="en-US" sz="2300" dirty="0">
                <a:latin typeface="Times New Roman" pitchFamily="18" charset="0"/>
                <a:cs typeface="Times New Roman" pitchFamily="18" charset="0"/>
              </a:rPr>
              <a:t>Use dim colors to make other elements less noticeable.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70715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2000" dirty="0">
                <a:latin typeface="Times New Roman" pitchFamily="18" charset="0"/>
                <a:cs typeface="Times New Roman" pitchFamily="18" charset="0"/>
              </a:rPr>
              <a:t>For example, you might want to display the required field in a brighter color than optional fields.</a:t>
            </a:r>
          </a:p>
          <a:p>
            <a:pPr lvl="0" algn="just"/>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colors consistently within each window and among all Windows in your application.</a:t>
            </a:r>
          </a:p>
          <a:p>
            <a:pPr lvl="0" algn="just"/>
            <a:r>
              <a:rPr lang="en-US" sz="2000" dirty="0">
                <a:latin typeface="Times New Roman" pitchFamily="18" charset="0"/>
                <a:cs typeface="Times New Roman" pitchFamily="18" charset="0"/>
              </a:rPr>
              <a:t>For example the colors for Pushbuttons should be the same throughout.</a:t>
            </a:r>
          </a:p>
          <a:p>
            <a:pPr lvl="0" algn="just"/>
            <a:r>
              <a:rPr lang="en-US" sz="2000" dirty="0" smtClean="0">
                <a:latin typeface="Times New Roman" pitchFamily="18" charset="0"/>
                <a:cs typeface="Times New Roman" pitchFamily="18" charset="0"/>
              </a:rPr>
              <a:t>Using </a:t>
            </a:r>
            <a:r>
              <a:rPr lang="en-US" sz="2000" dirty="0">
                <a:latin typeface="Times New Roman" pitchFamily="18" charset="0"/>
                <a:cs typeface="Times New Roman" pitchFamily="18" charset="0"/>
              </a:rPr>
              <a:t>too many colors can be visually distracting, and will make your application less interesting.</a:t>
            </a:r>
          </a:p>
          <a:p>
            <a:pPr lvl="0" algn="just"/>
            <a:r>
              <a:rPr lang="en-US" sz="2000" dirty="0">
                <a:latin typeface="Times New Roman" pitchFamily="18" charset="0"/>
                <a:cs typeface="Times New Roman" pitchFamily="18" charset="0"/>
              </a:rPr>
              <a:t>Allow the user to modify the color configuration of your application.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997571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ctr">
              <a:buNone/>
            </a:pPr>
            <a:r>
              <a:rPr lang="en-US" sz="2200" b="1" u="sng" dirty="0">
                <a:latin typeface="Times New Roman" pitchFamily="18" charset="0"/>
                <a:cs typeface="Times New Roman" pitchFamily="18" charset="0"/>
              </a:rPr>
              <a:t>Guidelines For Using Fonts</a:t>
            </a:r>
          </a:p>
          <a:p>
            <a:pPr lvl="0" algn="just"/>
            <a:r>
              <a:rPr lang="en-US" sz="2200" dirty="0">
                <a:latin typeface="Times New Roman" pitchFamily="18" charset="0"/>
                <a:cs typeface="Times New Roman" pitchFamily="18" charset="0"/>
              </a:rPr>
              <a:t>Use commonly installed fonts, not specialized fonts that users might not have on their machines.</a:t>
            </a:r>
          </a:p>
          <a:p>
            <a:pPr lvl="0" algn="just"/>
            <a:r>
              <a:rPr lang="en-US" sz="2200" dirty="0">
                <a:latin typeface="Times New Roman" pitchFamily="18" charset="0"/>
                <a:cs typeface="Times New Roman" pitchFamily="18" charset="0"/>
              </a:rPr>
              <a:t>Use bold for control labels so they will remain legible when the object is dimmed.</a:t>
            </a:r>
          </a:p>
          <a:p>
            <a:pPr lvl="0" algn="just"/>
            <a:r>
              <a:rPr lang="en-US" sz="2200" dirty="0">
                <a:latin typeface="Times New Roman" pitchFamily="18" charset="0"/>
                <a:cs typeface="Times New Roman" pitchFamily="18" charset="0"/>
              </a:rPr>
              <a:t>Use fonts consistently within each form and among all forms in your application.</a:t>
            </a:r>
          </a:p>
          <a:p>
            <a:pPr lvl="0" algn="just"/>
            <a:r>
              <a:rPr lang="en-US" sz="2200" dirty="0">
                <a:latin typeface="Times New Roman" pitchFamily="18" charset="0"/>
                <a:cs typeface="Times New Roman" pitchFamily="18" charset="0"/>
              </a:rPr>
              <a:t>For example, the fonts for check box controls should be the same throughout.</a:t>
            </a:r>
          </a:p>
          <a:p>
            <a:pPr lvl="0" algn="just"/>
            <a:r>
              <a:rPr lang="en-US" sz="2200" dirty="0">
                <a:latin typeface="Times New Roman" pitchFamily="18" charset="0"/>
                <a:cs typeface="Times New Roman" pitchFamily="18" charset="0"/>
              </a:rPr>
              <a:t>Consistency is reassuring to users, and psychologically makes users feel in control.</a:t>
            </a:r>
          </a:p>
          <a:p>
            <a:pPr lvl="0" algn="just"/>
            <a:r>
              <a:rPr lang="en-US" sz="2200" dirty="0">
                <a:latin typeface="Times New Roman" pitchFamily="18" charset="0"/>
                <a:cs typeface="Times New Roman" pitchFamily="18" charset="0"/>
              </a:rPr>
              <a:t>Using too many font styles, sizes and colors can be visually distracting and should be avoided.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09607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2000" b="1" u="sng" dirty="0">
                <a:latin typeface="Times New Roman" pitchFamily="18" charset="0"/>
                <a:cs typeface="Times New Roman" pitchFamily="18" charset="0"/>
              </a:rPr>
              <a:t>Prototyping the User Interface</a:t>
            </a:r>
          </a:p>
          <a:p>
            <a:pPr lvl="0" algn="just"/>
            <a:r>
              <a:rPr lang="en-US" sz="2000" dirty="0">
                <a:latin typeface="Times New Roman" pitchFamily="18" charset="0"/>
                <a:cs typeface="Times New Roman" pitchFamily="18" charset="0"/>
              </a:rPr>
              <a:t>Rapid prototyping encourages the incremental development approach, “grow, don’t build.”</a:t>
            </a:r>
          </a:p>
          <a:p>
            <a:pPr algn="just"/>
            <a:r>
              <a:rPr lang="en-US" sz="2000" dirty="0">
                <a:latin typeface="Times New Roman" pitchFamily="18" charset="0"/>
                <a:cs typeface="Times New Roman" pitchFamily="18" charset="0"/>
              </a:rPr>
              <a:t>Three General Steps</a:t>
            </a:r>
          </a:p>
          <a:p>
            <a:pPr lvl="0" algn="just"/>
            <a:r>
              <a:rPr lang="en-US" sz="2000" dirty="0">
                <a:latin typeface="Times New Roman" pitchFamily="18" charset="0"/>
                <a:cs typeface="Times New Roman" pitchFamily="18" charset="0"/>
              </a:rPr>
              <a:t>Create the user interface objects visually.</a:t>
            </a:r>
          </a:p>
          <a:p>
            <a:pPr lvl="0" algn="just"/>
            <a:r>
              <a:rPr lang="en-US" sz="2000" dirty="0">
                <a:latin typeface="Times New Roman" pitchFamily="18" charset="0"/>
                <a:cs typeface="Times New Roman" pitchFamily="18" charset="0"/>
              </a:rPr>
              <a:t>Link or assign the appropriate behaviors or actions to these user interface objects and their events.</a:t>
            </a:r>
          </a:p>
          <a:p>
            <a:pPr lvl="0" algn="just"/>
            <a:r>
              <a:rPr lang="en-US" sz="2000" dirty="0">
                <a:latin typeface="Times New Roman" pitchFamily="18" charset="0"/>
                <a:cs typeface="Times New Roman" pitchFamily="18" charset="0"/>
              </a:rPr>
              <a:t>Test, debug, then add more by going back to step 1.</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81302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905000"/>
            <a:ext cx="64674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7058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pPr marL="109728" indent="0" algn="ctr">
              <a:buNone/>
            </a:pPr>
            <a:r>
              <a:rPr lang="en-US" dirty="0" smtClean="0"/>
              <a:t>Thank you</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3653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b="1" u="sng" dirty="0">
                <a:latin typeface="Times New Roman" pitchFamily="18" charset="0"/>
                <a:cs typeface="Times New Roman" pitchFamily="18" charset="0"/>
              </a:rPr>
              <a:t>Design Axioms</a:t>
            </a:r>
          </a:p>
          <a:p>
            <a:pPr lvl="0"/>
            <a:r>
              <a:rPr lang="en-US" sz="2200" dirty="0">
                <a:latin typeface="Times New Roman" pitchFamily="18" charset="0"/>
                <a:cs typeface="Times New Roman" pitchFamily="18" charset="0"/>
              </a:rPr>
              <a:t>Axiom 1 deals with relationships between system components (such as classes, requirements, software components).</a:t>
            </a:r>
          </a:p>
          <a:p>
            <a:pPr lvl="0"/>
            <a:r>
              <a:rPr lang="en-US" sz="2200" dirty="0">
                <a:latin typeface="Times New Roman" pitchFamily="18" charset="0"/>
                <a:cs typeface="Times New Roman" pitchFamily="18" charset="0"/>
              </a:rPr>
              <a:t>Axiom 2 deals with the complexity of design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Axioms</a:t>
            </a:r>
          </a:p>
          <a:p>
            <a:pPr lvl="0"/>
            <a:r>
              <a:rPr lang="en-US" sz="2200" dirty="0">
                <a:latin typeface="Times New Roman" pitchFamily="18" charset="0"/>
                <a:cs typeface="Times New Roman" pitchFamily="18" charset="0"/>
              </a:rPr>
              <a:t>Axiom 1. The independence axiom. Maintain the independence of components.</a:t>
            </a:r>
          </a:p>
          <a:p>
            <a:pPr lvl="0"/>
            <a:r>
              <a:rPr lang="en-US" sz="2200" dirty="0">
                <a:latin typeface="Times New Roman" pitchFamily="18" charset="0"/>
                <a:cs typeface="Times New Roman" pitchFamily="18" charset="0"/>
              </a:rPr>
              <a:t>Axiom 2. The information axiom. Minimize the information content of the design. Occam's Razor</a:t>
            </a:r>
          </a:p>
          <a:p>
            <a:r>
              <a:rPr lang="en-US" sz="2200" dirty="0">
                <a:latin typeface="Times New Roman" pitchFamily="18" charset="0"/>
                <a:cs typeface="Times New Roman" pitchFamily="18" charset="0"/>
              </a:rPr>
              <a:t>The best theory explains the known facts with a minimum amount of complexity and maximum simplicity and straightforwardness.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09403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200" b="1" dirty="0">
                <a:latin typeface="Times New Roman" pitchFamily="18" charset="0"/>
                <a:cs typeface="Times New Roman" pitchFamily="18" charset="0"/>
              </a:rPr>
              <a:t>Corollaries</a:t>
            </a:r>
          </a:p>
          <a:p>
            <a:pPr lvl="1" algn="just"/>
            <a:r>
              <a:rPr lang="en-US" sz="2200" dirty="0">
                <a:latin typeface="Times New Roman" pitchFamily="18" charset="0"/>
                <a:cs typeface="Times New Roman" pitchFamily="18" charset="0"/>
              </a:rPr>
              <a:t>Corollary 1. Uncoupled design with less information content.</a:t>
            </a:r>
          </a:p>
          <a:p>
            <a:pPr lvl="1" algn="just"/>
            <a:r>
              <a:rPr lang="en-US" sz="2200" dirty="0">
                <a:latin typeface="Times New Roman" pitchFamily="18" charset="0"/>
                <a:cs typeface="Times New Roman" pitchFamily="18" charset="0"/>
              </a:rPr>
              <a:t>Corollary 2. Single purpose. Each class must have single, clearly defined purpose.</a:t>
            </a:r>
          </a:p>
          <a:p>
            <a:pPr lvl="1" algn="just"/>
            <a:r>
              <a:rPr lang="en-US" sz="2200" dirty="0">
                <a:latin typeface="Times New Roman" pitchFamily="18" charset="0"/>
                <a:cs typeface="Times New Roman" pitchFamily="18" charset="0"/>
              </a:rPr>
              <a:t>Corollary 3. Large number of simple classes. Keeping the classes simple allows reusability.</a:t>
            </a:r>
          </a:p>
          <a:p>
            <a:pPr lvl="1" algn="just"/>
            <a:r>
              <a:rPr lang="en-US" sz="2200" dirty="0">
                <a:latin typeface="Times New Roman" pitchFamily="18" charset="0"/>
                <a:cs typeface="Times New Roman" pitchFamily="18" charset="0"/>
              </a:rPr>
              <a:t>Corollary 4. Strong mapping. There must be a strong association between the analysis's object and design's object.</a:t>
            </a:r>
          </a:p>
          <a:p>
            <a:pPr lvl="1" algn="just"/>
            <a:r>
              <a:rPr lang="en-US" sz="2200" dirty="0">
                <a:latin typeface="Times New Roman" pitchFamily="18" charset="0"/>
                <a:cs typeface="Times New Roman" pitchFamily="18" charset="0"/>
              </a:rPr>
              <a:t>Corollary	5.	Standardization.	Promote	standardization	by	designing interchangeable components and reusing existing classes or components.</a:t>
            </a:r>
          </a:p>
          <a:p>
            <a:pPr lvl="1" algn="just"/>
            <a:r>
              <a:rPr lang="en-US" sz="2200" dirty="0">
                <a:latin typeface="Times New Roman" pitchFamily="18" charset="0"/>
                <a:cs typeface="Times New Roman" pitchFamily="18" charset="0"/>
              </a:rPr>
              <a:t>Corollary 6. Design with inheritance. Common behavior (methods) must be moved to </a:t>
            </a:r>
            <a:r>
              <a:rPr lang="en-US" sz="2200" dirty="0" smtClean="0">
                <a:latin typeface="Times New Roman" pitchFamily="18" charset="0"/>
                <a:cs typeface="Times New Roman" pitchFamily="18" charset="0"/>
              </a:rPr>
              <a:t>super classes</a:t>
            </a:r>
            <a:r>
              <a:rPr lang="en-US" sz="2200" dirty="0">
                <a:latin typeface="Times New Roman" pitchFamily="18" charset="0"/>
                <a:cs typeface="Times New Roman" pitchFamily="18" charset="0"/>
              </a:rPr>
              <a:t>.</a:t>
            </a:r>
          </a:p>
          <a:p>
            <a:pPr lvl="1" algn="just"/>
            <a:r>
              <a:rPr lang="en-US" sz="2200" dirty="0">
                <a:latin typeface="Times New Roman" pitchFamily="18" charset="0"/>
                <a:cs typeface="Times New Roman" pitchFamily="18" charset="0"/>
              </a:rPr>
              <a:t>The superclass-subclass structure must make logical sense.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8426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308</TotalTime>
  <Words>5153</Words>
  <Application>Microsoft Office PowerPoint</Application>
  <PresentationFormat>On-screen Show (4:3)</PresentationFormat>
  <Paragraphs>539</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Lucida Sans Unicode</vt:lpstr>
      <vt:lpstr>Times New Roman</vt:lpstr>
      <vt:lpstr>Verdana</vt:lpstr>
      <vt:lpstr>Wingdings 2</vt:lpstr>
      <vt:lpstr>Wingdings 3</vt:lpstr>
      <vt:lpstr>Concourse</vt:lpstr>
      <vt:lpstr>SCSA1401 Object Oriented Analysis and System Engineering UNIT IV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hpprobook</dc:creator>
  <cp:lastModifiedBy>Windows User</cp:lastModifiedBy>
  <cp:revision>35</cp:revision>
  <dcterms:created xsi:type="dcterms:W3CDTF">2021-02-20T04:38:06Z</dcterms:created>
  <dcterms:modified xsi:type="dcterms:W3CDTF">2021-04-30T05:44:52Z</dcterms:modified>
</cp:coreProperties>
</file>