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445" r:id="rId2"/>
    <p:sldId id="381" r:id="rId3"/>
    <p:sldId id="382" r:id="rId4"/>
    <p:sldId id="406" r:id="rId5"/>
    <p:sldId id="383" r:id="rId6"/>
    <p:sldId id="384" r:id="rId7"/>
    <p:sldId id="385" r:id="rId8"/>
    <p:sldId id="386" r:id="rId9"/>
    <p:sldId id="430" r:id="rId10"/>
    <p:sldId id="431" r:id="rId11"/>
    <p:sldId id="432" r:id="rId12"/>
    <p:sldId id="433" r:id="rId13"/>
    <p:sldId id="387" r:id="rId14"/>
    <p:sldId id="417" r:id="rId15"/>
    <p:sldId id="418" r:id="rId16"/>
    <p:sldId id="420" r:id="rId17"/>
    <p:sldId id="419" r:id="rId18"/>
    <p:sldId id="389" r:id="rId19"/>
    <p:sldId id="390" r:id="rId20"/>
    <p:sldId id="407" r:id="rId21"/>
    <p:sldId id="482" r:id="rId22"/>
    <p:sldId id="391" r:id="rId23"/>
    <p:sldId id="423" r:id="rId24"/>
    <p:sldId id="392" r:id="rId25"/>
    <p:sldId id="408" r:id="rId26"/>
    <p:sldId id="437" r:id="rId27"/>
    <p:sldId id="393" r:id="rId28"/>
    <p:sldId id="409" r:id="rId29"/>
    <p:sldId id="394" r:id="rId30"/>
    <p:sldId id="395" r:id="rId31"/>
    <p:sldId id="396" r:id="rId32"/>
    <p:sldId id="397" r:id="rId33"/>
    <p:sldId id="438" r:id="rId34"/>
    <p:sldId id="439" r:id="rId35"/>
    <p:sldId id="398" r:id="rId36"/>
    <p:sldId id="436" r:id="rId37"/>
    <p:sldId id="399" r:id="rId38"/>
    <p:sldId id="429" r:id="rId39"/>
    <p:sldId id="41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p:cViewPr varScale="1">
        <p:scale>
          <a:sx n="109" d="100"/>
          <a:sy n="109" d="100"/>
        </p:scale>
        <p:origin x="172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B274F-CC75-4A15-B3A9-088060C8AE1E}" type="datetimeFigureOut">
              <a:rPr lang="en-US" smtClean="0"/>
              <a:pPr/>
              <a:t>11/23/22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96D70-044E-46A3-808C-F10A69D103BC}" type="slidenum">
              <a:rPr lang="en-US" smtClean="0"/>
              <a:pPr/>
              <a:t>‹#›</a:t>
            </a:fld>
            <a:endParaRPr lang="en-US" dirty="0"/>
          </a:p>
        </p:txBody>
      </p:sp>
    </p:spTree>
    <p:extLst>
      <p:ext uri="{BB962C8B-B14F-4D97-AF65-F5344CB8AC3E}">
        <p14:creationId xmlns:p14="http://schemas.microsoft.com/office/powerpoint/2010/main" val="32061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F96D70-044E-46A3-808C-F10A69D103BC}" type="slidenum">
              <a:rPr lang="en-US" smtClean="0"/>
              <a:pPr/>
              <a:t>12</a:t>
            </a:fld>
            <a:endParaRPr lang="en-US" dirty="0"/>
          </a:p>
        </p:txBody>
      </p:sp>
    </p:spTree>
    <p:extLst>
      <p:ext uri="{BB962C8B-B14F-4D97-AF65-F5344CB8AC3E}">
        <p14:creationId xmlns:p14="http://schemas.microsoft.com/office/powerpoint/2010/main" val="3797896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F96D70-044E-46A3-808C-F10A69D103BC}" type="slidenum">
              <a:rPr lang="en-US" smtClean="0"/>
              <a:pPr/>
              <a:t>15</a:t>
            </a:fld>
            <a:endParaRPr lang="en-US" dirty="0"/>
          </a:p>
        </p:txBody>
      </p:sp>
    </p:spTree>
    <p:extLst>
      <p:ext uri="{BB962C8B-B14F-4D97-AF65-F5344CB8AC3E}">
        <p14:creationId xmlns:p14="http://schemas.microsoft.com/office/powerpoint/2010/main" val="3483782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F96D70-044E-46A3-808C-F10A69D103BC}" type="slidenum">
              <a:rPr lang="en-US" smtClean="0"/>
              <a:pPr/>
              <a:t>38</a:t>
            </a:fld>
            <a:endParaRPr lang="en-US" dirty="0"/>
          </a:p>
        </p:txBody>
      </p:sp>
    </p:spTree>
    <p:extLst>
      <p:ext uri="{BB962C8B-B14F-4D97-AF65-F5344CB8AC3E}">
        <p14:creationId xmlns:p14="http://schemas.microsoft.com/office/powerpoint/2010/main" val="759305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C4BF4A-BED7-446D-AECE-997689D08A9A}" type="datetimeFigureOut">
              <a:rPr lang="en-US" smtClean="0"/>
              <a:pPr/>
              <a:t>11/23/22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11/23/22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11/23/22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11/23/22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C4BF4A-BED7-446D-AECE-997689D08A9A}" type="datetimeFigureOut">
              <a:rPr lang="en-US" smtClean="0"/>
              <a:pPr/>
              <a:t>11/23/22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C4BF4A-BED7-446D-AECE-997689D08A9A}" type="datetimeFigureOut">
              <a:rPr lang="en-US" smtClean="0"/>
              <a:pPr/>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C4BF4A-BED7-446D-AECE-997689D08A9A}" type="datetimeFigureOut">
              <a:rPr lang="en-US" smtClean="0"/>
              <a:pPr/>
              <a:t>11/23/22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C4BF4A-BED7-446D-AECE-997689D08A9A}" type="datetimeFigureOut">
              <a:rPr lang="en-US" smtClean="0"/>
              <a:pPr/>
              <a:t>11/23/22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4BF4A-BED7-446D-AECE-997689D08A9A}" type="datetimeFigureOut">
              <a:rPr lang="en-US" smtClean="0"/>
              <a:pPr/>
              <a:t>11/23/22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4BF4A-BED7-446D-AECE-997689D08A9A}" type="datetimeFigureOut">
              <a:rPr lang="en-US" smtClean="0"/>
              <a:pPr/>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4BF4A-BED7-446D-AECE-997689D08A9A}" type="datetimeFigureOut">
              <a:rPr lang="en-US" smtClean="0"/>
              <a:pPr/>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81000" t="2000" r="2000" b="7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4BF4A-BED7-446D-AECE-997689D08A9A}" type="datetimeFigureOut">
              <a:rPr lang="en-US" smtClean="0"/>
              <a:pPr/>
              <a:t>11/23/22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B4298-E628-48C7-BDA3-B31837C1571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Transformation Techniques</a:t>
            </a:r>
            <a:br>
              <a:rPr lang="en-IN" b="1" dirty="0"/>
            </a:br>
            <a:endParaRPr lang="en-IN" dirty="0"/>
          </a:p>
        </p:txBody>
      </p:sp>
      <p:sp>
        <p:nvSpPr>
          <p:cNvPr id="3" name="Content Placeholder 2"/>
          <p:cNvSpPr>
            <a:spLocks noGrp="1"/>
          </p:cNvSpPr>
          <p:nvPr>
            <p:ph idx="1"/>
          </p:nvPr>
        </p:nvSpPr>
        <p:spPr>
          <a:xfrm>
            <a:off x="457200" y="1417638"/>
            <a:ext cx="8229600" cy="4830762"/>
          </a:xfrm>
          <a:ln>
            <a:solidFill>
              <a:schemeClr val="tx1"/>
            </a:solidFill>
          </a:ln>
        </p:spPr>
        <p:txBody>
          <a:bodyPr/>
          <a:lstStyle/>
          <a:p>
            <a:r>
              <a:rPr lang="en-IN" dirty="0"/>
              <a:t>In computer graphics, various transformation techniques are:</a:t>
            </a:r>
          </a:p>
          <a:p>
            <a:endParaRPr lang="en-IN" dirty="0"/>
          </a:p>
        </p:txBody>
      </p:sp>
      <p:sp>
        <p:nvSpPr>
          <p:cNvPr id="4" name="Date Placeholder 3"/>
          <p:cNvSpPr>
            <a:spLocks noGrp="1"/>
          </p:cNvSpPr>
          <p:nvPr>
            <p:ph type="dt" sz="half" idx="10"/>
          </p:nvPr>
        </p:nvSpPr>
        <p:spPr/>
        <p:txBody>
          <a:bodyPr/>
          <a:lstStyle/>
          <a:p>
            <a:fld id="{FDB1ED11-27A7-4CE0-B311-853387DCEB44}" type="datetime1">
              <a:rPr lang="en-US" smtClean="0"/>
              <a:t>11/23/22</a:t>
            </a:fld>
            <a:endParaRPr lang="en-US"/>
          </a:p>
        </p:txBody>
      </p:sp>
      <p:sp>
        <p:nvSpPr>
          <p:cNvPr id="5" name="Footer Placeholder 4"/>
          <p:cNvSpPr>
            <a:spLocks noGrp="1"/>
          </p:cNvSpPr>
          <p:nvPr>
            <p:ph type="ftr" sz="quarter" idx="11"/>
          </p:nvPr>
        </p:nvSpPr>
        <p:spPr/>
        <p:txBody>
          <a:bodyPr/>
          <a:lstStyle/>
          <a:p>
            <a:r>
              <a:rPr lang="en-US"/>
              <a:t>2018 - 2022 </a:t>
            </a:r>
          </a:p>
        </p:txBody>
      </p:sp>
      <p:sp>
        <p:nvSpPr>
          <p:cNvPr id="6" name="Slide Number Placeholder 5"/>
          <p:cNvSpPr>
            <a:spLocks noGrp="1"/>
          </p:cNvSpPr>
          <p:nvPr>
            <p:ph type="sldNum" sz="quarter" idx="12"/>
          </p:nvPr>
        </p:nvSpPr>
        <p:spPr/>
        <p:txBody>
          <a:bodyPr/>
          <a:lstStyle/>
          <a:p>
            <a:fld id="{9F1B4298-E628-48C7-BDA3-B31837C15712}" type="slidenum">
              <a:rPr lang="en-US" smtClean="0"/>
              <a:pPr/>
              <a:t>1</a:t>
            </a:fld>
            <a:endParaRPr lang="en-US"/>
          </a:p>
        </p:txBody>
      </p:sp>
      <p:pic>
        <p:nvPicPr>
          <p:cNvPr id="7" name="Picture 6"/>
          <p:cNvPicPr>
            <a:picLocks noChangeAspect="1"/>
          </p:cNvPicPr>
          <p:nvPr/>
        </p:nvPicPr>
        <p:blipFill>
          <a:blip r:embed="rId2"/>
          <a:stretch>
            <a:fillRect/>
          </a:stretch>
        </p:blipFill>
        <p:spPr>
          <a:xfrm>
            <a:off x="685800" y="2560638"/>
            <a:ext cx="7772399" cy="3476625"/>
          </a:xfrm>
          <a:prstGeom prst="rect">
            <a:avLst/>
          </a:prstGeom>
        </p:spPr>
      </p:pic>
    </p:spTree>
    <p:extLst>
      <p:ext uri="{BB962C8B-B14F-4D97-AF65-F5344CB8AC3E}">
        <p14:creationId xmlns:p14="http://schemas.microsoft.com/office/powerpoint/2010/main" val="244039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a:t>
            </a:r>
            <a:endParaRPr lang="en-IN" dirty="0"/>
          </a:p>
        </p:txBody>
      </p:sp>
      <p:pic>
        <p:nvPicPr>
          <p:cNvPr id="4" name="Content Placeholder 3"/>
          <p:cNvPicPr>
            <a:picLocks noGrp="1" noChangeAspect="1"/>
          </p:cNvPicPr>
          <p:nvPr>
            <p:ph idx="1"/>
          </p:nvPr>
        </p:nvPicPr>
        <p:blipFill>
          <a:blip r:embed="rId2"/>
          <a:stretch>
            <a:fillRect/>
          </a:stretch>
        </p:blipFill>
        <p:spPr>
          <a:xfrm>
            <a:off x="533400" y="1752600"/>
            <a:ext cx="8077200" cy="4419600"/>
          </a:xfrm>
          <a:prstGeom prst="rect">
            <a:avLst/>
          </a:prstGeom>
          <a:ln>
            <a:solidFill>
              <a:schemeClr val="tx1"/>
            </a:solidFill>
          </a:ln>
        </p:spPr>
      </p:pic>
    </p:spTree>
    <p:extLst>
      <p:ext uri="{BB962C8B-B14F-4D97-AF65-F5344CB8AC3E}">
        <p14:creationId xmlns:p14="http://schemas.microsoft.com/office/powerpoint/2010/main" val="63327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715962"/>
          </a:xfrm>
        </p:spPr>
        <p:txBody>
          <a:bodyPr>
            <a:normAutofit fontScale="90000"/>
          </a:bodyPr>
          <a:lstStyle/>
          <a:p>
            <a:r>
              <a:rPr lang="en-US" dirty="0"/>
              <a:t>Example: Translation</a:t>
            </a:r>
            <a:endParaRPr lang="en-IN" dirty="0"/>
          </a:p>
        </p:txBody>
      </p:sp>
      <p:pic>
        <p:nvPicPr>
          <p:cNvPr id="4" name="Content Placeholder 3"/>
          <p:cNvPicPr>
            <a:picLocks noGrp="1" noChangeAspect="1"/>
          </p:cNvPicPr>
          <p:nvPr>
            <p:ph idx="1"/>
          </p:nvPr>
        </p:nvPicPr>
        <p:blipFill>
          <a:blip r:embed="rId2"/>
          <a:stretch>
            <a:fillRect/>
          </a:stretch>
        </p:blipFill>
        <p:spPr>
          <a:xfrm>
            <a:off x="457200" y="1143000"/>
            <a:ext cx="8153400" cy="5562600"/>
          </a:xfrm>
          <a:prstGeom prst="rect">
            <a:avLst/>
          </a:prstGeom>
          <a:ln>
            <a:solidFill>
              <a:schemeClr val="tx1"/>
            </a:solidFill>
          </a:ln>
        </p:spPr>
      </p:pic>
    </p:spTree>
    <p:extLst>
      <p:ext uri="{BB962C8B-B14F-4D97-AF65-F5344CB8AC3E}">
        <p14:creationId xmlns:p14="http://schemas.microsoft.com/office/powerpoint/2010/main" val="3868090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Translation</a:t>
            </a:r>
            <a:endParaRPr lang="en-IN" dirty="0"/>
          </a:p>
        </p:txBody>
      </p:sp>
      <p:pic>
        <p:nvPicPr>
          <p:cNvPr id="4" name="Content Placeholder 3"/>
          <p:cNvPicPr>
            <a:picLocks noGrp="1" noChangeAspect="1"/>
          </p:cNvPicPr>
          <p:nvPr>
            <p:ph sz="half" idx="1"/>
          </p:nvPr>
        </p:nvPicPr>
        <p:blipFill>
          <a:blip r:embed="rId3"/>
          <a:stretch>
            <a:fillRect/>
          </a:stretch>
        </p:blipFill>
        <p:spPr>
          <a:xfrm>
            <a:off x="228600" y="1417638"/>
            <a:ext cx="4191000" cy="5211762"/>
          </a:xfrm>
          <a:prstGeom prst="rect">
            <a:avLst/>
          </a:prstGeom>
          <a:ln>
            <a:solidFill>
              <a:schemeClr val="tx1"/>
            </a:solidFill>
          </a:ln>
        </p:spPr>
      </p:pic>
      <p:pic>
        <p:nvPicPr>
          <p:cNvPr id="5" name="Content Placeholder 3"/>
          <p:cNvPicPr>
            <a:picLocks noGrp="1" noChangeAspect="1"/>
          </p:cNvPicPr>
          <p:nvPr>
            <p:ph sz="half" idx="2"/>
          </p:nvPr>
        </p:nvPicPr>
        <p:blipFill>
          <a:blip r:embed="rId4"/>
          <a:stretch>
            <a:fillRect/>
          </a:stretch>
        </p:blipFill>
        <p:spPr>
          <a:xfrm>
            <a:off x="4648200" y="1417638"/>
            <a:ext cx="4267200" cy="5211762"/>
          </a:xfrm>
          <a:prstGeom prst="rect">
            <a:avLst/>
          </a:prstGeom>
          <a:ln>
            <a:solidFill>
              <a:schemeClr val="tx1"/>
            </a:solidFill>
          </a:ln>
        </p:spPr>
      </p:pic>
    </p:spTree>
    <p:extLst>
      <p:ext uri="{BB962C8B-B14F-4D97-AF65-F5344CB8AC3E}">
        <p14:creationId xmlns:p14="http://schemas.microsoft.com/office/powerpoint/2010/main" val="269846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Rotation</a:t>
            </a:r>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Rotation is applied to an object by repositioning it along a circular path in the </a:t>
            </a:r>
            <a:r>
              <a:rPr lang="en-US" dirty="0" err="1">
                <a:latin typeface="Times New Roman" pitchFamily="18" charset="0"/>
                <a:cs typeface="Times New Roman" pitchFamily="18" charset="0"/>
              </a:rPr>
              <a:t>xy</a:t>
            </a:r>
            <a:r>
              <a:rPr lang="en-US" dirty="0">
                <a:latin typeface="Times New Roman" pitchFamily="18" charset="0"/>
                <a:cs typeface="Times New Roman" pitchFamily="18" charset="0"/>
              </a:rPr>
              <a:t> plane.</a:t>
            </a:r>
          </a:p>
          <a:p>
            <a:pPr algn="just"/>
            <a:r>
              <a:rPr lang="en-US" dirty="0">
                <a:latin typeface="Times New Roman" pitchFamily="18" charset="0"/>
                <a:cs typeface="Times New Roman" pitchFamily="18" charset="0"/>
              </a:rPr>
              <a:t>To generate a rotation, we specify </a:t>
            </a:r>
          </a:p>
          <a:p>
            <a:pPr algn="just"/>
            <a:r>
              <a:rPr lang="en-US" dirty="0">
                <a:latin typeface="Times New Roman" pitchFamily="18" charset="0"/>
                <a:cs typeface="Times New Roman" pitchFamily="18" charset="0"/>
              </a:rPr>
              <a:t> Rotation angle θ </a:t>
            </a:r>
          </a:p>
          <a:p>
            <a:pPr algn="just"/>
            <a:r>
              <a:rPr lang="en-US" dirty="0">
                <a:latin typeface="Times New Roman" pitchFamily="18" charset="0"/>
                <a:cs typeface="Times New Roman" pitchFamily="18" charset="0"/>
              </a:rPr>
              <a:t> Pivot point ( </a:t>
            </a:r>
            <a:r>
              <a:rPr lang="en-US" dirty="0" err="1">
                <a:latin typeface="Times New Roman" pitchFamily="18" charset="0"/>
                <a:cs typeface="Times New Roman" pitchFamily="18" charset="0"/>
              </a:rPr>
              <a:t>xr</a:t>
            </a:r>
            <a:r>
              <a:rPr lang="en-US" dirty="0">
                <a:latin typeface="Times New Roman" pitchFamily="18" charset="0"/>
                <a:cs typeface="Times New Roman" pitchFamily="18" charset="0"/>
              </a:rPr>
              <a:t> , yr)</a:t>
            </a:r>
          </a:p>
          <a:p>
            <a:pPr algn="just"/>
            <a:r>
              <a:rPr lang="en-US" dirty="0">
                <a:latin typeface="Times New Roman" pitchFamily="18" charset="0"/>
                <a:cs typeface="Times New Roman" pitchFamily="18" charset="0"/>
              </a:rPr>
              <a:t>Positive values of θ for counterclockwise rotation. Negative values of θ for clockwise rotation.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86" y="152400"/>
            <a:ext cx="8229600" cy="639762"/>
          </a:xfrm>
        </p:spPr>
        <p:txBody>
          <a:bodyPr>
            <a:normAutofit fontScale="90000"/>
          </a:bodyPr>
          <a:lstStyle/>
          <a:p>
            <a:r>
              <a:rPr lang="en-US" dirty="0">
                <a:latin typeface="Times New Roman" pitchFamily="18" charset="0"/>
                <a:cs typeface="Times New Roman" pitchFamily="18" charset="0"/>
              </a:rPr>
              <a:t>Rotation</a:t>
            </a:r>
            <a:endParaRPr lang="en-IN" dirty="0"/>
          </a:p>
        </p:txBody>
      </p:sp>
      <p:pic>
        <p:nvPicPr>
          <p:cNvPr id="4" name="Content Placeholder 3"/>
          <p:cNvPicPr>
            <a:picLocks noGrp="1" noChangeAspect="1"/>
          </p:cNvPicPr>
          <p:nvPr>
            <p:ph idx="1"/>
          </p:nvPr>
        </p:nvPicPr>
        <p:blipFill>
          <a:blip r:embed="rId2"/>
          <a:stretch>
            <a:fillRect/>
          </a:stretch>
        </p:blipFill>
        <p:spPr>
          <a:xfrm>
            <a:off x="381000" y="990600"/>
            <a:ext cx="8305800" cy="5562599"/>
          </a:xfrm>
          <a:prstGeom prst="rect">
            <a:avLst/>
          </a:prstGeom>
        </p:spPr>
      </p:pic>
    </p:spTree>
    <p:extLst>
      <p:ext uri="{BB962C8B-B14F-4D97-AF65-F5344CB8AC3E}">
        <p14:creationId xmlns:p14="http://schemas.microsoft.com/office/powerpoint/2010/main" val="50127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latin typeface="Times New Roman" pitchFamily="18" charset="0"/>
                <a:cs typeface="Times New Roman" pitchFamily="18" charset="0"/>
              </a:rPr>
              <a:t>Rotation</a:t>
            </a:r>
            <a:endParaRPr lang="en-IN" dirty="0"/>
          </a:p>
        </p:txBody>
      </p:sp>
      <p:pic>
        <p:nvPicPr>
          <p:cNvPr id="4" name="Content Placeholder 3"/>
          <p:cNvPicPr>
            <a:picLocks noGrp="1" noChangeAspect="1"/>
          </p:cNvPicPr>
          <p:nvPr>
            <p:ph idx="1"/>
          </p:nvPr>
        </p:nvPicPr>
        <p:blipFill>
          <a:blip r:embed="rId3"/>
          <a:stretch>
            <a:fillRect/>
          </a:stretch>
        </p:blipFill>
        <p:spPr>
          <a:xfrm>
            <a:off x="457200" y="1417638"/>
            <a:ext cx="8229600" cy="5059362"/>
          </a:xfrm>
          <a:prstGeom prst="rect">
            <a:avLst/>
          </a:prstGeom>
        </p:spPr>
      </p:pic>
    </p:spTree>
    <p:extLst>
      <p:ext uri="{BB962C8B-B14F-4D97-AF65-F5344CB8AC3E}">
        <p14:creationId xmlns:p14="http://schemas.microsoft.com/office/powerpoint/2010/main" val="304894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Times New Roman" pitchFamily="18" charset="0"/>
                <a:cs typeface="Times New Roman" pitchFamily="18" charset="0"/>
              </a:rPr>
              <a:t>Rotation</a:t>
            </a:r>
            <a:endParaRPr lang="en-IN" dirty="0"/>
          </a:p>
        </p:txBody>
      </p:sp>
      <p:pic>
        <p:nvPicPr>
          <p:cNvPr id="4" name="Content Placeholder 3"/>
          <p:cNvPicPr>
            <a:picLocks noGrp="1" noChangeAspect="1"/>
          </p:cNvPicPr>
          <p:nvPr>
            <p:ph idx="1"/>
          </p:nvPr>
        </p:nvPicPr>
        <p:blipFill>
          <a:blip r:embed="rId2"/>
          <a:stretch>
            <a:fillRect/>
          </a:stretch>
        </p:blipFill>
        <p:spPr>
          <a:xfrm>
            <a:off x="457200" y="1371600"/>
            <a:ext cx="8229600" cy="5257800"/>
          </a:xfrm>
          <a:prstGeom prst="rect">
            <a:avLst/>
          </a:prstGeom>
          <a:ln>
            <a:solidFill>
              <a:schemeClr val="tx1"/>
            </a:solidFill>
          </a:ln>
        </p:spPr>
      </p:pic>
    </p:spTree>
    <p:extLst>
      <p:ext uri="{BB962C8B-B14F-4D97-AF65-F5344CB8AC3E}">
        <p14:creationId xmlns:p14="http://schemas.microsoft.com/office/powerpoint/2010/main" val="56155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Rotation</a:t>
            </a:r>
            <a:endParaRPr lang="en-IN" dirty="0"/>
          </a:p>
        </p:txBody>
      </p:sp>
      <p:pic>
        <p:nvPicPr>
          <p:cNvPr id="4" name="Content Placeholder 3"/>
          <p:cNvPicPr>
            <a:picLocks noGrp="1" noChangeAspect="1"/>
          </p:cNvPicPr>
          <p:nvPr>
            <p:ph idx="1"/>
          </p:nvPr>
        </p:nvPicPr>
        <p:blipFill>
          <a:blip r:embed="rId2"/>
          <a:stretch>
            <a:fillRect/>
          </a:stretch>
        </p:blipFill>
        <p:spPr>
          <a:xfrm>
            <a:off x="457200" y="1676400"/>
            <a:ext cx="8229599" cy="4952999"/>
          </a:xfrm>
          <a:prstGeom prst="rect">
            <a:avLst/>
          </a:prstGeom>
          <a:ln>
            <a:solidFill>
              <a:schemeClr val="tx1"/>
            </a:solidFill>
          </a:ln>
        </p:spPr>
      </p:pic>
    </p:spTree>
    <p:extLst>
      <p:ext uri="{BB962C8B-B14F-4D97-AF65-F5344CB8AC3E}">
        <p14:creationId xmlns:p14="http://schemas.microsoft.com/office/powerpoint/2010/main" val="408123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Rotation</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304800" y="1417638"/>
            <a:ext cx="8991600" cy="52879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792162"/>
          </a:xfrm>
        </p:spPr>
        <p:txBody>
          <a:bodyPr/>
          <a:lstStyle/>
          <a:p>
            <a:r>
              <a:rPr lang="en-US" dirty="0">
                <a:latin typeface="Times New Roman" pitchFamily="18" charset="0"/>
                <a:cs typeface="Times New Roman" pitchFamily="18" charset="0"/>
              </a:rPr>
              <a:t>Rotation</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1417638"/>
            <a:ext cx="8534399" cy="49831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2-Dimensional Transformations </a:t>
            </a:r>
          </a:p>
        </p:txBody>
      </p:sp>
      <p:sp>
        <p:nvSpPr>
          <p:cNvPr id="3" name="Content Placeholder 2"/>
          <p:cNvSpPr>
            <a:spLocks noGrp="1"/>
          </p:cNvSpPr>
          <p:nvPr>
            <p:ph idx="1"/>
          </p:nvPr>
        </p:nvSpPr>
        <p:spPr/>
        <p:txBody>
          <a:bodyPr>
            <a:normAutofit lnSpcReduction="10000"/>
          </a:bodyPr>
          <a:lstStyle/>
          <a:p>
            <a:pPr>
              <a:buNone/>
            </a:pPr>
            <a:r>
              <a:rPr lang="en-US" dirty="0">
                <a:latin typeface="Times New Roman" pitchFamily="18" charset="0"/>
                <a:cs typeface="Times New Roman" pitchFamily="18" charset="0"/>
              </a:rPr>
              <a:t>The Basic Transformations: </a:t>
            </a:r>
          </a:p>
          <a:p>
            <a:r>
              <a:rPr lang="en-US" b="1" dirty="0">
                <a:latin typeface="Times New Roman" pitchFamily="18" charset="0"/>
                <a:cs typeface="Times New Roman" pitchFamily="18" charset="0"/>
              </a:rPr>
              <a:t>Translation </a:t>
            </a:r>
          </a:p>
          <a:p>
            <a:r>
              <a:rPr lang="en-US" b="1" dirty="0">
                <a:latin typeface="Times New Roman" pitchFamily="18" charset="0"/>
                <a:cs typeface="Times New Roman" pitchFamily="18" charset="0"/>
              </a:rPr>
              <a:t>Scaling </a:t>
            </a:r>
          </a:p>
          <a:p>
            <a:r>
              <a:rPr lang="en-US" b="1" dirty="0">
                <a:latin typeface="Times New Roman" pitchFamily="18" charset="0"/>
                <a:cs typeface="Times New Roman" pitchFamily="18" charset="0"/>
              </a:rPr>
              <a:t>Rotation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Other Transformations: </a:t>
            </a:r>
          </a:p>
          <a:p>
            <a:r>
              <a:rPr lang="en-US" b="1" dirty="0">
                <a:latin typeface="Times New Roman" pitchFamily="18" charset="0"/>
                <a:cs typeface="Times New Roman" pitchFamily="18" charset="0"/>
              </a:rPr>
              <a:t>Reflection </a:t>
            </a:r>
          </a:p>
          <a:p>
            <a:r>
              <a:rPr lang="en-US" b="1" dirty="0">
                <a:latin typeface="Times New Roman" pitchFamily="18" charset="0"/>
                <a:cs typeface="Times New Roman" pitchFamily="18" charset="0"/>
              </a:rPr>
              <a:t>Shearing</a:t>
            </a:r>
            <a:r>
              <a:rPr lang="en-US" b="1"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
            <a:ext cx="8229600" cy="1143000"/>
          </a:xfrm>
        </p:spPr>
        <p:txBody>
          <a:bodyPr/>
          <a:lstStyle/>
          <a:p>
            <a:r>
              <a:rPr lang="en-US" dirty="0"/>
              <a:t>Rotation</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447800"/>
            <a:ext cx="8558213" cy="501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441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Rotation</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304800" y="1417638"/>
            <a:ext cx="8534400" cy="5105400"/>
          </a:xfrm>
          <a:prstGeom prst="rect">
            <a:avLst/>
          </a:prstGeom>
          <a:ln>
            <a:solidFill>
              <a:schemeClr val="tx1"/>
            </a:solidFill>
          </a:ln>
        </p:spPr>
      </p:pic>
    </p:spTree>
    <p:extLst>
      <p:ext uri="{BB962C8B-B14F-4D97-AF65-F5344CB8AC3E}">
        <p14:creationId xmlns:p14="http://schemas.microsoft.com/office/powerpoint/2010/main" val="1026236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Scaling</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Scaling alters the size of an object. </a:t>
            </a:r>
          </a:p>
          <a:p>
            <a:pPr algn="just"/>
            <a:r>
              <a:rPr lang="en-US" dirty="0">
                <a:latin typeface="Times New Roman" pitchFamily="18" charset="0"/>
                <a:cs typeface="Times New Roman" pitchFamily="18" charset="0"/>
              </a:rPr>
              <a:t>Operation can be carried out by multiplying each of its components by a scalar </a:t>
            </a:r>
          </a:p>
          <a:p>
            <a:pPr algn="just"/>
            <a:r>
              <a:rPr lang="en-US" dirty="0">
                <a:latin typeface="Times New Roman" pitchFamily="18" charset="0"/>
                <a:cs typeface="Times New Roman" pitchFamily="18" charset="0"/>
              </a:rPr>
              <a:t>Uniform scaling means this scalar is the same for all components </a:t>
            </a:r>
          </a:p>
          <a:p>
            <a:pPr algn="just"/>
            <a:r>
              <a:rPr lang="it-IT" dirty="0">
                <a:latin typeface="Times New Roman" pitchFamily="18" charset="0"/>
                <a:cs typeface="Times New Roman" pitchFamily="18" charset="0"/>
              </a:rPr>
              <a:t>Non-uniform scaling: different scalars per component </a:t>
            </a:r>
          </a:p>
          <a:p>
            <a:pPr algn="just"/>
            <a:r>
              <a:rPr lang="es-ES" dirty="0">
                <a:latin typeface="Times New Roman" pitchFamily="18" charset="0"/>
                <a:cs typeface="Times New Roman" pitchFamily="18" charset="0"/>
              </a:rPr>
              <a:t>x’ = x* </a:t>
            </a:r>
            <a:r>
              <a:rPr lang="es-ES" dirty="0" err="1">
                <a:latin typeface="Times New Roman" pitchFamily="18" charset="0"/>
                <a:cs typeface="Times New Roman" pitchFamily="18" charset="0"/>
              </a:rPr>
              <a:t>sx</a:t>
            </a:r>
            <a:r>
              <a:rPr lang="es-ES" dirty="0">
                <a:latin typeface="Times New Roman" pitchFamily="18" charset="0"/>
                <a:cs typeface="Times New Roman" pitchFamily="18" charset="0"/>
              </a:rPr>
              <a:t> </a:t>
            </a:r>
          </a:p>
          <a:p>
            <a:pPr algn="just"/>
            <a:r>
              <a:rPr lang="es-ES" dirty="0">
                <a:latin typeface="Times New Roman" pitchFamily="18" charset="0"/>
                <a:cs typeface="Times New Roman" pitchFamily="18" charset="0"/>
              </a:rPr>
              <a:t>y’ = y * </a:t>
            </a:r>
            <a:r>
              <a:rPr lang="es-ES" dirty="0" err="1">
                <a:latin typeface="Times New Roman" pitchFamily="18" charset="0"/>
                <a:cs typeface="Times New Roman" pitchFamily="18" charset="0"/>
              </a:rPr>
              <a:t>sy</a:t>
            </a:r>
            <a:r>
              <a:rPr lang="es-ES"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latin typeface="Times New Roman" pitchFamily="18" charset="0"/>
                <a:cs typeface="Times New Roman" pitchFamily="18" charset="0"/>
              </a:rPr>
              <a:t>Scaling</a:t>
            </a:r>
            <a:endParaRPr lang="en-IN" dirty="0"/>
          </a:p>
        </p:txBody>
      </p:sp>
      <p:pic>
        <p:nvPicPr>
          <p:cNvPr id="4" name="Content Placeholder 3"/>
          <p:cNvPicPr>
            <a:picLocks noGrp="1" noChangeAspect="1"/>
          </p:cNvPicPr>
          <p:nvPr>
            <p:ph idx="1"/>
          </p:nvPr>
        </p:nvPicPr>
        <p:blipFill>
          <a:blip r:embed="rId2"/>
          <a:stretch>
            <a:fillRect/>
          </a:stretch>
        </p:blipFill>
        <p:spPr>
          <a:xfrm>
            <a:off x="304800" y="1447800"/>
            <a:ext cx="8610600" cy="5181600"/>
          </a:xfrm>
          <a:prstGeom prst="rect">
            <a:avLst/>
          </a:prstGeom>
          <a:ln>
            <a:solidFill>
              <a:schemeClr val="tx1"/>
            </a:solidFill>
          </a:ln>
        </p:spPr>
      </p:pic>
    </p:spTree>
    <p:extLst>
      <p:ext uri="{BB962C8B-B14F-4D97-AF65-F5344CB8AC3E}">
        <p14:creationId xmlns:p14="http://schemas.microsoft.com/office/powerpoint/2010/main" val="2432215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49" y="0"/>
            <a:ext cx="8229600" cy="1143000"/>
          </a:xfrm>
        </p:spPr>
        <p:txBody>
          <a:bodyPr/>
          <a:lstStyle/>
          <a:p>
            <a:r>
              <a:rPr lang="en-US" dirty="0">
                <a:latin typeface="Times New Roman" pitchFamily="18" charset="0"/>
                <a:cs typeface="Times New Roman" pitchFamily="18" charset="0"/>
              </a:rPr>
              <a:t>Scaling</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685800" y="1524000"/>
            <a:ext cx="7796449" cy="4572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38113"/>
            <a:ext cx="8610601" cy="658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4096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8229600" cy="563562"/>
          </a:xfrm>
        </p:spPr>
        <p:txBody>
          <a:bodyPr>
            <a:normAutofit fontScale="90000"/>
          </a:bodyPr>
          <a:lstStyle/>
          <a:p>
            <a:r>
              <a:rPr lang="en-US" dirty="0"/>
              <a:t>Example: Scaling</a:t>
            </a:r>
            <a:endParaRPr lang="en-IN" dirty="0"/>
          </a:p>
        </p:txBody>
      </p:sp>
      <p:pic>
        <p:nvPicPr>
          <p:cNvPr id="10" name="Content Placeholder 9"/>
          <p:cNvPicPr>
            <a:picLocks noGrp="1" noChangeAspect="1"/>
          </p:cNvPicPr>
          <p:nvPr>
            <p:ph sz="half" idx="1"/>
          </p:nvPr>
        </p:nvPicPr>
        <p:blipFill>
          <a:blip r:embed="rId2"/>
          <a:stretch>
            <a:fillRect/>
          </a:stretch>
        </p:blipFill>
        <p:spPr>
          <a:xfrm>
            <a:off x="0" y="838200"/>
            <a:ext cx="4648200" cy="5791200"/>
          </a:xfrm>
          <a:prstGeom prst="rect">
            <a:avLst/>
          </a:prstGeom>
          <a:ln>
            <a:solidFill>
              <a:schemeClr val="tx1"/>
            </a:solidFill>
          </a:ln>
        </p:spPr>
      </p:pic>
      <p:pic>
        <p:nvPicPr>
          <p:cNvPr id="11" name="Content Placeholder 10"/>
          <p:cNvPicPr>
            <a:picLocks noGrp="1" noChangeAspect="1"/>
          </p:cNvPicPr>
          <p:nvPr>
            <p:ph sz="half" idx="2"/>
          </p:nvPr>
        </p:nvPicPr>
        <p:blipFill>
          <a:blip r:embed="rId3"/>
          <a:stretch>
            <a:fillRect/>
          </a:stretch>
        </p:blipFill>
        <p:spPr>
          <a:xfrm>
            <a:off x="4648200" y="838200"/>
            <a:ext cx="4495800" cy="5791199"/>
          </a:xfrm>
          <a:prstGeom prst="rect">
            <a:avLst/>
          </a:prstGeom>
          <a:ln>
            <a:solidFill>
              <a:schemeClr val="tx1"/>
            </a:solidFill>
          </a:ln>
        </p:spPr>
      </p:pic>
    </p:spTree>
    <p:extLst>
      <p:ext uri="{BB962C8B-B14F-4D97-AF65-F5344CB8AC3E}">
        <p14:creationId xmlns:p14="http://schemas.microsoft.com/office/powerpoint/2010/main" val="3490645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Reflection</a:t>
            </a:r>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A reflection is a transformation that produces a mirror image of an object generated relative to an axis of reflection </a:t>
            </a:r>
          </a:p>
          <a:p>
            <a:pPr algn="just"/>
            <a:r>
              <a:rPr lang="en-US" dirty="0">
                <a:latin typeface="Times New Roman" pitchFamily="18" charset="0"/>
                <a:cs typeface="Times New Roman" pitchFamily="18" charset="0"/>
              </a:rPr>
              <a:t>Reflection along x axis </a:t>
            </a:r>
          </a:p>
          <a:p>
            <a:pPr algn="just"/>
            <a:r>
              <a:rPr lang="en-US" dirty="0">
                <a:latin typeface="Times New Roman" pitchFamily="18" charset="0"/>
                <a:cs typeface="Times New Roman" pitchFamily="18" charset="0"/>
              </a:rPr>
              <a:t>Reflection along y axis</a:t>
            </a:r>
          </a:p>
          <a:p>
            <a:pPr algn="just"/>
            <a:r>
              <a:rPr lang="en-US" dirty="0">
                <a:latin typeface="Times New Roman" pitchFamily="18" charset="0"/>
                <a:cs typeface="Times New Roman" pitchFamily="18" charset="0"/>
              </a:rPr>
              <a:t> Reflection relative to an axis perpendicular to the </a:t>
            </a:r>
            <a:r>
              <a:rPr lang="en-US" dirty="0" err="1">
                <a:latin typeface="Times New Roman" pitchFamily="18" charset="0"/>
                <a:cs typeface="Times New Roman" pitchFamily="18" charset="0"/>
              </a:rPr>
              <a:t>xy</a:t>
            </a:r>
            <a:r>
              <a:rPr lang="en-US" dirty="0">
                <a:latin typeface="Times New Roman" pitchFamily="18" charset="0"/>
                <a:cs typeface="Times New Roman" pitchFamily="18" charset="0"/>
              </a:rPr>
              <a:t> plane and passing through the coordinate origin </a:t>
            </a:r>
          </a:p>
          <a:p>
            <a:pPr algn="just"/>
            <a:r>
              <a:rPr lang="en-US" dirty="0">
                <a:latin typeface="Times New Roman" pitchFamily="18" charset="0"/>
                <a:cs typeface="Times New Roman" pitchFamily="18" charset="0"/>
              </a:rPr>
              <a:t>Reflection of an object relative to an axis perpendicular to the </a:t>
            </a:r>
            <a:r>
              <a:rPr lang="en-US" dirty="0" err="1">
                <a:latin typeface="Times New Roman" pitchFamily="18" charset="0"/>
                <a:cs typeface="Times New Roman" pitchFamily="18" charset="0"/>
              </a:rPr>
              <a:t>xy</a:t>
            </a:r>
            <a:r>
              <a:rPr lang="en-US" dirty="0">
                <a:latin typeface="Times New Roman" pitchFamily="18" charset="0"/>
                <a:cs typeface="Times New Roman" pitchFamily="18" charset="0"/>
              </a:rPr>
              <a:t> plane and passing through point P</a:t>
            </a:r>
          </a:p>
          <a:p>
            <a:pPr algn="just"/>
            <a:r>
              <a:rPr lang="en-US" dirty="0">
                <a:latin typeface="Times New Roman" pitchFamily="18" charset="0"/>
                <a:cs typeface="Times New Roman" pitchFamily="18" charset="0"/>
              </a:rPr>
              <a:t> Reflection of an object with respect to the line y=x.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Reflection</a:t>
            </a:r>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199"/>
            <a:ext cx="8305800"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1396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Reflection about x-axis: </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457200" y="1534694"/>
            <a:ext cx="8229600" cy="509470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Translation</a:t>
            </a:r>
          </a:p>
        </p:txBody>
      </p:sp>
      <p:sp>
        <p:nvSpPr>
          <p:cNvPr id="3" name="Content Placeholder 2"/>
          <p:cNvSpPr>
            <a:spLocks noGrp="1"/>
          </p:cNvSpPr>
          <p:nvPr>
            <p:ph idx="1"/>
          </p:nvPr>
        </p:nvSpPr>
        <p:spPr/>
        <p:txBody>
          <a:bodyPr/>
          <a:lstStyle/>
          <a:p>
            <a:pPr algn="just">
              <a:buNone/>
            </a:pPr>
            <a:r>
              <a:rPr lang="en-US" dirty="0">
                <a:latin typeface="Times New Roman" pitchFamily="18" charset="0"/>
                <a:cs typeface="Times New Roman" pitchFamily="18" charset="0"/>
              </a:rPr>
              <a:t>Displacement of an object in a given distance and direction from its original position. </a:t>
            </a:r>
          </a:p>
          <a:p>
            <a:pPr algn="just"/>
            <a:r>
              <a:rPr lang="en-US" dirty="0">
                <a:latin typeface="Times New Roman" pitchFamily="18" charset="0"/>
                <a:cs typeface="Times New Roman" pitchFamily="18" charset="0"/>
              </a:rPr>
              <a:t>Rigid body transformation that moves object without deformation </a:t>
            </a:r>
          </a:p>
          <a:p>
            <a:pPr algn="just"/>
            <a:r>
              <a:rPr lang="fr-FR" dirty="0">
                <a:latin typeface="Times New Roman" pitchFamily="18" charset="0"/>
                <a:cs typeface="Times New Roman" pitchFamily="18" charset="0"/>
              </a:rPr>
              <a:t>Initial Position point P (x, y) </a:t>
            </a:r>
          </a:p>
          <a:p>
            <a:pPr algn="just"/>
            <a:r>
              <a:rPr lang="en-US" dirty="0">
                <a:latin typeface="Times New Roman" pitchFamily="18" charset="0"/>
                <a:cs typeface="Times New Roman" pitchFamily="18" charset="0"/>
              </a:rPr>
              <a:t>The new point P’ (x’, y’) </a:t>
            </a:r>
          </a:p>
          <a:p>
            <a:pPr algn="just"/>
            <a:r>
              <a:rPr lang="en-US" dirty="0">
                <a:latin typeface="Times New Roman" pitchFamily="18" charset="0"/>
                <a:cs typeface="Times New Roman" pitchFamily="18" charset="0"/>
              </a:rPr>
              <a:t>where x’ = x + </a:t>
            </a:r>
            <a:r>
              <a:rPr lang="en-US" dirty="0" err="1">
                <a:latin typeface="Times New Roman" pitchFamily="18" charset="0"/>
                <a:cs typeface="Times New Roman" pitchFamily="18" charset="0"/>
              </a:rPr>
              <a:t>tx</a:t>
            </a:r>
            <a:r>
              <a:rPr lang="en-US" dirty="0">
                <a:latin typeface="Times New Roman" pitchFamily="18" charset="0"/>
                <a:cs typeface="Times New Roman" pitchFamily="18" charset="0"/>
              </a:rPr>
              <a:t> , y’ = y + </a:t>
            </a:r>
            <a:r>
              <a:rPr lang="en-US" dirty="0" err="1">
                <a:latin typeface="Times New Roman" pitchFamily="18" charset="0"/>
                <a:cs typeface="Times New Roman" pitchFamily="18" charset="0"/>
              </a:rPr>
              <a:t>ty</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tx</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ty</a:t>
            </a:r>
            <a:r>
              <a:rPr lang="en-US" dirty="0">
                <a:latin typeface="Times New Roman" pitchFamily="18" charset="0"/>
                <a:cs typeface="Times New Roman" pitchFamily="18" charset="0"/>
              </a:rPr>
              <a:t> is the displacement in x and y respectively.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Reflection about y-axis: </a:t>
            </a:r>
          </a:p>
        </p:txBody>
      </p:sp>
      <p:pic>
        <p:nvPicPr>
          <p:cNvPr id="8194" name="Picture 2"/>
          <p:cNvPicPr>
            <a:picLocks noGrp="1" noChangeAspect="1" noChangeArrowheads="1"/>
          </p:cNvPicPr>
          <p:nvPr>
            <p:ph idx="1"/>
          </p:nvPr>
        </p:nvPicPr>
        <p:blipFill>
          <a:blip r:embed="rId2" cstate="print"/>
          <a:srcRect/>
          <a:stretch>
            <a:fillRect/>
          </a:stretch>
        </p:blipFill>
        <p:spPr bwMode="auto">
          <a:xfrm>
            <a:off x="990600" y="1600200"/>
            <a:ext cx="7696200" cy="50292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2400" dirty="0">
                <a:latin typeface="Times New Roman" pitchFamily="18" charset="0"/>
                <a:cs typeface="Times New Roman" pitchFamily="18" charset="0"/>
              </a:rPr>
              <a:t>Reflection relative to an axis perpendicular to the </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 plane and passing through the coordinate origin: </a:t>
            </a:r>
          </a:p>
        </p:txBody>
      </p:sp>
      <p:pic>
        <p:nvPicPr>
          <p:cNvPr id="9218" name="Picture 2"/>
          <p:cNvPicPr>
            <a:picLocks noGrp="1" noChangeAspect="1" noChangeArrowheads="1"/>
          </p:cNvPicPr>
          <p:nvPr>
            <p:ph idx="1"/>
          </p:nvPr>
        </p:nvPicPr>
        <p:blipFill>
          <a:blip r:embed="rId2" cstate="print"/>
          <a:srcRect/>
          <a:stretch>
            <a:fillRect/>
          </a:stretch>
        </p:blipFill>
        <p:spPr bwMode="auto">
          <a:xfrm>
            <a:off x="762000" y="1600200"/>
            <a:ext cx="7467600" cy="485273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Reflection of an object with respect to the line y=x </a:t>
            </a:r>
          </a:p>
        </p:txBody>
      </p:sp>
      <p:pic>
        <p:nvPicPr>
          <p:cNvPr id="10242" name="Picture 2"/>
          <p:cNvPicPr>
            <a:picLocks noGrp="1" noChangeAspect="1" noChangeArrowheads="1"/>
          </p:cNvPicPr>
          <p:nvPr>
            <p:ph idx="1"/>
          </p:nvPr>
        </p:nvPicPr>
        <p:blipFill>
          <a:blip r:embed="rId2" cstate="print"/>
          <a:srcRect/>
          <a:stretch>
            <a:fillRect/>
          </a:stretch>
        </p:blipFill>
        <p:spPr bwMode="auto">
          <a:xfrm>
            <a:off x="381000" y="1676400"/>
            <a:ext cx="8610600" cy="48768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337" y="152400"/>
            <a:ext cx="8229600" cy="563562"/>
          </a:xfrm>
        </p:spPr>
        <p:txBody>
          <a:bodyPr>
            <a:normAutofit fontScale="90000"/>
          </a:bodyPr>
          <a:lstStyle/>
          <a:p>
            <a:r>
              <a:rPr lang="en-US" dirty="0"/>
              <a:t>Example: Reflection</a:t>
            </a:r>
            <a:endParaRPr lang="en-IN" dirty="0"/>
          </a:p>
        </p:txBody>
      </p:sp>
      <p:sp>
        <p:nvSpPr>
          <p:cNvPr id="5" name="Content Placeholder 4"/>
          <p:cNvSpPr>
            <a:spLocks noGrp="1"/>
          </p:cNvSpPr>
          <p:nvPr>
            <p:ph sz="half" idx="1"/>
          </p:nvPr>
        </p:nvSpPr>
        <p:spPr>
          <a:xfrm>
            <a:off x="0" y="838200"/>
            <a:ext cx="4495800" cy="6019800"/>
          </a:xfrm>
          <a:ln>
            <a:solidFill>
              <a:schemeClr val="tx1"/>
            </a:solidFill>
          </a:ln>
        </p:spPr>
        <p:txBody>
          <a:bodyPr/>
          <a:lstStyle/>
          <a:p>
            <a:r>
              <a:rPr lang="en-IN" sz="1800" dirty="0"/>
              <a:t>A triangle ABC is given. The coordinates of A, B, C are given as</a:t>
            </a:r>
          </a:p>
          <a:p>
            <a:pPr marL="0" indent="0">
              <a:buNone/>
            </a:pPr>
            <a:r>
              <a:rPr lang="en-IN" sz="1800" dirty="0"/>
              <a:t>                    A (3 4)</a:t>
            </a:r>
            <a:br>
              <a:rPr lang="en-IN" sz="1800" dirty="0"/>
            </a:br>
            <a:r>
              <a:rPr lang="en-IN" sz="1800" dirty="0"/>
              <a:t>                    B (6 4)</a:t>
            </a:r>
            <a:br>
              <a:rPr lang="en-IN" sz="1800" dirty="0"/>
            </a:br>
            <a:r>
              <a:rPr lang="en-IN" sz="1800" dirty="0"/>
              <a:t>                    C (4 8)</a:t>
            </a:r>
          </a:p>
          <a:p>
            <a:pPr marL="0" indent="0">
              <a:buNone/>
            </a:pPr>
            <a:r>
              <a:rPr lang="en-IN" sz="1800" dirty="0"/>
              <a:t>      Find reflected position of triangle i.e., to the x-axis.</a:t>
            </a:r>
          </a:p>
          <a:p>
            <a:endParaRPr lang="en-IN" dirty="0"/>
          </a:p>
        </p:txBody>
      </p:sp>
      <p:pic>
        <p:nvPicPr>
          <p:cNvPr id="8" name="Content Placeholder 7"/>
          <p:cNvPicPr>
            <a:picLocks noGrp="1" noChangeAspect="1"/>
          </p:cNvPicPr>
          <p:nvPr>
            <p:ph sz="half" idx="2"/>
          </p:nvPr>
        </p:nvPicPr>
        <p:blipFill>
          <a:blip r:embed="rId2"/>
          <a:stretch>
            <a:fillRect/>
          </a:stretch>
        </p:blipFill>
        <p:spPr>
          <a:xfrm>
            <a:off x="4495800" y="838200"/>
            <a:ext cx="4648200" cy="6019800"/>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414337" y="3352800"/>
            <a:ext cx="3667125" cy="2858293"/>
          </a:xfrm>
          <a:prstGeom prst="rect">
            <a:avLst/>
          </a:prstGeom>
        </p:spPr>
      </p:pic>
    </p:spTree>
    <p:extLst>
      <p:ext uri="{BB962C8B-B14F-4D97-AF65-F5344CB8AC3E}">
        <p14:creationId xmlns:p14="http://schemas.microsoft.com/office/powerpoint/2010/main" val="169051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Reflection</a:t>
            </a:r>
            <a:endParaRPr lang="en-IN" dirty="0"/>
          </a:p>
        </p:txBody>
      </p:sp>
      <p:sp>
        <p:nvSpPr>
          <p:cNvPr id="6" name="Content Placeholder 5"/>
          <p:cNvSpPr>
            <a:spLocks noGrp="1"/>
          </p:cNvSpPr>
          <p:nvPr>
            <p:ph idx="1"/>
          </p:nvPr>
        </p:nvSpPr>
        <p:spPr>
          <a:xfrm>
            <a:off x="457200" y="1600200"/>
            <a:ext cx="8229600" cy="4876800"/>
          </a:xfrm>
          <a:ln>
            <a:solidFill>
              <a:schemeClr val="tx1"/>
            </a:solidFill>
          </a:ln>
        </p:spPr>
        <p:txBody>
          <a:bodyPr/>
          <a:lstStyle/>
          <a:p>
            <a:pPr marL="185738" indent="0">
              <a:buNone/>
            </a:pPr>
            <a:r>
              <a:rPr lang="en-IN" dirty="0"/>
              <a:t>a (3, 4) becomes a</a:t>
            </a:r>
            <a:r>
              <a:rPr lang="en-IN" baseline="30000" dirty="0"/>
              <a:t>`</a:t>
            </a:r>
            <a:r>
              <a:rPr lang="en-IN" dirty="0"/>
              <a:t> (3, -4)</a:t>
            </a:r>
            <a:br>
              <a:rPr lang="en-IN" dirty="0"/>
            </a:br>
            <a:r>
              <a:rPr lang="en-IN" dirty="0"/>
              <a:t>b (6, 4) becomes b</a:t>
            </a:r>
            <a:r>
              <a:rPr lang="en-IN" baseline="30000" dirty="0"/>
              <a:t>`</a:t>
            </a:r>
            <a:r>
              <a:rPr lang="en-IN" dirty="0"/>
              <a:t> (6, -4)</a:t>
            </a:r>
            <a:br>
              <a:rPr lang="en-IN" dirty="0"/>
            </a:br>
            <a:r>
              <a:rPr lang="en-IN" dirty="0"/>
              <a:t>c (4, 8) becomes c</a:t>
            </a:r>
            <a:r>
              <a:rPr lang="en-IN" baseline="30000" dirty="0"/>
              <a:t>`</a:t>
            </a:r>
            <a:r>
              <a:rPr lang="en-IN" dirty="0"/>
              <a:t> (4, -8)</a:t>
            </a:r>
          </a:p>
          <a:p>
            <a:endParaRPr lang="en-IN" dirty="0"/>
          </a:p>
        </p:txBody>
      </p:sp>
      <p:pic>
        <p:nvPicPr>
          <p:cNvPr id="7" name="Picture 6"/>
          <p:cNvPicPr>
            <a:picLocks noChangeAspect="1"/>
          </p:cNvPicPr>
          <p:nvPr/>
        </p:nvPicPr>
        <p:blipFill>
          <a:blip r:embed="rId2"/>
          <a:stretch>
            <a:fillRect/>
          </a:stretch>
        </p:blipFill>
        <p:spPr>
          <a:xfrm>
            <a:off x="2209800" y="3267870"/>
            <a:ext cx="3667125" cy="2858293"/>
          </a:xfrm>
          <a:prstGeom prst="rect">
            <a:avLst/>
          </a:prstGeom>
          <a:ln>
            <a:solidFill>
              <a:schemeClr val="tx1"/>
            </a:solidFill>
          </a:ln>
        </p:spPr>
      </p:pic>
    </p:spTree>
    <p:extLst>
      <p:ext uri="{BB962C8B-B14F-4D97-AF65-F5344CB8AC3E}">
        <p14:creationId xmlns:p14="http://schemas.microsoft.com/office/powerpoint/2010/main" val="4191882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Times New Roman" pitchFamily="18" charset="0"/>
                <a:cs typeface="Times New Roman" pitchFamily="18" charset="0"/>
              </a:rPr>
              <a:t>Shearing</a:t>
            </a:r>
          </a:p>
        </p:txBody>
      </p:sp>
      <p:sp>
        <p:nvSpPr>
          <p:cNvPr id="3" name="Content Placeholder 2"/>
          <p:cNvSpPr>
            <a:spLocks noGrp="1"/>
          </p:cNvSpPr>
          <p:nvPr>
            <p:ph idx="1"/>
          </p:nvPr>
        </p:nvSpPr>
        <p:spPr>
          <a:xfrm>
            <a:off x="457200" y="1371600"/>
            <a:ext cx="8229600" cy="5029200"/>
          </a:xfrm>
          <a:ln>
            <a:solidFill>
              <a:schemeClr val="tx1"/>
            </a:solidFill>
          </a:ln>
        </p:spPr>
        <p:txBody>
          <a:bodyPr/>
          <a:lstStyle/>
          <a:p>
            <a:pPr algn="just"/>
            <a:r>
              <a:rPr lang="en-US" dirty="0">
                <a:latin typeface="Times New Roman" pitchFamily="18" charset="0"/>
                <a:cs typeface="Times New Roman" pitchFamily="18" charset="0"/>
              </a:rPr>
              <a:t>A transformation that distorts the shape of an object such that the transformed object appears as if the object were composed of internal layers that had been caused to slide over each other.</a:t>
            </a:r>
          </a:p>
          <a:p>
            <a:pPr algn="just"/>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914400" y="4251325"/>
            <a:ext cx="7543800" cy="2057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962" y="152400"/>
            <a:ext cx="8229600" cy="563562"/>
          </a:xfrm>
        </p:spPr>
        <p:txBody>
          <a:bodyPr>
            <a:normAutofit fontScale="90000"/>
          </a:bodyPr>
          <a:lstStyle/>
          <a:p>
            <a:r>
              <a:rPr lang="en-US" dirty="0">
                <a:latin typeface="Times New Roman" pitchFamily="18" charset="0"/>
                <a:cs typeface="Times New Roman" pitchFamily="18" charset="0"/>
              </a:rPr>
              <a:t>Shearing</a:t>
            </a:r>
            <a:endParaRPr lang="en-IN" dirty="0"/>
          </a:p>
        </p:txBody>
      </p:sp>
      <p:pic>
        <p:nvPicPr>
          <p:cNvPr id="7" name="Content Placeholder 6"/>
          <p:cNvPicPr>
            <a:picLocks noGrp="1" noChangeAspect="1"/>
          </p:cNvPicPr>
          <p:nvPr>
            <p:ph sz="half" idx="1"/>
          </p:nvPr>
        </p:nvPicPr>
        <p:blipFill>
          <a:blip r:embed="rId2"/>
          <a:stretch>
            <a:fillRect/>
          </a:stretch>
        </p:blipFill>
        <p:spPr>
          <a:xfrm>
            <a:off x="0" y="914400"/>
            <a:ext cx="4495800" cy="5791200"/>
          </a:xfrm>
          <a:prstGeom prst="rect">
            <a:avLst/>
          </a:prstGeom>
          <a:ln>
            <a:solidFill>
              <a:schemeClr val="tx1"/>
            </a:solidFill>
          </a:ln>
        </p:spPr>
      </p:pic>
      <p:pic>
        <p:nvPicPr>
          <p:cNvPr id="8" name="Content Placeholder 7"/>
          <p:cNvPicPr>
            <a:picLocks noGrp="1" noChangeAspect="1"/>
          </p:cNvPicPr>
          <p:nvPr>
            <p:ph sz="half" idx="2"/>
          </p:nvPr>
        </p:nvPicPr>
        <p:blipFill>
          <a:blip r:embed="rId3"/>
          <a:stretch>
            <a:fillRect/>
          </a:stretch>
        </p:blipFill>
        <p:spPr>
          <a:xfrm>
            <a:off x="4648200" y="914400"/>
            <a:ext cx="4495800" cy="5791200"/>
          </a:xfrm>
          <a:prstGeom prst="rect">
            <a:avLst/>
          </a:prstGeom>
          <a:ln>
            <a:solidFill>
              <a:schemeClr val="tx1"/>
            </a:solidFill>
          </a:ln>
        </p:spPr>
      </p:pic>
    </p:spTree>
    <p:extLst>
      <p:ext uri="{BB962C8B-B14F-4D97-AF65-F5344CB8AC3E}">
        <p14:creationId xmlns:p14="http://schemas.microsoft.com/office/powerpoint/2010/main" val="2774441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63562"/>
          </a:xfrm>
        </p:spPr>
        <p:txBody>
          <a:bodyPr>
            <a:normAutofit fontScale="90000"/>
          </a:bodyPr>
          <a:lstStyle/>
          <a:p>
            <a:r>
              <a:rPr lang="en-US" dirty="0">
                <a:latin typeface="Times New Roman" pitchFamily="18" charset="0"/>
                <a:cs typeface="Times New Roman" pitchFamily="18" charset="0"/>
              </a:rPr>
              <a:t>Example – </a:t>
            </a:r>
            <a:r>
              <a:rPr lang="en-US" dirty="0" err="1">
                <a:latin typeface="Times New Roman" pitchFamily="18" charset="0"/>
                <a:cs typeface="Times New Roman" pitchFamily="18" charset="0"/>
              </a:rPr>
              <a:t>Y_Shearing</a:t>
            </a:r>
            <a:endParaRPr lang="en-US" dirty="0">
              <a:latin typeface="Times New Roman" pitchFamily="18" charset="0"/>
              <a:cs typeface="Times New Roman" pitchFamily="18" charset="0"/>
            </a:endParaRPr>
          </a:p>
        </p:txBody>
      </p:sp>
      <p:pic>
        <p:nvPicPr>
          <p:cNvPr id="6" name="Content Placeholder 5"/>
          <p:cNvPicPr>
            <a:picLocks noGrp="1" noChangeAspect="1"/>
          </p:cNvPicPr>
          <p:nvPr>
            <p:ph sz="half" idx="1"/>
          </p:nvPr>
        </p:nvPicPr>
        <p:blipFill>
          <a:blip r:embed="rId2"/>
          <a:stretch>
            <a:fillRect/>
          </a:stretch>
        </p:blipFill>
        <p:spPr>
          <a:xfrm>
            <a:off x="152399" y="1066800"/>
            <a:ext cx="5410201" cy="5638800"/>
          </a:xfrm>
          <a:prstGeom prst="rect">
            <a:avLst/>
          </a:prstGeom>
          <a:ln>
            <a:solidFill>
              <a:schemeClr val="tx1"/>
            </a:solidFill>
          </a:ln>
        </p:spPr>
      </p:pic>
      <p:pic>
        <p:nvPicPr>
          <p:cNvPr id="7" name="Content Placeholder 6"/>
          <p:cNvPicPr>
            <a:picLocks noGrp="1" noChangeAspect="1"/>
          </p:cNvPicPr>
          <p:nvPr>
            <p:ph sz="half" idx="2"/>
          </p:nvPr>
        </p:nvPicPr>
        <p:blipFill>
          <a:blip r:embed="rId3"/>
          <a:stretch>
            <a:fillRect/>
          </a:stretch>
        </p:blipFill>
        <p:spPr>
          <a:xfrm>
            <a:off x="5667375" y="1066800"/>
            <a:ext cx="3476625" cy="5105399"/>
          </a:xfrm>
          <a:prstGeom prst="rect">
            <a:avLst/>
          </a:prstGeom>
          <a:ln>
            <a:solidFill>
              <a:schemeClr val="tx1"/>
            </a:solid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4762"/>
            <a:ext cx="8229600" cy="715962"/>
          </a:xfrm>
        </p:spPr>
        <p:txBody>
          <a:bodyPr>
            <a:normAutofit fontScale="90000"/>
          </a:bodyPr>
          <a:lstStyle/>
          <a:p>
            <a:pPr algn="l"/>
            <a:r>
              <a:rPr lang="en-US" dirty="0">
                <a:latin typeface="Times New Roman" pitchFamily="18" charset="0"/>
                <a:cs typeface="Times New Roman" pitchFamily="18" charset="0"/>
              </a:rPr>
              <a:t>Example – </a:t>
            </a:r>
            <a:r>
              <a:rPr lang="en-US" dirty="0" err="1">
                <a:latin typeface="Times New Roman" pitchFamily="18" charset="0"/>
                <a:cs typeface="Times New Roman" pitchFamily="18" charset="0"/>
              </a:rPr>
              <a:t>X_Shearing</a:t>
            </a:r>
            <a:endParaRPr lang="en-IN" dirty="0"/>
          </a:p>
        </p:txBody>
      </p:sp>
      <p:pic>
        <p:nvPicPr>
          <p:cNvPr id="5" name="Content Placeholder 4"/>
          <p:cNvPicPr>
            <a:picLocks noGrp="1" noChangeAspect="1"/>
          </p:cNvPicPr>
          <p:nvPr>
            <p:ph sz="half" idx="1"/>
          </p:nvPr>
        </p:nvPicPr>
        <p:blipFill>
          <a:blip r:embed="rId3"/>
          <a:stretch>
            <a:fillRect/>
          </a:stretch>
        </p:blipFill>
        <p:spPr>
          <a:xfrm>
            <a:off x="0" y="990600"/>
            <a:ext cx="4953000" cy="5638800"/>
          </a:xfrm>
          <a:prstGeom prst="rect">
            <a:avLst/>
          </a:prstGeom>
          <a:ln>
            <a:solidFill>
              <a:schemeClr val="tx1"/>
            </a:solidFill>
          </a:ln>
        </p:spPr>
      </p:pic>
      <p:pic>
        <p:nvPicPr>
          <p:cNvPr id="8" name="Content Placeholder 7"/>
          <p:cNvPicPr>
            <a:picLocks noGrp="1" noChangeAspect="1"/>
          </p:cNvPicPr>
          <p:nvPr>
            <p:ph sz="half" idx="2"/>
          </p:nvPr>
        </p:nvPicPr>
        <p:blipFill>
          <a:blip r:embed="rId4"/>
          <a:stretch>
            <a:fillRect/>
          </a:stretch>
        </p:blipFill>
        <p:spPr>
          <a:xfrm>
            <a:off x="4953000" y="990600"/>
            <a:ext cx="4038600" cy="5638800"/>
          </a:xfrm>
          <a:prstGeom prst="rect">
            <a:avLst/>
          </a:prstGeom>
          <a:ln>
            <a:solidFill>
              <a:schemeClr val="tx1"/>
            </a:solidFill>
          </a:ln>
        </p:spPr>
      </p:pic>
    </p:spTree>
    <p:extLst>
      <p:ext uri="{BB962C8B-B14F-4D97-AF65-F5344CB8AC3E}">
        <p14:creationId xmlns:p14="http://schemas.microsoft.com/office/powerpoint/2010/main" val="1140061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Shearing</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1"/>
            <a:ext cx="8229599" cy="4708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98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Translation </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8229600" cy="498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56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Translation</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19200"/>
            <a:ext cx="8915400" cy="5257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Example: Translation</a:t>
            </a:r>
          </a:p>
        </p:txBody>
      </p:sp>
      <p:sp>
        <p:nvSpPr>
          <p:cNvPr id="3" name="Content Placeholder 2"/>
          <p:cNvSpPr>
            <a:spLocks noGrp="1"/>
          </p:cNvSpPr>
          <p:nvPr>
            <p:ph idx="1"/>
          </p:nvPr>
        </p:nvSpPr>
        <p:spPr>
          <a:ln>
            <a:solidFill>
              <a:schemeClr val="tx1"/>
            </a:solidFill>
          </a:ln>
        </p:spPr>
        <p:txBody>
          <a:bodyPr/>
          <a:lstStyle/>
          <a:p>
            <a:pPr algn="just"/>
            <a:r>
              <a:rPr lang="en-US" dirty="0">
                <a:latin typeface="Times New Roman" pitchFamily="18" charset="0"/>
                <a:cs typeface="Times New Roman" pitchFamily="18" charset="0"/>
              </a:rPr>
              <a:t>Assume you are given a point at (</a:t>
            </a:r>
            <a:r>
              <a:rPr lang="en-US" dirty="0" err="1">
                <a:latin typeface="Times New Roman" pitchFamily="18" charset="0"/>
                <a:cs typeface="Times New Roman" pitchFamily="18" charset="0"/>
              </a:rPr>
              <a:t>x,y</a:t>
            </a:r>
            <a:r>
              <a:rPr lang="en-US" dirty="0">
                <a:latin typeface="Times New Roman" pitchFamily="18" charset="0"/>
                <a:cs typeface="Times New Roman" pitchFamily="18" charset="0"/>
              </a:rPr>
              <a:t>)=(2,1). Where will the point be if you move it 3 units to the right and 1 unit up?</a:t>
            </a:r>
          </a:p>
          <a:p>
            <a:pPr marL="0" indent="0" algn="just">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Ans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x',y</a:t>
            </a:r>
            <a:r>
              <a:rPr lang="en-US" dirty="0">
                <a:latin typeface="Times New Roman" pitchFamily="18" charset="0"/>
                <a:cs typeface="Times New Roman" pitchFamily="18" charset="0"/>
              </a:rPr>
              <a:t>') = (5,2).</a:t>
            </a:r>
          </a:p>
          <a:p>
            <a:pPr algn="just"/>
            <a:r>
              <a:rPr lang="en-US" dirty="0">
                <a:latin typeface="Times New Roman" pitchFamily="18" charset="0"/>
                <a:cs typeface="Times New Roman" pitchFamily="18" charset="0"/>
              </a:rPr>
              <a:t>How was this obtained? - (</a:t>
            </a:r>
            <a:r>
              <a:rPr lang="en-US" dirty="0" err="1">
                <a:latin typeface="Times New Roman" pitchFamily="18" charset="0"/>
                <a:cs typeface="Times New Roman" pitchFamily="18" charset="0"/>
              </a:rPr>
              <a:t>x',y</a:t>
            </a:r>
            <a:r>
              <a:rPr lang="en-US" dirty="0">
                <a:latin typeface="Times New Roman" pitchFamily="18" charset="0"/>
                <a:cs typeface="Times New Roman" pitchFamily="18" charset="0"/>
              </a:rPr>
              <a:t>') = (x+3,y+1)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Translation</a:t>
            </a: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A translation can also be represented by a pair of numbers, t=(</a:t>
            </a:r>
            <a:r>
              <a:rPr lang="en-US" dirty="0" err="1">
                <a:latin typeface="Times New Roman" pitchFamily="18" charset="0"/>
                <a:cs typeface="Times New Roman" pitchFamily="18" charset="0"/>
              </a:rPr>
              <a:t>tx,ty</a:t>
            </a:r>
            <a:r>
              <a:rPr lang="en-US" dirty="0">
                <a:latin typeface="Times New Roman" pitchFamily="18" charset="0"/>
                <a:cs typeface="Times New Roman" pitchFamily="18" charset="0"/>
              </a:rPr>
              <a:t>) where </a:t>
            </a:r>
            <a:r>
              <a:rPr lang="en-US" dirty="0" err="1">
                <a:latin typeface="Times New Roman" pitchFamily="18" charset="0"/>
                <a:cs typeface="Times New Roman" pitchFamily="18" charset="0"/>
              </a:rPr>
              <a:t>tx</a:t>
            </a:r>
            <a:r>
              <a:rPr lang="en-US" dirty="0">
                <a:latin typeface="Times New Roman" pitchFamily="18" charset="0"/>
                <a:cs typeface="Times New Roman" pitchFamily="18" charset="0"/>
              </a:rPr>
              <a:t> is the change in the x-coordinate and </a:t>
            </a:r>
            <a:r>
              <a:rPr lang="en-US" dirty="0" err="1">
                <a:latin typeface="Times New Roman" pitchFamily="18" charset="0"/>
                <a:cs typeface="Times New Roman" pitchFamily="18" charset="0"/>
              </a:rPr>
              <a:t>ty</a:t>
            </a:r>
            <a:r>
              <a:rPr lang="en-US" dirty="0">
                <a:latin typeface="Times New Roman" pitchFamily="18" charset="0"/>
                <a:cs typeface="Times New Roman" pitchFamily="18" charset="0"/>
              </a:rPr>
              <a:t> is the change in y coordinate. To translate the point p by t, we simply add to obtain the new (translated) point.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 y="228600"/>
            <a:ext cx="8229600" cy="1020762"/>
          </a:xfrm>
        </p:spPr>
        <p:txBody>
          <a:bodyPr/>
          <a:lstStyle/>
          <a:p>
            <a:r>
              <a:rPr lang="en-US" dirty="0">
                <a:latin typeface="Times New Roman" pitchFamily="18" charset="0"/>
                <a:cs typeface="Times New Roman" pitchFamily="18" charset="0"/>
              </a:rPr>
              <a:t>Translation</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1524000"/>
            <a:ext cx="8305800" cy="4648200"/>
          </a:xfrm>
          <a:prstGeom prst="rect">
            <a:avLst/>
          </a:prstGeom>
          <a:noFill/>
          <a:ln w="9525">
            <a:solidFill>
              <a:schemeClr val="tx1"/>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457200" y="274638"/>
            <a:ext cx="8458200" cy="6126162"/>
          </a:xfrm>
          <a:prstGeom prst="rect">
            <a:avLst/>
          </a:prstGeom>
          <a:ln>
            <a:solidFill>
              <a:schemeClr val="tx1"/>
            </a:solidFill>
          </a:ln>
        </p:spPr>
      </p:pic>
    </p:spTree>
    <p:extLst>
      <p:ext uri="{BB962C8B-B14F-4D97-AF65-F5344CB8AC3E}">
        <p14:creationId xmlns:p14="http://schemas.microsoft.com/office/powerpoint/2010/main" val="2573964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TotalTime>
  <Words>629</Words>
  <Application>Microsoft Macintosh PowerPoint</Application>
  <PresentationFormat>On-screen Show (4:3)</PresentationFormat>
  <Paragraphs>82</Paragraphs>
  <Slides>39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Theme</vt:lpstr>
      <vt:lpstr>Transformation Techniques </vt:lpstr>
      <vt:lpstr>2-Dimensional Transformations </vt:lpstr>
      <vt:lpstr>Translation</vt:lpstr>
      <vt:lpstr>Translation </vt:lpstr>
      <vt:lpstr>Translation</vt:lpstr>
      <vt:lpstr>Example: Translation</vt:lpstr>
      <vt:lpstr>Translation</vt:lpstr>
      <vt:lpstr>Translation</vt:lpstr>
      <vt:lpstr>PowerPoint Presentation</vt:lpstr>
      <vt:lpstr>Translation</vt:lpstr>
      <vt:lpstr>Example: Translation</vt:lpstr>
      <vt:lpstr>Example: Translation</vt:lpstr>
      <vt:lpstr>Rotation</vt:lpstr>
      <vt:lpstr>Rotation</vt:lpstr>
      <vt:lpstr>Rotation</vt:lpstr>
      <vt:lpstr>Rotation</vt:lpstr>
      <vt:lpstr>Rotation</vt:lpstr>
      <vt:lpstr>Rotation</vt:lpstr>
      <vt:lpstr>Rotation</vt:lpstr>
      <vt:lpstr>Rotation</vt:lpstr>
      <vt:lpstr>Example: Rotation</vt:lpstr>
      <vt:lpstr>Scaling</vt:lpstr>
      <vt:lpstr>Scaling</vt:lpstr>
      <vt:lpstr>Scaling</vt:lpstr>
      <vt:lpstr>PowerPoint Presentation</vt:lpstr>
      <vt:lpstr>Example: Scaling</vt:lpstr>
      <vt:lpstr>Reflection</vt:lpstr>
      <vt:lpstr>Reflection</vt:lpstr>
      <vt:lpstr>Reflection about x-axis: </vt:lpstr>
      <vt:lpstr>Reflection about y-axis: </vt:lpstr>
      <vt:lpstr>Reflection relative to an axis perpendicular to the xy plane and passing through the coordinate origin: </vt:lpstr>
      <vt:lpstr>Reflection of an object with respect to the line y=x </vt:lpstr>
      <vt:lpstr>Example: Reflection</vt:lpstr>
      <vt:lpstr>Example: Reflection</vt:lpstr>
      <vt:lpstr>Shearing</vt:lpstr>
      <vt:lpstr>Shearing</vt:lpstr>
      <vt:lpstr>Example – Y_Shearing</vt:lpstr>
      <vt:lpstr>Example – X_Shearing</vt:lpstr>
      <vt:lpstr>Shearing</vt:lpstr>
    </vt:vector>
  </TitlesOfParts>
  <Company>Callidus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Kiran</dc:creator>
  <cp:lastModifiedBy>Microsoft Office User</cp:lastModifiedBy>
  <cp:revision>130</cp:revision>
  <dcterms:created xsi:type="dcterms:W3CDTF">2020-07-28T06:21:21Z</dcterms:created>
  <dcterms:modified xsi:type="dcterms:W3CDTF">2022-11-23T05:08:09Z</dcterms:modified>
</cp:coreProperties>
</file>