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96" r:id="rId2"/>
    <p:sldId id="469" r:id="rId3"/>
    <p:sldId id="470" r:id="rId4"/>
    <p:sldId id="471" r:id="rId5"/>
    <p:sldId id="261" r:id="rId6"/>
    <p:sldId id="262" r:id="rId7"/>
    <p:sldId id="429" r:id="rId8"/>
    <p:sldId id="430" r:id="rId9"/>
    <p:sldId id="431" r:id="rId10"/>
    <p:sldId id="432" r:id="rId11"/>
    <p:sldId id="436" r:id="rId12"/>
    <p:sldId id="434" r:id="rId13"/>
    <p:sldId id="433" r:id="rId14"/>
    <p:sldId id="439" r:id="rId15"/>
    <p:sldId id="435" r:id="rId16"/>
    <p:sldId id="437" r:id="rId17"/>
    <p:sldId id="438" r:id="rId18"/>
    <p:sldId id="446" r:id="rId19"/>
    <p:sldId id="447" r:id="rId20"/>
    <p:sldId id="448" r:id="rId21"/>
    <p:sldId id="440" r:id="rId22"/>
    <p:sldId id="441" r:id="rId23"/>
    <p:sldId id="445" r:id="rId24"/>
    <p:sldId id="472" r:id="rId25"/>
    <p:sldId id="474" r:id="rId26"/>
    <p:sldId id="475" r:id="rId27"/>
    <p:sldId id="487" r:id="rId28"/>
    <p:sldId id="451" r:id="rId29"/>
    <p:sldId id="452" r:id="rId30"/>
    <p:sldId id="454" r:id="rId31"/>
    <p:sldId id="453" r:id="rId32"/>
    <p:sldId id="464" r:id="rId33"/>
    <p:sldId id="465" r:id="rId34"/>
    <p:sldId id="466" r:id="rId35"/>
    <p:sldId id="455" r:id="rId36"/>
    <p:sldId id="456" r:id="rId37"/>
    <p:sldId id="459" r:id="rId38"/>
    <p:sldId id="458" r:id="rId39"/>
    <p:sldId id="460" r:id="rId40"/>
    <p:sldId id="461" r:id="rId41"/>
    <p:sldId id="462" r:id="rId42"/>
    <p:sldId id="463" r:id="rId43"/>
    <p:sldId id="476" r:id="rId44"/>
    <p:sldId id="488" r:id="rId45"/>
    <p:sldId id="47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00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60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5814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67CDB-BA4F-4102-B3BD-A48CC8A841A8}" type="datetimeFigureOut">
              <a:rPr lang="en-IN" smtClean="0"/>
              <a:pPr/>
              <a:t>23/11/22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B5CCB-7CB9-4FAA-8819-7C2298F16E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031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EEF13-2381-4A6B-81E7-EC1F9B5DE39B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5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96D70-044E-46A3-808C-F10A69D103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6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0A8-BB4C-4262-8CBA-25528FD95A48}" type="datetimeFigureOut">
              <a:rPr lang="en-IN" smtClean="0"/>
              <a:pPr/>
              <a:t>23/11/22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86EC-64F7-42B8-BBCC-DF99D2A637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71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0A8-BB4C-4262-8CBA-25528FD95A48}" type="datetimeFigureOut">
              <a:rPr lang="en-IN" smtClean="0"/>
              <a:pPr/>
              <a:t>23/11/22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86EC-64F7-42B8-BBCC-DF99D2A637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81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0A8-BB4C-4262-8CBA-25528FD95A48}" type="datetimeFigureOut">
              <a:rPr lang="en-IN" smtClean="0"/>
              <a:pPr/>
              <a:t>23/11/22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86EC-64F7-42B8-BBCC-DF99D2A637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69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0A8-BB4C-4262-8CBA-25528FD95A48}" type="datetimeFigureOut">
              <a:rPr lang="en-IN" smtClean="0"/>
              <a:pPr/>
              <a:t>23/11/22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86EC-64F7-42B8-BBCC-DF99D2A637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5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0A8-BB4C-4262-8CBA-25528FD95A48}" type="datetimeFigureOut">
              <a:rPr lang="en-IN" smtClean="0"/>
              <a:pPr/>
              <a:t>23/11/22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86EC-64F7-42B8-BBCC-DF99D2A637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16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0A8-BB4C-4262-8CBA-25528FD95A48}" type="datetimeFigureOut">
              <a:rPr lang="en-IN" smtClean="0"/>
              <a:pPr/>
              <a:t>23/11/22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86EC-64F7-42B8-BBCC-DF99D2A637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64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0A8-BB4C-4262-8CBA-25528FD95A48}" type="datetimeFigureOut">
              <a:rPr lang="en-IN" smtClean="0"/>
              <a:pPr/>
              <a:t>23/11/22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86EC-64F7-42B8-BBCC-DF99D2A637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03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0A8-BB4C-4262-8CBA-25528FD95A48}" type="datetimeFigureOut">
              <a:rPr lang="en-IN" smtClean="0"/>
              <a:pPr/>
              <a:t>23/11/22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86EC-64F7-42B8-BBCC-DF99D2A637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86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0A8-BB4C-4262-8CBA-25528FD95A48}" type="datetimeFigureOut">
              <a:rPr lang="en-IN" smtClean="0"/>
              <a:pPr/>
              <a:t>23/11/22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86EC-64F7-42B8-BBCC-DF99D2A637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57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0A8-BB4C-4262-8CBA-25528FD95A48}" type="datetimeFigureOut">
              <a:rPr lang="en-IN" smtClean="0"/>
              <a:pPr/>
              <a:t>23/11/22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86EC-64F7-42B8-BBCC-DF99D2A637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12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0A8-BB4C-4262-8CBA-25528FD95A48}" type="datetimeFigureOut">
              <a:rPr lang="en-IN" smtClean="0"/>
              <a:pPr/>
              <a:t>23/11/22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86EC-64F7-42B8-BBCC-DF99D2A637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01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CA0A8-BB4C-4262-8CBA-25528FD95A48}" type="datetimeFigureOut">
              <a:rPr lang="en-IN" smtClean="0"/>
              <a:pPr/>
              <a:t>23/11/22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86EC-64F7-42B8-BBCC-DF99D2A637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" y="228600"/>
            <a:ext cx="11841480" cy="484908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COMPUTER GRAPHICS &amp; MULTIMEDIA SYSTEMS</a:t>
            </a:r>
            <a:br>
              <a:rPr lang="en-US" b="1" dirty="0"/>
            </a:br>
            <a:r>
              <a:rPr lang="en-IN" b="1" dirty="0"/>
              <a:t>SCS1302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266" y="5298141"/>
            <a:ext cx="9144000" cy="837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400" dirty="0"/>
              <a:t>UNIT III – PART II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989" y="585023"/>
            <a:ext cx="7906555" cy="1429555"/>
          </a:xfrm>
          <a:prstGeom prst="rect">
            <a:avLst/>
          </a:prstGeom>
        </p:spPr>
      </p:pic>
      <p:pic>
        <p:nvPicPr>
          <p:cNvPr id="7" name="Google Shape;83;p2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52" y="585024"/>
            <a:ext cx="1475705" cy="142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8321" y="585023"/>
            <a:ext cx="1468192" cy="1429555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73E8-E5FA-4461-9871-9E0B22A4F859}" type="datetime1">
              <a:rPr lang="en-IN" smtClean="0"/>
              <a:pPr/>
              <a:t>23/11/22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3B1C-1067-4909-822D-630901A8F28E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7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553" y="163419"/>
            <a:ext cx="11223812" cy="8316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Rotation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53" y="1328083"/>
            <a:ext cx="11223812" cy="4857563"/>
          </a:xfrm>
          <a:ln>
            <a:solidFill>
              <a:schemeClr val="tx1"/>
            </a:solidFill>
          </a:ln>
        </p:spPr>
        <p:txBody>
          <a:bodyPr/>
          <a:lstStyle/>
          <a:p>
            <a:pPr fontAlgn="base"/>
            <a:r>
              <a:rPr lang="en-IN" dirty="0"/>
              <a:t>Given a homogeneous point (1, 2, 3). Apply rotation 90 degree towards X, Y and Z axis and find out the new coordinate points.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b="1" u="sng" dirty="0"/>
              <a:t>Solution-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Given-</a:t>
            </a:r>
          </a:p>
          <a:p>
            <a:pPr marL="0" indent="0" fontAlgn="base">
              <a:buNone/>
            </a:pPr>
            <a:r>
              <a:rPr lang="en-IN" dirty="0"/>
              <a:t>Old coordinates = (X, Y, Z) = (1, 2, 3)</a:t>
            </a:r>
          </a:p>
          <a:p>
            <a:pPr marL="0" indent="0" fontAlgn="base">
              <a:buNone/>
            </a:pPr>
            <a:r>
              <a:rPr lang="en-IN" dirty="0"/>
              <a:t>Rotation angle = θ = 90º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67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83" y="238871"/>
            <a:ext cx="10874188" cy="6202269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IN" b="1" u="sng" dirty="0"/>
              <a:t>For X-Axis Rotation-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538163" indent="0" fontAlgn="base">
              <a:buNone/>
            </a:pPr>
            <a:r>
              <a:rPr lang="en-IN" dirty="0"/>
              <a:t>This rotation is achieved by using the following rotation equations-</a:t>
            </a:r>
          </a:p>
          <a:p>
            <a:pPr marL="538163" indent="0" fontAlgn="base">
              <a:buNone/>
            </a:pPr>
            <a:r>
              <a:rPr lang="en-IN" dirty="0"/>
              <a:t>X’ = X</a:t>
            </a:r>
          </a:p>
          <a:p>
            <a:pPr marL="538163" indent="0" fontAlgn="base">
              <a:buNone/>
            </a:pPr>
            <a:r>
              <a:rPr lang="en-IN" dirty="0"/>
              <a:t>Y’ = Y  </a:t>
            </a:r>
            <a:r>
              <a:rPr lang="en-IN" dirty="0" err="1"/>
              <a:t>cosθ</a:t>
            </a:r>
            <a:r>
              <a:rPr lang="en-IN" dirty="0"/>
              <a:t> – Z </a:t>
            </a:r>
            <a:r>
              <a:rPr lang="en-IN" dirty="0" err="1"/>
              <a:t>sinθ</a:t>
            </a:r>
            <a:endParaRPr lang="en-IN" dirty="0"/>
          </a:p>
          <a:p>
            <a:pPr marL="538163" indent="0" fontAlgn="base">
              <a:buNone/>
            </a:pPr>
            <a:r>
              <a:rPr lang="en-IN" dirty="0"/>
              <a:t>Z’ = Y  </a:t>
            </a:r>
            <a:r>
              <a:rPr lang="en-IN" dirty="0" err="1"/>
              <a:t>sinθ</a:t>
            </a:r>
            <a:r>
              <a:rPr lang="en-IN" dirty="0"/>
              <a:t> + Z </a:t>
            </a:r>
            <a:r>
              <a:rPr lang="en-IN" dirty="0" err="1"/>
              <a:t>cosθ</a:t>
            </a:r>
            <a:endParaRPr lang="en-IN" dirty="0"/>
          </a:p>
          <a:p>
            <a:pPr marL="0" indent="0" fontAlgn="base">
              <a:buNone/>
            </a:pPr>
            <a:r>
              <a:rPr lang="en-IN" b="1" u="sng" dirty="0"/>
              <a:t>For Y-Axis Rotation-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538163" indent="0" fontAlgn="base">
              <a:buNone/>
            </a:pPr>
            <a:r>
              <a:rPr lang="en-IN" sz="2900" dirty="0"/>
              <a:t>This rotation is achieved by using the following rotation equations-</a:t>
            </a:r>
          </a:p>
          <a:p>
            <a:pPr marL="538163" indent="0" fontAlgn="base">
              <a:buNone/>
            </a:pPr>
            <a:r>
              <a:rPr lang="en-IN" sz="2900" dirty="0"/>
              <a:t>X’ = Z </a:t>
            </a:r>
            <a:r>
              <a:rPr lang="en-IN" sz="2900" dirty="0" err="1"/>
              <a:t>sinθ</a:t>
            </a:r>
            <a:r>
              <a:rPr lang="en-IN" sz="2900" dirty="0"/>
              <a:t> + X </a:t>
            </a:r>
            <a:r>
              <a:rPr lang="en-IN" sz="2900" dirty="0" err="1"/>
              <a:t>cosθ</a:t>
            </a:r>
            <a:endParaRPr lang="en-IN" sz="2900" dirty="0"/>
          </a:p>
          <a:p>
            <a:pPr marL="538163" indent="0" fontAlgn="base">
              <a:buNone/>
            </a:pPr>
            <a:r>
              <a:rPr lang="en-IN" sz="2900" dirty="0"/>
              <a:t>Y’ = Y</a:t>
            </a:r>
          </a:p>
          <a:p>
            <a:pPr marL="538163" indent="0" fontAlgn="base">
              <a:buNone/>
            </a:pPr>
            <a:r>
              <a:rPr lang="en-IN" sz="2900" dirty="0"/>
              <a:t>Z’ = Y </a:t>
            </a:r>
            <a:r>
              <a:rPr lang="en-IN" sz="2900" dirty="0" err="1"/>
              <a:t>cosθ</a:t>
            </a:r>
            <a:r>
              <a:rPr lang="en-IN" sz="2900" dirty="0"/>
              <a:t> – X </a:t>
            </a:r>
            <a:r>
              <a:rPr lang="en-IN" sz="2900" dirty="0" err="1"/>
              <a:t>sinθ</a:t>
            </a:r>
            <a:endParaRPr lang="en-IN" sz="2900" dirty="0"/>
          </a:p>
          <a:p>
            <a:pPr marL="0" indent="0" fontAlgn="base">
              <a:buNone/>
            </a:pPr>
            <a:r>
              <a:rPr lang="en-IN" b="1" u="sng" dirty="0"/>
              <a:t>For Z-Axis Rotation-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538163" indent="0" fontAlgn="base">
              <a:buNone/>
            </a:pPr>
            <a:r>
              <a:rPr lang="en-IN" sz="2900" dirty="0"/>
              <a:t>This rotation is achieved by using the following rotation equations-</a:t>
            </a:r>
          </a:p>
          <a:p>
            <a:pPr marL="538163" indent="0" fontAlgn="base">
              <a:buNone/>
            </a:pPr>
            <a:r>
              <a:rPr lang="en-IN" sz="2900" dirty="0"/>
              <a:t>X’ = X </a:t>
            </a:r>
            <a:r>
              <a:rPr lang="en-IN" sz="2900" dirty="0" err="1"/>
              <a:t>cosθ</a:t>
            </a:r>
            <a:r>
              <a:rPr lang="en-IN" sz="2900" dirty="0"/>
              <a:t> – Y </a:t>
            </a:r>
            <a:r>
              <a:rPr lang="en-IN" sz="2900" dirty="0" err="1"/>
              <a:t>sinθ</a:t>
            </a:r>
            <a:endParaRPr lang="en-IN" sz="2900" dirty="0"/>
          </a:p>
          <a:p>
            <a:pPr marL="538163" indent="0" fontAlgn="base">
              <a:buNone/>
            </a:pPr>
            <a:r>
              <a:rPr lang="en-IN" sz="2900" dirty="0"/>
              <a:t>Y’ = X </a:t>
            </a:r>
            <a:r>
              <a:rPr lang="en-IN" sz="2900" dirty="0" err="1"/>
              <a:t>sinθ</a:t>
            </a:r>
            <a:r>
              <a:rPr lang="en-IN" sz="2900" dirty="0"/>
              <a:t> + Y </a:t>
            </a:r>
            <a:r>
              <a:rPr lang="en-IN" sz="2900" dirty="0" err="1"/>
              <a:t>cosθ</a:t>
            </a:r>
            <a:endParaRPr lang="en-IN" sz="2900" dirty="0"/>
          </a:p>
          <a:p>
            <a:pPr marL="538163" indent="0" fontAlgn="base">
              <a:buNone/>
            </a:pPr>
            <a:r>
              <a:rPr lang="en-IN" sz="2900" dirty="0"/>
              <a:t>Z’ = Z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045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5505" y="190314"/>
            <a:ext cx="11802035" cy="68374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/>
              <a:t>Rotation - Example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25504" y="1045694"/>
            <a:ext cx="5697071" cy="5435787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IN" b="1" u="sng" dirty="0"/>
              <a:t>For X-Axis Rotation-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Let the new coordinates after rotation = (X’, Y’, Z’).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Applying the rotation equations, we have-</a:t>
            </a:r>
          </a:p>
          <a:p>
            <a:pPr marL="0" indent="0" fontAlgn="base">
              <a:buNone/>
            </a:pPr>
            <a:r>
              <a:rPr lang="en-IN" dirty="0"/>
              <a:t>X’ = X = 1</a:t>
            </a:r>
          </a:p>
          <a:p>
            <a:pPr marL="0" indent="0" fontAlgn="base">
              <a:buNone/>
            </a:pPr>
            <a:r>
              <a:rPr lang="en-IN" dirty="0"/>
              <a:t>Y’ = Y </a:t>
            </a:r>
            <a:r>
              <a:rPr lang="en-IN" dirty="0" err="1"/>
              <a:t>cosθ</a:t>
            </a:r>
            <a:r>
              <a:rPr lang="en-IN" dirty="0"/>
              <a:t> – Z </a:t>
            </a:r>
            <a:r>
              <a:rPr lang="en-IN" dirty="0" err="1"/>
              <a:t>sinθ</a:t>
            </a:r>
            <a:r>
              <a:rPr lang="en-IN" dirty="0"/>
              <a:t> </a:t>
            </a:r>
          </a:p>
          <a:p>
            <a:pPr marL="0" indent="0" fontAlgn="base">
              <a:buNone/>
            </a:pPr>
            <a:r>
              <a:rPr lang="en-IN" dirty="0"/>
              <a:t>    = 2 cos90° – 3 sin90° </a:t>
            </a:r>
          </a:p>
          <a:p>
            <a:pPr marL="0" indent="0" fontAlgn="base">
              <a:buNone/>
            </a:pPr>
            <a:r>
              <a:rPr lang="en-IN" dirty="0"/>
              <a:t>    = 2 x 0 – 3 x 1 = -3</a:t>
            </a:r>
          </a:p>
          <a:p>
            <a:pPr marL="0" indent="0" fontAlgn="base">
              <a:buNone/>
            </a:pPr>
            <a:r>
              <a:rPr lang="en-IN" dirty="0"/>
              <a:t>Z’ = Y</a:t>
            </a:r>
            <a:r>
              <a:rPr lang="en-IN" baseline="-25000" dirty="0"/>
              <a:t> </a:t>
            </a:r>
            <a:r>
              <a:rPr lang="en-IN" dirty="0" err="1"/>
              <a:t>sinθ</a:t>
            </a:r>
            <a:r>
              <a:rPr lang="en-IN" dirty="0"/>
              <a:t> + Z</a:t>
            </a:r>
            <a:r>
              <a:rPr lang="en-IN" baseline="-25000" dirty="0"/>
              <a:t> </a:t>
            </a:r>
            <a:r>
              <a:rPr lang="en-IN" dirty="0" err="1"/>
              <a:t>cosθ</a:t>
            </a:r>
            <a:r>
              <a:rPr lang="en-IN" dirty="0"/>
              <a:t> </a:t>
            </a:r>
          </a:p>
          <a:p>
            <a:pPr marL="0" indent="0" fontAlgn="base">
              <a:buNone/>
            </a:pPr>
            <a:r>
              <a:rPr lang="en-IN" dirty="0"/>
              <a:t>    = 2 sin90° + 3 cos90° </a:t>
            </a:r>
          </a:p>
          <a:p>
            <a:pPr marL="0" indent="0" fontAlgn="base">
              <a:buNone/>
            </a:pPr>
            <a:r>
              <a:rPr lang="en-IN" dirty="0"/>
              <a:t>    = 2 x 1 + 3 x 0 = 2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Thus, New coordinates after rotation = (1, -3, 2).</a:t>
            </a:r>
          </a:p>
          <a:p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172200" y="1045694"/>
            <a:ext cx="5755340" cy="5435787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IN" b="1" u="sng" dirty="0"/>
              <a:t>For Y-Axis Rotation-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Let the new coordinates after rotation = (X’, Y’, Z’).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Applying the rotation equations, we have-</a:t>
            </a:r>
          </a:p>
          <a:p>
            <a:pPr marL="0" indent="0" fontAlgn="base">
              <a:buNone/>
            </a:pPr>
            <a:r>
              <a:rPr lang="en-IN" dirty="0"/>
              <a:t>X’ = Z</a:t>
            </a:r>
            <a:r>
              <a:rPr lang="en-IN" baseline="-25000" dirty="0"/>
              <a:t> </a:t>
            </a:r>
            <a:r>
              <a:rPr lang="en-IN" dirty="0"/>
              <a:t>sin</a:t>
            </a:r>
            <a:r>
              <a:rPr lang="el-GR" dirty="0"/>
              <a:t>θ + </a:t>
            </a:r>
            <a:r>
              <a:rPr lang="en-IN" dirty="0"/>
              <a:t>X</a:t>
            </a:r>
            <a:r>
              <a:rPr lang="en-IN" baseline="-25000" dirty="0"/>
              <a:t> </a:t>
            </a:r>
            <a:r>
              <a:rPr lang="en-IN" dirty="0"/>
              <a:t>cos</a:t>
            </a:r>
            <a:r>
              <a:rPr lang="el-GR" dirty="0"/>
              <a:t>θ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    </a:t>
            </a:r>
            <a:r>
              <a:rPr lang="el-GR" dirty="0"/>
              <a:t>= 3 </a:t>
            </a:r>
            <a:r>
              <a:rPr lang="en-IN" dirty="0"/>
              <a:t>sin90° + 1  cos90° </a:t>
            </a:r>
          </a:p>
          <a:p>
            <a:pPr marL="0" indent="0" fontAlgn="base">
              <a:buNone/>
            </a:pPr>
            <a:r>
              <a:rPr lang="en-IN" dirty="0"/>
              <a:t>    = 3 x 1 + 1 x 0 = 3</a:t>
            </a:r>
          </a:p>
          <a:p>
            <a:pPr marL="0" indent="0" fontAlgn="base">
              <a:buNone/>
            </a:pPr>
            <a:r>
              <a:rPr lang="en-IN" dirty="0"/>
              <a:t>Y’ = Y = 2</a:t>
            </a:r>
          </a:p>
          <a:p>
            <a:pPr marL="0" indent="0" fontAlgn="base">
              <a:buNone/>
            </a:pPr>
            <a:r>
              <a:rPr lang="en-IN" dirty="0"/>
              <a:t>Z’ = Y cos</a:t>
            </a:r>
            <a:r>
              <a:rPr lang="el-GR" dirty="0"/>
              <a:t>θ – </a:t>
            </a:r>
            <a:r>
              <a:rPr lang="en-IN" dirty="0"/>
              <a:t>X</a:t>
            </a:r>
            <a:r>
              <a:rPr lang="en-IN" baseline="-25000" dirty="0"/>
              <a:t> </a:t>
            </a:r>
            <a:r>
              <a:rPr lang="en-IN" dirty="0"/>
              <a:t>sin</a:t>
            </a:r>
            <a:r>
              <a:rPr lang="el-GR" dirty="0"/>
              <a:t>θ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    </a:t>
            </a:r>
            <a:r>
              <a:rPr lang="el-GR" dirty="0"/>
              <a:t>= 2 </a:t>
            </a:r>
            <a:r>
              <a:rPr lang="en-IN" dirty="0"/>
              <a:t>x cos90° – 1 x sin90° </a:t>
            </a:r>
          </a:p>
          <a:p>
            <a:pPr marL="0" indent="0" fontAlgn="base">
              <a:buNone/>
            </a:pPr>
            <a:r>
              <a:rPr lang="en-IN" dirty="0"/>
              <a:t>    = 2 x 0 – 1 x 1 = -1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Thus, New coordinates after rotation = (3, 2, -1).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95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58" y="257548"/>
            <a:ext cx="11317941" cy="88545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Rotation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57" y="1529790"/>
            <a:ext cx="11317941" cy="4790328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IN" b="1" u="sng" dirty="0"/>
              <a:t>For Z-Axis Rotation-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Let the new coordinates after rotation = (X’, Y’, Z’).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Applying the rotation equations, we have-</a:t>
            </a:r>
          </a:p>
          <a:p>
            <a:pPr marL="0" indent="0" fontAlgn="base">
              <a:buNone/>
            </a:pPr>
            <a:r>
              <a:rPr lang="en-IN" dirty="0"/>
              <a:t>X’ = X cos</a:t>
            </a:r>
            <a:r>
              <a:rPr lang="el-GR" dirty="0"/>
              <a:t>θ – </a:t>
            </a:r>
            <a:r>
              <a:rPr lang="en-IN" dirty="0"/>
              <a:t>Y sin</a:t>
            </a:r>
            <a:r>
              <a:rPr lang="el-GR" dirty="0"/>
              <a:t>θ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    </a:t>
            </a:r>
            <a:r>
              <a:rPr lang="el-GR" dirty="0"/>
              <a:t>= 1 </a:t>
            </a:r>
            <a:r>
              <a:rPr lang="en-IN" dirty="0"/>
              <a:t>x cos90° – 2 x sin90° </a:t>
            </a:r>
          </a:p>
          <a:p>
            <a:pPr marL="0" indent="0" fontAlgn="base">
              <a:buNone/>
            </a:pPr>
            <a:r>
              <a:rPr lang="en-IN" dirty="0"/>
              <a:t>    = 1 x 0 – 2 x 1 = -2</a:t>
            </a:r>
          </a:p>
          <a:p>
            <a:pPr marL="0" indent="0" fontAlgn="base">
              <a:buNone/>
            </a:pPr>
            <a:r>
              <a:rPr lang="en-IN" dirty="0"/>
              <a:t>Y’= X</a:t>
            </a:r>
            <a:r>
              <a:rPr lang="en-IN" baseline="-25000" dirty="0"/>
              <a:t> </a:t>
            </a:r>
            <a:r>
              <a:rPr lang="en-IN" dirty="0"/>
              <a:t>sin</a:t>
            </a:r>
            <a:r>
              <a:rPr lang="el-GR" dirty="0"/>
              <a:t>θ + </a:t>
            </a:r>
            <a:r>
              <a:rPr lang="en-IN" dirty="0"/>
              <a:t>Y</a:t>
            </a:r>
            <a:r>
              <a:rPr lang="en-IN" baseline="-25000" dirty="0"/>
              <a:t> </a:t>
            </a:r>
            <a:r>
              <a:rPr lang="en-IN" dirty="0"/>
              <a:t>cos</a:t>
            </a:r>
            <a:r>
              <a:rPr lang="el-GR" dirty="0"/>
              <a:t>θ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   </a:t>
            </a:r>
            <a:r>
              <a:rPr lang="el-GR" dirty="0"/>
              <a:t>= 1 </a:t>
            </a:r>
            <a:r>
              <a:rPr lang="en-IN" dirty="0"/>
              <a:t>x sin90° + 2 x cos90° </a:t>
            </a:r>
          </a:p>
          <a:p>
            <a:pPr marL="0" indent="0" fontAlgn="base">
              <a:buNone/>
            </a:pPr>
            <a:r>
              <a:rPr lang="en-IN" dirty="0"/>
              <a:t>   = 1 x 1 + 2 x 0 = 1</a:t>
            </a:r>
          </a:p>
          <a:p>
            <a:pPr marL="0" indent="0" fontAlgn="base">
              <a:buNone/>
            </a:pPr>
            <a:r>
              <a:rPr lang="en-IN" dirty="0"/>
              <a:t>Z’= Z= 3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Thus, New coordinates after rotation = (-2, 1, 3).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66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318" y="136525"/>
            <a:ext cx="11465858" cy="97958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Scaling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317" y="1371600"/>
            <a:ext cx="11465859" cy="5136776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IN" dirty="0"/>
              <a:t>Consider a point object O has to be scaled in a 3D plane.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Let-</a:t>
            </a:r>
          </a:p>
          <a:p>
            <a:pPr marL="0" indent="0" fontAlgn="base">
              <a:buNone/>
            </a:pPr>
            <a:r>
              <a:rPr lang="en-IN" dirty="0"/>
              <a:t>Initial coordinates of the object O = (X, Y,Z)</a:t>
            </a:r>
          </a:p>
          <a:p>
            <a:pPr marL="0" indent="0" fontAlgn="base">
              <a:buNone/>
            </a:pPr>
            <a:r>
              <a:rPr lang="en-IN" dirty="0"/>
              <a:t>Scaling factor for X-axis = </a:t>
            </a:r>
            <a:r>
              <a:rPr lang="en-IN" dirty="0" err="1"/>
              <a:t>S</a:t>
            </a:r>
            <a:r>
              <a:rPr lang="en-IN" baseline="-25000" dirty="0" err="1"/>
              <a:t>x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Scaling factor for Y-axis = </a:t>
            </a:r>
            <a:r>
              <a:rPr lang="en-IN" dirty="0" err="1"/>
              <a:t>S</a:t>
            </a:r>
            <a:r>
              <a:rPr lang="en-IN" baseline="-25000" dirty="0" err="1"/>
              <a:t>y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Scaling factor for Z-axis = </a:t>
            </a:r>
            <a:r>
              <a:rPr lang="en-IN" dirty="0" err="1"/>
              <a:t>S</a:t>
            </a:r>
            <a:r>
              <a:rPr lang="en-IN" baseline="-25000" dirty="0" err="1"/>
              <a:t>z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New coordinates of the object O after scaling = (X’, Y’, Z’)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This scaling is achieved by using the following scaling equations-</a:t>
            </a:r>
          </a:p>
          <a:p>
            <a:pPr marL="0" indent="0" fontAlgn="base">
              <a:buNone/>
            </a:pPr>
            <a:r>
              <a:rPr lang="en-IN" dirty="0"/>
              <a:t>X’ = X x </a:t>
            </a:r>
            <a:r>
              <a:rPr lang="en-IN" dirty="0" err="1"/>
              <a:t>S</a:t>
            </a:r>
            <a:r>
              <a:rPr lang="en-IN" baseline="-25000" dirty="0" err="1"/>
              <a:t>x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Y’ = Y x </a:t>
            </a:r>
            <a:r>
              <a:rPr lang="en-IN" dirty="0" err="1"/>
              <a:t>S</a:t>
            </a:r>
            <a:r>
              <a:rPr lang="en-IN" baseline="-25000" dirty="0" err="1"/>
              <a:t>y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Z’ = Z x </a:t>
            </a:r>
            <a:r>
              <a:rPr lang="en-IN" dirty="0" err="1"/>
              <a:t>S</a:t>
            </a:r>
            <a:r>
              <a:rPr lang="en-IN" baseline="-25000" dirty="0" err="1"/>
              <a:t>z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35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318" y="136525"/>
            <a:ext cx="11116234" cy="97958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Scaling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317" y="1623453"/>
            <a:ext cx="11116235" cy="4351338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IN" dirty="0"/>
              <a:t>Given a 3D object with coordinate points A(0, 3, 3), B(3, 3, 6), C(3, 0, 1), D(0, 0, 0). Apply the scaling parameter 2 towards X axis, 3 towards Y axis and 3 towards Z axis and obtain the new coordinates of the object.</a:t>
            </a:r>
          </a:p>
          <a:p>
            <a:pPr marL="0" indent="0" fontAlgn="base">
              <a:buNone/>
            </a:pPr>
            <a:r>
              <a:rPr lang="en-IN" b="1" u="sng" dirty="0"/>
              <a:t>Solution-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Given-</a:t>
            </a:r>
          </a:p>
          <a:p>
            <a:pPr marL="0" indent="0" fontAlgn="base">
              <a:buNone/>
            </a:pPr>
            <a:r>
              <a:rPr lang="en-IN" dirty="0"/>
              <a:t>Old coordinates of the object  = A (0, 3, 3), B(3, 3, 6), C(3, 0, 1), D(0, 0, 0)</a:t>
            </a:r>
          </a:p>
          <a:p>
            <a:pPr marL="0" indent="0" fontAlgn="base">
              <a:buNone/>
            </a:pPr>
            <a:r>
              <a:rPr lang="en-IN" dirty="0"/>
              <a:t>Scaling factor along X axis = 2</a:t>
            </a:r>
          </a:p>
          <a:p>
            <a:pPr marL="0" indent="0" fontAlgn="base">
              <a:buNone/>
            </a:pPr>
            <a:r>
              <a:rPr lang="en-IN" dirty="0"/>
              <a:t>Scaling factor along Y axis = 3</a:t>
            </a:r>
          </a:p>
          <a:p>
            <a:pPr marL="0" indent="0" fontAlgn="base">
              <a:buNone/>
            </a:pPr>
            <a:r>
              <a:rPr lang="en-IN" dirty="0"/>
              <a:t>Scaling factor along Z axis = 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058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5152" y="176867"/>
            <a:ext cx="11725835" cy="71064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Scaling - Example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5151" y="1072590"/>
            <a:ext cx="5688107" cy="5529916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b="1" u="sng" dirty="0"/>
              <a:t>For Coordinates A(0, 3, 3)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Let the new coordinates of A after scaling = (X’, Y’, Z’).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Applying the scaling equations, we have-</a:t>
            </a:r>
          </a:p>
          <a:p>
            <a:pPr marL="0" indent="0" fontAlgn="base">
              <a:buNone/>
            </a:pPr>
            <a:r>
              <a:rPr lang="en-IN" dirty="0"/>
              <a:t>X’ = X x </a:t>
            </a:r>
            <a:r>
              <a:rPr lang="en-IN" dirty="0" err="1"/>
              <a:t>S</a:t>
            </a:r>
            <a:r>
              <a:rPr lang="en-IN" baseline="-25000" dirty="0" err="1"/>
              <a:t>x</a:t>
            </a:r>
            <a:r>
              <a:rPr lang="en-IN" dirty="0"/>
              <a:t> = 0  x 2 = 0</a:t>
            </a:r>
          </a:p>
          <a:p>
            <a:pPr marL="0" indent="0" fontAlgn="base">
              <a:buNone/>
            </a:pPr>
            <a:r>
              <a:rPr lang="en-IN" dirty="0"/>
              <a:t>Y’ = Y x </a:t>
            </a:r>
            <a:r>
              <a:rPr lang="en-IN" dirty="0" err="1"/>
              <a:t>S</a:t>
            </a:r>
            <a:r>
              <a:rPr lang="en-IN" baseline="-25000" dirty="0" err="1"/>
              <a:t>y</a:t>
            </a:r>
            <a:r>
              <a:rPr lang="en-IN" dirty="0"/>
              <a:t> = 3 x 3 = 9</a:t>
            </a:r>
          </a:p>
          <a:p>
            <a:pPr marL="0" indent="0" fontAlgn="base">
              <a:buNone/>
            </a:pPr>
            <a:r>
              <a:rPr lang="en-IN" dirty="0"/>
              <a:t>Z’ = Z x </a:t>
            </a:r>
            <a:r>
              <a:rPr lang="en-IN" dirty="0" err="1"/>
              <a:t>S</a:t>
            </a:r>
            <a:r>
              <a:rPr lang="en-IN" baseline="-25000" dirty="0" err="1"/>
              <a:t>z</a:t>
            </a:r>
            <a:r>
              <a:rPr lang="en-IN" dirty="0"/>
              <a:t> = 3 x 3 = 9</a:t>
            </a:r>
          </a:p>
          <a:p>
            <a:pPr marL="0" indent="0" fontAlgn="base">
              <a:buNone/>
            </a:pPr>
            <a:r>
              <a:rPr lang="en-IN" dirty="0"/>
              <a:t>Thus, New coordinates of corner A after scaling = (0, 9, 9).</a:t>
            </a:r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199" y="1072590"/>
            <a:ext cx="5768787" cy="5529916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b="1" u="sng" dirty="0"/>
              <a:t>For Coordinates B(3, 3, 6)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Let the new coordinates of B after scaling = (X’, Y’, Z’).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Applying the scaling equations, we have-</a:t>
            </a:r>
          </a:p>
          <a:p>
            <a:pPr marL="0" indent="0" fontAlgn="base">
              <a:buNone/>
            </a:pPr>
            <a:r>
              <a:rPr lang="en-IN" dirty="0"/>
              <a:t>X’ = X x </a:t>
            </a:r>
            <a:r>
              <a:rPr lang="en-IN" dirty="0" err="1"/>
              <a:t>S</a:t>
            </a:r>
            <a:r>
              <a:rPr lang="en-IN" baseline="-25000" dirty="0" err="1"/>
              <a:t>x</a:t>
            </a:r>
            <a:r>
              <a:rPr lang="en-IN" dirty="0"/>
              <a:t> = 3  x 2 = 6</a:t>
            </a:r>
          </a:p>
          <a:p>
            <a:pPr marL="0" indent="0" fontAlgn="base">
              <a:buNone/>
            </a:pPr>
            <a:r>
              <a:rPr lang="en-IN" dirty="0"/>
              <a:t>Y’ = Y x </a:t>
            </a:r>
            <a:r>
              <a:rPr lang="en-IN" dirty="0" err="1"/>
              <a:t>S</a:t>
            </a:r>
            <a:r>
              <a:rPr lang="en-IN" baseline="-25000" dirty="0" err="1"/>
              <a:t>y</a:t>
            </a:r>
            <a:r>
              <a:rPr lang="en-IN" dirty="0"/>
              <a:t> = 3 x 3 = 9</a:t>
            </a:r>
          </a:p>
          <a:p>
            <a:pPr marL="0" indent="0" fontAlgn="base">
              <a:buNone/>
            </a:pPr>
            <a:r>
              <a:rPr lang="en-IN" dirty="0"/>
              <a:t>Z’ = Z x </a:t>
            </a:r>
            <a:r>
              <a:rPr lang="en-IN" dirty="0" err="1"/>
              <a:t>S</a:t>
            </a:r>
            <a:r>
              <a:rPr lang="en-IN" baseline="-25000" dirty="0" err="1"/>
              <a:t>z</a:t>
            </a:r>
            <a:r>
              <a:rPr lang="en-IN" dirty="0"/>
              <a:t> = 6 x 3 = 18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Thus, New coordinates of corner B after scaling = (6, 9, 18).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76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740" y="149973"/>
            <a:ext cx="11667565" cy="912346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Scaling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740" y="1233954"/>
            <a:ext cx="5750860" cy="5314764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fontAlgn="base"/>
            <a:r>
              <a:rPr lang="en-IN" b="1" u="sng" dirty="0"/>
              <a:t>For Coordinates C(3, 0, 1)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Let the new coordinates of C after scaling = (X’, Y’, Z’).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Applying the scaling equations, we have-</a:t>
            </a:r>
          </a:p>
          <a:p>
            <a:pPr marL="0" indent="0" fontAlgn="base">
              <a:buNone/>
            </a:pPr>
            <a:r>
              <a:rPr lang="en-IN" dirty="0"/>
              <a:t>X’ = X x </a:t>
            </a:r>
            <a:r>
              <a:rPr lang="en-IN" dirty="0" err="1"/>
              <a:t>S</a:t>
            </a:r>
            <a:r>
              <a:rPr lang="en-IN" baseline="-25000" dirty="0" err="1"/>
              <a:t>x</a:t>
            </a:r>
            <a:r>
              <a:rPr lang="en-IN" dirty="0"/>
              <a:t> = 3  x 2 = 6</a:t>
            </a:r>
          </a:p>
          <a:p>
            <a:pPr marL="0" indent="0" fontAlgn="base">
              <a:buNone/>
            </a:pPr>
            <a:r>
              <a:rPr lang="en-IN" dirty="0"/>
              <a:t>Y’ = Y x </a:t>
            </a:r>
            <a:r>
              <a:rPr lang="en-IN" dirty="0" err="1"/>
              <a:t>S</a:t>
            </a:r>
            <a:r>
              <a:rPr lang="en-IN" baseline="-25000" dirty="0" err="1"/>
              <a:t>y</a:t>
            </a:r>
            <a:r>
              <a:rPr lang="en-IN" dirty="0"/>
              <a:t> = 0 x 3 = 0</a:t>
            </a:r>
          </a:p>
          <a:p>
            <a:pPr marL="0" indent="0" fontAlgn="base">
              <a:buNone/>
            </a:pPr>
            <a:r>
              <a:rPr lang="en-IN" dirty="0"/>
              <a:t>Z’ = Z x </a:t>
            </a:r>
            <a:r>
              <a:rPr lang="en-IN" dirty="0" err="1"/>
              <a:t>S</a:t>
            </a:r>
            <a:r>
              <a:rPr lang="en-IN" baseline="-25000" dirty="0" err="1"/>
              <a:t>z</a:t>
            </a:r>
            <a:r>
              <a:rPr lang="en-IN" dirty="0"/>
              <a:t> = 1 x 3 = 3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Thus, New coordinates of corner C after scaling = (6, 0, 3).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33954"/>
            <a:ext cx="5688105" cy="5314764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fontAlgn="base"/>
            <a:r>
              <a:rPr lang="en-IN" b="1" u="sng" dirty="0"/>
              <a:t>For Coordinates D(0, 0, 0)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Let the new coordinates of D after scaling = (X’, Y’, Z’).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Applying the scaling equations, we have-</a:t>
            </a:r>
          </a:p>
          <a:p>
            <a:pPr marL="0" indent="0" fontAlgn="base">
              <a:buNone/>
            </a:pPr>
            <a:r>
              <a:rPr lang="en-IN" dirty="0"/>
              <a:t>X’ = X x </a:t>
            </a:r>
            <a:r>
              <a:rPr lang="en-IN" dirty="0" err="1"/>
              <a:t>S</a:t>
            </a:r>
            <a:r>
              <a:rPr lang="en-IN" baseline="-25000" dirty="0" err="1"/>
              <a:t>x</a:t>
            </a:r>
            <a:r>
              <a:rPr lang="en-IN" dirty="0"/>
              <a:t> = 0  x 2 = 0</a:t>
            </a:r>
          </a:p>
          <a:p>
            <a:pPr marL="0" indent="0" fontAlgn="base">
              <a:buNone/>
            </a:pPr>
            <a:r>
              <a:rPr lang="en-IN" dirty="0"/>
              <a:t>Y’ = Y x </a:t>
            </a:r>
            <a:r>
              <a:rPr lang="en-IN" dirty="0" err="1"/>
              <a:t>S</a:t>
            </a:r>
            <a:r>
              <a:rPr lang="en-IN" baseline="-25000" dirty="0" err="1"/>
              <a:t>y</a:t>
            </a:r>
            <a:r>
              <a:rPr lang="en-IN" dirty="0"/>
              <a:t> = 0 x 3 = 0</a:t>
            </a:r>
          </a:p>
          <a:p>
            <a:pPr marL="0" indent="0" fontAlgn="base">
              <a:buNone/>
            </a:pPr>
            <a:r>
              <a:rPr lang="en-IN" dirty="0"/>
              <a:t>Z’ = Z x </a:t>
            </a:r>
            <a:r>
              <a:rPr lang="en-IN" dirty="0" err="1"/>
              <a:t>S</a:t>
            </a:r>
            <a:r>
              <a:rPr lang="en-IN" baseline="-25000" dirty="0" err="1"/>
              <a:t>z</a:t>
            </a:r>
            <a:r>
              <a:rPr lang="en-IN" dirty="0"/>
              <a:t> = 0 x 3 = 0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Thus, New coordinates of corner D after scaling = (0, 0, 0).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978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75" y="230655"/>
            <a:ext cx="11412071" cy="58961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b="1" dirty="0"/>
              <a:t>Reflection - 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976" y="1207059"/>
            <a:ext cx="5481918" cy="5516469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fontAlgn="base"/>
            <a:r>
              <a:rPr lang="en-IN" dirty="0"/>
              <a:t>Reflection relative to XY plane</a:t>
            </a:r>
          </a:p>
          <a:p>
            <a:pPr fontAlgn="base"/>
            <a:r>
              <a:rPr lang="en-IN" dirty="0"/>
              <a:t>Reflection relative to YZ plane</a:t>
            </a:r>
          </a:p>
          <a:p>
            <a:pPr fontAlgn="base"/>
            <a:r>
              <a:rPr lang="en-IN" dirty="0"/>
              <a:t>Reflection relative to XZ plane</a:t>
            </a:r>
          </a:p>
          <a:p>
            <a:pPr marL="0" indent="0" fontAlgn="base">
              <a:buNone/>
            </a:pPr>
            <a:endParaRPr lang="en-IN" dirty="0"/>
          </a:p>
          <a:p>
            <a:pPr marL="0" indent="0" fontAlgn="base">
              <a:buNone/>
            </a:pPr>
            <a:r>
              <a:rPr lang="en-IN" b="1" u="sng" dirty="0"/>
              <a:t>Reflection Relative to XY Plane: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This reflection is achieved by using the following reflection equations-</a:t>
            </a:r>
          </a:p>
          <a:p>
            <a:pPr marL="0" indent="0" fontAlgn="base">
              <a:buNone/>
            </a:pPr>
            <a:r>
              <a:rPr lang="en-IN" dirty="0"/>
              <a:t>X’ = X</a:t>
            </a:r>
          </a:p>
          <a:p>
            <a:pPr marL="0" indent="0" fontAlgn="base">
              <a:buNone/>
            </a:pPr>
            <a:r>
              <a:rPr lang="en-IN" dirty="0"/>
              <a:t>Y’ = Y</a:t>
            </a:r>
          </a:p>
          <a:p>
            <a:pPr marL="0" indent="0" fontAlgn="base">
              <a:buNone/>
            </a:pPr>
            <a:r>
              <a:rPr lang="en-IN" dirty="0"/>
              <a:t>Z’ = -Z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07058"/>
            <a:ext cx="5499846" cy="5516469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IN" b="1" u="sng" dirty="0"/>
              <a:t>Reflection Relative to YZ Plane: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This reflection is achieved by using the following reflection equations-</a:t>
            </a:r>
          </a:p>
          <a:p>
            <a:pPr marL="0" indent="0" fontAlgn="base">
              <a:buNone/>
            </a:pPr>
            <a:r>
              <a:rPr lang="en-IN" dirty="0"/>
              <a:t>X’ = -X</a:t>
            </a:r>
          </a:p>
          <a:p>
            <a:pPr marL="0" indent="0" fontAlgn="base">
              <a:buNone/>
            </a:pPr>
            <a:r>
              <a:rPr lang="en-IN" dirty="0"/>
              <a:t>Y’ = Y</a:t>
            </a:r>
          </a:p>
          <a:p>
            <a:pPr marL="0" indent="0" fontAlgn="base">
              <a:buNone/>
            </a:pPr>
            <a:r>
              <a:rPr lang="en-IN" dirty="0"/>
              <a:t>Z’ = Z</a:t>
            </a:r>
          </a:p>
          <a:p>
            <a:pPr marL="0" indent="0" fontAlgn="base">
              <a:buNone/>
            </a:pPr>
            <a:r>
              <a:rPr lang="en-IN" b="1" u="sng" dirty="0"/>
              <a:t>Reflection Relative to XZ Plane: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This reflection is achieved by using the following reflection equations-</a:t>
            </a:r>
          </a:p>
          <a:p>
            <a:pPr marL="0" indent="0" fontAlgn="base">
              <a:buNone/>
            </a:pPr>
            <a:r>
              <a:rPr lang="en-IN" dirty="0"/>
              <a:t>X’ = X</a:t>
            </a:r>
          </a:p>
          <a:p>
            <a:pPr marL="0" indent="0" fontAlgn="base">
              <a:buNone/>
            </a:pPr>
            <a:r>
              <a:rPr lang="en-IN" dirty="0"/>
              <a:t>Y’ = -Y</a:t>
            </a:r>
          </a:p>
          <a:p>
            <a:pPr marL="0" indent="0" fontAlgn="base">
              <a:buNone/>
            </a:pPr>
            <a:r>
              <a:rPr lang="en-IN" dirty="0"/>
              <a:t>Z’ = Z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650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83" y="176866"/>
            <a:ext cx="11613776" cy="72408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Reflection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083" y="1220507"/>
            <a:ext cx="5181600" cy="5368552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IN" dirty="0"/>
              <a:t>Given a 3D triangle with coordinate points A(3, 4, 1), B(6, 4, 2), C(5, 6, 3). Apply the reflection on the XY plane and find out the new coordinates of the object.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b="1" u="sng" dirty="0"/>
              <a:t>Solution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Given:</a:t>
            </a:r>
          </a:p>
          <a:p>
            <a:pPr marL="0" indent="0" fontAlgn="base">
              <a:buNone/>
            </a:pPr>
            <a:r>
              <a:rPr lang="en-IN" dirty="0"/>
              <a:t>Coordinates of the triangle = A (3, 4, 1), B(6, 4, 2), C(5, 6, 3)</a:t>
            </a:r>
          </a:p>
          <a:p>
            <a:pPr marL="0" indent="0" fontAlgn="base">
              <a:buNone/>
            </a:pPr>
            <a:r>
              <a:rPr lang="en-IN" dirty="0"/>
              <a:t>Reflection has to be taken on the XY plane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0507"/>
            <a:ext cx="5567082" cy="5368552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IN" b="1" u="sng" dirty="0"/>
              <a:t>For Coordinates A(3, 4, 1)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Let the new coordinates of corner A after reflection = (X’, Y’, Z’).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Applying the reflection equations, we have-</a:t>
            </a:r>
          </a:p>
          <a:p>
            <a:pPr marL="0" indent="0" fontAlgn="base">
              <a:buNone/>
            </a:pPr>
            <a:r>
              <a:rPr lang="en-IN" dirty="0"/>
              <a:t>X’ = X = 3</a:t>
            </a:r>
          </a:p>
          <a:p>
            <a:pPr marL="0" indent="0" fontAlgn="base">
              <a:buNone/>
            </a:pPr>
            <a:r>
              <a:rPr lang="en-IN" dirty="0"/>
              <a:t>Y’ = Y = 4</a:t>
            </a:r>
          </a:p>
          <a:p>
            <a:pPr marL="0" indent="0" fontAlgn="base">
              <a:buNone/>
            </a:pPr>
            <a:r>
              <a:rPr lang="en-IN" dirty="0"/>
              <a:t>Z’ = -Z = -1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Thus, New coordinates of corner A after reflection = (3, 4, -1).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45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Syllabus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7621" y="1296988"/>
            <a:ext cx="7391400" cy="505936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E01E-515C-472E-8839-25F50E3CC6A5}" type="datetime1">
              <a:rPr lang="en-US" smtClean="0"/>
              <a:pPr/>
              <a:t>11/23/22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2018 - 2022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64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69" y="230654"/>
            <a:ext cx="11412071" cy="69719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Reflection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6868" y="1301190"/>
            <a:ext cx="5629837" cy="5247528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IN" b="1" u="sng" dirty="0"/>
              <a:t>For Coordinates B(6, 4, 2)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Let the new coordinates of corner B after reflection = (X’, Y’, Z’).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Applying the reflection equations, we have-</a:t>
            </a:r>
          </a:p>
          <a:p>
            <a:pPr marL="0" indent="0" fontAlgn="base">
              <a:buNone/>
            </a:pPr>
            <a:r>
              <a:rPr lang="en-IN" dirty="0"/>
              <a:t>X’ = X = 6</a:t>
            </a:r>
          </a:p>
          <a:p>
            <a:pPr marL="0" indent="0" fontAlgn="base">
              <a:buNone/>
            </a:pPr>
            <a:r>
              <a:rPr lang="en-IN" dirty="0"/>
              <a:t>Y’ = Y = 4</a:t>
            </a:r>
          </a:p>
          <a:p>
            <a:pPr marL="0" indent="0" fontAlgn="base">
              <a:buNone/>
            </a:pPr>
            <a:r>
              <a:rPr lang="en-IN" dirty="0"/>
              <a:t>Z’ = -Z = -2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Thus, New coordinates of corner B after reflection = (6, 4, -2).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1190"/>
            <a:ext cx="5526740" cy="5247528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IN" b="1" u="sng" dirty="0"/>
              <a:t>For Coordinates C(5, 6, 3)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Let the new coordinates of corner C after reflection = (X’, Y’, Z’).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Applying the reflection equations, we have-</a:t>
            </a:r>
          </a:p>
          <a:p>
            <a:pPr marL="0" indent="0" fontAlgn="base">
              <a:buNone/>
            </a:pPr>
            <a:r>
              <a:rPr lang="en-IN" dirty="0"/>
              <a:t>X’ = X = 5</a:t>
            </a:r>
          </a:p>
          <a:p>
            <a:pPr marL="0" indent="0" fontAlgn="base">
              <a:buNone/>
            </a:pPr>
            <a:r>
              <a:rPr lang="en-IN" dirty="0"/>
              <a:t>Y’ = Y = 6</a:t>
            </a:r>
          </a:p>
          <a:p>
            <a:pPr marL="0" indent="0" fontAlgn="base">
              <a:buNone/>
            </a:pPr>
            <a:r>
              <a:rPr lang="en-IN" dirty="0"/>
              <a:t>Z’ = -Z = -3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Thus, New coordinates of corner C after reflection = (5, 6, -3).</a:t>
            </a:r>
          </a:p>
          <a:p>
            <a:pPr marL="0" indent="0" fontAlgn="base">
              <a:buNone/>
            </a:pPr>
            <a:r>
              <a:rPr lang="en-IN" dirty="0"/>
              <a:t>Thus, New coordinates of the triangle after reflection = A (3, 4, -1), B(6, 4, -2), C(5, 6, -3).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098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424" y="149973"/>
            <a:ext cx="11640670" cy="81821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/>
              <a:t>Shearing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424" y="1220507"/>
            <a:ext cx="5643282" cy="5341658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fontAlgn="base"/>
            <a:r>
              <a:rPr lang="en-IN" dirty="0"/>
              <a:t>Shearing parameter towards X direction = </a:t>
            </a:r>
            <a:r>
              <a:rPr lang="en-IN" dirty="0" err="1"/>
              <a:t>Sh</a:t>
            </a:r>
            <a:r>
              <a:rPr lang="en-IN" baseline="-25000" dirty="0" err="1"/>
              <a:t>x</a:t>
            </a:r>
            <a:endParaRPr lang="en-IN" dirty="0"/>
          </a:p>
          <a:p>
            <a:pPr fontAlgn="base"/>
            <a:r>
              <a:rPr lang="en-IN" dirty="0"/>
              <a:t>Shearing parameter towards Y direction = Sh</a:t>
            </a:r>
            <a:r>
              <a:rPr lang="en-IN" baseline="-25000" dirty="0"/>
              <a:t>y</a:t>
            </a:r>
            <a:endParaRPr lang="en-IN" dirty="0"/>
          </a:p>
          <a:p>
            <a:pPr fontAlgn="base"/>
            <a:r>
              <a:rPr lang="en-IN" dirty="0"/>
              <a:t>Shearing parameter towards Z direction = </a:t>
            </a:r>
            <a:r>
              <a:rPr lang="en-IN" dirty="0" err="1"/>
              <a:t>Sh</a:t>
            </a:r>
            <a:r>
              <a:rPr lang="en-IN" baseline="-25000" dirty="0" err="1"/>
              <a:t>z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b="1" u="sng" dirty="0"/>
              <a:t>Shearing in X Axis-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Shearing in X axis is achieved by using the following shearing equations-</a:t>
            </a:r>
          </a:p>
          <a:p>
            <a:pPr marL="0" indent="0" fontAlgn="base">
              <a:buNone/>
            </a:pPr>
            <a:r>
              <a:rPr lang="en-IN" dirty="0"/>
              <a:t>X’ = X</a:t>
            </a:r>
          </a:p>
          <a:p>
            <a:pPr marL="0" indent="0" fontAlgn="base">
              <a:buNone/>
            </a:pPr>
            <a:r>
              <a:rPr lang="en-IN" dirty="0"/>
              <a:t>Y’ = Y + Sh</a:t>
            </a:r>
            <a:r>
              <a:rPr lang="en-IN" baseline="-25000" dirty="0"/>
              <a:t>y</a:t>
            </a:r>
            <a:r>
              <a:rPr lang="en-IN" dirty="0"/>
              <a:t> x </a:t>
            </a:r>
            <a:r>
              <a:rPr lang="en-IN" dirty="0" err="1"/>
              <a:t>X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Z’ = Z + </a:t>
            </a:r>
            <a:r>
              <a:rPr lang="en-IN" dirty="0" err="1"/>
              <a:t>Sh</a:t>
            </a:r>
            <a:r>
              <a:rPr lang="en-IN" baseline="-25000" dirty="0" err="1"/>
              <a:t>z</a:t>
            </a:r>
            <a:r>
              <a:rPr lang="en-IN" dirty="0"/>
              <a:t> x </a:t>
            </a:r>
            <a:r>
              <a:rPr lang="en-IN" dirty="0" err="1"/>
              <a:t>X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906" y="1220507"/>
            <a:ext cx="5540188" cy="5341658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IN" b="1" u="sng" dirty="0"/>
              <a:t>Shearing in Y Axis-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Shearing in Y axis is achieved by using the following shearing equations-</a:t>
            </a:r>
          </a:p>
          <a:p>
            <a:pPr marL="0" indent="0" fontAlgn="base">
              <a:buNone/>
            </a:pPr>
            <a:r>
              <a:rPr lang="en-IN" dirty="0"/>
              <a:t>X’ = X + </a:t>
            </a:r>
            <a:r>
              <a:rPr lang="en-IN" dirty="0" err="1"/>
              <a:t>Sh</a:t>
            </a:r>
            <a:r>
              <a:rPr lang="en-IN" baseline="-25000" dirty="0" err="1"/>
              <a:t>x</a:t>
            </a:r>
            <a:r>
              <a:rPr lang="en-IN" dirty="0"/>
              <a:t> x Y</a:t>
            </a:r>
          </a:p>
          <a:p>
            <a:pPr marL="0" indent="0" fontAlgn="base">
              <a:buNone/>
            </a:pPr>
            <a:r>
              <a:rPr lang="en-IN" dirty="0"/>
              <a:t>Y’ = Y</a:t>
            </a:r>
          </a:p>
          <a:p>
            <a:pPr marL="0" indent="0" fontAlgn="base">
              <a:buNone/>
            </a:pPr>
            <a:r>
              <a:rPr lang="en-IN" dirty="0"/>
              <a:t>Z’ = Z + </a:t>
            </a:r>
            <a:r>
              <a:rPr lang="en-IN" dirty="0" err="1"/>
              <a:t>Sh</a:t>
            </a:r>
            <a:r>
              <a:rPr lang="en-IN" baseline="-25000" dirty="0" err="1"/>
              <a:t>z</a:t>
            </a:r>
            <a:r>
              <a:rPr lang="en-IN" dirty="0"/>
              <a:t> x Y</a:t>
            </a:r>
          </a:p>
          <a:p>
            <a:endParaRPr lang="en-US" dirty="0"/>
          </a:p>
          <a:p>
            <a:pPr marL="0" indent="0" fontAlgn="base">
              <a:buNone/>
            </a:pPr>
            <a:r>
              <a:rPr lang="en-IN" b="1" u="sng" dirty="0"/>
              <a:t>Shearing in Z Axis-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Shearing in Z axis is achieved by using the following shearing equations-</a:t>
            </a:r>
          </a:p>
          <a:p>
            <a:pPr marL="0" indent="0" fontAlgn="base">
              <a:buNone/>
            </a:pPr>
            <a:r>
              <a:rPr lang="en-IN" dirty="0"/>
              <a:t>X’ = X + </a:t>
            </a:r>
            <a:r>
              <a:rPr lang="en-IN" dirty="0" err="1"/>
              <a:t>Sh</a:t>
            </a:r>
            <a:r>
              <a:rPr lang="en-IN" baseline="-25000" dirty="0" err="1"/>
              <a:t>x</a:t>
            </a:r>
            <a:r>
              <a:rPr lang="en-IN" dirty="0"/>
              <a:t> x Z</a:t>
            </a:r>
          </a:p>
          <a:p>
            <a:pPr marL="0" indent="0" fontAlgn="base">
              <a:buNone/>
            </a:pPr>
            <a:r>
              <a:rPr lang="en-IN" dirty="0"/>
              <a:t>Y’ = Y + Sh</a:t>
            </a:r>
            <a:r>
              <a:rPr lang="en-IN" baseline="-25000" dirty="0"/>
              <a:t>y</a:t>
            </a:r>
            <a:r>
              <a:rPr lang="en-IN" dirty="0"/>
              <a:t> x Z</a:t>
            </a:r>
          </a:p>
          <a:p>
            <a:pPr marL="0" indent="0" fontAlgn="base">
              <a:buNone/>
            </a:pPr>
            <a:r>
              <a:rPr lang="en-IN" dirty="0"/>
              <a:t>Z’ = Z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743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05" y="176867"/>
            <a:ext cx="11465859" cy="84511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Shearing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105" y="1193613"/>
            <a:ext cx="5495366" cy="5368552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fontAlgn="base"/>
            <a:r>
              <a:rPr lang="en-IN" dirty="0"/>
              <a:t>Given a 3D triangle with points (0, 0, 0), (1, 1, 2) and (1, 1, 3). Apply shear parameter 2 on X axis, 2 on Y axis and 3 on Z axis and find out the new coordinates of the object.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b="1" u="sng" dirty="0"/>
              <a:t>Solution-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Given-</a:t>
            </a:r>
          </a:p>
          <a:p>
            <a:pPr marL="0" indent="0" fontAlgn="base">
              <a:buNone/>
            </a:pPr>
            <a:r>
              <a:rPr lang="en-IN" dirty="0"/>
              <a:t>Old corner coordinates of the triangle = A (0, 0, 0), B(1, 1, 2), C(1, 1, 3)</a:t>
            </a:r>
          </a:p>
          <a:p>
            <a:pPr marL="0" indent="0" fontAlgn="base">
              <a:buNone/>
            </a:pPr>
            <a:r>
              <a:rPr lang="en-IN" dirty="0" err="1"/>
              <a:t>Sh</a:t>
            </a:r>
            <a:r>
              <a:rPr lang="en-IN" baseline="-25000" dirty="0" err="1"/>
              <a:t>x</a:t>
            </a:r>
            <a:r>
              <a:rPr lang="en-IN" dirty="0"/>
              <a:t> = 2</a:t>
            </a:r>
          </a:p>
          <a:p>
            <a:pPr marL="0" indent="0" fontAlgn="base">
              <a:buNone/>
            </a:pPr>
            <a:r>
              <a:rPr lang="en-IN" dirty="0"/>
              <a:t>Sh</a:t>
            </a:r>
            <a:r>
              <a:rPr lang="en-IN" baseline="-25000" dirty="0"/>
              <a:t>y</a:t>
            </a:r>
            <a:r>
              <a:rPr lang="en-IN" dirty="0"/>
              <a:t> = 2</a:t>
            </a:r>
          </a:p>
          <a:p>
            <a:pPr marL="0" indent="0" fontAlgn="base">
              <a:buNone/>
            </a:pPr>
            <a:r>
              <a:rPr lang="en-IN" dirty="0" err="1"/>
              <a:t>Sh</a:t>
            </a:r>
            <a:r>
              <a:rPr lang="en-IN" baseline="-25000" dirty="0" err="1"/>
              <a:t>z</a:t>
            </a:r>
            <a:r>
              <a:rPr lang="en-IN" dirty="0"/>
              <a:t> = 3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882" y="1193613"/>
            <a:ext cx="5567082" cy="5368552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IN" b="1" u="sng" dirty="0"/>
              <a:t>Shearing in X Axis-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b="1" u="sng" dirty="0"/>
              <a:t>For Coordinates A(0, 0, 0)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Let the new coordinates of corner A after shearing = (X’, Y’, Z’).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Applying the shearing equations, we have-</a:t>
            </a:r>
          </a:p>
          <a:p>
            <a:pPr marL="0" indent="0" fontAlgn="base">
              <a:buNone/>
            </a:pPr>
            <a:r>
              <a:rPr lang="en-IN" dirty="0"/>
              <a:t>X’ = X = 0</a:t>
            </a:r>
          </a:p>
          <a:p>
            <a:pPr marL="0" indent="0" fontAlgn="base">
              <a:buNone/>
            </a:pPr>
            <a:r>
              <a:rPr lang="en-IN" dirty="0"/>
              <a:t>Y’ = Y + Sh</a:t>
            </a:r>
            <a:r>
              <a:rPr lang="en-IN" baseline="-25000" dirty="0"/>
              <a:t>y</a:t>
            </a:r>
            <a:r>
              <a:rPr lang="en-IN" dirty="0"/>
              <a:t> x </a:t>
            </a:r>
            <a:r>
              <a:rPr lang="en-IN" dirty="0" err="1"/>
              <a:t>X</a:t>
            </a:r>
            <a:r>
              <a:rPr lang="en-IN" dirty="0"/>
              <a:t> = 0 + 2 x 0 = 0</a:t>
            </a:r>
          </a:p>
          <a:p>
            <a:pPr marL="0" indent="0" fontAlgn="base">
              <a:buNone/>
            </a:pPr>
            <a:r>
              <a:rPr lang="en-IN" dirty="0"/>
              <a:t>Z = Z + </a:t>
            </a:r>
            <a:r>
              <a:rPr lang="en-IN" dirty="0" err="1"/>
              <a:t>Sh</a:t>
            </a:r>
            <a:r>
              <a:rPr lang="en-IN" baseline="-25000" dirty="0" err="1"/>
              <a:t>z</a:t>
            </a:r>
            <a:r>
              <a:rPr lang="en-IN" dirty="0"/>
              <a:t> x </a:t>
            </a:r>
            <a:r>
              <a:rPr lang="en-IN" dirty="0" err="1"/>
              <a:t>X</a:t>
            </a:r>
            <a:r>
              <a:rPr lang="en-IN" dirty="0"/>
              <a:t> = 0 + 3 x 0 = 0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Thus, New coordinates of corner A after shearing = (0, 0, 0).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729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69" y="270996"/>
            <a:ext cx="11465859" cy="68374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/>
              <a:t>Shearing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6869" y="1260847"/>
            <a:ext cx="5495366" cy="5234081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IN" b="1" u="sng" dirty="0"/>
              <a:t>For Coordinates B(1, 1, 2)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Let the new coordinates of corner B after shearing = (X’, Y’, Z’).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Applying the shearing equations, we have-</a:t>
            </a:r>
          </a:p>
          <a:p>
            <a:pPr marL="0" indent="0" fontAlgn="base">
              <a:buNone/>
            </a:pPr>
            <a:r>
              <a:rPr lang="en-IN" dirty="0"/>
              <a:t>X’ = X = 1</a:t>
            </a:r>
          </a:p>
          <a:p>
            <a:pPr marL="0" indent="0" fontAlgn="base">
              <a:buNone/>
            </a:pPr>
            <a:r>
              <a:rPr lang="en-IN" dirty="0"/>
              <a:t>Y’ = Y + Sh</a:t>
            </a:r>
            <a:r>
              <a:rPr lang="en-IN" baseline="-25000" dirty="0"/>
              <a:t>y</a:t>
            </a:r>
            <a:r>
              <a:rPr lang="en-IN" dirty="0"/>
              <a:t> x </a:t>
            </a:r>
            <a:r>
              <a:rPr lang="en-IN" dirty="0" err="1"/>
              <a:t>X</a:t>
            </a:r>
            <a:r>
              <a:rPr lang="en-IN" baseline="-25000" dirty="0"/>
              <a:t> </a:t>
            </a:r>
            <a:r>
              <a:rPr lang="en-IN" dirty="0"/>
              <a:t>= 1 + 2 x 1 = 3</a:t>
            </a:r>
          </a:p>
          <a:p>
            <a:pPr marL="0" indent="0" fontAlgn="base">
              <a:buNone/>
            </a:pPr>
            <a:r>
              <a:rPr lang="en-IN" dirty="0"/>
              <a:t>Z’ = Z + </a:t>
            </a:r>
            <a:r>
              <a:rPr lang="en-IN" dirty="0" err="1"/>
              <a:t>Sh</a:t>
            </a:r>
            <a:r>
              <a:rPr lang="en-IN" baseline="-25000" dirty="0" err="1"/>
              <a:t>z</a:t>
            </a:r>
            <a:r>
              <a:rPr lang="en-IN" dirty="0"/>
              <a:t> x </a:t>
            </a:r>
            <a:r>
              <a:rPr lang="en-IN" dirty="0" err="1"/>
              <a:t>X</a:t>
            </a:r>
            <a:r>
              <a:rPr lang="en-IN" dirty="0"/>
              <a:t> = 2 + 3 x 1 = 5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Thus, New coordinates of corner B after shearing = (1, 3, 5).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1859" y="1284565"/>
            <a:ext cx="5620869" cy="5234081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IN" b="1" u="sng" dirty="0"/>
              <a:t>For Coordinates C(1, 1, 3)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Let the new coordinates of corner C after shearing = (X’, Y’, Z’).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Applying the shearing equations, we have-</a:t>
            </a:r>
          </a:p>
          <a:p>
            <a:pPr marL="0" indent="0" fontAlgn="base">
              <a:buNone/>
            </a:pPr>
            <a:r>
              <a:rPr lang="en-IN" dirty="0"/>
              <a:t>X’ = X = 1</a:t>
            </a:r>
          </a:p>
          <a:p>
            <a:pPr marL="0" indent="0" fontAlgn="base">
              <a:buNone/>
            </a:pPr>
            <a:r>
              <a:rPr lang="en-IN" dirty="0"/>
              <a:t>Y’ = Y + Sh</a:t>
            </a:r>
            <a:r>
              <a:rPr lang="en-IN" baseline="-25000" dirty="0"/>
              <a:t>y</a:t>
            </a:r>
            <a:r>
              <a:rPr lang="en-IN" dirty="0"/>
              <a:t> x </a:t>
            </a:r>
            <a:r>
              <a:rPr lang="en-IN" dirty="0" err="1"/>
              <a:t>X</a:t>
            </a:r>
            <a:r>
              <a:rPr lang="en-IN" dirty="0"/>
              <a:t> = 1 + 2 x 1 = 3</a:t>
            </a:r>
          </a:p>
          <a:p>
            <a:pPr marL="0" indent="0" fontAlgn="base">
              <a:buNone/>
            </a:pPr>
            <a:r>
              <a:rPr lang="en-IN" dirty="0"/>
              <a:t>Z’ = Z + </a:t>
            </a:r>
            <a:r>
              <a:rPr lang="en-IN" dirty="0" err="1"/>
              <a:t>Sh</a:t>
            </a:r>
            <a:r>
              <a:rPr lang="en-IN" baseline="-25000" dirty="0" err="1"/>
              <a:t>z</a:t>
            </a:r>
            <a:r>
              <a:rPr lang="en-IN" dirty="0"/>
              <a:t> x </a:t>
            </a:r>
            <a:r>
              <a:rPr lang="en-IN" dirty="0" err="1"/>
              <a:t>X</a:t>
            </a:r>
            <a:r>
              <a:rPr lang="en-IN" dirty="0"/>
              <a:t> = 3 + 3 x 1 = 6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Thus, New coordinates of corner C after shearing = (1, 3, 6).</a:t>
            </a:r>
          </a:p>
          <a:p>
            <a:pPr marL="0" indent="0" fontAlgn="base">
              <a:buNone/>
            </a:pPr>
            <a:r>
              <a:rPr lang="en-IN" dirty="0"/>
              <a:t>Thus, New coordinates of the triangle after shearing in X axis = A (0, 0, 0), B(1, 3, 5), C(1, 3, 6).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423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90833" y="1863768"/>
            <a:ext cx="9852454" cy="22386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Curve generation – Beziers Curves– B Spline Curves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480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317" y="257548"/>
            <a:ext cx="11492753" cy="77787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Types of Curves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316" y="1354977"/>
            <a:ext cx="11492753" cy="5113057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curve is an infinitely large set of points. Each point has two neighbors except endpoints. Curves can be broadly classified into three categories − </a:t>
            </a:r>
            <a:r>
              <a:rPr lang="en-US" b="1" dirty="0"/>
              <a:t>explicit, implicit,</a:t>
            </a:r>
            <a:r>
              <a:rPr lang="en-US" dirty="0"/>
              <a:t> and </a:t>
            </a:r>
            <a:r>
              <a:rPr lang="en-US" b="1" dirty="0"/>
              <a:t>parametric curves</a:t>
            </a:r>
            <a:r>
              <a:rPr lang="en-US" dirty="0"/>
              <a:t>.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Implicit Curves</a:t>
            </a:r>
            <a:endParaRPr lang="en-IN" u="sng" dirty="0"/>
          </a:p>
          <a:p>
            <a:pPr marL="989013" indent="-273050"/>
            <a:r>
              <a:rPr lang="en-US" dirty="0"/>
              <a:t>Implicit curve representations define the set of points on a curve by employing a procedure that can test to see if a point in on the curve. Usually, an implicit curve is defined by an implicit function of the form −</a:t>
            </a:r>
            <a:endParaRPr lang="en-IN" dirty="0"/>
          </a:p>
          <a:p>
            <a:pPr marL="989013" indent="-273050"/>
            <a:r>
              <a:rPr lang="en-US" dirty="0"/>
              <a:t>f(x, y) = 0</a:t>
            </a:r>
            <a:endParaRPr lang="en-IN" dirty="0"/>
          </a:p>
          <a:p>
            <a:pPr marL="989013" indent="-273050"/>
            <a:r>
              <a:rPr lang="en-US" dirty="0"/>
              <a:t>It can represent multivalued curves (multiple y values for an x value). A common example is the circle, whose implicit representation is</a:t>
            </a:r>
            <a:endParaRPr lang="en-IN" dirty="0"/>
          </a:p>
          <a:p>
            <a:pPr marL="989013" indent="-273050"/>
            <a:r>
              <a:rPr lang="en-US" b="1" dirty="0"/>
              <a:t>x</a:t>
            </a:r>
            <a:r>
              <a:rPr lang="en-US" b="1" baseline="30000" dirty="0"/>
              <a:t>2</a:t>
            </a:r>
            <a:r>
              <a:rPr lang="en-US" b="1" dirty="0"/>
              <a:t> + y</a:t>
            </a:r>
            <a:r>
              <a:rPr lang="en-US" b="1" baseline="30000" dirty="0"/>
              <a:t>2</a:t>
            </a:r>
            <a:r>
              <a:rPr lang="en-US" b="1" dirty="0"/>
              <a:t> - R</a:t>
            </a:r>
            <a:r>
              <a:rPr lang="en-US" b="1" baseline="30000" dirty="0"/>
              <a:t>2</a:t>
            </a:r>
            <a:r>
              <a:rPr lang="en-US" b="1" dirty="0"/>
              <a:t> = 0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46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58" y="203760"/>
            <a:ext cx="11855823" cy="84511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Types of Curves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57" y="1394853"/>
            <a:ext cx="11855823" cy="5140418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100" b="1" dirty="0"/>
              <a:t>2.   </a:t>
            </a:r>
            <a:r>
              <a:rPr lang="en-US" sz="3100" b="1" u="sng" dirty="0"/>
              <a:t>Explicit Curves</a:t>
            </a:r>
            <a:endParaRPr lang="en-IN" sz="3100" b="1" u="sng" dirty="0"/>
          </a:p>
          <a:p>
            <a:pPr marL="815975" indent="-273050"/>
            <a:r>
              <a:rPr lang="en-US" dirty="0"/>
              <a:t>A mathematical function y = f(x) can be plotted as a curve. Such a function is the explicit representation of the curve. The explicit representation is not general, since it cannot represent vertical lines and is also single-valued. For each value of x, only a single value of y is normally computed by the function.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3.  </a:t>
            </a:r>
            <a:r>
              <a:rPr lang="en-US" b="1" u="sng" dirty="0"/>
              <a:t> Parametric Curves</a:t>
            </a:r>
            <a:endParaRPr lang="en-IN" u="sng" dirty="0"/>
          </a:p>
          <a:p>
            <a:pPr marL="815975" indent="-273050"/>
            <a:r>
              <a:rPr lang="en-US" dirty="0"/>
              <a:t>Curves having parametric form are called parametric curves. The explicit and implicit curve representations can be used only when the function is known. In practice the parametric curves are used. A two-dimensional parametric curve has the following form −</a:t>
            </a:r>
            <a:endParaRPr lang="en-IN" dirty="0"/>
          </a:p>
          <a:p>
            <a:pPr marL="815975" indent="-273050">
              <a:buNone/>
            </a:pPr>
            <a:r>
              <a:rPr lang="en-US" dirty="0"/>
              <a:t>                            P(t) = f(t), g(t) or P(t) = x(t), y(t)</a:t>
            </a:r>
            <a:endParaRPr lang="en-IN" dirty="0"/>
          </a:p>
          <a:p>
            <a:pPr marL="815975" indent="-273050"/>
            <a:r>
              <a:rPr lang="en-US" dirty="0"/>
              <a:t>The functions f and g become the (x, y) coordinates of any point on the curve, and the points are obtained when the parameter t is varied over a certain interval [a, b], normally [0, 1].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894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0" y="233082"/>
            <a:ext cx="11528612" cy="53134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/>
              <a:t>Types of Curves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6869" y="914400"/>
            <a:ext cx="11492753" cy="55939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176866"/>
            <a:ext cx="11654118" cy="656851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BEZIER CURVES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075765"/>
            <a:ext cx="11654118" cy="54191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133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2" y="153614"/>
            <a:ext cx="11739281" cy="680104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BEZIER CURVES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53" y="833718"/>
            <a:ext cx="11739281" cy="574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8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Syllabus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984" y="1825625"/>
            <a:ext cx="7694032" cy="435133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FD-FB0B-4FD5-A544-EB947A8B2DB9}" type="datetime1">
              <a:rPr lang="en-US" smtClean="0"/>
              <a:pPr/>
              <a:t>11/23/22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2018 - 2022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69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94" y="215152"/>
            <a:ext cx="11658600" cy="65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90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141" y="365125"/>
            <a:ext cx="10945906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3760"/>
            <a:ext cx="11304494" cy="1396439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br>
              <a:rPr lang="en-IN" b="1" u="sng" dirty="0"/>
            </a:br>
            <a:r>
              <a:rPr lang="en-IN" b="1" u="sng" dirty="0"/>
              <a:t>Bezier Curve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5625"/>
            <a:ext cx="11304494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/>
              <a:t>The concept of </a:t>
            </a:r>
            <a:r>
              <a:rPr lang="en-IN" dirty="0" err="1"/>
              <a:t>bezier</a:t>
            </a:r>
            <a:r>
              <a:rPr lang="en-IN" dirty="0"/>
              <a:t> curves was given by Pierre Bezier.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Bezier Curve may be defined as-</a:t>
            </a:r>
          </a:p>
          <a:p>
            <a:pPr marL="617538" fontAlgn="base"/>
            <a:r>
              <a:rPr lang="en-IN" dirty="0"/>
              <a:t>Bezier are ends of the curve.</a:t>
            </a:r>
          </a:p>
          <a:p>
            <a:pPr marL="617538" fontAlgn="base"/>
            <a:r>
              <a:rPr lang="en-IN" dirty="0"/>
              <a:t>Other Curve is parametric curve defined by a set of control points.</a:t>
            </a:r>
          </a:p>
          <a:p>
            <a:pPr marL="617538" fontAlgn="base"/>
            <a:r>
              <a:rPr lang="en-IN" dirty="0"/>
              <a:t>Two points  points determine the shape of the curve.</a:t>
            </a:r>
          </a:p>
          <a:p>
            <a:pPr fontAlgn="base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136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362" y="70967"/>
            <a:ext cx="11971638" cy="94228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Example of a Bezier Curve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0362" y="1419440"/>
            <a:ext cx="5799438" cy="51637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400800" y="1419440"/>
            <a:ext cx="5546124" cy="5163708"/>
          </a:xfrm>
          <a:ln>
            <a:solidFill>
              <a:schemeClr val="tx1"/>
            </a:solidFill>
          </a:ln>
        </p:spPr>
        <p:txBody>
          <a:bodyPr/>
          <a:lstStyle/>
          <a:p>
            <a:pPr fontAlgn="base"/>
            <a:r>
              <a:rPr lang="en-IN" dirty="0"/>
              <a:t>Here,</a:t>
            </a:r>
          </a:p>
          <a:p>
            <a:pPr fontAlgn="base"/>
            <a:r>
              <a:rPr lang="en-IN" dirty="0"/>
              <a:t>This </a:t>
            </a:r>
            <a:r>
              <a:rPr lang="en-IN" dirty="0" err="1"/>
              <a:t>bezier</a:t>
            </a:r>
            <a:r>
              <a:rPr lang="en-IN" dirty="0"/>
              <a:t> curve is defined by a set of control points b</a:t>
            </a:r>
            <a:r>
              <a:rPr lang="en-IN" baseline="-25000" dirty="0"/>
              <a:t>0</a:t>
            </a:r>
            <a:r>
              <a:rPr lang="en-IN" dirty="0"/>
              <a:t>, b</a:t>
            </a:r>
            <a:r>
              <a:rPr lang="en-IN" baseline="-25000" dirty="0"/>
              <a:t>1</a:t>
            </a:r>
            <a:r>
              <a:rPr lang="en-IN" dirty="0"/>
              <a:t>, b</a:t>
            </a:r>
            <a:r>
              <a:rPr lang="en-IN" baseline="-25000" dirty="0"/>
              <a:t>2</a:t>
            </a:r>
            <a:r>
              <a:rPr lang="en-IN" dirty="0"/>
              <a:t> and b</a:t>
            </a:r>
            <a:r>
              <a:rPr lang="en-IN" baseline="-25000" dirty="0"/>
              <a:t>3</a:t>
            </a:r>
            <a:r>
              <a:rPr lang="en-IN" dirty="0"/>
              <a:t>.</a:t>
            </a:r>
          </a:p>
          <a:p>
            <a:pPr fontAlgn="base"/>
            <a:r>
              <a:rPr lang="en-IN" dirty="0"/>
              <a:t>Points b</a:t>
            </a:r>
            <a:r>
              <a:rPr lang="en-IN" baseline="-25000" dirty="0"/>
              <a:t>0</a:t>
            </a:r>
            <a:r>
              <a:rPr lang="en-IN" dirty="0"/>
              <a:t> and b</a:t>
            </a:r>
            <a:r>
              <a:rPr lang="en-IN" baseline="-25000" dirty="0"/>
              <a:t>3</a:t>
            </a:r>
            <a:r>
              <a:rPr lang="en-IN" dirty="0"/>
              <a:t> are ends of the curve.</a:t>
            </a:r>
          </a:p>
          <a:p>
            <a:pPr fontAlgn="base"/>
            <a:r>
              <a:rPr lang="en-IN" dirty="0"/>
              <a:t>Points b</a:t>
            </a:r>
            <a:r>
              <a:rPr lang="en-IN" baseline="-25000" dirty="0"/>
              <a:t>1</a:t>
            </a:r>
            <a:r>
              <a:rPr lang="en-IN" dirty="0"/>
              <a:t> and b</a:t>
            </a:r>
            <a:r>
              <a:rPr lang="en-IN" baseline="-25000" dirty="0"/>
              <a:t>2</a:t>
            </a:r>
            <a:r>
              <a:rPr lang="en-IN" dirty="0"/>
              <a:t> determine the shape of the curve.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363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8643" y="101782"/>
            <a:ext cx="11567984" cy="723869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br>
              <a:rPr lang="en-IN" b="1" u="sng" dirty="0"/>
            </a:br>
            <a:r>
              <a:rPr lang="en-IN" b="1" u="sng" dirty="0"/>
              <a:t>Bezier Curve Properties</a:t>
            </a:r>
            <a:br>
              <a:rPr lang="en-IN" b="1" dirty="0"/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68642" y="1098915"/>
            <a:ext cx="5548063" cy="535131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dirty="0"/>
              <a:t>Bezier curve is always contained within a polygon called as convex hull of its control points.</a:t>
            </a:r>
          </a:p>
          <a:p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72200" y="1098914"/>
            <a:ext cx="6019800" cy="535131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fontAlgn="base"/>
            <a:r>
              <a:rPr lang="en-IN" dirty="0"/>
              <a:t>Bezier curve generally follows the shape of its defining polygon.</a:t>
            </a:r>
          </a:p>
          <a:p>
            <a:pPr fontAlgn="base"/>
            <a:r>
              <a:rPr lang="en-IN" dirty="0"/>
              <a:t>The first and last points of the curve are coincident with the first and last points of the defining polygon.</a:t>
            </a:r>
          </a:p>
          <a:p>
            <a:pPr fontAlgn="base"/>
            <a:r>
              <a:rPr lang="en-IN" dirty="0"/>
              <a:t>The degree of the polynomial defining the curve segment is one less than the total number of control points.</a:t>
            </a:r>
          </a:p>
          <a:p>
            <a:pPr marL="0" indent="0" fontAlgn="base">
              <a:buNone/>
            </a:pPr>
            <a:r>
              <a:rPr lang="en-IN" dirty="0"/>
              <a:t>  </a:t>
            </a:r>
            <a:r>
              <a:rPr lang="en-IN" b="1" dirty="0"/>
              <a:t>Degree = </a:t>
            </a:r>
            <a:r>
              <a:rPr lang="en-IN" b="1" dirty="0" err="1"/>
              <a:t>Num</a:t>
            </a:r>
            <a:r>
              <a:rPr lang="en-IN" b="1" dirty="0"/>
              <a:t> of Control Points – 1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93" y="2898325"/>
            <a:ext cx="45339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07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647" y="134471"/>
            <a:ext cx="11093823" cy="60424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846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648" y="365125"/>
            <a:ext cx="11295528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32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7432" y="122657"/>
            <a:ext cx="5254159" cy="3400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7432" y="3856038"/>
            <a:ext cx="5130333" cy="2746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154" y="122657"/>
            <a:ext cx="5744414" cy="3185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154" y="3523082"/>
            <a:ext cx="5744414" cy="3079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2476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6249" y="107576"/>
            <a:ext cx="5373221" cy="6414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7576"/>
            <a:ext cx="5795681" cy="64680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4908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9966" y="147918"/>
            <a:ext cx="5866838" cy="4138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66" y="4286485"/>
            <a:ext cx="5866838" cy="2275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87353" y="147918"/>
            <a:ext cx="5661212" cy="6220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731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Objective(CO)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CO1: 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Construct lines and circles for the given input.</a:t>
            </a:r>
          </a:p>
          <a:p>
            <a:pPr marL="0" indent="0" algn="just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CO2: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Apply 2D transformation techniques to transform the shapes to fit them as per the picture definition.</a:t>
            </a:r>
          </a:p>
          <a:p>
            <a:pPr marL="0" indent="0" algn="just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CO3: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Construct splines, curves and perform 3D transformations</a:t>
            </a:r>
          </a:p>
          <a:p>
            <a:pPr marL="0" indent="0" algn="just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CO4: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Apply colour and transformation techniques for various applications.</a:t>
            </a:r>
          </a:p>
          <a:p>
            <a:pPr marL="0" indent="0" algn="just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CO5: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Analyse the fundamentals of animation, virtual reality, and underlying technologies.</a:t>
            </a:r>
          </a:p>
          <a:p>
            <a:pPr marL="0" indent="0" algn="just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CO6: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Develop photo shop applications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F249-8890-444F-953B-9006595747CA}" type="datetime1">
              <a:rPr lang="en-US" smtClean="0"/>
              <a:pPr/>
              <a:t>11/23/22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2018 - 2022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01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24" y="365125"/>
            <a:ext cx="11537576" cy="61835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1437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9636" y="149973"/>
            <a:ext cx="11721352" cy="912346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Properties of Bezier Curves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9636" y="1260848"/>
            <a:ext cx="11721352" cy="5368552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They generally follow the shape of the control polygon, which consists of the segments joining the control points.</a:t>
            </a:r>
            <a:endParaRPr lang="en-IN" dirty="0"/>
          </a:p>
          <a:p>
            <a:pPr lvl="0"/>
            <a:r>
              <a:rPr lang="en-US" dirty="0"/>
              <a:t>They always pass through the first and last control points.</a:t>
            </a:r>
            <a:endParaRPr lang="en-IN" dirty="0"/>
          </a:p>
          <a:p>
            <a:pPr lvl="0"/>
            <a:r>
              <a:rPr lang="en-US" dirty="0"/>
              <a:t>They are contained in the convex hull of their defining control points.</a:t>
            </a:r>
            <a:endParaRPr lang="en-IN" dirty="0"/>
          </a:p>
          <a:p>
            <a:pPr lvl="0"/>
            <a:r>
              <a:rPr lang="en-US" dirty="0"/>
              <a:t>The degree of the polynomial defining the curve segment is one less that the number of defining polygon point. Therefore, for 4 control points, the degree of the polynomial is 3, i.e. cubic polynomial.</a:t>
            </a:r>
            <a:endParaRPr lang="en-IN" dirty="0"/>
          </a:p>
          <a:p>
            <a:pPr lvl="0"/>
            <a:r>
              <a:rPr lang="en-US" dirty="0"/>
              <a:t>A Bezier curve generally follows the shape of the defining polygon.</a:t>
            </a:r>
            <a:endParaRPr lang="en-IN" dirty="0"/>
          </a:p>
          <a:p>
            <a:pPr lvl="0"/>
            <a:r>
              <a:rPr lang="en-US" dirty="0"/>
              <a:t>The direction of the tangent vector at the end points is same as that of the vector determined by first and last segments.</a:t>
            </a:r>
            <a:endParaRPr lang="en-IN" dirty="0"/>
          </a:p>
          <a:p>
            <a:pPr lvl="0"/>
            <a:r>
              <a:rPr lang="en-US" dirty="0"/>
              <a:t>The convex hull property for a Bezier curve ensures that the polynomial smoothly follows the control points.</a:t>
            </a:r>
            <a:endParaRPr lang="en-IN" dirty="0"/>
          </a:p>
          <a:p>
            <a:pPr lvl="0"/>
            <a:r>
              <a:rPr lang="en-US" dirty="0"/>
              <a:t>No straight line intersects a Bezier curve more times than it intersects its control polygon.</a:t>
            </a:r>
            <a:endParaRPr lang="en-IN" dirty="0"/>
          </a:p>
          <a:p>
            <a:pPr lvl="0"/>
            <a:r>
              <a:rPr lang="en-US" dirty="0"/>
              <a:t>They are invariant under an affine transformation.</a:t>
            </a:r>
            <a:endParaRPr lang="en-IN" dirty="0"/>
          </a:p>
          <a:p>
            <a:pPr lvl="0"/>
            <a:r>
              <a:rPr lang="en-US" dirty="0"/>
              <a:t>Bezier curves exhibit global control means moving a control point alters the shape of the whole curve.</a:t>
            </a:r>
            <a:endParaRPr lang="en-IN" dirty="0"/>
          </a:p>
          <a:p>
            <a:pPr lvl="0"/>
            <a:r>
              <a:rPr lang="en-US" dirty="0"/>
              <a:t>A given Bezier curve can be subdivided at a point t=t0 into two Bezier segments which join together at the point corresponding to the parameter value t=t0.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57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18574" y="66114"/>
            <a:ext cx="1803091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574" y="4417452"/>
            <a:ext cx="1803091" cy="2228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99" y="66114"/>
            <a:ext cx="9691754" cy="65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08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49" y="241558"/>
            <a:ext cx="11704998" cy="59870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B-Spline Curves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649" y="1037967"/>
            <a:ext cx="11704998" cy="536283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The Bezier-curve produced by the Bernstein basis function has limited flexibility.</a:t>
            </a:r>
            <a:endParaRPr lang="en-IN" dirty="0"/>
          </a:p>
          <a:p>
            <a:pPr lvl="0"/>
            <a:r>
              <a:rPr lang="en-US" dirty="0"/>
              <a:t>First, the number of specified polygon vertices fixes the order of the resulting polynomial which defines the curve.</a:t>
            </a:r>
            <a:endParaRPr lang="en-IN" dirty="0"/>
          </a:p>
          <a:p>
            <a:pPr lvl="0"/>
            <a:r>
              <a:rPr lang="en-US" dirty="0"/>
              <a:t>The second limiting characteristic is that the value of the blending function is nonzero for all parameter values over the entire curve.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The B-spline basis contains the Bernstein basis as the special case. The B-spline basis is non-global. A B-spline curve is defined as a linear combination of control points Pi and B-spline basis function </a:t>
            </a:r>
            <a:r>
              <a:rPr lang="en-US" i="1" dirty="0"/>
              <a:t>Ni</a:t>
            </a:r>
            <a:r>
              <a:rPr lang="en-US" dirty="0"/>
              <a:t>,  k (t) given by,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123" y="5140411"/>
            <a:ext cx="9014126" cy="11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04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929" y="699247"/>
            <a:ext cx="7933766" cy="59704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566" y="0"/>
            <a:ext cx="10645588" cy="53788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B-Spline Curves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452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89" y="176866"/>
            <a:ext cx="11519646" cy="69719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Properties of B-spline Curve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189" y="1126378"/>
            <a:ext cx="11519646" cy="5355104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The sum of the B-spline basis functions for any parameter value is 1.</a:t>
            </a:r>
            <a:endParaRPr lang="en-IN" dirty="0"/>
          </a:p>
          <a:p>
            <a:pPr lvl="0"/>
            <a:r>
              <a:rPr lang="en-US" dirty="0"/>
              <a:t>Each basis function is positive or zero for all parameter values.</a:t>
            </a:r>
            <a:endParaRPr lang="en-IN" dirty="0"/>
          </a:p>
          <a:p>
            <a:pPr lvl="0"/>
            <a:r>
              <a:rPr lang="en-US" dirty="0"/>
              <a:t>Each basis function has precisely one maximum value, except for k=1.</a:t>
            </a:r>
            <a:endParaRPr lang="en-IN" dirty="0"/>
          </a:p>
          <a:p>
            <a:pPr lvl="0"/>
            <a:r>
              <a:rPr lang="en-US" dirty="0"/>
              <a:t>The maximum order of the curve is equal to the number of vertices of defining polygon.</a:t>
            </a:r>
            <a:endParaRPr lang="en-IN" dirty="0"/>
          </a:p>
          <a:p>
            <a:pPr lvl="0"/>
            <a:r>
              <a:rPr lang="en-US" dirty="0"/>
              <a:t>The degree of B-spline polynomial is independent on the number of vertices of defining polygon.</a:t>
            </a:r>
            <a:endParaRPr lang="en-IN" dirty="0"/>
          </a:p>
          <a:p>
            <a:pPr lvl="0"/>
            <a:r>
              <a:rPr lang="en-US" dirty="0"/>
              <a:t>B-spline allows the local control over the curve surface because each vertex affects the shape of a curve only over a range of parameter values where its associated basis function is nonzero.</a:t>
            </a:r>
            <a:endParaRPr lang="en-IN" dirty="0"/>
          </a:p>
          <a:p>
            <a:pPr lvl="0"/>
            <a:r>
              <a:rPr lang="en-US" dirty="0"/>
              <a:t>The curve exhibits the variation diminishing property.</a:t>
            </a:r>
            <a:endParaRPr lang="en-IN" dirty="0"/>
          </a:p>
          <a:p>
            <a:pPr lvl="0"/>
            <a:r>
              <a:rPr lang="en-US" dirty="0"/>
              <a:t>The curve generally follows the shape of defining polygon.</a:t>
            </a:r>
            <a:endParaRPr lang="en-IN" dirty="0"/>
          </a:p>
          <a:p>
            <a:pPr lvl="0"/>
            <a:r>
              <a:rPr lang="en-US" dirty="0"/>
              <a:t>Any affine transformation can be applied to the curve by applying it to the vertices of defining polygon.</a:t>
            </a:r>
            <a:endParaRPr lang="en-IN" dirty="0"/>
          </a:p>
          <a:p>
            <a:pPr lvl="0"/>
            <a:r>
              <a:rPr lang="en-US" dirty="0"/>
              <a:t>The curve line within the convex hull of its defining polygon.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Three dimensional transformations</a:t>
            </a:r>
            <a:br>
              <a:rPr lang="en-IN" dirty="0"/>
            </a:b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0304" y="811369"/>
            <a:ext cx="6246254" cy="5756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5346" y="811369"/>
            <a:ext cx="5254581" cy="5756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136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424" y="133306"/>
            <a:ext cx="11719775" cy="613669"/>
          </a:xfrm>
        </p:spPr>
        <p:txBody>
          <a:bodyPr>
            <a:normAutofit fontScale="90000"/>
          </a:bodyPr>
          <a:lstStyle/>
          <a:p>
            <a:br>
              <a:rPr lang="en-US" b="1" u="sng" dirty="0"/>
            </a:br>
            <a:r>
              <a:rPr lang="en-US" b="1" u="sng" dirty="0"/>
              <a:t>Three dimensional transformations</a:t>
            </a:r>
            <a:br>
              <a:rPr lang="en-IN" dirty="0"/>
            </a:b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0608" y="875764"/>
            <a:ext cx="5898524" cy="56924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9589" y="875763"/>
            <a:ext cx="5357610" cy="5692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097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81" y="190313"/>
            <a:ext cx="11613777" cy="629957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/>
              <a:t>Translation - 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081" y="995081"/>
            <a:ext cx="11613777" cy="5580530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IN" dirty="0"/>
              <a:t> Given a 3D object with coordinate points A(0, 3, 1), B(3, 3, 2), C(3, 0, 0), D(0, 0, 0). Apply the translation with the distance 1 towards X axis, 1 towards Y axis and 2 towards Z axis and obtain the new coordinates of the object.</a:t>
            </a:r>
          </a:p>
          <a:p>
            <a:pPr fontAlgn="base"/>
            <a:r>
              <a:rPr lang="en-IN" dirty="0"/>
              <a:t>Given-</a:t>
            </a:r>
          </a:p>
          <a:p>
            <a:pPr marL="0" indent="0" fontAlgn="base">
              <a:buNone/>
            </a:pPr>
            <a:r>
              <a:rPr lang="en-IN" dirty="0"/>
              <a:t>    Old coordinates of the object = A (0, 3, 1), B(3, 3, 2), C(3, 0, 0), D(0, 0, 0)</a:t>
            </a:r>
          </a:p>
          <a:p>
            <a:pPr marL="0" indent="0" fontAlgn="base">
              <a:buNone/>
            </a:pPr>
            <a:r>
              <a:rPr lang="en-IN" dirty="0"/>
              <a:t>    Translation vector = (</a:t>
            </a:r>
            <a:r>
              <a:rPr lang="en-IN" dirty="0" err="1"/>
              <a:t>T</a:t>
            </a:r>
            <a:r>
              <a:rPr lang="en-IN" baseline="-25000" dirty="0" err="1"/>
              <a:t>x</a:t>
            </a:r>
            <a:r>
              <a:rPr lang="en-IN" dirty="0"/>
              <a:t>, T</a:t>
            </a:r>
            <a:r>
              <a:rPr lang="en-IN" baseline="-25000" dirty="0"/>
              <a:t>y</a:t>
            </a:r>
            <a:r>
              <a:rPr lang="en-IN" dirty="0"/>
              <a:t>, </a:t>
            </a:r>
            <a:r>
              <a:rPr lang="en-IN" dirty="0" err="1"/>
              <a:t>T</a:t>
            </a:r>
            <a:r>
              <a:rPr lang="en-IN" baseline="-25000" dirty="0" err="1"/>
              <a:t>z</a:t>
            </a:r>
            <a:r>
              <a:rPr lang="en-IN" dirty="0"/>
              <a:t>) = (1, 1, 2)</a:t>
            </a:r>
          </a:p>
          <a:p>
            <a:pPr fontAlgn="base"/>
            <a:r>
              <a:rPr lang="en-IN" b="1" u="sng" dirty="0"/>
              <a:t>For Coordinates A(0, 3, 1)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   Let the new coordinates of A = (X’, Y’, Z’).</a:t>
            </a:r>
          </a:p>
          <a:p>
            <a:pPr fontAlgn="base"/>
            <a:endParaRPr lang="en-IN" dirty="0"/>
          </a:p>
          <a:p>
            <a:pPr marL="889000" indent="0" fontAlgn="base">
              <a:buNone/>
            </a:pPr>
            <a:r>
              <a:rPr lang="en-IN" dirty="0"/>
              <a:t>Applying the translation equations, we have-</a:t>
            </a:r>
          </a:p>
          <a:p>
            <a:pPr marL="889000" indent="0" fontAlgn="base">
              <a:buNone/>
            </a:pPr>
            <a:r>
              <a:rPr lang="en-IN" dirty="0"/>
              <a:t>X’ = X + </a:t>
            </a:r>
            <a:r>
              <a:rPr lang="en-IN" dirty="0" err="1"/>
              <a:t>T</a:t>
            </a:r>
            <a:r>
              <a:rPr lang="en-IN" baseline="-25000" dirty="0" err="1"/>
              <a:t>x</a:t>
            </a:r>
            <a:r>
              <a:rPr lang="en-IN" dirty="0"/>
              <a:t> = 0 + 1 = 1</a:t>
            </a:r>
          </a:p>
          <a:p>
            <a:pPr marL="889000" indent="0" fontAlgn="base">
              <a:buNone/>
            </a:pPr>
            <a:r>
              <a:rPr lang="en-IN" dirty="0"/>
              <a:t>Y’ = Y + T</a:t>
            </a:r>
            <a:r>
              <a:rPr lang="en-IN" baseline="-25000" dirty="0"/>
              <a:t>y</a:t>
            </a:r>
            <a:r>
              <a:rPr lang="en-IN" dirty="0"/>
              <a:t> = 3 + 1 = 4</a:t>
            </a:r>
          </a:p>
          <a:p>
            <a:pPr marL="889000" indent="0" fontAlgn="base">
              <a:buNone/>
            </a:pPr>
            <a:r>
              <a:rPr lang="en-IN" dirty="0"/>
              <a:t>Z’ = Z + </a:t>
            </a:r>
            <a:r>
              <a:rPr lang="en-IN" dirty="0" err="1"/>
              <a:t>T</a:t>
            </a:r>
            <a:r>
              <a:rPr lang="en-IN" baseline="-25000" dirty="0" err="1"/>
              <a:t>z</a:t>
            </a:r>
            <a:r>
              <a:rPr lang="en-IN" dirty="0"/>
              <a:t> = 1 + 2 = 3</a:t>
            </a:r>
          </a:p>
          <a:p>
            <a:pPr marL="889000" indent="0" fontAlgn="base">
              <a:buNone/>
            </a:pPr>
            <a:r>
              <a:rPr lang="en-IN" dirty="0"/>
              <a:t> </a:t>
            </a:r>
          </a:p>
          <a:p>
            <a:pPr marL="889000" indent="0" fontAlgn="base">
              <a:buNone/>
            </a:pPr>
            <a:r>
              <a:rPr lang="en-IN" dirty="0"/>
              <a:t>Thus, New coordinates of A = (1, 4, 3).</a:t>
            </a:r>
          </a:p>
          <a:p>
            <a:pPr marL="0" indent="0" fontAlgn="base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14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764" y="270996"/>
            <a:ext cx="11492754" cy="643404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/>
              <a:t>Translation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764" y="1139825"/>
            <a:ext cx="5428130" cy="5476128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IN" b="1" u="sng" dirty="0"/>
              <a:t>For Coordinates B(3, 3, 2)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Let the new coordinates of B = (X’, Y’, Z’).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Applying the translation equations, we have-</a:t>
            </a:r>
          </a:p>
          <a:p>
            <a:pPr marL="0" indent="0" fontAlgn="base">
              <a:buNone/>
            </a:pPr>
            <a:r>
              <a:rPr lang="en-IN" dirty="0"/>
              <a:t>X’ = X + </a:t>
            </a:r>
            <a:r>
              <a:rPr lang="en-IN" dirty="0" err="1"/>
              <a:t>T</a:t>
            </a:r>
            <a:r>
              <a:rPr lang="en-IN" baseline="-25000" dirty="0" err="1"/>
              <a:t>x</a:t>
            </a:r>
            <a:r>
              <a:rPr lang="en-IN" dirty="0"/>
              <a:t> = 3 + 1 = 4</a:t>
            </a:r>
          </a:p>
          <a:p>
            <a:pPr marL="0" indent="0" fontAlgn="base">
              <a:buNone/>
            </a:pPr>
            <a:r>
              <a:rPr lang="en-IN" dirty="0"/>
              <a:t>Y’ = Y + T</a:t>
            </a:r>
            <a:r>
              <a:rPr lang="en-IN" baseline="-25000" dirty="0"/>
              <a:t>y</a:t>
            </a:r>
            <a:r>
              <a:rPr lang="en-IN" dirty="0"/>
              <a:t> = 3 + 1 = 4</a:t>
            </a:r>
          </a:p>
          <a:p>
            <a:pPr marL="0" indent="0" fontAlgn="base">
              <a:buNone/>
            </a:pPr>
            <a:r>
              <a:rPr lang="en-IN" dirty="0"/>
              <a:t>Z’ = Z + </a:t>
            </a:r>
            <a:r>
              <a:rPr lang="en-IN" dirty="0" err="1"/>
              <a:t>T</a:t>
            </a:r>
            <a:r>
              <a:rPr lang="en-IN" baseline="-25000" dirty="0" err="1"/>
              <a:t>z</a:t>
            </a:r>
            <a:r>
              <a:rPr lang="en-IN" dirty="0"/>
              <a:t> = 2 + 2 = 4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Thus, New coordinates of B = (4, 4, 4).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012" y="1139825"/>
            <a:ext cx="5459506" cy="5476128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IN" b="1" u="sng" dirty="0"/>
              <a:t>For Coordinates C(3, 0, 0)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Let the new coordinates of C = ((X’, Y’, Z’).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Applying the translation equations, we have-</a:t>
            </a:r>
          </a:p>
          <a:p>
            <a:pPr marL="0" indent="0" fontAlgn="base">
              <a:buNone/>
            </a:pPr>
            <a:r>
              <a:rPr lang="en-IN" dirty="0"/>
              <a:t>X’ = X + </a:t>
            </a:r>
            <a:r>
              <a:rPr lang="en-IN" dirty="0" err="1"/>
              <a:t>T</a:t>
            </a:r>
            <a:r>
              <a:rPr lang="en-IN" baseline="-25000" dirty="0" err="1"/>
              <a:t>x</a:t>
            </a:r>
            <a:r>
              <a:rPr lang="en-IN" dirty="0"/>
              <a:t> = 3 + 1 = 4</a:t>
            </a:r>
          </a:p>
          <a:p>
            <a:pPr marL="0" indent="0" fontAlgn="base">
              <a:buNone/>
            </a:pPr>
            <a:r>
              <a:rPr lang="en-IN" dirty="0"/>
              <a:t>Y’ = Y + T</a:t>
            </a:r>
            <a:r>
              <a:rPr lang="en-IN" baseline="-25000" dirty="0"/>
              <a:t>y</a:t>
            </a:r>
            <a:r>
              <a:rPr lang="en-IN" dirty="0"/>
              <a:t> = 0 + 1 = 1</a:t>
            </a:r>
          </a:p>
          <a:p>
            <a:pPr marL="0" indent="0" fontAlgn="base">
              <a:buNone/>
            </a:pPr>
            <a:r>
              <a:rPr lang="en-IN" dirty="0"/>
              <a:t>Z’ = Z + </a:t>
            </a:r>
            <a:r>
              <a:rPr lang="en-IN" dirty="0" err="1"/>
              <a:t>T</a:t>
            </a:r>
            <a:r>
              <a:rPr lang="en-IN" baseline="-25000" dirty="0" err="1"/>
              <a:t>z</a:t>
            </a:r>
            <a:r>
              <a:rPr lang="en-IN" dirty="0"/>
              <a:t> = 0 + 2 = 2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Thus, New coordinates of C = (4, 1, 2).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21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0129" y="365125"/>
            <a:ext cx="11392929" cy="74698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Translation - Example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0129" y="1398494"/>
            <a:ext cx="11392929" cy="4778469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IN" b="1" u="sng" dirty="0"/>
              <a:t>For Coordinates D(0, 0, 0)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Let the new coordinates of D = (X’, Y’, Z’).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Applying the translation equations, we have-</a:t>
            </a:r>
          </a:p>
          <a:p>
            <a:pPr marL="0" indent="0" fontAlgn="base">
              <a:buNone/>
            </a:pPr>
            <a:r>
              <a:rPr lang="en-IN" dirty="0"/>
              <a:t>X’ = X + </a:t>
            </a:r>
            <a:r>
              <a:rPr lang="en-IN" dirty="0" err="1"/>
              <a:t>T</a:t>
            </a:r>
            <a:r>
              <a:rPr lang="en-IN" baseline="-25000" dirty="0" err="1"/>
              <a:t>x</a:t>
            </a:r>
            <a:r>
              <a:rPr lang="en-IN" dirty="0"/>
              <a:t> = 0 + 1 = 1</a:t>
            </a:r>
          </a:p>
          <a:p>
            <a:pPr marL="0" indent="0" fontAlgn="base">
              <a:buNone/>
            </a:pPr>
            <a:r>
              <a:rPr lang="en-IN" dirty="0"/>
              <a:t>Y’ = Y + T</a:t>
            </a:r>
            <a:r>
              <a:rPr lang="en-IN" baseline="-25000" dirty="0"/>
              <a:t>y</a:t>
            </a:r>
            <a:r>
              <a:rPr lang="en-IN" dirty="0"/>
              <a:t> = 0 + 1 = 1</a:t>
            </a:r>
          </a:p>
          <a:p>
            <a:pPr marL="0" indent="0" fontAlgn="base">
              <a:buNone/>
            </a:pPr>
            <a:r>
              <a:rPr lang="en-IN" dirty="0"/>
              <a:t>Z’ = Z + </a:t>
            </a:r>
            <a:r>
              <a:rPr lang="en-IN" dirty="0" err="1"/>
              <a:t>T</a:t>
            </a:r>
            <a:r>
              <a:rPr lang="en-IN" baseline="-25000" dirty="0" err="1"/>
              <a:t>z</a:t>
            </a:r>
            <a:r>
              <a:rPr lang="en-IN" dirty="0"/>
              <a:t> = 0 + 2 = 2</a:t>
            </a:r>
          </a:p>
          <a:p>
            <a:pPr marL="0" indent="0" fontAlgn="base">
              <a:buNone/>
            </a:pPr>
            <a:r>
              <a:rPr lang="en-IN" dirty="0"/>
              <a:t> Thus, New coordinates of D = (1, 1, 2).</a:t>
            </a:r>
          </a:p>
          <a:p>
            <a:pPr marL="0" indent="0" fontAlgn="base">
              <a:buNone/>
            </a:pPr>
            <a:endParaRPr lang="en-IN" dirty="0"/>
          </a:p>
          <a:p>
            <a:pPr marL="0" indent="0" fontAlgn="base">
              <a:buNone/>
            </a:pPr>
            <a:r>
              <a:rPr lang="en-IN" b="1" u="sng" dirty="0"/>
              <a:t>Thus, New coordinates of the object = A (1, 4, 3), B(4, 4, 4), C(4, 1, 2), D(1, 1, 2).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89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3742</Words>
  <Application>Microsoft Macintosh PowerPoint</Application>
  <PresentationFormat>Widescreen</PresentationFormat>
  <Paragraphs>408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Office Theme</vt:lpstr>
      <vt:lpstr>COMPUTER GRAPHICS &amp; MULTIMEDIA SYSTEMS SCS1302</vt:lpstr>
      <vt:lpstr>Syllabus</vt:lpstr>
      <vt:lpstr>Syllabus</vt:lpstr>
      <vt:lpstr>Course Objective(CO)</vt:lpstr>
      <vt:lpstr>Three dimensional transformations </vt:lpstr>
      <vt:lpstr> Three dimensional transformations </vt:lpstr>
      <vt:lpstr>Translation - Example</vt:lpstr>
      <vt:lpstr>Translation - Example</vt:lpstr>
      <vt:lpstr>Translation - Example</vt:lpstr>
      <vt:lpstr>Rotation - Example</vt:lpstr>
      <vt:lpstr>PowerPoint Presentation</vt:lpstr>
      <vt:lpstr>Rotation - Example</vt:lpstr>
      <vt:lpstr>Rotation - Example</vt:lpstr>
      <vt:lpstr>Scaling</vt:lpstr>
      <vt:lpstr>Scaling - Example</vt:lpstr>
      <vt:lpstr>Scaling - Example</vt:lpstr>
      <vt:lpstr>Scaling - Example</vt:lpstr>
      <vt:lpstr>Reflection - Example</vt:lpstr>
      <vt:lpstr>Reflection - Example</vt:lpstr>
      <vt:lpstr>Reflection - Example</vt:lpstr>
      <vt:lpstr>Shearing - Example</vt:lpstr>
      <vt:lpstr>Shearing - Example</vt:lpstr>
      <vt:lpstr>Shearing - Example</vt:lpstr>
      <vt:lpstr>Curve generation – Beziers Curves– B Spline Curves</vt:lpstr>
      <vt:lpstr> Types of Curves </vt:lpstr>
      <vt:lpstr>Types of Curves</vt:lpstr>
      <vt:lpstr>Types of Curves</vt:lpstr>
      <vt:lpstr>BEZIER CURVES</vt:lpstr>
      <vt:lpstr>BEZIER CURVES</vt:lpstr>
      <vt:lpstr>PowerPoint Presentation</vt:lpstr>
      <vt:lpstr>PowerPoint Presentation</vt:lpstr>
      <vt:lpstr> Bezier Curve </vt:lpstr>
      <vt:lpstr>Example of a Bezier Curve</vt:lpstr>
      <vt:lpstr> Bezier Curve Properties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 of Bezier Curves</vt:lpstr>
      <vt:lpstr>PowerPoint Presentation</vt:lpstr>
      <vt:lpstr> B-Spline Curves </vt:lpstr>
      <vt:lpstr> B-Spline Curves </vt:lpstr>
      <vt:lpstr> Properties of B-spline Curve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Asha</dc:creator>
  <cp:lastModifiedBy>Microsoft Office User</cp:lastModifiedBy>
  <cp:revision>81</cp:revision>
  <dcterms:created xsi:type="dcterms:W3CDTF">2020-06-29T07:25:27Z</dcterms:created>
  <dcterms:modified xsi:type="dcterms:W3CDTF">2022-11-23T06:17:40Z</dcterms:modified>
</cp:coreProperties>
</file>