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78"/>
  </p:notesMasterIdLst>
  <p:sldIdLst>
    <p:sldId id="344" r:id="rId2"/>
    <p:sldId id="345" r:id="rId3"/>
    <p:sldId id="346" r:id="rId4"/>
    <p:sldId id="347" r:id="rId5"/>
    <p:sldId id="348" r:id="rId6"/>
    <p:sldId id="349" r:id="rId7"/>
    <p:sldId id="350" r:id="rId8"/>
    <p:sldId id="351" r:id="rId9"/>
    <p:sldId id="352" r:id="rId10"/>
    <p:sldId id="353" r:id="rId11"/>
    <p:sldId id="354" r:id="rId12"/>
    <p:sldId id="355" r:id="rId13"/>
    <p:sldId id="356" r:id="rId14"/>
    <p:sldId id="357" r:id="rId15"/>
    <p:sldId id="358" r:id="rId16"/>
    <p:sldId id="359" r:id="rId17"/>
    <p:sldId id="370" r:id="rId18"/>
    <p:sldId id="371" r:id="rId19"/>
    <p:sldId id="372" r:id="rId20"/>
    <p:sldId id="373" r:id="rId21"/>
    <p:sldId id="374" r:id="rId22"/>
    <p:sldId id="375" r:id="rId23"/>
    <p:sldId id="376" r:id="rId24"/>
    <p:sldId id="377" r:id="rId25"/>
    <p:sldId id="378" r:id="rId26"/>
    <p:sldId id="361" r:id="rId27"/>
    <p:sldId id="362" r:id="rId28"/>
    <p:sldId id="363" r:id="rId29"/>
    <p:sldId id="364" r:id="rId30"/>
    <p:sldId id="403" r:id="rId31"/>
    <p:sldId id="365" r:id="rId32"/>
    <p:sldId id="366" r:id="rId33"/>
    <p:sldId id="367" r:id="rId34"/>
    <p:sldId id="368" r:id="rId35"/>
    <p:sldId id="369" r:id="rId36"/>
    <p:sldId id="379" r:id="rId37"/>
    <p:sldId id="380" r:id="rId38"/>
    <p:sldId id="381" r:id="rId39"/>
    <p:sldId id="397" r:id="rId40"/>
    <p:sldId id="396" r:id="rId41"/>
    <p:sldId id="398" r:id="rId42"/>
    <p:sldId id="399" r:id="rId43"/>
    <p:sldId id="400" r:id="rId44"/>
    <p:sldId id="401" r:id="rId45"/>
    <p:sldId id="402" r:id="rId46"/>
    <p:sldId id="382" r:id="rId47"/>
    <p:sldId id="383" r:id="rId48"/>
    <p:sldId id="384" r:id="rId49"/>
    <p:sldId id="385" r:id="rId50"/>
    <p:sldId id="386" r:id="rId51"/>
    <p:sldId id="387" r:id="rId52"/>
    <p:sldId id="388" r:id="rId53"/>
    <p:sldId id="389" r:id="rId54"/>
    <p:sldId id="390" r:id="rId55"/>
    <p:sldId id="391" r:id="rId56"/>
    <p:sldId id="392" r:id="rId57"/>
    <p:sldId id="393" r:id="rId58"/>
    <p:sldId id="394" r:id="rId59"/>
    <p:sldId id="395" r:id="rId60"/>
    <p:sldId id="404" r:id="rId61"/>
    <p:sldId id="420" r:id="rId62"/>
    <p:sldId id="421" r:id="rId63"/>
    <p:sldId id="405" r:id="rId64"/>
    <p:sldId id="407" r:id="rId65"/>
    <p:sldId id="408" r:id="rId66"/>
    <p:sldId id="409" r:id="rId67"/>
    <p:sldId id="410" r:id="rId68"/>
    <p:sldId id="411" r:id="rId69"/>
    <p:sldId id="412" r:id="rId70"/>
    <p:sldId id="413" r:id="rId71"/>
    <p:sldId id="414" r:id="rId72"/>
    <p:sldId id="415" r:id="rId73"/>
    <p:sldId id="416" r:id="rId74"/>
    <p:sldId id="417" r:id="rId75"/>
    <p:sldId id="418" r:id="rId76"/>
    <p:sldId id="419" r:id="rId77"/>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20"/>
    <p:restoredTop sz="94660"/>
  </p:normalViewPr>
  <p:slideViewPr>
    <p:cSldViewPr>
      <p:cViewPr varScale="1">
        <p:scale>
          <a:sx n="67" d="100"/>
          <a:sy n="67" d="100"/>
        </p:scale>
        <p:origin x="1260" y="56"/>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presProps" Target="presProps.xml"/><Relationship Id="rId5" Type="http://schemas.openxmlformats.org/officeDocument/2006/relationships/slide" Target="slides/slide4.xml"/><Relationship Id="rId61" Type="http://schemas.openxmlformats.org/officeDocument/2006/relationships/slide" Target="slides/slide60.xml"/><Relationship Id="rId82" Type="http://schemas.openxmlformats.org/officeDocument/2006/relationships/tableStyles" Target="tableStyles.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slide" Target="slides/slide68.xml"/><Relationship Id="rId77" Type="http://schemas.openxmlformats.org/officeDocument/2006/relationships/slide" Target="slides/slide7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notesMaster" Target="notesMasters/notesMaster1.xml"/><Relationship Id="rId8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44EB274F-CC75-4A15-B3A9-088060C8AE1E}" type="datetimeFigureOut">
              <a:rPr lang="en-US" smtClean="0"/>
              <a:pPr/>
              <a:t>11/12/2022</a:t>
            </a:fld>
            <a:endParaRPr lang="en-US"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1F96D70-044E-46A3-808C-F10A69D103BC}" type="slidenum">
              <a:rPr lang="en-US" smtClean="0"/>
              <a:pPr/>
              <a:t>‹#›</a:t>
            </a:fld>
            <a:endParaRPr lang="en-US" dirty="0"/>
          </a:p>
        </p:txBody>
      </p:sp>
    </p:spTree>
    <p:extLst>
      <p:ext uri="{BB962C8B-B14F-4D97-AF65-F5344CB8AC3E}">
        <p14:creationId xmlns:p14="http://schemas.microsoft.com/office/powerpoint/2010/main" val="3206148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B8908C-EA39-9B21-EFFF-6E958C0283B2}"/>
              </a:ext>
            </a:extLst>
          </p:cNvPr>
          <p:cNvSpPr>
            <a:spLocks noGrp="1"/>
          </p:cNvSpPr>
          <p:nvPr>
            <p:ph type="ctrTitle"/>
          </p:nvPr>
        </p:nvSpPr>
        <p:spPr>
          <a:xfrm>
            <a:off x="1143000" y="1122363"/>
            <a:ext cx="6858000" cy="2387600"/>
          </a:xfrm>
        </p:spPr>
        <p:txBody>
          <a:bodyPr anchor="b"/>
          <a:lstStyle>
            <a:lvl1pPr algn="ctr">
              <a:defRPr sz="4500"/>
            </a:lvl1pPr>
          </a:lstStyle>
          <a:p>
            <a:r>
              <a:rPr lang="en-US"/>
              <a:t>Click to edit Master title style</a:t>
            </a:r>
            <a:endParaRPr lang="en-IN"/>
          </a:p>
        </p:txBody>
      </p:sp>
      <p:sp>
        <p:nvSpPr>
          <p:cNvPr id="3" name="Subtitle 2">
            <a:extLst>
              <a:ext uri="{FF2B5EF4-FFF2-40B4-BE49-F238E27FC236}">
                <a16:creationId xmlns:a16="http://schemas.microsoft.com/office/drawing/2014/main" id="{A7F518BC-EF82-29E3-0C85-52CE62076964}"/>
              </a:ext>
            </a:extLst>
          </p:cNvPr>
          <p:cNvSpPr>
            <a:spLocks noGrp="1"/>
          </p:cNvSpPr>
          <p:nvPr>
            <p:ph type="subTitle" idx="1"/>
          </p:nvPr>
        </p:nvSpPr>
        <p:spPr>
          <a:xfrm>
            <a:off x="1143000" y="3602038"/>
            <a:ext cx="6858000" cy="1655762"/>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DDA969B2-3185-110D-7F19-8A8B32AC1973}"/>
              </a:ext>
            </a:extLst>
          </p:cNvPr>
          <p:cNvSpPr>
            <a:spLocks noGrp="1"/>
          </p:cNvSpPr>
          <p:nvPr>
            <p:ph type="dt" sz="half" idx="10"/>
          </p:nvPr>
        </p:nvSpPr>
        <p:spPr/>
        <p:txBody>
          <a:bodyPr/>
          <a:lstStyle/>
          <a:p>
            <a:fld id="{3EC4BF4A-BED7-446D-AECE-997689D08A9A}" type="datetimeFigureOut">
              <a:rPr lang="en-US" smtClean="0"/>
              <a:pPr/>
              <a:t>11/12/2022</a:t>
            </a:fld>
            <a:endParaRPr lang="en-US" dirty="0"/>
          </a:p>
        </p:txBody>
      </p:sp>
      <p:sp>
        <p:nvSpPr>
          <p:cNvPr id="5" name="Footer Placeholder 4">
            <a:extLst>
              <a:ext uri="{FF2B5EF4-FFF2-40B4-BE49-F238E27FC236}">
                <a16:creationId xmlns:a16="http://schemas.microsoft.com/office/drawing/2014/main" id="{E14F98B5-1A8D-D8C3-4243-3482DDEB34D3}"/>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203FA514-375B-A4E9-8D26-413D438E9277}"/>
              </a:ext>
            </a:extLst>
          </p:cNvPr>
          <p:cNvSpPr>
            <a:spLocks noGrp="1"/>
          </p:cNvSpPr>
          <p:nvPr>
            <p:ph type="sldNum" sz="quarter" idx="12"/>
          </p:nvPr>
        </p:nvSpPr>
        <p:spPr/>
        <p:txBody>
          <a:bodyPr/>
          <a:lstStyle/>
          <a:p>
            <a:fld id="{9F1B4298-E628-48C7-BDA3-B31837C15712}" type="slidenum">
              <a:rPr lang="en-US" smtClean="0"/>
              <a:pPr/>
              <a:t>‹#›</a:t>
            </a:fld>
            <a:endParaRPr lang="en-US" dirty="0"/>
          </a:p>
        </p:txBody>
      </p:sp>
    </p:spTree>
    <p:extLst>
      <p:ext uri="{BB962C8B-B14F-4D97-AF65-F5344CB8AC3E}">
        <p14:creationId xmlns:p14="http://schemas.microsoft.com/office/powerpoint/2010/main" val="237198505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C5F26B-22F1-2155-D61D-FB822C1F84B2}"/>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7CBF4932-2B6F-77A9-F97B-6FCCCF1E8B2E}"/>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9DF50D62-E715-B8AB-085D-BB9B195A2C15}"/>
              </a:ext>
            </a:extLst>
          </p:cNvPr>
          <p:cNvSpPr>
            <a:spLocks noGrp="1"/>
          </p:cNvSpPr>
          <p:nvPr>
            <p:ph type="dt" sz="half" idx="10"/>
          </p:nvPr>
        </p:nvSpPr>
        <p:spPr/>
        <p:txBody>
          <a:bodyPr/>
          <a:lstStyle/>
          <a:p>
            <a:fld id="{3EC4BF4A-BED7-446D-AECE-997689D08A9A}" type="datetimeFigureOut">
              <a:rPr lang="en-US" smtClean="0"/>
              <a:pPr/>
              <a:t>11/12/2022</a:t>
            </a:fld>
            <a:endParaRPr lang="en-US" dirty="0"/>
          </a:p>
        </p:txBody>
      </p:sp>
      <p:sp>
        <p:nvSpPr>
          <p:cNvPr id="5" name="Footer Placeholder 4">
            <a:extLst>
              <a:ext uri="{FF2B5EF4-FFF2-40B4-BE49-F238E27FC236}">
                <a16:creationId xmlns:a16="http://schemas.microsoft.com/office/drawing/2014/main" id="{51D8DED0-3B3D-871D-2346-67086FC4520F}"/>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390D6E49-5591-9028-3001-CDFA1C05CF52}"/>
              </a:ext>
            </a:extLst>
          </p:cNvPr>
          <p:cNvSpPr>
            <a:spLocks noGrp="1"/>
          </p:cNvSpPr>
          <p:nvPr>
            <p:ph type="sldNum" sz="quarter" idx="12"/>
          </p:nvPr>
        </p:nvSpPr>
        <p:spPr/>
        <p:txBody>
          <a:bodyPr/>
          <a:lstStyle/>
          <a:p>
            <a:fld id="{9F1B4298-E628-48C7-BDA3-B31837C15712}" type="slidenum">
              <a:rPr lang="en-US" smtClean="0"/>
              <a:pPr/>
              <a:t>‹#›</a:t>
            </a:fld>
            <a:endParaRPr lang="en-US" dirty="0"/>
          </a:p>
        </p:txBody>
      </p:sp>
    </p:spTree>
    <p:extLst>
      <p:ext uri="{BB962C8B-B14F-4D97-AF65-F5344CB8AC3E}">
        <p14:creationId xmlns:p14="http://schemas.microsoft.com/office/powerpoint/2010/main" val="317554960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4CD3F45-19A8-8F0C-6F03-E836037BE101}"/>
              </a:ext>
            </a:extLst>
          </p:cNvPr>
          <p:cNvSpPr>
            <a:spLocks noGrp="1"/>
          </p:cNvSpPr>
          <p:nvPr>
            <p:ph type="title" orient="vert"/>
          </p:nvPr>
        </p:nvSpPr>
        <p:spPr>
          <a:xfrm>
            <a:off x="6543675" y="365125"/>
            <a:ext cx="1971675"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5EEEC67C-3635-1C3E-DF70-C517110472E8}"/>
              </a:ext>
            </a:extLst>
          </p:cNvPr>
          <p:cNvSpPr>
            <a:spLocks noGrp="1"/>
          </p:cNvSpPr>
          <p:nvPr>
            <p:ph type="body" orient="vert" idx="1"/>
          </p:nvPr>
        </p:nvSpPr>
        <p:spPr>
          <a:xfrm>
            <a:off x="628650" y="365125"/>
            <a:ext cx="5800725"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183183A-E615-3D14-B016-EC19D9AF6897}"/>
              </a:ext>
            </a:extLst>
          </p:cNvPr>
          <p:cNvSpPr>
            <a:spLocks noGrp="1"/>
          </p:cNvSpPr>
          <p:nvPr>
            <p:ph type="dt" sz="half" idx="10"/>
          </p:nvPr>
        </p:nvSpPr>
        <p:spPr/>
        <p:txBody>
          <a:bodyPr/>
          <a:lstStyle/>
          <a:p>
            <a:fld id="{3EC4BF4A-BED7-446D-AECE-997689D08A9A}" type="datetimeFigureOut">
              <a:rPr lang="en-US" smtClean="0"/>
              <a:pPr/>
              <a:t>11/12/2022</a:t>
            </a:fld>
            <a:endParaRPr lang="en-US" dirty="0"/>
          </a:p>
        </p:txBody>
      </p:sp>
      <p:sp>
        <p:nvSpPr>
          <p:cNvPr id="5" name="Footer Placeholder 4">
            <a:extLst>
              <a:ext uri="{FF2B5EF4-FFF2-40B4-BE49-F238E27FC236}">
                <a16:creationId xmlns:a16="http://schemas.microsoft.com/office/drawing/2014/main" id="{D360F7D3-DEA9-7A2A-93F1-91741C9DA884}"/>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BAFE6188-A77F-6498-79BB-243181B3B198}"/>
              </a:ext>
            </a:extLst>
          </p:cNvPr>
          <p:cNvSpPr>
            <a:spLocks noGrp="1"/>
          </p:cNvSpPr>
          <p:nvPr>
            <p:ph type="sldNum" sz="quarter" idx="12"/>
          </p:nvPr>
        </p:nvSpPr>
        <p:spPr/>
        <p:txBody>
          <a:bodyPr/>
          <a:lstStyle/>
          <a:p>
            <a:fld id="{9F1B4298-E628-48C7-BDA3-B31837C15712}" type="slidenum">
              <a:rPr lang="en-US" smtClean="0"/>
              <a:pPr/>
              <a:t>‹#›</a:t>
            </a:fld>
            <a:endParaRPr lang="en-US" dirty="0"/>
          </a:p>
        </p:txBody>
      </p:sp>
    </p:spTree>
    <p:extLst>
      <p:ext uri="{BB962C8B-B14F-4D97-AF65-F5344CB8AC3E}">
        <p14:creationId xmlns:p14="http://schemas.microsoft.com/office/powerpoint/2010/main" val="354205516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1_Title Slide">
    <p:spTree>
      <p:nvGrpSpPr>
        <p:cNvPr id="1" name=""/>
        <p:cNvGrpSpPr/>
        <p:nvPr/>
      </p:nvGrpSpPr>
      <p:grpSpPr>
        <a:xfrm>
          <a:off x="0" y="0"/>
          <a:ext cx="0" cy="0"/>
          <a:chOff x="0" y="0"/>
          <a:chExt cx="0" cy="0"/>
        </a:xfrm>
      </p:grpSpPr>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7" name="Date Placeholder 6">
            <a:extLst>
              <a:ext uri="{FF2B5EF4-FFF2-40B4-BE49-F238E27FC236}">
                <a16:creationId xmlns:a16="http://schemas.microsoft.com/office/drawing/2014/main" id="{634C3B88-89A8-53E7-70A2-FB139103E778}"/>
              </a:ext>
            </a:extLst>
          </p:cNvPr>
          <p:cNvSpPr>
            <a:spLocks noGrp="1"/>
          </p:cNvSpPr>
          <p:nvPr>
            <p:ph type="dt" sz="half" idx="10"/>
          </p:nvPr>
        </p:nvSpPr>
        <p:spPr/>
        <p:txBody>
          <a:bodyPr/>
          <a:lstStyle/>
          <a:p>
            <a:fld id="{3EC4BF4A-BED7-446D-AECE-997689D08A9A}" type="datetimeFigureOut">
              <a:rPr lang="en-US" smtClean="0"/>
              <a:pPr/>
              <a:t>11/12/2022</a:t>
            </a:fld>
            <a:endParaRPr lang="en-US" dirty="0"/>
          </a:p>
        </p:txBody>
      </p:sp>
      <p:sp>
        <p:nvSpPr>
          <p:cNvPr id="8" name="Footer Placeholder 7">
            <a:extLst>
              <a:ext uri="{FF2B5EF4-FFF2-40B4-BE49-F238E27FC236}">
                <a16:creationId xmlns:a16="http://schemas.microsoft.com/office/drawing/2014/main" id="{0547CD7A-AB7E-796D-8857-2822DE6D5AA0}"/>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F2F25A49-F0D3-DCAE-3B80-ECCB4A47D0DA}"/>
              </a:ext>
            </a:extLst>
          </p:cNvPr>
          <p:cNvSpPr>
            <a:spLocks noGrp="1"/>
          </p:cNvSpPr>
          <p:nvPr>
            <p:ph type="sldNum" sz="quarter" idx="12"/>
          </p:nvPr>
        </p:nvSpPr>
        <p:spPr/>
        <p:txBody>
          <a:bodyPr/>
          <a:lstStyle/>
          <a:p>
            <a:fld id="{9F1B4298-E628-48C7-BDA3-B31837C15712}" type="slidenum">
              <a:rPr lang="en-US" smtClean="0"/>
              <a:pPr/>
              <a:t>‹#›</a:t>
            </a:fld>
            <a:endParaRPr lang="en-US" dirty="0"/>
          </a:p>
        </p:txBody>
      </p:sp>
      <p:sp>
        <p:nvSpPr>
          <p:cNvPr id="10" name="Title 9">
            <a:extLst>
              <a:ext uri="{FF2B5EF4-FFF2-40B4-BE49-F238E27FC236}">
                <a16:creationId xmlns:a16="http://schemas.microsoft.com/office/drawing/2014/main" id="{1A2C6D22-726E-FBC8-A0A9-673F1FDBC663}"/>
              </a:ext>
            </a:extLst>
          </p:cNvPr>
          <p:cNvSpPr>
            <a:spLocks noGrp="1"/>
          </p:cNvSpPr>
          <p:nvPr>
            <p:ph type="title"/>
          </p:nvPr>
        </p:nvSpPr>
        <p:spPr/>
        <p:txBody>
          <a:bodyPr/>
          <a:lstStyle/>
          <a:p>
            <a:r>
              <a:rPr lang="en-US"/>
              <a:t>Click to edit Master title style</a:t>
            </a:r>
            <a:endParaRPr lang="en-I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E7F615-DCCE-A46F-65F3-040862D0A89A}"/>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FD7E343-0BA3-C05C-2A71-22AF0C00306A}"/>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2BE9F8D7-B888-0CA6-CFE1-31E9E6B3C5C5}"/>
              </a:ext>
            </a:extLst>
          </p:cNvPr>
          <p:cNvSpPr>
            <a:spLocks noGrp="1"/>
          </p:cNvSpPr>
          <p:nvPr>
            <p:ph type="dt" sz="half" idx="10"/>
          </p:nvPr>
        </p:nvSpPr>
        <p:spPr/>
        <p:txBody>
          <a:bodyPr/>
          <a:lstStyle/>
          <a:p>
            <a:fld id="{3EC4BF4A-BED7-446D-AECE-997689D08A9A}" type="datetimeFigureOut">
              <a:rPr lang="en-US" smtClean="0"/>
              <a:pPr/>
              <a:t>11/12/2022</a:t>
            </a:fld>
            <a:endParaRPr lang="en-US" dirty="0"/>
          </a:p>
        </p:txBody>
      </p:sp>
      <p:sp>
        <p:nvSpPr>
          <p:cNvPr id="5" name="Footer Placeholder 4">
            <a:extLst>
              <a:ext uri="{FF2B5EF4-FFF2-40B4-BE49-F238E27FC236}">
                <a16:creationId xmlns:a16="http://schemas.microsoft.com/office/drawing/2014/main" id="{9582CE7A-90CD-A68E-1BEC-F19B4F75B3C5}"/>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B96B0AF-03C7-DB69-3BF2-E1E29447262F}"/>
              </a:ext>
            </a:extLst>
          </p:cNvPr>
          <p:cNvSpPr>
            <a:spLocks noGrp="1"/>
          </p:cNvSpPr>
          <p:nvPr>
            <p:ph type="sldNum" sz="quarter" idx="12"/>
          </p:nvPr>
        </p:nvSpPr>
        <p:spPr/>
        <p:txBody>
          <a:bodyPr/>
          <a:lstStyle/>
          <a:p>
            <a:fld id="{9F1B4298-E628-48C7-BDA3-B31837C15712}" type="slidenum">
              <a:rPr lang="en-US" smtClean="0"/>
              <a:pPr/>
              <a:t>‹#›</a:t>
            </a:fld>
            <a:endParaRPr lang="en-US" dirty="0"/>
          </a:p>
        </p:txBody>
      </p:sp>
    </p:spTree>
    <p:extLst>
      <p:ext uri="{BB962C8B-B14F-4D97-AF65-F5344CB8AC3E}">
        <p14:creationId xmlns:p14="http://schemas.microsoft.com/office/powerpoint/2010/main" val="183632552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DDCFAF-71C2-FC79-C3C7-A5FB82BDBD8D}"/>
              </a:ext>
            </a:extLst>
          </p:cNvPr>
          <p:cNvSpPr>
            <a:spLocks noGrp="1"/>
          </p:cNvSpPr>
          <p:nvPr>
            <p:ph type="title"/>
          </p:nvPr>
        </p:nvSpPr>
        <p:spPr>
          <a:xfrm>
            <a:off x="623888" y="1709739"/>
            <a:ext cx="7886700" cy="2852737"/>
          </a:xfrm>
        </p:spPr>
        <p:txBody>
          <a:bodyPr anchor="b"/>
          <a:lstStyle>
            <a:lvl1pPr>
              <a:defRPr sz="45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72047598-015B-41AE-F850-6C08E3B56FC9}"/>
              </a:ext>
            </a:extLst>
          </p:cNvPr>
          <p:cNvSpPr>
            <a:spLocks noGrp="1"/>
          </p:cNvSpPr>
          <p:nvPr>
            <p:ph type="body" idx="1"/>
          </p:nvPr>
        </p:nvSpPr>
        <p:spPr>
          <a:xfrm>
            <a:off x="623888" y="4589464"/>
            <a:ext cx="7886700" cy="1500187"/>
          </a:xfrm>
        </p:spPr>
        <p:txBody>
          <a:bodyPr/>
          <a:lstStyle>
            <a:lvl1pPr marL="0" indent="0">
              <a:buNone/>
              <a:defRPr sz="1800">
                <a:solidFill>
                  <a:schemeClr val="tx1">
                    <a:tint val="75000"/>
                  </a:schemeClr>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2DE299D7-0A67-9DE0-7BA3-014AC956B1BF}"/>
              </a:ext>
            </a:extLst>
          </p:cNvPr>
          <p:cNvSpPr>
            <a:spLocks noGrp="1"/>
          </p:cNvSpPr>
          <p:nvPr>
            <p:ph type="dt" sz="half" idx="10"/>
          </p:nvPr>
        </p:nvSpPr>
        <p:spPr/>
        <p:txBody>
          <a:bodyPr/>
          <a:lstStyle/>
          <a:p>
            <a:fld id="{3EC4BF4A-BED7-446D-AECE-997689D08A9A}" type="datetimeFigureOut">
              <a:rPr lang="en-US" smtClean="0"/>
              <a:pPr/>
              <a:t>11/12/2022</a:t>
            </a:fld>
            <a:endParaRPr lang="en-US" dirty="0"/>
          </a:p>
        </p:txBody>
      </p:sp>
      <p:sp>
        <p:nvSpPr>
          <p:cNvPr id="5" name="Footer Placeholder 4">
            <a:extLst>
              <a:ext uri="{FF2B5EF4-FFF2-40B4-BE49-F238E27FC236}">
                <a16:creationId xmlns:a16="http://schemas.microsoft.com/office/drawing/2014/main" id="{54861B5D-D19F-910B-D1C0-B7032A150ED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13E2F63D-AEBD-9D66-B2DD-3E54AA499082}"/>
              </a:ext>
            </a:extLst>
          </p:cNvPr>
          <p:cNvSpPr>
            <a:spLocks noGrp="1"/>
          </p:cNvSpPr>
          <p:nvPr>
            <p:ph type="sldNum" sz="quarter" idx="12"/>
          </p:nvPr>
        </p:nvSpPr>
        <p:spPr/>
        <p:txBody>
          <a:bodyPr/>
          <a:lstStyle/>
          <a:p>
            <a:fld id="{9F1B4298-E628-48C7-BDA3-B31837C15712}" type="slidenum">
              <a:rPr lang="en-US" smtClean="0"/>
              <a:pPr/>
              <a:t>‹#›</a:t>
            </a:fld>
            <a:endParaRPr lang="en-US" dirty="0"/>
          </a:p>
        </p:txBody>
      </p:sp>
    </p:spTree>
    <p:extLst>
      <p:ext uri="{BB962C8B-B14F-4D97-AF65-F5344CB8AC3E}">
        <p14:creationId xmlns:p14="http://schemas.microsoft.com/office/powerpoint/2010/main" val="176632736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DF053E-3BC8-B098-4622-89C227E3B4EF}"/>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7B7B4123-5293-0D96-666E-91CBD2719D4D}"/>
              </a:ext>
            </a:extLst>
          </p:cNvPr>
          <p:cNvSpPr>
            <a:spLocks noGrp="1"/>
          </p:cNvSpPr>
          <p:nvPr>
            <p:ph sz="half" idx="1"/>
          </p:nvPr>
        </p:nvSpPr>
        <p:spPr>
          <a:xfrm>
            <a:off x="6286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32E5078F-6842-A3F0-306A-A3DE1D4A9EE7}"/>
              </a:ext>
            </a:extLst>
          </p:cNvPr>
          <p:cNvSpPr>
            <a:spLocks noGrp="1"/>
          </p:cNvSpPr>
          <p:nvPr>
            <p:ph sz="half" idx="2"/>
          </p:nvPr>
        </p:nvSpPr>
        <p:spPr>
          <a:xfrm>
            <a:off x="4629150" y="1825625"/>
            <a:ext cx="38862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5953FE38-1DE7-6D04-E9DC-7DE93E6A1B9A}"/>
              </a:ext>
            </a:extLst>
          </p:cNvPr>
          <p:cNvSpPr>
            <a:spLocks noGrp="1"/>
          </p:cNvSpPr>
          <p:nvPr>
            <p:ph type="dt" sz="half" idx="10"/>
          </p:nvPr>
        </p:nvSpPr>
        <p:spPr/>
        <p:txBody>
          <a:bodyPr/>
          <a:lstStyle/>
          <a:p>
            <a:fld id="{3EC4BF4A-BED7-446D-AECE-997689D08A9A}" type="datetimeFigureOut">
              <a:rPr lang="en-US" smtClean="0"/>
              <a:pPr/>
              <a:t>11/12/2022</a:t>
            </a:fld>
            <a:endParaRPr lang="en-US" dirty="0"/>
          </a:p>
        </p:txBody>
      </p:sp>
      <p:sp>
        <p:nvSpPr>
          <p:cNvPr id="6" name="Footer Placeholder 5">
            <a:extLst>
              <a:ext uri="{FF2B5EF4-FFF2-40B4-BE49-F238E27FC236}">
                <a16:creationId xmlns:a16="http://schemas.microsoft.com/office/drawing/2014/main" id="{931D813F-AE7F-21DB-D8B4-39C127A0CAB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949C02A-5407-0823-E22B-8D26B9300FD8}"/>
              </a:ext>
            </a:extLst>
          </p:cNvPr>
          <p:cNvSpPr>
            <a:spLocks noGrp="1"/>
          </p:cNvSpPr>
          <p:nvPr>
            <p:ph type="sldNum" sz="quarter" idx="12"/>
          </p:nvPr>
        </p:nvSpPr>
        <p:spPr/>
        <p:txBody>
          <a:bodyPr/>
          <a:lstStyle/>
          <a:p>
            <a:fld id="{9F1B4298-E628-48C7-BDA3-B31837C15712}" type="slidenum">
              <a:rPr lang="en-US" smtClean="0"/>
              <a:pPr/>
              <a:t>‹#›</a:t>
            </a:fld>
            <a:endParaRPr lang="en-US" dirty="0"/>
          </a:p>
        </p:txBody>
      </p:sp>
    </p:spTree>
    <p:extLst>
      <p:ext uri="{BB962C8B-B14F-4D97-AF65-F5344CB8AC3E}">
        <p14:creationId xmlns:p14="http://schemas.microsoft.com/office/powerpoint/2010/main" val="40875326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D78428-5ED8-DC31-FA6C-1C352C242A8F}"/>
              </a:ext>
            </a:extLst>
          </p:cNvPr>
          <p:cNvSpPr>
            <a:spLocks noGrp="1"/>
          </p:cNvSpPr>
          <p:nvPr>
            <p:ph type="title"/>
          </p:nvPr>
        </p:nvSpPr>
        <p:spPr>
          <a:xfrm>
            <a:off x="629841" y="365126"/>
            <a:ext cx="78867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5A5F8CE-210C-A4B3-B14A-E9F09534C1B4}"/>
              </a:ext>
            </a:extLst>
          </p:cNvPr>
          <p:cNvSpPr>
            <a:spLocks noGrp="1"/>
          </p:cNvSpPr>
          <p:nvPr>
            <p:ph type="body" idx="1"/>
          </p:nvPr>
        </p:nvSpPr>
        <p:spPr>
          <a:xfrm>
            <a:off x="629842" y="1681163"/>
            <a:ext cx="3868340"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a:extLst>
              <a:ext uri="{FF2B5EF4-FFF2-40B4-BE49-F238E27FC236}">
                <a16:creationId xmlns:a16="http://schemas.microsoft.com/office/drawing/2014/main" id="{723AB755-185D-7EC1-19CD-9EFF8B5FFCDA}"/>
              </a:ext>
            </a:extLst>
          </p:cNvPr>
          <p:cNvSpPr>
            <a:spLocks noGrp="1"/>
          </p:cNvSpPr>
          <p:nvPr>
            <p:ph sz="half" idx="2"/>
          </p:nvPr>
        </p:nvSpPr>
        <p:spPr>
          <a:xfrm>
            <a:off x="629842" y="2505075"/>
            <a:ext cx="3868340"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54AE84C-767B-6C98-89D4-C6E130E93190}"/>
              </a:ext>
            </a:extLst>
          </p:cNvPr>
          <p:cNvSpPr>
            <a:spLocks noGrp="1"/>
          </p:cNvSpPr>
          <p:nvPr>
            <p:ph type="body" sz="quarter" idx="3"/>
          </p:nvPr>
        </p:nvSpPr>
        <p:spPr>
          <a:xfrm>
            <a:off x="4629150" y="1681163"/>
            <a:ext cx="3887391" cy="82391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a:extLst>
              <a:ext uri="{FF2B5EF4-FFF2-40B4-BE49-F238E27FC236}">
                <a16:creationId xmlns:a16="http://schemas.microsoft.com/office/drawing/2014/main" id="{4DB3887C-25D0-D53E-8A6C-D3D9922F1782}"/>
              </a:ext>
            </a:extLst>
          </p:cNvPr>
          <p:cNvSpPr>
            <a:spLocks noGrp="1"/>
          </p:cNvSpPr>
          <p:nvPr>
            <p:ph sz="quarter" idx="4"/>
          </p:nvPr>
        </p:nvSpPr>
        <p:spPr>
          <a:xfrm>
            <a:off x="4629150" y="2505075"/>
            <a:ext cx="3887391"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36F571C0-5B47-4FB9-1A08-A34496649789}"/>
              </a:ext>
            </a:extLst>
          </p:cNvPr>
          <p:cNvSpPr>
            <a:spLocks noGrp="1"/>
          </p:cNvSpPr>
          <p:nvPr>
            <p:ph type="dt" sz="half" idx="10"/>
          </p:nvPr>
        </p:nvSpPr>
        <p:spPr/>
        <p:txBody>
          <a:bodyPr/>
          <a:lstStyle/>
          <a:p>
            <a:fld id="{3EC4BF4A-BED7-446D-AECE-997689D08A9A}" type="datetimeFigureOut">
              <a:rPr lang="en-US" smtClean="0"/>
              <a:pPr/>
              <a:t>11/12/2022</a:t>
            </a:fld>
            <a:endParaRPr lang="en-US" dirty="0"/>
          </a:p>
        </p:txBody>
      </p:sp>
      <p:sp>
        <p:nvSpPr>
          <p:cNvPr id="8" name="Footer Placeholder 7">
            <a:extLst>
              <a:ext uri="{FF2B5EF4-FFF2-40B4-BE49-F238E27FC236}">
                <a16:creationId xmlns:a16="http://schemas.microsoft.com/office/drawing/2014/main" id="{14A3B4EE-15A1-F644-52EA-4873FF12FC64}"/>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DF872A5A-710E-A2C5-CBA1-5D1B9202B12D}"/>
              </a:ext>
            </a:extLst>
          </p:cNvPr>
          <p:cNvSpPr>
            <a:spLocks noGrp="1"/>
          </p:cNvSpPr>
          <p:nvPr>
            <p:ph type="sldNum" sz="quarter" idx="12"/>
          </p:nvPr>
        </p:nvSpPr>
        <p:spPr/>
        <p:txBody>
          <a:bodyPr/>
          <a:lstStyle/>
          <a:p>
            <a:fld id="{9F1B4298-E628-48C7-BDA3-B31837C15712}" type="slidenum">
              <a:rPr lang="en-US" smtClean="0"/>
              <a:pPr/>
              <a:t>‹#›</a:t>
            </a:fld>
            <a:endParaRPr lang="en-US" dirty="0"/>
          </a:p>
        </p:txBody>
      </p:sp>
    </p:spTree>
    <p:extLst>
      <p:ext uri="{BB962C8B-B14F-4D97-AF65-F5344CB8AC3E}">
        <p14:creationId xmlns:p14="http://schemas.microsoft.com/office/powerpoint/2010/main" val="7775905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EF5D8-AA22-5F5A-6BDD-0E7EDE3EE65F}"/>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47FFAD72-B342-8CF3-47D4-BF95010AA7F3}"/>
              </a:ext>
            </a:extLst>
          </p:cNvPr>
          <p:cNvSpPr>
            <a:spLocks noGrp="1"/>
          </p:cNvSpPr>
          <p:nvPr>
            <p:ph type="dt" sz="half" idx="10"/>
          </p:nvPr>
        </p:nvSpPr>
        <p:spPr/>
        <p:txBody>
          <a:bodyPr/>
          <a:lstStyle/>
          <a:p>
            <a:fld id="{3EC4BF4A-BED7-446D-AECE-997689D08A9A}" type="datetimeFigureOut">
              <a:rPr lang="en-US" smtClean="0"/>
              <a:pPr/>
              <a:t>11/12/2022</a:t>
            </a:fld>
            <a:endParaRPr lang="en-US" dirty="0"/>
          </a:p>
        </p:txBody>
      </p:sp>
      <p:sp>
        <p:nvSpPr>
          <p:cNvPr id="4" name="Footer Placeholder 3">
            <a:extLst>
              <a:ext uri="{FF2B5EF4-FFF2-40B4-BE49-F238E27FC236}">
                <a16:creationId xmlns:a16="http://schemas.microsoft.com/office/drawing/2014/main" id="{632C9D86-B1ED-8E49-00FC-CFB38A761958}"/>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885C3DF5-65EF-F7B9-ED15-07369A2BDE35}"/>
              </a:ext>
            </a:extLst>
          </p:cNvPr>
          <p:cNvSpPr>
            <a:spLocks noGrp="1"/>
          </p:cNvSpPr>
          <p:nvPr>
            <p:ph type="sldNum" sz="quarter" idx="12"/>
          </p:nvPr>
        </p:nvSpPr>
        <p:spPr/>
        <p:txBody>
          <a:bodyPr/>
          <a:lstStyle/>
          <a:p>
            <a:fld id="{9F1B4298-E628-48C7-BDA3-B31837C15712}" type="slidenum">
              <a:rPr lang="en-US" smtClean="0"/>
              <a:pPr/>
              <a:t>‹#›</a:t>
            </a:fld>
            <a:endParaRPr lang="en-US" dirty="0"/>
          </a:p>
        </p:txBody>
      </p:sp>
    </p:spTree>
    <p:extLst>
      <p:ext uri="{BB962C8B-B14F-4D97-AF65-F5344CB8AC3E}">
        <p14:creationId xmlns:p14="http://schemas.microsoft.com/office/powerpoint/2010/main" val="60422288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E43A292-15D7-E03D-4DD5-976D83F5762A}"/>
              </a:ext>
            </a:extLst>
          </p:cNvPr>
          <p:cNvSpPr>
            <a:spLocks noGrp="1"/>
          </p:cNvSpPr>
          <p:nvPr>
            <p:ph type="dt" sz="half" idx="10"/>
          </p:nvPr>
        </p:nvSpPr>
        <p:spPr/>
        <p:txBody>
          <a:bodyPr/>
          <a:lstStyle/>
          <a:p>
            <a:fld id="{3EC4BF4A-BED7-446D-AECE-997689D08A9A}" type="datetimeFigureOut">
              <a:rPr lang="en-US" smtClean="0"/>
              <a:pPr/>
              <a:t>11/12/2022</a:t>
            </a:fld>
            <a:endParaRPr lang="en-US" dirty="0"/>
          </a:p>
        </p:txBody>
      </p:sp>
      <p:sp>
        <p:nvSpPr>
          <p:cNvPr id="3" name="Footer Placeholder 2">
            <a:extLst>
              <a:ext uri="{FF2B5EF4-FFF2-40B4-BE49-F238E27FC236}">
                <a16:creationId xmlns:a16="http://schemas.microsoft.com/office/drawing/2014/main" id="{D80CE8C9-02E4-0CF5-09A0-9D4DDBC561F7}"/>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AF939B52-77C6-36C6-C09D-B0DFEF774857}"/>
              </a:ext>
            </a:extLst>
          </p:cNvPr>
          <p:cNvSpPr>
            <a:spLocks noGrp="1"/>
          </p:cNvSpPr>
          <p:nvPr>
            <p:ph type="sldNum" sz="quarter" idx="12"/>
          </p:nvPr>
        </p:nvSpPr>
        <p:spPr/>
        <p:txBody>
          <a:bodyPr/>
          <a:lstStyle/>
          <a:p>
            <a:fld id="{9F1B4298-E628-48C7-BDA3-B31837C15712}" type="slidenum">
              <a:rPr lang="en-US" smtClean="0"/>
              <a:pPr/>
              <a:t>‹#›</a:t>
            </a:fld>
            <a:endParaRPr lang="en-US" dirty="0"/>
          </a:p>
        </p:txBody>
      </p:sp>
    </p:spTree>
    <p:extLst>
      <p:ext uri="{BB962C8B-B14F-4D97-AF65-F5344CB8AC3E}">
        <p14:creationId xmlns:p14="http://schemas.microsoft.com/office/powerpoint/2010/main" val="323582739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3B5E3E-5B97-B811-137E-F85ACCFD228F}"/>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6FBA2AE-B89B-112B-B698-99555E0D6634}"/>
              </a:ext>
            </a:extLst>
          </p:cNvPr>
          <p:cNvSpPr>
            <a:spLocks noGrp="1"/>
          </p:cNvSpPr>
          <p:nvPr>
            <p:ph idx="1"/>
          </p:nvPr>
        </p:nvSpPr>
        <p:spPr>
          <a:xfrm>
            <a:off x="3887391" y="987426"/>
            <a:ext cx="4629150" cy="487362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5B24607-60DC-703A-F18B-29B9F86EB42B}"/>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DFB0DBCD-5D74-3C41-6EA9-152C2F16A27F}"/>
              </a:ext>
            </a:extLst>
          </p:cNvPr>
          <p:cNvSpPr>
            <a:spLocks noGrp="1"/>
          </p:cNvSpPr>
          <p:nvPr>
            <p:ph type="dt" sz="half" idx="10"/>
          </p:nvPr>
        </p:nvSpPr>
        <p:spPr/>
        <p:txBody>
          <a:bodyPr/>
          <a:lstStyle/>
          <a:p>
            <a:fld id="{3EC4BF4A-BED7-446D-AECE-997689D08A9A}" type="datetimeFigureOut">
              <a:rPr lang="en-US" smtClean="0"/>
              <a:pPr/>
              <a:t>11/12/2022</a:t>
            </a:fld>
            <a:endParaRPr lang="en-US" dirty="0"/>
          </a:p>
        </p:txBody>
      </p:sp>
      <p:sp>
        <p:nvSpPr>
          <p:cNvPr id="6" name="Footer Placeholder 5">
            <a:extLst>
              <a:ext uri="{FF2B5EF4-FFF2-40B4-BE49-F238E27FC236}">
                <a16:creationId xmlns:a16="http://schemas.microsoft.com/office/drawing/2014/main" id="{BF24E305-2FD6-83B0-7D44-812AE4CF4C5C}"/>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160884A4-27B3-6517-A5A7-501556E2F6DA}"/>
              </a:ext>
            </a:extLst>
          </p:cNvPr>
          <p:cNvSpPr>
            <a:spLocks noGrp="1"/>
          </p:cNvSpPr>
          <p:nvPr>
            <p:ph type="sldNum" sz="quarter" idx="12"/>
          </p:nvPr>
        </p:nvSpPr>
        <p:spPr/>
        <p:txBody>
          <a:bodyPr/>
          <a:lstStyle/>
          <a:p>
            <a:fld id="{9F1B4298-E628-48C7-BDA3-B31837C15712}" type="slidenum">
              <a:rPr lang="en-US" smtClean="0"/>
              <a:pPr/>
              <a:t>‹#›</a:t>
            </a:fld>
            <a:endParaRPr lang="en-US" dirty="0"/>
          </a:p>
        </p:txBody>
      </p:sp>
    </p:spTree>
    <p:extLst>
      <p:ext uri="{BB962C8B-B14F-4D97-AF65-F5344CB8AC3E}">
        <p14:creationId xmlns:p14="http://schemas.microsoft.com/office/powerpoint/2010/main" val="320958020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2CA0CD-0903-4FE8-ADB7-A4DB19A2BDD6}"/>
              </a:ext>
            </a:extLst>
          </p:cNvPr>
          <p:cNvSpPr>
            <a:spLocks noGrp="1"/>
          </p:cNvSpPr>
          <p:nvPr>
            <p:ph type="title"/>
          </p:nvPr>
        </p:nvSpPr>
        <p:spPr>
          <a:xfrm>
            <a:off x="629841" y="457200"/>
            <a:ext cx="2949178" cy="1600200"/>
          </a:xfrm>
        </p:spPr>
        <p:txBody>
          <a:bodyPr anchor="b"/>
          <a:lstStyle>
            <a:lvl1pPr>
              <a:defRPr sz="24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4404D70A-C7E9-6F25-51B8-1C593AFB1FAF}"/>
              </a:ext>
            </a:extLst>
          </p:cNvPr>
          <p:cNvSpPr>
            <a:spLocks noGrp="1"/>
          </p:cNvSpPr>
          <p:nvPr>
            <p:ph type="pic" idx="1"/>
          </p:nvPr>
        </p:nvSpPr>
        <p:spPr>
          <a:xfrm>
            <a:off x="3887391" y="987426"/>
            <a:ext cx="4629150" cy="4873625"/>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IN"/>
          </a:p>
        </p:txBody>
      </p:sp>
      <p:sp>
        <p:nvSpPr>
          <p:cNvPr id="4" name="Text Placeholder 3">
            <a:extLst>
              <a:ext uri="{FF2B5EF4-FFF2-40B4-BE49-F238E27FC236}">
                <a16:creationId xmlns:a16="http://schemas.microsoft.com/office/drawing/2014/main" id="{B62C55BF-19EF-E613-E4AA-9F40BEA82A35}"/>
              </a:ext>
            </a:extLst>
          </p:cNvPr>
          <p:cNvSpPr>
            <a:spLocks noGrp="1"/>
          </p:cNvSpPr>
          <p:nvPr>
            <p:ph type="body" sz="half" idx="2"/>
          </p:nvPr>
        </p:nvSpPr>
        <p:spPr>
          <a:xfrm>
            <a:off x="629841" y="2057400"/>
            <a:ext cx="2949178" cy="3811588"/>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en-US"/>
              <a:t>Click to edit Master text styles</a:t>
            </a:r>
          </a:p>
        </p:txBody>
      </p:sp>
      <p:sp>
        <p:nvSpPr>
          <p:cNvPr id="5" name="Date Placeholder 4">
            <a:extLst>
              <a:ext uri="{FF2B5EF4-FFF2-40B4-BE49-F238E27FC236}">
                <a16:creationId xmlns:a16="http://schemas.microsoft.com/office/drawing/2014/main" id="{36C161D3-AD1E-73A4-2F9B-57BB6282811E}"/>
              </a:ext>
            </a:extLst>
          </p:cNvPr>
          <p:cNvSpPr>
            <a:spLocks noGrp="1"/>
          </p:cNvSpPr>
          <p:nvPr>
            <p:ph type="dt" sz="half" idx="10"/>
          </p:nvPr>
        </p:nvSpPr>
        <p:spPr/>
        <p:txBody>
          <a:bodyPr/>
          <a:lstStyle/>
          <a:p>
            <a:fld id="{3EC4BF4A-BED7-446D-AECE-997689D08A9A}" type="datetimeFigureOut">
              <a:rPr lang="en-US" smtClean="0"/>
              <a:pPr/>
              <a:t>11/12/2022</a:t>
            </a:fld>
            <a:endParaRPr lang="en-US" dirty="0"/>
          </a:p>
        </p:txBody>
      </p:sp>
      <p:sp>
        <p:nvSpPr>
          <p:cNvPr id="6" name="Footer Placeholder 5">
            <a:extLst>
              <a:ext uri="{FF2B5EF4-FFF2-40B4-BE49-F238E27FC236}">
                <a16:creationId xmlns:a16="http://schemas.microsoft.com/office/drawing/2014/main" id="{0D3AA749-5330-876A-D2E0-ACBAD4426FE3}"/>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D9AECFB0-1586-3923-F4C7-2BE2563D60B2}"/>
              </a:ext>
            </a:extLst>
          </p:cNvPr>
          <p:cNvSpPr>
            <a:spLocks noGrp="1"/>
          </p:cNvSpPr>
          <p:nvPr>
            <p:ph type="sldNum" sz="quarter" idx="12"/>
          </p:nvPr>
        </p:nvSpPr>
        <p:spPr/>
        <p:txBody>
          <a:bodyPr/>
          <a:lstStyle/>
          <a:p>
            <a:fld id="{9F1B4298-E628-48C7-BDA3-B31837C15712}" type="slidenum">
              <a:rPr lang="en-US" smtClean="0"/>
              <a:pPr/>
              <a:t>‹#›</a:t>
            </a:fld>
            <a:endParaRPr lang="en-US" dirty="0"/>
          </a:p>
        </p:txBody>
      </p:sp>
    </p:spTree>
    <p:extLst>
      <p:ext uri="{BB962C8B-B14F-4D97-AF65-F5344CB8AC3E}">
        <p14:creationId xmlns:p14="http://schemas.microsoft.com/office/powerpoint/2010/main" val="42573460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C7F9634-1C34-A02D-C845-6866F8E83424}"/>
              </a:ext>
            </a:extLst>
          </p:cNvPr>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450EE7F3-B031-9EB9-E9A5-4E5954F96D1E}"/>
              </a:ext>
            </a:extLst>
          </p:cNvPr>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4A0A9F7-E3CB-0FE6-D61E-D005D624BF33}"/>
              </a:ext>
            </a:extLst>
          </p:cNvPr>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900">
                <a:solidFill>
                  <a:schemeClr val="tx1">
                    <a:tint val="75000"/>
                  </a:schemeClr>
                </a:solidFill>
              </a:defRPr>
            </a:lvl1pPr>
          </a:lstStyle>
          <a:p>
            <a:fld id="{3EC4BF4A-BED7-446D-AECE-997689D08A9A}" type="datetimeFigureOut">
              <a:rPr lang="en-US" smtClean="0"/>
              <a:pPr/>
              <a:t>11/12/2022</a:t>
            </a:fld>
            <a:endParaRPr lang="en-US" dirty="0"/>
          </a:p>
        </p:txBody>
      </p:sp>
      <p:sp>
        <p:nvSpPr>
          <p:cNvPr id="5" name="Footer Placeholder 4">
            <a:extLst>
              <a:ext uri="{FF2B5EF4-FFF2-40B4-BE49-F238E27FC236}">
                <a16:creationId xmlns:a16="http://schemas.microsoft.com/office/drawing/2014/main" id="{B571F3B9-9C7D-6825-9758-A75396FF6031}"/>
              </a:ext>
            </a:extLst>
          </p:cNvPr>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US" dirty="0"/>
          </a:p>
        </p:txBody>
      </p:sp>
      <p:sp>
        <p:nvSpPr>
          <p:cNvPr id="6" name="Slide Number Placeholder 5">
            <a:extLst>
              <a:ext uri="{FF2B5EF4-FFF2-40B4-BE49-F238E27FC236}">
                <a16:creationId xmlns:a16="http://schemas.microsoft.com/office/drawing/2014/main" id="{CDE2CFE5-91F5-D342-AB97-EA1CCC82DACF}"/>
              </a:ext>
            </a:extLst>
          </p:cNvPr>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9F1B4298-E628-48C7-BDA3-B31837C15712}" type="slidenum">
              <a:rPr lang="en-US" smtClean="0"/>
              <a:pPr/>
              <a:t>‹#›</a:t>
            </a:fld>
            <a:endParaRPr lang="en-US" dirty="0"/>
          </a:p>
        </p:txBody>
      </p:sp>
    </p:spTree>
    <p:extLst>
      <p:ext uri="{BB962C8B-B14F-4D97-AF65-F5344CB8AC3E}">
        <p14:creationId xmlns:p14="http://schemas.microsoft.com/office/powerpoint/2010/main" val="369432334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49" r:id="rId12"/>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hyperlink" Target="https://fileinfo.com/extension/mp4" TargetMode="External"/><Relationship Id="rId7" Type="http://schemas.openxmlformats.org/officeDocument/2006/relationships/hyperlink" Target="https://fileinfo.com/extension/mpeg" TargetMode="External"/><Relationship Id="rId2" Type="http://schemas.openxmlformats.org/officeDocument/2006/relationships/hyperlink" Target="https://fileinfo.com/extension/mp3" TargetMode="External"/><Relationship Id="rId1" Type="http://schemas.openxmlformats.org/officeDocument/2006/relationships/slideLayout" Target="../slideLayouts/slideLayout2.xml"/><Relationship Id="rId6" Type="http://schemas.openxmlformats.org/officeDocument/2006/relationships/hyperlink" Target="https://fileinfo.com/extension/mpe" TargetMode="External"/><Relationship Id="rId5" Type="http://schemas.openxmlformats.org/officeDocument/2006/relationships/hyperlink" Target="https://fileinfo.com/extension/mpg" TargetMode="External"/><Relationship Id="rId4" Type="http://schemas.openxmlformats.org/officeDocument/2006/relationships/hyperlink" Target="https://fileinfo.com/extension/m4v" TargetMode="Externa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image" Target="../media/image29.jpeg"/><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normAutofit fontScale="90000"/>
          </a:bodyPr>
          <a:lstStyle/>
          <a:p>
            <a:r>
              <a:rPr lang="en-US" b="1" dirty="0"/>
              <a:t>Computer Graphics And Multimedia Applications</a:t>
            </a:r>
            <a:br>
              <a:rPr lang="en-US" dirty="0"/>
            </a:br>
            <a:r>
              <a:rPr lang="en-IN" b="1"/>
              <a:t> SCSA1302</a:t>
            </a:r>
            <a:endParaRPr lang="en-US" dirty="0"/>
          </a:p>
        </p:txBody>
      </p:sp>
      <p:sp>
        <p:nvSpPr>
          <p:cNvPr id="3" name="Subtitle 2"/>
          <p:cNvSpPr>
            <a:spLocks noGrp="1"/>
          </p:cNvSpPr>
          <p:nvPr>
            <p:ph type="subTitle" idx="1"/>
          </p:nvPr>
        </p:nvSpPr>
        <p:spPr/>
        <p:txBody>
          <a:bodyPr/>
          <a:lstStyle/>
          <a:p>
            <a:r>
              <a:rPr lang="en-US" dirty="0"/>
              <a:t>Unit 5</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lstStyle/>
          <a:p>
            <a:r>
              <a:rPr lang="en-US" dirty="0">
                <a:latin typeface="Times New Roman" pitchFamily="18" charset="0"/>
                <a:cs typeface="Times New Roman" pitchFamily="18" charset="0"/>
              </a:rPr>
              <a:t>Lossless compression techniques are good for text data and for repetitive data in images all like binary images and gray-scale images. Some of the commonly accepted lossless standards are given below: </a:t>
            </a:r>
          </a:p>
          <a:p>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Packpits</a:t>
            </a:r>
            <a:r>
              <a:rPr lang="en-US" dirty="0">
                <a:latin typeface="Times New Roman" pitchFamily="18" charset="0"/>
                <a:cs typeface="Times New Roman" pitchFamily="18" charset="0"/>
              </a:rPr>
              <a:t> encoding (Run-length encoding) </a:t>
            </a:r>
          </a:p>
          <a:p>
            <a:r>
              <a:rPr lang="en-US" dirty="0">
                <a:latin typeface="Times New Roman" pitchFamily="18" charset="0"/>
                <a:cs typeface="Times New Roman" pitchFamily="18" charset="0"/>
              </a:rPr>
              <a:t>• CCITT Group 3 I D </a:t>
            </a:r>
          </a:p>
          <a:p>
            <a:r>
              <a:rPr lang="en-US" dirty="0">
                <a:latin typeface="Times New Roman" pitchFamily="18" charset="0"/>
                <a:cs typeface="Times New Roman" pitchFamily="18" charset="0"/>
              </a:rPr>
              <a:t>• CCITT Group 3 2D </a:t>
            </a:r>
          </a:p>
          <a:p>
            <a:r>
              <a:rPr lang="en-US" dirty="0">
                <a:latin typeface="Times New Roman" pitchFamily="18" charset="0"/>
                <a:cs typeface="Times New Roman" pitchFamily="18" charset="0"/>
              </a:rPr>
              <a:t>• CCITT Group 4 </a:t>
            </a:r>
          </a:p>
          <a:p>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Lempe</a:t>
            </a:r>
            <a:r>
              <a:rPr lang="en-US" dirty="0">
                <a:latin typeface="Times New Roman" pitchFamily="18" charset="0"/>
                <a:cs typeface="Times New Roman" pitchFamily="18" charset="0"/>
              </a:rPr>
              <a:t> l-</a:t>
            </a:r>
            <a:r>
              <a:rPr lang="en-US" dirty="0" err="1">
                <a:latin typeface="Times New Roman" pitchFamily="18" charset="0"/>
                <a:cs typeface="Times New Roman" pitchFamily="18" charset="0"/>
              </a:rPr>
              <a:t>Ziv</a:t>
            </a:r>
            <a:r>
              <a:rPr lang="en-US" dirty="0">
                <a:latin typeface="Times New Roman" pitchFamily="18" charset="0"/>
                <a:cs typeface="Times New Roman" pitchFamily="18" charset="0"/>
              </a:rPr>
              <a:t> and Welch algorithm LZW. </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6248400"/>
          </a:xfrm>
        </p:spPr>
        <p:txBody>
          <a:bodyPr>
            <a:normAutofit/>
          </a:bodyPr>
          <a:lstStyle/>
          <a:p>
            <a:pPr algn="just"/>
            <a:r>
              <a:rPr lang="en-US" dirty="0" err="1">
                <a:latin typeface="Times New Roman" pitchFamily="18" charset="0"/>
                <a:cs typeface="Times New Roman" pitchFamily="18" charset="0"/>
              </a:rPr>
              <a:t>Lossy</a:t>
            </a:r>
            <a:r>
              <a:rPr lang="en-US" dirty="0">
                <a:latin typeface="Times New Roman" pitchFamily="18" charset="0"/>
                <a:cs typeface="Times New Roman" pitchFamily="18" charset="0"/>
              </a:rPr>
              <a:t> compression is that some loss would occur while compressing information objects. </a:t>
            </a:r>
          </a:p>
          <a:p>
            <a:pPr algn="just"/>
            <a:r>
              <a:rPr lang="en-US" dirty="0" err="1">
                <a:latin typeface="Times New Roman" pitchFamily="18" charset="0"/>
                <a:cs typeface="Times New Roman" pitchFamily="18" charset="0"/>
              </a:rPr>
              <a:t>Lossy</a:t>
            </a:r>
            <a:r>
              <a:rPr lang="en-US" dirty="0">
                <a:latin typeface="Times New Roman" pitchFamily="18" charset="0"/>
                <a:cs typeface="Times New Roman" pitchFamily="18" charset="0"/>
              </a:rPr>
              <a:t> compression is used for compressing audio, gray-scale or color images, and video objects in which absolute data accuracy is not necessary. </a:t>
            </a:r>
          </a:p>
          <a:p>
            <a:pPr algn="just"/>
            <a:r>
              <a:rPr lang="en-US" dirty="0">
                <a:latin typeface="Times New Roman" pitchFamily="18" charset="0"/>
                <a:cs typeface="Times New Roman" pitchFamily="18" charset="0"/>
              </a:rPr>
              <a:t>The idea behind the </a:t>
            </a:r>
            <a:r>
              <a:rPr lang="en-US" dirty="0" err="1">
                <a:latin typeface="Times New Roman" pitchFamily="18" charset="0"/>
                <a:cs typeface="Times New Roman" pitchFamily="18" charset="0"/>
              </a:rPr>
              <a:t>lossy</a:t>
            </a:r>
            <a:r>
              <a:rPr lang="en-US" dirty="0">
                <a:latin typeface="Times New Roman" pitchFamily="18" charset="0"/>
                <a:cs typeface="Times New Roman" pitchFamily="18" charset="0"/>
              </a:rPr>
              <a:t> compression is that, the human eye fills in the missing information in the case of video.</a:t>
            </a:r>
          </a:p>
          <a:p>
            <a:pPr algn="just"/>
            <a:r>
              <a:rPr lang="en-US" dirty="0">
                <a:latin typeface="Times New Roman" pitchFamily="18" charset="0"/>
                <a:cs typeface="Times New Roman" pitchFamily="18" charset="0"/>
              </a:rPr>
              <a:t>But, an important consideration is how much information can be lost so that the result should not affect.</a:t>
            </a:r>
          </a:p>
          <a:p>
            <a:pPr algn="just"/>
            <a:r>
              <a:rPr lang="en-US" dirty="0">
                <a:latin typeface="Times New Roman" pitchFamily="18" charset="0"/>
                <a:cs typeface="Times New Roman" pitchFamily="18" charset="0"/>
              </a:rPr>
              <a:t>The following lists some of the </a:t>
            </a:r>
            <a:r>
              <a:rPr lang="en-US" dirty="0" err="1">
                <a:latin typeface="Times New Roman" pitchFamily="18" charset="0"/>
                <a:cs typeface="Times New Roman" pitchFamily="18" charset="0"/>
              </a:rPr>
              <a:t>lossy</a:t>
            </a:r>
            <a:r>
              <a:rPr lang="en-US" dirty="0">
                <a:latin typeface="Times New Roman" pitchFamily="18" charset="0"/>
                <a:cs typeface="Times New Roman" pitchFamily="18" charset="0"/>
              </a:rPr>
              <a:t> compression mechanisms: </a:t>
            </a:r>
          </a:p>
          <a:p>
            <a:pPr algn="just"/>
            <a:r>
              <a:rPr lang="en-US" dirty="0">
                <a:latin typeface="Times New Roman" pitchFamily="18" charset="0"/>
                <a:cs typeface="Times New Roman" pitchFamily="18" charset="0"/>
              </a:rPr>
              <a:t> Joint Photographic Experts Group (JPEG) </a:t>
            </a:r>
          </a:p>
          <a:p>
            <a:pPr algn="just"/>
            <a:r>
              <a:rPr lang="en-US" dirty="0">
                <a:latin typeface="Times New Roman" pitchFamily="18" charset="0"/>
                <a:cs typeface="Times New Roman" pitchFamily="18" charset="0"/>
              </a:rPr>
              <a:t> Moving Picture Experts Group (MPEG) </a:t>
            </a:r>
          </a:p>
          <a:p>
            <a:pPr algn="just"/>
            <a:r>
              <a:rPr lang="en-US" dirty="0">
                <a:latin typeface="Times New Roman" pitchFamily="18" charset="0"/>
                <a:cs typeface="Times New Roman" pitchFamily="18" charset="0"/>
              </a:rPr>
              <a:t> Intel DVI</a:t>
            </a:r>
          </a:p>
          <a:p>
            <a:pPr algn="just"/>
            <a:r>
              <a:rPr lang="en-US" dirty="0">
                <a:latin typeface="Times New Roman" pitchFamily="18" charset="0"/>
                <a:cs typeface="Times New Roman" pitchFamily="18" charset="0"/>
              </a:rPr>
              <a:t> CCITT H.261 (P * 24) Video Coding Algorithm </a:t>
            </a:r>
          </a:p>
          <a:p>
            <a:pPr algn="just"/>
            <a:r>
              <a:rPr lang="en-US" dirty="0">
                <a:latin typeface="Times New Roman" pitchFamily="18" charset="0"/>
                <a:cs typeface="Times New Roman" pitchFamily="18" charset="0"/>
              </a:rPr>
              <a:t> Fractals. </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dirty="0">
                <a:latin typeface="Times New Roman" pitchFamily="18" charset="0"/>
                <a:cs typeface="Times New Roman" pitchFamily="18" charset="0"/>
              </a:rPr>
              <a:t>Binary Image compression schemes </a:t>
            </a:r>
          </a:p>
        </p:txBody>
      </p:sp>
      <p:sp>
        <p:nvSpPr>
          <p:cNvPr id="3" name="Content Placeholder 2"/>
          <p:cNvSpPr>
            <a:spLocks noGrp="1"/>
          </p:cNvSpPr>
          <p:nvPr>
            <p:ph idx="1"/>
          </p:nvPr>
        </p:nvSpPr>
        <p:spPr>
          <a:xfrm>
            <a:off x="457200" y="1219200"/>
            <a:ext cx="8229600" cy="4906963"/>
          </a:xfrm>
        </p:spPr>
        <p:txBody>
          <a:bodyPr>
            <a:normAutofit/>
          </a:bodyPr>
          <a:lstStyle/>
          <a:p>
            <a:pPr algn="just"/>
            <a:r>
              <a:rPr lang="en-US" dirty="0">
                <a:latin typeface="Times New Roman" pitchFamily="18" charset="0"/>
                <a:cs typeface="Times New Roman" pitchFamily="18" charset="0"/>
              </a:rPr>
              <a:t>A binary image containing black and white pixel is generated when a document is scanned in a binary mode.</a:t>
            </a:r>
          </a:p>
          <a:p>
            <a:pPr algn="just"/>
            <a:r>
              <a:rPr lang="en-US" dirty="0">
                <a:latin typeface="Times New Roman" pitchFamily="18" charset="0"/>
                <a:cs typeface="Times New Roman" pitchFamily="18" charset="0"/>
              </a:rPr>
              <a:t>The schemes are applicable in office/business documents, handwritten text, line graphics, engineering drawings, and so on.</a:t>
            </a:r>
          </a:p>
          <a:p>
            <a:pPr algn="just"/>
            <a:r>
              <a:rPr lang="en-US" dirty="0">
                <a:latin typeface="Times New Roman" pitchFamily="18" charset="0"/>
                <a:cs typeface="Times New Roman" pitchFamily="18" charset="0"/>
              </a:rPr>
              <a:t>A scanner scans a document as sequential scan lines, starting from the top of the page.</a:t>
            </a:r>
          </a:p>
          <a:p>
            <a:pPr algn="just"/>
            <a:r>
              <a:rPr lang="en-US" dirty="0">
                <a:latin typeface="Times New Roman" pitchFamily="18" charset="0"/>
                <a:cs typeface="Times New Roman" pitchFamily="18" charset="0"/>
              </a:rPr>
              <a:t>A scan line is complete line of pixels, of height equal to one pixel, running across the page. </a:t>
            </a:r>
          </a:p>
          <a:p>
            <a:pPr algn="just"/>
            <a:r>
              <a:rPr lang="en-US" dirty="0">
                <a:latin typeface="Times New Roman" pitchFamily="18" charset="0"/>
                <a:cs typeface="Times New Roman" pitchFamily="18" charset="0"/>
              </a:rPr>
              <a:t>Each scan line is scanned from left to right of the page generating black and white pixels for that scan line.  </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lstStyle/>
          <a:p>
            <a:pPr algn="just"/>
            <a:r>
              <a:rPr lang="en-US" dirty="0">
                <a:latin typeface="Times New Roman" pitchFamily="18" charset="0"/>
                <a:cs typeface="Times New Roman" pitchFamily="18" charset="0"/>
              </a:rPr>
              <a:t>This uncompressed image consists of a single bit per pixel containing black and white pixels. </a:t>
            </a:r>
          </a:p>
          <a:p>
            <a:pPr algn="just"/>
            <a:r>
              <a:rPr lang="en-US" dirty="0">
                <a:latin typeface="Times New Roman" pitchFamily="18" charset="0"/>
                <a:cs typeface="Times New Roman" pitchFamily="18" charset="0"/>
              </a:rPr>
              <a:t>Binary 1 represents a black pixel, binary 0 a white pixel. </a:t>
            </a:r>
          </a:p>
          <a:p>
            <a:pPr algn="just"/>
            <a:r>
              <a:rPr lang="en-US" dirty="0">
                <a:latin typeface="Times New Roman" pitchFamily="18" charset="0"/>
                <a:cs typeface="Times New Roman" pitchFamily="18" charset="0"/>
              </a:rPr>
              <a:t>Several schemes have been standardized and used to achieve various levels of compressions. </a:t>
            </a:r>
          </a:p>
          <a:p>
            <a:pPr algn="just"/>
            <a:r>
              <a:rPr lang="en-US" dirty="0">
                <a:latin typeface="Times New Roman" pitchFamily="18" charset="0"/>
                <a:cs typeface="Times New Roman" pitchFamily="18" charset="0"/>
              </a:rPr>
              <a:t>1. Pack pits Encoding( Run-Length Encoding) </a:t>
            </a:r>
          </a:p>
          <a:p>
            <a:pPr algn="just"/>
            <a:r>
              <a:rPr lang="en-US" dirty="0">
                <a:latin typeface="Times New Roman" pitchFamily="18" charset="0"/>
                <a:cs typeface="Times New Roman" pitchFamily="18" charset="0"/>
              </a:rPr>
              <a:t>2. CCITT Group 3 1-D Compression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a:bodyPr>
          <a:lstStyle/>
          <a:p>
            <a:pPr algn="just"/>
            <a:r>
              <a:rPr lang="en-US" b="1" u="sng" dirty="0">
                <a:latin typeface="Times New Roman" pitchFamily="18" charset="0"/>
                <a:cs typeface="Times New Roman" pitchFamily="18" charset="0"/>
              </a:rPr>
              <a:t>1. Pack pits Encoding( Run-Length Encoding)</a:t>
            </a:r>
          </a:p>
          <a:p>
            <a:pPr algn="just"/>
            <a:r>
              <a:rPr lang="en-US" dirty="0">
                <a:latin typeface="Times New Roman" pitchFamily="18" charset="0"/>
                <a:cs typeface="Times New Roman" pitchFamily="18" charset="0"/>
              </a:rPr>
              <a:t>It is a scheme in which a consecutive repeated string of characters is replaced by two bytes.</a:t>
            </a:r>
          </a:p>
          <a:p>
            <a:pPr algn="just"/>
            <a:r>
              <a:rPr lang="en-US" dirty="0">
                <a:latin typeface="Times New Roman" pitchFamily="18" charset="0"/>
                <a:cs typeface="Times New Roman" pitchFamily="18" charset="0"/>
              </a:rPr>
              <a:t>It is used to compress black and white (binary) images.</a:t>
            </a:r>
          </a:p>
          <a:p>
            <a:pPr algn="just"/>
            <a:r>
              <a:rPr lang="en-US" dirty="0">
                <a:latin typeface="Times New Roman" pitchFamily="18" charset="0"/>
                <a:cs typeface="Times New Roman" pitchFamily="18" charset="0"/>
              </a:rPr>
              <a:t>Among two bytes which are being replaced, the first byte contains a number representing the number of times the character is repeated, and the second byte contains the character itself.</a:t>
            </a:r>
          </a:p>
          <a:p>
            <a:pPr algn="just">
              <a:buNone/>
            </a:pPr>
            <a:endParaRPr lang="en-US" dirty="0">
              <a:latin typeface="Times New Roman" pitchFamily="18" charset="0"/>
              <a:cs typeface="Times New Roman" pitchFamily="18" charset="0"/>
            </a:endParaRPr>
          </a:p>
          <a:p>
            <a:pPr algn="just"/>
            <a:r>
              <a:rPr lang="en-US" b="1" u="sng" dirty="0">
                <a:latin typeface="Times New Roman" pitchFamily="18" charset="0"/>
                <a:cs typeface="Times New Roman" pitchFamily="18" charset="0"/>
              </a:rPr>
              <a:t>2. CCITT Group 3 1-D Compression</a:t>
            </a:r>
          </a:p>
          <a:p>
            <a:pPr algn="just"/>
            <a:r>
              <a:rPr lang="en-US" dirty="0">
                <a:latin typeface="Times New Roman" pitchFamily="18" charset="0"/>
                <a:cs typeface="Times New Roman" pitchFamily="18" charset="0"/>
              </a:rPr>
              <a:t>This scheme is based on run-length encoding and assumes that a typical scan line has long runs of the same color.</a:t>
            </a:r>
          </a:p>
          <a:p>
            <a:pPr algn="just"/>
            <a:r>
              <a:rPr lang="en-US" dirty="0">
                <a:latin typeface="Times New Roman" pitchFamily="18" charset="0"/>
                <a:cs typeface="Times New Roman" pitchFamily="18" charset="0"/>
              </a:rPr>
              <a:t>This scheme was designed for black and white images only, not for gray scale or color images.</a:t>
            </a:r>
          </a:p>
          <a:p>
            <a:pPr algn="just"/>
            <a:endParaRPr lang="en-US" b="1" u="sng" dirty="0">
              <a:latin typeface="Times New Roman" pitchFamily="18" charset="0"/>
              <a:cs typeface="Times New Roman"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dirty="0">
                <a:latin typeface="Times New Roman" pitchFamily="18" charset="0"/>
                <a:cs typeface="Times New Roman" pitchFamily="18" charset="0"/>
              </a:rPr>
              <a:t>Huffman Encoding</a:t>
            </a:r>
          </a:p>
        </p:txBody>
      </p:sp>
      <p:sp>
        <p:nvSpPr>
          <p:cNvPr id="3" name="Content Placeholder 2"/>
          <p:cNvSpPr>
            <a:spLocks noGrp="1"/>
          </p:cNvSpPr>
          <p:nvPr>
            <p:ph idx="1"/>
          </p:nvPr>
        </p:nvSpPr>
        <p:spPr>
          <a:xfrm>
            <a:off x="457200" y="1143000"/>
            <a:ext cx="8229600" cy="4983163"/>
          </a:xfrm>
        </p:spPr>
        <p:txBody>
          <a:bodyPr>
            <a:normAutofit/>
          </a:bodyPr>
          <a:lstStyle/>
          <a:p>
            <a:pPr algn="just"/>
            <a:r>
              <a:rPr lang="en-US" dirty="0">
                <a:latin typeface="Times New Roman" pitchFamily="18" charset="0"/>
                <a:cs typeface="Times New Roman" pitchFamily="18" charset="0"/>
              </a:rPr>
              <a:t>A modified version of run-length encoding is Huffman encoding.</a:t>
            </a:r>
          </a:p>
          <a:p>
            <a:pPr algn="just"/>
            <a:r>
              <a:rPr lang="en-US" dirty="0">
                <a:latin typeface="Times New Roman" pitchFamily="18" charset="0"/>
                <a:cs typeface="Times New Roman" pitchFamily="18" charset="0"/>
              </a:rPr>
              <a:t>It is used for many software based document imaging systems.</a:t>
            </a:r>
          </a:p>
          <a:p>
            <a:pPr algn="just"/>
            <a:r>
              <a:rPr lang="en-US" dirty="0">
                <a:latin typeface="Times New Roman" pitchFamily="18" charset="0"/>
                <a:cs typeface="Times New Roman" pitchFamily="18" charset="0"/>
              </a:rPr>
              <a:t>It is used for encoding the pixel run length in CCITT Group 3 1-dGroup 4.</a:t>
            </a:r>
          </a:p>
          <a:p>
            <a:pPr algn="just"/>
            <a:r>
              <a:rPr lang="en-US" dirty="0">
                <a:latin typeface="Times New Roman" pitchFamily="18" charset="0"/>
                <a:cs typeface="Times New Roman" pitchFamily="18" charset="0"/>
              </a:rPr>
              <a:t>It is variable-length encoding</a:t>
            </a:r>
          </a:p>
          <a:p>
            <a:pPr algn="just"/>
            <a:r>
              <a:rPr lang="en-US" dirty="0">
                <a:latin typeface="Times New Roman" pitchFamily="18" charset="0"/>
                <a:cs typeface="Times New Roman" pitchFamily="18" charset="0"/>
              </a:rPr>
              <a:t>It generates the shortest code for frequently occurring run lengths and longer code for less frequently occurring run lengths.</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Times New Roman" pitchFamily="18" charset="0"/>
                <a:cs typeface="Times New Roman" pitchFamily="18" charset="0"/>
              </a:rPr>
              <a:t>Mathematical Algorithm for </a:t>
            </a:r>
            <a:r>
              <a:rPr lang="en-US" dirty="0" err="1">
                <a:latin typeface="Times New Roman" pitchFamily="18" charset="0"/>
                <a:cs typeface="Times New Roman" pitchFamily="18" charset="0"/>
              </a:rPr>
              <a:t>huffman</a:t>
            </a:r>
            <a:r>
              <a:rPr lang="en-US" dirty="0">
                <a:latin typeface="Times New Roman" pitchFamily="18" charset="0"/>
                <a:cs typeface="Times New Roman" pitchFamily="18" charset="0"/>
              </a:rPr>
              <a:t> encoding:</a:t>
            </a:r>
          </a:p>
        </p:txBody>
      </p:sp>
      <p:sp>
        <p:nvSpPr>
          <p:cNvPr id="3" name="Content Placeholder 2"/>
          <p:cNvSpPr>
            <a:spLocks noGrp="1"/>
          </p:cNvSpPr>
          <p:nvPr>
            <p:ph idx="1"/>
          </p:nvPr>
        </p:nvSpPr>
        <p:spPr>
          <a:xfrm>
            <a:off x="457200" y="1524000"/>
            <a:ext cx="8229600" cy="4602163"/>
          </a:xfrm>
        </p:spPr>
        <p:txBody>
          <a:bodyPr/>
          <a:lstStyle/>
          <a:p>
            <a:pPr algn="just"/>
            <a:r>
              <a:rPr lang="en-US" dirty="0">
                <a:latin typeface="Times New Roman" pitchFamily="18" charset="0"/>
                <a:cs typeface="Times New Roman" pitchFamily="18" charset="0"/>
              </a:rPr>
              <a:t>Huffman encoding scheme is based on a coding tree.</a:t>
            </a:r>
          </a:p>
          <a:p>
            <a:pPr algn="just"/>
            <a:r>
              <a:rPr lang="en-US" dirty="0">
                <a:latin typeface="Times New Roman" pitchFamily="18" charset="0"/>
                <a:cs typeface="Times New Roman" pitchFamily="18" charset="0"/>
              </a:rPr>
              <a:t>It is constructed based on the probability of occurrence of white pixels or black pixels in the run length or bit stream.</a:t>
            </a: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itchFamily="18" charset="0"/>
                <a:cs typeface="Times New Roman" pitchFamily="18" charset="0"/>
              </a:rPr>
              <a:t>Huffman code</a:t>
            </a:r>
            <a:endParaRPr lang="en-US" dirty="0"/>
          </a:p>
        </p:txBody>
      </p:sp>
      <p:sp>
        <p:nvSpPr>
          <p:cNvPr id="3" name="Content Placeholder 2"/>
          <p:cNvSpPr>
            <a:spLocks noGrp="1"/>
          </p:cNvSpPr>
          <p:nvPr>
            <p:ph idx="1"/>
          </p:nvPr>
        </p:nvSpPr>
        <p:spPr/>
        <p:txBody>
          <a:bodyPr/>
          <a:lstStyle/>
          <a:p>
            <a:pPr algn="just"/>
            <a:r>
              <a:rPr lang="en-US" dirty="0">
                <a:latin typeface="Times New Roman" pitchFamily="18" charset="0"/>
                <a:cs typeface="Times New Roman" pitchFamily="18" charset="0"/>
              </a:rPr>
              <a:t>In computer science and information theory, a </a:t>
            </a:r>
            <a:r>
              <a:rPr lang="en-US" b="1" dirty="0">
                <a:latin typeface="Times New Roman" pitchFamily="18" charset="0"/>
                <a:cs typeface="Times New Roman" pitchFamily="18" charset="0"/>
              </a:rPr>
              <a:t>Huffman code</a:t>
            </a:r>
            <a:r>
              <a:rPr lang="en-US" dirty="0">
                <a:latin typeface="Times New Roman" pitchFamily="18" charset="0"/>
                <a:cs typeface="Times New Roman" pitchFamily="18" charset="0"/>
              </a:rPr>
              <a:t> is a particular type of optimal prefix </a:t>
            </a:r>
            <a:r>
              <a:rPr lang="en-US" b="1" dirty="0">
                <a:latin typeface="Times New Roman" pitchFamily="18" charset="0"/>
                <a:cs typeface="Times New Roman" pitchFamily="18" charset="0"/>
              </a:rPr>
              <a:t>code</a:t>
            </a:r>
            <a:r>
              <a:rPr lang="en-US" dirty="0">
                <a:latin typeface="Times New Roman" pitchFamily="18" charset="0"/>
                <a:cs typeface="Times New Roman" pitchFamily="18" charset="0"/>
              </a:rPr>
              <a:t> that is commonly used for lossless data compression</a:t>
            </a:r>
            <a:r>
              <a:rPr lang="en-US" dirty="0"/>
              <a:t>.</a:t>
            </a:r>
          </a:p>
          <a:p>
            <a:pPr algn="just"/>
            <a:r>
              <a:rPr lang="en-US" dirty="0">
                <a:latin typeface="Times New Roman" pitchFamily="18" charset="0"/>
                <a:cs typeface="Times New Roman" pitchFamily="18" charset="0"/>
              </a:rPr>
              <a:t>The output from </a:t>
            </a:r>
            <a:r>
              <a:rPr lang="en-US" b="1" dirty="0">
                <a:latin typeface="Times New Roman" pitchFamily="18" charset="0"/>
                <a:cs typeface="Times New Roman" pitchFamily="18" charset="0"/>
              </a:rPr>
              <a:t>Huffman's</a:t>
            </a:r>
            <a:r>
              <a:rPr lang="en-US" dirty="0">
                <a:latin typeface="Times New Roman" pitchFamily="18" charset="0"/>
                <a:cs typeface="Times New Roman" pitchFamily="18" charset="0"/>
              </a:rPr>
              <a:t> algorithm can be viewed as a variable-length </a:t>
            </a:r>
            <a:r>
              <a:rPr lang="en-US" b="1" dirty="0">
                <a:latin typeface="Times New Roman" pitchFamily="18" charset="0"/>
                <a:cs typeface="Times New Roman" pitchFamily="18" charset="0"/>
              </a:rPr>
              <a:t>code</a:t>
            </a:r>
            <a:r>
              <a:rPr lang="en-US" dirty="0">
                <a:latin typeface="Times New Roman" pitchFamily="18" charset="0"/>
                <a:cs typeface="Times New Roman" pitchFamily="18" charset="0"/>
              </a:rPr>
              <a:t> table for </a:t>
            </a:r>
            <a:r>
              <a:rPr lang="en-US" b="1" dirty="0">
                <a:latin typeface="Times New Roman" pitchFamily="18" charset="0"/>
                <a:cs typeface="Times New Roman" pitchFamily="18" charset="0"/>
              </a:rPr>
              <a:t>encoding</a:t>
            </a:r>
            <a:r>
              <a:rPr lang="en-US" dirty="0">
                <a:latin typeface="Times New Roman" pitchFamily="18" charset="0"/>
                <a:cs typeface="Times New Roman" pitchFamily="18" charset="0"/>
              </a:rPr>
              <a:t> a source symbol (such as a character in a file).</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itchFamily="18" charset="0"/>
                <a:cs typeface="Times New Roman" pitchFamily="18" charset="0"/>
              </a:rPr>
              <a:t>Huffman code</a:t>
            </a:r>
            <a:endParaRPr lang="en-US" dirty="0"/>
          </a:p>
        </p:txBody>
      </p:sp>
      <p:pic>
        <p:nvPicPr>
          <p:cNvPr id="4098" name="Picture 2"/>
          <p:cNvPicPr>
            <a:picLocks noGrp="1" noChangeAspect="1" noChangeArrowheads="1"/>
          </p:cNvPicPr>
          <p:nvPr>
            <p:ph idx="1"/>
          </p:nvPr>
        </p:nvPicPr>
        <p:blipFill>
          <a:blip r:embed="rId2" cstate="print"/>
          <a:stretch>
            <a:fillRect/>
          </a:stretch>
        </p:blipFill>
        <p:spPr bwMode="auto">
          <a:xfrm>
            <a:off x="1202960" y="1825625"/>
            <a:ext cx="6738079" cy="4351338"/>
          </a:xfrm>
          <a:prstGeom prst="rect">
            <a:avLst/>
          </a:prstGeom>
          <a:noFill/>
          <a:ln w="9525">
            <a:noFill/>
            <a:miter lim="800000"/>
            <a:headEnd/>
            <a:tailEnd/>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itchFamily="18" charset="0"/>
                <a:cs typeface="Times New Roman" pitchFamily="18" charset="0"/>
              </a:rPr>
              <a:t>Huffman code</a:t>
            </a:r>
            <a:endParaRPr lang="en-US" dirty="0"/>
          </a:p>
        </p:txBody>
      </p:sp>
      <p:pic>
        <p:nvPicPr>
          <p:cNvPr id="5122" name="Picture 2"/>
          <p:cNvPicPr>
            <a:picLocks noGrp="1" noChangeAspect="1" noChangeArrowheads="1"/>
          </p:cNvPicPr>
          <p:nvPr>
            <p:ph idx="1"/>
          </p:nvPr>
        </p:nvPicPr>
        <p:blipFill>
          <a:blip r:embed="rId2" cstate="print"/>
          <a:stretch>
            <a:fillRect/>
          </a:stretch>
        </p:blipFill>
        <p:spPr bwMode="auto">
          <a:xfrm>
            <a:off x="1407046" y="1825625"/>
            <a:ext cx="6329908" cy="4351338"/>
          </a:xfrm>
          <a:prstGeom prst="rect">
            <a:avLst/>
          </a:prstGeom>
          <a:noFill/>
          <a:ln w="9525">
            <a:noFill/>
            <a:miter lim="800000"/>
            <a:headEnd/>
            <a:tailEnd/>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Syllabus</a:t>
            </a:r>
          </a:p>
        </p:txBody>
      </p:sp>
      <p:sp>
        <p:nvSpPr>
          <p:cNvPr id="3" name="Content Placeholder 2"/>
          <p:cNvSpPr>
            <a:spLocks noGrp="1"/>
          </p:cNvSpPr>
          <p:nvPr>
            <p:ph idx="1"/>
          </p:nvPr>
        </p:nvSpPr>
        <p:spPr/>
        <p:txBody>
          <a:bodyPr>
            <a:normAutofit/>
          </a:bodyPr>
          <a:lstStyle/>
          <a:p>
            <a:pPr algn="just"/>
            <a:r>
              <a:rPr lang="en-US" dirty="0">
                <a:latin typeface="Times New Roman" pitchFamily="18" charset="0"/>
                <a:cs typeface="Times New Roman" pitchFamily="18" charset="0"/>
              </a:rPr>
              <a:t>UNIT V MULTIMEDIA BASICS AND TOOLS </a:t>
            </a:r>
          </a:p>
          <a:p>
            <a:pPr algn="just"/>
            <a:r>
              <a:rPr lang="en-US" b="1" dirty="0">
                <a:latin typeface="Times New Roman" pitchFamily="18" charset="0"/>
                <a:cs typeface="Times New Roman" pitchFamily="18" charset="0"/>
              </a:rPr>
              <a:t>Introduction to multimedia </a:t>
            </a:r>
            <a:r>
              <a:rPr lang="en-US" dirty="0">
                <a:latin typeface="Times New Roman" pitchFamily="18" charset="0"/>
                <a:cs typeface="Times New Roman" pitchFamily="18" charset="0"/>
              </a:rPr>
              <a:t>- Compression &amp; Decompression - Data &amp; File Format standards - Digital voice and audio - Video image and animation. </a:t>
            </a:r>
            <a:r>
              <a:rPr lang="en-US" b="1" dirty="0">
                <a:latin typeface="Times New Roman" pitchFamily="18" charset="0"/>
                <a:cs typeface="Times New Roman" pitchFamily="18" charset="0"/>
              </a:rPr>
              <a:t>Introduction to Photoshop </a:t>
            </a:r>
            <a:r>
              <a:rPr lang="en-US" dirty="0">
                <a:latin typeface="Times New Roman" pitchFamily="18" charset="0"/>
                <a:cs typeface="Times New Roman" pitchFamily="18" charset="0"/>
              </a:rPr>
              <a:t>– Workplace – Tools – Navigating window – Importing and exporting images – Operations on Images – resize, crop, and rotate. </a:t>
            </a:r>
            <a:r>
              <a:rPr lang="en-US" b="1" dirty="0">
                <a:latin typeface="Times New Roman" pitchFamily="18" charset="0"/>
                <a:cs typeface="Times New Roman" pitchFamily="18" charset="0"/>
              </a:rPr>
              <a:t>Introduction to Flash </a:t>
            </a:r>
            <a:r>
              <a:rPr lang="en-US" dirty="0">
                <a:latin typeface="Times New Roman" pitchFamily="18" charset="0"/>
                <a:cs typeface="Times New Roman" pitchFamily="18" charset="0"/>
              </a:rPr>
              <a:t>– Elements of flash document – flash environment – Drawing tools – Flash animations – Importing and exporting - Adding sounds – Publishing flash movies – Basic action scripts – </a:t>
            </a:r>
            <a:r>
              <a:rPr lang="en-US" dirty="0" err="1">
                <a:latin typeface="Times New Roman" pitchFamily="18" charset="0"/>
                <a:cs typeface="Times New Roman" pitchFamily="18" charset="0"/>
              </a:rPr>
              <a:t>GoTo</a:t>
            </a:r>
            <a:r>
              <a:rPr lang="en-US" dirty="0">
                <a:latin typeface="Times New Roman" pitchFamily="18" charset="0"/>
                <a:cs typeface="Times New Roman" pitchFamily="18" charset="0"/>
              </a:rPr>
              <a:t>, Play, Stop, Tell Target.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itchFamily="18" charset="0"/>
                <a:cs typeface="Times New Roman" pitchFamily="18" charset="0"/>
              </a:rPr>
              <a:t>Huffman code</a:t>
            </a:r>
            <a:endParaRPr lang="en-US" dirty="0"/>
          </a:p>
        </p:txBody>
      </p:sp>
      <p:pic>
        <p:nvPicPr>
          <p:cNvPr id="6146" name="Picture 2"/>
          <p:cNvPicPr>
            <a:picLocks noGrp="1" noChangeAspect="1" noChangeArrowheads="1"/>
          </p:cNvPicPr>
          <p:nvPr>
            <p:ph idx="1"/>
          </p:nvPr>
        </p:nvPicPr>
        <p:blipFill>
          <a:blip r:embed="rId2" cstate="print"/>
          <a:stretch>
            <a:fillRect/>
          </a:stretch>
        </p:blipFill>
        <p:spPr bwMode="auto">
          <a:xfrm>
            <a:off x="1582305" y="1825625"/>
            <a:ext cx="5979389" cy="4351338"/>
          </a:xfrm>
          <a:prstGeom prst="rect">
            <a:avLst/>
          </a:prstGeom>
          <a:noFill/>
          <a:ln w="9525">
            <a:noFill/>
            <a:miter lim="800000"/>
            <a:headEnd/>
            <a:tailEnd/>
          </a:ln>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itchFamily="18" charset="0"/>
                <a:cs typeface="Times New Roman" pitchFamily="18" charset="0"/>
              </a:rPr>
              <a:t>Huffman code</a:t>
            </a:r>
            <a:endParaRPr lang="en-US" dirty="0"/>
          </a:p>
        </p:txBody>
      </p:sp>
      <p:pic>
        <p:nvPicPr>
          <p:cNvPr id="7170" name="Picture 2"/>
          <p:cNvPicPr>
            <a:picLocks noGrp="1" noChangeAspect="1" noChangeArrowheads="1"/>
          </p:cNvPicPr>
          <p:nvPr>
            <p:ph idx="1"/>
          </p:nvPr>
        </p:nvPicPr>
        <p:blipFill>
          <a:blip r:embed="rId2" cstate="print"/>
          <a:stretch>
            <a:fillRect/>
          </a:stretch>
        </p:blipFill>
        <p:spPr bwMode="auto">
          <a:xfrm>
            <a:off x="794668" y="1825625"/>
            <a:ext cx="7554663" cy="4351338"/>
          </a:xfrm>
          <a:prstGeom prst="rect">
            <a:avLst/>
          </a:prstGeom>
          <a:noFill/>
          <a:ln w="9525">
            <a:noFill/>
            <a:miter lim="800000"/>
            <a:headEnd/>
            <a:tailEnd/>
          </a:ln>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itchFamily="18" charset="0"/>
                <a:cs typeface="Times New Roman" pitchFamily="18" charset="0"/>
              </a:rPr>
              <a:t>Huffman code</a:t>
            </a:r>
            <a:endParaRPr lang="en-US" dirty="0"/>
          </a:p>
        </p:txBody>
      </p:sp>
      <p:pic>
        <p:nvPicPr>
          <p:cNvPr id="8194" name="Picture 2"/>
          <p:cNvPicPr>
            <a:picLocks noChangeAspect="1" noChangeArrowheads="1"/>
          </p:cNvPicPr>
          <p:nvPr/>
        </p:nvPicPr>
        <p:blipFill>
          <a:blip r:embed="rId2" cstate="print"/>
          <a:srcRect/>
          <a:stretch>
            <a:fillRect/>
          </a:stretch>
        </p:blipFill>
        <p:spPr bwMode="auto">
          <a:xfrm>
            <a:off x="914400" y="2133600"/>
            <a:ext cx="7324725" cy="3933825"/>
          </a:xfrm>
          <a:prstGeom prst="rect">
            <a:avLst/>
          </a:prstGeom>
          <a:noFill/>
          <a:ln w="9525">
            <a:noFill/>
            <a:miter lim="800000"/>
            <a:headEnd/>
            <a:tailEnd/>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itchFamily="18" charset="0"/>
                <a:cs typeface="Times New Roman" pitchFamily="18" charset="0"/>
              </a:rPr>
              <a:t>Huffman code</a:t>
            </a:r>
            <a:endParaRPr lang="en-US" dirty="0"/>
          </a:p>
        </p:txBody>
      </p:sp>
      <p:pic>
        <p:nvPicPr>
          <p:cNvPr id="9218" name="Picture 2"/>
          <p:cNvPicPr>
            <a:picLocks noGrp="1" noChangeAspect="1" noChangeArrowheads="1"/>
          </p:cNvPicPr>
          <p:nvPr>
            <p:ph idx="1"/>
          </p:nvPr>
        </p:nvPicPr>
        <p:blipFill>
          <a:blip r:embed="rId2" cstate="print"/>
          <a:stretch>
            <a:fillRect/>
          </a:stretch>
        </p:blipFill>
        <p:spPr bwMode="auto">
          <a:xfrm>
            <a:off x="723900" y="2058194"/>
            <a:ext cx="7696200" cy="3886200"/>
          </a:xfrm>
          <a:prstGeom prst="rect">
            <a:avLst/>
          </a:prstGeom>
          <a:noFill/>
          <a:ln w="9525">
            <a:noFill/>
            <a:miter lim="800000"/>
            <a:headEnd/>
            <a:tailEnd/>
          </a:ln>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itchFamily="18" charset="0"/>
                <a:cs typeface="Times New Roman" pitchFamily="18" charset="0"/>
              </a:rPr>
              <a:t>Huffman code</a:t>
            </a:r>
            <a:endParaRPr lang="en-US" dirty="0"/>
          </a:p>
        </p:txBody>
      </p:sp>
      <p:pic>
        <p:nvPicPr>
          <p:cNvPr id="10242" name="Picture 2"/>
          <p:cNvPicPr>
            <a:picLocks noGrp="1" noChangeAspect="1" noChangeArrowheads="1"/>
          </p:cNvPicPr>
          <p:nvPr>
            <p:ph idx="1"/>
          </p:nvPr>
        </p:nvPicPr>
        <p:blipFill>
          <a:blip r:embed="rId2" cstate="print"/>
          <a:stretch>
            <a:fillRect/>
          </a:stretch>
        </p:blipFill>
        <p:spPr bwMode="auto">
          <a:xfrm>
            <a:off x="740931" y="1825625"/>
            <a:ext cx="7662138" cy="4351338"/>
          </a:xfrm>
          <a:prstGeom prst="rect">
            <a:avLst/>
          </a:prstGeom>
          <a:noFill/>
          <a:ln w="9525">
            <a:noFill/>
            <a:miter lim="800000"/>
            <a:headEnd/>
            <a:tailEnd/>
          </a:ln>
        </p:spPr>
      </p:pic>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latin typeface="Times New Roman" pitchFamily="18" charset="0"/>
                <a:cs typeface="Times New Roman" pitchFamily="18" charset="0"/>
              </a:rPr>
              <a:t>Huffman code</a:t>
            </a:r>
            <a:endParaRPr lang="en-US" dirty="0"/>
          </a:p>
        </p:txBody>
      </p:sp>
      <p:pic>
        <p:nvPicPr>
          <p:cNvPr id="11266" name="Picture 2"/>
          <p:cNvPicPr>
            <a:picLocks noGrp="1" noChangeAspect="1" noChangeArrowheads="1"/>
          </p:cNvPicPr>
          <p:nvPr>
            <p:ph idx="1"/>
          </p:nvPr>
        </p:nvPicPr>
        <p:blipFill>
          <a:blip r:embed="rId2" cstate="print"/>
          <a:stretch>
            <a:fillRect/>
          </a:stretch>
        </p:blipFill>
        <p:spPr bwMode="auto">
          <a:xfrm>
            <a:off x="785812" y="3434556"/>
            <a:ext cx="7572375" cy="1133475"/>
          </a:xfrm>
          <a:prstGeom prst="rect">
            <a:avLst/>
          </a:prstGeom>
          <a:noFill/>
          <a:ln w="9525">
            <a:noFill/>
            <a:miter lim="800000"/>
            <a:headEnd/>
            <a:tailEnd/>
          </a:ln>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Autofit/>
          </a:bodyPr>
          <a:lstStyle/>
          <a:p>
            <a:r>
              <a:rPr lang="en-US" sz="3600" dirty="0">
                <a:latin typeface="Times New Roman" pitchFamily="18" charset="0"/>
                <a:cs typeface="Times New Roman" pitchFamily="18" charset="0"/>
              </a:rPr>
              <a:t>JOINT PHOTOGRAPHIC EXPERTS GROUP COMPRESSION (JPEG)</a:t>
            </a:r>
          </a:p>
        </p:txBody>
      </p:sp>
      <p:sp>
        <p:nvSpPr>
          <p:cNvPr id="3" name="Content Placeholder 2"/>
          <p:cNvSpPr>
            <a:spLocks noGrp="1"/>
          </p:cNvSpPr>
          <p:nvPr>
            <p:ph idx="1"/>
          </p:nvPr>
        </p:nvSpPr>
        <p:spPr/>
        <p:txBody>
          <a:bodyPr>
            <a:normAutofit/>
          </a:bodyPr>
          <a:lstStyle/>
          <a:p>
            <a:r>
              <a:rPr lang="en-US" dirty="0">
                <a:latin typeface="Times New Roman" pitchFamily="18" charset="0"/>
                <a:cs typeface="Times New Roman" pitchFamily="18" charset="0"/>
              </a:rPr>
              <a:t>ISO and CCITT working committee joint together and formed Joint Photographic Experts Group.</a:t>
            </a:r>
          </a:p>
          <a:p>
            <a:r>
              <a:rPr lang="en-US" dirty="0">
                <a:latin typeface="Times New Roman" pitchFamily="18" charset="0"/>
                <a:cs typeface="Times New Roman" pitchFamily="18" charset="0"/>
              </a:rPr>
              <a:t>It is focused exclusively on </a:t>
            </a:r>
            <a:r>
              <a:rPr lang="en-US" b="1" dirty="0">
                <a:latin typeface="Times New Roman" pitchFamily="18" charset="0"/>
                <a:cs typeface="Times New Roman" pitchFamily="18" charset="0"/>
              </a:rPr>
              <a:t>still image compression.</a:t>
            </a:r>
          </a:p>
          <a:p>
            <a:r>
              <a:rPr lang="en-US" dirty="0">
                <a:latin typeface="Times New Roman" pitchFamily="18" charset="0"/>
                <a:cs typeface="Times New Roman" pitchFamily="18" charset="0"/>
              </a:rPr>
              <a:t>Another joint committee, known as the Motion Picture Experts Group (MPEG), is concerned with full motion video standards.</a:t>
            </a:r>
          </a:p>
          <a:p>
            <a:r>
              <a:rPr lang="en-US" dirty="0">
                <a:latin typeface="Times New Roman" pitchFamily="18" charset="0"/>
                <a:cs typeface="Times New Roman" pitchFamily="18" charset="0"/>
              </a:rPr>
              <a:t>JPEG is a compression standard for still color images and grayscale images, otherwise known as continuous tone images.</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a:bodyPr>
          <a:lstStyle/>
          <a:p>
            <a:pPr algn="just"/>
            <a:r>
              <a:rPr lang="en-US" dirty="0">
                <a:latin typeface="Times New Roman" pitchFamily="18" charset="0"/>
                <a:cs typeface="Times New Roman" pitchFamily="18" charset="0"/>
              </a:rPr>
              <a:t>JPEG has been released as an ISO standard in two parts</a:t>
            </a:r>
          </a:p>
          <a:p>
            <a:pPr algn="just"/>
            <a:r>
              <a:rPr lang="en-US" dirty="0">
                <a:latin typeface="Times New Roman" pitchFamily="18" charset="0"/>
                <a:cs typeface="Times New Roman" pitchFamily="18" charset="0"/>
              </a:rPr>
              <a:t>Part I specifies the modes of operation, the interchange formats, and the encoder/decoder specifies for these modes along with substantial implementation guide lines.</a:t>
            </a:r>
          </a:p>
          <a:p>
            <a:pPr algn="just"/>
            <a:r>
              <a:rPr lang="en-US" dirty="0">
                <a:latin typeface="Times New Roman" pitchFamily="18" charset="0"/>
                <a:cs typeface="Times New Roman" pitchFamily="18" charset="0"/>
              </a:rPr>
              <a:t>Part 2 describes compliance tests which determine whether the implementation of an encoder or decoder conforms to the standard specification of part I to ensure interoperability of systems compliant with JPEG standards</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Times New Roman" pitchFamily="18" charset="0"/>
                <a:cs typeface="Times New Roman" pitchFamily="18" charset="0"/>
              </a:rPr>
              <a:t>JPEG Encoding</a:t>
            </a:r>
          </a:p>
        </p:txBody>
      </p:sp>
      <p:pic>
        <p:nvPicPr>
          <p:cNvPr id="4" name="Content Placeholder 3" descr="jp.JPG"/>
          <p:cNvPicPr>
            <a:picLocks noGrp="1" noChangeAspect="1"/>
          </p:cNvPicPr>
          <p:nvPr>
            <p:ph idx="1"/>
          </p:nvPr>
        </p:nvPicPr>
        <p:blipFill>
          <a:blip r:embed="rId2"/>
          <a:stretch>
            <a:fillRect/>
          </a:stretch>
        </p:blipFill>
        <p:spPr>
          <a:xfrm>
            <a:off x="901667" y="1371600"/>
            <a:ext cx="7296235" cy="4953000"/>
          </a:xfrm>
        </p:spPr>
      </p:pic>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92162"/>
          </a:xfrm>
        </p:spPr>
        <p:txBody>
          <a:bodyPr/>
          <a:lstStyle/>
          <a:p>
            <a:r>
              <a:rPr lang="en-US" b="1" dirty="0">
                <a:latin typeface="Times New Roman" pitchFamily="18" charset="0"/>
                <a:cs typeface="Times New Roman" pitchFamily="18" charset="0"/>
              </a:rPr>
              <a:t>JPEG Encoding</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457200" y="1219200"/>
            <a:ext cx="8229600" cy="4906963"/>
          </a:xfrm>
        </p:spPr>
        <p:txBody>
          <a:bodyPr/>
          <a:lstStyle/>
          <a:p>
            <a:pPr lvl="1"/>
            <a:r>
              <a:rPr lang="en-US" dirty="0">
                <a:latin typeface="Times New Roman" pitchFamily="18" charset="0"/>
                <a:cs typeface="Times New Roman" pitchFamily="18" charset="0"/>
              </a:rPr>
              <a:t>Decoding - Reverse the order for encoding</a:t>
            </a:r>
          </a:p>
          <a:p>
            <a:r>
              <a:rPr lang="en-US" dirty="0">
                <a:latin typeface="Times New Roman" pitchFamily="18" charset="0"/>
                <a:cs typeface="Times New Roman" pitchFamily="18" charset="0"/>
              </a:rPr>
              <a:t>The Major Steps in JPEG Coding involve:</a:t>
            </a:r>
          </a:p>
          <a:p>
            <a:r>
              <a:rPr lang="en-US" dirty="0">
                <a:latin typeface="Times New Roman" pitchFamily="18" charset="0"/>
                <a:cs typeface="Times New Roman" pitchFamily="18" charset="0"/>
              </a:rPr>
              <a:t>DCT (Discrete Cosine Transformation)</a:t>
            </a:r>
          </a:p>
          <a:p>
            <a:r>
              <a:rPr lang="en-US" dirty="0">
                <a:latin typeface="Times New Roman" pitchFamily="18" charset="0"/>
                <a:cs typeface="Times New Roman" pitchFamily="18" charset="0"/>
              </a:rPr>
              <a:t>Quantization</a:t>
            </a:r>
          </a:p>
          <a:p>
            <a:r>
              <a:rPr lang="en-US" dirty="0">
                <a:latin typeface="Times New Roman" pitchFamily="18" charset="0"/>
                <a:cs typeface="Times New Roman" pitchFamily="18" charset="0"/>
              </a:rPr>
              <a:t>Zigzag Scan</a:t>
            </a:r>
          </a:p>
          <a:p>
            <a:r>
              <a:rPr lang="en-US" dirty="0">
                <a:latin typeface="Times New Roman" pitchFamily="18" charset="0"/>
                <a:cs typeface="Times New Roman" pitchFamily="18" charset="0"/>
              </a:rPr>
              <a:t>DPCM on DC component</a:t>
            </a:r>
          </a:p>
          <a:p>
            <a:r>
              <a:rPr lang="en-US" dirty="0">
                <a:latin typeface="Times New Roman" pitchFamily="18" charset="0"/>
                <a:cs typeface="Times New Roman" pitchFamily="18" charset="0"/>
              </a:rPr>
              <a:t>RLE on AC Components</a:t>
            </a:r>
          </a:p>
          <a:p>
            <a:r>
              <a:rPr lang="en-US" dirty="0">
                <a:latin typeface="Times New Roman" pitchFamily="18" charset="0"/>
                <a:cs typeface="Times New Roman" pitchFamily="18" charset="0"/>
              </a:rPr>
              <a:t>Entropy Coding</a:t>
            </a:r>
          </a:p>
          <a:p>
            <a:pPr>
              <a:buNone/>
            </a:pPr>
            <a:endParaRPr lang="en-US" dirty="0">
              <a:latin typeface="Times New Roman" pitchFamily="18" charset="0"/>
              <a:cs typeface="Times New Roman"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normAutofit/>
          </a:bodyPr>
          <a:lstStyle/>
          <a:p>
            <a:r>
              <a:rPr lang="en-US" dirty="0">
                <a:latin typeface="Times New Roman" pitchFamily="18" charset="0"/>
                <a:cs typeface="Times New Roman" pitchFamily="18" charset="0"/>
              </a:rPr>
              <a:t>INTRODUCTION TO MULTIMEDIA</a:t>
            </a:r>
          </a:p>
        </p:txBody>
      </p:sp>
      <p:sp>
        <p:nvSpPr>
          <p:cNvPr id="3" name="Content Placeholder 2"/>
          <p:cNvSpPr>
            <a:spLocks noGrp="1"/>
          </p:cNvSpPr>
          <p:nvPr>
            <p:ph type="subTitle" idx="1"/>
          </p:nvPr>
        </p:nvSpPr>
        <p:spPr/>
        <p:txBody>
          <a:bodyPr>
            <a:normAutofit fontScale="77500" lnSpcReduction="20000"/>
          </a:bodyPr>
          <a:lstStyle/>
          <a:p>
            <a:r>
              <a:rPr lang="en-US" dirty="0">
                <a:latin typeface="Times New Roman" pitchFamily="18" charset="0"/>
                <a:cs typeface="Times New Roman" pitchFamily="18" charset="0"/>
              </a:rPr>
              <a:t>Multimedia is a combination of text, graphic art, and sound, animation and video elements.</a:t>
            </a:r>
          </a:p>
          <a:p>
            <a:pPr algn="just"/>
            <a:r>
              <a:rPr lang="en-US" dirty="0">
                <a:latin typeface="Times New Roman" pitchFamily="18" charset="0"/>
                <a:cs typeface="Times New Roman" pitchFamily="18" charset="0"/>
              </a:rPr>
              <a:t>The IBM dictionary of computing describes multimedia as "comprehensive material, presented in a combination of text, graphics, video, animation and sound. Any system that is capable of presenting multimedia, is called a multimedia system".</a:t>
            </a:r>
          </a:p>
          <a:p>
            <a:pPr algn="just"/>
            <a:r>
              <a:rPr lang="en-US" dirty="0">
                <a:latin typeface="Times New Roman" pitchFamily="18" charset="0"/>
                <a:cs typeface="Times New Roman" pitchFamily="18" charset="0"/>
              </a:rPr>
              <a:t>A multimedia application accepts input from the user by means of a keyboard, voice or pointing device.</a:t>
            </a:r>
          </a:p>
          <a:p>
            <a:pPr algn="just"/>
            <a:r>
              <a:rPr lang="en-US" dirty="0">
                <a:latin typeface="Times New Roman" pitchFamily="18" charset="0"/>
                <a:cs typeface="Times New Roman" pitchFamily="18" charset="0"/>
              </a:rPr>
              <a:t>Multimedia applications involve using multimedia technology for business, education and entertainment. Multimedia is now available on standard computer platforms.</a:t>
            </a:r>
          </a:p>
          <a:p>
            <a:pPr algn="just"/>
            <a:endParaRPr lang="en-US" dirty="0">
              <a:latin typeface="Times New Roman" pitchFamily="18" charset="0"/>
              <a:cs typeface="Times New Roman"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C02F0F-90C8-49C3-956B-79236CCB2FA0}"/>
              </a:ext>
            </a:extLst>
          </p:cNvPr>
          <p:cNvSpPr>
            <a:spLocks noGrp="1"/>
          </p:cNvSpPr>
          <p:nvPr>
            <p:ph type="title"/>
          </p:nvPr>
        </p:nvSpPr>
        <p:spPr>
          <a:xfrm>
            <a:off x="457200" y="84137"/>
            <a:ext cx="8229600" cy="1143000"/>
          </a:xfrm>
        </p:spPr>
        <p:txBody>
          <a:bodyPr/>
          <a:lstStyle/>
          <a:p>
            <a:r>
              <a:rPr lang="en-IN" b="1" dirty="0">
                <a:latin typeface="Times New Roman" panose="02020603050405020304" pitchFamily="18" charset="0"/>
                <a:cs typeface="Times New Roman" panose="02020603050405020304" pitchFamily="18" charset="0"/>
              </a:rPr>
              <a:t>Discrete Cosine Transform(DCT)</a:t>
            </a:r>
          </a:p>
        </p:txBody>
      </p:sp>
      <p:sp>
        <p:nvSpPr>
          <p:cNvPr id="3" name="Content Placeholder 2">
            <a:extLst>
              <a:ext uri="{FF2B5EF4-FFF2-40B4-BE49-F238E27FC236}">
                <a16:creationId xmlns:a16="http://schemas.microsoft.com/office/drawing/2014/main" id="{5FEE2C7E-1A5D-4C84-A9A9-1E7401F57D4F}"/>
              </a:ext>
            </a:extLst>
          </p:cNvPr>
          <p:cNvSpPr>
            <a:spLocks noGrp="1"/>
          </p:cNvSpPr>
          <p:nvPr>
            <p:ph idx="1"/>
          </p:nvPr>
        </p:nvSpPr>
        <p:spPr>
          <a:xfrm>
            <a:off x="457200" y="1295400"/>
            <a:ext cx="8229600" cy="4906963"/>
          </a:xfrm>
        </p:spPr>
        <p:txBody>
          <a:bodyPr>
            <a:normAutofit/>
          </a:bodyPr>
          <a:lstStyle/>
          <a:p>
            <a:pPr algn="just"/>
            <a:r>
              <a:rPr lang="en-US" dirty="0">
                <a:latin typeface="Times New Roman" panose="02020603050405020304" pitchFamily="18" charset="0"/>
                <a:cs typeface="Times New Roman" panose="02020603050405020304" pitchFamily="18" charset="0"/>
              </a:rPr>
              <a:t>Spatial domain ⟺ Frequency domain. </a:t>
            </a:r>
          </a:p>
          <a:p>
            <a:pPr algn="just"/>
            <a:r>
              <a:rPr lang="en-US" dirty="0">
                <a:latin typeface="Times New Roman" panose="02020603050405020304" pitchFamily="18" charset="0"/>
                <a:cs typeface="Times New Roman" panose="02020603050405020304" pitchFamily="18" charset="0"/>
              </a:rPr>
              <a:t>Outputs DCT coefficients (containing </a:t>
            </a:r>
            <a:r>
              <a:rPr lang="en-US" dirty="0">
                <a:solidFill>
                  <a:srgbClr val="FF0000"/>
                </a:solidFill>
                <a:latin typeface="Times New Roman" panose="02020603050405020304" pitchFamily="18" charset="0"/>
                <a:cs typeface="Times New Roman" panose="02020603050405020304" pitchFamily="18" charset="0"/>
              </a:rPr>
              <a:t>spatial frequencies</a:t>
            </a:r>
            <a:r>
              <a:rPr lang="en-US" dirty="0">
                <a:latin typeface="Times New Roman" panose="02020603050405020304" pitchFamily="18" charset="0"/>
                <a:cs typeface="Times New Roman" panose="02020603050405020304" pitchFamily="18" charset="0"/>
              </a:rPr>
              <a:t>), which relate directly to how much the pixel values change as function of their position in the block:  </a:t>
            </a:r>
          </a:p>
          <a:p>
            <a:pPr algn="just"/>
            <a:r>
              <a:rPr lang="en-US" dirty="0">
                <a:latin typeface="Times New Roman" panose="02020603050405020304" pitchFamily="18" charset="0"/>
                <a:cs typeface="Times New Roman" panose="02020603050405020304" pitchFamily="18" charset="0"/>
              </a:rPr>
              <a:t>A lot of variations in pixel values: Represents an image with a lot of fine detail. </a:t>
            </a:r>
          </a:p>
          <a:p>
            <a:pPr algn="just"/>
            <a:r>
              <a:rPr lang="en-US" dirty="0">
                <a:latin typeface="Times New Roman" panose="02020603050405020304" pitchFamily="18" charset="0"/>
                <a:cs typeface="Times New Roman" panose="02020603050405020304" pitchFamily="18" charset="0"/>
              </a:rPr>
              <a:t>Small variations in pixel values: Uniform color change and little fine detail. </a:t>
            </a:r>
          </a:p>
          <a:p>
            <a:pPr algn="just"/>
            <a:r>
              <a:rPr lang="en-US" dirty="0">
                <a:latin typeface="Times New Roman" panose="02020603050405020304" pitchFamily="18" charset="0"/>
                <a:cs typeface="Times New Roman" panose="02020603050405020304" pitchFamily="18" charset="0"/>
              </a:rPr>
              <a:t>When there is little variations in pixel values, only a few data points are required to represent the image. </a:t>
            </a:r>
          </a:p>
          <a:p>
            <a:pPr algn="just"/>
            <a:r>
              <a:rPr lang="en-US" dirty="0">
                <a:solidFill>
                  <a:srgbClr val="FF0000"/>
                </a:solidFill>
                <a:latin typeface="Times New Roman" panose="02020603050405020304" pitchFamily="18" charset="0"/>
                <a:cs typeface="Times New Roman" panose="02020603050405020304" pitchFamily="18" charset="0"/>
              </a:rPr>
              <a:t>DCT does not provide any compression: </a:t>
            </a:r>
          </a:p>
          <a:p>
            <a:pPr algn="just"/>
            <a:r>
              <a:rPr lang="en-US" dirty="0">
                <a:latin typeface="Times New Roman" panose="02020603050405020304" pitchFamily="18" charset="0"/>
                <a:cs typeface="Times New Roman" panose="02020603050405020304" pitchFamily="18" charset="0"/>
              </a:rPr>
              <a:t>◦ Rearranges the data into a form that allows another coding technique to compress the data more effectively</a:t>
            </a:r>
            <a:endParaRPr lang="en-IN"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14555806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US" b="1" dirty="0">
                <a:latin typeface="Times New Roman" pitchFamily="18" charset="0"/>
                <a:cs typeface="Times New Roman" pitchFamily="18" charset="0"/>
              </a:rPr>
              <a:t>Quantization</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457200" y="1143000"/>
            <a:ext cx="8229600" cy="5410200"/>
          </a:xfrm>
        </p:spPr>
        <p:txBody>
          <a:bodyPr>
            <a:normAutofit fontScale="92500" lnSpcReduction="10000"/>
          </a:bodyPr>
          <a:lstStyle/>
          <a:p>
            <a:r>
              <a:rPr lang="en-US" dirty="0">
                <a:latin typeface="Times New Roman" panose="02020603050405020304" pitchFamily="18" charset="0"/>
                <a:cs typeface="Times New Roman" panose="02020603050405020304" pitchFamily="18" charset="0"/>
              </a:rPr>
              <a:t>Used to throw out bits</a:t>
            </a:r>
          </a:p>
          <a:p>
            <a:r>
              <a:rPr lang="en-US" b="1" i="1" dirty="0">
                <a:latin typeface="Times New Roman" panose="02020603050405020304" pitchFamily="18" charset="0"/>
                <a:cs typeface="Times New Roman" panose="02020603050405020304" pitchFamily="18" charset="0"/>
              </a:rPr>
              <a:t>Example</a:t>
            </a:r>
            <a:r>
              <a:rPr lang="en-US" dirty="0">
                <a:latin typeface="Times New Roman" panose="02020603050405020304" pitchFamily="18" charset="0"/>
                <a:cs typeface="Times New Roman" panose="02020603050405020304" pitchFamily="18" charset="0"/>
              </a:rPr>
              <a:t>: 101101 = 45 (6 bits).</a:t>
            </a:r>
          </a:p>
          <a:p>
            <a:r>
              <a:rPr lang="en-US" dirty="0">
                <a:latin typeface="Times New Roman" panose="02020603050405020304" pitchFamily="18" charset="0"/>
                <a:cs typeface="Times New Roman" panose="02020603050405020304" pitchFamily="18" charset="0"/>
              </a:rPr>
              <a:t>Truncate to 4 bits: 1011 = 11.</a:t>
            </a:r>
          </a:p>
          <a:p>
            <a:r>
              <a:rPr lang="en-US" dirty="0">
                <a:latin typeface="Times New Roman" panose="02020603050405020304" pitchFamily="18" charset="0"/>
                <a:cs typeface="Times New Roman" panose="02020603050405020304" pitchFamily="18" charset="0"/>
              </a:rPr>
              <a:t>Truncate to 3 bits: 101 = 5.</a:t>
            </a:r>
          </a:p>
          <a:p>
            <a:r>
              <a:rPr lang="en-US" dirty="0">
                <a:latin typeface="Times New Roman" panose="02020603050405020304" pitchFamily="18" charset="0"/>
                <a:cs typeface="Times New Roman" panose="02020603050405020304" pitchFamily="18" charset="0"/>
              </a:rPr>
              <a:t>Quantization error is the main source of the </a:t>
            </a:r>
            <a:r>
              <a:rPr lang="en-US" dirty="0" err="1">
                <a:latin typeface="Times New Roman" panose="02020603050405020304" pitchFamily="18" charset="0"/>
                <a:cs typeface="Times New Roman" panose="02020603050405020304" pitchFamily="18" charset="0"/>
              </a:rPr>
              <a:t>Lossy</a:t>
            </a:r>
            <a:r>
              <a:rPr lang="en-US" dirty="0">
                <a:latin typeface="Times New Roman" panose="02020603050405020304" pitchFamily="18" charset="0"/>
                <a:cs typeface="Times New Roman" panose="02020603050405020304" pitchFamily="18" charset="0"/>
              </a:rPr>
              <a:t> Compression.</a:t>
            </a:r>
          </a:p>
          <a:p>
            <a:r>
              <a:rPr lang="en-US" b="1" dirty="0">
                <a:latin typeface="Times New Roman" panose="02020603050405020304" pitchFamily="18" charset="0"/>
                <a:cs typeface="Times New Roman" panose="02020603050405020304" pitchFamily="18" charset="0"/>
              </a:rPr>
              <a:t>Quantization Tables</a:t>
            </a:r>
          </a:p>
          <a:p>
            <a:r>
              <a:rPr lang="en-US" dirty="0">
                <a:latin typeface="Times New Roman" panose="02020603050405020304" pitchFamily="18" charset="0"/>
                <a:cs typeface="Times New Roman" panose="02020603050405020304" pitchFamily="18" charset="0"/>
              </a:rPr>
              <a:t>In JPEG, each F[</a:t>
            </a:r>
            <a:r>
              <a:rPr lang="en-US" dirty="0" err="1">
                <a:latin typeface="Times New Roman" panose="02020603050405020304" pitchFamily="18" charset="0"/>
                <a:cs typeface="Times New Roman" panose="02020603050405020304" pitchFamily="18" charset="0"/>
              </a:rPr>
              <a:t>u,v</a:t>
            </a:r>
            <a:r>
              <a:rPr lang="en-US" dirty="0">
                <a:latin typeface="Times New Roman" panose="02020603050405020304" pitchFamily="18" charset="0"/>
                <a:cs typeface="Times New Roman" panose="02020603050405020304" pitchFamily="18" charset="0"/>
              </a:rPr>
              <a:t>] is divided by a constant q(</a:t>
            </a:r>
            <a:r>
              <a:rPr lang="en-US" dirty="0" err="1">
                <a:latin typeface="Times New Roman" panose="02020603050405020304" pitchFamily="18" charset="0"/>
                <a:cs typeface="Times New Roman" panose="02020603050405020304" pitchFamily="18" charset="0"/>
              </a:rPr>
              <a:t>u,v</a:t>
            </a:r>
            <a:r>
              <a:rPr lang="en-US" dirty="0">
                <a:latin typeface="Times New Roman" panose="02020603050405020304" pitchFamily="18" charset="0"/>
                <a:cs typeface="Times New Roman" panose="02020603050405020304" pitchFamily="18" charset="0"/>
              </a:rPr>
              <a:t>).</a:t>
            </a:r>
          </a:p>
          <a:p>
            <a:r>
              <a:rPr lang="en-US" dirty="0">
                <a:latin typeface="Times New Roman" panose="02020603050405020304" pitchFamily="18" charset="0"/>
                <a:cs typeface="Times New Roman" panose="02020603050405020304" pitchFamily="18" charset="0"/>
              </a:rPr>
              <a:t>Table of q(</a:t>
            </a:r>
            <a:r>
              <a:rPr lang="en-US" dirty="0" err="1">
                <a:latin typeface="Times New Roman" panose="02020603050405020304" pitchFamily="18" charset="0"/>
                <a:cs typeface="Times New Roman" panose="02020603050405020304" pitchFamily="18" charset="0"/>
              </a:rPr>
              <a:t>u,v</a:t>
            </a:r>
            <a:r>
              <a:rPr lang="en-US" dirty="0">
                <a:latin typeface="Times New Roman" panose="02020603050405020304" pitchFamily="18" charset="0"/>
                <a:cs typeface="Times New Roman" panose="02020603050405020304" pitchFamily="18" charset="0"/>
              </a:rPr>
              <a:t>) is called </a:t>
            </a:r>
            <a:r>
              <a:rPr lang="en-US" i="1" dirty="0">
                <a:latin typeface="Times New Roman" panose="02020603050405020304" pitchFamily="18" charset="0"/>
                <a:cs typeface="Times New Roman" panose="02020603050405020304" pitchFamily="18" charset="0"/>
              </a:rPr>
              <a:t>quantization table</a:t>
            </a:r>
            <a:r>
              <a:rPr lang="en-US" dirty="0">
                <a:latin typeface="Times New Roman" panose="02020603050405020304" pitchFamily="18" charset="0"/>
                <a:cs typeface="Times New Roman" panose="02020603050405020304" pitchFamily="18" charset="0"/>
              </a:rPr>
              <a:t>.</a:t>
            </a: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Eye is most sensitive to low frequencies (upper left corner), less sensitive to high frequencies (lower right corner)</a:t>
            </a:r>
          </a:p>
          <a:p>
            <a:pPr>
              <a:buNone/>
            </a:pPr>
            <a:endParaRPr lang="en-US" dirty="0"/>
          </a:p>
        </p:txBody>
      </p:sp>
      <p:pic>
        <p:nvPicPr>
          <p:cNvPr id="4" name="Picture 3" descr="qt.JPG"/>
          <p:cNvPicPr>
            <a:picLocks noChangeAspect="1"/>
          </p:cNvPicPr>
          <p:nvPr/>
        </p:nvPicPr>
        <p:blipFill>
          <a:blip r:embed="rId2"/>
          <a:stretch>
            <a:fillRect/>
          </a:stretch>
        </p:blipFill>
        <p:spPr>
          <a:xfrm>
            <a:off x="1905000" y="3886200"/>
            <a:ext cx="3276600" cy="1946102"/>
          </a:xfrm>
          <a:prstGeom prst="rect">
            <a:avLst/>
          </a:prstGeom>
        </p:spPr>
      </p:pic>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normAutofit/>
          </a:bodyPr>
          <a:lstStyle/>
          <a:p>
            <a:r>
              <a:rPr lang="en-US" b="1" dirty="0" err="1">
                <a:latin typeface="Times New Roman" pitchFamily="18" charset="0"/>
                <a:cs typeface="Times New Roman" pitchFamily="18" charset="0"/>
              </a:rPr>
              <a:t>Zig-zag</a:t>
            </a:r>
            <a:r>
              <a:rPr lang="en-US" b="1" dirty="0">
                <a:latin typeface="Times New Roman" pitchFamily="18" charset="0"/>
                <a:cs typeface="Times New Roman" pitchFamily="18" charset="0"/>
              </a:rPr>
              <a:t> Scan</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a:xfrm>
            <a:off x="457200" y="1295400"/>
            <a:ext cx="8229600" cy="4830763"/>
          </a:xfrm>
        </p:spPr>
        <p:txBody>
          <a:bodyPr/>
          <a:lstStyle/>
          <a:p>
            <a:r>
              <a:rPr lang="en-US" dirty="0">
                <a:latin typeface="Times New Roman" pitchFamily="18" charset="0"/>
                <a:cs typeface="Times New Roman" pitchFamily="18" charset="0"/>
              </a:rPr>
              <a:t>What is the purpose of the </a:t>
            </a:r>
            <a:r>
              <a:rPr lang="en-US" dirty="0" err="1">
                <a:latin typeface="Times New Roman" pitchFamily="18" charset="0"/>
                <a:cs typeface="Times New Roman" pitchFamily="18" charset="0"/>
              </a:rPr>
              <a:t>Zig-zag</a:t>
            </a:r>
            <a:r>
              <a:rPr lang="en-US" dirty="0">
                <a:latin typeface="Times New Roman" pitchFamily="18" charset="0"/>
                <a:cs typeface="Times New Roman" pitchFamily="18" charset="0"/>
              </a:rPr>
              <a:t> Scan:</a:t>
            </a:r>
          </a:p>
          <a:p>
            <a:r>
              <a:rPr lang="en-US" dirty="0">
                <a:latin typeface="Times New Roman" pitchFamily="18" charset="0"/>
                <a:cs typeface="Times New Roman" pitchFamily="18" charset="0"/>
              </a:rPr>
              <a:t>to group low frequency coefficients in top of vector.</a:t>
            </a:r>
          </a:p>
          <a:p>
            <a:r>
              <a:rPr lang="en-US" dirty="0">
                <a:latin typeface="Times New Roman" pitchFamily="18" charset="0"/>
                <a:cs typeface="Times New Roman" pitchFamily="18" charset="0"/>
              </a:rPr>
              <a:t>Maps 8 x 8 to a 1 x 64 vector</a:t>
            </a:r>
          </a:p>
          <a:p>
            <a:br>
              <a:rPr lang="en-US" dirty="0"/>
            </a:br>
            <a:endParaRPr lang="en-US" dirty="0"/>
          </a:p>
        </p:txBody>
      </p:sp>
      <p:pic>
        <p:nvPicPr>
          <p:cNvPr id="4" name="Picture 3" descr="zig.JPG"/>
          <p:cNvPicPr>
            <a:picLocks noChangeAspect="1"/>
          </p:cNvPicPr>
          <p:nvPr/>
        </p:nvPicPr>
        <p:blipFill>
          <a:blip r:embed="rId2"/>
          <a:stretch>
            <a:fillRect/>
          </a:stretch>
        </p:blipFill>
        <p:spPr>
          <a:xfrm>
            <a:off x="1143000" y="3886200"/>
            <a:ext cx="6622406" cy="2667000"/>
          </a:xfrm>
          <a:prstGeom prst="rect">
            <a:avLst/>
          </a:prstGeom>
        </p:spPr>
      </p:pic>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04800"/>
            <a:ext cx="8229600" cy="5821363"/>
          </a:xfrm>
        </p:spPr>
        <p:txBody>
          <a:bodyPr>
            <a:normAutofit/>
          </a:bodyPr>
          <a:lstStyle/>
          <a:p>
            <a:r>
              <a:rPr lang="en-US" b="1" u="sng" dirty="0">
                <a:latin typeface="Times New Roman" pitchFamily="18" charset="0"/>
                <a:cs typeface="Times New Roman" pitchFamily="18" charset="0"/>
              </a:rPr>
              <a:t>Differential Pulse Code Modulation (DPCM) on DC component</a:t>
            </a:r>
          </a:p>
          <a:p>
            <a:r>
              <a:rPr lang="en-US" dirty="0">
                <a:latin typeface="Times New Roman" pitchFamily="18" charset="0"/>
                <a:cs typeface="Times New Roman" pitchFamily="18" charset="0"/>
              </a:rPr>
              <a:t>Here we see that besides DCT another encoding method is employed: DPCM on the DC component at least. Why is this strategy adopted:</a:t>
            </a:r>
          </a:p>
          <a:p>
            <a:r>
              <a:rPr lang="en-US" dirty="0">
                <a:latin typeface="Times New Roman" pitchFamily="18" charset="0"/>
                <a:cs typeface="Times New Roman" pitchFamily="18" charset="0"/>
              </a:rPr>
              <a:t>DC component is large and varied, but often close to previous value (like lossless JPEG).</a:t>
            </a:r>
          </a:p>
          <a:p>
            <a:r>
              <a:rPr lang="en-US" dirty="0">
                <a:latin typeface="Times New Roman" pitchFamily="18" charset="0"/>
                <a:cs typeface="Times New Roman" pitchFamily="18" charset="0"/>
              </a:rPr>
              <a:t>Encode the difference from previous 8x8 blocks – DPCM</a:t>
            </a:r>
          </a:p>
          <a:p>
            <a:endParaRPr lang="en-US" dirty="0">
              <a:latin typeface="Times New Roman" pitchFamily="18" charset="0"/>
              <a:cs typeface="Times New Roman" pitchFamily="18" charset="0"/>
            </a:endParaRPr>
          </a:p>
          <a:p>
            <a:r>
              <a:rPr lang="en-US" b="1" u="sng" dirty="0">
                <a:latin typeface="Times New Roman" pitchFamily="18" charset="0"/>
                <a:cs typeface="Times New Roman" pitchFamily="18" charset="0"/>
              </a:rPr>
              <a:t>Run Length Encode (RLE) on AC components</a:t>
            </a:r>
          </a:p>
          <a:p>
            <a:r>
              <a:rPr lang="en-US" dirty="0">
                <a:latin typeface="Times New Roman" pitchFamily="18" charset="0"/>
                <a:cs typeface="Times New Roman" pitchFamily="18" charset="0"/>
              </a:rPr>
              <a:t>Yet another simple compression technique is applied to the AC component:</a:t>
            </a:r>
          </a:p>
          <a:p>
            <a:r>
              <a:rPr lang="en-US" dirty="0">
                <a:latin typeface="Times New Roman" pitchFamily="18" charset="0"/>
                <a:cs typeface="Times New Roman" pitchFamily="18" charset="0"/>
              </a:rPr>
              <a:t>1x64 vector has lots of zeros in it</a:t>
            </a:r>
          </a:p>
          <a:p>
            <a:r>
              <a:rPr lang="en-US" dirty="0">
                <a:latin typeface="Times New Roman" pitchFamily="18" charset="0"/>
                <a:cs typeface="Times New Roman" pitchFamily="18" charset="0"/>
              </a:rPr>
              <a:t>Encode as (</a:t>
            </a:r>
            <a:r>
              <a:rPr lang="en-US" i="1" dirty="0">
                <a:latin typeface="Times New Roman" pitchFamily="18" charset="0"/>
                <a:cs typeface="Times New Roman" pitchFamily="18" charset="0"/>
              </a:rPr>
              <a:t>skip, value</a:t>
            </a:r>
            <a:r>
              <a:rPr lang="en-US" dirty="0">
                <a:latin typeface="Times New Roman" pitchFamily="18" charset="0"/>
                <a:cs typeface="Times New Roman" pitchFamily="18" charset="0"/>
              </a:rPr>
              <a:t>) pairs, where </a:t>
            </a:r>
            <a:r>
              <a:rPr lang="en-US" i="1" dirty="0">
                <a:latin typeface="Times New Roman" pitchFamily="18" charset="0"/>
                <a:cs typeface="Times New Roman" pitchFamily="18" charset="0"/>
              </a:rPr>
              <a:t>skip</a:t>
            </a:r>
            <a:r>
              <a:rPr lang="en-US" dirty="0">
                <a:latin typeface="Times New Roman" pitchFamily="18" charset="0"/>
                <a:cs typeface="Times New Roman" pitchFamily="18" charset="0"/>
              </a:rPr>
              <a:t> is the number of zeros and </a:t>
            </a:r>
            <a:r>
              <a:rPr lang="en-US" i="1" dirty="0">
                <a:latin typeface="Times New Roman" pitchFamily="18" charset="0"/>
                <a:cs typeface="Times New Roman" pitchFamily="18" charset="0"/>
              </a:rPr>
              <a:t>value</a:t>
            </a:r>
            <a:r>
              <a:rPr lang="en-US" dirty="0">
                <a:latin typeface="Times New Roman" pitchFamily="18" charset="0"/>
                <a:cs typeface="Times New Roman" pitchFamily="18" charset="0"/>
              </a:rPr>
              <a:t> is the next non-zero component.</a:t>
            </a:r>
          </a:p>
          <a:p>
            <a:r>
              <a:rPr lang="en-US" dirty="0">
                <a:latin typeface="Times New Roman" pitchFamily="18" charset="0"/>
                <a:cs typeface="Times New Roman" pitchFamily="18" charset="0"/>
              </a:rPr>
              <a:t>Send (0,0) as end-of-block sentinel value.</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52400"/>
            <a:ext cx="8229600" cy="5973763"/>
          </a:xfrm>
        </p:spPr>
        <p:txBody>
          <a:bodyPr>
            <a:normAutofit/>
          </a:bodyPr>
          <a:lstStyle/>
          <a:p>
            <a:r>
              <a:rPr lang="en-US" b="1" u="sng" dirty="0">
                <a:latin typeface="Times New Roman" pitchFamily="18" charset="0"/>
                <a:cs typeface="Times New Roman" pitchFamily="18" charset="0"/>
              </a:rPr>
              <a:t>Entropy Coding</a:t>
            </a:r>
          </a:p>
          <a:p>
            <a:r>
              <a:rPr lang="en-US" dirty="0">
                <a:latin typeface="Times New Roman" pitchFamily="18" charset="0"/>
                <a:cs typeface="Times New Roman" pitchFamily="18" charset="0"/>
              </a:rPr>
              <a:t>DC and AC components finally need to be represented by a smaller number of bits</a:t>
            </a:r>
          </a:p>
          <a:p>
            <a:r>
              <a:rPr lang="en-US" dirty="0">
                <a:latin typeface="Times New Roman" pitchFamily="18" charset="0"/>
                <a:cs typeface="Times New Roman" pitchFamily="18" charset="0"/>
              </a:rPr>
              <a:t>Categorize DC values into SSS (number of bits needed to represent) and actual bits.</a:t>
            </a:r>
          </a:p>
          <a:p>
            <a:endParaRPr lang="en-US" dirty="0"/>
          </a:p>
          <a:p>
            <a:endParaRPr lang="en-US" dirty="0"/>
          </a:p>
          <a:p>
            <a:endParaRPr lang="en-US" dirty="0"/>
          </a:p>
          <a:p>
            <a:endParaRPr lang="en-US" dirty="0"/>
          </a:p>
          <a:p>
            <a:endParaRPr lang="en-US" i="1" dirty="0"/>
          </a:p>
          <a:p>
            <a:endParaRPr lang="en-US" i="1" dirty="0"/>
          </a:p>
          <a:p>
            <a:r>
              <a:rPr lang="en-US" i="1" dirty="0">
                <a:latin typeface="Times New Roman" pitchFamily="18" charset="0"/>
                <a:cs typeface="Times New Roman" pitchFamily="18" charset="0"/>
              </a:rPr>
              <a:t>Example</a:t>
            </a:r>
            <a:r>
              <a:rPr lang="en-US" dirty="0">
                <a:latin typeface="Times New Roman" pitchFamily="18" charset="0"/>
                <a:cs typeface="Times New Roman" pitchFamily="18" charset="0"/>
              </a:rPr>
              <a:t>: if DC value is 4, 3 bits are needed.</a:t>
            </a:r>
          </a:p>
          <a:p>
            <a:r>
              <a:rPr lang="en-US" dirty="0">
                <a:latin typeface="Times New Roman" pitchFamily="18" charset="0"/>
                <a:cs typeface="Times New Roman" pitchFamily="18" charset="0"/>
              </a:rPr>
              <a:t>Send off SSS as Huffman symbol, followed by actual 3 bits.</a:t>
            </a:r>
          </a:p>
          <a:p>
            <a:r>
              <a:rPr lang="en-US" dirty="0">
                <a:latin typeface="Times New Roman" pitchFamily="18" charset="0"/>
                <a:cs typeface="Times New Roman" pitchFamily="18" charset="0"/>
              </a:rPr>
              <a:t>For AC components (</a:t>
            </a:r>
            <a:r>
              <a:rPr lang="en-US" i="1" dirty="0">
                <a:latin typeface="Times New Roman" pitchFamily="18" charset="0"/>
                <a:cs typeface="Times New Roman" pitchFamily="18" charset="0"/>
              </a:rPr>
              <a:t>skip, value</a:t>
            </a:r>
            <a:r>
              <a:rPr lang="en-US" dirty="0">
                <a:latin typeface="Times New Roman" pitchFamily="18" charset="0"/>
                <a:cs typeface="Times New Roman" pitchFamily="18" charset="0"/>
              </a:rPr>
              <a:t>), encode the composite symbol (</a:t>
            </a:r>
            <a:r>
              <a:rPr lang="en-US" i="1" dirty="0" err="1">
                <a:latin typeface="Times New Roman" pitchFamily="18" charset="0"/>
                <a:cs typeface="Times New Roman" pitchFamily="18" charset="0"/>
              </a:rPr>
              <a:t>skip,SSS</a:t>
            </a:r>
            <a:r>
              <a:rPr lang="en-US" dirty="0">
                <a:latin typeface="Times New Roman" pitchFamily="18" charset="0"/>
                <a:cs typeface="Times New Roman" pitchFamily="18" charset="0"/>
              </a:rPr>
              <a:t>) using the Huffman coding.</a:t>
            </a:r>
          </a:p>
          <a:p>
            <a:r>
              <a:rPr lang="en-US" dirty="0">
                <a:latin typeface="Times New Roman" pitchFamily="18" charset="0"/>
                <a:cs typeface="Times New Roman" pitchFamily="18" charset="0"/>
              </a:rPr>
              <a:t>Huffman Tables can be custom (sent in header) or default.</a:t>
            </a:r>
          </a:p>
          <a:p>
            <a:pPr>
              <a:buNone/>
            </a:pPr>
            <a:endParaRPr lang="en-US" dirty="0">
              <a:latin typeface="Times New Roman" pitchFamily="18" charset="0"/>
              <a:cs typeface="Times New Roman" pitchFamily="18" charset="0"/>
            </a:endParaRPr>
          </a:p>
        </p:txBody>
      </p:sp>
      <p:pic>
        <p:nvPicPr>
          <p:cNvPr id="4" name="Picture 3" descr="ec.JPG"/>
          <p:cNvPicPr>
            <a:picLocks noChangeAspect="1"/>
          </p:cNvPicPr>
          <p:nvPr/>
        </p:nvPicPr>
        <p:blipFill>
          <a:blip r:embed="rId2"/>
          <a:stretch>
            <a:fillRect/>
          </a:stretch>
        </p:blipFill>
        <p:spPr>
          <a:xfrm>
            <a:off x="2133600" y="1842443"/>
            <a:ext cx="3310890" cy="2154247"/>
          </a:xfrm>
          <a:prstGeom prst="rect">
            <a:avLst/>
          </a:prstGeom>
        </p:spPr>
      </p:pic>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latin typeface="Times New Roman" pitchFamily="18" charset="0"/>
                <a:cs typeface="Times New Roman" pitchFamily="18" charset="0"/>
              </a:rPr>
              <a:t>Summary of the JPEG bit stream</a:t>
            </a:r>
            <a:endParaRPr lang="en-US" dirty="0">
              <a:latin typeface="Times New Roman" pitchFamily="18" charset="0"/>
              <a:cs typeface="Times New Roman" pitchFamily="18" charset="0"/>
            </a:endParaRPr>
          </a:p>
        </p:txBody>
      </p:sp>
      <p:sp>
        <p:nvSpPr>
          <p:cNvPr id="3" name="Content Placeholder 2"/>
          <p:cNvSpPr>
            <a:spLocks noGrp="1"/>
          </p:cNvSpPr>
          <p:nvPr>
            <p:ph idx="1"/>
          </p:nvPr>
        </p:nvSpPr>
        <p:spPr/>
        <p:txBody>
          <a:bodyPr>
            <a:normAutofit lnSpcReduction="10000"/>
          </a:bodyPr>
          <a:lstStyle/>
          <a:p>
            <a:pPr algn="just"/>
            <a:r>
              <a:rPr lang="en-US" dirty="0">
                <a:latin typeface="Times New Roman" pitchFamily="18" charset="0"/>
                <a:cs typeface="Times New Roman" pitchFamily="18" charset="0"/>
              </a:rPr>
              <a:t>JPEG components have described how compression is achieved at several stages. Let us conclude by summarizing the overall compression process:</a:t>
            </a:r>
          </a:p>
          <a:p>
            <a:pPr algn="just"/>
            <a:r>
              <a:rPr lang="en-US" dirty="0">
                <a:latin typeface="Times New Roman" pitchFamily="18" charset="0"/>
                <a:cs typeface="Times New Roman" pitchFamily="18" charset="0"/>
              </a:rPr>
              <a:t>A "Frame" is a picture, a "scan" is a pass through the pixels (e.g., the red component), a "segment" is a group of blocks, a "block" is an 8x8 group of pixels.</a:t>
            </a:r>
          </a:p>
          <a:p>
            <a:pPr algn="just"/>
            <a:r>
              <a:rPr lang="en-US" dirty="0">
                <a:latin typeface="Times New Roman" pitchFamily="18" charset="0"/>
                <a:cs typeface="Times New Roman" pitchFamily="18" charset="0"/>
              </a:rPr>
              <a:t>Frame header: sample precision (width, height) of image number of components unique ID (for each component) horizontal/vertical sampling factors (for each component) quantization table to use (for each component)</a:t>
            </a:r>
          </a:p>
          <a:p>
            <a:pPr algn="just"/>
            <a:r>
              <a:rPr lang="en-US" dirty="0">
                <a:latin typeface="Times New Roman" pitchFamily="18" charset="0"/>
                <a:cs typeface="Times New Roman" pitchFamily="18" charset="0"/>
              </a:rPr>
              <a:t>Scan header Number of components in scan component ID (for each component) Huffman table for each component (for each component)</a:t>
            </a:r>
          </a:p>
          <a:p>
            <a:pPr algn="just"/>
            <a:r>
              <a:rPr lang="en-US" dirty="0">
                <a:latin typeface="Times New Roman" pitchFamily="18" charset="0"/>
                <a:cs typeface="Times New Roman" pitchFamily="18" charset="0"/>
              </a:rPr>
              <a:t>Misc. (can occur between headers) Quantization tables Huffman Tables Arithmetic Coding Tables Comments Application Data</a:t>
            </a:r>
          </a:p>
          <a:p>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latin typeface="Times New Roman" panose="02020603050405020304" pitchFamily="18" charset="0"/>
                <a:cs typeface="Times New Roman" panose="02020603050405020304" pitchFamily="18" charset="0"/>
              </a:rPr>
              <a:t>Moving Picture Experts Group Compression</a:t>
            </a:r>
          </a:p>
        </p:txBody>
      </p:sp>
      <p:sp>
        <p:nvSpPr>
          <p:cNvPr id="3" name="Content Placeholder 2"/>
          <p:cNvSpPr>
            <a:spLocks noGrp="1"/>
          </p:cNvSpPr>
          <p:nvPr>
            <p:ph idx="1"/>
          </p:nvPr>
        </p:nvSpPr>
        <p:spPr/>
        <p:txBody>
          <a:bodyPr>
            <a:normAutofit/>
          </a:bodyPr>
          <a:lstStyle/>
          <a:p>
            <a:pPr algn="just"/>
            <a:r>
              <a:rPr lang="en-US" dirty="0">
                <a:latin typeface="Times New Roman" pitchFamily="18" charset="0"/>
                <a:cs typeface="Times New Roman" pitchFamily="18" charset="0"/>
              </a:rPr>
              <a:t>MPEG stands for "Moving Picture Experts Group.“</a:t>
            </a:r>
          </a:p>
          <a:p>
            <a:pPr algn="just"/>
            <a:r>
              <a:rPr lang="en-US" dirty="0">
                <a:latin typeface="Times New Roman" pitchFamily="18" charset="0"/>
                <a:cs typeface="Times New Roman" pitchFamily="18" charset="0"/>
              </a:rPr>
              <a:t>MPEG is an organization that develops standards for encoding digital audio and video. </a:t>
            </a:r>
          </a:p>
          <a:p>
            <a:pPr algn="just"/>
            <a:r>
              <a:rPr lang="en-US" dirty="0">
                <a:latin typeface="Times New Roman" pitchFamily="18" charset="0"/>
                <a:cs typeface="Times New Roman" pitchFamily="18" charset="0"/>
              </a:rPr>
              <a:t>It works with the International Organization for Standardization (ISO) and the International Electro technical Commission (IEC) to ensure media compression standards are widely adopted and universally available.</a:t>
            </a:r>
          </a:p>
          <a:p>
            <a:pPr algn="just"/>
            <a:r>
              <a:rPr lang="en-US" dirty="0">
                <a:latin typeface="Times New Roman" pitchFamily="18" charset="0"/>
                <a:cs typeface="Times New Roman" pitchFamily="18" charset="0"/>
              </a:rPr>
              <a:t>The MPEG organization has produced a number of digital media standards since its inception in 1998. Examples include:</a:t>
            </a:r>
          </a:p>
          <a:p>
            <a:pPr algn="just"/>
            <a:endParaRPr lang="en-US" dirty="0">
              <a:latin typeface="Times New Roman" pitchFamily="18" charset="0"/>
              <a:cs typeface="Times New Roman" pitchFamily="18"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229600" cy="5059363"/>
          </a:xfrm>
        </p:spPr>
        <p:txBody>
          <a:bodyPr>
            <a:normAutofit/>
          </a:bodyPr>
          <a:lstStyle/>
          <a:p>
            <a:pPr algn="just"/>
            <a:r>
              <a:rPr lang="en-US" b="1" dirty="0">
                <a:latin typeface="Times New Roman" panose="02020603050405020304" pitchFamily="18" charset="0"/>
                <a:cs typeface="Times New Roman" panose="02020603050405020304" pitchFamily="18" charset="0"/>
              </a:rPr>
              <a:t>MPEG-1</a:t>
            </a:r>
            <a:r>
              <a:rPr lang="en-US" dirty="0">
                <a:latin typeface="Times New Roman" panose="02020603050405020304" pitchFamily="18" charset="0"/>
                <a:cs typeface="Times New Roman" panose="02020603050405020304" pitchFamily="18" charset="0"/>
              </a:rPr>
              <a:t> – Audio/video standards designed for digital storage media (such as an MP3 file)</a:t>
            </a:r>
          </a:p>
          <a:p>
            <a:pPr algn="just"/>
            <a:r>
              <a:rPr lang="en-US" b="1" dirty="0">
                <a:latin typeface="Times New Roman" panose="02020603050405020304" pitchFamily="18" charset="0"/>
                <a:cs typeface="Times New Roman" panose="02020603050405020304" pitchFamily="18" charset="0"/>
              </a:rPr>
              <a:t>MPEG-2</a:t>
            </a:r>
            <a:r>
              <a:rPr lang="en-US" dirty="0">
                <a:latin typeface="Times New Roman" panose="02020603050405020304" pitchFamily="18" charset="0"/>
                <a:cs typeface="Times New Roman" panose="02020603050405020304" pitchFamily="18" charset="0"/>
              </a:rPr>
              <a:t> – Standards for digital television and DVD video</a:t>
            </a:r>
          </a:p>
          <a:p>
            <a:pPr algn="just"/>
            <a:r>
              <a:rPr lang="en-US" b="1" dirty="0">
                <a:latin typeface="Times New Roman" panose="02020603050405020304" pitchFamily="18" charset="0"/>
                <a:cs typeface="Times New Roman" panose="02020603050405020304" pitchFamily="18" charset="0"/>
              </a:rPr>
              <a:t>MPEG-4</a:t>
            </a:r>
            <a:r>
              <a:rPr lang="en-US" dirty="0">
                <a:latin typeface="Times New Roman" panose="02020603050405020304" pitchFamily="18" charset="0"/>
                <a:cs typeface="Times New Roman" panose="02020603050405020304" pitchFamily="18" charset="0"/>
              </a:rPr>
              <a:t> – Multimedia standards for the computers, mobile devices, and the web</a:t>
            </a:r>
          </a:p>
          <a:p>
            <a:pPr algn="just"/>
            <a:r>
              <a:rPr lang="en-US" b="1" dirty="0">
                <a:latin typeface="Times New Roman" panose="02020603050405020304" pitchFamily="18" charset="0"/>
                <a:cs typeface="Times New Roman" panose="02020603050405020304" pitchFamily="18" charset="0"/>
              </a:rPr>
              <a:t>MPEG-7</a:t>
            </a:r>
            <a:r>
              <a:rPr lang="en-US" dirty="0">
                <a:latin typeface="Times New Roman" panose="02020603050405020304" pitchFamily="18" charset="0"/>
                <a:cs typeface="Times New Roman" panose="02020603050405020304" pitchFamily="18" charset="0"/>
              </a:rPr>
              <a:t> – Standards for the description and search of multimedia content</a:t>
            </a:r>
          </a:p>
          <a:p>
            <a:pPr algn="just"/>
            <a:r>
              <a:rPr lang="en-US" b="1" dirty="0">
                <a:latin typeface="Times New Roman" panose="02020603050405020304" pitchFamily="18" charset="0"/>
                <a:cs typeface="Times New Roman" panose="02020603050405020304" pitchFamily="18" charset="0"/>
              </a:rPr>
              <a:t>MPEG-MAR</a:t>
            </a:r>
            <a:r>
              <a:rPr lang="en-US" dirty="0">
                <a:latin typeface="Times New Roman" panose="02020603050405020304" pitchFamily="18" charset="0"/>
                <a:cs typeface="Times New Roman" panose="02020603050405020304" pitchFamily="18" charset="0"/>
              </a:rPr>
              <a:t> – A mixed reality and augmented reality reference model</a:t>
            </a:r>
          </a:p>
          <a:p>
            <a:pPr algn="just"/>
            <a:r>
              <a:rPr lang="en-US" b="1" dirty="0">
                <a:latin typeface="Times New Roman" panose="02020603050405020304" pitchFamily="18" charset="0"/>
                <a:cs typeface="Times New Roman" panose="02020603050405020304" pitchFamily="18" charset="0"/>
              </a:rPr>
              <a:t>MPEG-DASH</a:t>
            </a:r>
            <a:r>
              <a:rPr lang="en-US" dirty="0">
                <a:latin typeface="Times New Roman" panose="02020603050405020304" pitchFamily="18" charset="0"/>
                <a:cs typeface="Times New Roman" panose="02020603050405020304" pitchFamily="18" charset="0"/>
              </a:rPr>
              <a:t> – Standards that provide solutions for streaming multimedia data over HTTP (such as servers and CDNs)</a:t>
            </a:r>
          </a:p>
          <a:p>
            <a:endParaRPr lang="en-US" dirty="0"/>
          </a:p>
          <a:p>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1066800"/>
            <a:ext cx="8229600" cy="5059363"/>
          </a:xfrm>
        </p:spPr>
        <p:txBody>
          <a:bodyPr>
            <a:normAutofit fontScale="92500"/>
          </a:bodyPr>
          <a:lstStyle/>
          <a:p>
            <a:pPr algn="just"/>
            <a:r>
              <a:rPr lang="en-US" sz="2800" dirty="0">
                <a:latin typeface="Times New Roman" pitchFamily="18" charset="0"/>
                <a:cs typeface="Times New Roman" pitchFamily="18" charset="0"/>
              </a:rPr>
              <a:t>Using MPEG compression, the file size of a multimedia file can be significantly reduced with little noticeable loss in quality. </a:t>
            </a:r>
          </a:p>
          <a:p>
            <a:pPr algn="just"/>
            <a:r>
              <a:rPr lang="en-US" sz="2800" dirty="0">
                <a:latin typeface="Times New Roman" pitchFamily="18" charset="0"/>
                <a:cs typeface="Times New Roman" pitchFamily="18" charset="0"/>
              </a:rPr>
              <a:t>This makes transferring files over the internet more efficient, which helps conserve Internet bandwidth.</a:t>
            </a:r>
          </a:p>
          <a:p>
            <a:pPr algn="just"/>
            <a:r>
              <a:rPr lang="en-US" sz="2800" dirty="0">
                <a:latin typeface="Times New Roman" pitchFamily="18" charset="0"/>
                <a:cs typeface="Times New Roman" pitchFamily="18" charset="0"/>
              </a:rPr>
              <a:t> MPEG compression is so ubiquitous that the term "MPEG" is commonly used to refer to a video file saved in an MPEG file format rather than the organization itself.</a:t>
            </a:r>
          </a:p>
          <a:p>
            <a:pPr algn="just"/>
            <a:r>
              <a:rPr lang="en-US" sz="2800" dirty="0">
                <a:latin typeface="Times New Roman" pitchFamily="18" charset="0"/>
                <a:cs typeface="Times New Roman" pitchFamily="18" charset="0"/>
              </a:rPr>
              <a:t> These files usually have a ".mpg" or ".mpeg" file extension.</a:t>
            </a:r>
          </a:p>
          <a:p>
            <a:pPr algn="just"/>
            <a:r>
              <a:rPr lang="en-US" sz="2800" b="1" dirty="0">
                <a:latin typeface="Times New Roman" pitchFamily="18" charset="0"/>
                <a:cs typeface="Times New Roman" pitchFamily="18" charset="0"/>
              </a:rPr>
              <a:t>File extensions: </a:t>
            </a:r>
            <a:r>
              <a:rPr lang="en-US" sz="2800" b="1" dirty="0">
                <a:latin typeface="Times New Roman" pitchFamily="18" charset="0"/>
                <a:cs typeface="Times New Roman" pitchFamily="18" charset="0"/>
                <a:hlinkClick r:id="rId2"/>
              </a:rPr>
              <a:t>.MP3</a:t>
            </a:r>
            <a:r>
              <a:rPr lang="en-US" sz="2800" b="1" dirty="0">
                <a:latin typeface="Times New Roman" pitchFamily="18" charset="0"/>
                <a:cs typeface="Times New Roman" pitchFamily="18" charset="0"/>
              </a:rPr>
              <a:t>, </a:t>
            </a:r>
            <a:r>
              <a:rPr lang="en-US" sz="2800" b="1" dirty="0">
                <a:latin typeface="Times New Roman" pitchFamily="18" charset="0"/>
                <a:cs typeface="Times New Roman" pitchFamily="18" charset="0"/>
                <a:hlinkClick r:id="rId3"/>
              </a:rPr>
              <a:t>.MP4</a:t>
            </a:r>
            <a:r>
              <a:rPr lang="en-US" sz="2800" b="1" dirty="0">
                <a:latin typeface="Times New Roman" pitchFamily="18" charset="0"/>
                <a:cs typeface="Times New Roman" pitchFamily="18" charset="0"/>
              </a:rPr>
              <a:t>, </a:t>
            </a:r>
            <a:r>
              <a:rPr lang="en-US" sz="2800" b="1" dirty="0">
                <a:latin typeface="Times New Roman" pitchFamily="18" charset="0"/>
                <a:cs typeface="Times New Roman" pitchFamily="18" charset="0"/>
                <a:hlinkClick r:id="rId4"/>
              </a:rPr>
              <a:t>.M4V</a:t>
            </a:r>
            <a:r>
              <a:rPr lang="en-US" sz="2800" b="1" dirty="0">
                <a:latin typeface="Times New Roman" pitchFamily="18" charset="0"/>
                <a:cs typeface="Times New Roman" pitchFamily="18" charset="0"/>
              </a:rPr>
              <a:t>, </a:t>
            </a:r>
            <a:r>
              <a:rPr lang="en-US" sz="2800" b="1" dirty="0">
                <a:latin typeface="Times New Roman" pitchFamily="18" charset="0"/>
                <a:cs typeface="Times New Roman" pitchFamily="18" charset="0"/>
                <a:hlinkClick r:id="rId5"/>
              </a:rPr>
              <a:t>.MPG</a:t>
            </a:r>
            <a:r>
              <a:rPr lang="en-US" sz="2800" b="1" dirty="0">
                <a:latin typeface="Times New Roman" pitchFamily="18" charset="0"/>
                <a:cs typeface="Times New Roman" pitchFamily="18" charset="0"/>
              </a:rPr>
              <a:t>, </a:t>
            </a:r>
            <a:r>
              <a:rPr lang="en-US" sz="2800" b="1" dirty="0">
                <a:latin typeface="Times New Roman" pitchFamily="18" charset="0"/>
                <a:cs typeface="Times New Roman" pitchFamily="18" charset="0"/>
                <a:hlinkClick r:id="rId6"/>
              </a:rPr>
              <a:t>.MPE</a:t>
            </a:r>
            <a:r>
              <a:rPr lang="en-US" sz="2800" b="1" dirty="0">
                <a:latin typeface="Times New Roman" pitchFamily="18" charset="0"/>
                <a:cs typeface="Times New Roman" pitchFamily="18" charset="0"/>
              </a:rPr>
              <a:t>, </a:t>
            </a:r>
            <a:r>
              <a:rPr lang="en-US" sz="2800" b="1" dirty="0">
                <a:latin typeface="Times New Roman" pitchFamily="18" charset="0"/>
                <a:cs typeface="Times New Roman" pitchFamily="18" charset="0"/>
                <a:hlinkClick r:id="rId7"/>
              </a:rPr>
              <a:t>.MPEG</a:t>
            </a:r>
            <a:endParaRPr lang="en-US" sz="2800" dirty="0">
              <a:latin typeface="Times New Roman" pitchFamily="18" charset="0"/>
              <a:cs typeface="Times New Roman" pitchFamily="18" charset="0"/>
            </a:endParaRPr>
          </a:p>
          <a:p>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D9CA6F2-5FBC-45D2-88E9-A22107F8D7B6}"/>
              </a:ext>
            </a:extLst>
          </p:cNvPr>
          <p:cNvSpPr>
            <a:spLocks noGrp="1"/>
          </p:cNvSpPr>
          <p:nvPr>
            <p:ph idx="1"/>
          </p:nvPr>
        </p:nvSpPr>
        <p:spPr>
          <a:xfrm>
            <a:off x="457200" y="457200"/>
            <a:ext cx="8229600" cy="5668963"/>
          </a:xfrm>
        </p:spPr>
        <p:txBody>
          <a:bodyPr>
            <a:normAutofit/>
          </a:bodyPr>
          <a:lstStyle/>
          <a:p>
            <a:pPr marL="0" indent="0" algn="l">
              <a:buNone/>
            </a:pPr>
            <a:r>
              <a:rPr lang="en-US" b="0" i="0" dirty="0">
                <a:solidFill>
                  <a:srgbClr val="333333"/>
                </a:solidFill>
                <a:effectLst/>
                <a:latin typeface="Times New Roman" panose="02020603050405020304" pitchFamily="18" charset="0"/>
                <a:cs typeface="Times New Roman" panose="02020603050405020304" pitchFamily="18" charset="0"/>
              </a:rPr>
              <a:t>MPEG compression removes two types of redundancies:</a:t>
            </a:r>
          </a:p>
          <a:p>
            <a:pPr marL="514350" indent="-514350" algn="just">
              <a:buFont typeface="+mj-lt"/>
              <a:buAutoNum type="arabicPeriod"/>
            </a:pPr>
            <a:r>
              <a:rPr lang="en-US" b="1" i="0" dirty="0">
                <a:solidFill>
                  <a:srgbClr val="333333"/>
                </a:solidFill>
                <a:effectLst/>
                <a:latin typeface="Times New Roman" panose="02020603050405020304" pitchFamily="18" charset="0"/>
                <a:cs typeface="Times New Roman" panose="02020603050405020304" pitchFamily="18" charset="0"/>
              </a:rPr>
              <a:t>Spatial redundancy:</a:t>
            </a:r>
          </a:p>
          <a:p>
            <a:pPr algn="just"/>
            <a:r>
              <a:rPr lang="en-US" b="0" i="0" dirty="0">
                <a:solidFill>
                  <a:srgbClr val="333333"/>
                </a:solidFill>
                <a:effectLst/>
                <a:latin typeface="Times New Roman" panose="02020603050405020304" pitchFamily="18" charset="0"/>
                <a:cs typeface="Times New Roman" panose="02020603050405020304" pitchFamily="18" charset="0"/>
              </a:rPr>
              <a:t>the value of a pixel is predictable given the values of neighboring pixels.</a:t>
            </a:r>
          </a:p>
          <a:p>
            <a:pPr algn="just"/>
            <a:r>
              <a:rPr lang="en-US" b="0" i="0" dirty="0">
                <a:solidFill>
                  <a:srgbClr val="333333"/>
                </a:solidFill>
                <a:effectLst/>
                <a:latin typeface="Times New Roman" panose="02020603050405020304" pitchFamily="18" charset="0"/>
                <a:cs typeface="Times New Roman" panose="02020603050405020304" pitchFamily="18" charset="0"/>
              </a:rPr>
              <a:t>It is removed with the help of DCT compression.</a:t>
            </a:r>
            <a:endParaRPr lang="en-US" dirty="0">
              <a:solidFill>
                <a:srgbClr val="333333"/>
              </a:solidFill>
              <a:latin typeface="Times New Roman" panose="02020603050405020304" pitchFamily="18" charset="0"/>
              <a:cs typeface="Times New Roman" panose="02020603050405020304" pitchFamily="18" charset="0"/>
            </a:endParaRPr>
          </a:p>
          <a:p>
            <a:pPr marL="0" indent="0" algn="just">
              <a:buNone/>
            </a:pPr>
            <a:r>
              <a:rPr lang="en-US" b="1" i="0" dirty="0">
                <a:solidFill>
                  <a:srgbClr val="333333"/>
                </a:solidFill>
                <a:effectLst/>
                <a:latin typeface="Times New Roman" panose="02020603050405020304" pitchFamily="18" charset="0"/>
                <a:cs typeface="Times New Roman" panose="02020603050405020304" pitchFamily="18" charset="0"/>
              </a:rPr>
              <a:t>2. Temporal redundancy:</a:t>
            </a:r>
            <a:endParaRPr lang="en-US" b="0" i="0" dirty="0">
              <a:solidFill>
                <a:srgbClr val="333333"/>
              </a:solidFill>
              <a:effectLst/>
              <a:latin typeface="Times New Roman" panose="02020603050405020304" pitchFamily="18" charset="0"/>
              <a:cs typeface="Times New Roman" panose="02020603050405020304" pitchFamily="18" charset="0"/>
            </a:endParaRPr>
          </a:p>
          <a:p>
            <a:pPr algn="just">
              <a:buFont typeface="Arial" panose="020B0604020202020204" pitchFamily="34" charset="0"/>
              <a:buChar char="•"/>
            </a:pPr>
            <a:r>
              <a:rPr lang="en-US" b="0" i="0" dirty="0">
                <a:solidFill>
                  <a:srgbClr val="333333"/>
                </a:solidFill>
                <a:effectLst/>
                <a:latin typeface="Times New Roman" panose="02020603050405020304" pitchFamily="18" charset="0"/>
                <a:cs typeface="Times New Roman" panose="02020603050405020304" pitchFamily="18" charset="0"/>
              </a:rPr>
              <a:t>Pixels in two video frames that have the same values in the same location .</a:t>
            </a:r>
          </a:p>
          <a:p>
            <a:pPr algn="just">
              <a:buFont typeface="Arial" panose="020B0604020202020204" pitchFamily="34" charset="0"/>
              <a:buChar char="•"/>
            </a:pPr>
            <a:r>
              <a:rPr lang="en-US" b="0" i="0" dirty="0">
                <a:solidFill>
                  <a:srgbClr val="333333"/>
                </a:solidFill>
                <a:effectLst/>
                <a:latin typeface="Times New Roman" panose="02020603050405020304" pitchFamily="18" charset="0"/>
                <a:cs typeface="Times New Roman" panose="02020603050405020304" pitchFamily="18" charset="0"/>
              </a:rPr>
              <a:t>It is removed with the help of Motion compensation technique.</a:t>
            </a:r>
          </a:p>
          <a:p>
            <a:pPr marL="0" indent="0" algn="just">
              <a:buNone/>
            </a:pPr>
            <a:endParaRPr lang="en-US" b="0" i="0" dirty="0">
              <a:solidFill>
                <a:srgbClr val="333333"/>
              </a:solidFill>
              <a:effectLst/>
              <a:latin typeface="Times New Roman" panose="02020603050405020304" pitchFamily="18" charset="0"/>
              <a:cs typeface="Times New Roman" panose="02020603050405020304" pitchFamily="18" charset="0"/>
            </a:endParaRPr>
          </a:p>
          <a:p>
            <a:endParaRPr lang="en-IN" dirty="0"/>
          </a:p>
        </p:txBody>
      </p:sp>
    </p:spTree>
    <p:extLst>
      <p:ext uri="{BB962C8B-B14F-4D97-AF65-F5344CB8AC3E}">
        <p14:creationId xmlns:p14="http://schemas.microsoft.com/office/powerpoint/2010/main" val="8433008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dirty="0">
                <a:latin typeface="Times New Roman" pitchFamily="18" charset="0"/>
                <a:cs typeface="Times New Roman" pitchFamily="18" charset="0"/>
              </a:rPr>
              <a:t>APPLICATIONS</a:t>
            </a:r>
          </a:p>
        </p:txBody>
      </p:sp>
      <p:sp>
        <p:nvSpPr>
          <p:cNvPr id="3" name="Content Placeholder 2"/>
          <p:cNvSpPr>
            <a:spLocks noGrp="1"/>
          </p:cNvSpPr>
          <p:nvPr>
            <p:ph idx="1"/>
          </p:nvPr>
        </p:nvSpPr>
        <p:spPr>
          <a:xfrm>
            <a:off x="457200" y="1219200"/>
            <a:ext cx="8229600" cy="5257800"/>
          </a:xfrm>
        </p:spPr>
        <p:txBody>
          <a:bodyPr>
            <a:normAutofit lnSpcReduction="10000"/>
          </a:bodyPr>
          <a:lstStyle/>
          <a:p>
            <a:pPr algn="just"/>
            <a:r>
              <a:rPr lang="en-US" b="1" dirty="0">
                <a:latin typeface="Times New Roman" pitchFamily="18" charset="0"/>
                <a:cs typeface="Times New Roman" pitchFamily="18" charset="0"/>
              </a:rPr>
              <a:t>Business</a:t>
            </a:r>
            <a:r>
              <a:rPr lang="en-US" dirty="0">
                <a:latin typeface="Times New Roman" pitchFamily="18" charset="0"/>
                <a:cs typeface="Times New Roman" pitchFamily="18" charset="0"/>
              </a:rPr>
              <a:t> - In any business enterprise, multimedia exists in the form of advertisements, presentations, video conferencing, voice mail, etc. </a:t>
            </a:r>
          </a:p>
          <a:p>
            <a:pPr algn="just">
              <a:buNone/>
            </a:pPr>
            <a:endParaRPr lang="en-US" dirty="0">
              <a:latin typeface="Times New Roman" pitchFamily="18" charset="0"/>
              <a:cs typeface="Times New Roman" pitchFamily="18" charset="0"/>
            </a:endParaRPr>
          </a:p>
          <a:p>
            <a:pPr algn="just"/>
            <a:r>
              <a:rPr lang="en-US" b="1" dirty="0">
                <a:latin typeface="Times New Roman" pitchFamily="18" charset="0"/>
                <a:cs typeface="Times New Roman" pitchFamily="18" charset="0"/>
              </a:rPr>
              <a:t>Schools</a:t>
            </a:r>
            <a:r>
              <a:rPr lang="en-US" dirty="0">
                <a:latin typeface="Times New Roman" pitchFamily="18" charset="0"/>
                <a:cs typeface="Times New Roman" pitchFamily="18" charset="0"/>
              </a:rPr>
              <a:t> - Multimedia tools for learning are widely used these days. People of all ages learn easily and quickly when they are presented information with the visual treat. </a:t>
            </a:r>
          </a:p>
          <a:p>
            <a:pPr algn="just">
              <a:buNone/>
            </a:pPr>
            <a:endParaRPr lang="en-US" dirty="0">
              <a:latin typeface="Times New Roman" pitchFamily="18" charset="0"/>
              <a:cs typeface="Times New Roman" pitchFamily="18" charset="0"/>
            </a:endParaRPr>
          </a:p>
          <a:p>
            <a:pPr algn="just"/>
            <a:r>
              <a:rPr lang="en-US" dirty="0">
                <a:latin typeface="Times New Roman" pitchFamily="18" charset="0"/>
                <a:cs typeface="Times New Roman" pitchFamily="18" charset="0"/>
              </a:rPr>
              <a:t>Home PCs equipped with CD-ROMs and game machines hooked up with TV screens have brought home entertainment to new levels. These multimedia titles viewed at home would probably be available on the multimedia highway soon.</a:t>
            </a:r>
          </a:p>
          <a:p>
            <a:pPr algn="just">
              <a:buNone/>
            </a:pPr>
            <a:endParaRPr lang="en-US" dirty="0">
              <a:latin typeface="Times New Roman" pitchFamily="18" charset="0"/>
              <a:cs typeface="Times New Roman" pitchFamily="18" charset="0"/>
            </a:endParaRPr>
          </a:p>
          <a:p>
            <a:pPr algn="just"/>
            <a:r>
              <a:rPr lang="en-US" b="1" dirty="0">
                <a:latin typeface="Times New Roman" pitchFamily="18" charset="0"/>
                <a:cs typeface="Times New Roman" pitchFamily="18" charset="0"/>
              </a:rPr>
              <a:t>Public places </a:t>
            </a:r>
            <a:r>
              <a:rPr lang="en-US" dirty="0">
                <a:latin typeface="Times New Roman" pitchFamily="18" charset="0"/>
                <a:cs typeface="Times New Roman" pitchFamily="18" charset="0"/>
              </a:rPr>
              <a:t>- Interactive maps at public places like libraries, museums, airports and the stand-alone terminal </a:t>
            </a:r>
          </a:p>
          <a:p>
            <a:pPr algn="just">
              <a:buNone/>
            </a:pPr>
            <a:endParaRPr lang="en-US" dirty="0">
              <a:latin typeface="Times New Roman" pitchFamily="18" charset="0"/>
              <a:cs typeface="Times New Roman" pitchFamily="18" charset="0"/>
            </a:endParaRPr>
          </a:p>
          <a:p>
            <a:pPr algn="just"/>
            <a:r>
              <a:rPr lang="en-US" b="1" dirty="0">
                <a:latin typeface="Times New Roman" pitchFamily="18" charset="0"/>
                <a:cs typeface="Times New Roman" pitchFamily="18" charset="0"/>
              </a:rPr>
              <a:t>Virtual Reality (VR) </a:t>
            </a:r>
            <a:r>
              <a:rPr lang="en-US" dirty="0">
                <a:latin typeface="Times New Roman" pitchFamily="18" charset="0"/>
                <a:cs typeface="Times New Roman" pitchFamily="18" charset="0"/>
              </a:rPr>
              <a:t>- This technology helps us feel a 'real life-like' experience. Games using virtual reality effect is very popular </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3A313B0-A96E-441D-93DE-DE5389CD3D82}"/>
              </a:ext>
            </a:extLst>
          </p:cNvPr>
          <p:cNvSpPr>
            <a:spLocks noGrp="1"/>
          </p:cNvSpPr>
          <p:nvPr>
            <p:ph idx="1"/>
          </p:nvPr>
        </p:nvSpPr>
        <p:spPr>
          <a:xfrm>
            <a:off x="457200" y="609600"/>
            <a:ext cx="8229600" cy="5516563"/>
          </a:xfrm>
        </p:spPr>
        <p:txBody>
          <a:bodyPr>
            <a:normAutofit/>
          </a:bodyPr>
          <a:lstStyle/>
          <a:p>
            <a:pPr marL="0" indent="0" algn="l">
              <a:buNone/>
            </a:pPr>
            <a:r>
              <a:rPr lang="en-US" b="1" i="0" dirty="0">
                <a:solidFill>
                  <a:srgbClr val="333333"/>
                </a:solidFill>
                <a:effectLst/>
                <a:latin typeface="Times New Roman" panose="02020603050405020304" pitchFamily="18" charset="0"/>
                <a:cs typeface="Times New Roman" panose="02020603050405020304" pitchFamily="18" charset="0"/>
              </a:rPr>
              <a:t>MPEG constructs three types of pictures namely:</a:t>
            </a:r>
          </a:p>
          <a:p>
            <a:pPr algn="l">
              <a:buFont typeface="Arial" panose="020B0604020202020204" pitchFamily="34" charset="0"/>
              <a:buChar char="•"/>
            </a:pPr>
            <a:r>
              <a:rPr lang="en-US" b="0" i="0" dirty="0">
                <a:solidFill>
                  <a:srgbClr val="333333"/>
                </a:solidFill>
                <a:effectLst/>
                <a:latin typeface="Times New Roman" panose="02020603050405020304" pitchFamily="18" charset="0"/>
                <a:cs typeface="Times New Roman" panose="02020603050405020304" pitchFamily="18" charset="0"/>
              </a:rPr>
              <a:t>Intra pictures (I-pictures)</a:t>
            </a:r>
          </a:p>
          <a:p>
            <a:pPr algn="l">
              <a:buFont typeface="Arial" panose="020B0604020202020204" pitchFamily="34" charset="0"/>
              <a:buChar char="•"/>
            </a:pPr>
            <a:r>
              <a:rPr lang="en-US" b="0" i="0" dirty="0">
                <a:solidFill>
                  <a:srgbClr val="333333"/>
                </a:solidFill>
                <a:effectLst/>
                <a:latin typeface="Times New Roman" panose="02020603050405020304" pitchFamily="18" charset="0"/>
                <a:cs typeface="Times New Roman" panose="02020603050405020304" pitchFamily="18" charset="0"/>
              </a:rPr>
              <a:t>Predicted pictures (P-pictures)</a:t>
            </a:r>
          </a:p>
          <a:p>
            <a:pPr algn="l">
              <a:buFont typeface="Arial" panose="020B0604020202020204" pitchFamily="34" charset="0"/>
              <a:buChar char="•"/>
            </a:pPr>
            <a:r>
              <a:rPr lang="en-US" b="0" i="0" dirty="0">
                <a:solidFill>
                  <a:srgbClr val="333333"/>
                </a:solidFill>
                <a:effectLst/>
                <a:latin typeface="Times New Roman" panose="02020603050405020304" pitchFamily="18" charset="0"/>
                <a:cs typeface="Times New Roman" panose="02020603050405020304" pitchFamily="18" charset="0"/>
              </a:rPr>
              <a:t>Bidirectional predicted pictures (B-pictures)</a:t>
            </a:r>
          </a:p>
          <a:p>
            <a:pPr algn="l"/>
            <a:r>
              <a:rPr lang="en-US" b="1" i="0" dirty="0">
                <a:solidFill>
                  <a:srgbClr val="333333"/>
                </a:solidFill>
                <a:effectLst/>
                <a:latin typeface="Times New Roman" panose="02020603050405020304" pitchFamily="18" charset="0"/>
                <a:cs typeface="Times New Roman" panose="02020603050405020304" pitchFamily="18" charset="0"/>
              </a:rPr>
              <a:t>The MPEG algorithm employs following steps:</a:t>
            </a:r>
            <a:endParaRPr lang="en-US" b="0" i="0" dirty="0">
              <a:solidFill>
                <a:srgbClr val="333333"/>
              </a:solidFill>
              <a:effectLst/>
              <a:latin typeface="Times New Roman" panose="02020603050405020304" pitchFamily="18" charset="0"/>
              <a:cs typeface="Times New Roman" panose="02020603050405020304" pitchFamily="18" charset="0"/>
            </a:endParaRPr>
          </a:p>
          <a:p>
            <a:pPr algn="l"/>
            <a:r>
              <a:rPr lang="en-US" b="1" i="0" dirty="0">
                <a:solidFill>
                  <a:srgbClr val="333333"/>
                </a:solidFill>
                <a:effectLst/>
                <a:latin typeface="Times New Roman" panose="02020603050405020304" pitchFamily="18" charset="0"/>
                <a:cs typeface="Times New Roman" panose="02020603050405020304" pitchFamily="18" charset="0"/>
              </a:rPr>
              <a:t>Intra frame DCT coding (I-pictures):</a:t>
            </a:r>
            <a:endParaRPr lang="en-US" b="0" i="0" dirty="0">
              <a:solidFill>
                <a:srgbClr val="333333"/>
              </a:solidFill>
              <a:effectLst/>
              <a:latin typeface="Times New Roman" panose="02020603050405020304" pitchFamily="18" charset="0"/>
              <a:cs typeface="Times New Roman" panose="02020603050405020304" pitchFamily="18" charset="0"/>
            </a:endParaRPr>
          </a:p>
          <a:p>
            <a:pPr algn="l"/>
            <a:r>
              <a:rPr lang="en-US" b="0" i="0" dirty="0">
                <a:solidFill>
                  <a:srgbClr val="333333"/>
                </a:solidFill>
                <a:effectLst/>
                <a:latin typeface="Times New Roman" panose="02020603050405020304" pitchFamily="18" charset="0"/>
                <a:cs typeface="Times New Roman" panose="02020603050405020304" pitchFamily="18" charset="0"/>
              </a:rPr>
              <a:t>The I-pictures are compressed as if they are JPEG images.</a:t>
            </a:r>
          </a:p>
          <a:p>
            <a:br>
              <a:rPr lang="en-US" b="0" i="0" dirty="0">
                <a:solidFill>
                  <a:srgbClr val="333333"/>
                </a:solidFill>
                <a:effectLst/>
                <a:latin typeface="Source Sans Pro" panose="020B0503030403020204" pitchFamily="34" charset="0"/>
              </a:rPr>
            </a:br>
            <a:endParaRPr lang="en-IN" dirty="0"/>
          </a:p>
        </p:txBody>
      </p:sp>
      <p:pic>
        <p:nvPicPr>
          <p:cNvPr id="5" name="Picture 4">
            <a:extLst>
              <a:ext uri="{FF2B5EF4-FFF2-40B4-BE49-F238E27FC236}">
                <a16:creationId xmlns:a16="http://schemas.microsoft.com/office/drawing/2014/main" id="{725EA186-10C4-4875-8ED4-C9F08931AD0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6200" y="5029200"/>
            <a:ext cx="8839200" cy="1589088"/>
          </a:xfrm>
          <a:prstGeom prst="rect">
            <a:avLst/>
          </a:prstGeom>
        </p:spPr>
      </p:pic>
    </p:spTree>
    <p:extLst>
      <p:ext uri="{BB962C8B-B14F-4D97-AF65-F5344CB8AC3E}">
        <p14:creationId xmlns:p14="http://schemas.microsoft.com/office/powerpoint/2010/main" val="135218448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E90E8DD2-6648-4BDA-9AB0-DA7470FF7040}"/>
              </a:ext>
            </a:extLst>
          </p:cNvPr>
          <p:cNvSpPr>
            <a:spLocks noGrp="1"/>
          </p:cNvSpPr>
          <p:nvPr>
            <p:ph idx="1"/>
          </p:nvPr>
        </p:nvSpPr>
        <p:spPr>
          <a:xfrm>
            <a:off x="457200" y="381000"/>
            <a:ext cx="8229600" cy="6477000"/>
          </a:xfrm>
        </p:spPr>
        <p:txBody>
          <a:bodyPr>
            <a:normAutofit fontScale="55000" lnSpcReduction="20000"/>
          </a:bodyPr>
          <a:lstStyle/>
          <a:p>
            <a:pPr algn="just">
              <a:lnSpc>
                <a:spcPct val="120000"/>
              </a:lnSpc>
            </a:pPr>
            <a:r>
              <a:rPr lang="en-US" sz="5100" b="1" i="0" dirty="0">
                <a:solidFill>
                  <a:srgbClr val="333333"/>
                </a:solidFill>
                <a:effectLst/>
                <a:latin typeface="Times New Roman" panose="02020603050405020304" pitchFamily="18" charset="0"/>
                <a:cs typeface="Times New Roman" panose="02020603050405020304" pitchFamily="18" charset="0"/>
              </a:rPr>
              <a:t>Motion-compensated inter-frame prediction (P-pictures):</a:t>
            </a:r>
          </a:p>
          <a:p>
            <a:pPr marL="0" indent="0" algn="just">
              <a:lnSpc>
                <a:spcPct val="120000"/>
              </a:lnSpc>
              <a:buNone/>
            </a:pPr>
            <a:endParaRPr lang="en-US" sz="5100" b="0" i="0" dirty="0">
              <a:solidFill>
                <a:srgbClr val="333333"/>
              </a:solidFill>
              <a:effectLst/>
              <a:latin typeface="Times New Roman" panose="02020603050405020304" pitchFamily="18" charset="0"/>
              <a:cs typeface="Times New Roman" panose="02020603050405020304" pitchFamily="18" charset="0"/>
            </a:endParaRPr>
          </a:p>
          <a:p>
            <a:pPr algn="just">
              <a:lnSpc>
                <a:spcPct val="120000"/>
              </a:lnSpc>
              <a:buFont typeface="Arial" panose="020B0604020202020204" pitchFamily="34" charset="0"/>
              <a:buChar char="•"/>
            </a:pPr>
            <a:r>
              <a:rPr lang="en-US" sz="4400" b="0" i="0" dirty="0">
                <a:solidFill>
                  <a:srgbClr val="333333"/>
                </a:solidFill>
                <a:effectLst/>
                <a:latin typeface="Times New Roman" panose="02020603050405020304" pitchFamily="18" charset="0"/>
                <a:cs typeface="Times New Roman" panose="02020603050405020304" pitchFamily="18" charset="0"/>
              </a:rPr>
              <a:t>In most video sequences there is a little change in the contents of image from one frame to the next.</a:t>
            </a:r>
          </a:p>
          <a:p>
            <a:pPr algn="just">
              <a:lnSpc>
                <a:spcPct val="120000"/>
              </a:lnSpc>
              <a:buFont typeface="Arial" panose="020B0604020202020204" pitchFamily="34" charset="0"/>
              <a:buChar char="•"/>
            </a:pPr>
            <a:r>
              <a:rPr lang="en-US" sz="4400" b="0" i="0" dirty="0">
                <a:solidFill>
                  <a:srgbClr val="333333"/>
                </a:solidFill>
                <a:effectLst/>
                <a:latin typeface="Times New Roman" panose="02020603050405020304" pitchFamily="18" charset="0"/>
                <a:cs typeface="Times New Roman" panose="02020603050405020304" pitchFamily="18" charset="0"/>
              </a:rPr>
              <a:t>Most video compression schemes take advantage of this redundancy by </a:t>
            </a:r>
            <a:r>
              <a:rPr lang="en-US" sz="4400" b="1" i="0" dirty="0">
                <a:solidFill>
                  <a:srgbClr val="333333"/>
                </a:solidFill>
                <a:effectLst/>
                <a:latin typeface="Times New Roman" panose="02020603050405020304" pitchFamily="18" charset="0"/>
                <a:cs typeface="Times New Roman" panose="02020603050405020304" pitchFamily="18" charset="0"/>
              </a:rPr>
              <a:t>using the previous frame to generate a prediction of current frame.</a:t>
            </a:r>
          </a:p>
          <a:p>
            <a:pPr algn="just">
              <a:lnSpc>
                <a:spcPct val="120000"/>
              </a:lnSpc>
              <a:buFont typeface="Arial" panose="020B0604020202020204" pitchFamily="34" charset="0"/>
              <a:buChar char="•"/>
            </a:pPr>
            <a:r>
              <a:rPr lang="en-US" sz="4400" b="0" i="0" dirty="0">
                <a:solidFill>
                  <a:srgbClr val="333333"/>
                </a:solidFill>
                <a:effectLst/>
                <a:latin typeface="Times New Roman" panose="02020603050405020304" pitchFamily="18" charset="0"/>
                <a:cs typeface="Times New Roman" panose="02020603050405020304" pitchFamily="18" charset="0"/>
              </a:rPr>
              <a:t>This is based on current value to predict next value and code their difference called as </a:t>
            </a:r>
            <a:r>
              <a:rPr lang="en-US" sz="4400" b="1" i="0" dirty="0">
                <a:solidFill>
                  <a:srgbClr val="333333"/>
                </a:solidFill>
                <a:effectLst/>
                <a:latin typeface="Times New Roman" panose="02020603050405020304" pitchFamily="18" charset="0"/>
                <a:cs typeface="Times New Roman" panose="02020603050405020304" pitchFamily="18" charset="0"/>
              </a:rPr>
              <a:t>prediction error.</a:t>
            </a:r>
          </a:p>
          <a:p>
            <a:pPr algn="just">
              <a:lnSpc>
                <a:spcPct val="120000"/>
              </a:lnSpc>
              <a:buFont typeface="Arial" panose="020B0604020202020204" pitchFamily="34" charset="0"/>
              <a:buChar char="•"/>
            </a:pPr>
            <a:r>
              <a:rPr lang="en-US" sz="4400" b="0" i="0" dirty="0">
                <a:solidFill>
                  <a:srgbClr val="333333"/>
                </a:solidFill>
                <a:effectLst/>
                <a:latin typeface="Times New Roman" panose="02020603050405020304" pitchFamily="18" charset="0"/>
                <a:cs typeface="Times New Roman" panose="02020603050405020304" pitchFamily="18" charset="0"/>
              </a:rPr>
              <a:t>The frame to be compared is split in to blocks first and then best matching block is searched.</a:t>
            </a:r>
          </a:p>
          <a:p>
            <a:pPr algn="just">
              <a:lnSpc>
                <a:spcPct val="120000"/>
              </a:lnSpc>
              <a:buFont typeface="Arial" panose="020B0604020202020204" pitchFamily="34" charset="0"/>
              <a:buChar char="•"/>
            </a:pPr>
            <a:r>
              <a:rPr lang="en-US" sz="4400" b="0" i="0" dirty="0">
                <a:solidFill>
                  <a:srgbClr val="333333"/>
                </a:solidFill>
                <a:effectLst/>
                <a:latin typeface="Times New Roman" panose="02020603050405020304" pitchFamily="18" charset="0"/>
                <a:cs typeface="Times New Roman" panose="02020603050405020304" pitchFamily="18" charset="0"/>
              </a:rPr>
              <a:t>Each block uses previous picture for estimating prediction.</a:t>
            </a:r>
          </a:p>
          <a:p>
            <a:pPr algn="just">
              <a:lnSpc>
                <a:spcPct val="120000"/>
              </a:lnSpc>
              <a:buFont typeface="Arial" panose="020B0604020202020204" pitchFamily="34" charset="0"/>
              <a:buChar char="•"/>
            </a:pPr>
            <a:r>
              <a:rPr lang="en-US" sz="4400" b="0" i="0" dirty="0">
                <a:solidFill>
                  <a:srgbClr val="333333"/>
                </a:solidFill>
                <a:effectLst/>
                <a:latin typeface="Times New Roman" panose="02020603050405020304" pitchFamily="18" charset="0"/>
                <a:cs typeface="Times New Roman" panose="02020603050405020304" pitchFamily="18" charset="0"/>
              </a:rPr>
              <a:t>This search process is called as prediction.</a:t>
            </a:r>
          </a:p>
        </p:txBody>
      </p:sp>
    </p:spTree>
    <p:extLst>
      <p:ext uri="{BB962C8B-B14F-4D97-AF65-F5344CB8AC3E}">
        <p14:creationId xmlns:p14="http://schemas.microsoft.com/office/powerpoint/2010/main" val="170445440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39446B2-4C95-4084-91A4-9515DFB61E68}"/>
              </a:ext>
            </a:extLst>
          </p:cNvPr>
          <p:cNvSpPr>
            <a:spLocks noGrp="1"/>
          </p:cNvSpPr>
          <p:nvPr>
            <p:ph idx="1"/>
          </p:nvPr>
        </p:nvSpPr>
        <p:spPr>
          <a:xfrm>
            <a:off x="457200" y="838200"/>
            <a:ext cx="8229600" cy="5867400"/>
          </a:xfrm>
        </p:spPr>
        <p:txBody>
          <a:bodyPr>
            <a:normAutofit/>
          </a:bodyPr>
          <a:lstStyle/>
          <a:p>
            <a:pPr algn="just"/>
            <a:r>
              <a:rPr lang="en-US" b="1" i="0" dirty="0">
                <a:solidFill>
                  <a:srgbClr val="333333"/>
                </a:solidFill>
                <a:effectLst/>
                <a:latin typeface="Times New Roman" panose="02020603050405020304" pitchFamily="18" charset="0"/>
                <a:cs typeface="Times New Roman" panose="02020603050405020304" pitchFamily="18" charset="0"/>
              </a:rPr>
              <a:t>B-frame (Bidirectional predictive frame):</a:t>
            </a:r>
            <a:endParaRPr lang="en-US" b="0" i="0" dirty="0">
              <a:solidFill>
                <a:srgbClr val="333333"/>
              </a:solidFill>
              <a:effectLst/>
              <a:latin typeface="Times New Roman" panose="02020603050405020304" pitchFamily="18" charset="0"/>
              <a:cs typeface="Times New Roman" panose="02020603050405020304" pitchFamily="18" charset="0"/>
            </a:endParaRPr>
          </a:p>
          <a:p>
            <a:pPr algn="just"/>
            <a:r>
              <a:rPr lang="en-US" b="0" i="0" dirty="0">
                <a:solidFill>
                  <a:srgbClr val="333333"/>
                </a:solidFill>
                <a:effectLst/>
                <a:latin typeface="Times New Roman" panose="02020603050405020304" pitchFamily="18" charset="0"/>
                <a:cs typeface="Times New Roman" panose="02020603050405020304" pitchFamily="18" charset="0"/>
              </a:rPr>
              <a:t>-Frames can also be predicted from future frames. </a:t>
            </a:r>
          </a:p>
          <a:p>
            <a:pPr algn="just"/>
            <a:r>
              <a:rPr lang="en-US" b="0" i="0" dirty="0">
                <a:solidFill>
                  <a:srgbClr val="333333"/>
                </a:solidFill>
                <a:effectLst/>
                <a:latin typeface="Times New Roman" panose="02020603050405020304" pitchFamily="18" charset="0"/>
                <a:cs typeface="Times New Roman" panose="02020603050405020304" pitchFamily="18" charset="0"/>
              </a:rPr>
              <a:t>Such frames are usually predicted from two directions, i.e. from the I- or P-frames that immediately precede or follow the predicted frame.</a:t>
            </a:r>
          </a:p>
          <a:p>
            <a:pPr algn="just"/>
            <a:r>
              <a:rPr lang="en-US" b="0" i="0" dirty="0">
                <a:solidFill>
                  <a:srgbClr val="333333"/>
                </a:solidFill>
                <a:effectLst/>
                <a:latin typeface="Times New Roman" panose="02020603050405020304" pitchFamily="18" charset="0"/>
                <a:cs typeface="Times New Roman" panose="02020603050405020304" pitchFamily="18" charset="0"/>
              </a:rPr>
              <a:t>-These bidirectionally predicted frames are called B-frames. </a:t>
            </a:r>
          </a:p>
          <a:p>
            <a:pPr algn="just"/>
            <a:r>
              <a:rPr lang="en-US" b="0" i="0" dirty="0">
                <a:solidFill>
                  <a:srgbClr val="333333"/>
                </a:solidFill>
                <a:effectLst/>
                <a:latin typeface="Times New Roman" panose="02020603050405020304" pitchFamily="18" charset="0"/>
                <a:cs typeface="Times New Roman" panose="02020603050405020304" pitchFamily="18" charset="0"/>
              </a:rPr>
              <a:t>A coding scheme could, for instance, be IBBPBBPBBPBB.</a:t>
            </a:r>
          </a:p>
          <a:p>
            <a:pPr algn="just"/>
            <a:r>
              <a:rPr lang="en-US" b="0" i="0" dirty="0">
                <a:solidFill>
                  <a:srgbClr val="333333"/>
                </a:solidFill>
                <a:effectLst/>
                <a:latin typeface="Times New Roman" panose="02020603050405020304" pitchFamily="18" charset="0"/>
                <a:cs typeface="Times New Roman" panose="02020603050405020304" pitchFamily="18" charset="0"/>
              </a:rPr>
              <a:t>-B-pictures uses the previous or next I-frame or P-frame for motion compensation and offers the highest degree of compression.</a:t>
            </a:r>
          </a:p>
          <a:p>
            <a:pPr algn="just">
              <a:buFont typeface="Arial" panose="020B0604020202020204" pitchFamily="34" charset="0"/>
              <a:buChar char="•"/>
            </a:pPr>
            <a:r>
              <a:rPr lang="en-US" b="0" i="0" dirty="0">
                <a:solidFill>
                  <a:srgbClr val="333333"/>
                </a:solidFill>
                <a:effectLst/>
                <a:latin typeface="Times New Roman" panose="02020603050405020304" pitchFamily="18" charset="0"/>
                <a:cs typeface="Times New Roman" panose="02020603050405020304" pitchFamily="18" charset="0"/>
              </a:rPr>
              <a:t>Each block in a B-picture can be forward, backward or bidirectionally predicted.</a:t>
            </a:r>
          </a:p>
          <a:p>
            <a:endParaRPr lang="en-IN" dirty="0"/>
          </a:p>
        </p:txBody>
      </p:sp>
    </p:spTree>
    <p:extLst>
      <p:ext uri="{BB962C8B-B14F-4D97-AF65-F5344CB8AC3E}">
        <p14:creationId xmlns:p14="http://schemas.microsoft.com/office/powerpoint/2010/main" val="316373324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C692B7F3-D46D-47DA-B2B3-5C3270A4291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55750" y="2505869"/>
            <a:ext cx="6032500" cy="2990850"/>
          </a:xfrm>
        </p:spPr>
      </p:pic>
    </p:spTree>
    <p:extLst>
      <p:ext uri="{BB962C8B-B14F-4D97-AF65-F5344CB8AC3E}">
        <p14:creationId xmlns:p14="http://schemas.microsoft.com/office/powerpoint/2010/main" val="419541807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BA37B2-5272-4EA4-BCCC-48031BDF1A07}"/>
              </a:ext>
            </a:extLst>
          </p:cNvPr>
          <p:cNvSpPr>
            <a:spLocks noGrp="1"/>
          </p:cNvSpPr>
          <p:nvPr>
            <p:ph type="title"/>
          </p:nvPr>
        </p:nvSpPr>
        <p:spPr/>
        <p:txBody>
          <a:bodyPr>
            <a:normAutofit/>
          </a:bodyPr>
          <a:lstStyle/>
          <a:p>
            <a:r>
              <a:rPr lang="en-US" b="1" i="0" dirty="0">
                <a:solidFill>
                  <a:srgbClr val="333333"/>
                </a:solidFill>
                <a:effectLst/>
                <a:latin typeface="Times New Roman" panose="02020603050405020304" pitchFamily="18" charset="0"/>
                <a:cs typeface="Times New Roman" panose="02020603050405020304" pitchFamily="18" charset="0"/>
              </a:rPr>
              <a:t>Bidirectional predicted pictures (B):</a:t>
            </a:r>
            <a:endParaRPr lang="en-IN" dirty="0">
              <a:latin typeface="Times New Roman" panose="02020603050405020304" pitchFamily="18" charset="0"/>
              <a:cs typeface="Times New Roman" panose="02020603050405020304" pitchFamily="18" charset="0"/>
            </a:endParaRPr>
          </a:p>
        </p:txBody>
      </p:sp>
      <p:sp>
        <p:nvSpPr>
          <p:cNvPr id="3" name="Content Placeholder 2">
            <a:extLst>
              <a:ext uri="{FF2B5EF4-FFF2-40B4-BE49-F238E27FC236}">
                <a16:creationId xmlns:a16="http://schemas.microsoft.com/office/drawing/2014/main" id="{55065E6B-B85B-4BBB-85DD-ACB2B6B9C4B9}"/>
              </a:ext>
            </a:extLst>
          </p:cNvPr>
          <p:cNvSpPr>
            <a:spLocks noGrp="1"/>
          </p:cNvSpPr>
          <p:nvPr>
            <p:ph idx="1"/>
          </p:nvPr>
        </p:nvSpPr>
        <p:spPr/>
        <p:txBody>
          <a:bodyPr>
            <a:normAutofit/>
          </a:bodyPr>
          <a:lstStyle/>
          <a:p>
            <a:pPr algn="just">
              <a:buFont typeface="Arial" panose="020B0604020202020204" pitchFamily="34" charset="0"/>
              <a:buChar char="•"/>
            </a:pPr>
            <a:r>
              <a:rPr lang="en-US" b="0" i="0" dirty="0">
                <a:solidFill>
                  <a:srgbClr val="333333"/>
                </a:solidFill>
                <a:effectLst/>
                <a:latin typeface="Times New Roman" panose="02020603050405020304" pitchFamily="18" charset="0"/>
                <a:cs typeface="Times New Roman" panose="02020603050405020304" pitchFamily="18" charset="0"/>
              </a:rPr>
              <a:t>Bidirectional predicted pictures utilize three types of motion compression techniques.</a:t>
            </a:r>
          </a:p>
          <a:p>
            <a:pPr algn="just">
              <a:buFont typeface="Arial" panose="020B0604020202020204" pitchFamily="34" charset="0"/>
              <a:buChar char="•"/>
            </a:pPr>
            <a:r>
              <a:rPr lang="en-US" b="0" i="0" dirty="0">
                <a:solidFill>
                  <a:srgbClr val="333333"/>
                </a:solidFill>
                <a:effectLst/>
                <a:latin typeface="Times New Roman" panose="02020603050405020304" pitchFamily="18" charset="0"/>
                <a:cs typeface="Times New Roman" panose="02020603050405020304" pitchFamily="18" charset="0"/>
              </a:rPr>
              <a:t>Forward motion compensation - uses past picture information.</a:t>
            </a:r>
          </a:p>
          <a:p>
            <a:pPr algn="just">
              <a:buFont typeface="Arial" panose="020B0604020202020204" pitchFamily="34" charset="0"/>
              <a:buChar char="•"/>
            </a:pPr>
            <a:r>
              <a:rPr lang="en-US" b="0" i="0" dirty="0">
                <a:solidFill>
                  <a:srgbClr val="333333"/>
                </a:solidFill>
                <a:effectLst/>
                <a:latin typeface="Times New Roman" panose="02020603050405020304" pitchFamily="18" charset="0"/>
                <a:cs typeface="Times New Roman" panose="02020603050405020304" pitchFamily="18" charset="0"/>
              </a:rPr>
              <a:t>Backward motion compensation - uses future picture information .</a:t>
            </a:r>
          </a:p>
          <a:p>
            <a:pPr algn="just">
              <a:buFont typeface="Arial" panose="020B0604020202020204" pitchFamily="34" charset="0"/>
              <a:buChar char="•"/>
            </a:pPr>
            <a:r>
              <a:rPr lang="en-US" b="0" i="0" dirty="0">
                <a:solidFill>
                  <a:srgbClr val="333333"/>
                </a:solidFill>
                <a:effectLst/>
                <a:latin typeface="Times New Roman" panose="02020603050405020304" pitchFamily="18" charset="0"/>
                <a:cs typeface="Times New Roman" panose="02020603050405020304" pitchFamily="18" charset="0"/>
              </a:rPr>
              <a:t>Bidirectional compensation - uses the average of the past and future picture information.</a:t>
            </a:r>
          </a:p>
          <a:p>
            <a:endParaRPr lang="en-IN" dirty="0"/>
          </a:p>
        </p:txBody>
      </p:sp>
    </p:spTree>
    <p:extLst>
      <p:ext uri="{BB962C8B-B14F-4D97-AF65-F5344CB8AC3E}">
        <p14:creationId xmlns:p14="http://schemas.microsoft.com/office/powerpoint/2010/main" val="3674110173"/>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98AC44EF-7624-4BAD-B7F6-6C7E67EEC46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90344" y="1828800"/>
            <a:ext cx="7748901" cy="3069431"/>
          </a:xfrm>
        </p:spPr>
      </p:pic>
    </p:spTree>
    <p:extLst>
      <p:ext uri="{BB962C8B-B14F-4D97-AF65-F5344CB8AC3E}">
        <p14:creationId xmlns:p14="http://schemas.microsoft.com/office/powerpoint/2010/main" val="138273607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b="1" dirty="0">
                <a:latin typeface="Times New Roman" panose="02020603050405020304" pitchFamily="18" charset="0"/>
                <a:cs typeface="Times New Roman" panose="02020603050405020304" pitchFamily="18" charset="0"/>
              </a:rPr>
              <a:t>DATA AND FILE FORMATS STANDARDS</a:t>
            </a:r>
          </a:p>
        </p:txBody>
      </p:sp>
      <p:sp>
        <p:nvSpPr>
          <p:cNvPr id="3" name="Content Placeholder 2"/>
          <p:cNvSpPr>
            <a:spLocks noGrp="1"/>
          </p:cNvSpPr>
          <p:nvPr>
            <p:ph idx="1"/>
          </p:nvPr>
        </p:nvSpPr>
        <p:spPr/>
        <p:txBody>
          <a:bodyPr>
            <a:normAutofit/>
          </a:bodyPr>
          <a:lstStyle/>
          <a:p>
            <a:pPr algn="just">
              <a:buNone/>
            </a:pPr>
            <a:r>
              <a:rPr lang="en-US" dirty="0">
                <a:latin typeface="Times New Roman" pitchFamily="18" charset="0"/>
                <a:cs typeface="Times New Roman" pitchFamily="18" charset="0"/>
              </a:rPr>
              <a:t>There are large number of formats and standards available for multimedia system. Let us discuss about the following file formats:</a:t>
            </a:r>
          </a:p>
          <a:p>
            <a:pPr algn="just">
              <a:buNone/>
            </a:pPr>
            <a:r>
              <a:rPr lang="en-US" dirty="0">
                <a:latin typeface="Times New Roman" pitchFamily="18" charset="0"/>
                <a:cs typeface="Times New Roman" pitchFamily="18" charset="0"/>
              </a:rPr>
              <a:t>• Rich-Text Format (RTF)</a:t>
            </a:r>
          </a:p>
          <a:p>
            <a:pPr algn="just">
              <a:buNone/>
            </a:pPr>
            <a:r>
              <a:rPr lang="en-US" dirty="0">
                <a:latin typeface="Times New Roman" pitchFamily="18" charset="0"/>
                <a:cs typeface="Times New Roman" pitchFamily="18" charset="0"/>
              </a:rPr>
              <a:t>• Tagged Image file Format (TIFF)</a:t>
            </a:r>
          </a:p>
          <a:p>
            <a:pPr algn="just">
              <a:buNone/>
            </a:pPr>
            <a:r>
              <a:rPr lang="en-US" dirty="0">
                <a:latin typeface="Times New Roman" pitchFamily="18" charset="0"/>
                <a:cs typeface="Times New Roman" pitchFamily="18" charset="0"/>
              </a:rPr>
              <a:t>• Resource Image File Format (RIFF)</a:t>
            </a:r>
          </a:p>
          <a:p>
            <a:pPr algn="just">
              <a:buNone/>
            </a:pPr>
            <a:r>
              <a:rPr lang="en-US" dirty="0">
                <a:latin typeface="Times New Roman" pitchFamily="18" charset="0"/>
                <a:cs typeface="Times New Roman" pitchFamily="18" charset="0"/>
              </a:rPr>
              <a:t>• Musical Instrument Digital Interface (MIDI)</a:t>
            </a:r>
          </a:p>
          <a:p>
            <a:pPr algn="just">
              <a:buNone/>
            </a:pPr>
            <a:r>
              <a:rPr lang="en-US" dirty="0">
                <a:latin typeface="Times New Roman" pitchFamily="18" charset="0"/>
                <a:cs typeface="Times New Roman" pitchFamily="18" charset="0"/>
              </a:rPr>
              <a:t>• Joint Photographic Experts Group (JPEG)</a:t>
            </a:r>
          </a:p>
          <a:p>
            <a:pPr algn="just">
              <a:buNone/>
            </a:pPr>
            <a:r>
              <a:rPr lang="en-US" dirty="0">
                <a:latin typeface="Times New Roman" pitchFamily="18" charset="0"/>
                <a:cs typeface="Times New Roman" pitchFamily="18" charset="0"/>
              </a:rPr>
              <a:t>• Audio Video Interleaved (AVI) file format</a:t>
            </a:r>
          </a:p>
          <a:p>
            <a:pPr algn="just">
              <a:buNone/>
            </a:pPr>
            <a:r>
              <a:rPr lang="en-US" dirty="0">
                <a:latin typeface="Times New Roman" pitchFamily="18" charset="0"/>
                <a:cs typeface="Times New Roman" pitchFamily="18" charset="0"/>
              </a:rPr>
              <a:t>• TWAIN.</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Rich Text Format</a:t>
            </a:r>
          </a:p>
        </p:txBody>
      </p:sp>
      <p:pic>
        <p:nvPicPr>
          <p:cNvPr id="1026" name="Picture 2"/>
          <p:cNvPicPr>
            <a:picLocks noGrp="1" noChangeAspect="1" noChangeArrowheads="1"/>
          </p:cNvPicPr>
          <p:nvPr>
            <p:ph idx="1"/>
          </p:nvPr>
        </p:nvPicPr>
        <p:blipFill>
          <a:blip r:embed="rId2" cstate="print"/>
          <a:srcRect/>
          <a:stretch>
            <a:fillRect/>
          </a:stretch>
        </p:blipFill>
        <p:spPr bwMode="auto">
          <a:xfrm>
            <a:off x="609600" y="1127240"/>
            <a:ext cx="7239821" cy="4998924"/>
          </a:xfrm>
          <a:prstGeom prst="rect">
            <a:avLst/>
          </a:prstGeom>
          <a:noFill/>
          <a:ln w="9525">
            <a:noFill/>
            <a:miter lim="800000"/>
            <a:headEnd/>
            <a:tailEnd/>
          </a:ln>
        </p:spPr>
      </p:pic>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TIFF File Format</a:t>
            </a:r>
          </a:p>
        </p:txBody>
      </p:sp>
      <p:pic>
        <p:nvPicPr>
          <p:cNvPr id="2050" name="Picture 2"/>
          <p:cNvPicPr>
            <a:picLocks noGrp="1" noChangeAspect="1" noChangeArrowheads="1"/>
          </p:cNvPicPr>
          <p:nvPr>
            <p:ph idx="1"/>
          </p:nvPr>
        </p:nvPicPr>
        <p:blipFill>
          <a:blip r:embed="rId2" cstate="print"/>
          <a:srcRect/>
          <a:stretch>
            <a:fillRect/>
          </a:stretch>
        </p:blipFill>
        <p:spPr bwMode="auto">
          <a:xfrm>
            <a:off x="319483" y="1447801"/>
            <a:ext cx="7614842" cy="4325144"/>
          </a:xfrm>
          <a:prstGeom prst="rect">
            <a:avLst/>
          </a:prstGeom>
          <a:noFill/>
          <a:ln w="9525">
            <a:noFill/>
            <a:miter lim="800000"/>
            <a:headEnd/>
            <a:tailEnd/>
          </a:ln>
        </p:spPr>
      </p:pic>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TIFF file format Header:</a:t>
            </a:r>
          </a:p>
        </p:txBody>
      </p:sp>
      <p:pic>
        <p:nvPicPr>
          <p:cNvPr id="3074" name="Picture 2"/>
          <p:cNvPicPr>
            <a:picLocks noGrp="1" noChangeAspect="1" noChangeArrowheads="1"/>
          </p:cNvPicPr>
          <p:nvPr>
            <p:ph idx="1"/>
          </p:nvPr>
        </p:nvPicPr>
        <p:blipFill>
          <a:blip r:embed="rId2" cstate="print"/>
          <a:srcRect/>
          <a:stretch>
            <a:fillRect/>
          </a:stretch>
        </p:blipFill>
        <p:spPr bwMode="auto">
          <a:xfrm>
            <a:off x="666639" y="1676401"/>
            <a:ext cx="7281973" cy="4077494"/>
          </a:xfrm>
          <a:prstGeom prst="rect">
            <a:avLst/>
          </a:prstGeom>
          <a:noFill/>
          <a:ln w="9525">
            <a:noFill/>
            <a:miter lim="800000"/>
            <a:headEnd/>
            <a:tailEnd/>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fontScale="92500" lnSpcReduction="10000"/>
          </a:bodyPr>
          <a:lstStyle/>
          <a:p>
            <a:r>
              <a:rPr lang="en-US" b="1" u="sng" dirty="0">
                <a:latin typeface="Times New Roman" pitchFamily="18" charset="0"/>
                <a:cs typeface="Times New Roman" pitchFamily="18" charset="0"/>
              </a:rPr>
              <a:t>Multimedia Elements :</a:t>
            </a:r>
          </a:p>
          <a:p>
            <a:pPr algn="just"/>
            <a:r>
              <a:rPr lang="en-US" sz="2200" dirty="0">
                <a:latin typeface="Times New Roman" pitchFamily="18" charset="0"/>
                <a:cs typeface="Times New Roman" pitchFamily="18" charset="0"/>
              </a:rPr>
              <a:t>Multimedia applications require dynamic handling of data consisting of a mix of text, voice, audio components, video components, and image animation. </a:t>
            </a:r>
          </a:p>
          <a:p>
            <a:pPr algn="just"/>
            <a:r>
              <a:rPr lang="en-US" sz="2200" dirty="0">
                <a:latin typeface="Times New Roman" pitchFamily="18" charset="0"/>
                <a:cs typeface="Times New Roman" pitchFamily="18" charset="0"/>
              </a:rPr>
              <a:t>Integrated multimedia applications allow the user to cut sections of all or any of these components and paste them in a new document or in another application such as an animated sequence of events, a. desktop publishing system, or a spreadsheet. </a:t>
            </a:r>
          </a:p>
          <a:p>
            <a:pPr algn="just"/>
            <a:r>
              <a:rPr lang="en-US" sz="3600" b="1" u="sng" dirty="0">
                <a:latin typeface="Times New Roman" pitchFamily="18" charset="0"/>
                <a:cs typeface="Times New Roman" pitchFamily="18" charset="0"/>
              </a:rPr>
              <a:t>Facsimile:</a:t>
            </a:r>
          </a:p>
          <a:p>
            <a:pPr algn="just"/>
            <a:r>
              <a:rPr lang="en-US" sz="2400" dirty="0">
                <a:latin typeface="Times New Roman" pitchFamily="18" charset="0"/>
                <a:cs typeface="Times New Roman" pitchFamily="18" charset="0"/>
              </a:rPr>
              <a:t>Facsimile transmissions were the first practical means of transmitting document images over telephone lines.</a:t>
            </a:r>
          </a:p>
          <a:p>
            <a:pPr algn="just"/>
            <a:r>
              <a:rPr lang="en-US" sz="2400" dirty="0">
                <a:latin typeface="Times New Roman" pitchFamily="18" charset="0"/>
                <a:cs typeface="Times New Roman" pitchFamily="18" charset="0"/>
              </a:rPr>
              <a:t>to allow higher scanning density for better-quality fax</a:t>
            </a:r>
          </a:p>
          <a:p>
            <a:pPr algn="just"/>
            <a:r>
              <a:rPr lang="en-US" b="1" u="sng" dirty="0">
                <a:latin typeface="Times New Roman" pitchFamily="18" charset="0"/>
                <a:cs typeface="Times New Roman" pitchFamily="18" charset="0"/>
              </a:rPr>
              <a:t>Document images :</a:t>
            </a:r>
          </a:p>
          <a:p>
            <a:pPr algn="just"/>
            <a:r>
              <a:rPr lang="en-US" sz="2400" dirty="0">
                <a:latin typeface="Times New Roman" pitchFamily="18" charset="0"/>
                <a:cs typeface="Times New Roman" pitchFamily="18" charset="0"/>
              </a:rPr>
              <a:t>Document images are used for storing business documents that must be retained for long periods of time</a:t>
            </a:r>
          </a:p>
          <a:p>
            <a:pPr algn="just"/>
            <a:r>
              <a:rPr lang="en-US" sz="2400" dirty="0">
                <a:latin typeface="Times New Roman" pitchFamily="18" charset="0"/>
                <a:cs typeface="Times New Roman" pitchFamily="18" charset="0"/>
              </a:rPr>
              <a:t>Providing multimedia access to such documents removes the need far making several copies of the original for storage or distribution</a:t>
            </a:r>
            <a:endParaRPr lang="en-US" sz="2400" b="1" u="sng" dirty="0">
              <a:latin typeface="Times New Roman" pitchFamily="18" charset="0"/>
              <a:cs typeface="Times New Roman" pitchFamily="18" charset="0"/>
            </a:endParaRPr>
          </a:p>
          <a:p>
            <a:pPr algn="just"/>
            <a:endParaRPr lang="en-US" sz="3600" b="1" u="sng" dirty="0">
              <a:latin typeface="Times New Roman" pitchFamily="18" charset="0"/>
              <a:cs typeface="Times New Roman" pitchFamily="18" charset="0"/>
            </a:endParaRPr>
          </a:p>
          <a:p>
            <a:pPr algn="just"/>
            <a:endParaRPr lang="en-US" sz="3600" b="1" u="sng" dirty="0">
              <a:latin typeface="Times New Roman" pitchFamily="18" charset="0"/>
              <a:cs typeface="Times New Roman" pitchFamily="18" charset="0"/>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TIFF Classes</a:t>
            </a:r>
          </a:p>
        </p:txBody>
      </p:sp>
      <p:pic>
        <p:nvPicPr>
          <p:cNvPr id="4098" name="Picture 2"/>
          <p:cNvPicPr>
            <a:picLocks noChangeAspect="1" noChangeArrowheads="1"/>
          </p:cNvPicPr>
          <p:nvPr/>
        </p:nvPicPr>
        <p:blipFill>
          <a:blip r:embed="rId2" cstate="print"/>
          <a:srcRect/>
          <a:stretch>
            <a:fillRect/>
          </a:stretch>
        </p:blipFill>
        <p:spPr bwMode="auto">
          <a:xfrm>
            <a:off x="1066800" y="1752600"/>
            <a:ext cx="5867399" cy="3745412"/>
          </a:xfrm>
          <a:prstGeom prst="rect">
            <a:avLst/>
          </a:prstGeom>
          <a:noFill/>
          <a:ln w="9525">
            <a:noFill/>
            <a:miter lim="800000"/>
            <a:headEnd/>
            <a:tailEnd/>
          </a:ln>
        </p:spPr>
      </p:pic>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fr-FR" dirty="0"/>
              <a:t>Resource Inter change File Format (RIFF)</a:t>
            </a:r>
            <a:endParaRPr lang="en-US" dirty="0"/>
          </a:p>
        </p:txBody>
      </p:sp>
      <p:pic>
        <p:nvPicPr>
          <p:cNvPr id="5122" name="Picture 2"/>
          <p:cNvPicPr>
            <a:picLocks noGrp="1" noChangeAspect="1" noChangeArrowheads="1"/>
          </p:cNvPicPr>
          <p:nvPr>
            <p:ph idx="1"/>
          </p:nvPr>
        </p:nvPicPr>
        <p:blipFill>
          <a:blip r:embed="rId2" cstate="print"/>
          <a:srcRect/>
          <a:stretch>
            <a:fillRect/>
          </a:stretch>
        </p:blipFill>
        <p:spPr bwMode="auto">
          <a:xfrm>
            <a:off x="0" y="1752600"/>
            <a:ext cx="8409214" cy="4572000"/>
          </a:xfrm>
          <a:prstGeom prst="rect">
            <a:avLst/>
          </a:prstGeom>
          <a:noFill/>
          <a:ln w="9525">
            <a:noFill/>
            <a:miter lim="800000"/>
            <a:headEnd/>
            <a:tailEnd/>
          </a:ln>
        </p:spPr>
      </p:pic>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p:cNvPicPr>
            <a:picLocks noChangeAspect="1" noChangeArrowheads="1"/>
          </p:cNvPicPr>
          <p:nvPr/>
        </p:nvPicPr>
        <p:blipFill>
          <a:blip r:embed="rId2" cstate="print"/>
          <a:srcRect/>
          <a:stretch>
            <a:fillRect/>
          </a:stretch>
        </p:blipFill>
        <p:spPr bwMode="auto">
          <a:xfrm>
            <a:off x="165546" y="1066800"/>
            <a:ext cx="7764017" cy="4933949"/>
          </a:xfrm>
          <a:prstGeom prst="rect">
            <a:avLst/>
          </a:prstGeom>
          <a:noFill/>
          <a:ln w="9525">
            <a:noFill/>
            <a:miter lim="800000"/>
            <a:headEnd/>
            <a:tailEnd/>
          </a:ln>
        </p:spPr>
      </p:pic>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MIDI File Format</a:t>
            </a:r>
          </a:p>
        </p:txBody>
      </p:sp>
      <p:pic>
        <p:nvPicPr>
          <p:cNvPr id="7170" name="Picture 2"/>
          <p:cNvPicPr>
            <a:picLocks noGrp="1" noChangeAspect="1" noChangeArrowheads="1"/>
          </p:cNvPicPr>
          <p:nvPr>
            <p:ph idx="1"/>
          </p:nvPr>
        </p:nvPicPr>
        <p:blipFill>
          <a:blip r:embed="rId2" cstate="print"/>
          <a:srcRect/>
          <a:stretch>
            <a:fillRect/>
          </a:stretch>
        </p:blipFill>
        <p:spPr bwMode="auto">
          <a:xfrm>
            <a:off x="228600" y="1371600"/>
            <a:ext cx="7675787" cy="4872831"/>
          </a:xfrm>
          <a:prstGeom prst="rect">
            <a:avLst/>
          </a:prstGeom>
          <a:noFill/>
          <a:ln w="9525">
            <a:noFill/>
            <a:miter lim="800000"/>
            <a:headEnd/>
            <a:tailEnd/>
          </a:ln>
        </p:spPr>
      </p:pic>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MIDI Communication Protocol</a:t>
            </a:r>
          </a:p>
        </p:txBody>
      </p:sp>
      <p:pic>
        <p:nvPicPr>
          <p:cNvPr id="8194" name="Picture 2"/>
          <p:cNvPicPr>
            <a:picLocks noGrp="1" noChangeAspect="1" noChangeArrowheads="1"/>
          </p:cNvPicPr>
          <p:nvPr>
            <p:ph idx="1"/>
          </p:nvPr>
        </p:nvPicPr>
        <p:blipFill>
          <a:blip r:embed="rId2" cstate="print"/>
          <a:srcRect/>
          <a:stretch>
            <a:fillRect/>
          </a:stretch>
        </p:blipFill>
        <p:spPr bwMode="auto">
          <a:xfrm>
            <a:off x="0" y="1447800"/>
            <a:ext cx="8035001" cy="4734719"/>
          </a:xfrm>
          <a:prstGeom prst="rect">
            <a:avLst/>
          </a:prstGeom>
          <a:noFill/>
          <a:ln w="9525">
            <a:noFill/>
            <a:miter lim="800000"/>
            <a:headEnd/>
            <a:tailEnd/>
          </a:ln>
        </p:spPr>
      </p:pic>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218" name="Picture 2"/>
          <p:cNvPicPr>
            <a:picLocks noGrp="1" noChangeAspect="1" noChangeArrowheads="1"/>
          </p:cNvPicPr>
          <p:nvPr>
            <p:ph idx="1"/>
          </p:nvPr>
        </p:nvPicPr>
        <p:blipFill>
          <a:blip r:embed="rId2" cstate="print"/>
          <a:srcRect/>
          <a:stretch>
            <a:fillRect/>
          </a:stretch>
        </p:blipFill>
        <p:spPr bwMode="auto">
          <a:xfrm>
            <a:off x="225926" y="1447800"/>
            <a:ext cx="8572579" cy="4495800"/>
          </a:xfrm>
          <a:prstGeom prst="rect">
            <a:avLst/>
          </a:prstGeom>
          <a:noFill/>
          <a:ln w="9525">
            <a:noFill/>
            <a:miter lim="800000"/>
            <a:headEnd/>
            <a:tailEnd/>
          </a:ln>
        </p:spPr>
      </p:pic>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TWAIN</a:t>
            </a:r>
          </a:p>
        </p:txBody>
      </p:sp>
      <p:pic>
        <p:nvPicPr>
          <p:cNvPr id="10242" name="Picture 2"/>
          <p:cNvPicPr>
            <a:picLocks noGrp="1" noChangeAspect="1" noChangeArrowheads="1"/>
          </p:cNvPicPr>
          <p:nvPr>
            <p:ph idx="1"/>
          </p:nvPr>
        </p:nvPicPr>
        <p:blipFill>
          <a:blip r:embed="rId2" cstate="print"/>
          <a:srcRect/>
          <a:stretch>
            <a:fillRect/>
          </a:stretch>
        </p:blipFill>
        <p:spPr bwMode="auto">
          <a:xfrm>
            <a:off x="72917" y="1219200"/>
            <a:ext cx="8428180" cy="4952999"/>
          </a:xfrm>
          <a:prstGeom prst="rect">
            <a:avLst/>
          </a:prstGeom>
          <a:noFill/>
          <a:ln w="9525">
            <a:noFill/>
            <a:miter lim="800000"/>
            <a:headEnd/>
            <a:tailEnd/>
          </a:ln>
        </p:spPr>
      </p:pic>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TWAIN</a:t>
            </a:r>
          </a:p>
        </p:txBody>
      </p:sp>
      <p:pic>
        <p:nvPicPr>
          <p:cNvPr id="11266" name="Picture 2"/>
          <p:cNvPicPr>
            <a:picLocks noGrp="1" noChangeAspect="1" noChangeArrowheads="1"/>
          </p:cNvPicPr>
          <p:nvPr>
            <p:ph idx="1"/>
          </p:nvPr>
        </p:nvPicPr>
        <p:blipFill>
          <a:blip r:embed="rId2" cstate="print"/>
          <a:srcRect/>
          <a:stretch>
            <a:fillRect/>
          </a:stretch>
        </p:blipFill>
        <p:spPr bwMode="auto">
          <a:xfrm>
            <a:off x="304800" y="1143000"/>
            <a:ext cx="7315200" cy="5345329"/>
          </a:xfrm>
          <a:prstGeom prst="rect">
            <a:avLst/>
          </a:prstGeom>
          <a:noFill/>
          <a:ln w="9525">
            <a:noFill/>
            <a:miter lim="800000"/>
            <a:headEnd/>
            <a:tailEnd/>
          </a:ln>
        </p:spPr>
      </p:pic>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TWAIN</a:t>
            </a:r>
          </a:p>
        </p:txBody>
      </p:sp>
      <p:sp>
        <p:nvSpPr>
          <p:cNvPr id="3" name="Content Placeholder 2"/>
          <p:cNvSpPr>
            <a:spLocks noGrp="1"/>
          </p:cNvSpPr>
          <p:nvPr>
            <p:ph idx="1"/>
          </p:nvPr>
        </p:nvSpPr>
        <p:spPr/>
        <p:txBody>
          <a:bodyPr/>
          <a:lstStyle/>
          <a:p>
            <a:pPr algn="just"/>
            <a:r>
              <a:rPr lang="en-US" dirty="0">
                <a:latin typeface="Times New Roman" pitchFamily="18" charset="0"/>
                <a:cs typeface="Times New Roman" pitchFamily="18" charset="0"/>
              </a:rPr>
              <a:t>The Device Layer: The device layer receives software commands and controls the device hardware. NEW WAVE RIFF File Format: This format contains two sub chunks:</a:t>
            </a:r>
          </a:p>
          <a:p>
            <a:pPr algn="just"/>
            <a:r>
              <a:rPr lang="en-US" dirty="0">
                <a:latin typeface="Times New Roman" pitchFamily="18" charset="0"/>
                <a:cs typeface="Times New Roman" pitchFamily="18" charset="0"/>
              </a:rPr>
              <a:t>(</a:t>
            </a:r>
            <a:r>
              <a:rPr lang="en-US" dirty="0" err="1">
                <a:latin typeface="Times New Roman" pitchFamily="18" charset="0"/>
                <a:cs typeface="Times New Roman" pitchFamily="18" charset="0"/>
              </a:rPr>
              <a:t>i</a:t>
            </a:r>
            <a:r>
              <a:rPr lang="en-US" dirty="0">
                <a:latin typeface="Times New Roman" pitchFamily="18" charset="0"/>
                <a:cs typeface="Times New Roman" pitchFamily="18" charset="0"/>
              </a:rPr>
              <a:t>) </a:t>
            </a:r>
            <a:r>
              <a:rPr lang="en-US" dirty="0" err="1">
                <a:latin typeface="Times New Roman" pitchFamily="18" charset="0"/>
                <a:cs typeface="Times New Roman" pitchFamily="18" charset="0"/>
              </a:rPr>
              <a:t>Fmt</a:t>
            </a:r>
            <a:r>
              <a:rPr lang="en-US" dirty="0">
                <a:latin typeface="Times New Roman" pitchFamily="18" charset="0"/>
                <a:cs typeface="Times New Roman" pitchFamily="18" charset="0"/>
              </a:rPr>
              <a:t> (ii) Data.</a:t>
            </a: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TWAIN</a:t>
            </a:r>
          </a:p>
        </p:txBody>
      </p:sp>
      <p:pic>
        <p:nvPicPr>
          <p:cNvPr id="12290" name="Picture 2"/>
          <p:cNvPicPr>
            <a:picLocks noGrp="1" noChangeAspect="1" noChangeArrowheads="1"/>
          </p:cNvPicPr>
          <p:nvPr>
            <p:ph idx="1"/>
          </p:nvPr>
        </p:nvPicPr>
        <p:blipFill>
          <a:blip r:embed="rId2" cstate="print"/>
          <a:srcRect/>
          <a:stretch>
            <a:fillRect/>
          </a:stretch>
        </p:blipFill>
        <p:spPr bwMode="auto">
          <a:xfrm>
            <a:off x="9729" y="2057400"/>
            <a:ext cx="8981871" cy="3269564"/>
          </a:xfrm>
          <a:prstGeom prst="rect">
            <a:avLst/>
          </a:prstGeom>
          <a:noFill/>
          <a:ln w="9525">
            <a:noFill/>
            <a:miter lim="800000"/>
            <a:headEnd/>
            <a:tailEnd/>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457200"/>
            <a:ext cx="8229600" cy="5668963"/>
          </a:xfrm>
        </p:spPr>
        <p:txBody>
          <a:bodyPr>
            <a:normAutofit/>
          </a:bodyPr>
          <a:lstStyle/>
          <a:p>
            <a:r>
              <a:rPr lang="en-US" b="1" u="sng" dirty="0">
                <a:latin typeface="Times New Roman" pitchFamily="18" charset="0"/>
                <a:cs typeface="Times New Roman" pitchFamily="18" charset="0"/>
              </a:rPr>
              <a:t>Photographic images :</a:t>
            </a:r>
          </a:p>
          <a:p>
            <a:pPr algn="just"/>
            <a:r>
              <a:rPr lang="en-US" sz="2000" dirty="0">
                <a:latin typeface="Times New Roman" pitchFamily="18" charset="0"/>
                <a:cs typeface="Times New Roman" pitchFamily="18" charset="0"/>
              </a:rPr>
              <a:t>Photographic images are used for a wide range of applications . such as employee records for instant identification at a security desk, real estates systems with photographs of houses in the database containing the description of houses, medical case histories, and so on.</a:t>
            </a:r>
          </a:p>
          <a:p>
            <a:pPr algn="just"/>
            <a:r>
              <a:rPr lang="en-US" sz="2800" b="1" u="sng" dirty="0">
                <a:latin typeface="Times New Roman" pitchFamily="18" charset="0"/>
                <a:cs typeface="Times New Roman" pitchFamily="18" charset="0"/>
              </a:rPr>
              <a:t>Geographic information systems map (GIS):</a:t>
            </a:r>
          </a:p>
          <a:p>
            <a:pPr algn="just"/>
            <a:r>
              <a:rPr lang="en-US" sz="2000" dirty="0">
                <a:latin typeface="Times New Roman" pitchFamily="18" charset="0"/>
                <a:cs typeface="Times New Roman" pitchFamily="18" charset="0"/>
              </a:rPr>
              <a:t>Map created in a GIS system are being used wildly for natural resources and wild life management as well as urban planning. </a:t>
            </a:r>
          </a:p>
          <a:p>
            <a:pPr algn="just"/>
            <a:r>
              <a:rPr lang="en-US" b="1" u="sng" dirty="0">
                <a:latin typeface="Times New Roman" pitchFamily="18" charset="0"/>
                <a:cs typeface="Times New Roman" pitchFamily="18" charset="0"/>
              </a:rPr>
              <a:t>Voice commands and voice synthesis:</a:t>
            </a:r>
          </a:p>
          <a:p>
            <a:pPr algn="just"/>
            <a:r>
              <a:rPr lang="en-US" sz="2400" dirty="0">
                <a:latin typeface="Times New Roman" pitchFamily="18" charset="0"/>
                <a:cs typeface="Times New Roman" pitchFamily="18" charset="0"/>
              </a:rPr>
              <a:t>used for hands-free operations of a computer program. </a:t>
            </a:r>
          </a:p>
          <a:p>
            <a:pPr algn="just"/>
            <a:r>
              <a:rPr lang="en-US" b="1" u="sng" dirty="0">
                <a:latin typeface="Times New Roman" pitchFamily="18" charset="0"/>
                <a:cs typeface="Times New Roman" pitchFamily="18" charset="0"/>
              </a:rPr>
              <a:t>Audio message:</a:t>
            </a:r>
          </a:p>
          <a:p>
            <a:pPr algn="just"/>
            <a:r>
              <a:rPr lang="en-US" sz="2400" dirty="0">
                <a:latin typeface="Times New Roman" pitchFamily="18" charset="0"/>
                <a:cs typeface="Times New Roman" pitchFamily="18" charset="0"/>
              </a:rPr>
              <a:t>Annotated voice mail already uses audio or voice message as attachments to memos and documents such as maintenance manuals.</a:t>
            </a: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latin typeface="Times New Roman" pitchFamily="18" charset="0"/>
                <a:cs typeface="Times New Roman" pitchFamily="18" charset="0"/>
              </a:rPr>
              <a:t>DIGITAL VOICE AND AUDIO</a:t>
            </a:r>
            <a:br>
              <a:rPr lang="en-US" b="1" dirty="0">
                <a:latin typeface="Times New Roman" pitchFamily="18" charset="0"/>
                <a:cs typeface="Times New Roman" pitchFamily="18" charset="0"/>
              </a:rPr>
            </a:br>
            <a:r>
              <a:rPr lang="en-US" b="1" dirty="0">
                <a:latin typeface="Times New Roman" pitchFamily="18" charset="0"/>
                <a:cs typeface="Times New Roman" pitchFamily="18" charset="0"/>
              </a:rPr>
              <a:t>Digital Audio</a:t>
            </a:r>
          </a:p>
        </p:txBody>
      </p:sp>
      <p:sp>
        <p:nvSpPr>
          <p:cNvPr id="3" name="Content Placeholder 2"/>
          <p:cNvSpPr>
            <a:spLocks noGrp="1"/>
          </p:cNvSpPr>
          <p:nvPr>
            <p:ph idx="1"/>
          </p:nvPr>
        </p:nvSpPr>
        <p:spPr>
          <a:xfrm>
            <a:off x="457200" y="1600200"/>
            <a:ext cx="8305800" cy="4724400"/>
          </a:xfrm>
        </p:spPr>
        <p:txBody>
          <a:bodyPr>
            <a:normAutofit/>
          </a:bodyPr>
          <a:lstStyle/>
          <a:p>
            <a:pPr algn="just"/>
            <a:r>
              <a:rPr lang="en-US" dirty="0">
                <a:latin typeface="Times New Roman" pitchFamily="18" charset="0"/>
                <a:cs typeface="Times New Roman" pitchFamily="18" charset="0"/>
              </a:rPr>
              <a:t>Sound is made up of continuous analog sine waves that tend to repeat depending on the music or voice. </a:t>
            </a:r>
          </a:p>
          <a:p>
            <a:pPr algn="just"/>
            <a:r>
              <a:rPr lang="en-US" dirty="0">
                <a:latin typeface="Times New Roman" pitchFamily="18" charset="0"/>
                <a:cs typeface="Times New Roman" pitchFamily="18" charset="0"/>
              </a:rPr>
              <a:t>The analog waveforms are converted into digital format by analog-to-digital converter (ADC) using sampling process. </a:t>
            </a:r>
          </a:p>
          <a:p>
            <a:pPr algn="just"/>
            <a:r>
              <a:rPr lang="en-US" b="1" dirty="0">
                <a:latin typeface="Times New Roman" pitchFamily="18" charset="0"/>
                <a:cs typeface="Times New Roman" pitchFamily="18" charset="0"/>
              </a:rPr>
              <a:t>Sampling process :</a:t>
            </a:r>
            <a:r>
              <a:rPr lang="en-US" dirty="0">
                <a:latin typeface="Times New Roman" pitchFamily="18" charset="0"/>
                <a:cs typeface="Times New Roman" pitchFamily="18" charset="0"/>
              </a:rPr>
              <a:t>Sampling is a process where the analog signal is sampled over time at regular intervals to obtain the amplitude of the analog signal at the sampling time. </a:t>
            </a:r>
          </a:p>
          <a:p>
            <a:pPr algn="just"/>
            <a:r>
              <a:rPr lang="en-US" b="1" dirty="0">
                <a:latin typeface="Times New Roman" pitchFamily="18" charset="0"/>
                <a:cs typeface="Times New Roman" pitchFamily="18" charset="0"/>
              </a:rPr>
              <a:t>Sampling rate: </a:t>
            </a:r>
            <a:r>
              <a:rPr lang="en-US" dirty="0">
                <a:latin typeface="Times New Roman" pitchFamily="18" charset="0"/>
                <a:cs typeface="Times New Roman" pitchFamily="18" charset="0"/>
              </a:rPr>
              <a:t>The regular interval at which the sampling occurs is called the sampling rate.</a:t>
            </a: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1.png"/>
          <p:cNvPicPr>
            <a:picLocks noGrp="1" noChangeAspect="1"/>
          </p:cNvPicPr>
          <p:nvPr>
            <p:ph idx="1"/>
          </p:nvPr>
        </p:nvPicPr>
        <p:blipFill>
          <a:blip r:embed="rId2"/>
          <a:stretch>
            <a:fillRect/>
          </a:stretch>
        </p:blipFill>
        <p:spPr>
          <a:xfrm>
            <a:off x="990600" y="2209800"/>
            <a:ext cx="7339151" cy="1855311"/>
          </a:xfrm>
        </p:spPr>
      </p:pic>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20762"/>
          </a:xfrm>
        </p:spPr>
        <p:txBody>
          <a:bodyPr/>
          <a:lstStyle/>
          <a:p>
            <a:r>
              <a:rPr lang="en-US" b="1" dirty="0">
                <a:latin typeface="Times New Roman" pitchFamily="18" charset="0"/>
                <a:cs typeface="Times New Roman" pitchFamily="18" charset="0"/>
              </a:rPr>
              <a:t>Digital Voice</a:t>
            </a:r>
          </a:p>
        </p:txBody>
      </p:sp>
      <p:sp>
        <p:nvSpPr>
          <p:cNvPr id="3" name="Content Placeholder 2"/>
          <p:cNvSpPr>
            <a:spLocks noGrp="1"/>
          </p:cNvSpPr>
          <p:nvPr>
            <p:ph idx="1"/>
          </p:nvPr>
        </p:nvSpPr>
        <p:spPr>
          <a:xfrm>
            <a:off x="457200" y="1295400"/>
            <a:ext cx="8382000" cy="5334000"/>
          </a:xfrm>
        </p:spPr>
        <p:txBody>
          <a:bodyPr>
            <a:normAutofit/>
          </a:bodyPr>
          <a:lstStyle/>
          <a:p>
            <a:pPr algn="just"/>
            <a:r>
              <a:rPr lang="en-US" dirty="0">
                <a:latin typeface="Times New Roman" pitchFamily="18" charset="0"/>
                <a:cs typeface="Times New Roman" pitchFamily="18" charset="0"/>
              </a:rPr>
              <a:t>Speech is analog in nature and is converted to digital form by an analog-to-digital converter (ADC). </a:t>
            </a:r>
          </a:p>
          <a:p>
            <a:pPr algn="just"/>
            <a:r>
              <a:rPr lang="en-US" dirty="0">
                <a:latin typeface="Times New Roman" pitchFamily="18" charset="0"/>
                <a:cs typeface="Times New Roman" pitchFamily="18" charset="0"/>
              </a:rPr>
              <a:t>An ADC takes an input signal from a microphone and converts the amplitude of the sampled analog signal to an 8, 16 or 32 bit digital value. </a:t>
            </a:r>
          </a:p>
          <a:p>
            <a:pPr algn="just"/>
            <a:r>
              <a:rPr lang="en-US" dirty="0">
                <a:latin typeface="Times New Roman" pitchFamily="18" charset="0"/>
                <a:cs typeface="Times New Roman" pitchFamily="18" charset="0"/>
              </a:rPr>
              <a:t>The four important factors governing the ADC process are sampling rate, resolution, linearity and conversion speed. </a:t>
            </a:r>
          </a:p>
          <a:p>
            <a:pPr algn="just"/>
            <a:r>
              <a:rPr lang="en-US" dirty="0">
                <a:latin typeface="Times New Roman" pitchFamily="18" charset="0"/>
                <a:cs typeface="Times New Roman" pitchFamily="18" charset="0"/>
              </a:rPr>
              <a:t>• </a:t>
            </a:r>
            <a:r>
              <a:rPr lang="en-US" b="1" dirty="0">
                <a:latin typeface="Times New Roman" pitchFamily="18" charset="0"/>
                <a:cs typeface="Times New Roman" pitchFamily="18" charset="0"/>
              </a:rPr>
              <a:t>Sampling Rate</a:t>
            </a:r>
            <a:r>
              <a:rPr lang="en-US" dirty="0">
                <a:latin typeface="Times New Roman" pitchFamily="18" charset="0"/>
                <a:cs typeface="Times New Roman" pitchFamily="18" charset="0"/>
              </a:rPr>
              <a:t>: The rate at which the ADC takes a sample of an analog signal. </a:t>
            </a:r>
          </a:p>
          <a:p>
            <a:pPr algn="just"/>
            <a:r>
              <a:rPr lang="en-US" dirty="0">
                <a:latin typeface="Times New Roman" pitchFamily="18" charset="0"/>
                <a:cs typeface="Times New Roman" pitchFamily="18" charset="0"/>
              </a:rPr>
              <a:t>• </a:t>
            </a:r>
            <a:r>
              <a:rPr lang="en-US" b="1" dirty="0">
                <a:latin typeface="Times New Roman" pitchFamily="18" charset="0"/>
                <a:cs typeface="Times New Roman" pitchFamily="18" charset="0"/>
              </a:rPr>
              <a:t>Resolution</a:t>
            </a:r>
            <a:r>
              <a:rPr lang="en-US" dirty="0">
                <a:latin typeface="Times New Roman" pitchFamily="18" charset="0"/>
                <a:cs typeface="Times New Roman" pitchFamily="18" charset="0"/>
              </a:rPr>
              <a:t>: The number of bits utilized for conversion determines the resolution of ADC. </a:t>
            </a:r>
          </a:p>
          <a:p>
            <a:pPr algn="just"/>
            <a:r>
              <a:rPr lang="en-US" dirty="0">
                <a:latin typeface="Times New Roman" pitchFamily="18" charset="0"/>
                <a:cs typeface="Times New Roman" pitchFamily="18" charset="0"/>
              </a:rPr>
              <a:t>• </a:t>
            </a:r>
            <a:r>
              <a:rPr lang="en-US" b="1" dirty="0">
                <a:latin typeface="Times New Roman" pitchFamily="18" charset="0"/>
                <a:cs typeface="Times New Roman" pitchFamily="18" charset="0"/>
              </a:rPr>
              <a:t>Linearity</a:t>
            </a:r>
            <a:r>
              <a:rPr lang="en-US" dirty="0">
                <a:latin typeface="Times New Roman" pitchFamily="18" charset="0"/>
                <a:cs typeface="Times New Roman" pitchFamily="18" charset="0"/>
              </a:rPr>
              <a:t>: Linearity implies that the sampling is linear at all frequencies and that the amplitude </a:t>
            </a:r>
            <a:r>
              <a:rPr lang="en-US" dirty="0" err="1">
                <a:latin typeface="Times New Roman" pitchFamily="18" charset="0"/>
                <a:cs typeface="Times New Roman" pitchFamily="18" charset="0"/>
              </a:rPr>
              <a:t>tmly</a:t>
            </a:r>
            <a:r>
              <a:rPr lang="en-US" dirty="0">
                <a:latin typeface="Times New Roman" pitchFamily="18" charset="0"/>
                <a:cs typeface="Times New Roman" pitchFamily="18" charset="0"/>
              </a:rPr>
              <a:t> represents the signal. </a:t>
            </a:r>
          </a:p>
          <a:p>
            <a:pPr algn="just"/>
            <a:r>
              <a:rPr lang="en-US" dirty="0">
                <a:latin typeface="Times New Roman" pitchFamily="18" charset="0"/>
                <a:cs typeface="Times New Roman" pitchFamily="18" charset="0"/>
              </a:rPr>
              <a:t>• </a:t>
            </a:r>
            <a:r>
              <a:rPr lang="en-US" b="1" dirty="0">
                <a:latin typeface="Times New Roman" pitchFamily="18" charset="0"/>
                <a:cs typeface="Times New Roman" pitchFamily="18" charset="0"/>
              </a:rPr>
              <a:t>Conversion Speed</a:t>
            </a:r>
            <a:r>
              <a:rPr lang="en-US" dirty="0">
                <a:latin typeface="Times New Roman" pitchFamily="18" charset="0"/>
                <a:cs typeface="Times New Roman" pitchFamily="18" charset="0"/>
              </a:rPr>
              <a:t>: It is a speed of ADC to convert the analog signal into Digital signals. It must be fast enough</a:t>
            </a:r>
            <a:r>
              <a:rPr lang="en-US" dirty="0"/>
              <a:t>. </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descr="1.JPG"/>
          <p:cNvPicPr>
            <a:picLocks noGrp="1" noChangeAspect="1"/>
          </p:cNvPicPr>
          <p:nvPr>
            <p:ph idx="1"/>
          </p:nvPr>
        </p:nvPicPr>
        <p:blipFill>
          <a:blip r:embed="rId2"/>
          <a:stretch>
            <a:fillRect/>
          </a:stretch>
        </p:blipFill>
        <p:spPr>
          <a:xfrm>
            <a:off x="421974" y="762000"/>
            <a:ext cx="7749832" cy="5791200"/>
          </a:xfrm>
        </p:spPr>
      </p:pic>
      <p:sp>
        <p:nvSpPr>
          <p:cNvPr id="3" name="TextBox 2"/>
          <p:cNvSpPr txBox="1"/>
          <p:nvPr/>
        </p:nvSpPr>
        <p:spPr>
          <a:xfrm>
            <a:off x="1905000" y="228600"/>
            <a:ext cx="5638800" cy="400110"/>
          </a:xfrm>
          <a:prstGeom prst="rect">
            <a:avLst/>
          </a:prstGeom>
          <a:noFill/>
        </p:spPr>
        <p:txBody>
          <a:bodyPr wrap="square" rtlCol="0">
            <a:spAutoFit/>
          </a:bodyPr>
          <a:lstStyle/>
          <a:p>
            <a:r>
              <a:rPr lang="en-US" sz="2000" b="1" dirty="0">
                <a:latin typeface="Times New Roman" pitchFamily="18" charset="0"/>
                <a:cs typeface="Times New Roman" pitchFamily="18" charset="0"/>
              </a:rPr>
              <a:t>VOICE RECOGNITION SYSTEM</a:t>
            </a: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dirty="0">
                <a:latin typeface="Times New Roman" pitchFamily="18" charset="0"/>
                <a:cs typeface="Times New Roman" pitchFamily="18" charset="0"/>
              </a:rPr>
              <a:t>VOICE Recognition System</a:t>
            </a:r>
          </a:p>
        </p:txBody>
      </p:sp>
      <p:sp>
        <p:nvSpPr>
          <p:cNvPr id="3" name="Content Placeholder 2"/>
          <p:cNvSpPr>
            <a:spLocks noGrp="1"/>
          </p:cNvSpPr>
          <p:nvPr>
            <p:ph idx="1"/>
          </p:nvPr>
        </p:nvSpPr>
        <p:spPr>
          <a:xfrm>
            <a:off x="457200" y="1219200"/>
            <a:ext cx="8229600" cy="4906963"/>
          </a:xfrm>
        </p:spPr>
        <p:txBody>
          <a:bodyPr/>
          <a:lstStyle/>
          <a:p>
            <a:pPr algn="just"/>
            <a:endParaRPr lang="en-US" dirty="0">
              <a:latin typeface="Times New Roman" pitchFamily="18" charset="0"/>
              <a:cs typeface="Times New Roman" pitchFamily="18" charset="0"/>
            </a:endParaRPr>
          </a:p>
          <a:p>
            <a:pPr algn="just"/>
            <a:r>
              <a:rPr lang="en-US" dirty="0">
                <a:latin typeface="Times New Roman" pitchFamily="18" charset="0"/>
                <a:cs typeface="Times New Roman" pitchFamily="18" charset="0"/>
              </a:rPr>
              <a:t>Voice Recognition Systems can be classified into three types. </a:t>
            </a:r>
          </a:p>
          <a:p>
            <a:pPr algn="just"/>
            <a:r>
              <a:rPr lang="en-US" dirty="0">
                <a:latin typeface="Times New Roman" pitchFamily="18" charset="0"/>
                <a:cs typeface="Times New Roman" pitchFamily="18" charset="0"/>
              </a:rPr>
              <a:t>1.Isolated-word Speech Recognition. </a:t>
            </a:r>
          </a:p>
          <a:p>
            <a:pPr algn="just"/>
            <a:r>
              <a:rPr lang="en-US" dirty="0">
                <a:latin typeface="Times New Roman" pitchFamily="18" charset="0"/>
                <a:cs typeface="Times New Roman" pitchFamily="18" charset="0"/>
              </a:rPr>
              <a:t>2.Connected-word Speech Recognition. </a:t>
            </a:r>
          </a:p>
          <a:p>
            <a:pPr algn="just"/>
            <a:r>
              <a:rPr lang="en-US" dirty="0">
                <a:latin typeface="Times New Roman" pitchFamily="18" charset="0"/>
                <a:cs typeface="Times New Roman" pitchFamily="18" charset="0"/>
              </a:rPr>
              <a:t>3.Continuous Speech Recognition</a:t>
            </a:r>
            <a:r>
              <a:rPr lang="en-US" dirty="0"/>
              <a:t>. </a:t>
            </a:r>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lstStyle/>
          <a:p>
            <a:r>
              <a:rPr lang="en-US" dirty="0">
                <a:latin typeface="Times New Roman" pitchFamily="18" charset="0"/>
                <a:cs typeface="Times New Roman" pitchFamily="18" charset="0"/>
              </a:rPr>
              <a:t>Isolated-word Speech Recognition</a:t>
            </a:r>
            <a:endParaRPr lang="en-US" dirty="0"/>
          </a:p>
        </p:txBody>
      </p:sp>
      <p:sp>
        <p:nvSpPr>
          <p:cNvPr id="3" name="Content Placeholder 2"/>
          <p:cNvSpPr>
            <a:spLocks noGrp="1"/>
          </p:cNvSpPr>
          <p:nvPr>
            <p:ph idx="1"/>
          </p:nvPr>
        </p:nvSpPr>
        <p:spPr>
          <a:xfrm>
            <a:off x="457200" y="1219200"/>
            <a:ext cx="8229600" cy="4906963"/>
          </a:xfrm>
        </p:spPr>
        <p:txBody>
          <a:bodyPr>
            <a:noAutofit/>
          </a:bodyPr>
          <a:lstStyle/>
          <a:p>
            <a:pPr algn="just"/>
            <a:r>
              <a:rPr lang="en-US" sz="1600" dirty="0">
                <a:latin typeface="Times New Roman" pitchFamily="18" charset="0"/>
                <a:cs typeface="Times New Roman" pitchFamily="18" charset="0"/>
              </a:rPr>
              <a:t>It provides recognition of a single word at a time. </a:t>
            </a:r>
          </a:p>
          <a:p>
            <a:pPr algn="just"/>
            <a:r>
              <a:rPr lang="en-US" sz="1600" dirty="0">
                <a:latin typeface="Times New Roman" pitchFamily="18" charset="0"/>
                <a:cs typeface="Times New Roman" pitchFamily="18" charset="0"/>
              </a:rPr>
              <a:t>The user must separate every word by a pause. </a:t>
            </a:r>
          </a:p>
          <a:p>
            <a:pPr algn="just"/>
            <a:r>
              <a:rPr lang="en-US" sz="1600" dirty="0">
                <a:latin typeface="Times New Roman" pitchFamily="18" charset="0"/>
                <a:cs typeface="Times New Roman" pitchFamily="18" charset="0"/>
              </a:rPr>
              <a:t>The pause marks the end of one word and the beginning of the next word. </a:t>
            </a:r>
          </a:p>
          <a:p>
            <a:pPr algn="just"/>
            <a:r>
              <a:rPr lang="en-US" sz="1600" dirty="0">
                <a:latin typeface="Times New Roman" pitchFamily="18" charset="0"/>
                <a:cs typeface="Times New Roman" pitchFamily="18" charset="0"/>
              </a:rPr>
              <a:t>Stage 1: </a:t>
            </a:r>
            <a:r>
              <a:rPr lang="en-US" sz="1600" b="1" dirty="0">
                <a:latin typeface="Times New Roman" pitchFamily="18" charset="0"/>
                <a:cs typeface="Times New Roman" pitchFamily="18" charset="0"/>
              </a:rPr>
              <a:t>Normalization </a:t>
            </a:r>
            <a:r>
              <a:rPr lang="en-US" sz="1600" dirty="0">
                <a:latin typeface="Times New Roman" pitchFamily="18" charset="0"/>
                <a:cs typeface="Times New Roman" pitchFamily="18" charset="0"/>
              </a:rPr>
              <a:t>The recognizer's first task is to carry out amplitude and noise normalization to minimize the variation in speech due to ambient noise, the speaker's voice, the speaker's distance from and position relative to the microphone, and the speaker's breath noise. </a:t>
            </a:r>
          </a:p>
          <a:p>
            <a:pPr algn="just"/>
            <a:r>
              <a:rPr lang="en-US" sz="1600" dirty="0">
                <a:latin typeface="Times New Roman" pitchFamily="18" charset="0"/>
                <a:cs typeface="Times New Roman" pitchFamily="18" charset="0"/>
              </a:rPr>
              <a:t>Stage2: </a:t>
            </a:r>
            <a:r>
              <a:rPr lang="en-US" sz="1600" b="1" dirty="0">
                <a:latin typeface="Times New Roman" pitchFamily="18" charset="0"/>
                <a:cs typeface="Times New Roman" pitchFamily="18" charset="0"/>
              </a:rPr>
              <a:t>Parametric Analysis </a:t>
            </a:r>
            <a:r>
              <a:rPr lang="en-US" sz="1600" dirty="0">
                <a:latin typeface="Times New Roman" pitchFamily="18" charset="0"/>
                <a:cs typeface="Times New Roman" pitchFamily="18" charset="0"/>
              </a:rPr>
              <a:t>It is a preprocessing stage that extracts </a:t>
            </a:r>
            <a:r>
              <a:rPr lang="en-US" sz="1600" dirty="0" err="1">
                <a:latin typeface="Times New Roman" pitchFamily="18" charset="0"/>
                <a:cs typeface="Times New Roman" pitchFamily="18" charset="0"/>
              </a:rPr>
              <a:t>relevent</a:t>
            </a:r>
            <a:r>
              <a:rPr lang="en-US" sz="1600" dirty="0">
                <a:latin typeface="Times New Roman" pitchFamily="18" charset="0"/>
                <a:cs typeface="Times New Roman" pitchFamily="18" charset="0"/>
              </a:rPr>
              <a:t> time-varying sequences of speech parameters. </a:t>
            </a:r>
          </a:p>
          <a:p>
            <a:pPr algn="just"/>
            <a:r>
              <a:rPr lang="en-US" sz="1600" dirty="0">
                <a:latin typeface="Times New Roman" pitchFamily="18" charset="0"/>
                <a:cs typeface="Times New Roman" pitchFamily="18" charset="0"/>
              </a:rPr>
              <a:t>This stage serves two purposes: (</a:t>
            </a:r>
            <a:r>
              <a:rPr lang="en-US" sz="1600" dirty="0" err="1">
                <a:latin typeface="Times New Roman" pitchFamily="18" charset="0"/>
                <a:cs typeface="Times New Roman" pitchFamily="18" charset="0"/>
              </a:rPr>
              <a:t>i</a:t>
            </a:r>
            <a:r>
              <a:rPr lang="en-US" sz="1600" dirty="0">
                <a:latin typeface="Times New Roman" pitchFamily="18" charset="0"/>
                <a:cs typeface="Times New Roman" pitchFamily="18" charset="0"/>
              </a:rPr>
              <a:t>) It extracts time-varying speech parameters. (ii) It reduces the amount of data of extracting the relevant speech parameters.</a:t>
            </a:r>
          </a:p>
          <a:p>
            <a:pPr algn="just"/>
            <a:r>
              <a:rPr lang="en-US" sz="1600" dirty="0">
                <a:latin typeface="Times New Roman" pitchFamily="18" charset="0"/>
                <a:cs typeface="Times New Roman" pitchFamily="18" charset="0"/>
              </a:rPr>
              <a:t> </a:t>
            </a:r>
            <a:r>
              <a:rPr lang="en-US" sz="1600" b="1" dirty="0">
                <a:latin typeface="Times New Roman" pitchFamily="18" charset="0"/>
                <a:cs typeface="Times New Roman" pitchFamily="18" charset="0"/>
              </a:rPr>
              <a:t>Training mode</a:t>
            </a:r>
            <a:r>
              <a:rPr lang="en-US" sz="1600" dirty="0">
                <a:latin typeface="Times New Roman" pitchFamily="18" charset="0"/>
                <a:cs typeface="Times New Roman" pitchFamily="18" charset="0"/>
              </a:rPr>
              <a:t>: In training mode of the recognizer, the new frames are added to the reference list.</a:t>
            </a:r>
          </a:p>
          <a:p>
            <a:pPr algn="just"/>
            <a:r>
              <a:rPr lang="en-US" sz="1600" dirty="0">
                <a:latin typeface="Times New Roman" pitchFamily="18" charset="0"/>
                <a:cs typeface="Times New Roman" pitchFamily="18" charset="0"/>
              </a:rPr>
              <a:t> </a:t>
            </a:r>
            <a:r>
              <a:rPr lang="en-US" sz="1600" b="1" dirty="0">
                <a:latin typeface="Times New Roman" pitchFamily="18" charset="0"/>
                <a:cs typeface="Times New Roman" pitchFamily="18" charset="0"/>
              </a:rPr>
              <a:t>Recognizer mode</a:t>
            </a:r>
            <a:r>
              <a:rPr lang="en-US" sz="1600" dirty="0">
                <a:latin typeface="Times New Roman" pitchFamily="18" charset="0"/>
                <a:cs typeface="Times New Roman" pitchFamily="18" charset="0"/>
              </a:rPr>
              <a:t>: If the recognizer is in Recognizer mode, then dynamic time warping is applied to the unknown patterns to average out the phoneme (smallest distinguishable sound, and spoken words are constructed by </a:t>
            </a:r>
            <a:r>
              <a:rPr lang="en-US" sz="1600" dirty="0" err="1">
                <a:latin typeface="Times New Roman" pitchFamily="18" charset="0"/>
                <a:cs typeface="Times New Roman" pitchFamily="18" charset="0"/>
              </a:rPr>
              <a:t>concatenatic</a:t>
            </a:r>
            <a:r>
              <a:rPr lang="en-US" sz="1600" dirty="0">
                <a:latin typeface="Times New Roman" pitchFamily="18" charset="0"/>
                <a:cs typeface="Times New Roman" pitchFamily="18" charset="0"/>
              </a:rPr>
              <a:t> basic phonemes) time duration. </a:t>
            </a:r>
          </a:p>
          <a:p>
            <a:pPr algn="just"/>
            <a:r>
              <a:rPr lang="en-US" sz="1600" dirty="0">
                <a:latin typeface="Times New Roman" pitchFamily="18" charset="0"/>
                <a:cs typeface="Times New Roman" pitchFamily="18" charset="0"/>
              </a:rPr>
              <a:t>The unknown pattern is then compared with the reference patterns. A speaker independent isolated word recognizer can be achieved by grouping a large number of samples corresponding to a word into a single cluster. </a:t>
            </a:r>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dirty="0">
                <a:latin typeface="Times New Roman" pitchFamily="18" charset="0"/>
                <a:cs typeface="Times New Roman" pitchFamily="18" charset="0"/>
              </a:rPr>
              <a:t>Connected-Word Speech Recognition</a:t>
            </a:r>
          </a:p>
        </p:txBody>
      </p:sp>
      <p:sp>
        <p:nvSpPr>
          <p:cNvPr id="3" name="Content Placeholder 2"/>
          <p:cNvSpPr>
            <a:spLocks noGrp="1"/>
          </p:cNvSpPr>
          <p:nvPr>
            <p:ph idx="1"/>
          </p:nvPr>
        </p:nvSpPr>
        <p:spPr>
          <a:xfrm>
            <a:off x="457200" y="1143000"/>
            <a:ext cx="8229600" cy="4983163"/>
          </a:xfrm>
        </p:spPr>
        <p:txBody>
          <a:bodyPr>
            <a:normAutofit/>
          </a:bodyPr>
          <a:lstStyle/>
          <a:p>
            <a:pPr algn="just"/>
            <a:r>
              <a:rPr lang="en-US" dirty="0">
                <a:latin typeface="Times New Roman" pitchFamily="18" charset="0"/>
                <a:cs typeface="Times New Roman" pitchFamily="18" charset="0"/>
              </a:rPr>
              <a:t>Connected-word speech consists of spoken phrase consisting of a sequence of words. It may not contain long pauses between words. </a:t>
            </a:r>
          </a:p>
          <a:p>
            <a:pPr algn="just"/>
            <a:r>
              <a:rPr lang="en-US" b="1" dirty="0">
                <a:latin typeface="Times New Roman" pitchFamily="18" charset="0"/>
                <a:cs typeface="Times New Roman" pitchFamily="18" charset="0"/>
              </a:rPr>
              <a:t>The method using Word Spotting technique </a:t>
            </a:r>
          </a:p>
          <a:p>
            <a:pPr algn="just"/>
            <a:r>
              <a:rPr lang="en-US" dirty="0">
                <a:latin typeface="Times New Roman" pitchFamily="18" charset="0"/>
                <a:cs typeface="Times New Roman" pitchFamily="18" charset="0"/>
              </a:rPr>
              <a:t>It recognizes words in a connected-word phrase. </a:t>
            </a:r>
          </a:p>
          <a:p>
            <a:pPr algn="just"/>
            <a:r>
              <a:rPr lang="en-US" dirty="0">
                <a:latin typeface="Times New Roman" pitchFamily="18" charset="0"/>
                <a:cs typeface="Times New Roman" pitchFamily="18" charset="0"/>
              </a:rPr>
              <a:t>In this technique, </a:t>
            </a:r>
            <a:r>
              <a:rPr lang="en-US" b="1" dirty="0">
                <a:latin typeface="Times New Roman" pitchFamily="18" charset="0"/>
                <a:cs typeface="Times New Roman" pitchFamily="18" charset="0"/>
              </a:rPr>
              <a:t>Recognition</a:t>
            </a:r>
            <a:r>
              <a:rPr lang="en-US" dirty="0">
                <a:latin typeface="Times New Roman" pitchFamily="18" charset="0"/>
                <a:cs typeface="Times New Roman" pitchFamily="18" charset="0"/>
              </a:rPr>
              <a:t> is carried out by compensating for rate of speech variations by the process called </a:t>
            </a:r>
            <a:r>
              <a:rPr lang="en-US" b="1" dirty="0">
                <a:latin typeface="Times New Roman" pitchFamily="18" charset="0"/>
                <a:cs typeface="Times New Roman" pitchFamily="18" charset="0"/>
              </a:rPr>
              <a:t>dynamic time warping </a:t>
            </a:r>
            <a:r>
              <a:rPr lang="en-US" dirty="0">
                <a:latin typeface="Times New Roman" pitchFamily="18" charset="0"/>
                <a:cs typeface="Times New Roman" pitchFamily="18" charset="0"/>
              </a:rPr>
              <a:t>(this process is used to expand or compress the time duration of the word), and sliding the adjusted connected-word phrase representation in time past a stored word template for a likely match. </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lstStyle/>
          <a:p>
            <a:r>
              <a:rPr lang="en-US" dirty="0">
                <a:latin typeface="Times New Roman" pitchFamily="18" charset="0"/>
                <a:cs typeface="Times New Roman" pitchFamily="18" charset="0"/>
              </a:rPr>
              <a:t>Continuous Speech Recognition</a:t>
            </a:r>
          </a:p>
        </p:txBody>
      </p:sp>
      <p:sp>
        <p:nvSpPr>
          <p:cNvPr id="3" name="Content Placeholder 2"/>
          <p:cNvSpPr>
            <a:spLocks noGrp="1"/>
          </p:cNvSpPr>
          <p:nvPr>
            <p:ph idx="1"/>
          </p:nvPr>
        </p:nvSpPr>
        <p:spPr>
          <a:xfrm>
            <a:off x="457200" y="1371600"/>
            <a:ext cx="8229600" cy="4754563"/>
          </a:xfrm>
        </p:spPr>
        <p:txBody>
          <a:bodyPr>
            <a:normAutofit/>
          </a:bodyPr>
          <a:lstStyle/>
          <a:p>
            <a:pPr algn="just"/>
            <a:r>
              <a:rPr lang="en-US" dirty="0">
                <a:latin typeface="Times New Roman" pitchFamily="18" charset="0"/>
                <a:cs typeface="Times New Roman" pitchFamily="18" charset="0"/>
              </a:rPr>
              <a:t>This system can be divided into three sections:  </a:t>
            </a:r>
          </a:p>
          <a:p>
            <a:pPr algn="just"/>
            <a:r>
              <a:rPr lang="en-US" dirty="0">
                <a:latin typeface="Times New Roman" pitchFamily="18" charset="0"/>
                <a:cs typeface="Times New Roman" pitchFamily="18" charset="0"/>
              </a:rPr>
              <a:t>(</a:t>
            </a:r>
            <a:r>
              <a:rPr lang="en-US" dirty="0" err="1">
                <a:latin typeface="Times New Roman" pitchFamily="18" charset="0"/>
                <a:cs typeface="Times New Roman" pitchFamily="18" charset="0"/>
              </a:rPr>
              <a:t>i</a:t>
            </a:r>
            <a:r>
              <a:rPr lang="en-US" dirty="0">
                <a:latin typeface="Times New Roman" pitchFamily="18" charset="0"/>
                <a:cs typeface="Times New Roman" pitchFamily="18" charset="0"/>
              </a:rPr>
              <a:t>) A section consisting of digitization, amplitude normalization, time normalization and parametric representation. </a:t>
            </a:r>
          </a:p>
          <a:p>
            <a:pPr algn="just"/>
            <a:r>
              <a:rPr lang="en-US" dirty="0">
                <a:latin typeface="Times New Roman" pitchFamily="18" charset="0"/>
                <a:cs typeface="Times New Roman" pitchFamily="18" charset="0"/>
              </a:rPr>
              <a:t>(ii) Second section consisting of segmentation and labeling of the speech segment into a symbolic string based on a knowledge based or rule-based systems. </a:t>
            </a:r>
          </a:p>
          <a:p>
            <a:pPr algn="just"/>
            <a:r>
              <a:rPr lang="en-US" dirty="0">
                <a:latin typeface="Times New Roman" pitchFamily="18" charset="0"/>
                <a:cs typeface="Times New Roman" pitchFamily="18" charset="0"/>
              </a:rPr>
              <a:t>(iii) The final section is to match speech segments to recognize word sequences</a:t>
            </a:r>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944562"/>
          </a:xfrm>
        </p:spPr>
        <p:txBody>
          <a:bodyPr/>
          <a:lstStyle/>
          <a:p>
            <a:r>
              <a:rPr lang="en-US" dirty="0">
                <a:latin typeface="Times New Roman" pitchFamily="18" charset="0"/>
                <a:cs typeface="Times New Roman" pitchFamily="18" charset="0"/>
              </a:rPr>
              <a:t>Voice Recognition performance</a:t>
            </a:r>
          </a:p>
        </p:txBody>
      </p:sp>
      <p:sp>
        <p:nvSpPr>
          <p:cNvPr id="3" name="Content Placeholder 2"/>
          <p:cNvSpPr>
            <a:spLocks noGrp="1"/>
          </p:cNvSpPr>
          <p:nvPr>
            <p:ph idx="1"/>
          </p:nvPr>
        </p:nvSpPr>
        <p:spPr>
          <a:xfrm>
            <a:off x="457200" y="1371600"/>
            <a:ext cx="8229600" cy="4754563"/>
          </a:xfrm>
        </p:spPr>
        <p:txBody>
          <a:bodyPr/>
          <a:lstStyle/>
          <a:p>
            <a:pPr algn="just"/>
            <a:r>
              <a:rPr lang="en-US" sz="2800" dirty="0">
                <a:latin typeface="Times New Roman" pitchFamily="18" charset="0"/>
                <a:cs typeface="Times New Roman" pitchFamily="18" charset="0"/>
              </a:rPr>
              <a:t>It is categorized into two measures: Voice recognition performance and system performance. The following four measures are used to determine voice recognition performance. </a:t>
            </a:r>
          </a:p>
          <a:p>
            <a:pPr algn="just"/>
            <a:endParaRPr lang="en-US" dirty="0">
              <a:latin typeface="Times New Roman" pitchFamily="18" charset="0"/>
              <a:cs typeface="Times New Roman" pitchFamily="18" charset="0"/>
            </a:endParaRPr>
          </a:p>
        </p:txBody>
      </p:sp>
      <p:pic>
        <p:nvPicPr>
          <p:cNvPr id="4" name="Picture 3" descr="2.JPG"/>
          <p:cNvPicPr>
            <a:picLocks noChangeAspect="1"/>
          </p:cNvPicPr>
          <p:nvPr/>
        </p:nvPicPr>
        <p:blipFill>
          <a:blip r:embed="rId2"/>
          <a:stretch>
            <a:fillRect/>
          </a:stretch>
        </p:blipFill>
        <p:spPr>
          <a:xfrm>
            <a:off x="914400" y="3276600"/>
            <a:ext cx="7249642" cy="3172826"/>
          </a:xfrm>
          <a:prstGeom prst="rect">
            <a:avLst/>
          </a:prstGeom>
        </p:spPr>
      </p:pic>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20762"/>
          </a:xfrm>
        </p:spPr>
        <p:txBody>
          <a:bodyPr/>
          <a:lstStyle/>
          <a:p>
            <a:r>
              <a:rPr lang="en-US" dirty="0">
                <a:latin typeface="Times New Roman" pitchFamily="18" charset="0"/>
                <a:cs typeface="Times New Roman" pitchFamily="18" charset="0"/>
              </a:rPr>
              <a:t>Voice Recognition Applications</a:t>
            </a:r>
          </a:p>
        </p:txBody>
      </p:sp>
      <p:sp>
        <p:nvSpPr>
          <p:cNvPr id="3" name="Content Placeholder 2"/>
          <p:cNvSpPr>
            <a:spLocks noGrp="1"/>
          </p:cNvSpPr>
          <p:nvPr>
            <p:ph idx="1"/>
          </p:nvPr>
        </p:nvSpPr>
        <p:spPr>
          <a:xfrm>
            <a:off x="457200" y="1295400"/>
            <a:ext cx="8229600" cy="4830763"/>
          </a:xfrm>
        </p:spPr>
        <p:txBody>
          <a:bodyPr>
            <a:normAutofit fontScale="25000" lnSpcReduction="20000"/>
          </a:bodyPr>
          <a:lstStyle/>
          <a:p>
            <a:pPr algn="just"/>
            <a:r>
              <a:rPr lang="en-US" sz="7200" dirty="0">
                <a:latin typeface="Times New Roman" pitchFamily="18" charset="0"/>
                <a:cs typeface="Times New Roman" pitchFamily="18" charset="0"/>
              </a:rPr>
              <a:t>Voice mail integration: The voice-mail message can be integrated with e-mail messages to create an integrated message. </a:t>
            </a:r>
          </a:p>
          <a:p>
            <a:pPr algn="just"/>
            <a:r>
              <a:rPr lang="en-US" sz="7200" b="1" dirty="0" err="1">
                <a:latin typeface="Times New Roman" pitchFamily="18" charset="0"/>
                <a:cs typeface="Times New Roman" pitchFamily="18" charset="0"/>
              </a:rPr>
              <a:t>DataBase</a:t>
            </a:r>
            <a:r>
              <a:rPr lang="en-US" sz="7200" b="1" dirty="0">
                <a:latin typeface="Times New Roman" pitchFamily="18" charset="0"/>
                <a:cs typeface="Times New Roman" pitchFamily="18" charset="0"/>
              </a:rPr>
              <a:t> Input and Query Applications </a:t>
            </a:r>
          </a:p>
          <a:p>
            <a:pPr algn="just"/>
            <a:endParaRPr lang="en-US" sz="7200" dirty="0">
              <a:latin typeface="Times New Roman" pitchFamily="18" charset="0"/>
              <a:cs typeface="Times New Roman" pitchFamily="18" charset="0"/>
            </a:endParaRPr>
          </a:p>
          <a:p>
            <a:pPr algn="just"/>
            <a:r>
              <a:rPr lang="en-US" sz="7200" dirty="0">
                <a:latin typeface="Times New Roman" pitchFamily="18" charset="0"/>
                <a:cs typeface="Times New Roman" pitchFamily="18" charset="0"/>
              </a:rPr>
              <a:t>• Application such as </a:t>
            </a:r>
            <a:r>
              <a:rPr lang="en-US" sz="7200" b="1" dirty="0">
                <a:latin typeface="Times New Roman" pitchFamily="18" charset="0"/>
                <a:cs typeface="Times New Roman" pitchFamily="18" charset="0"/>
              </a:rPr>
              <a:t>order entry and tracking </a:t>
            </a:r>
            <a:r>
              <a:rPr lang="en-US" sz="7200" dirty="0">
                <a:latin typeface="Times New Roman" pitchFamily="18" charset="0"/>
                <a:cs typeface="Times New Roman" pitchFamily="18" charset="0"/>
              </a:rPr>
              <a:t>It is a server function; It is centralized; Remote users can dial into the system to enter an order or to track the order by making a Voice query. </a:t>
            </a:r>
          </a:p>
          <a:p>
            <a:pPr algn="just"/>
            <a:r>
              <a:rPr lang="en-US" sz="7200" dirty="0">
                <a:latin typeface="Times New Roman" pitchFamily="18" charset="0"/>
                <a:cs typeface="Times New Roman" pitchFamily="18" charset="0"/>
              </a:rPr>
              <a:t>• </a:t>
            </a:r>
            <a:r>
              <a:rPr lang="en-US" sz="7200" b="1" dirty="0">
                <a:latin typeface="Times New Roman" pitchFamily="18" charset="0"/>
                <a:cs typeface="Times New Roman" pitchFamily="18" charset="0"/>
              </a:rPr>
              <a:t>Voice-activated rolodex or address book </a:t>
            </a:r>
            <a:r>
              <a:rPr lang="en-US" sz="7200" dirty="0">
                <a:latin typeface="Times New Roman" pitchFamily="18" charset="0"/>
                <a:cs typeface="Times New Roman" pitchFamily="18" charset="0"/>
              </a:rPr>
              <a:t>When a user speaks the name of the person, the rolodex application searches the name and address and voice-synthesizes the name, address, telephone numbers and fax numbers of a selected person.</a:t>
            </a:r>
          </a:p>
          <a:p>
            <a:pPr algn="just"/>
            <a:r>
              <a:rPr lang="en-US" sz="7200" dirty="0">
                <a:latin typeface="Times New Roman" pitchFamily="18" charset="0"/>
                <a:cs typeface="Times New Roman" pitchFamily="18" charset="0"/>
              </a:rPr>
              <a:t> In </a:t>
            </a:r>
            <a:r>
              <a:rPr lang="en-US" sz="7200" b="1" dirty="0">
                <a:latin typeface="Times New Roman" pitchFamily="18" charset="0"/>
                <a:cs typeface="Times New Roman" pitchFamily="18" charset="0"/>
              </a:rPr>
              <a:t>medical emergency</a:t>
            </a:r>
            <a:r>
              <a:rPr lang="en-US" sz="7200" dirty="0">
                <a:latin typeface="Times New Roman" pitchFamily="18" charset="0"/>
                <a:cs typeface="Times New Roman" pitchFamily="18" charset="0"/>
              </a:rPr>
              <a:t>, ambulance technicians can dial in and register patients by speaking into the hospital's centralized system. </a:t>
            </a:r>
          </a:p>
          <a:p>
            <a:pPr algn="just"/>
            <a:r>
              <a:rPr lang="en-US" sz="7200" b="1" dirty="0">
                <a:latin typeface="Times New Roman" pitchFamily="18" charset="0"/>
                <a:cs typeface="Times New Roman" pitchFamily="18" charset="0"/>
              </a:rPr>
              <a:t>Police can make a voice query </a:t>
            </a:r>
            <a:r>
              <a:rPr lang="en-US" sz="7200" dirty="0">
                <a:latin typeface="Times New Roman" pitchFamily="18" charset="0"/>
                <a:cs typeface="Times New Roman" pitchFamily="18" charset="0"/>
              </a:rPr>
              <a:t>through central data base to take follow-up action </a:t>
            </a:r>
            <a:r>
              <a:rPr lang="en-US" sz="7200" dirty="0" err="1">
                <a:latin typeface="Times New Roman" pitchFamily="18" charset="0"/>
                <a:cs typeface="Times New Roman" pitchFamily="18" charset="0"/>
              </a:rPr>
              <a:t>ifhe</a:t>
            </a:r>
            <a:r>
              <a:rPr lang="en-US" sz="7200" dirty="0">
                <a:latin typeface="Times New Roman" pitchFamily="18" charset="0"/>
                <a:cs typeface="Times New Roman" pitchFamily="18" charset="0"/>
              </a:rPr>
              <a:t> catch any suspect. </a:t>
            </a:r>
          </a:p>
          <a:p>
            <a:pPr algn="just"/>
            <a:r>
              <a:rPr lang="en-US" sz="7200" b="1" dirty="0">
                <a:latin typeface="Times New Roman" pitchFamily="18" charset="0"/>
                <a:cs typeface="Times New Roman" pitchFamily="18" charset="0"/>
              </a:rPr>
              <a:t>Language-teaching systems </a:t>
            </a:r>
            <a:r>
              <a:rPr lang="en-US" sz="7200" dirty="0">
                <a:latin typeface="Times New Roman" pitchFamily="18" charset="0"/>
                <a:cs typeface="Times New Roman" pitchFamily="18" charset="0"/>
              </a:rPr>
              <a:t>are an obvious use for this technology. The system can ask the student to spell or speak a word. </a:t>
            </a:r>
          </a:p>
          <a:p>
            <a:pPr algn="just"/>
            <a:r>
              <a:rPr lang="en-US" sz="7200" b="1" dirty="0">
                <a:latin typeface="Times New Roman" pitchFamily="18" charset="0"/>
                <a:cs typeface="Times New Roman" pitchFamily="18" charset="0"/>
              </a:rPr>
              <a:t>Foreign language learning</a:t>
            </a:r>
            <a:endParaRPr lang="en-US" sz="5400" b="1" dirty="0">
              <a:latin typeface="Times New Roman" pitchFamily="18" charset="0"/>
              <a:cs typeface="Times New Roman"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745163"/>
          </a:xfrm>
        </p:spPr>
        <p:txBody>
          <a:bodyPr>
            <a:normAutofit/>
          </a:bodyPr>
          <a:lstStyle/>
          <a:p>
            <a:endParaRPr lang="en-US" b="1" u="sng" dirty="0">
              <a:latin typeface="Times New Roman" pitchFamily="18" charset="0"/>
              <a:cs typeface="Times New Roman" pitchFamily="18" charset="0"/>
            </a:endParaRPr>
          </a:p>
          <a:p>
            <a:r>
              <a:rPr lang="en-US" b="1" u="sng" dirty="0">
                <a:latin typeface="Times New Roman" pitchFamily="18" charset="0"/>
                <a:cs typeface="Times New Roman" pitchFamily="18" charset="0"/>
              </a:rPr>
              <a:t>Video messages:</a:t>
            </a:r>
          </a:p>
          <a:p>
            <a:r>
              <a:rPr lang="en-US" sz="2800" dirty="0">
                <a:latin typeface="Times New Roman" pitchFamily="18" charset="0"/>
                <a:cs typeface="Times New Roman" pitchFamily="18" charset="0"/>
              </a:rPr>
              <a:t>Video messages are being used in a manner similar to annotated voice mail.</a:t>
            </a:r>
          </a:p>
          <a:p>
            <a:r>
              <a:rPr lang="en-US" sz="2800" b="1" u="sng" dirty="0">
                <a:latin typeface="Times New Roman" pitchFamily="18" charset="0"/>
                <a:cs typeface="Times New Roman" pitchFamily="18" charset="0"/>
              </a:rPr>
              <a:t>Holographic images:</a:t>
            </a:r>
          </a:p>
          <a:p>
            <a:r>
              <a:rPr lang="en-US" sz="2800" dirty="0">
                <a:latin typeface="Times New Roman" pitchFamily="18" charset="0"/>
                <a:cs typeface="Times New Roman" pitchFamily="18" charset="0"/>
              </a:rPr>
              <a:t>Holographic images extend the concept of virtual reality by allowing the user to get "inside" a part, such as, an engine and view its operation from the inside. </a:t>
            </a:r>
          </a:p>
          <a:p>
            <a:r>
              <a:rPr lang="en-US" b="1" u="sng" dirty="0">
                <a:latin typeface="Times New Roman" pitchFamily="18" charset="0"/>
                <a:cs typeface="Times New Roman" pitchFamily="18" charset="0"/>
              </a:rPr>
              <a:t>Fractals:</a:t>
            </a:r>
          </a:p>
          <a:p>
            <a:r>
              <a:rPr lang="en-US" dirty="0">
                <a:latin typeface="Times New Roman" pitchFamily="18" charset="0"/>
                <a:cs typeface="Times New Roman" pitchFamily="18" charset="0"/>
              </a:rPr>
              <a:t>This technology is based on synthesizing and storing algorithms that describes the information.</a:t>
            </a:r>
            <a:endParaRPr lang="en-US" b="1" u="sng" dirty="0">
              <a:latin typeface="Times New Roman" pitchFamily="18" charset="0"/>
              <a:cs typeface="Times New Roman" pitchFamily="18" charset="0"/>
            </a:endParaRP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latin typeface="Times New Roman" pitchFamily="18" charset="0"/>
                <a:cs typeface="Times New Roman" pitchFamily="18" charset="0"/>
              </a:rPr>
              <a:t>Musical Instrument Digital Interface (MIDI) </a:t>
            </a:r>
          </a:p>
        </p:txBody>
      </p:sp>
      <p:sp>
        <p:nvSpPr>
          <p:cNvPr id="3" name="Content Placeholder 2"/>
          <p:cNvSpPr>
            <a:spLocks noGrp="1"/>
          </p:cNvSpPr>
          <p:nvPr>
            <p:ph idx="1"/>
          </p:nvPr>
        </p:nvSpPr>
        <p:spPr/>
        <p:txBody>
          <a:bodyPr>
            <a:normAutofit/>
          </a:bodyPr>
          <a:lstStyle/>
          <a:p>
            <a:pPr algn="just"/>
            <a:r>
              <a:rPr lang="en-US" dirty="0">
                <a:latin typeface="Times New Roman" pitchFamily="18" charset="0"/>
                <a:cs typeface="Times New Roman" pitchFamily="18" charset="0"/>
              </a:rPr>
              <a:t>MIDI interface is developed by </a:t>
            </a:r>
            <a:r>
              <a:rPr lang="en-US" dirty="0" err="1">
                <a:latin typeface="Times New Roman" pitchFamily="18" charset="0"/>
                <a:cs typeface="Times New Roman" pitchFamily="18" charset="0"/>
              </a:rPr>
              <a:t>Daver</a:t>
            </a:r>
            <a:r>
              <a:rPr lang="en-US" dirty="0">
                <a:latin typeface="Times New Roman" pitchFamily="18" charset="0"/>
                <a:cs typeface="Times New Roman" pitchFamily="18" charset="0"/>
              </a:rPr>
              <a:t> Smith of sequential circuits, inc in 1982. It is an universal synthesizer interface .</a:t>
            </a:r>
          </a:p>
          <a:p>
            <a:pPr algn="just"/>
            <a:r>
              <a:rPr lang="en-US" b="1" dirty="0">
                <a:latin typeface="Times New Roman" pitchFamily="18" charset="0"/>
                <a:cs typeface="Times New Roman" pitchFamily="18" charset="0"/>
              </a:rPr>
              <a:t>MIDI Specification 1.0</a:t>
            </a:r>
          </a:p>
          <a:p>
            <a:pPr algn="just"/>
            <a:r>
              <a:rPr lang="en-US" dirty="0">
                <a:latin typeface="Times New Roman" pitchFamily="18" charset="0"/>
                <a:cs typeface="Times New Roman" pitchFamily="18" charset="0"/>
              </a:rPr>
              <a:t>MIDI is a system specification consisting of both hardware and software components which define inter-connectivity and a communication protocol for electronic synthesizers, sequences, </a:t>
            </a:r>
            <a:r>
              <a:rPr lang="en-US" dirty="0" err="1">
                <a:latin typeface="Times New Roman" pitchFamily="18" charset="0"/>
                <a:cs typeface="Times New Roman" pitchFamily="18" charset="0"/>
              </a:rPr>
              <a:t>rythm</a:t>
            </a:r>
            <a:r>
              <a:rPr lang="en-US" dirty="0">
                <a:latin typeface="Times New Roman" pitchFamily="18" charset="0"/>
                <a:cs typeface="Times New Roman" pitchFamily="18" charset="0"/>
              </a:rPr>
              <a:t> machines, personal computers, and other electronic musical instruments. </a:t>
            </a:r>
          </a:p>
          <a:p>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a:bodyPr>
          <a:lstStyle/>
          <a:p>
            <a:pPr algn="just"/>
            <a:r>
              <a:rPr lang="en-US" b="1" dirty="0">
                <a:latin typeface="Times New Roman" pitchFamily="18" charset="0"/>
                <a:cs typeface="Times New Roman" pitchFamily="18" charset="0"/>
              </a:rPr>
              <a:t>MIDI Hardware Specification</a:t>
            </a:r>
          </a:p>
          <a:p>
            <a:pPr algn="just"/>
            <a:r>
              <a:rPr lang="en-US" dirty="0">
                <a:latin typeface="Times New Roman" pitchFamily="18" charset="0"/>
                <a:cs typeface="Times New Roman" pitchFamily="18" charset="0"/>
              </a:rPr>
              <a:t>The MIDI hardware specification require five pin panel mount requires five pin panel mount receptacle DIN connectors for MIDI IN, MIDI OUT and MIDI THRU signals. </a:t>
            </a:r>
          </a:p>
          <a:p>
            <a:pPr algn="just"/>
            <a:r>
              <a:rPr lang="en-US" dirty="0">
                <a:latin typeface="Times New Roman" pitchFamily="18" charset="0"/>
                <a:cs typeface="Times New Roman" pitchFamily="18" charset="0"/>
              </a:rPr>
              <a:t>MIDI IN connector is for input signals The MIDI OUT is for output signals MIDI THRU connector is for daisy-chaining multiple MIDI instruments. </a:t>
            </a:r>
          </a:p>
          <a:p>
            <a:pPr algn="just"/>
            <a:r>
              <a:rPr lang="en-US" b="1" dirty="0">
                <a:latin typeface="Times New Roman" pitchFamily="18" charset="0"/>
                <a:cs typeface="Times New Roman" pitchFamily="18" charset="0"/>
              </a:rPr>
              <a:t>MIDI Interconnections</a:t>
            </a:r>
          </a:p>
          <a:p>
            <a:pPr algn="just"/>
            <a:r>
              <a:rPr lang="en-US" dirty="0">
                <a:latin typeface="Times New Roman" pitchFamily="18" charset="0"/>
                <a:cs typeface="Times New Roman" pitchFamily="18" charset="0"/>
              </a:rPr>
              <a:t>The MIDI IN port of an instrument receives MIDI messages to play the instrument's internal synthesizer. </a:t>
            </a:r>
          </a:p>
          <a:p>
            <a:pPr algn="just"/>
            <a:r>
              <a:rPr lang="en-US" dirty="0">
                <a:latin typeface="Times New Roman" pitchFamily="18" charset="0"/>
                <a:cs typeface="Times New Roman" pitchFamily="18" charset="0"/>
              </a:rPr>
              <a:t>The MIDI OUT port sends MIDI messages to play these messages to an external synthesizer.</a:t>
            </a:r>
          </a:p>
          <a:p>
            <a:pPr algn="just"/>
            <a:r>
              <a:rPr lang="en-US" dirty="0">
                <a:latin typeface="Times New Roman" pitchFamily="18" charset="0"/>
                <a:cs typeface="Times New Roman" pitchFamily="18" charset="0"/>
              </a:rPr>
              <a:t>The MIDI OUT port sends MIDI messages to play these messages to an external synthesizer</a:t>
            </a:r>
          </a:p>
          <a:p>
            <a:endParaRPr lang="en-US" b="1" dirty="0"/>
          </a:p>
          <a:p>
            <a:endParaRPr lang="en-US" b="1" dirty="0">
              <a:latin typeface="Times New Roman" pitchFamily="18" charset="0"/>
              <a:cs typeface="Times New Roman" pitchFamily="18" charset="0"/>
            </a:endParaRP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lstStyle/>
          <a:p>
            <a:r>
              <a:rPr lang="en-US" dirty="0">
                <a:latin typeface="Times New Roman" pitchFamily="18" charset="0"/>
                <a:cs typeface="Times New Roman" pitchFamily="18" charset="0"/>
              </a:rPr>
              <a:t>Communication Protocol</a:t>
            </a:r>
          </a:p>
        </p:txBody>
      </p:sp>
      <p:sp>
        <p:nvSpPr>
          <p:cNvPr id="3" name="Content Placeholder 2"/>
          <p:cNvSpPr>
            <a:spLocks noGrp="1"/>
          </p:cNvSpPr>
          <p:nvPr>
            <p:ph idx="1"/>
          </p:nvPr>
        </p:nvSpPr>
        <p:spPr>
          <a:xfrm>
            <a:off x="457200" y="1219200"/>
            <a:ext cx="8229600" cy="4906963"/>
          </a:xfrm>
        </p:spPr>
        <p:txBody>
          <a:bodyPr>
            <a:noAutofit/>
          </a:bodyPr>
          <a:lstStyle/>
          <a:p>
            <a:pPr algn="just"/>
            <a:r>
              <a:rPr lang="en-US" sz="1800" dirty="0">
                <a:latin typeface="Times New Roman" pitchFamily="18" charset="0"/>
                <a:cs typeface="Times New Roman" pitchFamily="18" charset="0"/>
              </a:rPr>
              <a:t>The MIDI communication protocol uses </a:t>
            </a:r>
            <a:r>
              <a:rPr lang="en-US" sz="1800" dirty="0" err="1">
                <a:latin typeface="Times New Roman" pitchFamily="18" charset="0"/>
                <a:cs typeface="Times New Roman" pitchFamily="18" charset="0"/>
              </a:rPr>
              <a:t>multibyte</a:t>
            </a:r>
            <a:r>
              <a:rPr lang="en-US" sz="1800" dirty="0">
                <a:latin typeface="Times New Roman" pitchFamily="18" charset="0"/>
                <a:cs typeface="Times New Roman" pitchFamily="18" charset="0"/>
              </a:rPr>
              <a:t> messages; There are two types of messages: </a:t>
            </a:r>
          </a:p>
          <a:p>
            <a:pPr algn="just"/>
            <a:r>
              <a:rPr lang="en-US" sz="1800" dirty="0">
                <a:latin typeface="Times New Roman" pitchFamily="18" charset="0"/>
                <a:cs typeface="Times New Roman" pitchFamily="18" charset="0"/>
              </a:rPr>
              <a:t>(</a:t>
            </a:r>
            <a:r>
              <a:rPr lang="en-US" sz="1800" dirty="0" err="1">
                <a:latin typeface="Times New Roman" pitchFamily="18" charset="0"/>
                <a:cs typeface="Times New Roman" pitchFamily="18" charset="0"/>
              </a:rPr>
              <a:t>i</a:t>
            </a:r>
            <a:r>
              <a:rPr lang="en-US" sz="1800" dirty="0">
                <a:latin typeface="Times New Roman" pitchFamily="18" charset="0"/>
                <a:cs typeface="Times New Roman" pitchFamily="18" charset="0"/>
              </a:rPr>
              <a:t>) Channel messages </a:t>
            </a:r>
          </a:p>
          <a:p>
            <a:pPr algn="just"/>
            <a:r>
              <a:rPr lang="en-US" sz="1800" dirty="0">
                <a:latin typeface="Times New Roman" pitchFamily="18" charset="0"/>
                <a:cs typeface="Times New Roman" pitchFamily="18" charset="0"/>
              </a:rPr>
              <a:t>(ii) System messages </a:t>
            </a:r>
          </a:p>
          <a:p>
            <a:pPr algn="just"/>
            <a:r>
              <a:rPr lang="en-US" sz="1800" b="1" dirty="0">
                <a:latin typeface="Times New Roman" pitchFamily="18" charset="0"/>
                <a:cs typeface="Times New Roman" pitchFamily="18" charset="0"/>
              </a:rPr>
              <a:t>The channel messages </a:t>
            </a:r>
            <a:r>
              <a:rPr lang="en-US" sz="1800" dirty="0">
                <a:latin typeface="Times New Roman" pitchFamily="18" charset="0"/>
                <a:cs typeface="Times New Roman" pitchFamily="18" charset="0"/>
              </a:rPr>
              <a:t>have three bytes. The first byte is called a status byte, and the other two bytes are called data bytes. </a:t>
            </a:r>
          </a:p>
          <a:p>
            <a:pPr algn="just"/>
            <a:r>
              <a:rPr lang="en-US" sz="1800" dirty="0">
                <a:latin typeface="Times New Roman" pitchFamily="18" charset="0"/>
                <a:cs typeface="Times New Roman" pitchFamily="18" charset="0"/>
              </a:rPr>
              <a:t>The two types of channel messages: (</a:t>
            </a:r>
            <a:r>
              <a:rPr lang="en-US" sz="1800" dirty="0" err="1">
                <a:latin typeface="Times New Roman" pitchFamily="18" charset="0"/>
                <a:cs typeface="Times New Roman" pitchFamily="18" charset="0"/>
              </a:rPr>
              <a:t>i</a:t>
            </a:r>
            <a:r>
              <a:rPr lang="en-US" sz="1800" dirty="0">
                <a:latin typeface="Times New Roman" pitchFamily="18" charset="0"/>
                <a:cs typeface="Times New Roman" pitchFamily="18" charset="0"/>
              </a:rPr>
              <a:t>) Voice messages (ii) Mode messages. </a:t>
            </a:r>
          </a:p>
          <a:p>
            <a:pPr algn="just"/>
            <a:r>
              <a:rPr lang="en-US" sz="1800" b="1" dirty="0">
                <a:latin typeface="Times New Roman" pitchFamily="18" charset="0"/>
                <a:cs typeface="Times New Roman" pitchFamily="18" charset="0"/>
              </a:rPr>
              <a:t>System messages</a:t>
            </a:r>
            <a:r>
              <a:rPr lang="en-US" sz="1800" dirty="0">
                <a:latin typeface="Times New Roman" pitchFamily="18" charset="0"/>
                <a:cs typeface="Times New Roman" pitchFamily="18" charset="0"/>
              </a:rPr>
              <a:t>: The three types of system messages. </a:t>
            </a:r>
          </a:p>
          <a:p>
            <a:pPr algn="just"/>
            <a:r>
              <a:rPr lang="en-US" sz="1800" dirty="0">
                <a:latin typeface="Times New Roman" pitchFamily="18" charset="0"/>
                <a:cs typeface="Times New Roman" pitchFamily="18" charset="0"/>
              </a:rPr>
              <a:t>Common message: These messages are common to the complete system. These messages provide for functions. </a:t>
            </a:r>
          </a:p>
          <a:p>
            <a:pPr algn="just"/>
            <a:r>
              <a:rPr lang="en-US" sz="1800" dirty="0">
                <a:latin typeface="Times New Roman" pitchFamily="18" charset="0"/>
                <a:cs typeface="Times New Roman" pitchFamily="18" charset="0"/>
              </a:rPr>
              <a:t>System real time messages: These messages are used for setting the system's real-time parameters. These parameters include the timing clock, starting and stopping the sequencer, resuming the sequencer from a stopped position and restarting the system. </a:t>
            </a:r>
          </a:p>
          <a:p>
            <a:pPr algn="just"/>
            <a:r>
              <a:rPr lang="en-US" sz="1800" dirty="0">
                <a:latin typeface="Times New Roman" pitchFamily="18" charset="0"/>
                <a:cs typeface="Times New Roman" pitchFamily="18" charset="0"/>
              </a:rPr>
              <a:t>System exclusive message: These messages contain manufacturer specific data such as identification, serial number, model number and other information. </a:t>
            </a:r>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20762"/>
          </a:xfrm>
        </p:spPr>
        <p:txBody>
          <a:bodyPr>
            <a:normAutofit/>
          </a:bodyPr>
          <a:lstStyle/>
          <a:p>
            <a:r>
              <a:rPr lang="en-US" dirty="0">
                <a:latin typeface="Times New Roman" pitchFamily="18" charset="0"/>
                <a:cs typeface="Times New Roman" pitchFamily="18" charset="0"/>
              </a:rPr>
              <a:t>SOUND BOARD ARCHITECTURE</a:t>
            </a:r>
          </a:p>
        </p:txBody>
      </p:sp>
      <p:pic>
        <p:nvPicPr>
          <p:cNvPr id="4" name="Content Placeholder 3" descr="3.JPG"/>
          <p:cNvPicPr>
            <a:picLocks noGrp="1" noChangeAspect="1"/>
          </p:cNvPicPr>
          <p:nvPr>
            <p:ph idx="1"/>
          </p:nvPr>
        </p:nvPicPr>
        <p:blipFill>
          <a:blip r:embed="rId2"/>
          <a:stretch>
            <a:fillRect/>
          </a:stretch>
        </p:blipFill>
        <p:spPr>
          <a:xfrm>
            <a:off x="1154553" y="1524000"/>
            <a:ext cx="6790099" cy="4572000"/>
          </a:xfrm>
        </p:spPr>
      </p:pic>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dirty="0">
                <a:latin typeface="Times New Roman" pitchFamily="18" charset="0"/>
                <a:cs typeface="Times New Roman" pitchFamily="18" charset="0"/>
              </a:rPr>
              <a:t>SOUND BOARD ARCHITECTURE</a:t>
            </a:r>
            <a:endParaRPr lang="en-US" dirty="0"/>
          </a:p>
        </p:txBody>
      </p:sp>
      <p:sp>
        <p:nvSpPr>
          <p:cNvPr id="3" name="Content Placeholder 2"/>
          <p:cNvSpPr>
            <a:spLocks noGrp="1"/>
          </p:cNvSpPr>
          <p:nvPr>
            <p:ph idx="1"/>
          </p:nvPr>
        </p:nvSpPr>
        <p:spPr>
          <a:xfrm>
            <a:off x="457200" y="1219200"/>
            <a:ext cx="8229600" cy="4906963"/>
          </a:xfrm>
        </p:spPr>
        <p:txBody>
          <a:bodyPr>
            <a:normAutofit/>
          </a:bodyPr>
          <a:lstStyle/>
          <a:p>
            <a:pPr algn="just"/>
            <a:r>
              <a:rPr lang="en-US" dirty="0">
                <a:latin typeface="Times New Roman" pitchFamily="18" charset="0"/>
                <a:cs typeface="Times New Roman" pitchFamily="18" charset="0"/>
              </a:rPr>
              <a:t>A sound card consist of the following components: </a:t>
            </a:r>
          </a:p>
          <a:p>
            <a:pPr algn="just"/>
            <a:r>
              <a:rPr lang="en-US" dirty="0">
                <a:latin typeface="Times New Roman" pitchFamily="18" charset="0"/>
                <a:cs typeface="Times New Roman" pitchFamily="18" charset="0"/>
              </a:rPr>
              <a:t>MIDI </a:t>
            </a:r>
            <a:r>
              <a:rPr lang="en-US" dirty="0" err="1">
                <a:latin typeface="Times New Roman" pitchFamily="18" charset="0"/>
                <a:cs typeface="Times New Roman" pitchFamily="18" charset="0"/>
              </a:rPr>
              <a:t>Input/Output</a:t>
            </a:r>
            <a:r>
              <a:rPr lang="en-US" dirty="0">
                <a:latin typeface="Times New Roman" pitchFamily="18" charset="0"/>
                <a:cs typeface="Times New Roman" pitchFamily="18" charset="0"/>
              </a:rPr>
              <a:t> Circuitry, </a:t>
            </a:r>
          </a:p>
          <a:p>
            <a:pPr algn="just"/>
            <a:r>
              <a:rPr lang="en-US" dirty="0">
                <a:latin typeface="Times New Roman" pitchFamily="18" charset="0"/>
                <a:cs typeface="Times New Roman" pitchFamily="18" charset="0"/>
              </a:rPr>
              <a:t>MIDI Synthesizer Chip, </a:t>
            </a:r>
          </a:p>
          <a:p>
            <a:pPr algn="just"/>
            <a:r>
              <a:rPr lang="en-US" dirty="0">
                <a:latin typeface="Times New Roman" pitchFamily="18" charset="0"/>
                <a:cs typeface="Times New Roman" pitchFamily="18" charset="0"/>
              </a:rPr>
              <a:t>input mixture circuitry to mix CD audio input with LINE IN input and microphone input, </a:t>
            </a:r>
          </a:p>
          <a:p>
            <a:pPr algn="just"/>
            <a:r>
              <a:rPr lang="en-US" dirty="0">
                <a:latin typeface="Times New Roman" pitchFamily="18" charset="0"/>
                <a:cs typeface="Times New Roman" pitchFamily="18" charset="0"/>
              </a:rPr>
              <a:t>analog-to-digital converter with a pulse code modulation circuit to convert analog signals to digital to create </a:t>
            </a:r>
            <a:r>
              <a:rPr lang="en-US" dirty="0" err="1">
                <a:latin typeface="Times New Roman" pitchFamily="18" charset="0"/>
                <a:cs typeface="Times New Roman" pitchFamily="18" charset="0"/>
              </a:rPr>
              <a:t>WAVfiles</a:t>
            </a:r>
            <a:r>
              <a:rPr lang="en-US" dirty="0">
                <a:latin typeface="Times New Roman" pitchFamily="18" charset="0"/>
                <a:cs typeface="Times New Roman" pitchFamily="18" charset="0"/>
              </a:rPr>
              <a:t>,</a:t>
            </a:r>
          </a:p>
          <a:p>
            <a:pPr algn="just"/>
            <a:r>
              <a:rPr lang="en-US" dirty="0">
                <a:latin typeface="Times New Roman" pitchFamily="18" charset="0"/>
                <a:cs typeface="Times New Roman" pitchFamily="18" charset="0"/>
              </a:rPr>
              <a:t> a decompression and compression chip to compress and decompress audio files, </a:t>
            </a:r>
          </a:p>
          <a:p>
            <a:pPr algn="just"/>
            <a:r>
              <a:rPr lang="en-US" dirty="0">
                <a:latin typeface="Times New Roman" pitchFamily="18" charset="0"/>
                <a:cs typeface="Times New Roman" pitchFamily="18" charset="0"/>
              </a:rPr>
              <a:t>a speech synthesizer to synthesize speech output, </a:t>
            </a:r>
          </a:p>
          <a:p>
            <a:pPr algn="just"/>
            <a:r>
              <a:rPr lang="en-US" dirty="0">
                <a:latin typeface="Times New Roman" pitchFamily="18" charset="0"/>
                <a:cs typeface="Times New Roman" pitchFamily="18" charset="0"/>
              </a:rPr>
              <a:t>a speech recognition circuitry to recognize speech input and output circuitry to output stereo audio OUT or LINEOUT.</a:t>
            </a:r>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533400"/>
            <a:ext cx="8229600" cy="5592763"/>
          </a:xfrm>
        </p:spPr>
        <p:txBody>
          <a:bodyPr>
            <a:normAutofit lnSpcReduction="10000"/>
          </a:bodyPr>
          <a:lstStyle/>
          <a:p>
            <a:pPr algn="just"/>
            <a:r>
              <a:rPr lang="en-US" b="1" dirty="0">
                <a:latin typeface="Times New Roman" pitchFamily="18" charset="0"/>
                <a:cs typeface="Times New Roman" pitchFamily="18" charset="0"/>
              </a:rPr>
              <a:t>AUDIO MIXER</a:t>
            </a:r>
          </a:p>
          <a:p>
            <a:pPr algn="just"/>
            <a:r>
              <a:rPr lang="en-US" dirty="0">
                <a:latin typeface="Times New Roman" pitchFamily="18" charset="0"/>
                <a:cs typeface="Times New Roman" pitchFamily="18" charset="0"/>
              </a:rPr>
              <a:t>The audio mixer component of the sound card typically has external inputs for stereo CD audio, stereo LINE IN, and stereo microphone MICIN. </a:t>
            </a:r>
          </a:p>
          <a:p>
            <a:pPr algn="just"/>
            <a:r>
              <a:rPr lang="en-US" dirty="0">
                <a:latin typeface="Times New Roman" pitchFamily="18" charset="0"/>
                <a:cs typeface="Times New Roman" pitchFamily="18" charset="0"/>
              </a:rPr>
              <a:t>These are analog inputs, and they go through analog-to-digital conversion in conjunction with PCM or ADPCM to generate digitized samples. </a:t>
            </a:r>
          </a:p>
          <a:p>
            <a:pPr algn="just"/>
            <a:r>
              <a:rPr lang="en-US" b="1" dirty="0">
                <a:latin typeface="Times New Roman" pitchFamily="18" charset="0"/>
                <a:cs typeface="Times New Roman" pitchFamily="18" charset="0"/>
              </a:rPr>
              <a:t>Analog-to-Digital Converters</a:t>
            </a:r>
            <a:r>
              <a:rPr lang="en-US" dirty="0">
                <a:latin typeface="Times New Roman" pitchFamily="18" charset="0"/>
                <a:cs typeface="Times New Roman" pitchFamily="18" charset="0"/>
              </a:rPr>
              <a:t>: The ADC gets its input from the audio mixer and converts the amplitude of a sampled analog signal to either an 8-bit or 16-bit digital value. </a:t>
            </a:r>
          </a:p>
          <a:p>
            <a:pPr algn="just"/>
            <a:r>
              <a:rPr lang="en-US" b="1" dirty="0">
                <a:latin typeface="Times New Roman" pitchFamily="18" charset="0"/>
                <a:cs typeface="Times New Roman" pitchFamily="18" charset="0"/>
              </a:rPr>
              <a:t>Digital-to-Analog Converter (DAC): </a:t>
            </a:r>
            <a:r>
              <a:rPr lang="en-US" dirty="0">
                <a:latin typeface="Times New Roman" pitchFamily="18" charset="0"/>
                <a:cs typeface="Times New Roman" pitchFamily="18" charset="0"/>
              </a:rPr>
              <a:t>A DAC converts digital input in the '</a:t>
            </a:r>
            <a:r>
              <a:rPr lang="en-US" dirty="0" err="1">
                <a:latin typeface="Times New Roman" pitchFamily="18" charset="0"/>
                <a:cs typeface="Times New Roman" pitchFamily="18" charset="0"/>
              </a:rPr>
              <a:t>foml</a:t>
            </a:r>
            <a:r>
              <a:rPr lang="en-US" dirty="0">
                <a:latin typeface="Times New Roman" pitchFamily="18" charset="0"/>
                <a:cs typeface="Times New Roman" pitchFamily="18" charset="0"/>
              </a:rPr>
              <a:t> of W AVE files, MIDI output and CD audio to analog output signals. </a:t>
            </a:r>
          </a:p>
          <a:p>
            <a:pPr algn="just"/>
            <a:r>
              <a:rPr lang="en-US" b="1" dirty="0">
                <a:latin typeface="Times New Roman" pitchFamily="18" charset="0"/>
                <a:cs typeface="Times New Roman" pitchFamily="18" charset="0"/>
              </a:rPr>
              <a:t>Sound Compression and Decompression</a:t>
            </a:r>
            <a:r>
              <a:rPr lang="en-US" dirty="0">
                <a:latin typeface="Times New Roman" pitchFamily="18" charset="0"/>
                <a:cs typeface="Times New Roman" pitchFamily="18" charset="0"/>
              </a:rPr>
              <a:t>: Most sound boards include a codec for sound compression and decompression. ADPCM for windows provides algorithms for sound compression. </a:t>
            </a:r>
          </a:p>
          <a:p>
            <a:pPr algn="just"/>
            <a:r>
              <a:rPr lang="en-US" b="1" dirty="0">
                <a:latin typeface="Times New Roman" pitchFamily="18" charset="0"/>
                <a:cs typeface="Times New Roman" pitchFamily="18" charset="0"/>
              </a:rPr>
              <a:t>CD-ROM Interface</a:t>
            </a:r>
            <a:r>
              <a:rPr lang="en-US" dirty="0">
                <a:latin typeface="Times New Roman" pitchFamily="18" charset="0"/>
                <a:cs typeface="Times New Roman" pitchFamily="18" charset="0"/>
              </a:rPr>
              <a:t>: The CD-ROM interface allows connecting u CD ROM drive to the sound board. </a:t>
            </a: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868362"/>
          </a:xfrm>
        </p:spPr>
        <p:txBody>
          <a:bodyPr>
            <a:normAutofit/>
          </a:bodyPr>
          <a:lstStyle/>
          <a:p>
            <a:r>
              <a:rPr lang="en-US" sz="3200" b="1" dirty="0">
                <a:latin typeface="Times New Roman" pitchFamily="18" charset="0"/>
                <a:cs typeface="Times New Roman" pitchFamily="18" charset="0"/>
              </a:rPr>
              <a:t>COMPRESSION AND DECOMPRESSION</a:t>
            </a:r>
          </a:p>
        </p:txBody>
      </p:sp>
      <p:sp>
        <p:nvSpPr>
          <p:cNvPr id="3" name="Content Placeholder 2"/>
          <p:cNvSpPr>
            <a:spLocks noGrp="1"/>
          </p:cNvSpPr>
          <p:nvPr>
            <p:ph idx="1"/>
          </p:nvPr>
        </p:nvSpPr>
        <p:spPr>
          <a:xfrm>
            <a:off x="457200" y="1219200"/>
            <a:ext cx="8229600" cy="4906963"/>
          </a:xfrm>
        </p:spPr>
        <p:txBody>
          <a:bodyPr>
            <a:normAutofit/>
          </a:bodyPr>
          <a:lstStyle/>
          <a:p>
            <a:pPr algn="just"/>
            <a:r>
              <a:rPr lang="en-US" dirty="0">
                <a:latin typeface="Times New Roman" pitchFamily="18" charset="0"/>
                <a:cs typeface="Times New Roman" pitchFamily="18" charset="0"/>
              </a:rPr>
              <a:t>Compression is the way of making files to take up less space.</a:t>
            </a:r>
          </a:p>
          <a:p>
            <a:pPr algn="just"/>
            <a:r>
              <a:rPr lang="en-US" dirty="0">
                <a:latin typeface="Times New Roman" pitchFamily="18" charset="0"/>
                <a:cs typeface="Times New Roman" pitchFamily="18" charset="0"/>
              </a:rPr>
              <a:t>In multimedia systems, in order to manage large multimedia data objects efficiently, these data objects need to be compressed to reduce the file size for storage of these objects. </a:t>
            </a:r>
          </a:p>
          <a:p>
            <a:pPr algn="just"/>
            <a:r>
              <a:rPr lang="en-US" dirty="0">
                <a:latin typeface="Times New Roman" pitchFamily="18" charset="0"/>
                <a:cs typeface="Times New Roman" pitchFamily="18" charset="0"/>
              </a:rPr>
              <a:t>Compression tries to eliminate redundancies in the pattern of data. </a:t>
            </a:r>
          </a:p>
          <a:p>
            <a:pPr algn="just"/>
            <a:r>
              <a:rPr lang="en-US" dirty="0">
                <a:latin typeface="Times New Roman" pitchFamily="18" charset="0"/>
                <a:cs typeface="Times New Roman" pitchFamily="18" charset="0"/>
              </a:rPr>
              <a:t>Once such redundancies are removed, the data object requires less time for transmission over a network.</a:t>
            </a:r>
          </a:p>
          <a:p>
            <a:pPr algn="just"/>
            <a:r>
              <a:rPr lang="en-US" dirty="0">
                <a:latin typeface="Times New Roman" pitchFamily="18" charset="0"/>
                <a:cs typeface="Times New Roman" pitchFamily="18" charset="0"/>
              </a:rPr>
              <a:t>This in turn significantly reduces storage and transmission costs. </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a:bodyPr>
          <a:lstStyle/>
          <a:p>
            <a:r>
              <a:rPr lang="en-US" dirty="0">
                <a:latin typeface="Times New Roman" pitchFamily="18" charset="0"/>
                <a:cs typeface="Times New Roman" pitchFamily="18" charset="0"/>
              </a:rPr>
              <a:t>TYPES OF COMPRESSION </a:t>
            </a:r>
          </a:p>
        </p:txBody>
      </p:sp>
      <p:sp>
        <p:nvSpPr>
          <p:cNvPr id="3" name="Content Placeholder 2"/>
          <p:cNvSpPr>
            <a:spLocks noGrp="1"/>
          </p:cNvSpPr>
          <p:nvPr>
            <p:ph idx="1"/>
          </p:nvPr>
        </p:nvSpPr>
        <p:spPr>
          <a:xfrm>
            <a:off x="457200" y="1219200"/>
            <a:ext cx="8229600" cy="4906963"/>
          </a:xfrm>
        </p:spPr>
        <p:txBody>
          <a:bodyPr>
            <a:normAutofit/>
          </a:bodyPr>
          <a:lstStyle/>
          <a:p>
            <a:r>
              <a:rPr lang="en-US" b="1" u="sng" dirty="0" err="1">
                <a:latin typeface="Times New Roman" pitchFamily="18" charset="0"/>
                <a:cs typeface="Times New Roman" pitchFamily="18" charset="0"/>
              </a:rPr>
              <a:t>Lossy</a:t>
            </a:r>
            <a:r>
              <a:rPr lang="en-US" b="1" u="sng" dirty="0">
                <a:latin typeface="Times New Roman" pitchFamily="18" charset="0"/>
                <a:cs typeface="Times New Roman" pitchFamily="18" charset="0"/>
              </a:rPr>
              <a:t> compression:</a:t>
            </a:r>
          </a:p>
          <a:p>
            <a:pPr algn="just"/>
            <a:r>
              <a:rPr lang="en-US" dirty="0">
                <a:latin typeface="Times New Roman" pitchFamily="18" charset="0"/>
                <a:cs typeface="Times New Roman" pitchFamily="18" charset="0"/>
              </a:rPr>
              <a:t>compression causes some information to be lost; some information at a delete level is considered not essential for a reasonable reproduction of the scene. This type of compression is called </a:t>
            </a:r>
            <a:r>
              <a:rPr lang="en-US" dirty="0" err="1">
                <a:latin typeface="Times New Roman" pitchFamily="18" charset="0"/>
                <a:cs typeface="Times New Roman" pitchFamily="18" charset="0"/>
              </a:rPr>
              <a:t>lossy</a:t>
            </a:r>
            <a:r>
              <a:rPr lang="en-US" dirty="0">
                <a:latin typeface="Times New Roman" pitchFamily="18" charset="0"/>
                <a:cs typeface="Times New Roman" pitchFamily="18" charset="0"/>
              </a:rPr>
              <a:t> compression</a:t>
            </a:r>
            <a:r>
              <a:rPr lang="en-US" dirty="0"/>
              <a:t>. </a:t>
            </a:r>
          </a:p>
          <a:p>
            <a:pPr algn="just"/>
            <a:r>
              <a:rPr lang="en-US" b="1" u="sng" dirty="0">
                <a:latin typeface="Times New Roman" pitchFamily="18" charset="0"/>
                <a:cs typeface="Times New Roman" pitchFamily="18" charset="0"/>
              </a:rPr>
              <a:t>Lossless Compression:</a:t>
            </a:r>
          </a:p>
          <a:p>
            <a:pPr algn="just"/>
            <a:r>
              <a:rPr lang="en-US" dirty="0">
                <a:latin typeface="Times New Roman" pitchFamily="18" charset="0"/>
                <a:cs typeface="Times New Roman" pitchFamily="18" charset="0"/>
              </a:rPr>
              <a:t>In lossless compression, data is not altered or lost in the process of compression or decompression. </a:t>
            </a:r>
          </a:p>
          <a:p>
            <a:pPr algn="just"/>
            <a:r>
              <a:rPr lang="en-US" dirty="0">
                <a:latin typeface="Times New Roman" pitchFamily="18" charset="0"/>
                <a:cs typeface="Times New Roman" pitchFamily="18" charset="0"/>
              </a:rPr>
              <a:t>Decompression generates an exact replica of the original object</a:t>
            </a:r>
          </a:p>
          <a:p>
            <a:pPr algn="just"/>
            <a:r>
              <a:rPr lang="en-US" dirty="0" err="1">
                <a:latin typeface="Times New Roman" pitchFamily="18" charset="0"/>
                <a:cs typeface="Times New Roman" pitchFamily="18" charset="0"/>
              </a:rPr>
              <a:t>Eg</a:t>
            </a:r>
            <a:r>
              <a:rPr lang="en-US" dirty="0">
                <a:latin typeface="Times New Roman" pitchFamily="18" charset="0"/>
                <a:cs typeface="Times New Roman" pitchFamily="18" charset="0"/>
              </a:rPr>
              <a:t>: Text Compression</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5022</TotalTime>
  <Words>4555</Words>
  <Application>Microsoft Office PowerPoint</Application>
  <PresentationFormat>On-screen Show (4:3)</PresentationFormat>
  <Paragraphs>351</Paragraphs>
  <Slides>76</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76</vt:i4>
      </vt:variant>
    </vt:vector>
  </HeadingPairs>
  <TitlesOfParts>
    <vt:vector size="82" baseType="lpstr">
      <vt:lpstr>Arial</vt:lpstr>
      <vt:lpstr>Calibri</vt:lpstr>
      <vt:lpstr>Calibri Light</vt:lpstr>
      <vt:lpstr>Source Sans Pro</vt:lpstr>
      <vt:lpstr>Times New Roman</vt:lpstr>
      <vt:lpstr>Office Theme</vt:lpstr>
      <vt:lpstr>Computer Graphics And Multimedia Applications  SCSA1302</vt:lpstr>
      <vt:lpstr>Syllabus</vt:lpstr>
      <vt:lpstr>INTRODUCTION TO MULTIMEDIA</vt:lpstr>
      <vt:lpstr>APPLICATIONS</vt:lpstr>
      <vt:lpstr>PowerPoint Presentation</vt:lpstr>
      <vt:lpstr>PowerPoint Presentation</vt:lpstr>
      <vt:lpstr>PowerPoint Presentation</vt:lpstr>
      <vt:lpstr>COMPRESSION AND DECOMPRESSION</vt:lpstr>
      <vt:lpstr>TYPES OF COMPRESSION </vt:lpstr>
      <vt:lpstr>PowerPoint Presentation</vt:lpstr>
      <vt:lpstr>PowerPoint Presentation</vt:lpstr>
      <vt:lpstr>Binary Image compression schemes </vt:lpstr>
      <vt:lpstr>PowerPoint Presentation</vt:lpstr>
      <vt:lpstr>PowerPoint Presentation</vt:lpstr>
      <vt:lpstr>Huffman Encoding</vt:lpstr>
      <vt:lpstr>Mathematical Algorithm for huffman encoding:</vt:lpstr>
      <vt:lpstr>Huffman code</vt:lpstr>
      <vt:lpstr>Huffman code</vt:lpstr>
      <vt:lpstr>Huffman code</vt:lpstr>
      <vt:lpstr>Huffman code</vt:lpstr>
      <vt:lpstr>Huffman code</vt:lpstr>
      <vt:lpstr>Huffman code</vt:lpstr>
      <vt:lpstr>Huffman code</vt:lpstr>
      <vt:lpstr>Huffman code</vt:lpstr>
      <vt:lpstr>Huffman code</vt:lpstr>
      <vt:lpstr>JOINT PHOTOGRAPHIC EXPERTS GROUP COMPRESSION (JPEG)</vt:lpstr>
      <vt:lpstr>PowerPoint Presentation</vt:lpstr>
      <vt:lpstr>JPEG Encoding</vt:lpstr>
      <vt:lpstr>JPEG Encoding</vt:lpstr>
      <vt:lpstr>Discrete Cosine Transform(DCT)</vt:lpstr>
      <vt:lpstr>Quantization</vt:lpstr>
      <vt:lpstr>Zig-zag Scan</vt:lpstr>
      <vt:lpstr>PowerPoint Presentation</vt:lpstr>
      <vt:lpstr>PowerPoint Presentation</vt:lpstr>
      <vt:lpstr>Summary of the JPEG bit stream</vt:lpstr>
      <vt:lpstr>Moving Picture Experts Group Compression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Bidirectional predicted pictures (B):</vt:lpstr>
      <vt:lpstr>PowerPoint Presentation</vt:lpstr>
      <vt:lpstr>DATA AND FILE FORMATS STANDARDS</vt:lpstr>
      <vt:lpstr>Rich Text Format</vt:lpstr>
      <vt:lpstr>TIFF File Format</vt:lpstr>
      <vt:lpstr>TIFF file format Header:</vt:lpstr>
      <vt:lpstr>TIFF Classes</vt:lpstr>
      <vt:lpstr>Resource Inter change File Format (RIFF)</vt:lpstr>
      <vt:lpstr>PowerPoint Presentation</vt:lpstr>
      <vt:lpstr>MIDI File Format</vt:lpstr>
      <vt:lpstr>MIDI Communication Protocol</vt:lpstr>
      <vt:lpstr>PowerPoint Presentation</vt:lpstr>
      <vt:lpstr>TWAIN</vt:lpstr>
      <vt:lpstr>TWAIN</vt:lpstr>
      <vt:lpstr>TWAIN</vt:lpstr>
      <vt:lpstr>TWAIN</vt:lpstr>
      <vt:lpstr>DIGITAL VOICE AND AUDIO Digital Audio</vt:lpstr>
      <vt:lpstr>PowerPoint Presentation</vt:lpstr>
      <vt:lpstr>Digital Voice</vt:lpstr>
      <vt:lpstr>PowerPoint Presentation</vt:lpstr>
      <vt:lpstr>VOICE Recognition System</vt:lpstr>
      <vt:lpstr>Isolated-word Speech Recognition</vt:lpstr>
      <vt:lpstr>Connected-Word Speech Recognition</vt:lpstr>
      <vt:lpstr>Continuous Speech Recognition</vt:lpstr>
      <vt:lpstr>Voice Recognition performance</vt:lpstr>
      <vt:lpstr>Voice Recognition Applications</vt:lpstr>
      <vt:lpstr>Musical Instrument Digital Interface (MIDI) </vt:lpstr>
      <vt:lpstr>PowerPoint Presentation</vt:lpstr>
      <vt:lpstr>Communication Protocol</vt:lpstr>
      <vt:lpstr>SOUND BOARD ARCHITECTURE</vt:lpstr>
      <vt:lpstr>SOUND BOARD ARCHITECTURE</vt:lpstr>
      <vt:lpstr>PowerPoint Presentation</vt:lpstr>
      <vt:lpstr>PowerPoint Presentation</vt:lpstr>
    </vt:vector>
  </TitlesOfParts>
  <Company>Callidus Software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Computer Graphics</dc:title>
  <dc:creator>Kiran</dc:creator>
  <cp:lastModifiedBy>A Christy</cp:lastModifiedBy>
  <cp:revision>368</cp:revision>
  <dcterms:created xsi:type="dcterms:W3CDTF">2020-07-28T06:21:21Z</dcterms:created>
  <dcterms:modified xsi:type="dcterms:W3CDTF">2022-11-12T04:35:56Z</dcterms:modified>
</cp:coreProperties>
</file>