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4" r:id="rId2"/>
    <p:sldId id="381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80" r:id="rId25"/>
    <p:sldId id="377" r:id="rId26"/>
    <p:sldId id="3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>
      <p:cViewPr varScale="1">
        <p:scale>
          <a:sx n="109" d="100"/>
          <a:sy n="109" d="100"/>
        </p:scale>
        <p:origin x="1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B274F-CC75-4A15-B3A9-088060C8AE1E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96D70-044E-46A3-808C-F10A69D103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4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81000" t="2000" r="2000" b="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4BF4A-BED7-446D-AECE-997689D08A9A}" type="datetimeFigureOut">
              <a:rPr lang="en-US" smtClean="0"/>
              <a:pPr/>
              <a:t>11/22/22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B4298-E628-48C7-BDA3-B31837C15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Mid Point Circle Drawing </a:t>
            </a:r>
            <a:br>
              <a:rPr lang="en-US" b="1" u="sng" dirty="0"/>
            </a:br>
            <a:r>
              <a:rPr lang="en-US" b="1" u="sng" dirty="0"/>
              <a:t>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circle is a set of all points that lie at an </a:t>
            </a:r>
            <a:r>
              <a:rPr lang="en-US" b="1" dirty="0"/>
              <a:t>equal distance(radius) </a:t>
            </a:r>
            <a:r>
              <a:rPr lang="en-US" dirty="0"/>
              <a:t>from a fixed point called </a:t>
            </a:r>
            <a:r>
              <a:rPr lang="en-US" b="1" dirty="0" err="1"/>
              <a:t>centre</a:t>
            </a:r>
            <a:r>
              <a:rPr lang="en-US" dirty="0"/>
              <a:t>.</a:t>
            </a:r>
          </a:p>
          <a:p>
            <a:r>
              <a:rPr lang="en-US" b="1" dirty="0"/>
              <a:t>Symmetric Figure: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8-way symmetry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            OCTANTS</a:t>
            </a:r>
          </a:p>
          <a:p>
            <a:pPr marL="457200" lvl="1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NOTE:</a:t>
            </a:r>
          </a:p>
          <a:p>
            <a:r>
              <a:rPr lang="en-US" dirty="0">
                <a:solidFill>
                  <a:srgbClr val="FF0000"/>
                </a:solidFill>
              </a:rPr>
              <a:t>CIRCLE- 1</a:t>
            </a:r>
          </a:p>
          <a:p>
            <a:r>
              <a:rPr lang="en-US" dirty="0">
                <a:solidFill>
                  <a:srgbClr val="FF0000"/>
                </a:solidFill>
              </a:rPr>
              <a:t>SEMI CIRCLE – ½</a:t>
            </a:r>
          </a:p>
          <a:p>
            <a:r>
              <a:rPr lang="en-US" dirty="0">
                <a:solidFill>
                  <a:srgbClr val="FF0000"/>
                </a:solidFill>
              </a:rPr>
              <a:t>QUADRANT – ¼</a:t>
            </a:r>
          </a:p>
          <a:p>
            <a:r>
              <a:rPr lang="en-US" dirty="0">
                <a:solidFill>
                  <a:srgbClr val="FF0000"/>
                </a:solidFill>
              </a:rPr>
              <a:t>OCTANT – 1/8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438400"/>
            <a:ext cx="4343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Problem-01: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Given the centre point coordinates (0, 0) and radius as 10, generate all the points to form a circle.</a:t>
            </a:r>
          </a:p>
          <a:p>
            <a:pPr fontAlgn="base"/>
            <a:r>
              <a:rPr lang="en-US" b="1" u="sng" dirty="0"/>
              <a:t>Solution-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Given-</a:t>
            </a:r>
          </a:p>
          <a:p>
            <a:pPr fontAlgn="base"/>
            <a:r>
              <a:rPr lang="en-US" dirty="0"/>
              <a:t>Centre Coordinates of Circle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= (0, 0)</a:t>
            </a:r>
          </a:p>
          <a:p>
            <a:pPr fontAlgn="base"/>
            <a:r>
              <a:rPr lang="en-US" dirty="0"/>
              <a:t>Radius of Circle = 10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Step-01: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Assign the starting point coordinates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as-</a:t>
            </a:r>
          </a:p>
          <a:p>
            <a:pPr fontAlgn="base"/>
            <a:r>
              <a:rPr lang="en-US" dirty="0"/>
              <a:t>X</a:t>
            </a:r>
            <a:r>
              <a:rPr lang="en-US" baseline="-25000" dirty="0"/>
              <a:t>0</a:t>
            </a:r>
            <a:r>
              <a:rPr lang="en-US" dirty="0"/>
              <a:t> = 0</a:t>
            </a:r>
          </a:p>
          <a:p>
            <a:pPr fontAlgn="base"/>
            <a:r>
              <a:rPr lang="en-US" dirty="0"/>
              <a:t>Y</a:t>
            </a:r>
            <a:r>
              <a:rPr lang="en-US" baseline="-25000" dirty="0"/>
              <a:t>0</a:t>
            </a:r>
            <a:r>
              <a:rPr lang="en-US" dirty="0"/>
              <a:t> = R = 10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Step-02: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Calculate the value of initial decision parameter P</a:t>
            </a:r>
            <a:r>
              <a:rPr lang="en-US" baseline="-25000" dirty="0"/>
              <a:t>0</a:t>
            </a:r>
            <a:r>
              <a:rPr lang="en-US" dirty="0"/>
              <a:t> as-</a:t>
            </a:r>
          </a:p>
          <a:p>
            <a:pPr fontAlgn="base"/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 = 1 – R</a:t>
            </a:r>
          </a:p>
          <a:p>
            <a:pPr fontAlgn="base"/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 = 1 – 10</a:t>
            </a:r>
          </a:p>
          <a:p>
            <a:pPr fontAlgn="base"/>
            <a:r>
              <a:rPr lang="en-US" dirty="0"/>
              <a:t>P</a:t>
            </a:r>
            <a:r>
              <a:rPr lang="en-US" baseline="-25000" dirty="0"/>
              <a:t>0</a:t>
            </a:r>
            <a:r>
              <a:rPr lang="en-US" dirty="0"/>
              <a:t> = -9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fontAlgn="base"/>
            <a:r>
              <a:rPr lang="en-US" b="1" u="sng" dirty="0"/>
              <a:t>Step-03: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As </a:t>
            </a:r>
            <a:r>
              <a:rPr lang="en-US" b="1" dirty="0" err="1"/>
              <a:t>P</a:t>
            </a:r>
            <a:r>
              <a:rPr lang="en-US" b="1" baseline="-25000" dirty="0" err="1"/>
              <a:t>initial</a:t>
            </a:r>
            <a:r>
              <a:rPr lang="en-US" b="1" dirty="0"/>
              <a:t> &lt; 0</a:t>
            </a:r>
            <a:r>
              <a:rPr lang="en-US" dirty="0"/>
              <a:t>, so case-01 is satisfied.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Thus,</a:t>
            </a:r>
          </a:p>
          <a:p>
            <a:pPr fontAlgn="base"/>
            <a:r>
              <a:rPr lang="en-US" b="1" dirty="0"/>
              <a:t>X</a:t>
            </a:r>
            <a:r>
              <a:rPr lang="en-US" b="1" baseline="-25000" dirty="0"/>
              <a:t>k+1</a:t>
            </a:r>
            <a:r>
              <a:rPr lang="en-US" b="1" dirty="0"/>
              <a:t> = </a:t>
            </a:r>
            <a:r>
              <a:rPr lang="en-US" b="1" dirty="0" err="1"/>
              <a:t>X</a:t>
            </a:r>
            <a:r>
              <a:rPr lang="en-US" b="1" baseline="-25000" dirty="0" err="1"/>
              <a:t>k</a:t>
            </a:r>
            <a:r>
              <a:rPr lang="en-US" b="1" dirty="0"/>
              <a:t> + 1 </a:t>
            </a:r>
            <a:r>
              <a:rPr lang="en-US" dirty="0"/>
              <a:t>= 0 + 1 = 1</a:t>
            </a:r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k+1</a:t>
            </a:r>
            <a:r>
              <a:rPr lang="en-US" b="1" dirty="0"/>
              <a:t> = </a:t>
            </a:r>
            <a:r>
              <a:rPr lang="en-US" b="1" dirty="0" err="1"/>
              <a:t>Y</a:t>
            </a:r>
            <a:r>
              <a:rPr lang="en-US" b="1" baseline="-25000" dirty="0" err="1"/>
              <a:t>k</a:t>
            </a:r>
            <a:r>
              <a:rPr lang="en-US" dirty="0"/>
              <a:t> = 10</a:t>
            </a:r>
          </a:p>
          <a:p>
            <a:pPr fontAlgn="base"/>
            <a:r>
              <a:rPr lang="en-US" b="1" dirty="0"/>
              <a:t>P</a:t>
            </a:r>
            <a:r>
              <a:rPr lang="en-US" b="1" baseline="-25000" dirty="0"/>
              <a:t>k+1 </a:t>
            </a:r>
            <a:r>
              <a:rPr lang="en-US" b="1" dirty="0"/>
              <a:t>= </a:t>
            </a:r>
            <a:r>
              <a:rPr lang="en-US" b="1" dirty="0" err="1"/>
              <a:t>P</a:t>
            </a:r>
            <a:r>
              <a:rPr lang="en-US" b="1" baseline="-25000" dirty="0" err="1"/>
              <a:t>k</a:t>
            </a:r>
            <a:r>
              <a:rPr lang="en-US" b="1" dirty="0"/>
              <a:t> + 2 x X</a:t>
            </a:r>
            <a:r>
              <a:rPr lang="en-US" b="1" baseline="-25000" dirty="0"/>
              <a:t>k+1</a:t>
            </a:r>
            <a:r>
              <a:rPr lang="en-US" b="1" dirty="0"/>
              <a:t> + 1 </a:t>
            </a:r>
            <a:r>
              <a:rPr lang="en-US" dirty="0"/>
              <a:t>= -9 + (2 x 1) + 1 = -6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Step-04: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This step is not applicable here as the given </a:t>
            </a:r>
            <a:r>
              <a:rPr lang="en-US" b="1" dirty="0"/>
              <a:t>centre point coordinates is (0, 0).</a:t>
            </a:r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b="1" u="sng" dirty="0"/>
              <a:t>Step-05: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Step-03 is executed similarly until </a:t>
            </a:r>
            <a:r>
              <a:rPr lang="en-US" b="1" dirty="0"/>
              <a:t>X</a:t>
            </a:r>
            <a:r>
              <a:rPr lang="en-US" b="1" baseline="-25000" dirty="0"/>
              <a:t>k+1</a:t>
            </a:r>
            <a:r>
              <a:rPr lang="en-US" b="1" dirty="0"/>
              <a:t> &gt;= Y</a:t>
            </a:r>
            <a:r>
              <a:rPr lang="en-US" b="1" baseline="-25000" dirty="0"/>
              <a:t>k+1</a:t>
            </a:r>
            <a:r>
              <a:rPr lang="en-US" dirty="0"/>
              <a:t> as follows-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95400" y="304800"/>
            <a:ext cx="5867400" cy="61722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rror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692785"/>
            <a:ext cx="5638800" cy="558593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sz="2400" dirty="0"/>
              <a:t>Algorithm calculates all the points of </a:t>
            </a:r>
            <a:r>
              <a:rPr lang="en-US" sz="2400" b="1" dirty="0"/>
              <a:t>octant-1</a:t>
            </a:r>
            <a:r>
              <a:rPr lang="en-US" sz="2400" dirty="0"/>
              <a:t> </a:t>
            </a:r>
          </a:p>
          <a:p>
            <a:pPr>
              <a:buNone/>
            </a:pPr>
            <a:r>
              <a:rPr lang="en-US" sz="2400" dirty="0"/>
              <a:t>      and terminates. </a:t>
            </a:r>
          </a:p>
          <a:p>
            <a:r>
              <a:rPr lang="en-US" sz="2400" dirty="0"/>
              <a:t>Now, the points of </a:t>
            </a:r>
            <a:r>
              <a:rPr lang="en-US" sz="2400" b="1" dirty="0"/>
              <a:t>octant-2</a:t>
            </a:r>
            <a:r>
              <a:rPr lang="en-US" sz="2400" dirty="0"/>
              <a:t> are obtained </a:t>
            </a:r>
            <a:br>
              <a:rPr lang="en-US" sz="2400" dirty="0"/>
            </a:br>
            <a:r>
              <a:rPr lang="en-US" sz="2400" dirty="0"/>
              <a:t>using the </a:t>
            </a:r>
            <a:r>
              <a:rPr lang="en-US" sz="2400" b="1" dirty="0"/>
              <a:t>mirror effect </a:t>
            </a:r>
            <a:r>
              <a:rPr lang="en-US" sz="2400" dirty="0"/>
              <a:t>by swapping X and Y coordinates.</a:t>
            </a:r>
          </a:p>
          <a:p>
            <a:endParaRPr lang="en-US" dirty="0"/>
          </a:p>
        </p:txBody>
      </p:sp>
      <p:pic>
        <p:nvPicPr>
          <p:cNvPr id="4" name="Picture 3" descr="pic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2362200"/>
            <a:ext cx="4800600" cy="4258206"/>
          </a:xfrm>
          <a:prstGeom prst="rect">
            <a:avLst/>
          </a:prstGeom>
        </p:spPr>
      </p:pic>
      <p:pic>
        <p:nvPicPr>
          <p:cNvPr id="5" name="Content Placeholder 3" descr="pi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" y="2514600"/>
            <a:ext cx="38100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 fontAlgn="base"/>
            <a:endParaRPr lang="en-US" dirty="0"/>
          </a:p>
          <a:p>
            <a:pPr fontAlgn="base"/>
            <a:r>
              <a:rPr lang="en-US" dirty="0"/>
              <a:t>Now, the points for rest of the part are generated by following the </a:t>
            </a:r>
            <a:r>
              <a:rPr lang="en-US" b="1" dirty="0"/>
              <a:t>signs </a:t>
            </a:r>
            <a:r>
              <a:rPr lang="en-US" dirty="0"/>
              <a:t>of other </a:t>
            </a:r>
            <a:r>
              <a:rPr lang="en-US" b="1" dirty="0"/>
              <a:t>quadrants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The other points can also be generated by calculating </a:t>
            </a:r>
            <a:r>
              <a:rPr lang="en-US" b="1" dirty="0"/>
              <a:t>each octant </a:t>
            </a:r>
            <a:r>
              <a:rPr lang="en-US" dirty="0"/>
              <a:t>separately.</a:t>
            </a:r>
          </a:p>
          <a:p>
            <a:pPr fontAlgn="base"/>
            <a:r>
              <a:rPr lang="en-US" dirty="0"/>
              <a:t>Here, all the points have been generated with respect to </a:t>
            </a:r>
            <a:r>
              <a:rPr lang="en-US" b="1" dirty="0"/>
              <a:t>quadrant-1</a:t>
            </a:r>
            <a:endParaRPr lang="en-US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12054" y="0"/>
            <a:ext cx="5974546" cy="68580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Mid Point Circle Drawing </a:t>
            </a:r>
            <a:br>
              <a:rPr lang="en-US" b="1" u="sng" dirty="0"/>
            </a:br>
            <a:r>
              <a:rPr lang="en-US" b="1" u="sng" dirty="0"/>
              <a:t>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fontAlgn="base"/>
            <a:r>
              <a:rPr lang="en-US" b="1" u="sng" dirty="0"/>
              <a:t>Procedure-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Given-</a:t>
            </a:r>
          </a:p>
          <a:p>
            <a:pPr fontAlgn="base"/>
            <a:r>
              <a:rPr lang="en-US" dirty="0"/>
              <a:t>Centre point of Circle =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Radius of Circle = R</a:t>
            </a:r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The points generation using Mid Point Circle Drawing Algorithm involves the following steps-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884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Problem-02: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Given the centre point coordinates (4, 4) and radius as 10, generate all the points to form a circle.</a:t>
            </a:r>
          </a:p>
          <a:p>
            <a:pPr fontAlgn="base"/>
            <a:r>
              <a:rPr lang="en-US" b="1" u="sng" dirty="0"/>
              <a:t>Solution-</a:t>
            </a:r>
            <a:r>
              <a:rPr lang="en-US" dirty="0"/>
              <a:t> </a:t>
            </a:r>
          </a:p>
          <a:p>
            <a:pPr fontAlgn="base"/>
            <a:r>
              <a:rPr lang="en-US" dirty="0"/>
              <a:t>Given-</a:t>
            </a:r>
          </a:p>
          <a:p>
            <a:pPr fontAlgn="base"/>
            <a:r>
              <a:rPr lang="en-US" dirty="0"/>
              <a:t>Centre Coordinates of Circle </a:t>
            </a:r>
            <a:r>
              <a:rPr lang="en-US" b="1" dirty="0"/>
              <a:t>(X</a:t>
            </a:r>
            <a:r>
              <a:rPr lang="en-US" b="1" baseline="-25000" dirty="0"/>
              <a:t>0</a:t>
            </a:r>
            <a:r>
              <a:rPr lang="en-US" b="1" dirty="0"/>
              <a:t>, Y</a:t>
            </a:r>
            <a:r>
              <a:rPr lang="en-US" b="1" baseline="-25000" dirty="0"/>
              <a:t>0</a:t>
            </a:r>
            <a:r>
              <a:rPr lang="en-US" b="1" dirty="0"/>
              <a:t>) = (4, 4)</a:t>
            </a:r>
          </a:p>
          <a:p>
            <a:pPr fontAlgn="base"/>
            <a:r>
              <a:rPr lang="en-US" b="1" dirty="0"/>
              <a:t>Radius of Circle = 10</a:t>
            </a:r>
          </a:p>
          <a:p>
            <a:pPr fontAlgn="base"/>
            <a:r>
              <a:rPr lang="en-US" dirty="0"/>
              <a:t>As stated in the algorithm,</a:t>
            </a:r>
          </a:p>
          <a:p>
            <a:pPr fontAlgn="base"/>
            <a:r>
              <a:rPr lang="en-US" dirty="0"/>
              <a:t>We first calculate the points assuming the </a:t>
            </a:r>
            <a:r>
              <a:rPr lang="en-US" b="1" dirty="0"/>
              <a:t>centre</a:t>
            </a:r>
            <a:r>
              <a:rPr lang="en-US" dirty="0"/>
              <a:t> coordinates is </a:t>
            </a:r>
            <a:r>
              <a:rPr lang="en-US" b="1" dirty="0"/>
              <a:t>(0, 0).</a:t>
            </a:r>
          </a:p>
          <a:p>
            <a:pPr fontAlgn="base"/>
            <a:r>
              <a:rPr lang="en-US" dirty="0"/>
              <a:t>At the end, we </a:t>
            </a:r>
            <a:r>
              <a:rPr lang="en-US" b="1" dirty="0"/>
              <a:t>translate the circle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Step-01, Step-02 and Step-03 </a:t>
            </a:r>
            <a:r>
              <a:rPr lang="en-US" dirty="0"/>
              <a:t>are already completed in Problem-01.</a:t>
            </a:r>
          </a:p>
          <a:p>
            <a:pPr fontAlgn="base"/>
            <a:r>
              <a:rPr lang="en-US" dirty="0"/>
              <a:t>Now, we find the values of </a:t>
            </a:r>
            <a:r>
              <a:rPr lang="en-US" b="1" dirty="0" err="1"/>
              <a:t>X</a:t>
            </a:r>
            <a:r>
              <a:rPr lang="en-US" b="1" baseline="-25000" dirty="0" err="1"/>
              <a:t>plot</a:t>
            </a:r>
            <a:r>
              <a:rPr lang="en-US" dirty="0"/>
              <a:t> and </a:t>
            </a:r>
            <a:r>
              <a:rPr lang="en-US" b="1" dirty="0" err="1"/>
              <a:t>Y</a:t>
            </a:r>
            <a:r>
              <a:rPr lang="en-US" b="1" baseline="-25000" dirty="0" err="1"/>
              <a:t>plot</a:t>
            </a:r>
            <a:r>
              <a:rPr lang="en-US" dirty="0"/>
              <a:t> using the formula given in Step-04 of the main algorithm.</a:t>
            </a:r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The following table shows the generation of points for Quadrant-1-</a:t>
            </a:r>
          </a:p>
          <a:p>
            <a:pPr fontAlgn="base"/>
            <a:r>
              <a:rPr lang="en-US" b="1" dirty="0" err="1"/>
              <a:t>X</a:t>
            </a:r>
            <a:r>
              <a:rPr lang="en-US" b="1" baseline="-25000" dirty="0" err="1"/>
              <a:t>plot</a:t>
            </a:r>
            <a:r>
              <a:rPr lang="en-US" b="1" dirty="0"/>
              <a:t>  = </a:t>
            </a:r>
            <a:r>
              <a:rPr lang="en-US" b="1" dirty="0" err="1"/>
              <a:t>X</a:t>
            </a:r>
            <a:r>
              <a:rPr lang="en-US" b="1" baseline="-25000" dirty="0" err="1"/>
              <a:t>c</a:t>
            </a:r>
            <a:r>
              <a:rPr lang="en-US" b="1" dirty="0"/>
              <a:t> + X</a:t>
            </a:r>
            <a:r>
              <a:rPr lang="en-US" b="1" baseline="-25000" dirty="0"/>
              <a:t>0</a:t>
            </a:r>
            <a:r>
              <a:rPr lang="en-US" baseline="-25000" dirty="0"/>
              <a:t> </a:t>
            </a:r>
            <a:r>
              <a:rPr lang="en-US" dirty="0"/>
              <a:t>= 4 + X</a:t>
            </a:r>
            <a:r>
              <a:rPr lang="en-US" baseline="-25000" dirty="0"/>
              <a:t>0</a:t>
            </a:r>
            <a:endParaRPr lang="en-US" dirty="0"/>
          </a:p>
          <a:p>
            <a:pPr fontAlgn="base"/>
            <a:r>
              <a:rPr lang="en-US" b="1" dirty="0" err="1"/>
              <a:t>Y</a:t>
            </a:r>
            <a:r>
              <a:rPr lang="en-US" b="1" baseline="-25000" dirty="0" err="1"/>
              <a:t>plot</a:t>
            </a:r>
            <a:r>
              <a:rPr lang="en-US" b="1" dirty="0"/>
              <a:t> = </a:t>
            </a:r>
            <a:r>
              <a:rPr lang="en-US" b="1" dirty="0" err="1"/>
              <a:t>Y</a:t>
            </a:r>
            <a:r>
              <a:rPr lang="en-US" b="1" baseline="-25000" dirty="0" err="1"/>
              <a:t>c</a:t>
            </a:r>
            <a:r>
              <a:rPr lang="en-US" b="1" dirty="0"/>
              <a:t> + Y</a:t>
            </a:r>
            <a:r>
              <a:rPr lang="en-US" b="1" baseline="-25000" dirty="0"/>
              <a:t>0</a:t>
            </a:r>
            <a:r>
              <a:rPr lang="en-US" dirty="0"/>
              <a:t> = 4 + Y</a:t>
            </a:r>
            <a:r>
              <a:rPr lang="en-US" baseline="-25000" dirty="0"/>
              <a:t>0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ic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6400" y="336210"/>
            <a:ext cx="5029200" cy="655009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following table shows the points for all the quadrants-</a:t>
            </a:r>
          </a:p>
        </p:txBody>
      </p:sp>
      <p:pic>
        <p:nvPicPr>
          <p:cNvPr id="4" name="Content Placeholder 3" descr="pic5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19200" y="1600200"/>
            <a:ext cx="6400800" cy="4953000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US" dirty="0"/>
              <a:t>Sample Diagram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r>
              <a:rPr lang="en-US" sz="2200" dirty="0"/>
              <a:t>Two-hundred ninety five concentric circles drawn with the midpoint circle algorithm. On left, all circles are drawn </a:t>
            </a:r>
            <a:r>
              <a:rPr lang="en-US" sz="2200" b="1" dirty="0"/>
              <a:t>black</a:t>
            </a:r>
            <a:r>
              <a:rPr lang="en-US" sz="2200" dirty="0"/>
              <a:t>; on right,</a:t>
            </a:r>
            <a:r>
              <a:rPr lang="en-US" sz="2200" b="1" dirty="0"/>
              <a:t> red, black and blue </a:t>
            </a:r>
            <a:r>
              <a:rPr lang="en-US" sz="2200" dirty="0"/>
              <a:t>are used together to demonstrate the concentricity of the circles.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655518"/>
            <a:ext cx="31242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590800"/>
            <a:ext cx="3343275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394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Disadvantages of Mid Point Circle Drawing Algorithm-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pic6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42490" y="1981200"/>
            <a:ext cx="7744310" cy="3276600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u="sng" dirty="0"/>
            </a:br>
            <a:r>
              <a:rPr lang="en-US" b="1" u="sng" dirty="0"/>
              <a:t>Advantages of Mid Point Circle Drawing Algorithm-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 advantages of Mid Point Circle Drawing Algorithm are-</a:t>
            </a:r>
          </a:p>
          <a:p>
            <a:pPr fontAlgn="base"/>
            <a:r>
              <a:rPr lang="en-US" dirty="0"/>
              <a:t>It is a powerful and efficient algorithm.</a:t>
            </a:r>
          </a:p>
          <a:p>
            <a:pPr fontAlgn="base"/>
            <a:r>
              <a:rPr lang="en-US" dirty="0"/>
              <a:t>The entire algorithm is based on the simple equation of circle X</a:t>
            </a:r>
            <a:r>
              <a:rPr lang="en-US" baseline="30000" dirty="0"/>
              <a:t>2</a:t>
            </a:r>
            <a:r>
              <a:rPr lang="en-US" dirty="0"/>
              <a:t> + Y</a:t>
            </a:r>
            <a:r>
              <a:rPr lang="en-US" baseline="30000" dirty="0"/>
              <a:t>2</a:t>
            </a:r>
            <a:r>
              <a:rPr lang="en-US" dirty="0"/>
              <a:t> =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It is easy to implement from the programmer’s perspective.</a:t>
            </a:r>
          </a:p>
          <a:p>
            <a:pPr fontAlgn="base"/>
            <a:r>
              <a:rPr lang="en-US" dirty="0"/>
              <a:t>This algorithm is used to generate curves on raster displays.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b="1" u="sng" dirty="0"/>
              <a:t>Step-01: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Assign the starting point coordinates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as-</a:t>
            </a:r>
          </a:p>
          <a:p>
            <a:pPr fontAlgn="base"/>
            <a:r>
              <a:rPr lang="en-US" b="1" dirty="0"/>
              <a:t>X</a:t>
            </a:r>
            <a:r>
              <a:rPr lang="en-US" b="1" baseline="-25000" dirty="0"/>
              <a:t>0</a:t>
            </a:r>
            <a:r>
              <a:rPr lang="en-US" b="1" dirty="0"/>
              <a:t> = 0</a:t>
            </a:r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0</a:t>
            </a:r>
            <a:r>
              <a:rPr lang="en-US" b="1" dirty="0"/>
              <a:t> = R</a:t>
            </a:r>
          </a:p>
          <a:p>
            <a:pPr fontAlgn="base"/>
            <a:r>
              <a:rPr lang="en-US" b="1" dirty="0"/>
              <a:t>Starting coordinate(0,R)</a:t>
            </a:r>
          </a:p>
          <a:p>
            <a:pPr marL="0" indent="0" fontAlgn="base">
              <a:buNone/>
            </a:pPr>
            <a:endParaRPr lang="en-US" b="1" dirty="0"/>
          </a:p>
          <a:p>
            <a:pPr fontAlgn="base"/>
            <a:r>
              <a:rPr lang="en-US" b="1" u="sng" dirty="0"/>
              <a:t>Step-02: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Calculate the value of initial decision parameter P</a:t>
            </a:r>
            <a:r>
              <a:rPr lang="en-US" baseline="-25000" dirty="0"/>
              <a:t>0</a:t>
            </a:r>
            <a:r>
              <a:rPr lang="en-US" dirty="0"/>
              <a:t> as-</a:t>
            </a:r>
          </a:p>
          <a:p>
            <a:pPr fontAlgn="base"/>
            <a:r>
              <a:rPr lang="en-US" b="1" dirty="0"/>
              <a:t>P</a:t>
            </a:r>
            <a:r>
              <a:rPr lang="en-US" b="1" baseline="-25000" dirty="0"/>
              <a:t>0</a:t>
            </a:r>
            <a:r>
              <a:rPr lang="en-US" b="1" dirty="0"/>
              <a:t> = 1 – R</a:t>
            </a:r>
          </a:p>
          <a:p>
            <a:pPr fontAlgn="base"/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Step-03: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 fontAlgn="base"/>
            <a:r>
              <a:rPr lang="en-US" dirty="0"/>
              <a:t>Suppose the current point is (</a:t>
            </a:r>
            <a:r>
              <a:rPr lang="en-US" dirty="0" err="1"/>
              <a:t>X</a:t>
            </a:r>
            <a:r>
              <a:rPr lang="en-US" baseline="-25000" dirty="0" err="1"/>
              <a:t>k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k</a:t>
            </a:r>
            <a:r>
              <a:rPr lang="en-US" dirty="0"/>
              <a:t>) and the next point is </a:t>
            </a:r>
            <a:r>
              <a:rPr lang="en-US" b="1" dirty="0"/>
              <a:t>(X</a:t>
            </a:r>
            <a:r>
              <a:rPr lang="en-US" b="1" baseline="-25000" dirty="0"/>
              <a:t>k+1</a:t>
            </a:r>
            <a:r>
              <a:rPr lang="en-US" b="1" dirty="0"/>
              <a:t>, Y</a:t>
            </a:r>
            <a:r>
              <a:rPr lang="en-US" b="1" baseline="-25000" dirty="0"/>
              <a:t>k+1</a:t>
            </a:r>
            <a:r>
              <a:rPr lang="en-US" b="1" dirty="0"/>
              <a:t>).</a:t>
            </a:r>
          </a:p>
          <a:p>
            <a:pPr fontAlgn="base"/>
            <a:r>
              <a:rPr lang="en-US" dirty="0"/>
              <a:t>Find the next point of the first octant depending on the value of </a:t>
            </a:r>
            <a:r>
              <a:rPr lang="en-US" b="1" dirty="0"/>
              <a:t>decision parameter P</a:t>
            </a:r>
            <a:r>
              <a:rPr lang="en-US" b="1" baseline="-25000" dirty="0"/>
              <a:t>k</a:t>
            </a:r>
            <a:r>
              <a:rPr lang="en-US" b="1" dirty="0"/>
              <a:t>.</a:t>
            </a:r>
          </a:p>
          <a:p>
            <a:pPr fontAlgn="base"/>
            <a:r>
              <a:rPr lang="en-US" dirty="0"/>
              <a:t>Follow the below two cases-</a:t>
            </a:r>
          </a:p>
          <a:p>
            <a:pPr fontAlgn="base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id-Point-Circle-Drawing-Algorithm-in-Computer-Graphics-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76604" y="1447800"/>
            <a:ext cx="7581546" cy="4082256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u="sng" dirty="0"/>
              <a:t>Step-04: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If the given centre point (X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0</a:t>
            </a:r>
            <a:r>
              <a:rPr lang="en-US" dirty="0"/>
              <a:t>) is not (0, 0), then do the following and plot the point-</a:t>
            </a:r>
          </a:p>
          <a:p>
            <a:pPr fontAlgn="base"/>
            <a:r>
              <a:rPr lang="en-US" b="1" dirty="0"/>
              <a:t>X</a:t>
            </a:r>
            <a:r>
              <a:rPr lang="en-US" b="1" baseline="-25000" dirty="0"/>
              <a:t> plot</a:t>
            </a:r>
            <a:r>
              <a:rPr lang="en-US" b="1" dirty="0"/>
              <a:t> = </a:t>
            </a:r>
            <a:r>
              <a:rPr lang="en-US" b="1" dirty="0" err="1"/>
              <a:t>X</a:t>
            </a:r>
            <a:r>
              <a:rPr lang="en-US" b="1" baseline="-25000" dirty="0" err="1"/>
              <a:t>c</a:t>
            </a:r>
            <a:r>
              <a:rPr lang="en-US" b="1" dirty="0"/>
              <a:t> + X</a:t>
            </a:r>
            <a:r>
              <a:rPr lang="en-US" b="1" baseline="-25000" dirty="0"/>
              <a:t>0</a:t>
            </a:r>
            <a:endParaRPr lang="en-US" b="1" dirty="0"/>
          </a:p>
          <a:p>
            <a:pPr fontAlgn="base"/>
            <a:r>
              <a:rPr lang="en-US" b="1" dirty="0"/>
              <a:t>Y</a:t>
            </a:r>
            <a:r>
              <a:rPr lang="en-US" b="1" baseline="-25000" dirty="0"/>
              <a:t> plot </a:t>
            </a:r>
            <a:r>
              <a:rPr lang="en-US" b="1" dirty="0"/>
              <a:t> = </a:t>
            </a:r>
            <a:r>
              <a:rPr lang="en-US" b="1" dirty="0" err="1"/>
              <a:t>Y</a:t>
            </a:r>
            <a:r>
              <a:rPr lang="en-US" b="1" baseline="-25000" dirty="0" err="1"/>
              <a:t>c</a:t>
            </a:r>
            <a:r>
              <a:rPr lang="en-US" b="1" dirty="0"/>
              <a:t> + Y</a:t>
            </a:r>
            <a:r>
              <a:rPr lang="en-US" b="1" baseline="-25000" dirty="0"/>
              <a:t>0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Here, (</a:t>
            </a:r>
            <a:r>
              <a:rPr lang="en-US" dirty="0" err="1"/>
              <a:t>X</a:t>
            </a:r>
            <a:r>
              <a:rPr lang="en-US" baseline="-25000" dirty="0" err="1"/>
              <a:t>c</a:t>
            </a:r>
            <a:r>
              <a:rPr lang="en-US" dirty="0"/>
              <a:t>, </a:t>
            </a:r>
            <a:r>
              <a:rPr lang="en-US" dirty="0" err="1"/>
              <a:t>Y</a:t>
            </a:r>
            <a:r>
              <a:rPr lang="en-US" baseline="-25000" dirty="0" err="1"/>
              <a:t>c</a:t>
            </a:r>
            <a:r>
              <a:rPr lang="en-US" dirty="0"/>
              <a:t>) denotes the current value of X and Y coordinates.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Step-05:</a:t>
            </a:r>
            <a:endParaRPr lang="en-US" b="1" dirty="0"/>
          </a:p>
          <a:p>
            <a:pPr fontAlgn="base">
              <a:buNone/>
            </a:pPr>
            <a:endParaRPr lang="en-US" dirty="0"/>
          </a:p>
          <a:p>
            <a:pPr fontAlgn="base"/>
            <a:r>
              <a:rPr lang="en-US" dirty="0"/>
              <a:t>Keep repeating Step-03 and Step-04 until        </a:t>
            </a:r>
            <a:r>
              <a:rPr lang="en-US" b="1" dirty="0"/>
              <a:t>X</a:t>
            </a:r>
            <a:r>
              <a:rPr lang="en-US" b="1" baseline="-25000" dirty="0"/>
              <a:t> plot</a:t>
            </a:r>
            <a:r>
              <a:rPr lang="en-US" b="1" dirty="0"/>
              <a:t> &gt;= Y</a:t>
            </a:r>
            <a:r>
              <a:rPr lang="en-US" b="1" baseline="-25000" dirty="0"/>
              <a:t> plot</a:t>
            </a:r>
            <a:endParaRPr lang="en-US" b="1" dirty="0"/>
          </a:p>
          <a:p>
            <a:pPr fontAlgn="base">
              <a:buNone/>
            </a:pPr>
            <a:r>
              <a:rPr lang="en-US" dirty="0"/>
              <a:t> 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u="sng" dirty="0"/>
              <a:t>Step-06:</a:t>
            </a:r>
            <a:endParaRPr lang="en-US" b="1" dirty="0"/>
          </a:p>
          <a:p>
            <a:pPr marL="0" indent="0" fontAlgn="base">
              <a:buNone/>
            </a:pPr>
            <a:endParaRPr lang="en-US" dirty="0"/>
          </a:p>
          <a:p>
            <a:pPr fontAlgn="base"/>
            <a:r>
              <a:rPr lang="en-US" dirty="0"/>
              <a:t>Step-05 generates all the points for </a:t>
            </a:r>
            <a:r>
              <a:rPr lang="en-US" b="1" dirty="0"/>
              <a:t>one octant.</a:t>
            </a:r>
          </a:p>
          <a:p>
            <a:pPr fontAlgn="base"/>
            <a:r>
              <a:rPr lang="en-US" dirty="0"/>
              <a:t>To find the points for </a:t>
            </a:r>
            <a:r>
              <a:rPr lang="en-US" b="1" dirty="0"/>
              <a:t>other seven octants</a:t>
            </a:r>
            <a:r>
              <a:rPr lang="en-US" dirty="0"/>
              <a:t>, follow the </a:t>
            </a:r>
            <a:r>
              <a:rPr lang="en-US" b="1" dirty="0"/>
              <a:t>eight symmetry property </a:t>
            </a:r>
            <a:r>
              <a:rPr lang="en-US" dirty="0"/>
              <a:t>of circle.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/>
              <a:t>This is depicted by the following figure-</a:t>
            </a:r>
          </a:p>
        </p:txBody>
      </p:sp>
      <p:pic>
        <p:nvPicPr>
          <p:cNvPr id="4" name="Content Placeholder 3" descr="Eight-Symmetry-Property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20185" y="1371600"/>
            <a:ext cx="7303598" cy="4724399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1947</TotalTime>
  <Words>822</Words>
  <Application>Microsoft Macintosh PowerPoint</Application>
  <PresentationFormat>On-screen Show (4:3)</PresentationFormat>
  <Paragraphs>118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Mid Point Circle Drawing  Algorithm </vt:lpstr>
      <vt:lpstr> Mid Point Circle Drawing  Algorithm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is depicted by the following figure-</vt:lpstr>
      <vt:lpstr>Problem-01: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Problem-02:</vt:lpstr>
      <vt:lpstr>PowerPoint Presentation</vt:lpstr>
      <vt:lpstr>PowerPoint Presentation</vt:lpstr>
      <vt:lpstr>The following table shows the points for all the quadrants-</vt:lpstr>
      <vt:lpstr>Sample Diagram </vt:lpstr>
      <vt:lpstr> Disadvantages of Mid Point Circle Drawing Algorithm- </vt:lpstr>
      <vt:lpstr> Advantages of Mid Point Circle Drawing Algorithm- </vt:lpstr>
    </vt:vector>
  </TitlesOfParts>
  <Company>Callidus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Kiran</dc:creator>
  <cp:lastModifiedBy>Microsoft Office User</cp:lastModifiedBy>
  <cp:revision>127</cp:revision>
  <dcterms:created xsi:type="dcterms:W3CDTF">2020-07-28T06:21:21Z</dcterms:created>
  <dcterms:modified xsi:type="dcterms:W3CDTF">2022-11-22T12:15:32Z</dcterms:modified>
</cp:coreProperties>
</file>