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2"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58"/>
  </p:normalViewPr>
  <p:slideViewPr>
    <p:cSldViewPr snapToGrid="0">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711F-56F0-4AB0-5EBC-8AE248B2F1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7256BD3-CD5E-4243-5651-6E53143D9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394F78C-4AD3-1701-DE0D-EDC7D296BCF2}"/>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5" name="Footer Placeholder 4">
            <a:extLst>
              <a:ext uri="{FF2B5EF4-FFF2-40B4-BE49-F238E27FC236}">
                <a16:creationId xmlns:a16="http://schemas.microsoft.com/office/drawing/2014/main" id="{F450854A-B956-9493-9E5B-EFA15D5D8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60AD0-CF76-81EE-C596-373A07DA2B3A}"/>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376484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FB4B-D154-8746-0FBE-7D0E138E3E6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19ADA6A-9D50-72A7-A2A3-40B5E4A56A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5C2C16-7909-7D65-66E3-C3A1B8DE7D4B}"/>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5" name="Footer Placeholder 4">
            <a:extLst>
              <a:ext uri="{FF2B5EF4-FFF2-40B4-BE49-F238E27FC236}">
                <a16:creationId xmlns:a16="http://schemas.microsoft.com/office/drawing/2014/main" id="{033331E4-8DA2-E034-096D-CC912F2F7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434BF-144E-B81C-FEA3-7FCC868E5C75}"/>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425401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59A7A-6FDB-7189-B4CC-592F236F2D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F5B33C4-4D22-5294-114B-C2F26C4C7D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B06DF3-E2DB-92EB-8B40-0CB14AACB739}"/>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5" name="Footer Placeholder 4">
            <a:extLst>
              <a:ext uri="{FF2B5EF4-FFF2-40B4-BE49-F238E27FC236}">
                <a16:creationId xmlns:a16="http://schemas.microsoft.com/office/drawing/2014/main" id="{F3EA8565-A9B9-BFC7-1E7F-082894366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3018A-E359-BFEA-A3D5-279CA9DA7AB7}"/>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299710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DF50-A512-9892-8998-E923F4A35C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BAEAE82-A600-2EE2-CF55-B7F90B0566D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8C7AB-40A3-57C4-53D6-5023933965CD}"/>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5" name="Footer Placeholder 4">
            <a:extLst>
              <a:ext uri="{FF2B5EF4-FFF2-40B4-BE49-F238E27FC236}">
                <a16:creationId xmlns:a16="http://schemas.microsoft.com/office/drawing/2014/main" id="{ECC60414-4EB6-477E-69D2-AD0F6E2BC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4FC51-2776-882E-B887-F4102DB24AE2}"/>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72716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0CD2-7F31-11BD-79D1-E1717D53EB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47DE41E-3A20-6FDE-23A5-A3C68758B7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A42B38-BF79-C1D4-6E45-6CAB364A8C00}"/>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5" name="Footer Placeholder 4">
            <a:extLst>
              <a:ext uri="{FF2B5EF4-FFF2-40B4-BE49-F238E27FC236}">
                <a16:creationId xmlns:a16="http://schemas.microsoft.com/office/drawing/2014/main" id="{1E5EED24-1C77-D0D4-353D-DBB8F0632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170A5-F820-B158-D01C-E304361C314C}"/>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2865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DEA8-7B5C-CE69-66E9-6407E3C1505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FDCCAF-0227-E034-227A-DCDB749455A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B5EBD5D-8C8D-73DD-8390-20A208023C5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2400B6B-6069-23C3-9B4B-C3DCBDCE8C77}"/>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6" name="Footer Placeholder 5">
            <a:extLst>
              <a:ext uri="{FF2B5EF4-FFF2-40B4-BE49-F238E27FC236}">
                <a16:creationId xmlns:a16="http://schemas.microsoft.com/office/drawing/2014/main" id="{83D24A74-7C20-8606-DAEE-0873AE9DA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85C0D-D757-1689-EC17-EC66D9491A59}"/>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408966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167A-8D50-A31D-CE49-6E3AE5A8542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441D7C-A4A4-F63F-B4DD-460A01B78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A278BA-5BE5-BECA-CC46-74833A119A8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E899FFE-A90A-CC51-F8CD-29CE772C0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146C83-2D20-D212-0B6A-3B53E2ADEC5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9F88AC3-94F0-3226-E79C-AA0315A10E48}"/>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8" name="Footer Placeholder 7">
            <a:extLst>
              <a:ext uri="{FF2B5EF4-FFF2-40B4-BE49-F238E27FC236}">
                <a16:creationId xmlns:a16="http://schemas.microsoft.com/office/drawing/2014/main" id="{418E625C-CB67-EB96-FA76-07F4A4B736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A4A5A-9C46-F8CB-516C-D64997DD6044}"/>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423613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BA16-298A-110D-D239-33A66E03E0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140A5DA-6177-39BE-2DF7-921B85C00408}"/>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4" name="Footer Placeholder 3">
            <a:extLst>
              <a:ext uri="{FF2B5EF4-FFF2-40B4-BE49-F238E27FC236}">
                <a16:creationId xmlns:a16="http://schemas.microsoft.com/office/drawing/2014/main" id="{5E855D0F-FE2D-A5EE-E32B-2D84C3F4B0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0A702E-EE88-B07E-0142-23B297BCFAF4}"/>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93921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D230C-8A97-8529-7025-BB1C15C9E80D}"/>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3" name="Footer Placeholder 2">
            <a:extLst>
              <a:ext uri="{FF2B5EF4-FFF2-40B4-BE49-F238E27FC236}">
                <a16:creationId xmlns:a16="http://schemas.microsoft.com/office/drawing/2014/main" id="{F55BF624-C592-F04E-73E2-6368894BC5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887F96-0643-52F8-BFCC-6259C6E22124}"/>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56404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81CF-FF7E-4679-A68D-DA06BD841E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972DECA-4377-7159-A8DF-12D4424BD1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AB7D368-6BAB-B091-6008-26E33C426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542D77-2BCA-FFDA-F237-560D22024F6A}"/>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6" name="Footer Placeholder 5">
            <a:extLst>
              <a:ext uri="{FF2B5EF4-FFF2-40B4-BE49-F238E27FC236}">
                <a16:creationId xmlns:a16="http://schemas.microsoft.com/office/drawing/2014/main" id="{E710DACE-2840-6608-19A1-AD657C2CA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055F2-D0C6-0DC7-DDB0-3292B2C3418B}"/>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143149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9484-0F31-408B-5033-21D84EECDC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3CDDED7-E621-49B6-DE22-754EE12C7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E1F3CC-4492-F839-292C-FDB7979E7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4B4B83-2A7B-E0A2-1C6A-80F500D86EBA}"/>
              </a:ext>
            </a:extLst>
          </p:cNvPr>
          <p:cNvSpPr>
            <a:spLocks noGrp="1"/>
          </p:cNvSpPr>
          <p:nvPr>
            <p:ph type="dt" sz="half" idx="10"/>
          </p:nvPr>
        </p:nvSpPr>
        <p:spPr/>
        <p:txBody>
          <a:bodyPr/>
          <a:lstStyle/>
          <a:p>
            <a:fld id="{674F419C-5B73-FF4C-BAEB-97003FE78E18}" type="datetimeFigureOut">
              <a:rPr lang="en-US" smtClean="0"/>
              <a:t>11/25/22</a:t>
            </a:fld>
            <a:endParaRPr lang="en-US"/>
          </a:p>
        </p:txBody>
      </p:sp>
      <p:sp>
        <p:nvSpPr>
          <p:cNvPr id="6" name="Footer Placeholder 5">
            <a:extLst>
              <a:ext uri="{FF2B5EF4-FFF2-40B4-BE49-F238E27FC236}">
                <a16:creationId xmlns:a16="http://schemas.microsoft.com/office/drawing/2014/main" id="{80C5DE9F-A45E-03AE-7BFA-A8A8B7BDD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1398A-AD19-62E0-0A4C-AEFA689980CE}"/>
              </a:ext>
            </a:extLst>
          </p:cNvPr>
          <p:cNvSpPr>
            <a:spLocks noGrp="1"/>
          </p:cNvSpPr>
          <p:nvPr>
            <p:ph type="sldNum" sz="quarter" idx="12"/>
          </p:nvPr>
        </p:nvSpPr>
        <p:spPr/>
        <p:txBody>
          <a:bodyPr/>
          <a:lstStyle/>
          <a:p>
            <a:fld id="{700351B5-8DDA-7543-B69B-57D3539DAC58}" type="slidenum">
              <a:rPr lang="en-US" smtClean="0"/>
              <a:t>‹#›</a:t>
            </a:fld>
            <a:endParaRPr lang="en-US"/>
          </a:p>
        </p:txBody>
      </p:sp>
    </p:spTree>
    <p:extLst>
      <p:ext uri="{BB962C8B-B14F-4D97-AF65-F5344CB8AC3E}">
        <p14:creationId xmlns:p14="http://schemas.microsoft.com/office/powerpoint/2010/main" val="74984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B09DBC-F6E0-6602-6748-4C9273BAA1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6BB91B-3070-6EBB-8177-A2EECB726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B44B0-E7F6-6DB9-072A-509EE3BEB0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F419C-5B73-FF4C-BAEB-97003FE78E18}" type="datetimeFigureOut">
              <a:rPr lang="en-US" smtClean="0"/>
              <a:t>11/25/22</a:t>
            </a:fld>
            <a:endParaRPr lang="en-US"/>
          </a:p>
        </p:txBody>
      </p:sp>
      <p:sp>
        <p:nvSpPr>
          <p:cNvPr id="5" name="Footer Placeholder 4">
            <a:extLst>
              <a:ext uri="{FF2B5EF4-FFF2-40B4-BE49-F238E27FC236}">
                <a16:creationId xmlns:a16="http://schemas.microsoft.com/office/drawing/2014/main" id="{BA4299A1-0E6B-5D97-9E51-5004F76712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75ED7B-B8C7-8D52-7D86-509EA18D0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351B5-8DDA-7543-B69B-57D3539DAC58}" type="slidenum">
              <a:rPr lang="en-US" smtClean="0"/>
              <a:t>‹#›</a:t>
            </a:fld>
            <a:endParaRPr lang="en-US"/>
          </a:p>
        </p:txBody>
      </p:sp>
    </p:spTree>
    <p:extLst>
      <p:ext uri="{BB962C8B-B14F-4D97-AF65-F5344CB8AC3E}">
        <p14:creationId xmlns:p14="http://schemas.microsoft.com/office/powerpoint/2010/main" val="662718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0BD4-EFBF-4142-A58E-E84F6D5FAD74}"/>
              </a:ext>
            </a:extLst>
          </p:cNvPr>
          <p:cNvSpPr>
            <a:spLocks noGrp="1"/>
          </p:cNvSpPr>
          <p:nvPr>
            <p:ph type="ctrTitle"/>
          </p:nvPr>
        </p:nvSpPr>
        <p:spPr/>
        <p:txBody>
          <a:bodyPr/>
          <a:lstStyle/>
          <a:p>
            <a:r>
              <a:rPr lang="en-US">
                <a:solidFill>
                  <a:srgbClr val="000000"/>
                </a:solidFill>
                <a:latin typeface="Helvetica Neue"/>
              </a:rPr>
              <a:t>C</a:t>
            </a:r>
            <a:r>
              <a:rPr lang="en-US" b="0" i="0">
                <a:solidFill>
                  <a:srgbClr val="000000"/>
                </a:solidFill>
                <a:effectLst/>
                <a:latin typeface="Helvetica Neue"/>
              </a:rPr>
              <a:t>ookies </a:t>
            </a:r>
            <a:r>
              <a:rPr lang="en-US" b="0" i="0" dirty="0">
                <a:solidFill>
                  <a:srgbClr val="000000"/>
                </a:solidFill>
                <a:effectLst/>
                <a:latin typeface="Helvetica Neue"/>
              </a:rPr>
              <a:t>and Sessions</a:t>
            </a:r>
            <a:br>
              <a:rPr lang="en-US" b="0" i="0" dirty="0">
                <a:solidFill>
                  <a:srgbClr val="000000"/>
                </a:solidFill>
                <a:effectLst/>
                <a:latin typeface="Helvetica Neue"/>
              </a:rPr>
            </a:br>
            <a:endParaRPr lang="en-US" dirty="0"/>
          </a:p>
        </p:txBody>
      </p:sp>
      <p:sp>
        <p:nvSpPr>
          <p:cNvPr id="3" name="Subtitle 2">
            <a:extLst>
              <a:ext uri="{FF2B5EF4-FFF2-40B4-BE49-F238E27FC236}">
                <a16:creationId xmlns:a16="http://schemas.microsoft.com/office/drawing/2014/main" id="{A8A334E9-B38C-408A-A6D1-07B7EF6767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99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9467-3AF2-479F-92D0-8C50E2015BF4}"/>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Examples for </a:t>
            </a:r>
            <a:r>
              <a:rPr lang="en-US" sz="4000" b="1" dirty="0" err="1">
                <a:latin typeface="Times New Roman" panose="02020603050405020304" pitchFamily="18" charset="0"/>
                <a:cs typeface="Times New Roman" panose="02020603050405020304" pitchFamily="18" charset="0"/>
              </a:rPr>
              <a:t>setcookie</a:t>
            </a:r>
            <a:endParaRPr lang="en-US" sz="4000" b="1" dirty="0"/>
          </a:p>
        </p:txBody>
      </p:sp>
      <p:sp>
        <p:nvSpPr>
          <p:cNvPr id="3" name="Content Placeholder 2">
            <a:extLst>
              <a:ext uri="{FF2B5EF4-FFF2-40B4-BE49-F238E27FC236}">
                <a16:creationId xmlns:a16="http://schemas.microsoft.com/office/drawing/2014/main" id="{E7565371-4081-43AC-B1C5-E40EFA11DF23}"/>
              </a:ext>
            </a:extLst>
          </p:cNvPr>
          <p:cNvSpPr>
            <a:spLocks noGrp="1"/>
          </p:cNvSpPr>
          <p:nvPr>
            <p:ph idx="1"/>
          </p:nvPr>
        </p:nvSpPr>
        <p:spPr/>
        <p:txBody>
          <a:bodyPr/>
          <a:lstStyle/>
          <a:p>
            <a:pPr marL="0" indent="0" algn="just">
              <a:buNone/>
            </a:pPr>
            <a:r>
              <a:rPr lang="en-US" b="0" i="0" dirty="0" err="1">
                <a:solidFill>
                  <a:srgbClr val="C00000"/>
                </a:solidFill>
                <a:effectLst/>
                <a:latin typeface="Times New Roman" panose="02020603050405020304" pitchFamily="18" charset="0"/>
                <a:cs typeface="Times New Roman" panose="02020603050405020304" pitchFamily="18" charset="0"/>
              </a:rPr>
              <a:t>setcookie</a:t>
            </a:r>
            <a:r>
              <a:rPr lang="en-US" b="0" i="0" dirty="0">
                <a:solidFill>
                  <a:srgbClr val="3B3835"/>
                </a:solidFill>
                <a:effectLst/>
                <a:latin typeface="Times New Roman" panose="02020603050405020304" pitchFamily="18" charset="0"/>
                <a:cs typeface="Times New Roman" panose="02020603050405020304" pitchFamily="18" charset="0"/>
              </a:rPr>
              <a:t>(‘</a:t>
            </a:r>
            <a:r>
              <a:rPr lang="en-US" b="0" i="0" dirty="0">
                <a:solidFill>
                  <a:srgbClr val="00B050"/>
                </a:solidFill>
                <a:effectLst/>
                <a:latin typeface="Times New Roman" panose="02020603050405020304" pitchFamily="18" charset="0"/>
                <a:cs typeface="Times New Roman" panose="02020603050405020304" pitchFamily="18" charset="0"/>
              </a:rPr>
              <a:t>gender</a:t>
            </a:r>
            <a:r>
              <a:rPr lang="en-US" b="0" i="0" dirty="0">
                <a:solidFill>
                  <a:srgbClr val="3B3835"/>
                </a:solidFill>
                <a:effectLst/>
                <a:latin typeface="Times New Roman" panose="02020603050405020304" pitchFamily="18" charset="0"/>
                <a:cs typeface="Times New Roman" panose="02020603050405020304" pitchFamily="18" charset="0"/>
              </a:rPr>
              <a:t>’,’</a:t>
            </a:r>
            <a:r>
              <a:rPr lang="en-US" b="0" i="0" dirty="0">
                <a:solidFill>
                  <a:srgbClr val="00B050"/>
                </a:solidFill>
                <a:effectLst/>
                <a:latin typeface="Times New Roman" panose="02020603050405020304" pitchFamily="18" charset="0"/>
                <a:cs typeface="Times New Roman" panose="02020603050405020304" pitchFamily="18" charset="0"/>
              </a:rPr>
              <a:t>male</a:t>
            </a:r>
            <a:r>
              <a:rPr lang="en-US" b="0" i="0" dirty="0">
                <a:solidFill>
                  <a:srgbClr val="3B3835"/>
                </a:solidFill>
                <a:effectLst/>
                <a:latin typeface="Times New Roman" panose="02020603050405020304" pitchFamily="18" charset="0"/>
                <a:cs typeface="Times New Roman" panose="02020603050405020304" pitchFamily="18" charset="0"/>
              </a:rPr>
              <a:t>’,0,’</a:t>
            </a:r>
            <a:r>
              <a:rPr lang="en-US" b="0" i="0" dirty="0">
                <a:solidFill>
                  <a:srgbClr val="00B050"/>
                </a:solidFill>
                <a:effectLst/>
                <a:latin typeface="Times New Roman" panose="02020603050405020304" pitchFamily="18" charset="0"/>
                <a:cs typeface="Times New Roman" panose="02020603050405020304" pitchFamily="18" charset="0"/>
              </a:rPr>
              <a:t>/</a:t>
            </a:r>
            <a:r>
              <a:rPr lang="en-US" b="0" i="0" dirty="0">
                <a:solidFill>
                  <a:srgbClr val="3B3835"/>
                </a:solidFill>
                <a:effectLst/>
                <a:latin typeface="Times New Roman" panose="02020603050405020304" pitchFamily="18" charset="0"/>
                <a:cs typeface="Times New Roman" panose="02020603050405020304" pitchFamily="18" charset="0"/>
              </a:rPr>
              <a:t>’) </a:t>
            </a:r>
          </a:p>
          <a:p>
            <a:pPr marL="0" indent="0" algn="just">
              <a:buNone/>
            </a:pPr>
            <a:endParaRPr lang="en-US" dirty="0">
              <a:solidFill>
                <a:srgbClr val="3B3835"/>
              </a:solidFill>
              <a:latin typeface="Times New Roman" panose="02020603050405020304" pitchFamily="18" charset="0"/>
              <a:cs typeface="Times New Roman" panose="02020603050405020304" pitchFamily="18" charset="0"/>
            </a:endParaRPr>
          </a:p>
          <a:p>
            <a:pPr marL="0" indent="0" algn="just">
              <a:buNone/>
            </a:pPr>
            <a:r>
              <a:rPr lang="en-US" b="0" i="0" dirty="0">
                <a:solidFill>
                  <a:srgbClr val="3B3835"/>
                </a:solidFill>
                <a:effectLst/>
                <a:latin typeface="Times New Roman" panose="02020603050405020304" pitchFamily="18" charset="0"/>
                <a:cs typeface="Times New Roman" panose="02020603050405020304" pitchFamily="18" charset="0"/>
              </a:rPr>
              <a:t>This command will set the cookie called gender on the user’s PC containing the data male. It will be available within the entire domain that set it. It will expire and be deleted when the browser is closed.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23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48D1-D47A-4838-AB08-092387E3CA40}"/>
              </a:ext>
            </a:extLst>
          </p:cNvPr>
          <p:cNvSpPr>
            <a:spLocks noGrp="1"/>
          </p:cNvSpPr>
          <p:nvPr>
            <p:ph type="title"/>
          </p:nvPr>
        </p:nvSpPr>
        <p:spPr>
          <a:xfrm>
            <a:off x="722789" y="160938"/>
            <a:ext cx="10515600" cy="1325563"/>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Read cookie data</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E06300-F844-4288-B110-74D197515A47}"/>
              </a:ext>
            </a:extLst>
          </p:cNvPr>
          <p:cNvSpPr>
            <a:spLocks noGrp="1"/>
          </p:cNvSpPr>
          <p:nvPr>
            <p:ph idx="1"/>
          </p:nvPr>
        </p:nvSpPr>
        <p:spPr>
          <a:xfrm>
            <a:off x="838200" y="1594806"/>
            <a:ext cx="10515600" cy="4351338"/>
          </a:xfrm>
        </p:spPr>
        <p:txBody>
          <a:bodyPr/>
          <a:lstStyle/>
          <a:p>
            <a:r>
              <a:rPr lang="en-US" b="0" i="0" dirty="0">
                <a:solidFill>
                  <a:srgbClr val="3B3835"/>
                </a:solidFill>
                <a:effectLst/>
                <a:latin typeface="Helvetica Neue"/>
              </a:rPr>
              <a:t>All cookie data is available through the </a:t>
            </a:r>
            <a:r>
              <a:rPr lang="en-US" b="0" i="0" dirty="0" err="1">
                <a:solidFill>
                  <a:srgbClr val="3B3835"/>
                </a:solidFill>
                <a:effectLst/>
                <a:latin typeface="Helvetica Neue"/>
              </a:rPr>
              <a:t>superglobal</a:t>
            </a:r>
            <a:r>
              <a:rPr lang="en-US" b="0" i="0" dirty="0">
                <a:solidFill>
                  <a:srgbClr val="3B3835"/>
                </a:solidFill>
                <a:effectLst/>
                <a:latin typeface="Helvetica Neue"/>
              </a:rPr>
              <a:t> </a:t>
            </a:r>
          </a:p>
          <a:p>
            <a:endParaRPr lang="en-US" b="0" i="0" dirty="0">
              <a:solidFill>
                <a:srgbClr val="3B3835"/>
              </a:solidFill>
              <a:effectLst/>
              <a:latin typeface="Helvetica Neue"/>
            </a:endParaRPr>
          </a:p>
          <a:p>
            <a:pPr marL="0" indent="0">
              <a:buNone/>
            </a:pPr>
            <a:r>
              <a:rPr lang="en-US" b="0" i="0" dirty="0">
                <a:solidFill>
                  <a:srgbClr val="00B050"/>
                </a:solidFill>
                <a:effectLst/>
                <a:latin typeface="Helvetica Neue"/>
              </a:rPr>
              <a:t>$_COOKIE: </a:t>
            </a:r>
          </a:p>
          <a:p>
            <a:pPr marL="0" indent="0">
              <a:buNone/>
            </a:pPr>
            <a:r>
              <a:rPr lang="en-US" b="0" i="0" dirty="0">
                <a:solidFill>
                  <a:srgbClr val="3B3835"/>
                </a:solidFill>
                <a:effectLst/>
                <a:latin typeface="Helvetica Neue"/>
              </a:rPr>
              <a:t>$variable = </a:t>
            </a:r>
            <a:r>
              <a:rPr lang="en-US" b="0" i="0" dirty="0">
                <a:solidFill>
                  <a:srgbClr val="00B050"/>
                </a:solidFill>
                <a:effectLst/>
                <a:latin typeface="Helvetica Neue"/>
              </a:rPr>
              <a:t>$_COOKIE</a:t>
            </a:r>
            <a:r>
              <a:rPr lang="en-US" b="0" i="0" dirty="0">
                <a:solidFill>
                  <a:srgbClr val="3B3835"/>
                </a:solidFill>
                <a:effectLst/>
                <a:latin typeface="Helvetica Neue"/>
              </a:rPr>
              <a:t>[‘</a:t>
            </a:r>
            <a:r>
              <a:rPr lang="en-US" b="0" i="0" dirty="0" err="1">
                <a:solidFill>
                  <a:srgbClr val="C00000"/>
                </a:solidFill>
                <a:effectLst/>
                <a:latin typeface="Helvetica Neue"/>
              </a:rPr>
              <a:t>cookie_name</a:t>
            </a:r>
            <a:r>
              <a:rPr lang="en-US" b="0" i="0" dirty="0">
                <a:solidFill>
                  <a:srgbClr val="3B3835"/>
                </a:solidFill>
                <a:effectLst/>
                <a:latin typeface="Helvetica Neue"/>
              </a:rPr>
              <a:t>’]  or </a:t>
            </a:r>
          </a:p>
          <a:p>
            <a:pPr marL="0" indent="0">
              <a:buNone/>
            </a:pPr>
            <a:endParaRPr lang="en-US" b="0" i="0" dirty="0">
              <a:solidFill>
                <a:srgbClr val="3B3835"/>
              </a:solidFill>
              <a:effectLst/>
              <a:latin typeface="Helvetica Neue"/>
            </a:endParaRPr>
          </a:p>
          <a:p>
            <a:pPr marL="0" indent="0">
              <a:buNone/>
            </a:pPr>
            <a:r>
              <a:rPr lang="en-US" b="0" i="0" dirty="0">
                <a:solidFill>
                  <a:srgbClr val="3B3835"/>
                </a:solidFill>
                <a:effectLst/>
                <a:latin typeface="Helvetica Neue"/>
              </a:rPr>
              <a:t>$variable = </a:t>
            </a:r>
            <a:r>
              <a:rPr lang="en-US" b="0" i="0" dirty="0">
                <a:solidFill>
                  <a:srgbClr val="00B050"/>
                </a:solidFill>
                <a:effectLst/>
                <a:latin typeface="Helvetica Neue"/>
              </a:rPr>
              <a:t>$HTTP_COOKIE_VARS</a:t>
            </a:r>
            <a:r>
              <a:rPr lang="en-US" b="0" i="0" dirty="0">
                <a:solidFill>
                  <a:srgbClr val="C00000"/>
                </a:solidFill>
                <a:effectLst/>
                <a:latin typeface="Helvetica Neue"/>
              </a:rPr>
              <a:t>[‘</a:t>
            </a:r>
            <a:r>
              <a:rPr lang="en-US" b="0" i="0" dirty="0" err="1">
                <a:solidFill>
                  <a:srgbClr val="C00000"/>
                </a:solidFill>
                <a:effectLst/>
                <a:latin typeface="Helvetica Neue"/>
              </a:rPr>
              <a:t>cookie_name</a:t>
            </a:r>
            <a:r>
              <a:rPr lang="en-US" b="0" i="0" dirty="0">
                <a:solidFill>
                  <a:srgbClr val="C00000"/>
                </a:solidFill>
                <a:effectLst/>
                <a:latin typeface="Helvetica Neue"/>
              </a:rPr>
              <a:t>’</a:t>
            </a:r>
            <a:r>
              <a:rPr lang="en-US" b="0" i="0" dirty="0">
                <a:solidFill>
                  <a:srgbClr val="3B3835"/>
                </a:solidFill>
                <a:effectLst/>
                <a:latin typeface="Helvetica Neue"/>
              </a:rPr>
              <a:t>]; </a:t>
            </a:r>
          </a:p>
          <a:p>
            <a:pPr marL="0" indent="0">
              <a:buNone/>
            </a:pPr>
            <a:endParaRPr lang="en-US" dirty="0">
              <a:solidFill>
                <a:srgbClr val="3B3835"/>
              </a:solidFill>
              <a:latin typeface="Helvetica Neue"/>
            </a:endParaRPr>
          </a:p>
          <a:p>
            <a:pPr marL="0" indent="0">
              <a:buNone/>
            </a:pPr>
            <a:r>
              <a:rPr lang="en-US" dirty="0">
                <a:solidFill>
                  <a:srgbClr val="3B3835"/>
                </a:solidFill>
                <a:latin typeface="Helvetica Neue"/>
              </a:rPr>
              <a:t>Example:</a:t>
            </a:r>
            <a:r>
              <a:rPr lang="en-US" b="0" i="0" dirty="0">
                <a:solidFill>
                  <a:srgbClr val="3B3835"/>
                </a:solidFill>
                <a:effectLst/>
                <a:latin typeface="Helvetica Neue"/>
              </a:rPr>
              <a:t> $age = </a:t>
            </a:r>
            <a:r>
              <a:rPr lang="en-US" b="0" i="0" dirty="0">
                <a:solidFill>
                  <a:srgbClr val="00B050"/>
                </a:solidFill>
                <a:effectLst/>
                <a:latin typeface="Helvetica Neue"/>
              </a:rPr>
              <a:t>$_COOKIE</a:t>
            </a:r>
            <a:r>
              <a:rPr lang="en-US" b="0" i="0" dirty="0">
                <a:solidFill>
                  <a:srgbClr val="3B3835"/>
                </a:solidFill>
                <a:effectLst/>
                <a:latin typeface="Helvetica Neue"/>
              </a:rPr>
              <a:t>[‘</a:t>
            </a:r>
            <a:r>
              <a:rPr lang="en-US" b="0" i="0" dirty="0">
                <a:solidFill>
                  <a:srgbClr val="C00000"/>
                </a:solidFill>
                <a:effectLst/>
                <a:latin typeface="Helvetica Neue"/>
              </a:rPr>
              <a:t>age</a:t>
            </a:r>
            <a:r>
              <a:rPr lang="en-US" b="0" i="0" dirty="0">
                <a:solidFill>
                  <a:srgbClr val="3B3835"/>
                </a:solidFill>
                <a:effectLst/>
                <a:latin typeface="Helvetica Neue"/>
              </a:rPr>
              <a:t>’]</a:t>
            </a:r>
            <a:endParaRPr lang="en-US" dirty="0"/>
          </a:p>
        </p:txBody>
      </p:sp>
    </p:spTree>
    <p:extLst>
      <p:ext uri="{BB962C8B-B14F-4D97-AF65-F5344CB8AC3E}">
        <p14:creationId xmlns:p14="http://schemas.microsoft.com/office/powerpoint/2010/main" val="345190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6B97-55C0-4382-80FB-B008BE70FA54}"/>
              </a:ext>
            </a:extLst>
          </p:cNvPr>
          <p:cNvSpPr>
            <a:spLocks noGrp="1"/>
          </p:cNvSpPr>
          <p:nvPr>
            <p:ph type="title"/>
          </p:nvPr>
        </p:nvSpPr>
        <p:spPr>
          <a:xfrm>
            <a:off x="838200" y="365125"/>
            <a:ext cx="10515600" cy="753461"/>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Delete a cookie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B9267C-5E0F-4EC4-8FD1-53A544058E34}"/>
              </a:ext>
            </a:extLst>
          </p:cNvPr>
          <p:cNvSpPr>
            <a:spLocks noGrp="1"/>
          </p:cNvSpPr>
          <p:nvPr>
            <p:ph idx="1"/>
          </p:nvPr>
        </p:nvSpPr>
        <p:spPr>
          <a:xfrm>
            <a:off x="838200" y="1265823"/>
            <a:ext cx="10515600" cy="5227052"/>
          </a:xfrm>
        </p:spPr>
        <p:txBody>
          <a:bodyPr>
            <a:normAutofit/>
          </a:bodyPr>
          <a:lstStyle/>
          <a:p>
            <a:pPr algn="just"/>
            <a:r>
              <a:rPr lang="en-US" sz="3200" b="0" i="0" dirty="0">
                <a:solidFill>
                  <a:srgbClr val="3B3835"/>
                </a:solidFill>
                <a:effectLst/>
                <a:latin typeface="Times New Roman" panose="02020603050405020304" pitchFamily="18" charset="0"/>
                <a:cs typeface="Times New Roman" panose="02020603050405020304" pitchFamily="18" charset="0"/>
              </a:rPr>
              <a:t>To remove a cookie, simply overwrite the cookie with a new one with an expiry time in the past</a:t>
            </a:r>
          </a:p>
          <a:p>
            <a:pPr marL="0" indent="0" algn="just">
              <a:buNone/>
            </a:pPr>
            <a:endParaRPr lang="en-US" sz="3200" b="0" i="0" dirty="0">
              <a:solidFill>
                <a:srgbClr val="3B3835"/>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B3835"/>
                </a:solidFill>
                <a:effectLst/>
                <a:latin typeface="Times New Roman" panose="02020603050405020304" pitchFamily="18" charset="0"/>
                <a:cs typeface="Times New Roman" panose="02020603050405020304" pitchFamily="18" charset="0"/>
              </a:rPr>
              <a:t> </a:t>
            </a:r>
            <a:r>
              <a:rPr lang="en-US" sz="3200" b="0" i="0" dirty="0" err="1">
                <a:solidFill>
                  <a:srgbClr val="00B050"/>
                </a:solidFill>
                <a:effectLst/>
                <a:latin typeface="Times New Roman" panose="02020603050405020304" pitchFamily="18" charset="0"/>
                <a:cs typeface="Times New Roman" panose="02020603050405020304" pitchFamily="18" charset="0"/>
              </a:rPr>
              <a:t>setcookie</a:t>
            </a:r>
            <a:r>
              <a:rPr lang="en-US" sz="3200" b="0" i="0" dirty="0">
                <a:solidFill>
                  <a:srgbClr val="3B3835"/>
                </a:solidFill>
                <a:effectLst/>
                <a:latin typeface="Times New Roman" panose="02020603050405020304" pitchFamily="18" charset="0"/>
                <a:cs typeface="Times New Roman" panose="02020603050405020304" pitchFamily="18" charset="0"/>
              </a:rPr>
              <a:t>(‘</a:t>
            </a:r>
            <a:r>
              <a:rPr lang="en-US" sz="3200" b="0" i="0" dirty="0" err="1">
                <a:solidFill>
                  <a:srgbClr val="C00000"/>
                </a:solidFill>
                <a:effectLst/>
                <a:latin typeface="Times New Roman" panose="02020603050405020304" pitchFamily="18" charset="0"/>
                <a:cs typeface="Times New Roman" panose="02020603050405020304" pitchFamily="18" charset="0"/>
              </a:rPr>
              <a:t>cookie_name</a:t>
            </a:r>
            <a:r>
              <a:rPr lang="en-US" sz="3200" b="0" i="0" dirty="0" err="1">
                <a:solidFill>
                  <a:srgbClr val="3B3835"/>
                </a:solidFill>
                <a:effectLst/>
                <a:latin typeface="Times New Roman" panose="02020603050405020304" pitchFamily="18" charset="0"/>
                <a:cs typeface="Times New Roman" panose="02020603050405020304" pitchFamily="18" charset="0"/>
              </a:rPr>
              <a:t>’,’’,</a:t>
            </a:r>
            <a:r>
              <a:rPr lang="en-US" sz="3200" b="0" i="0" dirty="0" err="1">
                <a:solidFill>
                  <a:srgbClr val="00B050"/>
                </a:solidFill>
                <a:effectLst/>
                <a:latin typeface="Times New Roman" panose="02020603050405020304" pitchFamily="18" charset="0"/>
                <a:cs typeface="Times New Roman" panose="02020603050405020304" pitchFamily="18" charset="0"/>
              </a:rPr>
              <a:t>time</a:t>
            </a:r>
            <a:r>
              <a:rPr lang="en-US" sz="3200" b="0" i="0" dirty="0">
                <a:solidFill>
                  <a:srgbClr val="3B3835"/>
                </a:solidFill>
                <a:effectLst/>
                <a:latin typeface="Times New Roman" panose="02020603050405020304" pitchFamily="18" charset="0"/>
                <a:cs typeface="Times New Roman" panose="02020603050405020304" pitchFamily="18" charset="0"/>
              </a:rPr>
              <a:t>()-6000)</a:t>
            </a:r>
          </a:p>
          <a:p>
            <a:pPr marL="0" indent="0" algn="just">
              <a:buNone/>
            </a:pPr>
            <a:endParaRPr lang="en-US" sz="3200" b="0" i="0" dirty="0">
              <a:solidFill>
                <a:srgbClr val="3B3835"/>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00B050"/>
                </a:solidFill>
                <a:effectLst/>
                <a:latin typeface="Times New Roman" panose="02020603050405020304" pitchFamily="18" charset="0"/>
                <a:cs typeface="Times New Roman" panose="02020603050405020304" pitchFamily="18" charset="0"/>
              </a:rPr>
              <a:t>Note</a:t>
            </a:r>
            <a:r>
              <a:rPr lang="en-US" sz="3200" b="0" i="0" dirty="0">
                <a:solidFill>
                  <a:srgbClr val="3B3835"/>
                </a:solidFill>
                <a:effectLst/>
                <a:latin typeface="Times New Roman" panose="02020603050405020304" pitchFamily="18" charset="0"/>
                <a:cs typeface="Times New Roman" panose="02020603050405020304" pitchFamily="18" charset="0"/>
              </a:rPr>
              <a:t> that theoretically any number taken away from the </a:t>
            </a:r>
            <a:r>
              <a:rPr lang="en-US" sz="3200" b="0" i="0" dirty="0">
                <a:solidFill>
                  <a:srgbClr val="C00000"/>
                </a:solidFill>
                <a:effectLst/>
                <a:latin typeface="Times New Roman" panose="02020603050405020304" pitchFamily="18" charset="0"/>
                <a:cs typeface="Times New Roman" panose="02020603050405020304" pitchFamily="18" charset="0"/>
              </a:rPr>
              <a:t>time() </a:t>
            </a:r>
            <a:r>
              <a:rPr lang="en-US" sz="3200" b="0" i="0" dirty="0">
                <a:solidFill>
                  <a:srgbClr val="3B3835"/>
                </a:solidFill>
                <a:effectLst/>
                <a:latin typeface="Times New Roman" panose="02020603050405020304" pitchFamily="18" charset="0"/>
                <a:cs typeface="Times New Roman" panose="02020603050405020304" pitchFamily="18" charset="0"/>
              </a:rPr>
              <a:t>function should do, but due to variations in local computer times, it is advisable to use a day or two.</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11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155F-2F1B-4774-AE6F-A54B66F68660}"/>
              </a:ext>
            </a:extLst>
          </p:cNvPr>
          <p:cNvSpPr>
            <a:spLocks noGrp="1"/>
          </p:cNvSpPr>
          <p:nvPr>
            <p:ph type="title"/>
          </p:nvPr>
        </p:nvSpPr>
        <p:spPr>
          <a:xfrm>
            <a:off x="838200" y="169816"/>
            <a:ext cx="10515600" cy="877749"/>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Problems with Cookies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2C4CCB-4FE6-4BF9-BE2F-5E57775B5FBA}"/>
              </a:ext>
            </a:extLst>
          </p:cNvPr>
          <p:cNvSpPr>
            <a:spLocks noGrp="1"/>
          </p:cNvSpPr>
          <p:nvPr>
            <p:ph idx="1"/>
          </p:nvPr>
        </p:nvSpPr>
        <p:spPr>
          <a:xfrm>
            <a:off x="776056" y="1047565"/>
            <a:ext cx="10515600" cy="4809802"/>
          </a:xfrm>
        </p:spPr>
        <p:txBody>
          <a:bodyPr>
            <a:noAutofit/>
          </a:bodyPr>
          <a:lstStyle/>
          <a:p>
            <a:pPr algn="just"/>
            <a:r>
              <a:rPr lang="en-US" sz="3200" b="0" i="0" dirty="0">
                <a:solidFill>
                  <a:srgbClr val="3B3835"/>
                </a:solidFill>
                <a:effectLst/>
                <a:latin typeface="Helvetica Neue"/>
              </a:rPr>
              <a:t>Browsers can refuse to accept cookies</a:t>
            </a:r>
          </a:p>
          <a:p>
            <a:pPr algn="just"/>
            <a:endParaRPr lang="en-US" sz="3200" b="0" i="0" dirty="0">
              <a:solidFill>
                <a:srgbClr val="3B3835"/>
              </a:solidFill>
              <a:effectLst/>
              <a:latin typeface="Helvetica Neue"/>
            </a:endParaRPr>
          </a:p>
          <a:p>
            <a:pPr algn="just"/>
            <a:r>
              <a:rPr lang="en-US" sz="3200" b="0" i="0" dirty="0">
                <a:solidFill>
                  <a:srgbClr val="3B3835"/>
                </a:solidFill>
                <a:effectLst/>
                <a:latin typeface="Helvetica Neue"/>
              </a:rPr>
              <a:t>Additionally, it adds network overhead to send lots of information back and forth.</a:t>
            </a:r>
          </a:p>
          <a:p>
            <a:pPr algn="just"/>
            <a:endParaRPr lang="en-US" sz="3200" b="0" i="0" dirty="0">
              <a:solidFill>
                <a:srgbClr val="3B3835"/>
              </a:solidFill>
              <a:effectLst/>
              <a:latin typeface="Helvetica Neue"/>
            </a:endParaRPr>
          </a:p>
          <a:p>
            <a:pPr algn="just"/>
            <a:r>
              <a:rPr lang="en-US" sz="3200" b="0" i="0" dirty="0">
                <a:solidFill>
                  <a:srgbClr val="3B3835"/>
                </a:solidFill>
                <a:effectLst/>
                <a:latin typeface="Helvetica Neue"/>
              </a:rPr>
              <a:t>There are also limits to the amount of information that can be sent</a:t>
            </a:r>
          </a:p>
          <a:p>
            <a:pPr algn="just"/>
            <a:endParaRPr lang="en-US" sz="3200" dirty="0">
              <a:solidFill>
                <a:srgbClr val="3B3835"/>
              </a:solidFill>
              <a:latin typeface="Helvetica Neue"/>
            </a:endParaRPr>
          </a:p>
          <a:p>
            <a:pPr algn="just"/>
            <a:r>
              <a:rPr lang="en-US" sz="3200" b="0" i="0" dirty="0">
                <a:solidFill>
                  <a:srgbClr val="3B3835"/>
                </a:solidFill>
                <a:effectLst/>
                <a:latin typeface="Helvetica Neue"/>
              </a:rPr>
              <a:t>Some information you just don’t want to save on the client’s computer.</a:t>
            </a:r>
            <a:endParaRPr lang="en-US" sz="3200" dirty="0"/>
          </a:p>
        </p:txBody>
      </p:sp>
    </p:spTree>
    <p:extLst>
      <p:ext uri="{BB962C8B-B14F-4D97-AF65-F5344CB8AC3E}">
        <p14:creationId xmlns:p14="http://schemas.microsoft.com/office/powerpoint/2010/main" val="415928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F511-3045-4ADE-9414-0A0EEFBB78BA}"/>
              </a:ext>
            </a:extLst>
          </p:cNvPr>
          <p:cNvSpPr>
            <a:spLocks noGrp="1"/>
          </p:cNvSpPr>
          <p:nvPr>
            <p:ph type="title"/>
          </p:nvPr>
        </p:nvSpPr>
        <p:spPr>
          <a:xfrm>
            <a:off x="838200" y="96251"/>
            <a:ext cx="10515600" cy="797850"/>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Sessions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58F897-57E8-4261-BAA7-325E8D03B227}"/>
              </a:ext>
            </a:extLst>
          </p:cNvPr>
          <p:cNvSpPr>
            <a:spLocks noGrp="1"/>
          </p:cNvSpPr>
          <p:nvPr>
            <p:ph idx="1"/>
          </p:nvPr>
        </p:nvSpPr>
        <p:spPr>
          <a:xfrm>
            <a:off x="776056" y="1253331"/>
            <a:ext cx="10515600" cy="4351338"/>
          </a:xfrm>
        </p:spPr>
        <p:txBody>
          <a:bodyPr>
            <a:noAutofit/>
          </a:bodyPr>
          <a:lstStyle/>
          <a:p>
            <a:pPr algn="just"/>
            <a:r>
              <a:rPr lang="en-US" sz="3200" b="0" i="0" dirty="0">
                <a:solidFill>
                  <a:srgbClr val="3B3835"/>
                </a:solidFill>
                <a:effectLst/>
                <a:latin typeface="Times New Roman" panose="02020603050405020304" pitchFamily="18" charset="0"/>
                <a:cs typeface="Times New Roman" panose="02020603050405020304" pitchFamily="18" charset="0"/>
              </a:rPr>
              <a:t>A Session allows to store user information on the server for later use (i.e. username, shopping cart items, </a:t>
            </a:r>
            <a:r>
              <a:rPr lang="en-US" sz="3200" b="0" i="0" dirty="0" err="1">
                <a:solidFill>
                  <a:srgbClr val="3B3835"/>
                </a:solidFill>
                <a:effectLst/>
                <a:latin typeface="Times New Roman" panose="02020603050405020304" pitchFamily="18" charset="0"/>
                <a:cs typeface="Times New Roman" panose="02020603050405020304" pitchFamily="18" charset="0"/>
              </a:rPr>
              <a:t>etc</a:t>
            </a:r>
            <a:r>
              <a:rPr lang="en-US" sz="3200" b="0" i="0" dirty="0">
                <a:solidFill>
                  <a:srgbClr val="3B3835"/>
                </a:solidFill>
                <a:effectLst/>
                <a:latin typeface="Times New Roman" panose="02020603050405020304" pitchFamily="18" charset="0"/>
                <a:cs typeface="Times New Roman" panose="02020603050405020304" pitchFamily="18" charset="0"/>
              </a:rPr>
              <a:t>)</a:t>
            </a:r>
          </a:p>
          <a:p>
            <a:pPr algn="just"/>
            <a:endParaRPr lang="en-US" sz="3200" b="0" i="0" dirty="0">
              <a:solidFill>
                <a:srgbClr val="3B3835"/>
              </a:solidFill>
              <a:effectLst/>
              <a:latin typeface="Times New Roman" panose="02020603050405020304" pitchFamily="18" charset="0"/>
              <a:cs typeface="Times New Roman" panose="02020603050405020304" pitchFamily="18" charset="0"/>
            </a:endParaRPr>
          </a:p>
          <a:p>
            <a:pPr algn="just"/>
            <a:r>
              <a:rPr lang="en-US" sz="3200" b="0" i="0" dirty="0">
                <a:solidFill>
                  <a:srgbClr val="3B3835"/>
                </a:solidFill>
                <a:effectLst/>
                <a:latin typeface="Times New Roman" panose="02020603050405020304" pitchFamily="18" charset="0"/>
                <a:cs typeface="Times New Roman" panose="02020603050405020304" pitchFamily="18" charset="0"/>
              </a:rPr>
              <a:t>However, this session information is temporary and is usually deleted very quickly after the user has left the website that uses sessions</a:t>
            </a:r>
          </a:p>
          <a:p>
            <a:pPr algn="just"/>
            <a:endParaRPr lang="en-US" sz="3200" dirty="0">
              <a:solidFill>
                <a:srgbClr val="3B3835"/>
              </a:solidFill>
              <a:latin typeface="Times New Roman" panose="02020603050405020304" pitchFamily="18" charset="0"/>
              <a:cs typeface="Times New Roman" panose="02020603050405020304" pitchFamily="18" charset="0"/>
            </a:endParaRPr>
          </a:p>
          <a:p>
            <a:pPr algn="just"/>
            <a:r>
              <a:rPr lang="en-US" sz="3200" b="0" i="0" dirty="0">
                <a:solidFill>
                  <a:srgbClr val="3B3835"/>
                </a:solidFill>
                <a:effectLst/>
                <a:latin typeface="Times New Roman" panose="02020603050405020304" pitchFamily="18" charset="0"/>
                <a:cs typeface="Times New Roman" panose="02020603050405020304" pitchFamily="18" charset="0"/>
              </a:rPr>
              <a:t>Session variables hold information about one single user, and are available to all pages in one application.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6F41-4D88-4088-BE83-DA709AE73462}"/>
              </a:ext>
            </a:extLst>
          </p:cNvPr>
          <p:cNvSpPr>
            <a:spLocks noGrp="1"/>
          </p:cNvSpPr>
          <p:nvPr>
            <p:ph type="title"/>
          </p:nvPr>
        </p:nvSpPr>
        <p:spPr>
          <a:xfrm>
            <a:off x="838200" y="134307"/>
            <a:ext cx="10515600" cy="842238"/>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Starting a PHP Session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863471-AE6A-4212-9080-507AD43A7645}"/>
              </a:ext>
            </a:extLst>
          </p:cNvPr>
          <p:cNvSpPr>
            <a:spLocks noGrp="1"/>
          </p:cNvSpPr>
          <p:nvPr>
            <p:ph idx="1"/>
          </p:nvPr>
        </p:nvSpPr>
        <p:spPr>
          <a:xfrm>
            <a:off x="838200" y="878890"/>
            <a:ext cx="10392052" cy="4545366"/>
          </a:xfrm>
        </p:spPr>
        <p:txBody>
          <a:bodyPr>
            <a:noAutofit/>
          </a:bodyPr>
          <a:lstStyle/>
          <a:p>
            <a:r>
              <a:rPr lang="en-US" sz="3000" b="0" i="0" dirty="0">
                <a:solidFill>
                  <a:srgbClr val="3B3835"/>
                </a:solidFill>
                <a:effectLst/>
                <a:latin typeface="Times New Roman" panose="02020603050405020304" pitchFamily="18" charset="0"/>
                <a:cs typeface="Times New Roman" panose="02020603050405020304" pitchFamily="18" charset="0"/>
              </a:rPr>
              <a:t>Before you can store user information in your PHP session, you must first start up the session</a:t>
            </a:r>
          </a:p>
          <a:p>
            <a:r>
              <a:rPr lang="en-US" sz="3000" b="0" i="0" dirty="0">
                <a:solidFill>
                  <a:srgbClr val="3B3835"/>
                </a:solidFill>
                <a:effectLst/>
                <a:latin typeface="Times New Roman" panose="02020603050405020304" pitchFamily="18" charset="0"/>
                <a:cs typeface="Times New Roman" panose="02020603050405020304" pitchFamily="18" charset="0"/>
              </a:rPr>
              <a:t>The </a:t>
            </a:r>
            <a:r>
              <a:rPr lang="en-US" sz="3000" b="0" i="0" dirty="0" err="1">
                <a:solidFill>
                  <a:srgbClr val="3B3835"/>
                </a:solidFill>
                <a:effectLst/>
                <a:latin typeface="Times New Roman" panose="02020603050405020304" pitchFamily="18" charset="0"/>
                <a:cs typeface="Times New Roman" panose="02020603050405020304" pitchFamily="18" charset="0"/>
              </a:rPr>
              <a:t>session_start</a:t>
            </a:r>
            <a:r>
              <a:rPr lang="en-US" sz="3000" b="0" i="0" dirty="0">
                <a:solidFill>
                  <a:srgbClr val="3B3835"/>
                </a:solidFill>
                <a:effectLst/>
                <a:latin typeface="Times New Roman" panose="02020603050405020304" pitchFamily="18" charset="0"/>
                <a:cs typeface="Times New Roman" panose="02020603050405020304" pitchFamily="18" charset="0"/>
              </a:rPr>
              <a:t>() function must appear BEFORE the &lt;html&gt; tag.</a:t>
            </a:r>
          </a:p>
          <a:p>
            <a:pPr marL="0" indent="0">
              <a:buNone/>
            </a:pPr>
            <a:r>
              <a:rPr lang="en-US" sz="3000" b="0" i="0" dirty="0">
                <a:solidFill>
                  <a:srgbClr val="3B3835"/>
                </a:solidFill>
                <a:effectLst/>
                <a:latin typeface="Times New Roman" panose="02020603050405020304" pitchFamily="18" charset="0"/>
                <a:cs typeface="Times New Roman" panose="02020603050405020304" pitchFamily="18" charset="0"/>
              </a:rPr>
              <a:t>                 </a:t>
            </a:r>
            <a:r>
              <a:rPr lang="en-US" sz="3000" b="0" i="0" dirty="0">
                <a:solidFill>
                  <a:srgbClr val="C00000"/>
                </a:solidFill>
                <a:effectLst/>
                <a:latin typeface="Times New Roman" panose="02020603050405020304" pitchFamily="18" charset="0"/>
                <a:cs typeface="Times New Roman" panose="02020603050405020304" pitchFamily="18" charset="0"/>
              </a:rPr>
              <a:t>&lt;?php </a:t>
            </a:r>
            <a:r>
              <a:rPr lang="en-US" sz="3000" b="0" i="0" dirty="0" err="1">
                <a:solidFill>
                  <a:srgbClr val="C00000"/>
                </a:solidFill>
                <a:effectLst/>
                <a:latin typeface="Times New Roman" panose="02020603050405020304" pitchFamily="18" charset="0"/>
                <a:cs typeface="Times New Roman" panose="02020603050405020304" pitchFamily="18" charset="0"/>
              </a:rPr>
              <a:t>session_start</a:t>
            </a:r>
            <a:r>
              <a:rPr lang="en-US" sz="3000" b="0" i="0" dirty="0">
                <a:solidFill>
                  <a:srgbClr val="C00000"/>
                </a:solidFill>
                <a:effectLst/>
                <a:latin typeface="Times New Roman" panose="02020603050405020304" pitchFamily="18" charset="0"/>
                <a:cs typeface="Times New Roman" panose="02020603050405020304" pitchFamily="18" charset="0"/>
              </a:rPr>
              <a:t>(); ?&gt; </a:t>
            </a:r>
          </a:p>
          <a:p>
            <a:pPr marL="0" indent="0">
              <a:buNone/>
            </a:pPr>
            <a:r>
              <a:rPr lang="en-US" sz="3000" b="0" i="0" dirty="0">
                <a:solidFill>
                  <a:srgbClr val="3B3835"/>
                </a:solidFill>
                <a:effectLst/>
                <a:latin typeface="Times New Roman" panose="02020603050405020304" pitchFamily="18" charset="0"/>
                <a:cs typeface="Times New Roman" panose="02020603050405020304" pitchFamily="18" charset="0"/>
              </a:rPr>
              <a:t>                               </a:t>
            </a:r>
            <a:r>
              <a:rPr lang="en-US" sz="3000" b="0" i="0" dirty="0">
                <a:solidFill>
                  <a:srgbClr val="00B050"/>
                </a:solidFill>
                <a:effectLst/>
                <a:latin typeface="Times New Roman" panose="02020603050405020304" pitchFamily="18" charset="0"/>
                <a:cs typeface="Times New Roman" panose="02020603050405020304" pitchFamily="18" charset="0"/>
              </a:rPr>
              <a:t>&lt;html&gt; </a:t>
            </a:r>
          </a:p>
          <a:p>
            <a:pPr marL="0" indent="0">
              <a:buNone/>
            </a:pPr>
            <a:r>
              <a:rPr lang="en-US" sz="3000" b="0" i="0" dirty="0">
                <a:solidFill>
                  <a:srgbClr val="00B050"/>
                </a:solidFill>
                <a:effectLst/>
                <a:latin typeface="Times New Roman" panose="02020603050405020304" pitchFamily="18" charset="0"/>
                <a:cs typeface="Times New Roman" panose="02020603050405020304" pitchFamily="18" charset="0"/>
              </a:rPr>
              <a:t>                              &lt;body&gt;</a:t>
            </a:r>
          </a:p>
          <a:p>
            <a:pPr marL="0" indent="0">
              <a:buNone/>
            </a:pPr>
            <a:r>
              <a:rPr lang="en-US" sz="3000" b="0" i="0" dirty="0">
                <a:solidFill>
                  <a:srgbClr val="3B3835"/>
                </a:solidFill>
                <a:effectLst/>
                <a:latin typeface="Times New Roman" panose="02020603050405020304" pitchFamily="18" charset="0"/>
                <a:cs typeface="Times New Roman" panose="02020603050405020304" pitchFamily="18" charset="0"/>
              </a:rPr>
              <a:t>                                  ..</a:t>
            </a:r>
          </a:p>
          <a:p>
            <a:pPr marL="0" indent="0">
              <a:buNone/>
            </a:pPr>
            <a:r>
              <a:rPr lang="en-US" sz="3000" b="0" i="0" dirty="0">
                <a:solidFill>
                  <a:srgbClr val="3B3835"/>
                </a:solidFill>
                <a:effectLst/>
                <a:latin typeface="Times New Roman" panose="02020603050405020304" pitchFamily="18" charset="0"/>
                <a:cs typeface="Times New Roman" panose="02020603050405020304" pitchFamily="18" charset="0"/>
              </a:rPr>
              <a:t>                                  ..</a:t>
            </a:r>
          </a:p>
          <a:p>
            <a:pPr marL="0" indent="0">
              <a:buNone/>
            </a:pPr>
            <a:r>
              <a:rPr lang="en-US" sz="3000" dirty="0">
                <a:solidFill>
                  <a:srgbClr val="3B3835"/>
                </a:solidFill>
                <a:latin typeface="Times New Roman" panose="02020603050405020304" pitchFamily="18" charset="0"/>
                <a:cs typeface="Times New Roman" panose="02020603050405020304" pitchFamily="18" charset="0"/>
              </a:rPr>
              <a:t>                              </a:t>
            </a:r>
            <a:r>
              <a:rPr lang="en-US" sz="3000" b="0" i="0" dirty="0">
                <a:solidFill>
                  <a:srgbClr val="00B050"/>
                </a:solidFill>
                <a:effectLst/>
                <a:latin typeface="Times New Roman" panose="02020603050405020304" pitchFamily="18" charset="0"/>
                <a:cs typeface="Times New Roman" panose="02020603050405020304" pitchFamily="18" charset="0"/>
              </a:rPr>
              <a:t>&lt;/body&gt; </a:t>
            </a:r>
          </a:p>
          <a:p>
            <a:pPr marL="0" indent="0">
              <a:buNone/>
            </a:pPr>
            <a:r>
              <a:rPr lang="en-US" sz="3000" b="0" i="0" dirty="0">
                <a:solidFill>
                  <a:srgbClr val="00B050"/>
                </a:solidFill>
                <a:effectLst/>
                <a:latin typeface="Times New Roman" panose="02020603050405020304" pitchFamily="18" charset="0"/>
                <a:cs typeface="Times New Roman" panose="02020603050405020304" pitchFamily="18" charset="0"/>
              </a:rPr>
              <a:t>                              &lt;/html&gt;</a:t>
            </a:r>
            <a:endParaRPr lang="en-US" sz="3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94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0107-E8D8-49FA-B494-F656550F7FBD}"/>
              </a:ext>
            </a:extLst>
          </p:cNvPr>
          <p:cNvSpPr>
            <a:spLocks noGrp="1"/>
          </p:cNvSpPr>
          <p:nvPr>
            <p:ph type="title"/>
          </p:nvPr>
        </p:nvSpPr>
        <p:spPr>
          <a:xfrm>
            <a:off x="838200" y="98796"/>
            <a:ext cx="10515600" cy="682440"/>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Storing a Session Variable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7E6C2B-B0E9-4A5C-BBE4-B9452E7013D5}"/>
              </a:ext>
            </a:extLst>
          </p:cNvPr>
          <p:cNvSpPr>
            <a:spLocks noGrp="1"/>
          </p:cNvSpPr>
          <p:nvPr>
            <p:ph idx="1"/>
          </p:nvPr>
        </p:nvSpPr>
        <p:spPr>
          <a:xfrm>
            <a:off x="838200" y="1008879"/>
            <a:ext cx="10515600" cy="4351338"/>
          </a:xfrm>
        </p:spPr>
        <p:txBody>
          <a:bodyPr>
            <a:noAutofit/>
          </a:bodyPr>
          <a:lstStyle/>
          <a:p>
            <a:r>
              <a:rPr lang="en-US" sz="3200" b="0" i="0" dirty="0">
                <a:solidFill>
                  <a:srgbClr val="3B3835"/>
                </a:solidFill>
                <a:effectLst/>
                <a:latin typeface="Times New Roman" panose="02020603050405020304" pitchFamily="18" charset="0"/>
                <a:cs typeface="Times New Roman" panose="02020603050405020304" pitchFamily="18" charset="0"/>
              </a:rPr>
              <a:t>The $_SESSION variable can be store and retrieved in PHP</a:t>
            </a:r>
          </a:p>
          <a:p>
            <a:pPr marL="0" indent="0">
              <a:buNone/>
            </a:pPr>
            <a:r>
              <a:rPr lang="en-US" sz="3200" b="0" i="0" dirty="0">
                <a:solidFill>
                  <a:srgbClr val="3B3835"/>
                </a:solidFill>
                <a:effectLst/>
                <a:latin typeface="Helvetica Neue"/>
              </a:rPr>
              <a:t>                              </a:t>
            </a:r>
            <a:r>
              <a:rPr lang="en-US" sz="2500" b="0" i="0" dirty="0">
                <a:solidFill>
                  <a:srgbClr val="00B050"/>
                </a:solidFill>
                <a:effectLst/>
                <a:latin typeface="Helvetica Neue"/>
              </a:rPr>
              <a:t>&lt;?php </a:t>
            </a:r>
          </a:p>
          <a:p>
            <a:pPr marL="0" indent="0">
              <a:buNone/>
            </a:pPr>
            <a:r>
              <a:rPr lang="en-US" sz="2500" b="0" i="0" dirty="0">
                <a:solidFill>
                  <a:srgbClr val="3B3835"/>
                </a:solidFill>
                <a:effectLst/>
                <a:latin typeface="Helvetica Neue"/>
              </a:rPr>
              <a:t>                            </a:t>
            </a:r>
            <a:r>
              <a:rPr lang="en-US" sz="2500" b="0" i="0" dirty="0" err="1">
                <a:solidFill>
                  <a:srgbClr val="C00000"/>
                </a:solidFill>
                <a:effectLst/>
                <a:latin typeface="Helvetica Neue"/>
              </a:rPr>
              <a:t>session_start</a:t>
            </a:r>
            <a:r>
              <a:rPr lang="en-US" sz="2500" b="0" i="0" dirty="0">
                <a:solidFill>
                  <a:srgbClr val="C00000"/>
                </a:solidFill>
                <a:effectLst/>
                <a:latin typeface="Helvetica Neue"/>
              </a:rPr>
              <a:t>(); </a:t>
            </a:r>
          </a:p>
          <a:p>
            <a:pPr marL="0" indent="0">
              <a:buNone/>
            </a:pPr>
            <a:r>
              <a:rPr lang="en-US" sz="2500" b="0" i="0" dirty="0">
                <a:solidFill>
                  <a:srgbClr val="3B3835"/>
                </a:solidFill>
                <a:effectLst/>
                <a:latin typeface="Helvetica Neue"/>
              </a:rPr>
              <a:t>                           </a:t>
            </a:r>
            <a:r>
              <a:rPr lang="en-US" sz="2500" b="0" i="0" dirty="0">
                <a:solidFill>
                  <a:srgbClr val="0070C0"/>
                </a:solidFill>
                <a:effectLst/>
                <a:latin typeface="Helvetica Neue"/>
              </a:rPr>
              <a:t>// store session data </a:t>
            </a:r>
          </a:p>
          <a:p>
            <a:pPr marL="0" indent="0">
              <a:buNone/>
            </a:pPr>
            <a:r>
              <a:rPr lang="en-US" sz="2500" b="0" i="0" dirty="0">
                <a:solidFill>
                  <a:srgbClr val="3B3835"/>
                </a:solidFill>
                <a:effectLst/>
                <a:latin typeface="Helvetica Neue"/>
              </a:rPr>
              <a:t>                          </a:t>
            </a:r>
            <a:r>
              <a:rPr lang="en-US" sz="2500" b="0" i="0" dirty="0">
                <a:solidFill>
                  <a:srgbClr val="C00000"/>
                </a:solidFill>
                <a:effectLst/>
                <a:latin typeface="Helvetica Neue"/>
              </a:rPr>
              <a:t>$_SESSION[views]=1; </a:t>
            </a:r>
          </a:p>
          <a:p>
            <a:pPr marL="0" indent="0">
              <a:buNone/>
            </a:pPr>
            <a:r>
              <a:rPr lang="en-US" sz="2500" b="0" i="0" dirty="0">
                <a:solidFill>
                  <a:srgbClr val="3B3835"/>
                </a:solidFill>
                <a:effectLst/>
                <a:latin typeface="Helvetica Neue"/>
              </a:rPr>
              <a:t>                          </a:t>
            </a:r>
            <a:r>
              <a:rPr lang="en-US" sz="2500" b="0" i="0" dirty="0">
                <a:solidFill>
                  <a:srgbClr val="00B050"/>
                </a:solidFill>
                <a:effectLst/>
                <a:latin typeface="Helvetica Neue"/>
              </a:rPr>
              <a:t>?&gt; </a:t>
            </a:r>
          </a:p>
          <a:p>
            <a:pPr marL="0" indent="0">
              <a:buNone/>
            </a:pPr>
            <a:r>
              <a:rPr lang="en-US" sz="2500" b="0" i="0" dirty="0">
                <a:solidFill>
                  <a:srgbClr val="00B050"/>
                </a:solidFill>
                <a:effectLst/>
                <a:latin typeface="Helvetica Neue"/>
              </a:rPr>
              <a:t>                                &lt;html&gt; </a:t>
            </a:r>
          </a:p>
          <a:p>
            <a:pPr marL="0" indent="0">
              <a:buNone/>
            </a:pPr>
            <a:r>
              <a:rPr lang="en-US" sz="2500" b="0" i="0" dirty="0">
                <a:solidFill>
                  <a:srgbClr val="00B050"/>
                </a:solidFill>
                <a:effectLst/>
                <a:latin typeface="Helvetica Neue"/>
              </a:rPr>
              <a:t>                                &lt;body </a:t>
            </a:r>
          </a:p>
          <a:p>
            <a:pPr marL="0" indent="0">
              <a:buNone/>
            </a:pPr>
            <a:endParaRPr lang="en-US" sz="2500" b="0" i="0" dirty="0">
              <a:solidFill>
                <a:srgbClr val="00B050"/>
              </a:solidFill>
              <a:effectLst/>
              <a:latin typeface="Helvetica Neue"/>
            </a:endParaRPr>
          </a:p>
          <a:p>
            <a:pPr marL="0" indent="0">
              <a:buNone/>
            </a:pPr>
            <a:r>
              <a:rPr lang="en-US" sz="2500" b="0" i="0" dirty="0">
                <a:solidFill>
                  <a:srgbClr val="00B050"/>
                </a:solidFill>
                <a:effectLst/>
                <a:latin typeface="Helvetica Neue"/>
              </a:rPr>
              <a:t>                              &lt;/body&gt; </a:t>
            </a:r>
          </a:p>
          <a:p>
            <a:pPr marL="0" indent="0">
              <a:buNone/>
            </a:pPr>
            <a:r>
              <a:rPr lang="en-US" sz="2500" b="0" i="0" dirty="0">
                <a:solidFill>
                  <a:srgbClr val="00B050"/>
                </a:solidFill>
                <a:effectLst/>
                <a:latin typeface="Helvetica Neue"/>
              </a:rPr>
              <a:t>                              &lt;/html&gt;</a:t>
            </a:r>
            <a:endParaRPr lang="en-US" sz="2500" dirty="0">
              <a:solidFill>
                <a:srgbClr val="00B050"/>
              </a:solidFill>
            </a:endParaRPr>
          </a:p>
        </p:txBody>
      </p:sp>
    </p:spTree>
    <p:extLst>
      <p:ext uri="{BB962C8B-B14F-4D97-AF65-F5344CB8AC3E}">
        <p14:creationId xmlns:p14="http://schemas.microsoft.com/office/powerpoint/2010/main" val="80078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4216-AD15-40AF-AD56-1847A3F3E260}"/>
              </a:ext>
            </a:extLst>
          </p:cNvPr>
          <p:cNvSpPr>
            <a:spLocks noGrp="1"/>
          </p:cNvSpPr>
          <p:nvPr>
            <p:ph type="title"/>
          </p:nvPr>
        </p:nvSpPr>
        <p:spPr>
          <a:xfrm>
            <a:off x="838200" y="0"/>
            <a:ext cx="10515600" cy="1325563"/>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Retrieving a Session Variable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7A6CD-F2BB-4D73-9C5A-8DE8B5F1DFC8}"/>
              </a:ext>
            </a:extLst>
          </p:cNvPr>
          <p:cNvSpPr>
            <a:spLocks noGrp="1"/>
          </p:cNvSpPr>
          <p:nvPr>
            <p:ph idx="1"/>
          </p:nvPr>
        </p:nvSpPr>
        <p:spPr>
          <a:xfrm>
            <a:off x="838200" y="1253331"/>
            <a:ext cx="10515600" cy="4351338"/>
          </a:xfrm>
        </p:spPr>
        <p:txBody>
          <a:bodyPr>
            <a:normAutofit fontScale="92500" lnSpcReduction="20000"/>
          </a:bodyPr>
          <a:lstStyle/>
          <a:p>
            <a:pPr marL="0" indent="0">
              <a:buNone/>
            </a:pPr>
            <a:r>
              <a:rPr lang="en-US" b="0" i="0" dirty="0">
                <a:solidFill>
                  <a:srgbClr val="00B050"/>
                </a:solidFill>
                <a:effectLst/>
                <a:latin typeface="Helvetica Neue"/>
              </a:rPr>
              <a:t>                                              &lt;html&gt; </a:t>
            </a:r>
          </a:p>
          <a:p>
            <a:pPr marL="0" indent="0">
              <a:buNone/>
            </a:pPr>
            <a:r>
              <a:rPr lang="en-US" b="0" i="0" dirty="0">
                <a:solidFill>
                  <a:srgbClr val="00B050"/>
                </a:solidFill>
                <a:effectLst/>
                <a:latin typeface="Helvetica Neue"/>
              </a:rPr>
              <a:t>                                              &lt;body&gt; </a:t>
            </a:r>
          </a:p>
          <a:p>
            <a:pPr marL="0" indent="0">
              <a:buNone/>
            </a:pPr>
            <a:r>
              <a:rPr lang="en-US" b="0" i="0" dirty="0">
                <a:solidFill>
                  <a:srgbClr val="00B050"/>
                </a:solidFill>
                <a:effectLst/>
                <a:latin typeface="Helvetica Neue"/>
              </a:rPr>
              <a:t>                                              &lt;?php </a:t>
            </a:r>
          </a:p>
          <a:p>
            <a:pPr marL="0" indent="0">
              <a:buNone/>
            </a:pPr>
            <a:r>
              <a:rPr lang="en-US" b="0" i="0" dirty="0">
                <a:solidFill>
                  <a:srgbClr val="0070C0"/>
                </a:solidFill>
                <a:effectLst/>
                <a:latin typeface="Helvetica Neue"/>
              </a:rPr>
              <a:t>                                         //retrieve session data </a:t>
            </a:r>
          </a:p>
          <a:p>
            <a:pPr marL="0" indent="0">
              <a:buNone/>
            </a:pPr>
            <a:r>
              <a:rPr lang="en-US" b="0" i="0" dirty="0">
                <a:solidFill>
                  <a:srgbClr val="00B050"/>
                </a:solidFill>
                <a:effectLst/>
                <a:latin typeface="Helvetica Neue"/>
              </a:rPr>
              <a:t>                                echo "Pageviews=". </a:t>
            </a:r>
            <a:r>
              <a:rPr lang="en-US" b="0" i="0" dirty="0">
                <a:solidFill>
                  <a:srgbClr val="C00000"/>
                </a:solidFill>
                <a:effectLst/>
                <a:latin typeface="Helvetica Neue"/>
              </a:rPr>
              <a:t>$_SESSION[views]</a:t>
            </a:r>
            <a:r>
              <a:rPr lang="en-US" b="0" i="0" dirty="0">
                <a:solidFill>
                  <a:srgbClr val="00B050"/>
                </a:solidFill>
                <a:effectLst/>
                <a:latin typeface="Helvetica Neue"/>
              </a:rPr>
              <a:t>; </a:t>
            </a:r>
          </a:p>
          <a:p>
            <a:pPr marL="0" indent="0">
              <a:buNone/>
            </a:pPr>
            <a:r>
              <a:rPr lang="en-US" b="0" i="0" dirty="0">
                <a:solidFill>
                  <a:srgbClr val="00B050"/>
                </a:solidFill>
                <a:effectLst/>
                <a:latin typeface="Helvetica Neue"/>
              </a:rPr>
              <a:t>                                                ?&gt; </a:t>
            </a:r>
          </a:p>
          <a:p>
            <a:pPr marL="0" indent="0">
              <a:buNone/>
            </a:pPr>
            <a:r>
              <a:rPr lang="en-US" b="0" i="0" dirty="0">
                <a:solidFill>
                  <a:srgbClr val="00B050"/>
                </a:solidFill>
                <a:effectLst/>
                <a:latin typeface="Helvetica Neue"/>
              </a:rPr>
              <a:t>                                             &lt;/body&gt; </a:t>
            </a:r>
          </a:p>
          <a:p>
            <a:pPr marL="0" indent="0">
              <a:buNone/>
            </a:pPr>
            <a:r>
              <a:rPr lang="en-US" b="0" i="0" dirty="0">
                <a:solidFill>
                  <a:srgbClr val="00B050"/>
                </a:solidFill>
                <a:effectLst/>
                <a:latin typeface="Helvetica Neue"/>
              </a:rPr>
              <a:t>                                             &lt;/html&gt;</a:t>
            </a:r>
          </a:p>
          <a:p>
            <a:pPr marL="0" indent="0">
              <a:buNone/>
            </a:pPr>
            <a:r>
              <a:rPr lang="en-US" b="0" i="0" dirty="0">
                <a:effectLst/>
                <a:latin typeface="Helvetica Neue"/>
              </a:rPr>
              <a:t>Display: </a:t>
            </a:r>
          </a:p>
          <a:p>
            <a:pPr marL="0" indent="0">
              <a:buNone/>
            </a:pPr>
            <a:r>
              <a:rPr lang="en-US" b="0" i="0" dirty="0">
                <a:solidFill>
                  <a:srgbClr val="00B050"/>
                </a:solidFill>
                <a:effectLst/>
                <a:latin typeface="Helvetica Neue"/>
              </a:rPr>
              <a:t>Pageviews = 1</a:t>
            </a:r>
            <a:endParaRPr lang="en-US" dirty="0">
              <a:solidFill>
                <a:srgbClr val="00B050"/>
              </a:solidFill>
            </a:endParaRPr>
          </a:p>
        </p:txBody>
      </p:sp>
    </p:spTree>
    <p:extLst>
      <p:ext uri="{BB962C8B-B14F-4D97-AF65-F5344CB8AC3E}">
        <p14:creationId xmlns:p14="http://schemas.microsoft.com/office/powerpoint/2010/main" val="2387991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26BD-A5FE-4C15-8C11-BB6A18D44A26}"/>
              </a:ext>
            </a:extLst>
          </p:cNvPr>
          <p:cNvSpPr>
            <a:spLocks noGrp="1"/>
          </p:cNvSpPr>
          <p:nvPr>
            <p:ph type="title"/>
          </p:nvPr>
        </p:nvSpPr>
        <p:spPr>
          <a:xfrm>
            <a:off x="838200" y="365125"/>
            <a:ext cx="10515600" cy="700195"/>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Destroying a Session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22EBEF-84FC-43E5-BAB9-A0A5DF8DC9B7}"/>
              </a:ext>
            </a:extLst>
          </p:cNvPr>
          <p:cNvSpPr>
            <a:spLocks noGrp="1"/>
          </p:cNvSpPr>
          <p:nvPr>
            <p:ph idx="1"/>
          </p:nvPr>
        </p:nvSpPr>
        <p:spPr>
          <a:xfrm>
            <a:off x="838200" y="1296140"/>
            <a:ext cx="10515600" cy="4880823"/>
          </a:xfrm>
        </p:spPr>
        <p:txBody>
          <a:bodyPr>
            <a:normAutofit fontScale="92500" lnSpcReduction="20000"/>
          </a:bodyPr>
          <a:lstStyle/>
          <a:p>
            <a:r>
              <a:rPr lang="en-US" b="0" i="0" dirty="0">
                <a:solidFill>
                  <a:srgbClr val="3B3835"/>
                </a:solidFill>
                <a:effectLst/>
                <a:latin typeface="Times New Roman" panose="02020603050405020304" pitchFamily="18" charset="0"/>
                <a:cs typeface="Times New Roman" panose="02020603050405020304" pitchFamily="18" charset="0"/>
              </a:rPr>
              <a:t>The unset() function is used to free the specified session variable.</a:t>
            </a:r>
          </a:p>
          <a:p>
            <a:pPr marL="0" indent="0">
              <a:buNone/>
            </a:pPr>
            <a:r>
              <a:rPr lang="en-US" b="0" i="0" dirty="0">
                <a:solidFill>
                  <a:srgbClr val="00B050"/>
                </a:solidFill>
                <a:effectLst/>
                <a:latin typeface="Times New Roman" panose="02020603050405020304" pitchFamily="18" charset="0"/>
                <a:cs typeface="Times New Roman" panose="02020603050405020304" pitchFamily="18" charset="0"/>
              </a:rPr>
              <a:t>                  &lt;?php </a:t>
            </a:r>
          </a:p>
          <a:p>
            <a:pPr marL="0" indent="0">
              <a:buNone/>
            </a:pPr>
            <a:r>
              <a:rPr lang="en-US" b="0" i="0" dirty="0">
                <a:solidFill>
                  <a:srgbClr val="C00000"/>
                </a:solidFill>
                <a:effectLst/>
                <a:latin typeface="Times New Roman" panose="02020603050405020304" pitchFamily="18" charset="0"/>
                <a:cs typeface="Times New Roman" panose="02020603050405020304" pitchFamily="18" charset="0"/>
              </a:rPr>
              <a:t>               unset($_SESSION[views]); </a:t>
            </a:r>
          </a:p>
          <a:p>
            <a:pPr marL="0" indent="0">
              <a:buNone/>
            </a:pPr>
            <a:r>
              <a:rPr lang="en-US" b="0" i="0" dirty="0">
                <a:solidFill>
                  <a:srgbClr val="00B050"/>
                </a:solidFill>
                <a:effectLst/>
                <a:latin typeface="Times New Roman" panose="02020603050405020304" pitchFamily="18" charset="0"/>
                <a:cs typeface="Times New Roman" panose="02020603050405020304" pitchFamily="18" charset="0"/>
              </a:rPr>
              <a:t>                   ?&gt;</a:t>
            </a:r>
          </a:p>
          <a:p>
            <a:r>
              <a:rPr lang="en-US" b="0" i="0" dirty="0">
                <a:solidFill>
                  <a:srgbClr val="3B3835"/>
                </a:solidFill>
                <a:effectLst/>
                <a:latin typeface="Times New Roman" panose="02020603050405020304" pitchFamily="18" charset="0"/>
                <a:cs typeface="Times New Roman" panose="02020603050405020304" pitchFamily="18" charset="0"/>
              </a:rPr>
              <a:t>You can also completely destroy the session by calling the </a:t>
            </a:r>
            <a:r>
              <a:rPr lang="en-US" b="0" i="0" dirty="0" err="1">
                <a:solidFill>
                  <a:srgbClr val="3B3835"/>
                </a:solidFill>
                <a:effectLst/>
                <a:latin typeface="Times New Roman" panose="02020603050405020304" pitchFamily="18" charset="0"/>
                <a:cs typeface="Times New Roman" panose="02020603050405020304" pitchFamily="18" charset="0"/>
              </a:rPr>
              <a:t>session_destroy</a:t>
            </a:r>
            <a:r>
              <a:rPr lang="en-US" b="0" i="0" dirty="0">
                <a:solidFill>
                  <a:srgbClr val="3B3835"/>
                </a:solidFill>
                <a:effectLst/>
                <a:latin typeface="Times New Roman" panose="02020603050405020304" pitchFamily="18" charset="0"/>
                <a:cs typeface="Times New Roman" panose="02020603050405020304" pitchFamily="18" charset="0"/>
              </a:rPr>
              <a:t>() function: </a:t>
            </a:r>
          </a:p>
          <a:p>
            <a:endParaRPr lang="en-US" b="0" i="0" dirty="0">
              <a:solidFill>
                <a:srgbClr val="3B3835"/>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                </a:t>
            </a:r>
            <a:r>
              <a:rPr lang="en-US" b="0" i="0" dirty="0">
                <a:solidFill>
                  <a:srgbClr val="00B050"/>
                </a:solidFill>
                <a:effectLst/>
                <a:latin typeface="Times New Roman" panose="02020603050405020304" pitchFamily="18" charset="0"/>
                <a:cs typeface="Times New Roman" panose="02020603050405020304" pitchFamily="18" charset="0"/>
              </a:rPr>
              <a:t>&lt;?php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                </a:t>
            </a:r>
            <a:r>
              <a:rPr lang="en-US" b="0" i="0" dirty="0" err="1">
                <a:solidFill>
                  <a:srgbClr val="C00000"/>
                </a:solidFill>
                <a:effectLst/>
                <a:latin typeface="Times New Roman" panose="02020603050405020304" pitchFamily="18" charset="0"/>
                <a:cs typeface="Times New Roman" panose="02020603050405020304" pitchFamily="18" charset="0"/>
              </a:rPr>
              <a:t>session_destroy</a:t>
            </a:r>
            <a:r>
              <a:rPr lang="en-US" b="0" i="0" dirty="0">
                <a:solidFill>
                  <a:srgbClr val="C00000"/>
                </a:solidFill>
                <a:effectLst/>
                <a:latin typeface="Times New Roman" panose="02020603050405020304" pitchFamily="18" charset="0"/>
                <a:cs typeface="Times New Roman" panose="02020603050405020304" pitchFamily="18" charset="0"/>
              </a:rPr>
              <a: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                  </a:t>
            </a:r>
            <a:r>
              <a:rPr lang="en-US" b="0" i="0" dirty="0">
                <a:solidFill>
                  <a:srgbClr val="00B050"/>
                </a:solidFill>
                <a:effectLst/>
                <a:latin typeface="Times New Roman" panose="02020603050405020304" pitchFamily="18" charset="0"/>
                <a:cs typeface="Times New Roman" panose="02020603050405020304" pitchFamily="18" charset="0"/>
              </a:rPr>
              <a:t>?&gt;</a:t>
            </a:r>
          </a:p>
          <a:p>
            <a:r>
              <a:rPr lang="en-US" b="0" i="0" dirty="0" err="1">
                <a:solidFill>
                  <a:srgbClr val="3B3835"/>
                </a:solidFill>
                <a:effectLst/>
                <a:latin typeface="Times New Roman" panose="02020603050405020304" pitchFamily="18" charset="0"/>
                <a:cs typeface="Times New Roman" panose="02020603050405020304" pitchFamily="18" charset="0"/>
              </a:rPr>
              <a:t>session_destroy</a:t>
            </a:r>
            <a:r>
              <a:rPr lang="en-US" b="0" i="0" dirty="0">
                <a:solidFill>
                  <a:srgbClr val="3B3835"/>
                </a:solidFill>
                <a:effectLst/>
                <a:latin typeface="Times New Roman" panose="02020603050405020304" pitchFamily="18" charset="0"/>
                <a:cs typeface="Times New Roman" panose="02020603050405020304" pitchFamily="18" charset="0"/>
              </a:rPr>
              <a:t>() will reset your session and you will lose all your stored session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76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3993-7F7B-45FB-BAA5-42F6CE492B8F}"/>
              </a:ext>
            </a:extLst>
          </p:cNvPr>
          <p:cNvSpPr>
            <a:spLocks noGrp="1"/>
          </p:cNvSpPr>
          <p:nvPr>
            <p:ph type="title"/>
          </p:nvPr>
        </p:nvSpPr>
        <p:spPr>
          <a:xfrm>
            <a:off x="838200" y="108058"/>
            <a:ext cx="10515600" cy="1325563"/>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Cookies vs. Sessions</a:t>
            </a:r>
            <a:endParaRPr lang="en-US" sz="40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EA9861D-C9F4-4454-9F1C-2F7EACEA49BA}"/>
              </a:ext>
            </a:extLst>
          </p:cNvPr>
          <p:cNvSpPr>
            <a:spLocks noGrp="1"/>
          </p:cNvSpPr>
          <p:nvPr>
            <p:ph type="body" idx="1"/>
          </p:nvPr>
        </p:nvSpPr>
        <p:spPr>
          <a:xfrm>
            <a:off x="839788" y="1269207"/>
            <a:ext cx="5157787" cy="823912"/>
          </a:xfrm>
        </p:spPr>
        <p:txBody>
          <a:bodyPr>
            <a:normAutofit/>
          </a:bodyPr>
          <a:lstStyle/>
          <a:p>
            <a:pPr algn="ctr"/>
            <a:r>
              <a:rPr lang="en-US" sz="3200" b="0" i="0" dirty="0">
                <a:solidFill>
                  <a:srgbClr val="C00000"/>
                </a:solidFill>
                <a:effectLst/>
                <a:latin typeface="Times New Roman" panose="02020603050405020304" pitchFamily="18" charset="0"/>
                <a:cs typeface="Times New Roman" panose="02020603050405020304" pitchFamily="18" charset="0"/>
              </a:rPr>
              <a:t>Cookies</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153320-0B47-4CD8-8A56-4245D84CA39F}"/>
              </a:ext>
            </a:extLst>
          </p:cNvPr>
          <p:cNvSpPr>
            <a:spLocks noGrp="1"/>
          </p:cNvSpPr>
          <p:nvPr>
            <p:ph sz="half" idx="2"/>
          </p:nvPr>
        </p:nvSpPr>
        <p:spPr/>
        <p:txBody>
          <a:bodyPr/>
          <a:lstStyle/>
          <a:p>
            <a:pPr algn="just"/>
            <a:r>
              <a:rPr lang="en-US" b="0" i="0" dirty="0">
                <a:solidFill>
                  <a:srgbClr val="3B3835"/>
                </a:solidFill>
                <a:effectLst/>
                <a:latin typeface="Times New Roman" panose="02020603050405020304" pitchFamily="18" charset="0"/>
                <a:cs typeface="Times New Roman" panose="02020603050405020304" pitchFamily="18" charset="0"/>
              </a:rPr>
              <a:t>Cookies are stored on client side</a:t>
            </a:r>
          </a:p>
          <a:p>
            <a:pPr marL="0" indent="0" algn="just">
              <a:buNone/>
            </a:pPr>
            <a:endParaRPr lang="en-US" b="0" i="0" dirty="0">
              <a:solidFill>
                <a:srgbClr val="3B3835"/>
              </a:solidFill>
              <a:effectLst/>
              <a:latin typeface="Times New Roman" panose="02020603050405020304" pitchFamily="18" charset="0"/>
              <a:cs typeface="Times New Roman" panose="02020603050405020304" pitchFamily="18" charset="0"/>
            </a:endParaRPr>
          </a:p>
          <a:p>
            <a:pPr algn="just"/>
            <a:r>
              <a:rPr lang="en-US" b="0" i="0" dirty="0">
                <a:solidFill>
                  <a:srgbClr val="3B3835"/>
                </a:solidFill>
                <a:effectLst/>
                <a:latin typeface="Times New Roman" panose="02020603050405020304" pitchFamily="18" charset="0"/>
                <a:cs typeface="Times New Roman" panose="02020603050405020304" pitchFamily="18" charset="0"/>
              </a:rPr>
              <a:t>Cookies can only store strings</a:t>
            </a:r>
          </a:p>
          <a:p>
            <a:pPr algn="just"/>
            <a:endParaRPr lang="en-US" b="0" i="0" dirty="0">
              <a:solidFill>
                <a:srgbClr val="3B3835"/>
              </a:solidFill>
              <a:effectLst/>
              <a:latin typeface="Times New Roman" panose="02020603050405020304" pitchFamily="18" charset="0"/>
              <a:cs typeface="Times New Roman" panose="02020603050405020304" pitchFamily="18" charset="0"/>
            </a:endParaRPr>
          </a:p>
          <a:p>
            <a:pPr algn="just"/>
            <a:r>
              <a:rPr lang="en-US" b="0" i="0" dirty="0">
                <a:solidFill>
                  <a:srgbClr val="3B3835"/>
                </a:solidFill>
                <a:effectLst/>
                <a:latin typeface="Times New Roman" panose="02020603050405020304" pitchFamily="18" charset="0"/>
                <a:cs typeface="Times New Roman" panose="02020603050405020304" pitchFamily="18" charset="0"/>
              </a:rPr>
              <a:t>Cookies can be set to a lon</a:t>
            </a:r>
            <a:r>
              <a:rPr lang="en-US" dirty="0">
                <a:solidFill>
                  <a:srgbClr val="3B3835"/>
                </a:solidFill>
                <a:latin typeface="Times New Roman" panose="02020603050405020304" pitchFamily="18" charset="0"/>
                <a:cs typeface="Times New Roman" panose="02020603050405020304" pitchFamily="18" charset="0"/>
              </a:rPr>
              <a:t>g lifespan</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AF86B54-37BA-4BC1-A0E2-DA046D861FC7}"/>
              </a:ext>
            </a:extLst>
          </p:cNvPr>
          <p:cNvSpPr>
            <a:spLocks noGrp="1"/>
          </p:cNvSpPr>
          <p:nvPr>
            <p:ph type="body" sz="quarter" idx="3"/>
          </p:nvPr>
        </p:nvSpPr>
        <p:spPr/>
        <p:txBody>
          <a:bodyPr/>
          <a:lstStyle/>
          <a:p>
            <a:pPr algn="ctr"/>
            <a:r>
              <a:rPr lang="en-US" sz="3200" b="0" i="0" dirty="0">
                <a:solidFill>
                  <a:srgbClr val="C00000"/>
                </a:solidFill>
                <a:effectLst/>
                <a:latin typeface="Times New Roman" panose="02020603050405020304" pitchFamily="18" charset="0"/>
                <a:cs typeface="Times New Roman" panose="02020603050405020304" pitchFamily="18" charset="0"/>
              </a:rPr>
              <a:t>Sessions </a:t>
            </a:r>
          </a:p>
          <a:p>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3F4449A-2068-4573-90D0-45FBA41C5DFB}"/>
              </a:ext>
            </a:extLst>
          </p:cNvPr>
          <p:cNvSpPr>
            <a:spLocks noGrp="1"/>
          </p:cNvSpPr>
          <p:nvPr>
            <p:ph sz="quarter" idx="4"/>
          </p:nvPr>
        </p:nvSpPr>
        <p:spPr/>
        <p:txBody>
          <a:bodyPr/>
          <a:lstStyle/>
          <a:p>
            <a:pPr algn="just"/>
            <a:r>
              <a:rPr lang="en-US" b="0" i="0" dirty="0">
                <a:solidFill>
                  <a:srgbClr val="3B3835"/>
                </a:solidFill>
                <a:effectLst/>
                <a:latin typeface="Times New Roman" panose="02020603050405020304" pitchFamily="18" charset="0"/>
                <a:cs typeface="Times New Roman" panose="02020603050405020304" pitchFamily="18" charset="0"/>
              </a:rPr>
              <a:t>Sessions are stored on server</a:t>
            </a:r>
          </a:p>
          <a:p>
            <a:pPr algn="just"/>
            <a:endParaRPr lang="en-US" b="0" i="0" dirty="0">
              <a:solidFill>
                <a:srgbClr val="3B3835"/>
              </a:solidFill>
              <a:effectLst/>
              <a:latin typeface="Times New Roman" panose="02020603050405020304" pitchFamily="18" charset="0"/>
              <a:cs typeface="Times New Roman" panose="02020603050405020304" pitchFamily="18" charset="0"/>
            </a:endParaRPr>
          </a:p>
          <a:p>
            <a:pPr algn="just"/>
            <a:r>
              <a:rPr lang="en-US" b="0" i="0" dirty="0">
                <a:solidFill>
                  <a:srgbClr val="3B3835"/>
                </a:solidFill>
                <a:effectLst/>
                <a:latin typeface="Times New Roman" panose="02020603050405020304" pitchFamily="18" charset="0"/>
                <a:cs typeface="Times New Roman" panose="02020603050405020304" pitchFamily="18" charset="0"/>
              </a:rPr>
              <a:t>Sessions can store objects</a:t>
            </a:r>
          </a:p>
          <a:p>
            <a:pPr algn="just"/>
            <a:endParaRPr lang="en-US" dirty="0">
              <a:solidFill>
                <a:srgbClr val="3B3835"/>
              </a:solidFill>
              <a:latin typeface="Times New Roman" panose="02020603050405020304" pitchFamily="18" charset="0"/>
              <a:cs typeface="Times New Roman" panose="02020603050405020304" pitchFamily="18" charset="0"/>
            </a:endParaRPr>
          </a:p>
          <a:p>
            <a:pPr algn="just"/>
            <a:r>
              <a:rPr lang="en-US" b="0" i="0" dirty="0">
                <a:solidFill>
                  <a:srgbClr val="3B3835"/>
                </a:solidFill>
                <a:effectLst/>
                <a:latin typeface="Times New Roman" panose="02020603050405020304" pitchFamily="18" charset="0"/>
                <a:cs typeface="Times New Roman" panose="02020603050405020304" pitchFamily="18" charset="0"/>
              </a:rPr>
              <a:t>When users close their browser, lifespan. they also lost the session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76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2819-80AC-45B5-A6CB-BBD598508BDB}"/>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Similarity between Cookies and Sessions</a:t>
            </a:r>
          </a:p>
        </p:txBody>
      </p:sp>
      <p:sp>
        <p:nvSpPr>
          <p:cNvPr id="3" name="Content Placeholder 2">
            <a:extLst>
              <a:ext uri="{FF2B5EF4-FFF2-40B4-BE49-F238E27FC236}">
                <a16:creationId xmlns:a16="http://schemas.microsoft.com/office/drawing/2014/main" id="{B0110CB3-61E7-4854-9BB5-D44881E8DA9A}"/>
              </a:ext>
            </a:extLst>
          </p:cNvPr>
          <p:cNvSpPr>
            <a:spLocks noGrp="1"/>
          </p:cNvSpPr>
          <p:nvPr>
            <p:ph idx="1"/>
          </p:nvPr>
        </p:nvSpPr>
        <p:spPr/>
        <p:txBody>
          <a:bodyPr>
            <a:normAutofit fontScale="92500" lnSpcReduction="10000"/>
          </a:bodyPr>
          <a:lstStyle/>
          <a:p>
            <a:r>
              <a:rPr lang="en-US" sz="3200" b="0" i="0" dirty="0">
                <a:solidFill>
                  <a:srgbClr val="000000"/>
                </a:solidFill>
                <a:effectLst/>
                <a:latin typeface="Times New Roman" panose="02020603050405020304" pitchFamily="18" charset="0"/>
              </a:rPr>
              <a:t>Different mechanisms of the same solution</a:t>
            </a:r>
          </a:p>
          <a:p>
            <a:pPr algn="l" rtl="0">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rPr>
              <a:t>Cookies</a:t>
            </a:r>
            <a:endParaRPr lang="en-US" sz="3200" b="0" i="0" u="none" strike="noStrike" dirty="0">
              <a:solidFill>
                <a:srgbClr val="000000"/>
              </a:solidFill>
              <a:effectLst/>
              <a:latin typeface="Times New Roman" panose="02020603050405020304" pitchFamily="18" charset="0"/>
            </a:endParaRPr>
          </a:p>
          <a:p>
            <a:pPr marL="457200" lvl="1" indent="0" algn="l" rtl="0">
              <a:buNone/>
            </a:pPr>
            <a:r>
              <a:rPr lang="en-US" sz="3200" dirty="0">
                <a:solidFill>
                  <a:srgbClr val="000000"/>
                </a:solidFill>
                <a:latin typeface="Times New Roman" panose="02020603050405020304" pitchFamily="18" charset="0"/>
              </a:rPr>
              <a:t>A</a:t>
            </a:r>
            <a:r>
              <a:rPr lang="en-US" sz="3200" b="0" i="0" u="none" strike="noStrike" dirty="0">
                <a:solidFill>
                  <a:srgbClr val="000000"/>
                </a:solidFill>
                <a:effectLst/>
                <a:latin typeface="Times New Roman" panose="02020603050405020304" pitchFamily="18" charset="0"/>
              </a:rPr>
              <a:t> mechanism for storing data in the remote browser and thus tracking or identifying return users</a:t>
            </a:r>
          </a:p>
          <a:p>
            <a:pPr marL="457200" lvl="1" indent="0" algn="l" rtl="0">
              <a:buNone/>
            </a:pPr>
            <a:endParaRPr lang="en-US" sz="3200" b="0" i="0" u="none" strike="noStrike" dirty="0">
              <a:solidFill>
                <a:srgbClr val="000000"/>
              </a:solidFill>
              <a:effectLst/>
              <a:latin typeface="Times New Roman" panose="02020603050405020304" pitchFamily="18" charset="0"/>
            </a:endParaRPr>
          </a:p>
          <a:p>
            <a:pPr algn="l" rtl="0">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rPr>
              <a:t>Sessions</a:t>
            </a:r>
            <a:endParaRPr lang="en-US" sz="1900" b="0" i="0" u="none" strike="noStrike" dirty="0">
              <a:solidFill>
                <a:srgbClr val="000000"/>
              </a:solidFill>
              <a:effectLst/>
              <a:latin typeface="Times New Roman" panose="02020603050405020304" pitchFamily="18" charset="0"/>
            </a:endParaRPr>
          </a:p>
          <a:p>
            <a:pPr marL="457200" lvl="1" indent="0" algn="l" rtl="0">
              <a:buNone/>
            </a:pPr>
            <a:r>
              <a:rPr lang="en-US" sz="3200" dirty="0">
                <a:solidFill>
                  <a:srgbClr val="000000"/>
                </a:solidFill>
                <a:latin typeface="Times New Roman" panose="02020603050405020304" pitchFamily="18" charset="0"/>
              </a:rPr>
              <a:t>It is </a:t>
            </a:r>
            <a:r>
              <a:rPr lang="en-US" sz="3200" b="0" i="0" u="none" strike="noStrike" dirty="0">
                <a:solidFill>
                  <a:srgbClr val="000000"/>
                </a:solidFill>
                <a:effectLst/>
                <a:latin typeface="Times New Roman" panose="02020603050405020304" pitchFamily="18" charset="0"/>
              </a:rPr>
              <a:t>support in PHP consists of a way to preserve certain data across subsequent accesses. This enables you to build more customized applications and increase the appeal of your web site.</a:t>
            </a:r>
          </a:p>
          <a:p>
            <a:pPr marL="0" indent="0" algn="l" rtl="0">
              <a:buNone/>
            </a:pPr>
            <a:endParaRPr lang="en-US" sz="3200" b="0" i="0" u="none" strike="noStrike" dirty="0">
              <a:solidFill>
                <a:srgbClr val="000000"/>
              </a:solidFill>
              <a:effectLst/>
              <a:latin typeface="Times New Roman" panose="02020603050405020304" pitchFamily="18" charset="0"/>
            </a:endParaRPr>
          </a:p>
          <a:p>
            <a:pPr marL="457200" lvl="1" indent="0" algn="l" rtl="0">
              <a:buNone/>
            </a:pPr>
            <a:endParaRPr lang="en-US" sz="3200" b="0" i="0" u="none" strike="noStrike"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82404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AFB4-A88A-4AFE-AA81-457F32B348E4}"/>
              </a:ext>
            </a:extLst>
          </p:cNvPr>
          <p:cNvSpPr>
            <a:spLocks noGrp="1"/>
          </p:cNvSpPr>
          <p:nvPr>
            <p:ph type="title"/>
          </p:nvPr>
        </p:nvSpPr>
        <p:spPr>
          <a:xfrm>
            <a:off x="838200" y="176151"/>
            <a:ext cx="10515600" cy="815605"/>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What is a Cookie?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D0389D-B421-4A63-9D94-6274BA097DE7}"/>
              </a:ext>
            </a:extLst>
          </p:cNvPr>
          <p:cNvSpPr>
            <a:spLocks noGrp="1"/>
          </p:cNvSpPr>
          <p:nvPr>
            <p:ph idx="1"/>
          </p:nvPr>
        </p:nvSpPr>
        <p:spPr>
          <a:xfrm>
            <a:off x="838200" y="1062145"/>
            <a:ext cx="10515600" cy="4351338"/>
          </a:xfrm>
        </p:spPr>
        <p:txBody>
          <a:bodyPr>
            <a:noAutofit/>
          </a:bodyPr>
          <a:lstStyle/>
          <a:p>
            <a:r>
              <a:rPr lang="en-US" sz="3200" b="0" i="0" dirty="0">
                <a:solidFill>
                  <a:srgbClr val="3B3835"/>
                </a:solidFill>
                <a:effectLst/>
                <a:latin typeface="Times New Roman" panose="02020603050405020304" pitchFamily="18" charset="0"/>
                <a:cs typeface="Times New Roman" panose="02020603050405020304" pitchFamily="18" charset="0"/>
              </a:rPr>
              <a:t>A cookie is a piece of text that a Web server can store on a users hard disk</a:t>
            </a:r>
          </a:p>
          <a:p>
            <a:endParaRPr lang="en-US" sz="3200" b="0" i="0" dirty="0">
              <a:solidFill>
                <a:srgbClr val="3B3835"/>
              </a:solidFill>
              <a:effectLst/>
              <a:latin typeface="Times New Roman" panose="02020603050405020304" pitchFamily="18" charset="0"/>
              <a:cs typeface="Times New Roman" panose="02020603050405020304" pitchFamily="18" charset="0"/>
            </a:endParaRPr>
          </a:p>
          <a:p>
            <a:r>
              <a:rPr lang="en-US" sz="3200" b="0" i="0" dirty="0">
                <a:solidFill>
                  <a:srgbClr val="3B3835"/>
                </a:solidFill>
                <a:effectLst/>
                <a:latin typeface="Times New Roman" panose="02020603050405020304" pitchFamily="18" charset="0"/>
                <a:cs typeface="Times New Roman" panose="02020603050405020304" pitchFamily="18" charset="0"/>
              </a:rPr>
              <a:t> A cookie is a variable, sent by the server to the browser</a:t>
            </a:r>
          </a:p>
          <a:p>
            <a:endParaRPr lang="en-US" sz="3200" b="0" i="0" dirty="0">
              <a:solidFill>
                <a:srgbClr val="3B3835"/>
              </a:solidFill>
              <a:effectLst/>
              <a:latin typeface="Times New Roman" panose="02020603050405020304" pitchFamily="18" charset="0"/>
              <a:cs typeface="Times New Roman" panose="02020603050405020304" pitchFamily="18" charset="0"/>
            </a:endParaRPr>
          </a:p>
          <a:p>
            <a:r>
              <a:rPr lang="en-US" sz="3200" b="0" i="0" dirty="0">
                <a:solidFill>
                  <a:srgbClr val="3B3835"/>
                </a:solidFill>
                <a:effectLst/>
                <a:latin typeface="Times New Roman" panose="02020603050405020304" pitchFamily="18" charset="0"/>
                <a:cs typeface="Times New Roman" panose="02020603050405020304" pitchFamily="18" charset="0"/>
              </a:rPr>
              <a:t>Cookies allow a Web site to store information on a users machine and later retrieve it. The pieces of information are stored as name-value pairs</a:t>
            </a:r>
          </a:p>
          <a:p>
            <a:endParaRPr lang="en-US" sz="3200" b="0" i="0" dirty="0">
              <a:solidFill>
                <a:srgbClr val="3B3835"/>
              </a:solidFill>
              <a:effectLst/>
              <a:latin typeface="Times New Roman" panose="02020603050405020304" pitchFamily="18" charset="0"/>
              <a:cs typeface="Times New Roman" panose="02020603050405020304" pitchFamily="18" charset="0"/>
            </a:endParaRPr>
          </a:p>
          <a:p>
            <a:r>
              <a:rPr lang="en-US" sz="3200" b="0" i="0" dirty="0">
                <a:solidFill>
                  <a:srgbClr val="000000"/>
                </a:solidFill>
                <a:effectLst/>
                <a:latin typeface="Times New Roman" panose="02020603050405020304" pitchFamily="18" charset="0"/>
                <a:cs typeface="Times New Roman" panose="02020603050405020304" pitchFamily="18" charset="0"/>
              </a:rPr>
              <a:t>With PHP, one can both create and retrieve cookie values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42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9401-3ECF-4C5E-8ADD-CB9DEF79451E}"/>
              </a:ext>
            </a:extLst>
          </p:cNvPr>
          <p:cNvSpPr>
            <a:spLocks noGrp="1"/>
          </p:cNvSpPr>
          <p:nvPr>
            <p:ph type="title"/>
          </p:nvPr>
        </p:nvSpPr>
        <p:spPr>
          <a:xfrm>
            <a:off x="838200" y="169817"/>
            <a:ext cx="10515600" cy="673561"/>
          </a:xfrm>
        </p:spPr>
        <p:txBody>
          <a:bodyPr>
            <a:normAutofit fontScale="90000"/>
          </a:bodyPr>
          <a:lstStyle/>
          <a:p>
            <a:pPr algn="ctr"/>
            <a:r>
              <a:rPr lang="en-US" sz="4400" b="1" i="0" dirty="0">
                <a:solidFill>
                  <a:srgbClr val="3B3835"/>
                </a:solidFill>
                <a:effectLst/>
                <a:latin typeface="Times New Roman" panose="02020603050405020304" pitchFamily="18" charset="0"/>
                <a:cs typeface="Times New Roman" panose="02020603050405020304" pitchFamily="18" charset="0"/>
              </a:rPr>
              <a:t>What is a Cookie?</a:t>
            </a:r>
            <a:endParaRPr lang="en-US" b="1" dirty="0"/>
          </a:p>
        </p:txBody>
      </p:sp>
      <p:sp>
        <p:nvSpPr>
          <p:cNvPr id="3" name="Content Placeholder 2">
            <a:extLst>
              <a:ext uri="{FF2B5EF4-FFF2-40B4-BE49-F238E27FC236}">
                <a16:creationId xmlns:a16="http://schemas.microsoft.com/office/drawing/2014/main" id="{04B57DF2-A878-4B4E-AF78-15257CDCF3D8}"/>
              </a:ext>
            </a:extLst>
          </p:cNvPr>
          <p:cNvSpPr>
            <a:spLocks noGrp="1"/>
          </p:cNvSpPr>
          <p:nvPr>
            <p:ph idx="1"/>
          </p:nvPr>
        </p:nvSpPr>
        <p:spPr>
          <a:xfrm>
            <a:off x="838200" y="1399497"/>
            <a:ext cx="10515600" cy="4699462"/>
          </a:xfrm>
        </p:spPr>
        <p:txBody>
          <a:bodyPr>
            <a:normAutofit fontScale="92500" lnSpcReduction="20000"/>
          </a:bodyPr>
          <a:lstStyle/>
          <a:p>
            <a:pPr algn="just"/>
            <a:r>
              <a:rPr lang="en-US" sz="3600" dirty="0">
                <a:solidFill>
                  <a:srgbClr val="3B3835"/>
                </a:solidFill>
                <a:latin typeface="Times New Roman" panose="02020603050405020304" pitchFamily="18" charset="0"/>
                <a:cs typeface="Times New Roman" panose="02020603050405020304" pitchFamily="18" charset="0"/>
              </a:rPr>
              <a:t>E</a:t>
            </a:r>
            <a:r>
              <a:rPr lang="en-US" sz="3600" b="0" i="0" dirty="0">
                <a:solidFill>
                  <a:srgbClr val="3B3835"/>
                </a:solidFill>
                <a:effectLst/>
                <a:latin typeface="Times New Roman" panose="02020603050405020304" pitchFamily="18" charset="0"/>
                <a:cs typeface="Times New Roman" panose="02020603050405020304" pitchFamily="18" charset="0"/>
              </a:rPr>
              <a:t>ach cookie on the user’s computer is connected to a particular domain</a:t>
            </a:r>
          </a:p>
          <a:p>
            <a:pPr algn="just"/>
            <a:endParaRPr lang="en-US" sz="3600" b="0" i="0" dirty="0">
              <a:solidFill>
                <a:srgbClr val="3B3835"/>
              </a:solidFill>
              <a:effectLst/>
              <a:latin typeface="Times New Roman" panose="02020603050405020304" pitchFamily="18" charset="0"/>
              <a:cs typeface="Times New Roman" panose="02020603050405020304" pitchFamily="18" charset="0"/>
            </a:endParaRPr>
          </a:p>
          <a:p>
            <a:pPr algn="just"/>
            <a:r>
              <a:rPr lang="en-US" sz="3600" b="0" i="0" dirty="0">
                <a:solidFill>
                  <a:srgbClr val="3B3835"/>
                </a:solidFill>
                <a:effectLst/>
                <a:latin typeface="Times New Roman" panose="02020603050405020304" pitchFamily="18" charset="0"/>
                <a:cs typeface="Times New Roman" panose="02020603050405020304" pitchFamily="18" charset="0"/>
              </a:rPr>
              <a:t>Each time the same computer requests a page with a browser, it will send the cookie too</a:t>
            </a:r>
          </a:p>
          <a:p>
            <a:pPr algn="just"/>
            <a:endParaRPr lang="en-US" sz="3600" b="0" i="0" dirty="0">
              <a:solidFill>
                <a:srgbClr val="3B3835"/>
              </a:solidFill>
              <a:effectLst/>
              <a:latin typeface="Times New Roman" panose="02020603050405020304" pitchFamily="18" charset="0"/>
              <a:cs typeface="Times New Roman" panose="02020603050405020304" pitchFamily="18" charset="0"/>
            </a:endParaRPr>
          </a:p>
          <a:p>
            <a:pPr algn="just"/>
            <a:r>
              <a:rPr lang="en-US" sz="3600" b="0" i="0" dirty="0">
                <a:solidFill>
                  <a:srgbClr val="3B3835"/>
                </a:solidFill>
                <a:effectLst/>
                <a:latin typeface="Times New Roman" panose="02020603050405020304" pitchFamily="18" charset="0"/>
                <a:cs typeface="Times New Roman" panose="02020603050405020304" pitchFamily="18" charset="0"/>
              </a:rPr>
              <a:t>Each cookie can store up to 4kB of data</a:t>
            </a:r>
          </a:p>
          <a:p>
            <a:pPr algn="just"/>
            <a:endParaRPr lang="en-US" sz="3600" b="0" i="0" dirty="0">
              <a:solidFill>
                <a:srgbClr val="3B3835"/>
              </a:solidFill>
              <a:effectLst/>
              <a:latin typeface="Times New Roman" panose="02020603050405020304" pitchFamily="18" charset="0"/>
              <a:cs typeface="Times New Roman" panose="02020603050405020304" pitchFamily="18" charset="0"/>
            </a:endParaRPr>
          </a:p>
          <a:p>
            <a:pPr algn="just"/>
            <a:r>
              <a:rPr lang="en-US" sz="3600" b="0" i="0" dirty="0">
                <a:solidFill>
                  <a:srgbClr val="3B3835"/>
                </a:solidFill>
                <a:effectLst/>
                <a:latin typeface="Times New Roman" panose="02020603050405020304" pitchFamily="18" charset="0"/>
                <a:cs typeface="Times New Roman" panose="02020603050405020304" pitchFamily="18" charset="0"/>
              </a:rPr>
              <a:t>A maximum of 20 cookies can be stored on a user’s PC per domain</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27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BAF0-A421-4E24-AEFF-96FBF1FCD5EB}"/>
              </a:ext>
            </a:extLst>
          </p:cNvPr>
          <p:cNvSpPr>
            <a:spLocks noGrp="1"/>
          </p:cNvSpPr>
          <p:nvPr>
            <p:ph type="title"/>
          </p:nvPr>
        </p:nvSpPr>
        <p:spPr>
          <a:xfrm>
            <a:off x="618424" y="586822"/>
            <a:ext cx="4663789" cy="1645920"/>
          </a:xfrm>
        </p:spPr>
        <p:txBody>
          <a:bodyPr>
            <a:normAutofit/>
          </a:bodyPr>
          <a:lstStyle/>
          <a:p>
            <a:r>
              <a:rPr lang="en-US" sz="3200" b="0" i="0" dirty="0">
                <a:effectLst/>
                <a:latin typeface="Times New Roman" panose="02020603050405020304" pitchFamily="18" charset="0"/>
                <a:cs typeface="Times New Roman" panose="02020603050405020304" pitchFamily="18" charset="0"/>
              </a:rPr>
              <a:t>When are Cookies Created?</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0EE56F-22B0-48FA-A9C3-987CA01AD8AC}"/>
              </a:ext>
            </a:extLst>
          </p:cNvPr>
          <p:cNvSpPr>
            <a:spLocks noGrp="1"/>
          </p:cNvSpPr>
          <p:nvPr>
            <p:ph idx="1"/>
          </p:nvPr>
        </p:nvSpPr>
        <p:spPr>
          <a:xfrm>
            <a:off x="5351716" y="365126"/>
            <a:ext cx="6285868" cy="2089316"/>
          </a:xfrm>
        </p:spPr>
        <p:txBody>
          <a:bodyPr anchor="ctr">
            <a:normAutofit/>
          </a:bodyPr>
          <a:lstStyle/>
          <a:p>
            <a:r>
              <a:rPr lang="en-US" sz="2000" b="0" i="0" dirty="0">
                <a:effectLst/>
                <a:latin typeface="Times New Roman" panose="02020603050405020304" pitchFamily="18" charset="0"/>
                <a:cs typeface="Times New Roman" panose="02020603050405020304" pitchFamily="18" charset="0"/>
              </a:rPr>
              <a:t>When a new webpage is loaded </a:t>
            </a:r>
          </a:p>
          <a:p>
            <a:r>
              <a:rPr lang="en-US" sz="2000" b="0" i="0" dirty="0">
                <a:effectLst/>
                <a:latin typeface="Times New Roman" panose="02020603050405020304" pitchFamily="18" charset="0"/>
                <a:cs typeface="Times New Roman" panose="02020603050405020304" pitchFamily="18" charset="0"/>
              </a:rPr>
              <a:t>If the user has elected to disable cookies then the write operation will fail, and subsequent sites which rely on the cookie will either have to take a default action</a:t>
            </a:r>
          </a:p>
          <a:p>
            <a:endParaRPr lang="en-US" sz="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D5D449-9755-4EEB-9779-E088DAF116C3}"/>
              </a:ext>
            </a:extLst>
          </p:cNvPr>
          <p:cNvPicPr>
            <a:picLocks noChangeAspect="1"/>
          </p:cNvPicPr>
          <p:nvPr/>
        </p:nvPicPr>
        <p:blipFill>
          <a:blip r:embed="rId2"/>
          <a:stretch>
            <a:fillRect/>
          </a:stretch>
        </p:blipFill>
        <p:spPr>
          <a:xfrm>
            <a:off x="422772" y="3444516"/>
            <a:ext cx="3449412" cy="1017576"/>
          </a:xfrm>
          <a:prstGeom prst="rect">
            <a:avLst/>
          </a:prstGeom>
        </p:spPr>
      </p:pic>
      <p:sp>
        <p:nvSpPr>
          <p:cNvPr id="10" name="TextBox 9">
            <a:extLst>
              <a:ext uri="{FF2B5EF4-FFF2-40B4-BE49-F238E27FC236}">
                <a16:creationId xmlns:a16="http://schemas.microsoft.com/office/drawing/2014/main" id="{E488C919-7FC4-432B-AC35-B59690C2A6B9}"/>
              </a:ext>
            </a:extLst>
          </p:cNvPr>
          <p:cNvSpPr txBox="1"/>
          <p:nvPr/>
        </p:nvSpPr>
        <p:spPr>
          <a:xfrm>
            <a:off x="309690" y="2718920"/>
            <a:ext cx="4674515" cy="707886"/>
          </a:xfrm>
          <a:prstGeom prst="rect">
            <a:avLst/>
          </a:prstGeom>
          <a:noFill/>
        </p:spPr>
        <p:txBody>
          <a:bodyPr wrap="square">
            <a:spAutoFit/>
          </a:bodyPr>
          <a:lstStyle/>
          <a:p>
            <a:r>
              <a:rPr lang="en-US" sz="1600" b="1" i="0" dirty="0">
                <a:effectLst/>
                <a:latin typeface="Times New Roman" panose="02020603050405020304" pitchFamily="18" charset="0"/>
                <a:cs typeface="Times New Roman" panose="02020603050405020304" pitchFamily="18" charset="0"/>
              </a:rPr>
              <a:t>Example (1) User sends a request for page at www.example.com for the first time. page request</a:t>
            </a:r>
          </a:p>
          <a:p>
            <a:pPr>
              <a:buFont typeface="+mj-lt"/>
              <a:buAutoNum type="arabicPeriod"/>
            </a:pPr>
            <a:endParaRPr lang="en-US" sz="800" b="0" i="0"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06F887E-E586-42D5-A287-BE197510B606}"/>
              </a:ext>
            </a:extLst>
          </p:cNvPr>
          <p:cNvSpPr txBox="1"/>
          <p:nvPr/>
        </p:nvSpPr>
        <p:spPr>
          <a:xfrm>
            <a:off x="5107959" y="2733098"/>
            <a:ext cx="6154593" cy="584775"/>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Example (2) Server sends back the page html to the browser AND stores some data in a cookie on the user’s PC. html cookie data</a:t>
            </a:r>
            <a:endParaRPr lang="en-US" sz="1600" b="1" dirty="0"/>
          </a:p>
        </p:txBody>
      </p:sp>
      <p:pic>
        <p:nvPicPr>
          <p:cNvPr id="8" name="Picture 7">
            <a:extLst>
              <a:ext uri="{FF2B5EF4-FFF2-40B4-BE49-F238E27FC236}">
                <a16:creationId xmlns:a16="http://schemas.microsoft.com/office/drawing/2014/main" id="{1FCADA78-09BD-4F58-B289-1DB758312404}"/>
              </a:ext>
            </a:extLst>
          </p:cNvPr>
          <p:cNvPicPr>
            <a:picLocks noChangeAspect="1"/>
          </p:cNvPicPr>
          <p:nvPr/>
        </p:nvPicPr>
        <p:blipFill>
          <a:blip r:embed="rId3"/>
          <a:stretch>
            <a:fillRect/>
          </a:stretch>
        </p:blipFill>
        <p:spPr>
          <a:xfrm>
            <a:off x="6285389" y="3317873"/>
            <a:ext cx="3897299" cy="1185225"/>
          </a:xfrm>
          <a:prstGeom prst="rect">
            <a:avLst/>
          </a:prstGeom>
        </p:spPr>
      </p:pic>
      <p:sp>
        <p:nvSpPr>
          <p:cNvPr id="16" name="TextBox 15">
            <a:extLst>
              <a:ext uri="{FF2B5EF4-FFF2-40B4-BE49-F238E27FC236}">
                <a16:creationId xmlns:a16="http://schemas.microsoft.com/office/drawing/2014/main" id="{749E32CC-DCAA-4D17-8CBA-01358DFAAEAD}"/>
              </a:ext>
            </a:extLst>
          </p:cNvPr>
          <p:cNvSpPr txBox="1"/>
          <p:nvPr/>
        </p:nvSpPr>
        <p:spPr>
          <a:xfrm>
            <a:off x="1846554" y="4606171"/>
            <a:ext cx="6871317" cy="584775"/>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Example (3) At the next page request for domain www.example.com, all cookie data associated with this domain is sent too. page request cookie data</a:t>
            </a:r>
            <a:endParaRPr lang="en-US" sz="1600" b="1" dirty="0"/>
          </a:p>
        </p:txBody>
      </p:sp>
      <p:pic>
        <p:nvPicPr>
          <p:cNvPr id="18" name="Picture 17">
            <a:extLst>
              <a:ext uri="{FF2B5EF4-FFF2-40B4-BE49-F238E27FC236}">
                <a16:creationId xmlns:a16="http://schemas.microsoft.com/office/drawing/2014/main" id="{95E397CA-BA5E-442E-9551-EF7D2B0A444A}"/>
              </a:ext>
            </a:extLst>
          </p:cNvPr>
          <p:cNvPicPr>
            <a:picLocks noChangeAspect="1"/>
          </p:cNvPicPr>
          <p:nvPr/>
        </p:nvPicPr>
        <p:blipFill>
          <a:blip r:embed="rId4"/>
          <a:stretch>
            <a:fillRect/>
          </a:stretch>
        </p:blipFill>
        <p:spPr>
          <a:xfrm>
            <a:off x="3061277" y="5235355"/>
            <a:ext cx="4580878" cy="1378466"/>
          </a:xfrm>
          <a:prstGeom prst="rect">
            <a:avLst/>
          </a:prstGeom>
        </p:spPr>
      </p:pic>
    </p:spTree>
    <p:extLst>
      <p:ext uri="{BB962C8B-B14F-4D97-AF65-F5344CB8AC3E}">
        <p14:creationId xmlns:p14="http://schemas.microsoft.com/office/powerpoint/2010/main" val="42967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98F9-3718-4B4F-9025-63390DA81ECD}"/>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Parts of a Cookie</a:t>
            </a:r>
          </a:p>
        </p:txBody>
      </p:sp>
      <p:sp>
        <p:nvSpPr>
          <p:cNvPr id="3" name="Content Placeholder 2">
            <a:extLst>
              <a:ext uri="{FF2B5EF4-FFF2-40B4-BE49-F238E27FC236}">
                <a16:creationId xmlns:a16="http://schemas.microsoft.com/office/drawing/2014/main" id="{3AF6BE2F-B257-4994-8571-AD31DF4AE545}"/>
              </a:ext>
            </a:extLst>
          </p:cNvPr>
          <p:cNvSpPr>
            <a:spLocks noGrp="1"/>
          </p:cNvSpPr>
          <p:nvPr>
            <p:ph idx="1"/>
          </p:nvPr>
        </p:nvSpPr>
        <p:spPr/>
        <p:txBody>
          <a:bodyPr>
            <a:normAutofit/>
          </a:bodyPr>
          <a:lstStyle/>
          <a:p>
            <a:pPr marL="0" indent="0" algn="just">
              <a:buNone/>
            </a:pPr>
            <a:r>
              <a:rPr lang="en-US" sz="3200" b="0" i="0" dirty="0">
                <a:solidFill>
                  <a:srgbClr val="3B3835"/>
                </a:solidFill>
                <a:effectLst/>
                <a:latin typeface="Times New Roman" panose="02020603050405020304" pitchFamily="18" charset="0"/>
                <a:cs typeface="Times New Roman" panose="02020603050405020304" pitchFamily="18" charset="0"/>
              </a:rPr>
              <a:t>Each cookie is effectively a small lookup table containing pairs of (key, data) values - for example (</a:t>
            </a:r>
            <a:r>
              <a:rPr lang="en-US" sz="3200" b="0" i="0" dirty="0" err="1">
                <a:solidFill>
                  <a:srgbClr val="3B3835"/>
                </a:solidFill>
                <a:effectLst/>
                <a:latin typeface="Times New Roman" panose="02020603050405020304" pitchFamily="18" charset="0"/>
                <a:cs typeface="Times New Roman" panose="02020603050405020304" pitchFamily="18" charset="0"/>
              </a:rPr>
              <a:t>firstname</a:t>
            </a:r>
            <a:r>
              <a:rPr lang="en-US" sz="3200" b="0" i="0" dirty="0">
                <a:solidFill>
                  <a:srgbClr val="3B3835"/>
                </a:solidFill>
                <a:effectLst/>
                <a:latin typeface="Times New Roman" panose="02020603050405020304" pitchFamily="18" charset="0"/>
                <a:cs typeface="Times New Roman" panose="02020603050405020304" pitchFamily="18" charset="0"/>
              </a:rPr>
              <a:t>, John) (</a:t>
            </a:r>
            <a:r>
              <a:rPr lang="en-US" sz="3200" b="0" i="0" dirty="0" err="1">
                <a:solidFill>
                  <a:srgbClr val="3B3835"/>
                </a:solidFill>
                <a:effectLst/>
                <a:latin typeface="Times New Roman" panose="02020603050405020304" pitchFamily="18" charset="0"/>
                <a:cs typeface="Times New Roman" panose="02020603050405020304" pitchFamily="18" charset="0"/>
              </a:rPr>
              <a:t>lastname,Peter</a:t>
            </a:r>
            <a:r>
              <a:rPr lang="en-US" sz="3200" b="0" i="0" dirty="0">
                <a:solidFill>
                  <a:srgbClr val="3B3835"/>
                </a:solidFill>
                <a:effectLst/>
                <a:latin typeface="Times New Roman" panose="02020603050405020304" pitchFamily="18" charset="0"/>
                <a:cs typeface="Times New Roman" panose="02020603050405020304" pitchFamily="18" charset="0"/>
              </a:rPr>
              <a:t>) </a:t>
            </a:r>
          </a:p>
          <a:p>
            <a:pPr marL="0" indent="0" algn="just">
              <a:buNone/>
            </a:pPr>
            <a:r>
              <a:rPr lang="en-US" sz="3200" b="0" i="0" dirty="0">
                <a:solidFill>
                  <a:srgbClr val="3B3835"/>
                </a:solidFill>
                <a:effectLst/>
                <a:latin typeface="Times New Roman" panose="02020603050405020304" pitchFamily="18" charset="0"/>
                <a:cs typeface="Times New Roman" panose="02020603050405020304" pitchFamily="18" charset="0"/>
              </a:rPr>
              <a:t>Once the cookie has been read by the code on the server or client computer, the data can be retrieved and used to </a:t>
            </a:r>
            <a:r>
              <a:rPr lang="en-US" sz="3200" b="0" i="0" dirty="0" err="1">
                <a:solidFill>
                  <a:srgbClr val="3B3835"/>
                </a:solidFill>
                <a:effectLst/>
                <a:latin typeface="Times New Roman" panose="02020603050405020304" pitchFamily="18" charset="0"/>
                <a:cs typeface="Times New Roman" panose="02020603050405020304" pitchFamily="18" charset="0"/>
              </a:rPr>
              <a:t>customise</a:t>
            </a:r>
            <a:r>
              <a:rPr lang="en-US" sz="3200" b="0" i="0" dirty="0">
                <a:solidFill>
                  <a:srgbClr val="3B3835"/>
                </a:solidFill>
                <a:effectLst/>
                <a:latin typeface="Times New Roman" panose="02020603050405020304" pitchFamily="18" charset="0"/>
                <a:cs typeface="Times New Roman" panose="02020603050405020304" pitchFamily="18" charset="0"/>
              </a:rPr>
              <a:t> the web page appropriately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01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6863-CE04-4D3C-ABB8-CF6C37E23798}"/>
              </a:ext>
            </a:extLst>
          </p:cNvPr>
          <p:cNvSpPr>
            <a:spLocks noGrp="1"/>
          </p:cNvSpPr>
          <p:nvPr>
            <p:ph type="title"/>
          </p:nvPr>
        </p:nvSpPr>
        <p:spPr>
          <a:xfrm>
            <a:off x="838200" y="72162"/>
            <a:ext cx="10515600" cy="1081935"/>
          </a:xfrm>
        </p:spPr>
        <p:txBody>
          <a:bodyPr>
            <a:normAutofit/>
          </a:bodyPr>
          <a:lstStyle/>
          <a:p>
            <a:pPr algn="ctr"/>
            <a:r>
              <a:rPr lang="en-US" sz="4000" b="1" dirty="0">
                <a:latin typeface="Times New Roman" panose="02020603050405020304" pitchFamily="18" charset="0"/>
                <a:cs typeface="Times New Roman" panose="02020603050405020304" pitchFamily="18" charset="0"/>
              </a:rPr>
              <a:t>Syntax for setting up a cookie</a:t>
            </a:r>
          </a:p>
        </p:txBody>
      </p:sp>
      <p:sp>
        <p:nvSpPr>
          <p:cNvPr id="3" name="Content Placeholder 2">
            <a:extLst>
              <a:ext uri="{FF2B5EF4-FFF2-40B4-BE49-F238E27FC236}">
                <a16:creationId xmlns:a16="http://schemas.microsoft.com/office/drawing/2014/main" id="{5F06A2D0-D653-4D26-8F4C-0A142EDC1855}"/>
              </a:ext>
            </a:extLst>
          </p:cNvPr>
          <p:cNvSpPr>
            <a:spLocks noGrp="1"/>
          </p:cNvSpPr>
          <p:nvPr>
            <p:ph idx="1"/>
          </p:nvPr>
        </p:nvSpPr>
        <p:spPr>
          <a:xfrm>
            <a:off x="838200" y="1319598"/>
            <a:ext cx="10515600" cy="4351338"/>
          </a:xfrm>
        </p:spPr>
        <p:txBody>
          <a:bodyPr>
            <a:normAutofit lnSpcReduction="10000"/>
          </a:bodyPr>
          <a:lstStyle/>
          <a:p>
            <a:pPr marL="0" indent="0">
              <a:buNone/>
            </a:pPr>
            <a:r>
              <a:rPr lang="en-US" b="0" i="0" dirty="0" err="1">
                <a:solidFill>
                  <a:srgbClr val="C00000"/>
                </a:solidFill>
                <a:effectLst/>
                <a:latin typeface="Helvetica Neue"/>
              </a:rPr>
              <a:t>setcookie</a:t>
            </a:r>
            <a:r>
              <a:rPr lang="en-US" b="0" i="0" dirty="0">
                <a:solidFill>
                  <a:srgbClr val="3B3835"/>
                </a:solidFill>
                <a:effectLst/>
                <a:latin typeface="Helvetica Neue"/>
              </a:rPr>
              <a:t>(</a:t>
            </a:r>
            <a:r>
              <a:rPr lang="en-US" b="0" i="0" dirty="0">
                <a:solidFill>
                  <a:srgbClr val="00B050"/>
                </a:solidFill>
                <a:effectLst/>
                <a:latin typeface="Helvetica Neue"/>
              </a:rPr>
              <a:t>name</a:t>
            </a:r>
            <a:r>
              <a:rPr lang="en-US" b="0" i="0" dirty="0">
                <a:solidFill>
                  <a:srgbClr val="3B3835"/>
                </a:solidFill>
                <a:effectLst/>
                <a:latin typeface="Helvetica Neue"/>
              </a:rPr>
              <a:t> [,</a:t>
            </a:r>
            <a:r>
              <a:rPr lang="en-US" b="0" i="0" dirty="0">
                <a:solidFill>
                  <a:srgbClr val="00B050"/>
                </a:solidFill>
                <a:effectLst/>
                <a:latin typeface="Helvetica Neue"/>
              </a:rPr>
              <a:t>value</a:t>
            </a:r>
            <a:r>
              <a:rPr lang="en-US" b="0" i="0" dirty="0">
                <a:solidFill>
                  <a:srgbClr val="3B3835"/>
                </a:solidFill>
                <a:effectLst/>
                <a:latin typeface="Helvetica Neue"/>
              </a:rPr>
              <a:t> [,</a:t>
            </a:r>
            <a:r>
              <a:rPr lang="en-US" b="0" i="0" dirty="0">
                <a:solidFill>
                  <a:srgbClr val="00B050"/>
                </a:solidFill>
                <a:effectLst/>
                <a:latin typeface="Helvetica Neue"/>
              </a:rPr>
              <a:t>expire</a:t>
            </a:r>
            <a:r>
              <a:rPr lang="en-US" b="0" i="0" dirty="0">
                <a:solidFill>
                  <a:srgbClr val="3B3835"/>
                </a:solidFill>
                <a:effectLst/>
                <a:latin typeface="Helvetica Neue"/>
              </a:rPr>
              <a:t> [,</a:t>
            </a:r>
            <a:r>
              <a:rPr lang="en-US" b="0" i="0" dirty="0">
                <a:solidFill>
                  <a:srgbClr val="00B050"/>
                </a:solidFill>
                <a:effectLst/>
                <a:latin typeface="Helvetica Neue"/>
              </a:rPr>
              <a:t>path</a:t>
            </a:r>
            <a:r>
              <a:rPr lang="en-US" b="0" i="0" dirty="0">
                <a:solidFill>
                  <a:srgbClr val="3B3835"/>
                </a:solidFill>
                <a:effectLst/>
                <a:latin typeface="Helvetica Neue"/>
              </a:rPr>
              <a:t> [,</a:t>
            </a:r>
            <a:r>
              <a:rPr lang="en-US" b="0" i="0" dirty="0">
                <a:solidFill>
                  <a:srgbClr val="00B050"/>
                </a:solidFill>
                <a:effectLst/>
                <a:latin typeface="Helvetica Neue"/>
              </a:rPr>
              <a:t>domain</a:t>
            </a:r>
            <a:r>
              <a:rPr lang="en-US" b="0" i="0" dirty="0">
                <a:solidFill>
                  <a:srgbClr val="3B3835"/>
                </a:solidFill>
                <a:effectLst/>
                <a:latin typeface="Helvetica Neue"/>
              </a:rPr>
              <a:t> [,</a:t>
            </a:r>
            <a:r>
              <a:rPr lang="en-US" b="0" i="0" dirty="0">
                <a:solidFill>
                  <a:srgbClr val="00B050"/>
                </a:solidFill>
                <a:effectLst/>
                <a:latin typeface="Helvetica Neue"/>
              </a:rPr>
              <a:t>secure</a:t>
            </a:r>
            <a:r>
              <a:rPr lang="en-US" b="0" i="0" dirty="0">
                <a:solidFill>
                  <a:srgbClr val="3B3835"/>
                </a:solidFill>
                <a:effectLst/>
                <a:latin typeface="Helvetica Neue"/>
              </a:rPr>
              <a:t>]]]]])</a:t>
            </a:r>
          </a:p>
          <a:p>
            <a:pPr algn="just"/>
            <a:r>
              <a:rPr lang="en-US" b="0" i="0" dirty="0">
                <a:solidFill>
                  <a:srgbClr val="00B050"/>
                </a:solidFill>
                <a:effectLst/>
                <a:latin typeface="Helvetica Neue"/>
              </a:rPr>
              <a:t>name</a:t>
            </a:r>
            <a:r>
              <a:rPr lang="en-US" b="0" i="0" dirty="0">
                <a:solidFill>
                  <a:srgbClr val="3B3835"/>
                </a:solidFill>
                <a:effectLst/>
                <a:latin typeface="Helvetica Neue"/>
              </a:rPr>
              <a:t> = cookie </a:t>
            </a:r>
          </a:p>
          <a:p>
            <a:pPr algn="just"/>
            <a:r>
              <a:rPr lang="en-US" b="0" i="0" dirty="0" err="1">
                <a:solidFill>
                  <a:srgbClr val="00B050"/>
                </a:solidFill>
                <a:effectLst/>
                <a:latin typeface="Helvetica Neue"/>
              </a:rPr>
              <a:t>namevalue</a:t>
            </a:r>
            <a:r>
              <a:rPr lang="en-US" b="0" i="0" dirty="0">
                <a:solidFill>
                  <a:srgbClr val="3B3835"/>
                </a:solidFill>
                <a:effectLst/>
                <a:latin typeface="Helvetica Neue"/>
              </a:rPr>
              <a:t> = data to store (string)</a:t>
            </a:r>
          </a:p>
          <a:p>
            <a:pPr algn="just"/>
            <a:r>
              <a:rPr lang="en-US" b="0" i="0" dirty="0">
                <a:solidFill>
                  <a:srgbClr val="00B050"/>
                </a:solidFill>
                <a:effectLst/>
                <a:latin typeface="Helvetica Neue"/>
              </a:rPr>
              <a:t>expire</a:t>
            </a:r>
            <a:r>
              <a:rPr lang="en-US" b="0" i="0" dirty="0">
                <a:solidFill>
                  <a:srgbClr val="3B3835"/>
                </a:solidFill>
                <a:effectLst/>
                <a:latin typeface="Helvetica Neue"/>
              </a:rPr>
              <a:t> = UNIX timestamp when the cookie expires. Default is that cookie expires when browser is closed.</a:t>
            </a:r>
          </a:p>
          <a:p>
            <a:pPr algn="just"/>
            <a:r>
              <a:rPr lang="en-US" b="0" i="0" dirty="0">
                <a:solidFill>
                  <a:srgbClr val="00B050"/>
                </a:solidFill>
                <a:effectLst/>
                <a:latin typeface="Helvetica Neue"/>
              </a:rPr>
              <a:t>path</a:t>
            </a:r>
            <a:r>
              <a:rPr lang="en-US" b="0" i="0" dirty="0">
                <a:solidFill>
                  <a:srgbClr val="3B3835"/>
                </a:solidFill>
                <a:effectLst/>
                <a:latin typeface="Helvetica Neue"/>
              </a:rPr>
              <a:t> = Path on the server within and below which the cookie is available on.</a:t>
            </a:r>
          </a:p>
          <a:p>
            <a:pPr algn="just"/>
            <a:r>
              <a:rPr lang="en-US" b="0" i="0" dirty="0">
                <a:solidFill>
                  <a:srgbClr val="00B050"/>
                </a:solidFill>
                <a:effectLst/>
                <a:latin typeface="Helvetica Neue"/>
              </a:rPr>
              <a:t>domain</a:t>
            </a:r>
            <a:r>
              <a:rPr lang="en-US" b="0" i="0" dirty="0">
                <a:solidFill>
                  <a:srgbClr val="3B3835"/>
                </a:solidFill>
                <a:effectLst/>
                <a:latin typeface="Helvetica Neue"/>
              </a:rPr>
              <a:t> = Domain at which the cookie is available for.</a:t>
            </a:r>
          </a:p>
          <a:p>
            <a:pPr algn="just"/>
            <a:r>
              <a:rPr lang="en-US" b="0" i="0" dirty="0">
                <a:solidFill>
                  <a:srgbClr val="00B050"/>
                </a:solidFill>
                <a:effectLst/>
                <a:latin typeface="Helvetica Neue"/>
              </a:rPr>
              <a:t>secure</a:t>
            </a:r>
            <a:r>
              <a:rPr lang="en-US" b="0" i="0" dirty="0">
                <a:solidFill>
                  <a:srgbClr val="3B3835"/>
                </a:solidFill>
                <a:effectLst/>
                <a:latin typeface="Helvetica Neue"/>
              </a:rPr>
              <a:t> = If cookie should be sent over HTTPS connection only. Default false.</a:t>
            </a:r>
            <a:endParaRPr lang="en-US" dirty="0"/>
          </a:p>
        </p:txBody>
      </p:sp>
    </p:spTree>
    <p:extLst>
      <p:ext uri="{BB962C8B-B14F-4D97-AF65-F5344CB8AC3E}">
        <p14:creationId xmlns:p14="http://schemas.microsoft.com/office/powerpoint/2010/main" val="114230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B405-A998-472D-899A-8C86ACC3C747}"/>
              </a:ext>
            </a:extLst>
          </p:cNvPr>
          <p:cNvSpPr>
            <a:spLocks noGrp="1"/>
          </p:cNvSpPr>
          <p:nvPr>
            <p:ph type="title"/>
          </p:nvPr>
        </p:nvSpPr>
        <p:spPr>
          <a:xfrm>
            <a:off x="838200" y="365125"/>
            <a:ext cx="10515600" cy="753461"/>
          </a:xfrm>
        </p:spPr>
        <p:txBody>
          <a:bodyPr>
            <a:normAutofit/>
          </a:bodyPr>
          <a:lstStyle/>
          <a:p>
            <a:pPr algn="ctr"/>
            <a:r>
              <a:rPr lang="en-US" sz="4000" b="1" dirty="0">
                <a:latin typeface="Times New Roman" panose="02020603050405020304" pitchFamily="18" charset="0"/>
                <a:cs typeface="Times New Roman" panose="02020603050405020304" pitchFamily="18" charset="0"/>
              </a:rPr>
              <a:t>Examples for </a:t>
            </a:r>
            <a:r>
              <a:rPr lang="en-US" sz="4000" b="1" dirty="0" err="1">
                <a:latin typeface="Times New Roman" panose="02020603050405020304" pitchFamily="18" charset="0"/>
                <a:cs typeface="Times New Roman" panose="02020603050405020304" pitchFamily="18" charset="0"/>
              </a:rPr>
              <a:t>setcookie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6DF9B0-00D4-445C-8675-3AA09077DB19}"/>
              </a:ext>
            </a:extLst>
          </p:cNvPr>
          <p:cNvSpPr>
            <a:spLocks noGrp="1"/>
          </p:cNvSpPr>
          <p:nvPr>
            <p:ph idx="1"/>
          </p:nvPr>
        </p:nvSpPr>
        <p:spPr>
          <a:xfrm>
            <a:off x="838200" y="1322773"/>
            <a:ext cx="10515600" cy="4854190"/>
          </a:xfrm>
        </p:spPr>
        <p:txBody>
          <a:bodyPr>
            <a:normAutofit/>
          </a:bodyPr>
          <a:lstStyle/>
          <a:p>
            <a:pPr marL="0" indent="0" algn="just">
              <a:buNone/>
            </a:pPr>
            <a:r>
              <a:rPr lang="en-US" sz="3200" b="0" i="0" dirty="0" err="1">
                <a:solidFill>
                  <a:srgbClr val="C00000"/>
                </a:solidFill>
                <a:effectLst/>
                <a:latin typeface="Times New Roman" panose="02020603050405020304" pitchFamily="18" charset="0"/>
                <a:cs typeface="Times New Roman" panose="02020603050405020304" pitchFamily="18" charset="0"/>
              </a:rPr>
              <a:t>setcookie</a:t>
            </a:r>
            <a:r>
              <a:rPr lang="en-US" sz="3200" b="0" i="0" dirty="0">
                <a:solidFill>
                  <a:srgbClr val="3B3835"/>
                </a:solidFill>
                <a:effectLst/>
                <a:latin typeface="Times New Roman" panose="02020603050405020304" pitchFamily="18" charset="0"/>
                <a:cs typeface="Times New Roman" panose="02020603050405020304" pitchFamily="18" charset="0"/>
              </a:rPr>
              <a:t>(‘</a:t>
            </a:r>
            <a:r>
              <a:rPr lang="en-US" sz="3200" b="0" i="0" dirty="0" err="1">
                <a:solidFill>
                  <a:srgbClr val="00B050"/>
                </a:solidFill>
                <a:effectLst/>
                <a:latin typeface="Times New Roman" panose="02020603050405020304" pitchFamily="18" charset="0"/>
                <a:cs typeface="Times New Roman" panose="02020603050405020304" pitchFamily="18" charset="0"/>
              </a:rPr>
              <a:t>name</a:t>
            </a:r>
            <a:r>
              <a:rPr lang="en-US" sz="3200" b="0" i="0" dirty="0" err="1">
                <a:solidFill>
                  <a:srgbClr val="3B3835"/>
                </a:solidFill>
                <a:effectLst/>
                <a:latin typeface="Times New Roman" panose="02020603050405020304" pitchFamily="18" charset="0"/>
                <a:cs typeface="Times New Roman" panose="02020603050405020304" pitchFamily="18" charset="0"/>
              </a:rPr>
              <a:t>’,’</a:t>
            </a:r>
            <a:r>
              <a:rPr lang="en-US" sz="3200" b="0" i="0" dirty="0" err="1">
                <a:solidFill>
                  <a:srgbClr val="00B050"/>
                </a:solidFill>
                <a:effectLst/>
                <a:latin typeface="Times New Roman" panose="02020603050405020304" pitchFamily="18" charset="0"/>
                <a:cs typeface="Times New Roman" panose="02020603050405020304" pitchFamily="18" charset="0"/>
              </a:rPr>
              <a:t>Robert</a:t>
            </a:r>
            <a:r>
              <a:rPr lang="en-US" sz="3200" b="0" i="0" dirty="0">
                <a:solidFill>
                  <a:srgbClr val="3B3835"/>
                </a:solidFill>
                <a:effectLst/>
                <a:latin typeface="Times New Roman" panose="02020603050405020304" pitchFamily="18" charset="0"/>
                <a:cs typeface="Times New Roman" panose="02020603050405020304" pitchFamily="18" charset="0"/>
              </a:rPr>
              <a:t>’) </a:t>
            </a:r>
          </a:p>
          <a:p>
            <a:pPr marL="0" indent="0" algn="just">
              <a:buNone/>
            </a:pPr>
            <a:endParaRPr lang="en-US" sz="3200" b="0" i="0" dirty="0">
              <a:solidFill>
                <a:srgbClr val="3B3835"/>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B3835"/>
                </a:solidFill>
                <a:effectLst/>
                <a:latin typeface="Times New Roman" panose="02020603050405020304" pitchFamily="18" charset="0"/>
                <a:cs typeface="Times New Roman" panose="02020603050405020304" pitchFamily="18" charset="0"/>
              </a:rPr>
              <a:t>This command will set the cookie called name on the user’s PC containing the data Robert. It will be available to all pages in the same directory or subdirectory of the page that set it (the default </a:t>
            </a:r>
            <a:r>
              <a:rPr lang="en-US" sz="3200" b="0" i="0" dirty="0">
                <a:solidFill>
                  <a:srgbClr val="C00000"/>
                </a:solidFill>
                <a:effectLst/>
                <a:latin typeface="Times New Roman" panose="02020603050405020304" pitchFamily="18" charset="0"/>
                <a:cs typeface="Times New Roman" panose="02020603050405020304" pitchFamily="18" charset="0"/>
              </a:rPr>
              <a:t>path</a:t>
            </a:r>
            <a:r>
              <a:rPr lang="en-US" sz="3200" b="0" i="0" dirty="0">
                <a:solidFill>
                  <a:srgbClr val="3B3835"/>
                </a:solidFill>
                <a:effectLst/>
                <a:latin typeface="Times New Roman" panose="02020603050405020304" pitchFamily="18" charset="0"/>
                <a:cs typeface="Times New Roman" panose="02020603050405020304" pitchFamily="18" charset="0"/>
              </a:rPr>
              <a:t> and </a:t>
            </a:r>
            <a:r>
              <a:rPr lang="en-US" sz="3200" b="0" i="0" dirty="0">
                <a:solidFill>
                  <a:srgbClr val="C00000"/>
                </a:solidFill>
                <a:effectLst/>
                <a:latin typeface="Times New Roman" panose="02020603050405020304" pitchFamily="18" charset="0"/>
                <a:cs typeface="Times New Roman" panose="02020603050405020304" pitchFamily="18" charset="0"/>
              </a:rPr>
              <a:t>domain</a:t>
            </a:r>
            <a:r>
              <a:rPr lang="en-US" sz="3200" b="0" i="0" dirty="0">
                <a:solidFill>
                  <a:srgbClr val="3B3835"/>
                </a:solidFill>
                <a:effectLst/>
                <a:latin typeface="Times New Roman" panose="02020603050405020304" pitchFamily="18" charset="0"/>
                <a:cs typeface="Times New Roman" panose="02020603050405020304" pitchFamily="18" charset="0"/>
              </a:rPr>
              <a:t>). It will expire and be deleted when the browser is closed (default </a:t>
            </a:r>
            <a:r>
              <a:rPr lang="en-US" sz="3200" b="0" i="0" dirty="0">
                <a:solidFill>
                  <a:srgbClr val="C00000"/>
                </a:solidFill>
                <a:effectLst/>
                <a:latin typeface="Times New Roman" panose="02020603050405020304" pitchFamily="18" charset="0"/>
                <a:cs typeface="Times New Roman" panose="02020603050405020304" pitchFamily="18" charset="0"/>
              </a:rPr>
              <a:t>expire</a:t>
            </a:r>
            <a:r>
              <a:rPr lang="en-US" sz="3200" b="0" i="0" dirty="0">
                <a:solidFill>
                  <a:srgbClr val="3B3835"/>
                </a:solidFill>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24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A745-B0A7-40C7-9D4A-F4C0F4261CA1}"/>
              </a:ext>
            </a:extLst>
          </p:cNvPr>
          <p:cNvSpPr>
            <a:spLocks noGrp="1"/>
          </p:cNvSpPr>
          <p:nvPr>
            <p:ph type="title"/>
          </p:nvPr>
        </p:nvSpPr>
        <p:spPr>
          <a:xfrm>
            <a:off x="838200" y="365125"/>
            <a:ext cx="10515600" cy="868871"/>
          </a:xfrm>
        </p:spPr>
        <p:txBody>
          <a:bodyPr>
            <a:normAutofit/>
          </a:bodyPr>
          <a:lstStyle/>
          <a:p>
            <a:pPr algn="ctr"/>
            <a:r>
              <a:rPr lang="en-US" sz="4000" b="1" dirty="0">
                <a:latin typeface="Times New Roman" panose="02020603050405020304" pitchFamily="18" charset="0"/>
                <a:cs typeface="Times New Roman" panose="02020603050405020304" pitchFamily="18" charset="0"/>
              </a:rPr>
              <a:t>Examples for </a:t>
            </a:r>
            <a:r>
              <a:rPr lang="en-US" sz="4000" b="1" dirty="0" err="1">
                <a:latin typeface="Times New Roman" panose="02020603050405020304" pitchFamily="18" charset="0"/>
                <a:cs typeface="Times New Roman" panose="02020603050405020304" pitchFamily="18" charset="0"/>
              </a:rPr>
              <a:t>setcookie</a:t>
            </a:r>
            <a:endParaRPr lang="en-US" sz="4000" b="1" dirty="0"/>
          </a:p>
        </p:txBody>
      </p:sp>
      <p:sp>
        <p:nvSpPr>
          <p:cNvPr id="3" name="Content Placeholder 2">
            <a:extLst>
              <a:ext uri="{FF2B5EF4-FFF2-40B4-BE49-F238E27FC236}">
                <a16:creationId xmlns:a16="http://schemas.microsoft.com/office/drawing/2014/main" id="{24717061-A22D-4FA9-9B94-9F6D422B6C9C}"/>
              </a:ext>
            </a:extLst>
          </p:cNvPr>
          <p:cNvSpPr>
            <a:spLocks noGrp="1"/>
          </p:cNvSpPr>
          <p:nvPr>
            <p:ph idx="1"/>
          </p:nvPr>
        </p:nvSpPr>
        <p:spPr>
          <a:xfrm>
            <a:off x="545237" y="1690688"/>
            <a:ext cx="10515600" cy="4351338"/>
          </a:xfrm>
        </p:spPr>
        <p:txBody>
          <a:bodyPr/>
          <a:lstStyle/>
          <a:p>
            <a:pPr marL="0" indent="0" algn="just">
              <a:buNone/>
            </a:pPr>
            <a:r>
              <a:rPr lang="en-US" sz="3200" b="0" i="0" dirty="0" err="1">
                <a:solidFill>
                  <a:srgbClr val="C00000"/>
                </a:solidFill>
                <a:effectLst/>
                <a:latin typeface="Times New Roman" panose="02020603050405020304" pitchFamily="18" charset="0"/>
                <a:cs typeface="Times New Roman" panose="02020603050405020304" pitchFamily="18" charset="0"/>
              </a:rPr>
              <a:t>setcookie</a:t>
            </a:r>
            <a:r>
              <a:rPr lang="en-US" sz="3200" b="0" i="0" dirty="0">
                <a:solidFill>
                  <a:srgbClr val="3B3835"/>
                </a:solidFill>
                <a:effectLst/>
                <a:latin typeface="Times New Roman" panose="02020603050405020304" pitchFamily="18" charset="0"/>
                <a:cs typeface="Times New Roman" panose="02020603050405020304" pitchFamily="18" charset="0"/>
              </a:rPr>
              <a:t>(‘</a:t>
            </a:r>
            <a:r>
              <a:rPr lang="en-US" sz="3200" b="0" i="0" dirty="0">
                <a:solidFill>
                  <a:srgbClr val="00B050"/>
                </a:solidFill>
                <a:effectLst/>
                <a:latin typeface="Times New Roman" panose="02020603050405020304" pitchFamily="18" charset="0"/>
                <a:cs typeface="Times New Roman" panose="02020603050405020304" pitchFamily="18" charset="0"/>
              </a:rPr>
              <a:t>age</a:t>
            </a:r>
            <a:r>
              <a:rPr lang="en-US" sz="3200" b="0" i="0" dirty="0">
                <a:solidFill>
                  <a:srgbClr val="3B3835"/>
                </a:solidFill>
                <a:effectLst/>
                <a:latin typeface="Times New Roman" panose="02020603050405020304" pitchFamily="18" charset="0"/>
                <a:cs typeface="Times New Roman" panose="02020603050405020304" pitchFamily="18" charset="0"/>
              </a:rPr>
              <a:t>’,’</a:t>
            </a:r>
            <a:r>
              <a:rPr lang="en-US" sz="3200" b="0" i="0" dirty="0">
                <a:solidFill>
                  <a:srgbClr val="00B050"/>
                </a:solidFill>
                <a:effectLst/>
                <a:latin typeface="Times New Roman" panose="02020603050405020304" pitchFamily="18" charset="0"/>
                <a:cs typeface="Times New Roman" panose="02020603050405020304" pitchFamily="18" charset="0"/>
              </a:rPr>
              <a:t>20</a:t>
            </a:r>
            <a:r>
              <a:rPr lang="en-US" sz="3200" b="0" i="0" dirty="0">
                <a:solidFill>
                  <a:srgbClr val="3B3835"/>
                </a:solidFill>
                <a:effectLst/>
                <a:latin typeface="Times New Roman" panose="02020603050405020304" pitchFamily="18" charset="0"/>
                <a:cs typeface="Times New Roman" panose="02020603050405020304" pitchFamily="18" charset="0"/>
              </a:rPr>
              <a:t>’,</a:t>
            </a:r>
            <a:r>
              <a:rPr lang="en-US" sz="3200" b="0" i="0" dirty="0">
                <a:solidFill>
                  <a:srgbClr val="C00000"/>
                </a:solidFill>
                <a:effectLst/>
                <a:latin typeface="Times New Roman" panose="02020603050405020304" pitchFamily="18" charset="0"/>
                <a:cs typeface="Times New Roman" panose="02020603050405020304" pitchFamily="18" charset="0"/>
              </a:rPr>
              <a:t>time</a:t>
            </a:r>
            <a:r>
              <a:rPr lang="en-US" sz="3200" b="0" i="0" dirty="0">
                <a:solidFill>
                  <a:srgbClr val="3B3835"/>
                </a:solidFill>
                <a:effectLst/>
                <a:latin typeface="Times New Roman" panose="02020603050405020304" pitchFamily="18" charset="0"/>
                <a:cs typeface="Times New Roman" panose="02020603050405020304" pitchFamily="18" charset="0"/>
              </a:rPr>
              <a:t>()+60*60*24*30) </a:t>
            </a:r>
          </a:p>
          <a:p>
            <a:pPr marL="0" indent="0" algn="just">
              <a:buNone/>
            </a:pPr>
            <a:endParaRPr lang="en-US" sz="3200" dirty="0">
              <a:solidFill>
                <a:srgbClr val="3B3835"/>
              </a:solidFill>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B3835"/>
                </a:solidFill>
                <a:effectLst/>
                <a:latin typeface="Times New Roman" panose="02020603050405020304" pitchFamily="18" charset="0"/>
                <a:cs typeface="Times New Roman" panose="02020603050405020304" pitchFamily="18" charset="0"/>
              </a:rPr>
              <a:t>This command will set the cookie called age on the user’s PC containing the data 20. It will be available to all pages in the same directory or subdirectory of the page that set it (the default path and domain). It will expire and be deleted after 30 days.</a:t>
            </a:r>
            <a:endParaRPr lang="en-US" sz="32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97778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1182</Words>
  <Application>Microsoft Macintosh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 Neue</vt:lpstr>
      <vt:lpstr>Times New Roman</vt:lpstr>
      <vt:lpstr>Office Theme</vt:lpstr>
      <vt:lpstr>Cookies and Sessions </vt:lpstr>
      <vt:lpstr>Similarity between Cookies and Sessions</vt:lpstr>
      <vt:lpstr>What is a Cookie?</vt:lpstr>
      <vt:lpstr>What is a Cookie?</vt:lpstr>
      <vt:lpstr>When are Cookies Created?</vt:lpstr>
      <vt:lpstr>Parts of a Cookie</vt:lpstr>
      <vt:lpstr>Syntax for setting up a cookie</vt:lpstr>
      <vt:lpstr>Examples for setcookie</vt:lpstr>
      <vt:lpstr>Examples for setcookie</vt:lpstr>
      <vt:lpstr>Examples for setcookie</vt:lpstr>
      <vt:lpstr>Read cookie data</vt:lpstr>
      <vt:lpstr>Delete a cookie</vt:lpstr>
      <vt:lpstr>Problems with Cookies</vt:lpstr>
      <vt:lpstr>Sessions</vt:lpstr>
      <vt:lpstr>Starting a PHP Session</vt:lpstr>
      <vt:lpstr>Storing a Session Variable</vt:lpstr>
      <vt:lpstr>Retrieving a Session Variable </vt:lpstr>
      <vt:lpstr>Destroying a Session</vt:lpstr>
      <vt:lpstr>Cookies vs. Sessions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Sessions </dc:title>
  <dc:creator>Microsoft Office User</dc:creator>
  <cp:lastModifiedBy>Microsoft Office User</cp:lastModifiedBy>
  <cp:revision>2</cp:revision>
  <dcterms:created xsi:type="dcterms:W3CDTF">2022-11-25T05:16:24Z</dcterms:created>
  <dcterms:modified xsi:type="dcterms:W3CDTF">2022-11-25T09:40:54Z</dcterms:modified>
</cp:coreProperties>
</file>