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0" r:id="rId2"/>
    <p:sldId id="281" r:id="rId3"/>
    <p:sldId id="282" r:id="rId4"/>
    <p:sldId id="283" r:id="rId5"/>
    <p:sldId id="284" r:id="rId6"/>
    <p:sldId id="285" r:id="rId7"/>
    <p:sldId id="286" r:id="rId8"/>
    <p:sldId id="287" r:id="rId9"/>
    <p:sldId id="288" r:id="rId10"/>
    <p:sldId id="28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70"/>
  </p:normalViewPr>
  <p:slideViewPr>
    <p:cSldViewPr snapToGrid="0">
      <p:cViewPr varScale="1">
        <p:scale>
          <a:sx n="116" d="100"/>
          <a:sy n="116" d="100"/>
        </p:scale>
        <p:origin x="4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33FE9-79CD-387E-8038-9315F101DBF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F68D730-A50E-0CBA-D1BB-B2596824C1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E07581E-76E9-3375-FF05-78EAF84AE2AB}"/>
              </a:ext>
            </a:extLst>
          </p:cNvPr>
          <p:cNvSpPr>
            <a:spLocks noGrp="1"/>
          </p:cNvSpPr>
          <p:nvPr>
            <p:ph type="dt" sz="half" idx="10"/>
          </p:nvPr>
        </p:nvSpPr>
        <p:spPr/>
        <p:txBody>
          <a:bodyPr/>
          <a:lstStyle/>
          <a:p>
            <a:fld id="{8F15581F-A4A6-EC4C-9085-12F931596668}" type="datetimeFigureOut">
              <a:rPr lang="en-US" smtClean="0"/>
              <a:t>9/14/22</a:t>
            </a:fld>
            <a:endParaRPr lang="en-US"/>
          </a:p>
        </p:txBody>
      </p:sp>
      <p:sp>
        <p:nvSpPr>
          <p:cNvPr id="5" name="Footer Placeholder 4">
            <a:extLst>
              <a:ext uri="{FF2B5EF4-FFF2-40B4-BE49-F238E27FC236}">
                <a16:creationId xmlns:a16="http://schemas.microsoft.com/office/drawing/2014/main" id="{80FDEECB-3659-F491-E264-2D57B19F8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A873DA-4FDE-73D6-B0D7-3906269F5BFE}"/>
              </a:ext>
            </a:extLst>
          </p:cNvPr>
          <p:cNvSpPr>
            <a:spLocks noGrp="1"/>
          </p:cNvSpPr>
          <p:nvPr>
            <p:ph type="sldNum" sz="quarter" idx="12"/>
          </p:nvPr>
        </p:nvSpPr>
        <p:spPr/>
        <p:txBody>
          <a:bodyPr/>
          <a:lstStyle/>
          <a:p>
            <a:fld id="{B6BEA381-7DEB-5D48-AF80-CACFE6AB639A}" type="slidenum">
              <a:rPr lang="en-US" smtClean="0"/>
              <a:t>‹#›</a:t>
            </a:fld>
            <a:endParaRPr lang="en-US"/>
          </a:p>
        </p:txBody>
      </p:sp>
    </p:spTree>
    <p:extLst>
      <p:ext uri="{BB962C8B-B14F-4D97-AF65-F5344CB8AC3E}">
        <p14:creationId xmlns:p14="http://schemas.microsoft.com/office/powerpoint/2010/main" val="3957854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BCC65-F043-191B-15C9-CD4885FD0EA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BD16906-0843-2DB5-7685-5FD5CA0B496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CC6CF1B-DC0D-E452-17E0-C7513C41BBD0}"/>
              </a:ext>
            </a:extLst>
          </p:cNvPr>
          <p:cNvSpPr>
            <a:spLocks noGrp="1"/>
          </p:cNvSpPr>
          <p:nvPr>
            <p:ph type="dt" sz="half" idx="10"/>
          </p:nvPr>
        </p:nvSpPr>
        <p:spPr/>
        <p:txBody>
          <a:bodyPr/>
          <a:lstStyle/>
          <a:p>
            <a:fld id="{8F15581F-A4A6-EC4C-9085-12F931596668}" type="datetimeFigureOut">
              <a:rPr lang="en-US" smtClean="0"/>
              <a:t>9/14/22</a:t>
            </a:fld>
            <a:endParaRPr lang="en-US"/>
          </a:p>
        </p:txBody>
      </p:sp>
      <p:sp>
        <p:nvSpPr>
          <p:cNvPr id="5" name="Footer Placeholder 4">
            <a:extLst>
              <a:ext uri="{FF2B5EF4-FFF2-40B4-BE49-F238E27FC236}">
                <a16:creationId xmlns:a16="http://schemas.microsoft.com/office/drawing/2014/main" id="{8107CC0B-6581-B9FD-6C42-BDA71B64F6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489DC-D4A3-BA1E-CE0E-D468CCE6D24F}"/>
              </a:ext>
            </a:extLst>
          </p:cNvPr>
          <p:cNvSpPr>
            <a:spLocks noGrp="1"/>
          </p:cNvSpPr>
          <p:nvPr>
            <p:ph type="sldNum" sz="quarter" idx="12"/>
          </p:nvPr>
        </p:nvSpPr>
        <p:spPr/>
        <p:txBody>
          <a:bodyPr/>
          <a:lstStyle/>
          <a:p>
            <a:fld id="{B6BEA381-7DEB-5D48-AF80-CACFE6AB639A}" type="slidenum">
              <a:rPr lang="en-US" smtClean="0"/>
              <a:t>‹#›</a:t>
            </a:fld>
            <a:endParaRPr lang="en-US"/>
          </a:p>
        </p:txBody>
      </p:sp>
    </p:spTree>
    <p:extLst>
      <p:ext uri="{BB962C8B-B14F-4D97-AF65-F5344CB8AC3E}">
        <p14:creationId xmlns:p14="http://schemas.microsoft.com/office/powerpoint/2010/main" val="1700606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17584A-E600-1751-FB4E-E4D5EA847DF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CE7D85D-D444-A361-E20E-69EE7B6C6D6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F2037A2-A6BC-CDB0-788D-40D3F06C4A17}"/>
              </a:ext>
            </a:extLst>
          </p:cNvPr>
          <p:cNvSpPr>
            <a:spLocks noGrp="1"/>
          </p:cNvSpPr>
          <p:nvPr>
            <p:ph type="dt" sz="half" idx="10"/>
          </p:nvPr>
        </p:nvSpPr>
        <p:spPr/>
        <p:txBody>
          <a:bodyPr/>
          <a:lstStyle/>
          <a:p>
            <a:fld id="{8F15581F-A4A6-EC4C-9085-12F931596668}" type="datetimeFigureOut">
              <a:rPr lang="en-US" smtClean="0"/>
              <a:t>9/14/22</a:t>
            </a:fld>
            <a:endParaRPr lang="en-US"/>
          </a:p>
        </p:txBody>
      </p:sp>
      <p:sp>
        <p:nvSpPr>
          <p:cNvPr id="5" name="Footer Placeholder 4">
            <a:extLst>
              <a:ext uri="{FF2B5EF4-FFF2-40B4-BE49-F238E27FC236}">
                <a16:creationId xmlns:a16="http://schemas.microsoft.com/office/drawing/2014/main" id="{FC3BCE1C-BF89-300D-606B-75F63005D6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7193E-E55C-58F0-89BE-E13B348EDB1A}"/>
              </a:ext>
            </a:extLst>
          </p:cNvPr>
          <p:cNvSpPr>
            <a:spLocks noGrp="1"/>
          </p:cNvSpPr>
          <p:nvPr>
            <p:ph type="sldNum" sz="quarter" idx="12"/>
          </p:nvPr>
        </p:nvSpPr>
        <p:spPr/>
        <p:txBody>
          <a:bodyPr/>
          <a:lstStyle/>
          <a:p>
            <a:fld id="{B6BEA381-7DEB-5D48-AF80-CACFE6AB639A}" type="slidenum">
              <a:rPr lang="en-US" smtClean="0"/>
              <a:t>‹#›</a:t>
            </a:fld>
            <a:endParaRPr lang="en-US"/>
          </a:p>
        </p:txBody>
      </p:sp>
    </p:spTree>
    <p:extLst>
      <p:ext uri="{BB962C8B-B14F-4D97-AF65-F5344CB8AC3E}">
        <p14:creationId xmlns:p14="http://schemas.microsoft.com/office/powerpoint/2010/main" val="4203203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79C42-16E0-6751-2F99-FAB2748ED48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176339A-8BD1-F9FD-B762-66CEA227B5A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052008F-1829-14AB-671F-C1840A501ECC}"/>
              </a:ext>
            </a:extLst>
          </p:cNvPr>
          <p:cNvSpPr>
            <a:spLocks noGrp="1"/>
          </p:cNvSpPr>
          <p:nvPr>
            <p:ph type="dt" sz="half" idx="10"/>
          </p:nvPr>
        </p:nvSpPr>
        <p:spPr/>
        <p:txBody>
          <a:bodyPr/>
          <a:lstStyle/>
          <a:p>
            <a:fld id="{8F15581F-A4A6-EC4C-9085-12F931596668}" type="datetimeFigureOut">
              <a:rPr lang="en-US" smtClean="0"/>
              <a:t>9/14/22</a:t>
            </a:fld>
            <a:endParaRPr lang="en-US"/>
          </a:p>
        </p:txBody>
      </p:sp>
      <p:sp>
        <p:nvSpPr>
          <p:cNvPr id="5" name="Footer Placeholder 4">
            <a:extLst>
              <a:ext uri="{FF2B5EF4-FFF2-40B4-BE49-F238E27FC236}">
                <a16:creationId xmlns:a16="http://schemas.microsoft.com/office/drawing/2014/main" id="{D82DDDE3-D708-CA55-7717-DB9DF04291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34D700-F913-15F7-D886-5AF6ECDE910B}"/>
              </a:ext>
            </a:extLst>
          </p:cNvPr>
          <p:cNvSpPr>
            <a:spLocks noGrp="1"/>
          </p:cNvSpPr>
          <p:nvPr>
            <p:ph type="sldNum" sz="quarter" idx="12"/>
          </p:nvPr>
        </p:nvSpPr>
        <p:spPr/>
        <p:txBody>
          <a:bodyPr/>
          <a:lstStyle/>
          <a:p>
            <a:fld id="{B6BEA381-7DEB-5D48-AF80-CACFE6AB639A}" type="slidenum">
              <a:rPr lang="en-US" smtClean="0"/>
              <a:t>‹#›</a:t>
            </a:fld>
            <a:endParaRPr lang="en-US"/>
          </a:p>
        </p:txBody>
      </p:sp>
    </p:spTree>
    <p:extLst>
      <p:ext uri="{BB962C8B-B14F-4D97-AF65-F5344CB8AC3E}">
        <p14:creationId xmlns:p14="http://schemas.microsoft.com/office/powerpoint/2010/main" val="2257887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D1B19-17AD-DE89-0AF8-135DF3BCE64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F6A2F32-F501-DDCE-D0D2-58574E31CC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39115CF-5CC7-5907-94FD-5AEE44A82AAE}"/>
              </a:ext>
            </a:extLst>
          </p:cNvPr>
          <p:cNvSpPr>
            <a:spLocks noGrp="1"/>
          </p:cNvSpPr>
          <p:nvPr>
            <p:ph type="dt" sz="half" idx="10"/>
          </p:nvPr>
        </p:nvSpPr>
        <p:spPr/>
        <p:txBody>
          <a:bodyPr/>
          <a:lstStyle/>
          <a:p>
            <a:fld id="{8F15581F-A4A6-EC4C-9085-12F931596668}" type="datetimeFigureOut">
              <a:rPr lang="en-US" smtClean="0"/>
              <a:t>9/14/22</a:t>
            </a:fld>
            <a:endParaRPr lang="en-US"/>
          </a:p>
        </p:txBody>
      </p:sp>
      <p:sp>
        <p:nvSpPr>
          <p:cNvPr id="5" name="Footer Placeholder 4">
            <a:extLst>
              <a:ext uri="{FF2B5EF4-FFF2-40B4-BE49-F238E27FC236}">
                <a16:creationId xmlns:a16="http://schemas.microsoft.com/office/drawing/2014/main" id="{747290F1-FA0D-6E08-FA26-0C5C210F2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F7BC89-296D-3C34-7472-B4330189563B}"/>
              </a:ext>
            </a:extLst>
          </p:cNvPr>
          <p:cNvSpPr>
            <a:spLocks noGrp="1"/>
          </p:cNvSpPr>
          <p:nvPr>
            <p:ph type="sldNum" sz="quarter" idx="12"/>
          </p:nvPr>
        </p:nvSpPr>
        <p:spPr/>
        <p:txBody>
          <a:bodyPr/>
          <a:lstStyle/>
          <a:p>
            <a:fld id="{B6BEA381-7DEB-5D48-AF80-CACFE6AB639A}" type="slidenum">
              <a:rPr lang="en-US" smtClean="0"/>
              <a:t>‹#›</a:t>
            </a:fld>
            <a:endParaRPr lang="en-US"/>
          </a:p>
        </p:txBody>
      </p:sp>
    </p:spTree>
    <p:extLst>
      <p:ext uri="{BB962C8B-B14F-4D97-AF65-F5344CB8AC3E}">
        <p14:creationId xmlns:p14="http://schemas.microsoft.com/office/powerpoint/2010/main" val="1873990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A0367-EDB4-FE93-3776-03F34E1657A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96A2CB7-CE0A-AF1B-3DDA-C99ED410C48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49B8C7B-F212-ABCB-A6BB-3C8BEC885C4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A82F70D-2485-DF7E-FEE8-795E5D5D0C35}"/>
              </a:ext>
            </a:extLst>
          </p:cNvPr>
          <p:cNvSpPr>
            <a:spLocks noGrp="1"/>
          </p:cNvSpPr>
          <p:nvPr>
            <p:ph type="dt" sz="half" idx="10"/>
          </p:nvPr>
        </p:nvSpPr>
        <p:spPr/>
        <p:txBody>
          <a:bodyPr/>
          <a:lstStyle/>
          <a:p>
            <a:fld id="{8F15581F-A4A6-EC4C-9085-12F931596668}" type="datetimeFigureOut">
              <a:rPr lang="en-US" smtClean="0"/>
              <a:t>9/14/22</a:t>
            </a:fld>
            <a:endParaRPr lang="en-US"/>
          </a:p>
        </p:txBody>
      </p:sp>
      <p:sp>
        <p:nvSpPr>
          <p:cNvPr id="6" name="Footer Placeholder 5">
            <a:extLst>
              <a:ext uri="{FF2B5EF4-FFF2-40B4-BE49-F238E27FC236}">
                <a16:creationId xmlns:a16="http://schemas.microsoft.com/office/drawing/2014/main" id="{9EDD9425-4322-B082-C64A-21958A915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A65320-35B5-FAC0-757B-181ACEA4596E}"/>
              </a:ext>
            </a:extLst>
          </p:cNvPr>
          <p:cNvSpPr>
            <a:spLocks noGrp="1"/>
          </p:cNvSpPr>
          <p:nvPr>
            <p:ph type="sldNum" sz="quarter" idx="12"/>
          </p:nvPr>
        </p:nvSpPr>
        <p:spPr/>
        <p:txBody>
          <a:bodyPr/>
          <a:lstStyle/>
          <a:p>
            <a:fld id="{B6BEA381-7DEB-5D48-AF80-CACFE6AB639A}" type="slidenum">
              <a:rPr lang="en-US" smtClean="0"/>
              <a:t>‹#›</a:t>
            </a:fld>
            <a:endParaRPr lang="en-US"/>
          </a:p>
        </p:txBody>
      </p:sp>
    </p:spTree>
    <p:extLst>
      <p:ext uri="{BB962C8B-B14F-4D97-AF65-F5344CB8AC3E}">
        <p14:creationId xmlns:p14="http://schemas.microsoft.com/office/powerpoint/2010/main" val="443171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6B76-9834-CDB2-3FBC-8C038EF49AC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D349ED5-A201-60BF-9189-2318E05AEB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3BE7E90-FCB3-F93F-3A03-77FEA3A985D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3EA0A60-DB25-2A09-0BEE-83B3A90F20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2278787-83AE-99E4-0301-3DFB7C22A07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0C13D3C-9CB7-238D-1430-E319B5626AC0}"/>
              </a:ext>
            </a:extLst>
          </p:cNvPr>
          <p:cNvSpPr>
            <a:spLocks noGrp="1"/>
          </p:cNvSpPr>
          <p:nvPr>
            <p:ph type="dt" sz="half" idx="10"/>
          </p:nvPr>
        </p:nvSpPr>
        <p:spPr/>
        <p:txBody>
          <a:bodyPr/>
          <a:lstStyle/>
          <a:p>
            <a:fld id="{8F15581F-A4A6-EC4C-9085-12F931596668}" type="datetimeFigureOut">
              <a:rPr lang="en-US" smtClean="0"/>
              <a:t>9/14/22</a:t>
            </a:fld>
            <a:endParaRPr lang="en-US"/>
          </a:p>
        </p:txBody>
      </p:sp>
      <p:sp>
        <p:nvSpPr>
          <p:cNvPr id="8" name="Footer Placeholder 7">
            <a:extLst>
              <a:ext uri="{FF2B5EF4-FFF2-40B4-BE49-F238E27FC236}">
                <a16:creationId xmlns:a16="http://schemas.microsoft.com/office/drawing/2014/main" id="{D8B16CAD-683E-81B3-C10F-56AF203F35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76A183-BD04-6EA1-13C3-854AFF8389EC}"/>
              </a:ext>
            </a:extLst>
          </p:cNvPr>
          <p:cNvSpPr>
            <a:spLocks noGrp="1"/>
          </p:cNvSpPr>
          <p:nvPr>
            <p:ph type="sldNum" sz="quarter" idx="12"/>
          </p:nvPr>
        </p:nvSpPr>
        <p:spPr/>
        <p:txBody>
          <a:bodyPr/>
          <a:lstStyle/>
          <a:p>
            <a:fld id="{B6BEA381-7DEB-5D48-AF80-CACFE6AB639A}" type="slidenum">
              <a:rPr lang="en-US" smtClean="0"/>
              <a:t>‹#›</a:t>
            </a:fld>
            <a:endParaRPr lang="en-US"/>
          </a:p>
        </p:txBody>
      </p:sp>
    </p:spTree>
    <p:extLst>
      <p:ext uri="{BB962C8B-B14F-4D97-AF65-F5344CB8AC3E}">
        <p14:creationId xmlns:p14="http://schemas.microsoft.com/office/powerpoint/2010/main" val="3425935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E32C-B95E-DB83-2FFB-4CB3932B1DC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6B91B68-5284-B83D-B995-390D729F5731}"/>
              </a:ext>
            </a:extLst>
          </p:cNvPr>
          <p:cNvSpPr>
            <a:spLocks noGrp="1"/>
          </p:cNvSpPr>
          <p:nvPr>
            <p:ph type="dt" sz="half" idx="10"/>
          </p:nvPr>
        </p:nvSpPr>
        <p:spPr/>
        <p:txBody>
          <a:bodyPr/>
          <a:lstStyle/>
          <a:p>
            <a:fld id="{8F15581F-A4A6-EC4C-9085-12F931596668}" type="datetimeFigureOut">
              <a:rPr lang="en-US" smtClean="0"/>
              <a:t>9/14/22</a:t>
            </a:fld>
            <a:endParaRPr lang="en-US"/>
          </a:p>
        </p:txBody>
      </p:sp>
      <p:sp>
        <p:nvSpPr>
          <p:cNvPr id="4" name="Footer Placeholder 3">
            <a:extLst>
              <a:ext uri="{FF2B5EF4-FFF2-40B4-BE49-F238E27FC236}">
                <a16:creationId xmlns:a16="http://schemas.microsoft.com/office/drawing/2014/main" id="{2EE50DB1-1BAC-E265-D5F4-A4B0AE30BB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E7751A-A15B-50F8-DF86-FA10AB32C3E0}"/>
              </a:ext>
            </a:extLst>
          </p:cNvPr>
          <p:cNvSpPr>
            <a:spLocks noGrp="1"/>
          </p:cNvSpPr>
          <p:nvPr>
            <p:ph type="sldNum" sz="quarter" idx="12"/>
          </p:nvPr>
        </p:nvSpPr>
        <p:spPr/>
        <p:txBody>
          <a:bodyPr/>
          <a:lstStyle/>
          <a:p>
            <a:fld id="{B6BEA381-7DEB-5D48-AF80-CACFE6AB639A}" type="slidenum">
              <a:rPr lang="en-US" smtClean="0"/>
              <a:t>‹#›</a:t>
            </a:fld>
            <a:endParaRPr lang="en-US"/>
          </a:p>
        </p:txBody>
      </p:sp>
    </p:spTree>
    <p:extLst>
      <p:ext uri="{BB962C8B-B14F-4D97-AF65-F5344CB8AC3E}">
        <p14:creationId xmlns:p14="http://schemas.microsoft.com/office/powerpoint/2010/main" val="2766666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657022-EE73-BFB4-A2D5-D2564BC8ABD4}"/>
              </a:ext>
            </a:extLst>
          </p:cNvPr>
          <p:cNvSpPr>
            <a:spLocks noGrp="1"/>
          </p:cNvSpPr>
          <p:nvPr>
            <p:ph type="dt" sz="half" idx="10"/>
          </p:nvPr>
        </p:nvSpPr>
        <p:spPr/>
        <p:txBody>
          <a:bodyPr/>
          <a:lstStyle/>
          <a:p>
            <a:fld id="{8F15581F-A4A6-EC4C-9085-12F931596668}" type="datetimeFigureOut">
              <a:rPr lang="en-US" smtClean="0"/>
              <a:t>9/14/22</a:t>
            </a:fld>
            <a:endParaRPr lang="en-US"/>
          </a:p>
        </p:txBody>
      </p:sp>
      <p:sp>
        <p:nvSpPr>
          <p:cNvPr id="3" name="Footer Placeholder 2">
            <a:extLst>
              <a:ext uri="{FF2B5EF4-FFF2-40B4-BE49-F238E27FC236}">
                <a16:creationId xmlns:a16="http://schemas.microsoft.com/office/drawing/2014/main" id="{04A6C920-A96E-53C7-7A0F-BB7E9C6662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B5E72D-0DF5-B936-92C3-8EFAB0597423}"/>
              </a:ext>
            </a:extLst>
          </p:cNvPr>
          <p:cNvSpPr>
            <a:spLocks noGrp="1"/>
          </p:cNvSpPr>
          <p:nvPr>
            <p:ph type="sldNum" sz="quarter" idx="12"/>
          </p:nvPr>
        </p:nvSpPr>
        <p:spPr/>
        <p:txBody>
          <a:bodyPr/>
          <a:lstStyle/>
          <a:p>
            <a:fld id="{B6BEA381-7DEB-5D48-AF80-CACFE6AB639A}" type="slidenum">
              <a:rPr lang="en-US" smtClean="0"/>
              <a:t>‹#›</a:t>
            </a:fld>
            <a:endParaRPr lang="en-US"/>
          </a:p>
        </p:txBody>
      </p:sp>
    </p:spTree>
    <p:extLst>
      <p:ext uri="{BB962C8B-B14F-4D97-AF65-F5344CB8AC3E}">
        <p14:creationId xmlns:p14="http://schemas.microsoft.com/office/powerpoint/2010/main" val="2606019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57762-42A5-E433-72FC-D7726011DED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238A857-FF18-0638-72B8-78B5353AFD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3651B2F-D0D3-088C-48BA-1D7F24ACA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AC7288F-2236-018B-C3FB-A163DE561E81}"/>
              </a:ext>
            </a:extLst>
          </p:cNvPr>
          <p:cNvSpPr>
            <a:spLocks noGrp="1"/>
          </p:cNvSpPr>
          <p:nvPr>
            <p:ph type="dt" sz="half" idx="10"/>
          </p:nvPr>
        </p:nvSpPr>
        <p:spPr/>
        <p:txBody>
          <a:bodyPr/>
          <a:lstStyle/>
          <a:p>
            <a:fld id="{8F15581F-A4A6-EC4C-9085-12F931596668}" type="datetimeFigureOut">
              <a:rPr lang="en-US" smtClean="0"/>
              <a:t>9/14/22</a:t>
            </a:fld>
            <a:endParaRPr lang="en-US"/>
          </a:p>
        </p:txBody>
      </p:sp>
      <p:sp>
        <p:nvSpPr>
          <p:cNvPr id="6" name="Footer Placeholder 5">
            <a:extLst>
              <a:ext uri="{FF2B5EF4-FFF2-40B4-BE49-F238E27FC236}">
                <a16:creationId xmlns:a16="http://schemas.microsoft.com/office/drawing/2014/main" id="{D56B29AA-2588-7855-2DFD-536F702157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B57511-24FA-3199-215E-18671C180719}"/>
              </a:ext>
            </a:extLst>
          </p:cNvPr>
          <p:cNvSpPr>
            <a:spLocks noGrp="1"/>
          </p:cNvSpPr>
          <p:nvPr>
            <p:ph type="sldNum" sz="quarter" idx="12"/>
          </p:nvPr>
        </p:nvSpPr>
        <p:spPr/>
        <p:txBody>
          <a:bodyPr/>
          <a:lstStyle/>
          <a:p>
            <a:fld id="{B6BEA381-7DEB-5D48-AF80-CACFE6AB639A}" type="slidenum">
              <a:rPr lang="en-US" smtClean="0"/>
              <a:t>‹#›</a:t>
            </a:fld>
            <a:endParaRPr lang="en-US"/>
          </a:p>
        </p:txBody>
      </p:sp>
    </p:spTree>
    <p:extLst>
      <p:ext uri="{BB962C8B-B14F-4D97-AF65-F5344CB8AC3E}">
        <p14:creationId xmlns:p14="http://schemas.microsoft.com/office/powerpoint/2010/main" val="3421271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02278-5E94-7E60-270F-1EA24C60260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F4BB5BC-8B74-D5D2-D6B1-B2A7507030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2AF24B-11D9-563B-9AB6-CD603DF6A5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8C73CB7-FC87-216D-2D16-BD4E41ED5E08}"/>
              </a:ext>
            </a:extLst>
          </p:cNvPr>
          <p:cNvSpPr>
            <a:spLocks noGrp="1"/>
          </p:cNvSpPr>
          <p:nvPr>
            <p:ph type="dt" sz="half" idx="10"/>
          </p:nvPr>
        </p:nvSpPr>
        <p:spPr/>
        <p:txBody>
          <a:bodyPr/>
          <a:lstStyle/>
          <a:p>
            <a:fld id="{8F15581F-A4A6-EC4C-9085-12F931596668}" type="datetimeFigureOut">
              <a:rPr lang="en-US" smtClean="0"/>
              <a:t>9/14/22</a:t>
            </a:fld>
            <a:endParaRPr lang="en-US"/>
          </a:p>
        </p:txBody>
      </p:sp>
      <p:sp>
        <p:nvSpPr>
          <p:cNvPr id="6" name="Footer Placeholder 5">
            <a:extLst>
              <a:ext uri="{FF2B5EF4-FFF2-40B4-BE49-F238E27FC236}">
                <a16:creationId xmlns:a16="http://schemas.microsoft.com/office/drawing/2014/main" id="{F5D0E569-E440-BCC9-A70F-72793BC7B7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7836DC-BF94-6F41-DA32-E9BAE1646705}"/>
              </a:ext>
            </a:extLst>
          </p:cNvPr>
          <p:cNvSpPr>
            <a:spLocks noGrp="1"/>
          </p:cNvSpPr>
          <p:nvPr>
            <p:ph type="sldNum" sz="quarter" idx="12"/>
          </p:nvPr>
        </p:nvSpPr>
        <p:spPr/>
        <p:txBody>
          <a:bodyPr/>
          <a:lstStyle/>
          <a:p>
            <a:fld id="{B6BEA381-7DEB-5D48-AF80-CACFE6AB639A}" type="slidenum">
              <a:rPr lang="en-US" smtClean="0"/>
              <a:t>‹#›</a:t>
            </a:fld>
            <a:endParaRPr lang="en-US"/>
          </a:p>
        </p:txBody>
      </p:sp>
    </p:spTree>
    <p:extLst>
      <p:ext uri="{BB962C8B-B14F-4D97-AF65-F5344CB8AC3E}">
        <p14:creationId xmlns:p14="http://schemas.microsoft.com/office/powerpoint/2010/main" val="3574733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0E3E66-67D7-F2B2-00C6-7369C119DC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5575E61-FE05-5428-C4F5-BC80D05D0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6182A98-F9DC-3D06-2E81-62D054D2B4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5581F-A4A6-EC4C-9085-12F931596668}" type="datetimeFigureOut">
              <a:rPr lang="en-US" smtClean="0"/>
              <a:t>9/14/22</a:t>
            </a:fld>
            <a:endParaRPr lang="en-US"/>
          </a:p>
        </p:txBody>
      </p:sp>
      <p:sp>
        <p:nvSpPr>
          <p:cNvPr id="5" name="Footer Placeholder 4">
            <a:extLst>
              <a:ext uri="{FF2B5EF4-FFF2-40B4-BE49-F238E27FC236}">
                <a16:creationId xmlns:a16="http://schemas.microsoft.com/office/drawing/2014/main" id="{4C0B765F-E58D-3033-3F98-DB60AD5E45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2CFE4F-E0EC-C41F-F348-709D128F93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EA381-7DEB-5D48-AF80-CACFE6AB639A}" type="slidenum">
              <a:rPr lang="en-US" smtClean="0"/>
              <a:t>‹#›</a:t>
            </a:fld>
            <a:endParaRPr lang="en-US"/>
          </a:p>
        </p:txBody>
      </p:sp>
    </p:spTree>
    <p:extLst>
      <p:ext uri="{BB962C8B-B14F-4D97-AF65-F5344CB8AC3E}">
        <p14:creationId xmlns:p14="http://schemas.microsoft.com/office/powerpoint/2010/main" val="947386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0CF4F-5A3B-4CB7-94E5-59F4A6F48344}"/>
              </a:ext>
            </a:extLst>
          </p:cNvPr>
          <p:cNvSpPr>
            <a:spLocks noGrp="1"/>
          </p:cNvSpPr>
          <p:nvPr>
            <p:ph type="title"/>
          </p:nvPr>
        </p:nvSpPr>
        <p:spPr>
          <a:xfrm>
            <a:off x="1433004" y="400066"/>
            <a:ext cx="9087035" cy="673562"/>
          </a:xfrm>
        </p:spPr>
        <p:txBody>
          <a:bodyPr>
            <a:normAutofit fontScale="90000"/>
          </a:bodyPr>
          <a:lstStyle/>
          <a:p>
            <a:pPr algn="ctr"/>
            <a:r>
              <a:rPr lang="en-IN" sz="4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PHP Arrays</a:t>
            </a:r>
            <a:br>
              <a:rPr lang="en-IN" sz="44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4881E20-AFC7-49AE-9E31-D6CC13AC62C7}"/>
              </a:ext>
            </a:extLst>
          </p:cNvPr>
          <p:cNvSpPr>
            <a:spLocks noGrp="1"/>
          </p:cNvSpPr>
          <p:nvPr>
            <p:ph idx="1"/>
          </p:nvPr>
        </p:nvSpPr>
        <p:spPr>
          <a:xfrm>
            <a:off x="1162975" y="1091384"/>
            <a:ext cx="10590320" cy="4867822"/>
          </a:xfrm>
        </p:spPr>
        <p:txBody>
          <a:bodyPr>
            <a:normAutofit/>
          </a:bodyPr>
          <a:lstStyle/>
          <a:p>
            <a:pPr marL="0" indent="0" algn="just">
              <a:spcBef>
                <a:spcPts val="1440"/>
              </a:spcBef>
              <a:spcAft>
                <a:spcPts val="1440"/>
              </a:spcAft>
              <a:buNone/>
            </a:pPr>
            <a:r>
              <a:rPr lang="en-IN" sz="1800" dirty="0">
                <a:solidFill>
                  <a:srgbClr val="000000"/>
                </a:solidFill>
                <a:effectLst/>
                <a:latin typeface="Times New Roman" panose="02020603050405020304" pitchFamily="18" charset="0"/>
                <a:ea typeface="Times New Roman" panose="02020603050405020304" pitchFamily="18" charset="0"/>
              </a:rPr>
              <a:t>An array is a special variable, which can hold more than one value at a time. </a:t>
            </a:r>
          </a:p>
          <a:p>
            <a:pPr marL="0" indent="0" algn="just">
              <a:buNone/>
            </a:pPr>
            <a:r>
              <a:rPr lang="en-IN" sz="1800" b="1" dirty="0">
                <a:solidFill>
                  <a:srgbClr val="000000"/>
                </a:solidFill>
                <a:effectLst/>
                <a:latin typeface="Times New Roman" panose="02020603050405020304" pitchFamily="18" charset="0"/>
                <a:ea typeface="Times New Roman" panose="02020603050405020304" pitchFamily="18" charset="0"/>
              </a:rPr>
              <a:t>Create an Array in PHP</a:t>
            </a:r>
            <a:endParaRPr lang="en-IN" sz="1800" dirty="0">
              <a:effectLst/>
              <a:latin typeface="Times New Roman" panose="02020603050405020304" pitchFamily="18" charset="0"/>
              <a:ea typeface="Times New Roman" panose="02020603050405020304" pitchFamily="18" charset="0"/>
            </a:endParaRPr>
          </a:p>
          <a:p>
            <a:pPr marL="0" indent="0">
              <a:buNone/>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PHP, the array() function is used to create an array. </a:t>
            </a:r>
          </a:p>
          <a:p>
            <a:pPr marL="0" indent="0">
              <a:buNone/>
            </a:pP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For example: </a:t>
            </a:r>
            <a:r>
              <a:rPr lang="en-IN" sz="1800" dirty="0">
                <a:solidFill>
                  <a:srgbClr val="000000"/>
                </a:solidFill>
                <a:effectLst/>
                <a:latin typeface="Times New Roman" panose="02020603050405020304" pitchFamily="18" charset="0"/>
                <a:ea typeface="Times New Roman" panose="02020603050405020304" pitchFamily="18" charset="0"/>
              </a:rPr>
              <a:t>If you have a list of items (a list of car names, for example), the array can be created as follows:</a:t>
            </a: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&lt;?php</a:t>
            </a:r>
            <a:endParaRPr lang="en-IN" sz="1800" dirty="0">
              <a:effectLst/>
              <a:latin typeface="Times New Roman" panose="02020603050405020304" pitchFamily="18" charset="0"/>
              <a:ea typeface="Times New Roman" panose="02020603050405020304" pitchFamily="18" charset="0"/>
            </a:endParaRPr>
          </a:p>
          <a:p>
            <a:pPr marL="0"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$cars = array("Volvo", "BMW", "Toyota");</a:t>
            </a:r>
            <a:endParaRPr lang="en-IN" sz="1800" dirty="0">
              <a:effectLst/>
              <a:latin typeface="Times New Roman" panose="02020603050405020304" pitchFamily="18" charset="0"/>
              <a:ea typeface="Times New Roman" panose="02020603050405020304" pitchFamily="18" charset="0"/>
            </a:endParaRPr>
          </a:p>
          <a:p>
            <a:pPr marL="0"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echo "I like " . $cars[0] . ", " . $cars[1] . " and " . $cars[2] . ".";</a:t>
            </a:r>
            <a:endParaRPr lang="en-IN" sz="1800" dirty="0">
              <a:effectLst/>
              <a:latin typeface="Times New Roman" panose="02020603050405020304" pitchFamily="18" charset="0"/>
              <a:ea typeface="Times New Roman" panose="02020603050405020304" pitchFamily="18" charset="0"/>
            </a:endParaRPr>
          </a:p>
          <a:p>
            <a:pPr marL="0" indent="0" algn="just">
              <a:spcBef>
                <a:spcPts val="1440"/>
              </a:spcBef>
              <a:spcAft>
                <a:spcPts val="1440"/>
              </a:spcAft>
              <a:buNone/>
            </a:pPr>
            <a:r>
              <a:rPr lang="en-IN" sz="1800" dirty="0">
                <a:solidFill>
                  <a:srgbClr val="000000"/>
                </a:solidFill>
                <a:effectLst/>
                <a:latin typeface="Times New Roman" panose="02020603050405020304" pitchFamily="18" charset="0"/>
                <a:ea typeface="Times New Roman" panose="02020603050405020304" pitchFamily="18" charset="0"/>
              </a:rPr>
              <a:t>?&gt;</a:t>
            </a:r>
            <a:endParaRPr lang="en-IN" sz="1800" dirty="0">
              <a:effectLst/>
              <a:latin typeface="Times New Roman" panose="02020603050405020304" pitchFamily="18" charset="0"/>
              <a:ea typeface="Times New Roman" panose="02020603050405020304" pitchFamily="18" charset="0"/>
            </a:endParaRPr>
          </a:p>
          <a:p>
            <a:pPr marL="0" indent="0" algn="just">
              <a:spcBef>
                <a:spcPts val="1440"/>
              </a:spcBef>
              <a:spcAft>
                <a:spcPts val="1440"/>
              </a:spcAft>
              <a:buNone/>
            </a:pPr>
            <a:r>
              <a:rPr lang="en-IN" sz="1800" b="1" dirty="0">
                <a:solidFill>
                  <a:srgbClr val="000000"/>
                </a:solidFill>
                <a:effectLst/>
                <a:latin typeface="Times New Roman" panose="02020603050405020304" pitchFamily="18" charset="0"/>
                <a:ea typeface="Times New Roman" panose="02020603050405020304" pitchFamily="18" charset="0"/>
              </a:rPr>
              <a:t>Output: </a:t>
            </a:r>
            <a:r>
              <a:rPr lang="en-IN" sz="1800" dirty="0">
                <a:solidFill>
                  <a:srgbClr val="000000"/>
                </a:solidFill>
                <a:effectLst/>
                <a:latin typeface="Times New Roman" panose="02020603050405020304" pitchFamily="18" charset="0"/>
                <a:ea typeface="Times New Roman" panose="02020603050405020304" pitchFamily="18" charset="0"/>
              </a:rPr>
              <a:t>I like Volvo, BMW and Toyota.</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41391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C050405-38B8-4700-97D2-801999594305}"/>
              </a:ext>
            </a:extLst>
          </p:cNvPr>
          <p:cNvSpPr>
            <a:spLocks noGrp="1" noChangeArrowheads="1"/>
          </p:cNvSpPr>
          <p:nvPr>
            <p:ph idx="1"/>
          </p:nvPr>
        </p:nvSpPr>
        <p:spPr bwMode="auto">
          <a:xfrm>
            <a:off x="773085" y="476739"/>
            <a:ext cx="10474923"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We can also put a </a:t>
            </a:r>
            <a:r>
              <a:rPr kumimoji="0" lang="en-US" altLang="en-US" sz="2000" b="0" i="0" u="none" strike="noStrike" cap="none" normalizeH="0" baseline="0" dirty="0">
                <a:ln>
                  <a:noFill/>
                </a:ln>
                <a:solidFill>
                  <a:srgbClr val="DC143C"/>
                </a:solidFill>
                <a:effectLst/>
                <a:latin typeface="Times" panose="02020603050405020304" pitchFamily="18" charset="0"/>
                <a:ea typeface="Times New Roman" panose="02020603050405020304" pitchFamily="18" charset="0"/>
                <a:cs typeface="Times" panose="02020603050405020304" pitchFamily="18" charset="0"/>
              </a:rPr>
              <a:t>for</a:t>
            </a: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 loop inside another </a:t>
            </a:r>
            <a:r>
              <a:rPr kumimoji="0" lang="en-US" altLang="en-US" sz="2000" b="0" i="0" u="none" strike="noStrike" cap="none" normalizeH="0" baseline="0" dirty="0">
                <a:ln>
                  <a:noFill/>
                </a:ln>
                <a:solidFill>
                  <a:srgbClr val="DC143C"/>
                </a:solidFill>
                <a:effectLst/>
                <a:latin typeface="Times" panose="02020603050405020304" pitchFamily="18" charset="0"/>
                <a:ea typeface="Times New Roman" panose="02020603050405020304" pitchFamily="18" charset="0"/>
                <a:cs typeface="Times" panose="02020603050405020304" pitchFamily="18" charset="0"/>
              </a:rPr>
              <a:t>for</a:t>
            </a: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 loop to get the elements of the $cars array (we still have to point to the two indices):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&lt;?php</a:t>
            </a:r>
            <a:endPar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for ($row = 0; $row &lt; 4; $row++)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a:t>
            </a:r>
            <a:endPar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  echo "&lt;p&gt;&lt;b&gt;Row number $row&lt;/b&gt;&lt;/p&gt;";</a:t>
            </a:r>
            <a:endPar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  echo "&lt;ul&gt;";</a:t>
            </a:r>
            <a:endPar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  for ($col = 0; $col &lt; 3; $col++)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a:t>
            </a:r>
            <a:endPar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    echo "&lt;li&gt;".$cars[$row][$col]."&lt;/li&gt;";</a:t>
            </a:r>
            <a:endPar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  }</a:t>
            </a:r>
            <a:endPar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  echo "&lt;/ul&gt;";</a:t>
            </a:r>
            <a:endPar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a:t>
            </a:r>
            <a:endPar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panose="02020603050405020304" pitchFamily="18" charset="0"/>
                <a:ea typeface="Times New Roman" panose="02020603050405020304" pitchFamily="18" charset="0"/>
                <a:cs typeface="Times" panose="02020603050405020304" pitchFamily="18" charset="0"/>
              </a:rPr>
              <a:t>?&gt;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panose="02020603050405020304" pitchFamily="18" charset="0"/>
            </a:endParaRPr>
          </a:p>
        </p:txBody>
      </p:sp>
      <p:sp>
        <p:nvSpPr>
          <p:cNvPr id="5" name="TextBox 4">
            <a:extLst>
              <a:ext uri="{FF2B5EF4-FFF2-40B4-BE49-F238E27FC236}">
                <a16:creationId xmlns:a16="http://schemas.microsoft.com/office/drawing/2014/main" id="{1805966B-FEA8-466C-897C-C181C28F8F9E}"/>
              </a:ext>
            </a:extLst>
          </p:cNvPr>
          <p:cNvSpPr txBox="1"/>
          <p:nvPr/>
        </p:nvSpPr>
        <p:spPr>
          <a:xfrm>
            <a:off x="7344052" y="1611155"/>
            <a:ext cx="6094520" cy="5078313"/>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Output: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Row number 0</a:t>
            </a: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Volvo</a:t>
            </a: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22</a:t>
            </a: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18</a:t>
            </a: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Row number 1</a:t>
            </a: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BMW</a:t>
            </a: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15</a:t>
            </a: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13</a:t>
            </a: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Row number 2</a:t>
            </a: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Saab</a:t>
            </a: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5</a:t>
            </a: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2</a:t>
            </a: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Row number 3</a:t>
            </a: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Land Rover</a:t>
            </a: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17</a:t>
            </a: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15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0989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D8725-3AAF-4D53-8F6D-E08FD1F59557}"/>
              </a:ext>
            </a:extLst>
          </p:cNvPr>
          <p:cNvSpPr>
            <a:spLocks noGrp="1"/>
          </p:cNvSpPr>
          <p:nvPr>
            <p:ph type="title"/>
          </p:nvPr>
        </p:nvSpPr>
        <p:spPr/>
        <p:txBody>
          <a:bodyPr>
            <a:normAutofit/>
          </a:bodyPr>
          <a:lstStyle/>
          <a:p>
            <a:r>
              <a:rPr lang="en-US" altLang="en-US" sz="3000" b="1" dirty="0">
                <a:solidFill>
                  <a:srgbClr val="000000"/>
                </a:solidFill>
                <a:latin typeface="Times New Roman" panose="02020603050405020304" pitchFamily="18" charset="0"/>
                <a:ea typeface="+mn-ea"/>
                <a:cs typeface="+mn-cs"/>
              </a:rPr>
              <a:t>Count()</a:t>
            </a:r>
            <a:endParaRPr lang="en-IN" sz="3000" b="1" dirty="0">
              <a:solidFill>
                <a:srgbClr val="000000"/>
              </a:solidFill>
              <a:latin typeface="Times New Roman" panose="02020603050405020304" pitchFamily="18" charset="0"/>
              <a:ea typeface="+mn-ea"/>
              <a:cs typeface="+mn-cs"/>
            </a:endParaRPr>
          </a:p>
        </p:txBody>
      </p:sp>
      <p:sp>
        <p:nvSpPr>
          <p:cNvPr id="4" name="Rectangle 1">
            <a:extLst>
              <a:ext uri="{FF2B5EF4-FFF2-40B4-BE49-F238E27FC236}">
                <a16:creationId xmlns:a16="http://schemas.microsoft.com/office/drawing/2014/main" id="{429B67AE-11A4-49CF-8F45-8832D9B984BA}"/>
              </a:ext>
            </a:extLst>
          </p:cNvPr>
          <p:cNvSpPr>
            <a:spLocks noGrp="1" noChangeArrowheads="1"/>
          </p:cNvSpPr>
          <p:nvPr>
            <p:ph idx="1"/>
          </p:nvPr>
        </p:nvSpPr>
        <p:spPr bwMode="auto">
          <a:xfrm>
            <a:off x="1216934" y="1399772"/>
            <a:ext cx="9303105" cy="35162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5220" rIns="91440" bIns="952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latin typeface="Times New Roman" panose="02020603050405020304" pitchFamily="18" charset="0"/>
              </a:rPr>
              <a:t>Get The Length of an Array - The count() Function</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latin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latin typeface="Times New Roman" panose="02020603050405020304" pitchFamily="18" charset="0"/>
              </a:rPr>
              <a:t>The count() function is used to return the length (the number of elements) of an array.</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latin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b="1" dirty="0" err="1">
                <a:solidFill>
                  <a:srgbClr val="000000"/>
                </a:solidFill>
                <a:latin typeface="Times New Roman" panose="02020603050405020304" pitchFamily="18" charset="0"/>
              </a:rPr>
              <a:t>Eg</a:t>
            </a:r>
            <a:r>
              <a:rPr lang="en-US" altLang="en-US" sz="1800" b="1" dirty="0">
                <a:solidFill>
                  <a:srgbClr val="000000"/>
                </a:solidFill>
                <a:latin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800" b="1" dirty="0">
              <a:solidFill>
                <a:srgbClr val="000000"/>
              </a:solidFill>
              <a:latin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latin typeface="Times New Roman" panose="02020603050405020304" pitchFamily="18" charset="0"/>
              </a:rPr>
              <a:t>&lt;?php</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latin typeface="Times New Roman" panose="02020603050405020304" pitchFamily="18" charset="0"/>
              </a:rPr>
              <a:t>$cars = array("Volvo", "BMW", "Toyota");</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latin typeface="Times New Roman" panose="02020603050405020304" pitchFamily="18" charset="0"/>
              </a:rPr>
              <a:t>echo count($cars);</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latin typeface="Times New Roman" panose="02020603050405020304" pitchFamily="18" charset="0"/>
              </a:rPr>
              <a:t>?&gt;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latin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b="1" dirty="0">
                <a:solidFill>
                  <a:srgbClr val="000000"/>
                </a:solidFill>
                <a:latin typeface="Times New Roman" panose="02020603050405020304" pitchFamily="18" charset="0"/>
              </a:rPr>
              <a:t>Output: 3</a:t>
            </a:r>
          </a:p>
        </p:txBody>
      </p:sp>
    </p:spTree>
    <p:extLst>
      <p:ext uri="{BB962C8B-B14F-4D97-AF65-F5344CB8AC3E}">
        <p14:creationId xmlns:p14="http://schemas.microsoft.com/office/powerpoint/2010/main" val="4100010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1B3A4-B7FC-4C00-ACD3-8A9E85EF3F1E}"/>
              </a:ext>
            </a:extLst>
          </p:cNvPr>
          <p:cNvSpPr>
            <a:spLocks noGrp="1"/>
          </p:cNvSpPr>
          <p:nvPr>
            <p:ph type="title"/>
          </p:nvPr>
        </p:nvSpPr>
        <p:spPr>
          <a:xfrm>
            <a:off x="3723443" y="453902"/>
            <a:ext cx="5257800" cy="709073"/>
          </a:xfrm>
        </p:spPr>
        <p:txBody>
          <a:bodyPr>
            <a:normAutofit fontScale="90000"/>
          </a:bodyPr>
          <a:lstStyle/>
          <a:p>
            <a:r>
              <a:rPr lang="en-IN" b="1" dirty="0">
                <a:solidFill>
                  <a:srgbClr val="000000"/>
                </a:solidFill>
                <a:latin typeface="Times New Roman" panose="02020603050405020304" pitchFamily="18" charset="0"/>
                <a:ea typeface="Times New Roman" panose="02020603050405020304" pitchFamily="18" charset="0"/>
              </a:rPr>
              <a:t>T</a:t>
            </a:r>
            <a:r>
              <a:rPr lang="en-IN" sz="4400" b="1" dirty="0">
                <a:solidFill>
                  <a:srgbClr val="000000"/>
                </a:solidFill>
                <a:effectLst/>
                <a:latin typeface="Times New Roman" panose="02020603050405020304" pitchFamily="18" charset="0"/>
                <a:ea typeface="Times New Roman" panose="02020603050405020304" pitchFamily="18" charset="0"/>
              </a:rPr>
              <a:t>ypes of arrays</a:t>
            </a:r>
            <a:br>
              <a:rPr lang="en-IN" sz="4400" b="1" dirty="0">
                <a:effectLst/>
                <a:latin typeface="Times New Roman" panose="02020603050405020304" pitchFamily="18" charset="0"/>
                <a:ea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3C27E92D-7DB0-4647-A90E-67A04B434763}"/>
              </a:ext>
            </a:extLst>
          </p:cNvPr>
          <p:cNvSpPr>
            <a:spLocks noGrp="1"/>
          </p:cNvSpPr>
          <p:nvPr>
            <p:ph idx="1"/>
          </p:nvPr>
        </p:nvSpPr>
        <p:spPr>
          <a:xfrm>
            <a:off x="1094543" y="1745726"/>
            <a:ext cx="10515600" cy="4351338"/>
          </a:xfrm>
        </p:spPr>
        <p:txBody>
          <a:bodyPr/>
          <a:lstStyle/>
          <a:p>
            <a:pPr lvl="0" algn="just">
              <a:lnSpc>
                <a:spcPct val="107000"/>
              </a:lnSpc>
              <a:spcAft>
                <a:spcPts val="800"/>
              </a:spcAft>
              <a:buSzPts val="1000"/>
              <a:buFont typeface="Wingdings" panose="05000000000000000000" pitchFamily="2" charset="2"/>
              <a:buChar char="q"/>
              <a:tabLst>
                <a:tab pos="457200" algn="l"/>
              </a:tabLst>
            </a:pPr>
            <a:r>
              <a:rPr lang="en-IN"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Indexed arrays</a:t>
            </a:r>
            <a:r>
              <a:rPr lang="en-IN"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Arrays with a numeric index</a:t>
            </a:r>
          </a:p>
          <a:p>
            <a:pPr lvl="0" algn="just">
              <a:lnSpc>
                <a:spcPct val="107000"/>
              </a:lnSpc>
              <a:spcAft>
                <a:spcPts val="800"/>
              </a:spcAft>
              <a:buSzPts val="1000"/>
              <a:buFont typeface="Wingdings" panose="05000000000000000000" pitchFamily="2" charset="2"/>
              <a:buChar char="q"/>
              <a:tabLst>
                <a:tab pos="457200" algn="l"/>
              </a:tabLst>
            </a:pPr>
            <a:endParaRPr lang="en-IN"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buSzPts val="1000"/>
              <a:buFont typeface="Wingdings" panose="05000000000000000000" pitchFamily="2" charset="2"/>
              <a:buChar char="q"/>
              <a:tabLst>
                <a:tab pos="457200" algn="l"/>
              </a:tabLst>
            </a:pPr>
            <a:r>
              <a:rPr lang="en-IN"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Associative arrays</a:t>
            </a:r>
            <a:r>
              <a:rPr lang="en-IN"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Arrays with named keys</a:t>
            </a:r>
          </a:p>
          <a:p>
            <a:pPr lvl="0" algn="just">
              <a:lnSpc>
                <a:spcPct val="107000"/>
              </a:lnSpc>
              <a:spcAft>
                <a:spcPts val="800"/>
              </a:spcAft>
              <a:buSzPts val="1000"/>
              <a:buFont typeface="Wingdings" panose="05000000000000000000" pitchFamily="2" charset="2"/>
              <a:buChar char="q"/>
              <a:tabLst>
                <a:tab pos="457200" algn="l"/>
              </a:tabLst>
            </a:pPr>
            <a:endParaRPr lang="en-IN"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buSzPts val="1000"/>
              <a:buFont typeface="Wingdings" panose="05000000000000000000" pitchFamily="2" charset="2"/>
              <a:buChar char="q"/>
              <a:tabLst>
                <a:tab pos="457200" algn="l"/>
              </a:tabLst>
            </a:pPr>
            <a:r>
              <a:rPr lang="en-IN"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Multidimensional arrays</a:t>
            </a:r>
            <a:r>
              <a:rPr lang="en-IN"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Arrays containing one or more arrays</a:t>
            </a:r>
            <a:endParaRPr lang="en-IN"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82807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52FB-CC2F-4E5B-A2B8-174730AEAE52}"/>
              </a:ext>
            </a:extLst>
          </p:cNvPr>
          <p:cNvSpPr>
            <a:spLocks noGrp="1"/>
          </p:cNvSpPr>
          <p:nvPr>
            <p:ph type="title"/>
          </p:nvPr>
        </p:nvSpPr>
        <p:spPr>
          <a:xfrm>
            <a:off x="838200" y="365125"/>
            <a:ext cx="9912658" cy="593663"/>
          </a:xfrm>
        </p:spPr>
        <p:txBody>
          <a:bodyPr>
            <a:noAutofit/>
          </a:bodyPr>
          <a:lstStyle/>
          <a:p>
            <a:r>
              <a:rPr lang="en-IN" sz="3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PHP Indexed Arrays</a:t>
            </a:r>
            <a:br>
              <a:rPr lang="en-IN" sz="3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sz="3800" dirty="0"/>
          </a:p>
        </p:txBody>
      </p:sp>
      <p:sp>
        <p:nvSpPr>
          <p:cNvPr id="3" name="Content Placeholder 2">
            <a:extLst>
              <a:ext uri="{FF2B5EF4-FFF2-40B4-BE49-F238E27FC236}">
                <a16:creationId xmlns:a16="http://schemas.microsoft.com/office/drawing/2014/main" id="{AA82E7A7-7412-4A6D-A4CC-D04AD29871A5}"/>
              </a:ext>
            </a:extLst>
          </p:cNvPr>
          <p:cNvSpPr>
            <a:spLocks noGrp="1"/>
          </p:cNvSpPr>
          <p:nvPr>
            <p:ph idx="1"/>
          </p:nvPr>
        </p:nvSpPr>
        <p:spPr>
          <a:xfrm>
            <a:off x="1287262" y="661956"/>
            <a:ext cx="10386874" cy="4351338"/>
          </a:xfrm>
        </p:spPr>
        <p:txBody>
          <a:bodyPr>
            <a:noAutofit/>
          </a:bodyPr>
          <a:lstStyle/>
          <a:p>
            <a:pPr indent="0" algn="just">
              <a:buNone/>
            </a:pPr>
            <a:r>
              <a:rPr lang="en-IN" sz="2000" dirty="0">
                <a:solidFill>
                  <a:srgbClr val="000000"/>
                </a:solidFill>
                <a:effectLst/>
                <a:latin typeface="Times New Roman" panose="02020603050405020304" pitchFamily="18" charset="0"/>
                <a:ea typeface="Times New Roman" panose="02020603050405020304" pitchFamily="18" charset="0"/>
              </a:rPr>
              <a:t>There are two ways to create indexed arrays. The index can be assigned automatically (index always starts at 0), like this:</a:t>
            </a:r>
            <a:endParaRPr lang="en-IN" sz="2000" dirty="0">
              <a:effectLst/>
              <a:latin typeface="Times New Roman" panose="02020603050405020304" pitchFamily="18" charset="0"/>
              <a:ea typeface="Times New Roman" panose="02020603050405020304" pitchFamily="18" charset="0"/>
            </a:endParaRPr>
          </a:p>
          <a:p>
            <a:pPr indent="0" algn="just">
              <a:buNone/>
            </a:pPr>
            <a:r>
              <a:rPr lang="en-IN" sz="2000" dirty="0">
                <a:solidFill>
                  <a:srgbClr val="000000"/>
                </a:solidFill>
                <a:effectLst/>
                <a:latin typeface="Times New Roman" panose="02020603050405020304" pitchFamily="18" charset="0"/>
                <a:ea typeface="Times New Roman" panose="02020603050405020304" pitchFamily="18" charset="0"/>
              </a:rPr>
              <a:t>	$cars = array("Volvo", "BMW", "Toyota");</a:t>
            </a:r>
            <a:endParaRPr lang="en-IN" sz="2000" dirty="0">
              <a:effectLst/>
              <a:latin typeface="Times New Roman" panose="02020603050405020304" pitchFamily="18" charset="0"/>
              <a:ea typeface="Times New Roman" panose="02020603050405020304" pitchFamily="18" charset="0"/>
            </a:endParaRPr>
          </a:p>
          <a:p>
            <a:pPr indent="0" algn="just">
              <a:buNone/>
            </a:pPr>
            <a:r>
              <a:rPr lang="en-IN" sz="2000" dirty="0">
                <a:solidFill>
                  <a:srgbClr val="000000"/>
                </a:solidFill>
                <a:effectLst/>
                <a:latin typeface="Times New Roman" panose="02020603050405020304" pitchFamily="18" charset="0"/>
                <a:ea typeface="Times New Roman" panose="02020603050405020304" pitchFamily="18" charset="0"/>
              </a:rPr>
              <a:t>		or </a:t>
            </a:r>
          </a:p>
          <a:p>
            <a:pPr indent="0" algn="just">
              <a:buNone/>
            </a:pPr>
            <a:r>
              <a:rPr lang="en-IN" sz="2000" dirty="0">
                <a:solidFill>
                  <a:srgbClr val="000000"/>
                </a:solidFill>
                <a:effectLst/>
                <a:latin typeface="Times New Roman" panose="02020603050405020304" pitchFamily="18" charset="0"/>
                <a:ea typeface="Times New Roman" panose="02020603050405020304" pitchFamily="18" charset="0"/>
              </a:rPr>
              <a:t>	the index can be assigned manually:</a:t>
            </a:r>
            <a:endParaRPr lang="en-IN" sz="2000" dirty="0">
              <a:effectLst/>
              <a:latin typeface="Times New Roman" panose="02020603050405020304" pitchFamily="18" charset="0"/>
              <a:ea typeface="Times New Roman" panose="02020603050405020304" pitchFamily="18" charset="0"/>
            </a:endParaRPr>
          </a:p>
          <a:p>
            <a:pPr indent="0" algn="just">
              <a:buNone/>
            </a:pPr>
            <a:r>
              <a:rPr lang="en-IN" sz="2000" dirty="0">
                <a:solidFill>
                  <a:srgbClr val="000000"/>
                </a:solidFill>
                <a:effectLst/>
                <a:latin typeface="Times New Roman" panose="02020603050405020304" pitchFamily="18" charset="0"/>
                <a:ea typeface="Times New Roman" panose="02020603050405020304" pitchFamily="18" charset="0"/>
              </a:rPr>
              <a:t>	$cars[0] = "Volvo";</a:t>
            </a:r>
            <a:endParaRPr lang="en-IN" sz="2000" dirty="0">
              <a:effectLst/>
              <a:latin typeface="Times New Roman" panose="02020603050405020304" pitchFamily="18" charset="0"/>
              <a:ea typeface="Times New Roman" panose="02020603050405020304" pitchFamily="18" charset="0"/>
            </a:endParaRPr>
          </a:p>
          <a:p>
            <a:pPr indent="0" algn="just">
              <a:buNone/>
            </a:pPr>
            <a:r>
              <a:rPr lang="en-IN" sz="2000" dirty="0">
                <a:solidFill>
                  <a:srgbClr val="000000"/>
                </a:solidFill>
                <a:effectLst/>
                <a:latin typeface="Times New Roman" panose="02020603050405020304" pitchFamily="18" charset="0"/>
                <a:ea typeface="Times New Roman" panose="02020603050405020304" pitchFamily="18" charset="0"/>
              </a:rPr>
              <a:t>	$cars[1] = "BMW";</a:t>
            </a:r>
            <a:endParaRPr lang="en-IN" sz="2000" dirty="0">
              <a:effectLst/>
              <a:latin typeface="Times New Roman" panose="02020603050405020304" pitchFamily="18" charset="0"/>
              <a:ea typeface="Times New Roman" panose="02020603050405020304" pitchFamily="18" charset="0"/>
            </a:endParaRPr>
          </a:p>
          <a:p>
            <a:pPr indent="0" algn="just">
              <a:spcBef>
                <a:spcPts val="1440"/>
              </a:spcBef>
              <a:spcAft>
                <a:spcPts val="1440"/>
              </a:spcAft>
              <a:buNone/>
            </a:pPr>
            <a:r>
              <a:rPr lang="en-IN" sz="2000" dirty="0">
                <a:solidFill>
                  <a:srgbClr val="000000"/>
                </a:solidFill>
                <a:effectLst/>
                <a:latin typeface="Times New Roman" panose="02020603050405020304" pitchFamily="18" charset="0"/>
                <a:ea typeface="Times New Roman" panose="02020603050405020304" pitchFamily="18" charset="0"/>
              </a:rPr>
              <a:t>	$cars[2] = "Toyota";</a:t>
            </a:r>
            <a:endParaRPr lang="en-IN" sz="2000" dirty="0">
              <a:effectLst/>
              <a:latin typeface="Times New Roman" panose="02020603050405020304" pitchFamily="18" charset="0"/>
              <a:ea typeface="Times New Roman" panose="02020603050405020304" pitchFamily="18" charset="0"/>
            </a:endParaRPr>
          </a:p>
          <a:p>
            <a:pPr indent="0" algn="just">
              <a:buNone/>
            </a:pPr>
            <a:r>
              <a:rPr lang="en-IN" sz="2000" dirty="0">
                <a:solidFill>
                  <a:srgbClr val="000000"/>
                </a:solidFill>
                <a:effectLst/>
                <a:latin typeface="Times New Roman" panose="02020603050405020304" pitchFamily="18" charset="0"/>
                <a:ea typeface="Times New Roman" panose="02020603050405020304" pitchFamily="18" charset="0"/>
              </a:rPr>
              <a:t>Example: </a:t>
            </a:r>
            <a:endParaRPr lang="en-IN" sz="2000" dirty="0">
              <a:effectLst/>
              <a:latin typeface="Times New Roman" panose="02020603050405020304" pitchFamily="18" charset="0"/>
              <a:ea typeface="Times New Roman" panose="02020603050405020304" pitchFamily="18" charset="0"/>
            </a:endParaRPr>
          </a:p>
          <a:p>
            <a:pPr indent="0" algn="just">
              <a:buNone/>
            </a:pPr>
            <a:r>
              <a:rPr lang="en-IN" sz="2000" dirty="0">
                <a:solidFill>
                  <a:srgbClr val="000000"/>
                </a:solidFill>
                <a:effectLst/>
                <a:latin typeface="Times New Roman" panose="02020603050405020304" pitchFamily="18" charset="0"/>
                <a:ea typeface="Times New Roman" panose="02020603050405020304" pitchFamily="18" charset="0"/>
              </a:rPr>
              <a:t>&lt;?php</a:t>
            </a:r>
            <a:endParaRPr lang="en-IN" sz="2000" dirty="0">
              <a:effectLst/>
              <a:latin typeface="Times New Roman" panose="02020603050405020304" pitchFamily="18" charset="0"/>
              <a:ea typeface="Times New Roman" panose="02020603050405020304" pitchFamily="18" charset="0"/>
            </a:endParaRPr>
          </a:p>
          <a:p>
            <a:pPr indent="0" algn="just">
              <a:buNone/>
            </a:pPr>
            <a:r>
              <a:rPr lang="en-IN" sz="2000" dirty="0">
                <a:solidFill>
                  <a:srgbClr val="000000"/>
                </a:solidFill>
                <a:effectLst/>
                <a:latin typeface="Times New Roman" panose="02020603050405020304" pitchFamily="18" charset="0"/>
                <a:ea typeface="Times New Roman" panose="02020603050405020304" pitchFamily="18" charset="0"/>
              </a:rPr>
              <a:t>$cars = array("Volvo", "BMW", "Toyota");</a:t>
            </a:r>
            <a:endParaRPr lang="en-IN" sz="2000" dirty="0">
              <a:effectLst/>
              <a:latin typeface="Times New Roman" panose="02020603050405020304" pitchFamily="18" charset="0"/>
              <a:ea typeface="Times New Roman" panose="02020603050405020304" pitchFamily="18" charset="0"/>
            </a:endParaRPr>
          </a:p>
          <a:p>
            <a:pPr indent="0" algn="just">
              <a:buNone/>
            </a:pPr>
            <a:r>
              <a:rPr lang="en-IN" sz="2000" dirty="0">
                <a:solidFill>
                  <a:srgbClr val="000000"/>
                </a:solidFill>
                <a:effectLst/>
                <a:latin typeface="Times New Roman" panose="02020603050405020304" pitchFamily="18" charset="0"/>
                <a:ea typeface="Times New Roman" panose="02020603050405020304" pitchFamily="18" charset="0"/>
              </a:rPr>
              <a:t>echo "I like " . $cars[0] . ", " . $cars[1] . " and " . $cars[2] . ".";</a:t>
            </a:r>
            <a:endParaRPr lang="en-IN" sz="2000" dirty="0">
              <a:effectLst/>
              <a:latin typeface="Times New Roman" panose="02020603050405020304" pitchFamily="18" charset="0"/>
              <a:ea typeface="Times New Roman" panose="02020603050405020304" pitchFamily="18" charset="0"/>
            </a:endParaRPr>
          </a:p>
          <a:p>
            <a:pPr indent="0" algn="just">
              <a:spcBef>
                <a:spcPts val="1440"/>
              </a:spcBef>
              <a:spcAft>
                <a:spcPts val="1440"/>
              </a:spcAft>
              <a:buNone/>
            </a:pPr>
            <a:r>
              <a:rPr lang="en-IN" sz="2000" dirty="0">
                <a:solidFill>
                  <a:srgbClr val="000000"/>
                </a:solidFill>
                <a:effectLst/>
                <a:latin typeface="Times New Roman" panose="02020603050405020304" pitchFamily="18" charset="0"/>
                <a:ea typeface="Times New Roman" panose="02020603050405020304" pitchFamily="18" charset="0"/>
              </a:rPr>
              <a:t>?&gt;</a:t>
            </a:r>
          </a:p>
          <a:p>
            <a:pPr indent="0" algn="just">
              <a:spcBef>
                <a:spcPts val="1440"/>
              </a:spcBef>
              <a:spcAft>
                <a:spcPts val="1440"/>
              </a:spcAft>
              <a:buNone/>
            </a:pPr>
            <a:r>
              <a:rPr lang="en-IN" sz="2000" b="1" dirty="0">
                <a:solidFill>
                  <a:srgbClr val="000000"/>
                </a:solidFill>
                <a:latin typeface="Times New Roman" panose="02020603050405020304" pitchFamily="18" charset="0"/>
                <a:ea typeface="Times New Roman" panose="02020603050405020304" pitchFamily="18" charset="0"/>
              </a:rPr>
              <a:t>Output: I like </a:t>
            </a:r>
            <a:r>
              <a:rPr lang="en-IN" sz="2000" b="1" dirty="0" err="1">
                <a:solidFill>
                  <a:srgbClr val="000000"/>
                </a:solidFill>
                <a:latin typeface="Times New Roman" panose="02020603050405020304" pitchFamily="18" charset="0"/>
                <a:ea typeface="Times New Roman" panose="02020603050405020304" pitchFamily="18" charset="0"/>
              </a:rPr>
              <a:t>Volvo,BMW</a:t>
            </a:r>
            <a:r>
              <a:rPr lang="en-IN" sz="2000" b="1" dirty="0">
                <a:solidFill>
                  <a:srgbClr val="000000"/>
                </a:solidFill>
                <a:latin typeface="Times New Roman" panose="02020603050405020304" pitchFamily="18" charset="0"/>
                <a:ea typeface="Times New Roman" panose="02020603050405020304" pitchFamily="18" charset="0"/>
              </a:rPr>
              <a:t> and Toyota</a:t>
            </a:r>
            <a:endParaRPr lang="en-IN" sz="2000" b="1" dirty="0">
              <a:effectLst/>
              <a:latin typeface="Times New Roman" panose="02020603050405020304" pitchFamily="18" charset="0"/>
              <a:ea typeface="Times New Roman" panose="02020603050405020304" pitchFamily="18" charset="0"/>
            </a:endParaRPr>
          </a:p>
          <a:p>
            <a:pPr marL="0" indent="0">
              <a:buNone/>
            </a:pPr>
            <a:endParaRPr lang="en-IN" sz="2000" dirty="0"/>
          </a:p>
        </p:txBody>
      </p:sp>
    </p:spTree>
    <p:extLst>
      <p:ext uri="{BB962C8B-B14F-4D97-AF65-F5344CB8AC3E}">
        <p14:creationId xmlns:p14="http://schemas.microsoft.com/office/powerpoint/2010/main" val="2896410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1D945-18CD-46FD-9C24-DF743EFD6855}"/>
              </a:ext>
            </a:extLst>
          </p:cNvPr>
          <p:cNvSpPr>
            <a:spLocks noGrp="1"/>
          </p:cNvSpPr>
          <p:nvPr>
            <p:ph type="title"/>
          </p:nvPr>
        </p:nvSpPr>
        <p:spPr/>
        <p:txBody>
          <a:bodyPr/>
          <a:lstStyle/>
          <a:p>
            <a:r>
              <a:rPr lang="en-IN" sz="3800" b="1" dirty="0">
                <a:solidFill>
                  <a:srgbClr val="000000"/>
                </a:solidFill>
                <a:effectLst/>
                <a:latin typeface="Times New Roman" panose="02020603050405020304" pitchFamily="18" charset="0"/>
                <a:ea typeface="Times New Roman" panose="02020603050405020304" pitchFamily="18" charset="0"/>
              </a:rPr>
              <a:t>Loop Through an Indexed Array</a:t>
            </a:r>
            <a:br>
              <a:rPr lang="en-IN" sz="44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AE600B9-2B4C-4DF0-89C4-F1574979E3A4}"/>
              </a:ext>
            </a:extLst>
          </p:cNvPr>
          <p:cNvSpPr>
            <a:spLocks noGrp="1"/>
          </p:cNvSpPr>
          <p:nvPr>
            <p:ph idx="1"/>
          </p:nvPr>
        </p:nvSpPr>
        <p:spPr>
          <a:xfrm>
            <a:off x="1157796" y="1027906"/>
            <a:ext cx="10898080" cy="4989251"/>
          </a:xfrm>
        </p:spPr>
        <p:txBody>
          <a:bodyPr>
            <a:normAutofit fontScale="25000" lnSpcReduction="20000"/>
          </a:bodyPr>
          <a:lstStyle/>
          <a:p>
            <a:pPr indent="0" algn="just">
              <a:spcBef>
                <a:spcPts val="1440"/>
              </a:spcBef>
              <a:spcAft>
                <a:spcPts val="1440"/>
              </a:spcAft>
              <a:buNone/>
            </a:pPr>
            <a:r>
              <a:rPr lang="en-IN" sz="6700" dirty="0">
                <a:solidFill>
                  <a:srgbClr val="000000"/>
                </a:solidFill>
                <a:effectLst/>
                <a:latin typeface="Times New Roman" panose="02020603050405020304" pitchFamily="18" charset="0"/>
                <a:ea typeface="Times New Roman" panose="02020603050405020304" pitchFamily="18" charset="0"/>
              </a:rPr>
              <a:t>To loop through and print all the values of an indexed array, you could use a for loop, like this:</a:t>
            </a:r>
            <a:endParaRPr lang="en-IN" sz="6700" b="1" dirty="0">
              <a:effectLst/>
              <a:latin typeface="Times New Roman" panose="02020603050405020304" pitchFamily="18" charset="0"/>
              <a:ea typeface="Times New Roman" panose="02020603050405020304" pitchFamily="18" charset="0"/>
            </a:endParaRPr>
          </a:p>
          <a:p>
            <a:pPr indent="0" algn="just">
              <a:buNone/>
            </a:pPr>
            <a:r>
              <a:rPr lang="en-IN" sz="6700" b="1" dirty="0" err="1">
                <a:solidFill>
                  <a:srgbClr val="000000"/>
                </a:solidFill>
                <a:effectLst/>
                <a:latin typeface="Times New Roman" panose="02020603050405020304" pitchFamily="18" charset="0"/>
                <a:ea typeface="Times New Roman" panose="02020603050405020304" pitchFamily="18" charset="0"/>
              </a:rPr>
              <a:t>Eg</a:t>
            </a:r>
            <a:r>
              <a:rPr lang="en-IN" sz="6700" b="1" dirty="0">
                <a:solidFill>
                  <a:srgbClr val="000000"/>
                </a:solidFill>
                <a:effectLst/>
                <a:latin typeface="Times New Roman" panose="02020603050405020304" pitchFamily="18" charset="0"/>
                <a:ea typeface="Times New Roman" panose="02020603050405020304" pitchFamily="18" charset="0"/>
              </a:rPr>
              <a:t>:</a:t>
            </a:r>
          </a:p>
          <a:p>
            <a:pPr indent="0" algn="just">
              <a:buNone/>
            </a:pPr>
            <a:r>
              <a:rPr lang="en-IN" sz="6700" dirty="0">
                <a:solidFill>
                  <a:srgbClr val="000000"/>
                </a:solidFill>
                <a:effectLst/>
                <a:latin typeface="Times New Roman" panose="02020603050405020304" pitchFamily="18" charset="0"/>
                <a:ea typeface="Times New Roman" panose="02020603050405020304" pitchFamily="18" charset="0"/>
              </a:rPr>
              <a:t>&lt;?php</a:t>
            </a:r>
            <a:endParaRPr lang="en-IN" sz="6700" dirty="0">
              <a:effectLst/>
              <a:latin typeface="Times New Roman" panose="02020603050405020304" pitchFamily="18" charset="0"/>
              <a:ea typeface="Times New Roman" panose="02020603050405020304" pitchFamily="18" charset="0"/>
            </a:endParaRPr>
          </a:p>
          <a:p>
            <a:pPr indent="0" algn="just">
              <a:buNone/>
            </a:pPr>
            <a:r>
              <a:rPr lang="en-IN" sz="6700" dirty="0">
                <a:solidFill>
                  <a:srgbClr val="000000"/>
                </a:solidFill>
                <a:effectLst/>
                <a:latin typeface="Times New Roman" panose="02020603050405020304" pitchFamily="18" charset="0"/>
                <a:ea typeface="Times New Roman" panose="02020603050405020304" pitchFamily="18" charset="0"/>
              </a:rPr>
              <a:t>$cars = array("Volvo", "BMW", "Toyota");</a:t>
            </a:r>
            <a:endParaRPr lang="en-IN" sz="6700" dirty="0">
              <a:effectLst/>
              <a:latin typeface="Times New Roman" panose="02020603050405020304" pitchFamily="18" charset="0"/>
              <a:ea typeface="Times New Roman" panose="02020603050405020304" pitchFamily="18" charset="0"/>
            </a:endParaRPr>
          </a:p>
          <a:p>
            <a:pPr indent="0" algn="just">
              <a:buNone/>
            </a:pPr>
            <a:r>
              <a:rPr lang="en-IN" sz="6700" dirty="0">
                <a:solidFill>
                  <a:srgbClr val="000000"/>
                </a:solidFill>
                <a:effectLst/>
                <a:latin typeface="Times New Roman" panose="02020603050405020304" pitchFamily="18" charset="0"/>
                <a:ea typeface="Times New Roman" panose="02020603050405020304" pitchFamily="18" charset="0"/>
              </a:rPr>
              <a:t>$</a:t>
            </a:r>
            <a:r>
              <a:rPr lang="en-IN" sz="6700" dirty="0" err="1">
                <a:solidFill>
                  <a:srgbClr val="000000"/>
                </a:solidFill>
                <a:effectLst/>
                <a:latin typeface="Times New Roman" panose="02020603050405020304" pitchFamily="18" charset="0"/>
                <a:ea typeface="Times New Roman" panose="02020603050405020304" pitchFamily="18" charset="0"/>
              </a:rPr>
              <a:t>arrlength</a:t>
            </a:r>
            <a:r>
              <a:rPr lang="en-IN" sz="6700" dirty="0">
                <a:solidFill>
                  <a:srgbClr val="000000"/>
                </a:solidFill>
                <a:effectLst/>
                <a:latin typeface="Times New Roman" panose="02020603050405020304" pitchFamily="18" charset="0"/>
                <a:ea typeface="Times New Roman" panose="02020603050405020304" pitchFamily="18" charset="0"/>
              </a:rPr>
              <a:t> = count($cars);</a:t>
            </a:r>
            <a:endParaRPr lang="en-IN" sz="6700" dirty="0">
              <a:effectLst/>
              <a:latin typeface="Times New Roman" panose="02020603050405020304" pitchFamily="18" charset="0"/>
              <a:ea typeface="Times New Roman" panose="02020603050405020304" pitchFamily="18" charset="0"/>
            </a:endParaRPr>
          </a:p>
          <a:p>
            <a:pPr indent="0" algn="just">
              <a:buNone/>
            </a:pPr>
            <a:r>
              <a:rPr lang="en-IN" sz="6700" dirty="0">
                <a:solidFill>
                  <a:srgbClr val="000000"/>
                </a:solidFill>
                <a:effectLst/>
                <a:latin typeface="Times New Roman" panose="02020603050405020304" pitchFamily="18" charset="0"/>
                <a:ea typeface="Times New Roman" panose="02020603050405020304" pitchFamily="18" charset="0"/>
              </a:rPr>
              <a:t>for($x = 0; $x &lt; $</a:t>
            </a:r>
            <a:r>
              <a:rPr lang="en-IN" sz="6700" dirty="0" err="1">
                <a:solidFill>
                  <a:srgbClr val="000000"/>
                </a:solidFill>
                <a:effectLst/>
                <a:latin typeface="Times New Roman" panose="02020603050405020304" pitchFamily="18" charset="0"/>
                <a:ea typeface="Times New Roman" panose="02020603050405020304" pitchFamily="18" charset="0"/>
              </a:rPr>
              <a:t>arrlength</a:t>
            </a:r>
            <a:r>
              <a:rPr lang="en-IN" sz="6700" dirty="0">
                <a:solidFill>
                  <a:srgbClr val="000000"/>
                </a:solidFill>
                <a:effectLst/>
                <a:latin typeface="Times New Roman" panose="02020603050405020304" pitchFamily="18" charset="0"/>
                <a:ea typeface="Times New Roman" panose="02020603050405020304" pitchFamily="18" charset="0"/>
              </a:rPr>
              <a:t>; $x++) {</a:t>
            </a:r>
            <a:endParaRPr lang="en-IN" sz="6700" dirty="0">
              <a:effectLst/>
              <a:latin typeface="Times New Roman" panose="02020603050405020304" pitchFamily="18" charset="0"/>
              <a:ea typeface="Times New Roman" panose="02020603050405020304" pitchFamily="18" charset="0"/>
            </a:endParaRPr>
          </a:p>
          <a:p>
            <a:pPr indent="0" algn="just">
              <a:buNone/>
            </a:pPr>
            <a:r>
              <a:rPr lang="en-IN" sz="6700" dirty="0">
                <a:solidFill>
                  <a:srgbClr val="000000"/>
                </a:solidFill>
                <a:effectLst/>
                <a:latin typeface="Times New Roman" panose="02020603050405020304" pitchFamily="18" charset="0"/>
                <a:ea typeface="Times New Roman" panose="02020603050405020304" pitchFamily="18" charset="0"/>
              </a:rPr>
              <a:t>  echo $cars[$x];</a:t>
            </a:r>
            <a:endParaRPr lang="en-IN" sz="6700" dirty="0">
              <a:effectLst/>
              <a:latin typeface="Times New Roman" panose="02020603050405020304" pitchFamily="18" charset="0"/>
              <a:ea typeface="Times New Roman" panose="02020603050405020304" pitchFamily="18" charset="0"/>
            </a:endParaRPr>
          </a:p>
          <a:p>
            <a:pPr indent="0" algn="just">
              <a:buNone/>
            </a:pPr>
            <a:r>
              <a:rPr lang="en-IN" sz="6700" dirty="0">
                <a:solidFill>
                  <a:srgbClr val="000000"/>
                </a:solidFill>
                <a:effectLst/>
                <a:latin typeface="Times New Roman" panose="02020603050405020304" pitchFamily="18" charset="0"/>
                <a:ea typeface="Times New Roman" panose="02020603050405020304" pitchFamily="18" charset="0"/>
              </a:rPr>
              <a:t>  echo "&lt;</a:t>
            </a:r>
            <a:r>
              <a:rPr lang="en-IN" sz="6700" dirty="0" err="1">
                <a:solidFill>
                  <a:srgbClr val="000000"/>
                </a:solidFill>
                <a:effectLst/>
                <a:latin typeface="Times New Roman" panose="02020603050405020304" pitchFamily="18" charset="0"/>
                <a:ea typeface="Times New Roman" panose="02020603050405020304" pitchFamily="18" charset="0"/>
              </a:rPr>
              <a:t>br</a:t>
            </a:r>
            <a:r>
              <a:rPr lang="en-IN" sz="6700" dirty="0">
                <a:solidFill>
                  <a:srgbClr val="000000"/>
                </a:solidFill>
                <a:effectLst/>
                <a:latin typeface="Times New Roman" panose="02020603050405020304" pitchFamily="18" charset="0"/>
                <a:ea typeface="Times New Roman" panose="02020603050405020304" pitchFamily="18" charset="0"/>
              </a:rPr>
              <a:t>&gt;";</a:t>
            </a:r>
            <a:endParaRPr lang="en-IN" sz="6700" dirty="0">
              <a:effectLst/>
              <a:latin typeface="Times New Roman" panose="02020603050405020304" pitchFamily="18" charset="0"/>
              <a:ea typeface="Times New Roman" panose="02020603050405020304" pitchFamily="18" charset="0"/>
            </a:endParaRPr>
          </a:p>
          <a:p>
            <a:pPr indent="0" algn="just">
              <a:buNone/>
            </a:pPr>
            <a:r>
              <a:rPr lang="en-IN" sz="6700" dirty="0">
                <a:solidFill>
                  <a:srgbClr val="000000"/>
                </a:solidFill>
                <a:effectLst/>
                <a:latin typeface="Times New Roman" panose="02020603050405020304" pitchFamily="18" charset="0"/>
                <a:ea typeface="Times New Roman" panose="02020603050405020304" pitchFamily="18" charset="0"/>
              </a:rPr>
              <a:t>}</a:t>
            </a:r>
            <a:endParaRPr lang="en-IN" sz="6700" dirty="0">
              <a:effectLst/>
              <a:latin typeface="Times New Roman" panose="02020603050405020304" pitchFamily="18" charset="0"/>
              <a:ea typeface="Times New Roman" panose="02020603050405020304" pitchFamily="18" charset="0"/>
            </a:endParaRPr>
          </a:p>
          <a:p>
            <a:pPr indent="0" algn="just">
              <a:spcBef>
                <a:spcPts val="1440"/>
              </a:spcBef>
              <a:spcAft>
                <a:spcPts val="1440"/>
              </a:spcAft>
              <a:buNone/>
            </a:pPr>
            <a:r>
              <a:rPr lang="en-IN" sz="6700" dirty="0">
                <a:solidFill>
                  <a:srgbClr val="000000"/>
                </a:solidFill>
                <a:effectLst/>
                <a:latin typeface="Times New Roman" panose="02020603050405020304" pitchFamily="18" charset="0"/>
                <a:ea typeface="Times New Roman" panose="02020603050405020304" pitchFamily="18" charset="0"/>
              </a:rPr>
              <a:t>?&gt;</a:t>
            </a:r>
            <a:endParaRPr lang="en-IN" sz="6700" dirty="0">
              <a:effectLst/>
              <a:latin typeface="Times New Roman" panose="02020603050405020304" pitchFamily="18" charset="0"/>
              <a:ea typeface="Times New Roman" panose="02020603050405020304" pitchFamily="18" charset="0"/>
            </a:endParaRPr>
          </a:p>
          <a:p>
            <a:pPr indent="0" algn="just">
              <a:spcBef>
                <a:spcPts val="1440"/>
              </a:spcBef>
              <a:spcAft>
                <a:spcPts val="1440"/>
              </a:spcAft>
              <a:buNone/>
            </a:pPr>
            <a:r>
              <a:rPr lang="en-IN" sz="6700" b="1" dirty="0">
                <a:solidFill>
                  <a:srgbClr val="000000"/>
                </a:solidFill>
                <a:effectLst/>
                <a:latin typeface="Times New Roman" panose="02020603050405020304" pitchFamily="18" charset="0"/>
                <a:ea typeface="Times New Roman" panose="02020603050405020304" pitchFamily="18" charset="0"/>
              </a:rPr>
              <a:t>Output:</a:t>
            </a:r>
            <a:r>
              <a:rPr lang="en-IN" sz="6700" dirty="0">
                <a:solidFill>
                  <a:srgbClr val="000000"/>
                </a:solidFill>
                <a:effectLst/>
                <a:latin typeface="Times New Roman" panose="02020603050405020304" pitchFamily="18" charset="0"/>
                <a:ea typeface="Times New Roman" panose="02020603050405020304" pitchFamily="18" charset="0"/>
              </a:rPr>
              <a:t> </a:t>
            </a:r>
          </a:p>
          <a:p>
            <a:pPr indent="0" algn="just">
              <a:lnSpc>
                <a:spcPct val="120000"/>
              </a:lnSpc>
              <a:spcBef>
                <a:spcPts val="600"/>
              </a:spcBef>
              <a:spcAft>
                <a:spcPts val="600"/>
              </a:spcAft>
              <a:buNone/>
            </a:pPr>
            <a:r>
              <a:rPr lang="en-IN" sz="6700" dirty="0">
                <a:solidFill>
                  <a:srgbClr val="000000"/>
                </a:solidFill>
                <a:effectLst/>
                <a:latin typeface="Times New Roman" panose="02020603050405020304" pitchFamily="18" charset="0"/>
                <a:ea typeface="Times New Roman" panose="02020603050405020304" pitchFamily="18" charset="0"/>
              </a:rPr>
              <a:t>Volvo</a:t>
            </a:r>
          </a:p>
          <a:p>
            <a:pPr indent="0" algn="just">
              <a:lnSpc>
                <a:spcPct val="120000"/>
              </a:lnSpc>
              <a:spcBef>
                <a:spcPts val="600"/>
              </a:spcBef>
              <a:spcAft>
                <a:spcPts val="600"/>
              </a:spcAft>
              <a:buNone/>
            </a:pPr>
            <a:r>
              <a:rPr lang="en-IN" sz="6700" dirty="0">
                <a:solidFill>
                  <a:srgbClr val="000000"/>
                </a:solidFill>
                <a:latin typeface="Times New Roman" panose="02020603050405020304" pitchFamily="18" charset="0"/>
                <a:ea typeface="Times New Roman" panose="02020603050405020304" pitchFamily="18" charset="0"/>
              </a:rPr>
              <a:t>BMW</a:t>
            </a:r>
          </a:p>
          <a:p>
            <a:pPr indent="0" algn="just">
              <a:lnSpc>
                <a:spcPct val="120000"/>
              </a:lnSpc>
              <a:spcBef>
                <a:spcPts val="600"/>
              </a:spcBef>
              <a:spcAft>
                <a:spcPts val="600"/>
              </a:spcAft>
              <a:buNone/>
            </a:pPr>
            <a:r>
              <a:rPr lang="en-IN" sz="6700" dirty="0">
                <a:solidFill>
                  <a:srgbClr val="000000"/>
                </a:solidFill>
                <a:effectLst/>
                <a:latin typeface="Times New Roman" panose="02020603050405020304" pitchFamily="18" charset="0"/>
                <a:ea typeface="Times New Roman" panose="02020603050405020304" pitchFamily="18" charset="0"/>
              </a:rPr>
              <a:t>Toyota</a:t>
            </a:r>
          </a:p>
          <a:p>
            <a:pPr indent="0" algn="just">
              <a:spcBef>
                <a:spcPts val="1440"/>
              </a:spcBef>
              <a:spcAft>
                <a:spcPts val="1440"/>
              </a:spcAft>
              <a:buNone/>
            </a:pP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72932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B383-47F3-412F-88A9-B5DCF397F7EC}"/>
              </a:ext>
            </a:extLst>
          </p:cNvPr>
          <p:cNvSpPr>
            <a:spLocks noGrp="1"/>
          </p:cNvSpPr>
          <p:nvPr>
            <p:ph type="title"/>
          </p:nvPr>
        </p:nvSpPr>
        <p:spPr/>
        <p:txBody>
          <a:bodyPr/>
          <a:lstStyle/>
          <a:p>
            <a:r>
              <a:rPr lang="en-IN" sz="3800" b="1" dirty="0">
                <a:solidFill>
                  <a:srgbClr val="000000"/>
                </a:solidFill>
                <a:effectLst/>
                <a:latin typeface="Times New Roman" panose="02020603050405020304" pitchFamily="18" charset="0"/>
                <a:ea typeface="Times New Roman" panose="02020603050405020304" pitchFamily="18" charset="0"/>
              </a:rPr>
              <a:t>2. PHP Associative Arrays</a:t>
            </a:r>
            <a:br>
              <a:rPr lang="en-IN" sz="44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CEDD56A-F8B3-400D-8906-754477775B02}"/>
              </a:ext>
            </a:extLst>
          </p:cNvPr>
          <p:cNvSpPr>
            <a:spLocks noGrp="1"/>
          </p:cNvSpPr>
          <p:nvPr>
            <p:ph idx="1"/>
          </p:nvPr>
        </p:nvSpPr>
        <p:spPr>
          <a:xfrm>
            <a:off x="838200" y="1136341"/>
            <a:ext cx="10515600" cy="5535227"/>
          </a:xfrm>
        </p:spPr>
        <p:txBody>
          <a:bodyPr>
            <a:normAutofit fontScale="85000" lnSpcReduction="20000"/>
          </a:bodyPr>
          <a:lstStyle/>
          <a:p>
            <a:pPr indent="0" algn="just">
              <a:buNone/>
            </a:pPr>
            <a:r>
              <a:rPr lang="en-IN" sz="2400" dirty="0">
                <a:solidFill>
                  <a:srgbClr val="000000"/>
                </a:solidFill>
                <a:effectLst/>
                <a:latin typeface="Times New Roman" panose="02020603050405020304" pitchFamily="18" charset="0"/>
                <a:ea typeface="Times New Roman" panose="02020603050405020304" pitchFamily="18" charset="0"/>
              </a:rPr>
              <a:t>Associative arrays are arrays that use named keys that you assign to them. There are two ways to create an associative array: </a:t>
            </a:r>
            <a:endParaRPr lang="en-IN" sz="2400" dirty="0">
              <a:effectLst/>
              <a:latin typeface="Times New Roman" panose="02020603050405020304" pitchFamily="18" charset="0"/>
              <a:ea typeface="Times New Roman" panose="02020603050405020304" pitchFamily="18" charset="0"/>
            </a:endParaRPr>
          </a:p>
          <a:p>
            <a:pPr indent="0" algn="just">
              <a:buNone/>
            </a:pPr>
            <a:r>
              <a:rPr lang="en-IN" sz="2400" dirty="0">
                <a:solidFill>
                  <a:srgbClr val="000000"/>
                </a:solidFill>
                <a:effectLst/>
                <a:latin typeface="Times New Roman" panose="02020603050405020304" pitchFamily="18" charset="0"/>
                <a:ea typeface="Times New Roman" panose="02020603050405020304" pitchFamily="18" charset="0"/>
              </a:rPr>
              <a:t>	$age = array("Peter"=&gt;"35", "Ben"=&gt;"37", "Joe"=&gt;"43");</a:t>
            </a:r>
            <a:endParaRPr lang="en-IN" sz="2400" dirty="0">
              <a:effectLst/>
              <a:latin typeface="Times New Roman" panose="02020603050405020304" pitchFamily="18" charset="0"/>
              <a:ea typeface="Times New Roman" panose="02020603050405020304" pitchFamily="18" charset="0"/>
            </a:endParaRPr>
          </a:p>
          <a:p>
            <a:pPr indent="0" algn="just">
              <a:buNone/>
            </a:pPr>
            <a:r>
              <a:rPr lang="en-IN" sz="2400" dirty="0">
                <a:solidFill>
                  <a:srgbClr val="000000"/>
                </a:solidFill>
                <a:effectLst/>
                <a:latin typeface="Times New Roman" panose="02020603050405020304" pitchFamily="18" charset="0"/>
                <a:ea typeface="Times New Roman" panose="02020603050405020304" pitchFamily="18" charset="0"/>
              </a:rPr>
              <a:t>		(Or)</a:t>
            </a:r>
            <a:endParaRPr lang="en-IN" sz="2400" dirty="0">
              <a:effectLst/>
              <a:latin typeface="Times New Roman" panose="02020603050405020304" pitchFamily="18" charset="0"/>
              <a:ea typeface="Times New Roman" panose="02020603050405020304" pitchFamily="18" charset="0"/>
            </a:endParaRPr>
          </a:p>
          <a:p>
            <a:pPr indent="0" algn="just">
              <a:buNone/>
            </a:pPr>
            <a:r>
              <a:rPr lang="en-IN" sz="2400" dirty="0">
                <a:solidFill>
                  <a:srgbClr val="000000"/>
                </a:solidFill>
                <a:effectLst/>
                <a:latin typeface="Times New Roman" panose="02020603050405020304" pitchFamily="18" charset="0"/>
                <a:ea typeface="Times New Roman" panose="02020603050405020304" pitchFamily="18" charset="0"/>
              </a:rPr>
              <a:t>	$age['Peter'] = "35";</a:t>
            </a:r>
            <a:endParaRPr lang="en-IN" sz="2400" dirty="0">
              <a:effectLst/>
              <a:latin typeface="Times New Roman" panose="02020603050405020304" pitchFamily="18" charset="0"/>
              <a:ea typeface="Times New Roman" panose="02020603050405020304" pitchFamily="18" charset="0"/>
            </a:endParaRPr>
          </a:p>
          <a:p>
            <a:pPr indent="0" algn="just">
              <a:buNone/>
            </a:pPr>
            <a:r>
              <a:rPr lang="en-IN" sz="2400" dirty="0">
                <a:solidFill>
                  <a:srgbClr val="000000"/>
                </a:solidFill>
                <a:effectLst/>
                <a:latin typeface="Times New Roman" panose="02020603050405020304" pitchFamily="18" charset="0"/>
                <a:ea typeface="Times New Roman" panose="02020603050405020304" pitchFamily="18" charset="0"/>
              </a:rPr>
              <a:t>	$age['Ben'] = "37";</a:t>
            </a:r>
            <a:endParaRPr lang="en-IN" sz="2400" dirty="0">
              <a:effectLst/>
              <a:latin typeface="Times New Roman" panose="02020603050405020304" pitchFamily="18" charset="0"/>
              <a:ea typeface="Times New Roman" panose="02020603050405020304" pitchFamily="18" charset="0"/>
            </a:endParaRPr>
          </a:p>
          <a:p>
            <a:pPr indent="0" algn="just">
              <a:buNone/>
            </a:pPr>
            <a:r>
              <a:rPr lang="en-IN" sz="2400" dirty="0">
                <a:solidFill>
                  <a:srgbClr val="000000"/>
                </a:solidFill>
                <a:effectLst/>
                <a:latin typeface="Times New Roman" panose="02020603050405020304" pitchFamily="18" charset="0"/>
                <a:ea typeface="Times New Roman" panose="02020603050405020304" pitchFamily="18" charset="0"/>
              </a:rPr>
              <a:t>	$age['Joe'] = "43";</a:t>
            </a:r>
            <a:endParaRPr lang="en-IN" sz="2400" dirty="0">
              <a:effectLst/>
              <a:latin typeface="Times New Roman" panose="02020603050405020304" pitchFamily="18" charset="0"/>
              <a:ea typeface="Times New Roman" panose="02020603050405020304" pitchFamily="18" charset="0"/>
            </a:endParaRPr>
          </a:p>
          <a:p>
            <a:pPr indent="0" algn="just">
              <a:buNone/>
            </a:pPr>
            <a:r>
              <a:rPr lang="en-IN" sz="2400" dirty="0">
                <a:solidFill>
                  <a:srgbClr val="000000"/>
                </a:solidFill>
                <a:effectLst/>
                <a:latin typeface="Times New Roman" panose="02020603050405020304" pitchFamily="18" charset="0"/>
                <a:ea typeface="Times New Roman" panose="02020603050405020304" pitchFamily="18" charset="0"/>
              </a:rPr>
              <a:t>The named keys can then be used in a script.</a:t>
            </a:r>
            <a:endParaRPr lang="en-IN" sz="2400" dirty="0">
              <a:effectLst/>
              <a:latin typeface="Times New Roman" panose="02020603050405020304" pitchFamily="18" charset="0"/>
              <a:ea typeface="Times New Roman" panose="02020603050405020304" pitchFamily="18" charset="0"/>
            </a:endParaRPr>
          </a:p>
          <a:p>
            <a:pPr indent="0" algn="just">
              <a:buNone/>
            </a:pPr>
            <a:endParaRPr lang="en-IN" sz="2400" dirty="0">
              <a:solidFill>
                <a:srgbClr val="000000"/>
              </a:solidFill>
              <a:effectLst/>
              <a:latin typeface="Times New Roman" panose="02020603050405020304" pitchFamily="18" charset="0"/>
              <a:ea typeface="Times New Roman" panose="02020603050405020304" pitchFamily="18" charset="0"/>
            </a:endParaRPr>
          </a:p>
          <a:p>
            <a:pPr indent="0" algn="just">
              <a:buNone/>
            </a:pPr>
            <a:r>
              <a:rPr lang="en-IN" sz="2400" b="1" dirty="0">
                <a:solidFill>
                  <a:srgbClr val="000000"/>
                </a:solidFill>
                <a:effectLst/>
                <a:latin typeface="Times New Roman" panose="02020603050405020304" pitchFamily="18" charset="0"/>
                <a:ea typeface="Times New Roman" panose="02020603050405020304" pitchFamily="18" charset="0"/>
              </a:rPr>
              <a:t>Example:</a:t>
            </a:r>
            <a:endParaRPr lang="en-IN" sz="2400" b="1" dirty="0">
              <a:effectLst/>
              <a:latin typeface="Times New Roman" panose="02020603050405020304" pitchFamily="18" charset="0"/>
              <a:ea typeface="Times New Roman" panose="02020603050405020304" pitchFamily="18" charset="0"/>
            </a:endParaRPr>
          </a:p>
          <a:p>
            <a:pPr indent="0" algn="just">
              <a:buNone/>
            </a:pPr>
            <a:r>
              <a:rPr lang="en-IN" sz="2400" dirty="0">
                <a:solidFill>
                  <a:srgbClr val="000000"/>
                </a:solidFill>
                <a:effectLst/>
                <a:latin typeface="Times New Roman" panose="02020603050405020304" pitchFamily="18" charset="0"/>
                <a:ea typeface="Times New Roman" panose="02020603050405020304" pitchFamily="18" charset="0"/>
              </a:rPr>
              <a:t>&lt;?php</a:t>
            </a:r>
            <a:endParaRPr lang="en-IN" sz="2400" dirty="0">
              <a:effectLst/>
              <a:latin typeface="Times New Roman" panose="02020603050405020304" pitchFamily="18" charset="0"/>
              <a:ea typeface="Times New Roman" panose="02020603050405020304" pitchFamily="18" charset="0"/>
            </a:endParaRPr>
          </a:p>
          <a:p>
            <a:pPr indent="0" algn="just">
              <a:buNone/>
            </a:pPr>
            <a:r>
              <a:rPr lang="en-IN" sz="2400" dirty="0">
                <a:solidFill>
                  <a:srgbClr val="000000"/>
                </a:solidFill>
                <a:effectLst/>
                <a:latin typeface="Times New Roman" panose="02020603050405020304" pitchFamily="18" charset="0"/>
                <a:ea typeface="Times New Roman" panose="02020603050405020304" pitchFamily="18" charset="0"/>
              </a:rPr>
              <a:t>$age = array("Peter"=&gt;"35", "Ben"=&gt;"37", "Joe"=&gt;"43");</a:t>
            </a:r>
            <a:endParaRPr lang="en-IN" sz="2400" dirty="0">
              <a:effectLst/>
              <a:latin typeface="Times New Roman" panose="02020603050405020304" pitchFamily="18" charset="0"/>
              <a:ea typeface="Times New Roman" panose="02020603050405020304" pitchFamily="18" charset="0"/>
            </a:endParaRPr>
          </a:p>
          <a:p>
            <a:pPr indent="0" algn="just">
              <a:buNone/>
            </a:pPr>
            <a:r>
              <a:rPr lang="en-IN" sz="2400" dirty="0">
                <a:solidFill>
                  <a:srgbClr val="000000"/>
                </a:solidFill>
                <a:effectLst/>
                <a:latin typeface="Times New Roman" panose="02020603050405020304" pitchFamily="18" charset="0"/>
                <a:ea typeface="Times New Roman" panose="02020603050405020304" pitchFamily="18" charset="0"/>
              </a:rPr>
              <a:t>echo "Peter is " . $age['Peter'] . " years old.";</a:t>
            </a:r>
            <a:endParaRPr lang="en-IN" sz="2400" dirty="0">
              <a:effectLst/>
              <a:latin typeface="Times New Roman" panose="02020603050405020304" pitchFamily="18" charset="0"/>
              <a:ea typeface="Times New Roman" panose="02020603050405020304" pitchFamily="18" charset="0"/>
            </a:endParaRPr>
          </a:p>
          <a:p>
            <a:pPr indent="0" algn="just">
              <a:spcBef>
                <a:spcPts val="1440"/>
              </a:spcBef>
              <a:spcAft>
                <a:spcPts val="1440"/>
              </a:spcAft>
              <a:buNone/>
            </a:pPr>
            <a:r>
              <a:rPr lang="en-IN" sz="2400" dirty="0">
                <a:solidFill>
                  <a:srgbClr val="000000"/>
                </a:solidFill>
                <a:effectLst/>
                <a:latin typeface="Times New Roman" panose="02020603050405020304" pitchFamily="18" charset="0"/>
                <a:ea typeface="Times New Roman" panose="02020603050405020304" pitchFamily="18" charset="0"/>
              </a:rPr>
              <a:t>?&gt;</a:t>
            </a:r>
            <a:endParaRPr lang="en-IN" sz="2400" dirty="0">
              <a:effectLst/>
              <a:latin typeface="Times New Roman" panose="02020603050405020304" pitchFamily="18" charset="0"/>
              <a:ea typeface="Times New Roman" panose="02020603050405020304" pitchFamily="18" charset="0"/>
            </a:endParaRPr>
          </a:p>
          <a:p>
            <a:pPr indent="0" algn="just">
              <a:spcBef>
                <a:spcPts val="1440"/>
              </a:spcBef>
              <a:spcAft>
                <a:spcPts val="1440"/>
              </a:spcAft>
              <a:buNone/>
            </a:pPr>
            <a:r>
              <a:rPr lang="en-IN" sz="2400" b="1" dirty="0">
                <a:solidFill>
                  <a:srgbClr val="000000"/>
                </a:solidFill>
                <a:effectLst/>
                <a:latin typeface="Times New Roman" panose="02020603050405020304" pitchFamily="18" charset="0"/>
                <a:ea typeface="Times New Roman" panose="02020603050405020304" pitchFamily="18" charset="0"/>
              </a:rPr>
              <a:t>Output: Peter is 35 years old.</a:t>
            </a:r>
            <a:endParaRPr lang="en-IN" sz="2400" b="1"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2855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D489E-5178-4BC8-BFDA-8A78D9700C22}"/>
              </a:ext>
            </a:extLst>
          </p:cNvPr>
          <p:cNvSpPr>
            <a:spLocks noGrp="1"/>
          </p:cNvSpPr>
          <p:nvPr>
            <p:ph type="title"/>
          </p:nvPr>
        </p:nvSpPr>
        <p:spPr>
          <a:xfrm>
            <a:off x="-692459" y="347371"/>
            <a:ext cx="10386134" cy="851116"/>
          </a:xfrm>
        </p:spPr>
        <p:txBody>
          <a:bodyPr>
            <a:normAutofit fontScale="90000"/>
          </a:bodyPr>
          <a:lstStyle/>
          <a:p>
            <a:pPr algn="ctr"/>
            <a:r>
              <a:rPr lang="en-US" sz="4200" b="1" dirty="0">
                <a:latin typeface="Times New Roman" panose="02020603050405020304" pitchFamily="18" charset="0"/>
                <a:cs typeface="Times New Roman" panose="02020603050405020304" pitchFamily="18" charset="0"/>
              </a:rPr>
              <a:t>Loop Through an Associative Array</a:t>
            </a:r>
            <a:br>
              <a:rPr lang="en-US" dirty="0"/>
            </a:br>
            <a:endParaRPr lang="en-IN" dirty="0"/>
          </a:p>
        </p:txBody>
      </p:sp>
      <p:sp>
        <p:nvSpPr>
          <p:cNvPr id="3" name="Content Placeholder 2">
            <a:extLst>
              <a:ext uri="{FF2B5EF4-FFF2-40B4-BE49-F238E27FC236}">
                <a16:creationId xmlns:a16="http://schemas.microsoft.com/office/drawing/2014/main" id="{1F9EC159-D4DB-4603-82BD-5D814677952E}"/>
              </a:ext>
            </a:extLst>
          </p:cNvPr>
          <p:cNvSpPr>
            <a:spLocks noGrp="1"/>
          </p:cNvSpPr>
          <p:nvPr>
            <p:ph idx="1"/>
          </p:nvPr>
        </p:nvSpPr>
        <p:spPr>
          <a:xfrm>
            <a:off x="1131164" y="903382"/>
            <a:ext cx="10515600" cy="5299969"/>
          </a:xfrm>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To loop through and print all the values of an associative array, you could use a foreach loop, like this: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Example</a:t>
            </a:r>
          </a:p>
          <a:p>
            <a:pPr marL="0" indent="0">
              <a:buNone/>
            </a:pPr>
            <a:r>
              <a:rPr lang="en-US" dirty="0">
                <a:latin typeface="Times New Roman" panose="02020603050405020304" pitchFamily="18" charset="0"/>
                <a:cs typeface="Times New Roman" panose="02020603050405020304" pitchFamily="18" charset="0"/>
              </a:rPr>
              <a:t>&lt;?php</a:t>
            </a:r>
          </a:p>
          <a:p>
            <a:pPr marL="0" indent="0">
              <a:buNone/>
            </a:pPr>
            <a:r>
              <a:rPr lang="en-US" dirty="0">
                <a:latin typeface="Times New Roman" panose="02020603050405020304" pitchFamily="18" charset="0"/>
                <a:cs typeface="Times New Roman" panose="02020603050405020304" pitchFamily="18" charset="0"/>
              </a:rPr>
              <a:t>$age = array("Peter"=&gt;"35", "Ben"=&gt;"37", "Joe"=&gt;"43");</a:t>
            </a:r>
          </a:p>
          <a:p>
            <a:pPr marL="0" indent="0">
              <a:buNone/>
            </a:pPr>
            <a:r>
              <a:rPr lang="en-US" dirty="0">
                <a:latin typeface="Times New Roman" panose="02020603050405020304" pitchFamily="18" charset="0"/>
                <a:cs typeface="Times New Roman" panose="02020603050405020304" pitchFamily="18" charset="0"/>
              </a:rPr>
              <a:t>foreach($age as $x =&gt; $</a:t>
            </a:r>
            <a:r>
              <a:rPr lang="en-US" dirty="0" err="1">
                <a:latin typeface="Times New Roman" panose="02020603050405020304" pitchFamily="18" charset="0"/>
                <a:cs typeface="Times New Roman" panose="02020603050405020304" pitchFamily="18" charset="0"/>
              </a:rPr>
              <a:t>x_value</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echo "Key=" . $x . ", Value=" . $</a:t>
            </a:r>
            <a:r>
              <a:rPr lang="en-US" dirty="0" err="1">
                <a:latin typeface="Times New Roman" panose="02020603050405020304" pitchFamily="18" charset="0"/>
                <a:cs typeface="Times New Roman" panose="02020603050405020304" pitchFamily="18" charset="0"/>
              </a:rPr>
              <a:t>x_value</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echo "&lt;</a:t>
            </a:r>
            <a:r>
              <a:rPr lang="en-US" dirty="0" err="1">
                <a:latin typeface="Times New Roman" panose="02020603050405020304" pitchFamily="18" charset="0"/>
                <a:cs typeface="Times New Roman" panose="02020603050405020304" pitchFamily="18" charset="0"/>
              </a:rPr>
              <a:t>br</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?&gt;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Output:</a:t>
            </a:r>
          </a:p>
          <a:p>
            <a:pPr marL="0" indent="0">
              <a:buNone/>
            </a:pPr>
            <a:r>
              <a:rPr lang="en-US" dirty="0">
                <a:latin typeface="Times New Roman" panose="02020603050405020304" pitchFamily="18" charset="0"/>
                <a:cs typeface="Times New Roman" panose="02020603050405020304" pitchFamily="18" charset="0"/>
              </a:rPr>
              <a:t>Key=Peter, Value=35</a:t>
            </a:r>
          </a:p>
          <a:p>
            <a:pPr marL="0" indent="0">
              <a:buNone/>
            </a:pPr>
            <a:r>
              <a:rPr lang="en-US" dirty="0">
                <a:latin typeface="Times New Roman" panose="02020603050405020304" pitchFamily="18" charset="0"/>
                <a:cs typeface="Times New Roman" panose="02020603050405020304" pitchFamily="18" charset="0"/>
              </a:rPr>
              <a:t>Key=Ben, Value=37</a:t>
            </a:r>
          </a:p>
          <a:p>
            <a:pPr marL="0" indent="0">
              <a:buNone/>
            </a:pPr>
            <a:r>
              <a:rPr lang="en-US" dirty="0">
                <a:latin typeface="Times New Roman" panose="02020603050405020304" pitchFamily="18" charset="0"/>
                <a:cs typeface="Times New Roman" panose="02020603050405020304" pitchFamily="18" charset="0"/>
              </a:rPr>
              <a:t>Key=Joe, Value=43</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276151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A4036-5878-4222-BBFA-ED82F350AE03}"/>
              </a:ext>
            </a:extLst>
          </p:cNvPr>
          <p:cNvSpPr>
            <a:spLocks noGrp="1"/>
          </p:cNvSpPr>
          <p:nvPr>
            <p:ph type="title"/>
          </p:nvPr>
        </p:nvSpPr>
        <p:spPr/>
        <p:txBody>
          <a:bodyPr>
            <a:normAutofit/>
          </a:bodyPr>
          <a:lstStyle/>
          <a:p>
            <a:r>
              <a:rPr lang="en-IN" sz="3800" b="1" dirty="0">
                <a:solidFill>
                  <a:srgbClr val="000000"/>
                </a:solidFill>
                <a:effectLst/>
                <a:latin typeface="Times New Roman" panose="02020603050405020304" pitchFamily="18" charset="0"/>
                <a:ea typeface="Times New Roman" panose="02020603050405020304" pitchFamily="18" charset="0"/>
              </a:rPr>
              <a:t>3. PHP - Multidimensional Arrays</a:t>
            </a:r>
            <a:br>
              <a:rPr lang="en-IN" sz="3800" b="1" dirty="0">
                <a:effectLst/>
                <a:latin typeface="Times New Roman" panose="02020603050405020304" pitchFamily="18" charset="0"/>
                <a:ea typeface="Times New Roman" panose="02020603050405020304" pitchFamily="18" charset="0"/>
              </a:rPr>
            </a:br>
            <a:endParaRPr lang="en-IN" sz="3800" b="1" dirty="0"/>
          </a:p>
        </p:txBody>
      </p:sp>
      <p:sp>
        <p:nvSpPr>
          <p:cNvPr id="3" name="Content Placeholder 2">
            <a:extLst>
              <a:ext uri="{FF2B5EF4-FFF2-40B4-BE49-F238E27FC236}">
                <a16:creationId xmlns:a16="http://schemas.microsoft.com/office/drawing/2014/main" id="{2618417D-799E-4FAE-8C3B-BE196884C336}"/>
              </a:ext>
            </a:extLst>
          </p:cNvPr>
          <p:cNvSpPr>
            <a:spLocks noGrp="1"/>
          </p:cNvSpPr>
          <p:nvPr>
            <p:ph idx="1"/>
          </p:nvPr>
        </p:nvSpPr>
        <p:spPr>
          <a:xfrm>
            <a:off x="838200" y="1253331"/>
            <a:ext cx="10515600" cy="4351338"/>
          </a:xfrm>
        </p:spPr>
        <p:txBody>
          <a:bodyPr/>
          <a:lstStyle/>
          <a:p>
            <a:pPr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	A multidimensional array is an array containing one or more arrays. PHP supports multidimensional arrays that are two, three, four, five, or more levels deep. The dimension of an array indicates the number of indices you need to select an element.</a:t>
            </a:r>
            <a:endParaRPr lang="en-IN" sz="1800" dirty="0">
              <a:effectLst/>
              <a:latin typeface="Times New Roman" panose="02020603050405020304" pitchFamily="18" charset="0"/>
              <a:ea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Times New Roman" panose="02020603050405020304" pitchFamily="18" charset="0"/>
              </a:rPr>
              <a:t>For a two-dimensional array , we need two indices to select an element</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Times New Roman" panose="02020603050405020304" pitchFamily="18" charset="0"/>
              </a:rPr>
              <a:t>For a three-dimensional array , we need three indices to select an element</a:t>
            </a: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IN" sz="1800" b="1" dirty="0">
              <a:solidFill>
                <a:srgbClr val="000000"/>
              </a:solidFill>
              <a:effectLst/>
              <a:latin typeface="Times New Roman" panose="02020603050405020304" pitchFamily="18" charset="0"/>
              <a:ea typeface="Times New Roman" panose="02020603050405020304" pitchFamily="18" charset="0"/>
            </a:endParaRPr>
          </a:p>
          <a:p>
            <a:pPr marL="0" indent="0" algn="just">
              <a:buNone/>
            </a:pPr>
            <a:r>
              <a:rPr lang="en-IN" sz="1800" b="1" dirty="0">
                <a:solidFill>
                  <a:srgbClr val="000000"/>
                </a:solidFill>
                <a:effectLst/>
                <a:latin typeface="Times New Roman" panose="02020603050405020304" pitchFamily="18" charset="0"/>
                <a:ea typeface="Times New Roman" panose="02020603050405020304" pitchFamily="18" charset="0"/>
              </a:rPr>
              <a:t>PHP - Two-dimensional Arrays</a:t>
            </a:r>
            <a:endParaRPr lang="en-IN" sz="1800" dirty="0">
              <a:effectLst/>
              <a:latin typeface="Times New Roman" panose="02020603050405020304" pitchFamily="18" charset="0"/>
              <a:ea typeface="Times New Roman" panose="02020603050405020304" pitchFamily="18" charset="0"/>
            </a:endParaRPr>
          </a:p>
          <a:p>
            <a:pPr algn="just">
              <a:spcBef>
                <a:spcPts val="1440"/>
              </a:spcBef>
              <a:spcAft>
                <a:spcPts val="1440"/>
              </a:spcAft>
            </a:pPr>
            <a:r>
              <a:rPr lang="en-IN" sz="1800" dirty="0">
                <a:solidFill>
                  <a:srgbClr val="000000"/>
                </a:solidFill>
                <a:effectLst/>
                <a:latin typeface="Times New Roman" panose="02020603050405020304" pitchFamily="18" charset="0"/>
                <a:ea typeface="Times New Roman" panose="02020603050405020304" pitchFamily="18" charset="0"/>
              </a:rPr>
              <a:t>A two-dimensional array is an array of arrays (a three-dimensional array is an array of arrays of arrays).</a:t>
            </a:r>
            <a:endParaRPr lang="en-IN" sz="1800" dirty="0">
              <a:effectLst/>
              <a:latin typeface="Times New Roman" panose="02020603050405020304" pitchFamily="18" charset="0"/>
              <a:ea typeface="Times New Roman" panose="02020603050405020304" pitchFamily="18" charset="0"/>
            </a:endParaRPr>
          </a:p>
          <a:p>
            <a:endParaRPr lang="en-IN" dirty="0"/>
          </a:p>
        </p:txBody>
      </p:sp>
      <p:graphicFrame>
        <p:nvGraphicFramePr>
          <p:cNvPr id="4" name="Table 3">
            <a:extLst>
              <a:ext uri="{FF2B5EF4-FFF2-40B4-BE49-F238E27FC236}">
                <a16:creationId xmlns:a16="http://schemas.microsoft.com/office/drawing/2014/main" id="{5188385C-98CB-4909-A436-0752A3282B98}"/>
              </a:ext>
            </a:extLst>
          </p:cNvPr>
          <p:cNvGraphicFramePr>
            <a:graphicFrameLocks noGrp="1"/>
          </p:cNvGraphicFramePr>
          <p:nvPr/>
        </p:nvGraphicFramePr>
        <p:xfrm>
          <a:off x="3923930" y="4708868"/>
          <a:ext cx="3346882" cy="2021840"/>
        </p:xfrm>
        <a:graphic>
          <a:graphicData uri="http://schemas.openxmlformats.org/drawingml/2006/table">
            <a:tbl>
              <a:tblPr firstRow="1" firstCol="1" bandRow="1">
                <a:tableStyleId>{2D5ABB26-0587-4C30-8999-92F81FD0307C}</a:tableStyleId>
              </a:tblPr>
              <a:tblGrid>
                <a:gridCol w="1386341">
                  <a:extLst>
                    <a:ext uri="{9D8B030D-6E8A-4147-A177-3AD203B41FA5}">
                      <a16:colId xmlns:a16="http://schemas.microsoft.com/office/drawing/2014/main" val="2290128021"/>
                    </a:ext>
                  </a:extLst>
                </a:gridCol>
                <a:gridCol w="1090529">
                  <a:extLst>
                    <a:ext uri="{9D8B030D-6E8A-4147-A177-3AD203B41FA5}">
                      <a16:colId xmlns:a16="http://schemas.microsoft.com/office/drawing/2014/main" val="305318199"/>
                    </a:ext>
                  </a:extLst>
                </a:gridCol>
                <a:gridCol w="870012">
                  <a:extLst>
                    <a:ext uri="{9D8B030D-6E8A-4147-A177-3AD203B41FA5}">
                      <a16:colId xmlns:a16="http://schemas.microsoft.com/office/drawing/2014/main" val="2200141570"/>
                    </a:ext>
                  </a:extLst>
                </a:gridCol>
              </a:tblGrid>
              <a:tr h="323850">
                <a:tc>
                  <a:txBody>
                    <a:bodyPr/>
                    <a:lstStyle/>
                    <a:p>
                      <a:pPr algn="ctr"/>
                      <a:r>
                        <a:rPr lang="en-IN" sz="1200" b="1" dirty="0">
                          <a:effectLst/>
                        </a:rPr>
                        <a:t>Name</a:t>
                      </a:r>
                    </a:p>
                    <a:p>
                      <a:pPr algn="ctr"/>
                      <a:r>
                        <a:rPr lang="en-IN" sz="1200" b="1" dirty="0">
                          <a:effectLst/>
                        </a:rPr>
                        <a:t> </a:t>
                      </a:r>
                    </a:p>
                    <a:p>
                      <a:pPr algn="ctr">
                        <a:spcBef>
                          <a:spcPts val="1440"/>
                        </a:spcBef>
                        <a:spcAft>
                          <a:spcPts val="1440"/>
                        </a:spcAft>
                      </a:pPr>
                      <a:r>
                        <a:rPr lang="en-IN" sz="1200" b="1" dirty="0">
                          <a:effectLst/>
                        </a:rPr>
                        <a:t> </a:t>
                      </a:r>
                      <a:endParaRPr lang="en-IN" sz="12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200" b="1" dirty="0">
                        <a:effectLst/>
                      </a:endParaRPr>
                    </a:p>
                    <a:p>
                      <a:pPr algn="ctr"/>
                      <a:r>
                        <a:rPr lang="en-IN" sz="1200" b="1" dirty="0">
                          <a:effectLst/>
                        </a:rPr>
                        <a:t>Stock</a:t>
                      </a:r>
                      <a:endParaRPr lang="en-IN" sz="12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200" b="1" dirty="0">
                        <a:effectLst/>
                      </a:endParaRPr>
                    </a:p>
                    <a:p>
                      <a:pPr algn="ctr"/>
                      <a:r>
                        <a:rPr lang="en-IN" sz="1200" b="1" dirty="0">
                          <a:effectLst/>
                        </a:rPr>
                        <a:t>Sold</a:t>
                      </a:r>
                      <a:endParaRPr lang="en-IN" sz="12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8049966"/>
                  </a:ext>
                </a:extLst>
              </a:tr>
              <a:tr h="323850">
                <a:tc>
                  <a:txBody>
                    <a:bodyPr/>
                    <a:lstStyle/>
                    <a:p>
                      <a:pPr algn="just"/>
                      <a:r>
                        <a:rPr lang="en-IN" sz="1100">
                          <a:effectLst/>
                        </a:rPr>
                        <a:t>Volvo</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100">
                          <a:effectLst/>
                        </a:rPr>
                        <a:t>22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100">
                          <a:effectLst/>
                        </a:rPr>
                        <a:t>18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0055633"/>
                  </a:ext>
                </a:extLst>
              </a:tr>
              <a:tr h="323850">
                <a:tc>
                  <a:txBody>
                    <a:bodyPr/>
                    <a:lstStyle/>
                    <a:p>
                      <a:pPr algn="just"/>
                      <a:r>
                        <a:rPr lang="en-IN" sz="1100">
                          <a:effectLst/>
                        </a:rPr>
                        <a:t>BMW</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100" dirty="0">
                          <a:effectLst/>
                        </a:rPr>
                        <a:t>15</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100">
                          <a:effectLst/>
                        </a:rPr>
                        <a:t>13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3583298"/>
                  </a:ext>
                </a:extLst>
              </a:tr>
              <a:tr h="323850">
                <a:tc>
                  <a:txBody>
                    <a:bodyPr/>
                    <a:lstStyle/>
                    <a:p>
                      <a:pPr algn="just"/>
                      <a:r>
                        <a:rPr lang="en-IN" sz="1100">
                          <a:effectLst/>
                        </a:rPr>
                        <a:t>Saab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100">
                          <a:effectLst/>
                        </a:rPr>
                        <a:t>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100">
                          <a:effectLst/>
                        </a:rPr>
                        <a:t>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5532980"/>
                  </a:ext>
                </a:extLst>
              </a:tr>
              <a:tr h="323850">
                <a:tc>
                  <a:txBody>
                    <a:bodyPr/>
                    <a:lstStyle/>
                    <a:p>
                      <a:pPr algn="just"/>
                      <a:r>
                        <a:rPr lang="en-IN" sz="1100">
                          <a:effectLst/>
                        </a:rPr>
                        <a:t>Land Rover</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100">
                          <a:effectLst/>
                        </a:rPr>
                        <a:t>17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100" dirty="0">
                          <a:effectLst/>
                        </a:rPr>
                        <a:t>15</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4573346"/>
                  </a:ext>
                </a:extLst>
              </a:tr>
            </a:tbl>
          </a:graphicData>
        </a:graphic>
      </p:graphicFrame>
    </p:spTree>
    <p:extLst>
      <p:ext uri="{BB962C8B-B14F-4D97-AF65-F5344CB8AC3E}">
        <p14:creationId xmlns:p14="http://schemas.microsoft.com/office/powerpoint/2010/main" val="2215674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3E4E92-0EED-4041-8FD6-F46FB733AFEC}"/>
              </a:ext>
            </a:extLst>
          </p:cNvPr>
          <p:cNvSpPr>
            <a:spLocks noGrp="1"/>
          </p:cNvSpPr>
          <p:nvPr>
            <p:ph idx="1"/>
          </p:nvPr>
        </p:nvSpPr>
        <p:spPr>
          <a:xfrm>
            <a:off x="1228818" y="241566"/>
            <a:ext cx="10515600" cy="6700772"/>
          </a:xfrm>
        </p:spPr>
        <p:txBody>
          <a:bodyPr>
            <a:normAutofit fontScale="62500" lnSpcReduction="20000"/>
          </a:bodyPr>
          <a:lstStyle/>
          <a:p>
            <a:pPr marL="0" indent="0">
              <a:buNone/>
            </a:pPr>
            <a:r>
              <a:rPr lang="en-US" dirty="0">
                <a:latin typeface="Times" panose="02020603050405020304" pitchFamily="18" charset="0"/>
                <a:cs typeface="Times" panose="02020603050405020304" pitchFamily="18" charset="0"/>
              </a:rPr>
              <a:t>We can store the data from the table above in a two-dimensional array, like this:</a:t>
            </a:r>
          </a:p>
          <a:p>
            <a:pPr marL="0" indent="0">
              <a:buNone/>
            </a:pPr>
            <a:r>
              <a:rPr lang="en-US" dirty="0">
                <a:latin typeface="Times" panose="02020603050405020304" pitchFamily="18" charset="0"/>
                <a:cs typeface="Times" panose="02020603050405020304" pitchFamily="18" charset="0"/>
              </a:rPr>
              <a:t>$cars = array (</a:t>
            </a:r>
          </a:p>
          <a:p>
            <a:pPr marL="0" indent="0">
              <a:buNone/>
            </a:pPr>
            <a:r>
              <a:rPr lang="en-US" dirty="0">
                <a:latin typeface="Times" panose="02020603050405020304" pitchFamily="18" charset="0"/>
                <a:cs typeface="Times" panose="02020603050405020304" pitchFamily="18" charset="0"/>
              </a:rPr>
              <a:t>  array("Volvo",22,18),</a:t>
            </a:r>
          </a:p>
          <a:p>
            <a:pPr marL="0" indent="0">
              <a:buNone/>
            </a:pPr>
            <a:r>
              <a:rPr lang="en-US" dirty="0">
                <a:latin typeface="Times" panose="02020603050405020304" pitchFamily="18" charset="0"/>
                <a:cs typeface="Times" panose="02020603050405020304" pitchFamily="18" charset="0"/>
              </a:rPr>
              <a:t>  array("BMW",15,13),</a:t>
            </a:r>
          </a:p>
          <a:p>
            <a:pPr marL="0" indent="0">
              <a:buNone/>
            </a:pPr>
            <a:r>
              <a:rPr lang="en-US" dirty="0">
                <a:latin typeface="Times" panose="02020603050405020304" pitchFamily="18" charset="0"/>
                <a:cs typeface="Times" panose="02020603050405020304" pitchFamily="18" charset="0"/>
              </a:rPr>
              <a:t>  array("Saab",5,2),</a:t>
            </a:r>
          </a:p>
          <a:p>
            <a:pPr marL="0" indent="0">
              <a:buNone/>
            </a:pPr>
            <a:r>
              <a:rPr lang="en-US" dirty="0">
                <a:latin typeface="Times" panose="02020603050405020304" pitchFamily="18" charset="0"/>
                <a:cs typeface="Times" panose="02020603050405020304" pitchFamily="18" charset="0"/>
              </a:rPr>
              <a:t>  array("Land Rover",17,15)</a:t>
            </a:r>
          </a:p>
          <a:p>
            <a:pPr marL="0" indent="0">
              <a:buNone/>
            </a:pPr>
            <a:r>
              <a:rPr lang="en-US" dirty="0">
                <a:latin typeface="Times" panose="02020603050405020304" pitchFamily="18" charset="0"/>
                <a:cs typeface="Times" panose="02020603050405020304" pitchFamily="18" charset="0"/>
              </a:rPr>
              <a:t>);</a:t>
            </a:r>
          </a:p>
          <a:p>
            <a:pPr marL="0" indent="0">
              <a:buNone/>
            </a:pPr>
            <a:r>
              <a:rPr lang="en-US" dirty="0">
                <a:latin typeface="Times" panose="02020603050405020304" pitchFamily="18" charset="0"/>
                <a:cs typeface="Times" panose="02020603050405020304" pitchFamily="18" charset="0"/>
              </a:rPr>
              <a:t>Now the two-dimensional $cars array contains four arrays, and it has two indices: row and column. To get access to the elements of the $cars array we must point to the two indices (row and column):</a:t>
            </a:r>
          </a:p>
          <a:p>
            <a:pPr marL="0" indent="0">
              <a:buNone/>
            </a:pPr>
            <a:r>
              <a:rPr lang="en-US" b="1" dirty="0">
                <a:latin typeface="Times" panose="02020603050405020304" pitchFamily="18" charset="0"/>
                <a:cs typeface="Times" panose="02020603050405020304" pitchFamily="18" charset="0"/>
              </a:rPr>
              <a:t>Example:</a:t>
            </a:r>
          </a:p>
          <a:p>
            <a:pPr marL="0" indent="0">
              <a:buNone/>
            </a:pPr>
            <a:r>
              <a:rPr lang="en-US" dirty="0">
                <a:latin typeface="Times" panose="02020603050405020304" pitchFamily="18" charset="0"/>
                <a:cs typeface="Times" panose="02020603050405020304" pitchFamily="18" charset="0"/>
              </a:rPr>
              <a:t>&lt;?php</a:t>
            </a:r>
          </a:p>
          <a:p>
            <a:pPr marL="0" indent="0">
              <a:buNone/>
            </a:pPr>
            <a:r>
              <a:rPr lang="en-US" dirty="0">
                <a:latin typeface="Times" panose="02020603050405020304" pitchFamily="18" charset="0"/>
                <a:cs typeface="Times" panose="02020603050405020304" pitchFamily="18" charset="0"/>
              </a:rPr>
              <a:t>echo $cars[0][0].": In stock: ".$cars[0][1].", sold: ".$cars[0][2].".&lt;</a:t>
            </a:r>
            <a:r>
              <a:rPr lang="en-US" dirty="0" err="1">
                <a:latin typeface="Times" panose="02020603050405020304" pitchFamily="18" charset="0"/>
                <a:cs typeface="Times" panose="02020603050405020304" pitchFamily="18" charset="0"/>
              </a:rPr>
              <a:t>br</a:t>
            </a:r>
            <a:r>
              <a:rPr lang="en-US" dirty="0">
                <a:latin typeface="Times" panose="02020603050405020304" pitchFamily="18" charset="0"/>
                <a:cs typeface="Times" panose="02020603050405020304" pitchFamily="18" charset="0"/>
              </a:rPr>
              <a:t>&gt;";</a:t>
            </a:r>
          </a:p>
          <a:p>
            <a:pPr marL="0" indent="0">
              <a:buNone/>
            </a:pPr>
            <a:r>
              <a:rPr lang="en-US" dirty="0">
                <a:latin typeface="Times" panose="02020603050405020304" pitchFamily="18" charset="0"/>
                <a:cs typeface="Times" panose="02020603050405020304" pitchFamily="18" charset="0"/>
              </a:rPr>
              <a:t>echo $cars[1][0].": In stock: ".$cars[1][1].", sold: ".$cars[1][2].".&lt;</a:t>
            </a:r>
            <a:r>
              <a:rPr lang="en-US" dirty="0" err="1">
                <a:latin typeface="Times" panose="02020603050405020304" pitchFamily="18" charset="0"/>
                <a:cs typeface="Times" panose="02020603050405020304" pitchFamily="18" charset="0"/>
              </a:rPr>
              <a:t>br</a:t>
            </a:r>
            <a:r>
              <a:rPr lang="en-US" dirty="0">
                <a:latin typeface="Times" panose="02020603050405020304" pitchFamily="18" charset="0"/>
                <a:cs typeface="Times" panose="02020603050405020304" pitchFamily="18" charset="0"/>
              </a:rPr>
              <a:t>&gt;";</a:t>
            </a:r>
          </a:p>
          <a:p>
            <a:pPr marL="0" indent="0">
              <a:buNone/>
            </a:pPr>
            <a:r>
              <a:rPr lang="en-US" dirty="0">
                <a:latin typeface="Times" panose="02020603050405020304" pitchFamily="18" charset="0"/>
                <a:cs typeface="Times" panose="02020603050405020304" pitchFamily="18" charset="0"/>
              </a:rPr>
              <a:t>echo $cars[2][0].": In stock: ".$cars[2][1].", sold: ".$cars[2][2].".&lt;</a:t>
            </a:r>
            <a:r>
              <a:rPr lang="en-US" dirty="0" err="1">
                <a:latin typeface="Times" panose="02020603050405020304" pitchFamily="18" charset="0"/>
                <a:cs typeface="Times" panose="02020603050405020304" pitchFamily="18" charset="0"/>
              </a:rPr>
              <a:t>br</a:t>
            </a:r>
            <a:r>
              <a:rPr lang="en-US" dirty="0">
                <a:latin typeface="Times" panose="02020603050405020304" pitchFamily="18" charset="0"/>
                <a:cs typeface="Times" panose="02020603050405020304" pitchFamily="18" charset="0"/>
              </a:rPr>
              <a:t>&gt;";</a:t>
            </a:r>
          </a:p>
          <a:p>
            <a:pPr marL="0" indent="0">
              <a:buNone/>
            </a:pPr>
            <a:r>
              <a:rPr lang="en-US" dirty="0">
                <a:latin typeface="Times" panose="02020603050405020304" pitchFamily="18" charset="0"/>
                <a:cs typeface="Times" panose="02020603050405020304" pitchFamily="18" charset="0"/>
              </a:rPr>
              <a:t>echo $cars[3][0].": In stock: ".$cars[3][1].", sold: ".$cars[3][2].".&lt;</a:t>
            </a:r>
            <a:r>
              <a:rPr lang="en-US" dirty="0" err="1">
                <a:latin typeface="Times" panose="02020603050405020304" pitchFamily="18" charset="0"/>
                <a:cs typeface="Times" panose="02020603050405020304" pitchFamily="18" charset="0"/>
              </a:rPr>
              <a:t>br</a:t>
            </a:r>
            <a:r>
              <a:rPr lang="en-US" dirty="0">
                <a:latin typeface="Times" panose="02020603050405020304" pitchFamily="18" charset="0"/>
                <a:cs typeface="Times" panose="02020603050405020304" pitchFamily="18" charset="0"/>
              </a:rPr>
              <a:t>&gt;";</a:t>
            </a:r>
          </a:p>
          <a:p>
            <a:pPr marL="0" indent="0">
              <a:buNone/>
            </a:pPr>
            <a:r>
              <a:rPr lang="en-US" dirty="0">
                <a:latin typeface="Times" panose="02020603050405020304" pitchFamily="18" charset="0"/>
                <a:cs typeface="Times" panose="02020603050405020304" pitchFamily="18" charset="0"/>
              </a:rPr>
              <a:t>?&gt;</a:t>
            </a:r>
          </a:p>
          <a:p>
            <a:pPr marL="0" indent="0">
              <a:buNone/>
            </a:pPr>
            <a:r>
              <a:rPr lang="en-US" b="1" dirty="0">
                <a:latin typeface="Times" panose="02020603050405020304" pitchFamily="18" charset="0"/>
                <a:cs typeface="Times" panose="02020603050405020304" pitchFamily="18" charset="0"/>
              </a:rPr>
              <a:t>Output:</a:t>
            </a:r>
          </a:p>
          <a:p>
            <a:pPr marL="0" indent="0">
              <a:buNone/>
            </a:pPr>
            <a:r>
              <a:rPr lang="en-US" dirty="0">
                <a:latin typeface="Times" panose="02020603050405020304" pitchFamily="18" charset="0"/>
                <a:cs typeface="Times" panose="02020603050405020304" pitchFamily="18" charset="0"/>
              </a:rPr>
              <a:t>Volvo: In stock: 22, sold: 18.</a:t>
            </a:r>
          </a:p>
          <a:p>
            <a:pPr marL="0" indent="0">
              <a:buNone/>
            </a:pPr>
            <a:r>
              <a:rPr lang="en-US" dirty="0">
                <a:latin typeface="Times" panose="02020603050405020304" pitchFamily="18" charset="0"/>
                <a:cs typeface="Times" panose="02020603050405020304" pitchFamily="18" charset="0"/>
              </a:rPr>
              <a:t>BMW: In stock: 15, sold: 13.</a:t>
            </a:r>
          </a:p>
          <a:p>
            <a:pPr marL="0" indent="0">
              <a:buNone/>
            </a:pPr>
            <a:r>
              <a:rPr lang="en-US" dirty="0">
                <a:latin typeface="Times" panose="02020603050405020304" pitchFamily="18" charset="0"/>
                <a:cs typeface="Times" panose="02020603050405020304" pitchFamily="18" charset="0"/>
              </a:rPr>
              <a:t>Saab: In stock: 5, sold: 2.</a:t>
            </a:r>
          </a:p>
          <a:p>
            <a:pPr marL="0" indent="0">
              <a:buNone/>
            </a:pPr>
            <a:r>
              <a:rPr lang="en-US" dirty="0">
                <a:latin typeface="Times" panose="02020603050405020304" pitchFamily="18" charset="0"/>
                <a:cs typeface="Times" panose="02020603050405020304" pitchFamily="18" charset="0"/>
              </a:rPr>
              <a:t>Land Rover: In stock: 17, sold: 15.</a:t>
            </a:r>
          </a:p>
          <a:p>
            <a:pPr marL="0" indent="0">
              <a:buNone/>
            </a:pPr>
            <a:endParaRPr lang="en-IN"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446710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1224</Words>
  <Application>Microsoft Macintosh PowerPoint</Application>
  <PresentationFormat>Widescreen</PresentationFormat>
  <Paragraphs>170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Times</vt:lpstr>
      <vt:lpstr>Times New Roman</vt:lpstr>
      <vt:lpstr>Wingdings</vt:lpstr>
      <vt:lpstr>Office Theme</vt:lpstr>
      <vt:lpstr>PHP Arrays </vt:lpstr>
      <vt:lpstr>Count()</vt:lpstr>
      <vt:lpstr>Types of arrays </vt:lpstr>
      <vt:lpstr>1. PHP Indexed Arrays </vt:lpstr>
      <vt:lpstr>Loop Through an Indexed Array </vt:lpstr>
      <vt:lpstr>2. PHP Associative Arrays </vt:lpstr>
      <vt:lpstr>Loop Through an Associative Array </vt:lpstr>
      <vt:lpstr>3. PHP - Multidimensional Arrays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Arrays </dc:title>
  <dc:creator>Microsoft Office User</dc:creator>
  <cp:lastModifiedBy>Microsoft Office User</cp:lastModifiedBy>
  <cp:revision>1</cp:revision>
  <dcterms:created xsi:type="dcterms:W3CDTF">2022-09-14T12:49:23Z</dcterms:created>
  <dcterms:modified xsi:type="dcterms:W3CDTF">2022-09-14T12:50:52Z</dcterms:modified>
</cp:coreProperties>
</file>