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4"/>
  </p:notesMasterIdLst>
  <p:sldIdLst>
    <p:sldId id="264" r:id="rId2"/>
    <p:sldId id="266" r:id="rId3"/>
    <p:sldId id="267" r:id="rId4"/>
    <p:sldId id="268" r:id="rId5"/>
    <p:sldId id="269" r:id="rId6"/>
    <p:sldId id="270" r:id="rId7"/>
    <p:sldId id="271" r:id="rId8"/>
    <p:sldId id="272" r:id="rId9"/>
    <p:sldId id="273" r:id="rId10"/>
    <p:sldId id="274" r:id="rId11"/>
    <p:sldId id="276" r:id="rId12"/>
    <p:sldId id="278" r:id="rId13"/>
    <p:sldId id="279" r:id="rId14"/>
    <p:sldId id="281" r:id="rId15"/>
    <p:sldId id="282" r:id="rId16"/>
    <p:sldId id="320" r:id="rId17"/>
    <p:sldId id="321" r:id="rId18"/>
    <p:sldId id="322" r:id="rId19"/>
    <p:sldId id="323" r:id="rId20"/>
    <p:sldId id="324" r:id="rId21"/>
    <p:sldId id="325" r:id="rId22"/>
    <p:sldId id="32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6" autoAdjust="0"/>
    <p:restoredTop sz="92986" autoAdjust="0"/>
  </p:normalViewPr>
  <p:slideViewPr>
    <p:cSldViewPr>
      <p:cViewPr varScale="1">
        <p:scale>
          <a:sx n="106" d="100"/>
          <a:sy n="106" d="100"/>
        </p:scale>
        <p:origin x="1816" y="184"/>
      </p:cViewPr>
      <p:guideLst>
        <p:guide orient="horz" pos="2160"/>
        <p:guide pos="2880"/>
      </p:guideLst>
    </p:cSldViewPr>
  </p:slideViewPr>
  <p:outlineViewPr>
    <p:cViewPr>
      <p:scale>
        <a:sx n="33" d="100"/>
        <a:sy n="33" d="100"/>
      </p:scale>
      <p:origin x="0" y="212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61B07-87FB-4431-BDF0-7B9914CCBF02}" type="datetimeFigureOut">
              <a:rPr lang="en-US" smtClean="0"/>
              <a:pPr/>
              <a:t>11/25/22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E50E5-D86C-4755-853A-340C8B131812}" type="slidenum">
              <a:rPr lang="en-IN" smtClean="0"/>
              <a:pPr/>
              <a:t>‹#›</a:t>
            </a:fld>
            <a:endParaRPr lang="en-IN"/>
          </a:p>
        </p:txBody>
      </p:sp>
    </p:spTree>
    <p:extLst>
      <p:ext uri="{BB962C8B-B14F-4D97-AF65-F5344CB8AC3E}">
        <p14:creationId xmlns:p14="http://schemas.microsoft.com/office/powerpoint/2010/main" val="26739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35496" y="9111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3652BB5-078B-4F43-9253-2C5CA37E147A}" type="datetime1">
              <a:rPr lang="en-US" smtClean="0"/>
              <a:pPr/>
              <a:t>11/25/22</a:t>
            </a:fld>
            <a:endParaRPr lang="en-IN"/>
          </a:p>
        </p:txBody>
      </p:sp>
      <p:sp>
        <p:nvSpPr>
          <p:cNvPr id="17" name="Footer Placeholder 16"/>
          <p:cNvSpPr>
            <a:spLocks noGrp="1"/>
          </p:cNvSpPr>
          <p:nvPr>
            <p:ph type="ftr" sz="quarter" idx="11"/>
          </p:nvPr>
        </p:nvSpPr>
        <p:spPr/>
        <p:txBody>
          <a:bodyPr/>
          <a:lstStyle/>
          <a:p>
            <a:r>
              <a:rPr lang="en-IN"/>
              <a:t>UNIT-IV</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E2B90DE-CA9C-452B-80F9-35262CC2B070}"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D7C767C-8B08-44B0-A2A3-F1427543DF23}"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7D09DF4-00A5-4534-8DBA-746F20E0E61B}"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748C6618-D660-4795-B3A7-603070E72FE1}" type="datetime1">
              <a:rPr lang="en-US" smtClean="0"/>
              <a:pPr/>
              <a:t>11/25/22</a:t>
            </a:fld>
            <a:endParaRPr lang="en-IN"/>
          </a:p>
        </p:txBody>
      </p:sp>
      <p:sp>
        <p:nvSpPr>
          <p:cNvPr id="5" name="Footer Placeholder 4"/>
          <p:cNvSpPr>
            <a:spLocks noGrp="1"/>
          </p:cNvSpPr>
          <p:nvPr>
            <p:ph type="ftr" sz="quarter" idx="11"/>
          </p:nvPr>
        </p:nvSpPr>
        <p:spPr/>
        <p:txBody>
          <a:bodyPr/>
          <a:lstStyle/>
          <a:p>
            <a:r>
              <a:rPr lang="en-IN"/>
              <a:t>UNIT-IV</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5D03CB5-B2FC-4B5C-8ECA-9AE1F3CC895F}" type="datetime1">
              <a:rPr lang="en-US" smtClean="0"/>
              <a:pPr/>
              <a:t>11/25/22</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UNIT-IV</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6ADE460-A91F-4440-A600-9FA4A9AD7773}" type="datetime1">
              <a:rPr lang="en-US" smtClean="0"/>
              <a:pPr/>
              <a:t>11/25/22</a:t>
            </a:fld>
            <a:endParaRPr lang="en-IN"/>
          </a:p>
        </p:txBody>
      </p:sp>
      <p:sp>
        <p:nvSpPr>
          <p:cNvPr id="6" name="Footer Placeholder 5"/>
          <p:cNvSpPr>
            <a:spLocks noGrp="1"/>
          </p:cNvSpPr>
          <p:nvPr>
            <p:ph type="ftr" sz="quarter" idx="11"/>
          </p:nvPr>
        </p:nvSpPr>
        <p:spPr/>
        <p:txBody>
          <a:bodyPr/>
          <a:lstStyle/>
          <a:p>
            <a:r>
              <a:rPr lang="en-IN"/>
              <a:t>UNIT-IV</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B59CE275-34C9-44CF-9922-81D53A553250}" type="datetime1">
              <a:rPr lang="en-US" smtClean="0"/>
              <a:pPr/>
              <a:t>11/25/22</a:t>
            </a:fld>
            <a:endParaRPr lang="en-IN"/>
          </a:p>
        </p:txBody>
      </p:sp>
      <p:sp>
        <p:nvSpPr>
          <p:cNvPr id="8" name="Footer Placeholder 7"/>
          <p:cNvSpPr>
            <a:spLocks noGrp="1"/>
          </p:cNvSpPr>
          <p:nvPr>
            <p:ph type="ftr" sz="quarter" idx="11"/>
          </p:nvPr>
        </p:nvSpPr>
        <p:spPr/>
        <p:txBody>
          <a:bodyPr/>
          <a:lstStyle/>
          <a:p>
            <a:r>
              <a:rPr lang="en-IN"/>
              <a:t>UNIT-IV</a:t>
            </a:r>
          </a:p>
        </p:txBody>
      </p:sp>
      <p:sp>
        <p:nvSpPr>
          <p:cNvPr id="9" name="Slide Number Placeholder 8"/>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9D1DDF9-E7BA-4FC3-803E-15A239434E3D}"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5FEF21-465E-4F11-8EE3-38BD411ECBEA}" type="datetime1">
              <a:rPr lang="en-US" smtClean="0"/>
              <a:pPr/>
              <a:t>11/25/22</a:t>
            </a:fld>
            <a:endParaRPr lang="en-IN"/>
          </a:p>
        </p:txBody>
      </p:sp>
      <p:sp>
        <p:nvSpPr>
          <p:cNvPr id="3" name="Footer Placeholder 2"/>
          <p:cNvSpPr>
            <a:spLocks noGrp="1"/>
          </p:cNvSpPr>
          <p:nvPr>
            <p:ph type="ftr" sz="quarter" idx="11"/>
          </p:nvPr>
        </p:nvSpPr>
        <p:spPr/>
        <p:txBody>
          <a:bodyPr/>
          <a:lstStyle/>
          <a:p>
            <a:r>
              <a:rPr lang="en-IN"/>
              <a:t>UNIT-IV</a:t>
            </a:r>
          </a:p>
        </p:txBody>
      </p:sp>
      <p:sp>
        <p:nvSpPr>
          <p:cNvPr id="4" name="Slide Number Placeholder 3"/>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04E7AC3-C7EE-42E3-8AB9-79B995498AB5}" type="datetime1">
              <a:rPr lang="en-US" smtClean="0"/>
              <a:pPr/>
              <a:t>11/25/22</a:t>
            </a:fld>
            <a:endParaRPr lang="en-IN"/>
          </a:p>
        </p:txBody>
      </p:sp>
      <p:sp>
        <p:nvSpPr>
          <p:cNvPr id="6" name="Footer Placeholder 5"/>
          <p:cNvSpPr>
            <a:spLocks noGrp="1"/>
          </p:cNvSpPr>
          <p:nvPr>
            <p:ph type="ftr" sz="quarter" idx="11"/>
          </p:nvPr>
        </p:nvSpPr>
        <p:spPr/>
        <p:txBody>
          <a:bodyPr/>
          <a:lstStyle/>
          <a:p>
            <a:r>
              <a:rPr lang="en-IN"/>
              <a:t>UNIT-IV</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718B596-8617-4D17-9F39-EF3234F062EA}" type="datetime1">
              <a:rPr lang="en-US" smtClean="0"/>
              <a:pPr/>
              <a:t>11/25/22</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UNIT-IV</a:t>
            </a:r>
          </a:p>
        </p:txBody>
      </p:sp>
      <p:sp>
        <p:nvSpPr>
          <p:cNvPr id="7" name="Slide Number Placeholder 6"/>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4DBD118-C00E-4CD1-B259-3DBB2463BC6A}" type="datetime1">
              <a:rPr lang="en-US" smtClean="0"/>
              <a:pPr/>
              <a:t>11/25/22</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UNIT-IV</a:t>
            </a:r>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E2B90DE-CA9C-452B-80F9-35262CC2B070}" type="slidenum">
              <a:rPr lang="en-IN" smtClean="0"/>
              <a:pPr/>
              <a:t>‹#›</a:t>
            </a:fld>
            <a:endParaRPr lang="en-IN"/>
          </a:p>
        </p:txBody>
      </p:sp>
      <p:pic>
        <p:nvPicPr>
          <p:cNvPr id="10" name="Picture 40"/>
          <p:cNvPicPr>
            <a:picLocks noChangeAspect="1" noChangeArrowheads="1"/>
          </p:cNvPicPr>
          <p:nvPr userDrawn="1"/>
        </p:nvPicPr>
        <p:blipFill>
          <a:blip r:embed="rId13" cstate="print"/>
          <a:srcRect/>
          <a:stretch>
            <a:fillRect/>
          </a:stretch>
        </p:blipFill>
        <p:spPr bwMode="auto">
          <a:xfrm>
            <a:off x="179512" y="188640"/>
            <a:ext cx="1000132" cy="8572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nngroup.com/articles/visual-design-cheat-shee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a:t>
            </a:fld>
            <a:endParaRPr lang="en-IN"/>
          </a:p>
        </p:txBody>
      </p:sp>
      <p:pic>
        <p:nvPicPr>
          <p:cNvPr id="8" name="Content Placeholder 7" descr="https://miro.medium.com/max/2000/1*yg6d6inNRg4dJAWBuVcNFQ.png"/>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1600200"/>
            <a:ext cx="7543799" cy="4571999"/>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10</a:t>
            </a:fld>
            <a:endParaRPr lang="en-IN"/>
          </a:p>
        </p:txBody>
      </p:sp>
      <p:sp>
        <p:nvSpPr>
          <p:cNvPr id="6" name="Content Placeholder 5"/>
          <p:cNvSpPr>
            <a:spLocks noGrp="1"/>
          </p:cNvSpPr>
          <p:nvPr>
            <p:ph sz="quarter" idx="1"/>
          </p:nvPr>
        </p:nvSpPr>
        <p:spPr/>
        <p:txBody>
          <a:bodyPr/>
          <a:lstStyle/>
          <a:p>
            <a:r>
              <a:rPr lang="en-IN" dirty="0"/>
              <a:t>The</a:t>
            </a:r>
            <a:r>
              <a:rPr lang="en-IN" i="1" u="sng" dirty="0">
                <a:solidFill>
                  <a:srgbClr val="FF0000"/>
                </a:solidFill>
              </a:rPr>
              <a:t> strategy </a:t>
            </a:r>
            <a:r>
              <a:rPr lang="en-IN" dirty="0"/>
              <a:t>defines the reason why an application or product exists, why you are doing the whole business, who you are doing and why people would use it.</a:t>
            </a:r>
          </a:p>
          <a:p>
            <a:r>
              <a:rPr lang="en-IN" dirty="0"/>
              <a:t> The main goal here is to define the needs of users and business goals. </a:t>
            </a:r>
          </a:p>
          <a:p>
            <a:r>
              <a:rPr lang="en-IN" dirty="0"/>
              <a:t>This can be done through a strategic research where potential users would be interviewed on one side, and business needs would be adjusted on the other</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11</a:t>
            </a:fld>
            <a:endParaRPr lang="en-IN"/>
          </a:p>
        </p:txBody>
      </p:sp>
      <p:sp>
        <p:nvSpPr>
          <p:cNvPr id="6" name="Content Placeholder 5"/>
          <p:cNvSpPr>
            <a:spLocks noGrp="1"/>
          </p:cNvSpPr>
          <p:nvPr>
            <p:ph sz="quarter" idx="1"/>
          </p:nvPr>
        </p:nvSpPr>
        <p:spPr/>
        <p:txBody>
          <a:bodyPr>
            <a:normAutofit/>
          </a:bodyPr>
          <a:lstStyle/>
          <a:p>
            <a:pPr>
              <a:buNone/>
            </a:pPr>
            <a:r>
              <a:rPr lang="en-IN" b="1" i="1" u="sng" dirty="0">
                <a:solidFill>
                  <a:srgbClr val="FF0000"/>
                </a:solidFill>
              </a:rPr>
              <a:t>Volume</a:t>
            </a:r>
            <a:endParaRPr lang="en-US" b="1" i="1" dirty="0">
              <a:solidFill>
                <a:srgbClr val="FF0000"/>
              </a:solidFill>
            </a:endParaRPr>
          </a:p>
          <a:p>
            <a:r>
              <a:rPr lang="en-IN" dirty="0"/>
              <a:t>The scope defines the functional and content requirements. What features and content should contain the product. Requirements should meet strategic goals.</a:t>
            </a:r>
            <a:endParaRPr lang="en-US" dirty="0"/>
          </a:p>
          <a:p>
            <a:r>
              <a:rPr lang="en-IN" dirty="0"/>
              <a:t>Functional requirements – related to the functioning of the entire side, as certain parts work together. </a:t>
            </a:r>
          </a:p>
          <a:p>
            <a:r>
              <a:rPr lang="en-IN" dirty="0"/>
              <a:t>These are the characteristics that the user needs to store to achieve a specific goal. Content requirements – the information we need to give value to what we do (text, images, video). </a:t>
            </a:r>
            <a:endParaRPr lang="en-US" dirty="0"/>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12</a:t>
            </a:fld>
            <a:endParaRPr lang="en-IN"/>
          </a:p>
        </p:txBody>
      </p:sp>
      <p:sp>
        <p:nvSpPr>
          <p:cNvPr id="6" name="Content Placeholder 5"/>
          <p:cNvSpPr>
            <a:spLocks noGrp="1"/>
          </p:cNvSpPr>
          <p:nvPr>
            <p:ph sz="quarter" idx="1"/>
          </p:nvPr>
        </p:nvSpPr>
        <p:spPr/>
        <p:txBody>
          <a:bodyPr>
            <a:normAutofit/>
          </a:bodyPr>
          <a:lstStyle/>
          <a:p>
            <a:pPr>
              <a:buNone/>
            </a:pPr>
            <a:r>
              <a:rPr lang="en-IN" i="1" u="sng" dirty="0">
                <a:solidFill>
                  <a:srgbClr val="FF0000"/>
                </a:solidFill>
              </a:rPr>
              <a:t>Structure</a:t>
            </a:r>
            <a:endParaRPr lang="en-US" i="1" dirty="0">
              <a:solidFill>
                <a:srgbClr val="FF0000"/>
              </a:solidFill>
            </a:endParaRPr>
          </a:p>
          <a:p>
            <a:r>
              <a:rPr lang="en-IN" dirty="0"/>
              <a:t>The structure defines the user’s interaction with the product, the behaviour of the whole system, how it is organized, and how much it should be displayed at a given moment. </a:t>
            </a:r>
          </a:p>
          <a:p>
            <a:r>
              <a:rPr lang="en-IN" dirty="0"/>
              <a:t>There are two structural components: interactive design &amp; information architecture. Interactive design – when functional features are already defined, defines the user’s relationship with the product as a system that needs to respond to given user requests.</a:t>
            </a:r>
            <a:endParaRPr lang="en-US" dirty="0"/>
          </a:p>
          <a:p>
            <a:endParaRPr lang="en-US" dirty="0"/>
          </a:p>
          <a:p>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13</a:t>
            </a:fld>
            <a:endParaRPr lang="en-IN"/>
          </a:p>
        </p:txBody>
      </p:sp>
      <p:sp>
        <p:nvSpPr>
          <p:cNvPr id="6" name="Content Placeholder 5"/>
          <p:cNvSpPr>
            <a:spLocks noGrp="1"/>
          </p:cNvSpPr>
          <p:nvPr>
            <p:ph sz="quarter" idx="1"/>
          </p:nvPr>
        </p:nvSpPr>
        <p:spPr/>
        <p:txBody>
          <a:bodyPr>
            <a:normAutofit/>
          </a:bodyPr>
          <a:lstStyle/>
          <a:p>
            <a:r>
              <a:rPr lang="en-IN" b="1" dirty="0"/>
              <a:t>Excellent Interactive design:</a:t>
            </a:r>
            <a:endParaRPr lang="en-US" dirty="0"/>
          </a:p>
          <a:p>
            <a:pPr lvl="0"/>
            <a:r>
              <a:rPr lang="en-IN" dirty="0"/>
              <a:t>Helps users meet their goals;</a:t>
            </a:r>
            <a:endParaRPr lang="en-US" dirty="0"/>
          </a:p>
          <a:p>
            <a:pPr lvl="0"/>
            <a:r>
              <a:rPr lang="en-IN" dirty="0"/>
              <a:t>Has effective interactivity and functionality (what the user can do);</a:t>
            </a:r>
            <a:endParaRPr lang="en-US" dirty="0"/>
          </a:p>
          <a:p>
            <a:pPr lvl="0"/>
            <a:r>
              <a:rPr lang="en-IN" dirty="0"/>
              <a:t>It informs the user about changing conditions while on the page (file has been saved, feedback when the wrong email has been entered, etc.);</a:t>
            </a:r>
            <a:endParaRPr lang="en-US" dirty="0"/>
          </a:p>
          <a:p>
            <a:pPr lvl="0"/>
            <a:r>
              <a:rPr lang="en-IN" dirty="0"/>
              <a:t>Prevents errors when the application requires confirmation from the user for a potentially harmful effect (</a:t>
            </a:r>
            <a:r>
              <a:rPr lang="en-IN" dirty="0" err="1"/>
              <a:t>eg</a:t>
            </a:r>
            <a:r>
              <a:rPr lang="en-IN" dirty="0"/>
              <a:t> deletion).</a:t>
            </a:r>
            <a:endParaRPr lang="en-US" dirty="0"/>
          </a:p>
          <a:p>
            <a:pPr lvl="0">
              <a:buNone/>
            </a:pPr>
            <a:endParaRPr lang="en-US" dirty="0"/>
          </a:p>
          <a:p>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14</a:t>
            </a:fld>
            <a:endParaRPr lang="en-IN"/>
          </a:p>
        </p:txBody>
      </p:sp>
      <p:sp>
        <p:nvSpPr>
          <p:cNvPr id="6" name="Content Placeholder 5"/>
          <p:cNvSpPr>
            <a:spLocks noGrp="1"/>
          </p:cNvSpPr>
          <p:nvPr>
            <p:ph sz="quarter" idx="1"/>
          </p:nvPr>
        </p:nvSpPr>
        <p:spPr/>
        <p:txBody>
          <a:bodyPr>
            <a:normAutofit/>
          </a:bodyPr>
          <a:lstStyle/>
          <a:p>
            <a:r>
              <a:rPr lang="en-IN" dirty="0"/>
              <a:t>The</a:t>
            </a:r>
            <a:r>
              <a:rPr lang="en-IN" u="sng" dirty="0"/>
              <a:t> </a:t>
            </a:r>
            <a:r>
              <a:rPr lang="en-IN" i="1" u="sng" dirty="0">
                <a:solidFill>
                  <a:srgbClr val="FF0000"/>
                </a:solidFill>
              </a:rPr>
              <a:t>skeleto</a:t>
            </a:r>
            <a:r>
              <a:rPr lang="en-IN" u="sng" dirty="0">
                <a:solidFill>
                  <a:srgbClr val="FF0000"/>
                </a:solidFill>
              </a:rPr>
              <a:t>n </a:t>
            </a:r>
            <a:r>
              <a:rPr lang="en-IN" dirty="0"/>
              <a:t>determines the visual form of the screen and presents all the elements that need to be interacted. Shows how the user moves through information and how the information is presented to be clear, effective, and obvious. Wireframes are widely used to create a visual format. </a:t>
            </a:r>
          </a:p>
          <a:p>
            <a:r>
              <a:rPr lang="en-IN" dirty="0"/>
              <a:t>It is actually a static diagram that presents the visual format of the product, which includes content, navigation, and all forms of interaction. The skeleton is divided into three parts: Design of the interface, design of navigation and information design.</a:t>
            </a:r>
            <a:endParaRPr lang="en-US" dirty="0"/>
          </a:p>
          <a:p>
            <a:endParaRPr lang="en-US" dirty="0"/>
          </a:p>
        </p:txBody>
      </p:sp>
      <p:sp>
        <p:nvSpPr>
          <p:cNvPr id="7" name="Picture Placeholder 6"/>
          <p:cNvSpPr>
            <a:spLocks noGrp="1"/>
          </p:cNvSpPr>
          <p:nvPr>
            <p:ph type="pic" sz="quarter" idx="13"/>
          </p:nvPr>
        </p:nvSpPr>
        <p:spPr/>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15</a:t>
            </a:fld>
            <a:endParaRPr lang="en-IN"/>
          </a:p>
        </p:txBody>
      </p:sp>
      <p:sp>
        <p:nvSpPr>
          <p:cNvPr id="6" name="Content Placeholder 5"/>
          <p:cNvSpPr>
            <a:spLocks noGrp="1"/>
          </p:cNvSpPr>
          <p:nvPr>
            <p:ph sz="quarter" idx="1"/>
          </p:nvPr>
        </p:nvSpPr>
        <p:spPr/>
        <p:txBody>
          <a:bodyPr/>
          <a:lstStyle/>
          <a:p>
            <a:r>
              <a:rPr lang="en-IN" dirty="0"/>
              <a:t>Interface design – presenting and editing elements so they can act with the functionality of the application; Navigation Design – the way of navigating through the information; Information Design – presentation of the information in an easily understandable way.</a:t>
            </a:r>
            <a:endParaRPr lang="en-US" dirty="0"/>
          </a:p>
          <a:p>
            <a:pPr>
              <a:buNone/>
            </a:pPr>
            <a:r>
              <a:rPr lang="en-IN" dirty="0"/>
              <a:t>   The skeleton should answer the following questions:</a:t>
            </a:r>
            <a:endParaRPr lang="en-US" dirty="0"/>
          </a:p>
          <a:p>
            <a:r>
              <a:rPr lang="en-IN" dirty="0"/>
              <a:t>What visual forms should be presented on the screen?</a:t>
            </a:r>
            <a:br>
              <a:rPr lang="en-IN" dirty="0"/>
            </a:br>
            <a:r>
              <a:rPr lang="en-IN" dirty="0"/>
              <a:t>How can interactions be presented and divided?</a:t>
            </a:r>
            <a:br>
              <a:rPr lang="en-IN" dirty="0"/>
            </a:br>
            <a:r>
              <a:rPr lang="en-IN" dirty="0"/>
              <a:t>How can a user move around the site or application?</a:t>
            </a:r>
            <a:br>
              <a:rPr lang="en-IN" dirty="0"/>
            </a:br>
            <a:r>
              <a:rPr lang="en-IN" dirty="0"/>
              <a:t>How can the content be clearly presented?</a:t>
            </a:r>
            <a:endParaRPr lang="en-US" dirty="0"/>
          </a:p>
          <a:p>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u="sng" dirty="0">
                <a:solidFill>
                  <a:srgbClr val="FF0000"/>
                </a:solidFill>
              </a:rPr>
              <a:t>VISUAL DESIGN PRINCIPLES</a:t>
            </a:r>
            <a:endParaRPr lang="en-US" b="1"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16</a:t>
            </a:fld>
            <a:endParaRPr lang="en-IN"/>
          </a:p>
        </p:txBody>
      </p:sp>
      <p:sp>
        <p:nvSpPr>
          <p:cNvPr id="6" name="Content Placeholder 5"/>
          <p:cNvSpPr>
            <a:spLocks noGrp="1"/>
          </p:cNvSpPr>
          <p:nvPr>
            <p:ph sz="quarter" idx="1"/>
          </p:nvPr>
        </p:nvSpPr>
        <p:spPr/>
        <p:txBody>
          <a:bodyPr/>
          <a:lstStyle/>
          <a:p>
            <a:r>
              <a:rPr lang="en-IN" b="1" dirty="0"/>
              <a:t>Visual-design principles</a:t>
            </a:r>
            <a:r>
              <a:rPr lang="en-IN" dirty="0"/>
              <a:t> inform us how </a:t>
            </a:r>
            <a:r>
              <a:rPr lang="en-IN" u="sng" dirty="0">
                <a:hlinkClick r:id="rId2"/>
              </a:rPr>
              <a:t>design elements</a:t>
            </a:r>
            <a:r>
              <a:rPr lang="en-IN" dirty="0"/>
              <a:t> such as line, shape, </a:t>
            </a:r>
            <a:r>
              <a:rPr lang="en-IN" dirty="0" err="1"/>
              <a:t>color</a:t>
            </a:r>
            <a:r>
              <a:rPr lang="en-IN" dirty="0"/>
              <a:t>, grid, or space go together to create well-rounded and thoughtful visuals.</a:t>
            </a:r>
            <a:endParaRPr lang="en-US" dirty="0"/>
          </a:p>
          <a:p>
            <a:r>
              <a:rPr lang="en-IN" dirty="0"/>
              <a:t>This article defines 5 visual-design principles that impact UX:</a:t>
            </a:r>
            <a:endParaRPr lang="en-US" dirty="0"/>
          </a:p>
          <a:p>
            <a:pPr lvl="0"/>
            <a:r>
              <a:rPr lang="en-IN" b="1" dirty="0"/>
              <a:t>Scale</a:t>
            </a:r>
            <a:endParaRPr lang="en-US" dirty="0"/>
          </a:p>
          <a:p>
            <a:pPr lvl="0"/>
            <a:r>
              <a:rPr lang="en-IN" b="1" dirty="0"/>
              <a:t>Visual hierarchy</a:t>
            </a:r>
            <a:endParaRPr lang="en-US" dirty="0"/>
          </a:p>
          <a:p>
            <a:pPr lvl="0"/>
            <a:r>
              <a:rPr lang="en-IN" b="1" dirty="0"/>
              <a:t>Balance</a:t>
            </a:r>
            <a:endParaRPr lang="en-US" dirty="0"/>
          </a:p>
          <a:p>
            <a:pPr lvl="0"/>
            <a:r>
              <a:rPr lang="en-IN" b="1" dirty="0"/>
              <a:t>Contrast</a:t>
            </a:r>
            <a:endParaRPr lang="en-US" dirty="0"/>
          </a:p>
          <a:p>
            <a:pPr lvl="0"/>
            <a:r>
              <a:rPr lang="en-IN" b="1" dirty="0"/>
              <a:t>Gestalt</a:t>
            </a:r>
            <a:endParaRPr lang="en-US" dirty="0"/>
          </a:p>
          <a:p>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17</a:t>
            </a:fld>
            <a:endParaRPr lang="en-IN"/>
          </a:p>
        </p:txBody>
      </p:sp>
      <p:pic>
        <p:nvPicPr>
          <p:cNvPr id="8" name="Content Placeholder 7" descr="5 Design Principles: Scale, Visual hierarchy, Balance, Contrast, Gestalt"/>
          <p:cNvPicPr>
            <a:picLocks noGrp="1"/>
          </p:cNvPicPr>
          <p:nvPr>
            <p:ph sz="quarter" idx="1"/>
          </p:nvPr>
        </p:nvPicPr>
        <p:blipFill>
          <a:blip r:embed="rId2"/>
          <a:srcRect/>
          <a:stretch>
            <a:fillRect/>
          </a:stretch>
        </p:blipFill>
        <p:spPr bwMode="auto">
          <a:xfrm>
            <a:off x="1995340" y="1447800"/>
            <a:ext cx="5610520" cy="4572000"/>
          </a:xfrm>
          <a:prstGeom prst="rect">
            <a:avLst/>
          </a:prstGeom>
          <a:noFill/>
          <a:ln w="9525">
            <a:noFill/>
            <a:miter lim="800000"/>
            <a:headEnd/>
            <a:tailEnd/>
          </a:ln>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18</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1. Scale</a:t>
            </a:r>
            <a:endParaRPr lang="en-US" b="1" dirty="0"/>
          </a:p>
          <a:p>
            <a:r>
              <a:rPr lang="en-IN" dirty="0"/>
              <a:t>This principle is commonly used: almost every good visual design takes advantage of it.</a:t>
            </a:r>
            <a:endParaRPr lang="en-US" dirty="0"/>
          </a:p>
          <a:p>
            <a:r>
              <a:rPr lang="en-IN" b="1" dirty="0"/>
              <a:t>Definition:</a:t>
            </a:r>
            <a:r>
              <a:rPr lang="en-IN" dirty="0"/>
              <a:t> The principle of </a:t>
            </a:r>
            <a:r>
              <a:rPr lang="en-IN" b="1" dirty="0"/>
              <a:t>scale</a:t>
            </a:r>
            <a:r>
              <a:rPr lang="en-IN" dirty="0"/>
              <a:t> refers to using relative size to signal importance and rank in a composition.</a:t>
            </a:r>
            <a:endParaRPr lang="en-US" dirty="0"/>
          </a:p>
          <a:p>
            <a:r>
              <a:rPr lang="en-IN" dirty="0"/>
              <a:t>In other words, when this principle is used properly, the most important elements in a design are bigger than the ones that are less important. The reason behind this principle is simple: when something is big, it’s more likely to be noticed.</a:t>
            </a:r>
            <a:endParaRPr lang="en-US" dirty="0"/>
          </a:p>
          <a:p>
            <a:r>
              <a:rPr lang="en-IN" dirty="0"/>
              <a:t>A visually pleasing design generally uses no more than 3 different sizes. Having a range of differently sized elements will not only create variety within your layout, but it will also establish a visual hierarchy (see next principle) on the page. Be sure to emphasize the most important aspect of your design by making them biggest.</a:t>
            </a:r>
            <a:endParaRPr lang="en-US" dirty="0"/>
          </a:p>
          <a:p>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19</a:t>
            </a:fld>
            <a:endParaRPr lang="en-IN"/>
          </a:p>
        </p:txBody>
      </p:sp>
      <p:sp>
        <p:nvSpPr>
          <p:cNvPr id="6" name="Content Placeholder 5"/>
          <p:cNvSpPr>
            <a:spLocks noGrp="1"/>
          </p:cNvSpPr>
          <p:nvPr>
            <p:ph sz="quarter" idx="1"/>
          </p:nvPr>
        </p:nvSpPr>
        <p:spPr/>
        <p:txBody>
          <a:bodyPr>
            <a:normAutofit fontScale="92500"/>
          </a:bodyPr>
          <a:lstStyle/>
          <a:p>
            <a:r>
              <a:rPr lang="en-IN" b="1" dirty="0"/>
              <a:t>2. Visual Hierarchy</a:t>
            </a:r>
            <a:endParaRPr lang="en-US" b="1" dirty="0"/>
          </a:p>
          <a:p>
            <a:r>
              <a:rPr lang="en-IN" dirty="0"/>
              <a:t>A layout with a good visual hierarchy will be easily understood by your users.</a:t>
            </a:r>
            <a:endParaRPr lang="en-US" dirty="0"/>
          </a:p>
          <a:p>
            <a:r>
              <a:rPr lang="en-IN" b="1" dirty="0"/>
              <a:t>Definition</a:t>
            </a:r>
            <a:r>
              <a:rPr lang="en-IN" dirty="0"/>
              <a:t>: The principle of </a:t>
            </a:r>
            <a:r>
              <a:rPr lang="en-IN" b="1" dirty="0"/>
              <a:t>visual hierarchy</a:t>
            </a:r>
            <a:r>
              <a:rPr lang="en-IN" dirty="0"/>
              <a:t> refers to guiding the eye on the page so that it attends to different design elements in the order of their importance.</a:t>
            </a:r>
            <a:endParaRPr lang="en-US" dirty="0"/>
          </a:p>
          <a:p>
            <a:r>
              <a:rPr lang="en-IN" dirty="0"/>
              <a:t>Visual hierarchy can be implemented through variations in scale, value, </a:t>
            </a:r>
            <a:r>
              <a:rPr lang="en-IN" dirty="0" err="1"/>
              <a:t>color</a:t>
            </a:r>
            <a:r>
              <a:rPr lang="en-IN" dirty="0"/>
              <a:t>, spacing, placement, and a variety of other signals.</a:t>
            </a:r>
            <a:endParaRPr lang="en-US" dirty="0"/>
          </a:p>
          <a:p>
            <a:r>
              <a:rPr lang="en-IN" dirty="0"/>
              <a:t>Visual hierarchy controls the delivery of the experience. If you have a hard time figuring out where to look on a page, it’s more than likely that its layout is missing a clear visual hierarchy.</a:t>
            </a:r>
            <a:endParaRPr lang="en-US" dirty="0"/>
          </a:p>
          <a:p>
            <a:endParaRPr lang="en-US" dirty="0"/>
          </a:p>
        </p:txBody>
      </p:sp>
      <p:sp>
        <p:nvSpPr>
          <p:cNvPr id="78849" name="Rectangle 1"/>
          <p:cNvSpPr>
            <a:spLocks noChangeArrowheads="1"/>
          </p:cNvSpPr>
          <p:nvPr/>
        </p:nvSpPr>
        <p:spPr bwMode="auto">
          <a:xfrm>
            <a:off x="0" y="0"/>
            <a:ext cx="227948" cy="210306"/>
          </a:xfrm>
          <a:prstGeom prst="rect">
            <a:avLst/>
          </a:prstGeom>
          <a:solidFill>
            <a:srgbClr val="FFFFFF"/>
          </a:solidFill>
          <a:ln w="9525">
            <a:noFill/>
            <a:miter lim="800000"/>
            <a:headEnd/>
            <a:tailEnd/>
          </a:ln>
          <a:effectLst/>
        </p:spPr>
        <p:txBody>
          <a:bodyPr vert="horz" wrap="none" lIns="91440" tIns="25392"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rgbClr val="000000"/>
                </a:solidFill>
                <a:effectLst/>
                <a:latin typeface="Arial" pitchFamily="34" charset="0"/>
                <a:ea typeface="Times New Roman" pitchFamily="18"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a:t>
            </a:fld>
            <a:endParaRPr lang="en-IN"/>
          </a:p>
        </p:txBody>
      </p:sp>
      <p:sp>
        <p:nvSpPr>
          <p:cNvPr id="6" name="Content Placeholder 5"/>
          <p:cNvSpPr>
            <a:spLocks noGrp="1"/>
          </p:cNvSpPr>
          <p:nvPr>
            <p:ph sz="quarter" idx="1"/>
          </p:nvPr>
        </p:nvSpPr>
        <p:spPr/>
        <p:txBody>
          <a:bodyPr>
            <a:normAutofit lnSpcReduction="10000"/>
          </a:bodyPr>
          <a:lstStyle/>
          <a:p>
            <a:r>
              <a:rPr lang="en-IN" b="1" dirty="0"/>
              <a:t>Level 1: Functional</a:t>
            </a:r>
            <a:br>
              <a:rPr lang="en-IN" dirty="0"/>
            </a:br>
            <a:r>
              <a:rPr lang="en-IN" dirty="0"/>
              <a:t>Does it work?</a:t>
            </a:r>
            <a:endParaRPr lang="en-US" dirty="0"/>
          </a:p>
          <a:p>
            <a:r>
              <a:rPr lang="en-IN" b="1" dirty="0"/>
              <a:t>Characteristics:</a:t>
            </a:r>
            <a:endParaRPr lang="en-US" dirty="0"/>
          </a:p>
          <a:p>
            <a:pPr lvl="0"/>
            <a:r>
              <a:rPr lang="en-IN" dirty="0"/>
              <a:t>No bugs, errors and outages</a:t>
            </a:r>
            <a:endParaRPr lang="en-US" dirty="0"/>
          </a:p>
          <a:p>
            <a:pPr lvl="0"/>
            <a:r>
              <a:rPr lang="en-IN" dirty="0"/>
              <a:t>Uses current technologies (doesn’t rely on old technologies like Flash that don’t work on phones or tablets)</a:t>
            </a:r>
            <a:endParaRPr lang="en-US" dirty="0"/>
          </a:p>
          <a:p>
            <a:pPr lvl="0"/>
            <a:r>
              <a:rPr lang="en-IN" dirty="0"/>
              <a:t>It has some purpose; someone has a need for it</a:t>
            </a:r>
            <a:endParaRPr lang="en-US" dirty="0"/>
          </a:p>
          <a:p>
            <a:pPr lvl="0"/>
            <a:r>
              <a:rPr lang="en-IN" dirty="0"/>
              <a:t>Includes all key features</a:t>
            </a:r>
            <a:endParaRPr lang="en-US" dirty="0"/>
          </a:p>
          <a:p>
            <a:pPr lvl="0"/>
            <a:r>
              <a:rPr lang="en-IN" dirty="0"/>
              <a:t>Works in all modern browsers</a:t>
            </a:r>
            <a:endParaRPr lang="en-US" dirty="0"/>
          </a:p>
          <a:p>
            <a:pPr lvl="0"/>
            <a:r>
              <a:rPr lang="en-IN" dirty="0"/>
              <a:t>Passes basic accessibility</a:t>
            </a:r>
            <a:endParaRPr lang="en-US" dirty="0"/>
          </a:p>
          <a:p>
            <a:endParaRPr 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20</a:t>
            </a:fld>
            <a:endParaRPr lang="en-IN"/>
          </a:p>
        </p:txBody>
      </p:sp>
      <p:sp>
        <p:nvSpPr>
          <p:cNvPr id="6" name="Content Placeholder 5"/>
          <p:cNvSpPr>
            <a:spLocks noGrp="1"/>
          </p:cNvSpPr>
          <p:nvPr>
            <p:ph sz="quarter" idx="1"/>
          </p:nvPr>
        </p:nvSpPr>
        <p:spPr/>
        <p:txBody>
          <a:bodyPr/>
          <a:lstStyle/>
          <a:p>
            <a:r>
              <a:rPr lang="en-IN" b="1" dirty="0"/>
              <a:t>3. Balance</a:t>
            </a:r>
            <a:endParaRPr lang="en-US" b="1" dirty="0"/>
          </a:p>
          <a:p>
            <a:r>
              <a:rPr lang="en-IN" dirty="0"/>
              <a:t>Balance is like a seesaw: instead of weight, you are balancing design elements.</a:t>
            </a:r>
            <a:endParaRPr lang="en-US" dirty="0"/>
          </a:p>
          <a:p>
            <a:r>
              <a:rPr lang="en-IN" b="1" dirty="0"/>
              <a:t>Definition</a:t>
            </a:r>
            <a:r>
              <a:rPr lang="en-IN" dirty="0"/>
              <a:t>: The principle of </a:t>
            </a:r>
            <a:r>
              <a:rPr lang="en-IN" b="1" dirty="0"/>
              <a:t>balance</a:t>
            </a:r>
            <a:r>
              <a:rPr lang="en-IN" dirty="0"/>
              <a:t> refers to a satisfying arrangement or proportion of design elements. Balance occurs when there is an equally distributed (but not necessarily symmetrical) amount of visual signal on both sides of an imaginary axis going through the middle of the screen. This axis is often vertical but can also be horizontal.</a:t>
            </a:r>
            <a:endParaRPr lang="en-US" dirty="0"/>
          </a:p>
          <a:p>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21</a:t>
            </a:fld>
            <a:endParaRPr lang="en-IN"/>
          </a:p>
        </p:txBody>
      </p:sp>
      <p:sp>
        <p:nvSpPr>
          <p:cNvPr id="6" name="Content Placeholder 5"/>
          <p:cNvSpPr>
            <a:spLocks noGrp="1"/>
          </p:cNvSpPr>
          <p:nvPr>
            <p:ph sz="quarter" idx="1"/>
          </p:nvPr>
        </p:nvSpPr>
        <p:spPr/>
        <p:txBody>
          <a:bodyPr>
            <a:normAutofit fontScale="92500" lnSpcReduction="20000"/>
          </a:bodyPr>
          <a:lstStyle/>
          <a:p>
            <a:r>
              <a:rPr lang="en-IN" b="1" dirty="0"/>
              <a:t>4.Contrast</a:t>
            </a:r>
            <a:endParaRPr lang="en-US" b="1" dirty="0"/>
          </a:p>
          <a:p>
            <a:r>
              <a:rPr lang="en-IN" dirty="0"/>
              <a:t>This is another commonly used principle that makes certain parts of your design stand out to your users.</a:t>
            </a:r>
            <a:endParaRPr lang="en-US" dirty="0"/>
          </a:p>
          <a:p>
            <a:r>
              <a:rPr lang="en-IN" b="1" dirty="0"/>
              <a:t>Definition</a:t>
            </a:r>
            <a:r>
              <a:rPr lang="en-IN" dirty="0"/>
              <a:t>: The principle of </a:t>
            </a:r>
            <a:r>
              <a:rPr lang="en-IN" b="1" dirty="0"/>
              <a:t>contrast</a:t>
            </a:r>
            <a:r>
              <a:rPr lang="en-IN" dirty="0"/>
              <a:t> refers to the juxtaposition of visually dissimilar elements in order to convey the fact that these elements are different (e.g., belong in different categories, have different functions, behave differently).</a:t>
            </a:r>
            <a:endParaRPr lang="en-US" dirty="0"/>
          </a:p>
          <a:p>
            <a:r>
              <a:rPr lang="en-IN" dirty="0"/>
              <a:t>In other words, contrast provides the eye with a noticeable difference (e.g., in size or </a:t>
            </a:r>
            <a:r>
              <a:rPr lang="en-IN" dirty="0" err="1"/>
              <a:t>color</a:t>
            </a:r>
            <a:r>
              <a:rPr lang="en-IN" dirty="0"/>
              <a:t>) between two objects (or between two sets of objects) in order to emphasize that they are distinct.</a:t>
            </a:r>
            <a:endParaRPr lang="en-US" dirty="0"/>
          </a:p>
          <a:p>
            <a:r>
              <a:rPr lang="en-IN" dirty="0"/>
              <a:t>The principle of contrast is often applied through </a:t>
            </a:r>
            <a:r>
              <a:rPr lang="en-IN" dirty="0" err="1"/>
              <a:t>color</a:t>
            </a:r>
            <a:r>
              <a:rPr lang="en-IN" dirty="0"/>
              <a:t>. For example, red is frequently used in UI designs, especially on </a:t>
            </a:r>
            <a:r>
              <a:rPr lang="en-IN" dirty="0" err="1"/>
              <a:t>iOS</a:t>
            </a:r>
            <a:r>
              <a:rPr lang="en-IN" dirty="0"/>
              <a:t>, to signify deleting. The bright </a:t>
            </a:r>
            <a:r>
              <a:rPr lang="en-IN" dirty="0" err="1"/>
              <a:t>color</a:t>
            </a:r>
            <a:r>
              <a:rPr lang="en-IN" dirty="0"/>
              <a:t> signals that a red element is different from the rest</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22</a:t>
            </a:fld>
            <a:endParaRPr lang="en-IN"/>
          </a:p>
        </p:txBody>
      </p:sp>
      <p:sp>
        <p:nvSpPr>
          <p:cNvPr id="6" name="Content Placeholder 5"/>
          <p:cNvSpPr>
            <a:spLocks noGrp="1"/>
          </p:cNvSpPr>
          <p:nvPr>
            <p:ph sz="quarter" idx="1"/>
          </p:nvPr>
        </p:nvSpPr>
        <p:spPr/>
        <p:txBody>
          <a:bodyPr>
            <a:normAutofit lnSpcReduction="10000"/>
          </a:bodyPr>
          <a:lstStyle/>
          <a:p>
            <a:r>
              <a:rPr lang="en-IN" b="1" dirty="0"/>
              <a:t>5. Gestalt Principles</a:t>
            </a:r>
            <a:endParaRPr lang="en-US" b="1" dirty="0"/>
          </a:p>
          <a:p>
            <a:r>
              <a:rPr lang="en-IN" dirty="0"/>
              <a:t>These are a set of principles that were established in the early twentieth century by the Gestalt psychologists. They capture how humans make sense of images.</a:t>
            </a:r>
            <a:endParaRPr lang="en-US" dirty="0"/>
          </a:p>
          <a:p>
            <a:r>
              <a:rPr lang="en-IN" b="1" dirty="0"/>
              <a:t>Definition</a:t>
            </a:r>
            <a:r>
              <a:rPr lang="en-IN" dirty="0"/>
              <a:t>: </a:t>
            </a:r>
            <a:r>
              <a:rPr lang="en-IN" b="1" dirty="0"/>
              <a:t>Gestalt principles</a:t>
            </a:r>
            <a:r>
              <a:rPr lang="en-IN" dirty="0"/>
              <a:t> explain how humans simplify and organize complex images that consist of many elements, by subconsciously arranging the parts into an organized system that creates a whole, rather than interpreting them as a series of disparate elements. In other words, Gestalt principles capture our tendency to perceive the whole as opposed to the individual elements</a:t>
            </a:r>
            <a:endParaRPr lang="en-US" dirty="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3</a:t>
            </a:fld>
            <a:endParaRPr lang="en-IN"/>
          </a:p>
        </p:txBody>
      </p:sp>
      <p:sp>
        <p:nvSpPr>
          <p:cNvPr id="6" name="Content Placeholder 5"/>
          <p:cNvSpPr>
            <a:spLocks noGrp="1"/>
          </p:cNvSpPr>
          <p:nvPr>
            <p:ph sz="quarter" idx="1"/>
          </p:nvPr>
        </p:nvSpPr>
        <p:spPr/>
        <p:txBody>
          <a:bodyPr/>
          <a:lstStyle/>
          <a:p>
            <a:r>
              <a:rPr lang="en-IN" b="1" dirty="0"/>
              <a:t>Level 2: Reliable</a:t>
            </a:r>
            <a:br>
              <a:rPr lang="en-IN" dirty="0"/>
            </a:br>
            <a:r>
              <a:rPr lang="en-IN" i="1" dirty="0"/>
              <a:t>Is it available and accurate?</a:t>
            </a:r>
            <a:endParaRPr lang="en-US" dirty="0"/>
          </a:p>
          <a:p>
            <a:r>
              <a:rPr lang="en-IN" b="1" dirty="0"/>
              <a:t>Characteristics:</a:t>
            </a:r>
            <a:endParaRPr lang="en-US" dirty="0"/>
          </a:p>
          <a:p>
            <a:pPr lvl="0"/>
            <a:r>
              <a:rPr lang="en-IN" dirty="0"/>
              <a:t>Loads in reasonable time, even in peak periods</a:t>
            </a:r>
            <a:endParaRPr lang="en-US" dirty="0"/>
          </a:p>
          <a:p>
            <a:pPr lvl="0"/>
            <a:r>
              <a:rPr lang="en-IN" dirty="0"/>
              <a:t>Content is current and accurate</a:t>
            </a:r>
            <a:endParaRPr lang="en-US" dirty="0"/>
          </a:p>
          <a:p>
            <a:pPr lvl="0"/>
            <a:r>
              <a:rPr lang="en-IN" dirty="0"/>
              <a:t>Data is clean and reliable</a:t>
            </a:r>
            <a:endParaRPr lang="en-US" dirty="0"/>
          </a:p>
          <a:p>
            <a:pPr lvl="0"/>
            <a:r>
              <a:rPr lang="en-IN" dirty="0"/>
              <a:t>Password resets are sent/received promptly</a:t>
            </a:r>
            <a:endParaRPr lang="en-US" dirty="0"/>
          </a:p>
          <a:p>
            <a:pPr lvl="0"/>
            <a:r>
              <a:rPr lang="en-IN" dirty="0"/>
              <a:t>It can be used effectively on mobile devices and standard device types</a:t>
            </a:r>
            <a:endParaRPr lang="en-US" dirty="0"/>
          </a:p>
          <a:p>
            <a:endParaRPr lang="en-US"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4</a:t>
            </a:fld>
            <a:endParaRPr lang="en-IN"/>
          </a:p>
        </p:txBody>
      </p:sp>
      <p:sp>
        <p:nvSpPr>
          <p:cNvPr id="6" name="Content Placeholder 5"/>
          <p:cNvSpPr>
            <a:spLocks noGrp="1"/>
          </p:cNvSpPr>
          <p:nvPr>
            <p:ph sz="quarter" idx="1"/>
          </p:nvPr>
        </p:nvSpPr>
        <p:spPr/>
        <p:txBody>
          <a:bodyPr>
            <a:normAutofit fontScale="92500" lnSpcReduction="10000"/>
          </a:bodyPr>
          <a:lstStyle/>
          <a:p>
            <a:r>
              <a:rPr lang="en-IN" b="1" dirty="0"/>
              <a:t>Level 3: Usable</a:t>
            </a:r>
            <a:br>
              <a:rPr lang="en-IN" dirty="0"/>
            </a:br>
            <a:r>
              <a:rPr lang="en-IN" i="1" dirty="0"/>
              <a:t>Can it be used without difficulty?</a:t>
            </a:r>
            <a:endParaRPr lang="en-US" dirty="0"/>
          </a:p>
          <a:p>
            <a:r>
              <a:rPr lang="en-IN" b="1" dirty="0"/>
              <a:t>Characteristics</a:t>
            </a:r>
            <a:endParaRPr lang="en-US" dirty="0"/>
          </a:p>
          <a:p>
            <a:pPr lvl="0"/>
            <a:r>
              <a:rPr lang="en-IN" dirty="0"/>
              <a:t>Users don’t get lost or confused</a:t>
            </a:r>
            <a:endParaRPr lang="en-US" dirty="0"/>
          </a:p>
          <a:p>
            <a:pPr lvl="0"/>
            <a:r>
              <a:rPr lang="en-IN" dirty="0"/>
              <a:t>Users can easily find the content or products they are interested in</a:t>
            </a:r>
            <a:endParaRPr lang="en-US" dirty="0"/>
          </a:p>
          <a:p>
            <a:pPr lvl="0"/>
            <a:r>
              <a:rPr lang="en-IN" dirty="0"/>
              <a:t>The site doesn’t rely on constant help messages or long instruction manuals</a:t>
            </a:r>
            <a:endParaRPr lang="en-US" dirty="0"/>
          </a:p>
          <a:p>
            <a:pPr lvl="0"/>
            <a:r>
              <a:rPr lang="en-IN" dirty="0"/>
              <a:t>It has a short learning curve</a:t>
            </a:r>
            <a:endParaRPr lang="en-US" dirty="0"/>
          </a:p>
          <a:p>
            <a:pPr lvl="0"/>
            <a:r>
              <a:rPr lang="en-IN" dirty="0"/>
              <a:t>Users don’t rely on ‘hacks’ or workarounds to use it</a:t>
            </a:r>
            <a:endParaRPr lang="en-US" dirty="0"/>
          </a:p>
          <a:p>
            <a:pPr lvl="0"/>
            <a:r>
              <a:rPr lang="en-IN" dirty="0"/>
              <a:t>Call centres aren’t swamped with basic enquiries</a:t>
            </a:r>
            <a:endParaRPr lang="en-US" dirty="0"/>
          </a:p>
          <a:p>
            <a:pPr lvl="0"/>
            <a:r>
              <a:rPr lang="en-IN" dirty="0"/>
              <a:t>Meets basic UX heuristics and best practice</a:t>
            </a:r>
            <a:endParaRPr lang="en-US" dirty="0"/>
          </a:p>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11/25/22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5</a:t>
            </a:fld>
            <a:endParaRPr lang="en-IN"/>
          </a:p>
        </p:txBody>
      </p:sp>
      <p:sp>
        <p:nvSpPr>
          <p:cNvPr id="6" name="Content Placeholder 5"/>
          <p:cNvSpPr>
            <a:spLocks noGrp="1"/>
          </p:cNvSpPr>
          <p:nvPr>
            <p:ph sz="quarter" idx="1"/>
          </p:nvPr>
        </p:nvSpPr>
        <p:spPr/>
        <p:txBody>
          <a:bodyPr>
            <a:normAutofit fontScale="92500" lnSpcReduction="10000"/>
          </a:bodyPr>
          <a:lstStyle/>
          <a:p>
            <a:r>
              <a:rPr lang="en-IN" b="1" dirty="0"/>
              <a:t>Level 4: Usable</a:t>
            </a:r>
            <a:br>
              <a:rPr lang="en-IN" dirty="0"/>
            </a:br>
            <a:r>
              <a:rPr lang="en-IN" i="1" dirty="0"/>
              <a:t>Can it be used without difficulty?</a:t>
            </a:r>
            <a:endParaRPr lang="en-US" dirty="0"/>
          </a:p>
          <a:p>
            <a:r>
              <a:rPr lang="en-IN" b="1" dirty="0"/>
              <a:t>Characteristics</a:t>
            </a:r>
            <a:endParaRPr lang="en-US" dirty="0"/>
          </a:p>
          <a:p>
            <a:pPr lvl="0"/>
            <a:r>
              <a:rPr lang="en-IN" dirty="0"/>
              <a:t>Users don’t get lost or confused</a:t>
            </a:r>
            <a:endParaRPr lang="en-US" dirty="0"/>
          </a:p>
          <a:p>
            <a:pPr lvl="0"/>
            <a:r>
              <a:rPr lang="en-IN" dirty="0"/>
              <a:t>Users can easily find the content or products they are interested in</a:t>
            </a:r>
            <a:endParaRPr lang="en-US" dirty="0"/>
          </a:p>
          <a:p>
            <a:pPr lvl="0"/>
            <a:r>
              <a:rPr lang="en-IN" dirty="0"/>
              <a:t>The site doesn’t rely on constant help messages or long instruction manuals</a:t>
            </a:r>
            <a:endParaRPr lang="en-US" dirty="0"/>
          </a:p>
          <a:p>
            <a:pPr lvl="0"/>
            <a:r>
              <a:rPr lang="en-IN" dirty="0"/>
              <a:t>It has a short learning curve</a:t>
            </a:r>
            <a:endParaRPr lang="en-US" dirty="0"/>
          </a:p>
          <a:p>
            <a:pPr lvl="0"/>
            <a:r>
              <a:rPr lang="en-IN" dirty="0"/>
              <a:t>Users don’t rely on ‘hacks’ or workarounds to use it</a:t>
            </a:r>
            <a:endParaRPr lang="en-US" dirty="0"/>
          </a:p>
          <a:p>
            <a:pPr lvl="0"/>
            <a:r>
              <a:rPr lang="en-IN" dirty="0"/>
              <a:t>Call centres aren’t swamped with basic enquiries</a:t>
            </a:r>
            <a:endParaRPr lang="en-US" dirty="0"/>
          </a:p>
          <a:p>
            <a:r>
              <a:rPr lang="en-IN" dirty="0"/>
              <a:t>Meets basic UX heuristics and best practice</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6</a:t>
            </a:fld>
            <a:endParaRPr lang="en-IN"/>
          </a:p>
        </p:txBody>
      </p:sp>
      <p:sp>
        <p:nvSpPr>
          <p:cNvPr id="6" name="Content Placeholder 5"/>
          <p:cNvSpPr>
            <a:spLocks noGrp="1"/>
          </p:cNvSpPr>
          <p:nvPr>
            <p:ph sz="quarter" idx="1"/>
          </p:nvPr>
        </p:nvSpPr>
        <p:spPr/>
        <p:txBody>
          <a:bodyPr/>
          <a:lstStyle/>
          <a:p>
            <a:r>
              <a:rPr lang="en-IN" b="1" dirty="0"/>
              <a:t>Level 5: Pleasurable</a:t>
            </a:r>
            <a:br>
              <a:rPr lang="en-IN" dirty="0"/>
            </a:br>
            <a:r>
              <a:rPr lang="en-IN" i="1" dirty="0"/>
              <a:t>Is it an enjoyable experience that’s worth sharing?</a:t>
            </a:r>
            <a:endParaRPr lang="en-US" dirty="0"/>
          </a:p>
          <a:p>
            <a:r>
              <a:rPr lang="en-IN" b="1" dirty="0"/>
              <a:t>Characteristics</a:t>
            </a:r>
            <a:endParaRPr lang="en-US" dirty="0"/>
          </a:p>
          <a:p>
            <a:pPr lvl="0"/>
            <a:r>
              <a:rPr lang="en-IN" dirty="0"/>
              <a:t>Users invest themselves into it</a:t>
            </a:r>
            <a:endParaRPr lang="en-US" dirty="0"/>
          </a:p>
          <a:p>
            <a:pPr lvl="0"/>
            <a:r>
              <a:rPr lang="en-IN" dirty="0"/>
              <a:t>Users promote, share and evangelise it</a:t>
            </a:r>
            <a:endParaRPr lang="en-US" dirty="0"/>
          </a:p>
          <a:p>
            <a:pPr lvl="0"/>
            <a:r>
              <a:rPr lang="en-IN" dirty="0"/>
              <a:t>It becomes part of the user’s regular routine</a:t>
            </a:r>
            <a:endParaRPr lang="en-US" dirty="0"/>
          </a:p>
          <a:p>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7</a:t>
            </a:fld>
            <a:endParaRPr lang="en-IN"/>
          </a:p>
        </p:txBody>
      </p:sp>
      <p:sp>
        <p:nvSpPr>
          <p:cNvPr id="6" name="Content Placeholder 5"/>
          <p:cNvSpPr>
            <a:spLocks noGrp="1"/>
          </p:cNvSpPr>
          <p:nvPr>
            <p:ph sz="quarter" idx="1"/>
          </p:nvPr>
        </p:nvSpPr>
        <p:spPr/>
        <p:txBody>
          <a:bodyPr/>
          <a:lstStyle/>
          <a:p>
            <a:r>
              <a:rPr lang="en-IN" b="1" dirty="0"/>
              <a:t>Level 6: Meaningful</a:t>
            </a:r>
            <a:br>
              <a:rPr lang="en-IN" dirty="0"/>
            </a:br>
            <a:r>
              <a:rPr lang="en-IN" i="1" dirty="0"/>
              <a:t>Does it have personal or social significance?</a:t>
            </a:r>
            <a:endParaRPr lang="en-US" dirty="0"/>
          </a:p>
          <a:p>
            <a:r>
              <a:rPr lang="en-IN" b="1" dirty="0"/>
              <a:t>Characteristics</a:t>
            </a:r>
            <a:endParaRPr lang="en-US" dirty="0"/>
          </a:p>
          <a:p>
            <a:pPr lvl="0"/>
            <a:r>
              <a:rPr lang="en-IN" dirty="0"/>
              <a:t>Users it brings meaning to their life</a:t>
            </a:r>
            <a:endParaRPr lang="en-US" dirty="0"/>
          </a:p>
          <a:p>
            <a:r>
              <a:rPr lang="en-IN" b="1" u="sng" dirty="0"/>
              <a:t>Diagnosing and solving UX issues</a:t>
            </a:r>
            <a:endParaRPr lang="en-US" b="1" dirty="0"/>
          </a:p>
          <a:p>
            <a:r>
              <a:rPr lang="en-IN" dirty="0"/>
              <a:t>There are three main strategies for improving the UX of a design or system.</a:t>
            </a:r>
            <a:endParaRPr lang="en-US" dirty="0"/>
          </a:p>
          <a:p>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solidFill>
                  <a:srgbClr val="FF0000"/>
                </a:solidFill>
              </a:rPr>
              <a:t>Elements of UX Design</a:t>
            </a:r>
            <a:endParaRPr lang="en-US" u="sng" dirty="0">
              <a:solidFill>
                <a:srgbClr val="FF0000"/>
              </a:solidFill>
            </a:endParaRPr>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8</a:t>
            </a:fld>
            <a:endParaRPr lang="en-IN"/>
          </a:p>
        </p:txBody>
      </p:sp>
      <p:sp>
        <p:nvSpPr>
          <p:cNvPr id="6" name="Content Placeholder 5"/>
          <p:cNvSpPr>
            <a:spLocks noGrp="1"/>
          </p:cNvSpPr>
          <p:nvPr>
            <p:ph sz="quarter" idx="1"/>
          </p:nvPr>
        </p:nvSpPr>
        <p:spPr/>
        <p:txBody>
          <a:bodyPr/>
          <a:lstStyle/>
          <a:p>
            <a:r>
              <a:rPr lang="en-IN" dirty="0"/>
              <a:t>When you want to make or buy something while on a website, you make decisions. Analysing the key elements of UX, you will better understand how these decisions are made. By meeting the needs of users, we motivate them to stay on the website, engage in interaction and be more satisfied.</a:t>
            </a:r>
          </a:p>
          <a:p>
            <a:r>
              <a:rPr lang="en-IN" dirty="0"/>
              <a:t>There are five key elements of UX. </a:t>
            </a:r>
          </a:p>
          <a:p>
            <a:r>
              <a:rPr lang="en-IN" dirty="0"/>
              <a:t>All 5 steps are dependent on each other and the whole process goes from bottom to top.</a:t>
            </a:r>
            <a:endParaRPr lang="en-US" dirty="0"/>
          </a:p>
          <a:p>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48C6618-D660-4795-B3A7-603070E72FE1}" type="datetime1">
              <a:rPr lang="en-US" smtClean="0"/>
              <a:pPr/>
              <a:t>11/26/22</a:t>
            </a:fld>
            <a:endParaRPr lang="en-IN"/>
          </a:p>
        </p:txBody>
      </p:sp>
      <p:sp>
        <p:nvSpPr>
          <p:cNvPr id="4" name="Footer Placeholder 3"/>
          <p:cNvSpPr>
            <a:spLocks noGrp="1"/>
          </p:cNvSpPr>
          <p:nvPr>
            <p:ph type="ftr" sz="quarter" idx="11"/>
          </p:nvPr>
        </p:nvSpPr>
        <p:spPr/>
        <p:txBody>
          <a:bodyPr/>
          <a:lstStyle/>
          <a:p>
            <a:r>
              <a:rPr lang="en-IN"/>
              <a:t>UNIT-IV</a:t>
            </a:r>
          </a:p>
        </p:txBody>
      </p:sp>
      <p:sp>
        <p:nvSpPr>
          <p:cNvPr id="5" name="Slide Number Placeholder 4"/>
          <p:cNvSpPr>
            <a:spLocks noGrp="1"/>
          </p:cNvSpPr>
          <p:nvPr>
            <p:ph type="sldNum" sz="quarter" idx="12"/>
          </p:nvPr>
        </p:nvSpPr>
        <p:spPr/>
        <p:txBody>
          <a:bodyPr/>
          <a:lstStyle/>
          <a:p>
            <a:fld id="{0E2B90DE-CA9C-452B-80F9-35262CC2B070}" type="slidenum">
              <a:rPr lang="en-IN" smtClean="0"/>
              <a:pPr/>
              <a:t>9</a:t>
            </a:fld>
            <a:endParaRPr lang="en-IN"/>
          </a:p>
        </p:txBody>
      </p:sp>
      <p:pic>
        <p:nvPicPr>
          <p:cNvPr id="8" name="Content Placeholder 7" descr="https://codedesigns.co/wp-content/uploads/2018/12/e1522063089935-267x300.png"/>
          <p:cNvPicPr>
            <a:picLocks noGr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05000" y="1600200"/>
            <a:ext cx="6248399" cy="4419600"/>
          </a:xfrm>
          <a:prstGeom prst="rect">
            <a:avLst/>
          </a:prstGeom>
          <a:noFill/>
          <a:ln>
            <a:noFill/>
          </a:ln>
        </p:spPr>
      </p:pic>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4939</TotalTime>
  <Words>1610</Words>
  <Application>Microsoft Macintosh PowerPoint</Application>
  <PresentationFormat>On-screen Show (4:3)</PresentationFormat>
  <Paragraphs>163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Franklin Gothic Book</vt:lpstr>
      <vt:lpstr>Perpetua</vt:lpstr>
      <vt:lpstr>Wingdings 2</vt:lpstr>
      <vt:lpstr>Equity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Elements of UX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 DESIGN PRINCIPLES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UNIT IV</dc:title>
  <dc:creator>lakshmanan</dc:creator>
  <cp:lastModifiedBy>Microsoft Office User</cp:lastModifiedBy>
  <cp:revision>264</cp:revision>
  <dcterms:created xsi:type="dcterms:W3CDTF">2020-04-03T05:15:40Z</dcterms:created>
  <dcterms:modified xsi:type="dcterms:W3CDTF">2022-11-26T00:41:45Z</dcterms:modified>
</cp:coreProperties>
</file>