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6"/>
  </p:notesMasterIdLst>
  <p:sldIdLst>
    <p:sldId id="309" r:id="rId3"/>
    <p:sldId id="358" r:id="rId4"/>
    <p:sldId id="402" r:id="rId5"/>
    <p:sldId id="359" r:id="rId6"/>
    <p:sldId id="383" r:id="rId7"/>
    <p:sldId id="381" r:id="rId8"/>
    <p:sldId id="380" r:id="rId9"/>
    <p:sldId id="357" r:id="rId10"/>
    <p:sldId id="386" r:id="rId11"/>
    <p:sldId id="390" r:id="rId12"/>
    <p:sldId id="361" r:id="rId13"/>
    <p:sldId id="363" r:id="rId14"/>
    <p:sldId id="366" r:id="rId15"/>
    <p:sldId id="391" r:id="rId16"/>
    <p:sldId id="367" r:id="rId17"/>
    <p:sldId id="392" r:id="rId18"/>
    <p:sldId id="368" r:id="rId19"/>
    <p:sldId id="384" r:id="rId20"/>
    <p:sldId id="369" r:id="rId21"/>
    <p:sldId id="370" r:id="rId22"/>
    <p:sldId id="371" r:id="rId23"/>
    <p:sldId id="372" r:id="rId24"/>
    <p:sldId id="373" r:id="rId25"/>
    <p:sldId id="374" r:id="rId26"/>
    <p:sldId id="322" r:id="rId27"/>
    <p:sldId id="331" r:id="rId28"/>
    <p:sldId id="395" r:id="rId29"/>
    <p:sldId id="323" r:id="rId30"/>
    <p:sldId id="325" r:id="rId31"/>
    <p:sldId id="333" r:id="rId32"/>
    <p:sldId id="332" r:id="rId33"/>
    <p:sldId id="385" r:id="rId34"/>
    <p:sldId id="334" r:id="rId35"/>
    <p:sldId id="335" r:id="rId36"/>
    <p:sldId id="328" r:id="rId37"/>
    <p:sldId id="336" r:id="rId38"/>
    <p:sldId id="329" r:id="rId39"/>
    <p:sldId id="337" r:id="rId40"/>
    <p:sldId id="330" r:id="rId41"/>
    <p:sldId id="339" r:id="rId42"/>
    <p:sldId id="340" r:id="rId43"/>
    <p:sldId id="341" r:id="rId44"/>
    <p:sldId id="342" r:id="rId45"/>
    <p:sldId id="343" r:id="rId46"/>
    <p:sldId id="344" r:id="rId47"/>
    <p:sldId id="345" r:id="rId48"/>
    <p:sldId id="346" r:id="rId49"/>
    <p:sldId id="349" r:id="rId50"/>
    <p:sldId id="350" r:id="rId51"/>
    <p:sldId id="352" r:id="rId52"/>
    <p:sldId id="393" r:id="rId53"/>
    <p:sldId id="327" r:id="rId54"/>
    <p:sldId id="39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7"/>
    <p:restoredTop sz="94611"/>
  </p:normalViewPr>
  <p:slideViewPr>
    <p:cSldViewPr>
      <p:cViewPr varScale="1">
        <p:scale>
          <a:sx n="109" d="100"/>
          <a:sy n="109" d="100"/>
        </p:scale>
        <p:origin x="244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78DF7-293C-46BC-8F69-4FC1323B511C}" type="datetimeFigureOut">
              <a:rPr lang="en-US" smtClean="0"/>
              <a:pPr/>
              <a:t>11/18/22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4261E-7CF8-4F59-A928-B63E5966C64E}" type="slidenum">
              <a:rPr lang="en-US" smtClean="0"/>
              <a:pPr/>
              <a:t>‹#›</a:t>
            </a:fld>
            <a:endParaRPr lang="en-US"/>
          </a:p>
        </p:txBody>
      </p:sp>
    </p:spTree>
    <p:extLst>
      <p:ext uri="{BB962C8B-B14F-4D97-AF65-F5344CB8AC3E}">
        <p14:creationId xmlns:p14="http://schemas.microsoft.com/office/powerpoint/2010/main" val="281741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B57D89-587C-410D-83AD-03A69ECA8436}" type="datetime1">
              <a:rPr lang="en-US" smtClean="0"/>
              <a:t>11/18/22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202933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4C689-E621-46C2-A3CF-353612E735BB}" type="datetime1">
              <a:rPr lang="en-US" smtClean="0"/>
              <a:t>11/18/22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35314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9C8C3D-EEB1-4896-A9FF-F53F3C3AE4A2}" type="datetime1">
              <a:rPr lang="en-US" smtClean="0"/>
              <a:t>11/18/22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217461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31938419-5ECE-4C12-8620-4710D72EA3AD}" type="datetime1">
              <a:rPr lang="en-US" smtClean="0"/>
              <a:t>11/18/22</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2421937" y="1"/>
            <a:ext cx="4186238"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137309" y="20356"/>
            <a:ext cx="100644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6779205" y="50801"/>
            <a:ext cx="1040082" cy="1400175"/>
          </a:xfrm>
          <a:prstGeom prst="rect">
            <a:avLst/>
          </a:prstGeom>
        </p:spPr>
      </p:pic>
    </p:spTree>
    <p:extLst>
      <p:ext uri="{BB962C8B-B14F-4D97-AF65-F5344CB8AC3E}">
        <p14:creationId xmlns:p14="http://schemas.microsoft.com/office/powerpoint/2010/main" val="396223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B50A6E99-BD06-4A90-8569-4A0176C7B725}" type="datetime1">
              <a:rPr lang="en-US" smtClean="0"/>
              <a:t>11/18/22</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98253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0D5F6A71-645E-40DE-A097-0F6108ED1461}" type="datetime1">
              <a:rPr lang="en-US" smtClean="0"/>
              <a:t>11/18/22</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88902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5E76D40C-5B7C-44D4-86C8-6ECD5F7E52BE}" type="datetime1">
              <a:rPr lang="en-US" smtClean="0"/>
              <a:t>11/18/22</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601695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EA054756-9176-4D23-8527-E44D2F35A044}" type="datetime1">
              <a:rPr lang="en-US" smtClean="0"/>
              <a:t>11/18/22</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65471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2A019FD5-F5AF-484A-BB0B-49AFCB479A8B}" type="datetime1">
              <a:rPr lang="en-US" smtClean="0"/>
              <a:t>11/18/22</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727703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8CC2BE85-1B1D-4756-B355-2F6D8757DDE6}" type="datetime1">
              <a:rPr lang="en-US" smtClean="0"/>
              <a:t>11/18/22</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605513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88668AC5-56EF-43A3-8D9C-40228518AE4A}" type="datetime1">
              <a:rPr lang="en-US" smtClean="0"/>
              <a:t>11/18/22</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5378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0BB88-7EF9-4093-8BD0-B2E8D769A6FF}" type="datetime1">
              <a:rPr lang="en-US" smtClean="0"/>
              <a:t>11/18/22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3378628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9AA44BA3-F0E4-47A3-B759-2A40D4E0A95B}" type="datetime1">
              <a:rPr lang="en-US" smtClean="0"/>
              <a:t>11/18/22</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996072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CDC68832-4C30-44A8-92B6-39C9A9093C43}" type="datetime1">
              <a:rPr lang="en-US" smtClean="0"/>
              <a:t>11/18/22</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390785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2A96CE3A-C667-43C2-AAFC-615CC5B9F121}" type="datetime1">
              <a:rPr lang="en-US" smtClean="0"/>
              <a:t>11/18/22</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74313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39AFC7-6170-4DC5-9593-55CEA0BA5AF1}" type="datetime1">
              <a:rPr lang="en-US" smtClean="0"/>
              <a:t>11/18/22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327236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931058-A69E-426B-956D-9EFF64BD6597}" type="datetime1">
              <a:rPr lang="en-US" smtClean="0"/>
              <a:t>11/18/22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267546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E4E5BD-03AF-4DAE-972A-D7B6BD61EE6B}" type="datetime1">
              <a:rPr lang="en-US" smtClean="0"/>
              <a:t>11/18/22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38459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D4CEE-A46C-4839-8164-C6307B41EA1A}" type="datetime1">
              <a:rPr lang="en-US" smtClean="0"/>
              <a:t>11/18/22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143491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0C6A3-AD8C-477D-B597-82E366532E59}" type="datetime1">
              <a:rPr lang="en-US" smtClean="0"/>
              <a:t>11/18/22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274847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09210-A86B-498F-B897-F1E63530A023}" type="datetime1">
              <a:rPr lang="en-US" smtClean="0"/>
              <a:t>11/18/22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104899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11DE2-E74D-4C18-ABDF-A86C84182CEA}" type="datetime1">
              <a:rPr lang="en-US" smtClean="0"/>
              <a:t>11/18/22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91258-B696-4464-9A0F-DDAA0CBF6B88}" type="slidenum">
              <a:rPr lang="en-US" smtClean="0"/>
              <a:pPr/>
              <a:t>‹#›</a:t>
            </a:fld>
            <a:endParaRPr lang="en-US"/>
          </a:p>
        </p:txBody>
      </p:sp>
    </p:spTree>
    <p:extLst>
      <p:ext uri="{BB962C8B-B14F-4D97-AF65-F5344CB8AC3E}">
        <p14:creationId xmlns:p14="http://schemas.microsoft.com/office/powerpoint/2010/main" val="247865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56EDB-D9AA-43E2-8EBE-FDC906132F3D}" type="datetime1">
              <a:rPr lang="en-US" smtClean="0"/>
              <a:t>11/18/22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91258-B696-4464-9A0F-DDAA0CBF6B88}" type="slidenum">
              <a:rPr lang="en-US" smtClean="0"/>
              <a:pPr/>
              <a:t>‹#›</a:t>
            </a:fld>
            <a:endParaRPr lang="en-US"/>
          </a:p>
        </p:txBody>
      </p:sp>
    </p:spTree>
    <p:extLst>
      <p:ext uri="{BB962C8B-B14F-4D97-AF65-F5344CB8AC3E}">
        <p14:creationId xmlns:p14="http://schemas.microsoft.com/office/powerpoint/2010/main" val="3473786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765CA65-B2C0-4DAC-B8D8-79C20E481619}" type="datetime1">
              <a:rPr lang="en-US" smtClean="0"/>
              <a:t>11/18/22</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1373147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39850"/>
          </a:xfrm>
        </p:spPr>
        <p:txBody>
          <a:bodyPr>
            <a:normAutofit fontScale="90000"/>
          </a:bodyPr>
          <a:lstStyle/>
          <a:p>
            <a:br>
              <a:rPr lang="en-IN" sz="3200" dirty="0"/>
            </a:br>
            <a:br>
              <a:rPr lang="en-IN" sz="3200" dirty="0"/>
            </a:br>
            <a:r>
              <a:rPr lang="en-US" sz="3200" b="1" dirty="0">
                <a:solidFill>
                  <a:srgbClr val="FF0000"/>
                </a:solidFill>
              </a:rPr>
              <a:t>OPERATING SYSTEM SERVICES</a:t>
            </a:r>
            <a:endParaRPr lang="en-IN" sz="3200" dirty="0"/>
          </a:p>
        </p:txBody>
      </p:sp>
      <p:sp>
        <p:nvSpPr>
          <p:cNvPr id="3" name="Content Placeholder 2"/>
          <p:cNvSpPr>
            <a:spLocks noGrp="1"/>
          </p:cNvSpPr>
          <p:nvPr>
            <p:ph idx="1"/>
          </p:nvPr>
        </p:nvSpPr>
        <p:spPr/>
        <p:txBody>
          <a:bodyPr/>
          <a:lstStyle/>
          <a:p>
            <a:endParaRPr lang="en-IN"/>
          </a:p>
        </p:txBody>
      </p:sp>
      <p:pic>
        <p:nvPicPr>
          <p:cNvPr id="1026" name="Picture 2" descr="https://www.cs.uic.edu/~jbell/CourseNotes/OperatingSystems/images/Chapter2/2_01_OS_Services.jpg"/>
          <p:cNvPicPr>
            <a:picLocks noChangeAspect="1" noChangeArrowheads="1"/>
          </p:cNvPicPr>
          <p:nvPr/>
        </p:nvPicPr>
        <p:blipFill>
          <a:blip r:embed="rId2"/>
          <a:srcRect/>
          <a:stretch>
            <a:fillRect/>
          </a:stretch>
        </p:blipFill>
        <p:spPr bwMode="auto">
          <a:xfrm>
            <a:off x="500034" y="1571612"/>
            <a:ext cx="8072494" cy="4786346"/>
          </a:xfrm>
          <a:prstGeom prst="rect">
            <a:avLst/>
          </a:prstGeom>
          <a:noFill/>
        </p:spPr>
      </p:pic>
      <p:pic>
        <p:nvPicPr>
          <p:cNvPr id="6" name="Picture 5">
            <a:extLst>
              <a:ext uri="{FF2B5EF4-FFF2-40B4-BE49-F238E27FC236}">
                <a16:creationId xmlns:a16="http://schemas.microsoft.com/office/drawing/2014/main" id="{1ADD32AA-0C7B-DD4D-B581-EDA4F3E50339}"/>
              </a:ext>
            </a:extLst>
          </p:cNvPr>
          <p:cNvPicPr>
            <a:picLocks noChangeAspect="1"/>
          </p:cNvPicPr>
          <p:nvPr/>
        </p:nvPicPr>
        <p:blipFill>
          <a:blip r:embed="rId3"/>
          <a:stretch>
            <a:fillRect/>
          </a:stretch>
        </p:blipFill>
        <p:spPr>
          <a:xfrm>
            <a:off x="346691" y="211137"/>
            <a:ext cx="11938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4494500"/>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Thread</a:t>
            </a:r>
          </a:p>
          <a:p>
            <a:pPr marL="257175" marR="512445" indent="-257175" algn="just" defTabSz="685800">
              <a:lnSpc>
                <a:spcPct val="148000"/>
              </a:lnSpc>
              <a:spcBef>
                <a:spcPts val="15"/>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ea typeface="Symbol" panose="05050102010706020507" pitchFamily="18" charset="2"/>
                <a:cs typeface="Symbol" panose="05050102010706020507" pitchFamily="18" charset="2"/>
              </a:rPr>
              <a:t>The single thread of control allows the process to perform only one task at one time. For example, the user cannot simultaneously type in characters and run the spell checker within the same process.</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ea typeface="Symbol" panose="05050102010706020507" pitchFamily="18" charset="2"/>
                <a:cs typeface="Symbol" panose="05050102010706020507" pitchFamily="18" charset="2"/>
              </a:rPr>
              <a:t>Traditionally a process contained only a single </a:t>
            </a:r>
            <a:r>
              <a:rPr lang="en-US" i="1" dirty="0">
                <a:solidFill>
                  <a:prstClr val="black"/>
                </a:solidFill>
                <a:latin typeface="Calibri" panose="020F0502020204030204"/>
                <a:ea typeface="Symbol" panose="05050102010706020507" pitchFamily="18" charset="2"/>
                <a:cs typeface="Symbol" panose="05050102010706020507" pitchFamily="18" charset="2"/>
              </a:rPr>
              <a:t>thread </a:t>
            </a:r>
            <a:r>
              <a:rPr lang="en-US" dirty="0">
                <a:solidFill>
                  <a:prstClr val="black"/>
                </a:solidFill>
                <a:latin typeface="Calibri" panose="020F0502020204030204"/>
                <a:ea typeface="Symbol" panose="05050102010706020507" pitchFamily="18" charset="2"/>
                <a:cs typeface="Symbol" panose="05050102010706020507" pitchFamily="18" charset="2"/>
              </a:rPr>
              <a:t>of control as it ran, many modern operating systems have extended the process concept to allow a process to have </a:t>
            </a:r>
            <a:r>
              <a:rPr lang="en-US" dirty="0">
                <a:solidFill>
                  <a:srgbClr val="4472C4"/>
                </a:solidFill>
                <a:latin typeface="Calibri" panose="020F0502020204030204"/>
                <a:ea typeface="Symbol" panose="05050102010706020507" pitchFamily="18" charset="2"/>
                <a:cs typeface="Symbol" panose="05050102010706020507" pitchFamily="18" charset="2"/>
              </a:rPr>
              <a:t>multiple threads of execution</a:t>
            </a:r>
            <a:r>
              <a:rPr lang="en-US" dirty="0">
                <a:solidFill>
                  <a:prstClr val="black"/>
                </a:solidFill>
                <a:latin typeface="Calibri" panose="020F0502020204030204"/>
                <a:ea typeface="Symbol" panose="05050102010706020507" pitchFamily="18" charset="2"/>
                <a:cs typeface="Symbol" panose="05050102010706020507" pitchFamily="18" charset="2"/>
              </a:rPr>
              <a:t> and thus to perform more than one task at a</a:t>
            </a:r>
            <a:r>
              <a:rPr lang="en-US" spc="-49"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time.</a:t>
            </a: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For example, in a browser, multiple tabs can be different threads</a:t>
            </a:r>
          </a:p>
          <a:p>
            <a:pPr defTabSz="685800">
              <a:defRPr/>
            </a:pPr>
            <a:r>
              <a:rPr lang="en-US" dirty="0">
                <a:solidFill>
                  <a:prstClr val="black"/>
                </a:solidFill>
                <a:latin typeface="Calibri" panose="020F0502020204030204"/>
                <a:ea typeface="Arial" panose="020B0604020202020204" pitchFamily="34" charset="0"/>
              </a:rPr>
              <a:t> </a:t>
            </a:r>
            <a:endParaRPr lang="en-IN" dirty="0">
              <a:solidFill>
                <a:prstClr val="black"/>
              </a:solidFill>
              <a:latin typeface="Calibri" panose="020F0502020204030204"/>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Thread</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55573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3622210"/>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Thread</a:t>
            </a:r>
          </a:p>
          <a:p>
            <a:pPr marL="257175" marR="511969" indent="-257175" algn="just" defTabSz="685800">
              <a:lnSpc>
                <a:spcPct val="145000"/>
              </a:lnSpc>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The operating system is responsible for the following activities in connection with process and thread management:</a:t>
            </a:r>
            <a:endParaRPr lang="en-IN" dirty="0">
              <a:solidFill>
                <a:prstClr val="black"/>
              </a:solidFill>
              <a:latin typeface="Calibri" panose="020F0502020204030204"/>
            </a:endParaRPr>
          </a:p>
          <a:p>
            <a:pPr marL="942975" lvl="2" indent="-257175" algn="just" defTabSz="685800">
              <a:spcBef>
                <a:spcPts val="38"/>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The creation and deletion of both </a:t>
            </a:r>
            <a:r>
              <a:rPr lang="en-US" b="1" dirty="0">
                <a:solidFill>
                  <a:srgbClr val="4472C4"/>
                </a:solidFill>
                <a:latin typeface="Calibri" panose="020F0502020204030204"/>
              </a:rPr>
              <a:t>user and system processes</a:t>
            </a:r>
            <a:endParaRPr lang="en-IN" b="1" dirty="0">
              <a:solidFill>
                <a:srgbClr val="4472C4"/>
              </a:solidFill>
              <a:latin typeface="Calibri" panose="020F0502020204030204"/>
            </a:endParaRPr>
          </a:p>
          <a:p>
            <a:pPr marL="942975" lvl="2" indent="-257175" algn="just" defTabSz="685800">
              <a:spcBef>
                <a:spcPts val="409"/>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The </a:t>
            </a:r>
            <a:r>
              <a:rPr lang="en-US" b="1" dirty="0">
                <a:solidFill>
                  <a:srgbClr val="4472C4"/>
                </a:solidFill>
                <a:latin typeface="Calibri" panose="020F0502020204030204"/>
              </a:rPr>
              <a:t>scheduling</a:t>
            </a:r>
            <a:r>
              <a:rPr lang="en-US" dirty="0">
                <a:solidFill>
                  <a:prstClr val="black"/>
                </a:solidFill>
                <a:latin typeface="Calibri" panose="020F0502020204030204"/>
              </a:rPr>
              <a:t> of processes</a:t>
            </a:r>
            <a:endParaRPr lang="en-IN" dirty="0">
              <a:solidFill>
                <a:prstClr val="black"/>
              </a:solidFill>
              <a:latin typeface="Calibri" panose="020F0502020204030204"/>
            </a:endParaRPr>
          </a:p>
          <a:p>
            <a:pPr marL="942975" lvl="2" indent="-257175" algn="just" defTabSz="685800">
              <a:spcBef>
                <a:spcPts val="401"/>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The provision of mechanisms for </a:t>
            </a:r>
            <a:r>
              <a:rPr lang="en-US" b="1" dirty="0">
                <a:solidFill>
                  <a:srgbClr val="4472C4"/>
                </a:solidFill>
                <a:latin typeface="Calibri" panose="020F0502020204030204"/>
              </a:rPr>
              <a:t>synchronization</a:t>
            </a:r>
            <a:endParaRPr lang="en-IN" b="1" dirty="0">
              <a:solidFill>
                <a:srgbClr val="4472C4"/>
              </a:solidFill>
              <a:latin typeface="Calibri" panose="020F0502020204030204"/>
            </a:endParaRPr>
          </a:p>
          <a:p>
            <a:pPr marL="942975" lvl="2" indent="-257175" algn="just" defTabSz="685800">
              <a:spcBef>
                <a:spcPts val="401"/>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rPr>
              <a:t>Communication</a:t>
            </a:r>
            <a:endParaRPr lang="en-IN" dirty="0">
              <a:solidFill>
                <a:prstClr val="black"/>
              </a:solidFill>
              <a:latin typeface="Calibri" panose="020F0502020204030204"/>
            </a:endParaRPr>
          </a:p>
          <a:p>
            <a:pPr marL="942975" lvl="2" indent="-257175" algn="just" defTabSz="685800">
              <a:spcBef>
                <a:spcPts val="401"/>
              </a:spcBef>
              <a:buSzPts val="1100"/>
              <a:buFont typeface="Wingdings" panose="05000000000000000000" pitchFamily="2" charset="2"/>
              <a:buChar char="Ø"/>
              <a:tabLst>
                <a:tab pos="485299" algn="l"/>
                <a:tab pos="485775" algn="l"/>
              </a:tabLst>
              <a:defRPr/>
            </a:pPr>
            <a:r>
              <a:rPr lang="en-US" b="1" dirty="0">
                <a:solidFill>
                  <a:srgbClr val="4472C4"/>
                </a:solidFill>
                <a:latin typeface="Calibri" panose="020F0502020204030204"/>
              </a:rPr>
              <a:t>Deadlock</a:t>
            </a:r>
            <a:r>
              <a:rPr lang="en-US" dirty="0">
                <a:solidFill>
                  <a:prstClr val="black"/>
                </a:solidFill>
                <a:latin typeface="Calibri" panose="020F0502020204030204"/>
              </a:rPr>
              <a:t> handling for processes.</a:t>
            </a:r>
            <a:endParaRPr lang="en-IN" dirty="0">
              <a:solidFill>
                <a:prstClr val="black"/>
              </a:solidFill>
              <a:latin typeface="Calibri" panose="020F0502020204030204"/>
            </a:endParaRPr>
          </a:p>
          <a:p>
            <a:pPr defTabSz="685800">
              <a:defRPr/>
            </a:pPr>
            <a:r>
              <a:rPr lang="en-US" dirty="0">
                <a:solidFill>
                  <a:prstClr val="black"/>
                </a:solidFill>
                <a:latin typeface="Calibri" panose="020F0502020204030204"/>
                <a:ea typeface="Arial" panose="020B0604020202020204" pitchFamily="34" charset="0"/>
              </a:rPr>
              <a:t> </a:t>
            </a:r>
            <a:endParaRPr lang="en-IN" dirty="0">
              <a:solidFill>
                <a:prstClr val="black"/>
              </a:solidFill>
              <a:latin typeface="Calibri" panose="020F0502020204030204"/>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Thread</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96773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91725"/>
            <a:ext cx="8536781" cy="1101776"/>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Thread</a:t>
            </a:r>
          </a:p>
          <a:p>
            <a:pPr defTabSz="685800">
              <a:defRPr/>
            </a:pPr>
            <a:r>
              <a:rPr lang="en-US" sz="975" dirty="0">
                <a:solidFill>
                  <a:prstClr val="black"/>
                </a:solidFill>
                <a:latin typeface="Arial" panose="020B0604020202020204" pitchFamily="34" charset="0"/>
                <a:ea typeface="Arial" panose="020B0604020202020204" pitchFamily="34" charset="0"/>
              </a:rPr>
              <a:t> </a:t>
            </a: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B57ED7AF-8C59-4425-85AB-AC1453172C4C}"/>
              </a:ext>
            </a:extLst>
          </p:cNvPr>
          <p:cNvPicPr>
            <a:picLocks noChangeAspect="1"/>
          </p:cNvPicPr>
          <p:nvPr/>
        </p:nvPicPr>
        <p:blipFill>
          <a:blip r:embed="rId2"/>
          <a:stretch>
            <a:fillRect/>
          </a:stretch>
        </p:blipFill>
        <p:spPr>
          <a:xfrm>
            <a:off x="1382316" y="2015953"/>
            <a:ext cx="6007894" cy="3671888"/>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05185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392460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User Level Thread</a:t>
            </a: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defTabSz="685800">
              <a:spcBef>
                <a:spcPts val="11"/>
              </a:spcBef>
              <a:defRPr/>
            </a:pPr>
            <a:r>
              <a:rPr lang="en-US" sz="1500" dirty="0">
                <a:solidFill>
                  <a:prstClr val="black"/>
                </a:solidFill>
                <a:latin typeface="Calibri" panose="020F0502020204030204"/>
              </a:rPr>
              <a:t>User threads are supported above the kernel and are managed without kernel support i.e., they are implemented by </a:t>
            </a:r>
            <a:r>
              <a:rPr lang="en-US" sz="1500" b="1" dirty="0">
                <a:solidFill>
                  <a:srgbClr val="4472C4"/>
                </a:solidFill>
                <a:latin typeface="Calibri" panose="020F0502020204030204"/>
              </a:rPr>
              <a:t>thread library </a:t>
            </a:r>
            <a:r>
              <a:rPr lang="en-US" sz="1500" dirty="0">
                <a:solidFill>
                  <a:prstClr val="black"/>
                </a:solidFill>
                <a:latin typeface="Calibri" panose="020F0502020204030204"/>
              </a:rPr>
              <a:t>at the user level.</a:t>
            </a:r>
            <a:r>
              <a:rPr lang="en-US" sz="1500" dirty="0">
                <a:solidFill>
                  <a:srgbClr val="333333"/>
                </a:solidFill>
                <a:latin typeface="noto sans"/>
              </a:rPr>
              <a:t> </a:t>
            </a:r>
            <a:r>
              <a:rPr lang="en-US" sz="1500" dirty="0">
                <a:solidFill>
                  <a:prstClr val="black"/>
                </a:solidFill>
                <a:latin typeface="Calibri" panose="020F0502020204030204"/>
              </a:rPr>
              <a:t>These are the threads that application programmers use in their programs.</a:t>
            </a:r>
            <a:endParaRPr lang="en-IN" sz="1500" dirty="0">
              <a:solidFill>
                <a:prstClr val="black"/>
              </a:solidFill>
              <a:latin typeface="Calibri" panose="020F0502020204030204"/>
            </a:endParaRPr>
          </a:p>
          <a:p>
            <a:pPr marL="600075" marR="511969" lvl="1" indent="-257175" algn="just" defTabSz="685800">
              <a:lnSpc>
                <a:spcPct val="138000"/>
              </a:lnSpc>
              <a:spcBef>
                <a:spcPts val="480"/>
              </a:spcBef>
              <a:buSzPts val="1100"/>
              <a:buFont typeface="Wingdings" panose="05000000000000000000" pitchFamily="2" charset="2"/>
              <a:buChar char="Ø"/>
              <a:tabLst>
                <a:tab pos="314325" algn="l"/>
              </a:tabLst>
            </a:pPr>
            <a:r>
              <a:rPr lang="en-US" sz="1350" dirty="0">
                <a:solidFill>
                  <a:prstClr val="black"/>
                </a:solidFill>
                <a:latin typeface="Calibri" panose="020F0502020204030204"/>
              </a:rPr>
              <a:t>The library provides support for </a:t>
            </a:r>
            <a:r>
              <a:rPr lang="en-US" sz="1350" b="1" dirty="0">
                <a:solidFill>
                  <a:srgbClr val="4472C4"/>
                </a:solidFill>
                <a:latin typeface="Calibri" panose="020F0502020204030204"/>
              </a:rPr>
              <a:t>thread creation, scheduling and management </a:t>
            </a:r>
            <a:r>
              <a:rPr lang="en-US" sz="1350" dirty="0">
                <a:solidFill>
                  <a:prstClr val="black"/>
                </a:solidFill>
                <a:latin typeface="Calibri" panose="020F0502020204030204"/>
              </a:rPr>
              <a:t>with no support from the kernel.</a:t>
            </a:r>
            <a:endParaRPr lang="en-IN" sz="1350" dirty="0">
              <a:solidFill>
                <a:prstClr val="black"/>
              </a:solidFill>
              <a:latin typeface="Calibri" panose="020F0502020204030204"/>
            </a:endParaRPr>
          </a:p>
          <a:p>
            <a:pPr marL="600075" marR="511969" lvl="1" indent="-257175" algn="just" defTabSz="685800">
              <a:lnSpc>
                <a:spcPct val="138000"/>
              </a:lnSpc>
              <a:spcBef>
                <a:spcPts val="480"/>
              </a:spcBef>
              <a:buSzPts val="1100"/>
              <a:buFont typeface="Wingdings" panose="05000000000000000000" pitchFamily="2" charset="2"/>
              <a:buChar char="Ø"/>
              <a:tabLst>
                <a:tab pos="314325" algn="l"/>
              </a:tabLst>
            </a:pPr>
            <a:r>
              <a:rPr lang="en-US" sz="1350" dirty="0">
                <a:solidFill>
                  <a:prstClr val="black"/>
                </a:solidFill>
                <a:latin typeface="Calibri" panose="020F0502020204030204"/>
              </a:rPr>
              <a:t>Because the kernel is unaware of user-level threads, all thread creation and scheduling are done in user space without the need for kernel intervention.</a:t>
            </a:r>
            <a:endParaRPr lang="en-IN" sz="1350" dirty="0">
              <a:solidFill>
                <a:prstClr val="black"/>
              </a:solidFill>
              <a:latin typeface="Calibri" panose="020F0502020204030204"/>
            </a:endParaRPr>
          </a:p>
          <a:p>
            <a:pPr marL="600075" marR="511969" lvl="1" indent="-257175" algn="just" defTabSz="685800">
              <a:lnSpc>
                <a:spcPct val="146000"/>
              </a:lnSpc>
              <a:spcBef>
                <a:spcPts val="480"/>
              </a:spcBef>
              <a:buSzPts val="1100"/>
              <a:buFont typeface="Wingdings" panose="05000000000000000000" pitchFamily="2" charset="2"/>
              <a:buChar char="Ø"/>
              <a:tabLst>
                <a:tab pos="314325" algn="l"/>
              </a:tabLst>
            </a:pPr>
            <a:r>
              <a:rPr lang="en-US" sz="1350" dirty="0">
                <a:solidFill>
                  <a:prstClr val="black"/>
                </a:solidFill>
                <a:latin typeface="Calibri" panose="020F0502020204030204"/>
              </a:rPr>
              <a:t>Therefore, </a:t>
            </a:r>
            <a:r>
              <a:rPr lang="en-US" sz="1350" b="1" dirty="0">
                <a:solidFill>
                  <a:srgbClr val="4472C4"/>
                </a:solidFill>
                <a:latin typeface="Calibri" panose="020F0502020204030204"/>
              </a:rPr>
              <a:t>user-level threads are generally fast to create and manage</a:t>
            </a:r>
            <a:r>
              <a:rPr lang="en-US" sz="1350" dirty="0">
                <a:solidFill>
                  <a:prstClr val="black"/>
                </a:solidFill>
                <a:latin typeface="Calibri" panose="020F0502020204030204"/>
              </a:rPr>
              <a:t>. User-thread libraries include POSIX </a:t>
            </a:r>
            <a:r>
              <a:rPr lang="en-US" sz="1350" dirty="0" err="1">
                <a:solidFill>
                  <a:prstClr val="black"/>
                </a:solidFill>
                <a:latin typeface="Calibri" panose="020F0502020204030204"/>
              </a:rPr>
              <a:t>Pthreads</a:t>
            </a:r>
            <a:r>
              <a:rPr lang="en-US" sz="1350" dirty="0">
                <a:solidFill>
                  <a:prstClr val="black"/>
                </a:solidFill>
                <a:latin typeface="Calibri" panose="020F0502020204030204"/>
              </a:rPr>
              <a:t>, Mach C-threads, and Solaris 2 UI-threads.</a:t>
            </a:r>
            <a:endParaRPr lang="en-IN" sz="1350" dirty="0">
              <a:solidFill>
                <a:prstClr val="black"/>
              </a:solidFill>
              <a:latin typeface="Calibri" panose="020F0502020204030204"/>
            </a:endParaRPr>
          </a:p>
          <a:p>
            <a:pPr defTabSz="685800"/>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User Level Thread</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59969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405643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User Level Thread</a:t>
            </a: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defTabSz="685800">
              <a:defRPr/>
            </a:pPr>
            <a:r>
              <a:rPr lang="en-IN" dirty="0">
                <a:solidFill>
                  <a:prstClr val="black"/>
                </a:solidFill>
                <a:latin typeface="Calibri" panose="020F0502020204030204"/>
                <a:ea typeface="Arial" panose="020B0604020202020204" pitchFamily="34" charset="0"/>
              </a:rPr>
              <a:t>Advantage:</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Fast</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Thread Management happens with thread </a:t>
            </a:r>
          </a:p>
          <a:p>
            <a:pPr marL="342900" lvl="1" defTabSz="685800"/>
            <a:r>
              <a:rPr lang="en-IN" dirty="0">
                <a:solidFill>
                  <a:prstClr val="black"/>
                </a:solidFill>
                <a:latin typeface="Calibri" panose="020F0502020204030204"/>
                <a:ea typeface="Arial" panose="020B0604020202020204" pitchFamily="34" charset="0"/>
              </a:rPr>
              <a:t>     library.</a:t>
            </a:r>
          </a:p>
          <a:p>
            <a:pPr defTabSz="685800">
              <a:defRPr/>
            </a:pPr>
            <a:endParaRPr lang="en-IN" dirty="0">
              <a:solidFill>
                <a:prstClr val="black"/>
              </a:solidFill>
              <a:latin typeface="Calibri" panose="020F0502020204030204"/>
              <a:ea typeface="Arial" panose="020B0604020202020204" pitchFamily="34" charset="0"/>
            </a:endParaRPr>
          </a:p>
          <a:p>
            <a:pPr defTabSz="685800">
              <a:defRPr/>
            </a:pPr>
            <a:r>
              <a:rPr lang="en-IN" dirty="0">
                <a:solidFill>
                  <a:prstClr val="black"/>
                </a:solidFill>
                <a:latin typeface="Calibri" panose="020F0502020204030204"/>
                <a:ea typeface="Arial" panose="020B0604020202020204" pitchFamily="34" charset="0"/>
              </a:rPr>
              <a:t>Drawback:</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Lack of Coordination between Kernel and</a:t>
            </a:r>
          </a:p>
          <a:p>
            <a:pPr marL="342900" lvl="1" defTabSz="685800"/>
            <a:r>
              <a:rPr lang="en-IN" dirty="0">
                <a:solidFill>
                  <a:prstClr val="black"/>
                </a:solidFill>
                <a:latin typeface="Calibri" panose="020F0502020204030204"/>
                <a:ea typeface="Arial" panose="020B0604020202020204" pitchFamily="34" charset="0"/>
              </a:rPr>
              <a:t>     Thread</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If one thread invokes system call, all threads</a:t>
            </a:r>
          </a:p>
          <a:p>
            <a:pPr marL="342900" lvl="1" defTabSz="685800"/>
            <a:r>
              <a:rPr lang="en-IN" dirty="0">
                <a:solidFill>
                  <a:prstClr val="black"/>
                </a:solidFill>
                <a:latin typeface="Calibri" panose="020F0502020204030204"/>
                <a:ea typeface="Arial" panose="020B0604020202020204" pitchFamily="34" charset="0"/>
              </a:rPr>
              <a:t>    has to wait</a:t>
            </a:r>
          </a:p>
          <a:p>
            <a:pPr defTabSz="685800">
              <a:defRPr/>
            </a:pP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B867511F-34E4-490D-92D8-CE66E46FBC0A}"/>
              </a:ext>
            </a:extLst>
          </p:cNvPr>
          <p:cNvPicPr>
            <a:picLocks noChangeAspect="1"/>
          </p:cNvPicPr>
          <p:nvPr/>
        </p:nvPicPr>
        <p:blipFill>
          <a:blip r:embed="rId2"/>
          <a:stretch>
            <a:fillRect/>
          </a:stretch>
        </p:blipFill>
        <p:spPr>
          <a:xfrm>
            <a:off x="5350669" y="2730534"/>
            <a:ext cx="3643312" cy="2582466"/>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User Level Thread</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152095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312983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Kernel Level Thread</a:t>
            </a: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algn="just" defTabSz="685800">
              <a:spcBef>
                <a:spcPts val="536"/>
              </a:spcBef>
              <a:buSzPts val="1100"/>
              <a:tabLst>
                <a:tab pos="485299" algn="l"/>
                <a:tab pos="485775" algn="l"/>
              </a:tabLst>
            </a:pPr>
            <a:r>
              <a:rPr lang="en-US" sz="1500" dirty="0">
                <a:solidFill>
                  <a:prstClr val="black"/>
                </a:solidFill>
                <a:latin typeface="Calibri" panose="020F0502020204030204"/>
              </a:rPr>
              <a:t>Kernel threads are supported and managed directly by the operating system.</a:t>
            </a:r>
            <a:endParaRPr lang="en-IN" sz="1500" dirty="0">
              <a:solidFill>
                <a:prstClr val="black"/>
              </a:solidFill>
              <a:latin typeface="Calibri" panose="020F0502020204030204"/>
            </a:endParaRPr>
          </a:p>
          <a:p>
            <a:pPr marL="557213" lvl="1" indent="-214313" algn="just" defTabSz="685800">
              <a:spcBef>
                <a:spcPts val="536"/>
              </a:spcBef>
              <a:buSzPts val="1100"/>
              <a:buFont typeface="Wingdings" panose="05000000000000000000" pitchFamily="2" charset="2"/>
              <a:buChar char="Ø"/>
              <a:tabLst>
                <a:tab pos="485299" algn="l"/>
                <a:tab pos="485775" algn="l"/>
              </a:tabLst>
            </a:pPr>
            <a:r>
              <a:rPr lang="en-US" sz="1500" dirty="0">
                <a:solidFill>
                  <a:prstClr val="black"/>
                </a:solidFill>
                <a:latin typeface="Calibri" panose="020F0502020204030204"/>
              </a:rPr>
              <a:t>The kernel performs </a:t>
            </a:r>
            <a:r>
              <a:rPr lang="en-US" sz="1500" b="1" dirty="0">
                <a:solidFill>
                  <a:srgbClr val="4472C4"/>
                </a:solidFill>
                <a:latin typeface="Calibri" panose="020F0502020204030204"/>
              </a:rPr>
              <a:t>thread creation, scheduling </a:t>
            </a:r>
            <a:r>
              <a:rPr lang="en-US" sz="1500" dirty="0">
                <a:solidFill>
                  <a:prstClr val="black"/>
                </a:solidFill>
                <a:latin typeface="Calibri" panose="020F0502020204030204"/>
              </a:rPr>
              <a:t>and management in kernel space.</a:t>
            </a:r>
          </a:p>
          <a:p>
            <a:pPr marL="557213" lvl="1" indent="-214313" algn="just" defTabSz="685800">
              <a:spcBef>
                <a:spcPts val="536"/>
              </a:spcBef>
              <a:buSzPts val="1100"/>
              <a:buFont typeface="Wingdings" panose="05000000000000000000" pitchFamily="2" charset="2"/>
              <a:buChar char="Ø"/>
              <a:tabLst>
                <a:tab pos="485299" algn="l"/>
                <a:tab pos="485775" algn="l"/>
              </a:tabLst>
            </a:pPr>
            <a:r>
              <a:rPr lang="en-US" sz="1500" dirty="0">
                <a:solidFill>
                  <a:prstClr val="black"/>
                </a:solidFill>
                <a:latin typeface="Calibri" panose="020F0502020204030204"/>
              </a:rPr>
              <a:t> Since thread management is done by the operating system, kernel threads are</a:t>
            </a:r>
            <a:r>
              <a:rPr lang="en-IN" sz="1500" dirty="0">
                <a:solidFill>
                  <a:prstClr val="black"/>
                </a:solidFill>
                <a:latin typeface="Calibri" panose="020F0502020204030204"/>
              </a:rPr>
              <a:t> </a:t>
            </a:r>
            <a:r>
              <a:rPr lang="en-US" sz="1500" dirty="0">
                <a:solidFill>
                  <a:prstClr val="black"/>
                </a:solidFill>
                <a:latin typeface="Calibri" panose="020F0502020204030204"/>
              </a:rPr>
              <a:t>generally slower to create and manage than are user threads. </a:t>
            </a:r>
            <a:endParaRPr lang="en-IN" sz="1500" dirty="0">
              <a:solidFill>
                <a:prstClr val="black"/>
              </a:solidFill>
              <a:latin typeface="Calibri" panose="020F0502020204030204"/>
            </a:endParaRPr>
          </a:p>
          <a:p>
            <a:pPr marL="557213" lvl="1" indent="-214313" algn="just" defTabSz="685800">
              <a:spcBef>
                <a:spcPts val="536"/>
              </a:spcBef>
              <a:buSzPts val="1100"/>
              <a:buFont typeface="Wingdings" panose="05000000000000000000" pitchFamily="2" charset="2"/>
              <a:buChar char="Ø"/>
              <a:tabLst>
                <a:tab pos="485299" algn="l"/>
                <a:tab pos="485775" algn="l"/>
              </a:tabLst>
            </a:pPr>
            <a:r>
              <a:rPr lang="en-US" sz="1500" dirty="0">
                <a:solidFill>
                  <a:prstClr val="black"/>
                </a:solidFill>
                <a:latin typeface="Calibri" panose="020F0502020204030204"/>
              </a:rPr>
              <a:t>Also, in a multiprocessor environment, the kernel can schedule threads on different processors. Most contemporary operating systems—including Windows NT, Windows 2000, Solaris 2,BeOS, and Tru64 UNIX (formerly Digital UNIX)—support kernel threads </a:t>
            </a:r>
            <a:endParaRPr lang="en-IN" sz="1500" dirty="0">
              <a:solidFill>
                <a:prstClr val="black"/>
              </a:solidFill>
              <a:latin typeface="Calibri" panose="020F0502020204030204"/>
            </a:endParaRPr>
          </a:p>
          <a:p>
            <a:pPr marL="557213" marR="511969" lvl="1" indent="-214313" algn="just" defTabSz="685800">
              <a:lnSpc>
                <a:spcPct val="147000"/>
              </a:lnSpc>
              <a:spcBef>
                <a:spcPts val="536"/>
              </a:spcBef>
              <a:buSzPts val="1100"/>
              <a:buFont typeface="Wingdings" panose="05000000000000000000" pitchFamily="2" charset="2"/>
              <a:buChar char="Ø"/>
              <a:tabLst>
                <a:tab pos="485299" algn="l"/>
                <a:tab pos="485775" algn="l"/>
              </a:tabLst>
            </a:pPr>
            <a:endParaRPr lang="en-IN" sz="1500"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Kernel Level Thread</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67858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307007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Kernel Level Thread</a:t>
            </a: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defTabSz="685800">
              <a:defRPr/>
            </a:pPr>
            <a:r>
              <a:rPr lang="en-IN" dirty="0">
                <a:solidFill>
                  <a:prstClr val="black"/>
                </a:solidFill>
                <a:latin typeface="Calibri" panose="020F0502020204030204"/>
                <a:ea typeface="Arial" panose="020B0604020202020204" pitchFamily="34" charset="0"/>
              </a:rPr>
              <a:t>Advantage:</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Scheduler can decide to give more time to process </a:t>
            </a:r>
          </a:p>
          <a:p>
            <a:pPr marL="342900" lvl="1" defTabSz="685800"/>
            <a:r>
              <a:rPr lang="en-IN" dirty="0">
                <a:solidFill>
                  <a:prstClr val="black"/>
                </a:solidFill>
                <a:latin typeface="Calibri" panose="020F0502020204030204"/>
                <a:ea typeface="Arial" panose="020B0604020202020204" pitchFamily="34" charset="0"/>
              </a:rPr>
              <a:t>      having more threads</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IF a Thread invokes a system call the remaining </a:t>
            </a:r>
          </a:p>
          <a:p>
            <a:pPr marL="342900" lvl="1" defTabSz="685800"/>
            <a:r>
              <a:rPr lang="en-IN" dirty="0">
                <a:solidFill>
                  <a:prstClr val="black"/>
                </a:solidFill>
                <a:latin typeface="Calibri" panose="020F0502020204030204"/>
                <a:ea typeface="Arial" panose="020B0604020202020204" pitchFamily="34" charset="0"/>
              </a:rPr>
              <a:t>     thread will run.</a:t>
            </a:r>
          </a:p>
          <a:p>
            <a:pPr defTabSz="685800">
              <a:defRPr/>
            </a:pPr>
            <a:r>
              <a:rPr lang="en-IN" dirty="0">
                <a:solidFill>
                  <a:prstClr val="black"/>
                </a:solidFill>
                <a:latin typeface="Calibri" panose="020F0502020204030204"/>
                <a:ea typeface="Arial" panose="020B0604020202020204" pitchFamily="34" charset="0"/>
              </a:rPr>
              <a:t>Drawback:</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Slow</a:t>
            </a:r>
          </a:p>
          <a:p>
            <a:pPr marL="600075" lvl="1" indent="-257175" defTabSz="685800">
              <a:buFont typeface="Wingdings" panose="05000000000000000000" pitchFamily="2" charset="2"/>
              <a:buChar char="Ø"/>
            </a:pPr>
            <a:r>
              <a:rPr lang="en-IN" dirty="0">
                <a:solidFill>
                  <a:prstClr val="black"/>
                </a:solidFill>
                <a:latin typeface="Calibri" panose="020F0502020204030204"/>
                <a:ea typeface="Arial" panose="020B0604020202020204" pitchFamily="34" charset="0"/>
              </a:rPr>
              <a:t>Overhead to manage thread and process</a:t>
            </a:r>
          </a:p>
          <a:p>
            <a:pPr algn="just" defTabSz="685800">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72D9D3B9-4926-4152-AA67-E464F74FFFBA}"/>
              </a:ext>
            </a:extLst>
          </p:cNvPr>
          <p:cNvPicPr>
            <a:picLocks noChangeAspect="1"/>
          </p:cNvPicPr>
          <p:nvPr/>
        </p:nvPicPr>
        <p:blipFill>
          <a:blip r:embed="rId2"/>
          <a:stretch>
            <a:fillRect/>
          </a:stretch>
        </p:blipFill>
        <p:spPr>
          <a:xfrm>
            <a:off x="6111478" y="2386012"/>
            <a:ext cx="2750344" cy="2757488"/>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Kernel Level Thread</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76570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3433184"/>
          </a:xfrm>
          <a:prstGeom prst="rect">
            <a:avLst/>
          </a:prstGeom>
          <a:noFill/>
        </p:spPr>
        <p:txBody>
          <a:bodyPr wrap="square" rtlCol="0">
            <a:spAutoFit/>
          </a:bodyPr>
          <a:lstStyle/>
          <a:p>
            <a:pPr marL="142399" defTabSz="685800"/>
            <a:r>
              <a:rPr lang="en-US" b="1" u="sng" dirty="0">
                <a:solidFill>
                  <a:srgbClr val="4472C4"/>
                </a:solidFill>
                <a:latin typeface="Calibri" panose="020F0502020204030204"/>
              </a:rPr>
              <a:t>Multithreading Models</a:t>
            </a:r>
          </a:p>
          <a:p>
            <a:pPr marL="142399" defTabSz="685800"/>
            <a:endParaRPr lang="en-IN" b="1" u="sng" dirty="0">
              <a:solidFill>
                <a:srgbClr val="4472C4"/>
              </a:solidFill>
              <a:latin typeface="Calibri" panose="020F0502020204030204"/>
            </a:endParaRPr>
          </a:p>
          <a:p>
            <a:pPr defTabSz="685800">
              <a:spcBef>
                <a:spcPts val="8"/>
              </a:spcBef>
            </a:pPr>
            <a:r>
              <a:rPr lang="en-US" sz="1350" b="1" dirty="0">
                <a:solidFill>
                  <a:prstClr val="black"/>
                </a:solidFill>
                <a:latin typeface="Arial" panose="020B0604020202020204" pitchFamily="34" charset="0"/>
                <a:ea typeface="Arial" panose="020B0604020202020204" pitchFamily="34" charset="0"/>
              </a:rPr>
              <a:t>	 </a:t>
            </a:r>
            <a:r>
              <a:rPr lang="en-US" dirty="0">
                <a:solidFill>
                  <a:prstClr val="black"/>
                </a:solidFill>
                <a:latin typeface="Calibri" panose="020F0502020204030204"/>
              </a:rPr>
              <a:t>Some operating system provide a combined user level thread and Kernel level thread facility</a:t>
            </a:r>
            <a:r>
              <a:rPr lang="en-US" dirty="0">
                <a:solidFill>
                  <a:srgbClr val="000000"/>
                </a:solidFill>
                <a:latin typeface="Calibri" panose="020F0502020204030204"/>
              </a:rPr>
              <a:t>. </a:t>
            </a:r>
            <a:r>
              <a:rPr lang="en-US" dirty="0" err="1">
                <a:solidFill>
                  <a:prstClr val="black"/>
                </a:solidFill>
                <a:latin typeface="Calibri" panose="020F0502020204030204"/>
              </a:rPr>
              <a:t>Eg.</a:t>
            </a:r>
            <a:r>
              <a:rPr lang="en-US" dirty="0">
                <a:solidFill>
                  <a:prstClr val="black"/>
                </a:solidFill>
                <a:latin typeface="Calibri" panose="020F0502020204030204"/>
              </a:rPr>
              <a:t> Solaris.</a:t>
            </a:r>
          </a:p>
          <a:p>
            <a:pPr defTabSz="685800">
              <a:spcBef>
                <a:spcPts val="8"/>
              </a:spcBef>
            </a:pPr>
            <a:r>
              <a:rPr lang="en-US" dirty="0">
                <a:solidFill>
                  <a:prstClr val="black"/>
                </a:solidFill>
                <a:latin typeface="Calibri" panose="020F0502020204030204"/>
              </a:rPr>
              <a:t>	Three common ways of establishing this relationship are:</a:t>
            </a:r>
          </a:p>
          <a:p>
            <a:pPr marL="1385411" marR="512445" lvl="3" indent="-214313" defTabSz="685800">
              <a:lnSpc>
                <a:spcPct val="150000"/>
              </a:lnSpc>
              <a:spcBef>
                <a:spcPts val="4"/>
              </a:spcBef>
              <a:buFont typeface="Wingdings" panose="05000000000000000000" pitchFamily="2" charset="2"/>
              <a:buChar char="Ø"/>
            </a:pPr>
            <a:r>
              <a:rPr lang="en-US" sz="1350" b="1" dirty="0">
                <a:solidFill>
                  <a:prstClr val="black"/>
                </a:solidFill>
                <a:latin typeface="Arial" panose="020B0604020202020204" pitchFamily="34" charset="0"/>
                <a:ea typeface="Arial" panose="020B0604020202020204" pitchFamily="34" charset="0"/>
              </a:rPr>
              <a:t>	</a:t>
            </a:r>
            <a:r>
              <a:rPr lang="en-US" sz="1350" b="1" dirty="0">
                <a:solidFill>
                  <a:srgbClr val="4472C4"/>
                </a:solidFill>
                <a:latin typeface="Arial" panose="020B0604020202020204" pitchFamily="34" charset="0"/>
              </a:rPr>
              <a:t>Many-to-One Model</a:t>
            </a:r>
          </a:p>
          <a:p>
            <a:pPr marL="1385411" marR="512445" lvl="3" indent="-214313" defTabSz="685800">
              <a:lnSpc>
                <a:spcPct val="150000"/>
              </a:lnSpc>
              <a:spcBef>
                <a:spcPts val="4"/>
              </a:spcBef>
              <a:buFont typeface="Wingdings" panose="05000000000000000000" pitchFamily="2" charset="2"/>
              <a:buChar char="Ø"/>
            </a:pPr>
            <a:r>
              <a:rPr lang="en-US" sz="1350" b="1" dirty="0">
                <a:solidFill>
                  <a:srgbClr val="4472C4"/>
                </a:solidFill>
                <a:latin typeface="Arial" panose="020B0604020202020204" pitchFamily="34" charset="0"/>
              </a:rPr>
              <a:t>	One-to-one Model</a:t>
            </a:r>
          </a:p>
          <a:p>
            <a:pPr marL="1385411" marR="512445" lvl="3" indent="-214313" defTabSz="685800">
              <a:lnSpc>
                <a:spcPct val="150000"/>
              </a:lnSpc>
              <a:spcBef>
                <a:spcPts val="4"/>
              </a:spcBef>
              <a:buFont typeface="Wingdings" panose="05000000000000000000" pitchFamily="2" charset="2"/>
              <a:buChar char="Ø"/>
            </a:pPr>
            <a:r>
              <a:rPr lang="en-US" sz="1350" b="1" dirty="0">
                <a:solidFill>
                  <a:srgbClr val="4472C4"/>
                </a:solidFill>
                <a:latin typeface="Arial" panose="020B0604020202020204" pitchFamily="34" charset="0"/>
              </a:rPr>
              <a:t>	Many-to-Many Model</a:t>
            </a:r>
            <a:endParaRPr lang="en-IN" sz="1350" b="1" dirty="0">
              <a:solidFill>
                <a:srgbClr val="4472C4"/>
              </a:solidFill>
              <a:latin typeface="Arial" panose="020B0604020202020204" pitchFamily="34" charset="0"/>
            </a:endParaRPr>
          </a:p>
          <a:p>
            <a:pPr marL="828199" marR="512445" lvl="2" defTabSz="685800">
              <a:lnSpc>
                <a:spcPct val="150000"/>
              </a:lnSpc>
              <a:spcBef>
                <a:spcPts val="4"/>
              </a:spcBef>
            </a:pPr>
            <a:endParaRPr lang="en-IN" sz="1350" dirty="0">
              <a:solidFill>
                <a:prstClr val="black"/>
              </a:solidFill>
              <a:latin typeface="Arial" panose="020B0604020202020204" pitchFamily="34" charset="0"/>
              <a:ea typeface="Arial" panose="020B0604020202020204" pitchFamily="34" charset="0"/>
            </a:endParaRPr>
          </a:p>
          <a:p>
            <a:pPr marL="685800" lvl="2" defTabSz="685800">
              <a:defRPr/>
            </a:pPr>
            <a:r>
              <a:rPr lang="en-US" sz="825" dirty="0">
                <a:solidFill>
                  <a:prstClr val="black"/>
                </a:solidFill>
                <a:latin typeface="Arial" panose="020B0604020202020204" pitchFamily="34" charset="0"/>
                <a:ea typeface="Arial" panose="020B0604020202020204" pitchFamily="34" charset="0"/>
              </a:rPr>
              <a:t> </a:t>
            </a: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Multithreading Models</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103523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1286442"/>
          </a:xfrm>
          <a:prstGeom prst="rect">
            <a:avLst/>
          </a:prstGeom>
          <a:noFill/>
        </p:spPr>
        <p:txBody>
          <a:bodyPr wrap="square" rtlCol="0">
            <a:spAutoFit/>
          </a:bodyPr>
          <a:lstStyle/>
          <a:p>
            <a:pPr marL="142399" defTabSz="685800"/>
            <a:r>
              <a:rPr lang="en-US" b="1" u="sng" dirty="0">
                <a:solidFill>
                  <a:srgbClr val="4472C4"/>
                </a:solidFill>
                <a:latin typeface="Calibri" panose="020F0502020204030204"/>
              </a:rPr>
              <a:t>Many-to-One Model</a:t>
            </a:r>
            <a:endParaRPr lang="en-IN" b="1" u="sng" dirty="0">
              <a:solidFill>
                <a:srgbClr val="4472C4"/>
              </a:solidFill>
              <a:latin typeface="Calibri" panose="020F0502020204030204"/>
            </a:endParaRPr>
          </a:p>
          <a:p>
            <a:pPr defTabSz="685800">
              <a:spcBef>
                <a:spcPts val="8"/>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defTabSz="685800">
              <a:defRPr/>
            </a:pPr>
            <a:r>
              <a:rPr lang="en-US" sz="825" dirty="0">
                <a:solidFill>
                  <a:prstClr val="black"/>
                </a:solidFill>
                <a:latin typeface="Arial" panose="020B0604020202020204" pitchFamily="34" charset="0"/>
                <a:ea typeface="Arial" panose="020B0604020202020204" pitchFamily="34" charset="0"/>
              </a:rPr>
              <a:t> </a:t>
            </a: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5F0A27ED-A61F-4DDF-AC10-8BF7D2E13853}"/>
              </a:ext>
            </a:extLst>
          </p:cNvPr>
          <p:cNvPicPr>
            <a:picLocks noChangeAspect="1"/>
          </p:cNvPicPr>
          <p:nvPr/>
        </p:nvPicPr>
        <p:blipFill>
          <a:blip r:embed="rId2"/>
          <a:stretch>
            <a:fillRect/>
          </a:stretch>
        </p:blipFill>
        <p:spPr>
          <a:xfrm>
            <a:off x="2353866" y="2831730"/>
            <a:ext cx="4975622" cy="2510936"/>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2990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4" y="1877438"/>
            <a:ext cx="8536781" cy="4018088"/>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Many-to-One Model</a:t>
            </a:r>
            <a:endParaRPr lang="en-IN" b="1" u="sng" dirty="0">
              <a:solidFill>
                <a:srgbClr val="4472C4"/>
              </a:solidFill>
              <a:latin typeface="Calibri" panose="020F0502020204030204"/>
            </a:endParaRP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marL="600075" marR="511969" lvl="1" indent="-257175" algn="just" defTabSz="685800">
              <a:lnSpc>
                <a:spcPct val="147000"/>
              </a:lnSpc>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many-to-one model maps </a:t>
            </a:r>
            <a:r>
              <a:rPr lang="en-US" b="1" dirty="0">
                <a:solidFill>
                  <a:srgbClr val="4472C4"/>
                </a:solidFill>
                <a:latin typeface="Calibri" panose="020F0502020204030204"/>
                <a:ea typeface="Symbol" panose="05050102010706020507" pitchFamily="18" charset="2"/>
                <a:cs typeface="Symbol" panose="05050102010706020507" pitchFamily="18" charset="2"/>
              </a:rPr>
              <a:t>many user-level threads to one kernel thread</a:t>
            </a:r>
            <a:r>
              <a:rPr lang="en-US" dirty="0">
                <a:solidFill>
                  <a:prstClr val="black"/>
                </a:solidFill>
                <a:latin typeface="Calibri" panose="020F0502020204030204"/>
                <a:ea typeface="Symbol" panose="05050102010706020507" pitchFamily="18" charset="2"/>
                <a:cs typeface="Symbol" panose="05050102010706020507" pitchFamily="18" charset="2"/>
              </a:rPr>
              <a:t>.</a:t>
            </a:r>
          </a:p>
          <a:p>
            <a:pPr marL="600075" marR="511969" lvl="1" indent="-257175" algn="just" defTabSz="685800">
              <a:lnSpc>
                <a:spcPct val="147000"/>
              </a:lnSpc>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 Thread management is done by the </a:t>
            </a:r>
            <a:r>
              <a:rPr lang="en-US" b="1" dirty="0">
                <a:solidFill>
                  <a:srgbClr val="4472C4"/>
                </a:solidFill>
                <a:latin typeface="Calibri" panose="020F0502020204030204"/>
                <a:ea typeface="Symbol" panose="05050102010706020507" pitchFamily="18" charset="2"/>
                <a:cs typeface="Symbol" panose="05050102010706020507" pitchFamily="18" charset="2"/>
              </a:rPr>
              <a:t>thread library in user space</a:t>
            </a:r>
            <a:r>
              <a:rPr lang="en-US" dirty="0">
                <a:solidFill>
                  <a:prstClr val="black"/>
                </a:solidFill>
                <a:latin typeface="Calibri" panose="020F0502020204030204"/>
                <a:ea typeface="Symbol" panose="05050102010706020507" pitchFamily="18" charset="2"/>
                <a:cs typeface="Symbol" panose="05050102010706020507" pitchFamily="18" charset="2"/>
              </a:rPr>
              <a:t>, so it is efficient; but the entire process will block if a thread makes a blocking system</a:t>
            </a:r>
            <a:r>
              <a:rPr lang="en-US" spc="-8"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call.</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600075" marR="511969" lvl="1" indent="-257175" algn="just" defTabSz="685800">
              <a:lnSpc>
                <a:spcPct val="148000"/>
              </a:lnSpc>
              <a:spcBef>
                <a:spcPts val="15"/>
              </a:spcBef>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Also, because only one thread can access the kernel at a time, multiple threads are unable to run in parallel on multiprocessors. </a:t>
            </a:r>
            <a:r>
              <a:rPr lang="en-US" b="1" dirty="0">
                <a:solidFill>
                  <a:srgbClr val="4472C4"/>
                </a:solidFill>
                <a:latin typeface="Calibri" panose="020F0502020204030204"/>
                <a:ea typeface="Symbol" panose="05050102010706020507" pitchFamily="18" charset="2"/>
                <a:cs typeface="Symbol" panose="05050102010706020507" pitchFamily="18" charset="2"/>
              </a:rPr>
              <a:t>Green threads</a:t>
            </a:r>
            <a:r>
              <a:rPr lang="en-US" dirty="0">
                <a:solidFill>
                  <a:prstClr val="black"/>
                </a:solidFill>
                <a:latin typeface="Calibri" panose="020F0502020204030204"/>
                <a:ea typeface="Symbol" panose="05050102010706020507" pitchFamily="18" charset="2"/>
                <a:cs typeface="Symbol" panose="05050102010706020507" pitchFamily="18" charset="2"/>
              </a:rPr>
              <a:t>—a thread library available for Solaris 2—uses this</a:t>
            </a:r>
            <a:r>
              <a:rPr lang="en-US" spc="-11"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model.</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342900" marR="511969" lvl="1" algn="just" defTabSz="685800">
              <a:lnSpc>
                <a:spcPct val="147000"/>
              </a:lnSpc>
              <a:buSzPts val="1100"/>
              <a:tabLst>
                <a:tab pos="485299" algn="l"/>
                <a:tab pos="485775" algn="l"/>
              </a:tabLst>
              <a:defRPr/>
            </a:pPr>
            <a:endParaRPr lang="en-IN" sz="1350" dirty="0">
              <a:solidFill>
                <a:prstClr val="black"/>
              </a:solidFill>
              <a:latin typeface="Arial" panose="020B0604020202020204" pitchFamily="34" charset="0"/>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2348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313932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Processes</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A process can be thought of as a </a:t>
            </a:r>
            <a:r>
              <a:rPr lang="en-US" b="1" dirty="0">
                <a:solidFill>
                  <a:srgbClr val="4472C4"/>
                </a:solidFill>
                <a:latin typeface="Calibri" panose="020F0502020204030204"/>
              </a:rPr>
              <a:t>program in execution</a:t>
            </a:r>
            <a:r>
              <a:rPr lang="en-US" dirty="0">
                <a:solidFill>
                  <a:prstClr val="black"/>
                </a:solidFill>
                <a:latin typeface="Calibri" panose="020F0502020204030204"/>
              </a:rPr>
              <a:t>, A process will need certain resources</a:t>
            </a:r>
          </a:p>
          <a:p>
            <a:pPr marL="1285875" lvl="3" indent="-257175" algn="just" defTabSz="685800">
              <a:buFont typeface="Wingdings" panose="05000000000000000000" pitchFamily="2" charset="2"/>
              <a:buChar char="Ø"/>
              <a:defRPr/>
            </a:pPr>
            <a:r>
              <a:rPr lang="en-US" dirty="0">
                <a:solidFill>
                  <a:prstClr val="black"/>
                </a:solidFill>
                <a:latin typeface="Calibri" panose="020F0502020204030204"/>
              </a:rPr>
              <a:t>such as </a:t>
            </a:r>
            <a:r>
              <a:rPr lang="en-US" b="1" dirty="0">
                <a:solidFill>
                  <a:srgbClr val="4472C4"/>
                </a:solidFill>
                <a:latin typeface="Calibri" panose="020F0502020204030204"/>
              </a:rPr>
              <a:t>CPU time, memory, files, and I/O devices</a:t>
            </a:r>
          </a:p>
          <a:p>
            <a:pPr marL="1285875" lvl="3" indent="-257175" algn="just" defTabSz="685800">
              <a:buFont typeface="Wingdings" panose="05000000000000000000" pitchFamily="2" charset="2"/>
              <a:buChar char="Ø"/>
              <a:defRPr/>
            </a:pPr>
            <a:r>
              <a:rPr lang="en-US" dirty="0">
                <a:solidFill>
                  <a:prstClr val="black"/>
                </a:solidFill>
                <a:latin typeface="Calibri" panose="020F0502020204030204"/>
              </a:rPr>
              <a:t>to accomplish its task. </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Process is an Active Entity and Program is a Passive Entity. </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A process is the unit of work in most systems. </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Systems consist of a collection of processes: </a:t>
            </a:r>
          </a:p>
          <a:p>
            <a:pPr marL="1285875" lvl="3" indent="-257175" algn="just" defTabSz="685800">
              <a:buFont typeface="Wingdings" panose="05000000000000000000" pitchFamily="2" charset="2"/>
              <a:buChar char="Ø"/>
              <a:defRPr/>
            </a:pPr>
            <a:r>
              <a:rPr lang="en-US" dirty="0">
                <a:solidFill>
                  <a:prstClr val="black"/>
                </a:solidFill>
                <a:latin typeface="Calibri" panose="020F0502020204030204"/>
              </a:rPr>
              <a:t>Operating-system processes execute </a:t>
            </a:r>
            <a:r>
              <a:rPr lang="en-US" b="1" dirty="0">
                <a:solidFill>
                  <a:srgbClr val="4472C4"/>
                </a:solidFill>
                <a:latin typeface="Calibri" panose="020F0502020204030204"/>
              </a:rPr>
              <a:t>system code</a:t>
            </a:r>
            <a:r>
              <a:rPr lang="en-US" dirty="0">
                <a:solidFill>
                  <a:prstClr val="black"/>
                </a:solidFill>
                <a:latin typeface="Calibri" panose="020F0502020204030204"/>
              </a:rPr>
              <a:t>, and</a:t>
            </a:r>
          </a:p>
          <a:p>
            <a:pPr marL="1285875" lvl="3" indent="-257175" algn="just" defTabSz="685800">
              <a:buFont typeface="Wingdings" panose="05000000000000000000" pitchFamily="2" charset="2"/>
              <a:buChar char="Ø"/>
              <a:defRPr/>
            </a:pPr>
            <a:r>
              <a:rPr lang="en-US" dirty="0">
                <a:solidFill>
                  <a:prstClr val="black"/>
                </a:solidFill>
                <a:latin typeface="Calibri" panose="020F0502020204030204"/>
              </a:rPr>
              <a:t> user processes execute </a:t>
            </a:r>
            <a:r>
              <a:rPr lang="en-US" b="1" dirty="0">
                <a:solidFill>
                  <a:srgbClr val="4472C4"/>
                </a:solidFill>
                <a:latin typeface="Calibri" panose="020F0502020204030204"/>
              </a:rPr>
              <a:t>user code</a:t>
            </a:r>
            <a:r>
              <a:rPr lang="en-US" dirty="0">
                <a:solidFill>
                  <a:prstClr val="black"/>
                </a:solidFill>
                <a:latin typeface="Calibri" panose="020F0502020204030204"/>
              </a:rPr>
              <a:t>. </a:t>
            </a:r>
          </a:p>
          <a:p>
            <a:pPr marL="1285875" lvl="3" indent="-257175" algn="just" defTabSz="685800">
              <a:buFont typeface="Wingdings" panose="05000000000000000000" pitchFamily="2" charset="2"/>
              <a:buChar char="Ø"/>
              <a:defRPr/>
            </a:pPr>
            <a:r>
              <a:rPr lang="en-US" dirty="0">
                <a:solidFill>
                  <a:prstClr val="black"/>
                </a:solidFill>
                <a:latin typeface="Calibri" panose="020F0502020204030204"/>
              </a:rPr>
              <a:t>All these processes may execute concurrently. </a:t>
            </a:r>
          </a:p>
        </p:txBody>
      </p:sp>
      <p:sp>
        <p:nvSpPr>
          <p:cNvPr id="3" name="Title 1"/>
          <p:cNvSpPr txBox="1">
            <a:spLocks/>
          </p:cNvSpPr>
          <p:nvPr/>
        </p:nvSpPr>
        <p:spPr>
          <a:xfrm>
            <a:off x="707231"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a:t>
            </a:r>
          </a:p>
        </p:txBody>
      </p:sp>
      <p:pic>
        <p:nvPicPr>
          <p:cNvPr id="5" name="Picture 4">
            <a:extLst>
              <a:ext uri="{FF2B5EF4-FFF2-40B4-BE49-F238E27FC236}">
                <a16:creationId xmlns:a16="http://schemas.microsoft.com/office/drawing/2014/main" id="{1ADD32AA-0C7B-DD4D-B581-EDA4F3E50339}"/>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28830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1390317"/>
          </a:xfrm>
          <a:prstGeom prst="rect">
            <a:avLst/>
          </a:prstGeom>
          <a:noFill/>
        </p:spPr>
        <p:txBody>
          <a:bodyPr wrap="square" rtlCol="0">
            <a:spAutoFit/>
          </a:bodyPr>
          <a:lstStyle/>
          <a:p>
            <a:pPr marL="142399" defTabSz="685800"/>
            <a:r>
              <a:rPr lang="en-US" b="1" u="sng" dirty="0">
                <a:solidFill>
                  <a:srgbClr val="4472C4"/>
                </a:solidFill>
                <a:latin typeface="Calibri" panose="020F0502020204030204"/>
              </a:rPr>
              <a:t>One-to-One Model</a:t>
            </a:r>
            <a:endParaRPr lang="en-IN" b="1" u="sng" dirty="0">
              <a:solidFill>
                <a:srgbClr val="4472C4"/>
              </a:solidFill>
              <a:latin typeface="Calibri" panose="020F0502020204030204"/>
            </a:endParaRPr>
          </a:p>
          <a:p>
            <a:pPr marL="142399" marR="512445" defTabSz="685800">
              <a:lnSpc>
                <a:spcPct val="150000"/>
              </a:lnSpc>
              <a:spcBef>
                <a:spcPts val="4"/>
              </a:spcBef>
              <a:defRPr/>
            </a:pPr>
            <a:endParaRPr lang="en-IN" sz="1350" dirty="0">
              <a:solidFill>
                <a:prstClr val="black"/>
              </a:solidFill>
              <a:latin typeface="Arial" panose="020B0604020202020204" pitchFamily="34" charset="0"/>
              <a:ea typeface="Arial" panose="020B0604020202020204" pitchFamily="34" charset="0"/>
            </a:endParaRPr>
          </a:p>
          <a:p>
            <a:pPr defTabSz="685800">
              <a:defRPr/>
            </a:pPr>
            <a:r>
              <a:rPr lang="en-US" sz="825" dirty="0">
                <a:solidFill>
                  <a:prstClr val="black"/>
                </a:solidFill>
                <a:latin typeface="Arial" panose="020B0604020202020204" pitchFamily="34" charset="0"/>
                <a:ea typeface="Arial" panose="020B0604020202020204" pitchFamily="34" charset="0"/>
              </a:rPr>
              <a:t> </a:t>
            </a: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pic>
        <p:nvPicPr>
          <p:cNvPr id="8" name="Picture 7">
            <a:extLst>
              <a:ext uri="{FF2B5EF4-FFF2-40B4-BE49-F238E27FC236}">
                <a16:creationId xmlns:a16="http://schemas.microsoft.com/office/drawing/2014/main" id="{5673E096-43A4-411D-8EA4-35BFC885A367}"/>
              </a:ext>
            </a:extLst>
          </p:cNvPr>
          <p:cNvPicPr>
            <a:picLocks noChangeAspect="1"/>
          </p:cNvPicPr>
          <p:nvPr/>
        </p:nvPicPr>
        <p:blipFill>
          <a:blip r:embed="rId2"/>
          <a:stretch>
            <a:fillRect/>
          </a:stretch>
        </p:blipFill>
        <p:spPr>
          <a:xfrm>
            <a:off x="1593057" y="2821782"/>
            <a:ext cx="5247084" cy="2039540"/>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222684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4" y="1877438"/>
            <a:ext cx="8536781" cy="3477234"/>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One-to-One Model</a:t>
            </a:r>
            <a:endParaRPr lang="en-IN" b="1" u="sng" dirty="0">
              <a:solidFill>
                <a:srgbClr val="4472C4"/>
              </a:solidFill>
              <a:latin typeface="Calibri" panose="020F0502020204030204"/>
            </a:endParaRP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marL="600075" marR="511969" lvl="1" indent="-257175" algn="just" defTabSz="685800">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one-to-one model maps </a:t>
            </a:r>
            <a:r>
              <a:rPr lang="en-US" b="1" dirty="0">
                <a:solidFill>
                  <a:srgbClr val="4472C4"/>
                </a:solidFill>
                <a:latin typeface="Calibri" panose="020F0502020204030204"/>
                <a:ea typeface="Symbol" panose="05050102010706020507" pitchFamily="18" charset="2"/>
                <a:cs typeface="Symbol" panose="05050102010706020507" pitchFamily="18" charset="2"/>
              </a:rPr>
              <a:t>each user thread to a kernel thread</a:t>
            </a:r>
            <a:r>
              <a:rPr lang="en-US" dirty="0">
                <a:solidFill>
                  <a:prstClr val="black"/>
                </a:solidFill>
                <a:latin typeface="Calibri" panose="020F0502020204030204"/>
                <a:ea typeface="Symbol" panose="05050102010706020507" pitchFamily="18" charset="2"/>
                <a:cs typeface="Symbol" panose="05050102010706020507" pitchFamily="18" charset="2"/>
              </a:rPr>
              <a:t>. It provides more </a:t>
            </a:r>
            <a:r>
              <a:rPr lang="en-US" b="1" dirty="0">
                <a:solidFill>
                  <a:srgbClr val="4472C4"/>
                </a:solidFill>
                <a:latin typeface="Calibri" panose="020F0502020204030204"/>
                <a:ea typeface="Symbol" panose="05050102010706020507" pitchFamily="18" charset="2"/>
                <a:cs typeface="Symbol" panose="05050102010706020507" pitchFamily="18" charset="2"/>
              </a:rPr>
              <a:t>concurrency than the many-to-one model </a:t>
            </a:r>
            <a:r>
              <a:rPr lang="en-US" dirty="0">
                <a:solidFill>
                  <a:prstClr val="black"/>
                </a:solidFill>
                <a:latin typeface="Calibri" panose="020F0502020204030204"/>
                <a:ea typeface="Symbol" panose="05050102010706020507" pitchFamily="18" charset="2"/>
                <a:cs typeface="Symbol" panose="05050102010706020507" pitchFamily="18" charset="2"/>
              </a:rPr>
              <a:t>by allowing another thread to run when a thread makes a blocking system call.</a:t>
            </a:r>
          </a:p>
          <a:p>
            <a:pPr marL="600075" marR="511969" lvl="1" indent="-257175" algn="just" defTabSz="685800">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It also allows multiple threads to run in </a:t>
            </a:r>
            <a:r>
              <a:rPr lang="en-US" b="1" dirty="0">
                <a:solidFill>
                  <a:srgbClr val="4472C4"/>
                </a:solidFill>
                <a:latin typeface="Calibri" panose="020F0502020204030204"/>
                <a:ea typeface="Symbol" panose="05050102010706020507" pitchFamily="18" charset="2"/>
                <a:cs typeface="Symbol" panose="05050102010706020507" pitchFamily="18" charset="2"/>
              </a:rPr>
              <a:t>parallel</a:t>
            </a:r>
            <a:r>
              <a:rPr lang="en-US" dirty="0">
                <a:solidFill>
                  <a:prstClr val="black"/>
                </a:solidFill>
                <a:latin typeface="Calibri" panose="020F0502020204030204"/>
                <a:ea typeface="Symbol" panose="05050102010706020507" pitchFamily="18" charset="2"/>
                <a:cs typeface="Symbol" panose="05050102010706020507" pitchFamily="18" charset="2"/>
              </a:rPr>
              <a:t> on multiprocessors.</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600075" marR="511969" lvl="1" indent="-257175" algn="just" defTabSz="685800">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only drawback to this model is that creating a user thread requires creating the corresponding kernel</a:t>
            </a:r>
            <a:r>
              <a:rPr lang="en-US" spc="-23"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thread.</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600075" marR="512445" lvl="1" indent="-257175" algn="just" defTabSz="685800">
              <a:spcBef>
                <a:spcPts val="15"/>
              </a:spcBef>
              <a:buSzPts val="1100"/>
              <a:buFont typeface="Wingdings" panose="05000000000000000000" pitchFamily="2" charset="2"/>
              <a:buChar char="Ø"/>
              <a:tabLst>
                <a:tab pos="657225" algn="l"/>
              </a:tabLst>
            </a:pPr>
            <a:r>
              <a:rPr lang="en-US" b="1" dirty="0">
                <a:solidFill>
                  <a:srgbClr val="4472C4"/>
                </a:solidFill>
                <a:latin typeface="Calibri" panose="020F0502020204030204"/>
                <a:ea typeface="Symbol" panose="05050102010706020507" pitchFamily="18" charset="2"/>
                <a:cs typeface="Symbol" panose="05050102010706020507" pitchFamily="18" charset="2"/>
              </a:rPr>
              <a:t>Linux</a:t>
            </a:r>
            <a:r>
              <a:rPr lang="en-US" dirty="0">
                <a:solidFill>
                  <a:prstClr val="black"/>
                </a:solidFill>
                <a:latin typeface="Calibri" panose="020F0502020204030204"/>
                <a:ea typeface="Symbol" panose="05050102010706020507" pitchFamily="18" charset="2"/>
                <a:cs typeface="Symbol" panose="05050102010706020507" pitchFamily="18" charset="2"/>
              </a:rPr>
              <a:t>, along with the family of Windows operating systems—including </a:t>
            </a:r>
            <a:r>
              <a:rPr lang="en-US" b="1" dirty="0">
                <a:solidFill>
                  <a:srgbClr val="4472C4"/>
                </a:solidFill>
                <a:latin typeface="Calibri" panose="020F0502020204030204"/>
                <a:ea typeface="Symbol" panose="05050102010706020507" pitchFamily="18" charset="2"/>
                <a:cs typeface="Symbol" panose="05050102010706020507" pitchFamily="18" charset="2"/>
              </a:rPr>
              <a:t>Windows 95, 98, NT, 2000, and OS/2</a:t>
            </a:r>
            <a:r>
              <a:rPr lang="en-US" dirty="0">
                <a:solidFill>
                  <a:prstClr val="black"/>
                </a:solidFill>
                <a:latin typeface="Calibri" panose="020F0502020204030204"/>
                <a:ea typeface="Symbol" panose="05050102010706020507" pitchFamily="18" charset="2"/>
                <a:cs typeface="Symbol" panose="05050102010706020507" pitchFamily="18" charset="2"/>
              </a:rPr>
              <a:t>— implement the one-to-one</a:t>
            </a:r>
            <a:r>
              <a:rPr lang="en-US" spc="-34"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model.</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600075" marR="511969" lvl="1" indent="-257175" algn="just" defTabSz="685800">
              <a:lnSpc>
                <a:spcPct val="147000"/>
              </a:lnSpc>
              <a:buSzPts val="1100"/>
              <a:buFont typeface="Wingdings" panose="05000000000000000000" pitchFamily="2" charset="2"/>
              <a:buChar char="Ø"/>
              <a:tabLst>
                <a:tab pos="485299" algn="l"/>
                <a:tab pos="485775" algn="l"/>
              </a:tabLst>
              <a:defRPr/>
            </a:pPr>
            <a:endParaRPr lang="en-IN"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174162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1390317"/>
          </a:xfrm>
          <a:prstGeom prst="rect">
            <a:avLst/>
          </a:prstGeom>
          <a:noFill/>
        </p:spPr>
        <p:txBody>
          <a:bodyPr wrap="square" rtlCol="0">
            <a:spAutoFit/>
          </a:bodyPr>
          <a:lstStyle/>
          <a:p>
            <a:pPr marL="142399" defTabSz="685800"/>
            <a:r>
              <a:rPr lang="en-US" b="1" u="sng" dirty="0">
                <a:solidFill>
                  <a:srgbClr val="4472C4"/>
                </a:solidFill>
                <a:latin typeface="Calibri" panose="020F0502020204030204"/>
              </a:rPr>
              <a:t>Many-to-Many Model</a:t>
            </a:r>
            <a:endParaRPr lang="en-IN" b="1" u="sng" dirty="0">
              <a:solidFill>
                <a:srgbClr val="4472C4"/>
              </a:solidFill>
              <a:latin typeface="Calibri" panose="020F0502020204030204"/>
            </a:endParaRPr>
          </a:p>
          <a:p>
            <a:pPr marL="142399" marR="512445" defTabSz="685800">
              <a:lnSpc>
                <a:spcPct val="150000"/>
              </a:lnSpc>
              <a:spcBef>
                <a:spcPts val="4"/>
              </a:spcBef>
              <a:defRPr/>
            </a:pPr>
            <a:endParaRPr lang="en-IN" sz="1350" dirty="0">
              <a:solidFill>
                <a:prstClr val="black"/>
              </a:solidFill>
              <a:latin typeface="Arial" panose="020B0604020202020204" pitchFamily="34" charset="0"/>
              <a:ea typeface="Arial" panose="020B0604020202020204" pitchFamily="34" charset="0"/>
            </a:endParaRPr>
          </a:p>
          <a:p>
            <a:pPr defTabSz="685800">
              <a:defRPr/>
            </a:pPr>
            <a:r>
              <a:rPr lang="en-US" sz="825" dirty="0">
                <a:solidFill>
                  <a:prstClr val="black"/>
                </a:solidFill>
                <a:latin typeface="Arial" panose="020B0604020202020204" pitchFamily="34" charset="0"/>
                <a:ea typeface="Arial" panose="020B0604020202020204" pitchFamily="34" charset="0"/>
              </a:rPr>
              <a:t> </a:t>
            </a:r>
            <a:endParaRPr lang="en-IN" sz="825" dirty="0">
              <a:solidFill>
                <a:prstClr val="black"/>
              </a:solidFill>
              <a:latin typeface="Arial" panose="020B0604020202020204" pitchFamily="34" charset="0"/>
              <a:ea typeface="Arial" panose="020B0604020202020204" pitchFamily="34" charset="0"/>
            </a:endParaRPr>
          </a:p>
          <a:p>
            <a:pPr marL="257175" marR="511969" indent="-257175" algn="just" defTabSz="685800">
              <a:lnSpc>
                <a:spcPct val="147000"/>
              </a:lnSpc>
              <a:buSzPts val="1100"/>
              <a:buFont typeface="Wingdings" panose="05000000000000000000" pitchFamily="2" charset="2"/>
              <a:buChar char="Ø"/>
              <a:tabLst>
                <a:tab pos="485299" algn="l"/>
                <a:tab pos="4857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DDEA10A3-3329-4936-8CB3-9A9F1A4CD72A}"/>
              </a:ext>
            </a:extLst>
          </p:cNvPr>
          <p:cNvPicPr>
            <a:picLocks noChangeAspect="1"/>
          </p:cNvPicPr>
          <p:nvPr/>
        </p:nvPicPr>
        <p:blipFill>
          <a:blip r:embed="rId2"/>
          <a:stretch>
            <a:fillRect/>
          </a:stretch>
        </p:blipFill>
        <p:spPr>
          <a:xfrm>
            <a:off x="2618185" y="2553891"/>
            <a:ext cx="3907631" cy="2478881"/>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61585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4" y="1877438"/>
            <a:ext cx="8536781" cy="3831818"/>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Many-to-Many Model</a:t>
            </a:r>
            <a:endParaRPr lang="en-IN" b="1" u="sng" dirty="0">
              <a:solidFill>
                <a:srgbClr val="4472C4"/>
              </a:solidFill>
              <a:latin typeface="Calibri" panose="020F0502020204030204"/>
            </a:endParaRP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marL="600075" marR="512445" lvl="1" indent="-257175" algn="just" defTabSz="685800">
              <a:spcAft>
                <a:spcPts val="8"/>
              </a:spcAft>
              <a:buSzPts val="1100"/>
              <a:buFont typeface="Wingdings" panose="05000000000000000000" pitchFamily="2" charset="2"/>
              <a:buChar char="Ø"/>
              <a:tabLst>
                <a:tab pos="657225"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many-to-many model multiplexes </a:t>
            </a:r>
            <a:r>
              <a:rPr lang="en-US" b="1" dirty="0">
                <a:solidFill>
                  <a:srgbClr val="4472C4"/>
                </a:solidFill>
                <a:latin typeface="Calibri" panose="020F0502020204030204"/>
                <a:ea typeface="Symbol" panose="05050102010706020507" pitchFamily="18" charset="2"/>
                <a:cs typeface="Symbol" panose="05050102010706020507" pitchFamily="18" charset="2"/>
              </a:rPr>
              <a:t>many user-level threads to a smaller or equal number of kernel</a:t>
            </a:r>
            <a:r>
              <a:rPr lang="en-US" b="1" spc="4" dirty="0">
                <a:solidFill>
                  <a:srgbClr val="4472C4"/>
                </a:solidFill>
                <a:latin typeface="Calibri" panose="020F0502020204030204"/>
                <a:ea typeface="Symbol" panose="05050102010706020507" pitchFamily="18" charset="2"/>
                <a:cs typeface="Symbol" panose="05050102010706020507" pitchFamily="18" charset="2"/>
              </a:rPr>
              <a:t> </a:t>
            </a:r>
            <a:r>
              <a:rPr lang="en-US" b="1" dirty="0">
                <a:solidFill>
                  <a:srgbClr val="4472C4"/>
                </a:solidFill>
                <a:latin typeface="Calibri" panose="020F0502020204030204"/>
                <a:ea typeface="Symbol" panose="05050102010706020507" pitchFamily="18" charset="2"/>
                <a:cs typeface="Symbol" panose="05050102010706020507" pitchFamily="18" charset="2"/>
              </a:rPr>
              <a:t>threads</a:t>
            </a:r>
            <a:r>
              <a:rPr lang="en-US" dirty="0">
                <a:solidFill>
                  <a:prstClr val="black"/>
                </a:solidFill>
                <a:latin typeface="Calibri" panose="020F0502020204030204"/>
                <a:ea typeface="Symbol" panose="05050102010706020507" pitchFamily="18" charset="2"/>
                <a:cs typeface="Symbol" panose="05050102010706020507" pitchFamily="18" charset="2"/>
              </a:rPr>
              <a:t>.</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600075" marR="511493" lvl="1" indent="-257175" algn="just" defTabSz="685800">
              <a:spcBef>
                <a:spcPts val="15"/>
              </a:spcBef>
              <a:buSzPts val="1100"/>
              <a:buFont typeface="Wingdings" panose="05000000000000000000" pitchFamily="2" charset="2"/>
              <a:buChar char="Ø"/>
              <a:tabLst>
                <a:tab pos="685800"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one-to-one model allows for greater concurrency, but the developer has to be careful not to create too many threads within an application. </a:t>
            </a:r>
          </a:p>
          <a:p>
            <a:pPr marL="600075" marR="511493" lvl="1" indent="-257175" algn="just" defTabSz="685800">
              <a:spcBef>
                <a:spcPts val="15"/>
              </a:spcBef>
              <a:buSzPts val="1100"/>
              <a:buFont typeface="Wingdings" panose="05000000000000000000" pitchFamily="2" charset="2"/>
              <a:buChar char="Ø"/>
              <a:tabLst>
                <a:tab pos="685800" algn="l"/>
              </a:tabLst>
            </a:pPr>
            <a:r>
              <a:rPr lang="en-US" dirty="0">
                <a:solidFill>
                  <a:prstClr val="black"/>
                </a:solidFill>
                <a:latin typeface="Calibri" panose="020F0502020204030204"/>
                <a:ea typeface="Symbol" panose="05050102010706020507" pitchFamily="18" charset="2"/>
                <a:cs typeface="Symbol" panose="05050102010706020507" pitchFamily="18" charset="2"/>
              </a:rPr>
              <a:t>The many-to-many model suffers from neither of these shortcomings: Developers can create as many user threads as necessary, and the corresponding kernel threads can run in parallel on a multiprocessor. Also, when a thread performs a blocking system call, the  kernel can schedule another thread for execution. </a:t>
            </a:r>
            <a:r>
              <a:rPr lang="en-US" b="1" dirty="0">
                <a:solidFill>
                  <a:srgbClr val="4472C4"/>
                </a:solidFill>
                <a:latin typeface="Calibri" panose="020F0502020204030204"/>
                <a:ea typeface="Symbol" panose="05050102010706020507" pitchFamily="18" charset="2"/>
                <a:cs typeface="Symbol" panose="05050102010706020507" pitchFamily="18" charset="2"/>
              </a:rPr>
              <a:t>Solaris 2, IRIX, HP-UX and Tru64 UNIX support this</a:t>
            </a:r>
            <a:r>
              <a:rPr lang="en-US" b="1" spc="-8" dirty="0">
                <a:solidFill>
                  <a:srgbClr val="4472C4"/>
                </a:solidFill>
                <a:latin typeface="Calibri" panose="020F0502020204030204"/>
                <a:ea typeface="Symbol" panose="05050102010706020507" pitchFamily="18" charset="2"/>
                <a:cs typeface="Symbol" panose="05050102010706020507" pitchFamily="18" charset="2"/>
              </a:rPr>
              <a:t> </a:t>
            </a:r>
            <a:r>
              <a:rPr lang="en-US" b="1" dirty="0">
                <a:solidFill>
                  <a:srgbClr val="4472C4"/>
                </a:solidFill>
                <a:latin typeface="Calibri" panose="020F0502020204030204"/>
                <a:ea typeface="Symbol" panose="05050102010706020507" pitchFamily="18" charset="2"/>
                <a:cs typeface="Symbol" panose="05050102010706020507" pitchFamily="18" charset="2"/>
              </a:rPr>
              <a:t>model.</a:t>
            </a:r>
            <a:endParaRPr lang="en-IN" b="1" dirty="0">
              <a:solidFill>
                <a:srgbClr val="4472C4"/>
              </a:solidFill>
              <a:latin typeface="Calibri" panose="020F0502020204030204"/>
              <a:ea typeface="Symbol" panose="05050102010706020507" pitchFamily="18" charset="2"/>
              <a:cs typeface="Symbol" panose="05050102010706020507" pitchFamily="18" charset="2"/>
            </a:endParaRPr>
          </a:p>
          <a:p>
            <a:pPr marL="600075" marR="512445" lvl="1" indent="-257175" algn="just" defTabSz="685800">
              <a:spcAft>
                <a:spcPts val="8"/>
              </a:spcAft>
              <a:buSzPts val="1100"/>
              <a:buFont typeface="Wingdings" panose="05000000000000000000" pitchFamily="2" charset="2"/>
              <a:buChar char="Ø"/>
              <a:tabLst>
                <a:tab pos="657225" algn="l"/>
              </a:tabLst>
            </a:pPr>
            <a:endParaRPr lang="en-IN" sz="1350" dirty="0">
              <a:solidFill>
                <a:prstClr val="black"/>
              </a:solidFill>
              <a:latin typeface="Arial" panose="020B0604020202020204" pitchFamily="34" charset="0"/>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Multithreading Models</a:t>
            </a:r>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413484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4" y="1877438"/>
            <a:ext cx="8536781" cy="1061829"/>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Difference between Process and Thread</a:t>
            </a:r>
            <a:endParaRPr lang="en-IN" b="1" u="sng" dirty="0">
              <a:solidFill>
                <a:srgbClr val="4472C4"/>
              </a:solidFill>
              <a:latin typeface="Calibri" panose="020F0502020204030204"/>
            </a:endParaRPr>
          </a:p>
          <a:p>
            <a:pPr defTabSz="685800">
              <a:spcBef>
                <a:spcPts val="11"/>
              </a:spcBef>
              <a:defRPr/>
            </a:pPr>
            <a:r>
              <a:rPr lang="en-US" sz="1350" b="1" dirty="0">
                <a:solidFill>
                  <a:prstClr val="black"/>
                </a:solidFill>
                <a:latin typeface="Arial" panose="020B0604020202020204" pitchFamily="34" charset="0"/>
                <a:ea typeface="Arial" panose="020B0604020202020204" pitchFamily="34" charset="0"/>
              </a:rPr>
              <a:t> </a:t>
            </a:r>
            <a:endParaRPr lang="en-IN" sz="1350" dirty="0">
              <a:solidFill>
                <a:prstClr val="black"/>
              </a:solidFill>
              <a:latin typeface="Arial" panose="020B0604020202020204" pitchFamily="34" charset="0"/>
              <a:ea typeface="Arial" panose="020B0604020202020204" pitchFamily="34" charset="0"/>
            </a:endParaRPr>
          </a:p>
          <a:p>
            <a:pPr marL="342900" marR="512445" lvl="1" algn="just" defTabSz="685800">
              <a:spcAft>
                <a:spcPts val="8"/>
              </a:spcAft>
              <a:buSzPts val="1100"/>
              <a:tabLst>
                <a:tab pos="657225" algn="l"/>
              </a:tabLst>
              <a:defRPr/>
            </a:pPr>
            <a:endParaRPr lang="en-IN" sz="1350" dirty="0">
              <a:solidFill>
                <a:prstClr val="black"/>
              </a:solidFill>
              <a:latin typeface="Arial" panose="020B0604020202020204" pitchFamily="34" charset="0"/>
            </a:endParaRPr>
          </a:p>
          <a:p>
            <a:pPr algn="just" defTabSz="685800">
              <a:defRPr/>
            </a:pPr>
            <a:endParaRPr lang="en-IN" dirty="0">
              <a:solidFill>
                <a:prstClr val="black"/>
              </a:solidFill>
              <a:latin typeface="Calibri" panose="020F0502020204030204"/>
            </a:endParaRPr>
          </a:p>
        </p:txBody>
      </p:sp>
      <p:graphicFrame>
        <p:nvGraphicFramePr>
          <p:cNvPr id="7" name="Table 7">
            <a:extLst>
              <a:ext uri="{FF2B5EF4-FFF2-40B4-BE49-F238E27FC236}">
                <a16:creationId xmlns:a16="http://schemas.microsoft.com/office/drawing/2014/main" id="{24D62A1E-FB78-4684-AF59-62AF0D8EA36E}"/>
              </a:ext>
            </a:extLst>
          </p:cNvPr>
          <p:cNvGraphicFramePr>
            <a:graphicFrameLocks noGrp="1"/>
          </p:cNvGraphicFramePr>
          <p:nvPr>
            <p:extLst>
              <p:ext uri="{D42A27DB-BD31-4B8C-83A1-F6EECF244321}">
                <p14:modId xmlns:p14="http://schemas.microsoft.com/office/powerpoint/2010/main" val="354932369"/>
              </p:ext>
            </p:extLst>
          </p:nvPr>
        </p:nvGraphicFramePr>
        <p:xfrm>
          <a:off x="900113" y="2391582"/>
          <a:ext cx="7408070" cy="3050059"/>
        </p:xfrm>
        <a:graphic>
          <a:graphicData uri="http://schemas.openxmlformats.org/drawingml/2006/table">
            <a:tbl>
              <a:tblPr firstRow="1" bandRow="1">
                <a:tableStyleId>{5C22544A-7EE6-4342-B048-85BDC9FD1C3A}</a:tableStyleId>
              </a:tblPr>
              <a:tblGrid>
                <a:gridCol w="1167752">
                  <a:extLst>
                    <a:ext uri="{9D8B030D-6E8A-4147-A177-3AD203B41FA5}">
                      <a16:colId xmlns:a16="http://schemas.microsoft.com/office/drawing/2014/main" val="3018622550"/>
                    </a:ext>
                  </a:extLst>
                </a:gridCol>
                <a:gridCol w="3054610">
                  <a:extLst>
                    <a:ext uri="{9D8B030D-6E8A-4147-A177-3AD203B41FA5}">
                      <a16:colId xmlns:a16="http://schemas.microsoft.com/office/drawing/2014/main" val="575408685"/>
                    </a:ext>
                  </a:extLst>
                </a:gridCol>
                <a:gridCol w="3185708">
                  <a:extLst>
                    <a:ext uri="{9D8B030D-6E8A-4147-A177-3AD203B41FA5}">
                      <a16:colId xmlns:a16="http://schemas.microsoft.com/office/drawing/2014/main" val="2117594307"/>
                    </a:ext>
                  </a:extLst>
                </a:gridCol>
              </a:tblGrid>
              <a:tr h="480041">
                <a:tc>
                  <a:txBody>
                    <a:bodyPr/>
                    <a:lstStyle/>
                    <a:p>
                      <a:r>
                        <a:rPr lang="en-IN" sz="1000" dirty="0" err="1"/>
                        <a:t>Sl.No</a:t>
                      </a:r>
                      <a:endParaRPr lang="en-IN" sz="1000" dirty="0"/>
                    </a:p>
                  </a:txBody>
                  <a:tcPr marL="68580" marR="68580" marT="34290" marB="34290"/>
                </a:tc>
                <a:tc>
                  <a:txBody>
                    <a:bodyPr/>
                    <a:lstStyle/>
                    <a:p>
                      <a:r>
                        <a:rPr lang="en-IN" sz="1000" dirty="0"/>
                        <a:t>Process</a:t>
                      </a:r>
                    </a:p>
                  </a:txBody>
                  <a:tcPr marL="68580" marR="68580" marT="34290" marB="34290"/>
                </a:tc>
                <a:tc>
                  <a:txBody>
                    <a:bodyPr/>
                    <a:lstStyle/>
                    <a:p>
                      <a:r>
                        <a:rPr lang="en-IN" sz="1000" dirty="0"/>
                        <a:t>Thread</a:t>
                      </a:r>
                    </a:p>
                  </a:txBody>
                  <a:tcPr marL="68580" marR="68580" marT="34290" marB="34290"/>
                </a:tc>
                <a:extLst>
                  <a:ext uri="{0D108BD9-81ED-4DB2-BD59-A6C34878D82A}">
                    <a16:rowId xmlns:a16="http://schemas.microsoft.com/office/drawing/2014/main" val="3728726217"/>
                  </a:ext>
                </a:extLst>
              </a:tr>
              <a:tr h="521728">
                <a:tc>
                  <a:txBody>
                    <a:bodyPr/>
                    <a:lstStyle/>
                    <a:p>
                      <a:r>
                        <a:rPr lang="en-IN" sz="1000" dirty="0"/>
                        <a:t>1</a:t>
                      </a:r>
                    </a:p>
                  </a:txBody>
                  <a:tcPr marL="68580" marR="68580" marT="34290" marB="34290"/>
                </a:tc>
                <a:tc>
                  <a:txBody>
                    <a:bodyPr/>
                    <a:lstStyle/>
                    <a:p>
                      <a:r>
                        <a:rPr lang="en-US" sz="1400" b="0" i="0" kern="1200" dirty="0">
                          <a:solidFill>
                            <a:schemeClr val="dk1"/>
                          </a:solidFill>
                          <a:effectLst/>
                          <a:latin typeface="+mn-lt"/>
                          <a:ea typeface="+mn-ea"/>
                          <a:cs typeface="+mn-cs"/>
                        </a:rPr>
                        <a:t>Process means any program is in execution.</a:t>
                      </a:r>
                      <a:endParaRPr lang="en-IN" sz="1000" dirty="0"/>
                    </a:p>
                  </a:txBody>
                  <a:tcPr marL="68580" marR="68580" marT="34290" marB="34290"/>
                </a:tc>
                <a:tc>
                  <a:txBody>
                    <a:bodyPr/>
                    <a:lstStyle/>
                    <a:p>
                      <a:r>
                        <a:rPr lang="en-US" sz="1400" b="0" i="0" kern="1200" dirty="0">
                          <a:solidFill>
                            <a:schemeClr val="dk1"/>
                          </a:solidFill>
                          <a:effectLst/>
                          <a:latin typeface="+mn-lt"/>
                          <a:ea typeface="+mn-ea"/>
                          <a:cs typeface="+mn-cs"/>
                        </a:rPr>
                        <a:t>Thread means segment of a process.</a:t>
                      </a:r>
                      <a:endParaRPr lang="en-IN" sz="1000" dirty="0"/>
                    </a:p>
                  </a:txBody>
                  <a:tcPr marL="68580" marR="68580" marT="34290" marB="34290"/>
                </a:tc>
                <a:extLst>
                  <a:ext uri="{0D108BD9-81ED-4DB2-BD59-A6C34878D82A}">
                    <a16:rowId xmlns:a16="http://schemas.microsoft.com/office/drawing/2014/main" val="682604109"/>
                  </a:ext>
                </a:extLst>
              </a:tr>
              <a:tr h="302271">
                <a:tc>
                  <a:txBody>
                    <a:bodyPr/>
                    <a:lstStyle/>
                    <a:p>
                      <a:r>
                        <a:rPr lang="en-IN" sz="1000" dirty="0"/>
                        <a:t>2</a:t>
                      </a:r>
                    </a:p>
                  </a:txBody>
                  <a:tcPr marL="68580" marR="68580" marT="34290" marB="34290"/>
                </a:tc>
                <a:tc>
                  <a:txBody>
                    <a:bodyPr/>
                    <a:lstStyle/>
                    <a:p>
                      <a:r>
                        <a:rPr lang="en-US" sz="1400" b="0" i="0" kern="1200" dirty="0">
                          <a:solidFill>
                            <a:schemeClr val="dk1"/>
                          </a:solidFill>
                          <a:effectLst/>
                          <a:latin typeface="+mn-lt"/>
                          <a:ea typeface="+mn-ea"/>
                          <a:cs typeface="+mn-cs"/>
                        </a:rPr>
                        <a:t>It takes more time for creation.</a:t>
                      </a:r>
                      <a:endParaRPr lang="en-IN" sz="1000" dirty="0"/>
                    </a:p>
                  </a:txBody>
                  <a:tcPr marL="68580" marR="68580" marT="34290" marB="34290"/>
                </a:tc>
                <a:tc>
                  <a:txBody>
                    <a:bodyPr/>
                    <a:lstStyle/>
                    <a:p>
                      <a:r>
                        <a:rPr lang="en-US" sz="1400" b="0" i="0" kern="1200" dirty="0">
                          <a:solidFill>
                            <a:schemeClr val="dk1"/>
                          </a:solidFill>
                          <a:effectLst/>
                          <a:latin typeface="+mn-lt"/>
                          <a:ea typeface="+mn-ea"/>
                          <a:cs typeface="+mn-cs"/>
                        </a:rPr>
                        <a:t>It takes less time for creation.</a:t>
                      </a:r>
                      <a:endParaRPr lang="en-IN" sz="1000" dirty="0"/>
                    </a:p>
                  </a:txBody>
                  <a:tcPr marL="68580" marR="68580" marT="34290" marB="34290"/>
                </a:tc>
                <a:extLst>
                  <a:ext uri="{0D108BD9-81ED-4DB2-BD59-A6C34878D82A}">
                    <a16:rowId xmlns:a16="http://schemas.microsoft.com/office/drawing/2014/main" val="536749169"/>
                  </a:ext>
                </a:extLst>
              </a:tr>
              <a:tr h="302271">
                <a:tc>
                  <a:txBody>
                    <a:bodyPr/>
                    <a:lstStyle/>
                    <a:p>
                      <a:r>
                        <a:rPr lang="en-IN" sz="1000" dirty="0"/>
                        <a:t>3</a:t>
                      </a:r>
                    </a:p>
                  </a:txBody>
                  <a:tcPr marL="68580" marR="68580" marT="34290" marB="34290"/>
                </a:tc>
                <a:tc>
                  <a:txBody>
                    <a:bodyPr/>
                    <a:lstStyle/>
                    <a:p>
                      <a:r>
                        <a:rPr lang="en-US" sz="1400" b="0" i="0" kern="1200" dirty="0">
                          <a:solidFill>
                            <a:schemeClr val="dk1"/>
                          </a:solidFill>
                          <a:effectLst/>
                          <a:latin typeface="+mn-lt"/>
                          <a:ea typeface="+mn-ea"/>
                          <a:cs typeface="+mn-cs"/>
                        </a:rPr>
                        <a:t>Process is called heavy weight process.</a:t>
                      </a:r>
                      <a:endParaRPr lang="en-IN" sz="1000" dirty="0"/>
                    </a:p>
                  </a:txBody>
                  <a:tcPr marL="68580" marR="68580" marT="34290" marB="34290"/>
                </a:tc>
                <a:tc>
                  <a:txBody>
                    <a:bodyPr/>
                    <a:lstStyle/>
                    <a:p>
                      <a:r>
                        <a:rPr lang="en-US" sz="1400" b="0" i="0" kern="1200" dirty="0">
                          <a:solidFill>
                            <a:schemeClr val="dk1"/>
                          </a:solidFill>
                          <a:effectLst/>
                          <a:latin typeface="+mn-lt"/>
                          <a:ea typeface="+mn-ea"/>
                          <a:cs typeface="+mn-cs"/>
                        </a:rPr>
                        <a:t>Thread is called light weight process.</a:t>
                      </a:r>
                      <a:endParaRPr lang="en-IN" sz="1000" dirty="0"/>
                    </a:p>
                  </a:txBody>
                  <a:tcPr marL="68580" marR="68580" marT="34290" marB="34290"/>
                </a:tc>
                <a:extLst>
                  <a:ext uri="{0D108BD9-81ED-4DB2-BD59-A6C34878D82A}">
                    <a16:rowId xmlns:a16="http://schemas.microsoft.com/office/drawing/2014/main" val="3301035289"/>
                  </a:ext>
                </a:extLst>
              </a:tr>
              <a:tr h="521728">
                <a:tc>
                  <a:txBody>
                    <a:bodyPr/>
                    <a:lstStyle/>
                    <a:p>
                      <a:r>
                        <a:rPr lang="en-IN" sz="1000" dirty="0"/>
                        <a:t>4</a:t>
                      </a:r>
                    </a:p>
                  </a:txBody>
                  <a:tcPr marL="68580" marR="68580" marT="34290" marB="34290"/>
                </a:tc>
                <a:tc>
                  <a:txBody>
                    <a:bodyPr/>
                    <a:lstStyle/>
                    <a:p>
                      <a:r>
                        <a:rPr lang="en-IN" sz="1400" dirty="0"/>
                        <a:t>Process switching needs interaction with operating system</a:t>
                      </a:r>
                    </a:p>
                  </a:txBody>
                  <a:tcPr marL="68580" marR="68580" marT="34290" marB="34290"/>
                </a:tc>
                <a:tc>
                  <a:txBody>
                    <a:bodyPr/>
                    <a:lstStyle/>
                    <a:p>
                      <a:r>
                        <a:rPr lang="en-IN" sz="1400" dirty="0"/>
                        <a:t>Thread switching does not need to interact with operating system</a:t>
                      </a:r>
                    </a:p>
                  </a:txBody>
                  <a:tcPr marL="68580" marR="68580" marT="34290" marB="34290"/>
                </a:tc>
                <a:extLst>
                  <a:ext uri="{0D108BD9-81ED-4DB2-BD59-A6C34878D82A}">
                    <a16:rowId xmlns:a16="http://schemas.microsoft.com/office/drawing/2014/main" val="2990836870"/>
                  </a:ext>
                </a:extLst>
              </a:tr>
              <a:tr h="745325">
                <a:tc>
                  <a:txBody>
                    <a:bodyPr/>
                    <a:lstStyle/>
                    <a:p>
                      <a:r>
                        <a:rPr lang="en-IN" sz="1000" dirty="0"/>
                        <a:t>5</a:t>
                      </a:r>
                    </a:p>
                  </a:txBody>
                  <a:tcPr marL="68580" marR="68580" marT="34290" marB="34290"/>
                </a:tc>
                <a:tc>
                  <a:txBody>
                    <a:bodyPr/>
                    <a:lstStyle/>
                    <a:p>
                      <a:r>
                        <a:rPr lang="en-IN" sz="1400" dirty="0"/>
                        <a:t>In multiple processing environments each process executes the same code but has its own memory and file resources</a:t>
                      </a:r>
                    </a:p>
                  </a:txBody>
                  <a:tcPr marL="68580" marR="68580" marT="34290" marB="34290"/>
                </a:tc>
                <a:tc>
                  <a:txBody>
                    <a:bodyPr/>
                    <a:lstStyle/>
                    <a:p>
                      <a:r>
                        <a:rPr lang="en-IN" sz="1400" dirty="0"/>
                        <a:t>All threads can share same set of open files, Child processes</a:t>
                      </a:r>
                    </a:p>
                  </a:txBody>
                  <a:tcPr marL="68580" marR="68580" marT="34290" marB="34290"/>
                </a:tc>
                <a:extLst>
                  <a:ext uri="{0D108BD9-81ED-4DB2-BD59-A6C34878D82A}">
                    <a16:rowId xmlns:a16="http://schemas.microsoft.com/office/drawing/2014/main" val="2955139193"/>
                  </a:ext>
                </a:extLst>
              </a:tr>
            </a:tbl>
          </a:graphicData>
        </a:graphic>
      </p:graphicFrame>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 Vs Thread</a:t>
            </a:r>
          </a:p>
        </p:txBody>
      </p:sp>
      <p:pic>
        <p:nvPicPr>
          <p:cNvPr id="5" name="Picture 4"/>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813954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052" y="1974756"/>
            <a:ext cx="7931285" cy="3570208"/>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Device Management</a:t>
            </a:r>
          </a:p>
          <a:p>
            <a:pPr algn="just" defTabSz="685800">
              <a:defRPr/>
            </a:pP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Device management of operating system manages hardware devices via their respective drivers</a:t>
            </a: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deals with the management of the I/O devices such as a keyboard, magnetic tape, disk, printer, microphone, USB ports, scanner, camcorder etc.as well as the supporting units like control channels.</a:t>
            </a: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The basics of I/O devices can fall into 3 categories:</a:t>
            </a:r>
          </a:p>
          <a:p>
            <a:pPr marL="1243013" lvl="3" indent="-214313" algn="just" defTabSz="685800">
              <a:buFont typeface="Wingdings" panose="05000000000000000000" pitchFamily="2" charset="2"/>
              <a:buChar char="Ø"/>
            </a:pPr>
            <a:r>
              <a:rPr lang="en-US" sz="1600" b="1" dirty="0">
                <a:solidFill>
                  <a:srgbClr val="333333"/>
                </a:solidFill>
                <a:latin typeface="Calibri" panose="020F0502020204030204"/>
              </a:rPr>
              <a:t>Block device:</a:t>
            </a:r>
            <a:r>
              <a:rPr lang="en-US" sz="1600" dirty="0">
                <a:solidFill>
                  <a:prstClr val="black"/>
                </a:solidFill>
                <a:latin typeface="Calibri" panose="020F0502020204030204"/>
              </a:rPr>
              <a:t> </a:t>
            </a:r>
            <a:r>
              <a:rPr lang="en-US" sz="1600" dirty="0">
                <a:solidFill>
                  <a:srgbClr val="333333"/>
                </a:solidFill>
                <a:latin typeface="Calibri" panose="020F0502020204030204"/>
              </a:rPr>
              <a:t>it stores information in fixed-size block. example, disks.</a:t>
            </a:r>
            <a:endParaRPr lang="en-US" sz="1600" dirty="0">
              <a:solidFill>
                <a:prstClr val="black"/>
              </a:solidFill>
              <a:latin typeface="Calibri" panose="020F0502020204030204"/>
            </a:endParaRPr>
          </a:p>
          <a:p>
            <a:pPr marL="1243013" lvl="3" indent="-214313" algn="just" defTabSz="685800">
              <a:buFont typeface="Wingdings" panose="05000000000000000000" pitchFamily="2" charset="2"/>
              <a:buChar char="Ø"/>
            </a:pPr>
            <a:r>
              <a:rPr lang="en-US" sz="1600" b="1" dirty="0">
                <a:solidFill>
                  <a:srgbClr val="333333"/>
                </a:solidFill>
                <a:latin typeface="Calibri" panose="020F0502020204030204"/>
              </a:rPr>
              <a:t>Character device:</a:t>
            </a:r>
            <a:r>
              <a:rPr lang="en-US" sz="1600" dirty="0">
                <a:solidFill>
                  <a:srgbClr val="999999"/>
                </a:solidFill>
                <a:latin typeface="Calibri" panose="020F0502020204030204"/>
              </a:rPr>
              <a:t> </a:t>
            </a:r>
            <a:r>
              <a:rPr lang="en-US" sz="1600" dirty="0">
                <a:solidFill>
                  <a:srgbClr val="333333"/>
                </a:solidFill>
                <a:latin typeface="Calibri" panose="020F0502020204030204"/>
              </a:rPr>
              <a:t>it delivers or accepts a stream of characters.  example printers, keyboards </a:t>
            </a:r>
          </a:p>
          <a:p>
            <a:pPr marL="1243013" lvl="3" indent="-214313" algn="just" defTabSz="685800">
              <a:buFont typeface="Wingdings" panose="05000000000000000000" pitchFamily="2" charset="2"/>
              <a:buChar char="Ø"/>
            </a:pPr>
            <a:r>
              <a:rPr lang="en-US" sz="1600" b="1" dirty="0">
                <a:solidFill>
                  <a:srgbClr val="333333"/>
                </a:solidFill>
                <a:latin typeface="Calibri" panose="020F0502020204030204"/>
              </a:rPr>
              <a:t>Network device:</a:t>
            </a:r>
            <a:r>
              <a:rPr lang="en-US" sz="1600" dirty="0">
                <a:solidFill>
                  <a:prstClr val="black"/>
                </a:solidFill>
                <a:latin typeface="Calibri" panose="020F0502020204030204"/>
              </a:rPr>
              <a:t> </a:t>
            </a:r>
            <a:r>
              <a:rPr lang="en-US" sz="1600" dirty="0">
                <a:solidFill>
                  <a:srgbClr val="333333"/>
                </a:solidFill>
                <a:latin typeface="Calibri" panose="020F0502020204030204"/>
              </a:rPr>
              <a:t>For transmitting data packets.</a:t>
            </a:r>
            <a:endParaRPr lang="en-US" sz="1600"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Management</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98117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052" y="1974756"/>
            <a:ext cx="7931285" cy="3416320"/>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Activities of Device Management</a:t>
            </a:r>
          </a:p>
          <a:p>
            <a:pPr algn="just" defTabSz="685800">
              <a:defRPr/>
            </a:pP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keeps track of all the devices. The program responsible for keeping track of all the devices is known as I/O controller.</a:t>
            </a:r>
            <a:endParaRPr lang="en-IN" dirty="0">
              <a:solidFill>
                <a:prstClr val="black"/>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provides a uniform interface to access devices with different physical characteristics.</a:t>
            </a:r>
            <a:endParaRPr lang="en-IN" dirty="0">
              <a:solidFill>
                <a:prstClr val="black"/>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allocates the devices in an efficient manner.</a:t>
            </a:r>
            <a:endParaRPr lang="en-IN" dirty="0">
              <a:solidFill>
                <a:prstClr val="black"/>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deallocates the devices after usage.</a:t>
            </a:r>
            <a:endParaRPr lang="en-IN" dirty="0">
              <a:solidFill>
                <a:prstClr val="black"/>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decides which process gets the device and how much time it should be used.</a:t>
            </a:r>
            <a:endParaRPr lang="en-IN" dirty="0">
              <a:solidFill>
                <a:prstClr val="black"/>
              </a:solidFill>
              <a:latin typeface="Calibri" panose="020F0502020204030204"/>
            </a:endParaRPr>
          </a:p>
          <a:p>
            <a:pPr marL="600075" lvl="1" indent="-257175" algn="just" defTabSz="685800">
              <a:buFont typeface="Wingdings" panose="05000000000000000000" pitchFamily="2" charset="2"/>
              <a:buChar char="Ø"/>
            </a:pPr>
            <a:r>
              <a:rPr lang="en-US" dirty="0">
                <a:solidFill>
                  <a:prstClr val="black"/>
                </a:solidFill>
                <a:latin typeface="Calibri" panose="020F0502020204030204"/>
              </a:rPr>
              <a:t>It optimizes the performance of each individual device.</a:t>
            </a:r>
            <a:endParaRPr lang="en-IN"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Management</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2500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052" y="1974756"/>
            <a:ext cx="7931285" cy="1754326"/>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Approaches</a:t>
            </a:r>
          </a:p>
          <a:p>
            <a:pPr algn="just" defTabSz="685800">
              <a:defRPr/>
            </a:pP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defRPr/>
            </a:pPr>
            <a:r>
              <a:rPr lang="en-IN" dirty="0">
                <a:solidFill>
                  <a:prstClr val="black"/>
                </a:solidFill>
                <a:latin typeface="Calibri" panose="020F0502020204030204"/>
              </a:rPr>
              <a:t>Direct I/O</a:t>
            </a:r>
          </a:p>
          <a:p>
            <a:pPr marL="600075" lvl="1" indent="-257175" algn="just" defTabSz="685800">
              <a:buFont typeface="Wingdings" panose="05000000000000000000" pitchFamily="2" charset="2"/>
              <a:buChar char="Ø"/>
              <a:defRPr/>
            </a:pPr>
            <a:r>
              <a:rPr lang="en-IN" dirty="0">
                <a:solidFill>
                  <a:prstClr val="black"/>
                </a:solidFill>
                <a:latin typeface="Calibri" panose="020F0502020204030204"/>
              </a:rPr>
              <a:t>Memory Mapped I/O</a:t>
            </a:r>
          </a:p>
          <a:p>
            <a:pPr marL="600075" lvl="1" indent="-257175" algn="just" defTabSz="685800">
              <a:buFont typeface="Wingdings" panose="05000000000000000000" pitchFamily="2" charset="2"/>
              <a:buChar char="Ø"/>
              <a:defRPr/>
            </a:pPr>
            <a:r>
              <a:rPr lang="en-IN" dirty="0">
                <a:solidFill>
                  <a:prstClr val="black"/>
                </a:solidFill>
                <a:latin typeface="Calibri" panose="020F0502020204030204"/>
              </a:rPr>
              <a:t>Direct Memory Access</a:t>
            </a: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Management</a:t>
            </a:r>
          </a:p>
          <a:p>
            <a:r>
              <a:rPr lang="en-IN" b="1" dirty="0"/>
              <a:t>Approaches</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35199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636" y="1870294"/>
            <a:ext cx="4429946" cy="3139321"/>
          </a:xfrm>
          <a:prstGeom prst="rect">
            <a:avLst/>
          </a:prstGeom>
          <a:noFill/>
        </p:spPr>
        <p:txBody>
          <a:bodyPr wrap="square" rtlCol="0">
            <a:spAutoFit/>
          </a:bodyPr>
          <a:lstStyle/>
          <a:p>
            <a:pPr algn="just" defTabSz="685800"/>
            <a:r>
              <a:rPr lang="en-US" b="1" u="sng" dirty="0">
                <a:solidFill>
                  <a:srgbClr val="4472C4"/>
                </a:solidFill>
                <a:latin typeface="Calibri" panose="020F0502020204030204"/>
              </a:rPr>
              <a:t>Direct  I/O</a:t>
            </a:r>
          </a:p>
          <a:p>
            <a:pPr algn="just" defTabSz="685800"/>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pPr>
            <a:r>
              <a:rPr lang="en-US" dirty="0">
                <a:solidFill>
                  <a:prstClr val="black"/>
                </a:solidFill>
                <a:latin typeface="Calibri" panose="020F0502020204030204"/>
              </a:rPr>
              <a:t>CPU software explicitly transfer data to and from the controller’s data registers.</a:t>
            </a:r>
          </a:p>
          <a:p>
            <a:pPr marL="257175" indent="-257175" algn="just" defTabSz="685800">
              <a:buFont typeface="Wingdings" panose="05000000000000000000" pitchFamily="2" charset="2"/>
              <a:buChar char="Ø"/>
            </a:pPr>
            <a:r>
              <a:rPr lang="en-US" dirty="0">
                <a:solidFill>
                  <a:prstClr val="black"/>
                </a:solidFill>
                <a:latin typeface="Calibri" panose="020F0502020204030204"/>
              </a:rPr>
              <a:t>Separate Control signal for Memory and I/O Devices</a:t>
            </a:r>
          </a:p>
          <a:p>
            <a:pPr marL="257175" indent="-257175" algn="just" defTabSz="685800">
              <a:buFont typeface="Wingdings" panose="05000000000000000000" pitchFamily="2" charset="2"/>
              <a:buChar char="Ø"/>
            </a:pPr>
            <a:r>
              <a:rPr lang="en-US" dirty="0">
                <a:solidFill>
                  <a:prstClr val="black"/>
                </a:solidFill>
                <a:latin typeface="Calibri" panose="020F0502020204030204"/>
              </a:rPr>
              <a:t>Common Address and Data Bus for I/O Devices and Memory</a:t>
            </a:r>
          </a:p>
          <a:p>
            <a:pPr algn="just" defTabSz="685800"/>
            <a:endParaRPr lang="en-US" dirty="0">
              <a:solidFill>
                <a:prstClr val="black"/>
              </a:solidFill>
              <a:latin typeface="Calibri" panose="020F0502020204030204"/>
            </a:endParaRPr>
          </a:p>
          <a:p>
            <a:pPr algn="just" defTabSz="685800"/>
            <a:endParaRPr lang="en-US"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pic>
        <p:nvPicPr>
          <p:cNvPr id="7" name="Picture 1">
            <a:extLst>
              <a:ext uri="{FF2B5EF4-FFF2-40B4-BE49-F238E27FC236}">
                <a16:creationId xmlns:a16="http://schemas.microsoft.com/office/drawing/2014/main" id="{C9BE341E-B954-42A7-AB76-90020F89D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594" y="2536032"/>
            <a:ext cx="4118372" cy="285284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Device Management</a:t>
            </a:r>
          </a:p>
          <a:p>
            <a:r>
              <a:rPr lang="en-IN" b="1"/>
              <a:t>Approaches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1578396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3029771" cy="4524315"/>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MEMORY MAPPED I/O</a:t>
            </a:r>
          </a:p>
          <a:p>
            <a:pPr algn="just" defTabSz="685800">
              <a:defRPr/>
            </a:pPr>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pPr>
            <a:r>
              <a:rPr lang="en-US" dirty="0">
                <a:solidFill>
                  <a:prstClr val="black"/>
                </a:solidFill>
                <a:latin typeface="Calibri" panose="020F0502020204030204"/>
              </a:rPr>
              <a:t>Device addressing simplifies the interface (device seen as a range of memory locations)</a:t>
            </a:r>
          </a:p>
          <a:p>
            <a:pPr marL="257175" indent="-257175" algn="just" defTabSz="685800">
              <a:buFont typeface="Wingdings" panose="05000000000000000000" pitchFamily="2" charset="2"/>
              <a:buChar char="Ø"/>
            </a:pPr>
            <a:r>
              <a:rPr lang="en-US" dirty="0">
                <a:solidFill>
                  <a:prstClr val="black"/>
                </a:solidFill>
                <a:latin typeface="Calibri" panose="020F0502020204030204"/>
              </a:rPr>
              <a:t>Common Control signal for Memory and I/O Devices</a:t>
            </a:r>
          </a:p>
          <a:p>
            <a:pPr marL="257175" indent="-257175" algn="just" defTabSz="685800">
              <a:buFont typeface="Wingdings" panose="05000000000000000000" pitchFamily="2" charset="2"/>
              <a:buChar char="Ø"/>
            </a:pPr>
            <a:r>
              <a:rPr lang="en-US" dirty="0">
                <a:solidFill>
                  <a:prstClr val="black"/>
                </a:solidFill>
                <a:latin typeface="Calibri" panose="020F0502020204030204"/>
              </a:rPr>
              <a:t>Common Address and Data Bus for I/O Devices and Memory</a:t>
            </a:r>
          </a:p>
          <a:p>
            <a:pPr algn="just" defTabSz="685800"/>
            <a:endParaRPr lang="en-US" dirty="0">
              <a:solidFill>
                <a:prstClr val="black"/>
              </a:solidFill>
              <a:latin typeface="Calibri" panose="020F0502020204030204"/>
            </a:endParaRPr>
          </a:p>
          <a:p>
            <a:pPr algn="just" defTabSz="685800"/>
            <a:endParaRPr lang="en-US" dirty="0">
              <a:solidFill>
                <a:prstClr val="black"/>
              </a:solidFill>
              <a:latin typeface="Calibri" panose="020F0502020204030204"/>
            </a:endParaRPr>
          </a:p>
          <a:p>
            <a:pPr algn="just" defTabSz="685800"/>
            <a:endParaRPr lang="en-US" dirty="0">
              <a:solidFill>
                <a:prstClr val="black"/>
              </a:solidFill>
              <a:latin typeface="Calibri" panose="020F0502020204030204"/>
            </a:endParaRPr>
          </a:p>
          <a:p>
            <a:pPr algn="just" defTabSz="685800"/>
            <a:endParaRPr lang="en-US"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pic>
        <p:nvPicPr>
          <p:cNvPr id="9" name="Picture 8">
            <a:extLst>
              <a:ext uri="{FF2B5EF4-FFF2-40B4-BE49-F238E27FC236}">
                <a16:creationId xmlns:a16="http://schemas.microsoft.com/office/drawing/2014/main" id="{FFEFD621-3FC2-4020-947E-2598226A17B1}"/>
              </a:ext>
            </a:extLst>
          </p:cNvPr>
          <p:cNvPicPr>
            <a:picLocks noChangeAspect="1"/>
          </p:cNvPicPr>
          <p:nvPr/>
        </p:nvPicPr>
        <p:blipFill>
          <a:blip r:embed="rId2"/>
          <a:stretch>
            <a:fillRect/>
          </a:stretch>
        </p:blipFill>
        <p:spPr>
          <a:xfrm>
            <a:off x="3693319" y="3021807"/>
            <a:ext cx="4843463" cy="2368153"/>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Device Management</a:t>
            </a:r>
          </a:p>
          <a:p>
            <a:r>
              <a:rPr lang="en-IN" b="1"/>
              <a:t>Approaches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214960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284774"/>
            <a:ext cx="6127016" cy="1325563"/>
          </a:xfrm>
        </p:spPr>
        <p:txBody>
          <a:bodyPr/>
          <a:lstStyle/>
          <a:p>
            <a:r>
              <a:rPr lang="en-IN" b="1" dirty="0"/>
              <a:t>Sections of a Process</a:t>
            </a:r>
          </a:p>
        </p:txBody>
      </p:sp>
      <p:sp>
        <p:nvSpPr>
          <p:cNvPr id="3" name="Content Placeholder 2"/>
          <p:cNvSpPr>
            <a:spLocks noGrp="1"/>
          </p:cNvSpPr>
          <p:nvPr>
            <p:ph idx="1"/>
          </p:nvPr>
        </p:nvSpPr>
        <p:spPr/>
        <p:txBody>
          <a:bodyPr/>
          <a:lstStyle/>
          <a:p>
            <a:r>
              <a:rPr lang="en-IN" dirty="0"/>
              <a:t>Code section</a:t>
            </a:r>
          </a:p>
          <a:p>
            <a:r>
              <a:rPr lang="en-IN" dirty="0"/>
              <a:t>Data Section</a:t>
            </a:r>
          </a:p>
          <a:p>
            <a:r>
              <a:rPr lang="en-IN" dirty="0"/>
              <a:t>Heap Section</a:t>
            </a:r>
          </a:p>
          <a:p>
            <a:r>
              <a:rPr lang="en-IN" dirty="0"/>
              <a:t>Stack Section</a:t>
            </a:r>
          </a:p>
        </p:txBody>
      </p:sp>
      <p:pic>
        <p:nvPicPr>
          <p:cNvPr id="4" name="Picture 3"/>
          <p:cNvPicPr>
            <a:picLocks noChangeAspect="1"/>
          </p:cNvPicPr>
          <p:nvPr/>
        </p:nvPicPr>
        <p:blipFill>
          <a:blip r:embed="rId2"/>
          <a:stretch>
            <a:fillRect/>
          </a:stretch>
        </p:blipFill>
        <p:spPr>
          <a:xfrm>
            <a:off x="3922719" y="2221887"/>
            <a:ext cx="1298561" cy="2414225"/>
          </a:xfrm>
          <a:prstGeom prst="rect">
            <a:avLst/>
          </a:prstGeom>
        </p:spPr>
      </p:pic>
      <p:pic>
        <p:nvPicPr>
          <p:cNvPr id="5" name="Picture 4">
            <a:extLst>
              <a:ext uri="{FF2B5EF4-FFF2-40B4-BE49-F238E27FC236}">
                <a16:creationId xmlns:a16="http://schemas.microsoft.com/office/drawing/2014/main" id="{1ADD32AA-0C7B-DD4D-B581-EDA4F3E5033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55454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8444733" cy="3309624"/>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I/O System Organization</a:t>
            </a:r>
          </a:p>
          <a:p>
            <a:pPr marL="257175" marR="511969" indent="-257175" defTabSz="685800">
              <a:lnSpc>
                <a:spcPct val="148000"/>
              </a:lnSpc>
              <a:buSzPts val="1100"/>
              <a:buFont typeface="Wingdings" panose="05000000000000000000" pitchFamily="2" charset="2"/>
              <a:buChar char="Ø"/>
              <a:tabLst>
                <a:tab pos="485299" algn="l"/>
                <a:tab pos="485775" algn="l"/>
              </a:tabLst>
            </a:pPr>
            <a:r>
              <a:rPr lang="en-US" dirty="0">
                <a:solidFill>
                  <a:prstClr val="black"/>
                </a:solidFill>
                <a:latin typeface="Calibri" panose="020F0502020204030204"/>
                <a:ea typeface="Times New Roman" panose="02020603050405020304" pitchFamily="18" charset="0"/>
              </a:rPr>
              <a:t>An application process uses a device by issuing commands and exchanging data with the device management (device</a:t>
            </a:r>
            <a:r>
              <a:rPr lang="en-US" spc="4"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driver).</a:t>
            </a:r>
            <a:endParaRPr lang="en-IN" dirty="0">
              <a:solidFill>
                <a:prstClr val="black"/>
              </a:solidFill>
              <a:latin typeface="Calibri" panose="020F0502020204030204"/>
              <a:ea typeface="Times New Roman" panose="02020603050405020304" pitchFamily="18" charset="0"/>
            </a:endParaRPr>
          </a:p>
          <a:p>
            <a:pPr marL="257175" indent="-257175" defTabSz="685800">
              <a:spcBef>
                <a:spcPts val="11"/>
              </a:spcBef>
              <a:buSzPts val="1100"/>
              <a:buFont typeface="Wingdings" panose="05000000000000000000" pitchFamily="2" charset="2"/>
              <a:buChar char="Ø"/>
              <a:tabLst>
                <a:tab pos="485299" algn="l"/>
                <a:tab pos="486251" algn="l"/>
              </a:tabLst>
            </a:pPr>
            <a:r>
              <a:rPr lang="en-US" dirty="0">
                <a:solidFill>
                  <a:prstClr val="black"/>
                </a:solidFill>
                <a:latin typeface="Calibri" panose="020F0502020204030204"/>
                <a:ea typeface="Times New Roman" panose="02020603050405020304" pitchFamily="18" charset="0"/>
              </a:rPr>
              <a:t>Device driver</a:t>
            </a:r>
            <a:r>
              <a:rPr lang="en-US" spc="8"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responsibilities:</a:t>
            </a:r>
            <a:endParaRPr lang="en-IN" dirty="0">
              <a:solidFill>
                <a:prstClr val="black"/>
              </a:solidFill>
              <a:latin typeface="Calibri" panose="020F0502020204030204"/>
              <a:ea typeface="Times New Roman" panose="02020603050405020304" pitchFamily="18" charset="0"/>
            </a:endParaRPr>
          </a:p>
          <a:p>
            <a:pPr marL="557213" lvl="1" indent="-214313" defTabSz="685800">
              <a:spcBef>
                <a:spcPts val="472"/>
              </a:spcBef>
              <a:buSzPts val="1100"/>
              <a:buFont typeface="Wingdings" panose="05000000000000000000" pitchFamily="2" charset="2"/>
              <a:buChar char="Ø"/>
              <a:tabLst>
                <a:tab pos="828199" algn="l"/>
                <a:tab pos="829151" algn="l"/>
              </a:tabLst>
            </a:pPr>
            <a:r>
              <a:rPr lang="en-US" dirty="0">
                <a:solidFill>
                  <a:prstClr val="black"/>
                </a:solidFill>
                <a:latin typeface="Calibri" panose="020F0502020204030204"/>
                <a:ea typeface="Times New Roman" panose="02020603050405020304" pitchFamily="18" charset="0"/>
              </a:rPr>
              <a:t>Implement communication APIs that abstract the functionality of the</a:t>
            </a:r>
            <a:r>
              <a:rPr lang="en-US" spc="-23"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device</a:t>
            </a:r>
            <a:endParaRPr lang="en-IN" dirty="0">
              <a:solidFill>
                <a:prstClr val="black"/>
              </a:solidFill>
              <a:latin typeface="Calibri" panose="020F0502020204030204"/>
              <a:ea typeface="Times New Roman" panose="02020603050405020304" pitchFamily="18" charset="0"/>
            </a:endParaRPr>
          </a:p>
          <a:p>
            <a:pPr marL="557213" lvl="1" indent="-214313" defTabSz="685800">
              <a:spcBef>
                <a:spcPts val="476"/>
              </a:spcBef>
              <a:buSzPts val="1100"/>
              <a:buFont typeface="Wingdings" panose="05000000000000000000" pitchFamily="2" charset="2"/>
              <a:buChar char="Ø"/>
              <a:tabLst>
                <a:tab pos="828199" algn="l"/>
                <a:tab pos="829151" algn="l"/>
              </a:tabLst>
            </a:pPr>
            <a:r>
              <a:rPr lang="en-US" dirty="0">
                <a:solidFill>
                  <a:prstClr val="black"/>
                </a:solidFill>
                <a:latin typeface="Calibri" panose="020F0502020204030204"/>
                <a:ea typeface="Times New Roman" panose="02020603050405020304" pitchFamily="18" charset="0"/>
              </a:rPr>
              <a:t>Provide device dependent operations to implement functions defined by the</a:t>
            </a:r>
            <a:r>
              <a:rPr lang="en-US" spc="-34"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API</a:t>
            </a:r>
            <a:endParaRPr lang="en-IN" dirty="0">
              <a:solidFill>
                <a:prstClr val="black"/>
              </a:solidFill>
              <a:latin typeface="Calibri" panose="020F0502020204030204"/>
              <a:ea typeface="Times New Roman" panose="02020603050405020304" pitchFamily="18" charset="0"/>
            </a:endParaRPr>
          </a:p>
          <a:p>
            <a:pPr marL="257175" marR="511969" indent="-257175" defTabSz="685800">
              <a:lnSpc>
                <a:spcPct val="148000"/>
              </a:lnSpc>
              <a:spcBef>
                <a:spcPts val="469"/>
              </a:spcBef>
              <a:buSzPts val="1100"/>
              <a:buFont typeface="Wingdings" panose="05000000000000000000" pitchFamily="2" charset="2"/>
              <a:buChar char="Ø"/>
              <a:tabLst>
                <a:tab pos="485299" algn="l"/>
                <a:tab pos="486251" algn="l"/>
              </a:tabLst>
            </a:pPr>
            <a:r>
              <a:rPr lang="en-US" dirty="0">
                <a:solidFill>
                  <a:prstClr val="black"/>
                </a:solidFill>
                <a:latin typeface="Calibri" panose="020F0502020204030204"/>
                <a:ea typeface="Times New Roman" panose="02020603050405020304" pitchFamily="18" charset="0"/>
              </a:rPr>
              <a:t>API should be similar across different device drivers, reducing the amount of info an application programmer needs to know to use the</a:t>
            </a:r>
            <a:r>
              <a:rPr lang="en-US" spc="-15"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device</a:t>
            </a:r>
            <a:endParaRPr lang="en-IN" dirty="0">
              <a:solidFill>
                <a:prstClr val="black"/>
              </a:solidFill>
              <a:latin typeface="Calibri" panose="020F0502020204030204"/>
              <a:ea typeface="Times New Roman" panose="02020603050405020304" pitchFamily="18" charset="0"/>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68152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7931285" cy="646331"/>
          </a:xfrm>
          <a:prstGeom prst="rect">
            <a:avLst/>
          </a:prstGeom>
          <a:noFill/>
        </p:spPr>
        <p:txBody>
          <a:bodyPr wrap="square" rtlCol="0">
            <a:spAutoFit/>
          </a:bodyPr>
          <a:lstStyle/>
          <a:p>
            <a:pPr algn="just" defTabSz="685800">
              <a:defRPr/>
            </a:pPr>
            <a:endParaRPr lang="en-IN" b="1" u="sng" dirty="0">
              <a:solidFill>
                <a:srgbClr val="4472C4"/>
              </a:solidFill>
              <a:latin typeface="Calibri" panose="020F0502020204030204"/>
            </a:endParaRPr>
          </a:p>
          <a:p>
            <a:pPr algn="just" defTabSz="685800">
              <a:defRPr/>
            </a:pPr>
            <a:endParaRPr lang="en-IN" dirty="0">
              <a:solidFill>
                <a:prstClr val="black"/>
              </a:solidFill>
              <a:latin typeface="Calibri" panose="020F0502020204030204"/>
            </a:endParaRPr>
          </a:p>
        </p:txBody>
      </p:sp>
      <p:pic>
        <p:nvPicPr>
          <p:cNvPr id="12" name="Picture 11">
            <a:extLst>
              <a:ext uri="{FF2B5EF4-FFF2-40B4-BE49-F238E27FC236}">
                <a16:creationId xmlns:a16="http://schemas.microsoft.com/office/drawing/2014/main" id="{2F33B176-3C2E-4F6E-BC6A-FDFFEC152DF9}"/>
              </a:ext>
            </a:extLst>
          </p:cNvPr>
          <p:cNvPicPr>
            <a:picLocks noChangeAspect="1"/>
          </p:cNvPicPr>
          <p:nvPr/>
        </p:nvPicPr>
        <p:blipFill>
          <a:blip r:embed="rId2"/>
          <a:stretch>
            <a:fillRect/>
          </a:stretch>
        </p:blipFill>
        <p:spPr>
          <a:xfrm>
            <a:off x="1876320" y="2460463"/>
            <a:ext cx="5610330" cy="3008637"/>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I/O System Organization</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145007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8444733" cy="2968505"/>
          </a:xfrm>
          <a:prstGeom prst="rect">
            <a:avLst/>
          </a:prstGeom>
          <a:noFill/>
        </p:spPr>
        <p:txBody>
          <a:bodyPr wrap="square" rtlCol="0">
            <a:spAutoFit/>
          </a:bodyPr>
          <a:lstStyle/>
          <a:p>
            <a:pPr algn="just" defTabSz="685800">
              <a:defRPr/>
            </a:pPr>
            <a:endParaRPr lang="en-US" b="1" u="sng" dirty="0">
              <a:solidFill>
                <a:srgbClr val="4472C4"/>
              </a:solidFill>
              <a:latin typeface="Calibri" panose="020F0502020204030204"/>
            </a:endParaRPr>
          </a:p>
          <a:p>
            <a:pPr marR="511969" defTabSz="685800">
              <a:lnSpc>
                <a:spcPct val="148000"/>
              </a:lnSpc>
              <a:spcBef>
                <a:spcPts val="15"/>
              </a:spcBef>
              <a:buSzPts val="1100"/>
              <a:tabLst>
                <a:tab pos="485299" algn="l"/>
                <a:tab pos="486251" algn="l"/>
              </a:tabLst>
              <a:defRPr/>
            </a:pPr>
            <a:r>
              <a:rPr lang="en-US" dirty="0">
                <a:solidFill>
                  <a:prstClr val="black"/>
                </a:solidFill>
                <a:latin typeface="Calibri" panose="020F0502020204030204"/>
                <a:ea typeface="Times New Roman" panose="02020603050405020304" pitchFamily="18" charset="0"/>
              </a:rPr>
              <a:t>Since each device controller is specific to a particular device, the device driver implementation will be device specific,</a:t>
            </a:r>
            <a:r>
              <a:rPr lang="en-US" spc="4"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to</a:t>
            </a:r>
            <a:endParaRPr lang="en-IN" dirty="0">
              <a:solidFill>
                <a:prstClr val="black"/>
              </a:solidFill>
              <a:latin typeface="Calibri" panose="020F0502020204030204"/>
              <a:ea typeface="Times New Roman" panose="02020603050405020304" pitchFamily="18" charset="0"/>
            </a:endParaRPr>
          </a:p>
          <a:p>
            <a:pPr marL="557213" lvl="1" indent="-214313" defTabSz="685800">
              <a:spcBef>
                <a:spcPts val="15"/>
              </a:spcBef>
              <a:buSzPts val="1100"/>
              <a:buFont typeface="Wingdings" panose="05000000000000000000" pitchFamily="2" charset="2"/>
              <a:buChar char="Ø"/>
              <a:tabLst>
                <a:tab pos="828199" algn="l"/>
                <a:tab pos="829151" algn="l"/>
              </a:tabLst>
              <a:defRPr/>
            </a:pPr>
            <a:r>
              <a:rPr lang="en-US" dirty="0">
                <a:solidFill>
                  <a:prstClr val="black"/>
                </a:solidFill>
                <a:latin typeface="Calibri" panose="020F0502020204030204"/>
                <a:ea typeface="Times New Roman" panose="02020603050405020304" pitchFamily="18" charset="0"/>
              </a:rPr>
              <a:t>Provide correct commands to the</a:t>
            </a:r>
            <a:r>
              <a:rPr lang="en-US" spc="-4"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controller</a:t>
            </a:r>
            <a:endParaRPr lang="en-IN" dirty="0">
              <a:solidFill>
                <a:prstClr val="black"/>
              </a:solidFill>
              <a:latin typeface="Calibri" panose="020F0502020204030204"/>
              <a:ea typeface="Times New Roman" panose="02020603050405020304" pitchFamily="18" charset="0"/>
            </a:endParaRPr>
          </a:p>
          <a:p>
            <a:pPr marL="557213" lvl="1" indent="-214313" defTabSz="685800">
              <a:spcBef>
                <a:spcPts val="469"/>
              </a:spcBef>
              <a:buSzPts val="1100"/>
              <a:buFont typeface="Wingdings" panose="05000000000000000000" pitchFamily="2" charset="2"/>
              <a:buChar char="Ø"/>
              <a:tabLst>
                <a:tab pos="828199" algn="l"/>
                <a:tab pos="829151" algn="l"/>
              </a:tabLst>
              <a:defRPr/>
            </a:pPr>
            <a:r>
              <a:rPr lang="en-US" dirty="0">
                <a:solidFill>
                  <a:prstClr val="black"/>
                </a:solidFill>
                <a:latin typeface="Calibri" panose="020F0502020204030204"/>
                <a:ea typeface="Times New Roman" panose="02020603050405020304" pitchFamily="18" charset="0"/>
              </a:rPr>
              <a:t>Interpret the controller status register (CSR)</a:t>
            </a:r>
            <a:r>
              <a:rPr lang="en-US" spc="-8" dirty="0">
                <a:solidFill>
                  <a:prstClr val="black"/>
                </a:solidFill>
                <a:latin typeface="Calibri" panose="020F0502020204030204"/>
                <a:ea typeface="Times New Roman" panose="02020603050405020304" pitchFamily="18" charset="0"/>
              </a:rPr>
              <a:t> </a:t>
            </a:r>
            <a:r>
              <a:rPr lang="en-US" dirty="0">
                <a:solidFill>
                  <a:prstClr val="black"/>
                </a:solidFill>
                <a:latin typeface="Calibri" panose="020F0502020204030204"/>
                <a:ea typeface="Times New Roman" panose="02020603050405020304" pitchFamily="18" charset="0"/>
              </a:rPr>
              <a:t>correctly</a:t>
            </a:r>
            <a:endParaRPr lang="en-IN" dirty="0">
              <a:solidFill>
                <a:prstClr val="black"/>
              </a:solidFill>
              <a:latin typeface="Calibri" panose="020F0502020204030204"/>
              <a:ea typeface="Times New Roman" panose="02020603050405020304" pitchFamily="18" charset="0"/>
            </a:endParaRPr>
          </a:p>
          <a:p>
            <a:pPr marL="557213" marR="512921" lvl="1" indent="-214313" defTabSz="685800">
              <a:lnSpc>
                <a:spcPct val="148000"/>
              </a:lnSpc>
              <a:spcBef>
                <a:spcPts val="469"/>
              </a:spcBef>
              <a:buSzPts val="1100"/>
              <a:buFont typeface="Wingdings" panose="05000000000000000000" pitchFamily="2" charset="2"/>
              <a:buChar char="Ø"/>
              <a:tabLst>
                <a:tab pos="828199" algn="l"/>
                <a:tab pos="829151" algn="l"/>
              </a:tabLst>
              <a:defRPr/>
            </a:pPr>
            <a:r>
              <a:rPr lang="en-US" dirty="0">
                <a:solidFill>
                  <a:prstClr val="black"/>
                </a:solidFill>
                <a:latin typeface="Calibri" panose="020F0502020204030204"/>
                <a:ea typeface="Times New Roman" panose="02020603050405020304" pitchFamily="18" charset="0"/>
              </a:rPr>
              <a:t>Transfer data to and from device controller data registers as required for correct device operation</a:t>
            </a:r>
            <a:endParaRPr lang="en-IN" dirty="0">
              <a:solidFill>
                <a:prstClr val="black"/>
              </a:solidFill>
              <a:latin typeface="Calibri" panose="020F0502020204030204"/>
              <a:ea typeface="Times New Roman" panose="02020603050405020304" pitchFamily="18" charset="0"/>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I/O System Organization</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95178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8444733" cy="3831690"/>
          </a:xfrm>
          <a:prstGeom prst="rect">
            <a:avLst/>
          </a:prstGeom>
          <a:noFill/>
        </p:spPr>
        <p:txBody>
          <a:bodyPr wrap="square" rtlCol="0">
            <a:spAutoFit/>
          </a:bodyPr>
          <a:lstStyle/>
          <a:p>
            <a:pPr marL="600075" marR="511969" lvl="1" indent="-257175" defTabSz="685800">
              <a:lnSpc>
                <a:spcPct val="148000"/>
              </a:lnSpc>
              <a:spcBef>
                <a:spcPts val="480"/>
              </a:spcBef>
              <a:buSzPts val="1100"/>
              <a:buFont typeface="Wingdings" panose="05000000000000000000" pitchFamily="2" charset="2"/>
              <a:buChar char="Ø"/>
              <a:tabLst>
                <a:tab pos="485299" algn="l"/>
                <a:tab pos="485775" algn="l"/>
              </a:tabLst>
            </a:pPr>
            <a:r>
              <a:rPr lang="en-US" dirty="0">
                <a:solidFill>
                  <a:prstClr val="black"/>
                </a:solidFill>
                <a:latin typeface="Calibri" panose="020F0502020204030204"/>
              </a:rPr>
              <a:t>Each I/O operation requires that the software and hardware coordinate their operations to accomplish desired effect</a:t>
            </a:r>
            <a:endParaRPr lang="en-IN" dirty="0">
              <a:solidFill>
                <a:prstClr val="black"/>
              </a:solidFill>
              <a:latin typeface="Calibri" panose="020F0502020204030204"/>
            </a:endParaRPr>
          </a:p>
          <a:p>
            <a:pPr marL="600075" lvl="1" indent="-257175" defTabSz="685800">
              <a:spcBef>
                <a:spcPts val="15"/>
              </a:spcBef>
              <a:buSzPts val="1100"/>
              <a:buFont typeface="Wingdings" panose="05000000000000000000" pitchFamily="2" charset="2"/>
              <a:buChar char="Ø"/>
              <a:tabLst>
                <a:tab pos="485299" algn="l"/>
                <a:tab pos="485775" algn="l"/>
              </a:tabLst>
            </a:pPr>
            <a:r>
              <a:rPr lang="en-US" dirty="0">
                <a:solidFill>
                  <a:prstClr val="black"/>
                </a:solidFill>
                <a:latin typeface="Calibri" panose="020F0502020204030204"/>
              </a:rPr>
              <a:t>In direct I/O polling this coordination is done in the device driver;</a:t>
            </a:r>
            <a:endParaRPr lang="en-IN" dirty="0">
              <a:solidFill>
                <a:prstClr val="black"/>
              </a:solidFill>
              <a:latin typeface="Calibri" panose="020F0502020204030204"/>
            </a:endParaRPr>
          </a:p>
          <a:p>
            <a:pPr marL="600075" marR="511969" lvl="1" indent="-257175" defTabSz="685800">
              <a:lnSpc>
                <a:spcPct val="150000"/>
              </a:lnSpc>
              <a:spcBef>
                <a:spcPts val="469"/>
              </a:spcBef>
              <a:buSzPts val="1100"/>
              <a:buFont typeface="Wingdings" panose="05000000000000000000" pitchFamily="2" charset="2"/>
              <a:buChar char="Ø"/>
              <a:tabLst>
                <a:tab pos="485775" algn="l"/>
              </a:tabLst>
            </a:pPr>
            <a:r>
              <a:rPr lang="en-US" dirty="0">
                <a:solidFill>
                  <a:prstClr val="black"/>
                </a:solidFill>
                <a:latin typeface="Calibri" panose="020F0502020204030204"/>
              </a:rPr>
              <a:t>While managing the I/O, the device manager will poll the busy/done flags to detect the operation’s completion; thus, the CPU starts the device, then polls the CSR to determine when the operation has completed</a:t>
            </a:r>
          </a:p>
          <a:p>
            <a:pPr marL="600075" marR="511969" lvl="1" indent="-257175" defTabSz="685800">
              <a:lnSpc>
                <a:spcPct val="150000"/>
              </a:lnSpc>
              <a:spcBef>
                <a:spcPts val="469"/>
              </a:spcBef>
              <a:buSzPts val="1100"/>
              <a:buFont typeface="Wingdings" panose="05000000000000000000" pitchFamily="2" charset="2"/>
              <a:buChar char="Ø"/>
              <a:tabLst>
                <a:tab pos="485775" algn="l"/>
              </a:tabLst>
            </a:pPr>
            <a:r>
              <a:rPr lang="en-US" dirty="0">
                <a:solidFill>
                  <a:prstClr val="black"/>
                </a:solidFill>
                <a:latin typeface="Calibri" panose="020F0502020204030204"/>
                <a:ea typeface="Arial" panose="020B0604020202020204" pitchFamily="34" charset="0"/>
              </a:rPr>
              <a:t>With this approach is difficult to achieve high CPU utilization, since the CPU must constantly check the controller status</a:t>
            </a:r>
            <a:endParaRPr lang="en-IN" dirty="0">
              <a:solidFill>
                <a:prstClr val="black"/>
              </a:solidFill>
              <a:latin typeface="Calibri" panose="020F0502020204030204"/>
            </a:endParaRPr>
          </a:p>
          <a:p>
            <a:pPr marL="342900" marR="511969" lvl="1" defTabSz="685800">
              <a:lnSpc>
                <a:spcPct val="150000"/>
              </a:lnSpc>
              <a:spcBef>
                <a:spcPts val="469"/>
              </a:spcBef>
              <a:buSzPts val="1100"/>
              <a:tabLst>
                <a:tab pos="485775" algn="l"/>
              </a:tabLst>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I/O with Polling</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800173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8444733" cy="4271041"/>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I/O with polling-read</a:t>
            </a:r>
            <a:endParaRPr lang="en-IN" b="1" u="sng" dirty="0">
              <a:solidFill>
                <a:srgbClr val="4472C4"/>
              </a:solidFill>
              <a:latin typeface="Calibri" panose="020F0502020204030204"/>
            </a:endParaRPr>
          </a:p>
          <a:p>
            <a:pPr marL="257175" indent="-257175" defTabSz="685800">
              <a:spcBef>
                <a:spcPts val="139"/>
              </a:spcBef>
              <a:buSzPts val="1100"/>
              <a:buFont typeface="Wingdings" panose="05000000000000000000" pitchFamily="2" charset="2"/>
              <a:buChar char="Ø"/>
              <a:tabLst>
                <a:tab pos="485775" algn="l"/>
              </a:tabLst>
            </a:pPr>
            <a:r>
              <a:rPr lang="en-US" spc="-4" dirty="0">
                <a:solidFill>
                  <a:prstClr val="black"/>
                </a:solidFill>
                <a:latin typeface="Calibri" panose="020F0502020204030204"/>
                <a:ea typeface="Arial" panose="020B0604020202020204" pitchFamily="34" charset="0"/>
              </a:rPr>
              <a:t>Application process requests a read</a:t>
            </a:r>
            <a:r>
              <a:rPr lang="en-US" spc="-15"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operation</a:t>
            </a:r>
            <a:endParaRPr lang="en-IN" spc="-4" dirty="0">
              <a:solidFill>
                <a:prstClr val="black"/>
              </a:solidFill>
              <a:latin typeface="Calibri" panose="020F0502020204030204"/>
              <a:ea typeface="Arial" panose="020B0604020202020204" pitchFamily="34" charset="0"/>
            </a:endParaRPr>
          </a:p>
          <a:p>
            <a:pPr marL="257175" marR="511969" indent="-257175" defTabSz="685800">
              <a:lnSpc>
                <a:spcPct val="150000"/>
              </a:lnSpc>
              <a:spcBef>
                <a:spcPts val="476"/>
              </a:spcBef>
              <a:buSzPts val="1100"/>
              <a:buFont typeface="Wingdings" panose="05000000000000000000" pitchFamily="2" charset="2"/>
              <a:buChar char="Ø"/>
              <a:tabLst>
                <a:tab pos="485775" algn="l"/>
              </a:tabLst>
            </a:pPr>
            <a:r>
              <a:rPr lang="en-US" spc="-4" dirty="0">
                <a:solidFill>
                  <a:prstClr val="black"/>
                </a:solidFill>
                <a:latin typeface="Calibri" panose="020F0502020204030204"/>
                <a:ea typeface="Arial" panose="020B0604020202020204" pitchFamily="34" charset="0"/>
              </a:rPr>
              <a:t>The device driver queries the CSR to determine whether the device is idle; if device is busy, the driver waits for it to become</a:t>
            </a:r>
            <a:r>
              <a:rPr lang="en-US" spc="11"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idle</a:t>
            </a:r>
            <a:endParaRPr lang="en-IN" spc="-4" dirty="0">
              <a:solidFill>
                <a:prstClr val="black"/>
              </a:solidFill>
              <a:latin typeface="Calibri" panose="020F0502020204030204"/>
              <a:ea typeface="Arial" panose="020B0604020202020204" pitchFamily="34" charset="0"/>
            </a:endParaRPr>
          </a:p>
          <a:p>
            <a:pPr marL="257175" marR="511969" indent="-257175" defTabSz="685800">
              <a:lnSpc>
                <a:spcPct val="150000"/>
              </a:lnSpc>
              <a:buSzPts val="1100"/>
              <a:buFont typeface="Wingdings" panose="05000000000000000000" pitchFamily="2" charset="2"/>
              <a:buChar char="Ø"/>
              <a:tabLst>
                <a:tab pos="485775" algn="l"/>
              </a:tabLst>
            </a:pPr>
            <a:r>
              <a:rPr lang="en-US" spc="-4" dirty="0">
                <a:solidFill>
                  <a:prstClr val="black"/>
                </a:solidFill>
                <a:latin typeface="Calibri" panose="020F0502020204030204"/>
                <a:ea typeface="Arial" panose="020B0604020202020204" pitchFamily="34" charset="0"/>
              </a:rPr>
              <a:t>The driver stores an input command into the controller’s command register, thus starting the device</a:t>
            </a:r>
            <a:endParaRPr lang="en-IN" spc="-4" dirty="0">
              <a:solidFill>
                <a:prstClr val="black"/>
              </a:solidFill>
              <a:latin typeface="Calibri" panose="020F0502020204030204"/>
              <a:ea typeface="Arial" panose="020B0604020202020204" pitchFamily="34" charset="0"/>
            </a:endParaRPr>
          </a:p>
          <a:p>
            <a:pPr marL="257175" indent="-257175" defTabSz="685800">
              <a:spcBef>
                <a:spcPts val="4"/>
              </a:spcBef>
              <a:buSzPts val="1100"/>
              <a:buFont typeface="Wingdings" panose="05000000000000000000" pitchFamily="2" charset="2"/>
              <a:buChar char="Ø"/>
              <a:tabLst>
                <a:tab pos="485775" algn="l"/>
              </a:tabLst>
            </a:pPr>
            <a:r>
              <a:rPr lang="en-US" spc="-4" dirty="0">
                <a:solidFill>
                  <a:prstClr val="black"/>
                </a:solidFill>
                <a:latin typeface="Calibri" panose="020F0502020204030204"/>
                <a:ea typeface="Arial" panose="020B0604020202020204" pitchFamily="34" charset="0"/>
              </a:rPr>
              <a:t>The driver repeatedly reads the content of CSR to detect the completion of the read</a:t>
            </a:r>
            <a:r>
              <a:rPr lang="en-US" spc="-68"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operation</a:t>
            </a:r>
            <a:endParaRPr lang="en-IN" spc="-4" dirty="0">
              <a:solidFill>
                <a:prstClr val="black"/>
              </a:solidFill>
              <a:latin typeface="Calibri" panose="020F0502020204030204"/>
              <a:ea typeface="Arial" panose="020B0604020202020204" pitchFamily="34" charset="0"/>
            </a:endParaRPr>
          </a:p>
          <a:p>
            <a:pPr marL="257175" marR="513398" indent="-257175" defTabSz="685800">
              <a:lnSpc>
                <a:spcPct val="150000"/>
              </a:lnSpc>
              <a:spcBef>
                <a:spcPts val="472"/>
              </a:spcBef>
              <a:buSzPts val="1100"/>
              <a:buFont typeface="Wingdings" panose="05000000000000000000" pitchFamily="2" charset="2"/>
              <a:buChar char="Ø"/>
              <a:tabLst>
                <a:tab pos="486251" algn="l"/>
              </a:tabLst>
            </a:pPr>
            <a:r>
              <a:rPr lang="en-US" spc="-4" dirty="0">
                <a:solidFill>
                  <a:prstClr val="black"/>
                </a:solidFill>
                <a:latin typeface="Calibri" panose="020F0502020204030204"/>
                <a:ea typeface="Arial" panose="020B0604020202020204" pitchFamily="34" charset="0"/>
              </a:rPr>
              <a:t>The driver copies the content of the controller's data register(s) into the main memory user’s process’s space.</a:t>
            </a:r>
            <a:endParaRPr lang="en-IN" spc="-4" dirty="0">
              <a:solidFill>
                <a:prstClr val="black"/>
              </a:solidFill>
              <a:latin typeface="Calibri" panose="020F0502020204030204"/>
              <a:ea typeface="Arial" panose="020B0604020202020204" pitchFamily="34" charset="0"/>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478322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1B0D5BF-3545-41CF-B37A-6E733DC0E145}"/>
              </a:ext>
            </a:extLst>
          </p:cNvPr>
          <p:cNvPicPr>
            <a:picLocks noChangeAspect="1"/>
          </p:cNvPicPr>
          <p:nvPr/>
        </p:nvPicPr>
        <p:blipFill>
          <a:blip r:embed="rId2"/>
          <a:stretch>
            <a:fillRect/>
          </a:stretch>
        </p:blipFill>
        <p:spPr>
          <a:xfrm>
            <a:off x="1489472" y="1968103"/>
            <a:ext cx="6165056" cy="3350419"/>
          </a:xfrm>
          <a:prstGeom prst="rect">
            <a:avLst/>
          </a:prstGeom>
        </p:spPr>
      </p:pic>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187717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386" y="1870294"/>
            <a:ext cx="8444733" cy="3341941"/>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I/O with polling-write</a:t>
            </a:r>
            <a:endParaRPr lang="en-IN" b="1" u="sng" dirty="0">
              <a:solidFill>
                <a:srgbClr val="4472C4"/>
              </a:solidFill>
              <a:latin typeface="Calibri" panose="020F0502020204030204"/>
            </a:endParaRPr>
          </a:p>
          <a:p>
            <a:pPr marL="612000" lvl="1" indent="-257175" defTabSz="685800">
              <a:buSzPts val="1100"/>
              <a:buFont typeface="Wingdings" panose="05000000000000000000" pitchFamily="2" charset="2"/>
              <a:buChar char="Ø"/>
              <a:tabLst>
                <a:tab pos="502920" algn="l"/>
              </a:tabLst>
            </a:pPr>
            <a:r>
              <a:rPr lang="en-US" spc="-4" dirty="0">
                <a:solidFill>
                  <a:prstClr val="black"/>
                </a:solidFill>
                <a:latin typeface="Calibri" panose="020F0502020204030204"/>
                <a:ea typeface="Arial" panose="020B0604020202020204" pitchFamily="34" charset="0"/>
              </a:rPr>
              <a:t>The application process requests a write</a:t>
            </a:r>
            <a:r>
              <a:rPr lang="en-US" spc="8"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operation</a:t>
            </a:r>
            <a:endParaRPr lang="en-IN" spc="-4" dirty="0">
              <a:solidFill>
                <a:prstClr val="black"/>
              </a:solidFill>
              <a:latin typeface="Calibri" panose="020F0502020204030204"/>
              <a:ea typeface="Arial" panose="020B0604020202020204" pitchFamily="34" charset="0"/>
            </a:endParaRPr>
          </a:p>
          <a:p>
            <a:pPr marL="612000" marR="511969" lvl="1" indent="-257175" defTabSz="685800">
              <a:buSzPts val="1100"/>
              <a:buFont typeface="Wingdings" panose="05000000000000000000" pitchFamily="2" charset="2"/>
              <a:buChar char="Ø"/>
              <a:tabLst>
                <a:tab pos="495300" algn="l"/>
              </a:tabLst>
            </a:pPr>
            <a:r>
              <a:rPr lang="en-US" spc="-4" dirty="0">
                <a:solidFill>
                  <a:prstClr val="black"/>
                </a:solidFill>
                <a:latin typeface="Calibri" panose="020F0502020204030204"/>
                <a:ea typeface="Arial" panose="020B0604020202020204" pitchFamily="34" charset="0"/>
              </a:rPr>
              <a:t>The device driver queries the CSR to determine if the device is idle; if busy, it will wait to become idle</a:t>
            </a:r>
            <a:endParaRPr lang="en-IN" spc="-4" dirty="0">
              <a:solidFill>
                <a:prstClr val="black"/>
              </a:solidFill>
              <a:latin typeface="Calibri" panose="020F0502020204030204"/>
              <a:ea typeface="Arial" panose="020B0604020202020204" pitchFamily="34" charset="0"/>
            </a:endParaRPr>
          </a:p>
          <a:p>
            <a:pPr marL="612000" lvl="1" indent="-257175" defTabSz="685800">
              <a:buSzPts val="1100"/>
              <a:buFont typeface="Wingdings" panose="05000000000000000000" pitchFamily="2" charset="2"/>
              <a:buChar char="Ø"/>
              <a:tabLst>
                <a:tab pos="474821" algn="l"/>
              </a:tabLst>
            </a:pPr>
            <a:r>
              <a:rPr lang="en-US" spc="-4" dirty="0">
                <a:solidFill>
                  <a:prstClr val="black"/>
                </a:solidFill>
                <a:latin typeface="Calibri" panose="020F0502020204030204"/>
                <a:ea typeface="Arial" panose="020B0604020202020204" pitchFamily="34" charset="0"/>
              </a:rPr>
              <a:t>The device driver copies data from user space memory to the controller’s data</a:t>
            </a:r>
            <a:r>
              <a:rPr lang="en-US" spc="-116"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register(s)</a:t>
            </a:r>
            <a:endParaRPr lang="en-IN" spc="-4" dirty="0">
              <a:solidFill>
                <a:prstClr val="black"/>
              </a:solidFill>
              <a:latin typeface="Calibri" panose="020F0502020204030204"/>
              <a:ea typeface="Arial" panose="020B0604020202020204" pitchFamily="34" charset="0"/>
            </a:endParaRPr>
          </a:p>
          <a:p>
            <a:pPr marL="612000" lvl="1" indent="-257175" defTabSz="685800">
              <a:buSzPts val="1100"/>
              <a:buFont typeface="Wingdings" panose="05000000000000000000" pitchFamily="2" charset="2"/>
              <a:buChar char="Ø"/>
              <a:tabLst>
                <a:tab pos="474821" algn="l"/>
              </a:tabLst>
            </a:pPr>
            <a:r>
              <a:rPr lang="en-US" spc="-4" dirty="0">
                <a:solidFill>
                  <a:prstClr val="black"/>
                </a:solidFill>
                <a:latin typeface="Calibri" panose="020F0502020204030204"/>
                <a:ea typeface="Arial" panose="020B0604020202020204" pitchFamily="34" charset="0"/>
              </a:rPr>
              <a:t>The driver stores an output command into the command register, thus starting the</a:t>
            </a:r>
            <a:r>
              <a:rPr lang="en-US" spc="-135"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device</a:t>
            </a:r>
            <a:endParaRPr lang="en-IN" spc="-4" dirty="0">
              <a:solidFill>
                <a:prstClr val="black"/>
              </a:solidFill>
              <a:latin typeface="Calibri" panose="020F0502020204030204"/>
              <a:ea typeface="Arial" panose="020B0604020202020204" pitchFamily="34" charset="0"/>
            </a:endParaRPr>
          </a:p>
          <a:p>
            <a:pPr marL="612000" lvl="1" indent="-257175" defTabSz="685800">
              <a:buSzPts val="1100"/>
              <a:buFont typeface="Wingdings" panose="05000000000000000000" pitchFamily="2" charset="2"/>
              <a:buChar char="Ø"/>
              <a:tabLst>
                <a:tab pos="474821" algn="l"/>
              </a:tabLst>
            </a:pPr>
            <a:r>
              <a:rPr lang="en-US" spc="-4" dirty="0">
                <a:solidFill>
                  <a:prstClr val="black"/>
                </a:solidFill>
                <a:latin typeface="Calibri" panose="020F0502020204030204"/>
                <a:ea typeface="Arial" panose="020B0604020202020204" pitchFamily="34" charset="0"/>
              </a:rPr>
              <a:t>The driver repeatedly reads the CSR to determine when the device completed its</a:t>
            </a:r>
            <a:r>
              <a:rPr lang="en-US" spc="-41" dirty="0">
                <a:solidFill>
                  <a:prstClr val="black"/>
                </a:solidFill>
                <a:latin typeface="Calibri" panose="020F0502020204030204"/>
                <a:ea typeface="Arial" panose="020B0604020202020204" pitchFamily="34" charset="0"/>
              </a:rPr>
              <a:t> </a:t>
            </a:r>
            <a:r>
              <a:rPr lang="en-US" spc="-4" dirty="0">
                <a:solidFill>
                  <a:prstClr val="black"/>
                </a:solidFill>
                <a:latin typeface="Calibri" panose="020F0502020204030204"/>
                <a:ea typeface="Arial" panose="020B0604020202020204" pitchFamily="34" charset="0"/>
              </a:rPr>
              <a:t>operation.</a:t>
            </a:r>
            <a:endParaRPr lang="en-IN" spc="-4" dirty="0">
              <a:solidFill>
                <a:prstClr val="black"/>
              </a:solidFill>
              <a:latin typeface="Calibri" panose="020F0502020204030204"/>
              <a:ea typeface="Arial" panose="020B0604020202020204" pitchFamily="34" charset="0"/>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302203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59EDA7-07ED-4C6E-A4E8-020EA58F0048}"/>
              </a:ext>
            </a:extLst>
          </p:cNvPr>
          <p:cNvPicPr>
            <a:picLocks noChangeAspect="1"/>
          </p:cNvPicPr>
          <p:nvPr/>
        </p:nvPicPr>
        <p:blipFill>
          <a:blip r:embed="rId2"/>
          <a:stretch>
            <a:fillRect/>
          </a:stretch>
        </p:blipFill>
        <p:spPr>
          <a:xfrm>
            <a:off x="1310878" y="1971675"/>
            <a:ext cx="6650831" cy="3529013"/>
          </a:xfrm>
          <a:prstGeom prst="rect">
            <a:avLst/>
          </a:prstGeom>
        </p:spPr>
      </p:pic>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396754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3341941"/>
          </a:xfrm>
          <a:prstGeom prst="rect">
            <a:avLst/>
          </a:prstGeom>
          <a:noFill/>
        </p:spPr>
        <p:txBody>
          <a:bodyPr wrap="square" rtlCol="0">
            <a:spAutoFit/>
          </a:bodyPr>
          <a:lstStyle/>
          <a:p>
            <a:pPr marL="257175" indent="-257175" algn="just" defTabSz="685800">
              <a:buFont typeface="Wingdings" panose="05000000000000000000" pitchFamily="2" charset="2"/>
              <a:buChar char="Ø"/>
              <a:defRPr/>
            </a:pPr>
            <a:r>
              <a:rPr lang="en-US" spc="-4" dirty="0">
                <a:solidFill>
                  <a:prstClr val="black"/>
                </a:solidFill>
                <a:latin typeface="Calibri" panose="020F0502020204030204"/>
              </a:rPr>
              <a:t>In a multiprogramming system the wasted CPU time (in polled I/O) could be used by another process; because the CPU is used by other processes in addition to the one waiting for the I/O operation completion.</a:t>
            </a:r>
          </a:p>
          <a:p>
            <a:pPr marL="257175" indent="-257175" algn="just" defTabSz="685800">
              <a:buFont typeface="Wingdings" panose="05000000000000000000" pitchFamily="2" charset="2"/>
              <a:buChar char="Ø"/>
              <a:defRPr/>
            </a:pPr>
            <a:r>
              <a:rPr lang="en-US" spc="-4" dirty="0">
                <a:solidFill>
                  <a:prstClr val="black"/>
                </a:solidFill>
                <a:latin typeface="Calibri" panose="020F0502020204030204"/>
              </a:rPr>
              <a:t>This may be remedied by use of interrupts</a:t>
            </a:r>
          </a:p>
          <a:p>
            <a:pPr marL="257175" indent="-257175" algn="just" defTabSz="685800">
              <a:buFont typeface="Wingdings" panose="05000000000000000000" pitchFamily="2" charset="2"/>
              <a:buChar char="Ø"/>
              <a:defRPr/>
            </a:pPr>
            <a:r>
              <a:rPr lang="en-US" spc="-4" dirty="0">
                <a:solidFill>
                  <a:prstClr val="black"/>
                </a:solidFill>
                <a:latin typeface="Calibri" panose="020F0502020204030204"/>
              </a:rPr>
              <a:t>The reason for incorporating the interrupts into a computer hardware is to eliminate the need for a device driver to constantly poll the CSR</a:t>
            </a:r>
          </a:p>
          <a:p>
            <a:pPr marL="257175" indent="-257175" algn="just" defTabSz="685800">
              <a:buFont typeface="Wingdings" panose="05000000000000000000" pitchFamily="2" charset="2"/>
              <a:buChar char="Ø"/>
              <a:defRPr/>
            </a:pPr>
            <a:r>
              <a:rPr lang="en-US" spc="-4" dirty="0">
                <a:solidFill>
                  <a:prstClr val="black"/>
                </a:solidFill>
                <a:latin typeface="Calibri" panose="020F0502020204030204"/>
              </a:rPr>
              <a:t>Instead polling, the device controller “automatically” notifies the device driver when the operation has completed.</a:t>
            </a:r>
          </a:p>
          <a:p>
            <a:pPr algn="just" defTabSz="685800">
              <a:defRPr/>
            </a:pPr>
            <a:endParaRPr lang="en-IN" b="1" u="sng" dirty="0">
              <a:solidFill>
                <a:srgbClr val="4472C4"/>
              </a:solidFill>
              <a:latin typeface="Calibri" panose="020F0502020204030204"/>
            </a:endParaRPr>
          </a:p>
          <a:p>
            <a:pPr algn="just" defTabSz="685800">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861347"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Interrupt driven I/O</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594656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2C5706-FF71-46F1-8620-21716F90AEAD}"/>
              </a:ext>
            </a:extLst>
          </p:cNvPr>
          <p:cNvPicPr>
            <a:picLocks noChangeAspect="1"/>
          </p:cNvPicPr>
          <p:nvPr/>
        </p:nvPicPr>
        <p:blipFill>
          <a:blip r:embed="rId2"/>
          <a:stretch>
            <a:fillRect/>
          </a:stretch>
        </p:blipFill>
        <p:spPr>
          <a:xfrm>
            <a:off x="1050132" y="1925241"/>
            <a:ext cx="7129462" cy="3436144"/>
          </a:xfrm>
          <a:prstGeom prst="rect">
            <a:avLst/>
          </a:prstGeom>
        </p:spPr>
      </p:pic>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40511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1070165"/>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Process Control Block(</a:t>
            </a:r>
            <a:r>
              <a:rPr lang="en-US" dirty="0">
                <a:solidFill>
                  <a:srgbClr val="4472C4"/>
                </a:solidFill>
                <a:latin typeface="arial" panose="020B0604020202020204" pitchFamily="34" charset="0"/>
              </a:rPr>
              <a:t>data structure used by computer operating systems to store all the information about a process)</a:t>
            </a:r>
            <a:endParaRPr lang="en-IN" b="1" u="sng" dirty="0">
              <a:solidFill>
                <a:srgbClr val="4472C4"/>
              </a:solidFill>
              <a:latin typeface="Calibri" panose="020F0502020204030204"/>
            </a:endParaRPr>
          </a:p>
          <a:p>
            <a:pPr marR="511969" algn="just" defTabSz="685800">
              <a:lnSpc>
                <a:spcPct val="150000"/>
              </a:lnSpc>
              <a:spcBef>
                <a:spcPts val="401"/>
              </a:spcBef>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C47BEB14-3F23-44B1-8655-26F06034A2FC}"/>
              </a:ext>
            </a:extLst>
          </p:cNvPr>
          <p:cNvPicPr>
            <a:picLocks noChangeAspect="1"/>
          </p:cNvPicPr>
          <p:nvPr/>
        </p:nvPicPr>
        <p:blipFill>
          <a:blip r:embed="rId2"/>
          <a:stretch>
            <a:fillRect/>
          </a:stretch>
        </p:blipFill>
        <p:spPr>
          <a:xfrm>
            <a:off x="457200" y="2614612"/>
            <a:ext cx="8210963" cy="2952350"/>
          </a:xfrm>
          <a:prstGeom prst="rect">
            <a:avLst/>
          </a:prstGeom>
        </p:spPr>
      </p:pic>
      <p:sp>
        <p:nvSpPr>
          <p:cNvPr id="4" name="Title 1"/>
          <p:cNvSpPr txBox="1">
            <a:spLocks/>
          </p:cNvSpPr>
          <p:nvPr/>
        </p:nvSpPr>
        <p:spPr>
          <a:xfrm>
            <a:off x="707231"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 Control Block</a:t>
            </a:r>
          </a:p>
        </p:txBody>
      </p:sp>
      <p:pic>
        <p:nvPicPr>
          <p:cNvPr id="5" name="Picture 4">
            <a:extLst>
              <a:ext uri="{FF2B5EF4-FFF2-40B4-BE49-F238E27FC236}">
                <a16:creationId xmlns:a16="http://schemas.microsoft.com/office/drawing/2014/main" id="{1ADD32AA-0C7B-DD4D-B581-EDA4F3E5033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931160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9"/>
            <a:ext cx="8444733" cy="4752198"/>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Interrupt driven I/O</a:t>
            </a:r>
          </a:p>
          <a:p>
            <a:pPr marL="900113" lvl="2" indent="-214313" algn="just" defTabSz="685800">
              <a:buSzPts val="1100"/>
              <a:buFont typeface="Wingdings" panose="05000000000000000000" pitchFamily="2" charset="2"/>
              <a:buChar char="Ø"/>
              <a:tabLst>
                <a:tab pos="1343025" algn="l"/>
              </a:tabLst>
            </a:pPr>
            <a:r>
              <a:rPr lang="en-US" sz="1350" spc="-4" dirty="0">
                <a:solidFill>
                  <a:prstClr val="black"/>
                </a:solidFill>
                <a:latin typeface="Arial" panose="020B0604020202020204" pitchFamily="34" charset="0"/>
                <a:ea typeface="Arial" panose="020B0604020202020204" pitchFamily="34" charset="0"/>
              </a:rPr>
              <a:t>The application process requests a read</a:t>
            </a:r>
            <a:r>
              <a:rPr lang="en-US" sz="1350" spc="-30"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operation</a:t>
            </a:r>
            <a:endParaRPr lang="en-IN" sz="1350" spc="-4" dirty="0">
              <a:solidFill>
                <a:prstClr val="black"/>
              </a:solidFill>
              <a:latin typeface="Arial" panose="020B0604020202020204" pitchFamily="34" charset="0"/>
              <a:ea typeface="Arial" panose="020B0604020202020204" pitchFamily="34" charset="0"/>
            </a:endParaRPr>
          </a:p>
          <a:p>
            <a:pPr marL="900113" marR="512445" lvl="2" indent="-214313" algn="just" defTabSz="685800">
              <a:lnSpc>
                <a:spcPct val="151000"/>
              </a:lnSpc>
              <a:spcBef>
                <a:spcPts val="465"/>
              </a:spcBef>
              <a:buSzPts val="1100"/>
              <a:buFont typeface="Wingdings" panose="05000000000000000000" pitchFamily="2" charset="2"/>
              <a:buChar char="Ø"/>
              <a:tabLst>
                <a:tab pos="1371600" algn="l"/>
              </a:tabLst>
            </a:pPr>
            <a:r>
              <a:rPr lang="en-US" sz="1350" b="1" spc="-4" dirty="0">
                <a:solidFill>
                  <a:prstClr val="black"/>
                </a:solidFill>
                <a:latin typeface="Arial" panose="020B0604020202020204" pitchFamily="34" charset="0"/>
                <a:ea typeface="Arial" panose="020B0604020202020204" pitchFamily="34" charset="0"/>
              </a:rPr>
              <a:t>T</a:t>
            </a:r>
            <a:r>
              <a:rPr lang="en-US" sz="1350" spc="-4" dirty="0">
                <a:solidFill>
                  <a:prstClr val="black"/>
                </a:solidFill>
                <a:latin typeface="Arial" panose="020B0604020202020204" pitchFamily="34" charset="0"/>
                <a:ea typeface="Arial" panose="020B0604020202020204" pitchFamily="34" charset="0"/>
              </a:rPr>
              <a:t>he device driver queries the CSR to find out if the device is idle; if busy, then it waits until the device becomes</a:t>
            </a:r>
            <a:r>
              <a:rPr lang="en-US" sz="1350" spc="-8"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idle</a:t>
            </a:r>
            <a:endParaRPr lang="en-IN" sz="1350" spc="-4" dirty="0">
              <a:solidFill>
                <a:prstClr val="black"/>
              </a:solidFill>
              <a:latin typeface="Arial" panose="020B0604020202020204" pitchFamily="34" charset="0"/>
              <a:ea typeface="Arial" panose="020B0604020202020204" pitchFamily="34" charset="0"/>
            </a:endParaRPr>
          </a:p>
          <a:p>
            <a:pPr marL="900113" marR="512445" lvl="2" indent="-214313" algn="just" defTabSz="685800">
              <a:lnSpc>
                <a:spcPct val="150000"/>
              </a:lnSpc>
              <a:buSzPts val="1100"/>
              <a:buFont typeface="Wingdings" panose="05000000000000000000" pitchFamily="2" charset="2"/>
              <a:buChar char="Ø"/>
              <a:tabLst>
                <a:tab pos="1371600" algn="l"/>
              </a:tabLst>
            </a:pPr>
            <a:r>
              <a:rPr lang="en-US" sz="1350" b="1" spc="-4" dirty="0">
                <a:solidFill>
                  <a:prstClr val="black"/>
                </a:solidFill>
                <a:latin typeface="Arial" panose="020B0604020202020204" pitchFamily="34" charset="0"/>
                <a:ea typeface="Arial" panose="020B0604020202020204" pitchFamily="34" charset="0"/>
              </a:rPr>
              <a:t>T</a:t>
            </a:r>
            <a:r>
              <a:rPr lang="en-US" sz="1350" spc="-4" dirty="0">
                <a:solidFill>
                  <a:prstClr val="black"/>
                </a:solidFill>
                <a:latin typeface="Arial" panose="020B0604020202020204" pitchFamily="34" charset="0"/>
                <a:ea typeface="Arial" panose="020B0604020202020204" pitchFamily="34" charset="0"/>
              </a:rPr>
              <a:t>he driver stores an input command into the controller’s command register, thus starting the</a:t>
            </a:r>
            <a:r>
              <a:rPr lang="en-US" sz="1350" spc="8"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device</a:t>
            </a:r>
            <a:endParaRPr lang="en-IN" sz="1350" spc="-4" dirty="0">
              <a:solidFill>
                <a:prstClr val="black"/>
              </a:solidFill>
              <a:latin typeface="Arial" panose="020B0604020202020204" pitchFamily="34" charset="0"/>
              <a:ea typeface="Arial" panose="020B0604020202020204" pitchFamily="34" charset="0"/>
            </a:endParaRPr>
          </a:p>
          <a:p>
            <a:pPr marL="900113" marR="511969" lvl="2" indent="-214313" algn="just" defTabSz="685800">
              <a:lnSpc>
                <a:spcPct val="150000"/>
              </a:lnSpc>
              <a:buSzPts val="1100"/>
              <a:buFont typeface="Wingdings" panose="05000000000000000000" pitchFamily="2" charset="2"/>
              <a:buChar char="Ø"/>
              <a:tabLst>
                <a:tab pos="1369695" algn="l"/>
              </a:tabLst>
            </a:pPr>
            <a:r>
              <a:rPr lang="en-US" sz="1350" spc="-4" dirty="0">
                <a:solidFill>
                  <a:prstClr val="black"/>
                </a:solidFill>
                <a:latin typeface="Arial" panose="020B0604020202020204" pitchFamily="34" charset="0"/>
                <a:ea typeface="Arial" panose="020B0604020202020204" pitchFamily="34" charset="0"/>
              </a:rPr>
              <a:t>When this part of the device driver completes its work, it saves information regarding the operation it began in the device status table; this table contains an entry for each device in system; the information written into this table contains the return address of the original call and any special parameters for the I/O operation; the CPU, after doing this, can be used by other program, so the device manager invokes the scheduler part of the process manager. It then</a:t>
            </a:r>
            <a:r>
              <a:rPr lang="en-US" sz="1350" spc="-11"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terminates</a:t>
            </a:r>
            <a:endParaRPr lang="en-IN" sz="1350" spc="-4" dirty="0">
              <a:solidFill>
                <a:prstClr val="black"/>
              </a:solidFill>
              <a:latin typeface="Arial" panose="020B0604020202020204" pitchFamily="34" charset="0"/>
              <a:ea typeface="Arial" panose="020B0604020202020204" pitchFamily="34" charset="0"/>
            </a:endParaRP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99644" y="193348"/>
            <a:ext cx="1188823" cy="938865"/>
          </a:xfrm>
          <a:prstGeom prst="rect">
            <a:avLst/>
          </a:prstGeom>
        </p:spPr>
      </p:pic>
      <p:sp>
        <p:nvSpPr>
          <p:cNvPr id="5" name="Title 1"/>
          <p:cNvSpPr txBox="1">
            <a:spLocks/>
          </p:cNvSpPr>
          <p:nvPr/>
        </p:nvSpPr>
        <p:spPr>
          <a:xfrm>
            <a:off x="1619671" y="0"/>
            <a:ext cx="7128375"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Interrupt driven I/O</a:t>
            </a:r>
          </a:p>
        </p:txBody>
      </p:sp>
    </p:spTree>
    <p:extLst>
      <p:ext uri="{BB962C8B-B14F-4D97-AF65-F5344CB8AC3E}">
        <p14:creationId xmlns:p14="http://schemas.microsoft.com/office/powerpoint/2010/main" val="3337975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4489049"/>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Interrupt driven I/O</a:t>
            </a:r>
          </a:p>
          <a:p>
            <a:pPr marL="900113" marR="511969" lvl="2" indent="-214313" algn="just" defTabSz="685800">
              <a:lnSpc>
                <a:spcPct val="150000"/>
              </a:lnSpc>
              <a:spcBef>
                <a:spcPts val="139"/>
              </a:spcBef>
              <a:buSzPts val="1100"/>
              <a:buFont typeface="Wingdings" panose="05000000000000000000" pitchFamily="2" charset="2"/>
              <a:buChar char="Ø"/>
              <a:tabLst>
                <a:tab pos="1371600" algn="l"/>
              </a:tabLst>
            </a:pPr>
            <a:r>
              <a:rPr lang="en-US" sz="1350" spc="-4" dirty="0">
                <a:solidFill>
                  <a:prstClr val="black"/>
                </a:solidFill>
                <a:latin typeface="Arial" panose="020B0604020202020204" pitchFamily="34" charset="0"/>
                <a:ea typeface="Arial" panose="020B0604020202020204" pitchFamily="34" charset="0"/>
              </a:rPr>
              <a:t>The device completes the operation and interrupts the CPU, therefore causing an </a:t>
            </a:r>
            <a:r>
              <a:rPr lang="en-US" sz="1350" i="1" spc="-4" dirty="0">
                <a:solidFill>
                  <a:prstClr val="black"/>
                </a:solidFill>
                <a:latin typeface="Arial" panose="020B0604020202020204" pitchFamily="34" charset="0"/>
                <a:ea typeface="Arial" panose="020B0604020202020204" pitchFamily="34" charset="0"/>
              </a:rPr>
              <a:t>interrupt handler </a:t>
            </a:r>
            <a:r>
              <a:rPr lang="en-US" sz="1350" spc="-4" dirty="0">
                <a:solidFill>
                  <a:prstClr val="black"/>
                </a:solidFill>
                <a:latin typeface="Arial" panose="020B0604020202020204" pitchFamily="34" charset="0"/>
                <a:ea typeface="Arial" panose="020B0604020202020204" pitchFamily="34" charset="0"/>
              </a:rPr>
              <a:t>to</a:t>
            </a:r>
            <a:r>
              <a:rPr lang="en-US" sz="1350" spc="11"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run</a:t>
            </a:r>
            <a:endParaRPr lang="en-IN" sz="1350" spc="-4" dirty="0">
              <a:solidFill>
                <a:prstClr val="black"/>
              </a:solidFill>
              <a:latin typeface="Arial" panose="020B0604020202020204" pitchFamily="34" charset="0"/>
              <a:ea typeface="Arial" panose="020B0604020202020204" pitchFamily="34" charset="0"/>
            </a:endParaRPr>
          </a:p>
          <a:p>
            <a:pPr marL="900113" marR="512921" lvl="2" indent="-214313" algn="just" defTabSz="685800">
              <a:lnSpc>
                <a:spcPct val="150000"/>
              </a:lnSpc>
              <a:buSzPts val="1100"/>
              <a:buFont typeface="Wingdings" panose="05000000000000000000" pitchFamily="2" charset="2"/>
              <a:buChar char="Ø"/>
              <a:tabLst>
                <a:tab pos="1371600" algn="l"/>
              </a:tabLst>
            </a:pPr>
            <a:r>
              <a:rPr lang="en-US" sz="1350" spc="-4" dirty="0">
                <a:solidFill>
                  <a:prstClr val="black"/>
                </a:solidFill>
                <a:latin typeface="Arial" panose="020B0604020202020204" pitchFamily="34" charset="0"/>
                <a:ea typeface="Arial" panose="020B0604020202020204" pitchFamily="34" charset="0"/>
              </a:rPr>
              <a:t>The interrupt handler determines which device caused the interrupt; it then branches to the </a:t>
            </a:r>
            <a:r>
              <a:rPr lang="en-US" sz="1350" i="1" spc="-4" dirty="0">
                <a:solidFill>
                  <a:prstClr val="black"/>
                </a:solidFill>
                <a:latin typeface="Arial" panose="020B0604020202020204" pitchFamily="34" charset="0"/>
                <a:ea typeface="Arial" panose="020B0604020202020204" pitchFamily="34" charset="0"/>
              </a:rPr>
              <a:t>device handler </a:t>
            </a:r>
            <a:r>
              <a:rPr lang="en-US" sz="1350" spc="-4" dirty="0">
                <a:solidFill>
                  <a:prstClr val="black"/>
                </a:solidFill>
                <a:latin typeface="Arial" panose="020B0604020202020204" pitchFamily="34" charset="0"/>
                <a:ea typeface="Arial" panose="020B0604020202020204" pitchFamily="34" charset="0"/>
              </a:rPr>
              <a:t>for that</a:t>
            </a:r>
            <a:r>
              <a:rPr lang="en-US" sz="1350" spc="-30"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device</a:t>
            </a:r>
            <a:endParaRPr lang="en-IN" sz="1350" spc="-4" dirty="0">
              <a:solidFill>
                <a:prstClr val="black"/>
              </a:solidFill>
              <a:latin typeface="Arial" panose="020B0604020202020204" pitchFamily="34" charset="0"/>
              <a:ea typeface="Arial" panose="020B0604020202020204" pitchFamily="34" charset="0"/>
            </a:endParaRPr>
          </a:p>
          <a:p>
            <a:pPr marL="900113" marR="511969" lvl="2" indent="-214313" algn="just" defTabSz="685800">
              <a:lnSpc>
                <a:spcPct val="150000"/>
              </a:lnSpc>
              <a:buSzPts val="1100"/>
              <a:buFont typeface="Wingdings" panose="05000000000000000000" pitchFamily="2" charset="2"/>
              <a:buChar char="Ø"/>
              <a:tabLst>
                <a:tab pos="1371600" algn="l"/>
              </a:tabLst>
            </a:pPr>
            <a:r>
              <a:rPr lang="en-US" sz="1350" spc="-4" dirty="0">
                <a:solidFill>
                  <a:prstClr val="black"/>
                </a:solidFill>
                <a:latin typeface="Arial" panose="020B0604020202020204" pitchFamily="34" charset="0"/>
                <a:ea typeface="Arial" panose="020B0604020202020204" pitchFamily="34" charset="0"/>
              </a:rPr>
              <a:t>The device driver retrieves the pending I/O status information from the device status table</a:t>
            </a:r>
            <a:endParaRPr lang="en-IN" sz="1350" spc="-4" dirty="0">
              <a:solidFill>
                <a:prstClr val="black"/>
              </a:solidFill>
              <a:latin typeface="Arial" panose="020B0604020202020204" pitchFamily="34" charset="0"/>
              <a:ea typeface="Arial" panose="020B0604020202020204" pitchFamily="34" charset="0"/>
            </a:endParaRPr>
          </a:p>
          <a:p>
            <a:pPr marL="900113" marR="512445" lvl="2" indent="-214313" algn="just" defTabSz="685800">
              <a:lnSpc>
                <a:spcPct val="150000"/>
              </a:lnSpc>
              <a:buSzPts val="1100"/>
              <a:buFont typeface="Wingdings" panose="05000000000000000000" pitchFamily="2" charset="2"/>
              <a:buChar char="Ø"/>
              <a:tabLst>
                <a:tab pos="1343025" algn="l"/>
              </a:tabLst>
            </a:pPr>
            <a:r>
              <a:rPr lang="en-US" sz="1350" b="1" spc="-4" dirty="0">
                <a:solidFill>
                  <a:prstClr val="black"/>
                </a:solidFill>
                <a:latin typeface="Arial" panose="020B0604020202020204" pitchFamily="34" charset="0"/>
                <a:ea typeface="Arial" panose="020B0604020202020204" pitchFamily="34" charset="0"/>
              </a:rPr>
              <a:t>(</a:t>
            </a:r>
            <a:r>
              <a:rPr lang="en-US" sz="1350" b="1" spc="-4" dirty="0" err="1">
                <a:solidFill>
                  <a:prstClr val="black"/>
                </a:solidFill>
                <a:latin typeface="Arial" panose="020B0604020202020204" pitchFamily="34" charset="0"/>
                <a:ea typeface="Arial" panose="020B0604020202020204" pitchFamily="34" charset="0"/>
              </a:rPr>
              <a:t>a,b</a:t>
            </a:r>
            <a:r>
              <a:rPr lang="en-US" sz="1350" b="1" spc="-4" dirty="0">
                <a:solidFill>
                  <a:prstClr val="black"/>
                </a:solidFill>
                <a:latin typeface="Arial" panose="020B0604020202020204" pitchFamily="34" charset="0"/>
                <a:ea typeface="Arial" panose="020B0604020202020204" pitchFamily="34" charset="0"/>
              </a:rPr>
              <a:t>) T</a:t>
            </a:r>
            <a:r>
              <a:rPr lang="en-US" sz="1350" spc="-4" dirty="0">
                <a:solidFill>
                  <a:prstClr val="black"/>
                </a:solidFill>
                <a:latin typeface="Arial" panose="020B0604020202020204" pitchFamily="34" charset="0"/>
                <a:ea typeface="Arial" panose="020B0604020202020204" pitchFamily="34" charset="0"/>
              </a:rPr>
              <a:t>he device driver copies the content of the controller’s data register(s) into the user process’s</a:t>
            </a:r>
            <a:r>
              <a:rPr lang="en-US" sz="1350" spc="-15"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space</a:t>
            </a:r>
            <a:endParaRPr lang="en-IN" sz="1350" spc="-4" dirty="0">
              <a:solidFill>
                <a:prstClr val="black"/>
              </a:solidFill>
              <a:latin typeface="Arial" panose="020B0604020202020204" pitchFamily="34" charset="0"/>
              <a:ea typeface="Arial" panose="020B0604020202020204" pitchFamily="34" charset="0"/>
            </a:endParaRPr>
          </a:p>
          <a:p>
            <a:pPr marL="900113" marR="511969" lvl="2" indent="-214313" algn="just" defTabSz="685800">
              <a:lnSpc>
                <a:spcPct val="150000"/>
              </a:lnSpc>
              <a:buSzPts val="1100"/>
              <a:buFont typeface="Wingdings" panose="05000000000000000000" pitchFamily="2" charset="2"/>
              <a:buChar char="Ø"/>
              <a:tabLst>
                <a:tab pos="1371600" algn="l"/>
              </a:tabLst>
            </a:pPr>
            <a:r>
              <a:rPr lang="en-US" sz="1350" spc="-4" dirty="0">
                <a:solidFill>
                  <a:prstClr val="black"/>
                </a:solidFill>
                <a:latin typeface="Arial" panose="020B0604020202020204" pitchFamily="34" charset="0"/>
                <a:ea typeface="Arial" panose="020B0604020202020204" pitchFamily="34" charset="0"/>
              </a:rPr>
              <a:t>The device handler returns the control to the application process (knowing the return address from the device status table). Same sequence (or similar) of operations will be accomplished for an output</a:t>
            </a:r>
            <a:r>
              <a:rPr lang="en-US" sz="1350" spc="-19"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operation.</a:t>
            </a:r>
            <a:endParaRPr lang="en-IN" sz="1350" spc="-4" dirty="0">
              <a:solidFill>
                <a:prstClr val="black"/>
              </a:solidFill>
              <a:latin typeface="Arial" panose="020B0604020202020204" pitchFamily="34" charset="0"/>
              <a:ea typeface="Arial" panose="020B0604020202020204" pitchFamily="34" charset="0"/>
            </a:endParaRPr>
          </a:p>
          <a:p>
            <a:pPr algn="just" defTabSz="685800">
              <a:defRPr/>
            </a:pPr>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
        <p:nvSpPr>
          <p:cNvPr id="5" name="Title 1"/>
          <p:cNvSpPr txBox="1">
            <a:spLocks/>
          </p:cNvSpPr>
          <p:nvPr/>
        </p:nvSpPr>
        <p:spPr>
          <a:xfrm>
            <a:off x="1440343" y="0"/>
            <a:ext cx="7307704"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Interrupt driven I/O</a:t>
            </a:r>
          </a:p>
        </p:txBody>
      </p:sp>
    </p:spTree>
    <p:extLst>
      <p:ext uri="{BB962C8B-B14F-4D97-AF65-F5344CB8AC3E}">
        <p14:creationId xmlns:p14="http://schemas.microsoft.com/office/powerpoint/2010/main" val="2889626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3973524"/>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Buffering</a:t>
            </a:r>
          </a:p>
          <a:p>
            <a:pPr marL="142399" marR="512445" indent="342900" defTabSz="685800">
              <a:lnSpc>
                <a:spcPct val="150000"/>
              </a:lnSpc>
              <a:spcBef>
                <a:spcPts val="608"/>
              </a:spcBef>
            </a:pPr>
            <a:r>
              <a:rPr lang="en-US" sz="1350" dirty="0">
                <a:solidFill>
                  <a:prstClr val="black"/>
                </a:solidFill>
                <a:latin typeface="Arial" panose="020B0604020202020204" pitchFamily="34" charset="0"/>
                <a:ea typeface="Arial" panose="020B0604020202020204" pitchFamily="34" charset="0"/>
              </a:rPr>
              <a:t>Buffering is a technique by which a device manager keeps the slower I/O devices busy when a process is not requiring I/O operations.</a:t>
            </a:r>
          </a:p>
          <a:p>
            <a:pPr marL="142399" marR="512445" indent="342900" defTabSz="685800">
              <a:lnSpc>
                <a:spcPct val="150000"/>
              </a:lnSpc>
              <a:spcBef>
                <a:spcPts val="608"/>
              </a:spcBef>
            </a:pPr>
            <a:r>
              <a:rPr lang="en-US" sz="1350" dirty="0">
                <a:solidFill>
                  <a:prstClr val="black"/>
                </a:solidFill>
                <a:latin typeface="Roboto"/>
              </a:rPr>
              <a:t>A buffer is a memory area that stores data being transferred between two devices or between a device and an application.</a:t>
            </a:r>
            <a:endParaRPr lang="en-IN" sz="1350" dirty="0">
              <a:solidFill>
                <a:prstClr val="black"/>
              </a:solidFill>
              <a:latin typeface="Arial" panose="020B0604020202020204" pitchFamily="34" charset="0"/>
              <a:ea typeface="Arial" panose="020B0604020202020204" pitchFamily="34" charset="0"/>
            </a:endParaRPr>
          </a:p>
          <a:p>
            <a:pPr marL="557213" marR="511969" lvl="1" indent="-214313" defTabSz="685800">
              <a:lnSpc>
                <a:spcPct val="146000"/>
              </a:lnSpc>
              <a:buSzPts val="1100"/>
              <a:buFont typeface="Symbol" panose="05050102010706020507" pitchFamily="18" charset="2"/>
              <a:buChar char=""/>
              <a:tabLst>
                <a:tab pos="485299" algn="l"/>
                <a:tab pos="485775" algn="l"/>
              </a:tabLst>
            </a:pPr>
            <a:r>
              <a:rPr lang="en-US" sz="1350" b="1" dirty="0">
                <a:solidFill>
                  <a:prstClr val="black"/>
                </a:solidFill>
                <a:latin typeface="Arial" panose="020B0604020202020204" pitchFamily="34" charset="0"/>
                <a:ea typeface="Symbol" panose="05050102010706020507" pitchFamily="18" charset="2"/>
                <a:cs typeface="Symbol" panose="05050102010706020507" pitchFamily="18" charset="2"/>
              </a:rPr>
              <a:t>Input buffering </a:t>
            </a: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is the process of reading the data into the primary memory before the process requests</a:t>
            </a:r>
            <a:r>
              <a:rPr lang="en-US" sz="1350" spc="-8" dirty="0">
                <a:solidFill>
                  <a:prstClr val="black"/>
                </a:solidFill>
                <a:latin typeface="Arial" panose="020B0604020202020204" pitchFamily="34" charset="0"/>
                <a:ea typeface="Symbol" panose="05050102010706020507" pitchFamily="18" charset="2"/>
                <a:cs typeface="Symbol" panose="05050102010706020507" pitchFamily="18" charset="2"/>
              </a:rPr>
              <a:t> </a:t>
            </a: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it.</a:t>
            </a: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557213" marR="511969" lvl="1" indent="-214313" defTabSz="685800">
              <a:lnSpc>
                <a:spcPct val="146000"/>
              </a:lnSpc>
              <a:buSzPts val="1100"/>
              <a:buFont typeface="Symbol" panose="05050102010706020507" pitchFamily="18" charset="2"/>
              <a:buChar char=""/>
              <a:tabLst>
                <a:tab pos="485299" algn="l"/>
                <a:tab pos="485775" algn="l"/>
              </a:tabLst>
            </a:pPr>
            <a:r>
              <a:rPr lang="en-US" sz="1350" b="1" dirty="0">
                <a:solidFill>
                  <a:prstClr val="black"/>
                </a:solidFill>
                <a:latin typeface="Arial" panose="020B0604020202020204" pitchFamily="34" charset="0"/>
                <a:ea typeface="Symbol" panose="05050102010706020507" pitchFamily="18" charset="2"/>
                <a:cs typeface="Symbol" panose="05050102010706020507" pitchFamily="18" charset="2"/>
              </a:rPr>
              <a:t>Output buffering </a:t>
            </a: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is the process of saving the data in the memory and then writing it to the device while the process continues its</a:t>
            </a:r>
            <a:r>
              <a:rPr lang="en-US" sz="1350" spc="8" dirty="0">
                <a:solidFill>
                  <a:prstClr val="black"/>
                </a:solidFill>
                <a:latin typeface="Arial" panose="020B0604020202020204" pitchFamily="34" charset="0"/>
                <a:ea typeface="Symbol" panose="05050102010706020507" pitchFamily="18" charset="2"/>
                <a:cs typeface="Symbol" panose="05050102010706020507" pitchFamily="18" charset="2"/>
              </a:rPr>
              <a:t> </a:t>
            </a: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execution.</a:t>
            </a: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algn="just" defTabSz="685800">
              <a:defRPr/>
            </a:pPr>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Buffering</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034510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4226157"/>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Hardware level buffering</a:t>
            </a:r>
          </a:p>
          <a:p>
            <a:pPr marL="142399" marR="512445" defTabSz="685800">
              <a:lnSpc>
                <a:spcPct val="150000"/>
              </a:lnSpc>
              <a:spcBef>
                <a:spcPts val="608"/>
              </a:spcBef>
              <a:defRPr/>
            </a:pPr>
            <a:r>
              <a:rPr lang="en-US" sz="1350" dirty="0">
                <a:solidFill>
                  <a:prstClr val="black"/>
                </a:solidFill>
                <a:latin typeface="Arial" panose="020B0604020202020204" pitchFamily="34" charset="0"/>
              </a:rPr>
              <a:t>Consider a simple character device controller that reads a single byte form a modem for each input operation.</a:t>
            </a:r>
          </a:p>
          <a:p>
            <a:pPr marL="485299" marR="512445" lvl="1" indent="342900" algn="just" defTabSz="685800">
              <a:lnSpc>
                <a:spcPct val="150000"/>
              </a:lnSpc>
              <a:spcBef>
                <a:spcPts val="608"/>
              </a:spcBef>
              <a:buFont typeface="Wingdings" panose="05000000000000000000" pitchFamily="2" charset="2"/>
              <a:buChar char="Ø"/>
              <a:defRPr/>
            </a:pPr>
            <a:r>
              <a:rPr lang="en-US" sz="1350" dirty="0">
                <a:solidFill>
                  <a:prstClr val="black"/>
                </a:solidFill>
                <a:latin typeface="Arial" panose="020B0604020202020204" pitchFamily="34" charset="0"/>
              </a:rPr>
              <a:t> Normal operation: read occurs, the driver passes a read command to the controller; the</a:t>
            </a:r>
          </a:p>
          <a:p>
            <a:pPr marL="485299" marR="512445" lvl="1" algn="just" defTabSz="685800">
              <a:lnSpc>
                <a:spcPct val="150000"/>
              </a:lnSpc>
              <a:spcBef>
                <a:spcPts val="608"/>
              </a:spcBef>
              <a:defRPr/>
            </a:pPr>
            <a:r>
              <a:rPr lang="en-US" sz="1350" dirty="0">
                <a:solidFill>
                  <a:prstClr val="black"/>
                </a:solidFill>
                <a:latin typeface="Arial" panose="020B0604020202020204" pitchFamily="34" charset="0"/>
              </a:rPr>
              <a:t>        controller instructs the device to put the next character into one-byte data controller’s</a:t>
            </a:r>
          </a:p>
          <a:p>
            <a:pPr marL="485299" marR="512445" lvl="1" algn="just" defTabSz="685800">
              <a:lnSpc>
                <a:spcPct val="150000"/>
              </a:lnSpc>
              <a:spcBef>
                <a:spcPts val="608"/>
              </a:spcBef>
              <a:defRPr/>
            </a:pPr>
            <a:r>
              <a:rPr lang="en-US" sz="1350" dirty="0">
                <a:solidFill>
                  <a:prstClr val="black"/>
                </a:solidFill>
                <a:latin typeface="Arial" panose="020B0604020202020204" pitchFamily="34" charset="0"/>
              </a:rPr>
              <a:t>         register; the process calling for byte waits for the operation to complete and then retrieves</a:t>
            </a:r>
          </a:p>
          <a:p>
            <a:pPr marL="485299" marR="512445" lvl="1" algn="just" defTabSz="685800">
              <a:lnSpc>
                <a:spcPct val="150000"/>
              </a:lnSpc>
              <a:spcBef>
                <a:spcPts val="608"/>
              </a:spcBef>
              <a:defRPr/>
            </a:pPr>
            <a:r>
              <a:rPr lang="en-US" sz="1350" dirty="0">
                <a:solidFill>
                  <a:prstClr val="black"/>
                </a:solidFill>
                <a:latin typeface="Arial" panose="020B0604020202020204" pitchFamily="34" charset="0"/>
              </a:rPr>
              <a:t>       the character from the data register </a:t>
            </a:r>
          </a:p>
          <a:p>
            <a:pPr marL="142399" marR="512445" defTabSz="685800">
              <a:lnSpc>
                <a:spcPct val="150000"/>
              </a:lnSpc>
              <a:spcBef>
                <a:spcPts val="608"/>
              </a:spcBef>
              <a:defRPr/>
            </a:pPr>
            <a:r>
              <a:rPr lang="en-US" sz="1350" dirty="0">
                <a:solidFill>
                  <a:prstClr val="black"/>
                </a:solidFill>
                <a:latin typeface="Arial" panose="020B0604020202020204" pitchFamily="34" charset="0"/>
              </a:rPr>
              <a:t>Add a hardware buffer to the controller to decrease the amount of time the process has to wait</a:t>
            </a:r>
          </a:p>
          <a:p>
            <a:pPr marL="485299" marR="512445" lvl="1" indent="342900" defTabSz="685800">
              <a:lnSpc>
                <a:spcPct val="150000"/>
              </a:lnSpc>
              <a:spcBef>
                <a:spcPts val="608"/>
              </a:spcBef>
              <a:buFont typeface="Wingdings" panose="05000000000000000000" pitchFamily="2" charset="2"/>
              <a:buChar char="Ø"/>
              <a:defRPr/>
            </a:pPr>
            <a:r>
              <a:rPr lang="en-US" sz="1350" dirty="0">
                <a:solidFill>
                  <a:prstClr val="black"/>
                </a:solidFill>
                <a:latin typeface="Arial" panose="020B0604020202020204" pitchFamily="34" charset="0"/>
              </a:rPr>
              <a:t>Buffered operation: the next character to be read by the process has already been</a:t>
            </a:r>
          </a:p>
          <a:p>
            <a:pPr marL="485299" marR="512445" lvl="1" defTabSz="685800">
              <a:lnSpc>
                <a:spcPct val="150000"/>
              </a:lnSpc>
              <a:spcBef>
                <a:spcPts val="608"/>
              </a:spcBef>
              <a:defRPr/>
            </a:pPr>
            <a:r>
              <a:rPr lang="en-US" sz="1350" dirty="0">
                <a:solidFill>
                  <a:prstClr val="black"/>
                </a:solidFill>
                <a:latin typeface="Arial" panose="020B0604020202020204" pitchFamily="34" charset="0"/>
              </a:rPr>
              <a:t>       placed into the data register, even the process has not yet called for the read operation </a:t>
            </a:r>
            <a:endParaRPr lang="en-IN" sz="1350" dirty="0">
              <a:solidFill>
                <a:prstClr val="black"/>
              </a:solidFill>
              <a:latin typeface="Arial" panose="020B0604020202020204" pitchFamily="34" charset="0"/>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Buffering </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35964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1359988"/>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Hardware level buffering</a:t>
            </a:r>
          </a:p>
          <a:p>
            <a:pPr algn="just" defTabSz="685800">
              <a:defRPr/>
            </a:pPr>
            <a:endParaRPr lang="en-IN" b="1" u="sng" dirty="0">
              <a:solidFill>
                <a:srgbClr val="4472C4"/>
              </a:solidFill>
              <a:latin typeface="Calibri" panose="020F0502020204030204"/>
            </a:endParaRP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C729C4C4-64B3-4C70-802A-A624C22B07FF}"/>
              </a:ext>
            </a:extLst>
          </p:cNvPr>
          <p:cNvPicPr>
            <a:picLocks noChangeAspect="1"/>
          </p:cNvPicPr>
          <p:nvPr/>
        </p:nvPicPr>
        <p:blipFill>
          <a:blip r:embed="rId2"/>
          <a:stretch>
            <a:fillRect/>
          </a:stretch>
        </p:blipFill>
        <p:spPr>
          <a:xfrm>
            <a:off x="1143001" y="2407444"/>
            <a:ext cx="6857999" cy="2993231"/>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Buffering</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408715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9"/>
            <a:ext cx="8444733" cy="992579"/>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Driver level buffering </a:t>
            </a:r>
          </a:p>
          <a:p>
            <a:pPr algn="just" defTabSz="685800">
              <a:defRPr/>
            </a:pPr>
            <a:r>
              <a:rPr lang="en-US" sz="1350" dirty="0">
                <a:solidFill>
                  <a:prstClr val="black"/>
                </a:solidFill>
                <a:latin typeface="Arial" panose="020B0604020202020204" pitchFamily="34" charset="0"/>
              </a:rPr>
              <a:t>This is generally called double buffering. One buffer is for the driver to store the data while waiting for the higher layers to read it. The other buffer is to store data from the lower level module. This technique can be used for the block-oriented devices (buffers must be large enough to accommodate a block of data). </a:t>
            </a:r>
            <a:endParaRPr lang="en-IN" sz="1350" dirty="0">
              <a:solidFill>
                <a:prstClr val="black"/>
              </a:solidFill>
              <a:latin typeface="Arial" panose="020B0604020202020204" pitchFamily="34" charset="0"/>
            </a:endParaRPr>
          </a:p>
        </p:txBody>
      </p:sp>
      <p:pic>
        <p:nvPicPr>
          <p:cNvPr id="7" name="Picture 6">
            <a:extLst>
              <a:ext uri="{FF2B5EF4-FFF2-40B4-BE49-F238E27FC236}">
                <a16:creationId xmlns:a16="http://schemas.microsoft.com/office/drawing/2014/main" id="{8B27E0A5-4CE1-43CC-86FB-1BD5B57D6DFB}"/>
              </a:ext>
            </a:extLst>
          </p:cNvPr>
          <p:cNvPicPr>
            <a:picLocks noChangeAspect="1"/>
          </p:cNvPicPr>
          <p:nvPr/>
        </p:nvPicPr>
        <p:blipFill>
          <a:blip r:embed="rId2"/>
          <a:stretch>
            <a:fillRect/>
          </a:stretch>
        </p:blipFill>
        <p:spPr>
          <a:xfrm>
            <a:off x="2136639" y="2700509"/>
            <a:ext cx="4613548" cy="2642845"/>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Buffering</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805870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1913985"/>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Driver level buffering</a:t>
            </a:r>
          </a:p>
          <a:p>
            <a:pPr algn="just" defTabSz="685800">
              <a:defRPr/>
            </a:pPr>
            <a:endParaRPr lang="en-IN" b="1" u="sng" dirty="0">
              <a:solidFill>
                <a:srgbClr val="4472C4"/>
              </a:solidFill>
              <a:latin typeface="Calibri" panose="020F0502020204030204"/>
            </a:endParaRPr>
          </a:p>
          <a:p>
            <a:pPr marL="557213" lvl="1" indent="-214313" algn="just" defTabSz="685800">
              <a:buFont typeface="Wingdings" panose="05000000000000000000" pitchFamily="2" charset="2"/>
              <a:buChar char="Ø"/>
              <a:defRPr/>
            </a:pPr>
            <a:r>
              <a:rPr lang="en-US" sz="1350" dirty="0">
                <a:solidFill>
                  <a:prstClr val="black"/>
                </a:solidFill>
                <a:latin typeface="Arial" panose="020B0604020202020204" pitchFamily="34" charset="0"/>
              </a:rPr>
              <a:t>The number of buffers is extended from two to n. The data producer  is writing into buffer </a:t>
            </a:r>
            <a:r>
              <a:rPr lang="en-US" sz="1350" dirty="0" err="1">
                <a:solidFill>
                  <a:prstClr val="black"/>
                </a:solidFill>
                <a:latin typeface="Arial" panose="020B0604020202020204" pitchFamily="34" charset="0"/>
              </a:rPr>
              <a:t>i</a:t>
            </a:r>
            <a:r>
              <a:rPr lang="en-US" sz="1350" dirty="0">
                <a:solidFill>
                  <a:prstClr val="black"/>
                </a:solidFill>
                <a:latin typeface="Arial" panose="020B0604020202020204" pitchFamily="34" charset="0"/>
              </a:rPr>
              <a:t> while the data consumer is reading from buffer j.</a:t>
            </a:r>
          </a:p>
          <a:p>
            <a:pPr marL="557213" lvl="1" indent="-214313" algn="just" defTabSz="685800">
              <a:buFont typeface="Wingdings" panose="05000000000000000000" pitchFamily="2" charset="2"/>
              <a:buChar char="Ø"/>
              <a:defRPr/>
            </a:pPr>
            <a:r>
              <a:rPr lang="en-US" sz="1350" dirty="0">
                <a:solidFill>
                  <a:prstClr val="black"/>
                </a:solidFill>
                <a:latin typeface="Arial" panose="020B0604020202020204" pitchFamily="34" charset="0"/>
              </a:rPr>
              <a:t>In this configuration buffers j+1 to n-1 and 0 to i-1 are full. This is known as circular buffering</a:t>
            </a:r>
          </a:p>
          <a:p>
            <a:pPr marL="342900" lvl="1" algn="just" defTabSz="685800">
              <a:defRPr/>
            </a:pPr>
            <a:r>
              <a:rPr lang="en-US" sz="1350" dirty="0">
                <a:solidFill>
                  <a:prstClr val="black"/>
                </a:solidFill>
                <a:latin typeface="Arial" panose="020B0604020202020204" pitchFamily="34" charset="0"/>
              </a:rPr>
              <a:t>    technique. </a:t>
            </a:r>
            <a:endParaRPr lang="en-IN" sz="1350" dirty="0">
              <a:solidFill>
                <a:prstClr val="black"/>
              </a:solidFill>
              <a:latin typeface="Arial" panose="020B0604020202020204" pitchFamily="34" charset="0"/>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pic>
        <p:nvPicPr>
          <p:cNvPr id="10" name="Picture 9">
            <a:extLst>
              <a:ext uri="{FF2B5EF4-FFF2-40B4-BE49-F238E27FC236}">
                <a16:creationId xmlns:a16="http://schemas.microsoft.com/office/drawing/2014/main" id="{31D19570-E95B-475C-84B5-5B02EE7CF723}"/>
              </a:ext>
            </a:extLst>
          </p:cNvPr>
          <p:cNvPicPr>
            <a:picLocks noChangeAspect="1"/>
          </p:cNvPicPr>
          <p:nvPr/>
        </p:nvPicPr>
        <p:blipFill>
          <a:blip r:embed="rId2"/>
          <a:stretch>
            <a:fillRect/>
          </a:stretch>
        </p:blipFill>
        <p:spPr>
          <a:xfrm>
            <a:off x="1758738" y="3346253"/>
            <a:ext cx="6368654" cy="2278260"/>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Buffering </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656034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4640438"/>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Device driver</a:t>
            </a:r>
            <a:endParaRPr lang="en-US" b="1" u="sng" dirty="0">
              <a:solidFill>
                <a:srgbClr val="4472C4"/>
              </a:solidFill>
              <a:latin typeface="Calibri" panose="020F0502020204030204"/>
            </a:endParaRPr>
          </a:p>
          <a:p>
            <a:pPr marL="900113" marR="511969" lvl="2" indent="-214313" algn="just" defTabSz="685800">
              <a:lnSpc>
                <a:spcPct val="147000"/>
              </a:lnSpc>
              <a:spcBef>
                <a:spcPts val="604"/>
              </a:spcBef>
              <a:buSzPts val="1100"/>
              <a:buFont typeface="Wingdings" panose="05000000000000000000" pitchFamily="2" charset="2"/>
              <a:buChar char="Ø"/>
              <a:tabLst>
                <a:tab pos="828675" algn="l"/>
              </a:tabLst>
            </a:pP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It is a software program that controls a particular type of device attached to the computer. It provides an interface to the hardware devices without the requirement to know the precise information about the</a:t>
            </a:r>
            <a:r>
              <a:rPr lang="en-US" sz="1350" spc="-34" dirty="0">
                <a:solidFill>
                  <a:prstClr val="black"/>
                </a:solidFill>
                <a:latin typeface="Arial" panose="020B0604020202020204" pitchFamily="34" charset="0"/>
                <a:ea typeface="Symbol" panose="05050102010706020507" pitchFamily="18" charset="2"/>
                <a:cs typeface="Symbol" panose="05050102010706020507" pitchFamily="18" charset="2"/>
              </a:rPr>
              <a:t> </a:t>
            </a: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hardware.</a:t>
            </a: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900113" marR="511969" lvl="2" indent="-214313" algn="just" defTabSz="685800">
              <a:lnSpc>
                <a:spcPct val="145000"/>
              </a:lnSpc>
              <a:spcBef>
                <a:spcPts val="26"/>
              </a:spcBef>
              <a:buSzPts val="1100"/>
              <a:buFont typeface="Wingdings" panose="05000000000000000000" pitchFamily="2" charset="2"/>
              <a:buChar char="Ø"/>
              <a:tabLst>
                <a:tab pos="828675" algn="l"/>
              </a:tabLst>
            </a:pPr>
            <a:r>
              <a:rPr lang="en-US" sz="1350" dirty="0">
                <a:solidFill>
                  <a:prstClr val="black"/>
                </a:solidFill>
                <a:latin typeface="Arial" panose="020B0604020202020204" pitchFamily="34" charset="0"/>
                <a:ea typeface="Symbol" panose="05050102010706020507" pitchFamily="18" charset="2"/>
                <a:cs typeface="Symbol" panose="05050102010706020507" pitchFamily="18" charset="2"/>
              </a:rPr>
              <a:t>A device driver communicates with the device through a bus or communication sub system.</a:t>
            </a:r>
          </a:p>
          <a:p>
            <a:pPr algn="just" defTabSz="685800">
              <a:defRPr/>
            </a:pPr>
            <a:r>
              <a:rPr lang="en-US" b="1" u="sng" dirty="0">
                <a:solidFill>
                  <a:srgbClr val="4472C4"/>
                </a:solidFill>
                <a:latin typeface="Calibri" panose="020F0502020204030204"/>
              </a:rPr>
              <a:t>Responsibilities</a:t>
            </a:r>
            <a:endParaRPr lang="en-IN" b="1" u="sng" dirty="0">
              <a:solidFill>
                <a:srgbClr val="4472C4"/>
              </a:solidFill>
              <a:latin typeface="Calibri" panose="020F0502020204030204"/>
            </a:endParaRPr>
          </a:p>
          <a:p>
            <a:pPr marL="942975" lvl="2" indent="-257175" defTabSz="685800">
              <a:spcBef>
                <a:spcPts val="491"/>
              </a:spcBef>
              <a:buSzPts val="1100"/>
              <a:buFont typeface="Wingdings" panose="05000000000000000000" pitchFamily="2" charset="2"/>
              <a:buChar char="Ø"/>
              <a:tabLst>
                <a:tab pos="828675" algn="l"/>
              </a:tabLst>
            </a:pPr>
            <a:r>
              <a:rPr lang="en-US" sz="1350" spc="-4" dirty="0">
                <a:solidFill>
                  <a:prstClr val="black"/>
                </a:solidFill>
                <a:latin typeface="Arial" panose="020B0604020202020204" pitchFamily="34" charset="0"/>
                <a:ea typeface="Arial" panose="020B0604020202020204" pitchFamily="34" charset="0"/>
              </a:rPr>
              <a:t>Initialize devices</a:t>
            </a:r>
            <a:endParaRPr lang="en-IN" sz="1350" spc="-4" dirty="0">
              <a:solidFill>
                <a:prstClr val="black"/>
              </a:solidFill>
              <a:latin typeface="Arial" panose="020B0604020202020204" pitchFamily="34" charset="0"/>
              <a:ea typeface="Arial" panose="020B0604020202020204" pitchFamily="34" charset="0"/>
            </a:endParaRPr>
          </a:p>
          <a:p>
            <a:pPr marL="942975" lvl="2" indent="-257175" defTabSz="685800">
              <a:spcBef>
                <a:spcPts val="472"/>
              </a:spcBef>
              <a:buSzPts val="1100"/>
              <a:buFont typeface="Wingdings" panose="05000000000000000000" pitchFamily="2" charset="2"/>
              <a:buChar char="Ø"/>
              <a:tabLst>
                <a:tab pos="828675" algn="l"/>
              </a:tabLst>
            </a:pPr>
            <a:r>
              <a:rPr lang="en-US" sz="1350" spc="-4" dirty="0">
                <a:solidFill>
                  <a:prstClr val="black"/>
                </a:solidFill>
                <a:latin typeface="Arial" panose="020B0604020202020204" pitchFamily="34" charset="0"/>
                <a:ea typeface="Arial" panose="020B0604020202020204" pitchFamily="34" charset="0"/>
              </a:rPr>
              <a:t>Interpreting the commands from the operating</a:t>
            </a:r>
            <a:r>
              <a:rPr lang="en-US" sz="1350" spc="-11"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system</a:t>
            </a:r>
            <a:endParaRPr lang="en-IN" sz="1350" spc="-4" dirty="0">
              <a:solidFill>
                <a:prstClr val="black"/>
              </a:solidFill>
              <a:latin typeface="Arial" panose="020B0604020202020204" pitchFamily="34" charset="0"/>
              <a:ea typeface="Arial" panose="020B0604020202020204" pitchFamily="34" charset="0"/>
            </a:endParaRPr>
          </a:p>
          <a:p>
            <a:pPr marL="942975" lvl="2" indent="-257175" defTabSz="685800">
              <a:spcBef>
                <a:spcPts val="476"/>
              </a:spcBef>
              <a:buSzPts val="1100"/>
              <a:buFont typeface="Wingdings" panose="05000000000000000000" pitchFamily="2" charset="2"/>
              <a:buChar char="Ø"/>
              <a:tabLst>
                <a:tab pos="828675" algn="l"/>
              </a:tabLst>
            </a:pPr>
            <a:r>
              <a:rPr lang="en-US" sz="1350" spc="-4" dirty="0">
                <a:solidFill>
                  <a:prstClr val="black"/>
                </a:solidFill>
                <a:latin typeface="Arial" panose="020B0604020202020204" pitchFamily="34" charset="0"/>
                <a:ea typeface="Arial" panose="020B0604020202020204" pitchFamily="34" charset="0"/>
              </a:rPr>
              <a:t>Manage data</a:t>
            </a:r>
            <a:r>
              <a:rPr lang="en-US" sz="1350" spc="-8"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transfers</a:t>
            </a:r>
            <a:endParaRPr lang="en-IN" sz="1350" spc="-4" dirty="0">
              <a:solidFill>
                <a:prstClr val="black"/>
              </a:solidFill>
              <a:latin typeface="Arial" panose="020B0604020202020204" pitchFamily="34" charset="0"/>
              <a:ea typeface="Arial" panose="020B0604020202020204" pitchFamily="34" charset="0"/>
            </a:endParaRPr>
          </a:p>
          <a:p>
            <a:pPr marL="942975" lvl="2" indent="-257175" defTabSz="685800">
              <a:spcBef>
                <a:spcPts val="472"/>
              </a:spcBef>
              <a:buSzPts val="1100"/>
              <a:buFont typeface="Wingdings" panose="05000000000000000000" pitchFamily="2" charset="2"/>
              <a:buChar char="Ø"/>
              <a:tabLst>
                <a:tab pos="828675" algn="l"/>
              </a:tabLst>
            </a:pPr>
            <a:r>
              <a:rPr lang="en-US" sz="1350" spc="-4" dirty="0">
                <a:solidFill>
                  <a:prstClr val="black"/>
                </a:solidFill>
                <a:latin typeface="Arial" panose="020B0604020202020204" pitchFamily="34" charset="0"/>
                <a:ea typeface="Arial" panose="020B0604020202020204" pitchFamily="34" charset="0"/>
              </a:rPr>
              <a:t>Accept and process interrupts</a:t>
            </a:r>
            <a:endParaRPr lang="en-IN" sz="1350" spc="-4" dirty="0">
              <a:solidFill>
                <a:prstClr val="black"/>
              </a:solidFill>
              <a:latin typeface="Arial" panose="020B0604020202020204" pitchFamily="34" charset="0"/>
              <a:ea typeface="Arial" panose="020B0604020202020204" pitchFamily="34" charset="0"/>
            </a:endParaRPr>
          </a:p>
          <a:p>
            <a:pPr marL="942975" lvl="2" indent="-257175" defTabSz="685800">
              <a:spcBef>
                <a:spcPts val="472"/>
              </a:spcBef>
              <a:buSzPts val="1100"/>
              <a:buFont typeface="Wingdings" panose="05000000000000000000" pitchFamily="2" charset="2"/>
              <a:buChar char="Ø"/>
              <a:tabLst>
                <a:tab pos="828675" algn="l"/>
              </a:tabLst>
            </a:pPr>
            <a:r>
              <a:rPr lang="en-US" sz="1350" spc="-4" dirty="0">
                <a:solidFill>
                  <a:prstClr val="black"/>
                </a:solidFill>
                <a:latin typeface="Arial" panose="020B0604020202020204" pitchFamily="34" charset="0"/>
                <a:ea typeface="Arial" panose="020B0604020202020204" pitchFamily="34" charset="0"/>
              </a:rPr>
              <a:t>Maintain the integrity of driver and kernel data</a:t>
            </a:r>
            <a:r>
              <a:rPr lang="en-US" sz="1350" spc="-11" dirty="0">
                <a:solidFill>
                  <a:prstClr val="black"/>
                </a:solidFill>
                <a:latin typeface="Arial" panose="020B0604020202020204" pitchFamily="34" charset="0"/>
                <a:ea typeface="Arial" panose="020B0604020202020204" pitchFamily="34" charset="0"/>
              </a:rPr>
              <a:t> </a:t>
            </a:r>
            <a:r>
              <a:rPr lang="en-US" sz="1350" spc="-4" dirty="0">
                <a:solidFill>
                  <a:prstClr val="black"/>
                </a:solidFill>
                <a:latin typeface="Arial" panose="020B0604020202020204" pitchFamily="34" charset="0"/>
                <a:ea typeface="Arial" panose="020B0604020202020204" pitchFamily="34" charset="0"/>
              </a:rPr>
              <a:t>structures</a:t>
            </a:r>
            <a:endParaRPr lang="en-IN" sz="1350" spc="-4" dirty="0">
              <a:solidFill>
                <a:prstClr val="black"/>
              </a:solidFill>
              <a:latin typeface="Arial" panose="020B0604020202020204" pitchFamily="34" charset="0"/>
              <a:ea typeface="Arial" panose="020B0604020202020204" pitchFamily="34" charset="0"/>
            </a:endParaRPr>
          </a:p>
          <a:p>
            <a:pPr marL="900113" marR="511969" lvl="2" indent="-214313" algn="just" defTabSz="685800">
              <a:lnSpc>
                <a:spcPct val="145000"/>
              </a:lnSpc>
              <a:spcBef>
                <a:spcPts val="26"/>
              </a:spcBef>
              <a:buSzPts val="1100"/>
              <a:buFont typeface="Wingdings" panose="05000000000000000000" pitchFamily="2" charset="2"/>
              <a:buChar char="Ø"/>
              <a:tabLst>
                <a:tab pos="828675" algn="l"/>
              </a:tabLst>
            </a:pPr>
            <a:endParaRPr lang="en-US"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685800" marR="511969" lvl="2" algn="just" defTabSz="685800">
              <a:lnSpc>
                <a:spcPct val="145000"/>
              </a:lnSpc>
              <a:spcBef>
                <a:spcPts val="26"/>
              </a:spcBef>
              <a:buSzPts val="1100"/>
              <a:tabLst>
                <a:tab pos="828675" algn="l"/>
              </a:tabLst>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Driver</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856889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34" y="1805002"/>
            <a:ext cx="8444733" cy="3871316"/>
          </a:xfrm>
          <a:prstGeom prst="rect">
            <a:avLst/>
          </a:prstGeom>
          <a:noFill/>
        </p:spPr>
        <p:txBody>
          <a:bodyPr wrap="square" rtlCol="0">
            <a:spAutoFit/>
          </a:bodyPr>
          <a:lstStyle/>
          <a:p>
            <a:pPr algn="just" defTabSz="685800">
              <a:defRPr/>
            </a:pPr>
            <a:endParaRPr lang="en-IN" sz="1350" dirty="0">
              <a:solidFill>
                <a:prstClr val="black"/>
              </a:solidFill>
              <a:latin typeface="Arial" panose="020B0604020202020204" pitchFamily="34" charset="0"/>
              <a:ea typeface="Arial" panose="020B0604020202020204" pitchFamily="34" charset="0"/>
            </a:endParaRPr>
          </a:p>
          <a:p>
            <a:pPr algn="just" defTabSz="685800">
              <a:defRPr/>
            </a:pPr>
            <a:r>
              <a:rPr lang="en-US" b="1" u="sng" dirty="0">
                <a:solidFill>
                  <a:srgbClr val="4472C4"/>
                </a:solidFill>
                <a:latin typeface="Calibri" panose="020F0502020204030204"/>
              </a:rPr>
              <a:t>Two ways of dealing with the device drivers</a:t>
            </a:r>
            <a:endParaRPr lang="en-IN" b="1" u="sng" dirty="0">
              <a:solidFill>
                <a:srgbClr val="4472C4"/>
              </a:solidFill>
              <a:latin typeface="Calibri" panose="020F0502020204030204"/>
            </a:endParaRPr>
          </a:p>
          <a:p>
            <a:pPr marL="557213" marR="513874" lvl="1" indent="-214313" algn="just" defTabSz="685800">
              <a:lnSpc>
                <a:spcPct val="148000"/>
              </a:lnSpc>
              <a:spcBef>
                <a:spcPts val="480"/>
              </a:spcBef>
              <a:buSzPts val="1100"/>
              <a:buFont typeface="Times New Roman" panose="02020603050405020304" pitchFamily="18" charset="0"/>
              <a:buChar char="–"/>
              <a:tabLst>
                <a:tab pos="828675" algn="l"/>
              </a:tabLst>
            </a:pPr>
            <a:r>
              <a:rPr lang="en-US" sz="1350" dirty="0">
                <a:solidFill>
                  <a:prstClr val="black"/>
                </a:solidFill>
                <a:latin typeface="Arial" panose="020B0604020202020204" pitchFamily="34" charset="0"/>
                <a:ea typeface="Times New Roman" panose="02020603050405020304" pitchFamily="18" charset="0"/>
              </a:rPr>
              <a:t>Old way: Driver is part of the operating system, to add a new device driver, the whole OS must have been</a:t>
            </a:r>
            <a:r>
              <a:rPr lang="en-US" sz="1350" spc="4" dirty="0">
                <a:solidFill>
                  <a:prstClr val="black"/>
                </a:solidFill>
                <a:latin typeface="Arial" panose="020B0604020202020204" pitchFamily="34" charset="0"/>
                <a:ea typeface="Times New Roman" panose="02020603050405020304" pitchFamily="18" charset="0"/>
              </a:rPr>
              <a:t> </a:t>
            </a:r>
            <a:r>
              <a:rPr lang="en-US" sz="1350" dirty="0">
                <a:solidFill>
                  <a:prstClr val="black"/>
                </a:solidFill>
                <a:latin typeface="Arial" panose="020B0604020202020204" pitchFamily="34" charset="0"/>
                <a:ea typeface="Times New Roman" panose="02020603050405020304" pitchFamily="18" charset="0"/>
              </a:rPr>
              <a:t>complied</a:t>
            </a:r>
            <a:endParaRPr lang="en-IN" sz="1350" dirty="0">
              <a:solidFill>
                <a:prstClr val="black"/>
              </a:solidFill>
              <a:latin typeface="Arial" panose="020B0604020202020204" pitchFamily="34" charset="0"/>
              <a:ea typeface="Times New Roman" panose="02020603050405020304" pitchFamily="18" charset="0"/>
            </a:endParaRPr>
          </a:p>
          <a:p>
            <a:pPr marL="557213" marR="512445" lvl="1" indent="-214313" algn="just" defTabSz="685800">
              <a:lnSpc>
                <a:spcPct val="150000"/>
              </a:lnSpc>
              <a:spcBef>
                <a:spcPts val="11"/>
              </a:spcBef>
              <a:buSzPts val="1100"/>
              <a:buFont typeface="Times New Roman" panose="02020603050405020304" pitchFamily="18" charset="0"/>
              <a:buChar char="–"/>
              <a:tabLst>
                <a:tab pos="828675" algn="l"/>
              </a:tabLst>
            </a:pPr>
            <a:r>
              <a:rPr lang="en-US" sz="1350" dirty="0">
                <a:solidFill>
                  <a:prstClr val="black"/>
                </a:solidFill>
                <a:latin typeface="Arial" panose="020B0604020202020204" pitchFamily="34" charset="0"/>
                <a:ea typeface="Times New Roman" panose="02020603050405020304" pitchFamily="18" charset="0"/>
              </a:rPr>
              <a:t>Modern way: Drivers installation is allowed without re-compilation of the OS by using reconfigurable device drivers; the OS dynamically binds the OS code to the driver functions.</a:t>
            </a:r>
          </a:p>
          <a:p>
            <a:pPr marL="557213" marR="512445" lvl="1" indent="-214313" algn="just" defTabSz="685800">
              <a:lnSpc>
                <a:spcPct val="150000"/>
              </a:lnSpc>
              <a:spcBef>
                <a:spcPts val="11"/>
              </a:spcBef>
              <a:buSzPts val="1100"/>
              <a:buFont typeface="Times New Roman" panose="02020603050405020304" pitchFamily="18" charset="0"/>
              <a:buChar char="–"/>
              <a:tabLst>
                <a:tab pos="828675" algn="l"/>
              </a:tabLst>
            </a:pPr>
            <a:endParaRPr lang="en-IN" sz="1350" dirty="0">
              <a:solidFill>
                <a:prstClr val="black"/>
              </a:solidFill>
              <a:latin typeface="Arial" panose="020B0604020202020204" pitchFamily="34" charset="0"/>
              <a:ea typeface="Times New Roman" panose="02020603050405020304" pitchFamily="18" charset="0"/>
            </a:endParaRPr>
          </a:p>
          <a:p>
            <a:pPr marL="857250" lvl="2" indent="-171450" algn="just" defTabSz="685800">
              <a:lnSpc>
                <a:spcPts val="1016"/>
              </a:lnSpc>
              <a:buSzPts val="1100"/>
              <a:buFont typeface="Wingdings" panose="05000000000000000000" pitchFamily="2" charset="2"/>
              <a:buChar char="Ø"/>
              <a:tabLst>
                <a:tab pos="1343025" algn="l"/>
              </a:tabLst>
            </a:pPr>
            <a:r>
              <a:rPr lang="en-US" sz="1350" dirty="0">
                <a:solidFill>
                  <a:prstClr val="black"/>
                </a:solidFill>
                <a:latin typeface="Arial" panose="020B0604020202020204" pitchFamily="34" charset="0"/>
              </a:rPr>
              <a:t>A reconfigurable device driver has to have a fixed, standardized API</a:t>
            </a:r>
          </a:p>
          <a:p>
            <a:pPr marL="857250" lvl="2" indent="-171450" algn="just" defTabSz="685800">
              <a:lnSpc>
                <a:spcPts val="1016"/>
              </a:lnSpc>
              <a:buSzPts val="1100"/>
              <a:buFont typeface="Wingdings" panose="05000000000000000000" pitchFamily="2" charset="2"/>
              <a:buChar char="Ø"/>
              <a:tabLst>
                <a:tab pos="1343025" algn="l"/>
              </a:tabLst>
            </a:pPr>
            <a:endParaRPr lang="en-US" sz="1350" dirty="0">
              <a:solidFill>
                <a:prstClr val="black"/>
              </a:solidFill>
              <a:latin typeface="Arial" panose="020B0604020202020204" pitchFamily="34" charset="0"/>
            </a:endParaRPr>
          </a:p>
          <a:p>
            <a:pPr marL="857250" lvl="2" indent="-171450" algn="just" defTabSz="685800">
              <a:lnSpc>
                <a:spcPts val="1016"/>
              </a:lnSpc>
              <a:buSzPts val="1100"/>
              <a:buFont typeface="Wingdings" panose="05000000000000000000" pitchFamily="2" charset="2"/>
              <a:buChar char="Ø"/>
              <a:tabLst>
                <a:tab pos="1343025" algn="l"/>
              </a:tabLst>
            </a:pPr>
            <a:r>
              <a:rPr lang="en-US" sz="1350" dirty="0">
                <a:solidFill>
                  <a:prstClr val="black"/>
                </a:solidFill>
                <a:latin typeface="Arial" panose="020B0604020202020204" pitchFamily="34" charset="0"/>
              </a:rPr>
              <a:t>The Kernel has to provide an interface to the device driver to allocate/de-allocate space for buffers, manipulate tables in the kernel etc.</a:t>
            </a:r>
          </a:p>
          <a:p>
            <a:pPr marL="685800" lvl="2" algn="just" defTabSz="685800">
              <a:lnSpc>
                <a:spcPts val="1016"/>
              </a:lnSpc>
              <a:buSzPts val="1100"/>
              <a:tabLst>
                <a:tab pos="1343025" algn="l"/>
              </a:tabLst>
            </a:pPr>
            <a:endParaRPr lang="en-IN" sz="1350" dirty="0">
              <a:solidFill>
                <a:prstClr val="black"/>
              </a:solidFill>
              <a:latin typeface="Arial" panose="020B0604020202020204" pitchFamily="34" charset="0"/>
            </a:endParaRPr>
          </a:p>
          <a:p>
            <a:pPr marL="685800" marR="511969" lvl="2" algn="just" defTabSz="685800">
              <a:lnSpc>
                <a:spcPct val="145000"/>
              </a:lnSpc>
              <a:spcBef>
                <a:spcPts val="26"/>
              </a:spcBef>
              <a:buSzPts val="1100"/>
              <a:tabLst>
                <a:tab pos="828675" algn="l"/>
              </a:tabLst>
              <a:defRPr/>
            </a:pPr>
            <a:endParaRPr lang="en-US" sz="1350" dirty="0">
              <a:solidFill>
                <a:prstClr val="black"/>
              </a:solidFill>
              <a:latin typeface="Arial" panose="020B0604020202020204" pitchFamily="34" charset="0"/>
            </a:endParaRPr>
          </a:p>
          <a:p>
            <a:pPr marL="685800" marR="511969" lvl="2" algn="just" defTabSz="685800">
              <a:lnSpc>
                <a:spcPct val="145000"/>
              </a:lnSpc>
              <a:spcBef>
                <a:spcPts val="26"/>
              </a:spcBef>
              <a:buSzPts val="1100"/>
              <a:tabLst>
                <a:tab pos="8286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Driver</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1510822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073" y="1797858"/>
            <a:ext cx="8444733" cy="1082989"/>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Reconfigurable device drivers</a:t>
            </a:r>
          </a:p>
          <a:p>
            <a:pPr marL="257175" indent="-257175" algn="just" defTabSz="685800">
              <a:buFont typeface="Wingdings" panose="05000000000000000000" pitchFamily="2" charset="2"/>
              <a:buChar char="Ø"/>
              <a:defRPr/>
            </a:pPr>
            <a:endParaRPr lang="en-IN" b="1" u="sng" dirty="0">
              <a:solidFill>
                <a:srgbClr val="4472C4"/>
              </a:solidFill>
              <a:latin typeface="Calibri" panose="020F0502020204030204"/>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pic>
        <p:nvPicPr>
          <p:cNvPr id="14" name="Picture 13">
            <a:extLst>
              <a:ext uri="{FF2B5EF4-FFF2-40B4-BE49-F238E27FC236}">
                <a16:creationId xmlns:a16="http://schemas.microsoft.com/office/drawing/2014/main" id="{CE8A3D4E-376D-421E-B748-F26E41438EBB}"/>
              </a:ext>
            </a:extLst>
          </p:cNvPr>
          <p:cNvPicPr>
            <a:picLocks noChangeAspect="1"/>
          </p:cNvPicPr>
          <p:nvPr/>
        </p:nvPicPr>
        <p:blipFill>
          <a:blip r:embed="rId2"/>
          <a:stretch>
            <a:fillRect/>
          </a:stretch>
        </p:blipFill>
        <p:spPr>
          <a:xfrm>
            <a:off x="1521619" y="2348214"/>
            <a:ext cx="5729287" cy="2973880"/>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Device Driver</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2219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3970318"/>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Process Control Block</a:t>
            </a:r>
          </a:p>
          <a:p>
            <a:pPr algn="just" defTabSz="685800">
              <a:defRPr/>
            </a:pP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Process ID </a:t>
            </a:r>
            <a:r>
              <a:rPr lang="en-US" dirty="0">
                <a:solidFill>
                  <a:srgbClr val="202122"/>
                </a:solidFill>
                <a:latin typeface="Calibri" panose="020F0502020204030204"/>
              </a:rPr>
              <a:t>(PID)–unique identification number for each process</a:t>
            </a: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Process State</a:t>
            </a:r>
            <a:r>
              <a:rPr lang="en-US" dirty="0">
                <a:solidFill>
                  <a:srgbClr val="202122"/>
                </a:solidFill>
                <a:latin typeface="Calibri" panose="020F0502020204030204"/>
              </a:rPr>
              <a:t>–New, Ready, Running, Waiting, Terminated</a:t>
            </a: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Program Counter </a:t>
            </a:r>
            <a:r>
              <a:rPr lang="en-US" dirty="0">
                <a:solidFill>
                  <a:srgbClr val="202122"/>
                </a:solidFill>
                <a:latin typeface="Calibri" panose="020F0502020204030204"/>
              </a:rPr>
              <a:t>(PC)–A pointer to the address of the next instruction to be executed for this process</a:t>
            </a: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List of Open files</a:t>
            </a:r>
            <a:r>
              <a:rPr lang="en-US" dirty="0">
                <a:solidFill>
                  <a:srgbClr val="202122"/>
                </a:solidFill>
                <a:latin typeface="Calibri" panose="020F0502020204030204"/>
              </a:rPr>
              <a:t>– This information includes the list of files opened for a process.</a:t>
            </a: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Memory limits </a:t>
            </a:r>
            <a:r>
              <a:rPr lang="en-US" dirty="0">
                <a:solidFill>
                  <a:srgbClr val="202122"/>
                </a:solidFill>
                <a:latin typeface="Calibri" panose="020F0502020204030204"/>
              </a:rPr>
              <a:t>– This field contains the information about memory management system used by operating system. </a:t>
            </a:r>
          </a:p>
          <a:p>
            <a:pPr marL="600075" lvl="1" indent="-257175" algn="just" defTabSz="685800">
              <a:buFont typeface="Wingdings" panose="05000000000000000000" pitchFamily="2" charset="2"/>
              <a:buChar char="Ø"/>
              <a:defRPr/>
            </a:pPr>
            <a:r>
              <a:rPr lang="en-US" b="1" dirty="0">
                <a:solidFill>
                  <a:srgbClr val="4472C4"/>
                </a:solidFill>
                <a:latin typeface="Calibri" panose="020F0502020204030204"/>
              </a:rPr>
              <a:t>CPU Registers</a:t>
            </a:r>
            <a:r>
              <a:rPr lang="en-US" dirty="0">
                <a:solidFill>
                  <a:srgbClr val="202122"/>
                </a:solidFill>
                <a:latin typeface="Calibri" panose="020F0502020204030204"/>
              </a:rPr>
              <a:t>–Register set where process needs to be stored for execution for running state </a:t>
            </a:r>
            <a:r>
              <a:rPr lang="en-US" dirty="0" err="1">
                <a:solidFill>
                  <a:srgbClr val="202122"/>
                </a:solidFill>
                <a:latin typeface="Calibri" panose="020F0502020204030204"/>
              </a:rPr>
              <a:t>eg</a:t>
            </a:r>
            <a:r>
              <a:rPr lang="en-US" dirty="0">
                <a:solidFill>
                  <a:srgbClr val="202122"/>
                </a:solidFill>
                <a:latin typeface="Calibri" panose="020F0502020204030204"/>
              </a:rPr>
              <a:t>: accumulator, base and general purpose registers.</a:t>
            </a:r>
          </a:p>
          <a:p>
            <a:pPr marL="600075" lvl="1" indent="-257175" algn="just" defTabSz="685800">
              <a:buFont typeface="Wingdings" panose="05000000000000000000" pitchFamily="2" charset="2"/>
              <a:buChar char="Ø"/>
              <a:defRPr/>
            </a:pPr>
            <a:endParaRPr lang="en-US" dirty="0">
              <a:solidFill>
                <a:srgbClr val="202122"/>
              </a:solidFill>
              <a:latin typeface="Calibri" panose="020F0502020204030204"/>
            </a:endParaRPr>
          </a:p>
          <a:p>
            <a:pPr marL="600075" lvl="1" indent="-257175" algn="just" defTabSz="685800">
              <a:buFont typeface="Wingdings" panose="05000000000000000000" pitchFamily="2" charset="2"/>
              <a:buChar char="Ø"/>
              <a:defRPr/>
            </a:pPr>
            <a:endParaRPr lang="en-US" dirty="0">
              <a:solidFill>
                <a:srgbClr val="202122"/>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4" name="Title 1"/>
          <p:cNvSpPr txBox="1">
            <a:spLocks/>
          </p:cNvSpPr>
          <p:nvPr/>
        </p:nvSpPr>
        <p:spPr>
          <a:xfrm>
            <a:off x="947697" y="30059"/>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 Control Block</a:t>
            </a:r>
          </a:p>
        </p:txBody>
      </p:sp>
      <p:pic>
        <p:nvPicPr>
          <p:cNvPr id="5" name="Picture 4"/>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4175577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34" y="1805002"/>
            <a:ext cx="8444733" cy="3017877"/>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The driver - kernel interface</a:t>
            </a:r>
            <a:endParaRPr lang="en-IN" b="1" u="sng" dirty="0">
              <a:solidFill>
                <a:srgbClr val="4472C4"/>
              </a:solidFill>
              <a:latin typeface="Calibri" panose="020F0502020204030204"/>
            </a:endParaRPr>
          </a:p>
          <a:p>
            <a:pPr marL="600075" marR="511969" lvl="1" indent="-257175" algn="just" defTabSz="685800">
              <a:lnSpc>
                <a:spcPct val="150000"/>
              </a:lnSpc>
              <a:spcBef>
                <a:spcPts val="431"/>
              </a:spcBef>
              <a:buSzPts val="1100"/>
              <a:buFont typeface="Wingdings" panose="05000000000000000000" pitchFamily="2" charset="2"/>
              <a:buChar char="Ø"/>
              <a:tabLst>
                <a:tab pos="485775" algn="l"/>
              </a:tabLst>
            </a:pPr>
            <a:r>
              <a:rPr lang="en-US" sz="1350" dirty="0">
                <a:solidFill>
                  <a:prstClr val="black"/>
                </a:solidFill>
                <a:latin typeface="Arial" panose="020B0604020202020204" pitchFamily="34" charset="0"/>
                <a:ea typeface="Times New Roman" panose="02020603050405020304" pitchFamily="18" charset="0"/>
              </a:rPr>
              <a:t>The OS uses an indirect reference table to access the different driver entry points, based on the device identifier and function name. The indirect reference table is filled with appropriate values whenever the device driver loads </a:t>
            </a:r>
            <a:endParaRPr lang="en-IN" sz="1350" dirty="0">
              <a:solidFill>
                <a:prstClr val="black"/>
              </a:solidFill>
              <a:latin typeface="Arial" panose="020B0604020202020204" pitchFamily="34" charset="0"/>
              <a:ea typeface="Times New Roman" panose="02020603050405020304" pitchFamily="18" charset="0"/>
            </a:endParaRPr>
          </a:p>
          <a:p>
            <a:pPr marL="600075" marR="512921" lvl="1" indent="-257175" algn="just" defTabSz="685800">
              <a:lnSpc>
                <a:spcPct val="150000"/>
              </a:lnSpc>
              <a:buSzPts val="1100"/>
              <a:buFont typeface="Wingdings" panose="05000000000000000000" pitchFamily="2" charset="2"/>
              <a:buChar char="Ø"/>
              <a:tabLst>
                <a:tab pos="485775" algn="l"/>
              </a:tabLst>
            </a:pPr>
            <a:r>
              <a:rPr lang="en-US" sz="1350" dirty="0">
                <a:solidFill>
                  <a:prstClr val="black"/>
                </a:solidFill>
                <a:latin typeface="Arial" panose="020B0604020202020204" pitchFamily="34" charset="0"/>
                <a:ea typeface="Times New Roman" panose="02020603050405020304" pitchFamily="18" charset="0"/>
              </a:rPr>
              <a:t>When a process performs a system call, the kernel passes the call onto the device driver via the indirect reference</a:t>
            </a:r>
            <a:r>
              <a:rPr lang="en-US" sz="1350" spc="-4" dirty="0">
                <a:solidFill>
                  <a:prstClr val="black"/>
                </a:solidFill>
                <a:latin typeface="Arial" panose="020B0604020202020204" pitchFamily="34" charset="0"/>
                <a:ea typeface="Times New Roman" panose="02020603050405020304" pitchFamily="18" charset="0"/>
              </a:rPr>
              <a:t> </a:t>
            </a:r>
            <a:r>
              <a:rPr lang="en-US" sz="1350" dirty="0">
                <a:solidFill>
                  <a:prstClr val="black"/>
                </a:solidFill>
                <a:latin typeface="Arial" panose="020B0604020202020204" pitchFamily="34" charset="0"/>
                <a:ea typeface="Times New Roman" panose="02020603050405020304" pitchFamily="18" charset="0"/>
              </a:rPr>
              <a:t>table.</a:t>
            </a:r>
            <a:endParaRPr lang="en-IN" sz="1350" dirty="0">
              <a:solidFill>
                <a:prstClr val="black"/>
              </a:solidFill>
              <a:latin typeface="Arial" panose="020B0604020202020204" pitchFamily="34" charset="0"/>
              <a:ea typeface="Times New Roman" panose="02020603050405020304" pitchFamily="18" charset="0"/>
            </a:endParaRPr>
          </a:p>
          <a:p>
            <a:pPr marL="685800" marR="511969" lvl="2" algn="just" defTabSz="685800">
              <a:lnSpc>
                <a:spcPct val="145000"/>
              </a:lnSpc>
              <a:spcBef>
                <a:spcPts val="26"/>
              </a:spcBef>
              <a:buSzPts val="1100"/>
              <a:tabLst>
                <a:tab pos="828675" algn="l"/>
              </a:tabLst>
              <a:defRPr/>
            </a:pPr>
            <a:endParaRPr lang="en-US" sz="1350" dirty="0">
              <a:solidFill>
                <a:prstClr val="black"/>
              </a:solidFill>
              <a:latin typeface="Arial" panose="020B0604020202020204" pitchFamily="34" charset="0"/>
            </a:endParaRPr>
          </a:p>
          <a:p>
            <a:pPr marL="685800" marR="511969" lvl="2" algn="just" defTabSz="685800">
              <a:lnSpc>
                <a:spcPct val="145000"/>
              </a:lnSpc>
              <a:spcBef>
                <a:spcPts val="26"/>
              </a:spcBef>
              <a:buSzPts val="1100"/>
              <a:tabLst>
                <a:tab pos="828675" algn="l"/>
              </a:tabLst>
              <a:defRPr/>
            </a:pPr>
            <a:endParaRPr lang="en-IN" sz="1350" dirty="0">
              <a:solidFill>
                <a:prstClr val="black"/>
              </a:solidFill>
              <a:latin typeface="Arial" panose="020B0604020202020204" pitchFamily="34" charset="0"/>
              <a:ea typeface="Symbol" panose="05050102010706020507" pitchFamily="18" charset="2"/>
              <a:cs typeface="Symbol" panose="05050102010706020507" pitchFamily="18" charset="2"/>
            </a:endParaRPr>
          </a:p>
          <a:p>
            <a:pPr marL="342900" marR="511969" lvl="1" defTabSz="685800">
              <a:lnSpc>
                <a:spcPct val="150000"/>
              </a:lnSpc>
              <a:spcBef>
                <a:spcPts val="469"/>
              </a:spcBef>
              <a:buSzPts val="1100"/>
              <a:tabLst>
                <a:tab pos="485775" algn="l"/>
              </a:tabLst>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4219882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648" y="1820287"/>
            <a:ext cx="7931285" cy="2723823"/>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DIRECT MEMORY ACCESS</a:t>
            </a: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Involves designing of hardware to avoid the CPU perform the transfer of information between the device.</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Normally Data transfer from I/O to Memory happens in two cycle.</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I/O to CPU</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CPU to Memory</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Using DMA data can be transferred directly from I/O to Memory</a:t>
            </a:r>
          </a:p>
          <a:p>
            <a:pPr marL="942975" lvl="2" indent="-257175" algn="just" defTabSz="685800">
              <a:buFont typeface="Wingdings" panose="05000000000000000000" pitchFamily="2" charset="2"/>
              <a:buChar char="Ø"/>
              <a:defRPr/>
            </a:pPr>
            <a:endParaRPr lang="en-US" sz="1500" dirty="0">
              <a:solidFill>
                <a:prstClr val="black"/>
              </a:solidFill>
              <a:latin typeface="Calibri" panose="020F0502020204030204"/>
            </a:endParaRPr>
          </a:p>
          <a:p>
            <a:pPr marL="942975" lvl="2" indent="-257175" algn="just" defTabSz="685800">
              <a:buFont typeface="Wingdings" panose="05000000000000000000" pitchFamily="2" charset="2"/>
              <a:buChar char="Ø"/>
              <a:defRPr/>
            </a:pPr>
            <a:endParaRPr lang="en-US" sz="1500" dirty="0">
              <a:solidFill>
                <a:prstClr val="black"/>
              </a:solidFill>
              <a:latin typeface="Calibri" panose="020F0502020204030204"/>
            </a:endParaRPr>
          </a:p>
          <a:p>
            <a:pPr marL="342900" lvl="1" algn="just" defTabSz="685800">
              <a:defRPr/>
            </a:pPr>
            <a:r>
              <a:rPr lang="en-US" sz="1500" dirty="0">
                <a:solidFill>
                  <a:prstClr val="black"/>
                </a:solidFill>
                <a:latin typeface="Calibri" panose="020F0502020204030204"/>
              </a:rPr>
              <a:t> </a:t>
            </a:r>
          </a:p>
          <a:p>
            <a:pPr algn="just" defTabSz="685800">
              <a:defRPr/>
            </a:pPr>
            <a:endParaRPr lang="en-IN" dirty="0">
              <a:solidFill>
                <a:prstClr val="black"/>
              </a:solidFill>
              <a:latin typeface="Calibri" panose="020F0502020204030204"/>
            </a:endParaRPr>
          </a:p>
        </p:txBody>
      </p:sp>
      <p:pic>
        <p:nvPicPr>
          <p:cNvPr id="8" name="Picture 7">
            <a:extLst>
              <a:ext uri="{FF2B5EF4-FFF2-40B4-BE49-F238E27FC236}">
                <a16:creationId xmlns:a16="http://schemas.microsoft.com/office/drawing/2014/main" id="{25F6F8E2-D0E1-4F2E-8F8D-21D404CCC95A}"/>
              </a:ext>
            </a:extLst>
          </p:cNvPr>
          <p:cNvPicPr>
            <a:picLocks noChangeAspect="1"/>
          </p:cNvPicPr>
          <p:nvPr/>
        </p:nvPicPr>
        <p:blipFill>
          <a:blip r:embed="rId2"/>
          <a:stretch>
            <a:fillRect/>
          </a:stretch>
        </p:blipFill>
        <p:spPr>
          <a:xfrm>
            <a:off x="628650" y="3807619"/>
            <a:ext cx="3474440" cy="1715990"/>
          </a:xfrm>
          <a:prstGeom prst="rect">
            <a:avLst/>
          </a:prstGeom>
        </p:spPr>
      </p:pic>
      <p:pic>
        <p:nvPicPr>
          <p:cNvPr id="11" name="Picture 10">
            <a:extLst>
              <a:ext uri="{FF2B5EF4-FFF2-40B4-BE49-F238E27FC236}">
                <a16:creationId xmlns:a16="http://schemas.microsoft.com/office/drawing/2014/main" id="{D3D8A684-B4A6-4759-979F-2DF1902EF770}"/>
              </a:ext>
            </a:extLst>
          </p:cNvPr>
          <p:cNvPicPr>
            <a:picLocks noChangeAspect="1"/>
          </p:cNvPicPr>
          <p:nvPr/>
        </p:nvPicPr>
        <p:blipFill>
          <a:blip r:embed="rId3"/>
          <a:stretch>
            <a:fillRect/>
          </a:stretch>
        </p:blipFill>
        <p:spPr>
          <a:xfrm>
            <a:off x="4787133" y="3714751"/>
            <a:ext cx="4036219" cy="1808858"/>
          </a:xfrm>
          <a:prstGeom prst="rect">
            <a:avLst/>
          </a:prstGeom>
        </p:spPr>
      </p:pic>
      <p:sp>
        <p:nvSpPr>
          <p:cNvPr id="5"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Direct Memory Access</a:t>
            </a:r>
          </a:p>
        </p:txBody>
      </p:sp>
      <p:pic>
        <p:nvPicPr>
          <p:cNvPr id="6" name="Picture 5"/>
          <p:cNvPicPr>
            <a:picLocks noChangeAspect="1"/>
          </p:cNvPicPr>
          <p:nvPr/>
        </p:nvPicPr>
        <p:blipFill>
          <a:blip r:embed="rId4"/>
          <a:stretch>
            <a:fillRect/>
          </a:stretch>
        </p:blipFill>
        <p:spPr>
          <a:xfrm>
            <a:off x="251520" y="37433"/>
            <a:ext cx="1188823" cy="938865"/>
          </a:xfrm>
          <a:prstGeom prst="rect">
            <a:avLst/>
          </a:prstGeom>
        </p:spPr>
      </p:pic>
    </p:spTree>
    <p:extLst>
      <p:ext uri="{BB962C8B-B14F-4D97-AF65-F5344CB8AC3E}">
        <p14:creationId xmlns:p14="http://schemas.microsoft.com/office/powerpoint/2010/main" val="2679834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648" y="1820288"/>
            <a:ext cx="7931285" cy="4154984"/>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Direct Memory Access</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It consists of Four Blocks</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CPU</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DMAC(Direct Memory Access Controller)</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Disk controller</a:t>
            </a:r>
          </a:p>
          <a:p>
            <a:pPr marL="942975" lvl="2" indent="-257175" algn="just" defTabSz="685800">
              <a:buFont typeface="Wingdings" panose="05000000000000000000" pitchFamily="2" charset="2"/>
              <a:buChar char="Ø"/>
              <a:defRPr/>
            </a:pPr>
            <a:r>
              <a:rPr lang="en-US" sz="1500" dirty="0">
                <a:solidFill>
                  <a:prstClr val="black"/>
                </a:solidFill>
                <a:latin typeface="Calibri" panose="020F0502020204030204"/>
              </a:rPr>
              <a:t>Memory</a:t>
            </a:r>
            <a:endParaRPr lang="en-US" b="1" u="sng" dirty="0">
              <a:solidFill>
                <a:srgbClr val="4472C4"/>
              </a:solidFill>
              <a:latin typeface="Calibri" panose="020F0502020204030204"/>
            </a:endParaRPr>
          </a:p>
          <a:p>
            <a:pPr algn="just" defTabSz="685800">
              <a:defRPr/>
            </a:pPr>
            <a:r>
              <a:rPr lang="en-US" b="1" u="sng" dirty="0">
                <a:solidFill>
                  <a:srgbClr val="4472C4"/>
                </a:solidFill>
                <a:latin typeface="Calibri" panose="020F0502020204030204"/>
              </a:rPr>
              <a:t>Steps in Direct Memory Access</a:t>
            </a:r>
            <a:endParaRPr lang="en-IN" b="1" u="sng" dirty="0">
              <a:solidFill>
                <a:srgbClr val="4472C4"/>
              </a:solidFill>
              <a:latin typeface="Calibri" panose="020F0502020204030204"/>
            </a:endParaRP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CPU will set the registers of DMAC(</a:t>
            </a:r>
            <a:r>
              <a:rPr lang="en-US" sz="1500" dirty="0" err="1">
                <a:solidFill>
                  <a:prstClr val="black"/>
                </a:solidFill>
                <a:latin typeface="Calibri" panose="020F0502020204030204"/>
              </a:rPr>
              <a:t>ie</a:t>
            </a:r>
            <a:r>
              <a:rPr lang="en-US" sz="1500" dirty="0">
                <a:solidFill>
                  <a:prstClr val="black"/>
                </a:solidFill>
                <a:latin typeface="Calibri" panose="020F0502020204030204"/>
              </a:rPr>
              <a:t>) CPU programs the DMAC by setting its Registers</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CPU instruct the disk controller to read the data from the drive and store it in buffer. </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DMAC request disk controller to transfer data to memory</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Disk Controller will transfer the data to memory</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Disk Controller will send the acknowledgement to the DMA Controller after transferring the data.</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After getting the acknowledgement the DMA Controller will decrement the count.</a:t>
            </a:r>
          </a:p>
          <a:p>
            <a:pPr marL="600075" lvl="1" indent="-257175" algn="just" defTabSz="685800">
              <a:buFont typeface="Wingdings" panose="05000000000000000000" pitchFamily="2" charset="2"/>
              <a:buChar char="Ø"/>
              <a:defRPr/>
            </a:pPr>
            <a:r>
              <a:rPr lang="en-US" sz="1500" dirty="0">
                <a:solidFill>
                  <a:prstClr val="black"/>
                </a:solidFill>
                <a:latin typeface="Calibri" panose="020F0502020204030204"/>
              </a:rPr>
              <a:t>Once the Byte count is zero, it tells to CPU the Data transfer is over.</a:t>
            </a:r>
          </a:p>
          <a:p>
            <a:pPr marL="600075" lvl="1" indent="-257175" algn="just" defTabSz="685800">
              <a:buFont typeface="Wingdings" panose="05000000000000000000" pitchFamily="2" charset="2"/>
              <a:buChar char="Ø"/>
              <a:defRPr/>
            </a:pPr>
            <a:endParaRPr lang="en-US" sz="1500" dirty="0">
              <a:solidFill>
                <a:prstClr val="black"/>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Direct Memory Access</a:t>
            </a:r>
            <a:endParaRPr lang="en-IN" b="1" dirty="0"/>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819001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9" y="1941731"/>
            <a:ext cx="3164681" cy="877163"/>
          </a:xfrm>
          <a:prstGeom prst="rect">
            <a:avLst/>
          </a:prstGeom>
          <a:noFill/>
        </p:spPr>
        <p:txBody>
          <a:bodyPr wrap="square" rtlCol="0">
            <a:spAutoFit/>
          </a:bodyPr>
          <a:lstStyle/>
          <a:p>
            <a:pPr algn="just" defTabSz="685800">
              <a:defRPr/>
            </a:pPr>
            <a:r>
              <a:rPr lang="en-US" b="1" u="sng" dirty="0">
                <a:solidFill>
                  <a:srgbClr val="4472C4"/>
                </a:solidFill>
                <a:latin typeface="Calibri" panose="020F0502020204030204"/>
              </a:rPr>
              <a:t>DIRECT MEMORY ACCESS</a:t>
            </a:r>
            <a:endParaRPr lang="en-IN" b="1" u="sng" dirty="0">
              <a:solidFill>
                <a:srgbClr val="4472C4"/>
              </a:solidFill>
              <a:latin typeface="Calibri" panose="020F0502020204030204"/>
            </a:endParaRPr>
          </a:p>
          <a:p>
            <a:pPr marL="342900" lvl="1" algn="just" defTabSz="685800">
              <a:defRPr/>
            </a:pPr>
            <a:r>
              <a:rPr lang="en-US" sz="1500" dirty="0">
                <a:solidFill>
                  <a:prstClr val="black"/>
                </a:solidFill>
                <a:latin typeface="Calibri" panose="020F0502020204030204"/>
              </a:rPr>
              <a:t> </a:t>
            </a:r>
          </a:p>
          <a:p>
            <a:pPr algn="just" defTabSz="685800">
              <a:defRPr/>
            </a:pPr>
            <a:endParaRPr lang="en-IN" dirty="0">
              <a:solidFill>
                <a:prstClr val="black"/>
              </a:solidFill>
              <a:latin typeface="Calibri" panose="020F0502020204030204"/>
            </a:endParaRPr>
          </a:p>
        </p:txBody>
      </p:sp>
      <p:pic>
        <p:nvPicPr>
          <p:cNvPr id="10" name="Picture 9">
            <a:extLst>
              <a:ext uri="{FF2B5EF4-FFF2-40B4-BE49-F238E27FC236}">
                <a16:creationId xmlns:a16="http://schemas.microsoft.com/office/drawing/2014/main" id="{9D01BB04-238D-45AA-A3BD-7E54F89ECFB5}"/>
              </a:ext>
            </a:extLst>
          </p:cNvPr>
          <p:cNvPicPr>
            <a:picLocks noChangeAspect="1"/>
          </p:cNvPicPr>
          <p:nvPr/>
        </p:nvPicPr>
        <p:blipFill>
          <a:blip r:embed="rId2"/>
          <a:stretch>
            <a:fillRect/>
          </a:stretch>
        </p:blipFill>
        <p:spPr>
          <a:xfrm>
            <a:off x="1914525" y="2503364"/>
            <a:ext cx="5572125" cy="2907506"/>
          </a:xfrm>
          <a:prstGeom prst="rect">
            <a:avLst/>
          </a:prstGeom>
        </p:spPr>
      </p:pic>
      <p:sp>
        <p:nvSpPr>
          <p:cNvPr id="4"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a:t>Direct Memory Access</a:t>
            </a:r>
            <a:endParaRPr lang="en-IN" b="1" dirty="0"/>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208598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793166"/>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Process States</a:t>
            </a:r>
          </a:p>
          <a:p>
            <a:pPr marR="511969" algn="just" defTabSz="685800">
              <a:lnSpc>
                <a:spcPct val="150000"/>
              </a:lnSpc>
              <a:spcBef>
                <a:spcPts val="401"/>
              </a:spcBef>
              <a:defRPr/>
            </a:pPr>
            <a:endParaRPr lang="en-IN" dirty="0">
              <a:solidFill>
                <a:prstClr val="black"/>
              </a:solidFill>
              <a:latin typeface="Calibri" panose="020F0502020204030204"/>
            </a:endParaRPr>
          </a:p>
        </p:txBody>
      </p:sp>
      <p:pic>
        <p:nvPicPr>
          <p:cNvPr id="8" name="Picture 7">
            <a:extLst>
              <a:ext uri="{FF2B5EF4-FFF2-40B4-BE49-F238E27FC236}">
                <a16:creationId xmlns:a16="http://schemas.microsoft.com/office/drawing/2014/main" id="{3F8EA65A-334E-47AC-A933-0001FA11E61D}"/>
              </a:ext>
            </a:extLst>
          </p:cNvPr>
          <p:cNvPicPr>
            <a:picLocks noChangeAspect="1"/>
          </p:cNvPicPr>
          <p:nvPr/>
        </p:nvPicPr>
        <p:blipFill>
          <a:blip r:embed="rId2"/>
          <a:stretch>
            <a:fillRect/>
          </a:stretch>
        </p:blipFill>
        <p:spPr>
          <a:xfrm>
            <a:off x="1835944" y="2425303"/>
            <a:ext cx="5472113" cy="2007394"/>
          </a:xfrm>
          <a:prstGeom prst="rect">
            <a:avLst/>
          </a:prstGeom>
        </p:spPr>
      </p:pic>
      <p:pic>
        <p:nvPicPr>
          <p:cNvPr id="10" name="Picture 9">
            <a:extLst>
              <a:ext uri="{FF2B5EF4-FFF2-40B4-BE49-F238E27FC236}">
                <a16:creationId xmlns:a16="http://schemas.microsoft.com/office/drawing/2014/main" id="{8DEEFA0E-DF20-43D0-A629-290A51C93EA4}"/>
              </a:ext>
            </a:extLst>
          </p:cNvPr>
          <p:cNvPicPr>
            <a:picLocks noChangeAspect="1"/>
          </p:cNvPicPr>
          <p:nvPr/>
        </p:nvPicPr>
        <p:blipFill>
          <a:blip r:embed="rId3"/>
          <a:stretch>
            <a:fillRect/>
          </a:stretch>
        </p:blipFill>
        <p:spPr>
          <a:xfrm>
            <a:off x="1835943" y="4432697"/>
            <a:ext cx="5472113" cy="560785"/>
          </a:xfrm>
          <a:prstGeom prst="rect">
            <a:avLst/>
          </a:prstGeom>
        </p:spPr>
      </p:pic>
      <p:sp>
        <p:nvSpPr>
          <p:cNvPr id="5" name="Title 1"/>
          <p:cNvSpPr txBox="1">
            <a:spLocks/>
          </p:cNvSpPr>
          <p:nvPr/>
        </p:nvSpPr>
        <p:spPr>
          <a:xfrm>
            <a:off x="947697" y="30059"/>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 States</a:t>
            </a:r>
          </a:p>
        </p:txBody>
      </p:sp>
      <p:pic>
        <p:nvPicPr>
          <p:cNvPr id="6" name="Picture 5"/>
          <p:cNvPicPr>
            <a:picLocks noChangeAspect="1"/>
          </p:cNvPicPr>
          <p:nvPr/>
        </p:nvPicPr>
        <p:blipFill>
          <a:blip r:embed="rId4"/>
          <a:stretch>
            <a:fillRect/>
          </a:stretch>
        </p:blipFill>
        <p:spPr>
          <a:xfrm>
            <a:off x="251520" y="37433"/>
            <a:ext cx="1188823" cy="938865"/>
          </a:xfrm>
          <a:prstGeom prst="rect">
            <a:avLst/>
          </a:prstGeom>
        </p:spPr>
      </p:pic>
    </p:spTree>
    <p:extLst>
      <p:ext uri="{BB962C8B-B14F-4D97-AF65-F5344CB8AC3E}">
        <p14:creationId xmlns:p14="http://schemas.microsoft.com/office/powerpoint/2010/main" val="3642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793166"/>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Process States</a:t>
            </a:r>
          </a:p>
          <a:p>
            <a:pPr marR="511969" algn="just" defTabSz="685800">
              <a:lnSpc>
                <a:spcPct val="150000"/>
              </a:lnSpc>
              <a:spcBef>
                <a:spcPts val="401"/>
              </a:spcBef>
              <a:defRPr/>
            </a:pPr>
            <a:endParaRPr lang="en-IN" dirty="0">
              <a:solidFill>
                <a:prstClr val="black"/>
              </a:solidFill>
              <a:latin typeface="Calibri" panose="020F0502020204030204"/>
            </a:endParaRPr>
          </a:p>
        </p:txBody>
      </p:sp>
      <p:pic>
        <p:nvPicPr>
          <p:cNvPr id="8" name="Picture 7">
            <a:extLst>
              <a:ext uri="{FF2B5EF4-FFF2-40B4-BE49-F238E27FC236}">
                <a16:creationId xmlns:a16="http://schemas.microsoft.com/office/drawing/2014/main" id="{DA43A96B-458B-431F-B0BE-F428AE8BF269}"/>
              </a:ext>
            </a:extLst>
          </p:cNvPr>
          <p:cNvPicPr>
            <a:picLocks noChangeAspect="1"/>
          </p:cNvPicPr>
          <p:nvPr/>
        </p:nvPicPr>
        <p:blipFill>
          <a:blip r:embed="rId2"/>
          <a:stretch>
            <a:fillRect/>
          </a:stretch>
        </p:blipFill>
        <p:spPr>
          <a:xfrm>
            <a:off x="2253853" y="2310890"/>
            <a:ext cx="5093494" cy="3157538"/>
          </a:xfrm>
          <a:prstGeom prst="rect">
            <a:avLst/>
          </a:prstGeom>
        </p:spPr>
      </p:pic>
      <p:sp>
        <p:nvSpPr>
          <p:cNvPr id="4" name="Title 1"/>
          <p:cNvSpPr txBox="1">
            <a:spLocks/>
          </p:cNvSpPr>
          <p:nvPr/>
        </p:nvSpPr>
        <p:spPr>
          <a:xfrm>
            <a:off x="947697" y="30059"/>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Process States</a:t>
            </a:r>
          </a:p>
        </p:txBody>
      </p:sp>
      <p:pic>
        <p:nvPicPr>
          <p:cNvPr id="5" name="Picture 4"/>
          <p:cNvPicPr>
            <a:picLocks noChangeAspect="1"/>
          </p:cNvPicPr>
          <p:nvPr/>
        </p:nvPicPr>
        <p:blipFill>
          <a:blip r:embed="rId3"/>
          <a:stretch>
            <a:fillRect/>
          </a:stretch>
        </p:blipFill>
        <p:spPr>
          <a:xfrm>
            <a:off x="251520" y="37433"/>
            <a:ext cx="1188823" cy="938865"/>
          </a:xfrm>
          <a:prstGeom prst="rect">
            <a:avLst/>
          </a:prstGeom>
        </p:spPr>
      </p:pic>
    </p:spTree>
    <p:extLst>
      <p:ext uri="{BB962C8B-B14F-4D97-AF65-F5344CB8AC3E}">
        <p14:creationId xmlns:p14="http://schemas.microsoft.com/office/powerpoint/2010/main" val="315857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386763" cy="3139321"/>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Resources</a:t>
            </a:r>
          </a:p>
          <a:p>
            <a:pPr algn="just" defTabSz="685800">
              <a:defRPr/>
            </a:pPr>
            <a:endParaRPr lang="en-IN" b="1" u="sng" dirty="0">
              <a:solidFill>
                <a:srgbClr val="4472C4"/>
              </a:solidFill>
              <a:latin typeface="Calibri" panose="020F0502020204030204"/>
            </a:endParaRPr>
          </a:p>
          <a:p>
            <a:pPr algn="just" defTabSz="685800">
              <a:defRPr/>
            </a:pPr>
            <a:r>
              <a:rPr lang="en-US" dirty="0">
                <a:solidFill>
                  <a:prstClr val="black"/>
                </a:solidFill>
                <a:latin typeface="Calibri" panose="020F0502020204030204"/>
              </a:rPr>
              <a:t>The OS treats an </a:t>
            </a:r>
            <a:r>
              <a:rPr lang="en-US" b="1" dirty="0">
                <a:solidFill>
                  <a:srgbClr val="4472C4"/>
                </a:solidFill>
                <a:latin typeface="Calibri" panose="020F0502020204030204"/>
              </a:rPr>
              <a:t>entity as a resource </a:t>
            </a:r>
            <a:r>
              <a:rPr lang="en-US" dirty="0">
                <a:solidFill>
                  <a:prstClr val="black"/>
                </a:solidFill>
                <a:latin typeface="Calibri" panose="020F0502020204030204"/>
              </a:rPr>
              <a:t>if it satisfies the below characteristics:</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  A process must request it from the OS.</a:t>
            </a:r>
          </a:p>
          <a:p>
            <a:pPr marL="600075" lvl="1" indent="-257175" algn="just" defTabSz="685800">
              <a:buFont typeface="Wingdings" panose="05000000000000000000" pitchFamily="2" charset="2"/>
              <a:buChar char="Ø"/>
              <a:defRPr/>
            </a:pPr>
            <a:r>
              <a:rPr lang="en-US" dirty="0">
                <a:solidFill>
                  <a:prstClr val="black"/>
                </a:solidFill>
                <a:latin typeface="Calibri" panose="020F0502020204030204"/>
              </a:rPr>
              <a:t> A process must suspend its operation until the entity is allocated to it.</a:t>
            </a:r>
          </a:p>
          <a:p>
            <a:pPr marL="600075" lvl="1" indent="-257175" algn="just" defTabSz="685800">
              <a:buFont typeface="Wingdings" panose="05000000000000000000" pitchFamily="2" charset="2"/>
              <a:buChar char="Ø"/>
              <a:defRPr/>
            </a:pPr>
            <a:endParaRPr lang="en-US" dirty="0">
              <a:solidFill>
                <a:prstClr val="black"/>
              </a:solidFill>
              <a:latin typeface="Calibri" panose="020F0502020204030204"/>
            </a:endParaRPr>
          </a:p>
          <a:p>
            <a:pPr algn="just" defTabSz="685800">
              <a:defRPr/>
            </a:pPr>
            <a:r>
              <a:rPr lang="en-US" dirty="0">
                <a:solidFill>
                  <a:prstClr val="black"/>
                </a:solidFill>
                <a:latin typeface="Calibri" panose="020F0502020204030204"/>
              </a:rPr>
              <a:t> The most common source is a </a:t>
            </a:r>
            <a:r>
              <a:rPr lang="en-US" b="1" dirty="0">
                <a:solidFill>
                  <a:srgbClr val="4472C4"/>
                </a:solidFill>
                <a:latin typeface="Calibri" panose="020F0502020204030204"/>
              </a:rPr>
              <a:t>file</a:t>
            </a:r>
            <a:r>
              <a:rPr lang="en-US" dirty="0">
                <a:solidFill>
                  <a:prstClr val="black"/>
                </a:solidFill>
                <a:latin typeface="Calibri" panose="020F0502020204030204"/>
              </a:rPr>
              <a:t>. A process must request a file before it can read it or write it. Further, if the file is unavailable, the process must wait until it becomes available. This abstract description of a resource is crucial to the way various entities(such as files, memory and devices) are managed. </a:t>
            </a:r>
            <a:endParaRPr lang="en-IN" b="1" u="sng" dirty="0">
              <a:solidFill>
                <a:srgbClr val="4472C4"/>
              </a:solidFill>
              <a:latin typeface="Calibri" panose="020F0502020204030204"/>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Resources</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262371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27444"/>
            <a:ext cx="8536781" cy="4078039"/>
          </a:xfrm>
          <a:prstGeom prst="rect">
            <a:avLst/>
          </a:prstGeom>
          <a:noFill/>
        </p:spPr>
        <p:txBody>
          <a:bodyPr wrap="square" rtlCol="0">
            <a:spAutoFit/>
          </a:bodyPr>
          <a:lstStyle/>
          <a:p>
            <a:pPr algn="just" defTabSz="685800">
              <a:defRPr/>
            </a:pPr>
            <a:r>
              <a:rPr lang="en-IN" b="1" u="sng" dirty="0">
                <a:solidFill>
                  <a:srgbClr val="4472C4"/>
                </a:solidFill>
                <a:latin typeface="Calibri" panose="020F0502020204030204"/>
              </a:rPr>
              <a:t>Thread</a:t>
            </a:r>
          </a:p>
          <a:p>
            <a:pPr marL="142399" marR="473869" defTabSz="685800">
              <a:spcBef>
                <a:spcPts val="930"/>
              </a:spcBef>
              <a:defRPr/>
            </a:pPr>
            <a:r>
              <a:rPr lang="en-US" dirty="0">
                <a:solidFill>
                  <a:prstClr val="black"/>
                </a:solidFill>
                <a:latin typeface="Calibri" panose="020F0502020204030204"/>
                <a:ea typeface="Arial" panose="020B0604020202020204" pitchFamily="34" charset="0"/>
              </a:rPr>
              <a:t>A thread is a basic unit of </a:t>
            </a:r>
            <a:r>
              <a:rPr lang="en-US" b="1" dirty="0">
                <a:solidFill>
                  <a:srgbClr val="4472C4"/>
                </a:solidFill>
                <a:latin typeface="Calibri" panose="020F0502020204030204"/>
                <a:ea typeface="Arial" panose="020B0604020202020204" pitchFamily="34" charset="0"/>
              </a:rPr>
              <a:t>CPU utilization</a:t>
            </a:r>
            <a:r>
              <a:rPr lang="en-US" dirty="0">
                <a:solidFill>
                  <a:prstClr val="black"/>
                </a:solidFill>
                <a:latin typeface="Calibri" panose="020F0502020204030204"/>
                <a:ea typeface="Arial" panose="020B0604020202020204" pitchFamily="34" charset="0"/>
              </a:rPr>
              <a:t>. A thread, sometimes called as </a:t>
            </a:r>
            <a:r>
              <a:rPr lang="en-US" b="1" dirty="0">
                <a:solidFill>
                  <a:srgbClr val="4472C4"/>
                </a:solidFill>
                <a:latin typeface="Calibri" panose="020F0502020204030204"/>
                <a:ea typeface="Arial" panose="020B0604020202020204" pitchFamily="34" charset="0"/>
              </a:rPr>
              <a:t>light weight process</a:t>
            </a:r>
            <a:r>
              <a:rPr lang="en-US" b="1" dirty="0">
                <a:solidFill>
                  <a:prstClr val="black"/>
                </a:solidFill>
                <a:latin typeface="Calibri" panose="020F0502020204030204"/>
                <a:ea typeface="Arial" panose="020B0604020202020204" pitchFamily="34" charset="0"/>
              </a:rPr>
              <a:t> </a:t>
            </a:r>
            <a:r>
              <a:rPr lang="en-US" dirty="0">
                <a:solidFill>
                  <a:prstClr val="black"/>
                </a:solidFill>
                <a:latin typeface="Calibri" panose="020F0502020204030204"/>
                <a:ea typeface="Arial" panose="020B0604020202020204" pitchFamily="34" charset="0"/>
              </a:rPr>
              <a:t>whereas a process is a </a:t>
            </a:r>
            <a:r>
              <a:rPr lang="en-US" b="1" dirty="0">
                <a:solidFill>
                  <a:srgbClr val="4472C4"/>
                </a:solidFill>
                <a:latin typeface="Calibri" panose="020F0502020204030204"/>
                <a:ea typeface="Arial" panose="020B0604020202020204" pitchFamily="34" charset="0"/>
              </a:rPr>
              <a:t>heavyweight process</a:t>
            </a:r>
            <a:r>
              <a:rPr lang="en-US" dirty="0">
                <a:solidFill>
                  <a:prstClr val="black"/>
                </a:solidFill>
                <a:latin typeface="Calibri" panose="020F0502020204030204"/>
                <a:ea typeface="Arial" panose="020B0604020202020204" pitchFamily="34" charset="0"/>
              </a:rPr>
              <a:t>.</a:t>
            </a:r>
            <a:endParaRPr lang="en-IN" dirty="0">
              <a:solidFill>
                <a:prstClr val="black"/>
              </a:solidFill>
              <a:latin typeface="Calibri" panose="020F0502020204030204"/>
              <a:ea typeface="Arial" panose="020B0604020202020204" pitchFamily="34" charset="0"/>
            </a:endParaRPr>
          </a:p>
          <a:p>
            <a:pPr marL="600075" lvl="1" indent="-257175" defTabSz="685800">
              <a:spcBef>
                <a:spcPts val="4"/>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ea typeface="Symbol" panose="05050102010706020507" pitchFamily="18" charset="2"/>
                <a:cs typeface="Symbol" panose="05050102010706020507" pitchFamily="18" charset="2"/>
              </a:rPr>
              <a:t>Thread comprises:</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marL="942975" lvl="2" indent="-257175" defTabSz="685800">
              <a:spcBef>
                <a:spcPts val="469"/>
              </a:spcBef>
              <a:buSzPts val="1100"/>
              <a:buFont typeface="Wingdings" panose="05000000000000000000" pitchFamily="2" charset="2"/>
              <a:buChar char="Ø"/>
              <a:tabLst>
                <a:tab pos="700564" algn="l"/>
                <a:tab pos="701040" algn="l"/>
              </a:tabLst>
              <a:defRPr/>
            </a:pPr>
            <a:r>
              <a:rPr lang="en-US" dirty="0">
                <a:solidFill>
                  <a:prstClr val="black"/>
                </a:solidFill>
                <a:latin typeface="Calibri" panose="020F0502020204030204"/>
                <a:ea typeface="Courier New" panose="02070309020205020404" pitchFamily="49" charset="0"/>
              </a:rPr>
              <a:t>A thread</a:t>
            </a:r>
            <a:r>
              <a:rPr lang="en-US" spc="-15" dirty="0">
                <a:solidFill>
                  <a:prstClr val="black"/>
                </a:solidFill>
                <a:latin typeface="Calibri" panose="020F0502020204030204"/>
                <a:ea typeface="Courier New" panose="02070309020205020404" pitchFamily="49" charset="0"/>
              </a:rPr>
              <a:t> </a:t>
            </a:r>
            <a:r>
              <a:rPr lang="en-US" dirty="0">
                <a:solidFill>
                  <a:prstClr val="black"/>
                </a:solidFill>
                <a:latin typeface="Calibri" panose="020F0502020204030204"/>
                <a:ea typeface="Courier New" panose="02070309020205020404" pitchFamily="49" charset="0"/>
              </a:rPr>
              <a:t>ID</a:t>
            </a:r>
            <a:endParaRPr lang="en-IN" dirty="0">
              <a:solidFill>
                <a:prstClr val="black"/>
              </a:solidFill>
              <a:latin typeface="Calibri" panose="020F0502020204030204"/>
              <a:ea typeface="Courier New" panose="02070309020205020404" pitchFamily="49" charset="0"/>
            </a:endParaRPr>
          </a:p>
          <a:p>
            <a:pPr marL="942975" lvl="2" indent="-257175" defTabSz="685800">
              <a:spcBef>
                <a:spcPts val="398"/>
              </a:spcBef>
              <a:buSzPts val="1100"/>
              <a:buFont typeface="Wingdings" panose="05000000000000000000" pitchFamily="2" charset="2"/>
              <a:buChar char="Ø"/>
              <a:tabLst>
                <a:tab pos="700564" algn="l"/>
                <a:tab pos="701040" algn="l"/>
              </a:tabLst>
              <a:defRPr/>
            </a:pPr>
            <a:r>
              <a:rPr lang="en-US" dirty="0">
                <a:solidFill>
                  <a:prstClr val="black"/>
                </a:solidFill>
                <a:latin typeface="Calibri" panose="020F0502020204030204"/>
                <a:ea typeface="Courier New" panose="02070309020205020404" pitchFamily="49" charset="0"/>
              </a:rPr>
              <a:t>A program</a:t>
            </a:r>
            <a:r>
              <a:rPr lang="en-US" spc="-4" dirty="0">
                <a:solidFill>
                  <a:prstClr val="black"/>
                </a:solidFill>
                <a:latin typeface="Calibri" panose="020F0502020204030204"/>
                <a:ea typeface="Courier New" panose="02070309020205020404" pitchFamily="49" charset="0"/>
              </a:rPr>
              <a:t> </a:t>
            </a:r>
            <a:r>
              <a:rPr lang="en-US" dirty="0">
                <a:solidFill>
                  <a:prstClr val="black"/>
                </a:solidFill>
                <a:latin typeface="Calibri" panose="020F0502020204030204"/>
                <a:ea typeface="Courier New" panose="02070309020205020404" pitchFamily="49" charset="0"/>
              </a:rPr>
              <a:t>counter</a:t>
            </a:r>
            <a:endParaRPr lang="en-IN" dirty="0">
              <a:solidFill>
                <a:prstClr val="black"/>
              </a:solidFill>
              <a:latin typeface="Calibri" panose="020F0502020204030204"/>
              <a:ea typeface="Courier New" panose="02070309020205020404" pitchFamily="49" charset="0"/>
            </a:endParaRPr>
          </a:p>
          <a:p>
            <a:pPr marL="942975" lvl="2" indent="-257175" defTabSz="685800">
              <a:spcBef>
                <a:spcPts val="401"/>
              </a:spcBef>
              <a:buSzPts val="1100"/>
              <a:buFont typeface="Wingdings" panose="05000000000000000000" pitchFamily="2" charset="2"/>
              <a:buChar char="Ø"/>
              <a:tabLst>
                <a:tab pos="700564" algn="l"/>
                <a:tab pos="701040" algn="l"/>
              </a:tabLst>
              <a:defRPr/>
            </a:pPr>
            <a:r>
              <a:rPr lang="en-US" dirty="0">
                <a:solidFill>
                  <a:prstClr val="black"/>
                </a:solidFill>
                <a:latin typeface="Calibri" panose="020F0502020204030204"/>
                <a:ea typeface="Courier New" panose="02070309020205020404" pitchFamily="49" charset="0"/>
              </a:rPr>
              <a:t>A register</a:t>
            </a:r>
            <a:r>
              <a:rPr lang="en-US" spc="4" dirty="0">
                <a:solidFill>
                  <a:prstClr val="black"/>
                </a:solidFill>
                <a:latin typeface="Calibri" panose="020F0502020204030204"/>
                <a:ea typeface="Courier New" panose="02070309020205020404" pitchFamily="49" charset="0"/>
              </a:rPr>
              <a:t> </a:t>
            </a:r>
            <a:r>
              <a:rPr lang="en-US" dirty="0">
                <a:solidFill>
                  <a:prstClr val="black"/>
                </a:solidFill>
                <a:latin typeface="Calibri" panose="020F0502020204030204"/>
                <a:ea typeface="Courier New" panose="02070309020205020404" pitchFamily="49" charset="0"/>
              </a:rPr>
              <a:t>set</a:t>
            </a:r>
            <a:endParaRPr lang="en-IN" dirty="0">
              <a:solidFill>
                <a:prstClr val="black"/>
              </a:solidFill>
              <a:latin typeface="Calibri" panose="020F0502020204030204"/>
              <a:ea typeface="Courier New" panose="02070309020205020404" pitchFamily="49" charset="0"/>
            </a:endParaRPr>
          </a:p>
          <a:p>
            <a:pPr marL="942975" lvl="2" indent="-257175" defTabSz="685800">
              <a:spcBef>
                <a:spcPts val="409"/>
              </a:spcBef>
              <a:buSzPts val="1100"/>
              <a:buFont typeface="Wingdings" panose="05000000000000000000" pitchFamily="2" charset="2"/>
              <a:buChar char="Ø"/>
              <a:tabLst>
                <a:tab pos="700564" algn="l"/>
                <a:tab pos="701040" algn="l"/>
              </a:tabLst>
              <a:defRPr/>
            </a:pPr>
            <a:r>
              <a:rPr lang="en-US" dirty="0">
                <a:solidFill>
                  <a:prstClr val="black"/>
                </a:solidFill>
                <a:latin typeface="Calibri" panose="020F0502020204030204"/>
                <a:ea typeface="Courier New" panose="02070309020205020404" pitchFamily="49" charset="0"/>
              </a:rPr>
              <a:t>A</a:t>
            </a:r>
            <a:r>
              <a:rPr lang="en-US" spc="-4" dirty="0">
                <a:solidFill>
                  <a:prstClr val="black"/>
                </a:solidFill>
                <a:latin typeface="Calibri" panose="020F0502020204030204"/>
                <a:ea typeface="Courier New" panose="02070309020205020404" pitchFamily="49" charset="0"/>
              </a:rPr>
              <a:t> </a:t>
            </a:r>
            <a:r>
              <a:rPr lang="en-US" dirty="0">
                <a:solidFill>
                  <a:prstClr val="black"/>
                </a:solidFill>
                <a:latin typeface="Calibri" panose="020F0502020204030204"/>
                <a:ea typeface="Courier New" panose="02070309020205020404" pitchFamily="49" charset="0"/>
              </a:rPr>
              <a:t>stack.</a:t>
            </a:r>
            <a:endParaRPr lang="en-IN" dirty="0">
              <a:solidFill>
                <a:prstClr val="black"/>
              </a:solidFill>
              <a:latin typeface="Calibri" panose="020F0502020204030204"/>
              <a:ea typeface="Courier New" panose="02070309020205020404" pitchFamily="49" charset="0"/>
            </a:endParaRPr>
          </a:p>
          <a:p>
            <a:pPr marL="600075" marR="511493" lvl="1" indent="-257175" algn="just" defTabSz="685800">
              <a:spcBef>
                <a:spcPts val="401"/>
              </a:spcBef>
              <a:buSzPts val="1100"/>
              <a:buFont typeface="Wingdings" panose="05000000000000000000" pitchFamily="2" charset="2"/>
              <a:buChar char="Ø"/>
              <a:tabLst>
                <a:tab pos="485299" algn="l"/>
                <a:tab pos="485775" algn="l"/>
              </a:tabLst>
              <a:defRPr/>
            </a:pPr>
            <a:r>
              <a:rPr lang="en-US" dirty="0">
                <a:solidFill>
                  <a:prstClr val="black"/>
                </a:solidFill>
                <a:latin typeface="Calibri" panose="020F0502020204030204"/>
                <a:ea typeface="Symbol" panose="05050102010706020507" pitchFamily="18" charset="2"/>
                <a:cs typeface="Symbol" panose="05050102010706020507" pitchFamily="18" charset="2"/>
              </a:rPr>
              <a:t>A process is a program that performs a single thread of execution i.e., a process is a executing program with a single thread of control. For example, when a process is running a word- processor program, a single thread of instructions is being</a:t>
            </a:r>
            <a:r>
              <a:rPr lang="en-US" spc="-15" dirty="0">
                <a:solidFill>
                  <a:prstClr val="black"/>
                </a:solidFill>
                <a:latin typeface="Calibri" panose="020F0502020204030204"/>
                <a:ea typeface="Symbol" panose="05050102010706020507" pitchFamily="18" charset="2"/>
                <a:cs typeface="Symbol" panose="05050102010706020507" pitchFamily="18" charset="2"/>
              </a:rPr>
              <a:t> </a:t>
            </a:r>
            <a:r>
              <a:rPr lang="en-US" dirty="0">
                <a:solidFill>
                  <a:prstClr val="black"/>
                </a:solidFill>
                <a:latin typeface="Calibri" panose="020F0502020204030204"/>
                <a:ea typeface="Symbol" panose="05050102010706020507" pitchFamily="18" charset="2"/>
                <a:cs typeface="Symbol" panose="05050102010706020507" pitchFamily="18" charset="2"/>
              </a:rPr>
              <a:t>executed.</a:t>
            </a:r>
            <a:endParaRPr lang="en-IN" dirty="0">
              <a:solidFill>
                <a:prstClr val="black"/>
              </a:solidFill>
              <a:latin typeface="Calibri" panose="020F0502020204030204"/>
              <a:ea typeface="Symbol" panose="05050102010706020507" pitchFamily="18" charset="2"/>
              <a:cs typeface="Symbol" panose="05050102010706020507" pitchFamily="18" charset="2"/>
            </a:endParaRPr>
          </a:p>
          <a:p>
            <a:pPr algn="just" defTabSz="685800">
              <a:defRPr/>
            </a:pPr>
            <a:endParaRPr lang="en-IN" dirty="0">
              <a:solidFill>
                <a:prstClr val="black"/>
              </a:solidFill>
              <a:latin typeface="Calibri" panose="020F0502020204030204"/>
            </a:endParaRPr>
          </a:p>
        </p:txBody>
      </p:sp>
      <p:sp>
        <p:nvSpPr>
          <p:cNvPr id="3" name="Title 1"/>
          <p:cNvSpPr txBox="1">
            <a:spLocks/>
          </p:cNvSpPr>
          <p:nvPr/>
        </p:nvSpPr>
        <p:spPr>
          <a:xfrm>
            <a:off x="957263" y="0"/>
            <a:ext cx="7886700" cy="1325563"/>
          </a:xfrm>
          <a:prstGeom prst="rect">
            <a:avLst/>
          </a:prstGeom>
          <a:solidFill>
            <a:schemeClr val="bg1"/>
          </a:solidFill>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b="1" dirty="0"/>
              <a:t>Thread</a:t>
            </a:r>
          </a:p>
        </p:txBody>
      </p:sp>
      <p:pic>
        <p:nvPicPr>
          <p:cNvPr id="4" name="Picture 3"/>
          <p:cNvPicPr>
            <a:picLocks noChangeAspect="1"/>
          </p:cNvPicPr>
          <p:nvPr/>
        </p:nvPicPr>
        <p:blipFill>
          <a:blip r:embed="rId2"/>
          <a:stretch>
            <a:fillRect/>
          </a:stretch>
        </p:blipFill>
        <p:spPr>
          <a:xfrm>
            <a:off x="251520" y="37433"/>
            <a:ext cx="1188823" cy="938865"/>
          </a:xfrm>
          <a:prstGeom prst="rect">
            <a:avLst/>
          </a:prstGeom>
        </p:spPr>
      </p:pic>
    </p:spTree>
    <p:extLst>
      <p:ext uri="{BB962C8B-B14F-4D97-AF65-F5344CB8AC3E}">
        <p14:creationId xmlns:p14="http://schemas.microsoft.com/office/powerpoint/2010/main" val="363357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3112</TotalTime>
  <Words>3259</Words>
  <Application>Microsoft Macintosh PowerPoint</Application>
  <PresentationFormat>On-screen Show (4:3)</PresentationFormat>
  <Paragraphs>348</Paragraphs>
  <Slides>53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Arial</vt:lpstr>
      <vt:lpstr>Arial</vt:lpstr>
      <vt:lpstr>Calibri</vt:lpstr>
      <vt:lpstr>Calibri Light</vt:lpstr>
      <vt:lpstr>noto sans</vt:lpstr>
      <vt:lpstr>Roboto</vt:lpstr>
      <vt:lpstr>Symbol</vt:lpstr>
      <vt:lpstr>Times New Roman</vt:lpstr>
      <vt:lpstr>Wingdings</vt:lpstr>
      <vt:lpstr>Office Theme</vt:lpstr>
      <vt:lpstr>1_Office Theme</vt:lpstr>
      <vt:lpstr>  OPERATING SYSTEM SERVICES</vt:lpstr>
      <vt:lpstr>PowerPoint Presentation</vt:lpstr>
      <vt:lpstr>Sections of 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SCS1301 - OPERATING SYSTEM</dc:title>
  <dc:creator>Windows User</dc:creator>
  <cp:lastModifiedBy>Microsoft Office User</cp:lastModifiedBy>
  <cp:revision>85</cp:revision>
  <dcterms:created xsi:type="dcterms:W3CDTF">2020-07-21T04:00:18Z</dcterms:created>
  <dcterms:modified xsi:type="dcterms:W3CDTF">2022-11-18T11:55:02Z</dcterms:modified>
</cp:coreProperties>
</file>