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0"/>
  </p:normalViewPr>
  <p:slideViewPr>
    <p:cSldViewPr snapToGrid="0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51AD-1F54-F45E-0BB6-F5A976787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53680-9133-53DB-8622-842F6921C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2C5DA-7986-503C-37F6-3A23084B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4B9D-797F-C543-B88B-ECDA5B31B51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D01CA-EB86-4ED9-94FD-763E6812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51581-8439-9E8A-DFDB-D1213F22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4F4-3ABB-9548-9241-C746BC5F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3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5FDE-7334-13ED-A181-C2BE300F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65EF1-093F-79B2-2CC8-CC649112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76C64-D17B-585C-EBAD-D9AAF259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4B9D-797F-C543-B88B-ECDA5B31B51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C05A1-BC8B-D5B3-7E12-B1EB587D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D2DE2-3C25-4E25-1DF1-2F96D194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4F4-3ABB-9548-9241-C746BC5F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6F9ED-1F1E-A063-FB89-99199DAE2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B60D4-55D8-240A-83C3-B436DD05F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C457-0102-C3FE-28BF-63704866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4B9D-797F-C543-B88B-ECDA5B31B51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02988-FF61-50D3-6246-E6CB32C9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0E1E3-7B4B-12B2-B619-F631FB31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4F4-3ABB-9548-9241-C746BC5F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3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C38D-3B30-4C7B-4CCD-37C0247E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AA6B-B8AF-4A8A-C461-F4BBCAB95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89CD-4C7D-27A3-8BD2-4C2412E2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4B9D-797F-C543-B88B-ECDA5B31B51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616F-5EC0-B6F5-E09F-F3F7D72F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EF359-B1DB-DE7D-B145-08738981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4F4-3ABB-9548-9241-C746BC5F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6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C3B7-ABE5-A3EC-A72D-EAEA6058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3EC0C-C9D0-0ABE-92CF-21250E639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CAD2A-F559-B249-0AE3-BD21F521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4B9D-797F-C543-B88B-ECDA5B31B51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50DA-F3BD-F1A4-940E-A51C8DD6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55DB-82E7-F806-FA3D-2505F209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4F4-3ABB-9548-9241-C746BC5F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4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F7D8-5DC1-83DC-878D-E590DE62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0DE7-A1CE-A880-830C-395C4ED92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8D82B-CAF2-D6A6-C409-D3DC60E1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C868F-F470-3B7A-C503-E0AD7624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4B9D-797F-C543-B88B-ECDA5B31B51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38688-81B1-A706-AEB5-F97FB30A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17562-11E4-36D3-8C50-8403B9E0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4F4-3ABB-9548-9241-C746BC5F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1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8575-3C99-5307-B74B-37346F17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D9C42-E7F2-4496-7FE7-58BFA108B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E9313-3716-9B3E-2343-6ACDF4670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54610-EFDE-98C3-D77F-B5093D206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0452E-4FDA-F557-097B-8502156DA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591632-3991-9A66-E382-3B5294A1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4B9D-797F-C543-B88B-ECDA5B31B51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140FE9-3BE9-69B9-463E-E9C67AC0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738F5-129E-B4DE-1F09-67CFCDC5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4F4-3ABB-9548-9241-C746BC5F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4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A55D-0624-71BD-433C-0F27E946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3BBA2-8C80-5C77-208C-1DDF5CE6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4B9D-797F-C543-B88B-ECDA5B31B51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333DD-E9C3-93BE-F016-755C025B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46BA5-6223-9011-1686-B2275B9E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4F4-3ABB-9548-9241-C746BC5F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FA564-65F4-E69E-3B94-C122CF72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4B9D-797F-C543-B88B-ECDA5B31B51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0A43D-3586-D3DB-9991-9B5AC846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46A52-CF24-5368-B62E-2321A72B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4F4-3ABB-9548-9241-C746BC5F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596C-47C1-8D3C-9CE9-2A122D99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8F934-6E9D-09A6-0E30-72E8491C3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05724-7829-7CFD-4F95-6C5FD0B9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77126-C4B4-A533-DF7C-95DF3FA0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4B9D-797F-C543-B88B-ECDA5B31B51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1AFE0-1C58-BCA2-0696-9D8738B1C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7232E-0905-CC31-EAD1-9DCD3334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4F4-3ABB-9548-9241-C746BC5F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0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D3CE-95DA-35E4-E0B7-2C70214B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5E9FC-F0BD-AC0C-864C-FE7B27FFD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40FF2-166A-F950-4E61-08FADAA13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3C4DA-EC39-D8E3-F0A1-E190D59F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4B9D-797F-C543-B88B-ECDA5B31B51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FC124-933D-A24C-E402-200FE2E4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4AB0B-4994-2BA5-AD98-F49326ED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C14F4-3ABB-9548-9241-C746BC5F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6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BF887-7394-191C-68AF-F410159F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CE632-BFA6-2D31-F72F-F8E2293B7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592AC-6310-F767-39F9-392AFFABC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4B9D-797F-C543-B88B-ECDA5B31B51C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5858-BAD9-DF7E-4DD0-7DD8D7B13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04F7-E50A-F7DD-FC0D-60CE4CC99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C14F4-3ABB-9548-9241-C746BC5F0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2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1257589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FUNCTIONS OF OPERATING SYSTEM / SYSTEM COMPONENTS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2492896"/>
            <a:ext cx="7283152" cy="381642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Main Memory Management</a:t>
            </a:r>
          </a:p>
          <a:p>
            <a:pPr lvl="0"/>
            <a:r>
              <a:rPr lang="en-US" dirty="0"/>
              <a:t>Processor Management</a:t>
            </a:r>
          </a:p>
          <a:p>
            <a:pPr lvl="0"/>
            <a:r>
              <a:rPr lang="en-US" dirty="0"/>
              <a:t>Device Management</a:t>
            </a:r>
          </a:p>
          <a:p>
            <a:pPr lvl="0"/>
            <a:r>
              <a:rPr lang="en-US" dirty="0"/>
              <a:t>File Management</a:t>
            </a:r>
          </a:p>
          <a:p>
            <a:pPr lvl="0"/>
            <a:r>
              <a:rPr lang="en-US" dirty="0"/>
              <a:t>I/O System Management</a:t>
            </a:r>
          </a:p>
          <a:p>
            <a:pPr lvl="0"/>
            <a:r>
              <a:rPr lang="en-US" dirty="0"/>
              <a:t>Secondary Management</a:t>
            </a:r>
          </a:p>
          <a:p>
            <a:pPr lvl="0"/>
            <a:r>
              <a:rPr lang="en-US" dirty="0"/>
              <a:t>Networking</a:t>
            </a:r>
          </a:p>
          <a:p>
            <a:pPr lvl="0"/>
            <a:r>
              <a:rPr lang="en-US" dirty="0"/>
              <a:t>Command Interpreter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9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798" y="112474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MEMORY MANAGEMENT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9536" y="2060848"/>
            <a:ext cx="8424936" cy="4248472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en-US" dirty="0"/>
              <a:t>Memory management refers to management of Primary Memory or Main Memory. Main memory is a large array of words or bytes where each word or byte has its own address.</a:t>
            </a:r>
          </a:p>
          <a:p>
            <a:pPr lvl="0" algn="just"/>
            <a:r>
              <a:rPr lang="en-US" dirty="0"/>
              <a:t>Main memory provides a fast storage that can be accessed directly by the CPU.</a:t>
            </a:r>
          </a:p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ACTIVITIES</a:t>
            </a:r>
          </a:p>
          <a:p>
            <a:pPr lvl="1" algn="just"/>
            <a:r>
              <a:rPr lang="en-US" dirty="0"/>
              <a:t>Keeps tracks of primary memory, i.e., what part of it are in use by whom, what part is not in use.</a:t>
            </a:r>
          </a:p>
          <a:p>
            <a:pPr lvl="1" algn="just"/>
            <a:r>
              <a:rPr lang="en-US" dirty="0"/>
              <a:t>In multiprogramming, the OS decides which process will get memory when and how much.</a:t>
            </a:r>
          </a:p>
          <a:p>
            <a:pPr lvl="1" algn="just"/>
            <a:r>
              <a:rPr lang="en-US" dirty="0"/>
              <a:t>Allocates the memory when a process requests it to do so.</a:t>
            </a:r>
          </a:p>
          <a:p>
            <a:pPr lvl="1" algn="just"/>
            <a:r>
              <a:rPr lang="en-US" dirty="0"/>
              <a:t>De-allocates the memory when a process no longer needs it or has been terminated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6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PROCESSOR MANAGEMENT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3552" y="2132857"/>
            <a:ext cx="8064896" cy="39212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multiprogramming environment, the OS decides which process gets the processor when and for how much time. This function is called process scheduling</a:t>
            </a:r>
          </a:p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ACTIVITIES</a:t>
            </a:r>
          </a:p>
          <a:p>
            <a:pPr lvl="1" algn="just"/>
            <a:r>
              <a:rPr lang="en-US" dirty="0"/>
              <a:t>Keeps tracks of processor and status of process. The program responsible for this task is known as traffic controller.</a:t>
            </a:r>
          </a:p>
          <a:p>
            <a:pPr lvl="1" algn="just"/>
            <a:r>
              <a:rPr lang="en-US" dirty="0"/>
              <a:t>Allocates the processor (CPU) to a process.</a:t>
            </a:r>
          </a:p>
          <a:p>
            <a:pPr lvl="1" algn="just"/>
            <a:r>
              <a:rPr lang="en-US" dirty="0"/>
              <a:t>De-allocates processor when a process is no longer required.</a:t>
            </a:r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5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05273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DEVICE MANAGEMENT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3990" y="2132857"/>
            <a:ext cx="7859216" cy="399330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An Operating System manages device communication via their respective drivers</a:t>
            </a:r>
          </a:p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ACTIVITIES</a:t>
            </a:r>
          </a:p>
          <a:p>
            <a:pPr lvl="1" algn="just"/>
            <a:r>
              <a:rPr lang="en-US" dirty="0"/>
              <a:t>Keeps tracks of all devices. Program responsible for this task is known as the I/O controller.</a:t>
            </a:r>
          </a:p>
          <a:p>
            <a:pPr lvl="1" algn="just"/>
            <a:r>
              <a:rPr lang="en-US" dirty="0"/>
              <a:t>Decides which process gets the device when and for how much time.</a:t>
            </a:r>
          </a:p>
          <a:p>
            <a:pPr lvl="1" algn="just"/>
            <a:r>
              <a:rPr lang="en-US" dirty="0"/>
              <a:t>Allocates the device in the efficient way.</a:t>
            </a:r>
          </a:p>
          <a:p>
            <a:pPr lvl="1" algn="just"/>
            <a:r>
              <a:rPr lang="en-US" dirty="0"/>
              <a:t>De-allocates devices.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798" y="112474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FILE MANAGEMENT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568" y="2132856"/>
            <a:ext cx="7437512" cy="4248472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dirty="0"/>
              <a:t>A file system is normally organized into directories for easy navigation and usage. These directories may contain files and other directions.</a:t>
            </a:r>
          </a:p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ACTIVITIES</a:t>
            </a:r>
          </a:p>
          <a:p>
            <a:pPr lvl="1" algn="just"/>
            <a:r>
              <a:rPr lang="en-US" dirty="0"/>
              <a:t>Keeps track of information, location, uses, status etc. The collective facilities are often known as file system.</a:t>
            </a:r>
          </a:p>
          <a:p>
            <a:pPr lvl="1" algn="just"/>
            <a:r>
              <a:rPr lang="en-US" dirty="0"/>
              <a:t>Decides who gets the resources.</a:t>
            </a:r>
          </a:p>
          <a:p>
            <a:pPr lvl="1" algn="just"/>
            <a:r>
              <a:rPr lang="en-US" dirty="0"/>
              <a:t>Allocates the resources.</a:t>
            </a:r>
          </a:p>
          <a:p>
            <a:pPr lvl="1" algn="just"/>
            <a:r>
              <a:rPr lang="en-US" dirty="0"/>
              <a:t>De-allocates the resources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4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568" y="112474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I/O SYSTEM MANAGEMENT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2132857"/>
            <a:ext cx="7499176" cy="3993307"/>
          </a:xfrm>
        </p:spPr>
        <p:txBody>
          <a:bodyPr>
            <a:normAutofit/>
          </a:bodyPr>
          <a:lstStyle/>
          <a:p>
            <a:pPr lvl="0" algn="just"/>
            <a:r>
              <a:rPr lang="en-US" dirty="0"/>
              <a:t>OS hides the peculiarities of specific hardware devices from the user.</a:t>
            </a:r>
          </a:p>
          <a:p>
            <a:pPr lvl="0"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ACTIVITIES</a:t>
            </a:r>
          </a:p>
          <a:p>
            <a:pPr lvl="1" algn="just"/>
            <a:r>
              <a:rPr lang="en-US"/>
              <a:t>A </a:t>
            </a:r>
            <a:r>
              <a:rPr lang="en-US" dirty="0"/>
              <a:t>general device-driver interface</a:t>
            </a:r>
          </a:p>
          <a:p>
            <a:pPr lvl="1" algn="just"/>
            <a:r>
              <a:rPr lang="en-US" dirty="0"/>
              <a:t>Drivers for specific hardware devices.</a:t>
            </a:r>
          </a:p>
          <a:p>
            <a:pPr lvl="1" algn="just"/>
            <a:r>
              <a:rPr lang="en-US" dirty="0"/>
              <a:t>Only the device driver knows the peculiarities of the specific device to which it is assigned.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9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798" y="98072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SECONDARY STORAGE MANAGEMENT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60" y="1988840"/>
            <a:ext cx="7992888" cy="4320480"/>
          </a:xfrm>
        </p:spPr>
        <p:txBody>
          <a:bodyPr>
            <a:normAutofit fontScale="92500"/>
          </a:bodyPr>
          <a:lstStyle/>
          <a:p>
            <a:pPr lvl="0" algn="just"/>
            <a:r>
              <a:rPr lang="en-US" dirty="0"/>
              <a:t>The main purpose of a computer system is to execute programs. These programs, with the data they access, must be in main memory, or primary storage.</a:t>
            </a:r>
          </a:p>
          <a:p>
            <a:pPr lvl="0" algn="just"/>
            <a:r>
              <a:rPr lang="en-US" dirty="0"/>
              <a:t>Systems have several levels of storage, including primary storage, secondary storage and cache storage.</a:t>
            </a:r>
          </a:p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ACTIVITIES</a:t>
            </a:r>
          </a:p>
          <a:p>
            <a:pPr lvl="1" algn="just"/>
            <a:r>
              <a:rPr lang="en-US" dirty="0"/>
              <a:t>Free-space management (paging/swapping)</a:t>
            </a:r>
          </a:p>
          <a:p>
            <a:pPr lvl="1" algn="just"/>
            <a:r>
              <a:rPr lang="en-US" dirty="0"/>
              <a:t>Storage allocation (what data goes where on the disk)</a:t>
            </a:r>
          </a:p>
          <a:p>
            <a:pPr lvl="1" algn="just"/>
            <a:r>
              <a:rPr lang="en-US" dirty="0"/>
              <a:t>Disk scheduling (Scheduling the requests for memory access).</a:t>
            </a:r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6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98072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NETWORKING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844824"/>
            <a:ext cx="8136904" cy="4680520"/>
          </a:xfrm>
        </p:spPr>
        <p:txBody>
          <a:bodyPr>
            <a:normAutofit/>
          </a:bodyPr>
          <a:lstStyle/>
          <a:p>
            <a:pPr lvl="0" algn="just"/>
            <a:r>
              <a:rPr lang="en-US" sz="2400" dirty="0"/>
              <a:t>A distributed systems are a collection of processors that do </a:t>
            </a:r>
            <a:r>
              <a:rPr lang="en-US" sz="2400" b="1" dirty="0"/>
              <a:t>not share memory, peripheral devices,</a:t>
            </a:r>
            <a:r>
              <a:rPr lang="en-US" sz="2400" dirty="0"/>
              <a:t> or a clock.</a:t>
            </a:r>
          </a:p>
          <a:p>
            <a:pPr lvl="0" algn="just"/>
            <a:r>
              <a:rPr lang="en-US" sz="2400" dirty="0"/>
              <a:t>The processors in the system are connected through a communication-network. Communication takes place using a protocol. The network may be fully or partially connected </a:t>
            </a:r>
          </a:p>
          <a:p>
            <a:pPr lvl="0" algn="just"/>
            <a:r>
              <a:rPr lang="en-US" sz="2400" dirty="0"/>
              <a:t>The communication-network design must consider routing and connection strategies.</a:t>
            </a:r>
          </a:p>
          <a:p>
            <a:pPr lvl="0" algn="just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ACTIVITIES</a:t>
            </a:r>
          </a:p>
          <a:p>
            <a:pPr lvl="1"/>
            <a:r>
              <a:rPr lang="en-US" dirty="0"/>
              <a:t>Computation Speed-up</a:t>
            </a:r>
          </a:p>
          <a:p>
            <a:pPr lvl="1"/>
            <a:r>
              <a:rPr lang="en-US" dirty="0"/>
              <a:t>Increased functionality</a:t>
            </a:r>
          </a:p>
          <a:p>
            <a:pPr lvl="1"/>
            <a:r>
              <a:rPr lang="en-US" dirty="0"/>
              <a:t>Increased data availability</a:t>
            </a:r>
          </a:p>
          <a:p>
            <a:pPr lvl="1"/>
            <a:r>
              <a:rPr lang="en-US" dirty="0"/>
              <a:t>Enhanced reliability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112474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COMMAND INTERPRETER SYSTEM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38" y="1988840"/>
            <a:ext cx="8280920" cy="4680520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en-US" dirty="0"/>
              <a:t>A command interpreter is one of the important system programs for an OS. </a:t>
            </a:r>
          </a:p>
          <a:p>
            <a:pPr lvl="0" algn="just"/>
            <a:r>
              <a:rPr lang="en-US" dirty="0"/>
              <a:t>It is an interface of the operating system with the user. The user gives commands, which are executed by Operating system (usually by turning them into system calls).</a:t>
            </a:r>
          </a:p>
          <a:p>
            <a:pPr lvl="0" algn="just"/>
            <a:r>
              <a:rPr lang="en-US" dirty="0"/>
              <a:t>The main function of a command interpreter is to get and execute the next user specified command.</a:t>
            </a:r>
          </a:p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ACTIVITIES</a:t>
            </a:r>
          </a:p>
          <a:p>
            <a:pPr lvl="1" algn="just"/>
            <a:r>
              <a:rPr lang="en-US" dirty="0"/>
              <a:t>process creation and management</a:t>
            </a:r>
          </a:p>
          <a:p>
            <a:pPr lvl="1" algn="just"/>
            <a:r>
              <a:rPr lang="en-US" dirty="0"/>
              <a:t>I/O handling</a:t>
            </a:r>
          </a:p>
          <a:p>
            <a:pPr lvl="1" algn="just"/>
            <a:r>
              <a:rPr lang="en-US" dirty="0"/>
              <a:t>secondary-storage management</a:t>
            </a:r>
          </a:p>
          <a:p>
            <a:pPr lvl="1" algn="just"/>
            <a:r>
              <a:rPr lang="en-US" dirty="0"/>
              <a:t>main-memory management</a:t>
            </a:r>
          </a:p>
          <a:p>
            <a:pPr lvl="1"/>
            <a:r>
              <a:rPr lang="en-US" dirty="0"/>
              <a:t>file-system access</a:t>
            </a:r>
          </a:p>
          <a:p>
            <a:pPr lvl="1"/>
            <a:r>
              <a:rPr lang="en-US" dirty="0"/>
              <a:t>protection</a:t>
            </a:r>
          </a:p>
          <a:p>
            <a:pPr lvl="1"/>
            <a:r>
              <a:rPr lang="en-US" dirty="0"/>
              <a:t>networking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D32AA-0C7B-DD4D-B581-EDA4F3E5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91" y="211137"/>
            <a:ext cx="11938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0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610</Words>
  <Application>Microsoft Macintosh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FUNCTIONS OF OPERATING SYSTEM / SYSTEM COMPONENTS</vt:lpstr>
      <vt:lpstr>MEMORY MANAGEMENT</vt:lpstr>
      <vt:lpstr>PROCESSOR MANAGEMENT</vt:lpstr>
      <vt:lpstr>DEVICE MANAGEMENT</vt:lpstr>
      <vt:lpstr>FILE MANAGEMENT</vt:lpstr>
      <vt:lpstr>I/O SYSTEM MANAGEMENT</vt:lpstr>
      <vt:lpstr>SECONDARY STORAGE MANAGEMENT</vt:lpstr>
      <vt:lpstr>NETWORKING</vt:lpstr>
      <vt:lpstr>COMMAND INTERPRETER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2022-11-18T06:03:48Z</dcterms:created>
  <dcterms:modified xsi:type="dcterms:W3CDTF">2022-11-18T06:15:45Z</dcterms:modified>
</cp:coreProperties>
</file>