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29"/>
  </p:notesMasterIdLst>
  <p:handoutMasterIdLst>
    <p:handoutMasterId r:id="rId30"/>
  </p:handoutMasterIdLst>
  <p:sldIdLst>
    <p:sldId id="294" r:id="rId2"/>
    <p:sldId id="318" r:id="rId3"/>
    <p:sldId id="276" r:id="rId4"/>
    <p:sldId id="275" r:id="rId5"/>
    <p:sldId id="319" r:id="rId6"/>
    <p:sldId id="320" r:id="rId7"/>
    <p:sldId id="308" r:id="rId8"/>
    <p:sldId id="309" r:id="rId9"/>
    <p:sldId id="310" r:id="rId10"/>
    <p:sldId id="316" r:id="rId11"/>
    <p:sldId id="313" r:id="rId12"/>
    <p:sldId id="317" r:id="rId13"/>
    <p:sldId id="314" r:id="rId14"/>
    <p:sldId id="279" r:id="rId15"/>
    <p:sldId id="280" r:id="rId16"/>
    <p:sldId id="281" r:id="rId17"/>
    <p:sldId id="284" r:id="rId18"/>
    <p:sldId id="307" r:id="rId19"/>
    <p:sldId id="324" r:id="rId20"/>
    <p:sldId id="323" r:id="rId21"/>
    <p:sldId id="325" r:id="rId22"/>
    <p:sldId id="326" r:id="rId23"/>
    <p:sldId id="277" r:id="rId24"/>
    <p:sldId id="327" r:id="rId25"/>
    <p:sldId id="278" r:id="rId26"/>
    <p:sldId id="328" r:id="rId27"/>
    <p:sldId id="329" r:id="rId28"/>
  </p:sldIdLst>
  <p:sldSz cx="9144000" cy="6858000" type="screen4x3"/>
  <p:notesSz cx="9931400" cy="67945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0">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p:cViewPr varScale="1">
        <p:scale>
          <a:sx n="107" d="100"/>
          <a:sy n="107" d="100"/>
        </p:scale>
        <p:origin x="17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04" y="-976"/>
      </p:cViewPr>
      <p:guideLst>
        <p:guide orient="horz" pos="2140"/>
        <p:guide pos="31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339725"/>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5624513" y="0"/>
            <a:ext cx="4305300" cy="339725"/>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5DC055CA-DA17-4378-8A78-11385685B2CF}" type="datetimeFigureOut">
              <a:rPr lang="en-US"/>
              <a:pPr>
                <a:defRPr/>
              </a:pPr>
              <a:t>5/7/23</a:t>
            </a:fld>
            <a:endParaRPr lang="en-US"/>
          </a:p>
        </p:txBody>
      </p:sp>
      <p:sp>
        <p:nvSpPr>
          <p:cNvPr id="4" name="Footer Placeholder 3"/>
          <p:cNvSpPr>
            <a:spLocks noGrp="1"/>
          </p:cNvSpPr>
          <p:nvPr>
            <p:ph type="ftr" sz="quarter" idx="2"/>
          </p:nvPr>
        </p:nvSpPr>
        <p:spPr>
          <a:xfrm>
            <a:off x="0" y="6453188"/>
            <a:ext cx="4303713" cy="339725"/>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5624513" y="6453188"/>
            <a:ext cx="4305300"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00CBDA4-7D20-4963-A9B6-97393C8F9BA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4303713" cy="3397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5626100" y="0"/>
            <a:ext cx="4303713" cy="3397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3267075" y="509588"/>
            <a:ext cx="3397250" cy="254793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93775" y="3227388"/>
            <a:ext cx="7943850" cy="30575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6453188"/>
            <a:ext cx="4303713" cy="33972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5626100" y="6453188"/>
            <a:ext cx="4303713" cy="33972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fld id="{9AE11DCE-03E7-4BF4-B155-F6BA16AAE11D}"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B7FD189A-0808-4427-97AC-FC44F2C1F50E}" type="slidenum">
              <a:rPr lang="en-AU" altLang="en-US"/>
              <a:pPr/>
              <a:t>1</a:t>
            </a:fld>
            <a:endParaRPr lang="en-AU" altLang="en-US"/>
          </a:p>
        </p:txBody>
      </p:sp>
      <p:sp>
        <p:nvSpPr>
          <p:cNvPr id="9219" name="Rectangle 2"/>
          <p:cNvSpPr>
            <a:spLocks noGrp="1" noRot="1" noChangeAspect="1" noChangeArrowheads="1" noTextEdit="1"/>
          </p:cNvSpPr>
          <p:nvPr>
            <p:ph type="sldImg"/>
          </p:nvPr>
        </p:nvSpPr>
        <p:spPr>
          <a:solidFill>
            <a:srgbClr val="FFFFFF"/>
          </a:solidFill>
          <a:ln/>
        </p:spPr>
      </p:sp>
      <p:sp>
        <p:nvSpPr>
          <p:cNvPr id="9220"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C4FEFD3-F00D-4657-8249-49DD5B2CFB38}" type="slidenum">
              <a:rPr lang="en-AU" altLang="en-US"/>
              <a:pPr/>
              <a:t>15</a:t>
            </a:fld>
            <a:endParaRPr lang="en-AU"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en-US">
                <a:ea typeface="ＭＳ Ｐゴシック" pitchFamily="34" charset="-128"/>
              </a:rPr>
              <a:t>An alternative authentication technique involves the use of a secret key to generate a small fixed- size block of data, known as a cryptographic checksum or MAC that is appended to the message. This technique assumes that two communicating parties, say A and B, share a common secret key </a:t>
            </a:r>
            <a:r>
              <a:rPr lang="en-US" altLang="en-US" i="1">
                <a:ea typeface="ＭＳ Ｐゴシック" pitchFamily="34" charset="-128"/>
              </a:rPr>
              <a:t>K</a:t>
            </a:r>
            <a:r>
              <a:rPr lang="en-US" altLang="en-US">
                <a:ea typeface="ＭＳ Ｐゴシック" pitchFamily="34" charset="-128"/>
              </a:rPr>
              <a:t>. When A has a message to send to B, it calculates the MAC as a function of the message and the key:</a:t>
            </a:r>
            <a:r>
              <a:rPr lang="en-US" altLang="en-US" i="1">
                <a:ea typeface="ＭＳ Ｐゴシック" pitchFamily="34" charset="-128"/>
              </a:rPr>
              <a:t> MAC = C(K, M). </a:t>
            </a:r>
            <a:r>
              <a:rPr lang="en-US" altLang="en-US">
                <a:ea typeface="ＭＳ Ｐゴシック" pitchFamily="34" charset="-128"/>
              </a:rPr>
              <a:t>The message plus MAC are transmitted to the intended recipient. The recipient performs the same calculation on the received message, using the same secret key, to generate a new MAC. The received MAC is compared to the calculated MAC (Stallings Figure 12.4a). If we assume that only the receiver and the sender know the identity of the secret key, and if the received MAC matches the calculated MAC, then the receiver is assured that the message has not been altered, is from the alleged sender, and if the message includes a sequence number then the receiver can be assured of the proper sequence because an attacker cannot successfully alter the sequence number. A MAC function is similar to encryption. One difference is that the MAC algorithm need not be reversible, as it must for decryption. In general, the MAC function is a many-to-one function.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5E511E1-8611-4EE0-AD05-8DE2FF9C013C}" type="slidenum">
              <a:rPr lang="en-AU" altLang="en-US"/>
              <a:pPr/>
              <a:t>16</a:t>
            </a:fld>
            <a:endParaRPr lang="en-AU"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44AD69-5047-4377-BCFF-8327F42D5037}" type="slidenum">
              <a:rPr lang="en-AU" altLang="en-US"/>
              <a:pPr/>
              <a:t>17</a:t>
            </a:fld>
            <a:endParaRPr lang="en-AU"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p:spPr>
        <p:txBody>
          <a:bodyPr/>
          <a:lstStyle/>
          <a:p>
            <a:endParaRPr lang="en-US" altLang="en-US">
              <a:ea typeface="ＭＳ Ｐゴシック" pitchFamily="34" charset="-128"/>
            </a:endParaRPr>
          </a:p>
        </p:txBody>
      </p:sp>
      <p:sp>
        <p:nvSpPr>
          <p:cNvPr id="38916" name="Slide Number Placeholder 3"/>
          <p:cNvSpPr>
            <a:spLocks noGrp="1"/>
          </p:cNvSpPr>
          <p:nvPr>
            <p:ph type="sldNum" sz="quarter" idx="5"/>
          </p:nvPr>
        </p:nvSpPr>
        <p:spPr>
          <a:noFill/>
        </p:spPr>
        <p:txBody>
          <a:bodyPr/>
          <a:lstStyle/>
          <a:p>
            <a:fld id="{9EE51521-0D63-4B6A-8807-C89197E9AC8B}" type="slidenum">
              <a:rPr lang="en-AU" altLang="en-US"/>
              <a:pPr/>
              <a:t>18</a:t>
            </a:fld>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3C22022-3B92-4866-A4A5-BF03A3C8846F}" type="slidenum">
              <a:rPr lang="en-AU" altLang="en-US"/>
              <a:pPr/>
              <a:t>20</a:t>
            </a:fld>
            <a:endParaRPr lang="en-AU"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32A3446-8086-4E3A-965C-A4E447333A3E}" type="slidenum">
              <a:rPr lang="en-AU" altLang="en-US"/>
              <a:pPr/>
              <a:t>22</a:t>
            </a:fld>
            <a:endParaRPr lang="en-AU"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AU" altLang="en-US">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1785BEB-E8A6-40D8-BDFB-947F8BD04894}" type="slidenum">
              <a:rPr lang="en-AU" altLang="en-US"/>
              <a:pPr/>
              <a:t>24</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AU" altLang="en-US">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E888888-6DFF-43A9-BB82-6CACB228A2E8}" type="slidenum">
              <a:rPr lang="en-AU" altLang="en-US"/>
              <a:pPr/>
              <a:t>25</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AU" altLang="en-US">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B36F68D5-0449-4AD9-8681-03C0C4DF3C9D}" type="slidenum">
              <a:rPr lang="en-AU" altLang="en-US"/>
              <a:pPr/>
              <a:t>3</a:t>
            </a:fld>
            <a:endParaRPr lang="en-AU"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AU" altLang="en-US">
              <a:ea typeface="ＭＳ Ｐゴシック" pitchFamily="34" charset="-128"/>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053E5DD3-8886-4830-9BA3-9472AFF0DFA6}" type="slidenum">
              <a:rPr lang="en-AU" altLang="en-US"/>
              <a:pPr/>
              <a:t>4</a:t>
            </a:fld>
            <a:endParaRPr lang="en-AU"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AU" altLang="en-US">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021E774-D9C2-4F1C-B45B-FFC898CBD6B2}" type="slidenum">
              <a:rPr lang="en-AU" altLang="en-US"/>
              <a:pPr/>
              <a:t>5</a:t>
            </a:fld>
            <a:endParaRPr lang="en-AU"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C7D32B2-D741-46D4-B1AA-581D352E8E4B}" type="slidenum">
              <a:rPr lang="en-AU" altLang="en-US"/>
              <a:pPr/>
              <a:t>6</a:t>
            </a:fld>
            <a:endParaRPr lang="en-AU" altLang="en-US"/>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5E5CDED-74BD-4C0F-8C48-1096FAACFBA8}" type="slidenum">
              <a:rPr lang="en-AU" altLang="en-US"/>
              <a:pPr/>
              <a:t>7</a:t>
            </a:fld>
            <a:endParaRPr lang="en-AU"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altLang="en-US">
              <a:ea typeface="ＭＳ Ｐゴシック" pitchFamily="34" charset="-128"/>
            </a:endParaRPr>
          </a:p>
        </p:txBody>
      </p:sp>
      <p:sp>
        <p:nvSpPr>
          <p:cNvPr id="22532" name="Slide Number Placeholder 3"/>
          <p:cNvSpPr>
            <a:spLocks noGrp="1"/>
          </p:cNvSpPr>
          <p:nvPr>
            <p:ph type="sldNum" sz="quarter" idx="5"/>
          </p:nvPr>
        </p:nvSpPr>
        <p:spPr>
          <a:noFill/>
        </p:spPr>
        <p:txBody>
          <a:bodyPr/>
          <a:lstStyle/>
          <a:p>
            <a:fld id="{FF7C485B-8DE4-4E34-A38E-6C53756A990B}" type="slidenum">
              <a:rPr lang="en-AU" altLang="en-US"/>
              <a:pPr/>
              <a:t>8</a:t>
            </a:fld>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00C8BEC-5C16-4975-A0E4-CAD95A9D07C0}" type="slidenum">
              <a:rPr lang="en-AU" altLang="en-US"/>
              <a:pPr/>
              <a:t>9</a:t>
            </a:fld>
            <a:endParaRPr lang="en-AU"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951A3F6-E6F1-45BC-8C33-FFEDC0355909}" type="slidenum">
              <a:rPr lang="en-AU" altLang="en-US"/>
              <a:pPr/>
              <a:t>14</a:t>
            </a:fld>
            <a:endParaRPr lang="en-AU"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CD79ADE-ADC2-4247-98D3-B83DE38C8DB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9A6A40-193E-4865-9A4F-353D391160A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EA8F912-B3E7-4635-A5B9-3F29FD0ED8DF}"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918B36-05D1-483F-A19B-5E5457BFD4D1}"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BC923CA-E614-46A2-82BA-049754E96954}" type="slidenum">
              <a:rPr lang="en-US" altLang="en-US"/>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CEDDC31-AD8D-4A8D-B593-D54775449EC6}"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fld id="{13A05FBF-0524-46E6-8294-1759E35CFE0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7E1C569-9133-41BD-A972-AB2657757FE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CD672E8-3B26-4ABD-A55D-C9FC98D7DB55}"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60029C23-CD68-4135-A411-B8D4753C1C9F}"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80DA63A-E2E0-4A57-9680-746F1C4D344A}"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1" hangingPunct="1">
              <a:defRPr sz="1200">
                <a:solidFill>
                  <a:srgbClr val="FFFFFF"/>
                </a:solidFill>
                <a:latin typeface="Arial" panose="020B0604020202020204" pitchFamily="34" charset="0"/>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1" hangingPunct="1">
              <a:defRPr sz="1200">
                <a:solidFill>
                  <a:srgbClr val="FFFFFF"/>
                </a:solidFill>
                <a:latin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eaLnBrk="1" hangingPunct="1">
              <a:defRPr sz="1400" b="1">
                <a:solidFill>
                  <a:srgbClr val="FFFFFF"/>
                </a:solidFill>
              </a:defRPr>
            </a:lvl1pPr>
          </a:lstStyle>
          <a:p>
            <a:fld id="{4B3A6D0B-193D-4DB6-A7B4-99C40077BA6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84" r:id="rId1"/>
    <p:sldLayoutId id="2147483977" r:id="rId2"/>
    <p:sldLayoutId id="2147483985" r:id="rId3"/>
    <p:sldLayoutId id="2147483978" r:id="rId4"/>
    <p:sldLayoutId id="2147483986" r:id="rId5"/>
    <p:sldLayoutId id="2147483979" r:id="rId6"/>
    <p:sldLayoutId id="2147483980" r:id="rId7"/>
    <p:sldLayoutId id="2147483987" r:id="rId8"/>
    <p:sldLayoutId id="2147483981" r:id="rId9"/>
    <p:sldLayoutId id="2147483982" r:id="rId10"/>
    <p:sldLayoutId id="2147483983" r:id="rId11"/>
  </p:sldLayoutIdLst>
  <p:hf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ctrTitle"/>
          </p:nvPr>
        </p:nvSpPr>
        <p:spPr>
          <a:xfrm>
            <a:off x="838200" y="2205038"/>
            <a:ext cx="7848600" cy="1017587"/>
          </a:xfrm>
        </p:spPr>
        <p:txBody>
          <a:bodyPr/>
          <a:lstStyle/>
          <a:p>
            <a:pPr algn="ctr" eaLnBrk="1" fontAlgn="auto" hangingPunct="1">
              <a:spcAft>
                <a:spcPts val="0"/>
              </a:spcAft>
              <a:defRPr/>
            </a:pPr>
            <a:r>
              <a:rPr lang="en-AU" altLang="en-US" sz="3200" b="1" dirty="0">
                <a:solidFill>
                  <a:schemeClr val="tx1"/>
                </a:solidFill>
                <a:latin typeface="Times New Roman" panose="02020603050405020304" pitchFamily="18" charset="0"/>
                <a:ea typeface="ＭＳ Ｐゴシック" pitchFamily="34" charset="-128"/>
                <a:cs typeface="Times New Roman" panose="02020603050405020304" pitchFamily="18" charset="0"/>
              </a:rPr>
              <a:t>Unit-IV</a:t>
            </a:r>
          </a:p>
        </p:txBody>
      </p:sp>
      <p:sp>
        <p:nvSpPr>
          <p:cNvPr id="8195" name="Rectangle 1"/>
          <p:cNvSpPr>
            <a:spLocks noChangeArrowheads="1"/>
          </p:cNvSpPr>
          <p:nvPr/>
        </p:nvSpPr>
        <p:spPr bwMode="auto">
          <a:xfrm>
            <a:off x="1258888" y="3644900"/>
            <a:ext cx="6913562" cy="1077913"/>
          </a:xfrm>
          <a:prstGeom prst="rect">
            <a:avLst/>
          </a:prstGeom>
          <a:noFill/>
          <a:ln w="9525">
            <a:noFill/>
            <a:miter lim="800000"/>
            <a:headEnd/>
            <a:tailEnd/>
          </a:ln>
        </p:spPr>
        <p:txBody>
          <a:bodyPr>
            <a:spAutoFit/>
          </a:bodyPr>
          <a:lstStyle/>
          <a:p>
            <a:pPr algn="ctr" eaLnBrk="1" hangingPunct="1"/>
            <a:br>
              <a:rPr lang="en-US" altLang="en-US" sz="3200" b="1">
                <a:latin typeface="Times New Roman" pitchFamily="18" charset="0"/>
                <a:cs typeface="Times New Roman" pitchFamily="18" charset="0"/>
              </a:rPr>
            </a:br>
            <a:r>
              <a:rPr lang="en-US" altLang="en-US" sz="3200" b="1">
                <a:latin typeface="Times New Roman" pitchFamily="18" charset="0"/>
                <a:cs typeface="Times New Roman" pitchFamily="18" charset="0"/>
              </a:rPr>
              <a:t>MESSAGE AUTHENTICATION</a:t>
            </a:r>
            <a:endParaRPr lang="en-US" altLang="en-US" sz="320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23863" y="4154488"/>
            <a:ext cx="8229600" cy="2227262"/>
          </a:xfrm>
        </p:spPr>
        <p:txBody>
          <a:bodyPr/>
          <a:lstStyle/>
          <a:p>
            <a:r>
              <a:rPr lang="en-US" altLang="en-US">
                <a:latin typeface="Times New Roman" pitchFamily="18" charset="0"/>
                <a:cs typeface="Times New Roman" pitchFamily="18" charset="0"/>
              </a:rPr>
              <a:t>The message plus concatenated hash code is encrypted using symmetric encryption. Since only A and B share the secret key, the message must have come from A and has not been altered.</a:t>
            </a:r>
          </a:p>
          <a:p>
            <a:endParaRPr lang="en-US" altLang="en-US">
              <a:latin typeface="Times New Roman" pitchFamily="18" charset="0"/>
              <a:cs typeface="Times New Roman" pitchFamily="18" charset="0"/>
            </a:endParaRPr>
          </a:p>
          <a:p>
            <a:r>
              <a:rPr lang="en-US" altLang="en-US">
                <a:latin typeface="Times New Roman" pitchFamily="18" charset="0"/>
                <a:cs typeface="Times New Roman" pitchFamily="18" charset="0"/>
              </a:rPr>
              <a:t>The hash code provides the structure or redundancy required to achieve authentication.</a:t>
            </a:r>
          </a:p>
          <a:p>
            <a:endParaRPr lang="en-US" altLang="en-US"/>
          </a:p>
        </p:txBody>
      </p:sp>
      <p:pic>
        <p:nvPicPr>
          <p:cNvPr id="25603" name="Picture 4"/>
          <p:cNvPicPr>
            <a:picLocks noChangeAspect="1" noChangeArrowheads="1"/>
          </p:cNvPicPr>
          <p:nvPr/>
        </p:nvPicPr>
        <p:blipFill>
          <a:blip r:embed="rId2"/>
          <a:srcRect/>
          <a:stretch>
            <a:fillRect/>
          </a:stretch>
        </p:blipFill>
        <p:spPr bwMode="auto">
          <a:xfrm>
            <a:off x="323850" y="1484313"/>
            <a:ext cx="8429625" cy="2606675"/>
          </a:xfrm>
          <a:prstGeom prst="rect">
            <a:avLst/>
          </a:prstGeom>
          <a:noFill/>
          <a:ln w="9525">
            <a:noFill/>
            <a:miter lim="800000"/>
            <a:headEnd/>
            <a:tailEnd/>
          </a:ln>
        </p:spPr>
      </p:pic>
      <p:sp>
        <p:nvSpPr>
          <p:cNvPr id="25604" name="TextBox 4"/>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A</a:t>
            </a:r>
          </a:p>
        </p:txBody>
      </p:sp>
      <p:sp>
        <p:nvSpPr>
          <p:cNvPr id="25605" name="Slide Number Placeholder 1"/>
          <p:cNvSpPr>
            <a:spLocks noGrp="1"/>
          </p:cNvSpPr>
          <p:nvPr>
            <p:ph type="sldNum" sz="quarter" idx="12"/>
          </p:nvPr>
        </p:nvSpPr>
        <p:spPr bwMode="auto">
          <a:noFill/>
          <a:ln>
            <a:miter lim="800000"/>
            <a:headEnd/>
            <a:tailEnd/>
          </a:ln>
        </p:spPr>
        <p:txBody>
          <a:bodyPr/>
          <a:lstStyle/>
          <a:p>
            <a:fld id="{1C022678-7420-4F10-A375-A62F5061155E}"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79388" y="4149725"/>
            <a:ext cx="8640762" cy="2374900"/>
          </a:xfrm>
        </p:spPr>
        <p:txBody>
          <a:bodyPr/>
          <a:lstStyle/>
          <a:p>
            <a:endParaRPr lang="en-US" altLang="en-US">
              <a:latin typeface="Times New Roman" pitchFamily="18" charset="0"/>
              <a:cs typeface="Times New Roman" pitchFamily="18" charset="0"/>
            </a:endParaRPr>
          </a:p>
          <a:p>
            <a:r>
              <a:rPr lang="en-US" altLang="en-US">
                <a:latin typeface="Times New Roman" pitchFamily="18" charset="0"/>
                <a:cs typeface="Times New Roman" pitchFamily="18" charset="0"/>
              </a:rPr>
              <a:t>Only the hash code is encrypted, using symmetric encryption. This reduces the processing burden for those applications not requiring confidentiality.</a:t>
            </a:r>
          </a:p>
        </p:txBody>
      </p:sp>
      <p:pic>
        <p:nvPicPr>
          <p:cNvPr id="26627" name="Picture 3"/>
          <p:cNvPicPr>
            <a:picLocks noChangeAspect="1" noChangeArrowheads="1"/>
          </p:cNvPicPr>
          <p:nvPr/>
        </p:nvPicPr>
        <p:blipFill>
          <a:blip r:embed="rId2"/>
          <a:srcRect/>
          <a:stretch>
            <a:fillRect/>
          </a:stretch>
        </p:blipFill>
        <p:spPr bwMode="auto">
          <a:xfrm>
            <a:off x="250825" y="1916113"/>
            <a:ext cx="8281988" cy="2165350"/>
          </a:xfrm>
          <a:prstGeom prst="rect">
            <a:avLst/>
          </a:prstGeom>
          <a:noFill/>
          <a:ln w="9525">
            <a:noFill/>
            <a:miter lim="800000"/>
            <a:headEnd/>
            <a:tailEnd/>
          </a:ln>
        </p:spPr>
      </p:pic>
      <p:sp>
        <p:nvSpPr>
          <p:cNvPr id="26628" name="TextBox 3"/>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B</a:t>
            </a:r>
          </a:p>
        </p:txBody>
      </p:sp>
      <p:sp>
        <p:nvSpPr>
          <p:cNvPr id="26629" name="Slide Number Placeholder 1"/>
          <p:cNvSpPr>
            <a:spLocks noGrp="1"/>
          </p:cNvSpPr>
          <p:nvPr>
            <p:ph type="sldNum" sz="quarter" idx="12"/>
          </p:nvPr>
        </p:nvSpPr>
        <p:spPr bwMode="auto">
          <a:noFill/>
          <a:ln>
            <a:miter lim="800000"/>
            <a:headEnd/>
            <a:tailEnd/>
          </a:ln>
        </p:spPr>
        <p:txBody>
          <a:bodyPr/>
          <a:lstStyle/>
          <a:p>
            <a:fld id="{F8FF10C4-354D-487A-893C-174B25621A43}"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srcRect/>
          <a:stretch>
            <a:fillRect/>
          </a:stretch>
        </p:blipFill>
        <p:spPr>
          <a:xfrm>
            <a:off x="611188" y="1268413"/>
            <a:ext cx="8137525" cy="1873250"/>
          </a:xfrm>
          <a:noFill/>
        </p:spPr>
      </p:pic>
      <p:sp>
        <p:nvSpPr>
          <p:cNvPr id="27651" name="TextBox 4"/>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C</a:t>
            </a:r>
          </a:p>
        </p:txBody>
      </p:sp>
      <p:sp>
        <p:nvSpPr>
          <p:cNvPr id="27652" name="TextBox 5"/>
          <p:cNvSpPr txBox="1">
            <a:spLocks noChangeArrowheads="1"/>
          </p:cNvSpPr>
          <p:nvPr/>
        </p:nvSpPr>
        <p:spPr bwMode="auto">
          <a:xfrm>
            <a:off x="182563" y="2924175"/>
            <a:ext cx="8712200" cy="3786188"/>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altLang="en-US" sz="2000">
                <a:latin typeface="Times New Roman" pitchFamily="18" charset="0"/>
                <a:cs typeface="Times New Roman" pitchFamily="18" charset="0"/>
              </a:rPr>
              <a:t>Shows the use of a hash function but no encryption for message authentication.</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The technique assumes that the two communicating parties share a common secret value S.</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A computes the hash value over the concatenation of M and S and appends the resulting hash value to M.</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Because B possesses S, it can re-compute the hash value to verify.</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Because the secret value itself is not sent, an opponent cannot modify an intercepted message and cannot generate a false message.</a:t>
            </a:r>
            <a:endParaRPr lang="en-US" altLang="en-US" sz="2200">
              <a:cs typeface="Times New Roman" pitchFamily="18" charset="0"/>
            </a:endParaRPr>
          </a:p>
        </p:txBody>
      </p:sp>
      <p:sp>
        <p:nvSpPr>
          <p:cNvPr id="27653" name="Slide Number Placeholder 1"/>
          <p:cNvSpPr>
            <a:spLocks noGrp="1"/>
          </p:cNvSpPr>
          <p:nvPr>
            <p:ph type="sldNum" sz="quarter" idx="12"/>
          </p:nvPr>
        </p:nvSpPr>
        <p:spPr bwMode="auto">
          <a:noFill/>
          <a:ln>
            <a:miter lim="800000"/>
            <a:headEnd/>
            <a:tailEnd/>
          </a:ln>
        </p:spPr>
        <p:txBody>
          <a:bodyPr/>
          <a:lstStyle/>
          <a:p>
            <a:fld id="{ECCCA371-BD0D-442F-92ED-9B79C5FE4005}"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250825" y="3860800"/>
            <a:ext cx="8642350" cy="2616200"/>
          </a:xfrm>
        </p:spPr>
        <p:txBody>
          <a:bodyPr/>
          <a:lstStyle/>
          <a:p>
            <a:pPr>
              <a:buFont typeface="Arial" panose="020B0604020202020204" pitchFamily="34" charset="0"/>
              <a:buChar char="•"/>
              <a:defRPr/>
            </a:pPr>
            <a:endParaRPr lang="en-US" altLang="en-US" dirty="0">
              <a:latin typeface="Times New Roman" pitchFamily="18" charset="0"/>
              <a:cs typeface="Times New Roman" pitchFamily="18" charset="0"/>
            </a:endParaRPr>
          </a:p>
          <a:p>
            <a:pPr marL="0" indent="0">
              <a:buFont typeface="Arial" panose="020B0604020202020204" pitchFamily="34" charset="0"/>
              <a:buNone/>
              <a:defRPr/>
            </a:pPr>
            <a:endParaRPr lang="en-US" altLang="en-US" dirty="0">
              <a:latin typeface="Times New Roman" pitchFamily="18" charset="0"/>
              <a:cs typeface="Times New Roman" pitchFamily="18" charset="0"/>
            </a:endParaRPr>
          </a:p>
          <a:p>
            <a:pPr>
              <a:buFont typeface="Arial" panose="020B0604020202020204" pitchFamily="34" charset="0"/>
              <a:buChar char="•"/>
              <a:defRPr/>
            </a:pPr>
            <a:r>
              <a:rPr lang="en-US" altLang="en-US" dirty="0">
                <a:latin typeface="Times New Roman" pitchFamily="18" charset="0"/>
                <a:cs typeface="Times New Roman" pitchFamily="18" charset="0"/>
              </a:rPr>
              <a:t>Confidentiality can be added to the approach of (c) by encrypting the entire message plus the hash code. </a:t>
            </a:r>
          </a:p>
          <a:p>
            <a:pPr>
              <a:buFont typeface="Arial" panose="020B0604020202020204" pitchFamily="34" charset="0"/>
              <a:buChar char="•"/>
              <a:defRPr/>
            </a:pPr>
            <a:endParaRPr lang="en-US" altLang="en-US" dirty="0"/>
          </a:p>
        </p:txBody>
      </p:sp>
      <p:sp>
        <p:nvSpPr>
          <p:cNvPr id="28675" name="TextBox 2"/>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D</a:t>
            </a:r>
          </a:p>
        </p:txBody>
      </p:sp>
      <p:pic>
        <p:nvPicPr>
          <p:cNvPr id="28676" name="Picture 3"/>
          <p:cNvPicPr>
            <a:picLocks noChangeAspect="1" noChangeArrowheads="1"/>
          </p:cNvPicPr>
          <p:nvPr/>
        </p:nvPicPr>
        <p:blipFill>
          <a:blip r:embed="rId2"/>
          <a:srcRect/>
          <a:stretch>
            <a:fillRect/>
          </a:stretch>
        </p:blipFill>
        <p:spPr bwMode="auto">
          <a:xfrm>
            <a:off x="390525" y="1484313"/>
            <a:ext cx="8362950" cy="2559050"/>
          </a:xfrm>
          <a:prstGeom prst="rect">
            <a:avLst/>
          </a:prstGeom>
          <a:noFill/>
          <a:ln w="9525">
            <a:noFill/>
            <a:miter lim="800000"/>
            <a:headEnd/>
            <a:tailEnd/>
          </a:ln>
        </p:spPr>
      </p:pic>
      <p:sp>
        <p:nvSpPr>
          <p:cNvPr id="28677" name="Slide Number Placeholder 1"/>
          <p:cNvSpPr>
            <a:spLocks noGrp="1"/>
          </p:cNvSpPr>
          <p:nvPr>
            <p:ph type="sldNum" sz="quarter" idx="12"/>
          </p:nvPr>
        </p:nvSpPr>
        <p:spPr bwMode="auto">
          <a:noFill/>
          <a:ln>
            <a:miter lim="800000"/>
            <a:headEnd/>
            <a:tailEnd/>
          </a:ln>
        </p:spPr>
        <p:txBody>
          <a:bodyPr/>
          <a:lstStyle/>
          <a:p>
            <a:fld id="{5966542E-83B1-4115-B2E9-FF1ACA62347E}"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533400"/>
            <a:ext cx="8507412" cy="592138"/>
          </a:xfrm>
        </p:spPr>
        <p:txBody>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 CODE (MAC)</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9699" name="Rectangle 3"/>
          <p:cNvSpPr>
            <a:spLocks noGrp="1"/>
          </p:cNvSpPr>
          <p:nvPr>
            <p:ph idx="1"/>
          </p:nvPr>
        </p:nvSpPr>
        <p:spPr>
          <a:xfrm>
            <a:off x="323850" y="1268413"/>
            <a:ext cx="8496300" cy="4876800"/>
          </a:xfrm>
        </p:spPr>
        <p:txBody>
          <a:bodyPr/>
          <a:lstStyle/>
          <a:p>
            <a:pPr eaLnBrk="1" hangingPunct="1">
              <a:lnSpc>
                <a:spcPct val="90000"/>
              </a:lnSpc>
            </a:pPr>
            <a:r>
              <a:rPr lang="en-AU" altLang="en-US">
                <a:latin typeface="Times New Roman" pitchFamily="18" charset="0"/>
                <a:cs typeface="Times New Roman" pitchFamily="18" charset="0"/>
              </a:rPr>
              <a:t>Generated by an algorithm that creates a small fixed-sized block</a:t>
            </a:r>
          </a:p>
          <a:p>
            <a:pPr eaLnBrk="1" hangingPunct="1">
              <a:lnSpc>
                <a:spcPct val="90000"/>
              </a:lnSpc>
            </a:pPr>
            <a:endParaRPr lang="en-AU" altLang="en-US">
              <a:latin typeface="Times New Roman" pitchFamily="18" charset="0"/>
              <a:cs typeface="Times New Roman" pitchFamily="18" charset="0"/>
            </a:endParaRPr>
          </a:p>
          <a:p>
            <a:pPr marL="182563" lvl="1" eaLnBrk="1" hangingPunct="1">
              <a:lnSpc>
                <a:spcPct val="90000"/>
              </a:lnSpc>
            </a:pPr>
            <a:r>
              <a:rPr lang="en-AU" altLang="en-US" sz="2400">
                <a:latin typeface="Times New Roman" pitchFamily="18" charset="0"/>
                <a:cs typeface="Times New Roman" pitchFamily="18" charset="0"/>
              </a:rPr>
              <a:t>Depending on both message and some key</a:t>
            </a:r>
          </a:p>
          <a:p>
            <a:pPr marL="182563" lvl="1" eaLnBrk="1" hangingPunct="1">
              <a:lnSpc>
                <a:spcPct val="90000"/>
              </a:lnSpc>
            </a:pPr>
            <a:endParaRPr lang="en-US" altLang="en-US" sz="2400">
              <a:latin typeface="Times New Roman" pitchFamily="18" charset="0"/>
              <a:cs typeface="Times New Roman" pitchFamily="18" charset="0"/>
            </a:endParaRPr>
          </a:p>
          <a:p>
            <a:pPr marL="182563" lvl="1" eaLnBrk="1" hangingPunct="1">
              <a:lnSpc>
                <a:spcPct val="90000"/>
              </a:lnSpc>
            </a:pPr>
            <a:r>
              <a:rPr lang="en-US" altLang="en-US" sz="2400">
                <a:latin typeface="Times New Roman" pitchFamily="18" charset="0"/>
                <a:cs typeface="Times New Roman" pitchFamily="18" charset="0"/>
              </a:rPr>
              <a:t>Like encryption though need not be reversible</a:t>
            </a:r>
            <a:endParaRPr lang="en-AU" altLang="en-US" sz="2400">
              <a:latin typeface="Times New Roman" pitchFamily="18" charset="0"/>
              <a:cs typeface="Times New Roman" pitchFamily="18" charset="0"/>
            </a:endParaRPr>
          </a:p>
          <a:p>
            <a:pPr eaLnBrk="1" hangingPunct="1">
              <a:lnSpc>
                <a:spcPct val="90000"/>
              </a:lnSpc>
            </a:pPr>
            <a:endParaRPr lang="en-US" altLang="en-US">
              <a:latin typeface="Times New Roman" pitchFamily="18" charset="0"/>
              <a:cs typeface="Times New Roman" pitchFamily="18" charset="0"/>
            </a:endParaRPr>
          </a:p>
          <a:p>
            <a:pPr eaLnBrk="1" hangingPunct="1">
              <a:lnSpc>
                <a:spcPct val="90000"/>
              </a:lnSpc>
            </a:pPr>
            <a:r>
              <a:rPr lang="en-US" altLang="en-US">
                <a:latin typeface="Times New Roman" pitchFamily="18" charset="0"/>
                <a:cs typeface="Times New Roman" pitchFamily="18" charset="0"/>
              </a:rPr>
              <a:t>Appended to message as a signature</a:t>
            </a:r>
          </a:p>
          <a:p>
            <a:pPr eaLnBrk="1" hangingPunct="1">
              <a:lnSpc>
                <a:spcPct val="90000"/>
              </a:lnSpc>
            </a:pPr>
            <a:endParaRPr lang="en-US" altLang="en-US">
              <a:latin typeface="Times New Roman" pitchFamily="18" charset="0"/>
              <a:cs typeface="Times New Roman" pitchFamily="18" charset="0"/>
            </a:endParaRPr>
          </a:p>
          <a:p>
            <a:pPr eaLnBrk="1" hangingPunct="1">
              <a:lnSpc>
                <a:spcPct val="90000"/>
              </a:lnSpc>
            </a:pPr>
            <a:r>
              <a:rPr lang="en-US" altLang="en-US">
                <a:latin typeface="Times New Roman" pitchFamily="18" charset="0"/>
                <a:cs typeface="Times New Roman" pitchFamily="18" charset="0"/>
              </a:rPr>
              <a:t>Receiver performs same computation on message and checks it matches the MAC</a:t>
            </a:r>
          </a:p>
          <a:p>
            <a:pPr eaLnBrk="1" hangingPunct="1">
              <a:lnSpc>
                <a:spcPct val="90000"/>
              </a:lnSpc>
            </a:pPr>
            <a:endParaRPr lang="en-US" altLang="en-US">
              <a:latin typeface="Times New Roman" pitchFamily="18" charset="0"/>
              <a:cs typeface="Times New Roman" pitchFamily="18" charset="0"/>
            </a:endParaRPr>
          </a:p>
          <a:p>
            <a:pPr eaLnBrk="1" hangingPunct="1">
              <a:lnSpc>
                <a:spcPct val="90000"/>
              </a:lnSpc>
            </a:pPr>
            <a:r>
              <a:rPr lang="en-US" altLang="en-US">
                <a:latin typeface="Times New Roman" pitchFamily="18" charset="0"/>
                <a:cs typeface="Times New Roman" pitchFamily="18" charset="0"/>
              </a:rPr>
              <a:t>Provides assurance that message is unaltered and comes from sender</a:t>
            </a:r>
            <a:endParaRPr lang="en-AU" altLang="en-US">
              <a:latin typeface="Times New Roman" pitchFamily="18" charset="0"/>
              <a:cs typeface="Times New Roman" pitchFamily="18" charset="0"/>
            </a:endParaRPr>
          </a:p>
        </p:txBody>
      </p:sp>
      <p:sp>
        <p:nvSpPr>
          <p:cNvPr id="29700" name="Slide Number Placeholder 1"/>
          <p:cNvSpPr>
            <a:spLocks noGrp="1"/>
          </p:cNvSpPr>
          <p:nvPr>
            <p:ph type="sldNum" sz="quarter" idx="12"/>
          </p:nvPr>
        </p:nvSpPr>
        <p:spPr bwMode="auto">
          <a:noFill/>
          <a:ln>
            <a:miter lim="800000"/>
            <a:headEnd/>
            <a:tailEnd/>
          </a:ln>
        </p:spPr>
        <p:txBody>
          <a:bodyPr/>
          <a:lstStyle/>
          <a:p>
            <a:fld id="{9319157D-935A-4C64-8179-228209FF1A5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476250"/>
            <a:ext cx="8229600" cy="735013"/>
          </a:xfrm>
        </p:spPr>
        <p:txBody>
          <a:bodyPr/>
          <a:lstStyle/>
          <a:p>
            <a:pPr eaLnBrk="1" fontAlgn="auto" hangingPunct="1">
              <a:spcAft>
                <a:spcPts val="0"/>
              </a:spcAft>
              <a:defRPr/>
            </a:pPr>
            <a:r>
              <a:rPr lang="en-US" altLang="en-US" sz="32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 Code…</a:t>
            </a:r>
            <a:endParaRPr lang="en-AU" altLang="en-US" sz="32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pic>
        <p:nvPicPr>
          <p:cNvPr id="31747" name="Picture 3"/>
          <p:cNvPicPr>
            <a:picLocks noChangeAspect="1"/>
          </p:cNvPicPr>
          <p:nvPr/>
        </p:nvPicPr>
        <p:blipFill>
          <a:blip r:embed="rId3"/>
          <a:srcRect/>
          <a:stretch>
            <a:fillRect/>
          </a:stretch>
        </p:blipFill>
        <p:spPr bwMode="auto">
          <a:xfrm>
            <a:off x="896938" y="3740150"/>
            <a:ext cx="7340600" cy="1816100"/>
          </a:xfrm>
          <a:prstGeom prst="rect">
            <a:avLst/>
          </a:prstGeom>
          <a:noFill/>
          <a:ln w="9525">
            <a:noFill/>
            <a:miter lim="800000"/>
            <a:headEnd/>
            <a:tailEnd/>
          </a:ln>
        </p:spPr>
      </p:pic>
      <p:sp>
        <p:nvSpPr>
          <p:cNvPr id="5" name="Rectangle 3"/>
          <p:cNvSpPr txBox="1">
            <a:spLocks noChangeArrowheads="1"/>
          </p:cNvSpPr>
          <p:nvPr/>
        </p:nvSpPr>
        <p:spPr bwMode="black">
          <a:xfrm>
            <a:off x="430213" y="1341438"/>
            <a:ext cx="8382000" cy="2438400"/>
          </a:xfrm>
          <a:prstGeom prst="rect">
            <a:avLst/>
          </a:prstGeom>
          <a:noFill/>
          <a:ln w="9525">
            <a:noFill/>
            <a:miter lim="800000"/>
            <a:headEnd/>
            <a:tailEnd/>
          </a:ln>
          <a:effectLst/>
        </p:spPr>
        <p:txBody>
          <a:bodyPr/>
          <a:lstStyle/>
          <a:p>
            <a:pPr marL="182563"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A small fixed-sized block of data</a:t>
            </a:r>
          </a:p>
          <a:p>
            <a:pPr marL="182563" lvl="1"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Generated from message + secret key</a:t>
            </a:r>
          </a:p>
          <a:p>
            <a:pPr marL="182563" lvl="1"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MAC = C(K,M)</a:t>
            </a:r>
          </a:p>
          <a:p>
            <a:pPr marL="182563" lvl="1"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Appended to message when sent</a:t>
            </a:r>
          </a:p>
        </p:txBody>
      </p:sp>
      <p:sp>
        <p:nvSpPr>
          <p:cNvPr id="31749" name="Slide Number Placeholder 1"/>
          <p:cNvSpPr>
            <a:spLocks noGrp="1"/>
          </p:cNvSpPr>
          <p:nvPr>
            <p:ph type="sldNum" sz="quarter" idx="12"/>
          </p:nvPr>
        </p:nvSpPr>
        <p:spPr bwMode="auto">
          <a:noFill/>
          <a:ln>
            <a:miter lim="800000"/>
            <a:headEnd/>
            <a:tailEnd/>
          </a:ln>
        </p:spPr>
        <p:txBody>
          <a:bodyPr/>
          <a:lstStyle/>
          <a:p>
            <a:fld id="{2F88A472-EC82-4A6B-8469-A98AA0CDF046}"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9388" y="404813"/>
            <a:ext cx="8229600" cy="990600"/>
          </a:xfrm>
        </p:spPr>
        <p:txBody>
          <a:bodyPr/>
          <a:lstStyle/>
          <a:p>
            <a:pPr eaLnBrk="1" fontAlgn="auto" hangingPunct="1">
              <a:spcAft>
                <a:spcPts val="0"/>
              </a:spcAft>
              <a:defRPr/>
            </a:pPr>
            <a:r>
              <a:rPr lang="en-US"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 CODES</a:t>
            </a:r>
            <a:endParaRPr lang="en-AU"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1507" name="Rectangle 3"/>
          <p:cNvSpPr>
            <a:spLocks noGrp="1" noChangeArrowheads="1"/>
          </p:cNvSpPr>
          <p:nvPr>
            <p:ph idx="1"/>
          </p:nvPr>
        </p:nvSpPr>
        <p:spPr>
          <a:xfrm>
            <a:off x="457200" y="1412875"/>
            <a:ext cx="8229600" cy="5064125"/>
          </a:xfrm>
        </p:spPr>
        <p:txBody>
          <a:bodyPr/>
          <a:lstStyle/>
          <a:p>
            <a:pPr eaLnBrk="1" hangingPunct="1">
              <a:lnSpc>
                <a:spcPct val="90000"/>
              </a:lnSpc>
              <a:buFont typeface="Arial" panose="020B0604020202020204" pitchFamily="34" charset="0"/>
              <a:buChar char="•"/>
              <a:defRPr/>
            </a:pPr>
            <a:r>
              <a:rPr lang="en-US" altLang="en-US" sz="2800" dirty="0">
                <a:latin typeface="Times New Roman" pitchFamily="18" charset="0"/>
                <a:ea typeface="ＭＳ Ｐゴシック" pitchFamily="34" charset="-128"/>
                <a:cs typeface="Times New Roman" pitchFamily="18" charset="0"/>
              </a:rPr>
              <a:t>As shown the MAC provides authentication</a:t>
            </a:r>
          </a:p>
          <a:p>
            <a:pPr eaLnBrk="1" hangingPunct="1">
              <a:lnSpc>
                <a:spcPct val="90000"/>
              </a:lnSpc>
              <a:buFont typeface="Arial" panose="020B0604020202020204" pitchFamily="34" charset="0"/>
              <a:buChar char="•"/>
              <a:defRPr/>
            </a:pPr>
            <a:endParaRPr lang="en-US" altLang="en-US" sz="2800" dirty="0">
              <a:latin typeface="Times New Roman" pitchFamily="18" charset="0"/>
              <a:ea typeface="ＭＳ Ｐゴシック" pitchFamily="34" charset="-128"/>
              <a:cs typeface="Times New Roman" pitchFamily="18" charset="0"/>
            </a:endParaRPr>
          </a:p>
          <a:p>
            <a:pPr eaLnBrk="1" hangingPunct="1">
              <a:lnSpc>
                <a:spcPct val="90000"/>
              </a:lnSpc>
              <a:buFont typeface="Arial" panose="020B0604020202020204" pitchFamily="34" charset="0"/>
              <a:buChar char="•"/>
              <a:defRPr/>
            </a:pPr>
            <a:r>
              <a:rPr lang="en-US" altLang="en-US" sz="2800" dirty="0">
                <a:latin typeface="Times New Roman" pitchFamily="18" charset="0"/>
                <a:ea typeface="ＭＳ Ｐゴシック" pitchFamily="34" charset="-128"/>
                <a:cs typeface="Times New Roman" pitchFamily="18" charset="0"/>
              </a:rPr>
              <a:t>Why use a MAC?</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sometimes only authentication is needed</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sometimes need authentication to persist longer than the encryption (</a:t>
            </a:r>
            <a:r>
              <a:rPr lang="en-US" altLang="en-US" sz="2400" dirty="0" err="1">
                <a:latin typeface="Times New Roman" pitchFamily="18" charset="0"/>
                <a:ea typeface="ＭＳ Ｐゴシック" pitchFamily="34" charset="-128"/>
                <a:cs typeface="Times New Roman" pitchFamily="18" charset="0"/>
              </a:rPr>
              <a:t>eg</a:t>
            </a:r>
            <a:r>
              <a:rPr lang="en-US" altLang="en-US" sz="2400" dirty="0">
                <a:latin typeface="Times New Roman" pitchFamily="18" charset="0"/>
                <a:ea typeface="ＭＳ Ｐゴシック" pitchFamily="34" charset="-128"/>
                <a:cs typeface="Times New Roman" pitchFamily="18" charset="0"/>
              </a:rPr>
              <a:t>. archival use)</a:t>
            </a:r>
          </a:p>
          <a:p>
            <a:pPr marL="0" indent="0" eaLnBrk="1" hangingPunct="1">
              <a:lnSpc>
                <a:spcPct val="90000"/>
              </a:lnSpc>
              <a:buFont typeface="Arial" panose="020B0604020202020204" pitchFamily="34" charset="0"/>
              <a:buNone/>
              <a:defRPr/>
            </a:pPr>
            <a:endParaRPr lang="en-US" altLang="en-US" sz="2800" dirty="0">
              <a:latin typeface="Times New Roman" pitchFamily="18" charset="0"/>
              <a:ea typeface="ＭＳ Ｐゴシック" pitchFamily="34" charset="-128"/>
              <a:cs typeface="Times New Roman" pitchFamily="18" charset="0"/>
            </a:endParaRPr>
          </a:p>
          <a:p>
            <a:pPr eaLnBrk="1" hangingPunct="1">
              <a:lnSpc>
                <a:spcPct val="90000"/>
              </a:lnSpc>
              <a:buFont typeface="Arial" panose="020B0604020202020204" pitchFamily="34" charset="0"/>
              <a:buChar char="•"/>
              <a:defRPr/>
            </a:pPr>
            <a:r>
              <a:rPr lang="en-US" altLang="en-US" sz="2800" dirty="0">
                <a:latin typeface="Times New Roman" pitchFamily="18" charset="0"/>
                <a:ea typeface="ＭＳ Ｐゴシック" pitchFamily="34" charset="-128"/>
                <a:cs typeface="Times New Roman" pitchFamily="18" charset="0"/>
              </a:rPr>
              <a:t>Can also use encryption for secrecy</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generally use separate keys for each</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can compute MAC either before or after encryption</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is generally regarded as better done before</a:t>
            </a:r>
          </a:p>
          <a:p>
            <a:pPr eaLnBrk="1" hangingPunct="1">
              <a:lnSpc>
                <a:spcPct val="90000"/>
              </a:lnSpc>
              <a:buFont typeface="Arial" panose="020B0604020202020204" pitchFamily="34" charset="0"/>
              <a:buChar char="•"/>
              <a:defRPr/>
            </a:pPr>
            <a:endParaRPr lang="en-US" altLang="en-US" sz="2800" dirty="0">
              <a:latin typeface="Times New Roman" pitchFamily="18" charset="0"/>
              <a:ea typeface="ＭＳ Ｐゴシック" pitchFamily="34" charset="-128"/>
              <a:cs typeface="Times New Roman" pitchFamily="18" charset="0"/>
            </a:endParaRPr>
          </a:p>
        </p:txBody>
      </p:sp>
      <p:sp>
        <p:nvSpPr>
          <p:cNvPr id="33796" name="Slide Number Placeholder 1"/>
          <p:cNvSpPr>
            <a:spLocks noGrp="1"/>
          </p:cNvSpPr>
          <p:nvPr>
            <p:ph type="sldNum" sz="quarter" idx="12"/>
          </p:nvPr>
        </p:nvSpPr>
        <p:spPr bwMode="auto">
          <a:noFill/>
          <a:ln>
            <a:miter lim="800000"/>
            <a:headEnd/>
            <a:tailEnd/>
          </a:ln>
        </p:spPr>
        <p:txBody>
          <a:bodyPr/>
          <a:lstStyle/>
          <a:p>
            <a:fld id="{A7C74EE7-E559-4BCD-A69F-896F41C42755}"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MAC PROPERTIES</a:t>
            </a:r>
            <a:endParaRPr lang="en-AU"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35843" name="Rectangle 3"/>
          <p:cNvSpPr>
            <a:spLocks noGrp="1"/>
          </p:cNvSpPr>
          <p:nvPr>
            <p:ph idx="1"/>
          </p:nvPr>
        </p:nvSpPr>
        <p:spPr/>
        <p:txBody>
          <a:bodyPr/>
          <a:lstStyle/>
          <a:p>
            <a:pPr eaLnBrk="1" hangingPunct="1"/>
            <a:r>
              <a:rPr lang="en-US" altLang="en-US" sz="2800">
                <a:latin typeface="Times New Roman" pitchFamily="18" charset="0"/>
                <a:ea typeface="ＭＳ Ｐゴシック" pitchFamily="34" charset="-128"/>
                <a:cs typeface="Times New Roman" pitchFamily="18" charset="0"/>
              </a:rPr>
              <a:t>A MAC is a cryptographic checksum</a:t>
            </a:r>
          </a:p>
          <a:p>
            <a:pPr lvl="1" eaLnBrk="1" hangingPunct="1">
              <a:buFont typeface="Wingdings" pitchFamily="2" charset="2"/>
              <a:buNone/>
            </a:pPr>
            <a:r>
              <a:rPr lang="en-US" altLang="en-US" sz="2400">
                <a:latin typeface="Times New Roman" pitchFamily="18" charset="0"/>
                <a:ea typeface="ＭＳ Ｐゴシック" pitchFamily="34" charset="-128"/>
                <a:cs typeface="Times New Roman" pitchFamily="18" charset="0"/>
              </a:rPr>
              <a:t>	MAC = C</a:t>
            </a:r>
            <a:r>
              <a:rPr lang="en-US" altLang="en-US" sz="2400" baseline="-25000">
                <a:latin typeface="Times New Roman" pitchFamily="18" charset="0"/>
                <a:ea typeface="ＭＳ Ｐゴシック" pitchFamily="34" charset="-128"/>
                <a:cs typeface="Times New Roman" pitchFamily="18" charset="0"/>
              </a:rPr>
              <a:t>K</a:t>
            </a:r>
            <a:r>
              <a:rPr lang="en-US" altLang="en-US" sz="2400">
                <a:latin typeface="Times New Roman" pitchFamily="18" charset="0"/>
                <a:ea typeface="ＭＳ Ｐゴシック" pitchFamily="34" charset="-128"/>
                <a:cs typeface="Times New Roman" pitchFamily="18" charset="0"/>
              </a:rPr>
              <a:t>(M)</a:t>
            </a:r>
          </a:p>
          <a:p>
            <a:pPr lvl="1" eaLnBrk="1" hangingPunct="1"/>
            <a:r>
              <a:rPr lang="en-US" altLang="en-US" sz="2400">
                <a:latin typeface="Times New Roman" pitchFamily="18" charset="0"/>
                <a:ea typeface="ＭＳ Ｐゴシック" pitchFamily="34" charset="-128"/>
                <a:cs typeface="Times New Roman" pitchFamily="18" charset="0"/>
              </a:rPr>
              <a:t>condenses a variable-length message M</a:t>
            </a:r>
          </a:p>
          <a:p>
            <a:pPr lvl="1" eaLnBrk="1" hangingPunct="1"/>
            <a:r>
              <a:rPr lang="en-US" altLang="en-US" sz="2400">
                <a:latin typeface="Times New Roman" pitchFamily="18" charset="0"/>
                <a:ea typeface="ＭＳ Ｐゴシック" pitchFamily="34" charset="-128"/>
                <a:cs typeface="Times New Roman" pitchFamily="18" charset="0"/>
              </a:rPr>
              <a:t>using a secret key K</a:t>
            </a:r>
          </a:p>
          <a:p>
            <a:pPr lvl="1" eaLnBrk="1" hangingPunct="1"/>
            <a:r>
              <a:rPr lang="en-US" altLang="en-US" sz="2400">
                <a:latin typeface="Times New Roman" pitchFamily="18" charset="0"/>
                <a:ea typeface="ＭＳ Ｐゴシック" pitchFamily="34" charset="-128"/>
                <a:cs typeface="Times New Roman" pitchFamily="18" charset="0"/>
              </a:rPr>
              <a:t>to a fixed-sized authenticator</a:t>
            </a:r>
          </a:p>
          <a:p>
            <a:pPr eaLnBrk="1" hangingPunct="1"/>
            <a:endParaRPr lang="en-US" altLang="en-US" sz="2800">
              <a:latin typeface="Times New Roman" pitchFamily="18" charset="0"/>
              <a:ea typeface="ＭＳ Ｐゴシック" pitchFamily="34" charset="-128"/>
              <a:cs typeface="Times New Roman" pitchFamily="18" charset="0"/>
            </a:endParaRPr>
          </a:p>
          <a:p>
            <a:pPr eaLnBrk="1" hangingPunct="1"/>
            <a:r>
              <a:rPr lang="en-US" altLang="en-US" sz="2800">
                <a:latin typeface="Times New Roman" pitchFamily="18" charset="0"/>
                <a:ea typeface="ＭＳ Ｐゴシック" pitchFamily="34" charset="-128"/>
                <a:cs typeface="Times New Roman" pitchFamily="18" charset="0"/>
              </a:rPr>
              <a:t>Is a many-to-one function</a:t>
            </a:r>
          </a:p>
          <a:p>
            <a:pPr lvl="1" eaLnBrk="1" hangingPunct="1"/>
            <a:r>
              <a:rPr lang="en-US" altLang="en-US" sz="2400">
                <a:latin typeface="Times New Roman" pitchFamily="18" charset="0"/>
                <a:ea typeface="ＭＳ Ｐゴシック" pitchFamily="34" charset="-128"/>
                <a:cs typeface="Times New Roman" pitchFamily="18" charset="0"/>
              </a:rPr>
              <a:t>potentially many messages have same MAC</a:t>
            </a:r>
          </a:p>
          <a:p>
            <a:pPr lvl="1" eaLnBrk="1" hangingPunct="1"/>
            <a:r>
              <a:rPr lang="en-US" altLang="en-US" sz="2400">
                <a:latin typeface="Times New Roman" pitchFamily="18" charset="0"/>
                <a:ea typeface="ＭＳ Ｐゴシック" pitchFamily="34" charset="-128"/>
                <a:cs typeface="Times New Roman" pitchFamily="18" charset="0"/>
              </a:rPr>
              <a:t>but finding these needs to be very difficult</a:t>
            </a:r>
            <a:endParaRPr lang="en-AU" altLang="en-US" sz="2400">
              <a:latin typeface="Times New Roman" pitchFamily="18" charset="0"/>
              <a:ea typeface="ＭＳ Ｐゴシック" pitchFamily="34" charset="-128"/>
              <a:cs typeface="Times New Roman" pitchFamily="18" charset="0"/>
            </a:endParaRPr>
          </a:p>
        </p:txBody>
      </p:sp>
      <p:sp>
        <p:nvSpPr>
          <p:cNvPr id="35844" name="Slide Number Placeholder 1"/>
          <p:cNvSpPr>
            <a:spLocks noGrp="1"/>
          </p:cNvSpPr>
          <p:nvPr>
            <p:ph type="sldNum" sz="quarter" idx="12"/>
          </p:nvPr>
        </p:nvSpPr>
        <p:spPr bwMode="auto">
          <a:noFill/>
          <a:ln>
            <a:miter lim="800000"/>
            <a:headEnd/>
            <a:tailEnd/>
          </a:ln>
        </p:spPr>
        <p:txBody>
          <a:bodyPr/>
          <a:lstStyle/>
          <a:p>
            <a:fld id="{1C849D4C-323B-479B-97D2-F6DE0008B16E}"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765175"/>
            <a:ext cx="8229600" cy="663575"/>
          </a:xfrm>
        </p:spPr>
        <p:txBody>
          <a:bodyPr>
            <a:noAutofit/>
          </a:bodyPr>
          <a:lstStyle/>
          <a:p>
            <a:pPr eaLnBrk="1" fontAlgn="auto" hangingPunct="1">
              <a:spcAft>
                <a:spcPts val="0"/>
              </a:spcAft>
              <a:defRPr/>
            </a:pPr>
            <a:r>
              <a:rPr 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HMAC</a:t>
            </a:r>
            <a:br>
              <a:rPr 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br>
            <a:r>
              <a:rPr lang="en-US" sz="2800" b="1" dirty="0" err="1">
                <a:solidFill>
                  <a:srgbClr val="FF0000"/>
                </a:solidFill>
                <a:latin typeface="Times New Roman" panose="02020603050405020304" pitchFamily="18" charset="0"/>
                <a:ea typeface="ＭＳ Ｐゴシック" pitchFamily="34" charset="-128"/>
                <a:cs typeface="Times New Roman" panose="02020603050405020304" pitchFamily="18" charset="0"/>
              </a:rPr>
              <a:t>HMAC</a:t>
            </a:r>
            <a:r>
              <a:rPr 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 DESIGN OBJECTIVES</a:t>
            </a:r>
          </a:p>
        </p:txBody>
      </p:sp>
      <p:sp>
        <p:nvSpPr>
          <p:cNvPr id="37891" name="Content Placeholder 2"/>
          <p:cNvSpPr>
            <a:spLocks noGrp="1"/>
          </p:cNvSpPr>
          <p:nvPr>
            <p:ph idx="1"/>
          </p:nvPr>
        </p:nvSpPr>
        <p:spPr>
          <a:xfrm>
            <a:off x="304800" y="1676400"/>
            <a:ext cx="8534400" cy="4876800"/>
          </a:xfrm>
        </p:spPr>
        <p:txBody>
          <a:bodyPr/>
          <a:lstStyle/>
          <a:p>
            <a:pPr eaLnBrk="1" hangingPunct="1">
              <a:buFont typeface="Wingdings" pitchFamily="2" charset="2"/>
              <a:buChar char="Ø"/>
            </a:pPr>
            <a:r>
              <a:rPr lang="en-US" altLang="en-US">
                <a:latin typeface="Times New Roman" pitchFamily="18" charset="0"/>
                <a:ea typeface="ＭＳ Ｐゴシック" pitchFamily="34" charset="-128"/>
                <a:cs typeface="Times New Roman" pitchFamily="18" charset="0"/>
              </a:rPr>
              <a:t>Use, without modifications, hash functions</a:t>
            </a:r>
          </a:p>
          <a:p>
            <a:pPr eaLnBrk="1" hangingPunct="1">
              <a:buFont typeface="Wingdings" pitchFamily="2" charset="2"/>
              <a:buChar char="Ø"/>
            </a:pPr>
            <a:endParaRPr lang="en-US" altLang="en-US">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a:latin typeface="Times New Roman" pitchFamily="18" charset="0"/>
                <a:ea typeface="ＭＳ Ｐゴシック" pitchFamily="34" charset="-128"/>
                <a:cs typeface="Times New Roman" pitchFamily="18" charset="0"/>
              </a:rPr>
              <a:t>Allow for easy re-placeability of embedded hash function</a:t>
            </a:r>
          </a:p>
          <a:p>
            <a:pPr eaLnBrk="1" hangingPunct="1">
              <a:buFont typeface="Wingdings" pitchFamily="2" charset="2"/>
              <a:buChar char="Ø"/>
            </a:pPr>
            <a:endParaRPr lang="en-US" altLang="en-US">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a:latin typeface="Times New Roman" pitchFamily="18" charset="0"/>
                <a:ea typeface="ＭＳ Ｐゴシック" pitchFamily="34" charset="-128"/>
                <a:cs typeface="Times New Roman" pitchFamily="18" charset="0"/>
              </a:rPr>
              <a:t>Preserve original performance of hash function without significant degradation</a:t>
            </a:r>
          </a:p>
          <a:p>
            <a:pPr eaLnBrk="1" hangingPunct="1">
              <a:buFont typeface="Wingdings" pitchFamily="2" charset="2"/>
              <a:buChar char="Ø"/>
            </a:pPr>
            <a:endParaRPr lang="en-US" altLang="en-US">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a:latin typeface="Times New Roman" pitchFamily="18" charset="0"/>
                <a:ea typeface="ＭＳ Ｐゴシック" pitchFamily="34" charset="-128"/>
                <a:cs typeface="Times New Roman" pitchFamily="18" charset="0"/>
              </a:rPr>
              <a:t>Use and handle keys in a simple way.</a:t>
            </a:r>
          </a:p>
          <a:p>
            <a:pPr eaLnBrk="1" hangingPunct="1">
              <a:buFont typeface="Wingdings" pitchFamily="2" charset="2"/>
              <a:buChar char="Ø"/>
            </a:pPr>
            <a:endParaRPr lang="en-US" altLang="en-US">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a:latin typeface="Times New Roman" pitchFamily="18" charset="0"/>
                <a:ea typeface="ＭＳ Ｐゴシック" pitchFamily="34" charset="-128"/>
                <a:cs typeface="Times New Roman" pitchFamily="18" charset="0"/>
              </a:rPr>
              <a:t>Have well understood cryptographic analysis of authentication mechanism strength</a:t>
            </a:r>
          </a:p>
        </p:txBody>
      </p:sp>
      <p:sp>
        <p:nvSpPr>
          <p:cNvPr id="37892" name="Slide Number Placeholder 2"/>
          <p:cNvSpPr>
            <a:spLocks noGrp="1"/>
          </p:cNvSpPr>
          <p:nvPr>
            <p:ph type="sldNum" sz="quarter" idx="12"/>
          </p:nvPr>
        </p:nvSpPr>
        <p:spPr bwMode="auto">
          <a:noFill/>
          <a:ln>
            <a:miter lim="800000"/>
            <a:headEnd/>
            <a:tailEnd/>
          </a:ln>
        </p:spPr>
        <p:txBody>
          <a:bodyPr/>
          <a:lstStyle/>
          <a:p>
            <a:fld id="{857AB428-D76D-4AEB-9393-2695C7107D9C}"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179388" y="549275"/>
            <a:ext cx="8856662" cy="6048375"/>
          </a:xfrm>
        </p:spPr>
        <p:txBody>
          <a:bodyPr/>
          <a:lstStyle/>
          <a:p>
            <a:pPr eaLnBrk="1" hangingPunct="1"/>
            <a:r>
              <a:rPr lang="en-US" altLang="en-US" sz="2200">
                <a:latin typeface="Times New Roman" pitchFamily="18" charset="0"/>
                <a:cs typeface="Times New Roman" pitchFamily="18" charset="0"/>
              </a:rPr>
              <a:t>HMAC should execute in approximately the same time as the embedded hash function for long messages.</a:t>
            </a:r>
          </a:p>
          <a:p>
            <a:pPr eaLnBrk="1" hangingPunct="1"/>
            <a:endParaRPr lang="en-US" altLang="en-US" sz="2200">
              <a:latin typeface="Times New Roman" pitchFamily="18" charset="0"/>
              <a:cs typeface="Times New Roman" pitchFamily="18" charset="0"/>
            </a:endParaRPr>
          </a:p>
          <a:p>
            <a:pPr eaLnBrk="1" hangingPunct="1"/>
            <a:r>
              <a:rPr lang="en-US" altLang="en-US" sz="2200">
                <a:latin typeface="Times New Roman" pitchFamily="18" charset="0"/>
                <a:cs typeface="Times New Roman" pitchFamily="18" charset="0"/>
              </a:rPr>
              <a:t>HMAC adds three executions of the hash compression function.</a:t>
            </a:r>
          </a:p>
          <a:p>
            <a:pPr eaLnBrk="1" hangingPunct="1"/>
            <a:endParaRPr lang="en-AU" altLang="en-US" sz="2200">
              <a:latin typeface="Times New Roman" pitchFamily="18" charset="0"/>
              <a:cs typeface="Times New Roman" pitchFamily="18" charset="0"/>
            </a:endParaRPr>
          </a:p>
          <a:p>
            <a:pPr eaLnBrk="1" hangingPunct="1"/>
            <a:r>
              <a:rPr lang="en-US" altLang="en-US" sz="2200">
                <a:latin typeface="Times New Roman" pitchFamily="18" charset="0"/>
                <a:cs typeface="Times New Roman" pitchFamily="18" charset="0"/>
              </a:rPr>
              <a:t>With this implementation, only one additional instance of the compression function is added to the processing normally produced by the hash function.</a:t>
            </a:r>
          </a:p>
          <a:p>
            <a:pPr eaLnBrk="1" hangingPunct="1"/>
            <a:endParaRPr lang="en-US" altLang="en-US" sz="2200">
              <a:latin typeface="Times New Roman" pitchFamily="18" charset="0"/>
              <a:cs typeface="Times New Roman" pitchFamily="18" charset="0"/>
            </a:endParaRPr>
          </a:p>
          <a:p>
            <a:pPr eaLnBrk="1" hangingPunct="1"/>
            <a:r>
              <a:rPr lang="en-US" altLang="en-US" sz="2200">
                <a:latin typeface="Times New Roman" pitchFamily="18" charset="0"/>
                <a:cs typeface="Times New Roman" pitchFamily="18" charset="0"/>
              </a:rPr>
              <a:t>This is especially worthwhile if most of the messages for which a MAC is computed are short.</a:t>
            </a:r>
          </a:p>
          <a:p>
            <a:endParaRPr lang="en-US" altLang="en-US" sz="2200">
              <a:latin typeface="Times New Roman" pitchFamily="18" charset="0"/>
              <a:cs typeface="Times New Roman" pitchFamily="18" charset="0"/>
            </a:endParaRPr>
          </a:p>
          <a:p>
            <a:endParaRPr lang="en-US" altLang="en-US" sz="2200"/>
          </a:p>
        </p:txBody>
      </p:sp>
      <p:sp>
        <p:nvSpPr>
          <p:cNvPr id="39939" name="Slide Number Placeholder 3"/>
          <p:cNvSpPr>
            <a:spLocks noGrp="1"/>
          </p:cNvSpPr>
          <p:nvPr>
            <p:ph type="sldNum" sz="quarter" idx="12"/>
          </p:nvPr>
        </p:nvSpPr>
        <p:spPr bwMode="auto">
          <a:noFill/>
          <a:ln>
            <a:miter lim="800000"/>
            <a:headEnd/>
            <a:tailEnd/>
          </a:ln>
        </p:spPr>
        <p:txBody>
          <a:bodyPr/>
          <a:lstStyle/>
          <a:p>
            <a:fld id="{C210D6DF-C437-40EF-948F-ADB9AE7845B4}"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3575"/>
          </a:xfrm>
        </p:spPr>
        <p:txBody>
          <a:bodyPr>
            <a:normAutofit fontScale="90000"/>
          </a:bodyPr>
          <a:lstStyle/>
          <a:p>
            <a:pPr>
              <a:defRPr/>
            </a:pPr>
            <a:r>
              <a:rPr lang="en-US" b="1" dirty="0">
                <a:solidFill>
                  <a:srgbClr val="FF0000"/>
                </a:solidFill>
                <a:latin typeface="Times New Roman" panose="02020603050405020304" pitchFamily="18" charset="0"/>
                <a:cs typeface="Times New Roman" panose="02020603050405020304" pitchFamily="18" charset="0"/>
              </a:rPr>
              <a:t>CONTENT</a:t>
            </a:r>
          </a:p>
        </p:txBody>
      </p:sp>
      <p:sp>
        <p:nvSpPr>
          <p:cNvPr id="10243" name="Content Placeholder 2"/>
          <p:cNvSpPr>
            <a:spLocks noGrp="1"/>
          </p:cNvSpPr>
          <p:nvPr>
            <p:ph idx="1"/>
          </p:nvPr>
        </p:nvSpPr>
        <p:spPr/>
        <p:txBody>
          <a:bodyPr/>
          <a:lstStyle/>
          <a:p>
            <a:pPr marL="0" indent="0">
              <a:buFont typeface="Arial" charset="0"/>
              <a:buNone/>
            </a:pPr>
            <a:r>
              <a:rPr lang="en-US" altLang="en-US" b="1">
                <a:latin typeface="Times New Roman" pitchFamily="18" charset="0"/>
                <a:cs typeface="Times New Roman" pitchFamily="18" charset="0"/>
              </a:rPr>
              <a:t>MESSAGE SECURITY REQUIREMENTS</a:t>
            </a:r>
            <a:endParaRPr lang="en-US" altLang="en-US">
              <a:latin typeface="Times New Roman" pitchFamily="18" charset="0"/>
              <a:cs typeface="Times New Roman" pitchFamily="18" charset="0"/>
            </a:endParaRPr>
          </a:p>
          <a:p>
            <a:pPr marL="0" indent="0">
              <a:buFont typeface="Arial" charset="0"/>
              <a:buNone/>
            </a:pPr>
            <a:r>
              <a:rPr lang="en-AU" altLang="en-US" b="1">
                <a:latin typeface="Times New Roman" pitchFamily="18" charset="0"/>
                <a:cs typeface="Times New Roman" pitchFamily="18" charset="0"/>
              </a:rPr>
              <a:t>MESSAGE AUTHENTICATION</a:t>
            </a:r>
            <a:endParaRPr lang="en-US" altLang="en-US">
              <a:latin typeface="Times New Roman" pitchFamily="18" charset="0"/>
              <a:cs typeface="Times New Roman" pitchFamily="18" charset="0"/>
            </a:endParaRPr>
          </a:p>
          <a:p>
            <a:pPr marL="0" indent="0">
              <a:buFont typeface="Arial" charset="0"/>
              <a:buNone/>
            </a:pPr>
            <a:r>
              <a:rPr lang="en-US" altLang="en-US" b="1">
                <a:latin typeface="Times New Roman" pitchFamily="18" charset="0"/>
                <a:cs typeface="Times New Roman" pitchFamily="18" charset="0"/>
              </a:rPr>
              <a:t>MESSAGE ENCRYPTION</a:t>
            </a:r>
            <a:endParaRPr lang="en-US" altLang="en-US">
              <a:latin typeface="Times New Roman" pitchFamily="18" charset="0"/>
              <a:cs typeface="Times New Roman" pitchFamily="18" charset="0"/>
            </a:endParaRPr>
          </a:p>
          <a:p>
            <a:pPr marL="0" indent="0">
              <a:buFont typeface="Arial" charset="0"/>
              <a:buNone/>
            </a:pPr>
            <a:r>
              <a:rPr lang="en-US" altLang="en-US" b="1">
                <a:latin typeface="Times New Roman" pitchFamily="18" charset="0"/>
                <a:cs typeface="Times New Roman" pitchFamily="18" charset="0"/>
              </a:rPr>
              <a:t>HASH FUNCTIONS</a:t>
            </a:r>
            <a:endParaRPr lang="en-US" altLang="en-US">
              <a:latin typeface="Times New Roman" pitchFamily="18" charset="0"/>
              <a:cs typeface="Times New Roman" pitchFamily="18" charset="0"/>
            </a:endParaRPr>
          </a:p>
          <a:p>
            <a:pPr marL="0" indent="0">
              <a:buFont typeface="Arial" charset="0"/>
              <a:buNone/>
            </a:pPr>
            <a:r>
              <a:rPr lang="en-US" altLang="en-US" b="1">
                <a:latin typeface="Times New Roman" pitchFamily="18" charset="0"/>
                <a:cs typeface="Times New Roman" pitchFamily="18" charset="0"/>
              </a:rPr>
              <a:t>MESSAGE AUTHENTICATION CODE (MAC)</a:t>
            </a:r>
            <a:endParaRPr lang="en-US" altLang="en-US">
              <a:latin typeface="Times New Roman" pitchFamily="18" charset="0"/>
              <a:cs typeface="Times New Roman" pitchFamily="18" charset="0"/>
            </a:endParaRPr>
          </a:p>
          <a:p>
            <a:pPr marL="0" indent="0">
              <a:buFont typeface="Arial" charset="0"/>
              <a:buNone/>
            </a:pPr>
            <a:r>
              <a:rPr lang="en-US" altLang="en-US" b="1">
                <a:latin typeface="Times New Roman" pitchFamily="18" charset="0"/>
                <a:cs typeface="Times New Roman" pitchFamily="18" charset="0"/>
              </a:rPr>
              <a:t>HMAC</a:t>
            </a:r>
          </a:p>
          <a:p>
            <a:pPr marL="0" indent="0">
              <a:buFont typeface="Arial" charset="0"/>
              <a:buNone/>
            </a:pPr>
            <a:r>
              <a:rPr lang="en-US" altLang="en-US" b="1">
                <a:latin typeface="Times New Roman" pitchFamily="18" charset="0"/>
                <a:cs typeface="Times New Roman" pitchFamily="18" charset="0"/>
              </a:rPr>
              <a:t>DIGITAL SIGNATURE</a:t>
            </a:r>
          </a:p>
          <a:p>
            <a:pPr marL="0" indent="0">
              <a:buFont typeface="Arial" charset="0"/>
              <a:buNone/>
            </a:pPr>
            <a:r>
              <a:rPr lang="en-US" altLang="en-US" b="1">
                <a:latin typeface="Times New Roman" pitchFamily="18" charset="0"/>
                <a:cs typeface="Times New Roman" pitchFamily="18" charset="0"/>
              </a:rPr>
              <a:t>AUTHETICATION PROTOCOLS</a:t>
            </a:r>
          </a:p>
          <a:p>
            <a:pPr marL="0" indent="0">
              <a:buFont typeface="Arial" charset="0"/>
              <a:buNone/>
            </a:pPr>
            <a:r>
              <a:rPr lang="en-US" altLang="en-US" b="1">
                <a:latin typeface="Times New Roman" pitchFamily="18" charset="0"/>
                <a:cs typeface="Times New Roman" pitchFamily="18" charset="0"/>
              </a:rPr>
              <a:t>KERBEROS</a:t>
            </a:r>
          </a:p>
          <a:p>
            <a:pPr marL="0" indent="0">
              <a:buFont typeface="Arial" charset="0"/>
              <a:buNone/>
            </a:pPr>
            <a:r>
              <a:rPr lang="en-US" altLang="en-US" b="1">
                <a:latin typeface="Times New Roman" pitchFamily="18" charset="0"/>
                <a:cs typeface="Times New Roman" pitchFamily="18" charset="0"/>
              </a:rPr>
              <a:t>X.509 AUTHENTICATION SERVICE</a:t>
            </a:r>
          </a:p>
          <a:p>
            <a:pPr marL="0" indent="0">
              <a:buFont typeface="Arial" charset="0"/>
              <a:buNone/>
            </a:pPr>
            <a:endParaRPr lang="en-US" altLang="en-US">
              <a:latin typeface="Times New Roman" pitchFamily="18" charset="0"/>
              <a:cs typeface="Times New Roman" pitchFamily="18" charset="0"/>
            </a:endParaRPr>
          </a:p>
          <a:p>
            <a:pPr marL="0" indent="0">
              <a:buFont typeface="Arial" charset="0"/>
              <a:buNone/>
            </a:pPr>
            <a:endParaRPr lang="en-US" altLang="en-US">
              <a:latin typeface="Times New Roman" pitchFamily="18" charset="0"/>
              <a:cs typeface="Times New Roman" pitchFamily="18" charset="0"/>
            </a:endParaRPr>
          </a:p>
        </p:txBody>
      </p:sp>
      <p:sp>
        <p:nvSpPr>
          <p:cNvPr id="10244" name="Slide Number Placeholder 3"/>
          <p:cNvSpPr>
            <a:spLocks noGrp="1"/>
          </p:cNvSpPr>
          <p:nvPr>
            <p:ph type="sldNum" sz="quarter" idx="12"/>
          </p:nvPr>
        </p:nvSpPr>
        <p:spPr bwMode="auto">
          <a:noFill/>
          <a:ln>
            <a:miter lim="800000"/>
            <a:headEnd/>
            <a:tailEnd/>
          </a:ln>
        </p:spPr>
        <p:txBody>
          <a:bodyPr/>
          <a:lstStyle/>
          <a:p>
            <a:fld id="{916F182B-296E-429B-AA77-220637A3C6AC}"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HMAC SECURITY</a:t>
            </a:r>
            <a:endParaRPr lang="en-AU"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0963" name="Rectangle 3"/>
          <p:cNvSpPr>
            <a:spLocks noGrp="1"/>
          </p:cNvSpPr>
          <p:nvPr>
            <p:ph type="body" idx="1"/>
          </p:nvPr>
        </p:nvSpPr>
        <p:spPr>
          <a:xfrm>
            <a:off x="457200" y="1484313"/>
            <a:ext cx="8229600" cy="4992687"/>
          </a:xfrm>
        </p:spPr>
        <p:txBody>
          <a:bodyPr/>
          <a:lstStyle/>
          <a:p>
            <a:pPr eaLnBrk="1" hangingPunct="1">
              <a:lnSpc>
                <a:spcPct val="90000"/>
              </a:lnSpc>
            </a:pPr>
            <a:r>
              <a:rPr lang="en-US" altLang="en-US">
                <a:latin typeface="Times New Roman" pitchFamily="18" charset="0"/>
                <a:ea typeface="ＭＳ Ｐゴシック" pitchFamily="34" charset="-128"/>
                <a:cs typeface="Times New Roman" pitchFamily="18" charset="0"/>
              </a:rPr>
              <a:t>Proved </a:t>
            </a:r>
            <a:r>
              <a:rPr lang="en-AU" altLang="en-US">
                <a:latin typeface="Times New Roman" pitchFamily="18" charset="0"/>
                <a:ea typeface="ＭＳ Ｐゴシック" pitchFamily="34" charset="-128"/>
                <a:cs typeface="Times New Roman" pitchFamily="18" charset="0"/>
              </a:rPr>
              <a:t>security of HMAC relates to that of the underlying hash algorithm</a:t>
            </a:r>
          </a:p>
          <a:p>
            <a:pPr eaLnBrk="1" hangingPunct="1">
              <a:lnSpc>
                <a:spcPct val="90000"/>
              </a:lnSpc>
            </a:pPr>
            <a:endParaRPr lang="en-US" altLang="en-US">
              <a:latin typeface="Times New Roman" pitchFamily="18" charset="0"/>
              <a:ea typeface="ＭＳ Ｐゴシック" pitchFamily="34" charset="-128"/>
              <a:cs typeface="Times New Roman" pitchFamily="18" charset="0"/>
            </a:endParaRPr>
          </a:p>
          <a:p>
            <a:pPr eaLnBrk="1" hangingPunct="1">
              <a:lnSpc>
                <a:spcPct val="90000"/>
              </a:lnSpc>
            </a:pPr>
            <a:r>
              <a:rPr lang="en-US" altLang="en-US">
                <a:latin typeface="Times New Roman" pitchFamily="18" charset="0"/>
                <a:ea typeface="ＭＳ Ｐゴシック" pitchFamily="34" charset="-128"/>
                <a:cs typeface="Times New Roman" pitchFamily="18" charset="0"/>
              </a:rPr>
              <a:t>Attacking HMAC requires either:</a:t>
            </a:r>
          </a:p>
          <a:p>
            <a:pPr lvl="1" eaLnBrk="1" hangingPunct="1">
              <a:lnSpc>
                <a:spcPct val="90000"/>
              </a:lnSpc>
            </a:pPr>
            <a:r>
              <a:rPr lang="en-US" altLang="en-US">
                <a:latin typeface="Times New Roman" pitchFamily="18" charset="0"/>
                <a:ea typeface="ＭＳ Ｐゴシック" pitchFamily="34" charset="-128"/>
                <a:cs typeface="Times New Roman" pitchFamily="18" charset="0"/>
              </a:rPr>
              <a:t>Brute force attack on key used</a:t>
            </a:r>
          </a:p>
          <a:p>
            <a:pPr lvl="1" eaLnBrk="1" hangingPunct="1">
              <a:lnSpc>
                <a:spcPct val="90000"/>
              </a:lnSpc>
            </a:pPr>
            <a:r>
              <a:rPr lang="en-US" altLang="en-US">
                <a:latin typeface="Times New Roman" pitchFamily="18" charset="0"/>
                <a:ea typeface="ＭＳ Ｐゴシック" pitchFamily="34" charset="-128"/>
                <a:cs typeface="Times New Roman" pitchFamily="18" charset="0"/>
              </a:rPr>
              <a:t>Birthday attack (but since keyed would need to observe a very large number of messages)</a:t>
            </a:r>
          </a:p>
          <a:p>
            <a:pPr eaLnBrk="1" hangingPunct="1">
              <a:lnSpc>
                <a:spcPct val="90000"/>
              </a:lnSpc>
            </a:pPr>
            <a:endParaRPr lang="en-US" altLang="en-US">
              <a:latin typeface="Times New Roman" pitchFamily="18" charset="0"/>
              <a:ea typeface="ＭＳ Ｐゴシック" pitchFamily="34" charset="-128"/>
              <a:cs typeface="Times New Roman" pitchFamily="18" charset="0"/>
            </a:endParaRPr>
          </a:p>
          <a:p>
            <a:pPr eaLnBrk="1" hangingPunct="1">
              <a:lnSpc>
                <a:spcPct val="90000"/>
              </a:lnSpc>
            </a:pPr>
            <a:r>
              <a:rPr lang="en-US" altLang="en-US">
                <a:latin typeface="Times New Roman" pitchFamily="18" charset="0"/>
                <a:ea typeface="ＭＳ Ｐゴシック" pitchFamily="34" charset="-128"/>
                <a:cs typeface="Times New Roman" pitchFamily="18" charset="0"/>
              </a:rPr>
              <a:t>Choose hash function used based on speed verses security constraints</a:t>
            </a:r>
            <a:endParaRPr lang="en-AU" altLang="en-US">
              <a:latin typeface="Times New Roman" pitchFamily="18" charset="0"/>
              <a:ea typeface="ＭＳ Ｐゴシック" pitchFamily="34" charset="-128"/>
              <a:cs typeface="Times New Roman" pitchFamily="18" charset="0"/>
            </a:endParaRPr>
          </a:p>
          <a:p>
            <a:pPr eaLnBrk="1" hangingPunct="1">
              <a:lnSpc>
                <a:spcPct val="90000"/>
              </a:lnSpc>
            </a:pPr>
            <a:endParaRPr lang="en-AU" altLang="en-US">
              <a:latin typeface="Times New Roman" pitchFamily="18" charset="0"/>
              <a:ea typeface="ＭＳ Ｐゴシック" pitchFamily="34" charset="-128"/>
              <a:cs typeface="Times New Roman" pitchFamily="18" charset="0"/>
            </a:endParaRPr>
          </a:p>
        </p:txBody>
      </p:sp>
      <p:sp>
        <p:nvSpPr>
          <p:cNvPr id="40964" name="Slide Number Placeholder 1"/>
          <p:cNvSpPr>
            <a:spLocks noGrp="1" noChangeArrowheads="1"/>
          </p:cNvSpPr>
          <p:nvPr>
            <p:ph type="sldNum" sz="quarter" idx="12"/>
          </p:nvPr>
        </p:nvSpPr>
        <p:spPr bwMode="auto">
          <a:noFill/>
          <a:ln>
            <a:miter lim="800000"/>
            <a:headEnd/>
            <a:tailEnd/>
          </a:ln>
        </p:spPr>
        <p:txBody>
          <a:bodyPr/>
          <a:lstStyle/>
          <a:p>
            <a:fld id="{B843DE97-0AA7-4648-A53F-C36C2827EE6E}"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AUTHENTICATION APPLICATIONS</a:t>
            </a:r>
          </a:p>
        </p:txBody>
      </p:sp>
      <p:sp>
        <p:nvSpPr>
          <p:cNvPr id="43011" name="Rectangle 3"/>
          <p:cNvSpPr>
            <a:spLocks noGrp="1"/>
          </p:cNvSpPr>
          <p:nvPr>
            <p:ph type="body" idx="1"/>
          </p:nvPr>
        </p:nvSpPr>
        <p:spPr/>
        <p:txBody>
          <a:bodyPr/>
          <a:lstStyle/>
          <a:p>
            <a:r>
              <a:rPr lang="en-US" altLang="en-US">
                <a:latin typeface="Times New Roman" pitchFamily="18" charset="0"/>
                <a:cs typeface="Times New Roman" pitchFamily="18" charset="0"/>
              </a:rPr>
              <a:t>will consider authentication functions</a:t>
            </a:r>
          </a:p>
          <a:p>
            <a:r>
              <a:rPr lang="en-US" altLang="en-US">
                <a:latin typeface="Times New Roman" pitchFamily="18" charset="0"/>
                <a:cs typeface="Times New Roman" pitchFamily="18" charset="0"/>
              </a:rPr>
              <a:t>developed to support application-level authentication &amp; digital signatures</a:t>
            </a:r>
          </a:p>
          <a:p>
            <a:r>
              <a:rPr lang="en-US" altLang="en-US">
                <a:latin typeface="Times New Roman" pitchFamily="18" charset="0"/>
                <a:cs typeface="Times New Roman" pitchFamily="18" charset="0"/>
              </a:rPr>
              <a:t>will consider Kerberos – a private-key authentication service</a:t>
            </a:r>
          </a:p>
          <a:p>
            <a:r>
              <a:rPr lang="en-US" altLang="en-US">
                <a:latin typeface="Times New Roman" pitchFamily="18" charset="0"/>
                <a:cs typeface="Times New Roman" pitchFamily="18" charset="0"/>
              </a:rPr>
              <a:t>then X.509 directory authentication service</a:t>
            </a:r>
            <a:endParaRPr lang="en-AU" altLang="en-US">
              <a:latin typeface="Times New Roman" pitchFamily="18" charset="0"/>
              <a:cs typeface="Times New Roman" pitchFamily="18" charset="0"/>
            </a:endParaRPr>
          </a:p>
        </p:txBody>
      </p:sp>
      <p:sp>
        <p:nvSpPr>
          <p:cNvPr id="43012" name="Slide Number Placeholder 1"/>
          <p:cNvSpPr>
            <a:spLocks noGrp="1" noChangeArrowheads="1"/>
          </p:cNvSpPr>
          <p:nvPr>
            <p:ph type="sldNum" sz="quarter" idx="12"/>
          </p:nvPr>
        </p:nvSpPr>
        <p:spPr bwMode="auto">
          <a:noFill/>
          <a:ln>
            <a:miter lim="800000"/>
            <a:headEnd/>
            <a:tailEnd/>
          </a:ln>
        </p:spPr>
        <p:txBody>
          <a:bodyPr/>
          <a:lstStyle/>
          <a:p>
            <a:fld id="{FED35FE4-5593-4F1A-91C4-F9AFC096A4FE}"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a:t>
            </a:r>
          </a:p>
        </p:txBody>
      </p:sp>
      <p:sp>
        <p:nvSpPr>
          <p:cNvPr id="44035" name="Rectangle 3"/>
          <p:cNvSpPr>
            <a:spLocks noGrp="1"/>
          </p:cNvSpPr>
          <p:nvPr>
            <p:ph type="body" idx="1"/>
          </p:nvPr>
        </p:nvSpPr>
        <p:spPr/>
        <p:txBody>
          <a:bodyPr/>
          <a:lstStyle/>
          <a:p>
            <a:r>
              <a:rPr lang="en-AU" altLang="en-US">
                <a:latin typeface="Times New Roman" pitchFamily="18" charset="0"/>
                <a:cs typeface="Times New Roman" pitchFamily="18" charset="0"/>
              </a:rPr>
              <a:t>trusted key server system from MIT </a:t>
            </a:r>
          </a:p>
          <a:p>
            <a:r>
              <a:rPr lang="en-AU" altLang="en-US">
                <a:latin typeface="Times New Roman" pitchFamily="18" charset="0"/>
                <a:cs typeface="Times New Roman" pitchFamily="18" charset="0"/>
              </a:rPr>
              <a:t>provides centralised private-key third-party authentication in a distributed network</a:t>
            </a:r>
          </a:p>
          <a:p>
            <a:pPr lvl="1"/>
            <a:r>
              <a:rPr lang="en-AU" altLang="en-US">
                <a:latin typeface="Times New Roman" pitchFamily="18" charset="0"/>
                <a:cs typeface="Times New Roman" pitchFamily="18" charset="0"/>
              </a:rPr>
              <a:t>allows users access to services distributed through network</a:t>
            </a:r>
          </a:p>
          <a:p>
            <a:pPr lvl="1"/>
            <a:r>
              <a:rPr lang="en-AU" altLang="en-US">
                <a:latin typeface="Times New Roman" pitchFamily="18" charset="0"/>
                <a:cs typeface="Times New Roman" pitchFamily="18" charset="0"/>
              </a:rPr>
              <a:t>without needing to trust all workstations</a:t>
            </a:r>
          </a:p>
          <a:p>
            <a:pPr lvl="1"/>
            <a:r>
              <a:rPr lang="en-AU" altLang="en-US">
                <a:latin typeface="Times New Roman" pitchFamily="18" charset="0"/>
                <a:cs typeface="Times New Roman" pitchFamily="18" charset="0"/>
              </a:rPr>
              <a:t>rather all trust a central authentication server</a:t>
            </a:r>
          </a:p>
          <a:p>
            <a:r>
              <a:rPr lang="en-AU" altLang="en-US">
                <a:latin typeface="Times New Roman" pitchFamily="18" charset="0"/>
                <a:cs typeface="Times New Roman" pitchFamily="18" charset="0"/>
              </a:rPr>
              <a:t>two versions in use: 4 &amp; 5</a:t>
            </a:r>
          </a:p>
        </p:txBody>
      </p:sp>
      <p:sp>
        <p:nvSpPr>
          <p:cNvPr id="44036" name="Slide Number Placeholder 1"/>
          <p:cNvSpPr>
            <a:spLocks noGrp="1" noChangeArrowheads="1"/>
          </p:cNvSpPr>
          <p:nvPr>
            <p:ph type="sldNum" sz="quarter" idx="12"/>
          </p:nvPr>
        </p:nvSpPr>
        <p:spPr bwMode="auto">
          <a:noFill/>
          <a:ln>
            <a:miter lim="800000"/>
            <a:headEnd/>
            <a:tailEnd/>
          </a:ln>
        </p:spPr>
        <p:txBody>
          <a:bodyPr/>
          <a:lstStyle/>
          <a:p>
            <a:fld id="{E812E45B-297A-45C4-A8D4-B0F8A3810780}"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93700"/>
            <a:ext cx="8229600" cy="990600"/>
          </a:xfrm>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REQUIREMENTS</a:t>
            </a:r>
          </a:p>
        </p:txBody>
      </p:sp>
      <p:sp>
        <p:nvSpPr>
          <p:cNvPr id="46083" name="Rectangle 3"/>
          <p:cNvSpPr>
            <a:spLocks noGrp="1"/>
          </p:cNvSpPr>
          <p:nvPr>
            <p:ph type="body" idx="1"/>
          </p:nvPr>
        </p:nvSpPr>
        <p:spPr/>
        <p:txBody>
          <a:bodyPr/>
          <a:lstStyle/>
          <a:p>
            <a:r>
              <a:rPr lang="en-US" altLang="en-US">
                <a:latin typeface="Times New Roman" pitchFamily="18" charset="0"/>
                <a:cs typeface="Times New Roman" pitchFamily="18" charset="0"/>
              </a:rPr>
              <a:t>first published report identified its requirements as:</a:t>
            </a:r>
          </a:p>
          <a:p>
            <a:pPr lvl="1"/>
            <a:r>
              <a:rPr lang="en-US" altLang="en-US">
                <a:latin typeface="Times New Roman" pitchFamily="18" charset="0"/>
                <a:cs typeface="Times New Roman" pitchFamily="18" charset="0"/>
              </a:rPr>
              <a:t>security</a:t>
            </a:r>
          </a:p>
          <a:p>
            <a:pPr lvl="1"/>
            <a:r>
              <a:rPr lang="en-US" altLang="en-US">
                <a:latin typeface="Times New Roman" pitchFamily="18" charset="0"/>
                <a:cs typeface="Times New Roman" pitchFamily="18" charset="0"/>
              </a:rPr>
              <a:t>reliability</a:t>
            </a:r>
          </a:p>
          <a:p>
            <a:pPr lvl="1"/>
            <a:r>
              <a:rPr lang="en-US" altLang="en-US">
                <a:latin typeface="Times New Roman" pitchFamily="18" charset="0"/>
                <a:cs typeface="Times New Roman" pitchFamily="18" charset="0"/>
              </a:rPr>
              <a:t>transparency</a:t>
            </a:r>
          </a:p>
          <a:p>
            <a:pPr lvl="1"/>
            <a:r>
              <a:rPr lang="en-US" altLang="en-US">
                <a:latin typeface="Times New Roman" pitchFamily="18" charset="0"/>
                <a:cs typeface="Times New Roman" pitchFamily="18" charset="0"/>
              </a:rPr>
              <a:t>scalability</a:t>
            </a:r>
          </a:p>
          <a:p>
            <a:r>
              <a:rPr lang="en-US" altLang="en-US">
                <a:latin typeface="Times New Roman" pitchFamily="18" charset="0"/>
                <a:cs typeface="Times New Roman" pitchFamily="18" charset="0"/>
              </a:rPr>
              <a:t>implemented using an authentication protocol based on Needham-Schroeder</a:t>
            </a:r>
            <a:endParaRPr lang="en-AU" altLang="en-US">
              <a:latin typeface="Times New Roman" pitchFamily="18" charset="0"/>
              <a:cs typeface="Times New Roman" pitchFamily="18" charset="0"/>
            </a:endParaRPr>
          </a:p>
        </p:txBody>
      </p:sp>
      <p:sp>
        <p:nvSpPr>
          <p:cNvPr id="46084" name="Slide Number Placeholder 1"/>
          <p:cNvSpPr>
            <a:spLocks noGrp="1" noChangeArrowheads="1"/>
          </p:cNvSpPr>
          <p:nvPr>
            <p:ph type="sldNum" sz="quarter" idx="12"/>
          </p:nvPr>
        </p:nvSpPr>
        <p:spPr bwMode="auto">
          <a:noFill/>
          <a:ln>
            <a:miter lim="800000"/>
            <a:headEnd/>
            <a:tailEnd/>
          </a:ln>
        </p:spPr>
        <p:txBody>
          <a:bodyPr/>
          <a:lstStyle/>
          <a:p>
            <a:fld id="{2810A241-B5D1-408B-B20D-A6C893C34FFD}"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476250"/>
            <a:ext cx="8229600" cy="990600"/>
          </a:xfrm>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4 OVERVIEW</a:t>
            </a:r>
          </a:p>
        </p:txBody>
      </p:sp>
      <p:sp>
        <p:nvSpPr>
          <p:cNvPr id="47107" name="Rectangle 3"/>
          <p:cNvSpPr>
            <a:spLocks noGrp="1"/>
          </p:cNvSpPr>
          <p:nvPr>
            <p:ph type="body" idx="1"/>
          </p:nvPr>
        </p:nvSpPr>
        <p:spPr/>
        <p:txBody>
          <a:bodyPr/>
          <a:lstStyle/>
          <a:p>
            <a:r>
              <a:rPr lang="en-AU" altLang="en-US">
                <a:latin typeface="Times New Roman" pitchFamily="18" charset="0"/>
                <a:cs typeface="Times New Roman" pitchFamily="18" charset="0"/>
              </a:rPr>
              <a:t>a basic third-party authentication scheme</a:t>
            </a:r>
          </a:p>
          <a:p>
            <a:r>
              <a:rPr lang="en-AU" altLang="en-US">
                <a:latin typeface="Times New Roman" pitchFamily="18" charset="0"/>
                <a:cs typeface="Times New Roman" pitchFamily="18" charset="0"/>
              </a:rPr>
              <a:t>have an Authentication Server (AS) </a:t>
            </a:r>
          </a:p>
          <a:p>
            <a:pPr lvl="1"/>
            <a:r>
              <a:rPr lang="en-AU" altLang="en-US">
                <a:latin typeface="Times New Roman" pitchFamily="18" charset="0"/>
                <a:cs typeface="Times New Roman" pitchFamily="18" charset="0"/>
              </a:rPr>
              <a:t>users initially negotiate with AS to identify self </a:t>
            </a:r>
          </a:p>
          <a:p>
            <a:pPr lvl="1"/>
            <a:r>
              <a:rPr lang="en-AU" altLang="en-US">
                <a:latin typeface="Times New Roman" pitchFamily="18" charset="0"/>
                <a:cs typeface="Times New Roman" pitchFamily="18" charset="0"/>
              </a:rPr>
              <a:t>AS provides a non-corruptible authentication credential (ticket granting ticket TGT) </a:t>
            </a:r>
          </a:p>
          <a:p>
            <a:r>
              <a:rPr lang="en-US" altLang="en-US">
                <a:latin typeface="Times New Roman" pitchFamily="18" charset="0"/>
                <a:cs typeface="Times New Roman" pitchFamily="18" charset="0"/>
              </a:rPr>
              <a:t>have a Ticket Granting server (TGS)</a:t>
            </a:r>
            <a:endParaRPr lang="en-AU" altLang="en-US">
              <a:latin typeface="Times New Roman" pitchFamily="18" charset="0"/>
              <a:cs typeface="Times New Roman" pitchFamily="18" charset="0"/>
            </a:endParaRPr>
          </a:p>
          <a:p>
            <a:pPr lvl="1"/>
            <a:r>
              <a:rPr lang="en-AU" altLang="en-US">
                <a:latin typeface="Times New Roman" pitchFamily="18" charset="0"/>
                <a:cs typeface="Times New Roman" pitchFamily="18" charset="0"/>
              </a:rPr>
              <a:t>users subsequently request access to other services from TGS on basis of users TGT</a:t>
            </a:r>
          </a:p>
        </p:txBody>
      </p:sp>
      <p:sp>
        <p:nvSpPr>
          <p:cNvPr id="47108" name="Slide Number Placeholder 1"/>
          <p:cNvSpPr>
            <a:spLocks noGrp="1" noChangeArrowheads="1"/>
          </p:cNvSpPr>
          <p:nvPr>
            <p:ph type="sldNum" sz="quarter" idx="12"/>
          </p:nvPr>
        </p:nvSpPr>
        <p:spPr bwMode="auto">
          <a:noFill/>
          <a:ln>
            <a:miter lim="800000"/>
            <a:headEnd/>
            <a:tailEnd/>
          </a:ln>
        </p:spPr>
        <p:txBody>
          <a:bodyPr/>
          <a:lstStyle/>
          <a:p>
            <a:fld id="{98A2B40A-9ADE-4FF8-8ABC-BE96D235C9EB}"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0"/>
            <a:ext cx="8229600" cy="1143000"/>
          </a:xfrm>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4 OVERVIEW</a:t>
            </a:r>
          </a:p>
        </p:txBody>
      </p:sp>
      <p:pic>
        <p:nvPicPr>
          <p:cNvPr id="49155" name="Picture 3"/>
          <p:cNvPicPr>
            <a:picLocks noGrp="1" noChangeAspect="1" noChangeArrowheads="1"/>
          </p:cNvPicPr>
          <p:nvPr>
            <p:ph type="body" idx="1"/>
          </p:nvPr>
        </p:nvPicPr>
        <p:blipFill>
          <a:blip r:embed="rId3"/>
          <a:srcRect/>
          <a:stretch>
            <a:fillRect/>
          </a:stretch>
        </p:blipFill>
        <p:spPr>
          <a:xfrm>
            <a:off x="457200" y="1268413"/>
            <a:ext cx="8229600" cy="5400675"/>
          </a:xfrm>
        </p:spPr>
      </p:pic>
      <p:sp>
        <p:nvSpPr>
          <p:cNvPr id="49156" name="Slide Number Placeholder 1"/>
          <p:cNvSpPr>
            <a:spLocks noGrp="1" noChangeArrowheads="1"/>
          </p:cNvSpPr>
          <p:nvPr>
            <p:ph type="sldNum" sz="quarter" idx="12"/>
          </p:nvPr>
        </p:nvSpPr>
        <p:spPr bwMode="auto">
          <a:noFill/>
          <a:ln>
            <a:miter lim="800000"/>
            <a:headEnd/>
            <a:tailEnd/>
          </a:ln>
        </p:spPr>
        <p:txBody>
          <a:bodyPr/>
          <a:lstStyle/>
          <a:p>
            <a:fld id="{98987088-B529-45D8-A75E-933D230483FF}"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REALMS</a:t>
            </a:r>
          </a:p>
        </p:txBody>
      </p:sp>
      <p:sp>
        <p:nvSpPr>
          <p:cNvPr id="51203" name="Rectangle 3"/>
          <p:cNvSpPr>
            <a:spLocks noGrp="1"/>
          </p:cNvSpPr>
          <p:nvPr>
            <p:ph type="body" idx="1"/>
          </p:nvPr>
        </p:nvSpPr>
        <p:spPr/>
        <p:txBody>
          <a:bodyPr/>
          <a:lstStyle/>
          <a:p>
            <a:r>
              <a:rPr lang="en-US" altLang="en-US">
                <a:latin typeface="Times New Roman" pitchFamily="18" charset="0"/>
                <a:cs typeface="Times New Roman" pitchFamily="18" charset="0"/>
              </a:rPr>
              <a:t>a Kerberos environment consists of:</a:t>
            </a:r>
          </a:p>
          <a:p>
            <a:pPr lvl="1"/>
            <a:r>
              <a:rPr lang="en-US" altLang="en-US">
                <a:latin typeface="Times New Roman" pitchFamily="18" charset="0"/>
                <a:cs typeface="Times New Roman" pitchFamily="18" charset="0"/>
              </a:rPr>
              <a:t>a Kerberos server</a:t>
            </a:r>
          </a:p>
          <a:p>
            <a:pPr lvl="1"/>
            <a:r>
              <a:rPr lang="en-US" altLang="en-US">
                <a:latin typeface="Times New Roman" pitchFamily="18" charset="0"/>
                <a:cs typeface="Times New Roman" pitchFamily="18" charset="0"/>
              </a:rPr>
              <a:t>a number of clients, all registered with server</a:t>
            </a:r>
          </a:p>
          <a:p>
            <a:pPr lvl="1"/>
            <a:r>
              <a:rPr lang="en-US" altLang="en-US">
                <a:latin typeface="Times New Roman" pitchFamily="18" charset="0"/>
                <a:cs typeface="Times New Roman" pitchFamily="18" charset="0"/>
              </a:rPr>
              <a:t>application servers, sharing keys with server</a:t>
            </a:r>
          </a:p>
          <a:p>
            <a:r>
              <a:rPr lang="en-US" altLang="en-US">
                <a:latin typeface="Times New Roman" pitchFamily="18" charset="0"/>
                <a:cs typeface="Times New Roman" pitchFamily="18" charset="0"/>
              </a:rPr>
              <a:t>this is termed a realm</a:t>
            </a:r>
          </a:p>
          <a:p>
            <a:pPr lvl="1"/>
            <a:r>
              <a:rPr lang="en-US" altLang="en-US">
                <a:latin typeface="Times New Roman" pitchFamily="18" charset="0"/>
                <a:cs typeface="Times New Roman" pitchFamily="18" charset="0"/>
              </a:rPr>
              <a:t>typically a single administrative domain</a:t>
            </a:r>
          </a:p>
          <a:p>
            <a:r>
              <a:rPr lang="en-US" altLang="en-US">
                <a:latin typeface="Times New Roman" pitchFamily="18" charset="0"/>
                <a:cs typeface="Times New Roman" pitchFamily="18" charset="0"/>
              </a:rPr>
              <a:t>if have multiple realms, their Kerberos servers must share keys and trust </a:t>
            </a:r>
            <a:endParaRPr lang="en-AU" altLang="en-US">
              <a:latin typeface="Times New Roman" pitchFamily="18" charset="0"/>
              <a:cs typeface="Times New Roman" pitchFamily="18" charset="0"/>
            </a:endParaRPr>
          </a:p>
        </p:txBody>
      </p:sp>
      <p:sp>
        <p:nvSpPr>
          <p:cNvPr id="51204" name="Slide Number Placeholder 1"/>
          <p:cNvSpPr>
            <a:spLocks noGrp="1" noChangeArrowheads="1"/>
          </p:cNvSpPr>
          <p:nvPr>
            <p:ph type="sldNum" sz="quarter" idx="12"/>
          </p:nvPr>
        </p:nvSpPr>
        <p:spPr bwMode="auto">
          <a:noFill/>
          <a:ln>
            <a:miter lim="800000"/>
            <a:headEnd/>
            <a:tailEnd/>
          </a:ln>
        </p:spPr>
        <p:txBody>
          <a:bodyPr/>
          <a:lstStyle/>
          <a:p>
            <a:fld id="{0AD4EE38-8197-4F06-BE92-E274821BF56C}"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VERSION 5</a:t>
            </a:r>
          </a:p>
        </p:txBody>
      </p:sp>
      <p:sp>
        <p:nvSpPr>
          <p:cNvPr id="52227" name="Rectangle 3"/>
          <p:cNvSpPr>
            <a:spLocks noGrp="1"/>
          </p:cNvSpPr>
          <p:nvPr>
            <p:ph type="body" idx="1"/>
          </p:nvPr>
        </p:nvSpPr>
        <p:spPr/>
        <p:txBody>
          <a:bodyPr/>
          <a:lstStyle/>
          <a:p>
            <a:r>
              <a:rPr lang="en-US" altLang="en-US">
                <a:latin typeface="Times New Roman" pitchFamily="18" charset="0"/>
                <a:cs typeface="Times New Roman" pitchFamily="18" charset="0"/>
              </a:rPr>
              <a:t>developed in mid 1990’s</a:t>
            </a:r>
          </a:p>
          <a:p>
            <a:r>
              <a:rPr lang="en-US" altLang="en-US">
                <a:latin typeface="Times New Roman" pitchFamily="18" charset="0"/>
                <a:cs typeface="Times New Roman" pitchFamily="18" charset="0"/>
              </a:rPr>
              <a:t>provides improvements over v4</a:t>
            </a:r>
          </a:p>
          <a:p>
            <a:pPr lvl="1"/>
            <a:r>
              <a:rPr lang="en-US" altLang="en-US">
                <a:latin typeface="Times New Roman" pitchFamily="18" charset="0"/>
                <a:cs typeface="Times New Roman" pitchFamily="18" charset="0"/>
              </a:rPr>
              <a:t>addresses environmental shortcomings</a:t>
            </a:r>
          </a:p>
          <a:p>
            <a:pPr lvl="2"/>
            <a:r>
              <a:rPr lang="en-US" altLang="en-US">
                <a:latin typeface="Times New Roman" pitchFamily="18" charset="0"/>
                <a:cs typeface="Times New Roman" pitchFamily="18" charset="0"/>
              </a:rPr>
              <a:t>encryption alg, network protocol, byte order, ticket lifetime, authentication forwarding, interrealm auth</a:t>
            </a:r>
          </a:p>
          <a:p>
            <a:pPr lvl="1"/>
            <a:r>
              <a:rPr lang="en-US" altLang="en-US">
                <a:latin typeface="Times New Roman" pitchFamily="18" charset="0"/>
                <a:cs typeface="Times New Roman" pitchFamily="18" charset="0"/>
              </a:rPr>
              <a:t>and technical deficiencies</a:t>
            </a:r>
          </a:p>
          <a:p>
            <a:pPr lvl="2"/>
            <a:r>
              <a:rPr lang="en-US" altLang="en-US">
                <a:latin typeface="Times New Roman" pitchFamily="18" charset="0"/>
                <a:cs typeface="Times New Roman" pitchFamily="18" charset="0"/>
              </a:rPr>
              <a:t>double encryption, non-std mode of use, session keys, password attacks</a:t>
            </a:r>
          </a:p>
          <a:p>
            <a:r>
              <a:rPr lang="en-US" altLang="en-US">
                <a:latin typeface="Times New Roman" pitchFamily="18" charset="0"/>
                <a:cs typeface="Times New Roman" pitchFamily="18" charset="0"/>
              </a:rPr>
              <a:t>specified as Internet standard RFC 1510</a:t>
            </a:r>
            <a:endParaRPr lang="en-AU" altLang="en-US">
              <a:latin typeface="Times New Roman" pitchFamily="18" charset="0"/>
              <a:cs typeface="Times New Roman" pitchFamily="18" charset="0"/>
            </a:endParaRPr>
          </a:p>
        </p:txBody>
      </p:sp>
      <p:sp>
        <p:nvSpPr>
          <p:cNvPr id="52228" name="Slide Number Placeholder 1"/>
          <p:cNvSpPr>
            <a:spLocks noGrp="1" noChangeArrowheads="1"/>
          </p:cNvSpPr>
          <p:nvPr>
            <p:ph type="sldNum" sz="quarter" idx="12"/>
          </p:nvPr>
        </p:nvSpPr>
        <p:spPr bwMode="auto">
          <a:noFill/>
          <a:ln>
            <a:miter lim="800000"/>
            <a:headEnd/>
            <a:tailEnd/>
          </a:ln>
        </p:spPr>
        <p:txBody>
          <a:bodyPr/>
          <a:lstStyle/>
          <a:p>
            <a:fld id="{92C3ED98-253C-492C-B5FA-B341BBA996CC}" type="slidenum">
              <a:rPr lang="en-US" altLang="en-US"/>
              <a:pPr/>
              <a:t>27</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04800"/>
            <a:ext cx="9144000" cy="676275"/>
          </a:xfrm>
        </p:spPr>
        <p:txBody>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SECURITY REQUIREMENTS</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8195" name="Rectangle 3"/>
          <p:cNvSpPr>
            <a:spLocks noGrp="1" noChangeArrowheads="1"/>
          </p:cNvSpPr>
          <p:nvPr>
            <p:ph idx="1"/>
          </p:nvPr>
        </p:nvSpPr>
        <p:spPr>
          <a:xfrm>
            <a:off x="250825" y="1052513"/>
            <a:ext cx="8642350" cy="4876800"/>
          </a:xfrm>
        </p:spPr>
        <p:txBody>
          <a:bodyPr/>
          <a:lstStyle/>
          <a:p>
            <a:pPr eaLnBrk="1" hangingPunct="1">
              <a:buFont typeface="Arial" panose="020B0604020202020204" pitchFamily="34" charset="0"/>
              <a:buChar char="•"/>
              <a:defRPr/>
            </a:pPr>
            <a:r>
              <a:rPr lang="en-US" sz="2300" dirty="0">
                <a:latin typeface="Times New Roman" panose="02020603050405020304" pitchFamily="18" charset="0"/>
                <a:cs typeface="Times New Roman" panose="02020603050405020304" pitchFamily="18" charset="0"/>
              </a:rPr>
              <a:t>In communications from a computer to computer, the following attacks could be identified:</a:t>
            </a:r>
          </a:p>
          <a:p>
            <a:pPr marL="0" indent="0" eaLnBrk="1" hangingPunct="1">
              <a:buFont typeface="Arial" panose="020B0604020202020204" pitchFamily="34" charset="0"/>
              <a:buNone/>
              <a:defRPr/>
            </a:pPr>
            <a:endParaRPr lang="en-US" sz="23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Disclosure: </a:t>
            </a:r>
            <a:r>
              <a:rPr lang="en-US" sz="2300" dirty="0">
                <a:latin typeface="Times New Roman" panose="02020603050405020304" pitchFamily="18" charset="0"/>
                <a:cs typeface="Times New Roman" panose="02020603050405020304" pitchFamily="18" charset="0"/>
              </a:rPr>
              <a:t>Release of message contents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Traffic analysis: </a:t>
            </a:r>
            <a:r>
              <a:rPr lang="en-US" sz="2300" dirty="0">
                <a:latin typeface="Times New Roman" panose="02020603050405020304" pitchFamily="18" charset="0"/>
                <a:cs typeface="Times New Roman" panose="02020603050405020304" pitchFamily="18" charset="0"/>
              </a:rPr>
              <a:t>Discovery of the pattern of traffic between parties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Masquerade:</a:t>
            </a:r>
            <a:r>
              <a:rPr lang="en-US" sz="2300" dirty="0">
                <a:latin typeface="Times New Roman" panose="02020603050405020304" pitchFamily="18" charset="0"/>
                <a:cs typeface="Times New Roman" panose="02020603050405020304" pitchFamily="18" charset="0"/>
              </a:rPr>
              <a:t> Insertion of messages into the network from a fraudulent source</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Content modification:</a:t>
            </a:r>
            <a:r>
              <a:rPr lang="en-US" sz="2300" dirty="0">
                <a:latin typeface="Times New Roman" panose="02020603050405020304" pitchFamily="18" charset="0"/>
                <a:cs typeface="Times New Roman" panose="02020603050405020304" pitchFamily="18" charset="0"/>
              </a:rPr>
              <a:t> Modification of the contents of a message</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Sequence modification:</a:t>
            </a:r>
            <a:r>
              <a:rPr lang="en-US" sz="2300" dirty="0">
                <a:latin typeface="Times New Roman" panose="02020603050405020304" pitchFamily="18" charset="0"/>
                <a:cs typeface="Times New Roman" panose="02020603050405020304" pitchFamily="18" charset="0"/>
              </a:rPr>
              <a:t>  Modification to a sequence of messages between parties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Timing modification: </a:t>
            </a:r>
            <a:r>
              <a:rPr lang="en-US" sz="2300" dirty="0">
                <a:latin typeface="Times New Roman" panose="02020603050405020304" pitchFamily="18" charset="0"/>
                <a:cs typeface="Times New Roman" panose="02020603050405020304" pitchFamily="18" charset="0"/>
              </a:rPr>
              <a:t>Delay or replay of messages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Source repudiation:</a:t>
            </a:r>
            <a:r>
              <a:rPr lang="en-US" sz="2300" dirty="0">
                <a:latin typeface="Times New Roman" panose="02020603050405020304" pitchFamily="18" charset="0"/>
                <a:cs typeface="Times New Roman" panose="02020603050405020304" pitchFamily="18" charset="0"/>
              </a:rPr>
              <a:t> Denial of transmission of message by source</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Destination repudiation:</a:t>
            </a:r>
            <a:r>
              <a:rPr lang="en-US" sz="2300" dirty="0">
                <a:latin typeface="Times New Roman" panose="02020603050405020304" pitchFamily="18" charset="0"/>
                <a:cs typeface="Times New Roman" panose="02020603050405020304" pitchFamily="18" charset="0"/>
              </a:rPr>
              <a:t> Denial of receipt of message by destination</a:t>
            </a:r>
          </a:p>
          <a:p>
            <a:pPr eaLnBrk="1" hangingPunct="1">
              <a:lnSpc>
                <a:spcPct val="90000"/>
              </a:lnSpc>
              <a:buFont typeface="Arial" panose="020B0604020202020204" pitchFamily="34" charset="0"/>
              <a:buChar char="•"/>
              <a:defRPr/>
            </a:pPr>
            <a:endParaRPr lang="en-AU" altLang="en-US" sz="2300" dirty="0">
              <a:latin typeface="Times New Roman" panose="02020603050405020304" pitchFamily="18" charset="0"/>
              <a:ea typeface="ＭＳ Ｐゴシック" pitchFamily="34" charset="-128"/>
              <a:cs typeface="Times New Roman" panose="02020603050405020304" pitchFamily="18" charset="0"/>
            </a:endParaRPr>
          </a:p>
        </p:txBody>
      </p:sp>
      <p:sp>
        <p:nvSpPr>
          <p:cNvPr id="11268" name="Slide Number Placeholder 1"/>
          <p:cNvSpPr>
            <a:spLocks noGrp="1"/>
          </p:cNvSpPr>
          <p:nvPr>
            <p:ph type="sldNum" sz="quarter" idx="12"/>
          </p:nvPr>
        </p:nvSpPr>
        <p:spPr bwMode="auto">
          <a:noFill/>
          <a:ln>
            <a:miter lim="800000"/>
            <a:headEnd/>
            <a:tailEnd/>
          </a:ln>
        </p:spPr>
        <p:txBody>
          <a:bodyPr/>
          <a:lstStyle/>
          <a:p>
            <a:fld id="{1E980EC9-167F-4CC7-92F9-003A3DD245A3}" type="slidenum">
              <a:rPr lang="en-US" altLang="en-US"/>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AU"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a:t>
            </a:r>
          </a:p>
        </p:txBody>
      </p:sp>
      <p:sp>
        <p:nvSpPr>
          <p:cNvPr id="13315" name="Rectangle 3"/>
          <p:cNvSpPr>
            <a:spLocks noGrp="1"/>
          </p:cNvSpPr>
          <p:nvPr>
            <p:ph idx="1"/>
          </p:nvPr>
        </p:nvSpPr>
        <p:spPr/>
        <p:txBody>
          <a:bodyPr/>
          <a:lstStyle/>
          <a:p>
            <a:pPr eaLnBrk="1" hangingPunct="1">
              <a:lnSpc>
                <a:spcPct val="90000"/>
              </a:lnSpc>
            </a:pPr>
            <a:r>
              <a:rPr lang="en-AU" altLang="en-US" sz="2800">
                <a:latin typeface="Times New Roman" pitchFamily="18" charset="0"/>
                <a:ea typeface="ＭＳ Ｐゴシック" pitchFamily="34" charset="-128"/>
                <a:cs typeface="Times New Roman" pitchFamily="18" charset="0"/>
              </a:rPr>
              <a:t>Message authentication is concerned with: </a:t>
            </a:r>
          </a:p>
          <a:p>
            <a:pPr lvl="1" eaLnBrk="1" hangingPunct="1">
              <a:lnSpc>
                <a:spcPct val="90000"/>
              </a:lnSpc>
            </a:pPr>
            <a:r>
              <a:rPr lang="en-AU" altLang="en-US" sz="2800">
                <a:latin typeface="Times New Roman" pitchFamily="18" charset="0"/>
                <a:ea typeface="ＭＳ Ｐゴシック" pitchFamily="34" charset="-128"/>
                <a:cs typeface="Times New Roman" pitchFamily="18" charset="0"/>
              </a:rPr>
              <a:t>Protecting the integrity of a message </a:t>
            </a:r>
          </a:p>
          <a:p>
            <a:pPr lvl="1" eaLnBrk="1" hangingPunct="1">
              <a:lnSpc>
                <a:spcPct val="90000"/>
              </a:lnSpc>
            </a:pPr>
            <a:r>
              <a:rPr lang="en-AU" altLang="en-US" sz="2800">
                <a:latin typeface="Times New Roman" pitchFamily="18" charset="0"/>
                <a:ea typeface="ＭＳ Ｐゴシック" pitchFamily="34" charset="-128"/>
                <a:cs typeface="Times New Roman" pitchFamily="18" charset="0"/>
              </a:rPr>
              <a:t>Validating identity of originator </a:t>
            </a:r>
          </a:p>
          <a:p>
            <a:pPr lvl="1" eaLnBrk="1" hangingPunct="1">
              <a:lnSpc>
                <a:spcPct val="90000"/>
              </a:lnSpc>
            </a:pPr>
            <a:r>
              <a:rPr lang="en-AU" altLang="en-US" sz="2800">
                <a:latin typeface="Times New Roman" pitchFamily="18" charset="0"/>
                <a:ea typeface="ＭＳ Ｐゴシック" pitchFamily="34" charset="-128"/>
                <a:cs typeface="Times New Roman" pitchFamily="18" charset="0"/>
              </a:rPr>
              <a:t>Non-repudiation of origin (dispute resolution)</a:t>
            </a:r>
          </a:p>
          <a:p>
            <a:pPr eaLnBrk="1" hangingPunct="1">
              <a:lnSpc>
                <a:spcPct val="90000"/>
              </a:lnSpc>
            </a:pPr>
            <a:endParaRPr lang="en-US" altLang="en-US" sz="2800">
              <a:latin typeface="Times New Roman" pitchFamily="18" charset="0"/>
              <a:ea typeface="ＭＳ Ｐゴシック" pitchFamily="34" charset="-128"/>
              <a:cs typeface="Times New Roman" pitchFamily="18" charset="0"/>
            </a:endParaRPr>
          </a:p>
          <a:p>
            <a:pPr eaLnBrk="1" hangingPunct="1">
              <a:lnSpc>
                <a:spcPct val="90000"/>
              </a:lnSpc>
            </a:pPr>
            <a:r>
              <a:rPr lang="en-US" altLang="en-US" sz="2800">
                <a:latin typeface="Times New Roman" pitchFamily="18" charset="0"/>
                <a:ea typeface="ＭＳ Ｐゴシック" pitchFamily="34" charset="-128"/>
                <a:cs typeface="Times New Roman" pitchFamily="18" charset="0"/>
              </a:rPr>
              <a:t>Will consider the security requirements</a:t>
            </a:r>
          </a:p>
          <a:p>
            <a:pPr eaLnBrk="1" hangingPunct="1">
              <a:lnSpc>
                <a:spcPct val="90000"/>
              </a:lnSpc>
            </a:pPr>
            <a:r>
              <a:rPr lang="en-US" altLang="en-US" sz="2800">
                <a:latin typeface="Times New Roman" pitchFamily="18" charset="0"/>
                <a:ea typeface="ＭＳ Ｐゴシック" pitchFamily="34" charset="-128"/>
                <a:cs typeface="Times New Roman" pitchFamily="18" charset="0"/>
              </a:rPr>
              <a:t>Three alternative functions used:</a:t>
            </a:r>
          </a:p>
          <a:p>
            <a:pPr lvl="1" eaLnBrk="1" hangingPunct="1">
              <a:lnSpc>
                <a:spcPct val="90000"/>
              </a:lnSpc>
            </a:pPr>
            <a:r>
              <a:rPr lang="en-US" altLang="en-US" sz="2800" b="1">
                <a:latin typeface="Times New Roman" pitchFamily="18" charset="0"/>
                <a:ea typeface="ＭＳ Ｐゴシック" pitchFamily="34" charset="-128"/>
                <a:cs typeface="Times New Roman" pitchFamily="18" charset="0"/>
              </a:rPr>
              <a:t>Message encryption</a:t>
            </a:r>
          </a:p>
          <a:p>
            <a:pPr lvl="1" eaLnBrk="1" hangingPunct="1">
              <a:lnSpc>
                <a:spcPct val="90000"/>
              </a:lnSpc>
            </a:pPr>
            <a:r>
              <a:rPr lang="en-US" altLang="en-US" sz="2800" b="1">
                <a:latin typeface="Times New Roman" pitchFamily="18" charset="0"/>
                <a:ea typeface="ＭＳ Ｐゴシック" pitchFamily="34" charset="-128"/>
                <a:cs typeface="Times New Roman" pitchFamily="18" charset="0"/>
              </a:rPr>
              <a:t>Hash functions</a:t>
            </a:r>
            <a:endParaRPr lang="en-AU" altLang="en-US" sz="2800" b="1">
              <a:latin typeface="Times New Roman" pitchFamily="18" charset="0"/>
              <a:ea typeface="ＭＳ Ｐゴシック" pitchFamily="34" charset="-128"/>
              <a:cs typeface="Times New Roman" pitchFamily="18" charset="0"/>
            </a:endParaRPr>
          </a:p>
          <a:p>
            <a:pPr lvl="1" eaLnBrk="1" hangingPunct="1">
              <a:lnSpc>
                <a:spcPct val="90000"/>
              </a:lnSpc>
            </a:pPr>
            <a:r>
              <a:rPr lang="en-US" altLang="en-US" sz="2800" b="1">
                <a:latin typeface="Times New Roman" pitchFamily="18" charset="0"/>
                <a:ea typeface="ＭＳ Ｐゴシック" pitchFamily="34" charset="-128"/>
                <a:cs typeface="Times New Roman" pitchFamily="18" charset="0"/>
              </a:rPr>
              <a:t>Message Authentication Code (MAC)</a:t>
            </a:r>
          </a:p>
          <a:p>
            <a:pPr eaLnBrk="1" hangingPunct="1">
              <a:lnSpc>
                <a:spcPct val="90000"/>
              </a:lnSpc>
            </a:pPr>
            <a:endParaRPr lang="en-AU" altLang="en-US" sz="2800">
              <a:latin typeface="Times New Roman" pitchFamily="18" charset="0"/>
              <a:ea typeface="ＭＳ Ｐゴシック" pitchFamily="34" charset="-128"/>
              <a:cs typeface="Times New Roman" pitchFamily="18" charset="0"/>
            </a:endParaRPr>
          </a:p>
        </p:txBody>
      </p:sp>
      <p:sp>
        <p:nvSpPr>
          <p:cNvPr id="13316" name="Slide Number Placeholder 1"/>
          <p:cNvSpPr>
            <a:spLocks noGrp="1"/>
          </p:cNvSpPr>
          <p:nvPr>
            <p:ph type="sldNum" sz="quarter" idx="12"/>
          </p:nvPr>
        </p:nvSpPr>
        <p:spPr bwMode="auto">
          <a:noFill/>
          <a:ln>
            <a:miter lim="800000"/>
            <a:headEnd/>
            <a:tailEnd/>
          </a:ln>
        </p:spPr>
        <p:txBody>
          <a:bodyPr/>
          <a:lstStyle/>
          <a:p>
            <a:fld id="{D51A8284-99A8-4110-8EF8-2D4A159F09BD}" type="slidenum">
              <a:rPr lang="en-US" altLang="en-US"/>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333375"/>
            <a:ext cx="8686800" cy="806450"/>
          </a:xfrm>
        </p:spPr>
        <p:txBody>
          <a:bodyPr>
            <a:normAutofit fontScale="90000"/>
          </a:bodyPr>
          <a:lstStyle/>
          <a:p>
            <a:pPr eaLnBrk="1" fontAlgn="auto" hangingPunct="1">
              <a:spcAft>
                <a:spcPts val="0"/>
              </a:spcAft>
              <a:defRPr/>
            </a:pPr>
            <a:r>
              <a:rPr lang="en-US"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Encryption </a:t>
            </a:r>
            <a:br>
              <a:rPr lang="en-US"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rPr>
            </a:br>
            <a:r>
              <a:rPr lang="en-US"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rPr>
              <a:t>Symmetric Message Encryption</a:t>
            </a:r>
            <a:endParaRPr lang="en-AU"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5363" name="Rectangle 3"/>
          <p:cNvSpPr>
            <a:spLocks noGrp="1"/>
          </p:cNvSpPr>
          <p:nvPr>
            <p:ph idx="1"/>
          </p:nvPr>
        </p:nvSpPr>
        <p:spPr>
          <a:xfrm>
            <a:off x="457200" y="1206500"/>
            <a:ext cx="8382000" cy="3302000"/>
          </a:xfrm>
        </p:spPr>
        <p:txBody>
          <a:bodyPr/>
          <a:lstStyle/>
          <a:p>
            <a:pPr eaLnBrk="1" hangingPunct="1"/>
            <a:r>
              <a:rPr lang="en-US" altLang="en-US">
                <a:latin typeface="Times New Roman" pitchFamily="18" charset="0"/>
                <a:cs typeface="Times New Roman" pitchFamily="18" charset="0"/>
              </a:rPr>
              <a:t>Encryption can also provides authentication</a:t>
            </a:r>
          </a:p>
          <a:p>
            <a:pPr eaLnBrk="1" hangingPunct="1"/>
            <a:r>
              <a:rPr lang="en-US" altLang="en-US">
                <a:latin typeface="Times New Roman" pitchFamily="18" charset="0"/>
                <a:cs typeface="Times New Roman" pitchFamily="18" charset="0"/>
              </a:rPr>
              <a:t>If symmetric encryption is used then:</a:t>
            </a:r>
          </a:p>
          <a:p>
            <a:pPr marL="182563" lvl="1" eaLnBrk="1" hangingPunct="1"/>
            <a:r>
              <a:rPr lang="en-US" altLang="en-US" sz="2400">
                <a:latin typeface="Times New Roman" pitchFamily="18" charset="0"/>
                <a:cs typeface="Times New Roman" pitchFamily="18" charset="0"/>
              </a:rPr>
              <a:t>Receiver know sender must have created it</a:t>
            </a:r>
          </a:p>
          <a:p>
            <a:pPr marL="182563" lvl="1" eaLnBrk="1" hangingPunct="1"/>
            <a:r>
              <a:rPr lang="en-US" altLang="en-US" sz="2400">
                <a:latin typeface="Times New Roman" pitchFamily="18" charset="0"/>
                <a:cs typeface="Times New Roman" pitchFamily="18" charset="0"/>
              </a:rPr>
              <a:t>Since only sender and receiver now key used</a:t>
            </a:r>
          </a:p>
          <a:p>
            <a:pPr marL="182563" lvl="1" eaLnBrk="1" hangingPunct="1"/>
            <a:r>
              <a:rPr lang="en-US" altLang="en-US" sz="2400">
                <a:latin typeface="Times New Roman" pitchFamily="18" charset="0"/>
                <a:cs typeface="Times New Roman" pitchFamily="18" charset="0"/>
              </a:rPr>
              <a:t>If message has </a:t>
            </a:r>
            <a:r>
              <a:rPr lang="en-AU" altLang="en-US" sz="2400">
                <a:latin typeface="Times New Roman" pitchFamily="18" charset="0"/>
                <a:cs typeface="Times New Roman" pitchFamily="18" charset="0"/>
              </a:rPr>
              <a:t>suitable structure, redundancy or a checksum to detect any changes</a:t>
            </a:r>
          </a:p>
        </p:txBody>
      </p:sp>
      <p:pic>
        <p:nvPicPr>
          <p:cNvPr id="15364" name="Picture 3"/>
          <p:cNvPicPr>
            <a:picLocks noChangeAspect="1"/>
          </p:cNvPicPr>
          <p:nvPr/>
        </p:nvPicPr>
        <p:blipFill>
          <a:blip r:embed="rId3"/>
          <a:srcRect/>
          <a:stretch>
            <a:fillRect/>
          </a:stretch>
        </p:blipFill>
        <p:spPr bwMode="auto">
          <a:xfrm>
            <a:off x="971550" y="4292600"/>
            <a:ext cx="6858000" cy="1955800"/>
          </a:xfrm>
          <a:prstGeom prst="rect">
            <a:avLst/>
          </a:prstGeom>
          <a:noFill/>
          <a:ln w="9525">
            <a:noFill/>
            <a:miter lim="800000"/>
            <a:headEnd/>
            <a:tailEnd/>
          </a:ln>
        </p:spPr>
      </p:pic>
      <p:sp>
        <p:nvSpPr>
          <p:cNvPr id="15365" name="Slide Number Placeholder 1"/>
          <p:cNvSpPr>
            <a:spLocks noGrp="1"/>
          </p:cNvSpPr>
          <p:nvPr>
            <p:ph type="sldNum" sz="quarter" idx="12"/>
          </p:nvPr>
        </p:nvSpPr>
        <p:spPr bwMode="auto">
          <a:noFill/>
          <a:ln>
            <a:miter lim="800000"/>
            <a:headEnd/>
            <a:tailEnd/>
          </a:ln>
        </p:spPr>
        <p:txBody>
          <a:bodyPr/>
          <a:lstStyle/>
          <a:p>
            <a:fld id="{11CB5ED8-9AEA-42EB-8131-2C426970EE1D}"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7950" y="404813"/>
            <a:ext cx="8686800" cy="503237"/>
          </a:xfrm>
        </p:spPr>
        <p:txBody>
          <a:bodyPr>
            <a:noAutofit/>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PUBLIC-KEY MESSAGE ENCRYPTION</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0243" name="Rectangle 3"/>
          <p:cNvSpPr>
            <a:spLocks noGrp="1" noChangeArrowheads="1"/>
          </p:cNvSpPr>
          <p:nvPr>
            <p:ph idx="1"/>
          </p:nvPr>
        </p:nvSpPr>
        <p:spPr>
          <a:xfrm>
            <a:off x="250825" y="908050"/>
            <a:ext cx="8435975" cy="4249738"/>
          </a:xfrm>
        </p:spPr>
        <p:txBody>
          <a:bodyPr/>
          <a:lstStyle/>
          <a:p>
            <a:pPr eaLnBrk="1" hangingPunct="1">
              <a:lnSpc>
                <a:spcPct val="90000"/>
              </a:lnSpc>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If public-key encryption is used:</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Anyone potentially knows public-key</a:t>
            </a:r>
          </a:p>
          <a:p>
            <a:pPr marL="0" lvl="1" indent="0" eaLnBrk="1" hangingPunct="1">
              <a:lnSpc>
                <a:spcPct val="90000"/>
              </a:lnSpc>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lvl="1" indent="0" eaLnBrk="1" hangingPunct="1">
              <a:lnSpc>
                <a:spcPct val="90000"/>
              </a:lnSpc>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However if </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Sender signs message using their private-key</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Then encrypts with recipients public key</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Have both secrecy and authentication</a:t>
            </a:r>
          </a:p>
          <a:p>
            <a:pPr marL="182563" lvl="1" eaLnBrk="1" hangingPunct="1">
              <a:lnSpc>
                <a:spcPct val="9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Again need to recognize corrupted messages</a:t>
            </a:r>
          </a:p>
          <a:p>
            <a:pPr marL="182563" lvl="1" eaLnBrk="1" hangingPunct="1">
              <a:lnSpc>
                <a:spcPct val="9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But at cost of two public-key uses on message</a:t>
            </a:r>
            <a:endParaRPr lang="en-AU" altLang="en-US" sz="2400" dirty="0">
              <a:latin typeface="Times New Roman" panose="02020603050405020304" pitchFamily="18" charset="0"/>
              <a:cs typeface="Times New Roman" panose="02020603050405020304" pitchFamily="18" charset="0"/>
            </a:endParaRPr>
          </a:p>
        </p:txBody>
      </p:sp>
      <p:pic>
        <p:nvPicPr>
          <p:cNvPr id="17412" name="Picture 3"/>
          <p:cNvPicPr>
            <a:picLocks noChangeAspect="1"/>
          </p:cNvPicPr>
          <p:nvPr/>
        </p:nvPicPr>
        <p:blipFill>
          <a:blip r:embed="rId3"/>
          <a:srcRect/>
          <a:stretch>
            <a:fillRect/>
          </a:stretch>
        </p:blipFill>
        <p:spPr bwMode="auto">
          <a:xfrm>
            <a:off x="1219200" y="5232400"/>
            <a:ext cx="6718300" cy="1625600"/>
          </a:xfrm>
          <a:prstGeom prst="rect">
            <a:avLst/>
          </a:prstGeom>
          <a:noFill/>
          <a:ln w="9525">
            <a:noFill/>
            <a:miter lim="800000"/>
            <a:headEnd/>
            <a:tailEnd/>
          </a:ln>
        </p:spPr>
      </p:pic>
      <p:sp>
        <p:nvSpPr>
          <p:cNvPr id="17413" name="Slide Number Placeholder 1"/>
          <p:cNvSpPr>
            <a:spLocks noGrp="1"/>
          </p:cNvSpPr>
          <p:nvPr>
            <p:ph type="sldNum" sz="quarter" idx="12"/>
          </p:nvPr>
        </p:nvSpPr>
        <p:spPr bwMode="auto">
          <a:noFill/>
          <a:ln>
            <a:miter lim="800000"/>
            <a:headEnd/>
            <a:tailEnd/>
          </a:ln>
        </p:spPr>
        <p:txBody>
          <a:bodyPr/>
          <a:lstStyle/>
          <a:p>
            <a:fld id="{63A0A9A9-5F92-4DE4-A65B-A9C2192CF92B}"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533400"/>
            <a:ext cx="8229600" cy="447675"/>
          </a:xfrm>
        </p:spPr>
        <p:txBody>
          <a:bodyPr>
            <a:noAutofit/>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HASH FUNCTIONS</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59" name="Rectangle 3"/>
          <p:cNvSpPr>
            <a:spLocks noGrp="1"/>
          </p:cNvSpPr>
          <p:nvPr>
            <p:ph type="body" idx="1"/>
          </p:nvPr>
        </p:nvSpPr>
        <p:spPr>
          <a:xfrm>
            <a:off x="304800" y="1557338"/>
            <a:ext cx="8610600" cy="4995862"/>
          </a:xfrm>
        </p:spPr>
        <p:txBody>
          <a:bodyPr/>
          <a:lstStyle/>
          <a:p>
            <a:pPr eaLnBrk="1" hangingPunct="1">
              <a:buFont typeface="Wingdings" pitchFamily="2" charset="2"/>
              <a:buChar char="Ø"/>
            </a:pPr>
            <a:r>
              <a:rPr lang="en-AU" altLang="en-US" sz="2800">
                <a:latin typeface="Times New Roman" pitchFamily="18" charset="0"/>
                <a:ea typeface="ＭＳ Ｐゴシック" pitchFamily="34" charset="-128"/>
                <a:cs typeface="Times New Roman" pitchFamily="18" charset="0"/>
              </a:rPr>
              <a:t>Condenses arbitrary message to fixed size</a:t>
            </a:r>
          </a:p>
          <a:p>
            <a:pPr lvl="1" eaLnBrk="1" hangingPunct="1">
              <a:buFont typeface="Wingdings" pitchFamily="2" charset="2"/>
              <a:buNone/>
            </a:pPr>
            <a:r>
              <a:rPr lang="en-US" altLang="en-US" sz="2400">
                <a:latin typeface="Times New Roman" pitchFamily="18" charset="0"/>
                <a:ea typeface="ＭＳ Ｐゴシック" pitchFamily="34" charset="-128"/>
                <a:cs typeface="Times New Roman" pitchFamily="18" charset="0"/>
              </a:rPr>
              <a:t>h = H(M)</a:t>
            </a:r>
            <a:r>
              <a:rPr lang="en-AU" altLang="en-US" sz="2400">
                <a:latin typeface="Times New Roman" pitchFamily="18" charset="0"/>
                <a:ea typeface="ＭＳ Ｐゴシック" pitchFamily="34" charset="-128"/>
                <a:cs typeface="Times New Roman" pitchFamily="18" charset="0"/>
              </a:rPr>
              <a:t> </a:t>
            </a:r>
          </a:p>
          <a:p>
            <a:pPr eaLnBrk="1" hangingPunct="1">
              <a:buFont typeface="Wingdings" pitchFamily="2" charset="2"/>
              <a:buChar char="Ø"/>
            </a:pPr>
            <a:r>
              <a:rPr lang="en-AU" altLang="en-US" sz="2800">
                <a:latin typeface="Times New Roman" pitchFamily="18" charset="0"/>
                <a:ea typeface="ＭＳ Ｐゴシック" pitchFamily="34" charset="-128"/>
                <a:cs typeface="Times New Roman" pitchFamily="18" charset="0"/>
              </a:rPr>
              <a:t>Usually assume hash function is public</a:t>
            </a:r>
          </a:p>
          <a:p>
            <a:pPr eaLnBrk="1" hangingPunct="1">
              <a:buFont typeface="Wingdings" pitchFamily="2" charset="2"/>
              <a:buChar char="Ø"/>
            </a:pPr>
            <a:r>
              <a:rPr lang="en-US" altLang="en-US" sz="2800">
                <a:latin typeface="Times New Roman" pitchFamily="18" charset="0"/>
                <a:ea typeface="ＭＳ Ｐゴシック" pitchFamily="34" charset="-128"/>
                <a:cs typeface="Times New Roman" pitchFamily="18" charset="0"/>
              </a:rPr>
              <a:t>Hash used to detect changes to message</a:t>
            </a:r>
          </a:p>
          <a:p>
            <a:pPr eaLnBrk="1" hangingPunct="1">
              <a:buFont typeface="Wingdings" pitchFamily="2" charset="2"/>
              <a:buChar char="Ø"/>
            </a:pPr>
            <a:r>
              <a:rPr lang="en-US" altLang="en-US" sz="2800">
                <a:latin typeface="Times New Roman" pitchFamily="18" charset="0"/>
                <a:ea typeface="ＭＳ Ｐゴシック" pitchFamily="34" charset="-128"/>
                <a:cs typeface="Times New Roman" pitchFamily="18" charset="0"/>
              </a:rPr>
              <a:t>Want a cryptographic hash function</a:t>
            </a:r>
          </a:p>
          <a:p>
            <a:pPr lvl="1" eaLnBrk="1" hangingPunct="1">
              <a:buFont typeface="Wingdings" pitchFamily="2" charset="2"/>
              <a:buChar char="l"/>
            </a:pPr>
            <a:r>
              <a:rPr lang="en-US" altLang="en-US" sz="2400">
                <a:latin typeface="Times New Roman" pitchFamily="18" charset="0"/>
                <a:cs typeface="Times New Roman" pitchFamily="18" charset="0"/>
              </a:rPr>
              <a:t>Computationally infeasible to find data mapping to specific hash (one-way property)</a:t>
            </a:r>
          </a:p>
          <a:p>
            <a:pPr lvl="1" eaLnBrk="1" hangingPunct="1">
              <a:buFont typeface="Wingdings" pitchFamily="2" charset="2"/>
              <a:buChar char="l"/>
            </a:pPr>
            <a:endParaRPr lang="en-US" altLang="en-US" sz="2400">
              <a:latin typeface="Times New Roman" pitchFamily="18" charset="0"/>
              <a:cs typeface="Times New Roman" pitchFamily="18" charset="0"/>
            </a:endParaRPr>
          </a:p>
          <a:p>
            <a:pPr lvl="1" eaLnBrk="1" hangingPunct="1">
              <a:buFont typeface="Wingdings" pitchFamily="2" charset="2"/>
              <a:buChar char="l"/>
            </a:pPr>
            <a:r>
              <a:rPr lang="en-US" altLang="en-US" sz="2400">
                <a:latin typeface="Times New Roman" pitchFamily="18" charset="0"/>
                <a:cs typeface="Times New Roman" pitchFamily="18" charset="0"/>
              </a:rPr>
              <a:t>Computationally infeasible to find two data to same hash (collision-free property)</a:t>
            </a:r>
          </a:p>
        </p:txBody>
      </p:sp>
      <p:sp>
        <p:nvSpPr>
          <p:cNvPr id="19460" name="Slide Number Placeholder 1"/>
          <p:cNvSpPr>
            <a:spLocks noGrp="1"/>
          </p:cNvSpPr>
          <p:nvPr>
            <p:ph type="sldNum" sz="quarter" idx="12"/>
          </p:nvPr>
        </p:nvSpPr>
        <p:spPr bwMode="auto">
          <a:noFill/>
          <a:ln>
            <a:miter lim="800000"/>
            <a:headEnd/>
            <a:tailEnd/>
          </a:ln>
        </p:spPr>
        <p:txBody>
          <a:bodyPr/>
          <a:lstStyle/>
          <a:p>
            <a:fld id="{736CBAA9-243A-4261-9F1F-038C28D5C45B}"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549275"/>
            <a:ext cx="8229600" cy="735013"/>
          </a:xfrm>
        </p:spPr>
        <p:txBody>
          <a:bodyPr/>
          <a:lstStyle/>
          <a:p>
            <a:pPr eaLnBrk="1" fontAlgn="auto" hangingPunct="1">
              <a:spcAft>
                <a:spcPts val="0"/>
              </a:spcAft>
              <a:defRPr/>
            </a:pPr>
            <a:r>
              <a:rPr 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3.4.1 CRYPTOGRAPHIC HASH FUNCTION</a:t>
            </a:r>
          </a:p>
        </p:txBody>
      </p:sp>
      <p:pic>
        <p:nvPicPr>
          <p:cNvPr id="21507" name="Picture 3"/>
          <p:cNvPicPr>
            <a:picLocks noChangeAspect="1"/>
          </p:cNvPicPr>
          <p:nvPr/>
        </p:nvPicPr>
        <p:blipFill>
          <a:blip r:embed="rId3"/>
          <a:srcRect/>
          <a:stretch>
            <a:fillRect/>
          </a:stretch>
        </p:blipFill>
        <p:spPr bwMode="auto">
          <a:xfrm>
            <a:off x="323850" y="1400175"/>
            <a:ext cx="3490913" cy="4914900"/>
          </a:xfrm>
          <a:prstGeom prst="rect">
            <a:avLst/>
          </a:prstGeom>
          <a:noFill/>
          <a:ln w="9525">
            <a:noFill/>
            <a:miter lim="800000"/>
            <a:headEnd/>
            <a:tailEnd/>
          </a:ln>
        </p:spPr>
      </p:pic>
      <p:sp>
        <p:nvSpPr>
          <p:cNvPr id="21508" name="TextBox 2"/>
          <p:cNvSpPr txBox="1">
            <a:spLocks noChangeArrowheads="1"/>
          </p:cNvSpPr>
          <p:nvPr/>
        </p:nvSpPr>
        <p:spPr bwMode="auto">
          <a:xfrm>
            <a:off x="3995738" y="1400175"/>
            <a:ext cx="4679950" cy="4832350"/>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altLang="en-US" sz="2200">
                <a:latin typeface="Times New Roman" pitchFamily="18" charset="0"/>
                <a:cs typeface="Times New Roman" pitchFamily="18" charset="0"/>
              </a:rPr>
              <a:t>Figure depicts the general operation of a cryptographic hash function.</a:t>
            </a:r>
          </a:p>
          <a:p>
            <a:pPr marL="342900" indent="-342900" eaLnBrk="1" hangingPunct="1">
              <a:buFont typeface="Arial" charset="0"/>
              <a:buChar char="•"/>
            </a:pPr>
            <a:endParaRPr lang="en-US" altLang="en-US" sz="2200">
              <a:latin typeface="Times New Roman" pitchFamily="18" charset="0"/>
              <a:cs typeface="Times New Roman" pitchFamily="18" charset="0"/>
            </a:endParaRPr>
          </a:p>
          <a:p>
            <a:pPr marL="342900" indent="-342900" eaLnBrk="1" hangingPunct="1">
              <a:buFont typeface="Arial" charset="0"/>
              <a:buChar char="•"/>
            </a:pPr>
            <a:r>
              <a:rPr lang="en-US" altLang="en-US" sz="2200">
                <a:latin typeface="Times New Roman" pitchFamily="18" charset="0"/>
                <a:cs typeface="Times New Roman" pitchFamily="18" charset="0"/>
              </a:rPr>
              <a:t>The input is padded out to an integer multiple of some fixed length (e.g., 1024 bits) and the padding includes the value of the length of the original message in bits.</a:t>
            </a:r>
          </a:p>
          <a:p>
            <a:pPr marL="342900" indent="-342900" eaLnBrk="1" hangingPunct="1">
              <a:buFont typeface="Arial" charset="0"/>
              <a:buChar char="•"/>
            </a:pPr>
            <a:endParaRPr lang="en-US" altLang="en-US" sz="2200">
              <a:latin typeface="Times New Roman" pitchFamily="18" charset="0"/>
              <a:cs typeface="Times New Roman" pitchFamily="18" charset="0"/>
            </a:endParaRPr>
          </a:p>
          <a:p>
            <a:pPr marL="342900" indent="-342900" eaLnBrk="1" hangingPunct="1">
              <a:buFont typeface="Arial" charset="0"/>
              <a:buChar char="•"/>
            </a:pPr>
            <a:r>
              <a:rPr lang="en-US" altLang="en-US" sz="2200">
                <a:latin typeface="Times New Roman" pitchFamily="18" charset="0"/>
                <a:cs typeface="Times New Roman" pitchFamily="18" charset="0"/>
              </a:rPr>
              <a:t>The length field is a security measure to increase the difficulty for an attacker to produce an alternative message with the same hash value. </a:t>
            </a:r>
          </a:p>
          <a:p>
            <a:pPr marL="342900" indent="-342900" eaLnBrk="1" hangingPunct="1">
              <a:buFont typeface="Arial" charset="0"/>
              <a:buChar char="•"/>
            </a:pPr>
            <a:endParaRPr lang="en-US" altLang="en-US" sz="2200">
              <a:latin typeface="Times New Roman" pitchFamily="18" charset="0"/>
              <a:cs typeface="Times New Roman" pitchFamily="18" charset="0"/>
            </a:endParaRPr>
          </a:p>
        </p:txBody>
      </p:sp>
      <p:sp>
        <p:nvSpPr>
          <p:cNvPr id="21509" name="Slide Number Placeholder 2"/>
          <p:cNvSpPr>
            <a:spLocks noGrp="1"/>
          </p:cNvSpPr>
          <p:nvPr>
            <p:ph type="sldNum" sz="quarter" idx="12"/>
          </p:nvPr>
        </p:nvSpPr>
        <p:spPr bwMode="auto">
          <a:noFill/>
          <a:ln>
            <a:miter lim="800000"/>
            <a:headEnd/>
            <a:tailEnd/>
          </a:ln>
        </p:spPr>
        <p:txBody>
          <a:bodyPr/>
          <a:lstStyle/>
          <a:p>
            <a:fld id="{B999B00F-0165-4700-8650-D4B59B72D677}"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825" y="549275"/>
            <a:ext cx="8421688" cy="461963"/>
          </a:xfrm>
          <a:prstGeom prst="rect">
            <a:avLst/>
          </a:prstGeom>
        </p:spPr>
        <p:txBody>
          <a:bodyPr>
            <a:spAutoFit/>
          </a:bodyPr>
          <a:lstStyle/>
          <a:p>
            <a:pPr eaLnBrk="1" fontAlgn="auto" hangingPunct="1">
              <a:spcAft>
                <a:spcPts val="0"/>
              </a:spcAft>
              <a:defRPr/>
            </a:pPr>
            <a:r>
              <a:rPr lang="en-US" altLang="en-US" sz="2400" b="1" spc="-100" dirty="0">
                <a:solidFill>
                  <a:srgbClr val="FF0000"/>
                </a:solidFill>
                <a:latin typeface="Times New Roman" panose="02020603050405020304" pitchFamily="18" charset="0"/>
                <a:cs typeface="Times New Roman" panose="02020603050405020304" pitchFamily="18" charset="0"/>
              </a:rPr>
              <a:t>HASH FUNCTIONS &amp; MESSAGE AUTHENTICATION</a:t>
            </a:r>
            <a:endParaRPr lang="en-US" sz="2400" b="1" spc="-100" dirty="0">
              <a:solidFill>
                <a:srgbClr val="FF0000"/>
              </a:solidFill>
              <a:latin typeface="Times New Roman" panose="02020603050405020304" pitchFamily="18" charset="0"/>
              <a:cs typeface="Times New Roman" panose="02020603050405020304" pitchFamily="18" charset="0"/>
            </a:endParaRPr>
          </a:p>
        </p:txBody>
      </p:sp>
      <p:sp>
        <p:nvSpPr>
          <p:cNvPr id="23555" name="TextBox 2"/>
          <p:cNvSpPr txBox="1">
            <a:spLocks noChangeArrowheads="1"/>
          </p:cNvSpPr>
          <p:nvPr/>
        </p:nvSpPr>
        <p:spPr bwMode="auto">
          <a:xfrm>
            <a:off x="357188" y="1268413"/>
            <a:ext cx="8535987" cy="2678112"/>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altLang="en-US" sz="2400">
                <a:latin typeface="Times New Roman" pitchFamily="18" charset="0"/>
                <a:cs typeface="Times New Roman" pitchFamily="18" charset="0"/>
              </a:rPr>
              <a:t>Message authentication is a mechanism or service used to verify the integrity of a message, by assuring that the data received are exactly as sent.</a:t>
            </a:r>
          </a:p>
          <a:p>
            <a:pPr marL="342900" indent="-342900" eaLnBrk="1" hangingPunct="1">
              <a:buFont typeface="Arial" charset="0"/>
              <a:buChar char="•"/>
            </a:pPr>
            <a:endParaRPr lang="en-US" altLang="en-US" sz="2400">
              <a:latin typeface="Times New Roman" pitchFamily="18" charset="0"/>
              <a:cs typeface="Times New Roman" pitchFamily="18" charset="0"/>
            </a:endParaRPr>
          </a:p>
          <a:p>
            <a:pPr marL="342900" indent="-342900" eaLnBrk="1" hangingPunct="1">
              <a:buFont typeface="Arial" charset="0"/>
              <a:buChar char="•"/>
            </a:pPr>
            <a:r>
              <a:rPr lang="en-US" altLang="en-US" sz="2400">
                <a:latin typeface="Times New Roman" pitchFamily="18" charset="0"/>
                <a:cs typeface="Times New Roman" pitchFamily="18" charset="0"/>
              </a:rPr>
              <a:t>Figure A, B, C and D illustrates a variety of ways in which a hash code can be used to provide message authentication, as follows:   </a:t>
            </a:r>
          </a:p>
          <a:p>
            <a:pPr marL="342900" indent="-342900" eaLnBrk="1" hangingPunct="1">
              <a:buFont typeface="Arial" charset="0"/>
              <a:buChar char="•"/>
            </a:pPr>
            <a:endParaRPr lang="en-US" altLang="en-US" sz="2400">
              <a:cs typeface="Times New Roman" pitchFamily="18" charset="0"/>
            </a:endParaRPr>
          </a:p>
        </p:txBody>
      </p:sp>
      <p:sp>
        <p:nvSpPr>
          <p:cNvPr id="23556" name="Slide Number Placeholder 2"/>
          <p:cNvSpPr>
            <a:spLocks noGrp="1"/>
          </p:cNvSpPr>
          <p:nvPr>
            <p:ph type="sldNum" sz="quarter" idx="12"/>
          </p:nvPr>
        </p:nvSpPr>
        <p:spPr bwMode="auto">
          <a:noFill/>
          <a:ln>
            <a:miter lim="800000"/>
            <a:headEnd/>
            <a:tailEnd/>
          </a:ln>
        </p:spPr>
        <p:txBody>
          <a:bodyPr/>
          <a:lstStyle/>
          <a:p>
            <a:fld id="{C0989A2B-E7CE-4001-AB62-42505AD00C1D}" type="slidenum">
              <a:rPr lang="en-US" altLang="en-US"/>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2025</TotalTime>
  <Words>1557</Words>
  <Application>Microsoft Macintosh PowerPoint</Application>
  <PresentationFormat>On-screen Show (4:3)</PresentationFormat>
  <Paragraphs>241</Paragraphs>
  <Slides>27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Wingdings</vt:lpstr>
      <vt:lpstr>Clarity</vt:lpstr>
      <vt:lpstr>Unit-IV</vt:lpstr>
      <vt:lpstr>CONTENT</vt:lpstr>
      <vt:lpstr>MESSAGE SECURITY REQUIREMENTS</vt:lpstr>
      <vt:lpstr>MESSAGE AUTHENTICATION</vt:lpstr>
      <vt:lpstr>Message Encryption  Symmetric Message Encryption</vt:lpstr>
      <vt:lpstr>PUBLIC-KEY MESSAGE ENCRYPTION</vt:lpstr>
      <vt:lpstr>HASH FUNCTIONS</vt:lpstr>
      <vt:lpstr>3.4.1 CRYPTOGRAPHIC HASH FUNCTION</vt:lpstr>
      <vt:lpstr>PowerPoint Presentation</vt:lpstr>
      <vt:lpstr>PowerPoint Presentation</vt:lpstr>
      <vt:lpstr>PowerPoint Presentation</vt:lpstr>
      <vt:lpstr>PowerPoint Presentation</vt:lpstr>
      <vt:lpstr>PowerPoint Presentation</vt:lpstr>
      <vt:lpstr>MESSAGE AUTHENTICATION CODE (MAC)</vt:lpstr>
      <vt:lpstr>Message Authentication Code…</vt:lpstr>
      <vt:lpstr>MESSAGE AUTHENTICATION CODES</vt:lpstr>
      <vt:lpstr>MAC PROPERTIES</vt:lpstr>
      <vt:lpstr>HMAC HMAC DESIGN OBJECTIVES</vt:lpstr>
      <vt:lpstr>PowerPoint Presentation</vt:lpstr>
      <vt:lpstr>HMAC SECURITY</vt:lpstr>
      <vt:lpstr>AUTHENTICATION APPLICATIONS</vt:lpstr>
      <vt:lpstr>KERBEROS</vt:lpstr>
      <vt:lpstr>KERBEROS REQUIREMENTS</vt:lpstr>
      <vt:lpstr>KERBEROS 4 OVERVIEW</vt:lpstr>
      <vt:lpstr>KERBEROS 4 OVERVIEW</vt:lpstr>
      <vt:lpstr>KERBEROS REALMS</vt:lpstr>
      <vt:lpstr>KERBEROS VERSION 5</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12</dc:subject>
  <dc:creator>Dr Lawrie Brown</dc:creator>
  <cp:lastModifiedBy>VISHNU SAI</cp:lastModifiedBy>
  <cp:revision>63</cp:revision>
  <cp:lastPrinted>2015-08-27T09:01:10Z</cp:lastPrinted>
  <dcterms:created xsi:type="dcterms:W3CDTF">2009-09-02T04:40:46Z</dcterms:created>
  <dcterms:modified xsi:type="dcterms:W3CDTF">2023-05-07T10:50:56Z</dcterms:modified>
</cp:coreProperties>
</file>