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3"/>
  </p:notesMasterIdLst>
  <p:sldIdLst>
    <p:sldId id="256" r:id="rId2"/>
    <p:sldId id="3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82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84" r:id="rId58"/>
    <p:sldId id="316" r:id="rId59"/>
    <p:sldId id="317" r:id="rId60"/>
    <p:sldId id="318" r:id="rId61"/>
    <p:sldId id="321" r:id="rId62"/>
    <p:sldId id="322" r:id="rId63"/>
    <p:sldId id="323" r:id="rId64"/>
    <p:sldId id="385" r:id="rId65"/>
    <p:sldId id="324" r:id="rId66"/>
    <p:sldId id="325" r:id="rId67"/>
    <p:sldId id="326" r:id="rId68"/>
    <p:sldId id="386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83" r:id="rId79"/>
    <p:sldId id="337" r:id="rId80"/>
    <p:sldId id="338" r:id="rId81"/>
    <p:sldId id="339" r:id="rId82"/>
    <p:sldId id="340" r:id="rId83"/>
    <p:sldId id="341" r:id="rId84"/>
    <p:sldId id="343" r:id="rId85"/>
    <p:sldId id="344" r:id="rId86"/>
    <p:sldId id="345" r:id="rId87"/>
    <p:sldId id="346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DA27-C13A-4111-8A1A-229EBAD58F03}" type="datetimeFigureOut">
              <a:rPr lang="en-IN" smtClean="0"/>
              <a:t>08/09/23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200B0-F80B-4C5B-9B93-E50ABDCC4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7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200B0-F80B-4C5B-9B93-E50ABDCC490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3956" y="461589"/>
            <a:ext cx="165608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7048" y="461589"/>
            <a:ext cx="714990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06390"/>
            <a:ext cx="8074660" cy="4434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8" y="646521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core/app/NotificationCompat.Builder#build()" TargetMode="External"/><Relationship Id="rId2" Type="http://schemas.openxmlformats.org/officeDocument/2006/relationships/hyperlink" Target="https://developer.android.com/reference/androidx/core/app/NotificationManagerCompat#notify(int,%20android.app.Notification)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373" y="2481449"/>
            <a:ext cx="1700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Unit -</a:t>
            </a:r>
            <a:r>
              <a:rPr sz="4400" spc="-7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022" y="3894198"/>
            <a:ext cx="4998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Building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Blocks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sz="3200" spc="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Databases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B271116-BBCE-4D60-B1A8-6F86D21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16"/>
            <a:ext cx="9144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8" y="461589"/>
            <a:ext cx="194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1"/>
            <a:ext cx="8227060" cy="43700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985519" indent="-343535">
              <a:lnSpc>
                <a:spcPts val="3240"/>
              </a:lnSpc>
              <a:spcBef>
                <a:spcPts val="509"/>
              </a:spcBef>
            </a:pPr>
            <a:r>
              <a:rPr sz="3000" spc="-10" dirty="0">
                <a:latin typeface="Calibri"/>
                <a:cs typeface="Calibri"/>
              </a:rPr>
              <a:t>public </a:t>
            </a:r>
            <a:r>
              <a:rPr sz="3000" dirty="0">
                <a:latin typeface="Calibri"/>
                <a:cs typeface="Calibri"/>
              </a:rPr>
              <a:t>class </a:t>
            </a:r>
            <a:r>
              <a:rPr sz="3000" spc="-5" dirty="0">
                <a:latin typeface="Calibri"/>
                <a:cs typeface="Calibri"/>
              </a:rPr>
              <a:t>MainActivity </a:t>
            </a:r>
            <a:r>
              <a:rPr sz="3000" spc="-15" dirty="0">
                <a:latin typeface="Calibri"/>
                <a:cs typeface="Calibri"/>
              </a:rPr>
              <a:t>extends </a:t>
            </a:r>
            <a:r>
              <a:rPr sz="3000" dirty="0">
                <a:latin typeface="Calibri"/>
                <a:cs typeface="Calibri"/>
              </a:rPr>
              <a:t>Activity {  </a:t>
            </a:r>
            <a:r>
              <a:rPr sz="3000" spc="-5" dirty="0">
                <a:latin typeface="Calibri"/>
                <a:cs typeface="Calibri"/>
              </a:rPr>
              <a:t>@Override</a:t>
            </a:r>
            <a:endParaRPr sz="3000" dirty="0">
              <a:latin typeface="Calibri"/>
              <a:cs typeface="Calibri"/>
            </a:endParaRPr>
          </a:p>
          <a:p>
            <a:pPr marL="355600" marR="5080">
              <a:lnSpc>
                <a:spcPct val="90000"/>
              </a:lnSpc>
              <a:spcBef>
                <a:spcPts val="675"/>
              </a:spcBef>
            </a:pPr>
            <a:r>
              <a:rPr sz="3000" spc="-20" dirty="0">
                <a:latin typeface="Calibri"/>
                <a:cs typeface="Calibri"/>
              </a:rPr>
              <a:t>protected </a:t>
            </a:r>
            <a:r>
              <a:rPr sz="3000" spc="-10" dirty="0">
                <a:latin typeface="Calibri"/>
                <a:cs typeface="Calibri"/>
              </a:rPr>
              <a:t>void </a:t>
            </a:r>
            <a:r>
              <a:rPr sz="3000" spc="-15" dirty="0">
                <a:latin typeface="Calibri"/>
                <a:cs typeface="Calibri"/>
              </a:rPr>
              <a:t>onCreate(Bundle  savedInstanceState) </a:t>
            </a:r>
            <a:r>
              <a:rPr sz="3000" dirty="0">
                <a:latin typeface="Calibri"/>
                <a:cs typeface="Calibri"/>
              </a:rPr>
              <a:t>{ 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super.onCreate(savedInstanceState);  </a:t>
            </a:r>
            <a:r>
              <a:rPr sz="3000" spc="-10" dirty="0">
                <a:latin typeface="Calibri"/>
                <a:cs typeface="Calibri"/>
              </a:rPr>
              <a:t>setContentView(R.layout.activity_main);  </a:t>
            </a:r>
            <a:r>
              <a:rPr sz="3000" spc="-25" dirty="0">
                <a:latin typeface="Calibri"/>
                <a:cs typeface="Calibri"/>
              </a:rPr>
              <a:t>Toast.makeText(getApplicationContext(), </a:t>
            </a:r>
            <a:r>
              <a:rPr sz="3000" spc="-5" dirty="0">
                <a:latin typeface="Calibri"/>
                <a:cs typeface="Calibri"/>
              </a:rPr>
              <a:t>“I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am  </a:t>
            </a:r>
            <a:r>
              <a:rPr sz="3000" spc="-15" dirty="0">
                <a:latin typeface="Calibri"/>
                <a:cs typeface="Calibri"/>
              </a:rPr>
              <a:t>onCreate() </a:t>
            </a:r>
            <a:r>
              <a:rPr sz="3000" spc="-5" dirty="0">
                <a:latin typeface="Calibri"/>
                <a:cs typeface="Calibri"/>
              </a:rPr>
              <a:t>Method",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sz="3000" spc="-15" dirty="0" err="1">
                <a:latin typeface="Calibri"/>
                <a:cs typeface="Calibri"/>
              </a:rPr>
              <a:t>Toast.LENGTH_SHORT</a:t>
            </a:r>
            <a:r>
              <a:rPr sz="3000" spc="-15" dirty="0">
                <a:latin typeface="Calibri"/>
                <a:cs typeface="Calibri"/>
              </a:rPr>
              <a:t>).show();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0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548" y="461589"/>
            <a:ext cx="3458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Simple</a:t>
            </a:r>
            <a:r>
              <a:rPr spc="-55" dirty="0"/>
              <a:t> </a:t>
            </a:r>
            <a:r>
              <a:rPr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2" y="1607637"/>
            <a:ext cx="801497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257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275" algn="l"/>
              </a:tabLst>
            </a:pPr>
            <a:r>
              <a:rPr sz="3200" dirty="0">
                <a:latin typeface="Calibri"/>
                <a:cs typeface="Calibri"/>
              </a:rPr>
              <a:t>Simple </a:t>
            </a:r>
            <a:r>
              <a:rPr sz="3200" spc="-5" dirty="0">
                <a:latin typeface="Calibri"/>
                <a:cs typeface="Calibri"/>
              </a:rPr>
              <a:t>queries use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template </a:t>
            </a:r>
            <a:r>
              <a:rPr sz="3200" dirty="0">
                <a:latin typeface="Calibri"/>
                <a:cs typeface="Calibri"/>
              </a:rPr>
              <a:t>implicitly  </a:t>
            </a:r>
            <a:r>
              <a:rPr sz="3200" spc="-15" dirty="0">
                <a:latin typeface="Calibri"/>
                <a:cs typeface="Calibri"/>
              </a:rPr>
              <a:t>representing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condensed </a:t>
            </a:r>
            <a:r>
              <a:rPr sz="3200" spc="-15" dirty="0">
                <a:latin typeface="Calibri"/>
                <a:cs typeface="Calibri"/>
              </a:rPr>
              <a:t>version </a:t>
            </a:r>
            <a:r>
              <a:rPr sz="3200" dirty="0">
                <a:latin typeface="Calibri"/>
                <a:cs typeface="Calibri"/>
              </a:rPr>
              <a:t>of a </a:t>
            </a:r>
            <a:r>
              <a:rPr sz="3200" spc="-5" dirty="0">
                <a:latin typeface="Calibri"/>
                <a:cs typeface="Calibri"/>
              </a:rPr>
              <a:t>typical  (non-joining) SQL select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statement.</a:t>
            </a:r>
            <a:endParaRPr sz="3200">
              <a:latin typeface="Calibri"/>
              <a:cs typeface="Calibri"/>
            </a:endParaRPr>
          </a:p>
          <a:p>
            <a:pPr marL="294640" indent="-28257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0" dirty="0">
                <a:latin typeface="Calibri"/>
                <a:cs typeface="Calibri"/>
              </a:rPr>
              <a:t>explicit </a:t>
            </a:r>
            <a:r>
              <a:rPr sz="3200" dirty="0">
                <a:latin typeface="Calibri"/>
                <a:cs typeface="Calibri"/>
              </a:rPr>
              <a:t>SQL </a:t>
            </a:r>
            <a:r>
              <a:rPr sz="3200" spc="-20" dirty="0">
                <a:latin typeface="Calibri"/>
                <a:cs typeface="Calibri"/>
              </a:rPr>
              <a:t>statement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made.</a:t>
            </a:r>
            <a:endParaRPr sz="3200">
              <a:latin typeface="Calibri"/>
              <a:cs typeface="Calibri"/>
            </a:endParaRPr>
          </a:p>
          <a:p>
            <a:pPr marL="294640" marR="5715" indent="-28257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5275" algn="l"/>
              </a:tabLst>
            </a:pPr>
            <a:r>
              <a:rPr sz="3200" dirty="0">
                <a:latin typeface="Calibri"/>
                <a:cs typeface="Calibri"/>
              </a:rPr>
              <a:t>Simple queries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only </a:t>
            </a:r>
            <a:r>
              <a:rPr sz="3200" spc="-15" dirty="0">
                <a:latin typeface="Calibri"/>
                <a:cs typeface="Calibri"/>
              </a:rPr>
              <a:t>retrieve data from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4" y="461589"/>
            <a:ext cx="5126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“imple </a:t>
            </a:r>
            <a:r>
              <a:rPr dirty="0"/>
              <a:t>Queries</a:t>
            </a:r>
            <a:r>
              <a:rPr spc="-10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39" y="1610305"/>
            <a:ext cx="8014970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5080" indent="-2825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4640" algn="l"/>
                <a:tab pos="295275" algn="l"/>
                <a:tab pos="1036955" algn="l"/>
                <a:tab pos="2588260" algn="l"/>
                <a:tab pos="4138929" algn="l"/>
                <a:tab pos="4841240" algn="l"/>
                <a:tab pos="5217795" algn="l"/>
                <a:tab pos="6120765" algn="l"/>
                <a:tab pos="770572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thod</a:t>
            </a:r>
            <a:r>
              <a:rPr sz="2800" spc="-165" dirty="0">
                <a:latin typeface="Calibri"/>
                <a:cs typeface="Calibri"/>
              </a:rPr>
              <a:t>’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ha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uenc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seven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arguments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representing:</a:t>
            </a:r>
            <a:endParaRPr sz="2800">
              <a:latin typeface="Calibri"/>
              <a:cs typeface="Calibri"/>
            </a:endParaRPr>
          </a:p>
          <a:p>
            <a:pPr marL="1106805" lvl="1" indent="-35242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1074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  <a:p>
            <a:pPr marL="1106805" lvl="1" indent="-35242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1074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columns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retrieved</a:t>
            </a:r>
            <a:endParaRPr sz="2800">
              <a:latin typeface="Calibri"/>
              <a:cs typeface="Calibri"/>
            </a:endParaRPr>
          </a:p>
          <a:p>
            <a:pPr marL="1106805" lvl="1" indent="-35242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1074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search </a:t>
            </a:r>
            <a:r>
              <a:rPr sz="2800" spc="-10" dirty="0">
                <a:latin typeface="Calibri"/>
                <a:cs typeface="Calibri"/>
              </a:rPr>
              <a:t>condition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(where-clause)</a:t>
            </a:r>
            <a:endParaRPr sz="2800">
              <a:latin typeface="Calibri"/>
              <a:cs typeface="Calibri"/>
            </a:endParaRPr>
          </a:p>
          <a:p>
            <a:pPr marL="1106805" lvl="1" indent="-35242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107440" algn="l"/>
              </a:tabLst>
            </a:pPr>
            <a:r>
              <a:rPr sz="2800" spc="-10" dirty="0">
                <a:latin typeface="Calibri"/>
                <a:cs typeface="Calibri"/>
              </a:rPr>
              <a:t>arguments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where-clause</a:t>
            </a:r>
            <a:endParaRPr sz="2800">
              <a:latin typeface="Calibri"/>
              <a:cs typeface="Calibri"/>
            </a:endParaRPr>
          </a:p>
          <a:p>
            <a:pPr marL="1106805" lvl="1" indent="-35242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1074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group-by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</a:t>
            </a:r>
            <a:endParaRPr sz="2800">
              <a:latin typeface="Calibri"/>
              <a:cs typeface="Calibri"/>
            </a:endParaRPr>
          </a:p>
          <a:p>
            <a:pPr marL="1106805" lvl="1" indent="-35242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107440" algn="l"/>
              </a:tabLst>
            </a:pPr>
            <a:r>
              <a:rPr sz="2800" spc="-10" dirty="0">
                <a:latin typeface="Calibri"/>
                <a:cs typeface="Calibri"/>
              </a:rPr>
              <a:t>having-clause</a:t>
            </a:r>
            <a:endParaRPr sz="2800">
              <a:latin typeface="Calibri"/>
              <a:cs typeface="Calibri"/>
            </a:endParaRPr>
          </a:p>
          <a:p>
            <a:pPr marL="1106805" lvl="1" indent="-35242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1074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order-by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560" y="461589"/>
            <a:ext cx="3260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query</a:t>
            </a:r>
            <a:r>
              <a:rPr spc="-70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99"/>
            <a:ext cx="455485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826135" indent="-915035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query(String table,  String[] </a:t>
            </a:r>
            <a:r>
              <a:rPr sz="3200" spc="-10" dirty="0">
                <a:latin typeface="Calibri"/>
                <a:cs typeface="Calibri"/>
              </a:rPr>
              <a:t>columns,  </a:t>
            </a: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selection,</a:t>
            </a:r>
            <a:endParaRPr sz="320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sz="3200" spc="-5" dirty="0">
                <a:latin typeface="Calibri"/>
                <a:cs typeface="Calibri"/>
              </a:rPr>
              <a:t>String[] </a:t>
            </a:r>
            <a:r>
              <a:rPr sz="3200" spc="-10" dirty="0">
                <a:latin typeface="Calibri"/>
                <a:cs typeface="Calibri"/>
              </a:rPr>
              <a:t>selectionArgs,  </a:t>
            </a: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groupBy,</a:t>
            </a:r>
            <a:endParaRPr sz="3200">
              <a:latin typeface="Calibri"/>
              <a:cs typeface="Calibri"/>
            </a:endParaRPr>
          </a:p>
          <a:p>
            <a:pPr marL="927100" marR="1132205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String having,  String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orderBy)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138" y="461589"/>
            <a:ext cx="5430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Simple </a:t>
            </a:r>
            <a:r>
              <a:rPr spc="5" dirty="0"/>
              <a:t>Query </a:t>
            </a:r>
            <a:r>
              <a:rPr dirty="0"/>
              <a:t>-</a:t>
            </a:r>
            <a:r>
              <a:rPr spc="-6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5"/>
            <a:ext cx="7480300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String[] </a:t>
            </a:r>
            <a:r>
              <a:rPr sz="3000" spc="-10" dirty="0">
                <a:latin typeface="Calibri"/>
                <a:cs typeface="Calibri"/>
              </a:rPr>
              <a:t>columns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10" dirty="0">
                <a:latin typeface="Calibri"/>
                <a:cs typeface="Calibri"/>
              </a:rPr>
              <a:t>{"Dno","Avg(Salary)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30" dirty="0">
                <a:latin typeface="Calibri"/>
                <a:cs typeface="Calibri"/>
              </a:rPr>
              <a:t>AVG"};  </a:t>
            </a:r>
            <a:r>
              <a:rPr sz="3000" spc="-5" dirty="0">
                <a:latin typeface="Calibri"/>
                <a:cs typeface="Calibri"/>
              </a:rPr>
              <a:t>String[] </a:t>
            </a:r>
            <a:r>
              <a:rPr sz="3000" spc="-10" dirty="0">
                <a:latin typeface="Calibri"/>
                <a:cs typeface="Calibri"/>
              </a:rPr>
              <a:t>conditionArgs= </a:t>
            </a:r>
            <a:r>
              <a:rPr sz="3000" spc="-5" dirty="0">
                <a:latin typeface="Calibri"/>
                <a:cs typeface="Calibri"/>
              </a:rPr>
              <a:t>{"30", </a:t>
            </a:r>
            <a:r>
              <a:rPr sz="3000" spc="-10" dirty="0">
                <a:latin typeface="Calibri"/>
                <a:cs typeface="Calibri"/>
              </a:rPr>
              <a:t>"Chennai"};  </a:t>
            </a:r>
            <a:r>
              <a:rPr sz="3000" spc="-15" dirty="0">
                <a:latin typeface="Calibri"/>
                <a:cs typeface="Calibri"/>
              </a:rPr>
              <a:t>Cursor </a:t>
            </a:r>
            <a:r>
              <a:rPr sz="3000" dirty="0">
                <a:latin typeface="Calibri"/>
                <a:cs typeface="Calibri"/>
              </a:rPr>
              <a:t>c =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db.query("EmployeeTable",</a:t>
            </a:r>
            <a:endParaRPr sz="30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columns,</a:t>
            </a:r>
            <a:endParaRPr sz="3000">
              <a:latin typeface="Calibri"/>
              <a:cs typeface="Calibri"/>
            </a:endParaRPr>
          </a:p>
          <a:p>
            <a:pPr marL="2756535" marR="295910" indent="8509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" </a:t>
            </a:r>
            <a:r>
              <a:rPr sz="3000" spc="-10" dirty="0">
                <a:latin typeface="Calibri"/>
                <a:cs typeface="Calibri"/>
              </a:rPr>
              <a:t>age&gt;= </a:t>
            </a:r>
            <a:r>
              <a:rPr sz="3000" dirty="0">
                <a:latin typeface="Calibri"/>
                <a:cs typeface="Calibri"/>
              </a:rPr>
              <a:t>? And </a:t>
            </a:r>
            <a:r>
              <a:rPr sz="3000" spc="-10" dirty="0">
                <a:latin typeface="Calibri"/>
                <a:cs typeface="Calibri"/>
              </a:rPr>
              <a:t>location= </a:t>
            </a:r>
            <a:r>
              <a:rPr sz="3000" dirty="0">
                <a:latin typeface="Calibri"/>
                <a:cs typeface="Calibri"/>
              </a:rPr>
              <a:t>? "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  </a:t>
            </a:r>
            <a:r>
              <a:rPr sz="3000" spc="-10" dirty="0">
                <a:latin typeface="Calibri"/>
                <a:cs typeface="Calibri"/>
              </a:rPr>
              <a:t>conditionArgs,</a:t>
            </a:r>
            <a:endParaRPr sz="3000">
              <a:latin typeface="Calibri"/>
              <a:cs typeface="Calibri"/>
            </a:endParaRPr>
          </a:p>
          <a:p>
            <a:pPr marL="2756535" marR="240919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"Dno",  "Count(*) </a:t>
            </a:r>
            <a:r>
              <a:rPr sz="3000" dirty="0">
                <a:latin typeface="Calibri"/>
                <a:cs typeface="Calibri"/>
              </a:rPr>
              <a:t>&gt;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2",</a:t>
            </a:r>
            <a:endParaRPr sz="30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5"/>
              </a:spcBef>
            </a:pPr>
            <a:r>
              <a:rPr sz="3000" spc="-45" dirty="0">
                <a:latin typeface="Calibri"/>
                <a:cs typeface="Calibri"/>
              </a:rPr>
              <a:t>"AVG </a:t>
            </a:r>
            <a:r>
              <a:rPr sz="3000" spc="-5" dirty="0">
                <a:latin typeface="Calibri"/>
                <a:cs typeface="Calibri"/>
              </a:rPr>
              <a:t>Desc </a:t>
            </a:r>
            <a:r>
              <a:rPr sz="3000" dirty="0">
                <a:latin typeface="Calibri"/>
                <a:cs typeface="Calibri"/>
              </a:rPr>
              <a:t>"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);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180" y="461589"/>
            <a:ext cx="1724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</a:t>
            </a:r>
            <a:r>
              <a:rPr spc="-70" dirty="0"/>
              <a:t>r</a:t>
            </a:r>
            <a:r>
              <a:rPr spc="-5" dirty="0"/>
              <a:t>so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77"/>
            <a:ext cx="8074659" cy="4369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7620">
              <a:lnSpc>
                <a:spcPts val="2400"/>
              </a:lnSpc>
              <a:spcBef>
                <a:spcPts val="675"/>
              </a:spcBef>
              <a:buChar char="-"/>
              <a:tabLst>
                <a:tab pos="217170" algn="l"/>
              </a:tabLst>
            </a:pPr>
            <a:r>
              <a:rPr sz="2500" spc="-10" dirty="0">
                <a:latin typeface="Calibri"/>
                <a:cs typeface="Calibri"/>
              </a:rPr>
              <a:t>Android </a:t>
            </a:r>
            <a:r>
              <a:rPr sz="2500" spc="-20" dirty="0">
                <a:latin typeface="Calibri"/>
                <a:cs typeface="Calibri"/>
              </a:rPr>
              <a:t>cursors </a:t>
            </a:r>
            <a:r>
              <a:rPr sz="2500" spc="-10" dirty="0">
                <a:latin typeface="Calibri"/>
                <a:cs typeface="Calibri"/>
              </a:rPr>
              <a:t>are used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gain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(random)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access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tabl</a:t>
            </a:r>
            <a:r>
              <a:rPr sz="2500" spc="-5" dirty="0">
                <a:latin typeface="Calibri"/>
                <a:cs typeface="Calibri"/>
              </a:rPr>
              <a:t>es  </a:t>
            </a:r>
            <a:r>
              <a:rPr sz="2500" spc="-10" dirty="0">
                <a:latin typeface="Calibri"/>
                <a:cs typeface="Calibri"/>
              </a:rPr>
              <a:t>produced </a:t>
            </a:r>
            <a:r>
              <a:rPr sz="2500" spc="-15" dirty="0">
                <a:latin typeface="Calibri"/>
                <a:cs typeface="Calibri"/>
              </a:rPr>
              <a:t>by </a:t>
            </a:r>
            <a:r>
              <a:rPr sz="2500" spc="-5" dirty="0">
                <a:latin typeface="Calibri"/>
                <a:cs typeface="Calibri"/>
              </a:rPr>
              <a:t>SQL select</a:t>
            </a:r>
            <a:r>
              <a:rPr sz="2500" spc="6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statements.</a:t>
            </a:r>
            <a:endParaRPr sz="2500">
              <a:latin typeface="Calibri"/>
              <a:cs typeface="Calibri"/>
            </a:endParaRPr>
          </a:p>
          <a:p>
            <a:pPr marL="12700" marR="6350">
              <a:lnSpc>
                <a:spcPts val="2400"/>
              </a:lnSpc>
              <a:spcBef>
                <a:spcPts val="605"/>
              </a:spcBef>
              <a:buChar char="-"/>
              <a:tabLst>
                <a:tab pos="193040" algn="l"/>
              </a:tabLst>
            </a:pPr>
            <a:r>
              <a:rPr sz="2500" spc="-20" dirty="0">
                <a:latin typeface="Calibri"/>
                <a:cs typeface="Calibri"/>
              </a:rPr>
              <a:t>Cursors </a:t>
            </a:r>
            <a:r>
              <a:rPr sz="2500" spc="-5" dirty="0">
                <a:latin typeface="Calibri"/>
                <a:cs typeface="Calibri"/>
              </a:rPr>
              <a:t>primarily </a:t>
            </a:r>
            <a:r>
              <a:rPr sz="2500" spc="-15" dirty="0">
                <a:latin typeface="Calibri"/>
                <a:cs typeface="Calibri"/>
              </a:rPr>
              <a:t>provide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one row-at-the-time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operations </a:t>
            </a:r>
            <a:r>
              <a:rPr sz="2500" spc="-5" dirty="0">
                <a:latin typeface="Calibri"/>
                <a:cs typeface="Calibri"/>
              </a:rPr>
              <a:t>on  a </a:t>
            </a:r>
            <a:r>
              <a:rPr sz="2500" spc="-10" dirty="0">
                <a:latin typeface="Calibri"/>
                <a:cs typeface="Calibri"/>
              </a:rPr>
              <a:t>table.</a:t>
            </a:r>
            <a:endParaRPr sz="250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AutoNum type="arabicPeriod"/>
              <a:tabLst>
                <a:tab pos="323850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Positional awareness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operators </a:t>
            </a:r>
            <a:r>
              <a:rPr sz="2500" spc="-10" dirty="0">
                <a:latin typeface="Calibri"/>
                <a:cs typeface="Calibri"/>
              </a:rPr>
              <a:t>(isFirst(),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isLast(),</a:t>
            </a:r>
            <a:endParaRPr sz="2500">
              <a:latin typeface="Calibri"/>
              <a:cs typeface="Calibri"/>
            </a:endParaRPr>
          </a:p>
          <a:p>
            <a:pPr marL="4464685">
              <a:lnSpc>
                <a:spcPct val="100000"/>
              </a:lnSpc>
            </a:pPr>
            <a:r>
              <a:rPr sz="2500" spc="-15" dirty="0">
                <a:latin typeface="Calibri"/>
                <a:cs typeface="Calibri"/>
              </a:rPr>
              <a:t>isBeforeFirst(),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isAfterLast())</a:t>
            </a:r>
            <a:endParaRPr sz="250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23850" algn="l"/>
              </a:tabLst>
            </a:pP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Record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Navigation </a:t>
            </a:r>
            <a:r>
              <a:rPr sz="2500" spc="-25" dirty="0">
                <a:latin typeface="Calibri"/>
                <a:cs typeface="Calibri"/>
              </a:rPr>
              <a:t>(moveToFirst(),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moveToLast(),</a:t>
            </a:r>
            <a:endParaRPr sz="2500">
              <a:latin typeface="Calibri"/>
              <a:cs typeface="Calibri"/>
            </a:endParaRPr>
          </a:p>
          <a:p>
            <a:pPr marL="2471420">
              <a:lnSpc>
                <a:spcPct val="100000"/>
              </a:lnSpc>
            </a:pPr>
            <a:r>
              <a:rPr sz="2500" spc="-25" dirty="0">
                <a:latin typeface="Calibri"/>
                <a:cs typeface="Calibri"/>
              </a:rPr>
              <a:t>moveToNext(), moveToPrevious(),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move(n))</a:t>
            </a:r>
            <a:endParaRPr sz="2500">
              <a:latin typeface="Calibri"/>
              <a:cs typeface="Calibri"/>
            </a:endParaRPr>
          </a:p>
          <a:p>
            <a:pPr marL="323850" marR="1080135" indent="-323850">
              <a:lnSpc>
                <a:spcPts val="2400"/>
              </a:lnSpc>
              <a:spcBef>
                <a:spcPts val="585"/>
              </a:spcBef>
              <a:buClr>
                <a:srgbClr val="000000"/>
              </a:buClr>
              <a:buAutoNum type="arabicPeriod" startAt="3"/>
              <a:tabLst>
                <a:tab pos="323850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Field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extraction </a:t>
            </a:r>
            <a:r>
              <a:rPr sz="2500" spc="-10" dirty="0">
                <a:latin typeface="Calibri"/>
                <a:cs typeface="Calibri"/>
              </a:rPr>
              <a:t>(getInt, </a:t>
            </a:r>
            <a:r>
              <a:rPr sz="2500" spc="-5" dirty="0">
                <a:latin typeface="Calibri"/>
                <a:cs typeface="Calibri"/>
              </a:rPr>
              <a:t>getString, </a:t>
            </a:r>
            <a:r>
              <a:rPr sz="2500" spc="-10" dirty="0">
                <a:latin typeface="Calibri"/>
                <a:cs typeface="Calibri"/>
              </a:rPr>
              <a:t>getFloat, getBlob,  getDate)</a:t>
            </a:r>
            <a:endParaRPr sz="2500">
              <a:latin typeface="Calibri"/>
              <a:cs typeface="Calibri"/>
            </a:endParaRPr>
          </a:p>
          <a:p>
            <a:pPr marL="323850" marR="5080" indent="-32385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AutoNum type="arabicPeriod" startAt="3"/>
              <a:tabLst>
                <a:tab pos="323850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Schema inspection </a:t>
            </a:r>
            <a:r>
              <a:rPr sz="2500" spc="-5" dirty="0">
                <a:latin typeface="Calibri"/>
                <a:cs typeface="Calibri"/>
              </a:rPr>
              <a:t>(getColumnName, </a:t>
            </a:r>
            <a:r>
              <a:rPr sz="2500" spc="-10" dirty="0">
                <a:latin typeface="Calibri"/>
                <a:cs typeface="Calibri"/>
              </a:rPr>
              <a:t>getColumnNames,  getColumnIndex, getColumnCount,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getCount)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732" y="461589"/>
            <a:ext cx="356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Cursor</a:t>
            </a:r>
            <a:r>
              <a:rPr spc="-5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77"/>
            <a:ext cx="8070850" cy="452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String [] </a:t>
            </a:r>
            <a:r>
              <a:rPr sz="2500" spc="-10" dirty="0">
                <a:latin typeface="Calibri"/>
                <a:cs typeface="Calibri"/>
              </a:rPr>
              <a:t>columns </a:t>
            </a:r>
            <a:r>
              <a:rPr sz="2500" spc="-5" dirty="0">
                <a:latin typeface="Calibri"/>
                <a:cs typeface="Calibri"/>
              </a:rPr>
              <a:t>={"id", </a:t>
            </a:r>
            <a:r>
              <a:rPr sz="2500" spc="-10" dirty="0">
                <a:latin typeface="Calibri"/>
                <a:cs typeface="Calibri"/>
              </a:rPr>
              <a:t>"firstname",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"lastname"};</a:t>
            </a:r>
            <a:endParaRPr sz="2500">
              <a:latin typeface="Calibri"/>
              <a:cs typeface="Calibri"/>
            </a:endParaRPr>
          </a:p>
          <a:p>
            <a:pPr marL="355600" marR="598805" indent="-343535" algn="just">
              <a:lnSpc>
                <a:spcPts val="2400"/>
              </a:lnSpc>
              <a:spcBef>
                <a:spcPts val="585"/>
              </a:spcBef>
            </a:pPr>
            <a:r>
              <a:rPr sz="2500" spc="-15" dirty="0">
                <a:latin typeface="Calibri"/>
                <a:cs typeface="Calibri"/>
              </a:rPr>
              <a:t>Cursor myCur= </a:t>
            </a:r>
            <a:r>
              <a:rPr sz="2500" spc="-5" dirty="0">
                <a:latin typeface="Calibri"/>
                <a:cs typeface="Calibri"/>
              </a:rPr>
              <a:t>db.query("demo", </a:t>
            </a:r>
            <a:r>
              <a:rPr sz="2500" spc="-10" dirty="0">
                <a:latin typeface="Calibri"/>
                <a:cs typeface="Calibri"/>
              </a:rPr>
              <a:t>columns, </a:t>
            </a:r>
            <a:r>
              <a:rPr sz="2500" spc="-5" dirty="0">
                <a:latin typeface="Calibri"/>
                <a:cs typeface="Calibri"/>
              </a:rPr>
              <a:t>null, null, null,  null,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"recID");</a:t>
            </a:r>
            <a:endParaRPr sz="2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500" spc="-15" dirty="0">
                <a:latin typeface="Calibri"/>
                <a:cs typeface="Calibri"/>
              </a:rPr>
              <a:t>int </a:t>
            </a:r>
            <a:r>
              <a:rPr sz="2500" spc="-5" dirty="0">
                <a:latin typeface="Calibri"/>
                <a:cs typeface="Calibri"/>
              </a:rPr>
              <a:t>idCol=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myCur.getColumnIndex("id");</a:t>
            </a:r>
            <a:endParaRPr sz="2500">
              <a:latin typeface="Calibri"/>
              <a:cs typeface="Calibri"/>
            </a:endParaRPr>
          </a:p>
          <a:p>
            <a:pPr marL="12700" marR="1403350" indent="-635" algn="just">
              <a:lnSpc>
                <a:spcPct val="100000"/>
              </a:lnSpc>
            </a:pPr>
            <a:r>
              <a:rPr sz="2500" spc="-15" dirty="0">
                <a:latin typeface="Calibri"/>
                <a:cs typeface="Calibri"/>
              </a:rPr>
              <a:t>int </a:t>
            </a:r>
            <a:r>
              <a:rPr sz="2500" spc="-5" dirty="0">
                <a:latin typeface="Calibri"/>
                <a:cs typeface="Calibri"/>
              </a:rPr>
              <a:t>fnameCol= </a:t>
            </a:r>
            <a:r>
              <a:rPr sz="2500" spc="-15" dirty="0">
                <a:latin typeface="Calibri"/>
                <a:cs typeface="Calibri"/>
              </a:rPr>
              <a:t>myCur.getColumnIndex("firstname");  int </a:t>
            </a:r>
            <a:r>
              <a:rPr sz="2500" spc="-5" dirty="0">
                <a:latin typeface="Calibri"/>
                <a:cs typeface="Calibri"/>
              </a:rPr>
              <a:t>lnameCol= </a:t>
            </a:r>
            <a:r>
              <a:rPr sz="2500" spc="-15" dirty="0">
                <a:latin typeface="Calibri"/>
                <a:cs typeface="Calibri"/>
              </a:rPr>
              <a:t>myCur.getColumnIndex("lastname");  </a:t>
            </a:r>
            <a:r>
              <a:rPr sz="2500" spc="-30" dirty="0">
                <a:latin typeface="Calibri"/>
                <a:cs typeface="Calibri"/>
              </a:rPr>
              <a:t>while(myCur.moveToNext())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355600" marR="1031240" indent="-635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columns[0] </a:t>
            </a:r>
            <a:r>
              <a:rPr sz="2500" spc="-5" dirty="0">
                <a:latin typeface="Calibri"/>
                <a:cs typeface="Calibri"/>
              </a:rPr>
              <a:t>= </a:t>
            </a:r>
            <a:r>
              <a:rPr sz="2500" spc="-20" dirty="0">
                <a:latin typeface="Calibri"/>
                <a:cs typeface="Calibri"/>
              </a:rPr>
              <a:t>Integer.</a:t>
            </a:r>
            <a:r>
              <a:rPr sz="2500" i="1" spc="-20" dirty="0">
                <a:latin typeface="Calibri"/>
                <a:cs typeface="Calibri"/>
              </a:rPr>
              <a:t>toString((myCur.getInt(idCol)));  </a:t>
            </a:r>
            <a:r>
              <a:rPr sz="2500" spc="-10" dirty="0">
                <a:latin typeface="Calibri"/>
                <a:cs typeface="Calibri"/>
              </a:rPr>
              <a:t>columns[1] </a:t>
            </a:r>
            <a:r>
              <a:rPr sz="2500" spc="-5" dirty="0">
                <a:latin typeface="Calibri"/>
                <a:cs typeface="Calibri"/>
              </a:rPr>
              <a:t>= </a:t>
            </a:r>
            <a:r>
              <a:rPr sz="2500" spc="-15" dirty="0">
                <a:latin typeface="Calibri"/>
                <a:cs typeface="Calibri"/>
              </a:rPr>
              <a:t>myCur.getString(fnameCol);  </a:t>
            </a:r>
            <a:r>
              <a:rPr sz="2500" spc="-10" dirty="0">
                <a:latin typeface="Calibri"/>
                <a:cs typeface="Calibri"/>
              </a:rPr>
              <a:t>columns[2] 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myCur.getString(lnameCol);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7550784" algn="l"/>
              </a:tabLst>
            </a:pPr>
            <a:r>
              <a:rPr sz="2500" spc="-5" dirty="0">
                <a:latin typeface="Calibri"/>
                <a:cs typeface="Calibri"/>
              </a:rPr>
              <a:t>txtMsg.append("\n"+ </a:t>
            </a:r>
            <a:r>
              <a:rPr sz="2500" spc="-10" dirty="0">
                <a:latin typeface="Calibri"/>
                <a:cs typeface="Calibri"/>
              </a:rPr>
              <a:t>columns[0] </a:t>
            </a:r>
            <a:r>
              <a:rPr sz="2500" spc="-5" dirty="0">
                <a:latin typeface="Calibri"/>
                <a:cs typeface="Calibri"/>
              </a:rPr>
              <a:t>+ " " + </a:t>
            </a:r>
            <a:r>
              <a:rPr sz="2500" spc="-10" dirty="0">
                <a:latin typeface="Calibri"/>
                <a:cs typeface="Calibri"/>
              </a:rPr>
              <a:t>columns[1]</a:t>
            </a:r>
            <a:r>
              <a:rPr sz="2500" spc="1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+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"</a:t>
            </a:r>
            <a:r>
              <a:rPr sz="2500" spc="-5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Calibri"/>
                <a:cs typeface="Calibri"/>
              </a:rPr>
              <a:t>"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+</a:t>
            </a:r>
            <a:endParaRPr sz="2500">
              <a:latin typeface="Calibri"/>
              <a:cs typeface="Calibri"/>
            </a:endParaRPr>
          </a:p>
          <a:p>
            <a:pPr marL="636905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columns[2]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);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4" y="324352"/>
            <a:ext cx="6302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12. Publish App in</a:t>
            </a:r>
            <a:r>
              <a:rPr spc="-65" dirty="0"/>
              <a:t> </a:t>
            </a:r>
            <a:r>
              <a:rPr spc="-30" dirty="0"/>
              <a:t>Playstore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1" y="1308857"/>
            <a:ext cx="8074025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order to </a:t>
            </a:r>
            <a:r>
              <a:rPr sz="2400" spc="-5" dirty="0">
                <a:latin typeface="Calibri"/>
                <a:cs typeface="Calibri"/>
              </a:rPr>
              <a:t>publish applications on Google </a:t>
            </a:r>
            <a:r>
              <a:rPr sz="2400" spc="-45" dirty="0">
                <a:latin typeface="Calibri"/>
                <a:cs typeface="Calibri"/>
              </a:rPr>
              <a:t>play,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necessary 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publisher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account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sign up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publisher </a:t>
            </a:r>
            <a:r>
              <a:rPr sz="2400" spc="-10" dirty="0">
                <a:latin typeface="Calibri"/>
                <a:cs typeface="Calibri"/>
              </a:rPr>
              <a:t>account  </a:t>
            </a:r>
            <a:r>
              <a:rPr sz="2400" spc="-15" dirty="0">
                <a:latin typeface="Calibri"/>
                <a:cs typeface="Calibri"/>
              </a:rPr>
              <a:t>follow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steps:</a:t>
            </a:r>
            <a:endParaRPr sz="240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1. Visit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15" dirty="0">
                <a:latin typeface="Calibri"/>
                <a:cs typeface="Calibri"/>
              </a:rPr>
              <a:t>Play </a:t>
            </a:r>
            <a:r>
              <a:rPr sz="2400" spc="-10" dirty="0">
                <a:latin typeface="Calibri"/>
                <a:cs typeface="Calibri"/>
              </a:rPr>
              <a:t>Android Developer console 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https://play.google.com/apps/publish.</a:t>
            </a:r>
            <a:endParaRPr sz="24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2. </a:t>
            </a:r>
            <a:r>
              <a:rPr sz="2400" spc="-10" dirty="0">
                <a:latin typeface="Calibri"/>
                <a:cs typeface="Calibri"/>
              </a:rPr>
              <a:t>Enter </a:t>
            </a:r>
            <a:r>
              <a:rPr sz="2400" spc="-5" dirty="0">
                <a:latin typeface="Calibri"/>
                <a:cs typeface="Calibri"/>
              </a:rPr>
              <a:t>basic </a:t>
            </a:r>
            <a:r>
              <a:rPr sz="2400" spc="-15" dirty="0">
                <a:latin typeface="Calibri"/>
                <a:cs typeface="Calibri"/>
              </a:rPr>
              <a:t>information </a:t>
            </a:r>
            <a:r>
              <a:rPr sz="2400" spc="-5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your developer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identity.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3. </a:t>
            </a:r>
            <a:r>
              <a:rPr sz="2400" spc="-10" dirty="0">
                <a:latin typeface="Calibri"/>
                <a:cs typeface="Calibri"/>
              </a:rPr>
              <a:t>Read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Developer </a:t>
            </a:r>
            <a:r>
              <a:rPr sz="2400" spc="-5" dirty="0">
                <a:latin typeface="Calibri"/>
                <a:cs typeface="Calibri"/>
              </a:rPr>
              <a:t>Distribution </a:t>
            </a:r>
            <a:r>
              <a:rPr sz="2400" spc="-10" dirty="0">
                <a:latin typeface="Calibri"/>
                <a:cs typeface="Calibri"/>
              </a:rPr>
              <a:t>Agreement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locale.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4. </a:t>
            </a:r>
            <a:r>
              <a:rPr sz="2400" spc="-35" dirty="0">
                <a:latin typeface="Calibri"/>
                <a:cs typeface="Calibri"/>
              </a:rPr>
              <a:t>Pay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$25 </a:t>
            </a:r>
            <a:r>
              <a:rPr sz="2400" dirty="0">
                <a:latin typeface="Calibri"/>
                <a:cs typeface="Calibri"/>
              </a:rPr>
              <a:t>USD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fee.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5. Confirm </a:t>
            </a:r>
            <a:r>
              <a:rPr sz="2400" spc="-10" dirty="0">
                <a:latin typeface="Calibri"/>
                <a:cs typeface="Calibri"/>
              </a:rPr>
              <a:t>verification 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e-mail.</a:t>
            </a:r>
            <a:endParaRPr sz="2400">
              <a:latin typeface="Calibri"/>
              <a:cs typeface="Calibri"/>
            </a:endParaRPr>
          </a:p>
          <a:p>
            <a:pPr marL="355600" marR="825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6. 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account </a:t>
            </a:r>
            <a:r>
              <a:rPr sz="2400" spc="-5" dirty="0">
                <a:latin typeface="Calibri"/>
                <a:cs typeface="Calibri"/>
              </a:rPr>
              <a:t>has been </a:t>
            </a:r>
            <a:r>
              <a:rPr sz="2400" spc="-15" dirty="0">
                <a:latin typeface="Calibri"/>
                <a:cs typeface="Calibri"/>
              </a:rPr>
              <a:t>created,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publish  applications using Google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Play.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5" y="1610305"/>
            <a:ext cx="8072755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Android application </a:t>
            </a:r>
            <a:r>
              <a:rPr sz="2800" spc="-5" dirty="0">
                <a:latin typeface="Calibri"/>
                <a:cs typeface="Calibri"/>
              </a:rPr>
              <a:t>publishing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that  </a:t>
            </a:r>
            <a:r>
              <a:rPr sz="2800" spc="-20" dirty="0">
                <a:latin typeface="Calibri"/>
                <a:cs typeface="Calibri"/>
              </a:rPr>
              <a:t>makes your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Android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applications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available to</a:t>
            </a:r>
            <a:r>
              <a:rPr sz="2800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users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Infect,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publishing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last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phase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Android  application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Once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developed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fully </a:t>
            </a:r>
            <a:r>
              <a:rPr sz="2800" spc="-20" dirty="0">
                <a:latin typeface="Calibri"/>
                <a:cs typeface="Calibri"/>
              </a:rPr>
              <a:t>tested your </a:t>
            </a:r>
            <a:r>
              <a:rPr sz="2800" spc="-10" dirty="0">
                <a:latin typeface="Calibri"/>
                <a:cs typeface="Calibri"/>
              </a:rPr>
              <a:t>Android  Application,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start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selling or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distributing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free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Google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Play</a:t>
            </a:r>
            <a:r>
              <a:rPr sz="2800" spc="-5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release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sending  them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directly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users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by letting users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download  them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your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own</a:t>
            </a:r>
            <a:r>
              <a:rPr sz="2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website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676406"/>
            <a:ext cx="7315200" cy="4498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382009"/>
            <a:ext cx="8074659" cy="5053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818515" algn="l"/>
                <a:tab pos="2483485" algn="l"/>
                <a:tab pos="3568700" algn="l"/>
                <a:tab pos="4240530" algn="l"/>
                <a:tab pos="5359400" algn="l"/>
                <a:tab pos="6114415" algn="l"/>
                <a:tab pos="7002780" algn="l"/>
                <a:tab pos="779081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impli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ied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ich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5" dirty="0">
                <a:latin typeface="Calibri"/>
                <a:cs typeface="Calibri"/>
              </a:rPr>
              <a:t>lp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launching </a:t>
            </a:r>
            <a:r>
              <a:rPr sz="2800" spc="-15" dirty="0">
                <a:latin typeface="Calibri"/>
                <a:cs typeface="Calibri"/>
              </a:rPr>
              <a:t>your Android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1.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Regression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publish </a:t>
            </a:r>
            <a:r>
              <a:rPr sz="2400" spc="-10" dirty="0">
                <a:latin typeface="Calibri"/>
                <a:cs typeface="Calibri"/>
              </a:rPr>
              <a:t>your application,  you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make </a:t>
            </a:r>
            <a:r>
              <a:rPr sz="2400" spc="-15" dirty="0">
                <a:latin typeface="Calibri"/>
                <a:cs typeface="Calibri"/>
              </a:rPr>
              <a:t>sure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its meeting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basic </a:t>
            </a:r>
            <a:r>
              <a:rPr sz="2400" spc="-10" dirty="0">
                <a:latin typeface="Calibri"/>
                <a:cs typeface="Calibri"/>
              </a:rPr>
              <a:t>quality  </a:t>
            </a:r>
            <a:r>
              <a:rPr sz="2400" spc="-15" dirty="0">
                <a:latin typeface="Calibri"/>
                <a:cs typeface="Calibri"/>
              </a:rPr>
              <a:t>expectations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Android </a:t>
            </a:r>
            <a:r>
              <a:rPr sz="2400" spc="-5" dirty="0">
                <a:latin typeface="Calibri"/>
                <a:cs typeface="Calibri"/>
              </a:rPr>
              <a:t>apps,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of the devices </a:t>
            </a:r>
            <a:r>
              <a:rPr sz="2400" spc="-10" dirty="0">
                <a:latin typeface="Calibri"/>
                <a:cs typeface="Calibri"/>
              </a:rPr>
              <a:t>that  you </a:t>
            </a:r>
            <a:r>
              <a:rPr sz="2400" spc="-15" dirty="0">
                <a:latin typeface="Calibri"/>
                <a:cs typeface="Calibri"/>
              </a:rPr>
              <a:t>are targeting. </a:t>
            </a:r>
            <a:r>
              <a:rPr sz="2400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the required testing on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devices including phone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tablets.</a:t>
            </a:r>
            <a:endParaRPr sz="24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2.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Application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Rating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publish </a:t>
            </a:r>
            <a:r>
              <a:rPr sz="2400" spc="-10" dirty="0">
                <a:latin typeface="Calibri"/>
                <a:cs typeface="Calibri"/>
              </a:rPr>
              <a:t>your 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45" dirty="0">
                <a:latin typeface="Calibri"/>
                <a:cs typeface="Calibri"/>
              </a:rPr>
              <a:t>Play,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specify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5" dirty="0">
                <a:latin typeface="Calibri"/>
                <a:cs typeface="Calibri"/>
              </a:rPr>
              <a:t>content rating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app, which </a:t>
            </a:r>
            <a:r>
              <a:rPr sz="2400" spc="-15" dirty="0">
                <a:latin typeface="Calibri"/>
                <a:cs typeface="Calibri"/>
              </a:rPr>
              <a:t>informs </a:t>
            </a:r>
            <a:r>
              <a:rPr sz="2400" spc="-10" dirty="0">
                <a:latin typeface="Calibri"/>
                <a:cs typeface="Calibri"/>
              </a:rPr>
              <a:t>Google </a:t>
            </a:r>
            <a:r>
              <a:rPr sz="2400" spc="-15" dirty="0">
                <a:latin typeface="Calibri"/>
                <a:cs typeface="Calibri"/>
              </a:rPr>
              <a:t>Play 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maturity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Currently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ratings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756285" marR="5715" lvl="2" algn="just">
              <a:lnSpc>
                <a:spcPct val="100000"/>
              </a:lnSpc>
              <a:buAutoNum type="alphaLcParenBoth"/>
              <a:tabLst>
                <a:tab pos="1232535" algn="l"/>
              </a:tabLst>
            </a:pPr>
            <a:r>
              <a:rPr sz="2400" spc="-15" dirty="0">
                <a:latin typeface="Calibri"/>
                <a:cs typeface="Calibri"/>
              </a:rPr>
              <a:t>Everyone </a:t>
            </a:r>
            <a:r>
              <a:rPr sz="2400" spc="-5" dirty="0">
                <a:latin typeface="Calibri"/>
                <a:cs typeface="Calibri"/>
              </a:rPr>
              <a:t>(b)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maturity </a:t>
            </a:r>
            <a:r>
              <a:rPr sz="2400" spc="-10" dirty="0">
                <a:latin typeface="Calibri"/>
                <a:cs typeface="Calibri"/>
              </a:rPr>
              <a:t>(c) </a:t>
            </a:r>
            <a:r>
              <a:rPr sz="2400" spc="-5" dirty="0">
                <a:latin typeface="Calibri"/>
                <a:cs typeface="Calibri"/>
              </a:rPr>
              <a:t>Medium maturity </a:t>
            </a:r>
            <a:r>
              <a:rPr sz="2400" spc="-10" dirty="0">
                <a:latin typeface="Calibri"/>
                <a:cs typeface="Calibri"/>
              </a:rPr>
              <a:t>(d)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20" dirty="0">
                <a:latin typeface="Calibri"/>
                <a:cs typeface="Calibri"/>
              </a:rPr>
              <a:t>maturity.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6" y="461589"/>
            <a:ext cx="361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308857"/>
            <a:ext cx="7886065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@Override</a:t>
            </a:r>
            <a:endParaRPr sz="2700" dirty="0">
              <a:latin typeface="Calibri"/>
              <a:cs typeface="Calibri"/>
            </a:endParaRPr>
          </a:p>
          <a:p>
            <a:pPr marL="355600" marR="525145" indent="-343535">
              <a:lnSpc>
                <a:spcPts val="2590"/>
              </a:lnSpc>
              <a:spcBef>
                <a:spcPts val="630"/>
              </a:spcBef>
            </a:pPr>
            <a:r>
              <a:rPr sz="2700" spc="-15" dirty="0">
                <a:latin typeface="Calibri"/>
                <a:cs typeface="Calibri"/>
              </a:rPr>
              <a:t>protected </a:t>
            </a:r>
            <a:r>
              <a:rPr sz="2700" spc="-10" dirty="0">
                <a:latin typeface="Calibri"/>
                <a:cs typeface="Calibri"/>
              </a:rPr>
              <a:t>void onStart() </a:t>
            </a:r>
            <a:r>
              <a:rPr sz="2700" dirty="0">
                <a:latin typeface="Calibri"/>
                <a:cs typeface="Calibri"/>
              </a:rPr>
              <a:t>{  </a:t>
            </a:r>
            <a:r>
              <a:rPr sz="2700" spc="-25" dirty="0">
                <a:latin typeface="Calibri"/>
                <a:cs typeface="Calibri"/>
              </a:rPr>
              <a:t>Toast.makeText(getApplicationContext(), </a:t>
            </a:r>
            <a:r>
              <a:rPr sz="2700" spc="-5" dirty="0">
                <a:latin typeface="Calibri"/>
                <a:cs typeface="Calibri"/>
              </a:rPr>
              <a:t>“I </a:t>
            </a:r>
            <a:r>
              <a:rPr sz="2700" dirty="0">
                <a:latin typeface="Calibri"/>
                <a:cs typeface="Calibri"/>
              </a:rPr>
              <a:t>am  </a:t>
            </a:r>
            <a:r>
              <a:rPr sz="2700" spc="-10" dirty="0">
                <a:latin typeface="Calibri"/>
                <a:cs typeface="Calibri"/>
              </a:rPr>
              <a:t>onStart() </a:t>
            </a:r>
            <a:r>
              <a:rPr sz="2700" spc="-5" dirty="0">
                <a:latin typeface="Calibri"/>
                <a:cs typeface="Calibri"/>
              </a:rPr>
              <a:t>method", </a:t>
            </a:r>
            <a:r>
              <a:rPr sz="2700" spc="-20" dirty="0">
                <a:latin typeface="Calibri"/>
                <a:cs typeface="Calibri"/>
              </a:rPr>
              <a:t>Toast.LENGTH_SHORT).show(); 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super.onStart();</a:t>
            </a: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7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700" spc="-10" dirty="0">
                <a:latin typeface="Calibri"/>
                <a:cs typeface="Calibri"/>
              </a:rPr>
              <a:t>@Override</a:t>
            </a:r>
            <a:endParaRPr sz="2700" dirty="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650"/>
              </a:spcBef>
            </a:pPr>
            <a:r>
              <a:rPr sz="2700" spc="-15" dirty="0">
                <a:latin typeface="Calibri"/>
                <a:cs typeface="Calibri"/>
              </a:rPr>
              <a:t>protected </a:t>
            </a:r>
            <a:r>
              <a:rPr sz="2700" spc="-10" dirty="0">
                <a:latin typeface="Calibri"/>
                <a:cs typeface="Calibri"/>
              </a:rPr>
              <a:t>void onResume() </a:t>
            </a:r>
            <a:r>
              <a:rPr sz="2700" dirty="0">
                <a:latin typeface="Calibri"/>
                <a:cs typeface="Calibri"/>
              </a:rPr>
              <a:t>{  </a:t>
            </a:r>
            <a:r>
              <a:rPr sz="2700" spc="-25" dirty="0">
                <a:latin typeface="Calibri"/>
                <a:cs typeface="Calibri"/>
              </a:rPr>
              <a:t>Toast.makeText(getApplicationContext(), </a:t>
            </a:r>
            <a:r>
              <a:rPr sz="2700" dirty="0">
                <a:latin typeface="Calibri"/>
                <a:cs typeface="Calibri"/>
              </a:rPr>
              <a:t>" I am  </a:t>
            </a:r>
            <a:r>
              <a:rPr sz="2700" spc="-10" dirty="0">
                <a:latin typeface="Calibri"/>
                <a:cs typeface="Calibri"/>
              </a:rPr>
              <a:t>onResume() </a:t>
            </a:r>
            <a:r>
              <a:rPr sz="2700" spc="-5" dirty="0">
                <a:latin typeface="Calibri"/>
                <a:cs typeface="Calibri"/>
              </a:rPr>
              <a:t>method </a:t>
            </a:r>
            <a:r>
              <a:rPr sz="2700" dirty="0">
                <a:latin typeface="Calibri"/>
                <a:cs typeface="Calibri"/>
              </a:rPr>
              <a:t>", </a:t>
            </a:r>
            <a:r>
              <a:rPr sz="2700" spc="-20" dirty="0">
                <a:latin typeface="Calibri"/>
                <a:cs typeface="Calibri"/>
              </a:rPr>
              <a:t>Toast.LENGTH_SHORT).show(); 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super.onResume();</a:t>
            </a: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4" y="1613657"/>
            <a:ext cx="7617459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3.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Targeted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Regions </a:t>
            </a:r>
            <a:r>
              <a:rPr sz="2400" spc="-10" dirty="0">
                <a:latin typeface="Calibri"/>
                <a:cs typeface="Calibri"/>
              </a:rPr>
              <a:t>Google </a:t>
            </a:r>
            <a:r>
              <a:rPr sz="2400" spc="-15" dirty="0">
                <a:latin typeface="Calibri"/>
                <a:cs typeface="Calibri"/>
              </a:rPr>
              <a:t>Play </a:t>
            </a:r>
            <a:r>
              <a:rPr sz="2400" dirty="0">
                <a:latin typeface="Calibri"/>
                <a:cs typeface="Calibri"/>
              </a:rPr>
              <a:t>lets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what  countries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territories where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10" dirty="0">
                <a:latin typeface="Calibri"/>
                <a:cs typeface="Calibri"/>
              </a:rPr>
              <a:t>application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 sold. </a:t>
            </a:r>
            <a:r>
              <a:rPr sz="2400" spc="-10" dirty="0">
                <a:latin typeface="Calibri"/>
                <a:cs typeface="Calibri"/>
              </a:rPr>
              <a:t>Accordingly you must </a:t>
            </a:r>
            <a:r>
              <a:rPr sz="2400" spc="-30" dirty="0">
                <a:latin typeface="Calibri"/>
                <a:cs typeface="Calibri"/>
              </a:rPr>
              <a:t>take </a:t>
            </a:r>
            <a:r>
              <a:rPr sz="2400" spc="-20" dirty="0">
                <a:latin typeface="Calibri"/>
                <a:cs typeface="Calibri"/>
              </a:rPr>
              <a:t>care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setting </a:t>
            </a:r>
            <a:r>
              <a:rPr sz="2400" spc="-5" dirty="0">
                <a:latin typeface="Calibri"/>
                <a:cs typeface="Calibri"/>
              </a:rPr>
              <a:t>up time  </a:t>
            </a:r>
            <a:r>
              <a:rPr sz="2400" spc="-15" dirty="0">
                <a:latin typeface="Calibri"/>
                <a:cs typeface="Calibri"/>
              </a:rPr>
              <a:t>zone, </a:t>
            </a:r>
            <a:r>
              <a:rPr sz="2400" spc="-10" dirty="0">
                <a:latin typeface="Calibri"/>
                <a:cs typeface="Calibri"/>
              </a:rPr>
              <a:t>localization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specific </a:t>
            </a:r>
            <a:r>
              <a:rPr sz="2400" spc="-10" dirty="0">
                <a:latin typeface="Calibri"/>
                <a:cs typeface="Calibri"/>
              </a:rPr>
              <a:t>requirement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per  the </a:t>
            </a:r>
            <a:r>
              <a:rPr sz="2400" spc="-15" dirty="0">
                <a:latin typeface="Calibri"/>
                <a:cs typeface="Calibri"/>
              </a:rPr>
              <a:t>targeted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region.</a:t>
            </a:r>
            <a:endParaRPr sz="2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4.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Application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Size </a:t>
            </a:r>
            <a:r>
              <a:rPr sz="2400" spc="-25" dirty="0">
                <a:latin typeface="Calibri"/>
                <a:cs typeface="Calibri"/>
              </a:rPr>
              <a:t>Currently,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an APK  </a:t>
            </a:r>
            <a:r>
              <a:rPr sz="2400" spc="-5" dirty="0">
                <a:latin typeface="Calibri"/>
                <a:cs typeface="Calibri"/>
              </a:rPr>
              <a:t>published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15" dirty="0">
                <a:latin typeface="Calibri"/>
                <a:cs typeface="Calibri"/>
              </a:rPr>
              <a:t>Play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50 MB. If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app </a:t>
            </a:r>
            <a:r>
              <a:rPr sz="2400" spc="-15" dirty="0">
                <a:latin typeface="Calibri"/>
                <a:cs typeface="Calibri"/>
              </a:rPr>
              <a:t>exceeds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size,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want to </a:t>
            </a:r>
            <a:r>
              <a:rPr sz="2400" spc="-20" dirty="0">
                <a:latin typeface="Calibri"/>
                <a:cs typeface="Calibri"/>
              </a:rPr>
              <a:t>offer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secondary download, 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can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APK </a:t>
            </a:r>
            <a:r>
              <a:rPr sz="2400" spc="-5" dirty="0">
                <a:latin typeface="Calibri"/>
                <a:cs typeface="Calibri"/>
              </a:rPr>
              <a:t>Expansion </a:t>
            </a:r>
            <a:r>
              <a:rPr sz="2400" dirty="0">
                <a:latin typeface="Calibri"/>
                <a:cs typeface="Calibri"/>
              </a:rPr>
              <a:t>Files, which 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15" dirty="0">
                <a:latin typeface="Calibri"/>
                <a:cs typeface="Calibri"/>
              </a:rPr>
              <a:t>Play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15" dirty="0">
                <a:latin typeface="Calibri"/>
                <a:cs typeface="Calibri"/>
              </a:rPr>
              <a:t>host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free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server </a:t>
            </a:r>
            <a:r>
              <a:rPr sz="2400" spc="-15" dirty="0">
                <a:latin typeface="Calibri"/>
                <a:cs typeface="Calibri"/>
              </a:rPr>
              <a:t>infrastructure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automatically  </a:t>
            </a:r>
            <a:r>
              <a:rPr sz="2400" spc="-5" dirty="0">
                <a:latin typeface="Calibri"/>
                <a:cs typeface="Calibri"/>
              </a:rPr>
              <a:t>handle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download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60" y="1610305"/>
            <a:ext cx="7617459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985" indent="-287020" algn="just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5.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SDK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Screen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Compatibility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important </a:t>
            </a:r>
            <a:r>
              <a:rPr sz="2800" spc="-35" dirty="0">
                <a:latin typeface="Calibri"/>
                <a:cs typeface="Calibri"/>
              </a:rPr>
              <a:t>to 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15" dirty="0">
                <a:latin typeface="Calibri"/>
                <a:cs typeface="Calibri"/>
              </a:rPr>
              <a:t>sure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dirty="0">
                <a:latin typeface="Calibri"/>
                <a:cs typeface="Calibri"/>
              </a:rPr>
              <a:t>app is </a:t>
            </a:r>
            <a:r>
              <a:rPr sz="2800" spc="-5" dirty="0">
                <a:latin typeface="Calibri"/>
                <a:cs typeface="Calibri"/>
              </a:rPr>
              <a:t>designed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run  </a:t>
            </a:r>
            <a:r>
              <a:rPr sz="2800" spc="-15" dirty="0">
                <a:latin typeface="Calibri"/>
                <a:cs typeface="Calibri"/>
              </a:rPr>
              <a:t>properly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Android </a:t>
            </a:r>
            <a:r>
              <a:rPr sz="2800" spc="-15" dirty="0">
                <a:latin typeface="Calibri"/>
                <a:cs typeface="Calibri"/>
              </a:rPr>
              <a:t>platform versions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device </a:t>
            </a:r>
            <a:r>
              <a:rPr sz="2800" spc="-15" dirty="0">
                <a:latin typeface="Calibri"/>
                <a:cs typeface="Calibri"/>
              </a:rPr>
              <a:t>screen </a:t>
            </a:r>
            <a:r>
              <a:rPr sz="2800" spc="-20" dirty="0">
                <a:latin typeface="Calibri"/>
                <a:cs typeface="Calibri"/>
              </a:rPr>
              <a:t>sizes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you want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target.</a:t>
            </a:r>
            <a:endParaRPr sz="2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6.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Application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Pricing </a:t>
            </a:r>
            <a:r>
              <a:rPr sz="2800" spc="-10" dirty="0">
                <a:latin typeface="Calibri"/>
                <a:cs typeface="Calibri"/>
              </a:rPr>
              <a:t>Deciding </a:t>
            </a:r>
            <a:r>
              <a:rPr sz="2800" spc="-5" dirty="0">
                <a:latin typeface="Calibri"/>
                <a:cs typeface="Calibri"/>
              </a:rPr>
              <a:t>whether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dirty="0">
                <a:latin typeface="Calibri"/>
                <a:cs typeface="Calibri"/>
              </a:rPr>
              <a:t>app  </a:t>
            </a:r>
            <a:r>
              <a:rPr sz="2800" spc="-5" dirty="0">
                <a:latin typeface="Calibri"/>
                <a:cs typeface="Calibri"/>
              </a:rPr>
              <a:t>will be </a:t>
            </a:r>
            <a:r>
              <a:rPr sz="2800" spc="-15" dirty="0">
                <a:latin typeface="Calibri"/>
                <a:cs typeface="Calibri"/>
              </a:rPr>
              <a:t>free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paid is important </a:t>
            </a:r>
            <a:r>
              <a:rPr sz="2800" spc="-5" dirty="0">
                <a:latin typeface="Calibri"/>
                <a:cs typeface="Calibri"/>
              </a:rPr>
              <a:t>because, </a:t>
            </a:r>
            <a:r>
              <a:rPr sz="2800" spc="5" dirty="0">
                <a:latin typeface="Calibri"/>
                <a:cs typeface="Calibri"/>
              </a:rPr>
              <a:t>on  </a:t>
            </a:r>
            <a:r>
              <a:rPr sz="2800" spc="-5" dirty="0">
                <a:latin typeface="Calibri"/>
                <a:cs typeface="Calibri"/>
              </a:rPr>
              <a:t>Google </a:t>
            </a:r>
            <a:r>
              <a:rPr sz="2800" spc="-60" dirty="0">
                <a:latin typeface="Calibri"/>
                <a:cs typeface="Calibri"/>
              </a:rPr>
              <a:t>Play, </a:t>
            </a:r>
            <a:r>
              <a:rPr sz="2800" spc="-15" dirty="0">
                <a:latin typeface="Calibri"/>
                <a:cs typeface="Calibri"/>
              </a:rPr>
              <a:t>free </a:t>
            </a:r>
            <a:r>
              <a:rPr sz="2800" spc="-5" dirty="0">
                <a:latin typeface="Calibri"/>
                <a:cs typeface="Calibri"/>
              </a:rPr>
              <a:t>app's </a:t>
            </a:r>
            <a:r>
              <a:rPr sz="2800" spc="-10" dirty="0">
                <a:latin typeface="Calibri"/>
                <a:cs typeface="Calibri"/>
              </a:rPr>
              <a:t>must remain free.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you 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sell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specify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price in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currencies.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60" y="1613657"/>
            <a:ext cx="761619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7.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Promotional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Content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good </a:t>
            </a:r>
            <a:r>
              <a:rPr sz="2400" spc="-15" dirty="0">
                <a:latin typeface="Calibri"/>
                <a:cs typeface="Calibri"/>
              </a:rPr>
              <a:t>marketing </a:t>
            </a:r>
            <a:r>
              <a:rPr sz="2400" spc="-10" dirty="0">
                <a:latin typeface="Calibri"/>
                <a:cs typeface="Calibri"/>
              </a:rPr>
              <a:t>practice 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supply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 high-quality </a:t>
            </a:r>
            <a:r>
              <a:rPr sz="2400" spc="-15" dirty="0">
                <a:latin typeface="Calibri"/>
                <a:cs typeface="Calibri"/>
              </a:rPr>
              <a:t>graphic </a:t>
            </a:r>
            <a:r>
              <a:rPr sz="2400" spc="-5" dirty="0">
                <a:latin typeface="Calibri"/>
                <a:cs typeface="Calibri"/>
              </a:rPr>
              <a:t>assets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showcase  your </a:t>
            </a:r>
            <a:r>
              <a:rPr sz="2400" dirty="0">
                <a:latin typeface="Calibri"/>
                <a:cs typeface="Calibri"/>
              </a:rPr>
              <a:t>app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brand. </a:t>
            </a: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publish, </a:t>
            </a:r>
            <a:r>
              <a:rPr sz="2400" dirty="0">
                <a:latin typeface="Calibri"/>
                <a:cs typeface="Calibri"/>
              </a:rPr>
              <a:t>these appear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your  </a:t>
            </a:r>
            <a:r>
              <a:rPr sz="2400" spc="-10" dirty="0">
                <a:latin typeface="Calibri"/>
                <a:cs typeface="Calibri"/>
              </a:rPr>
              <a:t>product details page,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store </a:t>
            </a:r>
            <a:r>
              <a:rPr sz="2400" spc="-10" dirty="0">
                <a:latin typeface="Calibri"/>
                <a:cs typeface="Calibri"/>
              </a:rPr>
              <a:t>listings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search results,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elsewhere.</a:t>
            </a:r>
            <a:endParaRPr sz="2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8.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Build 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Upload release-ready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APK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release-ready  </a:t>
            </a:r>
            <a:r>
              <a:rPr sz="2400" dirty="0">
                <a:latin typeface="Calibri"/>
                <a:cs typeface="Calibri"/>
              </a:rPr>
              <a:t>APK is </a:t>
            </a:r>
            <a:r>
              <a:rPr sz="2400" spc="-10" dirty="0">
                <a:latin typeface="Calibri"/>
                <a:cs typeface="Calibri"/>
              </a:rPr>
              <a:t>what you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upload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Developer Console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distribute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users. </a:t>
            </a: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-15" dirty="0">
                <a:latin typeface="Calibri"/>
                <a:cs typeface="Calibri"/>
              </a:rPr>
              <a:t>complete detail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how 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release-ready </a:t>
            </a:r>
            <a:r>
              <a:rPr sz="2400" spc="-15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app: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Preparing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Release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60" y="1610305"/>
            <a:ext cx="7616190" cy="3440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9.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Finalize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Application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Detail </a:t>
            </a:r>
            <a:r>
              <a:rPr sz="2800" spc="-5" dirty="0">
                <a:latin typeface="Calibri"/>
                <a:cs typeface="Calibri"/>
              </a:rPr>
              <a:t>Google </a:t>
            </a:r>
            <a:r>
              <a:rPr sz="2800" spc="-20" dirty="0">
                <a:latin typeface="Calibri"/>
                <a:cs typeface="Calibri"/>
              </a:rPr>
              <a:t>Play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spc="-15" dirty="0">
                <a:latin typeface="Calibri"/>
                <a:cs typeface="Calibri"/>
              </a:rPr>
              <a:t>you 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variety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30" dirty="0">
                <a:latin typeface="Calibri"/>
                <a:cs typeface="Calibri"/>
              </a:rPr>
              <a:t>ways </a:t>
            </a:r>
            <a:r>
              <a:rPr sz="2800" spc="-15" dirty="0">
                <a:latin typeface="Calibri"/>
                <a:cs typeface="Calibri"/>
              </a:rPr>
              <a:t>to promote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dirty="0">
                <a:latin typeface="Calibri"/>
                <a:cs typeface="Calibri"/>
              </a:rPr>
              <a:t>app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engage 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your product details </a:t>
            </a:r>
            <a:r>
              <a:rPr sz="2800" spc="-10" dirty="0">
                <a:latin typeface="Calibri"/>
                <a:cs typeface="Calibri"/>
              </a:rPr>
              <a:t>page, </a:t>
            </a:r>
            <a:r>
              <a:rPr sz="2800" spc="-20" dirty="0">
                <a:latin typeface="Calibri"/>
                <a:cs typeface="Calibri"/>
              </a:rPr>
              <a:t>from  </a:t>
            </a:r>
            <a:r>
              <a:rPr sz="2800" spc="-10" dirty="0">
                <a:latin typeface="Calibri"/>
                <a:cs typeface="Calibri"/>
              </a:rPr>
              <a:t>colour-ful graphics, </a:t>
            </a:r>
            <a:r>
              <a:rPr sz="2800" spc="-15" dirty="0">
                <a:latin typeface="Calibri"/>
                <a:cs typeface="Calibri"/>
              </a:rPr>
              <a:t>screen </a:t>
            </a:r>
            <a:r>
              <a:rPr sz="2800" spc="-5" dirty="0">
                <a:latin typeface="Calibri"/>
                <a:cs typeface="Calibri"/>
              </a:rPr>
              <a:t>shots,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videos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5" dirty="0">
                <a:latin typeface="Calibri"/>
                <a:cs typeface="Calibri"/>
              </a:rPr>
              <a:t>localized </a:t>
            </a:r>
            <a:r>
              <a:rPr sz="2800" spc="-5" dirty="0">
                <a:latin typeface="Calibri"/>
                <a:cs typeface="Calibri"/>
              </a:rPr>
              <a:t>descriptions, </a:t>
            </a:r>
            <a:r>
              <a:rPr sz="2800" spc="-10" dirty="0">
                <a:latin typeface="Calibri"/>
                <a:cs typeface="Calibri"/>
              </a:rPr>
              <a:t>release </a:t>
            </a:r>
            <a:r>
              <a:rPr sz="2800" spc="-15" dirty="0">
                <a:latin typeface="Calibri"/>
                <a:cs typeface="Calibri"/>
              </a:rPr>
              <a:t>details,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links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 apps. So </a:t>
            </a:r>
            <a:r>
              <a:rPr sz="2800" spc="-15" dirty="0">
                <a:latin typeface="Calibri"/>
                <a:cs typeface="Calibri"/>
              </a:rPr>
              <a:t>you 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decorate </a:t>
            </a:r>
            <a:r>
              <a:rPr sz="2800" spc="-15" dirty="0">
                <a:latin typeface="Calibri"/>
                <a:cs typeface="Calibri"/>
              </a:rPr>
              <a:t>your 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15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5" dirty="0">
                <a:latin typeface="Calibri"/>
                <a:cs typeface="Calibri"/>
              </a:rPr>
              <a:t>as much as clear  crisp </a:t>
            </a:r>
            <a:r>
              <a:rPr sz="2800" spc="-15" dirty="0">
                <a:latin typeface="Calibri"/>
                <a:cs typeface="Calibri"/>
              </a:rPr>
              <a:t>detail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881" y="5705350"/>
            <a:ext cx="4872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APK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862" y="1782836"/>
            <a:ext cx="8059674" cy="362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458209"/>
            <a:ext cx="8074025" cy="502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Before </a:t>
            </a:r>
            <a:r>
              <a:rPr sz="2800" spc="-15" dirty="0">
                <a:latin typeface="Calibri"/>
                <a:cs typeface="Calibri"/>
              </a:rPr>
              <a:t>exporting </a:t>
            </a:r>
            <a:r>
              <a:rPr sz="2800" spc="-5" dirty="0">
                <a:latin typeface="Calibri"/>
                <a:cs typeface="Calibri"/>
              </a:rPr>
              <a:t>the apps,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know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of 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Dx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tools(Dalvik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executable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tools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): </a:t>
            </a:r>
            <a:r>
              <a:rPr sz="2400" spc="-5" dirty="0">
                <a:latin typeface="Calibri"/>
                <a:cs typeface="Calibri"/>
              </a:rPr>
              <a:t>It going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convert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.class  file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.dex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useful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0" dirty="0">
                <a:latin typeface="Calibri"/>
                <a:cs typeface="Calibri"/>
              </a:rPr>
              <a:t>optimization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reduce the boot-up speed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AAPT(Android assistance packaging tool): </a:t>
            </a:r>
            <a:r>
              <a:rPr sz="2400" spc="-1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useful 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15" dirty="0">
                <a:latin typeface="Calibri"/>
                <a:cs typeface="Calibri"/>
              </a:rPr>
              <a:t>convert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.Dex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.apk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APK(Android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packaging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kit): </a:t>
            </a:r>
            <a:r>
              <a:rPr sz="2400" spc="-5" dirty="0">
                <a:latin typeface="Calibri"/>
                <a:cs typeface="Calibri"/>
              </a:rPr>
              <a:t>The final </a:t>
            </a:r>
            <a:r>
              <a:rPr sz="2400" spc="-20" dirty="0">
                <a:latin typeface="Calibri"/>
                <a:cs typeface="Calibri"/>
              </a:rPr>
              <a:t>stage </a:t>
            </a:r>
            <a:r>
              <a:rPr sz="2400" spc="-5" dirty="0">
                <a:latin typeface="Calibri"/>
                <a:cs typeface="Calibri"/>
              </a:rPr>
              <a:t>of deployment 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.apk.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export your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5" dirty="0">
                <a:latin typeface="Calibri"/>
                <a:cs typeface="Calibri"/>
              </a:rPr>
              <a:t>as an </a:t>
            </a:r>
            <a:r>
              <a:rPr sz="2800" dirty="0">
                <a:latin typeface="Calibri"/>
                <a:cs typeface="Calibri"/>
              </a:rPr>
              <a:t>APK  </a:t>
            </a:r>
            <a:r>
              <a:rPr sz="2800" spc="-10" dirty="0">
                <a:latin typeface="Calibri"/>
                <a:cs typeface="Calibri"/>
              </a:rPr>
              <a:t>(Android </a:t>
            </a:r>
            <a:r>
              <a:rPr sz="2800" spc="-20" dirty="0">
                <a:latin typeface="Calibri"/>
                <a:cs typeface="Calibri"/>
              </a:rPr>
              <a:t>Package)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upload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Google  </a:t>
            </a:r>
            <a:r>
              <a:rPr sz="2800" spc="-55" dirty="0">
                <a:latin typeface="Calibri"/>
                <a:cs typeface="Calibri"/>
              </a:rPr>
              <a:t>Play.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610305"/>
            <a:ext cx="807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818515" algn="l"/>
                <a:tab pos="1894839" algn="l"/>
                <a:tab pos="2385695" algn="l"/>
                <a:tab pos="4866005" algn="l"/>
                <a:tab pos="64643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3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alibri"/>
                <a:cs typeface="Calibri"/>
              </a:rPr>
              <a:t>export</a:t>
            </a:r>
            <a:r>
              <a:rPr sz="2800" spc="-1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application,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just</a:t>
            </a:r>
            <a:r>
              <a:rPr sz="2800" spc="-1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open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56" y="2037711"/>
            <a:ext cx="59239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80770" algn="l"/>
                <a:tab pos="1351915" algn="l"/>
                <a:tab pos="1936114" algn="l"/>
                <a:tab pos="2036445" algn="l"/>
                <a:tab pos="2583815" algn="l"/>
                <a:tab pos="3235960" algn="l"/>
                <a:tab pos="4033520" algn="l"/>
                <a:tab pos="4149090" algn="l"/>
                <a:tab pos="4487545" algn="l"/>
                <a:tab pos="5335270" algn="l"/>
              </a:tabLst>
            </a:pP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-15" dirty="0">
                <a:latin typeface="Times New Roman"/>
                <a:cs typeface="Times New Roman"/>
              </a:rPr>
              <a:t>		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alibri"/>
                <a:cs typeface="Calibri"/>
              </a:rPr>
              <a:t>Eclipse</a:t>
            </a:r>
            <a:r>
              <a:rPr sz="2800" spc="-1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IDE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/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Android  se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Build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→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Gene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igned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5276" y="2037711"/>
            <a:ext cx="178371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  <a:tabLst>
                <a:tab pos="1112520" algn="l"/>
                <a:tab pos="1227455" algn="l"/>
              </a:tabLst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ud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2891151"/>
            <a:ext cx="807339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Eclipse </a:t>
            </a:r>
            <a:r>
              <a:rPr sz="2800" spc="-5" dirty="0">
                <a:latin typeface="Calibri"/>
                <a:cs typeface="Calibri"/>
              </a:rPr>
              <a:t>IDE / </a:t>
            </a:r>
            <a:r>
              <a:rPr sz="2800" spc="-10" dirty="0">
                <a:latin typeface="Calibri"/>
                <a:cs typeface="Calibri"/>
              </a:rPr>
              <a:t>Android studio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follow </a:t>
            </a:r>
            <a:r>
              <a:rPr sz="2800" spc="-5" dirty="0">
                <a:latin typeface="Calibri"/>
                <a:cs typeface="Calibri"/>
              </a:rPr>
              <a:t>the simple  </a:t>
            </a:r>
            <a:r>
              <a:rPr sz="2800" spc="-20" dirty="0">
                <a:latin typeface="Calibri"/>
                <a:cs typeface="Calibri"/>
              </a:rPr>
              <a:t>steps </a:t>
            </a:r>
            <a:r>
              <a:rPr sz="2800" spc="-15" dirty="0">
                <a:latin typeface="Calibri"/>
                <a:cs typeface="Calibri"/>
              </a:rPr>
              <a:t>to export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5" dirty="0">
                <a:latin typeface="Calibri"/>
                <a:cs typeface="Calibri"/>
              </a:rPr>
              <a:t>select,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Generate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Signed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APK </a:t>
            </a:r>
            <a:r>
              <a:rPr sz="2800" spc="-10" dirty="0">
                <a:latin typeface="Calibri"/>
                <a:cs typeface="Calibri"/>
              </a:rPr>
              <a:t>option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shown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above </a:t>
            </a:r>
            <a:r>
              <a:rPr sz="2800" spc="-15" dirty="0">
                <a:latin typeface="Calibri"/>
                <a:cs typeface="Calibri"/>
              </a:rPr>
              <a:t>screen </a:t>
            </a:r>
            <a:r>
              <a:rPr sz="2800" spc="-5" dirty="0">
                <a:latin typeface="Calibri"/>
                <a:cs typeface="Calibri"/>
              </a:rPr>
              <a:t>shot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then click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you  </a:t>
            </a:r>
            <a:r>
              <a:rPr sz="2800" spc="-15" dirty="0">
                <a:latin typeface="Calibri"/>
                <a:cs typeface="Calibri"/>
              </a:rPr>
              <a:t>get following </a:t>
            </a:r>
            <a:r>
              <a:rPr sz="2800" spc="-10" dirty="0">
                <a:latin typeface="Calibri"/>
                <a:cs typeface="Calibri"/>
              </a:rPr>
              <a:t>screen </a:t>
            </a:r>
            <a:r>
              <a:rPr sz="2800" spc="-15" dirty="0">
                <a:latin typeface="Calibri"/>
                <a:cs typeface="Calibri"/>
              </a:rPr>
              <a:t>where you </a:t>
            </a:r>
            <a:r>
              <a:rPr sz="2800" spc="-5" dirty="0">
                <a:latin typeface="Calibri"/>
                <a:cs typeface="Calibri"/>
              </a:rPr>
              <a:t>will choose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Create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new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keystore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201" y="210052"/>
            <a:ext cx="7142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3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066800"/>
            <a:ext cx="83820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523932"/>
            <a:ext cx="6629400" cy="470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610305"/>
            <a:ext cx="807339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Enter your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store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path,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store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password,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key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alias and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password </a:t>
            </a:r>
            <a:r>
              <a:rPr sz="2800" spc="-15" dirty="0">
                <a:latin typeface="Calibri"/>
                <a:cs typeface="Calibri"/>
              </a:rPr>
              <a:t>to protect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application  </a:t>
            </a:r>
            <a:r>
              <a:rPr sz="2800" spc="-5" dirty="0">
                <a:latin typeface="Calibri"/>
                <a:cs typeface="Calibri"/>
              </a:rPr>
              <a:t>and click on </a:t>
            </a:r>
            <a:r>
              <a:rPr sz="2800" spc="-15" dirty="0">
                <a:latin typeface="Calibri"/>
                <a:cs typeface="Calibri"/>
              </a:rPr>
              <a:t>Next button </a:t>
            </a:r>
            <a:r>
              <a:rPr sz="2800" dirty="0">
                <a:latin typeface="Calibri"/>
                <a:cs typeface="Calibri"/>
              </a:rPr>
              <a:t>once </a:t>
            </a:r>
            <a:r>
              <a:rPr sz="2800" spc="-15" dirty="0">
                <a:latin typeface="Calibri"/>
                <a:cs typeface="Calibri"/>
              </a:rPr>
              <a:t>again. </a:t>
            </a:r>
            <a:r>
              <a:rPr sz="2800" spc="-5" dirty="0">
                <a:latin typeface="Calibri"/>
                <a:cs typeface="Calibri"/>
              </a:rPr>
              <a:t>It will </a:t>
            </a:r>
            <a:r>
              <a:rPr sz="2800" spc="-15" dirty="0">
                <a:latin typeface="Calibri"/>
                <a:cs typeface="Calibri"/>
              </a:rPr>
              <a:t>display  following screen to </a:t>
            </a: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spc="-20" dirty="0">
                <a:latin typeface="Calibri"/>
                <a:cs typeface="Calibri"/>
              </a:rPr>
              <a:t>you create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3352800"/>
            <a:ext cx="55626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6" y="461589"/>
            <a:ext cx="361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37152"/>
            <a:ext cx="7595234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@Override</a:t>
            </a:r>
            <a:endParaRPr sz="2700">
              <a:latin typeface="Calibri"/>
              <a:cs typeface="Calibri"/>
            </a:endParaRPr>
          </a:p>
          <a:p>
            <a:pPr marL="355600" marR="5080" indent="-343535">
              <a:lnSpc>
                <a:spcPts val="2590"/>
              </a:lnSpc>
              <a:spcBef>
                <a:spcPts val="630"/>
              </a:spcBef>
            </a:pPr>
            <a:r>
              <a:rPr sz="2700" spc="-15" dirty="0">
                <a:latin typeface="Calibri"/>
                <a:cs typeface="Calibri"/>
              </a:rPr>
              <a:t>protected </a:t>
            </a:r>
            <a:r>
              <a:rPr sz="2700" spc="-10" dirty="0">
                <a:latin typeface="Calibri"/>
                <a:cs typeface="Calibri"/>
              </a:rPr>
              <a:t>void onPause() </a:t>
            </a:r>
            <a:r>
              <a:rPr sz="2700" dirty="0">
                <a:latin typeface="Calibri"/>
                <a:cs typeface="Calibri"/>
              </a:rPr>
              <a:t>{  </a:t>
            </a:r>
            <a:r>
              <a:rPr sz="2700" spc="-25" dirty="0">
                <a:latin typeface="Calibri"/>
                <a:cs typeface="Calibri"/>
              </a:rPr>
              <a:t>Toast.makeText(getApplicationContext(), </a:t>
            </a:r>
            <a:r>
              <a:rPr sz="2700" dirty="0">
                <a:latin typeface="Calibri"/>
                <a:cs typeface="Calibri"/>
              </a:rPr>
              <a:t>" I am  </a:t>
            </a:r>
            <a:r>
              <a:rPr sz="2700" spc="-10" dirty="0">
                <a:latin typeface="Calibri"/>
                <a:cs typeface="Calibri"/>
              </a:rPr>
              <a:t>onPause() </a:t>
            </a:r>
            <a:r>
              <a:rPr sz="2700" spc="-5" dirty="0">
                <a:latin typeface="Calibri"/>
                <a:cs typeface="Calibri"/>
              </a:rPr>
              <a:t>method </a:t>
            </a:r>
            <a:r>
              <a:rPr sz="2700" dirty="0">
                <a:latin typeface="Calibri"/>
                <a:cs typeface="Calibri"/>
              </a:rPr>
              <a:t>", </a:t>
            </a:r>
            <a:r>
              <a:rPr sz="2700" spc="-20" dirty="0">
                <a:latin typeface="Calibri"/>
                <a:cs typeface="Calibri"/>
              </a:rPr>
              <a:t>Toast.LENGTH_SHORT).show(); 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super.onPause();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spc="-10" dirty="0">
                <a:latin typeface="Calibri"/>
                <a:cs typeface="Calibri"/>
              </a:rPr>
              <a:t>@Override</a:t>
            </a:r>
            <a:endParaRPr sz="2700">
              <a:latin typeface="Calibri"/>
              <a:cs typeface="Calibri"/>
            </a:endParaRPr>
          </a:p>
          <a:p>
            <a:pPr marL="355600" marR="193675" indent="-343535">
              <a:lnSpc>
                <a:spcPct val="80000"/>
              </a:lnSpc>
              <a:spcBef>
                <a:spcPts val="650"/>
              </a:spcBef>
            </a:pPr>
            <a:r>
              <a:rPr sz="2700" spc="-15" dirty="0">
                <a:latin typeface="Calibri"/>
                <a:cs typeface="Calibri"/>
              </a:rPr>
              <a:t>protected </a:t>
            </a:r>
            <a:r>
              <a:rPr sz="2700" spc="-10" dirty="0">
                <a:latin typeface="Calibri"/>
                <a:cs typeface="Calibri"/>
              </a:rPr>
              <a:t>void onStop() </a:t>
            </a:r>
            <a:r>
              <a:rPr sz="2700" dirty="0">
                <a:latin typeface="Calibri"/>
                <a:cs typeface="Calibri"/>
              </a:rPr>
              <a:t>{  </a:t>
            </a:r>
            <a:r>
              <a:rPr sz="2700" spc="-25" dirty="0">
                <a:latin typeface="Calibri"/>
                <a:cs typeface="Calibri"/>
              </a:rPr>
              <a:t>Toast.makeText(getApplicationContext(), </a:t>
            </a:r>
            <a:r>
              <a:rPr sz="2700" dirty="0">
                <a:latin typeface="Calibri"/>
                <a:cs typeface="Calibri"/>
              </a:rPr>
              <a:t>" I am  </a:t>
            </a:r>
            <a:r>
              <a:rPr sz="2700" spc="-10" dirty="0">
                <a:latin typeface="Calibri"/>
                <a:cs typeface="Calibri"/>
              </a:rPr>
              <a:t>onStop() </a:t>
            </a:r>
            <a:r>
              <a:rPr sz="2700" spc="-5" dirty="0">
                <a:latin typeface="Calibri"/>
                <a:cs typeface="Calibri"/>
              </a:rPr>
              <a:t>method </a:t>
            </a:r>
            <a:r>
              <a:rPr sz="2700" dirty="0">
                <a:latin typeface="Calibri"/>
                <a:cs typeface="Calibri"/>
              </a:rPr>
              <a:t>", </a:t>
            </a:r>
            <a:r>
              <a:rPr sz="2700" spc="-20" dirty="0">
                <a:latin typeface="Calibri"/>
                <a:cs typeface="Calibri"/>
              </a:rPr>
              <a:t>Toast.LENGTH_SHORT).show(); 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super.onStop();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 App in </a:t>
            </a:r>
            <a:r>
              <a:rPr spc="-30" dirty="0"/>
              <a:t>Playstore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610305"/>
            <a:ext cx="27876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315720" algn="l"/>
                <a:tab pos="2059305" algn="l"/>
              </a:tabLst>
            </a:pP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ed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destination,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8407" y="1610305"/>
            <a:ext cx="527875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0975">
              <a:lnSpc>
                <a:spcPct val="100000"/>
              </a:lnSpc>
              <a:spcBef>
                <a:spcPts val="95"/>
              </a:spcBef>
              <a:tabLst>
                <a:tab pos="779145" algn="l"/>
                <a:tab pos="1323340" algn="l"/>
                <a:tab pos="1468120" algn="l"/>
                <a:tab pos="2016760" algn="l"/>
                <a:tab pos="2846070" algn="l"/>
                <a:tab pos="4018915" algn="l"/>
                <a:tab pos="4123690" algn="l"/>
                <a:tab pos="4720590" algn="l"/>
              </a:tabLst>
            </a:pP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orm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5" dirty="0">
                <a:latin typeface="Calibri"/>
                <a:cs typeface="Calibri"/>
              </a:rPr>
              <a:t>ild</a:t>
            </a:r>
            <a:r>
              <a:rPr sz="2800" dirty="0">
                <a:latin typeface="Times New Roman"/>
                <a:cs typeface="Times New Roman"/>
              </a:rPr>
              <a:t>			</a:t>
            </a:r>
            <a:r>
              <a:rPr sz="2800" spc="-5" dirty="0">
                <a:latin typeface="Calibri"/>
                <a:cs typeface="Calibri"/>
              </a:rPr>
              <a:t>ty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ou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5" y="2464431"/>
            <a:ext cx="7730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click finish </a:t>
            </a:r>
            <a:r>
              <a:rPr sz="2800" spc="-15" dirty="0">
                <a:latin typeface="Calibri"/>
                <a:cs typeface="Calibri"/>
              </a:rPr>
              <a:t>button </a:t>
            </a:r>
            <a:r>
              <a:rPr sz="2800" spc="-5" dirty="0">
                <a:latin typeface="Calibri"/>
                <a:cs typeface="Calibri"/>
              </a:rPr>
              <a:t>While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creating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application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will  </a:t>
            </a:r>
            <a:r>
              <a:rPr sz="2800" spc="-10" dirty="0">
                <a:latin typeface="Calibri"/>
                <a:cs typeface="Calibri"/>
              </a:rPr>
              <a:t>show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5" y="4427682"/>
            <a:ext cx="80733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35" dirty="0">
                <a:latin typeface="Calibri"/>
                <a:cs typeface="Calibri"/>
              </a:rPr>
              <a:t>Finally,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20" dirty="0">
                <a:latin typeface="Calibri"/>
                <a:cs typeface="Calibri"/>
              </a:rPr>
              <a:t>generate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Android Application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as  APK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format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which will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uploaded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Google 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Play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marketplace.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581400"/>
            <a:ext cx="7413619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994" y="461589"/>
            <a:ext cx="5445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13. </a:t>
            </a:r>
            <a:r>
              <a:rPr spc="-5" dirty="0"/>
              <a:t>Sample</a:t>
            </a:r>
            <a:r>
              <a:rPr spc="-3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37"/>
            <a:ext cx="7879080" cy="451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9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an App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sending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one  activity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an App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web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browser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an App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sending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SMS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an App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Placement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Registration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an App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Resume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an App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phone </a:t>
            </a:r>
            <a:r>
              <a:rPr sz="3200" spc="-10" dirty="0">
                <a:latin typeface="Calibri"/>
                <a:cs typeface="Calibri"/>
              </a:rPr>
              <a:t>profile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changer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an App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sending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notifications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6" y="461589"/>
            <a:ext cx="361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37152"/>
            <a:ext cx="7851140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@Override</a:t>
            </a:r>
            <a:endParaRPr sz="2700">
              <a:latin typeface="Calibri"/>
              <a:cs typeface="Calibri"/>
            </a:endParaRPr>
          </a:p>
          <a:p>
            <a:pPr marL="355600" marR="90805" indent="-343535">
              <a:lnSpc>
                <a:spcPts val="2590"/>
              </a:lnSpc>
              <a:spcBef>
                <a:spcPts val="630"/>
              </a:spcBef>
            </a:pPr>
            <a:r>
              <a:rPr sz="2700" spc="-15" dirty="0">
                <a:latin typeface="Calibri"/>
                <a:cs typeface="Calibri"/>
              </a:rPr>
              <a:t>protected </a:t>
            </a:r>
            <a:r>
              <a:rPr sz="2700" spc="-10" dirty="0">
                <a:latin typeface="Calibri"/>
                <a:cs typeface="Calibri"/>
              </a:rPr>
              <a:t>void </a:t>
            </a:r>
            <a:r>
              <a:rPr sz="2700" spc="-15" dirty="0">
                <a:latin typeface="Calibri"/>
                <a:cs typeface="Calibri"/>
              </a:rPr>
              <a:t>onRestart() </a:t>
            </a:r>
            <a:r>
              <a:rPr sz="2700" dirty="0">
                <a:latin typeface="Calibri"/>
                <a:cs typeface="Calibri"/>
              </a:rPr>
              <a:t>{  </a:t>
            </a:r>
            <a:r>
              <a:rPr sz="2700" spc="-25" dirty="0">
                <a:latin typeface="Calibri"/>
                <a:cs typeface="Calibri"/>
              </a:rPr>
              <a:t>Toast.makeText(getApplicationContext(), </a:t>
            </a:r>
            <a:r>
              <a:rPr sz="2700" dirty="0">
                <a:latin typeface="Calibri"/>
                <a:cs typeface="Calibri"/>
              </a:rPr>
              <a:t>" I am  </a:t>
            </a:r>
            <a:r>
              <a:rPr sz="2700" spc="-15" dirty="0">
                <a:latin typeface="Calibri"/>
                <a:cs typeface="Calibri"/>
              </a:rPr>
              <a:t>onRestart() </a:t>
            </a:r>
            <a:r>
              <a:rPr sz="2700" spc="-5" dirty="0">
                <a:latin typeface="Calibri"/>
                <a:cs typeface="Calibri"/>
              </a:rPr>
              <a:t>method </a:t>
            </a:r>
            <a:r>
              <a:rPr sz="2700" dirty="0">
                <a:latin typeface="Calibri"/>
                <a:cs typeface="Calibri"/>
              </a:rPr>
              <a:t>", </a:t>
            </a:r>
            <a:r>
              <a:rPr sz="2700" spc="-20" dirty="0">
                <a:latin typeface="Calibri"/>
                <a:cs typeface="Calibri"/>
              </a:rPr>
              <a:t>Toast.LENGTH_SHORT).show();  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super.onRestart();</a:t>
            </a:r>
            <a:endParaRPr sz="27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30"/>
              </a:spcBef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spc="-10" dirty="0">
                <a:latin typeface="Calibri"/>
                <a:cs typeface="Calibri"/>
              </a:rPr>
              <a:t>@Override</a:t>
            </a:r>
            <a:endParaRPr sz="27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650"/>
              </a:spcBef>
            </a:pPr>
            <a:r>
              <a:rPr sz="2700" spc="-15" dirty="0">
                <a:latin typeface="Calibri"/>
                <a:cs typeface="Calibri"/>
              </a:rPr>
              <a:t>protected </a:t>
            </a:r>
            <a:r>
              <a:rPr sz="2700" spc="-10" dirty="0">
                <a:latin typeface="Calibri"/>
                <a:cs typeface="Calibri"/>
              </a:rPr>
              <a:t>void </a:t>
            </a:r>
            <a:r>
              <a:rPr sz="2700" spc="-15" dirty="0">
                <a:latin typeface="Calibri"/>
                <a:cs typeface="Calibri"/>
              </a:rPr>
              <a:t>onDestroy() </a:t>
            </a:r>
            <a:r>
              <a:rPr sz="2700" dirty="0">
                <a:latin typeface="Calibri"/>
                <a:cs typeface="Calibri"/>
              </a:rPr>
              <a:t>{  </a:t>
            </a:r>
            <a:r>
              <a:rPr sz="2700" spc="-25" dirty="0">
                <a:latin typeface="Calibri"/>
                <a:cs typeface="Calibri"/>
              </a:rPr>
              <a:t>Toast.makeText(getApplicationContext(), </a:t>
            </a:r>
            <a:r>
              <a:rPr sz="2700" dirty="0">
                <a:latin typeface="Calibri"/>
                <a:cs typeface="Calibri"/>
              </a:rPr>
              <a:t>" I am  </a:t>
            </a:r>
            <a:r>
              <a:rPr sz="2700" spc="-15" dirty="0">
                <a:latin typeface="Calibri"/>
                <a:cs typeface="Calibri"/>
              </a:rPr>
              <a:t>onDestroy() </a:t>
            </a:r>
            <a:r>
              <a:rPr sz="2700" spc="-5" dirty="0">
                <a:latin typeface="Calibri"/>
                <a:cs typeface="Calibri"/>
              </a:rPr>
              <a:t>method </a:t>
            </a:r>
            <a:r>
              <a:rPr sz="2700" dirty="0">
                <a:latin typeface="Calibri"/>
                <a:cs typeface="Calibri"/>
              </a:rPr>
              <a:t>", </a:t>
            </a:r>
            <a:r>
              <a:rPr sz="2700" spc="-20" dirty="0">
                <a:latin typeface="Calibri"/>
                <a:cs typeface="Calibri"/>
              </a:rPr>
              <a:t>Toast.LENGTH_SHORT).show();  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super.onDestroy();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276" y="461589"/>
            <a:ext cx="4001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3. </a:t>
            </a:r>
            <a:r>
              <a:rPr spc="-5" dirty="0"/>
              <a:t>Linking</a:t>
            </a:r>
            <a:r>
              <a:rPr spc="-35" dirty="0"/>
              <a:t> </a:t>
            </a:r>
            <a:r>
              <a:rPr dirty="0"/>
              <a:t>Activity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4670" y="1671839"/>
            <a:ext cx="8074660" cy="4119361"/>
          </a:xfrm>
          <a:prstGeom prst="rect">
            <a:avLst/>
          </a:prstGeom>
        </p:spPr>
        <p:txBody>
          <a:bodyPr vert="horz" wrap="square" lIns="0" tIns="114582" rIns="0" bIns="0" rtlCol="0">
            <a:spAutoFit/>
          </a:bodyPr>
          <a:lstStyle/>
          <a:p>
            <a:pPr marL="356870" marR="6985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Android </a:t>
            </a:r>
            <a:r>
              <a:rPr spc="-15" dirty="0"/>
              <a:t>Intent </a:t>
            </a:r>
            <a:r>
              <a:rPr dirty="0"/>
              <a:t>is an </a:t>
            </a:r>
            <a:r>
              <a:rPr spc="-15" dirty="0">
                <a:solidFill>
                  <a:srgbClr val="FF0000"/>
                </a:solidFill>
              </a:rPr>
              <a:t>abstract </a:t>
            </a:r>
            <a:r>
              <a:rPr spc="-5" dirty="0">
                <a:solidFill>
                  <a:srgbClr val="FF0000"/>
                </a:solidFill>
              </a:rPr>
              <a:t>description </a:t>
            </a:r>
            <a:r>
              <a:rPr dirty="0">
                <a:solidFill>
                  <a:srgbClr val="FF0000"/>
                </a:solidFill>
              </a:rPr>
              <a:t>of an  </a:t>
            </a:r>
            <a:r>
              <a:rPr spc="-15" dirty="0">
                <a:solidFill>
                  <a:srgbClr val="FF0000"/>
                </a:solidFill>
              </a:rPr>
              <a:t>operation </a:t>
            </a:r>
            <a:r>
              <a:rPr spc="-25" dirty="0"/>
              <a:t>to </a:t>
            </a:r>
            <a:r>
              <a:rPr spc="-5" dirty="0"/>
              <a:t>be</a:t>
            </a:r>
            <a:r>
              <a:rPr spc="50" dirty="0"/>
              <a:t> </a:t>
            </a:r>
            <a:r>
              <a:rPr spc="-15" dirty="0"/>
              <a:t>performed.</a:t>
            </a:r>
          </a:p>
          <a:p>
            <a:pPr marL="35687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It </a:t>
            </a:r>
            <a:r>
              <a:rPr spc="-10" dirty="0"/>
              <a:t>can </a:t>
            </a:r>
            <a:r>
              <a:rPr spc="-5" dirty="0"/>
              <a:t>be used</a:t>
            </a:r>
            <a:r>
              <a:rPr spc="25" dirty="0"/>
              <a:t> </a:t>
            </a:r>
            <a:r>
              <a:rPr spc="-5" dirty="0"/>
              <a:t>with,</a:t>
            </a:r>
          </a:p>
          <a:p>
            <a:pPr marL="75755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8190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startActivity()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launch an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Activity</a:t>
            </a:r>
            <a:endParaRPr sz="2800" dirty="0">
              <a:latin typeface="Calibri"/>
              <a:cs typeface="Calibri"/>
            </a:endParaRPr>
          </a:p>
          <a:p>
            <a:pPr marL="757555" marR="508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8190" algn="l"/>
                <a:tab pos="1307465" algn="l"/>
                <a:tab pos="3801745" algn="l"/>
                <a:tab pos="4262120" algn="l"/>
                <a:tab pos="5107940" algn="l"/>
                <a:tab pos="5466080" algn="l"/>
                <a:tab pos="5926455" algn="l"/>
                <a:tab pos="6593840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spc="-10" dirty="0" err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0" dirty="0" err="1">
                <a:solidFill>
                  <a:srgbClr val="FF0000"/>
                </a:solidFill>
                <a:latin typeface="Calibri"/>
                <a:cs typeface="Calibri"/>
              </a:rPr>
              <a:t>ndB</a:t>
            </a:r>
            <a:r>
              <a:rPr sz="2800" spc="-40" dirty="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0" dirty="0" err="1">
                <a:solidFill>
                  <a:srgbClr val="FF0000"/>
                </a:solidFill>
                <a:latin typeface="Calibri"/>
                <a:cs typeface="Calibri"/>
              </a:rPr>
              <a:t>oad</a:t>
            </a:r>
            <a:r>
              <a:rPr sz="2800" spc="-25" dirty="0" err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0" dirty="0" err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lang="en-US"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BroadcastReceiver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components</a:t>
            </a:r>
            <a:endParaRPr sz="2800" dirty="0">
              <a:latin typeface="Calibri"/>
              <a:cs typeface="Calibri"/>
            </a:endParaRPr>
          </a:p>
          <a:p>
            <a:pPr marL="757555" marR="69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8190" algn="l"/>
                <a:tab pos="1325880" algn="l"/>
                <a:tab pos="4455160" algn="l"/>
                <a:tab pos="4932680" algn="l"/>
                <a:tab pos="7074534" algn="l"/>
                <a:tab pos="7888605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art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ce(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co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ca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background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461589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491567"/>
            <a:ext cx="8072755" cy="472122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20" dirty="0">
                <a:latin typeface="Calibri"/>
                <a:cs typeface="Calibri"/>
              </a:rPr>
              <a:t>Intent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Objects</a:t>
            </a:r>
            <a:endParaRPr sz="36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795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Intent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bundle of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is used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component </a:t>
            </a:r>
            <a:r>
              <a:rPr sz="3200" spc="-5" dirty="0">
                <a:latin typeface="Calibri"/>
                <a:cs typeface="Calibri"/>
              </a:rPr>
              <a:t>that  </a:t>
            </a:r>
            <a:r>
              <a:rPr sz="3200" spc="-10" dirty="0">
                <a:latin typeface="Calibri"/>
                <a:cs typeface="Calibri"/>
              </a:rPr>
              <a:t>receives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intent.</a:t>
            </a:r>
            <a:endParaRPr sz="3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15" dirty="0">
                <a:latin typeface="Calibri"/>
                <a:cs typeface="Calibri"/>
              </a:rPr>
              <a:t>Intent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contain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following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components</a:t>
            </a:r>
            <a:endParaRPr sz="32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  <a:p>
            <a:pPr marL="1612900" lvl="3" indent="-229235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16135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naming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performed.</a:t>
            </a:r>
            <a:endParaRPr sz="2400">
              <a:latin typeface="Calibri"/>
              <a:cs typeface="Calibri"/>
            </a:endParaRPr>
          </a:p>
          <a:p>
            <a:pPr marL="1612900" lvl="3" indent="-229235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action in an </a:t>
            </a:r>
            <a:r>
              <a:rPr sz="2400" spc="-15" dirty="0">
                <a:latin typeface="Calibri"/>
                <a:cs typeface="Calibri"/>
              </a:rPr>
              <a:t>Intent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set by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395" y="6186931"/>
            <a:ext cx="547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setAction()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read 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getAction().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8" y="642711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461589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07040"/>
            <a:ext cx="7616825" cy="33483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894"/>
              </a:spcBef>
              <a:buFont typeface="Arial"/>
              <a:buChar char="–"/>
              <a:tabLst>
                <a:tab pos="299720" algn="l"/>
              </a:tabLst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697865" lvl="1" indent="-229235" algn="just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Adds 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specification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intent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filter.</a:t>
            </a:r>
            <a:endParaRPr sz="2800">
              <a:latin typeface="Calibri"/>
              <a:cs typeface="Calibri"/>
            </a:endParaRPr>
          </a:p>
          <a:p>
            <a:pPr marL="697865" marR="5080" lvl="1" indent="-2292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setData() </a:t>
            </a:r>
            <a:r>
              <a:rPr sz="2800" spc="-5" dirty="0">
                <a:latin typeface="Calibri"/>
                <a:cs typeface="Calibri"/>
              </a:rPr>
              <a:t>method specifies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as a  </a:t>
            </a:r>
            <a:r>
              <a:rPr sz="2800" dirty="0">
                <a:latin typeface="Calibri"/>
                <a:cs typeface="Calibri"/>
              </a:rPr>
              <a:t>URI,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setType() </a:t>
            </a:r>
            <a:r>
              <a:rPr sz="2800" spc="-5" dirty="0">
                <a:latin typeface="Calibri"/>
                <a:cs typeface="Calibri"/>
              </a:rPr>
              <a:t>specifies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dirty="0">
                <a:latin typeface="Calibri"/>
                <a:cs typeface="Calibri"/>
              </a:rPr>
              <a:t>MIME </a:t>
            </a:r>
            <a:r>
              <a:rPr sz="2800" spc="-5" dirty="0">
                <a:latin typeface="Calibri"/>
                <a:cs typeface="Calibri"/>
              </a:rPr>
              <a:t>type,  and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setDataAndType() </a:t>
            </a:r>
            <a:r>
              <a:rPr sz="2800" spc="-5" dirty="0">
                <a:latin typeface="Calibri"/>
                <a:cs typeface="Calibri"/>
              </a:rPr>
              <a:t>specifies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as both a </a:t>
            </a:r>
            <a:r>
              <a:rPr sz="2800" dirty="0">
                <a:latin typeface="Calibri"/>
                <a:cs typeface="Calibri"/>
              </a:rPr>
              <a:t>URI  </a:t>
            </a:r>
            <a:r>
              <a:rPr sz="2800" spc="-5" dirty="0">
                <a:latin typeface="Calibri"/>
                <a:cs typeface="Calibri"/>
              </a:rPr>
              <a:t>and a MIME type.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URI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getData()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the type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getType().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461589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07040"/>
            <a:ext cx="7694605" cy="37750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4"/>
              </a:spcBef>
              <a:buFont typeface="Arial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Category</a:t>
            </a:r>
            <a:endParaRPr sz="3200" dirty="0">
              <a:latin typeface="Calibri"/>
              <a:cs typeface="Calibri"/>
            </a:endParaRPr>
          </a:p>
          <a:p>
            <a:pPr marL="697865" marR="5715" lvl="1" indent="-228600" algn="just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category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optional </a:t>
            </a:r>
            <a:r>
              <a:rPr sz="2800" spc="-10" dirty="0">
                <a:latin typeface="Calibri"/>
                <a:cs typeface="Calibri"/>
              </a:rPr>
              <a:t>part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Intent </a:t>
            </a:r>
            <a:r>
              <a:rPr sz="2800" spc="-5" dirty="0">
                <a:latin typeface="Calibri"/>
                <a:cs typeface="Calibri"/>
              </a:rPr>
              <a:t>object  and it's a </a:t>
            </a: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15" dirty="0">
                <a:latin typeface="Calibri"/>
                <a:cs typeface="Calibri"/>
              </a:rPr>
              <a:t>containing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additional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about the </a:t>
            </a:r>
            <a:r>
              <a:rPr sz="2800" dirty="0">
                <a:latin typeface="Calibri"/>
                <a:cs typeface="Calibri"/>
              </a:rPr>
              <a:t>kind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component that  should handle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intent.</a:t>
            </a:r>
            <a:endParaRPr sz="2800" dirty="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addCategory() </a:t>
            </a:r>
            <a:r>
              <a:rPr sz="2800" spc="-5" dirty="0">
                <a:latin typeface="Calibri"/>
                <a:cs typeface="Calibri"/>
              </a:rPr>
              <a:t>method places a </a:t>
            </a:r>
            <a:r>
              <a:rPr sz="2800" spc="-20" dirty="0">
                <a:latin typeface="Calibri"/>
                <a:cs typeface="Calibri"/>
              </a:rPr>
              <a:t>category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Intent </a:t>
            </a:r>
            <a:r>
              <a:rPr sz="2800" spc="-5" dirty="0">
                <a:latin typeface="Calibri"/>
                <a:cs typeface="Calibri"/>
              </a:rPr>
              <a:t>object,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removeCategory() </a:t>
            </a:r>
            <a:r>
              <a:rPr sz="2800" spc="-15" dirty="0">
                <a:latin typeface="Calibri"/>
                <a:cs typeface="Calibri"/>
              </a:rPr>
              <a:t>deletes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category previously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added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461589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20372"/>
            <a:ext cx="7616825" cy="42773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Extras</a:t>
            </a:r>
            <a:endParaRPr sz="28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key-value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pairs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additional </a:t>
            </a:r>
            <a:r>
              <a:rPr sz="2400" spc="-15" dirty="0">
                <a:latin typeface="Calibri"/>
                <a:cs typeface="Calibri"/>
              </a:rPr>
              <a:t>information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spc="-10" dirty="0">
                <a:latin typeface="Calibri"/>
                <a:cs typeface="Calibri"/>
              </a:rPr>
              <a:t>delivered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component </a:t>
            </a:r>
            <a:r>
              <a:rPr sz="2400" spc="-5" dirty="0">
                <a:latin typeface="Calibri"/>
                <a:cs typeface="Calibri"/>
              </a:rPr>
              <a:t>handling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intent.</a:t>
            </a:r>
            <a:endParaRPr sz="2400">
              <a:latin typeface="Calibri"/>
              <a:cs typeface="Calibri"/>
            </a:endParaRPr>
          </a:p>
          <a:p>
            <a:pPr marL="697865" lvl="1" indent="-2292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extras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read </a:t>
            </a:r>
            <a:r>
              <a:rPr sz="2400" spc="-5" dirty="0">
                <a:latin typeface="Calibri"/>
                <a:cs typeface="Calibri"/>
              </a:rPr>
              <a:t>using the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putExtras()</a:t>
            </a:r>
            <a:endParaRPr sz="2400">
              <a:latin typeface="Calibri"/>
              <a:cs typeface="Calibri"/>
            </a:endParaRPr>
          </a:p>
          <a:p>
            <a:pPr marL="697865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getExtras()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respectively.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Flags</a:t>
            </a:r>
            <a:endParaRPr sz="28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 flags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optional </a:t>
            </a:r>
            <a:r>
              <a:rPr sz="2400" spc="-5" dirty="0">
                <a:latin typeface="Calibri"/>
                <a:cs typeface="Calibri"/>
              </a:rPr>
              <a:t>part of </a:t>
            </a:r>
            <a:r>
              <a:rPr sz="2400" spc="-15" dirty="0">
                <a:latin typeface="Calibri"/>
                <a:cs typeface="Calibri"/>
              </a:rPr>
              <a:t>Intent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It helps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instruct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Android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launch  an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activity</a:t>
            </a:r>
            <a:r>
              <a:rPr sz="2400" spc="-2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treat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it's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launched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461589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0"/>
            <a:ext cx="4072254" cy="15557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Types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Intents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tabLst>
                <a:tab pos="1929130" algn="l"/>
                <a:tab pos="2735580" algn="l"/>
              </a:tabLst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lo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ng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supported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Android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3868" y="2184015"/>
            <a:ext cx="3684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  <a:tab pos="2035810" algn="l"/>
                <a:tab pos="2672715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ty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3276600"/>
            <a:ext cx="679134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84FC-86A7-4053-BDB8-2F82BB68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BB1C7-7A79-4FF1-9E6C-E1AC2B92E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030B9-368C-400A-9969-0BDAD4CB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" y="2590800"/>
            <a:ext cx="913332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461589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20372"/>
            <a:ext cx="8074659" cy="20828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Explicit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Intents</a:t>
            </a:r>
            <a:endParaRPr sz="28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It going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connected internal world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application</a:t>
            </a:r>
            <a:r>
              <a:rPr sz="2400" spc="-5" dirty="0">
                <a:latin typeface="Calibri"/>
                <a:cs typeface="Calibri"/>
              </a:rPr>
              <a:t>, i.e.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connect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activity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another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activity</a:t>
            </a:r>
            <a:r>
              <a:rPr sz="2400" spc="-2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below </a:t>
            </a:r>
            <a:r>
              <a:rPr sz="2400" spc="-5" dirty="0">
                <a:latin typeface="Calibri"/>
                <a:cs typeface="Calibri"/>
              </a:rPr>
              <a:t>image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connecting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activity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second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activity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clicking the  </a:t>
            </a:r>
            <a:r>
              <a:rPr sz="2400" spc="-15" dirty="0">
                <a:latin typeface="Calibri"/>
                <a:cs typeface="Calibri"/>
              </a:rPr>
              <a:t>button.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8650" y="3581400"/>
            <a:ext cx="379095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228600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5" y="1158819"/>
            <a:ext cx="8097658" cy="56021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20" dirty="0">
                <a:latin typeface="Calibri"/>
                <a:cs typeface="Calibri"/>
              </a:rPr>
              <a:t>Explicit intents explicitly define the component which should be called by the Android system, by using the Java class as identifier. </a:t>
            </a:r>
          </a:p>
          <a:p>
            <a:pPr marL="355600" indent="-343535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20" dirty="0">
                <a:latin typeface="Calibri"/>
                <a:cs typeface="Calibri"/>
              </a:rPr>
              <a:t>Explicit intents are typically used within an application as the classes in an application are controlled by the application developer.</a:t>
            </a:r>
          </a:p>
          <a:p>
            <a:pPr marL="355600" indent="-343535" algn="just"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24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</a:p>
          <a:p>
            <a:pPr marL="355600" indent="-343535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20" dirty="0">
                <a:latin typeface="Calibri"/>
                <a:cs typeface="Calibri"/>
              </a:rPr>
              <a:t>To start new activity we have to create Intent object and pass source activity and destination activity as shown below −</a:t>
            </a:r>
            <a:endParaRPr lang="en-IN" sz="2400" spc="-2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385"/>
              </a:spcBef>
              <a:tabLst>
                <a:tab pos="355600" algn="l"/>
                <a:tab pos="356235" algn="l"/>
              </a:tabLst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5" dirty="0">
                <a:latin typeface="Calibri"/>
                <a:cs typeface="Calibri"/>
              </a:rPr>
              <a:t>Intent </a:t>
            </a:r>
            <a:r>
              <a:rPr sz="2400" dirty="0">
                <a:latin typeface="Calibri"/>
                <a:cs typeface="Calibri"/>
              </a:rPr>
              <a:t>i =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20" dirty="0">
                <a:latin typeface="Calibri"/>
                <a:cs typeface="Calibri"/>
              </a:rPr>
              <a:t>Intent(FirstActivity.this,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SecondAcitivity.class);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startActivity(</a:t>
            </a:r>
            <a:r>
              <a:rPr sz="2400" spc="-5" dirty="0" err="1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lang="en-US" sz="24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lang="en-US" sz="2400" spc="-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2" y="461589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Linking Activity</a:t>
            </a:r>
            <a:r>
              <a:rPr spc="-2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371600"/>
            <a:ext cx="8074025" cy="46737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Implicit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Intents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400" spc="-5" dirty="0">
                <a:latin typeface="Calibri"/>
                <a:cs typeface="Calibri"/>
              </a:rPr>
              <a:t>It going to connect with out side application such as call, mail, phone, see any website ..etc. In implicit intent we have to pass an action using </a:t>
            </a:r>
            <a:r>
              <a:rPr lang="en-US" sz="2400" spc="-5" dirty="0" err="1">
                <a:latin typeface="Calibri"/>
                <a:cs typeface="Calibri"/>
              </a:rPr>
              <a:t>setAction</a:t>
            </a:r>
            <a:r>
              <a:rPr lang="en-US" sz="2400" spc="-5" dirty="0">
                <a:latin typeface="Calibri"/>
                <a:cs typeface="Calibri"/>
              </a:rPr>
              <a:t>() as shown below example.</a:t>
            </a: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Implicit </a:t>
            </a:r>
            <a:r>
              <a:rPr sz="2400" spc="-15" dirty="0">
                <a:latin typeface="Calibri"/>
                <a:cs typeface="Calibri"/>
              </a:rPr>
              <a:t>intents are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activate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components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applications.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lang="en-US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645"/>
              </a:spcBef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Intent </a:t>
            </a:r>
            <a:r>
              <a:rPr lang="en-US" sz="2400" spc="-10" dirty="0" err="1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=new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Intent(</a:t>
            </a:r>
            <a:r>
              <a:rPr sz="2400" spc="-10" dirty="0" err="1">
                <a:latin typeface="Calibri"/>
                <a:cs typeface="Calibri"/>
              </a:rPr>
              <a:t>Intent.ACTION_VIEW</a:t>
            </a:r>
            <a:r>
              <a:rPr lang="en-US" sz="2400" spc="-10" dirty="0">
                <a:latin typeface="Calibri"/>
                <a:cs typeface="Calibri"/>
              </a:rPr>
              <a:t>, </a:t>
            </a:r>
            <a:r>
              <a:rPr lang="en-US" sz="2400" spc="-15" dirty="0" err="1">
                <a:latin typeface="Calibri"/>
                <a:cs typeface="Calibri"/>
              </a:rPr>
              <a:t>Uri.parse</a:t>
            </a:r>
            <a:r>
              <a:rPr lang="en-US" sz="2400" spc="-15" dirty="0">
                <a:latin typeface="Calibri"/>
                <a:cs typeface="Calibri"/>
              </a:rPr>
              <a:t>(</a:t>
            </a:r>
            <a:r>
              <a:rPr lang="en-US" sz="2400" spc="-15" dirty="0">
                <a:latin typeface="Calibri"/>
                <a:cs typeface="Calibri"/>
                <a:hlinkClick r:id="rId2"/>
              </a:rPr>
              <a:t>www.google.com</a:t>
            </a:r>
            <a:r>
              <a:rPr lang="en-US" sz="2400" spc="-1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);  </a:t>
            </a:r>
            <a:endParaRPr lang="en-US" sz="2400" spc="-15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645"/>
              </a:spcBef>
              <a:tabLst>
                <a:tab pos="355600" algn="l"/>
                <a:tab pos="356235" algn="l"/>
              </a:tabLst>
            </a:pPr>
            <a:r>
              <a:rPr sz="2400" spc="-10" dirty="0" err="1">
                <a:latin typeface="Calibri"/>
                <a:cs typeface="Calibri"/>
              </a:rPr>
              <a:t>startActivity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lang="en-US" sz="2400" spc="-10" dirty="0" err="1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740" y="461589"/>
            <a:ext cx="3430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 </a:t>
            </a:r>
            <a:r>
              <a:rPr spc="-15" dirty="0"/>
              <a:t>Passing</a:t>
            </a:r>
            <a:r>
              <a:rPr spc="-6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37"/>
            <a:ext cx="807402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Activity is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15" dirty="0">
                <a:latin typeface="Calibri"/>
                <a:cs typeface="Calibri"/>
              </a:rPr>
              <a:t>to represent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data to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user 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allows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interaction.</a:t>
            </a:r>
            <a:endParaRPr sz="32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android application, </a:t>
            </a:r>
            <a:r>
              <a:rPr sz="3200" spc="-15" dirty="0">
                <a:latin typeface="Calibri"/>
                <a:cs typeface="Calibri"/>
              </a:rPr>
              <a:t>we 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multiple activities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interact </a:t>
            </a:r>
            <a:r>
              <a:rPr sz="3200" dirty="0">
                <a:latin typeface="Calibri"/>
                <a:cs typeface="Calibri"/>
              </a:rPr>
              <a:t>with  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other.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During </a:t>
            </a:r>
            <a:r>
              <a:rPr sz="3200" dirty="0">
                <a:latin typeface="Calibri"/>
                <a:cs typeface="Calibri"/>
              </a:rPr>
              <a:t>activity </a:t>
            </a:r>
            <a:r>
              <a:rPr sz="3200" spc="-15" dirty="0">
                <a:latin typeface="Calibri"/>
                <a:cs typeface="Calibri"/>
              </a:rPr>
              <a:t>interaction we </a:t>
            </a:r>
            <a:r>
              <a:rPr sz="3200" spc="-5" dirty="0">
                <a:latin typeface="Calibri"/>
                <a:cs typeface="Calibri"/>
              </a:rPr>
              <a:t>might </a:t>
            </a:r>
            <a:r>
              <a:rPr sz="3200" spc="-10" dirty="0">
                <a:latin typeface="Calibri"/>
                <a:cs typeface="Calibri"/>
              </a:rPr>
              <a:t>required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pass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one activity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3200" spc="-6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050" y="461589"/>
            <a:ext cx="4552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Passing </a:t>
            </a:r>
            <a:r>
              <a:rPr spc="-20" dirty="0"/>
              <a:t>Data</a:t>
            </a:r>
            <a:r>
              <a:rPr spc="-3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23957"/>
            <a:ext cx="8071484" cy="38677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passed as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extras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key/value</a:t>
            </a:r>
            <a:r>
              <a:rPr sz="28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pairs.</a:t>
            </a:r>
            <a:endParaRPr sz="28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always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String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use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primitive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types </a:t>
            </a:r>
            <a:r>
              <a:rPr sz="2800" spc="-15" dirty="0">
                <a:latin typeface="Calibri"/>
                <a:cs typeface="Calibri"/>
              </a:rPr>
              <a:t>int, </a:t>
            </a:r>
            <a:r>
              <a:rPr sz="2800" spc="-10" dirty="0">
                <a:latin typeface="Calibri"/>
                <a:cs typeface="Calibri"/>
              </a:rPr>
              <a:t>float, chars,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Syntax for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sending</a:t>
            </a:r>
            <a:r>
              <a:rPr sz="28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355600" marR="2720340" algn="just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libri"/>
                <a:cs typeface="Calibri"/>
              </a:rPr>
              <a:t>Intent </a:t>
            </a:r>
            <a:r>
              <a:rPr sz="2800" spc="-20" dirty="0">
                <a:latin typeface="Calibri"/>
                <a:cs typeface="Calibri"/>
              </a:rPr>
              <a:t>intent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5" dirty="0">
                <a:latin typeface="Calibri"/>
                <a:cs typeface="Calibri"/>
              </a:rPr>
              <a:t>new Intent(context,  YourActivityClass.class);</a:t>
            </a:r>
            <a:endParaRPr sz="2800" dirty="0">
              <a:latin typeface="Calibri"/>
              <a:cs typeface="Calibri"/>
            </a:endParaRPr>
          </a:p>
          <a:p>
            <a:pPr marL="355600" marR="1962150" algn="just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latin typeface="Calibri"/>
                <a:cs typeface="Calibri"/>
              </a:rPr>
              <a:t>intent.putExtra(KEY, </a:t>
            </a:r>
            <a:r>
              <a:rPr sz="2800" spc="-15" dirty="0">
                <a:latin typeface="Calibri"/>
                <a:cs typeface="Calibri"/>
              </a:rPr>
              <a:t>&lt;your value </a:t>
            </a:r>
            <a:r>
              <a:rPr sz="2800" spc="-10" dirty="0">
                <a:latin typeface="Calibri"/>
                <a:cs typeface="Calibri"/>
              </a:rPr>
              <a:t>here&gt;);  startActivity(intent);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050" y="461589"/>
            <a:ext cx="4552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Passing </a:t>
            </a:r>
            <a:r>
              <a:rPr spc="-20" dirty="0"/>
              <a:t>Data</a:t>
            </a:r>
            <a:r>
              <a:rPr spc="-3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455660" cy="498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08704" indent="-343535">
              <a:lnSpc>
                <a:spcPct val="11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Syntax for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retrieving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endParaRPr lang="en-US" sz="3000" spc="-2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065" marR="3608704">
              <a:lnSpc>
                <a:spcPct val="1101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en-US" sz="3000" spc="-2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065" marR="3608704">
              <a:lnSpc>
                <a:spcPct val="1101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Intent </a:t>
            </a:r>
            <a:r>
              <a:rPr sz="3000" spc="-20" dirty="0" err="1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getIntent();</a:t>
            </a:r>
            <a:endParaRPr sz="3000" dirty="0">
              <a:latin typeface="Calibri"/>
              <a:cs typeface="Calibri"/>
            </a:endParaRPr>
          </a:p>
          <a:p>
            <a:pPr marL="12700" marR="1040130">
              <a:lnSpc>
                <a:spcPts val="3960"/>
              </a:lnSpc>
              <a:spcBef>
                <a:spcPts val="190"/>
              </a:spcBef>
            </a:pPr>
            <a:r>
              <a:rPr sz="3000" spc="-5" dirty="0">
                <a:latin typeface="Calibri"/>
                <a:cs typeface="Calibri"/>
              </a:rPr>
              <a:t>String </a:t>
            </a:r>
            <a:r>
              <a:rPr sz="3000" spc="-10" dirty="0">
                <a:latin typeface="Calibri"/>
                <a:cs typeface="Calibri"/>
              </a:rPr>
              <a:t>stringData= </a:t>
            </a:r>
            <a:r>
              <a:rPr sz="3000" spc="-10" dirty="0" err="1">
                <a:latin typeface="Calibri"/>
                <a:cs typeface="Calibri"/>
              </a:rPr>
              <a:t>i.getStringExtra</a:t>
            </a:r>
            <a:r>
              <a:rPr sz="3000" spc="-10" dirty="0">
                <a:latin typeface="Calibri"/>
                <a:cs typeface="Calibri"/>
              </a:rPr>
              <a:t>(KEY);  </a:t>
            </a:r>
            <a:endParaRPr lang="en-US" sz="3000" spc="-10" dirty="0">
              <a:latin typeface="Calibri"/>
              <a:cs typeface="Calibri"/>
            </a:endParaRPr>
          </a:p>
          <a:p>
            <a:pPr marL="12700" marR="1040130">
              <a:lnSpc>
                <a:spcPts val="3960"/>
              </a:lnSpc>
              <a:spcBef>
                <a:spcPts val="190"/>
              </a:spcBef>
            </a:pPr>
            <a:r>
              <a:rPr sz="3000" spc="-15" dirty="0">
                <a:latin typeface="Calibri"/>
                <a:cs typeface="Calibri"/>
              </a:rPr>
              <a:t>int </a:t>
            </a:r>
            <a:r>
              <a:rPr sz="3000" spc="-10" dirty="0">
                <a:latin typeface="Calibri"/>
                <a:cs typeface="Calibri"/>
              </a:rPr>
              <a:t>numberData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30" dirty="0" err="1">
                <a:latin typeface="Calibri"/>
                <a:cs typeface="Calibri"/>
              </a:rPr>
              <a:t>i.getIntExtra</a:t>
            </a:r>
            <a:r>
              <a:rPr sz="3000" spc="-30" dirty="0">
                <a:latin typeface="Calibri"/>
                <a:cs typeface="Calibri"/>
              </a:rPr>
              <a:t>(KEY,</a:t>
            </a:r>
            <a:r>
              <a:rPr lang="en-US" sz="3000" spc="-30" dirty="0">
                <a:latin typeface="Calibri"/>
                <a:cs typeface="Calibri"/>
              </a:rPr>
              <a:t> </a:t>
            </a:r>
            <a:r>
              <a:rPr sz="3000" spc="-25" dirty="0" err="1">
                <a:latin typeface="Calibri"/>
                <a:cs typeface="Calibri"/>
              </a:rPr>
              <a:t>defaultValue</a:t>
            </a:r>
            <a:r>
              <a:rPr sz="3000" spc="-25" dirty="0">
                <a:latin typeface="Calibri"/>
                <a:cs typeface="Calibri"/>
              </a:rPr>
              <a:t>);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>
              <a:lnSpc>
                <a:spcPts val="3240"/>
              </a:lnSpc>
              <a:spcBef>
                <a:spcPts val="770"/>
              </a:spcBef>
            </a:pPr>
            <a:r>
              <a:rPr sz="3000" spc="-5" dirty="0">
                <a:latin typeface="Calibri"/>
                <a:cs typeface="Calibri"/>
              </a:rPr>
              <a:t>boolean </a:t>
            </a:r>
            <a:r>
              <a:rPr sz="3000" spc="-10" dirty="0">
                <a:latin typeface="Calibri"/>
                <a:cs typeface="Calibri"/>
              </a:rPr>
              <a:t>booleanData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25" dirty="0" err="1">
                <a:latin typeface="Calibri"/>
                <a:cs typeface="Calibri"/>
              </a:rPr>
              <a:t>i.getBooleanExtra</a:t>
            </a:r>
            <a:r>
              <a:rPr sz="3000" spc="-25" dirty="0">
                <a:latin typeface="Calibri"/>
                <a:cs typeface="Calibri"/>
              </a:rPr>
              <a:t>(KEY,  defaultValue);</a:t>
            </a:r>
            <a:endParaRPr sz="3000" dirty="0">
              <a:latin typeface="Calibri"/>
              <a:cs typeface="Calibri"/>
            </a:endParaRPr>
          </a:p>
          <a:p>
            <a:pPr marL="355600" marR="1728470" indent="-343535">
              <a:lnSpc>
                <a:spcPts val="3240"/>
              </a:lnSpc>
              <a:spcBef>
                <a:spcPts val="725"/>
              </a:spcBef>
            </a:pPr>
            <a:r>
              <a:rPr sz="3000" dirty="0">
                <a:latin typeface="Calibri"/>
                <a:cs typeface="Calibri"/>
              </a:rPr>
              <a:t>char </a:t>
            </a:r>
            <a:r>
              <a:rPr sz="3000" spc="-10" dirty="0">
                <a:latin typeface="Calibri"/>
                <a:cs typeface="Calibri"/>
              </a:rPr>
              <a:t>charData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25" dirty="0" err="1">
                <a:latin typeface="Calibri"/>
                <a:cs typeface="Calibri"/>
              </a:rPr>
              <a:t>i.getCharExtra</a:t>
            </a:r>
            <a:r>
              <a:rPr sz="3000" spc="-25" dirty="0">
                <a:latin typeface="Calibri"/>
                <a:cs typeface="Calibri"/>
              </a:rPr>
              <a:t>(KEY,  defaultValue);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8" y="461589"/>
            <a:ext cx="194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57"/>
            <a:ext cx="669417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025" indent="-3435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public class MainActivity </a:t>
            </a:r>
            <a:r>
              <a:rPr sz="2400" spc="-10" dirty="0">
                <a:latin typeface="Calibri"/>
                <a:cs typeface="Calibri"/>
              </a:rPr>
              <a:t>extends </a:t>
            </a:r>
            <a:r>
              <a:rPr sz="2400" dirty="0">
                <a:latin typeface="Calibri"/>
                <a:cs typeface="Calibri"/>
              </a:rPr>
              <a:t>Activity </a:t>
            </a:r>
            <a:r>
              <a:rPr sz="2400" spc="-5" dirty="0">
                <a:latin typeface="Calibri"/>
                <a:cs typeface="Calibri"/>
              </a:rPr>
              <a:t>implements  OnClickListener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12700" marR="4918075" indent="342900">
              <a:lnSpc>
                <a:spcPct val="120000"/>
              </a:lnSpc>
            </a:pPr>
            <a:r>
              <a:rPr sz="2400" spc="-15" dirty="0">
                <a:latin typeface="Calibri"/>
                <a:cs typeface="Calibri"/>
              </a:rPr>
              <a:t>Button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btn;  </a:t>
            </a:r>
            <a:r>
              <a:rPr sz="2400" spc="-10" dirty="0">
                <a:latin typeface="Calibri"/>
                <a:cs typeface="Calibri"/>
              </a:rPr>
              <a:t>@Override</a:t>
            </a:r>
            <a:endParaRPr sz="2400" dirty="0">
              <a:latin typeface="Calibri"/>
              <a:cs typeface="Calibri"/>
            </a:endParaRPr>
          </a:p>
          <a:p>
            <a:pPr marL="558165" marR="5080" indent="-546100">
              <a:lnSpc>
                <a:spcPct val="12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protected </a:t>
            </a:r>
            <a:r>
              <a:rPr sz="2400" spc="-10" dirty="0">
                <a:latin typeface="Calibri"/>
                <a:cs typeface="Calibri"/>
              </a:rPr>
              <a:t>void onCreate(Bundle </a:t>
            </a:r>
            <a:r>
              <a:rPr sz="2400" spc="-15" dirty="0">
                <a:latin typeface="Calibri"/>
                <a:cs typeface="Calibri"/>
              </a:rPr>
              <a:t>savedInstanceState)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20" dirty="0">
                <a:latin typeface="Calibri"/>
                <a:cs typeface="Calibri"/>
              </a:rPr>
              <a:t>super.onCreate(savedInstanceState);  </a:t>
            </a:r>
            <a:r>
              <a:rPr sz="2400" spc="-10" dirty="0">
                <a:latin typeface="Calibri"/>
                <a:cs typeface="Calibri"/>
              </a:rPr>
              <a:t>setContentView(R.layout.activity_main);</a:t>
            </a:r>
            <a:endParaRPr sz="2400" dirty="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btn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5" dirty="0">
                <a:latin typeface="Calibri"/>
                <a:cs typeface="Calibri"/>
              </a:rPr>
              <a:t>(Button)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findViewById(R.id.btnPassData);</a:t>
            </a:r>
            <a:endParaRPr sz="2400" dirty="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btn.setOnClickListener(this);</a:t>
            </a:r>
            <a:endParaRPr sz="2400" dirty="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6" y="461589"/>
            <a:ext cx="361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472" y="1433133"/>
            <a:ext cx="7933055" cy="50258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37185" algn="just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@Override</a:t>
            </a:r>
            <a:endParaRPr sz="2800" dirty="0">
              <a:latin typeface="Calibri"/>
              <a:cs typeface="Calibri"/>
            </a:endParaRPr>
          </a:p>
          <a:p>
            <a:pPr marL="660400" marR="3110230" indent="-405765" algn="just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public </a:t>
            </a:r>
            <a:r>
              <a:rPr sz="2800" spc="-15" dirty="0">
                <a:latin typeface="Calibri"/>
                <a:cs typeface="Calibri"/>
              </a:rPr>
              <a:t>void </a:t>
            </a:r>
            <a:r>
              <a:rPr sz="2800" spc="-10" dirty="0">
                <a:latin typeface="Calibri"/>
                <a:cs typeface="Calibri"/>
              </a:rPr>
              <a:t>onClick(View view) </a:t>
            </a:r>
            <a:endParaRPr lang="en-US" sz="2800" spc="-10" dirty="0">
              <a:latin typeface="Calibri"/>
              <a:cs typeface="Calibri"/>
            </a:endParaRPr>
          </a:p>
          <a:p>
            <a:pPr marL="660400" marR="3110230" indent="-405765" algn="just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{</a:t>
            </a:r>
            <a:r>
              <a:rPr lang="en-IN" sz="2800" spc="-5" dirty="0">
                <a:latin typeface="Calibri"/>
                <a:cs typeface="Calibri"/>
              </a:rPr>
              <a:t>  </a:t>
            </a:r>
          </a:p>
          <a:p>
            <a:pPr marL="660400" marR="3110230" indent="-405765" algn="just">
              <a:lnSpc>
                <a:spcPct val="12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Intent </a:t>
            </a:r>
            <a:r>
              <a:rPr sz="2800" spc="-20" dirty="0" err="1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endParaRPr lang="en-IN" sz="2800" dirty="0">
              <a:latin typeface="Calibri"/>
              <a:cs typeface="Calibri"/>
            </a:endParaRPr>
          </a:p>
          <a:p>
            <a:pPr marL="274955" algn="just">
              <a:lnSpc>
                <a:spcPct val="100000"/>
              </a:lnSpc>
            </a:pPr>
            <a:r>
              <a:rPr lang="en-IN" sz="2800" spc="-15" dirty="0">
                <a:latin typeface="Calibri"/>
                <a:cs typeface="Calibri"/>
              </a:rPr>
              <a:t>Intent(</a:t>
            </a:r>
            <a:r>
              <a:rPr lang="en-IN" sz="2800" spc="-15" dirty="0" err="1">
                <a:latin typeface="Calibri"/>
                <a:cs typeface="Calibri"/>
              </a:rPr>
              <a:t>getApplicationContext</a:t>
            </a:r>
            <a:r>
              <a:rPr lang="en-IN" sz="2800" spc="-15" dirty="0">
                <a:latin typeface="Calibri"/>
                <a:cs typeface="Calibri"/>
              </a:rPr>
              <a:t>(),</a:t>
            </a:r>
            <a:r>
              <a:rPr lang="en-IN" sz="2800" spc="60" dirty="0">
                <a:latin typeface="Calibri"/>
                <a:cs typeface="Calibri"/>
              </a:rPr>
              <a:t> </a:t>
            </a:r>
            <a:r>
              <a:rPr lang="en-IN" sz="2800" spc="-15" dirty="0" err="1">
                <a:latin typeface="Calibri"/>
                <a:cs typeface="Calibri"/>
              </a:rPr>
              <a:t>SecondActivity.class</a:t>
            </a:r>
            <a:r>
              <a:rPr lang="en-IN" sz="2800" spc="-15" dirty="0">
                <a:latin typeface="Calibri"/>
                <a:cs typeface="Calibri"/>
              </a:rPr>
              <a:t>);</a:t>
            </a:r>
            <a:endParaRPr lang="en-IN" sz="2800" dirty="0">
              <a:latin typeface="Calibri"/>
              <a:cs typeface="Calibri"/>
            </a:endParaRPr>
          </a:p>
          <a:p>
            <a:pPr marL="274955" marR="1551940" indent="385445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 err="1">
                <a:latin typeface="Calibri"/>
                <a:cs typeface="Calibri"/>
              </a:rPr>
              <a:t>i.putExtra</a:t>
            </a:r>
            <a:r>
              <a:rPr sz="2800" spc="-10" dirty="0">
                <a:latin typeface="Calibri"/>
                <a:cs typeface="Calibri"/>
              </a:rPr>
              <a:t>("message", </a:t>
            </a:r>
            <a:r>
              <a:rPr sz="2800" spc="-5" dirty="0">
                <a:latin typeface="Calibri"/>
                <a:cs typeface="Calibri"/>
              </a:rPr>
              <a:t>"Hello </a:t>
            </a:r>
            <a:r>
              <a:rPr sz="2800" spc="-20" dirty="0">
                <a:latin typeface="Calibri"/>
                <a:cs typeface="Calibri"/>
              </a:rPr>
              <a:t>From  </a:t>
            </a:r>
            <a:r>
              <a:rPr sz="2800" spc="-5" dirty="0">
                <a:latin typeface="Calibri"/>
                <a:cs typeface="Calibri"/>
              </a:rPr>
              <a:t>MainActivity");</a:t>
            </a:r>
            <a:endParaRPr sz="2800" dirty="0">
              <a:latin typeface="Calibri"/>
              <a:cs typeface="Calibri"/>
            </a:endParaRPr>
          </a:p>
          <a:p>
            <a:pPr marL="274955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startActivity(</a:t>
            </a:r>
            <a:r>
              <a:rPr sz="2800" spc="-10" dirty="0" err="1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);</a:t>
            </a:r>
            <a:endParaRPr sz="2800" dirty="0">
              <a:latin typeface="Calibri"/>
              <a:cs typeface="Calibri"/>
            </a:endParaRPr>
          </a:p>
          <a:p>
            <a:pPr marL="254635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6" y="461589"/>
            <a:ext cx="361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48125"/>
            <a:ext cx="6968490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459865" indent="-2730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public class SecondActivity </a:t>
            </a:r>
            <a:r>
              <a:rPr sz="2400" spc="-10" dirty="0">
                <a:latin typeface="Calibri"/>
                <a:cs typeface="Calibri"/>
              </a:rPr>
              <a:t>extends </a:t>
            </a:r>
            <a:r>
              <a:rPr sz="2400" dirty="0">
                <a:latin typeface="Calibri"/>
                <a:cs typeface="Calibri"/>
              </a:rPr>
              <a:t>Activity {  </a:t>
            </a:r>
            <a:r>
              <a:rPr sz="2400" spc="-10" dirty="0">
                <a:latin typeface="Calibri"/>
                <a:cs typeface="Calibri"/>
              </a:rPr>
              <a:t>@Override</a:t>
            </a:r>
            <a:endParaRPr sz="2400" dirty="0">
              <a:latin typeface="Calibri"/>
              <a:cs typeface="Calibri"/>
            </a:endParaRPr>
          </a:p>
          <a:p>
            <a:pPr marL="558165" marR="5080" indent="-27368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protected </a:t>
            </a:r>
            <a:r>
              <a:rPr sz="2400" spc="-10" dirty="0">
                <a:latin typeface="Calibri"/>
                <a:cs typeface="Calibri"/>
              </a:rPr>
              <a:t>void onCreate(Bundle savedInstanceState)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20" dirty="0">
                <a:latin typeface="Calibri"/>
                <a:cs typeface="Calibri"/>
              </a:rPr>
              <a:t>super.onCreate(savedInstanceState);  </a:t>
            </a:r>
            <a:r>
              <a:rPr sz="2400" spc="-10" dirty="0">
                <a:latin typeface="Calibri"/>
                <a:cs typeface="Calibri"/>
              </a:rPr>
              <a:t>setContentView(R.layout.activity_another);</a:t>
            </a:r>
            <a:endParaRPr sz="2400" dirty="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Intent </a:t>
            </a:r>
            <a:r>
              <a:rPr sz="2400" spc="-15" dirty="0" err="1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getIntent();</a:t>
            </a:r>
            <a:endParaRPr sz="2400" dirty="0">
              <a:latin typeface="Calibri"/>
              <a:cs typeface="Calibri"/>
            </a:endParaRPr>
          </a:p>
          <a:p>
            <a:pPr marL="558165" marR="67119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msg = </a:t>
            </a:r>
            <a:r>
              <a:rPr sz="2400" spc="-10" dirty="0">
                <a:latin typeface="Calibri"/>
                <a:cs typeface="Calibri"/>
              </a:rPr>
              <a:t>intent.getStringExtra("m</a:t>
            </a:r>
            <a:r>
              <a:rPr lang="en-US" sz="2400" spc="-1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lang="en-US" sz="2400" spc="-10" dirty="0">
                <a:latin typeface="Calibri"/>
                <a:cs typeface="Calibri"/>
              </a:rPr>
              <a:t>sage</a:t>
            </a:r>
            <a:r>
              <a:rPr sz="2400" spc="-10" dirty="0">
                <a:latin typeface="Calibri"/>
                <a:cs typeface="Calibri"/>
              </a:rPr>
              <a:t>");  </a:t>
            </a:r>
            <a:r>
              <a:rPr sz="2400" spc="-55" dirty="0">
                <a:latin typeface="Calibri"/>
                <a:cs typeface="Calibri"/>
              </a:rPr>
              <a:t>Toast </a:t>
            </a:r>
            <a:r>
              <a:rPr sz="2400" spc="-15" dirty="0">
                <a:latin typeface="Calibri"/>
                <a:cs typeface="Calibri"/>
              </a:rPr>
              <a:t>toast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30" dirty="0">
                <a:latin typeface="Calibri"/>
                <a:cs typeface="Calibri"/>
              </a:rPr>
              <a:t>Toast.makeText(this,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lang="en-US" sz="2400" spc="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g,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305"/>
              </a:lnSpc>
            </a:pPr>
            <a:r>
              <a:rPr sz="2400" spc="-20" dirty="0">
                <a:latin typeface="Calibri"/>
                <a:cs typeface="Calibri"/>
              </a:rPr>
              <a:t>Toast.LENGTH_LONG);</a:t>
            </a:r>
            <a:endParaRPr sz="2400" dirty="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toast.show();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40" y="461589"/>
            <a:ext cx="1982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</a:t>
            </a:r>
            <a:r>
              <a:rPr spc="-75" dirty="0"/>
              <a:t> Toasts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5" y="1382009"/>
            <a:ext cx="807212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toast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simple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feedback </a:t>
            </a:r>
            <a:r>
              <a:rPr sz="2800" spc="-5" dirty="0">
                <a:latin typeface="Calibri"/>
                <a:cs typeface="Calibri"/>
              </a:rPr>
              <a:t>about an </a:t>
            </a:r>
            <a:r>
              <a:rPr sz="2800" spc="-15" dirty="0">
                <a:latin typeface="Calibri"/>
                <a:cs typeface="Calibri"/>
              </a:rPr>
              <a:t>operation 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small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popup.</a:t>
            </a:r>
            <a:endParaRPr sz="28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fills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amount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space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required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message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5" dirty="0">
                <a:latin typeface="Calibri"/>
                <a:cs typeface="Calibri"/>
              </a:rPr>
              <a:t>activity </a:t>
            </a:r>
            <a:r>
              <a:rPr sz="2800" spc="-10" dirty="0">
                <a:latin typeface="Calibri"/>
                <a:cs typeface="Calibri"/>
              </a:rPr>
              <a:t>remains </a:t>
            </a:r>
            <a:r>
              <a:rPr sz="2800" spc="-5" dirty="0">
                <a:latin typeface="Calibri"/>
                <a:cs typeface="Calibri"/>
              </a:rPr>
              <a:t>visible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interactive</a:t>
            </a:r>
            <a:endParaRPr sz="28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5" dirty="0">
                <a:latin typeface="Calibri"/>
                <a:cs typeface="Calibri"/>
              </a:rPr>
              <a:t>Toasts </a:t>
            </a:r>
            <a:r>
              <a:rPr sz="2800" spc="-10" dirty="0">
                <a:latin typeface="Calibri"/>
                <a:cs typeface="Calibri"/>
              </a:rPr>
              <a:t>automatically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disappear after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timeout.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4331616"/>
            <a:ext cx="319089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9542" y="646521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289" y="207004"/>
            <a:ext cx="8015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Unit- II - Building </a:t>
            </a:r>
            <a:r>
              <a:rPr sz="4000" spc="-10" dirty="0"/>
              <a:t>Blocks </a:t>
            </a:r>
            <a:r>
              <a:rPr sz="4000" spc="-5" dirty="0"/>
              <a:t>and</a:t>
            </a:r>
            <a:r>
              <a:rPr sz="4000" spc="-45" dirty="0"/>
              <a:t> </a:t>
            </a:r>
            <a:r>
              <a:rPr sz="4000" spc="-15" dirty="0"/>
              <a:t>Databases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595" y="854705"/>
            <a:ext cx="4992370" cy="581120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1. </a:t>
            </a:r>
            <a:r>
              <a:rPr sz="2400" spc="-10" dirty="0">
                <a:latin typeface="Calibri"/>
                <a:cs typeface="Calibri"/>
              </a:rPr>
              <a:t>Introduction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Activity and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Intents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b="1" dirty="0">
                <a:latin typeface="Calibri"/>
                <a:cs typeface="Calibri"/>
              </a:rPr>
              <a:t>. </a:t>
            </a:r>
            <a:r>
              <a:rPr sz="2400" b="1" spc="-10" dirty="0">
                <a:latin typeface="Calibri"/>
                <a:cs typeface="Calibri"/>
              </a:rPr>
              <a:t>Understanding </a:t>
            </a:r>
            <a:r>
              <a:rPr sz="2400" b="1" dirty="0">
                <a:latin typeface="Calibri"/>
                <a:cs typeface="Calibri"/>
              </a:rPr>
              <a:t>Activity </a:t>
            </a:r>
            <a:r>
              <a:rPr sz="2400" b="1" spc="-20" dirty="0">
                <a:latin typeface="Calibri"/>
                <a:cs typeface="Calibri"/>
              </a:rPr>
              <a:t>Life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Cycle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b="1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Linking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4. </a:t>
            </a:r>
            <a:r>
              <a:rPr sz="2400" spc="-10" dirty="0">
                <a:latin typeface="Calibri"/>
                <a:cs typeface="Calibri"/>
              </a:rPr>
              <a:t>Passing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5.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Toast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6</a:t>
            </a:r>
            <a:r>
              <a:rPr sz="2400" b="1" dirty="0">
                <a:latin typeface="Calibri"/>
                <a:cs typeface="Calibri"/>
              </a:rPr>
              <a:t>. </a:t>
            </a:r>
            <a:r>
              <a:rPr sz="2400" b="1" spc="-10" dirty="0">
                <a:latin typeface="Calibri"/>
                <a:cs typeface="Calibri"/>
              </a:rPr>
              <a:t>Displaying </a:t>
            </a:r>
            <a:r>
              <a:rPr sz="2400" b="1" spc="-5" dirty="0">
                <a:latin typeface="Calibri"/>
                <a:cs typeface="Calibri"/>
              </a:rPr>
              <a:t>Dialog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Window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7.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Notifications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8.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9. </a:t>
            </a:r>
            <a:r>
              <a:rPr sz="2400" b="1" spc="-15" dirty="0">
                <a:latin typeface="Calibri"/>
                <a:cs typeface="Calibri"/>
              </a:rPr>
              <a:t>Broadcast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Receivers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10. </a:t>
            </a:r>
            <a:r>
              <a:rPr sz="2400" b="1" spc="-15" dirty="0">
                <a:latin typeface="Calibri"/>
                <a:cs typeface="Calibri"/>
              </a:rPr>
              <a:t>Content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Provider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11. </a:t>
            </a:r>
            <a:r>
              <a:rPr sz="2400" spc="-10" dirty="0">
                <a:latin typeface="Calibri"/>
                <a:cs typeface="Calibri"/>
              </a:rPr>
              <a:t>SQLite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Database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12. Publish </a:t>
            </a:r>
            <a:r>
              <a:rPr sz="2400" dirty="0">
                <a:latin typeface="Calibri"/>
                <a:cs typeface="Calibri"/>
              </a:rPr>
              <a:t>App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Playstore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13. Sample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808" y="461589"/>
            <a:ext cx="3105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Toasts</a:t>
            </a:r>
            <a:r>
              <a:rPr spc="-4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607637"/>
            <a:ext cx="807339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First, </a:t>
            </a:r>
            <a:r>
              <a:rPr sz="3200" spc="-15" dirty="0">
                <a:latin typeface="Calibri"/>
                <a:cs typeface="Calibri"/>
              </a:rPr>
              <a:t>instantiate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Toast </a:t>
            </a:r>
            <a:r>
              <a:rPr sz="3200" spc="-5" dirty="0">
                <a:latin typeface="Calibri"/>
                <a:cs typeface="Calibri"/>
              </a:rPr>
              <a:t>object with </a:t>
            </a:r>
            <a:r>
              <a:rPr sz="3200" dirty="0">
                <a:latin typeface="Calibri"/>
                <a:cs typeface="Calibri"/>
              </a:rPr>
              <a:t>one of  the 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makeText()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methods.</a:t>
            </a:r>
            <a:endParaRPr sz="32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method </a:t>
            </a:r>
            <a:r>
              <a:rPr sz="3200" spc="-30" dirty="0">
                <a:latin typeface="Calibri"/>
                <a:cs typeface="Calibri"/>
              </a:rPr>
              <a:t>takes </a:t>
            </a:r>
            <a:r>
              <a:rPr sz="3200" spc="-15" dirty="0">
                <a:latin typeface="Calibri"/>
                <a:cs typeface="Calibri"/>
              </a:rPr>
              <a:t>three  </a:t>
            </a:r>
            <a:r>
              <a:rPr sz="3200" spc="-20" dirty="0">
                <a:latin typeface="Calibri"/>
                <a:cs typeface="Calibri"/>
              </a:rPr>
              <a:t>parameters: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application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Context,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text </a:t>
            </a:r>
            <a:r>
              <a:rPr sz="3200" spc="-5" dirty="0">
                <a:latin typeface="Calibri"/>
                <a:cs typeface="Calibri"/>
              </a:rPr>
              <a:t>message, </a:t>
            </a:r>
            <a:r>
              <a:rPr sz="3200" dirty="0">
                <a:latin typeface="Calibri"/>
                <a:cs typeface="Calibri"/>
              </a:rPr>
              <a:t>and the  </a:t>
            </a:r>
            <a:r>
              <a:rPr sz="3200" spc="-15" dirty="0">
                <a:latin typeface="Calibri"/>
                <a:cs typeface="Calibri"/>
              </a:rPr>
              <a:t>duration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toast.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returns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properly  initialized </a:t>
            </a:r>
            <a:r>
              <a:rPr sz="3200" spc="-70" dirty="0">
                <a:latin typeface="Calibri"/>
                <a:cs typeface="Calibri"/>
              </a:rPr>
              <a:t>Toast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object.</a:t>
            </a:r>
            <a:endParaRPr sz="3200" dirty="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85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can </a:t>
            </a:r>
            <a:r>
              <a:rPr sz="3200" spc="-10" dirty="0">
                <a:latin typeface="Calibri"/>
                <a:cs typeface="Calibri"/>
              </a:rPr>
              <a:t>display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toast </a:t>
            </a:r>
            <a:r>
              <a:rPr sz="3200" spc="-10" dirty="0">
                <a:latin typeface="Calibri"/>
                <a:cs typeface="Calibri"/>
              </a:rPr>
              <a:t>notification 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show()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808" y="461589"/>
            <a:ext cx="3105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Toasts</a:t>
            </a:r>
            <a:r>
              <a:rPr spc="-4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37" y="1610305"/>
            <a:ext cx="7658734" cy="463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99870" indent="-63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Context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context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5" dirty="0">
                <a:latin typeface="Calibri"/>
                <a:cs typeface="Calibri"/>
              </a:rPr>
              <a:t>getApplicationContext();  </a:t>
            </a:r>
            <a:r>
              <a:rPr sz="2800" spc="-10" dirty="0">
                <a:latin typeface="Calibri"/>
                <a:cs typeface="Calibri"/>
              </a:rPr>
              <a:t>CharSequence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2800" spc="-5" dirty="0">
                <a:latin typeface="Calibri"/>
                <a:cs typeface="Calibri"/>
              </a:rPr>
              <a:t>= "Hello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toast!";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int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duration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Toast.LENGTH_SHORT;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65" dirty="0">
                <a:latin typeface="Calibri"/>
                <a:cs typeface="Calibri"/>
              </a:rPr>
              <a:t>Toast </a:t>
            </a:r>
            <a:r>
              <a:rPr sz="2800" spc="-20" dirty="0">
                <a:latin typeface="Calibri"/>
                <a:cs typeface="Calibri"/>
              </a:rPr>
              <a:t>toast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Toast.makeText(context,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text, duration</a:t>
            </a:r>
            <a:r>
              <a:rPr sz="2800" spc="-15" dirty="0">
                <a:latin typeface="Calibri"/>
                <a:cs typeface="Calibri"/>
              </a:rPr>
              <a:t>);  </a:t>
            </a:r>
            <a:r>
              <a:rPr sz="2800" spc="-10" dirty="0">
                <a:latin typeface="Calibri"/>
                <a:cs typeface="Calibri"/>
              </a:rPr>
              <a:t>toast.show();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(or)</a:t>
            </a:r>
            <a:endParaRPr sz="2800">
              <a:latin typeface="Calibri"/>
              <a:cs typeface="Calibri"/>
            </a:endParaRPr>
          </a:p>
          <a:p>
            <a:pPr marL="12700" marR="838835">
              <a:lnSpc>
                <a:spcPts val="4040"/>
              </a:lnSpc>
              <a:spcBef>
                <a:spcPts val="240"/>
              </a:spcBef>
            </a:pPr>
            <a:r>
              <a:rPr sz="2800" spc="-40" dirty="0">
                <a:latin typeface="Calibri"/>
                <a:cs typeface="Calibri"/>
              </a:rPr>
              <a:t>Toast.makeText(context, </a:t>
            </a:r>
            <a:r>
              <a:rPr sz="2800" spc="-15" dirty="0">
                <a:latin typeface="Calibri"/>
                <a:cs typeface="Calibri"/>
              </a:rPr>
              <a:t>text, duration).show();  </a:t>
            </a:r>
            <a:r>
              <a:rPr sz="2800" spc="-10" dirty="0">
                <a:latin typeface="Calibri"/>
                <a:cs typeface="Calibri"/>
              </a:rPr>
              <a:t>(or)</a:t>
            </a:r>
            <a:endParaRPr sz="2800">
              <a:latin typeface="Calibri"/>
              <a:cs typeface="Calibri"/>
            </a:endParaRPr>
          </a:p>
          <a:p>
            <a:pPr marL="12700" marR="934085">
              <a:lnSpc>
                <a:spcPct val="100000"/>
              </a:lnSpc>
              <a:spcBef>
                <a:spcPts val="420"/>
              </a:spcBef>
            </a:pPr>
            <a:r>
              <a:rPr sz="2800" spc="-30" dirty="0">
                <a:latin typeface="Calibri"/>
                <a:cs typeface="Calibri"/>
              </a:rPr>
              <a:t>Toast.makeText(getApplicationContext(),”Hello  </a:t>
            </a:r>
            <a:r>
              <a:rPr sz="2800" spc="-45" dirty="0">
                <a:latin typeface="Calibri"/>
                <a:cs typeface="Calibri"/>
              </a:rPr>
              <a:t>toast!”,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Toast.LENGTH_“HORT).show();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450" y="461589"/>
            <a:ext cx="5005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Positioning </a:t>
            </a:r>
            <a:r>
              <a:rPr spc="-15" dirty="0"/>
              <a:t>your</a:t>
            </a:r>
            <a:r>
              <a:rPr spc="-55" dirty="0"/>
              <a:t> </a:t>
            </a:r>
            <a:r>
              <a:rPr spc="-90" dirty="0"/>
              <a:t>Toast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979" rIns="0" bIns="0" rtlCol="0">
            <a:spAutoFit/>
          </a:bodyPr>
          <a:lstStyle/>
          <a:p>
            <a:pPr marL="356235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  <a:tab pos="822960" algn="l"/>
                <a:tab pos="2352040" algn="l"/>
                <a:tab pos="3340735" algn="l"/>
                <a:tab pos="5252085" algn="l"/>
                <a:tab pos="6662420" algn="l"/>
                <a:tab pos="7578090" algn="l"/>
              </a:tabLst>
            </a:pPr>
            <a:r>
              <a:rPr sz="2800" spc="-5" dirty="0"/>
              <a:t>A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45" dirty="0"/>
              <a:t>st</a:t>
            </a:r>
            <a:r>
              <a:rPr sz="2800" spc="-5" dirty="0"/>
              <a:t>a</a:t>
            </a:r>
            <a:r>
              <a:rPr sz="2800" dirty="0"/>
              <a:t>n</a:t>
            </a:r>
            <a:r>
              <a:rPr sz="2800" spc="-10" dirty="0"/>
              <a:t>da</a:t>
            </a:r>
            <a:r>
              <a:rPr sz="2800" spc="-40" dirty="0"/>
              <a:t>r</a:t>
            </a:r>
            <a:r>
              <a:rPr sz="2800" spc="-5" dirty="0"/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35" dirty="0"/>
              <a:t>t</a:t>
            </a:r>
            <a:r>
              <a:rPr sz="2800" spc="-10" dirty="0"/>
              <a:t>oa</a:t>
            </a:r>
            <a:r>
              <a:rPr sz="2800" spc="-30" dirty="0"/>
              <a:t>s</a:t>
            </a:r>
            <a:r>
              <a:rPr sz="2800" spc="-5" dirty="0"/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/>
              <a:t>not</a:t>
            </a:r>
            <a:r>
              <a:rPr sz="2800" spc="-20" dirty="0"/>
              <a:t>i</a:t>
            </a:r>
            <a:r>
              <a:rPr sz="2800" spc="-10" dirty="0"/>
              <a:t>f</a:t>
            </a:r>
            <a:r>
              <a:rPr sz="2800" spc="-15" dirty="0"/>
              <a:t>i</a:t>
            </a:r>
            <a:r>
              <a:rPr sz="2800" spc="-25" dirty="0"/>
              <a:t>ca</a:t>
            </a:r>
            <a:r>
              <a:rPr sz="2800" spc="-5" dirty="0"/>
              <a:t>t</a:t>
            </a:r>
            <a:r>
              <a:rPr sz="2800" spc="-15" dirty="0"/>
              <a:t>i</a:t>
            </a:r>
            <a:r>
              <a:rPr sz="2800" spc="5" dirty="0"/>
              <a:t>o</a:t>
            </a:r>
            <a:r>
              <a:rPr sz="2800" spc="-5" dirty="0"/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/>
              <a:t>a</a:t>
            </a:r>
            <a:r>
              <a:rPr sz="2800" spc="-10" dirty="0"/>
              <a:t>p</a:t>
            </a:r>
            <a:r>
              <a:rPr sz="2800" spc="-20" dirty="0"/>
              <a:t>p</a:t>
            </a:r>
            <a:r>
              <a:rPr sz="2800" spc="-5" dirty="0"/>
              <a:t>ea</a:t>
            </a:r>
            <a:r>
              <a:rPr sz="2800" spc="-45" dirty="0"/>
              <a:t>r</a:t>
            </a:r>
            <a:r>
              <a:rPr sz="2800" spc="-5" dirty="0"/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/>
              <a:t>nea</a:t>
            </a:r>
            <a:r>
              <a:rPr sz="2800" spc="-5" dirty="0"/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/>
              <a:t>t</a:t>
            </a:r>
            <a:r>
              <a:rPr sz="2800" spc="-10" dirty="0"/>
              <a:t>he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/>
              <a:t>bottom </a:t>
            </a:r>
            <a:r>
              <a:rPr sz="2800" spc="-5" dirty="0"/>
              <a:t>of the </a:t>
            </a:r>
            <a:r>
              <a:rPr sz="2800" spc="-10" dirty="0"/>
              <a:t>screen, </a:t>
            </a:r>
            <a:r>
              <a:rPr sz="2800" spc="-15" dirty="0"/>
              <a:t>centered</a:t>
            </a:r>
            <a:r>
              <a:rPr sz="2800" spc="75" dirty="0"/>
              <a:t> </a:t>
            </a:r>
            <a:r>
              <a:rPr sz="2800" spc="-30" dirty="0"/>
              <a:t>horizontally.</a:t>
            </a:r>
            <a:endParaRPr sz="2800">
              <a:latin typeface="Times New Roman"/>
              <a:cs typeface="Times New Roman"/>
            </a:endParaRPr>
          </a:p>
          <a:p>
            <a:pPr marL="356235" marR="6985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75" dirty="0"/>
              <a:t>You </a:t>
            </a:r>
            <a:r>
              <a:rPr sz="2800" spc="-10" dirty="0"/>
              <a:t>can change </a:t>
            </a:r>
            <a:r>
              <a:rPr sz="2800" spc="-5" dirty="0"/>
              <a:t>this position with the </a:t>
            </a:r>
            <a:r>
              <a:rPr sz="2800" spc="-15" dirty="0">
                <a:solidFill>
                  <a:srgbClr val="FF0000"/>
                </a:solidFill>
              </a:rPr>
              <a:t>setGravity(int,  int, int)</a:t>
            </a:r>
            <a:r>
              <a:rPr sz="2800" spc="35" dirty="0">
                <a:solidFill>
                  <a:srgbClr val="FF0000"/>
                </a:solidFill>
              </a:rPr>
              <a:t> </a:t>
            </a:r>
            <a:r>
              <a:rPr sz="2800" spc="-10" dirty="0"/>
              <a:t>method.</a:t>
            </a:r>
            <a:endParaRPr sz="2800"/>
          </a:p>
          <a:p>
            <a:pPr marL="356235" marR="508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/>
              <a:t>This accepts </a:t>
            </a:r>
            <a:r>
              <a:rPr sz="2800" spc="-15" dirty="0"/>
              <a:t>three </a:t>
            </a:r>
            <a:r>
              <a:rPr sz="2800" spc="-20" dirty="0"/>
              <a:t>parameters: </a:t>
            </a:r>
            <a:r>
              <a:rPr sz="2800" spc="-5" dirty="0"/>
              <a:t>a </a:t>
            </a:r>
            <a:r>
              <a:rPr sz="2800" spc="-20" dirty="0"/>
              <a:t>Gravity </a:t>
            </a:r>
            <a:r>
              <a:rPr sz="2800" spc="-15" dirty="0"/>
              <a:t>constant, </a:t>
            </a:r>
            <a:r>
              <a:rPr sz="2800" spc="-5" dirty="0"/>
              <a:t>an  </a:t>
            </a:r>
            <a:r>
              <a:rPr sz="2800" spc="-10" dirty="0"/>
              <a:t>x-position </a:t>
            </a:r>
            <a:r>
              <a:rPr sz="2800" spc="-15" dirty="0"/>
              <a:t>offset, </a:t>
            </a:r>
            <a:r>
              <a:rPr sz="2800" spc="-5" dirty="0"/>
              <a:t>and a </a:t>
            </a:r>
            <a:r>
              <a:rPr sz="2800" spc="-10" dirty="0"/>
              <a:t>y-position</a:t>
            </a:r>
            <a:r>
              <a:rPr sz="2800" spc="125" dirty="0"/>
              <a:t> </a:t>
            </a:r>
            <a:r>
              <a:rPr sz="2800" spc="-15" dirty="0"/>
              <a:t>offset.</a:t>
            </a:r>
            <a:endParaRPr sz="2800"/>
          </a:p>
          <a:p>
            <a:pPr marL="356235" marR="899160" indent="-343535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10" dirty="0"/>
              <a:t>Exmaple  </a:t>
            </a:r>
            <a:r>
              <a:rPr sz="2800" spc="-40" dirty="0"/>
              <a:t>toast.setGravity(Gravity.TOP|Gravity.LEFT, </a:t>
            </a:r>
            <a:r>
              <a:rPr sz="2800" spc="-5" dirty="0"/>
              <a:t>0,</a:t>
            </a:r>
            <a:r>
              <a:rPr sz="2800" spc="155" dirty="0"/>
              <a:t> </a:t>
            </a:r>
            <a:r>
              <a:rPr sz="2800" spc="-5" dirty="0"/>
              <a:t>0);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358" y="461589"/>
            <a:ext cx="6482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 </a:t>
            </a:r>
            <a:r>
              <a:rPr spc="-10" dirty="0"/>
              <a:t>Displaying </a:t>
            </a:r>
            <a:r>
              <a:rPr dirty="0"/>
              <a:t>Dialog</a:t>
            </a:r>
            <a:r>
              <a:rPr spc="-20" dirty="0"/>
              <a:t> </a:t>
            </a:r>
            <a:r>
              <a:rPr dirty="0"/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5" y="1378961"/>
            <a:ext cx="8224520" cy="480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dialog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small window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prompts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user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decision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20" dirty="0">
                <a:latin typeface="Calibri"/>
                <a:cs typeface="Calibri"/>
              </a:rPr>
              <a:t>enter </a:t>
            </a:r>
            <a:r>
              <a:rPr sz="3200" dirty="0">
                <a:latin typeface="Calibri"/>
                <a:cs typeface="Calibri"/>
              </a:rPr>
              <a:t>additional 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Creating </a:t>
            </a:r>
            <a:r>
              <a:rPr sz="3200" dirty="0">
                <a:latin typeface="Calibri"/>
                <a:cs typeface="Calibri"/>
              </a:rPr>
              <a:t>alert </a:t>
            </a:r>
            <a:r>
              <a:rPr sz="3200" spc="-5" dirty="0">
                <a:latin typeface="Calibri"/>
                <a:cs typeface="Calibri"/>
              </a:rPr>
              <a:t>dialog is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very</a:t>
            </a:r>
            <a:r>
              <a:rPr sz="32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easy</a:t>
            </a:r>
            <a:r>
              <a:rPr sz="3200" spc="-5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Dialog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base class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dialogs,  </a:t>
            </a:r>
            <a:r>
              <a:rPr sz="3200" spc="-5" dirty="0">
                <a:latin typeface="Calibri"/>
                <a:cs typeface="Calibri"/>
              </a:rPr>
              <a:t>but </a:t>
            </a:r>
            <a:r>
              <a:rPr sz="3200" spc="-15" dirty="0">
                <a:latin typeface="Calibri"/>
                <a:cs typeface="Calibri"/>
              </a:rPr>
              <a:t>you  </a:t>
            </a:r>
            <a:r>
              <a:rPr sz="3200" dirty="0">
                <a:latin typeface="Calibri"/>
                <a:cs typeface="Calibri"/>
              </a:rPr>
              <a:t>should </a:t>
            </a:r>
            <a:r>
              <a:rPr sz="3200" spc="-15" dirty="0">
                <a:latin typeface="Calibri"/>
                <a:cs typeface="Calibri"/>
              </a:rPr>
              <a:t>avoid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instantiating </a:t>
            </a:r>
            <a:r>
              <a:rPr sz="3200" dirty="0">
                <a:latin typeface="Calibri"/>
                <a:cs typeface="Calibri"/>
              </a:rPr>
              <a:t>Dialog  </a:t>
            </a:r>
            <a:r>
              <a:rPr sz="3200" spc="-30" dirty="0">
                <a:latin typeface="Calibri"/>
                <a:cs typeface="Calibri"/>
              </a:rPr>
              <a:t>directly.</a:t>
            </a:r>
            <a:endParaRPr sz="3200">
              <a:latin typeface="Calibri"/>
              <a:cs typeface="Calibri"/>
            </a:endParaRPr>
          </a:p>
          <a:p>
            <a:pPr marL="355600" marR="1010285" indent="-343535" algn="just">
              <a:lnSpc>
                <a:spcPct val="1201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Instead, </a:t>
            </a:r>
            <a:r>
              <a:rPr sz="3200" spc="-5" dirty="0">
                <a:latin typeface="Calibri"/>
                <a:cs typeface="Calibri"/>
              </a:rPr>
              <a:t>use one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5" dirty="0">
                <a:latin typeface="Calibri"/>
                <a:cs typeface="Calibri"/>
              </a:rPr>
              <a:t>subclass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AlertDialog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250" y="461589"/>
            <a:ext cx="5162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Dialog Window</a:t>
            </a:r>
            <a:r>
              <a:rPr spc="-5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687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10" dirty="0">
                <a:solidFill>
                  <a:srgbClr val="FF0000"/>
                </a:solidFill>
              </a:rPr>
              <a:t>Three </a:t>
            </a:r>
            <a:r>
              <a:rPr spc="-5" dirty="0">
                <a:solidFill>
                  <a:srgbClr val="FF0000"/>
                </a:solidFill>
              </a:rPr>
              <a:t>regions </a:t>
            </a:r>
            <a:r>
              <a:rPr dirty="0"/>
              <a:t>of an alert</a:t>
            </a:r>
            <a:r>
              <a:rPr spc="-45" dirty="0"/>
              <a:t> </a:t>
            </a:r>
            <a:r>
              <a:rPr spc="-5" dirty="0"/>
              <a:t>dialog</a:t>
            </a:r>
          </a:p>
          <a:p>
            <a:pPr marL="75755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819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Title</a:t>
            </a:r>
            <a:endParaRPr sz="2800">
              <a:latin typeface="Calibri"/>
              <a:cs typeface="Calibri"/>
            </a:endParaRPr>
          </a:p>
          <a:p>
            <a:pPr marL="1156970" marR="6985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7605" algn="l"/>
                <a:tab pos="1804670" algn="l"/>
                <a:tab pos="2145030" algn="l"/>
                <a:tab pos="3322320" algn="l"/>
                <a:tab pos="3940175" algn="l"/>
                <a:tab pos="4920615" algn="l"/>
                <a:tab pos="5383530" algn="l"/>
                <a:tab pos="6125845" algn="l"/>
                <a:tab pos="6805295" algn="l"/>
                <a:tab pos="76454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 </a:t>
            </a:r>
            <a:r>
              <a:rPr sz="2400" spc="-10" dirty="0">
                <a:latin typeface="Calibri"/>
                <a:cs typeface="Calibri"/>
              </a:rPr>
              <a:t>area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occupied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detailed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message.</a:t>
            </a:r>
            <a:endParaRPr sz="2400">
              <a:latin typeface="Calibri"/>
              <a:cs typeface="Calibri"/>
            </a:endParaRPr>
          </a:p>
          <a:p>
            <a:pPr marL="75755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8190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Content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area</a:t>
            </a:r>
            <a:endParaRPr sz="2800">
              <a:latin typeface="Calibri"/>
              <a:cs typeface="Calibri"/>
            </a:endParaRPr>
          </a:p>
          <a:p>
            <a:pPr marL="115697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760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can display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message.</a:t>
            </a:r>
            <a:endParaRPr sz="2400">
              <a:latin typeface="Calibri"/>
              <a:cs typeface="Calibri"/>
            </a:endParaRPr>
          </a:p>
          <a:p>
            <a:pPr marL="75755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819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buttons</a:t>
            </a:r>
            <a:endParaRPr sz="2800">
              <a:latin typeface="Calibri"/>
              <a:cs typeface="Calibri"/>
            </a:endParaRPr>
          </a:p>
          <a:p>
            <a:pPr marL="1156970" marR="508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7605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5" dirty="0">
                <a:latin typeface="Calibri"/>
                <a:cs typeface="Calibri"/>
              </a:rPr>
              <a:t>should be no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15" dirty="0">
                <a:latin typeface="Calibri"/>
                <a:cs typeface="Calibri"/>
              </a:rPr>
              <a:t>buttons </a:t>
            </a:r>
            <a:r>
              <a:rPr sz="2400" dirty="0">
                <a:latin typeface="Calibri"/>
                <a:cs typeface="Calibri"/>
              </a:rPr>
              <a:t>in a  </a:t>
            </a:r>
            <a:r>
              <a:rPr sz="2400" spc="-5" dirty="0">
                <a:latin typeface="Calibri"/>
                <a:cs typeface="Calibri"/>
              </a:rPr>
              <a:t>dialog.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250" y="461589"/>
            <a:ext cx="5162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Dialog Window</a:t>
            </a:r>
            <a:r>
              <a:rPr spc="-5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2168"/>
            <a:ext cx="8074659" cy="50838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buttons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endParaRPr sz="2800">
              <a:latin typeface="Calibri"/>
              <a:cs typeface="Calibri"/>
            </a:endParaRPr>
          </a:p>
          <a:p>
            <a:pPr marL="1155700" marR="635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continue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action (the 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"OK"</a:t>
            </a:r>
            <a:r>
              <a:rPr sz="2400" spc="-5" dirty="0">
                <a:latin typeface="Calibri"/>
                <a:cs typeface="Calibri"/>
              </a:rPr>
              <a:t> action).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cancel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Neutral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 this when the user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want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proceed </a:t>
            </a:r>
            <a:r>
              <a:rPr sz="240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action, but doesn't necessarily </a:t>
            </a:r>
            <a:r>
              <a:rPr sz="2400" spc="-15" dirty="0">
                <a:latin typeface="Calibri"/>
                <a:cs typeface="Calibri"/>
              </a:rPr>
              <a:t>want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cancel.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It appears 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positive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negative buttons.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might be </a:t>
            </a:r>
            <a:r>
              <a:rPr sz="2400" spc="-10" dirty="0">
                <a:latin typeface="Calibri"/>
                <a:cs typeface="Calibri"/>
              </a:rPr>
              <a:t>"Remind 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later."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250" y="461589"/>
            <a:ext cx="5162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Dialog Window</a:t>
            </a:r>
            <a:r>
              <a:rPr spc="-5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0"/>
            <a:ext cx="8071484" cy="30067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alert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dialogue</a:t>
            </a:r>
            <a:r>
              <a:rPr sz="32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button(ok </a:t>
            </a:r>
            <a:r>
              <a:rPr sz="2800" spc="-20" dirty="0">
                <a:latin typeface="Calibri"/>
                <a:cs typeface="Calibri"/>
              </a:rPr>
              <a:t>button)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setPositiveButton()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1918970" algn="l"/>
                <a:tab pos="4222750" algn="l"/>
                <a:tab pos="5138420" algn="l"/>
                <a:tab pos="6118860" algn="l"/>
                <a:tab pos="794893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ons(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ons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setNegativeButton()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  <a:tab pos="1795780" algn="l"/>
                <a:tab pos="3844290" algn="l"/>
                <a:tab pos="4479925" algn="l"/>
                <a:tab pos="5286375" algn="l"/>
                <a:tab pos="6461760" algn="l"/>
                <a:tab pos="7949565" algn="l"/>
              </a:tabLst>
            </a:pP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30" dirty="0">
                <a:latin typeface="Calibri"/>
                <a:cs typeface="Calibri"/>
              </a:rPr>
              <a:t>tt</a:t>
            </a:r>
            <a:r>
              <a:rPr sz="2800" spc="-10" dirty="0">
                <a:latin typeface="Calibri"/>
                <a:cs typeface="Calibri"/>
              </a:rPr>
              <a:t>ons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es,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ancel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setNeutralButton()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8" y="461589"/>
            <a:ext cx="194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57"/>
            <a:ext cx="729551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10665" indent="-3435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AlertDialog.Builder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alertDialog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new  </a:t>
            </a:r>
            <a:r>
              <a:rPr sz="2400" spc="-10" dirty="0">
                <a:latin typeface="Calibri"/>
                <a:cs typeface="Calibri"/>
              </a:rPr>
              <a:t>AlertDialog.Builder(AlertDialogActivity.this);</a:t>
            </a:r>
            <a:endParaRPr sz="2400">
              <a:latin typeface="Calibri"/>
              <a:cs typeface="Calibri"/>
            </a:endParaRPr>
          </a:p>
          <a:p>
            <a:pPr marL="558165" marR="1770380" indent="68580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// </a:t>
            </a:r>
            <a:r>
              <a:rPr sz="2400" spc="-10" dirty="0">
                <a:latin typeface="Calibri"/>
                <a:cs typeface="Calibri"/>
              </a:rPr>
              <a:t>Setting </a:t>
            </a:r>
            <a:r>
              <a:rPr sz="2400" spc="-5" dirty="0">
                <a:latin typeface="Calibri"/>
                <a:cs typeface="Calibri"/>
              </a:rPr>
              <a:t>Dialog Title  alertDialog.setTitle("Confirm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Delete...");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// </a:t>
            </a:r>
            <a:r>
              <a:rPr sz="2400" spc="-10" dirty="0">
                <a:latin typeface="Calibri"/>
                <a:cs typeface="Calibri"/>
              </a:rPr>
              <a:t>Setting </a:t>
            </a:r>
            <a:r>
              <a:rPr sz="2400" spc="-5" dirty="0">
                <a:latin typeface="Calibri"/>
                <a:cs typeface="Calibri"/>
              </a:rPr>
              <a:t>Dialog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355600" marR="5080" indent="2025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alertDialog.setMessage("Are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sure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want </a:t>
            </a:r>
            <a:r>
              <a:rPr sz="2400" spc="-10" dirty="0">
                <a:latin typeface="Calibri"/>
                <a:cs typeface="Calibri"/>
              </a:rPr>
              <a:t>delete  </a:t>
            </a:r>
            <a:r>
              <a:rPr sz="2400" spc="-5" dirty="0">
                <a:latin typeface="Calibri"/>
                <a:cs typeface="Calibri"/>
              </a:rPr>
              <a:t>this?");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// </a:t>
            </a:r>
            <a:r>
              <a:rPr sz="2400" spc="-10" dirty="0">
                <a:latin typeface="Calibri"/>
                <a:cs typeface="Calibri"/>
              </a:rPr>
              <a:t>Setting Icon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Dialog</a:t>
            </a:r>
            <a:endParaRPr sz="240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alertDialog.setIcon(R.drawable.delete);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6" y="461589"/>
            <a:ext cx="361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699" y="1523957"/>
            <a:ext cx="7494270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755" marR="1021080" indent="-567690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// </a:t>
            </a:r>
            <a:r>
              <a:rPr sz="2800" spc="-15" dirty="0">
                <a:latin typeface="Calibri"/>
                <a:cs typeface="Calibri"/>
              </a:rPr>
              <a:t>Setting </a:t>
            </a:r>
            <a:r>
              <a:rPr sz="2800" spc="-20" dirty="0">
                <a:latin typeface="Calibri"/>
                <a:cs typeface="Calibri"/>
              </a:rPr>
              <a:t>Positive </a:t>
            </a:r>
            <a:r>
              <a:rPr sz="2800" spc="-45" dirty="0">
                <a:latin typeface="Calibri"/>
                <a:cs typeface="Calibri"/>
              </a:rPr>
              <a:t>"Yes" </a:t>
            </a:r>
            <a:r>
              <a:rPr sz="2800" spc="-15" dirty="0">
                <a:latin typeface="Calibri"/>
                <a:cs typeface="Calibri"/>
              </a:rPr>
              <a:t>Button  </a:t>
            </a:r>
            <a:r>
              <a:rPr sz="2800" spc="-10" dirty="0">
                <a:latin typeface="Calibri"/>
                <a:cs typeface="Calibri"/>
              </a:rPr>
              <a:t>alertDialog.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setPositiveButton</a:t>
            </a:r>
            <a:r>
              <a:rPr sz="2800" spc="-10" dirty="0">
                <a:latin typeface="Calibri"/>
                <a:cs typeface="Calibri"/>
              </a:rPr>
              <a:t>("YES",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endParaRPr sz="28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DialogInterface.OnClickListener()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74955" marR="165735" indent="62738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public void onClick(DialogInterface </a:t>
            </a:r>
            <a:r>
              <a:rPr sz="2800" spc="-5" dirty="0">
                <a:latin typeface="Calibri"/>
                <a:cs typeface="Calibri"/>
              </a:rPr>
              <a:t>dialog,int  which)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02969" marR="5080" indent="81915">
              <a:lnSpc>
                <a:spcPts val="4040"/>
              </a:lnSpc>
              <a:spcBef>
                <a:spcPts val="240"/>
              </a:spcBef>
            </a:pPr>
            <a:r>
              <a:rPr sz="2800" spc="-5" dirty="0">
                <a:latin typeface="Calibri"/>
                <a:cs typeface="Calibri"/>
              </a:rPr>
              <a:t>// </a:t>
            </a: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20" dirty="0">
                <a:latin typeface="Calibri"/>
                <a:cs typeface="Calibri"/>
              </a:rPr>
              <a:t>here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35" dirty="0">
                <a:latin typeface="Calibri"/>
                <a:cs typeface="Calibri"/>
              </a:rPr>
              <a:t>invoke </a:t>
            </a:r>
            <a:r>
              <a:rPr sz="2800" spc="-10" dirty="0">
                <a:latin typeface="Calibri"/>
                <a:cs typeface="Calibri"/>
              </a:rPr>
              <a:t>YES </a:t>
            </a:r>
            <a:r>
              <a:rPr sz="2800" spc="-20" dirty="0">
                <a:latin typeface="Calibri"/>
                <a:cs typeface="Calibri"/>
              </a:rPr>
              <a:t>event  </a:t>
            </a:r>
            <a:r>
              <a:rPr sz="2800" spc="-25" dirty="0">
                <a:latin typeface="Calibri"/>
                <a:cs typeface="Calibri"/>
              </a:rPr>
              <a:t>Toast.makeText(getApplicationContext(),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"You</a:t>
            </a:r>
            <a:endParaRPr sz="2800">
              <a:latin typeface="Calibri"/>
              <a:cs typeface="Calibri"/>
            </a:endParaRPr>
          </a:p>
          <a:p>
            <a:pPr marL="274955">
              <a:lnSpc>
                <a:spcPts val="3105"/>
              </a:lnSpc>
            </a:pPr>
            <a:r>
              <a:rPr sz="2800" spc="-15" dirty="0">
                <a:latin typeface="Calibri"/>
                <a:cs typeface="Calibri"/>
              </a:rPr>
              <a:t>clicked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YES",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Toast.LENGTH_SHORT).show();</a:t>
            </a:r>
            <a:endParaRPr sz="2800">
              <a:latin typeface="Calibri"/>
              <a:cs typeface="Calibri"/>
            </a:endParaRPr>
          </a:p>
          <a:p>
            <a:pPr marL="902969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57975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});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6" y="461589"/>
            <a:ext cx="361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183" y="1536467"/>
            <a:ext cx="7654290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1848485" indent="-428625">
              <a:lnSpc>
                <a:spcPct val="120100"/>
              </a:lnSpc>
              <a:spcBef>
                <a:spcPts val="100"/>
              </a:spcBef>
            </a:pPr>
            <a:r>
              <a:rPr sz="2500" spc="-5" dirty="0">
                <a:latin typeface="Calibri"/>
                <a:cs typeface="Calibri"/>
              </a:rPr>
              <a:t>// </a:t>
            </a:r>
            <a:r>
              <a:rPr sz="2500" spc="-10" dirty="0">
                <a:latin typeface="Calibri"/>
                <a:cs typeface="Calibri"/>
              </a:rPr>
              <a:t>Setting </a:t>
            </a:r>
            <a:r>
              <a:rPr sz="2500" spc="-15" dirty="0">
                <a:latin typeface="Calibri"/>
                <a:cs typeface="Calibri"/>
              </a:rPr>
              <a:t>Negative </a:t>
            </a:r>
            <a:r>
              <a:rPr sz="2500" spc="-5" dirty="0">
                <a:latin typeface="Calibri"/>
                <a:cs typeface="Calibri"/>
              </a:rPr>
              <a:t>"NO" </a:t>
            </a:r>
            <a:r>
              <a:rPr sz="2500" spc="-20" dirty="0">
                <a:latin typeface="Calibri"/>
                <a:cs typeface="Calibri"/>
              </a:rPr>
              <a:t>Button  </a:t>
            </a:r>
            <a:r>
              <a:rPr sz="2500" spc="-10" dirty="0">
                <a:latin typeface="Calibri"/>
                <a:cs typeface="Calibri"/>
              </a:rPr>
              <a:t>alertDialog.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setNegativeButton</a:t>
            </a:r>
            <a:r>
              <a:rPr sz="2500" spc="-10" dirty="0">
                <a:latin typeface="Calibri"/>
                <a:cs typeface="Calibri"/>
              </a:rPr>
              <a:t>("NO",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new</a:t>
            </a:r>
            <a:endParaRPr sz="25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DialogInterface.OnClickListener()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Calibri"/>
                <a:cs typeface="Calibri"/>
              </a:rPr>
              <a:t>public </a:t>
            </a:r>
            <a:r>
              <a:rPr sz="2500" spc="-10" dirty="0">
                <a:latin typeface="Calibri"/>
                <a:cs typeface="Calibri"/>
              </a:rPr>
              <a:t>void onClick(DialogInterface </a:t>
            </a:r>
            <a:r>
              <a:rPr sz="2500" dirty="0">
                <a:latin typeface="Calibri"/>
                <a:cs typeface="Calibri"/>
              </a:rPr>
              <a:t>dialog, </a:t>
            </a:r>
            <a:r>
              <a:rPr sz="2500" spc="-15" dirty="0">
                <a:latin typeface="Calibri"/>
                <a:cs typeface="Calibri"/>
              </a:rPr>
              <a:t>int </a:t>
            </a:r>
            <a:r>
              <a:rPr sz="2500" spc="-5" dirty="0">
                <a:latin typeface="Calibri"/>
                <a:cs typeface="Calibri"/>
              </a:rPr>
              <a:t>which)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725805" marR="95250">
              <a:lnSpc>
                <a:spcPct val="120000"/>
              </a:lnSpc>
            </a:pPr>
            <a:r>
              <a:rPr sz="2500" spc="-5" dirty="0">
                <a:latin typeface="Calibri"/>
                <a:cs typeface="Calibri"/>
              </a:rPr>
              <a:t>// </a:t>
            </a:r>
            <a:r>
              <a:rPr sz="2500" spc="-20" dirty="0">
                <a:latin typeface="Calibri"/>
                <a:cs typeface="Calibri"/>
              </a:rPr>
              <a:t>Write </a:t>
            </a:r>
            <a:r>
              <a:rPr sz="2500" spc="-15" dirty="0">
                <a:latin typeface="Calibri"/>
                <a:cs typeface="Calibri"/>
              </a:rPr>
              <a:t>your code here to </a:t>
            </a:r>
            <a:r>
              <a:rPr sz="2500" spc="-30" dirty="0">
                <a:latin typeface="Calibri"/>
                <a:cs typeface="Calibri"/>
              </a:rPr>
              <a:t>invoke </a:t>
            </a:r>
            <a:r>
              <a:rPr sz="2500" spc="-15" dirty="0">
                <a:latin typeface="Calibri"/>
                <a:cs typeface="Calibri"/>
              </a:rPr>
              <a:t>NO event  </a:t>
            </a:r>
            <a:r>
              <a:rPr sz="2500" spc="-25" dirty="0">
                <a:latin typeface="Calibri"/>
                <a:cs typeface="Calibri"/>
              </a:rPr>
              <a:t>Toast.makeText(getApplicationContext(), </a:t>
            </a:r>
            <a:r>
              <a:rPr sz="2500" spc="-55" dirty="0">
                <a:latin typeface="Calibri"/>
                <a:cs typeface="Calibri"/>
              </a:rPr>
              <a:t>"You</a:t>
            </a:r>
            <a:r>
              <a:rPr sz="2500" spc="1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clicked</a:t>
            </a:r>
            <a:endParaRPr sz="25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on NO",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Toast.LENGTH_SHORT).show();</a:t>
            </a:r>
            <a:endParaRPr sz="250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latin typeface="Calibri"/>
                <a:cs typeface="Calibri"/>
              </a:rPr>
              <a:t>dialog.cancel();</a:t>
            </a:r>
            <a:endParaRPr sz="250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44069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Calibri"/>
                <a:cs typeface="Calibri"/>
              </a:rPr>
              <a:t>});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9542" y="646521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3" y="496641"/>
            <a:ext cx="7738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 </a:t>
            </a:r>
            <a:r>
              <a:rPr sz="4000" spc="-15" dirty="0"/>
              <a:t>Introduction </a:t>
            </a:r>
            <a:r>
              <a:rPr sz="4000" spc="-25" dirty="0"/>
              <a:t>to </a:t>
            </a:r>
            <a:r>
              <a:rPr sz="4000" spc="-5" dirty="0"/>
              <a:t>Activity and</a:t>
            </a:r>
            <a:r>
              <a:rPr sz="4000" spc="25" dirty="0"/>
              <a:t> </a:t>
            </a:r>
            <a:r>
              <a:rPr sz="4000" spc="-20" dirty="0"/>
              <a:t>Intents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02761"/>
            <a:ext cx="7931784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 Activity </a:t>
            </a:r>
            <a:r>
              <a:rPr sz="3200" dirty="0">
                <a:latin typeface="Calibri"/>
                <a:cs typeface="Calibri"/>
              </a:rPr>
              <a:t>is an </a:t>
            </a:r>
            <a:r>
              <a:rPr sz="3200" spc="-10" dirty="0">
                <a:latin typeface="Calibri"/>
                <a:cs typeface="Calibri"/>
              </a:rPr>
              <a:t>application component that  provides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screen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which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users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can 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interact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do something, such </a:t>
            </a:r>
            <a:r>
              <a:rPr sz="3200" dirty="0">
                <a:latin typeface="Calibri"/>
                <a:cs typeface="Calibri"/>
              </a:rPr>
              <a:t>as dial  the </a:t>
            </a:r>
            <a:r>
              <a:rPr sz="3200" spc="-5" dirty="0">
                <a:latin typeface="Calibri"/>
                <a:cs typeface="Calibri"/>
              </a:rPr>
              <a:t>phone, </a:t>
            </a:r>
            <a:r>
              <a:rPr sz="3200" spc="-40" dirty="0">
                <a:latin typeface="Calibri"/>
                <a:cs typeface="Calibri"/>
              </a:rPr>
              <a:t>take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photo, </a:t>
            </a:r>
            <a:r>
              <a:rPr sz="3200" spc="-5" dirty="0">
                <a:latin typeface="Calibri"/>
                <a:cs typeface="Calibri"/>
              </a:rPr>
              <a:t>send </a:t>
            </a:r>
            <a:r>
              <a:rPr sz="3200" dirty="0">
                <a:latin typeface="Calibri"/>
                <a:cs typeface="Calibri"/>
              </a:rPr>
              <a:t>an email, or  </a:t>
            </a:r>
            <a:r>
              <a:rPr sz="3200" spc="-5" dirty="0">
                <a:latin typeface="Calibri"/>
                <a:cs typeface="Calibri"/>
              </a:rPr>
              <a:t>view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map.</a:t>
            </a:r>
          </a:p>
          <a:p>
            <a:pPr marL="355600" marR="57912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dirty="0">
                <a:latin typeface="Calibri"/>
                <a:cs typeface="Calibri"/>
              </a:rPr>
              <a:t>activity is </a:t>
            </a:r>
            <a:r>
              <a:rPr sz="3200" spc="-10" dirty="0">
                <a:latin typeface="Calibri"/>
                <a:cs typeface="Calibri"/>
              </a:rPr>
              <a:t>given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window </a:t>
            </a:r>
            <a:r>
              <a:rPr sz="3200" dirty="0">
                <a:latin typeface="Calibri"/>
                <a:cs typeface="Calibri"/>
              </a:rPr>
              <a:t>in which </a:t>
            </a:r>
            <a:r>
              <a:rPr sz="3200" spc="-25" dirty="0">
                <a:latin typeface="Calibri"/>
                <a:cs typeface="Calibri"/>
              </a:rPr>
              <a:t>to  draw </a:t>
            </a:r>
            <a:r>
              <a:rPr sz="3200" spc="-5" dirty="0">
                <a:latin typeface="Calibri"/>
                <a:cs typeface="Calibri"/>
              </a:rPr>
              <a:t>its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interface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window typically fills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screen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spc="-5" dirty="0">
                <a:latin typeface="Calibri"/>
                <a:cs typeface="Calibri"/>
              </a:rPr>
              <a:t>but </a:t>
            </a:r>
            <a:r>
              <a:rPr sz="3200" spc="-20" dirty="0">
                <a:latin typeface="Calibri"/>
                <a:cs typeface="Calibri"/>
              </a:rPr>
              <a:t>may  </a:t>
            </a:r>
            <a:r>
              <a:rPr sz="3200" spc="-5" dirty="0">
                <a:latin typeface="Calibri"/>
                <a:cs typeface="Calibri"/>
              </a:rPr>
              <a:t>be smaller </a:t>
            </a:r>
            <a:r>
              <a:rPr sz="3200" dirty="0">
                <a:latin typeface="Calibri"/>
                <a:cs typeface="Calibri"/>
              </a:rPr>
              <a:t>than the </a:t>
            </a:r>
            <a:r>
              <a:rPr sz="3200" spc="-10" dirty="0">
                <a:latin typeface="Calibri"/>
                <a:cs typeface="Calibri"/>
              </a:rPr>
              <a:t>screen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float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spc="-15" dirty="0">
                <a:latin typeface="Calibri"/>
                <a:cs typeface="Calibri"/>
              </a:rPr>
              <a:t>top </a:t>
            </a:r>
            <a:r>
              <a:rPr sz="3200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windows.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Outp</a:t>
            </a:r>
            <a:r>
              <a:rPr spc="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256" y="1523957"/>
            <a:ext cx="3747135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// </a:t>
            </a:r>
            <a:r>
              <a:rPr sz="2800" spc="-10" dirty="0">
                <a:latin typeface="Calibri"/>
                <a:cs typeface="Calibri"/>
              </a:rPr>
              <a:t>Showing </a:t>
            </a:r>
            <a:r>
              <a:rPr sz="2800" spc="-5" dirty="0">
                <a:latin typeface="Calibri"/>
                <a:cs typeface="Calibri"/>
              </a:rPr>
              <a:t>Alert </a:t>
            </a:r>
            <a:r>
              <a:rPr sz="2800" spc="-10" dirty="0">
                <a:latin typeface="Calibri"/>
                <a:cs typeface="Calibri"/>
              </a:rPr>
              <a:t>Message  </a:t>
            </a:r>
            <a:r>
              <a:rPr sz="2800" spc="-5" dirty="0">
                <a:latin typeface="Calibri"/>
                <a:cs typeface="Calibri"/>
              </a:rPr>
              <a:t>alertDialog.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show()</a:t>
            </a:r>
            <a:r>
              <a:rPr sz="2800" spc="-5" dirty="0"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3410" y="1371600"/>
            <a:ext cx="2920998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180" y="461589"/>
            <a:ext cx="3250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spc="-35" dirty="0"/>
              <a:t> </a:t>
            </a:r>
            <a:r>
              <a:rPr spc="-10" dirty="0"/>
              <a:t>Notification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57"/>
            <a:ext cx="807402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notification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message </a:t>
            </a:r>
            <a:r>
              <a:rPr sz="2400" spc="-10" dirty="0">
                <a:latin typeface="Calibri"/>
                <a:cs typeface="Calibri"/>
              </a:rPr>
              <a:t>you can display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outside  of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application's normal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UI.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1267460" algn="l"/>
                <a:tab pos="1889125" algn="l"/>
                <a:tab pos="2447290" algn="l"/>
                <a:tab pos="3029585" algn="l"/>
                <a:tab pos="4053204" algn="l"/>
                <a:tab pos="4478655" algn="l"/>
                <a:tab pos="5266055" algn="l"/>
                <a:tab pos="5580380" algn="l"/>
                <a:tab pos="7240270" algn="l"/>
                <a:tab pos="757872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ssu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appears </a:t>
            </a:r>
            <a:r>
              <a:rPr sz="2400" dirty="0">
                <a:latin typeface="Calibri"/>
                <a:cs typeface="Calibri"/>
              </a:rPr>
              <a:t>as an </a:t>
            </a:r>
            <a:r>
              <a:rPr sz="2400" spc="-10" dirty="0">
                <a:latin typeface="Calibri"/>
                <a:cs typeface="Calibri"/>
              </a:rPr>
              <a:t>icon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notification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area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  <a:tab pos="847725" algn="l"/>
                <a:tab pos="1483360" algn="l"/>
                <a:tab pos="2111375" algn="l"/>
                <a:tab pos="3136900" algn="l"/>
                <a:tab pos="3601720" algn="l"/>
                <a:tab pos="4228465" algn="l"/>
                <a:tab pos="5932805" algn="l"/>
                <a:tab pos="6557645" algn="l"/>
                <a:tab pos="7306945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14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notification,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opens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notification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drawer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Both the </a:t>
            </a:r>
            <a:r>
              <a:rPr sz="2400" spc="-10" dirty="0">
                <a:latin typeface="Calibri"/>
                <a:cs typeface="Calibri"/>
              </a:rPr>
              <a:t>notification area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notification </a:t>
            </a:r>
            <a:r>
              <a:rPr sz="2400" spc="-15" dirty="0">
                <a:latin typeface="Calibri"/>
                <a:cs typeface="Calibri"/>
              </a:rPr>
              <a:t>drawer are  system-controlled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user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view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Android 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Toast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handy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way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show users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alerts </a:t>
            </a:r>
            <a:r>
              <a:rPr sz="2400" spc="-5" dirty="0">
                <a:latin typeface="Calibri"/>
                <a:cs typeface="Calibri"/>
              </a:rPr>
              <a:t> but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that these </a:t>
            </a:r>
            <a:r>
              <a:rPr sz="2400" dirty="0">
                <a:latin typeface="Calibri"/>
                <a:cs typeface="Calibri"/>
              </a:rPr>
              <a:t>alerts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persistent </a:t>
            </a:r>
            <a:r>
              <a:rPr sz="2400" spc="-5" dirty="0">
                <a:latin typeface="Calibri"/>
                <a:cs typeface="Calibri"/>
              </a:rPr>
              <a:t>which 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alert flashes 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screen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few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seconds </a:t>
            </a:r>
            <a:r>
              <a:rPr sz="2400" dirty="0">
                <a:latin typeface="Calibri"/>
                <a:cs typeface="Calibri"/>
              </a:rPr>
              <a:t>and then  </a:t>
            </a:r>
            <a:r>
              <a:rPr sz="2400" spc="-10" dirty="0">
                <a:latin typeface="Calibri"/>
                <a:cs typeface="Calibri"/>
              </a:rPr>
              <a:t>disappears.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7" y="461589"/>
            <a:ext cx="79095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Step </a:t>
            </a:r>
            <a:r>
              <a:rPr dirty="0"/>
              <a:t>1 - </a:t>
            </a:r>
            <a:r>
              <a:rPr spc="-25" dirty="0"/>
              <a:t>Create </a:t>
            </a:r>
            <a:r>
              <a:rPr spc="-5" dirty="0"/>
              <a:t>Notification</a:t>
            </a:r>
            <a:r>
              <a:rPr spc="-45" dirty="0"/>
              <a:t> </a:t>
            </a:r>
            <a:r>
              <a:rPr dirty="0"/>
              <a:t>Builder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03" y="1407852"/>
            <a:ext cx="8073390" cy="52584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first </a:t>
            </a:r>
            <a:r>
              <a:rPr sz="3200" spc="-15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to create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notification </a:t>
            </a:r>
            <a:r>
              <a:rPr sz="3200" dirty="0">
                <a:latin typeface="Calibri"/>
                <a:cs typeface="Calibri"/>
              </a:rPr>
              <a:t>builder 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 err="1">
                <a:solidFill>
                  <a:srgbClr val="FF0000"/>
                </a:solidFill>
                <a:latin typeface="Calibri"/>
                <a:cs typeface="Calibri"/>
              </a:rPr>
              <a:t>NotificationCompat.Builder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sz="3200" spc="-1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3200" dirty="0">
                <a:latin typeface="Calibri"/>
                <a:cs typeface="Calibri"/>
              </a:rPr>
              <a:t>It provides a builder interface to create an notification object.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10" dirty="0">
                <a:latin typeface="Calibri"/>
                <a:cs typeface="Calibri"/>
              </a:rPr>
              <a:t>Notification </a:t>
            </a:r>
            <a:r>
              <a:rPr sz="3200" dirty="0">
                <a:latin typeface="Calibri"/>
                <a:cs typeface="Calibri"/>
              </a:rPr>
              <a:t>Builder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set </a:t>
            </a:r>
            <a:r>
              <a:rPr sz="3200" spc="-10" dirty="0">
                <a:latin typeface="Calibri"/>
                <a:cs typeface="Calibri"/>
              </a:rPr>
              <a:t>various  </a:t>
            </a:r>
            <a:r>
              <a:rPr sz="3200" spc="-5" dirty="0">
                <a:latin typeface="Calibri"/>
                <a:cs typeface="Calibri"/>
              </a:rPr>
              <a:t>Notification </a:t>
            </a:r>
            <a:r>
              <a:rPr sz="3200" spc="-10" dirty="0">
                <a:latin typeface="Calibri"/>
                <a:cs typeface="Calibri"/>
              </a:rPr>
              <a:t>properties </a:t>
            </a:r>
            <a:r>
              <a:rPr sz="3200" spc="-30" dirty="0">
                <a:latin typeface="Calibri"/>
                <a:cs typeface="Calibri"/>
              </a:rPr>
              <a:t>like </a:t>
            </a:r>
            <a:r>
              <a:rPr sz="3200" spc="-5" dirty="0">
                <a:latin typeface="Calibri"/>
                <a:cs typeface="Calibri"/>
              </a:rPr>
              <a:t>its small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large  </a:t>
            </a:r>
            <a:r>
              <a:rPr sz="3200" spc="-10" dirty="0">
                <a:latin typeface="Calibri"/>
                <a:cs typeface="Calibri"/>
              </a:rPr>
              <a:t>icons, </a:t>
            </a:r>
            <a:r>
              <a:rPr sz="3200" spc="-5" dirty="0">
                <a:latin typeface="Calibri"/>
                <a:cs typeface="Calibri"/>
              </a:rPr>
              <a:t>title, priority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Syntax</a:t>
            </a:r>
            <a:endParaRPr sz="3200" dirty="0">
              <a:latin typeface="Calibri"/>
              <a:cs typeface="Calibri"/>
            </a:endParaRPr>
          </a:p>
          <a:p>
            <a:pPr marL="355600" marR="837565" indent="-343535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NotificationCompat.Builder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mBuilder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new  NotificationCompat.Builder(this);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4" y="126308"/>
            <a:ext cx="62553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0085" marR="5080" indent="-193738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Step </a:t>
            </a:r>
            <a:r>
              <a:rPr dirty="0"/>
              <a:t>2 - </a:t>
            </a:r>
            <a:r>
              <a:rPr spc="-15" dirty="0"/>
              <a:t>Setting </a:t>
            </a:r>
            <a:r>
              <a:rPr spc="-10" dirty="0"/>
              <a:t>Notification  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0305"/>
            <a:ext cx="8682990" cy="450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Notification properties </a:t>
            </a:r>
            <a:r>
              <a:rPr sz="2800" spc="-5" dirty="0">
                <a:latin typeface="Calibri"/>
                <a:cs typeface="Calibri"/>
              </a:rPr>
              <a:t>using Builder </a:t>
            </a:r>
            <a:r>
              <a:rPr sz="2800" dirty="0">
                <a:latin typeface="Calibri"/>
                <a:cs typeface="Calibri"/>
              </a:rPr>
              <a:t>object </a:t>
            </a:r>
            <a:r>
              <a:rPr sz="2800" spc="-5" dirty="0">
                <a:latin typeface="Calibri"/>
                <a:cs typeface="Calibri"/>
              </a:rPr>
              <a:t>as  </a:t>
            </a:r>
            <a:r>
              <a:rPr sz="2800" spc="-10" dirty="0">
                <a:latin typeface="Calibri"/>
                <a:cs typeface="Calibri"/>
              </a:rPr>
              <a:t>per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requirement.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small </a:t>
            </a:r>
            <a:r>
              <a:rPr sz="2400" spc="-10" dirty="0">
                <a:latin typeface="Calibri"/>
                <a:cs typeface="Calibri"/>
              </a:rPr>
              <a:t>icon,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setSmallIcon()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title,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setContentTitle()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Detail text,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setContentText()</a:t>
            </a:r>
            <a:endParaRPr sz="2400" dirty="0">
              <a:latin typeface="Calibri"/>
              <a:cs typeface="Calibri"/>
            </a:endParaRPr>
          </a:p>
          <a:p>
            <a:pPr marL="355600" marR="142240" indent="-342900">
              <a:lnSpc>
                <a:spcPct val="11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Example  </a:t>
            </a:r>
            <a:r>
              <a:rPr sz="2800" spc="-15" dirty="0">
                <a:latin typeface="Calibri"/>
                <a:cs typeface="Calibri"/>
              </a:rPr>
              <a:t>mBuilder.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setSmallIcon</a:t>
            </a:r>
            <a:r>
              <a:rPr sz="2800" spc="-15" dirty="0">
                <a:latin typeface="Calibri"/>
                <a:cs typeface="Calibri"/>
              </a:rPr>
              <a:t>(R.drawable.notification_icon);  </a:t>
            </a:r>
            <a:r>
              <a:rPr sz="2800" spc="-20" dirty="0">
                <a:latin typeface="Calibri"/>
                <a:cs typeface="Calibri"/>
              </a:rPr>
              <a:t>mBuilder.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setContentTitle</a:t>
            </a:r>
            <a:r>
              <a:rPr sz="2800" spc="-20" dirty="0">
                <a:latin typeface="Calibri"/>
                <a:cs typeface="Calibri"/>
              </a:rPr>
              <a:t>("Notification </a:t>
            </a:r>
            <a:r>
              <a:rPr sz="2800" spc="-5" dirty="0">
                <a:latin typeface="Calibri"/>
                <a:cs typeface="Calibri"/>
              </a:rPr>
              <a:t>Alert, Click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Me!");</a:t>
            </a:r>
            <a:endParaRPr sz="2800" dirty="0">
              <a:latin typeface="Calibri"/>
              <a:cs typeface="Calibri"/>
            </a:endParaRPr>
          </a:p>
          <a:p>
            <a:pPr marL="355600" marR="157480">
              <a:lnSpc>
                <a:spcPct val="100000"/>
              </a:lnSpc>
            </a:pPr>
            <a:r>
              <a:rPr sz="2800" spc="-30" dirty="0">
                <a:latin typeface="Calibri"/>
                <a:cs typeface="Calibri"/>
              </a:rPr>
              <a:t>mBuilder.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setContentText</a:t>
            </a:r>
            <a:r>
              <a:rPr sz="2800" spc="-30" dirty="0">
                <a:latin typeface="Calibri"/>
                <a:cs typeface="Calibri"/>
              </a:rPr>
              <a:t>("Hi, </a:t>
            </a:r>
            <a:r>
              <a:rPr sz="2800" spc="-5" dirty="0">
                <a:latin typeface="Calibri"/>
                <a:cs typeface="Calibri"/>
              </a:rPr>
              <a:t>This is </a:t>
            </a:r>
            <a:r>
              <a:rPr sz="2800" spc="-15" dirty="0">
                <a:latin typeface="Calibri"/>
                <a:cs typeface="Calibri"/>
              </a:rPr>
              <a:t>Android </a:t>
            </a:r>
            <a:r>
              <a:rPr sz="2800" spc="-10" dirty="0">
                <a:latin typeface="Calibri"/>
                <a:cs typeface="Calibri"/>
              </a:rPr>
              <a:t>Notification  Detail!");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B8EB-5D3D-41BA-BD8D-A513570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2756F0-B6BE-42EB-8D14-7F792DBF5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3347"/>
            <a:ext cx="8153400" cy="669465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kern="1200" spc="-10" dirty="0">
                <a:latin typeface="Calibri"/>
              </a:rPr>
              <a:t>Notifications in Android are represented by the Notification class.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kern="1200" spc="-10" dirty="0">
              <a:latin typeface="Calibri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kern="1200" spc="-10" dirty="0">
                <a:latin typeface="Calibri"/>
              </a:rPr>
              <a:t>To create notification, Use </a:t>
            </a:r>
            <a:r>
              <a:rPr lang="en-US" altLang="en-US" sz="2800" kern="1200" spc="-10" dirty="0" err="1">
                <a:latin typeface="Calibri"/>
              </a:rPr>
              <a:t>NotificationManager</a:t>
            </a:r>
            <a:r>
              <a:rPr lang="en-US" altLang="en-US" sz="2800" kern="1200" spc="-10" dirty="0">
                <a:latin typeface="Calibri"/>
              </a:rPr>
              <a:t> class which can be received from the Context, </a:t>
            </a:r>
            <a:r>
              <a:rPr lang="en-US" altLang="en-US" sz="2800" kern="1200" spc="-10" dirty="0" err="1">
                <a:latin typeface="Calibri"/>
              </a:rPr>
              <a:t>eg.</a:t>
            </a:r>
            <a:r>
              <a:rPr lang="en-US" altLang="en-US" sz="2800" kern="1200" spc="-10" dirty="0">
                <a:latin typeface="Calibri"/>
              </a:rPr>
              <a:t> an activity or a service, via </a:t>
            </a:r>
            <a:r>
              <a:rPr lang="en-US" altLang="en-US" sz="2800" kern="1200" spc="-10" dirty="0" err="1">
                <a:latin typeface="Calibri"/>
              </a:rPr>
              <a:t>getSystemService</a:t>
            </a:r>
            <a:r>
              <a:rPr lang="en-US" altLang="en-US" sz="2800" kern="1200" spc="-10" dirty="0">
                <a:latin typeface="Calibri"/>
              </a:rPr>
              <a:t>() method.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kern="1200" spc="-10" dirty="0">
              <a:latin typeface="Calibri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kern="1200" spc="-10" dirty="0" err="1">
                <a:latin typeface="Calibri"/>
              </a:rPr>
              <a:t>Context.getSystemService</a:t>
            </a:r>
            <a:r>
              <a:rPr lang="en-US" altLang="en-US" sz="2800" kern="1200" spc="-10" dirty="0">
                <a:latin typeface="Calibri"/>
              </a:rPr>
              <a:t>() method is used  when we want to access one of Android system level services.</a:t>
            </a:r>
          </a:p>
          <a:p>
            <a:pPr>
              <a:lnSpc>
                <a:spcPct val="107000"/>
              </a:lnSpc>
              <a:spcBef>
                <a:spcPts val="1920"/>
              </a:spcBef>
              <a:spcAft>
                <a:spcPts val="1920"/>
              </a:spcAft>
            </a:pPr>
            <a:r>
              <a:rPr lang="en-IN" sz="1200" dirty="0">
                <a:solidFill>
                  <a:srgbClr val="3A41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name only few of managers that we can get: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dirty="0" err="1">
                <a:solidFill>
                  <a:srgbClr val="3A414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LocationManager</a:t>
            </a:r>
            <a:r>
              <a:rPr lang="en-IN" sz="1200" dirty="0">
                <a:solidFill>
                  <a:srgbClr val="3A41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access GPS device information</a:t>
            </a:r>
            <a:endParaRPr lang="en-IN" sz="1200" dirty="0">
              <a:solidFill>
                <a:srgbClr val="3A41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dirty="0" err="1">
                <a:solidFill>
                  <a:srgbClr val="3A414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NotificationManager</a:t>
            </a:r>
            <a:r>
              <a:rPr lang="en-IN" sz="1200" dirty="0">
                <a:solidFill>
                  <a:srgbClr val="3A41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manage (create, cancel) notifications</a:t>
            </a:r>
            <a:endParaRPr lang="en-IN" sz="1200" dirty="0">
              <a:solidFill>
                <a:srgbClr val="3A41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dirty="0" err="1">
                <a:solidFill>
                  <a:srgbClr val="3A414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ConnectivityManager</a:t>
            </a:r>
            <a:r>
              <a:rPr lang="en-IN" sz="1200" dirty="0">
                <a:solidFill>
                  <a:srgbClr val="3A41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access network connection details and manage those connections</a:t>
            </a:r>
            <a:endParaRPr lang="en-IN" sz="1200" dirty="0">
              <a:solidFill>
                <a:srgbClr val="3A41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kern="1200" spc="-10" dirty="0">
              <a:latin typeface="Calibr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7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137" y="461589"/>
            <a:ext cx="6640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Step </a:t>
            </a:r>
            <a:r>
              <a:rPr dirty="0"/>
              <a:t>4 - Issue the</a:t>
            </a:r>
            <a:r>
              <a:rPr spc="-10" dirty="0"/>
              <a:t> notification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5" y="1613657"/>
            <a:ext cx="8225790" cy="45518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30" dirty="0">
                <a:latin typeface="Calibri"/>
                <a:cs typeface="Calibri"/>
              </a:rPr>
              <a:t>Finally,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10" dirty="0">
                <a:latin typeface="Calibri"/>
                <a:cs typeface="Calibri"/>
              </a:rPr>
              <a:t>pass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Notification </a:t>
            </a:r>
            <a:r>
              <a:rPr sz="2500" spc="-5" dirty="0">
                <a:latin typeface="Calibri"/>
                <a:cs typeface="Calibri"/>
              </a:rPr>
              <a:t>object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system </a:t>
            </a:r>
            <a:r>
              <a:rPr sz="2500" spc="-10" dirty="0">
                <a:latin typeface="Calibri"/>
                <a:cs typeface="Calibri"/>
              </a:rPr>
              <a:t>by  </a:t>
            </a:r>
            <a:r>
              <a:rPr sz="2500" spc="-5" dirty="0">
                <a:latin typeface="Calibri"/>
                <a:cs typeface="Calibri"/>
              </a:rPr>
              <a:t>calling </a:t>
            </a:r>
            <a:r>
              <a:rPr lang="en-IN" sz="2500" spc="-15" dirty="0" err="1">
                <a:solidFill>
                  <a:srgbClr val="FF0000"/>
                </a:solidFill>
                <a:latin typeface="Calibri"/>
                <a:cs typeface="Calibri"/>
              </a:rPr>
              <a:t>mNotificationManager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.notify()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send </a:t>
            </a:r>
            <a:r>
              <a:rPr sz="2500" spc="-15" dirty="0">
                <a:latin typeface="Calibri"/>
                <a:cs typeface="Calibri"/>
              </a:rPr>
              <a:t>your  </a:t>
            </a:r>
            <a:r>
              <a:rPr sz="2500" spc="-10" dirty="0">
                <a:latin typeface="Calibri"/>
                <a:cs typeface="Calibri"/>
              </a:rPr>
              <a:t>notification.</a:t>
            </a:r>
            <a:endParaRPr sz="25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25" dirty="0">
                <a:latin typeface="Calibri"/>
                <a:cs typeface="Calibri"/>
              </a:rPr>
              <a:t>Make </a:t>
            </a:r>
            <a:r>
              <a:rPr sz="2500" spc="-15" dirty="0">
                <a:latin typeface="Calibri"/>
                <a:cs typeface="Calibri"/>
              </a:rPr>
              <a:t>sure you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call</a:t>
            </a:r>
            <a:endParaRPr sz="2500" dirty="0">
              <a:latin typeface="Calibri"/>
              <a:cs typeface="Calibri"/>
            </a:endParaRPr>
          </a:p>
          <a:p>
            <a:pPr marL="355600" marR="84455" algn="just">
              <a:lnSpc>
                <a:spcPct val="100000"/>
              </a:lnSpc>
            </a:pPr>
            <a:r>
              <a:rPr lang="en-US" sz="2500" spc="-15" dirty="0" err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500" spc="-15" dirty="0" err="1">
                <a:solidFill>
                  <a:srgbClr val="FF0000"/>
                </a:solidFill>
                <a:latin typeface="Calibri"/>
                <a:cs typeface="Calibri"/>
              </a:rPr>
              <a:t>Builder.build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() </a:t>
            </a:r>
            <a:r>
              <a:rPr sz="2500" spc="-5" dirty="0">
                <a:latin typeface="Calibri"/>
                <a:cs typeface="Calibri"/>
              </a:rPr>
              <a:t>method on builder </a:t>
            </a:r>
            <a:r>
              <a:rPr sz="2500" spc="-10" dirty="0">
                <a:latin typeface="Calibri"/>
                <a:cs typeface="Calibri"/>
              </a:rPr>
              <a:t>object  </a:t>
            </a:r>
            <a:r>
              <a:rPr sz="2500" spc="-25" dirty="0">
                <a:latin typeface="Calibri"/>
                <a:cs typeface="Calibri"/>
              </a:rPr>
              <a:t>before </a:t>
            </a:r>
            <a:r>
              <a:rPr sz="2500" spc="-5" dirty="0">
                <a:latin typeface="Calibri"/>
                <a:cs typeface="Calibri"/>
              </a:rPr>
              <a:t>notifying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it.</a:t>
            </a:r>
            <a:endParaRPr sz="25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Example</a:t>
            </a:r>
            <a:endParaRPr sz="2500" dirty="0">
              <a:latin typeface="Calibri"/>
              <a:cs typeface="Calibri"/>
            </a:endParaRPr>
          </a:p>
          <a:p>
            <a:pPr marL="355600" marR="1280795" indent="-343535">
              <a:lnSpc>
                <a:spcPct val="100000"/>
              </a:lnSpc>
              <a:spcBef>
                <a:spcPts val="605"/>
              </a:spcBef>
            </a:pPr>
            <a:r>
              <a:rPr sz="2500" spc="-10" dirty="0">
                <a:latin typeface="Calibri"/>
                <a:cs typeface="Calibri"/>
              </a:rPr>
              <a:t>NotificationManager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mNotificationManager </a:t>
            </a:r>
            <a:r>
              <a:rPr sz="2500" spc="-5" dirty="0">
                <a:latin typeface="Calibri"/>
                <a:cs typeface="Calibri"/>
              </a:rPr>
              <a:t>=  </a:t>
            </a:r>
            <a:r>
              <a:rPr sz="2500" spc="-10" dirty="0">
                <a:latin typeface="Calibri"/>
                <a:cs typeface="Calibri"/>
              </a:rPr>
              <a:t>(NotificationManager)  </a:t>
            </a:r>
            <a:r>
              <a:rPr sz="2500" spc="-15" dirty="0">
                <a:latin typeface="Calibri"/>
                <a:cs typeface="Calibri"/>
              </a:rPr>
              <a:t>getSystemService(Context.NOTIFICATION_SERVICE)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5" dirty="0">
                <a:latin typeface="Calibri"/>
                <a:cs typeface="Calibri"/>
              </a:rPr>
              <a:t>mNotificationManager.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notify</a:t>
            </a:r>
            <a:r>
              <a:rPr sz="2500" spc="-15" dirty="0">
                <a:latin typeface="Calibri"/>
                <a:cs typeface="Calibri"/>
              </a:rPr>
              <a:t>(notificationID,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mBuilder.build());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BF94B2-0F27-4EEB-A4F6-5A6E5C153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6181351"/>
            <a:ext cx="7686642" cy="46166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To make the notification appear, call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hlinkClick r:id="rId2"/>
              </a:rPr>
              <a:t>NotificationManager.notify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hlinkClick r:id="rId2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, passing it a unique ID for the notification and the result 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hlinkClick r:id="rId3"/>
              </a:rPr>
              <a:t>mBuilder.build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hlinkClick r:id="rId3"/>
              </a:rPr>
              <a:t>()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8" y="461589"/>
            <a:ext cx="194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3957"/>
            <a:ext cx="7834630" cy="463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095">
              <a:lnSpc>
                <a:spcPct val="1201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Button </a:t>
            </a:r>
            <a:r>
              <a:rPr sz="2800" spc="-10" dirty="0">
                <a:latin typeface="Calibri"/>
                <a:cs typeface="Calibri"/>
              </a:rPr>
              <a:t>b;  b=(Button)findViewById(R.id.</a:t>
            </a:r>
            <a:r>
              <a:rPr sz="2800" i="1" spc="-10" dirty="0">
                <a:latin typeface="Calibri"/>
                <a:cs typeface="Calibri"/>
              </a:rPr>
              <a:t>notify_btn);</a:t>
            </a:r>
            <a:endParaRPr sz="280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b.setOnClickListener(new </a:t>
            </a:r>
            <a:r>
              <a:rPr sz="2800" spc="-20" dirty="0">
                <a:latin typeface="Calibri"/>
                <a:cs typeface="Calibri"/>
              </a:rPr>
              <a:t>View.OnClickListener()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@Override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public </a:t>
            </a:r>
            <a:r>
              <a:rPr sz="2800" spc="-15" dirty="0">
                <a:latin typeface="Calibri"/>
                <a:cs typeface="Calibri"/>
              </a:rPr>
              <a:t>void </a:t>
            </a:r>
            <a:r>
              <a:rPr sz="2800" spc="-10" dirty="0">
                <a:latin typeface="Calibri"/>
                <a:cs typeface="Calibri"/>
              </a:rPr>
              <a:t>onClick(View </a:t>
            </a:r>
            <a:r>
              <a:rPr sz="2800" spc="-5" dirty="0">
                <a:latin typeface="Calibri"/>
                <a:cs typeface="Calibri"/>
              </a:rPr>
              <a:t>v)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2700" marR="218313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// </a:t>
            </a:r>
            <a:r>
              <a:rPr sz="2800" spc="-25" dirty="0">
                <a:latin typeface="Calibri"/>
                <a:cs typeface="Calibri"/>
              </a:rPr>
              <a:t>TODO </a:t>
            </a:r>
            <a:r>
              <a:rPr sz="2800" spc="-15" dirty="0">
                <a:latin typeface="Calibri"/>
                <a:cs typeface="Calibri"/>
              </a:rPr>
              <a:t>Auto-generated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15" dirty="0">
                <a:latin typeface="Calibri"/>
                <a:cs typeface="Calibri"/>
              </a:rPr>
              <a:t>stub 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Notify_method("Test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notify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message");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9988" y="248152"/>
            <a:ext cx="16535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0" y="152400"/>
            <a:ext cx="8648700" cy="6457950"/>
            <a:chOff x="152400" y="152400"/>
            <a:chExt cx="8648700" cy="6457950"/>
          </a:xfrm>
        </p:grpSpPr>
        <p:sp>
          <p:nvSpPr>
            <p:cNvPr id="4" name="object 4"/>
            <p:cNvSpPr/>
            <p:nvPr/>
          </p:nvSpPr>
          <p:spPr>
            <a:xfrm>
              <a:off x="152400" y="152400"/>
              <a:ext cx="3076559" cy="4629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600" y="1295400"/>
              <a:ext cx="3105150" cy="4629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1981200"/>
              <a:ext cx="3086100" cy="4629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136" y="461589"/>
            <a:ext cx="2426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8.</a:t>
            </a:r>
            <a:r>
              <a:rPr spc="-55" dirty="0"/>
              <a:t> </a:t>
            </a:r>
            <a:r>
              <a:rPr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610305"/>
            <a:ext cx="8073390" cy="410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component that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runs in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background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perform </a:t>
            </a:r>
            <a:r>
              <a:rPr sz="2800" spc="-5" dirty="0">
                <a:latin typeface="Calibri"/>
                <a:cs typeface="Calibri"/>
              </a:rPr>
              <a:t>long-running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5" dirty="0">
                <a:latin typeface="Calibri"/>
                <a:cs typeface="Calibri"/>
              </a:rPr>
              <a:t>without </a:t>
            </a:r>
            <a:r>
              <a:rPr sz="2800" spc="-10" dirty="0">
                <a:latin typeface="Calibri"/>
                <a:cs typeface="Calibri"/>
              </a:rPr>
              <a:t>needing 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works  even  </a:t>
            </a:r>
            <a:r>
              <a:rPr sz="2800" spc="-10" dirty="0">
                <a:latin typeface="Calibri"/>
                <a:cs typeface="Calibri"/>
              </a:rPr>
              <a:t>if  application 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destroyed.</a:t>
            </a:r>
            <a:endParaRPr sz="28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service </a:t>
            </a:r>
            <a:r>
              <a:rPr sz="2800" spc="-10" dirty="0">
                <a:latin typeface="Calibri"/>
                <a:cs typeface="Calibri"/>
              </a:rPr>
              <a:t>can essentially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states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Started</a:t>
            </a:r>
            <a:endParaRPr sz="2800" dirty="0">
              <a:latin typeface="Calibri"/>
              <a:cs typeface="Calibri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 service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started </a:t>
            </a:r>
            <a:r>
              <a:rPr sz="2000" dirty="0">
                <a:latin typeface="Calibri"/>
                <a:cs typeface="Calibri"/>
              </a:rPr>
              <a:t>when an </a:t>
            </a:r>
            <a:r>
              <a:rPr sz="2000" spc="-5" dirty="0">
                <a:latin typeface="Calibri"/>
                <a:cs typeface="Calibri"/>
              </a:rPr>
              <a:t>application component, such </a:t>
            </a:r>
            <a:r>
              <a:rPr sz="2000" dirty="0">
                <a:latin typeface="Calibri"/>
                <a:cs typeface="Calibri"/>
              </a:rPr>
              <a:t>as an  </a:t>
            </a:r>
            <a:r>
              <a:rPr sz="2000" spc="-20" dirty="0">
                <a:latin typeface="Calibri"/>
                <a:cs typeface="Calibri"/>
              </a:rPr>
              <a:t>activity, </a:t>
            </a:r>
            <a:r>
              <a:rPr sz="2000" spc="-10" dirty="0">
                <a:latin typeface="Calibri"/>
                <a:cs typeface="Calibri"/>
              </a:rPr>
              <a:t>starts </a:t>
            </a:r>
            <a:r>
              <a:rPr sz="2000" spc="-5" dirty="0">
                <a:latin typeface="Calibri"/>
                <a:cs typeface="Calibri"/>
              </a:rPr>
              <a:t>it by calling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startService()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55700" marR="8890" lvl="2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Once </a:t>
            </a:r>
            <a:r>
              <a:rPr sz="2000" spc="-10" dirty="0">
                <a:latin typeface="Calibri"/>
                <a:cs typeface="Calibri"/>
              </a:rPr>
              <a:t>started, </a:t>
            </a:r>
            <a:r>
              <a:rPr sz="2000" dirty="0">
                <a:latin typeface="Calibri"/>
                <a:cs typeface="Calibri"/>
              </a:rPr>
              <a:t>a service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run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background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indefinitely</a:t>
            </a:r>
            <a:r>
              <a:rPr sz="2000" spc="-20" dirty="0">
                <a:latin typeface="Calibri"/>
                <a:cs typeface="Calibri"/>
              </a:rPr>
              <a:t>,  </a:t>
            </a:r>
            <a:r>
              <a:rPr sz="2000" spc="-10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5" dirty="0">
                <a:latin typeface="Calibri"/>
                <a:cs typeface="Calibri"/>
              </a:rPr>
              <a:t>started </a:t>
            </a:r>
            <a:r>
              <a:rPr sz="2000" spc="-5" dirty="0">
                <a:latin typeface="Calibri"/>
                <a:cs typeface="Calibri"/>
              </a:rPr>
              <a:t>it is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destroyed.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8" y="461589"/>
            <a:ext cx="41353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“</a:t>
            </a:r>
            <a:r>
              <a:rPr lang="en-US" spc="25" dirty="0"/>
              <a:t>S</a:t>
            </a:r>
            <a:r>
              <a:rPr spc="25" dirty="0"/>
              <a:t>ervices</a:t>
            </a:r>
            <a:r>
              <a:rPr spc="-4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15369"/>
            <a:ext cx="7614284" cy="15913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44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Bound</a:t>
            </a:r>
            <a:endParaRPr sz="2800">
              <a:latin typeface="Calibri"/>
              <a:cs typeface="Calibri"/>
            </a:endParaRPr>
          </a:p>
          <a:p>
            <a:pPr marL="697865" marR="7620" lvl="1" indent="-22923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 service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bound </a:t>
            </a:r>
            <a:r>
              <a:rPr sz="2000" spc="-10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application component binds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25" dirty="0">
                <a:latin typeface="Calibri"/>
                <a:cs typeface="Calibri"/>
              </a:rPr>
              <a:t>by  </a:t>
            </a:r>
            <a:r>
              <a:rPr sz="2000" spc="-5" dirty="0">
                <a:latin typeface="Calibri"/>
                <a:cs typeface="Calibri"/>
              </a:rPr>
              <a:t>calling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bindService()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7865" algn="l"/>
                <a:tab pos="698500" algn="l"/>
                <a:tab pos="1016635" algn="l"/>
                <a:tab pos="1855470" algn="l"/>
                <a:tab pos="2747645" algn="l"/>
                <a:tab pos="3510279" algn="l"/>
                <a:tab pos="3803015" algn="l"/>
                <a:tab pos="5266690" algn="l"/>
                <a:tab pos="6353175" algn="l"/>
                <a:tab pos="694944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serv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cli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ow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5" y="3079823"/>
            <a:ext cx="3749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2880" algn="l"/>
                <a:tab pos="1824989" algn="l"/>
                <a:tab pos="2776220" algn="l"/>
                <a:tab pos="3390265" algn="l"/>
              </a:tabLst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95" y="3079823"/>
            <a:ext cx="69291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942975" algn="l"/>
                <a:tab pos="1590675" algn="l"/>
                <a:tab pos="269621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eq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  <a:tabLst>
                <a:tab pos="915035" algn="l"/>
                <a:tab pos="1464945" algn="l"/>
                <a:tab pos="2122805" algn="l"/>
                <a:tab pos="2552700" algn="l"/>
                <a:tab pos="2946400" algn="l"/>
                <a:tab pos="3753485" algn="l"/>
                <a:tab pos="4930140" algn="l"/>
                <a:tab pos="5550535" algn="l"/>
              </a:tabLst>
            </a:pP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3633619"/>
            <a:ext cx="8073390" cy="17462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545"/>
              </a:spcBef>
            </a:pPr>
            <a:r>
              <a:rPr sz="2000" spc="-5" dirty="0">
                <a:latin typeface="Calibri"/>
                <a:cs typeface="Calibri"/>
              </a:rPr>
              <a:t>communication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(IPC).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service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life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cycle callback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methods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can  </a:t>
            </a:r>
            <a:r>
              <a:rPr sz="2800" spc="-10" dirty="0">
                <a:latin typeface="Calibri"/>
                <a:cs typeface="Calibri"/>
              </a:rPr>
              <a:t>implement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monitor </a:t>
            </a:r>
            <a:r>
              <a:rPr sz="2800" spc="-5" dirty="0">
                <a:latin typeface="Calibri"/>
                <a:cs typeface="Calibri"/>
              </a:rPr>
              <a:t>changes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service's </a:t>
            </a:r>
            <a:r>
              <a:rPr sz="2800" spc="-30" dirty="0">
                <a:latin typeface="Calibri"/>
                <a:cs typeface="Calibri"/>
              </a:rPr>
              <a:t>state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perform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appropriate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5" y="530169"/>
            <a:ext cx="7884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Introduction </a:t>
            </a:r>
            <a:r>
              <a:rPr sz="3600" spc="-25" dirty="0"/>
              <a:t>to </a:t>
            </a:r>
            <a:r>
              <a:rPr sz="3600" dirty="0"/>
              <a:t>Activity and </a:t>
            </a:r>
            <a:r>
              <a:rPr sz="3600" spc="-15" dirty="0"/>
              <a:t>Intents</a:t>
            </a:r>
            <a:r>
              <a:rPr sz="3600" spc="-105" dirty="0"/>
              <a:t> </a:t>
            </a:r>
            <a:r>
              <a:rPr sz="3600" spc="-10" dirty="0"/>
              <a:t>(con…)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35" y="1607637"/>
            <a:ext cx="7791450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4325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Intents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android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message  passing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mechanism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15" dirty="0">
                <a:latin typeface="Calibri"/>
                <a:cs typeface="Calibri"/>
              </a:rPr>
              <a:t>works </a:t>
            </a:r>
            <a:r>
              <a:rPr sz="3200" spc="-5" dirty="0">
                <a:latin typeface="Calibri"/>
                <a:cs typeface="Calibri"/>
              </a:rPr>
              <a:t>both within  </a:t>
            </a:r>
            <a:r>
              <a:rPr sz="3200" spc="-10" dirty="0">
                <a:latin typeface="Calibri"/>
                <a:cs typeface="Calibri"/>
              </a:rPr>
              <a:t>your application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applications.</a:t>
            </a:r>
            <a:endParaRPr sz="3200" dirty="0">
              <a:latin typeface="Calibri"/>
              <a:cs typeface="Calibri"/>
            </a:endParaRPr>
          </a:p>
          <a:p>
            <a:pPr marL="355600" marR="58737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Three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core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components </a:t>
            </a:r>
            <a:r>
              <a:rPr sz="3200" dirty="0">
                <a:latin typeface="Calibri"/>
                <a:cs typeface="Calibri"/>
              </a:rPr>
              <a:t>of an  </a:t>
            </a:r>
            <a:r>
              <a:rPr sz="3200" spc="-10" dirty="0">
                <a:latin typeface="Calibri"/>
                <a:cs typeface="Calibri"/>
              </a:rPr>
              <a:t>application </a:t>
            </a:r>
            <a:r>
              <a:rPr sz="3200" dirty="0">
                <a:latin typeface="Calibri"/>
                <a:cs typeface="Calibri"/>
              </a:rPr>
              <a:t>— </a:t>
            </a:r>
            <a:r>
              <a:rPr sz="3200" spc="-5" dirty="0">
                <a:latin typeface="Calibri"/>
                <a:cs typeface="Calibri"/>
              </a:rPr>
              <a:t>activities, </a:t>
            </a:r>
            <a:r>
              <a:rPr sz="3200" dirty="0">
                <a:latin typeface="Calibri"/>
                <a:cs typeface="Calibri"/>
              </a:rPr>
              <a:t>services, and  </a:t>
            </a:r>
            <a:r>
              <a:rPr sz="3200" spc="-15" dirty="0">
                <a:latin typeface="Calibri"/>
                <a:cs typeface="Calibri"/>
              </a:rPr>
              <a:t>broadcast receivers are activated </a:t>
            </a:r>
            <a:r>
              <a:rPr sz="3200" spc="-10" dirty="0">
                <a:latin typeface="Calibri"/>
                <a:cs typeface="Calibri"/>
              </a:rPr>
              <a:t>through  </a:t>
            </a:r>
            <a:r>
              <a:rPr sz="3200" spc="-5" dirty="0">
                <a:latin typeface="Calibri"/>
                <a:cs typeface="Calibri"/>
              </a:rPr>
              <a:t>messages, called </a:t>
            </a:r>
            <a:r>
              <a:rPr sz="3200" spc="-15" dirty="0">
                <a:latin typeface="Calibri"/>
                <a:cs typeface="Calibri"/>
              </a:rPr>
              <a:t>intents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spc="-15" dirty="0">
                <a:latin typeface="Calibri"/>
                <a:cs typeface="Calibri"/>
              </a:rPr>
              <a:t>Intents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start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activity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send </a:t>
            </a:r>
            <a:r>
              <a:rPr sz="3200" dirty="0">
                <a:latin typeface="Calibri"/>
                <a:cs typeface="Calibri"/>
              </a:rPr>
              <a:t>email.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87" y="298140"/>
            <a:ext cx="19462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97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Service  </a:t>
            </a:r>
            <a:r>
              <a:rPr sz="4000" spc="-30" dirty="0"/>
              <a:t>Life</a:t>
            </a:r>
            <a:r>
              <a:rPr sz="4000" spc="-90" dirty="0"/>
              <a:t> </a:t>
            </a:r>
            <a:r>
              <a:rPr sz="4000" spc="-10" dirty="0"/>
              <a:t>Cycle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438400" y="228668"/>
            <a:ext cx="6400800" cy="6424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8" y="461589"/>
            <a:ext cx="44401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“</a:t>
            </a:r>
            <a:r>
              <a:rPr lang="en-US" spc="25" dirty="0"/>
              <a:t>S</a:t>
            </a:r>
            <a:r>
              <a:rPr spc="25" dirty="0"/>
              <a:t>ervices</a:t>
            </a:r>
            <a:r>
              <a:rPr spc="-4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607637"/>
            <a:ext cx="8066897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create </a:t>
            </a:r>
            <a:r>
              <a:rPr sz="3200" dirty="0">
                <a:latin typeface="Calibri"/>
                <a:cs typeface="Calibri"/>
              </a:rPr>
              <a:t>an service, </a:t>
            </a: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Java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class 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extends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Service </a:t>
            </a:r>
            <a:r>
              <a:rPr sz="3200" dirty="0">
                <a:latin typeface="Calibri"/>
                <a:cs typeface="Calibri"/>
              </a:rPr>
              <a:t>base class or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its </a:t>
            </a:r>
            <a:r>
              <a:rPr sz="3200" spc="-15" dirty="0">
                <a:latin typeface="Calibri"/>
                <a:cs typeface="Calibri"/>
              </a:rPr>
              <a:t>existing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subclasses.</a:t>
            </a:r>
            <a:endParaRPr sz="32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base class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defines various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callback  methods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important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given  </a:t>
            </a:r>
            <a:r>
              <a:rPr sz="3200" spc="-40" dirty="0">
                <a:latin typeface="Calibri"/>
                <a:cs typeface="Calibri"/>
              </a:rPr>
              <a:t>below.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Don't </a:t>
            </a:r>
            <a:r>
              <a:rPr sz="3200" dirty="0">
                <a:latin typeface="Calibri"/>
                <a:cs typeface="Calibri"/>
              </a:rPr>
              <a:t>need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implement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callbacks  </a:t>
            </a:r>
            <a:r>
              <a:rPr sz="3200" spc="-5" dirty="0">
                <a:latin typeface="Calibri"/>
                <a:cs typeface="Calibri"/>
              </a:rPr>
              <a:t>methods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8" y="461589"/>
            <a:ext cx="42115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“</a:t>
            </a:r>
            <a:r>
              <a:rPr lang="en-US" spc="25" dirty="0"/>
              <a:t>S</a:t>
            </a:r>
            <a:r>
              <a:rPr spc="25" dirty="0"/>
              <a:t>ervices</a:t>
            </a:r>
            <a:r>
              <a:rPr spc="-4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3491"/>
            <a:ext cx="8074659" cy="33350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onStartCommand()</a:t>
            </a:r>
            <a:endParaRPr sz="3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281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system </a:t>
            </a:r>
            <a:r>
              <a:rPr sz="2600" spc="-5" dirty="0">
                <a:latin typeface="Calibri"/>
                <a:cs typeface="Calibri"/>
              </a:rPr>
              <a:t>calls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method </a:t>
            </a:r>
            <a:r>
              <a:rPr sz="2600" dirty="0">
                <a:latin typeface="Calibri"/>
                <a:cs typeface="Calibri"/>
              </a:rPr>
              <a:t>when another  </a:t>
            </a:r>
            <a:r>
              <a:rPr sz="2600" spc="-10" dirty="0">
                <a:latin typeface="Calibri"/>
                <a:cs typeface="Calibri"/>
              </a:rPr>
              <a:t>component,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spc="-10" dirty="0">
                <a:latin typeface="Calibri"/>
                <a:cs typeface="Calibri"/>
              </a:rPr>
              <a:t>as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20" dirty="0">
                <a:latin typeface="Calibri"/>
                <a:cs typeface="Calibri"/>
              </a:rPr>
              <a:t>activity, </a:t>
            </a:r>
            <a:r>
              <a:rPr sz="2600" spc="-15" dirty="0">
                <a:latin typeface="Calibri"/>
                <a:cs typeface="Calibri"/>
              </a:rPr>
              <a:t>requests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the  </a:t>
            </a:r>
            <a:r>
              <a:rPr sz="2600" dirty="0">
                <a:latin typeface="Calibri"/>
                <a:cs typeface="Calibri"/>
              </a:rPr>
              <a:t>service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0" dirty="0">
                <a:latin typeface="Calibri"/>
                <a:cs typeface="Calibri"/>
              </a:rPr>
              <a:t>started, by </a:t>
            </a:r>
            <a:r>
              <a:rPr sz="2600" spc="-5" dirty="0">
                <a:latin typeface="Calibri"/>
                <a:cs typeface="Calibri"/>
              </a:rPr>
              <a:t>calling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startService()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implement this method,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5" dirty="0">
                <a:latin typeface="Calibri"/>
                <a:cs typeface="Calibri"/>
              </a:rPr>
              <a:t>responsibility 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stop 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service </a:t>
            </a:r>
            <a:r>
              <a:rPr sz="2600" spc="-5" dirty="0">
                <a:latin typeface="Calibri"/>
                <a:cs typeface="Calibri"/>
              </a:rPr>
              <a:t>when its </a:t>
            </a:r>
            <a:r>
              <a:rPr sz="2600" spc="-10" dirty="0">
                <a:latin typeface="Calibri"/>
                <a:cs typeface="Calibri"/>
              </a:rPr>
              <a:t>work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done, </a:t>
            </a:r>
            <a:r>
              <a:rPr sz="2600" spc="-25" dirty="0">
                <a:latin typeface="Calibri"/>
                <a:cs typeface="Calibri"/>
              </a:rPr>
              <a:t>by  </a:t>
            </a:r>
            <a:r>
              <a:rPr sz="2600" spc="-5" dirty="0">
                <a:latin typeface="Calibri"/>
                <a:cs typeface="Calibri"/>
              </a:rPr>
              <a:t>calling 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stopSelf()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stopService()</a:t>
            </a:r>
            <a:r>
              <a:rPr sz="2600" spc="-5" dirty="0">
                <a:latin typeface="Calibri"/>
                <a:cs typeface="Calibri"/>
              </a:rPr>
              <a:t>methods.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onBind()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50" y="4865368"/>
            <a:ext cx="20605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8235" algn="l"/>
              </a:tabLst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	</a:t>
            </a:r>
            <a:r>
              <a:rPr sz="2600" spc="-3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0505" y="4865368"/>
            <a:ext cx="43592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6769" algn="l"/>
                <a:tab pos="2204720" algn="l"/>
                <a:tab pos="3274695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another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3" y="4865368"/>
            <a:ext cx="315468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2070735">
              <a:lnSpc>
                <a:spcPts val="2810"/>
              </a:lnSpc>
              <a:spcBef>
                <a:spcPts val="455"/>
              </a:spcBef>
              <a:tabLst>
                <a:tab pos="1807210" algn="l"/>
                <a:tab pos="2863850" algn="l"/>
              </a:tabLst>
            </a:pPr>
            <a:r>
              <a:rPr sz="2600" spc="-5" dirty="0">
                <a:latin typeface="Calibri"/>
                <a:cs typeface="Calibri"/>
              </a:rPr>
              <a:t>calls 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pone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5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6876" y="5221984"/>
            <a:ext cx="39401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4235" algn="l"/>
                <a:tab pos="1715135" algn="l"/>
                <a:tab pos="2416175" algn="l"/>
                <a:tab pos="3609340" algn="l"/>
              </a:tabLst>
            </a:pP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ith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alibri"/>
                <a:cs typeface="Calibri"/>
              </a:rPr>
              <a:t>by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910" y="5578541"/>
            <a:ext cx="2684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calling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bindService()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8" y="461589"/>
            <a:ext cx="45163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“</a:t>
            </a:r>
            <a:r>
              <a:rPr lang="en-US" spc="25" dirty="0"/>
              <a:t>S</a:t>
            </a:r>
            <a:r>
              <a:rPr spc="25" dirty="0"/>
              <a:t>ervices</a:t>
            </a:r>
            <a:r>
              <a:rPr spc="-4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0"/>
            <a:ext cx="8074025" cy="43605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onUnbind()</a:t>
            </a:r>
            <a:endParaRPr sz="3200" dirty="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spc="-5" dirty="0">
                <a:latin typeface="Calibri"/>
                <a:cs typeface="Calibri"/>
              </a:rPr>
              <a:t>this method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when all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clients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have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disconnected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particular </a:t>
            </a:r>
            <a:r>
              <a:rPr sz="2800" spc="-20" dirty="0">
                <a:latin typeface="Calibri"/>
                <a:cs typeface="Calibri"/>
              </a:rPr>
              <a:t>interface </a:t>
            </a:r>
            <a:r>
              <a:rPr sz="2800" spc="-5" dirty="0">
                <a:latin typeface="Calibri"/>
                <a:cs typeface="Calibri"/>
              </a:rPr>
              <a:t>published 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service.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onRebind()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spc="-5" dirty="0">
                <a:latin typeface="Calibri"/>
                <a:cs typeface="Calibri"/>
              </a:rPr>
              <a:t>this method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new clients 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connected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service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after 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had  </a:t>
            </a:r>
            <a:r>
              <a:rPr sz="2800" spc="-10" dirty="0">
                <a:latin typeface="Calibri"/>
                <a:cs typeface="Calibri"/>
              </a:rPr>
              <a:t>previously been </a:t>
            </a:r>
            <a:r>
              <a:rPr sz="2800" spc="-5" dirty="0">
                <a:latin typeface="Calibri"/>
                <a:cs typeface="Calibri"/>
              </a:rPr>
              <a:t>notified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all had </a:t>
            </a:r>
            <a:r>
              <a:rPr sz="2800" spc="-10" dirty="0">
                <a:latin typeface="Calibri"/>
                <a:cs typeface="Calibri"/>
              </a:rPr>
              <a:t>disconnected  in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onUnbind(Intent)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8" y="461589"/>
            <a:ext cx="41353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“</a:t>
            </a:r>
            <a:r>
              <a:rPr lang="en-US" spc="25" dirty="0"/>
              <a:t>S</a:t>
            </a:r>
            <a:r>
              <a:rPr spc="25" dirty="0"/>
              <a:t>ervices</a:t>
            </a:r>
            <a:r>
              <a:rPr spc="-4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15" dirty="0">
                <a:solidFill>
                  <a:srgbClr val="FF0000"/>
                </a:solidFill>
              </a:rPr>
              <a:t>onCreate()</a:t>
            </a:r>
          </a:p>
          <a:p>
            <a:pPr marL="756285" marR="5080" lvl="1" indent="-287020" algn="just">
              <a:lnSpc>
                <a:spcPts val="3020"/>
              </a:lnSpc>
              <a:spcBef>
                <a:spcPts val="7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spc="-5" dirty="0">
                <a:latin typeface="Calibri"/>
                <a:cs typeface="Calibri"/>
              </a:rPr>
              <a:t>this method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when the service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created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i="1" spc="-5" dirty="0">
                <a:latin typeface="Calibri"/>
                <a:cs typeface="Calibri"/>
              </a:rPr>
              <a:t>onStartCommand()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i="1" spc="-5" dirty="0">
                <a:latin typeface="Calibri"/>
                <a:cs typeface="Calibri"/>
              </a:rPr>
              <a:t>onBind()</a:t>
            </a:r>
            <a:r>
              <a:rPr sz="2800" spc="-5" dirty="0">
                <a:latin typeface="Calibri"/>
                <a:cs typeface="Calibri"/>
              </a:rPr>
              <a:t>.  This </a:t>
            </a:r>
            <a:r>
              <a:rPr sz="2800" spc="-10" dirty="0">
                <a:latin typeface="Calibri"/>
                <a:cs typeface="Calibri"/>
              </a:rPr>
              <a:t>call is </a:t>
            </a:r>
            <a:r>
              <a:rPr sz="2800" spc="-15" dirty="0">
                <a:latin typeface="Calibri"/>
                <a:cs typeface="Calibri"/>
              </a:rPr>
              <a:t>required to </a:t>
            </a:r>
            <a:r>
              <a:rPr sz="2800" spc="-20" dirty="0">
                <a:latin typeface="Calibri"/>
                <a:cs typeface="Calibri"/>
              </a:rPr>
              <a:t>perform </a:t>
            </a:r>
            <a:r>
              <a:rPr sz="2800" spc="-5" dirty="0">
                <a:latin typeface="Calibri"/>
                <a:cs typeface="Calibri"/>
              </a:rPr>
              <a:t>one-time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set-up.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15" dirty="0">
                <a:solidFill>
                  <a:srgbClr val="FF0000"/>
                </a:solidFill>
              </a:rPr>
              <a:t>onDestroy()</a:t>
            </a:r>
          </a:p>
          <a:p>
            <a:pPr marL="756285" marR="7620" lvl="1" indent="-287020" algn="just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spc="-5" dirty="0">
                <a:latin typeface="Calibri"/>
                <a:cs typeface="Calibri"/>
              </a:rPr>
              <a:t>this method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when the service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longer used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is being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destroyed.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5" dirty="0">
                <a:latin typeface="Calibri"/>
                <a:cs typeface="Calibri"/>
              </a:rPr>
              <a:t>Your </a:t>
            </a:r>
            <a:r>
              <a:rPr sz="2800" spc="-5" dirty="0">
                <a:latin typeface="Calibri"/>
                <a:cs typeface="Calibri"/>
              </a:rPr>
              <a:t>service should </a:t>
            </a:r>
            <a:r>
              <a:rPr sz="2800" spc="-10" dirty="0">
                <a:latin typeface="Calibri"/>
                <a:cs typeface="Calibri"/>
              </a:rPr>
              <a:t>implement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clean </a:t>
            </a:r>
            <a:r>
              <a:rPr sz="2800" dirty="0">
                <a:latin typeface="Calibri"/>
                <a:cs typeface="Calibri"/>
              </a:rPr>
              <a:t>up 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resources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threads, </a:t>
            </a:r>
            <a:r>
              <a:rPr sz="2800" spc="-20" dirty="0">
                <a:latin typeface="Calibri"/>
                <a:cs typeface="Calibri"/>
              </a:rPr>
              <a:t>registered  listeners, </a:t>
            </a:r>
            <a:r>
              <a:rPr sz="2800" spc="-15" dirty="0">
                <a:latin typeface="Calibri"/>
                <a:cs typeface="Calibri"/>
              </a:rPr>
              <a:t>receivers,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3" y="461589"/>
            <a:ext cx="78111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Declaring a </a:t>
            </a:r>
            <a:r>
              <a:rPr spc="5" dirty="0"/>
              <a:t>service </a:t>
            </a:r>
            <a:r>
              <a:rPr dirty="0"/>
              <a:t>in the</a:t>
            </a:r>
            <a:r>
              <a:rPr spc="-85" dirty="0"/>
              <a:t> </a:t>
            </a:r>
            <a:r>
              <a:rPr spc="-20" dirty="0"/>
              <a:t>manifest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1" y="1537152"/>
            <a:ext cx="8074659" cy="49962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5080" indent="-343535">
              <a:lnSpc>
                <a:spcPts val="26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  <a:tab pos="1129665" algn="l"/>
                <a:tab pos="2599690" algn="l"/>
                <a:tab pos="3459479" algn="l"/>
                <a:tab pos="4458970" algn="l"/>
                <a:tab pos="6614159" algn="l"/>
                <a:tab pos="7360920" algn="l"/>
              </a:tabLst>
            </a:pPr>
            <a:r>
              <a:rPr sz="2700" spc="-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8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activ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ties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5" dirty="0">
                <a:latin typeface="Calibri"/>
                <a:cs typeface="Calibri"/>
              </a:rPr>
              <a:t>(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Calibri"/>
                <a:cs typeface="Calibri"/>
              </a:rPr>
              <a:t>othe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ompon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ts</a:t>
            </a:r>
            <a:r>
              <a:rPr sz="2700" spc="-25" dirty="0">
                <a:latin typeface="Calibri"/>
                <a:cs typeface="Calibri"/>
              </a:rPr>
              <a:t>)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u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5" dirty="0">
                <a:latin typeface="Calibri"/>
                <a:cs typeface="Calibri"/>
              </a:rPr>
              <a:t>u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t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declare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all services in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your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application's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manifest</a:t>
            </a:r>
            <a:r>
              <a:rPr sz="27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5600" marR="6985" indent="-34353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20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declare </a:t>
            </a:r>
            <a:r>
              <a:rPr sz="2700" spc="-15" dirty="0">
                <a:latin typeface="Calibri"/>
                <a:cs typeface="Calibri"/>
              </a:rPr>
              <a:t>your </a:t>
            </a:r>
            <a:r>
              <a:rPr sz="2700" spc="-5" dirty="0">
                <a:latin typeface="Calibri"/>
                <a:cs typeface="Calibri"/>
              </a:rPr>
              <a:t>service, add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&lt;service&gt;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element </a:t>
            </a:r>
            <a:r>
              <a:rPr sz="2700" spc="-5" dirty="0">
                <a:latin typeface="Calibri"/>
                <a:cs typeface="Calibri"/>
              </a:rPr>
              <a:t>as </a:t>
            </a:r>
            <a:r>
              <a:rPr sz="2700" dirty="0">
                <a:latin typeface="Calibri"/>
                <a:cs typeface="Calibri"/>
              </a:rPr>
              <a:t>a  child of the </a:t>
            </a:r>
            <a:r>
              <a:rPr sz="2700" spc="-10" dirty="0">
                <a:latin typeface="Calibri"/>
                <a:cs typeface="Calibri"/>
              </a:rPr>
              <a:t>&lt;application&gt;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element.</a:t>
            </a:r>
            <a:endParaRPr sz="27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sz="2700" dirty="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15" dirty="0">
                <a:latin typeface="Calibri"/>
                <a:cs typeface="Calibri"/>
              </a:rPr>
              <a:t>&lt;manifest </a:t>
            </a:r>
            <a:r>
              <a:rPr sz="2700" spc="-5" dirty="0">
                <a:latin typeface="Calibri"/>
                <a:cs typeface="Calibri"/>
              </a:rPr>
              <a:t>...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&gt;</a:t>
            </a:r>
          </a:p>
          <a:p>
            <a:pPr marL="511175">
              <a:lnSpc>
                <a:spcPts val="2590"/>
              </a:lnSpc>
            </a:pPr>
            <a:r>
              <a:rPr sz="2700" dirty="0">
                <a:latin typeface="Calibri"/>
                <a:cs typeface="Calibri"/>
              </a:rPr>
              <a:t>...</a:t>
            </a:r>
          </a:p>
          <a:p>
            <a:pPr marL="511175">
              <a:lnSpc>
                <a:spcPts val="2595"/>
              </a:lnSpc>
            </a:pPr>
            <a:r>
              <a:rPr sz="2700" spc="-10" dirty="0">
                <a:latin typeface="Calibri"/>
                <a:cs typeface="Calibri"/>
              </a:rPr>
              <a:t>&lt;application </a:t>
            </a:r>
            <a:r>
              <a:rPr sz="2700" spc="-5" dirty="0">
                <a:latin typeface="Calibri"/>
                <a:cs typeface="Calibri"/>
              </a:rPr>
              <a:t>... </a:t>
            </a:r>
            <a:r>
              <a:rPr sz="2700" dirty="0">
                <a:latin typeface="Calibri"/>
                <a:cs typeface="Calibri"/>
              </a:rPr>
              <a:t>&gt;</a:t>
            </a:r>
          </a:p>
          <a:p>
            <a:pPr marL="821690">
              <a:lnSpc>
                <a:spcPts val="2595"/>
              </a:lnSpc>
            </a:pP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&lt;service </a:t>
            </a:r>
            <a:r>
              <a:rPr sz="2700" spc="-5" dirty="0" err="1">
                <a:solidFill>
                  <a:srgbClr val="FF0000"/>
                </a:solidFill>
                <a:latin typeface="Calibri"/>
                <a:cs typeface="Calibri"/>
              </a:rPr>
              <a:t>android:name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IN" sz="2800" dirty="0">
                <a:latin typeface="Calibri"/>
                <a:cs typeface="Calibri"/>
              </a:rPr>
              <a:t>“</a:t>
            </a:r>
            <a:r>
              <a:rPr lang="en-IN" sz="2800" dirty="0" err="1">
                <a:latin typeface="Calibri"/>
                <a:cs typeface="Calibri"/>
              </a:rPr>
              <a:t>com.example.service.MyService</a:t>
            </a:r>
            <a:r>
              <a:rPr lang="en-IN" sz="2800" dirty="0">
                <a:latin typeface="Calibri"/>
                <a:cs typeface="Calibri"/>
              </a:rPr>
              <a:t>”</a:t>
            </a:r>
            <a:r>
              <a:rPr sz="27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/&gt;</a:t>
            </a:r>
            <a:endParaRPr sz="2700" dirty="0">
              <a:latin typeface="Calibri"/>
              <a:cs typeface="Calibri"/>
            </a:endParaRPr>
          </a:p>
          <a:p>
            <a:pPr marL="821690">
              <a:lnSpc>
                <a:spcPts val="2590"/>
              </a:lnSpc>
            </a:pPr>
            <a:r>
              <a:rPr sz="2700" dirty="0">
                <a:latin typeface="Calibri"/>
                <a:cs typeface="Calibri"/>
              </a:rPr>
              <a:t>...</a:t>
            </a:r>
          </a:p>
          <a:p>
            <a:pPr marL="511175">
              <a:lnSpc>
                <a:spcPts val="2590"/>
              </a:lnSpc>
            </a:pPr>
            <a:r>
              <a:rPr sz="2700" spc="-10" dirty="0">
                <a:latin typeface="Calibri"/>
                <a:cs typeface="Calibri"/>
              </a:rPr>
              <a:t>&lt;/application&gt;</a:t>
            </a:r>
            <a:endParaRPr sz="2700" dirty="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10" dirty="0">
                <a:latin typeface="Calibri"/>
                <a:cs typeface="Calibri"/>
              </a:rPr>
              <a:t>&lt;/manifest&gt;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227" y="76200"/>
            <a:ext cx="194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773430"/>
            <a:ext cx="8608065" cy="56634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44090">
              <a:lnSpc>
                <a:spcPct val="1201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public class MainActivity </a:t>
            </a:r>
            <a:r>
              <a:rPr sz="2400" spc="-10" dirty="0">
                <a:latin typeface="Calibri"/>
                <a:cs typeface="Calibri"/>
              </a:rPr>
              <a:t>extends </a:t>
            </a:r>
            <a:r>
              <a:rPr sz="2400" dirty="0">
                <a:latin typeface="Calibri"/>
                <a:cs typeface="Calibri"/>
              </a:rPr>
              <a:t>Activity {  </a:t>
            </a:r>
            <a:r>
              <a:rPr sz="2400" spc="-10" dirty="0">
                <a:latin typeface="Calibri"/>
                <a:cs typeface="Calibri"/>
              </a:rPr>
              <a:t>@Override</a:t>
            </a:r>
            <a:endParaRPr lang="en-US" sz="2400" spc="-10" dirty="0">
              <a:latin typeface="Calibri"/>
              <a:cs typeface="Calibri"/>
            </a:endParaRPr>
          </a:p>
          <a:p>
            <a:pPr marL="12700" marR="2244090">
              <a:lnSpc>
                <a:spcPct val="1201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Private Button </a:t>
            </a:r>
            <a:r>
              <a:rPr lang="en-IN" sz="2400" spc="-10" dirty="0" err="1">
                <a:latin typeface="Calibri"/>
                <a:cs typeface="Calibri"/>
              </a:rPr>
              <a:t>bstart,bstop</a:t>
            </a:r>
            <a:r>
              <a:rPr lang="en-IN" sz="2400" spc="-10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355600" marR="1263650" indent="-34353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onCreate(Bundle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savedInstanceState)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20" dirty="0">
                <a:latin typeface="Calibri"/>
                <a:cs typeface="Calibri"/>
              </a:rPr>
              <a:t>super.onCreate(savedInstanceState);  </a:t>
            </a:r>
            <a:r>
              <a:rPr sz="2400" spc="-10" dirty="0">
                <a:latin typeface="Calibri"/>
                <a:cs typeface="Calibri"/>
              </a:rPr>
              <a:t>setContentView(</a:t>
            </a:r>
            <a:r>
              <a:rPr sz="2400" spc="-10" dirty="0" err="1">
                <a:latin typeface="Calibri"/>
                <a:cs typeface="Calibri"/>
              </a:rPr>
              <a:t>R.layout.activity_main</a:t>
            </a:r>
            <a:r>
              <a:rPr sz="2400" spc="-10" dirty="0">
                <a:latin typeface="Calibri"/>
                <a:cs typeface="Calibri"/>
              </a:rPr>
              <a:t>);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1263650" indent="-343535">
              <a:lnSpc>
                <a:spcPct val="100000"/>
              </a:lnSpc>
              <a:spcBef>
                <a:spcPts val="575"/>
              </a:spcBef>
            </a:pPr>
            <a:endParaRPr lang="en-IN" sz="2400" spc="-10" dirty="0">
              <a:latin typeface="Calibri"/>
              <a:cs typeface="Calibri"/>
            </a:endParaRPr>
          </a:p>
          <a:p>
            <a:pPr marL="355600" marR="1263650" indent="-343535">
              <a:lnSpc>
                <a:spcPct val="100000"/>
              </a:lnSpc>
              <a:spcBef>
                <a:spcPts val="575"/>
              </a:spcBef>
            </a:pPr>
            <a:r>
              <a:rPr lang="en-IN" sz="2400" spc="-10" dirty="0" err="1">
                <a:latin typeface="Calibri"/>
                <a:cs typeface="Calibri"/>
              </a:rPr>
              <a:t>bstart</a:t>
            </a:r>
            <a:r>
              <a:rPr lang="en-IN" sz="2400" spc="-10" dirty="0">
                <a:latin typeface="Calibri"/>
                <a:cs typeface="Calibri"/>
              </a:rPr>
              <a:t>=(Button)</a:t>
            </a:r>
            <a:r>
              <a:rPr lang="en-IN" sz="2400" spc="-10" dirty="0" err="1">
                <a:latin typeface="Calibri"/>
                <a:cs typeface="Calibri"/>
              </a:rPr>
              <a:t>findViewById</a:t>
            </a:r>
            <a:r>
              <a:rPr lang="en-IN" sz="2400" spc="-10" dirty="0">
                <a:latin typeface="Calibri"/>
                <a:cs typeface="Calibri"/>
              </a:rPr>
              <a:t>(R.id.button1);</a:t>
            </a:r>
          </a:p>
          <a:p>
            <a:pPr marL="355600" marR="1263650" indent="-343535">
              <a:spcBef>
                <a:spcPts val="575"/>
              </a:spcBef>
            </a:pPr>
            <a:r>
              <a:rPr lang="en-IN" sz="2400" spc="-10" dirty="0" err="1">
                <a:latin typeface="Calibri"/>
                <a:cs typeface="Calibri"/>
              </a:rPr>
              <a:t>bstop</a:t>
            </a:r>
            <a:r>
              <a:rPr lang="en-IN" sz="2400" spc="-10" dirty="0">
                <a:latin typeface="Calibri"/>
                <a:cs typeface="Calibri"/>
              </a:rPr>
              <a:t>=(Button)</a:t>
            </a:r>
            <a:r>
              <a:rPr lang="en-IN" sz="2400" spc="-10" dirty="0" err="1">
                <a:latin typeface="Calibri"/>
                <a:cs typeface="Calibri"/>
              </a:rPr>
              <a:t>findViewById</a:t>
            </a:r>
            <a:r>
              <a:rPr lang="en-IN" sz="2400" spc="-10" dirty="0">
                <a:latin typeface="Calibri"/>
                <a:cs typeface="Calibri"/>
              </a:rPr>
              <a:t>(R.id.button2);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400" dirty="0" err="1">
                <a:latin typeface="Calibri"/>
                <a:cs typeface="Calibri"/>
              </a:rPr>
              <a:t>bstart.setOnClickListener</a:t>
            </a:r>
            <a:r>
              <a:rPr lang="en-US" sz="2400" dirty="0">
                <a:latin typeface="Calibri"/>
                <a:cs typeface="Calibri"/>
              </a:rPr>
              <a:t>(this);</a:t>
            </a:r>
          </a:p>
          <a:p>
            <a:pPr marL="12700">
              <a:spcBef>
                <a:spcPts val="580"/>
              </a:spcBef>
            </a:pPr>
            <a:r>
              <a:rPr lang="en-US" sz="2400" dirty="0" err="1">
                <a:latin typeface="Calibri"/>
                <a:cs typeface="Calibri"/>
              </a:rPr>
              <a:t>bstop.setOnClickListener</a:t>
            </a:r>
            <a:r>
              <a:rPr lang="en-US" sz="2400" dirty="0">
                <a:latin typeface="Calibri"/>
                <a:cs typeface="Calibri"/>
              </a:rPr>
              <a:t>(this);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2758-7BAD-4AAB-B1FC-639A654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8488-6669-402A-A7CB-0F7E3707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69" y="1506390"/>
            <a:ext cx="8074660" cy="6401753"/>
          </a:xfrm>
        </p:spPr>
        <p:txBody>
          <a:bodyPr/>
          <a:lstStyle/>
          <a:p>
            <a:r>
              <a:rPr lang="en-IN" sz="3200" spc="-10" dirty="0">
                <a:latin typeface="Calibri"/>
                <a:cs typeface="Calibri"/>
              </a:rPr>
              <a:t>Intent </a:t>
            </a:r>
            <a:r>
              <a:rPr lang="en-IN" sz="3200" spc="-10" dirty="0" err="1">
                <a:latin typeface="Calibri"/>
                <a:cs typeface="Calibri"/>
              </a:rPr>
              <a:t>serviceIntent</a:t>
            </a:r>
            <a:r>
              <a:rPr lang="en-IN" sz="3200" spc="-10" dirty="0">
                <a:latin typeface="Calibri"/>
                <a:cs typeface="Calibri"/>
              </a:rPr>
              <a:t>=new Intent(</a:t>
            </a:r>
            <a:r>
              <a:rPr lang="en-IN" sz="3200" spc="-10" dirty="0" err="1">
                <a:latin typeface="Calibri"/>
                <a:cs typeface="Calibri"/>
              </a:rPr>
              <a:t>getApplicationContext</a:t>
            </a:r>
            <a:r>
              <a:rPr lang="en-IN" sz="3200" spc="-10" dirty="0">
                <a:latin typeface="Calibri"/>
                <a:cs typeface="Calibri"/>
              </a:rPr>
              <a:t>(),</a:t>
            </a:r>
            <a:r>
              <a:rPr lang="en-IN" sz="3200" spc="-10" dirty="0" err="1">
                <a:latin typeface="Calibri"/>
                <a:cs typeface="Calibri"/>
              </a:rPr>
              <a:t>MyService.class</a:t>
            </a:r>
            <a:r>
              <a:rPr lang="en-IN" sz="3200" spc="-10" dirty="0">
                <a:latin typeface="Calibri"/>
                <a:cs typeface="Calibri"/>
              </a:rPr>
              <a:t>);</a:t>
            </a:r>
            <a:endParaRPr lang="en-IN" sz="3200" dirty="0">
              <a:latin typeface="Calibri"/>
              <a:cs typeface="Calibri"/>
            </a:endParaRPr>
          </a:p>
          <a:p>
            <a:r>
              <a:rPr lang="en-US" dirty="0"/>
              <a:t>} }</a:t>
            </a:r>
          </a:p>
          <a:p>
            <a:r>
              <a:rPr lang="en-US" dirty="0"/>
              <a:t>public void </a:t>
            </a:r>
            <a:r>
              <a:rPr lang="en-US" dirty="0" err="1"/>
              <a:t>onClick</a:t>
            </a:r>
            <a:r>
              <a:rPr lang="en-US" dirty="0"/>
              <a:t>(View view)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If(view==</a:t>
            </a:r>
            <a:r>
              <a:rPr lang="en-US" dirty="0" err="1"/>
              <a:t>bstart</a:t>
            </a:r>
            <a:r>
              <a:rPr lang="en-US" dirty="0"/>
              <a:t>){</a:t>
            </a:r>
          </a:p>
          <a:p>
            <a:r>
              <a:rPr lang="en-US" dirty="0" err="1"/>
              <a:t>startService</a:t>
            </a:r>
            <a:r>
              <a:rPr lang="en-US" dirty="0"/>
              <a:t>(</a:t>
            </a:r>
            <a:r>
              <a:rPr lang="en-US" dirty="0" err="1"/>
              <a:t>serviceIntent</a:t>
            </a:r>
            <a:r>
              <a:rPr lang="en-US" dirty="0"/>
              <a:t>);}</a:t>
            </a:r>
          </a:p>
          <a:p>
            <a:r>
              <a:rPr lang="en-US" dirty="0"/>
              <a:t>else if(view==</a:t>
            </a:r>
            <a:r>
              <a:rPr lang="en-US" dirty="0" err="1"/>
              <a:t>bstop</a:t>
            </a:r>
            <a:r>
              <a:rPr lang="en-US" dirty="0"/>
              <a:t>){</a:t>
            </a:r>
          </a:p>
          <a:p>
            <a:r>
              <a:rPr lang="en-US" dirty="0" err="1"/>
              <a:t>stopService</a:t>
            </a:r>
            <a:r>
              <a:rPr lang="en-US" dirty="0"/>
              <a:t>(</a:t>
            </a:r>
            <a:r>
              <a:rPr lang="en-US" dirty="0" err="1"/>
              <a:t>serviceIntent</a:t>
            </a:r>
            <a:r>
              <a:rPr lang="en-US" dirty="0"/>
              <a:t>);}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581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600" y="461589"/>
            <a:ext cx="18630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XML</a:t>
            </a:r>
            <a:r>
              <a:rPr spc="-85" dirty="0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77"/>
            <a:ext cx="5443855" cy="4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&lt;Button</a:t>
            </a:r>
            <a:endParaRPr sz="2500" dirty="0">
              <a:latin typeface="Calibri"/>
              <a:cs typeface="Calibri"/>
            </a:endParaRPr>
          </a:p>
          <a:p>
            <a:pPr marL="355600" marR="5080" indent="-635">
              <a:lnSpc>
                <a:spcPts val="2400"/>
              </a:lnSpc>
              <a:spcBef>
                <a:spcPts val="585"/>
              </a:spcBef>
            </a:pPr>
            <a:r>
              <a:rPr sz="2500" spc="-10" dirty="0">
                <a:latin typeface="Calibri"/>
                <a:cs typeface="Calibri"/>
              </a:rPr>
              <a:t>android:layout_width="wrap_content" 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d: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50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y</a:t>
            </a:r>
            <a:r>
              <a:rPr sz="2500" spc="-10" dirty="0">
                <a:latin typeface="Calibri"/>
                <a:cs typeface="Calibri"/>
              </a:rPr>
              <a:t>out</a:t>
            </a:r>
            <a:r>
              <a:rPr sz="2500" dirty="0">
                <a:latin typeface="Calibri"/>
                <a:cs typeface="Calibri"/>
              </a:rPr>
              <a:t>_</a:t>
            </a:r>
            <a:r>
              <a:rPr sz="2500" spc="-10" dirty="0">
                <a:latin typeface="Calibri"/>
                <a:cs typeface="Calibri"/>
              </a:rPr>
              <a:t>he</a:t>
            </a:r>
            <a:r>
              <a:rPr sz="2500" spc="-5" dirty="0">
                <a:latin typeface="Calibri"/>
                <a:cs typeface="Calibri"/>
              </a:rPr>
              <a:t>ig</a:t>
            </a:r>
            <a:r>
              <a:rPr sz="2500" spc="-30" dirty="0">
                <a:latin typeface="Calibri"/>
                <a:cs typeface="Calibri"/>
              </a:rPr>
              <a:t>h</a:t>
            </a:r>
            <a:r>
              <a:rPr sz="2500" spc="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10" dirty="0">
                <a:latin typeface="Calibri"/>
                <a:cs typeface="Calibri"/>
              </a:rPr>
              <a:t>"</a:t>
            </a:r>
            <a:r>
              <a:rPr sz="2500" spc="-5" dirty="0">
                <a:latin typeface="Calibri"/>
                <a:cs typeface="Calibri"/>
              </a:rPr>
              <a:t>w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ap_</a:t>
            </a:r>
            <a:r>
              <a:rPr sz="2500" spc="-25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"</a:t>
            </a:r>
            <a:endParaRPr sz="2500" dirty="0">
              <a:latin typeface="Calibri"/>
              <a:cs typeface="Calibri"/>
            </a:endParaRPr>
          </a:p>
          <a:p>
            <a:pPr marL="355600" marR="777240">
              <a:lnSpc>
                <a:spcPct val="100000"/>
              </a:lnSpc>
              <a:spcBef>
                <a:spcPts val="20"/>
              </a:spcBef>
            </a:pPr>
            <a:r>
              <a:rPr sz="2500" spc="-10" dirty="0">
                <a:latin typeface="Calibri"/>
                <a:cs typeface="Calibri"/>
              </a:rPr>
              <a:t>android:id="@+id/button1"  </a:t>
            </a:r>
            <a:r>
              <a:rPr sz="2500" spc="-20" dirty="0">
                <a:latin typeface="Calibri"/>
                <a:cs typeface="Calibri"/>
              </a:rPr>
              <a:t>android:text="START </a:t>
            </a:r>
            <a:r>
              <a:rPr sz="2500" spc="-15" dirty="0">
                <a:latin typeface="Calibri"/>
                <a:cs typeface="Calibri"/>
              </a:rPr>
              <a:t>SERVICES"  </a:t>
            </a:r>
            <a:r>
              <a:rPr sz="2500" spc="-5" dirty="0">
                <a:latin typeface="Calibri"/>
                <a:cs typeface="Calibri"/>
              </a:rPr>
              <a:t>android:onClick="startService“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/&gt;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15" dirty="0">
                <a:latin typeface="Calibri"/>
                <a:cs typeface="Calibri"/>
              </a:rPr>
              <a:t>&lt;Button</a:t>
            </a:r>
            <a:endParaRPr sz="2500" dirty="0">
              <a:latin typeface="Calibri"/>
              <a:cs typeface="Calibri"/>
            </a:endParaRPr>
          </a:p>
          <a:p>
            <a:pPr marL="355600" marR="5080" indent="-635" algn="just">
              <a:lnSpc>
                <a:spcPct val="90100"/>
              </a:lnSpc>
              <a:spcBef>
                <a:spcPts val="295"/>
              </a:spcBef>
            </a:pPr>
            <a:r>
              <a:rPr sz="2500" spc="-10" dirty="0">
                <a:latin typeface="Calibri"/>
                <a:cs typeface="Calibri"/>
              </a:rPr>
              <a:t>android:layout_width="wrap_content" 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d: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45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y</a:t>
            </a:r>
            <a:r>
              <a:rPr sz="2500" spc="-10" dirty="0">
                <a:latin typeface="Calibri"/>
                <a:cs typeface="Calibri"/>
              </a:rPr>
              <a:t>out_he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spc="-35" dirty="0">
                <a:latin typeface="Calibri"/>
                <a:cs typeface="Calibri"/>
              </a:rPr>
              <a:t>h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15" dirty="0">
                <a:latin typeface="Calibri"/>
                <a:cs typeface="Calibri"/>
              </a:rPr>
              <a:t>"</a:t>
            </a:r>
            <a:r>
              <a:rPr sz="2500" spc="-5" dirty="0">
                <a:latin typeface="Calibri"/>
                <a:cs typeface="Calibri"/>
              </a:rPr>
              <a:t>w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ap_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t" 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android:text="STOP</a:t>
            </a:r>
            <a:r>
              <a:rPr lang="en-US" sz="2500" spc="-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SERVICES"</a:t>
            </a:r>
            <a:endParaRPr sz="2500" dirty="0">
              <a:latin typeface="Calibri"/>
              <a:cs typeface="Calibri"/>
            </a:endParaRPr>
          </a:p>
          <a:p>
            <a:pPr marL="355600" marR="814069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android:id="@+id/button2"  </a:t>
            </a:r>
            <a:r>
              <a:rPr sz="2500" spc="-5" dirty="0">
                <a:latin typeface="Calibri"/>
                <a:cs typeface="Calibri"/>
              </a:rPr>
              <a:t>android:onClick="stopService“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/&gt;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750" y="461589"/>
            <a:ext cx="1654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Outp</a:t>
            </a:r>
            <a:r>
              <a:rPr spc="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0" y="304800"/>
            <a:ext cx="392113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50" y="461589"/>
            <a:ext cx="645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 </a:t>
            </a:r>
            <a:r>
              <a:rPr spc="-15" dirty="0"/>
              <a:t>Android </a:t>
            </a:r>
            <a:r>
              <a:rPr dirty="0"/>
              <a:t>Activity </a:t>
            </a:r>
            <a:r>
              <a:rPr spc="-30" dirty="0"/>
              <a:t>Life </a:t>
            </a:r>
            <a:r>
              <a:rPr spc="-15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987" y="1600200"/>
            <a:ext cx="8074025" cy="3954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173480" algn="l"/>
                <a:tab pos="2238375" algn="l"/>
                <a:tab pos="3120390" algn="l"/>
                <a:tab pos="3734435" algn="l"/>
                <a:tab pos="5768975" algn="l"/>
                <a:tab pos="673989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eps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ap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ough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starting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finishing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1734820" algn="l"/>
                <a:tab pos="3350895" algn="l"/>
                <a:tab pos="4299585" algn="l"/>
                <a:tab pos="5671185" algn="l"/>
                <a:tab pos="6551930" algn="l"/>
                <a:tab pos="724217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lig</a:t>
            </a:r>
            <a:r>
              <a:rPr sz="3200" spc="-2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-9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orma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3200" spc="-9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due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</a:p>
          <a:p>
            <a:pPr marL="756285" marR="5715" lvl="1" indent="-287020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difference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way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Android application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are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defined</a:t>
            </a:r>
            <a:endParaRPr sz="2800" dirty="0">
              <a:latin typeface="Calibri"/>
              <a:cs typeface="Calibri"/>
            </a:endParaRPr>
          </a:p>
          <a:p>
            <a:pPr marL="756285" marR="889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  <a:tab pos="1468120" algn="l"/>
                <a:tab pos="2648585" algn="l"/>
                <a:tab pos="4219575" algn="l"/>
                <a:tab pos="4690110" algn="l"/>
                <a:tab pos="5348605" algn="l"/>
                <a:tab pos="6678930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sou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nd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id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ha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platform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76200"/>
            <a:ext cx="194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949" y="773430"/>
            <a:ext cx="494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public class </a:t>
            </a:r>
            <a:r>
              <a:rPr sz="2400" dirty="0">
                <a:latin typeface="Calibri"/>
                <a:cs typeface="Calibri"/>
              </a:rPr>
              <a:t>MyService </a:t>
            </a:r>
            <a:r>
              <a:rPr sz="2400" spc="-10" dirty="0">
                <a:latin typeface="Calibri"/>
                <a:cs typeface="Calibri"/>
              </a:rPr>
              <a:t>extends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46503-7240-4839-90C6-EF5C1811E94C}"/>
              </a:ext>
            </a:extLst>
          </p:cNvPr>
          <p:cNvSpPr txBox="1"/>
          <p:nvPr/>
        </p:nvSpPr>
        <p:spPr>
          <a:xfrm>
            <a:off x="324618" y="1149489"/>
            <a:ext cx="8077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latin typeface="Courier New" panose="02070309020205020404" pitchFamily="49" charset="0"/>
              </a:rPr>
              <a:t>private </a:t>
            </a:r>
            <a:r>
              <a:rPr lang="en-IN" sz="1800" b="1" dirty="0" err="1">
                <a:latin typeface="Courier New" panose="02070309020205020404" pitchFamily="49" charset="0"/>
              </a:rPr>
              <a:t>MediaPlayer</a:t>
            </a:r>
            <a:r>
              <a:rPr lang="en-IN" sz="1800" b="1" dirty="0">
                <a:latin typeface="Courier New" panose="02070309020205020404" pitchFamily="49" charset="0"/>
              </a:rPr>
              <a:t> player;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@Override</a:t>
            </a:r>
          </a:p>
          <a:p>
            <a:pPr algn="l"/>
            <a:r>
              <a:rPr lang="en-IN" sz="1800" b="1" dirty="0">
                <a:latin typeface="Courier New" panose="02070309020205020404" pitchFamily="49" charset="0"/>
              </a:rPr>
              <a:t>public </a:t>
            </a:r>
            <a:r>
              <a:rPr lang="en-IN" sz="1800" b="1" dirty="0" err="1">
                <a:latin typeface="Courier New" panose="02070309020205020404" pitchFamily="49" charset="0"/>
              </a:rPr>
              <a:t>IBinder</a:t>
            </a:r>
            <a:r>
              <a:rPr lang="en-IN" sz="1800" b="1" dirty="0"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latin typeface="Courier New" panose="02070309020205020404" pitchFamily="49" charset="0"/>
              </a:rPr>
              <a:t>onBind</a:t>
            </a:r>
            <a:r>
              <a:rPr lang="en-IN" sz="1800" b="1" dirty="0">
                <a:latin typeface="Courier New" panose="02070309020205020404" pitchFamily="49" charset="0"/>
              </a:rPr>
              <a:t>(Intent arg0) {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// </a:t>
            </a:r>
            <a:r>
              <a:rPr lang="en-IN" sz="1800" b="1" dirty="0">
                <a:latin typeface="Courier New" panose="02070309020205020404" pitchFamily="49" charset="0"/>
              </a:rPr>
              <a:t>TODO Auto-generated method stub</a:t>
            </a:r>
          </a:p>
          <a:p>
            <a:pPr algn="l"/>
            <a:r>
              <a:rPr lang="en-IN" sz="1800" b="1" dirty="0">
                <a:latin typeface="Courier New" panose="02070309020205020404" pitchFamily="49" charset="0"/>
              </a:rPr>
              <a:t>return null;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sv-SE" sz="1800" b="1" dirty="0">
                <a:latin typeface="Courier New" panose="02070309020205020404" pitchFamily="49" charset="0"/>
              </a:rPr>
              <a:t>public int onStartCommand(Intent i,int flag,int startId)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player=</a:t>
            </a:r>
            <a:r>
              <a:rPr lang="en-IN" sz="1800" dirty="0" err="1">
                <a:latin typeface="Courier New" panose="02070309020205020404" pitchFamily="49" charset="0"/>
              </a:rPr>
              <a:t>MediaPlayer.</a:t>
            </a:r>
            <a:r>
              <a:rPr lang="en-IN" sz="1800" i="1" dirty="0" err="1">
                <a:latin typeface="Courier New" panose="02070309020205020404" pitchFamily="49" charset="0"/>
              </a:rPr>
              <a:t>create</a:t>
            </a:r>
            <a:r>
              <a:rPr lang="en-IN" sz="1800" i="1" dirty="0">
                <a:latin typeface="Courier New" panose="02070309020205020404" pitchFamily="49" charset="0"/>
              </a:rPr>
              <a:t>(</a:t>
            </a:r>
            <a:r>
              <a:rPr lang="en-IN" sz="1800" i="1" dirty="0" err="1">
                <a:latin typeface="Courier New" panose="02070309020205020404" pitchFamily="49" charset="0"/>
              </a:rPr>
              <a:t>getApplicationContext</a:t>
            </a:r>
            <a:r>
              <a:rPr lang="en-IN" sz="1800" i="1" dirty="0">
                <a:latin typeface="Courier New" panose="02070309020205020404" pitchFamily="49" charset="0"/>
              </a:rPr>
              <a:t>(), </a:t>
            </a:r>
            <a:r>
              <a:rPr lang="en-IN" sz="1800" i="1" dirty="0" err="1">
                <a:latin typeface="Courier New" panose="02070309020205020404" pitchFamily="49" charset="0"/>
              </a:rPr>
              <a:t>Settings.System.DEFAULT_ALARM_ALERT_URI</a:t>
            </a:r>
            <a:r>
              <a:rPr lang="en-IN" sz="1800" i="1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latin typeface="Courier New" panose="02070309020205020404" pitchFamily="49" charset="0"/>
              </a:rPr>
              <a:t>player.setLooping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b="1" dirty="0">
                <a:latin typeface="Courier New" panose="02070309020205020404" pitchFamily="49" charset="0"/>
              </a:rPr>
              <a:t>true);</a:t>
            </a:r>
          </a:p>
          <a:p>
            <a:pPr algn="l"/>
            <a:r>
              <a:rPr lang="en-IN" sz="1800" dirty="0" err="1">
                <a:latin typeface="Courier New" panose="02070309020205020404" pitchFamily="49" charset="0"/>
              </a:rPr>
              <a:t>player.start</a:t>
            </a:r>
            <a:r>
              <a:rPr lang="en-IN" sz="18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b="1" dirty="0">
                <a:latin typeface="Courier New" panose="02070309020205020404" pitchFamily="49" charset="0"/>
              </a:rPr>
              <a:t>return </a:t>
            </a:r>
            <a:r>
              <a:rPr lang="en-IN" sz="1800" b="1" dirty="0" err="1">
                <a:latin typeface="Courier New" panose="02070309020205020404" pitchFamily="49" charset="0"/>
              </a:rPr>
              <a:t>startId</a:t>
            </a:r>
            <a:r>
              <a:rPr lang="en-IN" sz="1800" b="1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800" b="1" dirty="0">
                <a:latin typeface="Courier New" panose="02070309020205020404" pitchFamily="49" charset="0"/>
              </a:rPr>
              <a:t>public void </a:t>
            </a:r>
            <a:r>
              <a:rPr lang="en-IN" sz="1800" b="1" dirty="0" err="1">
                <a:latin typeface="Courier New" panose="02070309020205020404" pitchFamily="49" charset="0"/>
              </a:rPr>
              <a:t>onDestroy</a:t>
            </a:r>
            <a:r>
              <a:rPr lang="en-IN" sz="1800" b="1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N" sz="1800" b="1" dirty="0" err="1">
                <a:latin typeface="Courier New" panose="02070309020205020404" pitchFamily="49" charset="0"/>
              </a:rPr>
              <a:t>super.onDestroy</a:t>
            </a:r>
            <a:r>
              <a:rPr lang="en-IN" sz="1800" b="1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 err="1">
                <a:latin typeface="Courier New" panose="02070309020205020404" pitchFamily="49" charset="0"/>
              </a:rPr>
              <a:t>player.stop</a:t>
            </a:r>
            <a:r>
              <a:rPr lang="en-IN" sz="18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800" dirty="0"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30" y="461589"/>
            <a:ext cx="5100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9. </a:t>
            </a:r>
            <a:r>
              <a:rPr spc="-15" dirty="0"/>
              <a:t>Broadcast</a:t>
            </a:r>
            <a:r>
              <a:rPr spc="-80" dirty="0"/>
              <a:t> </a:t>
            </a:r>
            <a:r>
              <a:rPr spc="-20" dirty="0"/>
              <a:t>Receivers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219200"/>
            <a:ext cx="8071484" cy="5588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471295" algn="l"/>
                <a:tab pos="2814320" algn="l"/>
                <a:tab pos="3277235" algn="l"/>
                <a:tab pos="4859020" algn="l"/>
                <a:tab pos="6408420" algn="l"/>
                <a:tab pos="7263130" algn="l"/>
              </a:tabLst>
            </a:pP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imp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esp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oad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mes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her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itself.</a:t>
            </a:r>
            <a:endParaRPr sz="28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  <a:tab pos="1447800" algn="l"/>
                <a:tab pos="3077210" algn="l"/>
                <a:tab pos="3784600" algn="l"/>
                <a:tab pos="5470525" algn="l"/>
                <a:tab pos="6555105" algn="l"/>
                <a:tab pos="7746365" algn="l"/>
              </a:tabLst>
            </a:pPr>
            <a:r>
              <a:rPr sz="2800" spc="-10" dirty="0">
                <a:latin typeface="Calibri"/>
                <a:cs typeface="Calibri"/>
              </a:rPr>
              <a:t>Thes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broadcasts are sent when an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FF0000"/>
                </a:solidFill>
                <a:latin typeface="Calibri"/>
                <a:cs typeface="Calibri"/>
              </a:rPr>
              <a:t> occurs.</a:t>
            </a:r>
          </a:p>
          <a:p>
            <a:pPr marL="12065" marR="508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  <a:tab pos="1447800" algn="l"/>
                <a:tab pos="3077210" algn="l"/>
                <a:tab pos="3784600" algn="l"/>
                <a:tab pos="5470525" algn="l"/>
                <a:tab pos="6555105" algn="l"/>
                <a:tab pos="7746365" algn="l"/>
              </a:tabLst>
            </a:pPr>
            <a:r>
              <a:rPr lang="en-US" sz="2800" spc="-5" dirty="0">
                <a:solidFill>
                  <a:srgbClr val="FF0000"/>
                </a:solidFill>
                <a:latin typeface="Calibri"/>
                <a:cs typeface="Calibri"/>
              </a:rPr>
              <a:t>For Example, </a:t>
            </a:r>
            <a:r>
              <a:rPr lang="en-US" sz="2800" spc="-5" dirty="0">
                <a:latin typeface="Calibri"/>
                <a:cs typeface="Calibri"/>
              </a:rPr>
              <a:t>Android system sends Broadcasts, when various events occurs such as when the system boots up, Device starts charging.</a:t>
            </a:r>
            <a:endParaRPr sz="28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  <a:tab pos="2216150" algn="l"/>
                <a:tab pos="3808095" algn="l"/>
                <a:tab pos="4867910" algn="l"/>
                <a:tab pos="5795645" algn="l"/>
                <a:tab pos="7531734" algn="l"/>
              </a:tabLst>
            </a:pP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oad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ecei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communication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will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initiate appropriate</a:t>
            </a:r>
            <a:r>
              <a:rPr sz="28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Three important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steps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Broadcast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Receiver.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Registering </a:t>
            </a:r>
            <a:r>
              <a:rPr sz="2400" spc="-15" dirty="0">
                <a:latin typeface="Calibri"/>
                <a:cs typeface="Calibri"/>
              </a:rPr>
              <a:t>Broadcast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Broadcasting Custom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813" y="461589"/>
            <a:ext cx="7254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Creating </a:t>
            </a:r>
            <a:r>
              <a:rPr dirty="0"/>
              <a:t>the </a:t>
            </a:r>
            <a:r>
              <a:rPr spc="-15" dirty="0"/>
              <a:t>Broadcast</a:t>
            </a:r>
            <a:r>
              <a:rPr spc="-70" dirty="0"/>
              <a:t> </a:t>
            </a:r>
            <a:r>
              <a:rPr spc="-15" dirty="0"/>
              <a:t>Receiver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57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545" y="1373729"/>
            <a:ext cx="772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790" algn="l"/>
                <a:tab pos="1985645" algn="l"/>
                <a:tab pos="3274060" algn="l"/>
                <a:tab pos="3752850" algn="l"/>
                <a:tab pos="5702300" algn="l"/>
                <a:tab pos="6255385" algn="l"/>
                <a:tab pos="66916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broadcast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receiver</a:t>
            </a:r>
            <a:r>
              <a:rPr sz="2400" spc="-1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implemented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subclass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740" y="1613657"/>
            <a:ext cx="8072755" cy="542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BroadcastReceiver </a:t>
            </a: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overriding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onReceive() 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received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b="1" spc="-15" dirty="0">
                <a:latin typeface="Calibri"/>
                <a:cs typeface="Calibri"/>
              </a:rPr>
              <a:t>Intent </a:t>
            </a:r>
            <a:r>
              <a:rPr sz="2400" spc="-5" dirty="0">
                <a:latin typeface="Calibri"/>
                <a:cs typeface="Calibri"/>
              </a:rPr>
              <a:t>object  </a:t>
            </a:r>
            <a:r>
              <a:rPr sz="2400" spc="-35" dirty="0">
                <a:latin typeface="Calibri"/>
                <a:cs typeface="Calibri"/>
              </a:rPr>
              <a:t>parameter.</a:t>
            </a:r>
            <a:endParaRPr sz="24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355600" marR="1575435" indent="-343535" algn="just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public class MyReceiver </a:t>
            </a:r>
            <a:r>
              <a:rPr sz="2400" spc="-10" dirty="0">
                <a:latin typeface="Calibri"/>
                <a:cs typeface="Calibri"/>
              </a:rPr>
              <a:t>extends BroadcastReceiver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10" dirty="0">
                <a:latin typeface="Calibri"/>
                <a:cs typeface="Calibri"/>
              </a:rPr>
              <a:t>@Override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80"/>
              </a:spcBef>
            </a:pPr>
            <a:r>
              <a:rPr lang="en-US" sz="2400" spc="-5" dirty="0">
                <a:latin typeface="Calibri"/>
                <a:cs typeface="Calibri"/>
              </a:rPr>
              <a:t>//</a:t>
            </a:r>
            <a:r>
              <a:rPr lang="en-US" sz="2400" spc="-5" dirty="0" err="1">
                <a:latin typeface="Calibri"/>
                <a:cs typeface="Calibri"/>
              </a:rPr>
              <a:t>onReceive</a:t>
            </a:r>
            <a:r>
              <a:rPr lang="en-US" sz="2400" spc="-5" dirty="0">
                <a:latin typeface="Calibri"/>
                <a:cs typeface="Calibri"/>
              </a:rPr>
              <a:t>() is executed when Broadcast receiver is triggered</a:t>
            </a:r>
          </a:p>
          <a:p>
            <a:pPr marL="35560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onReceive(Context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context, Intent intent)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lang="en-US"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80"/>
              </a:spcBef>
            </a:pPr>
            <a:r>
              <a:rPr lang="en-US" sz="2400" spc="-30" dirty="0">
                <a:latin typeface="Calibri"/>
                <a:cs typeface="Calibri"/>
              </a:rPr>
              <a:t>If(</a:t>
            </a:r>
            <a:r>
              <a:rPr lang="en-US" sz="2400" spc="-30" dirty="0" err="1">
                <a:latin typeface="Calibri"/>
                <a:cs typeface="Calibri"/>
              </a:rPr>
              <a:t>Intent.ACTION_BOOT_COMPLETED.equals</a:t>
            </a:r>
            <a:r>
              <a:rPr lang="en-US" sz="2400" spc="-30" dirty="0">
                <a:latin typeface="Calibri"/>
                <a:cs typeface="Calibri"/>
              </a:rPr>
              <a:t>(</a:t>
            </a:r>
            <a:r>
              <a:rPr lang="en-US" sz="2400" spc="-30" dirty="0" err="1">
                <a:latin typeface="Calibri"/>
                <a:cs typeface="Calibri"/>
              </a:rPr>
              <a:t>intent.getAction</a:t>
            </a:r>
            <a:r>
              <a:rPr lang="en-US" sz="2400" spc="-30" dirty="0">
                <a:latin typeface="Calibri"/>
                <a:cs typeface="Calibri"/>
              </a:rPr>
              <a:t>())){</a:t>
            </a:r>
          </a:p>
          <a:p>
            <a:pPr marL="355600" algn="just">
              <a:lnSpc>
                <a:spcPct val="100000"/>
              </a:lnSpc>
              <a:spcBef>
                <a:spcPts val="580"/>
              </a:spcBef>
            </a:pPr>
            <a:r>
              <a:rPr sz="2400" spc="-30" dirty="0" err="1">
                <a:latin typeface="Calibri"/>
                <a:cs typeface="Calibri"/>
              </a:rPr>
              <a:t>Toast.makeText</a:t>
            </a:r>
            <a:r>
              <a:rPr sz="2400" spc="-30" dirty="0">
                <a:latin typeface="Calibri"/>
                <a:cs typeface="Calibri"/>
              </a:rPr>
              <a:t>(context, </a:t>
            </a:r>
            <a:r>
              <a:rPr sz="2400" spc="-15" dirty="0">
                <a:latin typeface="Calibri"/>
                <a:cs typeface="Calibri"/>
              </a:rPr>
              <a:t>"</a:t>
            </a:r>
            <a:r>
              <a:rPr lang="en-US" sz="2400" spc="-15" dirty="0">
                <a:latin typeface="Calibri"/>
                <a:cs typeface="Calibri"/>
              </a:rPr>
              <a:t>Boot Completed</a:t>
            </a:r>
            <a:r>
              <a:rPr sz="2400" spc="-10" dirty="0">
                <a:latin typeface="Calibri"/>
                <a:cs typeface="Calibri"/>
              </a:rPr>
              <a:t>",  </a:t>
            </a:r>
            <a:r>
              <a:rPr sz="2400" spc="-15" dirty="0">
                <a:latin typeface="Calibri"/>
                <a:cs typeface="Calibri"/>
              </a:rPr>
              <a:t>Toast.LENGTH_LONG).show();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9" y="461589"/>
            <a:ext cx="6981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Registering </a:t>
            </a:r>
            <a:r>
              <a:rPr spc="-20" dirty="0"/>
              <a:t>Broadcast</a:t>
            </a:r>
            <a:r>
              <a:rPr spc="-40" dirty="0"/>
              <a:t> </a:t>
            </a:r>
            <a:r>
              <a:rPr spc="-15" dirty="0"/>
              <a:t>Receiver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635" y="1472128"/>
            <a:ext cx="8380730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25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application listens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broadcast </a:t>
            </a:r>
            <a:r>
              <a:rPr sz="2400" spc="-10" dirty="0">
                <a:latin typeface="Calibri"/>
                <a:cs typeface="Calibri"/>
              </a:rPr>
              <a:t>intents </a:t>
            </a:r>
            <a:r>
              <a:rPr sz="2400" spc="-15" dirty="0">
                <a:latin typeface="Calibri"/>
                <a:cs typeface="Calibri"/>
              </a:rPr>
              <a:t>by  </a:t>
            </a:r>
            <a:r>
              <a:rPr sz="2400" spc="-10" dirty="0">
                <a:latin typeface="Calibri"/>
                <a:cs typeface="Calibri"/>
              </a:rPr>
              <a:t>registering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broadcast </a:t>
            </a:r>
            <a:r>
              <a:rPr sz="2400" spc="-10" dirty="0">
                <a:latin typeface="Calibri"/>
                <a:cs typeface="Calibri"/>
              </a:rPr>
              <a:t>receiver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AndroidManifest.xml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file.</a:t>
            </a: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going </a:t>
            </a:r>
            <a:r>
              <a:rPr sz="2400" spc="-15" dirty="0">
                <a:latin typeface="Calibri"/>
                <a:cs typeface="Calibri"/>
              </a:rPr>
              <a:t>to register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MyReceiver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25" dirty="0">
                <a:latin typeface="Calibri"/>
                <a:cs typeface="Calibri"/>
              </a:rPr>
              <a:t>system  </a:t>
            </a:r>
            <a:r>
              <a:rPr sz="2400" spc="-15" dirty="0">
                <a:latin typeface="Calibri"/>
                <a:cs typeface="Calibri"/>
              </a:rPr>
              <a:t>generated event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ACTION_BOOT_COMPLETED </a:t>
            </a:r>
            <a:r>
              <a:rPr sz="2400" dirty="0">
                <a:latin typeface="Calibri"/>
                <a:cs typeface="Calibri"/>
              </a:rPr>
              <a:t>which is </a:t>
            </a:r>
            <a:r>
              <a:rPr sz="2400" spc="-10" dirty="0">
                <a:latin typeface="Calibri"/>
                <a:cs typeface="Calibri"/>
              </a:rPr>
              <a:t>fired </a:t>
            </a:r>
            <a:r>
              <a:rPr sz="2400" spc="-15" dirty="0">
                <a:latin typeface="Calibri"/>
                <a:cs typeface="Calibri"/>
              </a:rPr>
              <a:t>by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once the </a:t>
            </a:r>
            <a:r>
              <a:rPr sz="2400" spc="-10" dirty="0">
                <a:latin typeface="Calibri"/>
                <a:cs typeface="Calibri"/>
              </a:rPr>
              <a:t>Android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completed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boot  process.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8150" y="3810000"/>
            <a:ext cx="4286250" cy="261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89B8-AE93-45B0-AC36-9FCD15BE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7B81-C0E1-49B7-96D8-CFAAAFE85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A06C3-FBC5-4896-AC5B-9B76E78B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" y="1295400"/>
            <a:ext cx="9125339" cy="5562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3CE83D-9CB0-4A17-8ECC-3BA039DF60FB}"/>
              </a:ext>
            </a:extLst>
          </p:cNvPr>
          <p:cNvSpPr txBox="1">
            <a:spLocks/>
          </p:cNvSpPr>
          <p:nvPr/>
        </p:nvSpPr>
        <p:spPr>
          <a:xfrm>
            <a:off x="228600" y="57558"/>
            <a:ext cx="8686800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just"/>
            <a:r>
              <a:rPr lang="en-US" sz="3800" kern="0" dirty="0">
                <a:solidFill>
                  <a:srgbClr val="FF0000"/>
                </a:solidFill>
              </a:rPr>
              <a:t>Broadcast receiver respond to multiple System generated intent broadcast</a:t>
            </a:r>
            <a:endParaRPr lang="en-IN" sz="3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25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4" y="461589"/>
            <a:ext cx="639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…Broadcast Receiver</a:t>
            </a:r>
            <a:r>
              <a:rPr spc="-6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23957"/>
            <a:ext cx="7919720" cy="44653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modify in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AndroidManifest.xml</a:t>
            </a:r>
            <a:r>
              <a:rPr sz="28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&lt;receiver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android:name="MyReceiver"&gt;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libri"/>
                <a:cs typeface="Calibri"/>
              </a:rPr>
              <a:t>&lt;intent-filter&gt;</a:t>
            </a:r>
            <a:endParaRPr sz="2800" dirty="0">
              <a:latin typeface="Calibri"/>
              <a:cs typeface="Calibri"/>
            </a:endParaRPr>
          </a:p>
          <a:p>
            <a:pPr marL="355600" marR="5080" indent="5708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&lt;action  </a:t>
            </a:r>
            <a:r>
              <a:rPr sz="2800" spc="-10" dirty="0">
                <a:latin typeface="Calibri"/>
                <a:cs typeface="Calibri"/>
              </a:rPr>
              <a:t>android:name="android.intent.action.BOOT_COMPL  ETED"&gt;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&lt;/action&gt;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latin typeface="Calibri"/>
                <a:cs typeface="Calibri"/>
              </a:rPr>
              <a:t>&lt;/intent-filter&gt;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&lt;/receiver&gt;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53" y="171952"/>
            <a:ext cx="66871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Few </a:t>
            </a:r>
            <a:r>
              <a:rPr spc="-10" dirty="0"/>
              <a:t>important </a:t>
            </a:r>
            <a:r>
              <a:rPr spc="-35" dirty="0"/>
              <a:t>system</a:t>
            </a:r>
            <a:r>
              <a:rPr spc="-40" dirty="0"/>
              <a:t> </a:t>
            </a:r>
            <a:r>
              <a:rPr spc="-20" dirty="0"/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136650"/>
          <a:ext cx="8382000" cy="5470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android.intent.action.BATTERY_CHANGED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6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Containing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charging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state,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level,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android.intent.action.BATTERY_LOW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Indicates low battery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condition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android.intent.action.BATTERY_OKAY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5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Indicates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battery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now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okay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after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low.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android.intent.action.BOOT_COMPLETED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After the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has finished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booting.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android.intent.action.BUG_REPORT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Show activity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reporting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android.intent.action.CALL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Perform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call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someone specified by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android.intent.action.CALL_BUTTON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04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pressed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"call"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button 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dialer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android.intent.action.DATE_CHANGED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changed.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0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android.intent.action.REBOOT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device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reboot.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R="235585" algn="r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974" y="461589"/>
            <a:ext cx="6529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Broadcasting Custom</a:t>
            </a:r>
            <a:r>
              <a:rPr spc="-35" dirty="0"/>
              <a:t> </a:t>
            </a:r>
            <a:r>
              <a:rPr spc="-15" dirty="0"/>
              <a:t>Intents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5" y="1613657"/>
            <a:ext cx="8073390" cy="492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want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your application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itself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should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generate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send 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custom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intents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spc="-5" dirty="0">
                <a:latin typeface="Calibri"/>
                <a:cs typeface="Calibri"/>
              </a:rPr>
              <a:t>and send those  </a:t>
            </a:r>
            <a:r>
              <a:rPr sz="2400" spc="-10" dirty="0">
                <a:latin typeface="Calibri"/>
                <a:cs typeface="Calibri"/>
              </a:rPr>
              <a:t>intents 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sendBroadcast() </a:t>
            </a:r>
            <a:r>
              <a:rPr sz="2400" spc="-5" dirty="0">
                <a:latin typeface="Calibri"/>
                <a:cs typeface="Calibri"/>
              </a:rPr>
              <a:t>method inside </a:t>
            </a:r>
            <a:r>
              <a:rPr sz="2400" spc="-10" dirty="0">
                <a:latin typeface="Calibri"/>
                <a:cs typeface="Calibri"/>
              </a:rPr>
              <a:t>your 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modify 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AndroidManifest.xml</a:t>
            </a:r>
            <a:r>
              <a:rPr sz="24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&lt;receiver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android:name="MyReceiver"&gt;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&lt;intent-filter&gt;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&lt;action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android:name="com.example.CUSTOM_INTENT"&gt;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&lt;/action&gt;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&lt;/intent-filter&gt;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&lt;/receiver&gt;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F6F-A5B3-4608-BEE8-3C2E7C48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0296"/>
            <a:ext cx="8288978" cy="1169551"/>
          </a:xfrm>
        </p:spPr>
        <p:txBody>
          <a:bodyPr/>
          <a:lstStyle/>
          <a:p>
            <a:pPr algn="just"/>
            <a:r>
              <a:rPr lang="en-US" sz="3800" dirty="0">
                <a:solidFill>
                  <a:srgbClr val="FF0000"/>
                </a:solidFill>
              </a:rPr>
              <a:t>Broadcast receiver respond to custom generated intent broadcast</a:t>
            </a:r>
            <a:endParaRPr lang="en-IN" sz="3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DA69-9C98-4FF8-8C0A-A22133494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0C896-AEA1-49F4-A0CA-1C867970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2383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9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655" y="461589"/>
            <a:ext cx="4015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</a:t>
            </a:r>
            <a:r>
              <a:rPr spc="-70" dirty="0"/>
              <a:t>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0124"/>
            <a:ext cx="7656195" cy="45624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Calibri"/>
                <a:cs typeface="Calibri"/>
              </a:rPr>
              <a:t>public class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MainActivity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extends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Activity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@Override public </a:t>
            </a:r>
            <a:r>
              <a:rPr sz="2400" spc="-10" dirty="0">
                <a:latin typeface="Calibri"/>
                <a:cs typeface="Calibri"/>
              </a:rPr>
              <a:t>void onCreate(Bundle </a:t>
            </a:r>
            <a:r>
              <a:rPr sz="2400" spc="-15" dirty="0">
                <a:latin typeface="Calibri"/>
                <a:cs typeface="Calibri"/>
              </a:rPr>
              <a:t>savedInstanceState)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20" dirty="0">
                <a:latin typeface="Calibri"/>
                <a:cs typeface="Calibri"/>
              </a:rPr>
              <a:t>super.onCreate(savedInstanceState);  </a:t>
            </a:r>
            <a:r>
              <a:rPr sz="2400" spc="-10" dirty="0">
                <a:latin typeface="Calibri"/>
                <a:cs typeface="Calibri"/>
              </a:rPr>
              <a:t>setContentView(R.layout.activity_main);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// </a:t>
            </a:r>
            <a:r>
              <a:rPr sz="2400" spc="-15" dirty="0">
                <a:latin typeface="Calibri"/>
                <a:cs typeface="Calibri"/>
              </a:rPr>
              <a:t>broadcast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custom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intent.</a:t>
            </a:r>
            <a:endParaRPr sz="2400" dirty="0">
              <a:latin typeface="Calibri"/>
              <a:cs typeface="Calibri"/>
            </a:endParaRPr>
          </a:p>
          <a:p>
            <a:pPr marL="355600" marR="2724150" indent="-343535">
              <a:lnSpc>
                <a:spcPts val="3460"/>
              </a:lnSpc>
              <a:spcBef>
                <a:spcPts val="210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broadcastIntent(View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view)</a:t>
            </a:r>
            <a:r>
              <a:rPr sz="2400" spc="-5" dirty="0">
                <a:latin typeface="Calibri"/>
                <a:cs typeface="Calibri"/>
              </a:rPr>
              <a:t>{  </a:t>
            </a:r>
            <a:r>
              <a:rPr sz="2400" spc="-15" dirty="0">
                <a:latin typeface="Calibri"/>
                <a:cs typeface="Calibri"/>
              </a:rPr>
              <a:t>Intent intent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Intent();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665"/>
              </a:lnSpc>
            </a:pPr>
            <a:r>
              <a:rPr sz="2400" spc="-15" dirty="0">
                <a:latin typeface="Calibri"/>
                <a:cs typeface="Calibri"/>
              </a:rPr>
              <a:t>intent.setAction("com.example.CUSTOM_INTENT");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sendBroadcast(intent);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030" y="461589"/>
            <a:ext cx="5633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Activity </a:t>
            </a:r>
            <a:r>
              <a:rPr spc="-30" dirty="0"/>
              <a:t>Life </a:t>
            </a:r>
            <a:r>
              <a:rPr spc="-15" dirty="0"/>
              <a:t>Cycle</a:t>
            </a:r>
            <a:r>
              <a:rPr spc="-3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93" y="1509974"/>
            <a:ext cx="8123490" cy="455573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application runs in its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own</a:t>
            </a:r>
            <a:r>
              <a:rPr sz="32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356235" algn="l"/>
                <a:tab pos="1338580" algn="l"/>
                <a:tab pos="2745740" algn="l"/>
                <a:tab pos="3295650" algn="l"/>
                <a:tab pos="3914775" algn="l"/>
                <a:tab pos="4751070" algn="l"/>
                <a:tab pos="5214620" algn="l"/>
                <a:tab pos="5995035" algn="l"/>
                <a:tab pos="6515100" algn="l"/>
                <a:tab pos="7279005" algn="l"/>
              </a:tabLst>
            </a:pP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ach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activity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5" dirty="0">
                <a:latin typeface="Calibri"/>
                <a:cs typeface="Calibri"/>
              </a:rPr>
              <a:t>ap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endParaRPr sz="32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Processes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started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stopped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needed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run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apps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  <a:tab pos="2178685" algn="l"/>
                <a:tab pos="3091180" algn="l"/>
                <a:tab pos="3722370" algn="l"/>
                <a:tab pos="4818380" algn="l"/>
                <a:tab pos="5377815" algn="l"/>
                <a:tab pos="681164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ess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eclaim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needed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resources.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Killed apps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may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restored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their </a:t>
            </a:r>
            <a:r>
              <a:rPr sz="3200" spc="-10" dirty="0">
                <a:latin typeface="Calibri"/>
                <a:cs typeface="Calibri"/>
              </a:rPr>
              <a:t>last </a:t>
            </a:r>
            <a:r>
              <a:rPr sz="3200" spc="-30" dirty="0">
                <a:latin typeface="Calibri"/>
                <a:cs typeface="Calibri"/>
              </a:rPr>
              <a:t>state 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5" dirty="0">
                <a:latin typeface="Calibri"/>
                <a:cs typeface="Calibri"/>
              </a:rPr>
              <a:t>requested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8" y="461589"/>
            <a:ext cx="5687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 (Overall)</a:t>
            </a:r>
            <a:r>
              <a:rPr spc="-55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607637"/>
            <a:ext cx="757428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63140" indent="-34353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public class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MyReceiver extends 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BroadcastReceiver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@Override public void </a:t>
            </a:r>
            <a:r>
              <a:rPr sz="3200" spc="-15" dirty="0">
                <a:latin typeface="Calibri"/>
                <a:cs typeface="Calibri"/>
              </a:rPr>
              <a:t>onReceive(Context  </a:t>
            </a:r>
            <a:r>
              <a:rPr sz="3200" spc="-20" dirty="0">
                <a:latin typeface="Calibri"/>
                <a:cs typeface="Calibri"/>
              </a:rPr>
              <a:t>context, Intent </a:t>
            </a:r>
            <a:r>
              <a:rPr sz="3200" spc="-15" dirty="0">
                <a:latin typeface="Calibri"/>
                <a:cs typeface="Calibri"/>
              </a:rPr>
              <a:t>intent) </a:t>
            </a:r>
            <a:r>
              <a:rPr sz="3200" dirty="0">
                <a:latin typeface="Calibri"/>
                <a:cs typeface="Calibri"/>
              </a:rPr>
              <a:t>{  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Toast.makeText(context,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"Intent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Detected.", 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Toast.LENGTH_LONG).show();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}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034" y="461589"/>
            <a:ext cx="4808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And</a:t>
            </a:r>
            <a:r>
              <a:rPr spc="-70" dirty="0"/>
              <a:t>r</a:t>
            </a:r>
            <a:r>
              <a:rPr spc="-5" dirty="0"/>
              <a:t>o</a:t>
            </a:r>
            <a:r>
              <a:rPr dirty="0"/>
              <a:t>i</a:t>
            </a:r>
            <a:r>
              <a:rPr spc="-5" dirty="0"/>
              <a:t>dM</a:t>
            </a:r>
            <a:r>
              <a:rPr spc="5" dirty="0"/>
              <a:t>a</a:t>
            </a:r>
            <a:r>
              <a:rPr spc="-5" dirty="0"/>
              <a:t>n</a:t>
            </a:r>
            <a:r>
              <a:rPr dirty="0"/>
              <a:t>i</a:t>
            </a:r>
            <a:r>
              <a:rPr spc="-114" dirty="0"/>
              <a:t>f</a:t>
            </a:r>
            <a:r>
              <a:rPr dirty="0"/>
              <a:t>e</a:t>
            </a:r>
            <a:r>
              <a:rPr spc="-40" dirty="0"/>
              <a:t>s</a:t>
            </a:r>
            <a:r>
              <a:rPr dirty="0"/>
              <a:t>t.xml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99"/>
            <a:ext cx="8050530" cy="45135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200" spc="-10" dirty="0">
                <a:latin typeface="Calibri"/>
                <a:cs typeface="Calibri"/>
              </a:rPr>
              <a:t>&lt;receiver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android:name="MyReceiver"&gt;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3200" spc="-15" dirty="0">
                <a:latin typeface="Calibri"/>
                <a:cs typeface="Calibri"/>
              </a:rPr>
              <a:t>&lt;intent-filter&gt;</a:t>
            </a:r>
            <a:endParaRPr sz="3200">
              <a:latin typeface="Calibri"/>
              <a:cs typeface="Calibri"/>
            </a:endParaRPr>
          </a:p>
          <a:p>
            <a:pPr marL="355600" marR="5080" indent="57086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&lt;action  </a:t>
            </a:r>
            <a:r>
              <a:rPr sz="3200" spc="-15" dirty="0">
                <a:latin typeface="Calibri"/>
                <a:cs typeface="Calibri"/>
              </a:rPr>
              <a:t>android:name="com.example.CUSTOM_INTEN  </a:t>
            </a:r>
            <a:r>
              <a:rPr sz="3200" spc="-5" dirty="0">
                <a:latin typeface="Calibri"/>
                <a:cs typeface="Calibri"/>
              </a:rPr>
              <a:t>T"&gt;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&lt;/action&gt;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&lt;/intent-filter&gt;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&lt;/receiver&gt;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404" y="461589"/>
            <a:ext cx="19488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XML</a:t>
            </a:r>
            <a:r>
              <a:rPr spc="-85" dirty="0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124"/>
            <a:ext cx="528955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37615" indent="-343535">
              <a:lnSpc>
                <a:spcPct val="12010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&lt;TextView  </a:t>
            </a:r>
            <a:r>
              <a:rPr sz="2400" spc="-10" dirty="0">
                <a:latin typeface="Calibri"/>
                <a:cs typeface="Calibri"/>
              </a:rPr>
              <a:t>android:id="@+id/textView1"</a:t>
            </a:r>
            <a:endParaRPr sz="2400">
              <a:latin typeface="Calibri"/>
              <a:cs typeface="Calibri"/>
            </a:endParaRPr>
          </a:p>
          <a:p>
            <a:pPr marL="355600" marR="508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android:layout_width="wrap_content"  android:layout_height="wrap_content" 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android:text="Example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Broadcast“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/&gt;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&lt;Button</a:t>
            </a:r>
            <a:endParaRPr sz="2400">
              <a:latin typeface="Calibri"/>
              <a:cs typeface="Calibri"/>
            </a:endParaRPr>
          </a:p>
          <a:p>
            <a:pPr marL="355600" marR="49530" algn="just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android:layout_width="wrap_content"  android:layout_height="wrap_content"  android:id="@+id/button1"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android:text="BROADCAST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INTENT"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android:onClick="broadcastIntent“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/&gt;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077" y="461589"/>
            <a:ext cx="1654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Outp</a:t>
            </a:r>
            <a:r>
              <a:rPr spc="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0" y="304795"/>
            <a:ext cx="3962400" cy="6340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706" y="461589"/>
            <a:ext cx="4725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10. </a:t>
            </a:r>
            <a:r>
              <a:rPr spc="-15" dirty="0"/>
              <a:t>Content</a:t>
            </a:r>
            <a:r>
              <a:rPr spc="-95" dirty="0"/>
              <a:t> </a:t>
            </a:r>
            <a:r>
              <a:rPr spc="-1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2009"/>
            <a:ext cx="8074025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15" dirty="0">
                <a:latin typeface="Calibri"/>
                <a:cs typeface="Calibri"/>
              </a:rPr>
              <a:t>provider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manages access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central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repository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provider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part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Android application, </a:t>
            </a:r>
            <a:r>
              <a:rPr sz="2800" spc="-5" dirty="0">
                <a:latin typeface="Calibri"/>
                <a:cs typeface="Calibri"/>
              </a:rPr>
              <a:t>which  </a:t>
            </a:r>
            <a:r>
              <a:rPr sz="2800" spc="-10" dirty="0">
                <a:latin typeface="Calibri"/>
                <a:cs typeface="Calibri"/>
              </a:rPr>
              <a:t>often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own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UI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working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with the</a:t>
            </a:r>
            <a:r>
              <a:rPr sz="28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15" dirty="0">
                <a:latin typeface="Calibri"/>
                <a:cs typeface="Calibri"/>
              </a:rPr>
              <a:t>provider </a:t>
            </a:r>
            <a:r>
              <a:rPr sz="2800" spc="-10" dirty="0">
                <a:latin typeface="Calibri"/>
                <a:cs typeface="Calibri"/>
              </a:rPr>
              <a:t>component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supplies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from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one application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others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15" dirty="0">
                <a:latin typeface="Calibri"/>
                <a:cs typeface="Calibri"/>
              </a:rPr>
              <a:t>requests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handled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methods of 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ContentResolver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15" dirty="0">
                <a:latin typeface="Calibri"/>
                <a:cs typeface="Calibri"/>
              </a:rPr>
              <a:t>provider </a:t>
            </a:r>
            <a:r>
              <a:rPr sz="2800" spc="-10" dirty="0">
                <a:latin typeface="Calibri"/>
                <a:cs typeface="Calibri"/>
              </a:rPr>
              <a:t>can use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ways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store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its 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database, in  </a:t>
            </a:r>
            <a:r>
              <a:rPr sz="2800" spc="-5" dirty="0">
                <a:latin typeface="Calibri"/>
                <a:cs typeface="Calibri"/>
              </a:rPr>
              <a:t>files, or </a:t>
            </a:r>
            <a:r>
              <a:rPr sz="2800" spc="-15" dirty="0">
                <a:latin typeface="Calibri"/>
                <a:cs typeface="Calibri"/>
              </a:rPr>
              <a:t>even over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6" y="46158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Content </a:t>
            </a:r>
            <a:r>
              <a:rPr spc="-10" dirty="0"/>
              <a:t>Provider</a:t>
            </a:r>
            <a:r>
              <a:rPr spc="-10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28800"/>
            <a:ext cx="8158215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6" y="46158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Content </a:t>
            </a:r>
            <a:r>
              <a:rPr spc="-10" dirty="0"/>
              <a:t>Provider</a:t>
            </a:r>
            <a:r>
              <a:rPr spc="-10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610305"/>
            <a:ext cx="8073390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Sometimes it is </a:t>
            </a:r>
            <a:r>
              <a:rPr sz="2800" spc="-15" dirty="0">
                <a:latin typeface="Calibri"/>
                <a:cs typeface="Calibri"/>
              </a:rPr>
              <a:t>required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share 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across  applications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where </a:t>
            </a:r>
            <a:r>
              <a:rPr sz="2800" spc="-20" dirty="0">
                <a:latin typeface="Calibri"/>
                <a:cs typeface="Calibri"/>
              </a:rPr>
              <a:t>content providers </a:t>
            </a:r>
            <a:r>
              <a:rPr sz="2800" spc="-10" dirty="0">
                <a:latin typeface="Calibri"/>
                <a:cs typeface="Calibri"/>
              </a:rPr>
              <a:t>become  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useful.</a:t>
            </a:r>
            <a:endParaRPr sz="28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Content providers </a:t>
            </a:r>
            <a:r>
              <a:rPr sz="2800" spc="-5" dirty="0">
                <a:latin typeface="Calibri"/>
                <a:cs typeface="Calibri"/>
              </a:rPr>
              <a:t>let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centralize content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one  place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it 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15" dirty="0">
                <a:latin typeface="Calibri"/>
                <a:cs typeface="Calibri"/>
              </a:rPr>
              <a:t>provider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behaves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much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like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database </a:t>
            </a:r>
            <a:r>
              <a:rPr sz="2800" spc="-15" dirty="0">
                <a:latin typeface="Calibri"/>
                <a:cs typeface="Calibri"/>
              </a:rPr>
              <a:t>where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query it, edit its </a:t>
            </a:r>
            <a:r>
              <a:rPr sz="2800" spc="-20" dirty="0">
                <a:latin typeface="Calibri"/>
                <a:cs typeface="Calibri"/>
              </a:rPr>
              <a:t>content, </a:t>
            </a:r>
            <a:r>
              <a:rPr sz="2800" spc="-5" dirty="0">
                <a:latin typeface="Calibri"/>
                <a:cs typeface="Calibri"/>
              </a:rPr>
              <a:t>as 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spc="-5" dirty="0">
                <a:latin typeface="Calibri"/>
                <a:cs typeface="Calibri"/>
              </a:rPr>
              <a:t>as add or </a:t>
            </a:r>
            <a:r>
              <a:rPr sz="2800" spc="-15" dirty="0">
                <a:latin typeface="Calibri"/>
                <a:cs typeface="Calibri"/>
              </a:rPr>
              <a:t>delete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10" dirty="0">
                <a:latin typeface="Calibri"/>
                <a:cs typeface="Calibri"/>
              </a:rPr>
              <a:t>insert(), update(),  delete(),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query()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562" y="461589"/>
            <a:ext cx="5503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Create </a:t>
            </a:r>
            <a:r>
              <a:rPr spc="-15" dirty="0"/>
              <a:t>Content</a:t>
            </a:r>
            <a:r>
              <a:rPr spc="-65" dirty="0"/>
              <a:t> </a:t>
            </a:r>
            <a:r>
              <a:rPr spc="-1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5" y="1305809"/>
            <a:ext cx="8072120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of all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15" dirty="0">
                <a:latin typeface="Calibri"/>
                <a:cs typeface="Calibri"/>
              </a:rPr>
              <a:t>Provider  </a:t>
            </a: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extends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ContentProvider</a:t>
            </a:r>
            <a:r>
              <a:rPr sz="2800" i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baseclass.</a:t>
            </a:r>
            <a:endParaRPr sz="28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Second,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need 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define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your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content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provider 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URI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which will 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access the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content.</a:t>
            </a:r>
            <a:endParaRPr sz="28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will need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your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own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database </a:t>
            </a:r>
            <a:r>
              <a:rPr sz="2800" spc="-35" dirty="0">
                <a:latin typeface="Calibri"/>
                <a:cs typeface="Calibri"/>
              </a:rPr>
              <a:t>to  </a:t>
            </a:r>
            <a:r>
              <a:rPr sz="2800" spc="-25" dirty="0">
                <a:latin typeface="Calibri"/>
                <a:cs typeface="Calibri"/>
              </a:rPr>
              <a:t>keep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content.</a:t>
            </a:r>
            <a:endParaRPr sz="28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Next you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implement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Content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Provider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queries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perform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10" dirty="0">
                <a:latin typeface="Calibri"/>
                <a:cs typeface="Calibri"/>
              </a:rPr>
              <a:t>database </a:t>
            </a:r>
            <a:r>
              <a:rPr sz="2800" spc="-5" dirty="0">
                <a:latin typeface="Calibri"/>
                <a:cs typeface="Calibri"/>
              </a:rPr>
              <a:t>specific  </a:t>
            </a:r>
            <a:r>
              <a:rPr sz="2800" spc="-15" dirty="0">
                <a:latin typeface="Calibri"/>
                <a:cs typeface="Calibri"/>
              </a:rPr>
              <a:t>operations.</a:t>
            </a:r>
            <a:endParaRPr sz="28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Finally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register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your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Content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Provider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5" dirty="0">
                <a:latin typeface="Calibri"/>
                <a:cs typeface="Calibri"/>
              </a:rPr>
              <a:t>activity  file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15" dirty="0">
                <a:latin typeface="Calibri"/>
                <a:cs typeface="Calibri"/>
              </a:rPr>
              <a:t>&lt;provider&gt;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773A-6607-44A4-A659-7E173ADF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-15" dirty="0"/>
              <a:t>Content</a:t>
            </a:r>
            <a:r>
              <a:rPr lang="en-IN" spc="-65" dirty="0"/>
              <a:t> </a:t>
            </a:r>
            <a:r>
              <a:rPr lang="en-IN" spc="-10" dirty="0"/>
              <a:t>Provider</a:t>
            </a:r>
            <a:endParaRPr lang="en-IN" dirty="0"/>
          </a:p>
        </p:txBody>
      </p:sp>
      <p:pic>
        <p:nvPicPr>
          <p:cNvPr id="1026" name="Picture 2" descr="Content Provider - Part 1, A brief introduction - YouTube">
            <a:extLst>
              <a:ext uri="{FF2B5EF4-FFF2-40B4-BE49-F238E27FC236}">
                <a16:creationId xmlns:a16="http://schemas.microsoft.com/office/drawing/2014/main" id="{3AE8ED9A-FFC5-4AF8-8C2C-2125DE71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55709"/>
            <a:ext cx="8299686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5966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6" y="46158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Content </a:t>
            </a:r>
            <a:r>
              <a:rPr spc="-10" dirty="0"/>
              <a:t>Provider</a:t>
            </a:r>
            <a:r>
              <a:rPr spc="-10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99"/>
            <a:ext cx="5779770" cy="28549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public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5" dirty="0">
                <a:latin typeface="Calibri"/>
                <a:cs typeface="Calibri"/>
              </a:rPr>
              <a:t>MyApplication </a:t>
            </a:r>
            <a:r>
              <a:rPr sz="3200" spc="-15" dirty="0">
                <a:latin typeface="Calibri"/>
                <a:cs typeface="Calibri"/>
              </a:rPr>
              <a:t>extends  ContentProvider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spc="-75" dirty="0">
                <a:latin typeface="Calibri"/>
                <a:cs typeface="Calibri"/>
              </a:rPr>
              <a:t>//To </a:t>
            </a:r>
            <a:r>
              <a:rPr sz="3200" dirty="0">
                <a:latin typeface="Calibri"/>
                <a:cs typeface="Calibri"/>
              </a:rPr>
              <a:t>do the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here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2743131"/>
            <a:ext cx="3013752" cy="3698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514" y="461589"/>
            <a:ext cx="5507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Activity </a:t>
            </a:r>
            <a:r>
              <a:rPr spc="-30" dirty="0"/>
              <a:t>Life</a:t>
            </a:r>
            <a:r>
              <a:rPr spc="-35" dirty="0"/>
              <a:t> </a:t>
            </a:r>
            <a:r>
              <a:rPr spc="-15" dirty="0"/>
              <a:t>Cycle(con…)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26485"/>
            <a:ext cx="8074025" cy="8496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3535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  <a:tab pos="2852420" algn="l"/>
                <a:tab pos="3591560" algn="l"/>
                <a:tab pos="4531995" algn="l"/>
                <a:tab pos="5421630" algn="l"/>
                <a:tab pos="6610984" algn="l"/>
                <a:tab pos="7269480" algn="l"/>
              </a:tabLst>
            </a:pPr>
            <a:r>
              <a:rPr sz="3000" dirty="0">
                <a:latin typeface="Calibri"/>
                <a:cs typeface="Calibri"/>
              </a:rPr>
              <a:t>Mana</a:t>
            </a:r>
            <a:r>
              <a:rPr sz="3000" spc="-20" dirty="0">
                <a:latin typeface="Calibri"/>
                <a:cs typeface="Calibri"/>
              </a:rPr>
              <a:t>ge</a:t>
            </a:r>
            <a:r>
              <a:rPr sz="3000" dirty="0">
                <a:latin typeface="Calibri"/>
                <a:cs typeface="Calibri"/>
              </a:rPr>
              <a:t>me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i</a:t>
            </a:r>
            <a:r>
              <a:rPr sz="3000" spc="-80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4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cle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done 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automatically 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dirty="0">
                <a:latin typeface="Calibri"/>
                <a:cs typeface="Calibri"/>
              </a:rPr>
              <a:t>via the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activity</a:t>
            </a:r>
            <a:r>
              <a:rPr sz="30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stack.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0" y="2350131"/>
            <a:ext cx="147472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50131"/>
            <a:ext cx="6587490" cy="36252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3535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  <a:tab pos="1196340" algn="l"/>
                <a:tab pos="2578100" algn="l"/>
                <a:tab pos="3573779" algn="l"/>
                <a:tab pos="4368800" algn="l"/>
                <a:tab pos="5152390" algn="l"/>
              </a:tabLst>
            </a:pP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ct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vity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ha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6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ng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callbacks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help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5" dirty="0">
                <a:latin typeface="Calibri"/>
                <a:cs typeface="Calibri"/>
              </a:rPr>
              <a:t>manage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app:</a:t>
            </a:r>
            <a:endParaRPr sz="30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onCreate()</a:t>
            </a:r>
            <a:endParaRPr sz="26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onStart()</a:t>
            </a:r>
            <a:endParaRPr sz="26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onResume()</a:t>
            </a:r>
            <a:endParaRPr sz="26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onPause()</a:t>
            </a:r>
            <a:endParaRPr sz="26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onStop()</a:t>
            </a:r>
            <a:endParaRPr sz="26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onRestart()</a:t>
            </a:r>
            <a:endParaRPr sz="26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onDestroy()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6" y="46158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Content </a:t>
            </a:r>
            <a:r>
              <a:rPr spc="-10" dirty="0"/>
              <a:t>Provider</a:t>
            </a:r>
            <a:r>
              <a:rPr spc="-10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124"/>
            <a:ext cx="8072120" cy="44894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onCreate() </a:t>
            </a:r>
            <a:r>
              <a:rPr sz="2400" spc="-5" dirty="0">
                <a:latin typeface="Calibri"/>
                <a:cs typeface="Calibri"/>
              </a:rPr>
              <a:t>This method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provider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started.</a:t>
            </a:r>
            <a:endParaRPr sz="2400">
              <a:latin typeface="Calibri"/>
              <a:cs typeface="Calibri"/>
            </a:endParaRPr>
          </a:p>
          <a:p>
            <a:pPr marL="355600" marR="571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  <a:tab pos="1417955" algn="l"/>
                <a:tab pos="2052955" algn="l"/>
                <a:tab pos="3168015" algn="l"/>
                <a:tab pos="4318000" algn="l"/>
                <a:tab pos="4601210" algn="l"/>
                <a:tab pos="5684520" algn="l"/>
                <a:tab pos="6419850" algn="l"/>
                <a:tab pos="6703695" algn="l"/>
                <a:tab pos="759714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y()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cli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10" dirty="0">
                <a:latin typeface="Calibri"/>
                <a:cs typeface="Calibri"/>
              </a:rPr>
              <a:t>Cursor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1916430" algn="l"/>
                <a:tab pos="3037205" algn="l"/>
                <a:tab pos="4008754" algn="l"/>
                <a:tab pos="4298315" algn="l"/>
                <a:tab pos="4970145" algn="l"/>
                <a:tab pos="5916930" algn="l"/>
                <a:tab pos="6546215" algn="l"/>
                <a:tab pos="710374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insert(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nsert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provider.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  <a:tab pos="1506220" algn="l"/>
                <a:tab pos="2163445" algn="l"/>
                <a:tab pos="3298825" algn="l"/>
                <a:tab pos="4361180" algn="l"/>
                <a:tab pos="4826000" algn="l"/>
                <a:tab pos="5927090" algn="l"/>
                <a:tab pos="6886575" algn="l"/>
                <a:tab pos="764413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e(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provider.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1576070" algn="l"/>
                <a:tab pos="2210435" algn="l"/>
                <a:tab pos="3323590" algn="l"/>
                <a:tab pos="4452620" algn="l"/>
                <a:tab pos="4894580" algn="l"/>
                <a:tab pos="5972810" algn="l"/>
                <a:tab pos="6909434" algn="l"/>
                <a:tab pos="76447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content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provider.</a:t>
            </a:r>
            <a:endParaRPr sz="2400">
              <a:latin typeface="Calibri"/>
              <a:cs typeface="Calibri"/>
            </a:endParaRPr>
          </a:p>
          <a:p>
            <a:pPr marL="355600" marR="571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getType() </a:t>
            </a:r>
            <a:r>
              <a:rPr sz="2400" spc="-5" dirty="0">
                <a:latin typeface="Calibri"/>
                <a:cs typeface="Calibri"/>
              </a:rPr>
              <a:t>This method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the MIME 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5" dirty="0">
                <a:latin typeface="Calibri"/>
                <a:cs typeface="Calibri"/>
              </a:rPr>
              <a:t>at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URI.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070" y="461589"/>
            <a:ext cx="5756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5" dirty="0">
                <a:latin typeface="Calibri"/>
                <a:cs typeface="Calibri"/>
              </a:rPr>
              <a:t>AndroidManifest.xml</a:t>
            </a:r>
            <a:r>
              <a:rPr i="1" spc="-125" dirty="0">
                <a:latin typeface="Calibri"/>
                <a:cs typeface="Calibri"/>
              </a:rPr>
              <a:t> </a:t>
            </a:r>
            <a:r>
              <a:rPr dirty="0"/>
              <a:t>file.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607637"/>
            <a:ext cx="789241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&lt;provider android:name="StudentsProvider"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&lt;android:authorities="com.example.provider.  </a:t>
            </a:r>
            <a:r>
              <a:rPr sz="3200" spc="-5" dirty="0">
                <a:latin typeface="Calibri"/>
                <a:cs typeface="Calibri"/>
              </a:rPr>
              <a:t>College"&gt;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&lt;/provider&gt;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8" y="461589"/>
            <a:ext cx="194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124"/>
            <a:ext cx="7734934" cy="45624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onClickAddName</a:t>
            </a:r>
            <a:r>
              <a:rPr sz="2400" spc="-5" dirty="0">
                <a:latin typeface="Calibri"/>
                <a:cs typeface="Calibri"/>
              </a:rPr>
              <a:t>(View view)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// </a:t>
            </a:r>
            <a:r>
              <a:rPr sz="2400" dirty="0">
                <a:latin typeface="Calibri"/>
                <a:cs typeface="Calibri"/>
              </a:rPr>
              <a:t>Add 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endParaRPr sz="2400" dirty="0">
              <a:latin typeface="Calibri"/>
              <a:cs typeface="Calibri"/>
            </a:endParaRPr>
          </a:p>
          <a:p>
            <a:pPr marL="12700" marR="2124075">
              <a:lnSpc>
                <a:spcPct val="120000"/>
              </a:lnSpc>
            </a:pPr>
            <a:r>
              <a:rPr sz="2400" spc="-20" dirty="0">
                <a:latin typeface="Calibri"/>
                <a:cs typeface="Calibri"/>
              </a:rPr>
              <a:t>ContentValues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ContentValues();  values.put(StudentsProvider.NAME,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((EditText)findViewById(R.id.txtName)).getText().toString());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values.put(StudentsProvider.GRADE,  ((EditText)findViewById(R.id.txtGrade)).getText().toString());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Uri </a:t>
            </a:r>
            <a:r>
              <a:rPr sz="2400" spc="-5" dirty="0">
                <a:latin typeface="Calibri"/>
                <a:cs typeface="Calibri"/>
              </a:rPr>
              <a:t>uri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getContentResolver().insert(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StudentsProvider.CONTENT_URI,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values);</a:t>
            </a:r>
            <a:endParaRPr sz="2400" dirty="0">
              <a:latin typeface="Calibri"/>
              <a:cs typeface="Calibri"/>
            </a:endParaRPr>
          </a:p>
          <a:p>
            <a:pPr marL="355600" marR="1812289" indent="-343535">
              <a:lnSpc>
                <a:spcPct val="100000"/>
              </a:lnSpc>
              <a:spcBef>
                <a:spcPts val="575"/>
              </a:spcBef>
            </a:pPr>
            <a:r>
              <a:rPr sz="2400" spc="-25" dirty="0">
                <a:latin typeface="Calibri"/>
                <a:cs typeface="Calibri"/>
              </a:rPr>
              <a:t>Toast.makeText(getBaseContext(), </a:t>
            </a:r>
            <a:r>
              <a:rPr sz="2400" spc="-10" dirty="0">
                <a:latin typeface="Calibri"/>
                <a:cs typeface="Calibri"/>
              </a:rPr>
              <a:t>uri.toString(),  </a:t>
            </a:r>
            <a:r>
              <a:rPr sz="2400" spc="-15" dirty="0">
                <a:latin typeface="Calibri"/>
                <a:cs typeface="Calibri"/>
              </a:rPr>
              <a:t>Toast.LENGTH_LONG).show();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92" y="461589"/>
            <a:ext cx="3512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</a:t>
            </a:r>
            <a:r>
              <a:rPr spc="-60" dirty="0"/>
              <a:t> </a:t>
            </a:r>
            <a:r>
              <a:rPr spc="-10" dirty="0"/>
              <a:t>(con..)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124"/>
            <a:ext cx="8000365" cy="4928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onClickRetrieveStudents</a:t>
            </a:r>
            <a:r>
              <a:rPr sz="2400" spc="-5" dirty="0">
                <a:latin typeface="Calibri"/>
                <a:cs typeface="Calibri"/>
              </a:rPr>
              <a:t>(View view)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355600" marR="1141095" indent="-34353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// </a:t>
            </a:r>
            <a:r>
              <a:rPr sz="2400" spc="-10" dirty="0">
                <a:latin typeface="Calibri"/>
                <a:cs typeface="Calibri"/>
              </a:rPr>
              <a:t>Retrieve student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spc="-5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URL =  </a:t>
            </a:r>
            <a:r>
              <a:rPr sz="2400" spc="-20" dirty="0">
                <a:latin typeface="Calibri"/>
                <a:cs typeface="Calibri"/>
              </a:rPr>
              <a:t>"content://com.example.provider.College/students";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Uri </a:t>
            </a:r>
            <a:r>
              <a:rPr sz="2400" spc="-10" dirty="0">
                <a:latin typeface="Calibri"/>
                <a:cs typeface="Calibri"/>
              </a:rPr>
              <a:t>students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Uri.parse(URL);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Cursor </a:t>
            </a:r>
            <a:r>
              <a:rPr sz="2400" dirty="0">
                <a:latin typeface="Calibri"/>
                <a:cs typeface="Calibri"/>
              </a:rPr>
              <a:t>c = </a:t>
            </a:r>
            <a:r>
              <a:rPr sz="2400" spc="-5" dirty="0">
                <a:latin typeface="Calibri"/>
                <a:cs typeface="Calibri"/>
              </a:rPr>
              <a:t>managedQuery(students, null, null, null,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"name");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25" dirty="0">
                <a:latin typeface="Calibri"/>
                <a:cs typeface="Calibri"/>
              </a:rPr>
              <a:t>(c.moveToFirst())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355600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do{ </a:t>
            </a:r>
            <a:r>
              <a:rPr sz="2400" spc="-30" dirty="0">
                <a:latin typeface="Calibri"/>
                <a:cs typeface="Calibri"/>
              </a:rPr>
              <a:t>Toast.makeText(this,  </a:t>
            </a:r>
            <a:r>
              <a:rPr sz="2400" spc="-15" dirty="0">
                <a:latin typeface="Calibri"/>
                <a:cs typeface="Calibri"/>
              </a:rPr>
              <a:t>c.getString(c.getColumnIndex(StudentsProvider._ID)) </a:t>
            </a:r>
            <a:r>
              <a:rPr sz="2400" dirty="0">
                <a:latin typeface="Calibri"/>
                <a:cs typeface="Calibri"/>
              </a:rPr>
              <a:t>+ ", " +  </a:t>
            </a:r>
            <a:r>
              <a:rPr sz="2400" spc="-10" dirty="0">
                <a:latin typeface="Calibri"/>
                <a:cs typeface="Calibri"/>
              </a:rPr>
              <a:t>c.getString(c.getColumnIndex( </a:t>
            </a:r>
            <a:r>
              <a:rPr sz="2400" spc="-20" dirty="0">
                <a:latin typeface="Calibri"/>
                <a:cs typeface="Calibri"/>
              </a:rPr>
              <a:t>StudentsProvider.NAME)) </a:t>
            </a:r>
            <a:r>
              <a:rPr sz="2400" dirty="0">
                <a:latin typeface="Calibri"/>
                <a:cs typeface="Calibri"/>
              </a:rPr>
              <a:t>+ ",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</a:t>
            </a:r>
          </a:p>
          <a:p>
            <a:pPr marL="355600" marR="3022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c.getString(c.getColumnIndex( </a:t>
            </a:r>
            <a:r>
              <a:rPr sz="2400" spc="-20" dirty="0">
                <a:latin typeface="Calibri"/>
                <a:cs typeface="Calibri"/>
              </a:rPr>
              <a:t>StudentsProvider.GRADE)),  </a:t>
            </a:r>
            <a:r>
              <a:rPr sz="2400" spc="-15" dirty="0">
                <a:latin typeface="Calibri"/>
                <a:cs typeface="Calibri"/>
              </a:rPr>
              <a:t>Toast.LENGTH_SHORT).show();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} while </a:t>
            </a:r>
            <a:r>
              <a:rPr sz="2400" spc="-20" dirty="0">
                <a:latin typeface="Calibri"/>
                <a:cs typeface="Calibri"/>
              </a:rPr>
              <a:t>(c.moveToNext());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600" y="461589"/>
            <a:ext cx="18630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XML</a:t>
            </a:r>
            <a:r>
              <a:rPr spc="-85" dirty="0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57"/>
            <a:ext cx="597598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4615" indent="-34353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&lt;Button </a:t>
            </a:r>
            <a:r>
              <a:rPr sz="2400" spc="-10" dirty="0">
                <a:latin typeface="Calibri"/>
                <a:cs typeface="Calibri"/>
              </a:rPr>
              <a:t>android:layout_width="wrap_content"  android:layout_height="wrap_content"  android:id="@+id/button1"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android:text="Add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Name“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android:onClick="onClickAddName"</a:t>
            </a:r>
            <a:r>
              <a:rPr sz="2400" spc="-5" dirty="0">
                <a:latin typeface="Calibri"/>
                <a:cs typeface="Calibri"/>
              </a:rPr>
              <a:t>/&gt;</a:t>
            </a:r>
            <a:endParaRPr sz="2400">
              <a:latin typeface="Calibri"/>
              <a:cs typeface="Calibri"/>
            </a:endParaRPr>
          </a:p>
          <a:p>
            <a:pPr marL="355600" marR="94615" indent="-34353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&lt;Button </a:t>
            </a:r>
            <a:r>
              <a:rPr sz="2400" spc="-10" dirty="0">
                <a:latin typeface="Calibri"/>
                <a:cs typeface="Calibri"/>
              </a:rPr>
              <a:t>android:layout_width="wrap_content"  android:layout_height="wrap_content"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android:text="Retrive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student"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android:id="@+id/button2“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android:onClick="onClickRetrieveStudents"</a:t>
            </a:r>
            <a:r>
              <a:rPr sz="2400" spc="-5" dirty="0">
                <a:latin typeface="Calibri"/>
                <a:cs typeface="Calibri"/>
              </a:rPr>
              <a:t>/&gt;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233" y="461589"/>
            <a:ext cx="1654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Outp</a:t>
            </a:r>
            <a:r>
              <a:rPr spc="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1371600"/>
            <a:ext cx="32766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8" y="461589"/>
            <a:ext cx="5078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11. </a:t>
            </a:r>
            <a:r>
              <a:rPr spc="-10" dirty="0"/>
              <a:t>Databases 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SQLite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1"/>
            <a:ext cx="80727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Char char="•"/>
              <a:tabLst>
                <a:tab pos="360045" algn="l"/>
                <a:tab pos="360680" algn="l"/>
                <a:tab pos="1585595" algn="l"/>
                <a:tab pos="2054860" algn="l"/>
                <a:tab pos="2594610" algn="l"/>
                <a:tab pos="3344545" algn="l"/>
                <a:tab pos="4411345" algn="l"/>
                <a:tab pos="4963160" algn="l"/>
                <a:tab pos="6655434" algn="l"/>
              </a:tabLst>
            </a:pPr>
            <a:r>
              <a:rPr sz="3000" spc="-10" dirty="0">
                <a:latin typeface="Calibri"/>
                <a:cs typeface="Calibri"/>
              </a:rPr>
              <a:t>SQLite</a:t>
            </a:r>
            <a:r>
              <a:rPr sz="3000" spc="-1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Calibri"/>
                <a:cs typeface="Calibri"/>
              </a:rPr>
              <a:t>at</a:t>
            </a:r>
            <a:r>
              <a:rPr sz="3000" spc="-2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heart</a:t>
            </a:r>
            <a:r>
              <a:rPr sz="3000" spc="-5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Android’s	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database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819" y="1747020"/>
            <a:ext cx="8074025" cy="13055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40"/>
              </a:spcBef>
            </a:pPr>
            <a:r>
              <a:rPr sz="3000" spc="-5" dirty="0">
                <a:latin typeface="Calibri"/>
                <a:cs typeface="Calibri"/>
              </a:rPr>
              <a:t>support.</a:t>
            </a:r>
            <a:endParaRPr sz="3000" dirty="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1440"/>
              </a:spcBef>
              <a:buChar char="•"/>
              <a:tabLst>
                <a:tab pos="360045" algn="l"/>
                <a:tab pos="360680" algn="l"/>
                <a:tab pos="1814195" algn="l"/>
                <a:tab pos="2940685" algn="l"/>
                <a:tab pos="4760595" algn="l"/>
                <a:tab pos="5755005" algn="l"/>
                <a:tab pos="711835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imp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e,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sm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ll,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RDMS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13819" y="1524000"/>
            <a:ext cx="8074660" cy="4761632"/>
          </a:xfrm>
          <a:prstGeom prst="rect">
            <a:avLst/>
          </a:prstGeom>
        </p:spPr>
        <p:txBody>
          <a:bodyPr vert="horz" wrap="square" lIns="0" tIns="1532961" rIns="0" bIns="0" rtlCol="0">
            <a:spAutoFit/>
          </a:bodyPr>
          <a:lstStyle/>
          <a:p>
            <a:pPr marL="361315" algn="just">
              <a:lnSpc>
                <a:spcPct val="100000"/>
              </a:lnSpc>
              <a:spcBef>
                <a:spcPts val="1540"/>
              </a:spcBef>
              <a:tabLst>
                <a:tab pos="4885055" algn="l"/>
              </a:tabLst>
            </a:pPr>
            <a:r>
              <a:rPr sz="2800" spc="-25" dirty="0"/>
              <a:t>implementation with simple	API</a:t>
            </a:r>
          </a:p>
          <a:p>
            <a:pPr marL="361315" marR="5715" indent="-347980" algn="just">
              <a:lnSpc>
                <a:spcPts val="3240"/>
              </a:lnSpc>
              <a:spcBef>
                <a:spcPts val="1850"/>
              </a:spcBef>
              <a:buChar char="•"/>
              <a:tabLst>
                <a:tab pos="361315" algn="l"/>
                <a:tab pos="361950" algn="l"/>
              </a:tabLst>
            </a:pPr>
            <a:r>
              <a:rPr lang="en-US" sz="2800" spc="-25" dirty="0"/>
              <a:t>SQLite is the most used database engine in the world</a:t>
            </a:r>
          </a:p>
          <a:p>
            <a:pPr marL="361315" marR="5715" indent="-347980" algn="just">
              <a:lnSpc>
                <a:spcPts val="3240"/>
              </a:lnSpc>
              <a:spcBef>
                <a:spcPts val="1850"/>
              </a:spcBef>
              <a:buFontTx/>
              <a:buChar char="•"/>
              <a:tabLst>
                <a:tab pos="361315" algn="l"/>
                <a:tab pos="361950" algn="l"/>
              </a:tabLst>
            </a:pPr>
            <a:r>
              <a:rPr lang="en-IN" sz="2800" spc="-25" dirty="0"/>
              <a:t>In contrast to many other database management systems, SQLite is not a client–server database engine. Rather, it is embedded into the end program</a:t>
            </a:r>
          </a:p>
          <a:p>
            <a:pPr marL="361315" marR="5715" indent="-347980" algn="just">
              <a:lnSpc>
                <a:spcPts val="3240"/>
              </a:lnSpc>
              <a:spcBef>
                <a:spcPts val="1850"/>
              </a:spcBef>
              <a:buChar char="•"/>
              <a:tabLst>
                <a:tab pos="361315" algn="l"/>
                <a:tab pos="361950" algn="l"/>
              </a:tabLst>
            </a:pPr>
            <a:endParaRPr sz="2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424" y="461589"/>
            <a:ext cx="454837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“</a:t>
            </a:r>
            <a:r>
              <a:rPr lang="en-US" spc="20" dirty="0"/>
              <a:t>S</a:t>
            </a:r>
            <a:r>
              <a:rPr spc="20" dirty="0"/>
              <a:t>QLite</a:t>
            </a:r>
            <a:r>
              <a:rPr spc="-5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7" y="1563061"/>
            <a:ext cx="8072120" cy="44799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0045" marR="5080" indent="-347980">
              <a:lnSpc>
                <a:spcPts val="3240"/>
              </a:lnSpc>
              <a:spcBef>
                <a:spcPts val="509"/>
              </a:spcBef>
              <a:buChar char="•"/>
              <a:tabLst>
                <a:tab pos="360045" algn="l"/>
                <a:tab pos="360680" algn="l"/>
              </a:tabLst>
            </a:pPr>
            <a:r>
              <a:rPr sz="3000" spc="-10" dirty="0">
                <a:latin typeface="Calibri"/>
                <a:cs typeface="Calibri"/>
              </a:rPr>
              <a:t>SQLite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so </a:t>
            </a:r>
            <a:r>
              <a:rPr sz="3000" spc="-10" dirty="0">
                <a:latin typeface="Calibri"/>
                <a:cs typeface="Calibri"/>
              </a:rPr>
              <a:t>dominant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embedded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also 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mobile </a:t>
            </a:r>
            <a:r>
              <a:rPr sz="3000" spc="-10" dirty="0">
                <a:latin typeface="Calibri"/>
                <a:cs typeface="Calibri"/>
              </a:rPr>
              <a:t>world </a:t>
            </a:r>
            <a:r>
              <a:rPr sz="3000" spc="-5" dirty="0">
                <a:latin typeface="Calibri"/>
                <a:cs typeface="Calibri"/>
              </a:rPr>
              <a:t>due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to,</a:t>
            </a:r>
            <a:endParaRPr sz="3000" dirty="0">
              <a:latin typeface="Calibri"/>
              <a:cs typeface="Calibri"/>
            </a:endParaRPr>
          </a:p>
          <a:p>
            <a:pPr marL="760730" lvl="1" indent="-347980">
              <a:lnSpc>
                <a:spcPct val="100000"/>
              </a:lnSpc>
              <a:spcBef>
                <a:spcPts val="1230"/>
              </a:spcBef>
              <a:buChar char="•"/>
              <a:tabLst>
                <a:tab pos="760730" algn="l"/>
                <a:tab pos="761365" algn="l"/>
              </a:tabLst>
            </a:pPr>
            <a:r>
              <a:rPr sz="2600" spc="-10" dirty="0">
                <a:latin typeface="Calibri"/>
                <a:cs typeface="Calibri"/>
              </a:rPr>
              <a:t>Low </a:t>
            </a:r>
            <a:r>
              <a:rPr sz="2600" dirty="0">
                <a:latin typeface="Calibri"/>
                <a:cs typeface="Calibri"/>
              </a:rPr>
              <a:t>memory </a:t>
            </a:r>
            <a:r>
              <a:rPr sz="2600" spc="-10" dirty="0">
                <a:latin typeface="Calibri"/>
                <a:cs typeface="Calibri"/>
              </a:rPr>
              <a:t>consumption</a:t>
            </a:r>
            <a:endParaRPr sz="2600" dirty="0">
              <a:latin typeface="Calibri"/>
              <a:cs typeface="Calibri"/>
            </a:endParaRPr>
          </a:p>
          <a:p>
            <a:pPr marL="760730" lvl="1" indent="-347980">
              <a:lnSpc>
                <a:spcPct val="100000"/>
              </a:lnSpc>
              <a:spcBef>
                <a:spcPts val="1250"/>
              </a:spcBef>
              <a:buChar char="•"/>
              <a:tabLst>
                <a:tab pos="760730" algn="l"/>
                <a:tab pos="761365" algn="l"/>
              </a:tabLst>
            </a:pPr>
            <a:r>
              <a:rPr sz="2600" spc="-15" dirty="0">
                <a:latin typeface="Calibri"/>
                <a:cs typeface="Calibri"/>
              </a:rPr>
              <a:t>Ease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endParaRPr sz="2600" dirty="0">
              <a:latin typeface="Calibri"/>
              <a:cs typeface="Calibri"/>
            </a:endParaRPr>
          </a:p>
          <a:p>
            <a:pPr marL="760730" lvl="1" indent="-347980">
              <a:lnSpc>
                <a:spcPct val="100000"/>
              </a:lnSpc>
              <a:spcBef>
                <a:spcPts val="1250"/>
              </a:spcBef>
              <a:buChar char="•"/>
              <a:tabLst>
                <a:tab pos="760730" algn="l"/>
                <a:tab pos="761365" algn="l"/>
              </a:tabLst>
            </a:pPr>
            <a:r>
              <a:rPr sz="2600" spc="-10" dirty="0">
                <a:latin typeface="Calibri"/>
                <a:cs typeface="Calibri"/>
              </a:rPr>
              <a:t>Free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availability</a:t>
            </a:r>
            <a:endParaRPr sz="2600" dirty="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1410"/>
              </a:spcBef>
              <a:buChar char="•"/>
              <a:tabLst>
                <a:tab pos="360045" algn="l"/>
                <a:tab pos="36068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Source</a:t>
            </a:r>
            <a:endParaRPr sz="3000" dirty="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1445"/>
              </a:spcBef>
              <a:buChar char="•"/>
              <a:tabLst>
                <a:tab pos="360045" algn="l"/>
                <a:tab pos="360680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ACID </a:t>
            </a:r>
            <a:r>
              <a:rPr sz="3000" spc="-10" dirty="0">
                <a:latin typeface="Calibri"/>
                <a:cs typeface="Calibri"/>
              </a:rPr>
              <a:t>Compliant</a:t>
            </a:r>
            <a:endParaRPr sz="3000" dirty="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1435"/>
              </a:spcBef>
              <a:buChar char="•"/>
              <a:tabLst>
                <a:tab pos="360045" algn="l"/>
                <a:tab pos="360680" algn="l"/>
              </a:tabLst>
            </a:pPr>
            <a:r>
              <a:rPr sz="3000" dirty="0">
                <a:latin typeface="Calibri"/>
                <a:cs typeface="Calibri"/>
              </a:rPr>
              <a:t>Uses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SQL query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424" y="461589"/>
            <a:ext cx="393877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“</a:t>
            </a:r>
            <a:r>
              <a:rPr lang="en-US" spc="20" dirty="0"/>
              <a:t>S</a:t>
            </a:r>
            <a:r>
              <a:rPr spc="20" dirty="0"/>
              <a:t>QLite</a:t>
            </a:r>
            <a:r>
              <a:rPr spc="-5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658" y="981467"/>
            <a:ext cx="8070215" cy="49840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differs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many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aspects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conventional  </a:t>
            </a:r>
            <a:r>
              <a:rPr sz="3200" spc="-10" dirty="0">
                <a:latin typeface="Calibri"/>
                <a:cs typeface="Calibri"/>
              </a:rPr>
              <a:t>database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SQLite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serverless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SQLite </a:t>
            </a:r>
            <a:r>
              <a:rPr sz="2800" spc="-25" dirty="0">
                <a:latin typeface="Calibri"/>
                <a:cs typeface="Calibri"/>
              </a:rPr>
              <a:t>stores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one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SQLite </a:t>
            </a:r>
            <a:r>
              <a:rPr sz="2800" spc="-30" dirty="0">
                <a:latin typeface="Calibri"/>
                <a:cs typeface="Calibri"/>
              </a:rPr>
              <a:t>offers </a:t>
            </a:r>
            <a:r>
              <a:rPr sz="2800" spc="-5" dirty="0">
                <a:latin typeface="Calibri"/>
                <a:cs typeface="Calibri"/>
              </a:rPr>
              <a:t>only a </a:t>
            </a:r>
            <a:r>
              <a:rPr sz="2800" spc="-35" dirty="0">
                <a:latin typeface="Calibri"/>
                <a:cs typeface="Calibri"/>
              </a:rPr>
              <a:t>few </a:t>
            </a:r>
            <a:r>
              <a:rPr sz="2800" spc="-25" dirty="0">
                <a:latin typeface="Calibri"/>
                <a:cs typeface="Calibri"/>
              </a:rPr>
              <a:t>data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SQLite uses </a:t>
            </a:r>
            <a:r>
              <a:rPr sz="2800" spc="-20" dirty="0">
                <a:latin typeface="Calibri"/>
                <a:cs typeface="Calibri"/>
              </a:rPr>
              <a:t>manifest </a:t>
            </a:r>
            <a:r>
              <a:rPr sz="2800" spc="-10" dirty="0">
                <a:latin typeface="Calibri"/>
                <a:cs typeface="Calibri"/>
              </a:rPr>
              <a:t>typing </a:t>
            </a:r>
            <a:r>
              <a:rPr sz="2800" spc="-15" dirty="0">
                <a:latin typeface="Calibri"/>
                <a:cs typeface="Calibri"/>
              </a:rPr>
              <a:t>instead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static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SQLite has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20" dirty="0">
                <a:latin typeface="Calibri"/>
                <a:cs typeface="Calibri"/>
              </a:rPr>
              <a:t>fixed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length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SQLite uses </a:t>
            </a:r>
            <a:r>
              <a:rPr sz="2800" spc="-15" dirty="0">
                <a:latin typeface="Calibri"/>
                <a:cs typeface="Calibri"/>
              </a:rPr>
              <a:t>cross-platform database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i.e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database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that is created on one machine can be copied and used on a different machine with a different architecture</a:t>
            </a:r>
            <a:r>
              <a:rPr lang="en-US" sz="28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902" y="461589"/>
            <a:ext cx="4633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40" dirty="0"/>
              <a:t>Types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SQLite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5"/>
            <a:ext cx="8073390" cy="4517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NULL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null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value</a:t>
            </a:r>
            <a:endParaRPr sz="3000" dirty="0">
              <a:latin typeface="Calibri"/>
              <a:cs typeface="Calibri"/>
            </a:endParaRPr>
          </a:p>
          <a:p>
            <a:pPr marL="355600" marR="6985" indent="-343535" algn="just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INTEGER </a:t>
            </a:r>
            <a:r>
              <a:rPr sz="3000" dirty="0">
                <a:latin typeface="Calibri"/>
                <a:cs typeface="Calibri"/>
              </a:rPr>
              <a:t>- </a:t>
            </a:r>
            <a:r>
              <a:rPr sz="3000" spc="-20" dirty="0">
                <a:latin typeface="Calibri"/>
                <a:cs typeface="Calibri"/>
              </a:rPr>
              <a:t>Any </a:t>
            </a:r>
            <a:r>
              <a:rPr sz="3000" spc="-10" dirty="0">
                <a:latin typeface="Calibri"/>
                <a:cs typeface="Calibri"/>
              </a:rPr>
              <a:t>number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5" dirty="0">
                <a:latin typeface="Calibri"/>
                <a:cs typeface="Calibri"/>
              </a:rPr>
              <a:t>is no </a:t>
            </a:r>
            <a:r>
              <a:rPr sz="3000" spc="-10" dirty="0">
                <a:latin typeface="Calibri"/>
                <a:cs typeface="Calibri"/>
              </a:rPr>
              <a:t>floating </a:t>
            </a:r>
            <a:r>
              <a:rPr sz="3000" spc="-15" dirty="0">
                <a:latin typeface="Calibri"/>
                <a:cs typeface="Calibri"/>
              </a:rPr>
              <a:t>point 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</a:t>
            </a:r>
            <a:endParaRPr sz="3000" dirty="0">
              <a:latin typeface="Calibri"/>
              <a:cs typeface="Calibri"/>
            </a:endParaRPr>
          </a:p>
          <a:p>
            <a:pPr marL="355600" marR="8255" indent="-343535" algn="just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REAL </a:t>
            </a:r>
            <a:r>
              <a:rPr sz="3000" dirty="0">
                <a:latin typeface="Calibri"/>
                <a:cs typeface="Calibri"/>
              </a:rPr>
              <a:t>- A </a:t>
            </a:r>
            <a:r>
              <a:rPr sz="3000" spc="-10" dirty="0">
                <a:latin typeface="Calibri"/>
                <a:cs typeface="Calibri"/>
              </a:rPr>
              <a:t>floating point </a:t>
            </a:r>
            <a:r>
              <a:rPr sz="3000" spc="-15" dirty="0">
                <a:latin typeface="Calibri"/>
                <a:cs typeface="Calibri"/>
              </a:rPr>
              <a:t>value, </a:t>
            </a:r>
            <a:r>
              <a:rPr sz="3000" spc="-10" dirty="0">
                <a:latin typeface="Calibri"/>
                <a:cs typeface="Calibri"/>
              </a:rPr>
              <a:t>8-byte </a:t>
            </a:r>
            <a:r>
              <a:rPr sz="3000" spc="-5" dirty="0">
                <a:latin typeface="Calibri"/>
                <a:cs typeface="Calibri"/>
              </a:rPr>
              <a:t>IEEE </a:t>
            </a:r>
            <a:r>
              <a:rPr sz="3000" spc="-10" dirty="0">
                <a:latin typeface="Calibri"/>
                <a:cs typeface="Calibri"/>
              </a:rPr>
              <a:t>floating  point </a:t>
            </a:r>
            <a:r>
              <a:rPr sz="3000" spc="-50" dirty="0">
                <a:latin typeface="Calibri"/>
                <a:cs typeface="Calibri"/>
              </a:rPr>
              <a:t>number.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3000" dirty="0">
                <a:latin typeface="Calibri"/>
                <a:cs typeface="Calibri"/>
              </a:rPr>
              <a:t>- </a:t>
            </a:r>
            <a:r>
              <a:rPr sz="3000" spc="-30" dirty="0">
                <a:latin typeface="Calibri"/>
                <a:cs typeface="Calibri"/>
              </a:rPr>
              <a:t>text </a:t>
            </a:r>
            <a:r>
              <a:rPr sz="3000" spc="-10" dirty="0">
                <a:latin typeface="Calibri"/>
                <a:cs typeface="Calibri"/>
              </a:rPr>
              <a:t>string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also single </a:t>
            </a:r>
            <a:r>
              <a:rPr sz="3000" spc="-20" dirty="0">
                <a:latin typeface="Calibri"/>
                <a:cs typeface="Calibri"/>
              </a:rPr>
              <a:t>characters,  stored </a:t>
            </a:r>
            <a:r>
              <a:rPr sz="3000" spc="-5" dirty="0">
                <a:latin typeface="Calibri"/>
                <a:cs typeface="Calibri"/>
              </a:rPr>
              <a:t>using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database </a:t>
            </a:r>
            <a:r>
              <a:rPr sz="3000" spc="-10" dirty="0">
                <a:latin typeface="Calibri"/>
                <a:cs typeface="Calibri"/>
              </a:rPr>
              <a:t>encoding </a:t>
            </a:r>
            <a:r>
              <a:rPr sz="3000" spc="-5" dirty="0">
                <a:latin typeface="Calibri"/>
                <a:cs typeface="Calibri"/>
              </a:rPr>
              <a:t>(UTF-8, UTF-  </a:t>
            </a:r>
            <a:r>
              <a:rPr sz="3000" dirty="0">
                <a:latin typeface="Calibri"/>
                <a:cs typeface="Calibri"/>
              </a:rPr>
              <a:t>16BE or UTF-16LE).</a:t>
            </a:r>
          </a:p>
          <a:p>
            <a:pPr marL="355600" marR="5715" indent="-343535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BLOB</a:t>
            </a:r>
            <a:r>
              <a:rPr lang="en-US" sz="3000" b="1" spc="-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binary large object)</a:t>
            </a:r>
            <a:r>
              <a:rPr sz="3000" dirty="0">
                <a:latin typeface="Calibri"/>
                <a:cs typeface="Calibri"/>
              </a:rPr>
              <a:t>- 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value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blob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data, </a:t>
            </a:r>
            <a:r>
              <a:rPr sz="3000" spc="-25" dirty="0">
                <a:latin typeface="Calibri"/>
                <a:cs typeface="Calibri"/>
              </a:rPr>
              <a:t>stored </a:t>
            </a:r>
            <a:r>
              <a:rPr sz="3000" spc="-20" dirty="0">
                <a:latin typeface="Calibri"/>
                <a:cs typeface="Calibri"/>
              </a:rPr>
              <a:t>exactly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it </a:t>
            </a:r>
            <a:r>
              <a:rPr sz="3000" spc="-15" dirty="0">
                <a:latin typeface="Calibri"/>
                <a:cs typeface="Calibri"/>
              </a:rPr>
              <a:t>was </a:t>
            </a:r>
            <a:r>
              <a:rPr sz="3000" spc="-5" dirty="0">
                <a:latin typeface="Calibri"/>
                <a:cs typeface="Calibri"/>
              </a:rPr>
              <a:t>input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lang="en-US" sz="3000" spc="-5" dirty="0" err="1">
                <a:latin typeface="Calibri"/>
                <a:cs typeface="Calibri"/>
              </a:rPr>
              <a:t>i.e</a:t>
            </a:r>
            <a:r>
              <a:rPr lang="en-US" sz="3000" spc="-5" dirty="0">
                <a:latin typeface="Calibri"/>
                <a:cs typeface="Calibri"/>
              </a:rPr>
              <a:t>)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collection of binary data stored as a value in the database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63" y="221940"/>
            <a:ext cx="24053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670" marR="5080" indent="-64960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Activity</a:t>
            </a:r>
            <a:r>
              <a:rPr sz="4000" spc="-75" dirty="0"/>
              <a:t> </a:t>
            </a:r>
            <a:r>
              <a:rPr sz="4000" spc="-30" dirty="0"/>
              <a:t>Life  </a:t>
            </a:r>
            <a:r>
              <a:rPr sz="4000" spc="-15" dirty="0"/>
              <a:t>Cycle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171824" y="200009"/>
            <a:ext cx="4962510" cy="6553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228" y="461589"/>
            <a:ext cx="3239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SQLite</a:t>
            </a:r>
            <a:r>
              <a:rPr spc="-75" dirty="0"/>
              <a:t> </a:t>
            </a: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5"/>
            <a:ext cx="32067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2606675" algn="l"/>
                <a:tab pos="29724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58" y="1892930"/>
            <a:ext cx="2798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4505" algn="l"/>
              </a:tabLst>
            </a:pPr>
            <a:r>
              <a:rPr sz="3000" spc="-5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xpose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esu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054" y="1526485"/>
            <a:ext cx="4646295" cy="8496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03835" marR="5080" indent="-191770">
              <a:lnSpc>
                <a:spcPts val="2880"/>
              </a:lnSpc>
              <a:spcBef>
                <a:spcPts val="795"/>
              </a:spcBef>
              <a:tabLst>
                <a:tab pos="1274445" algn="l"/>
                <a:tab pos="1456055" algn="l"/>
                <a:tab pos="2143760" algn="l"/>
                <a:tab pos="3540760" algn="l"/>
                <a:tab pos="4000500" algn="l"/>
                <a:tab pos="4448175" algn="l"/>
              </a:tabLst>
            </a:pPr>
            <a:r>
              <a:rPr sz="3000" spc="-5" dirty="0">
                <a:latin typeface="Calibri"/>
                <a:cs typeface="Calibri"/>
              </a:rPr>
              <a:t>Cu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so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im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me</a:t>
            </a:r>
            <a:r>
              <a:rPr sz="3000" spc="-25" dirty="0">
                <a:latin typeface="Calibri"/>
                <a:cs typeface="Calibri"/>
              </a:rPr>
              <a:t>n</a:t>
            </a:r>
            <a:r>
              <a:rPr sz="3000" spc="-35" dirty="0">
                <a:latin typeface="Calibri"/>
                <a:cs typeface="Calibri"/>
              </a:rPr>
              <a:t>ta</a:t>
            </a:r>
            <a:r>
              <a:rPr sz="3000" dirty="0">
                <a:latin typeface="Calibri"/>
                <a:cs typeface="Calibri"/>
              </a:rPr>
              <a:t>ti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		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Calibri"/>
                <a:cs typeface="Calibri"/>
              </a:rPr>
              <a:t>q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	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258691"/>
            <a:ext cx="807402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SQLiteDatabase.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SQLiteDatabase </a:t>
            </a:r>
            <a:r>
              <a:rPr sz="3000" dirty="0">
                <a:latin typeface="Calibri"/>
                <a:cs typeface="Calibri"/>
              </a:rPr>
              <a:t>- </a:t>
            </a:r>
            <a:r>
              <a:rPr sz="3000" spc="-10" dirty="0">
                <a:latin typeface="Calibri"/>
                <a:cs typeface="Calibri"/>
              </a:rPr>
              <a:t>Exposes </a:t>
            </a:r>
            <a:r>
              <a:rPr sz="3000" spc="-5" dirty="0">
                <a:latin typeface="Calibri"/>
                <a:cs typeface="Calibri"/>
              </a:rPr>
              <a:t>methods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manage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0" dirty="0">
                <a:latin typeface="Calibri"/>
                <a:cs typeface="Calibri"/>
              </a:rPr>
              <a:t>SQLite database. It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spc="-10" dirty="0">
                <a:latin typeface="Calibri"/>
                <a:cs typeface="Calibri"/>
              </a:rPr>
              <a:t>methods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create, </a:t>
            </a:r>
            <a:r>
              <a:rPr sz="3000" spc="-15" dirty="0">
                <a:latin typeface="Calibri"/>
                <a:cs typeface="Calibri"/>
              </a:rPr>
              <a:t>delete,  </a:t>
            </a:r>
            <a:r>
              <a:rPr sz="3000" spc="-30" dirty="0">
                <a:latin typeface="Calibri"/>
                <a:cs typeface="Calibri"/>
              </a:rPr>
              <a:t>execute </a:t>
            </a: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spc="-10" dirty="0">
                <a:latin typeface="Calibri"/>
                <a:cs typeface="Calibri"/>
              </a:rPr>
              <a:t>commands,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perform  </a:t>
            </a:r>
            <a:r>
              <a:rPr sz="3000" spc="-5" dirty="0">
                <a:latin typeface="Calibri"/>
                <a:cs typeface="Calibri"/>
              </a:rPr>
              <a:t>other  </a:t>
            </a:r>
            <a:r>
              <a:rPr sz="3000" spc="-10" dirty="0">
                <a:latin typeface="Calibri"/>
                <a:cs typeface="Calibri"/>
              </a:rPr>
              <a:t>common database management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tasks.</a:t>
            </a:r>
            <a:endParaRPr sz="30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SQLiteOpenHelper </a:t>
            </a:r>
            <a:r>
              <a:rPr sz="3000" dirty="0">
                <a:latin typeface="Calibri"/>
                <a:cs typeface="Calibri"/>
              </a:rPr>
              <a:t>- A </a:t>
            </a:r>
            <a:r>
              <a:rPr sz="3000" spc="-10" dirty="0">
                <a:latin typeface="Calibri"/>
                <a:cs typeface="Calibri"/>
              </a:rPr>
              <a:t>helper </a:t>
            </a:r>
            <a:r>
              <a:rPr sz="3000" dirty="0">
                <a:latin typeface="Calibri"/>
                <a:cs typeface="Calibri"/>
              </a:rPr>
              <a:t>class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manage  </a:t>
            </a:r>
            <a:r>
              <a:rPr sz="3000" spc="-10" dirty="0">
                <a:latin typeface="Calibri"/>
                <a:cs typeface="Calibri"/>
              </a:rPr>
              <a:t>database creation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version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management.</a:t>
            </a:r>
            <a:endParaRPr sz="3000" dirty="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SQLiteProgram </a:t>
            </a:r>
            <a:r>
              <a:rPr sz="3000" dirty="0">
                <a:latin typeface="Calibri"/>
                <a:cs typeface="Calibri"/>
              </a:rPr>
              <a:t>- A </a:t>
            </a:r>
            <a:r>
              <a:rPr sz="3000" spc="-5" dirty="0">
                <a:latin typeface="Calibri"/>
                <a:cs typeface="Calibri"/>
              </a:rPr>
              <a:t>base class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compiled SQLite  </a:t>
            </a:r>
            <a:r>
              <a:rPr sz="3000" spc="-15" dirty="0">
                <a:latin typeface="Calibri"/>
                <a:cs typeface="Calibri"/>
              </a:rPr>
              <a:t>programs.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5694" y="461589"/>
            <a:ext cx="4911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“QLite </a:t>
            </a:r>
            <a:r>
              <a:rPr dirty="0"/>
              <a:t>Classes</a:t>
            </a:r>
            <a:r>
              <a:rPr spc="-80" dirty="0"/>
              <a:t> </a:t>
            </a:r>
            <a:r>
              <a:rPr spc="-10" dirty="0"/>
              <a:t>(con…)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37"/>
            <a:ext cx="8074659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SQLiteQuery </a:t>
            </a:r>
            <a:r>
              <a:rPr sz="3200" dirty="0">
                <a:latin typeface="Calibri"/>
                <a:cs typeface="Calibri"/>
              </a:rPr>
              <a:t>– A </a:t>
            </a:r>
            <a:r>
              <a:rPr sz="3200" spc="-5" dirty="0">
                <a:latin typeface="Calibri"/>
                <a:cs typeface="Calibri"/>
              </a:rPr>
              <a:t>SQLite </a:t>
            </a:r>
            <a:r>
              <a:rPr sz="3200" spc="-20" dirty="0">
                <a:latin typeface="Calibri"/>
                <a:cs typeface="Calibri"/>
              </a:rPr>
              <a:t>program </a:t>
            </a:r>
            <a:r>
              <a:rPr sz="3200" spc="-5" dirty="0">
                <a:latin typeface="Calibri"/>
                <a:cs typeface="Calibri"/>
              </a:rPr>
              <a:t>that  </a:t>
            </a:r>
            <a:r>
              <a:rPr sz="3200" spc="-15" dirty="0">
                <a:latin typeface="Calibri"/>
                <a:cs typeface="Calibri"/>
              </a:rPr>
              <a:t>represents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query </a:t>
            </a:r>
            <a:r>
              <a:rPr sz="3200" spc="-10" dirty="0">
                <a:latin typeface="Calibri"/>
                <a:cs typeface="Calibri"/>
              </a:rPr>
              <a:t>that reads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resulting  </a:t>
            </a:r>
            <a:r>
              <a:rPr sz="3200" spc="-25" dirty="0">
                <a:latin typeface="Calibri"/>
                <a:cs typeface="Calibri"/>
              </a:rPr>
              <a:t>rows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CursorWindow.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SQLiteQueryBuilder </a:t>
            </a:r>
            <a:r>
              <a:rPr sz="3200" dirty="0">
                <a:latin typeface="Calibri"/>
                <a:cs typeface="Calibri"/>
              </a:rPr>
              <a:t>- A </a:t>
            </a:r>
            <a:r>
              <a:rPr sz="3200" spc="-10" dirty="0">
                <a:latin typeface="Calibri"/>
                <a:cs typeface="Calibri"/>
              </a:rPr>
              <a:t>convenience </a:t>
            </a:r>
            <a:r>
              <a:rPr sz="3200" spc="-5" dirty="0">
                <a:latin typeface="Calibri"/>
                <a:cs typeface="Calibri"/>
              </a:rPr>
              <a:t>class that  </a:t>
            </a:r>
            <a:r>
              <a:rPr sz="3200" spc="-10" dirty="0">
                <a:latin typeface="Calibri"/>
                <a:cs typeface="Calibri"/>
              </a:rPr>
              <a:t>helps </a:t>
            </a:r>
            <a:r>
              <a:rPr sz="3200" dirty="0">
                <a:latin typeface="Calibri"/>
                <a:cs typeface="Calibri"/>
              </a:rPr>
              <a:t>build </a:t>
            </a:r>
            <a:r>
              <a:rPr sz="3200" spc="-5" dirty="0">
                <a:latin typeface="Calibri"/>
                <a:cs typeface="Calibri"/>
              </a:rPr>
              <a:t>SQL </a:t>
            </a:r>
            <a:r>
              <a:rPr sz="3200" dirty="0">
                <a:latin typeface="Calibri"/>
                <a:cs typeface="Calibri"/>
              </a:rPr>
              <a:t>queries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sent </a:t>
            </a:r>
            <a:r>
              <a:rPr sz="3200" spc="-3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SQLiteDatabase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objects.</a:t>
            </a:r>
            <a:endParaRPr sz="320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SQLiteStatement </a:t>
            </a:r>
            <a:r>
              <a:rPr sz="3200" dirty="0">
                <a:latin typeface="Calibri"/>
                <a:cs typeface="Calibri"/>
              </a:rPr>
              <a:t>- A </a:t>
            </a:r>
            <a:r>
              <a:rPr sz="3200" spc="-10" dirty="0">
                <a:latin typeface="Calibri"/>
                <a:cs typeface="Calibri"/>
              </a:rPr>
              <a:t>pre-compiled </a:t>
            </a:r>
            <a:r>
              <a:rPr sz="3200" spc="-20" dirty="0">
                <a:latin typeface="Calibri"/>
                <a:cs typeface="Calibri"/>
              </a:rPr>
              <a:t>statement  </a:t>
            </a:r>
            <a:r>
              <a:rPr sz="3200" spc="-15" dirty="0">
                <a:latin typeface="Calibri"/>
                <a:cs typeface="Calibri"/>
              </a:rPr>
              <a:t>against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SQLiteDatabase that can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reused.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993" y="530169"/>
            <a:ext cx="7419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android.database.sqlite.</a:t>
            </a:r>
            <a:r>
              <a:rPr sz="3600" spc="-10" dirty="0">
                <a:solidFill>
                  <a:srgbClr val="FF0000"/>
                </a:solidFill>
              </a:rPr>
              <a:t>SQLiteDatabase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0"/>
            <a:ext cx="4676775" cy="42017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Contains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creating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opening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closing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inserting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updating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deleting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querying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026" y="461589"/>
            <a:ext cx="5696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openOrCreateDatabase()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4669" y="1506390"/>
            <a:ext cx="8074660" cy="4002021"/>
          </a:xfrm>
          <a:prstGeom prst="rect">
            <a:avLst/>
          </a:prstGeom>
        </p:spPr>
        <p:txBody>
          <a:bodyPr vert="horz" wrap="square" lIns="0" tIns="114582" rIns="0" bIns="0" rtlCol="0">
            <a:spAutoFit/>
          </a:bodyPr>
          <a:lstStyle/>
          <a:p>
            <a:pPr marL="356235" marR="571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This </a:t>
            </a:r>
            <a:r>
              <a:rPr dirty="0"/>
              <a:t>method will </a:t>
            </a:r>
            <a:r>
              <a:rPr spc="-5" dirty="0">
                <a:solidFill>
                  <a:srgbClr val="FF0000"/>
                </a:solidFill>
              </a:rPr>
              <a:t>open </a:t>
            </a:r>
            <a:r>
              <a:rPr dirty="0">
                <a:solidFill>
                  <a:srgbClr val="FF0000"/>
                </a:solidFill>
              </a:rPr>
              <a:t>an </a:t>
            </a:r>
            <a:r>
              <a:rPr spc="-15" dirty="0">
                <a:solidFill>
                  <a:srgbClr val="FF0000"/>
                </a:solidFill>
              </a:rPr>
              <a:t>existing </a:t>
            </a:r>
            <a:r>
              <a:rPr spc="-10" dirty="0">
                <a:solidFill>
                  <a:srgbClr val="FF0000"/>
                </a:solidFill>
              </a:rPr>
              <a:t>database </a:t>
            </a:r>
            <a:r>
              <a:rPr spc="-15" dirty="0">
                <a:solidFill>
                  <a:srgbClr val="FF0000"/>
                </a:solidFill>
              </a:rPr>
              <a:t>or  </a:t>
            </a:r>
            <a:r>
              <a:rPr spc="-20" dirty="0">
                <a:solidFill>
                  <a:srgbClr val="FF0000"/>
                </a:solidFill>
              </a:rPr>
              <a:t>create </a:t>
            </a:r>
            <a:r>
              <a:rPr spc="-5" dirty="0"/>
              <a:t>one in </a:t>
            </a:r>
            <a:r>
              <a:rPr dirty="0"/>
              <a:t>the </a:t>
            </a:r>
            <a:r>
              <a:rPr spc="-10" dirty="0"/>
              <a:t>application </a:t>
            </a:r>
            <a:r>
              <a:rPr spc="-20" dirty="0"/>
              <a:t>data</a:t>
            </a:r>
            <a:r>
              <a:rPr spc="70" dirty="0"/>
              <a:t> </a:t>
            </a:r>
            <a:r>
              <a:rPr spc="-10" dirty="0"/>
              <a:t>area</a:t>
            </a:r>
          </a:p>
          <a:p>
            <a:pPr marL="635">
              <a:lnSpc>
                <a:spcPct val="100000"/>
              </a:lnSpc>
              <a:spcBef>
                <a:spcPts val="30"/>
              </a:spcBef>
            </a:pPr>
            <a:endParaRPr sz="3750" dirty="0"/>
          </a:p>
          <a:p>
            <a:pPr marL="13335" marR="1747520">
              <a:lnSpc>
                <a:spcPct val="120000"/>
              </a:lnSpc>
              <a:tabLst>
                <a:tab pos="2797175" algn="l"/>
              </a:tabLst>
            </a:pPr>
            <a:r>
              <a:rPr spc="-10" dirty="0"/>
              <a:t>SQLiteDatabase</a:t>
            </a:r>
            <a:r>
              <a:rPr spc="-10" dirty="0">
                <a:latin typeface="Times New Roman"/>
                <a:cs typeface="Times New Roman"/>
              </a:rPr>
              <a:t>	</a:t>
            </a:r>
            <a:r>
              <a:rPr spc="-15" dirty="0">
                <a:solidFill>
                  <a:srgbClr val="FF0000"/>
                </a:solidFill>
              </a:rPr>
              <a:t>myDatabase;  </a:t>
            </a:r>
            <a:r>
              <a:rPr spc="-15" dirty="0"/>
              <a:t>myDatabase </a:t>
            </a:r>
            <a:r>
              <a:rPr dirty="0"/>
              <a:t>=</a:t>
            </a:r>
            <a:r>
              <a:rPr spc="-5" dirty="0"/>
              <a:t> </a:t>
            </a:r>
            <a:r>
              <a:rPr spc="-10" dirty="0">
                <a:solidFill>
                  <a:srgbClr val="FF0000"/>
                </a:solidFill>
              </a:rPr>
              <a:t>openOrCreateDatabase</a:t>
            </a:r>
          </a:p>
          <a:p>
            <a:pPr marL="560705" marR="5080" indent="3016250">
              <a:lnSpc>
                <a:spcPct val="120000"/>
              </a:lnSpc>
              <a:spcBef>
                <a:spcPts val="5"/>
              </a:spcBef>
            </a:pPr>
            <a:r>
              <a:rPr spc="-10" dirty="0"/>
              <a:t>("my_sqlite_database.db" </a:t>
            </a:r>
            <a:r>
              <a:rPr dirty="0"/>
              <a:t>,  </a:t>
            </a:r>
            <a:r>
              <a:rPr lang="en-US" spc="-30" dirty="0" err="1"/>
              <a:t>Context.MODE_PRIVATE</a:t>
            </a:r>
            <a:r>
              <a:rPr spc="-30" dirty="0"/>
              <a:t>,</a:t>
            </a:r>
            <a:r>
              <a:rPr spc="-15" dirty="0"/>
              <a:t> </a:t>
            </a:r>
            <a:r>
              <a:rPr spc="-5" dirty="0"/>
              <a:t>null);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920" y="461589"/>
            <a:ext cx="2837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Create</a:t>
            </a:r>
            <a:r>
              <a:rPr spc="-70" dirty="0"/>
              <a:t> 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99"/>
            <a:ext cx="8072120" cy="28549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1160780" algn="l"/>
              </a:tabLst>
            </a:pP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createTable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0" dirty="0">
                <a:latin typeface="Calibri"/>
                <a:cs typeface="Calibri"/>
              </a:rPr>
              <a:t>"CREAT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TABLE</a:t>
            </a:r>
            <a:endParaRPr sz="32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  <a:tabLst>
                <a:tab pos="1570355" algn="l"/>
              </a:tabLst>
            </a:pPr>
            <a:r>
              <a:rPr lang="en-US" sz="3200" spc="-5" dirty="0">
                <a:latin typeface="Calibri"/>
                <a:cs typeface="Calibri"/>
              </a:rPr>
              <a:t>contact</a:t>
            </a:r>
            <a:r>
              <a:rPr sz="3200" spc="-5" dirty="0">
                <a:latin typeface="Calibri"/>
                <a:cs typeface="Calibri"/>
              </a:rPr>
              <a:t>(id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INTEGER PRIMARY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</a:p>
          <a:p>
            <a:pPr marR="5080" algn="r">
              <a:lnSpc>
                <a:spcPct val="100000"/>
              </a:lnSpc>
            </a:pP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0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OIN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REME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32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,</a:t>
            </a:r>
          </a:p>
          <a:p>
            <a:pPr marL="12700" marR="5080" indent="2581910">
              <a:lnSpc>
                <a:spcPct val="120000"/>
              </a:lnSpc>
              <a:spcBef>
                <a:spcPts val="5"/>
              </a:spcBef>
              <a:tabLst>
                <a:tab pos="7019290" algn="l"/>
              </a:tabLst>
            </a:pP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ame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TEX</a:t>
            </a:r>
            <a:r>
              <a:rPr sz="3200" spc="-3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ame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TEXT);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myDatabase.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execSQL</a:t>
            </a:r>
            <a:r>
              <a:rPr sz="3200" spc="-20" dirty="0">
                <a:latin typeface="Calibri"/>
                <a:cs typeface="Calibri"/>
              </a:rPr>
              <a:t>(createTable);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512" y="461589"/>
            <a:ext cx="3267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</a:t>
            </a:r>
            <a:r>
              <a:rPr spc="-75" dirty="0"/>
              <a:t> </a:t>
            </a:r>
            <a:r>
              <a:rPr spc="-25" dirty="0"/>
              <a:t>Records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60AC32-78D1-4B35-A2CF-ECC75069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61" y="1752600"/>
            <a:ext cx="8329175" cy="4308872"/>
          </a:xfrm>
          <a:prstGeom prst="rect">
            <a:avLst/>
          </a:prstGeom>
          <a:solidFill>
            <a:srgbClr val="0707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insertContact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SQLiteDatabase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database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openOrCreateDatabase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contacts.db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.MODE_PRIVATE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ContentValues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values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ContentValues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etFirstName.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etLastName.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etPhone.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etEmail.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database.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values);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database.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710" y="165138"/>
            <a:ext cx="36245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Update</a:t>
            </a:r>
            <a:r>
              <a:rPr spc="-60" dirty="0"/>
              <a:t> </a:t>
            </a:r>
            <a:r>
              <a:rPr spc="-25" dirty="0"/>
              <a:t>Records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F6393E3-9514-48C8-85DE-52DAC7F6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4624"/>
            <a:ext cx="9144000" cy="4401205"/>
          </a:xfrm>
          <a:prstGeom prst="rect">
            <a:avLst/>
          </a:prstGeom>
          <a:solidFill>
            <a:srgbClr val="0707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updateContact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SQLiteDatabase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database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openOrCreateDatabase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contacts.db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.MODE_PRIVATE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ContentValues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values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ContentValues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etFirstName.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etLastName.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etPhone.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etEmail.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database.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values,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"phone = ?"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getPhone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database.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392" y="461589"/>
            <a:ext cx="3666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Record</a:t>
            </a:r>
            <a:r>
              <a:rPr spc="-55" dirty="0"/>
              <a:t> </a:t>
            </a:r>
            <a:r>
              <a:rPr spc="-5" dirty="0"/>
              <a:t>Deletion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4669" y="1506390"/>
            <a:ext cx="8074660" cy="414395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70"/>
              </a:spcBef>
              <a:tabLst>
                <a:tab pos="638810" algn="l"/>
              </a:tabLst>
            </a:pPr>
            <a:r>
              <a:rPr spc="-10" dirty="0">
                <a:solidFill>
                  <a:srgbClr val="FF0000"/>
                </a:solidFill>
              </a:rPr>
              <a:t>int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solidFill>
                  <a:srgbClr val="FF0000"/>
                </a:solidFill>
              </a:rPr>
              <a:t>delete(String table, String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whereClause,</a:t>
            </a:r>
          </a:p>
          <a:p>
            <a:pPr marL="4860925">
              <a:lnSpc>
                <a:spcPct val="100000"/>
              </a:lnSpc>
              <a:spcBef>
                <a:spcPts val="765"/>
              </a:spcBef>
            </a:pPr>
            <a:r>
              <a:rPr spc="-5" dirty="0">
                <a:solidFill>
                  <a:srgbClr val="FF0000"/>
                </a:solidFill>
              </a:rPr>
              <a:t>String[]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whereArgs)</a:t>
            </a:r>
          </a:p>
          <a:p>
            <a:pPr marL="1270">
              <a:lnSpc>
                <a:spcPct val="100000"/>
              </a:lnSpc>
              <a:spcBef>
                <a:spcPts val="35"/>
              </a:spcBef>
            </a:pPr>
            <a:endParaRPr sz="3750" dirty="0"/>
          </a:p>
          <a:p>
            <a:pPr marL="13970" marR="1177290">
              <a:lnSpc>
                <a:spcPct val="120000"/>
              </a:lnSpc>
            </a:pPr>
            <a:r>
              <a:rPr spc="-5" dirty="0"/>
              <a:t>String </a:t>
            </a:r>
            <a:r>
              <a:rPr dirty="0"/>
              <a:t>[] </a:t>
            </a:r>
            <a:r>
              <a:rPr spc="-10" dirty="0"/>
              <a:t>whereArgs= </a:t>
            </a:r>
            <a:r>
              <a:rPr spc="-5" dirty="0"/>
              <a:t>{"20", </a:t>
            </a:r>
            <a:r>
              <a:rPr dirty="0"/>
              <a:t>"30"};  </a:t>
            </a:r>
            <a:r>
              <a:rPr spc="-20" dirty="0"/>
              <a:t>recAffected=</a:t>
            </a:r>
            <a:r>
              <a:rPr spc="-45" dirty="0"/>
              <a:t> </a:t>
            </a:r>
            <a:r>
              <a:rPr spc="-15" dirty="0" err="1"/>
              <a:t>myDatabase.</a:t>
            </a:r>
            <a:r>
              <a:rPr spc="-15" dirty="0" err="1">
                <a:solidFill>
                  <a:srgbClr val="FF0000"/>
                </a:solidFill>
              </a:rPr>
              <a:t>delete</a:t>
            </a:r>
            <a:r>
              <a:rPr spc="-15" dirty="0"/>
              <a:t>(“</a:t>
            </a:r>
            <a:r>
              <a:rPr lang="en-US" spc="-15" dirty="0"/>
              <a:t>contact</a:t>
            </a:r>
            <a:r>
              <a:rPr spc="-15" dirty="0"/>
              <a:t>",</a:t>
            </a:r>
          </a:p>
          <a:p>
            <a:pPr marL="2036445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"recID&gt; </a:t>
            </a:r>
            <a:r>
              <a:rPr dirty="0"/>
              <a:t>? and </a:t>
            </a:r>
            <a:r>
              <a:rPr spc="-10" dirty="0"/>
              <a:t>recID&lt; </a:t>
            </a:r>
            <a:r>
              <a:rPr spc="-5" dirty="0"/>
              <a:t>?",</a:t>
            </a:r>
            <a:r>
              <a:rPr spc="-10" dirty="0"/>
              <a:t> whereArgs);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6" y="461589"/>
            <a:ext cx="4703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Queries </a:t>
            </a:r>
            <a:r>
              <a:rPr spc="-5" dirty="0"/>
              <a:t>using</a:t>
            </a:r>
            <a:r>
              <a:rPr spc="-55" dirty="0"/>
              <a:t> </a:t>
            </a:r>
            <a:r>
              <a:rPr spc="-10" dirty="0"/>
              <a:t>SQLite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88"/>
            <a:ext cx="8074025" cy="4221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8890" algn="just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latin typeface="Calibri"/>
                <a:cs typeface="Calibri"/>
              </a:rPr>
              <a:t>Android </a:t>
            </a:r>
            <a:r>
              <a:rPr sz="3200" spc="-35" dirty="0">
                <a:latin typeface="Calibri"/>
                <a:cs typeface="Calibri"/>
              </a:rPr>
              <a:t>offers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two mechanisms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phrasing  </a:t>
            </a:r>
            <a:r>
              <a:rPr sz="3200" dirty="0">
                <a:latin typeface="Calibri"/>
                <a:cs typeface="Calibri"/>
              </a:rPr>
              <a:t>SQL-select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statements:</a:t>
            </a:r>
            <a:endParaRPr sz="3200">
              <a:latin typeface="Calibri"/>
              <a:cs typeface="Calibri"/>
            </a:endParaRPr>
          </a:p>
          <a:p>
            <a:pPr marL="412115" marR="5080" indent="-118110" algn="just">
              <a:lnSpc>
                <a:spcPct val="90000"/>
              </a:lnSpc>
              <a:spcBef>
                <a:spcPts val="715"/>
              </a:spcBef>
              <a:buSzPct val="96875"/>
              <a:buFont typeface="Arial"/>
              <a:buChar char="•"/>
              <a:tabLst>
                <a:tab pos="438784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Raw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queries </a:t>
            </a:r>
            <a:r>
              <a:rPr sz="3200" spc="-35" dirty="0">
                <a:latin typeface="Calibri"/>
                <a:cs typeface="Calibri"/>
              </a:rPr>
              <a:t>take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input a </a:t>
            </a:r>
            <a:r>
              <a:rPr sz="3200" spc="-15" dirty="0">
                <a:latin typeface="Calibri"/>
                <a:cs typeface="Calibri"/>
              </a:rPr>
              <a:t>syntactically  correct </a:t>
            </a:r>
            <a:r>
              <a:rPr sz="3200" spc="-5" dirty="0">
                <a:latin typeface="Calibri"/>
                <a:cs typeface="Calibri"/>
              </a:rPr>
              <a:t>SQL-select </a:t>
            </a:r>
            <a:r>
              <a:rPr sz="3200" spc="-20" dirty="0">
                <a:latin typeface="Calibri"/>
                <a:cs typeface="Calibri"/>
              </a:rPr>
              <a:t>statement.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select  query </a:t>
            </a:r>
            <a:r>
              <a:rPr sz="3200" spc="-10" dirty="0">
                <a:latin typeface="Calibri"/>
                <a:cs typeface="Calibri"/>
              </a:rPr>
              <a:t>could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5" dirty="0">
                <a:latin typeface="Calibri"/>
                <a:cs typeface="Calibri"/>
              </a:rPr>
              <a:t>complex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needed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20" dirty="0">
                <a:latin typeface="Calibri"/>
                <a:cs typeface="Calibri"/>
              </a:rPr>
              <a:t>involve any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</a:t>
            </a:r>
            <a:endParaRPr sz="3200">
              <a:latin typeface="Calibri"/>
              <a:cs typeface="Calibri"/>
            </a:endParaRPr>
          </a:p>
          <a:p>
            <a:pPr marL="412115" marR="5080" indent="-118110" algn="just">
              <a:lnSpc>
                <a:spcPts val="3460"/>
              </a:lnSpc>
              <a:spcBef>
                <a:spcPts val="819"/>
              </a:spcBef>
              <a:buSzPct val="96875"/>
              <a:buFont typeface="Arial"/>
              <a:buChar char="•"/>
              <a:tabLst>
                <a:tab pos="438784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Simple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queries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compact </a:t>
            </a:r>
            <a:r>
              <a:rPr sz="3200" spc="-20" dirty="0">
                <a:latin typeface="Calibri"/>
                <a:cs typeface="Calibri"/>
              </a:rPr>
              <a:t>parameterized  </a:t>
            </a:r>
            <a:r>
              <a:rPr sz="3200" spc="-5" dirty="0">
                <a:latin typeface="Calibri"/>
                <a:cs typeface="Calibri"/>
              </a:rPr>
              <a:t>select </a:t>
            </a:r>
            <a:r>
              <a:rPr sz="3200" spc="-20" dirty="0">
                <a:latin typeface="Calibri"/>
                <a:cs typeface="Calibri"/>
              </a:rPr>
              <a:t>statements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20" dirty="0">
                <a:latin typeface="Calibri"/>
                <a:cs typeface="Calibri"/>
              </a:rPr>
              <a:t>operate </a:t>
            </a:r>
            <a:r>
              <a:rPr sz="3200" dirty="0">
                <a:latin typeface="Calibri"/>
                <a:cs typeface="Calibri"/>
              </a:rPr>
              <a:t>on a single  </a:t>
            </a:r>
            <a:r>
              <a:rPr sz="3200" spc="-10" dirty="0">
                <a:latin typeface="Calibri"/>
                <a:cs typeface="Calibri"/>
              </a:rPr>
              <a:t>table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4095" y="6465216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416" y="461589"/>
            <a:ext cx="2522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Raw</a:t>
            </a:r>
            <a:r>
              <a:rPr spc="-80" dirty="0"/>
              <a:t> </a:t>
            </a:r>
            <a:r>
              <a:rPr spc="5" dirty="0"/>
              <a:t>Query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15925" indent="-402590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416559" algn="l"/>
              </a:tabLst>
            </a:pPr>
            <a:r>
              <a:rPr spc="-15" dirty="0"/>
              <a:t>Cursor </a:t>
            </a:r>
            <a:r>
              <a:rPr dirty="0"/>
              <a:t>c1 = </a:t>
            </a:r>
            <a:r>
              <a:rPr spc="-5" dirty="0"/>
              <a:t>db.rawQuery("select</a:t>
            </a:r>
            <a:r>
              <a:rPr spc="-15" dirty="0"/>
              <a:t> </a:t>
            </a:r>
            <a:r>
              <a:rPr spc="-10" dirty="0"/>
              <a:t>count(*)</a:t>
            </a:r>
          </a:p>
          <a:p>
            <a:pPr marL="3769360">
              <a:lnSpc>
                <a:spcPct val="100000"/>
              </a:lnSpc>
              <a:spcBef>
                <a:spcPts val="765"/>
              </a:spcBef>
            </a:pPr>
            <a:r>
              <a:rPr dirty="0"/>
              <a:t>as </a:t>
            </a:r>
            <a:r>
              <a:rPr spc="-70" dirty="0"/>
              <a:t>Total </a:t>
            </a:r>
            <a:r>
              <a:rPr spc="-15" dirty="0"/>
              <a:t>from</a:t>
            </a:r>
            <a:r>
              <a:rPr spc="35" dirty="0"/>
              <a:t> </a:t>
            </a:r>
            <a:r>
              <a:rPr spc="-5" dirty="0"/>
              <a:t>demo",null);</a:t>
            </a:r>
          </a:p>
          <a:p>
            <a:pPr marL="415925" indent="-40259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416559" algn="l"/>
              </a:tabLst>
            </a:pPr>
            <a:r>
              <a:rPr spc="-5" dirty="0"/>
              <a:t>String </a:t>
            </a:r>
            <a:r>
              <a:rPr spc="-10" dirty="0"/>
              <a:t>mySQL= </a:t>
            </a:r>
            <a:r>
              <a:rPr dirty="0"/>
              <a:t>"select </a:t>
            </a:r>
            <a:r>
              <a:rPr spc="-10" dirty="0"/>
              <a:t>count(*) </a:t>
            </a:r>
            <a:r>
              <a:rPr dirty="0"/>
              <a:t>as</a:t>
            </a:r>
            <a:r>
              <a:rPr spc="15" dirty="0"/>
              <a:t> </a:t>
            </a:r>
            <a:r>
              <a:rPr spc="-70" dirty="0"/>
              <a:t>Total</a:t>
            </a:r>
          </a:p>
          <a:p>
            <a:pPr marL="356870" marR="6985" indent="688340">
              <a:lnSpc>
                <a:spcPct val="120000"/>
              </a:lnSpc>
            </a:pPr>
            <a:r>
              <a:rPr spc="-15" dirty="0"/>
              <a:t>from </a:t>
            </a:r>
            <a:r>
              <a:rPr spc="-5" dirty="0"/>
              <a:t>demo where </a:t>
            </a:r>
            <a:r>
              <a:rPr spc="-10" dirty="0"/>
              <a:t>recID&gt; </a:t>
            </a:r>
            <a:r>
              <a:rPr dirty="0"/>
              <a:t>? and </a:t>
            </a:r>
            <a:r>
              <a:rPr spc="-5" dirty="0"/>
              <a:t>name </a:t>
            </a:r>
            <a:r>
              <a:rPr dirty="0"/>
              <a:t>= </a:t>
            </a:r>
            <a:r>
              <a:rPr spc="-5" dirty="0"/>
              <a:t>?";  String[] </a:t>
            </a:r>
            <a:r>
              <a:rPr spc="-10" dirty="0"/>
              <a:t>args= </a:t>
            </a:r>
            <a:r>
              <a:rPr dirty="0"/>
              <a:t>{"1",</a:t>
            </a:r>
            <a:r>
              <a:rPr spc="30" dirty="0"/>
              <a:t> </a:t>
            </a:r>
            <a:r>
              <a:rPr spc="-10" dirty="0"/>
              <a:t>"Sathyabama"};</a:t>
            </a:r>
          </a:p>
          <a:p>
            <a:pPr marL="356870">
              <a:lnSpc>
                <a:spcPct val="100000"/>
              </a:lnSpc>
              <a:spcBef>
                <a:spcPts val="770"/>
              </a:spcBef>
            </a:pPr>
            <a:r>
              <a:rPr spc="-15" dirty="0"/>
              <a:t>Cursor </a:t>
            </a:r>
            <a:r>
              <a:rPr dirty="0"/>
              <a:t>c1 = </a:t>
            </a:r>
            <a:r>
              <a:rPr spc="-10" dirty="0"/>
              <a:t>db.rawQuery(mySQL,</a:t>
            </a:r>
            <a:r>
              <a:rPr spc="15" dirty="0"/>
              <a:t> </a:t>
            </a:r>
            <a:r>
              <a:rPr spc="-10" dirty="0"/>
              <a:t>args);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7732</Words>
  <Application>Microsoft Macintosh PowerPoint</Application>
  <PresentationFormat>On-screen Show (4:3)</PresentationFormat>
  <Paragraphs>850</Paragraphs>
  <Slides>121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1" baseType="lpstr">
      <vt:lpstr>arial</vt:lpstr>
      <vt:lpstr>arial</vt:lpstr>
      <vt:lpstr>Calibri</vt:lpstr>
      <vt:lpstr>Consolas</vt:lpstr>
      <vt:lpstr>Courier New</vt:lpstr>
      <vt:lpstr>Roboto</vt:lpstr>
      <vt:lpstr>Roboto Mono</vt:lpstr>
      <vt:lpstr>Symbol</vt:lpstr>
      <vt:lpstr>Times New Roman</vt:lpstr>
      <vt:lpstr>Office Theme</vt:lpstr>
      <vt:lpstr>PowerPoint Presentation</vt:lpstr>
      <vt:lpstr>PowerPoint Presentation</vt:lpstr>
      <vt:lpstr>Unit- II - Building Blocks and Databases</vt:lpstr>
      <vt:lpstr>1. Introduction to Activity and Intents</vt:lpstr>
      <vt:lpstr>Introduction to Activity and Intents (con…)</vt:lpstr>
      <vt:lpstr>2. Android Activity Life Cycle</vt:lpstr>
      <vt:lpstr>Activity Life Cycle (con…)</vt:lpstr>
      <vt:lpstr>Activity Life Cycle(con…)</vt:lpstr>
      <vt:lpstr>Activity Life  Cycle</vt:lpstr>
      <vt:lpstr>Example</vt:lpstr>
      <vt:lpstr>Example (con…)</vt:lpstr>
      <vt:lpstr>Example (con…)</vt:lpstr>
      <vt:lpstr>Example (con…)</vt:lpstr>
      <vt:lpstr>3. Linking Activity</vt:lpstr>
      <vt:lpstr>Linking Activity (con…)</vt:lpstr>
      <vt:lpstr>Linking Activity (con…)</vt:lpstr>
      <vt:lpstr>Linking Activity (con…)</vt:lpstr>
      <vt:lpstr>Linking Activity (con…)</vt:lpstr>
      <vt:lpstr>Linking Activity (con…)</vt:lpstr>
      <vt:lpstr>Linking Activity (con…)</vt:lpstr>
      <vt:lpstr>Linking Activity (con…)</vt:lpstr>
      <vt:lpstr>Linking Activity (con…)</vt:lpstr>
      <vt:lpstr>4. Passing Data</vt:lpstr>
      <vt:lpstr>Passing Data (con…)</vt:lpstr>
      <vt:lpstr>Passing Data (con…)</vt:lpstr>
      <vt:lpstr>Example</vt:lpstr>
      <vt:lpstr>Example (con…)</vt:lpstr>
      <vt:lpstr>Example (con…)</vt:lpstr>
      <vt:lpstr>5. Toasts</vt:lpstr>
      <vt:lpstr>Toasts (con…)</vt:lpstr>
      <vt:lpstr>Toasts (con…)</vt:lpstr>
      <vt:lpstr>Positioning your Toast</vt:lpstr>
      <vt:lpstr>6. Displaying Dialog Window</vt:lpstr>
      <vt:lpstr>Dialog Window (con…)</vt:lpstr>
      <vt:lpstr>Dialog Window (con…)</vt:lpstr>
      <vt:lpstr>Dialog Window (con…)</vt:lpstr>
      <vt:lpstr>Example</vt:lpstr>
      <vt:lpstr>Example (con…)</vt:lpstr>
      <vt:lpstr>Example (con…)</vt:lpstr>
      <vt:lpstr>Output</vt:lpstr>
      <vt:lpstr>7. Notification</vt:lpstr>
      <vt:lpstr>Step 1 - Create Notification Builder</vt:lpstr>
      <vt:lpstr>Step 2 - Setting Notification  Properties</vt:lpstr>
      <vt:lpstr>PowerPoint Presentation</vt:lpstr>
      <vt:lpstr>Step 4 - Issue the notification</vt:lpstr>
      <vt:lpstr>Example</vt:lpstr>
      <vt:lpstr>Output</vt:lpstr>
      <vt:lpstr>8. Services</vt:lpstr>
      <vt:lpstr>“Services (con…)</vt:lpstr>
      <vt:lpstr>Service  Life Cycle</vt:lpstr>
      <vt:lpstr>“Services (con…)</vt:lpstr>
      <vt:lpstr>“Services (con…)</vt:lpstr>
      <vt:lpstr>“Services (con…)</vt:lpstr>
      <vt:lpstr>“Services (con…)</vt:lpstr>
      <vt:lpstr>Declaring a service in the manifest</vt:lpstr>
      <vt:lpstr>Example</vt:lpstr>
      <vt:lpstr>PowerPoint Presentation</vt:lpstr>
      <vt:lpstr>XML file</vt:lpstr>
      <vt:lpstr>Output</vt:lpstr>
      <vt:lpstr>Example</vt:lpstr>
      <vt:lpstr>9. Broadcast Receivers</vt:lpstr>
      <vt:lpstr>Creating the Broadcast Receiver</vt:lpstr>
      <vt:lpstr>Registering Broadcast Receiver</vt:lpstr>
      <vt:lpstr>PowerPoint Presentation</vt:lpstr>
      <vt:lpstr>…Broadcast Receiver (con…)</vt:lpstr>
      <vt:lpstr>Few important system events</vt:lpstr>
      <vt:lpstr>Broadcasting Custom Intents</vt:lpstr>
      <vt:lpstr>Broadcast receiver respond to custom generated intent broadcast</vt:lpstr>
      <vt:lpstr>Example </vt:lpstr>
      <vt:lpstr>Example (Overall) (con…)</vt:lpstr>
      <vt:lpstr>AndroidManifest.xml</vt:lpstr>
      <vt:lpstr>XML File</vt:lpstr>
      <vt:lpstr>Output</vt:lpstr>
      <vt:lpstr>10. Content Provider</vt:lpstr>
      <vt:lpstr>Content Provider (con…)</vt:lpstr>
      <vt:lpstr>Content Provider (con…)</vt:lpstr>
      <vt:lpstr>Create Content Provider</vt:lpstr>
      <vt:lpstr>Content Provider</vt:lpstr>
      <vt:lpstr>Content Provider (con…)</vt:lpstr>
      <vt:lpstr>Content Provider (con…)</vt:lpstr>
      <vt:lpstr>AndroidManifest.xml file.</vt:lpstr>
      <vt:lpstr>Example</vt:lpstr>
      <vt:lpstr>Example (con..)</vt:lpstr>
      <vt:lpstr>XML file</vt:lpstr>
      <vt:lpstr>Output</vt:lpstr>
      <vt:lpstr>11. Databases - SQLite</vt:lpstr>
      <vt:lpstr>“SQLite (con…)</vt:lpstr>
      <vt:lpstr>“SQLite (con…)</vt:lpstr>
      <vt:lpstr>Data Types in SQLite</vt:lpstr>
      <vt:lpstr>SQLite Classes</vt:lpstr>
      <vt:lpstr>“QLite Classes (con…)</vt:lpstr>
      <vt:lpstr>android.database.sqlite.SQLiteDatabase</vt:lpstr>
      <vt:lpstr>openOrCreateDatabase()</vt:lpstr>
      <vt:lpstr>Create Table</vt:lpstr>
      <vt:lpstr>Insert Records</vt:lpstr>
      <vt:lpstr>Update Records</vt:lpstr>
      <vt:lpstr>Record Deletion</vt:lpstr>
      <vt:lpstr>Queries using SQLite</vt:lpstr>
      <vt:lpstr>Raw Query</vt:lpstr>
      <vt:lpstr>Simple Queries</vt:lpstr>
      <vt:lpstr>“imple Queries (con…)</vt:lpstr>
      <vt:lpstr>query method</vt:lpstr>
      <vt:lpstr>Simple Query - Example</vt:lpstr>
      <vt:lpstr>Cursors</vt:lpstr>
      <vt:lpstr>Cursor Example</vt:lpstr>
      <vt:lpstr>12. Publish App in Playstore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Publish App in Playstore (con…)</vt:lpstr>
      <vt:lpstr>13. Sample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VISHNU SAI</cp:lastModifiedBy>
  <cp:revision>39</cp:revision>
  <dcterms:created xsi:type="dcterms:W3CDTF">2020-09-07T05:06:56Z</dcterms:created>
  <dcterms:modified xsi:type="dcterms:W3CDTF">2023-09-08T08:20:38Z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2016-07-19T00:00:00Z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2016-07-19T00:00:00Z</vt:filetime>
  </property>
</Properties>
</file>