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4" r:id="rId4"/>
    <p:sldId id="279" r:id="rId5"/>
    <p:sldId id="280" r:id="rId6"/>
    <p:sldId id="283" r:id="rId7"/>
    <p:sldId id="271" r:id="rId8"/>
    <p:sldId id="284" r:id="rId9"/>
    <p:sldId id="285" r:id="rId10"/>
    <p:sldId id="286" r:id="rId11"/>
    <p:sldId id="287"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3D7CB3-DBC4-4F7D-808F-1C97719CFA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BA27355-BDBF-4EDB-8A57-C82DD0169F2A}"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3D7CB3-DBC4-4F7D-808F-1C97719CFA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A27355-BDBF-4EDB-8A57-C82DD0169F2A}"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3D7CB3-DBC4-4F7D-808F-1C97719CFA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A27355-BDBF-4EDB-8A57-C82DD0169F2A}" type="slidenum">
              <a:rPr lang="en-IN" smtClean="0"/>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893D7CB3-DBC4-4F7D-808F-1C97719CFA31}"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A27355-BDBF-4EDB-8A57-C82DD0169F2A}" type="slidenum">
              <a:rPr lang="en-IN" smtClean="0"/>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893D7CB3-DBC4-4F7D-808F-1C97719CFA31}"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A27355-BDBF-4EDB-8A57-C82DD0169F2A}" type="slidenum">
              <a:rPr lang="en-IN" smtClean="0"/>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893D7CB3-DBC4-4F7D-808F-1C97719CFA31}"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A27355-BDBF-4EDB-8A57-C82DD0169F2A}" type="slidenum">
              <a:rPr lang="en-IN" smtClean="0"/>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93D7CB3-DBC4-4F7D-808F-1C97719CFA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A27355-BDBF-4EDB-8A57-C82DD0169F2A}" type="slidenum">
              <a:rPr lang="en-IN" smtClean="0"/>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93D7CB3-DBC4-4F7D-808F-1C97719CFA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A27355-BDBF-4EDB-8A57-C82DD0169F2A}"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93D7CB3-DBC4-4F7D-808F-1C97719CFA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A27355-BDBF-4EDB-8A57-C82DD0169F2A}"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3D7CB3-DBC4-4F7D-808F-1C97719CFA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A27355-BDBF-4EDB-8A57-C82DD0169F2A}"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93D7CB3-DBC4-4F7D-808F-1C97719CFA31}"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BA27355-BDBF-4EDB-8A57-C82DD0169F2A}"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93D7CB3-DBC4-4F7D-808F-1C97719CFA31}"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BA27355-BDBF-4EDB-8A57-C82DD0169F2A}"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3D7CB3-DBC4-4F7D-808F-1C97719CFA31}"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BA27355-BDBF-4EDB-8A57-C82DD0169F2A}"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D7CB3-DBC4-4F7D-808F-1C97719CFA31}"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BA27355-BDBF-4EDB-8A57-C82DD0169F2A}"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3D7CB3-DBC4-4F7D-808F-1C97719CFA31}"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BA27355-BDBF-4EDB-8A57-C82DD0169F2A}"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3D7CB3-DBC4-4F7D-808F-1C97719CFA31}"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A27355-BDBF-4EDB-8A57-C82DD0169F2A}"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3D7CB3-DBC4-4F7D-808F-1C97719CFA31}" type="datetimeFigureOut">
              <a:rPr lang="en-IN" smtClean="0"/>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BA27355-BDBF-4EDB-8A57-C82DD0169F2A}"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58950" y="985520"/>
            <a:ext cx="8915400" cy="1842135"/>
          </a:xfrm>
          <a:ln>
            <a:noFill/>
          </a:ln>
        </p:spPr>
        <p:txBody>
          <a:bodyPr>
            <a:noAutofit/>
          </a:bodyPr>
          <a:lstStyle/>
          <a:p>
            <a:pPr algn="ctr">
              <a:lnSpc>
                <a:spcPct val="107000"/>
              </a:lnSpc>
              <a:spcAft>
                <a:spcPts val="800"/>
              </a:spcAft>
            </a:pPr>
            <a:r>
              <a:rPr lang="en-US" sz="3600" b="1"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Recruitment and Applicant Tracking Application</a:t>
            </a:r>
            <a:endParaRPr lang="en-US" sz="3600" b="1"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ubtitle 6"/>
          <p:cNvSpPr>
            <a:spLocks noGrp="1"/>
          </p:cNvSpPr>
          <p:nvPr>
            <p:ph type="subTitle" idx="1"/>
          </p:nvPr>
        </p:nvSpPr>
        <p:spPr>
          <a:xfrm>
            <a:off x="4340225" y="4460240"/>
            <a:ext cx="8915400" cy="1611630"/>
          </a:xfrm>
        </p:spPr>
        <p:txBody>
          <a:bodyPr>
            <a:noAutofit/>
          </a:bodyPr>
          <a:lstStyle/>
          <a:p>
            <a:pPr algn="ctr"/>
            <a:r>
              <a:rPr lang="en-US" altLang="en-US" sz="2800" b="1" dirty="0">
                <a:solidFill>
                  <a:srgbClr val="681417"/>
                </a:solidFill>
                <a:latin typeface="Times New Roman" panose="02020603050405020304" pitchFamily="18" charset="0"/>
                <a:cs typeface="Times New Roman" panose="02020603050405020304" pitchFamily="18" charset="0"/>
              </a:rPr>
              <a:t>Team Members</a:t>
            </a:r>
            <a:endParaRPr lang="en-US" altLang="en-US" sz="2800" b="1" dirty="0">
              <a:solidFill>
                <a:srgbClr val="681417"/>
              </a:solidFill>
              <a:latin typeface="Times New Roman" panose="02020603050405020304" pitchFamily="18" charset="0"/>
              <a:cs typeface="Times New Roman" panose="02020603050405020304" pitchFamily="18" charset="0"/>
            </a:endParaRPr>
          </a:p>
          <a:p>
            <a:pPr algn="ctr"/>
            <a:r>
              <a:rPr lang="en-US" altLang="en-US" sz="2000" b="1" dirty="0">
                <a:solidFill>
                  <a:srgbClr val="681417"/>
                </a:solidFill>
                <a:latin typeface="Times New Roman" panose="02020603050405020304" pitchFamily="18" charset="0"/>
                <a:cs typeface="Times New Roman" panose="02020603050405020304" pitchFamily="18" charset="0"/>
              </a:rPr>
              <a:t>K.Vishnu Sai</a:t>
            </a:r>
            <a:endParaRPr lang="en-US" altLang="en-US" sz="2000" b="1" dirty="0">
              <a:solidFill>
                <a:srgbClr val="681417"/>
              </a:solidFill>
              <a:latin typeface="Times New Roman" panose="02020603050405020304" pitchFamily="18" charset="0"/>
              <a:cs typeface="Times New Roman" panose="02020603050405020304" pitchFamily="18" charset="0"/>
            </a:endParaRPr>
          </a:p>
          <a:p>
            <a:pPr algn="ctr"/>
            <a:r>
              <a:rPr lang="en-US" altLang="en-US" sz="2000" b="1" dirty="0">
                <a:solidFill>
                  <a:srgbClr val="681417"/>
                </a:solidFill>
                <a:latin typeface="Times New Roman" panose="02020603050405020304" pitchFamily="18" charset="0"/>
                <a:cs typeface="Times New Roman" panose="02020603050405020304" pitchFamily="18" charset="0"/>
              </a:rPr>
              <a:t>G.Ganesh Kumar</a:t>
            </a:r>
            <a:endParaRPr lang="en-US" altLang="en-US" sz="2000" b="1" dirty="0">
              <a:solidFill>
                <a:srgbClr val="681417"/>
              </a:solidFill>
              <a:latin typeface="Times New Roman" panose="02020603050405020304" pitchFamily="18" charset="0"/>
              <a:cs typeface="Times New Roman" panose="02020603050405020304" pitchFamily="18" charset="0"/>
            </a:endParaRPr>
          </a:p>
          <a:p>
            <a:pPr algn="ctr"/>
            <a:r>
              <a:rPr lang="en-US" altLang="en-US" sz="2000" b="1" dirty="0">
                <a:solidFill>
                  <a:srgbClr val="681417"/>
                </a:solidFill>
                <a:latin typeface="Times New Roman" panose="02020603050405020304" pitchFamily="18" charset="0"/>
                <a:cs typeface="Times New Roman" panose="02020603050405020304" pitchFamily="18" charset="0"/>
              </a:rPr>
              <a:t>O.Haarisah</a:t>
            </a:r>
            <a:endParaRPr lang="en-US" altLang="en-US" sz="2000" b="1" dirty="0">
              <a:solidFill>
                <a:srgbClr val="681417"/>
              </a:solidFill>
              <a:latin typeface="Times New Roman" panose="02020603050405020304" pitchFamily="18" charset="0"/>
              <a:cs typeface="Times New Roman" panose="02020603050405020304" pitchFamily="18" charset="0"/>
            </a:endParaRPr>
          </a:p>
          <a:p>
            <a:pPr algn="ctr"/>
            <a:endParaRPr lang="en-US" altLang="en-US" sz="2000" b="1" dirty="0">
              <a:solidFill>
                <a:srgbClr val="681417"/>
              </a:solidFill>
              <a:latin typeface="Times New Roman" panose="02020603050405020304" pitchFamily="18" charset="0"/>
              <a:cs typeface="Times New Roman" panose="02020603050405020304" pitchFamily="18" charset="0"/>
            </a:endParaRPr>
          </a:p>
          <a:p>
            <a:pPr algn="ctr"/>
            <a:endParaRPr lang="en-US" altLang="en-US" sz="2000" b="1" dirty="0">
              <a:solidFill>
                <a:srgbClr val="681417"/>
              </a:solidFill>
              <a:latin typeface="Times New Roman" panose="02020603050405020304" pitchFamily="18" charset="0"/>
              <a:cs typeface="Times New Roman" panose="02020603050405020304" pitchFamily="18" charset="0"/>
            </a:endParaRPr>
          </a:p>
          <a:p>
            <a:pPr algn="ctr"/>
            <a:endParaRPr lang="en-US" altLang="en-US" sz="1700" b="1" dirty="0">
              <a:solidFill>
                <a:srgbClr val="681417"/>
              </a:solidFill>
              <a:latin typeface="Times New Roman" panose="02020603050405020304" pitchFamily="18" charset="0"/>
              <a:cs typeface="Times New Roman" panose="02020603050405020304" pitchFamily="18" charset="0"/>
            </a:endParaRPr>
          </a:p>
          <a:p>
            <a:endParaRPr lang="en-US" altLang="en-US" sz="800" b="1" dirty="0">
              <a:solidFill>
                <a:srgbClr val="681417"/>
              </a:solidFill>
              <a:latin typeface="Times New Roman" panose="02020603050405020304" pitchFamily="18" charset="0"/>
              <a:cs typeface="Times New Roman" panose="02020603050405020304" pitchFamily="18" charset="0"/>
            </a:endParaRPr>
          </a:p>
        </p:txBody>
      </p:sp>
      <p:sp>
        <p:nvSpPr>
          <p:cNvPr id="3" name="TextBox 5"/>
          <p:cNvSpPr txBox="1"/>
          <p:nvPr/>
        </p:nvSpPr>
        <p:spPr>
          <a:xfrm>
            <a:off x="-2978785" y="522605"/>
            <a:ext cx="12936220" cy="1295400"/>
          </a:xfrm>
          <a:prstGeom prst="rect">
            <a:avLst/>
          </a:prstGeom>
        </p:spPr>
        <p:txBody>
          <a:bodyPr lIns="0" tIns="0" rIns="0" bIns="0" rtlCol="0" anchor="t">
            <a:noAutofit/>
          </a:bodyPr>
          <a:p>
            <a:pPr algn="r">
              <a:lnSpc>
                <a:spcPct val="100000"/>
              </a:lnSpc>
            </a:pPr>
            <a:r>
              <a:rPr lang="en-US" sz="3120">
                <a:solidFill>
                  <a:srgbClr val="2E2E2E"/>
                </a:solidFill>
                <a:latin typeface="Times New Roman Bold" panose="02030802070405020303"/>
              </a:rPr>
              <a:t>                                          </a:t>
            </a:r>
            <a:endParaRPr lang="en-US" b="1">
              <a:solidFill>
                <a:srgbClr val="2E2E2E"/>
              </a:solidFill>
              <a:latin typeface="Times New Roman Bold" panose="02030802070405020303"/>
            </a:endParaRPr>
          </a:p>
        </p:txBody>
      </p:sp>
      <p:sp>
        <p:nvSpPr>
          <p:cNvPr id="4" name="Text Box 3"/>
          <p:cNvSpPr txBox="1"/>
          <p:nvPr/>
        </p:nvSpPr>
        <p:spPr>
          <a:xfrm>
            <a:off x="692785" y="4460240"/>
            <a:ext cx="6096000" cy="368300"/>
          </a:xfrm>
          <a:prstGeom prst="rect">
            <a:avLst/>
          </a:prstGeom>
          <a:noFill/>
        </p:spPr>
        <p:txBody>
          <a:bodyPr wrap="square" rtlCol="0" anchor="t">
            <a:spAutoFit/>
          </a:bodyPr>
          <a:p>
            <a:pPr algn="ctr"/>
            <a:endParaRPr lang="en-US" altLang="en-US" b="1" dirty="0">
              <a:solidFill>
                <a:srgbClr val="681417"/>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427" y="680599"/>
            <a:ext cx="6058706" cy="768592"/>
          </a:xfrm>
        </p:spPr>
        <p:txBody>
          <a:bodyPr>
            <a:normAutofit/>
          </a:bodyPr>
          <a:lstStyle/>
          <a:p>
            <a:endParaRPr lang="en-IN" dirty="0"/>
          </a:p>
        </p:txBody>
      </p:sp>
      <p:pic>
        <p:nvPicPr>
          <p:cNvPr id="3" name="Picture 2" descr="image 2"/>
          <p:cNvPicPr>
            <a:picLocks noChangeAspect="1"/>
          </p:cNvPicPr>
          <p:nvPr/>
        </p:nvPicPr>
        <p:blipFill>
          <a:blip r:embed="rId1"/>
          <a:stretch>
            <a:fillRect/>
          </a:stretch>
        </p:blipFill>
        <p:spPr>
          <a:xfrm>
            <a:off x="1724660" y="393065"/>
            <a:ext cx="8742680" cy="6071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427" y="680599"/>
            <a:ext cx="6058706" cy="768592"/>
          </a:xfrm>
        </p:spPr>
        <p:txBody>
          <a:bodyPr>
            <a:normAutofit/>
          </a:bodyPr>
          <a:lstStyle/>
          <a:p>
            <a:r>
              <a:rPr lang="en-US" b="1" dirty="0">
                <a:latin typeface="Times New Roman" panose="02020603050405020304" pitchFamily="18" charset="0"/>
                <a:cs typeface="Times New Roman" panose="02020603050405020304" pitchFamily="18" charset="0"/>
                <a:sym typeface="+mn-ea"/>
              </a:rPr>
              <a:t>Conclusion</a:t>
            </a:r>
            <a:endParaRPr lang="en-US" altLang="en-IN" dirty="0"/>
          </a:p>
        </p:txBody>
      </p:sp>
      <p:sp>
        <p:nvSpPr>
          <p:cNvPr id="5" name="TextBox 4"/>
          <p:cNvSpPr txBox="1"/>
          <p:nvPr/>
        </p:nvSpPr>
        <p:spPr>
          <a:xfrm>
            <a:off x="1277620" y="1449705"/>
            <a:ext cx="10279380" cy="4727575"/>
          </a:xfrm>
          <a:prstGeom prst="rect">
            <a:avLst/>
          </a:prstGeom>
          <a:noFill/>
        </p:spPr>
        <p:txBody>
          <a:bodyPr wrap="square">
            <a:no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Th</a:t>
            </a:r>
            <a:r>
              <a:rPr lang="en-US" altLang="en-IN" sz="1800" dirty="0">
                <a:effectLst/>
                <a:latin typeface="Times New Roman" panose="02020603050405020304" pitchFamily="18" charset="0"/>
                <a:ea typeface="Times New Roman" panose="02020603050405020304" pitchFamily="18" charset="0"/>
              </a:rPr>
              <a:t>is</a:t>
            </a:r>
            <a:r>
              <a:rPr lang="en-IN" sz="1800" dirty="0">
                <a:effectLst/>
                <a:latin typeface="Times New Roman" panose="02020603050405020304" pitchFamily="18" charset="0"/>
                <a:ea typeface="Times New Roman" panose="02020603050405020304" pitchFamily="18" charset="0"/>
              </a:rPr>
              <a:t> project exemplifies how full stack development can be leveraged to create powerful and efficient web applications. By combining the front-end technologies (HTML, CSS</a:t>
            </a:r>
            <a:r>
              <a:rPr lang="en-US" altLang="en-IN" sz="1800" dirty="0">
                <a:effectLst/>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with back-end processing (PHP) and a relational database (MySQL), we've built a system that meets the needs of both HR professionals and job applicants. The project not only highlights the technical skills required for full stack development but also emphasizes the importance of user experience and data management in modern web applications.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By continuing to build upon this foundation, the</a:t>
            </a:r>
            <a:r>
              <a:rPr lang="en-US" altLang="en-IN" sz="1800" dirty="0">
                <a:effectLst/>
                <a:latin typeface="Times New Roman" panose="02020603050405020304" pitchFamily="18" charset="0"/>
                <a:ea typeface="Times New Roman" panose="02020603050405020304" pitchFamily="18" charset="0"/>
              </a:rPr>
              <a:t> applicant tracking system</a:t>
            </a:r>
            <a:r>
              <a:rPr lang="en-IN" sz="1800" dirty="0">
                <a:effectLst/>
                <a:latin typeface="Times New Roman" panose="02020603050405020304" pitchFamily="18" charset="0"/>
                <a:ea typeface="Times New Roman" panose="02020603050405020304" pitchFamily="18" charset="0"/>
              </a:rPr>
              <a:t> can evolve into an even more comprehensive tool that further enhances the recruitment process, making it more efficient, transparent, and effective.</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628015"/>
            <a:ext cx="8911590" cy="570230"/>
          </a:xfrm>
        </p:spPr>
        <p:txBody>
          <a:bodyPr>
            <a:normAutofit fontScale="90000"/>
          </a:bodyPr>
          <a:lstStyle/>
          <a:p>
            <a:r>
              <a:rPr lang="en-US" sz="4000" b="1" dirty="0">
                <a:latin typeface="Times New Roman" panose="02020603050405020304" pitchFamily="18" charset="0"/>
                <a:cs typeface="Times New Roman" panose="02020603050405020304" pitchFamily="18" charset="0"/>
              </a:rPr>
              <a:t>Index</a:t>
            </a:r>
            <a:endParaRPr lang="en-IN" sz="4000" dirty="0"/>
          </a:p>
        </p:txBody>
      </p:sp>
      <p:sp>
        <p:nvSpPr>
          <p:cNvPr id="3" name="Content Placeholder 2"/>
          <p:cNvSpPr>
            <a:spLocks noGrp="1"/>
          </p:cNvSpPr>
          <p:nvPr>
            <p:ph idx="1"/>
          </p:nvPr>
        </p:nvSpPr>
        <p:spPr>
          <a:xfrm>
            <a:off x="1517382" y="1542982"/>
            <a:ext cx="9889588" cy="4448951"/>
          </a:xfrm>
        </p:spPr>
        <p:txBody>
          <a:bodyPr>
            <a:normAutofit lnSpcReduction="20000"/>
          </a:bodyPr>
          <a:lstStyle/>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Introduction</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Objective</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Software Required					</a:t>
            </a:r>
            <a:r>
              <a:rPr lang="en-US" altLang="en-US" sz="1800" b="1"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Implementation Languages and Database Used</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Results</a:t>
            </a: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082" y="655093"/>
            <a:ext cx="8911687" cy="787364"/>
          </a:xfrm>
        </p:spPr>
        <p:txBody>
          <a:bodyPr/>
          <a:lstStyle/>
          <a:p>
            <a:r>
              <a:rPr lang="en-US"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8115" y="1529080"/>
            <a:ext cx="10249535" cy="5213985"/>
          </a:xfrm>
        </p:spPr>
        <p:txBody>
          <a:bodyPr>
            <a:noAutofit/>
          </a:bodyPr>
          <a:lstStyle/>
          <a:p>
            <a:pPr marL="0" indent="0" algn="just">
              <a:lnSpc>
                <a:spcPct val="160000"/>
              </a:lnSpc>
              <a:buNone/>
            </a:pPr>
            <a:r>
              <a:rPr lang="en-IN" dirty="0">
                <a:latin typeface="Times New Roman" panose="02020603050405020304" pitchFamily="18" charset="0"/>
                <a:cs typeface="Times New Roman" panose="02020603050405020304" pitchFamily="18" charset="0"/>
              </a:rPr>
              <a:t>An Applicant Tracking </a:t>
            </a:r>
            <a:r>
              <a:rPr lang="en-US" altLang="en-IN" dirty="0">
                <a:latin typeface="Times New Roman" panose="02020603050405020304" pitchFamily="18" charset="0"/>
                <a:cs typeface="Times New Roman" panose="02020603050405020304" pitchFamily="18" charset="0"/>
              </a:rPr>
              <a:t>Application</a:t>
            </a:r>
            <a:r>
              <a:rPr lang="en-IN" dirty="0">
                <a:latin typeface="Times New Roman" panose="02020603050405020304" pitchFamily="18" charset="0"/>
                <a:cs typeface="Times New Roman" panose="02020603050405020304" pitchFamily="18" charset="0"/>
              </a:rPr>
              <a:t> is a comprehensive software solution designed to manage the end-to-end recruitment process efficiently. It automates the hiring workflow, from job posting and application receipt to candidate screening and final selection. By centralizing all recruitment-related activities and data, an ATS streamlines the recruitment process, reduces administrative overhead, and enhances both the recruiter and candidate experience. These systems are equipped with features that facilitate job distribution, resume parsing, applicant tracking, communication, collaboration, and reporting, making them indispensable tools for modern HR departments. The goal of an ATS is to ensure a seamless, efficient, and transparent hiring process, ultimately helping organizations attract, engage, and hire the best talent.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390" y="655320"/>
            <a:ext cx="4486910" cy="669925"/>
          </a:xfrm>
        </p:spPr>
        <p:txBody>
          <a:bodyPr>
            <a:normAutofit fontScale="90000"/>
          </a:bodyPr>
          <a:lstStyle/>
          <a:p>
            <a:r>
              <a:rPr lang="en-US" altLang="en-IN" sz="4000" b="1" dirty="0">
                <a:effectLst/>
                <a:latin typeface="Times New Roman" panose="02020603050405020304" pitchFamily="18" charset="0"/>
                <a:ea typeface="Calibri" panose="020F0502020204030204" pitchFamily="34" charset="0"/>
                <a:cs typeface="Times New Roman" panose="02020603050405020304" pitchFamily="18" charset="0"/>
              </a:rPr>
              <a:t>Objec</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altLang="en-IN" sz="4000" b="1" dirty="0">
                <a:effectLst/>
                <a:latin typeface="Times New Roman" panose="02020603050405020304" pitchFamily="18" charset="0"/>
                <a:ea typeface="Calibri" panose="020F0502020204030204" pitchFamily="34" charset="0"/>
                <a:cs typeface="Times New Roman" panose="02020603050405020304" pitchFamily="18" charset="0"/>
              </a:rPr>
              <a:t>ive</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Content Placeholder 2"/>
          <p:cNvSpPr>
            <a:spLocks noGrp="1"/>
          </p:cNvSpPr>
          <p:nvPr>
            <p:ph idx="1"/>
          </p:nvPr>
        </p:nvSpPr>
        <p:spPr>
          <a:xfrm>
            <a:off x="1293526" y="1563974"/>
            <a:ext cx="10428781" cy="5164804"/>
          </a:xfrm>
        </p:spPr>
        <p:txBody>
          <a:bodyPr>
            <a:normAutofit/>
          </a:bodyPr>
          <a:lstStyle/>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objectives of the Applicant Tracking </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Application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project are to automate and streamline the recruitment process, enhance candidate experience through user-friendly interfaces, and centralize applicant data for efficient management and analytics. The system aims to improve efficiency by automating tasks like resume screening and interview scheduling, while ensuring compliance with data privacy regulations to protect applicant information. Additionally, it seeks to facilitate collaboration among recruiters and provide insights to optimize recruitment strategies.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490" y="680720"/>
            <a:ext cx="5615305" cy="698500"/>
          </a:xfrm>
        </p:spPr>
        <p:txBody>
          <a:bodyPr>
            <a:normAutofit/>
          </a:bodyPr>
          <a:lstStyle/>
          <a:p>
            <a:r>
              <a:rPr lang="en-US" alt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Software  Tools Required</a:t>
            </a:r>
            <a:endParaRPr lang="en-IN" dirty="0"/>
          </a:p>
        </p:txBody>
      </p:sp>
      <p:sp>
        <p:nvSpPr>
          <p:cNvPr id="3" name="Content Placeholder 2"/>
          <p:cNvSpPr>
            <a:spLocks noGrp="1"/>
          </p:cNvSpPr>
          <p:nvPr>
            <p:ph idx="1"/>
          </p:nvPr>
        </p:nvSpPr>
        <p:spPr>
          <a:xfrm>
            <a:off x="1614850" y="1378418"/>
            <a:ext cx="9807653" cy="2723213"/>
          </a:xfrm>
        </p:spPr>
        <p:txBody>
          <a:bodyPr/>
          <a:lstStyle/>
          <a:p>
            <a:pPr marL="342900" lvl="0" indent="-342900" algn="just">
              <a:lnSpc>
                <a:spcPct val="150000"/>
              </a:lnSpc>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Vs code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Xampp Sever</a:t>
            </a:r>
            <a:endPar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Local host</a:t>
            </a:r>
            <a:endPar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4610" y="1647190"/>
            <a:ext cx="10278110" cy="1927860"/>
          </a:xfrm>
        </p:spPr>
        <p:txBody>
          <a:bodyPr>
            <a:normAutofit/>
          </a:bodyPr>
          <a:lstStyle/>
          <a:p>
            <a:pPr algn="just">
              <a:lnSpc>
                <a:spcPct val="150000"/>
              </a:lnSpc>
              <a:spcAft>
                <a:spcPts val="800"/>
              </a:spcAft>
              <a:buFont typeface="Arial" panose="020B0604020202020204" pitchFamily="34" charset="0"/>
              <a:buChar char="•"/>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HTML</a:t>
            </a:r>
            <a:endPar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Arial" panose="020B0604020202020204" pitchFamily="34" charset="0"/>
              <a:buChar char="•"/>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CSS</a:t>
            </a:r>
            <a:endPar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Arial" panose="020B0604020202020204" pitchFamily="34" charset="0"/>
              <a:buChar char="•"/>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PHP</a:t>
            </a:r>
            <a:endPar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1636395" y="806450"/>
            <a:ext cx="5370195" cy="669925"/>
          </a:xfrm>
        </p:spPr>
        <p:txBody>
          <a:bodyPr>
            <a:normAutofit fontScale="90000"/>
          </a:bodyPr>
          <a:lstStyle/>
          <a:p>
            <a:r>
              <a:rPr lang="en-US" sz="3600" b="1" dirty="0">
                <a:latin typeface="Times New Roman" panose="02020603050405020304" pitchFamily="18" charset="0"/>
                <a:cs typeface="Times New Roman" panose="02020603050405020304" pitchFamily="18" charset="0"/>
              </a:rPr>
              <a:t>Implementation Languages</a:t>
            </a:r>
            <a:endParaRPr lang="en-IN" dirty="0"/>
          </a:p>
        </p:txBody>
      </p:sp>
      <p:sp>
        <p:nvSpPr>
          <p:cNvPr id="4" name="Title 1"/>
          <p:cNvSpPr>
            <a:spLocks noGrp="1"/>
          </p:cNvSpPr>
          <p:nvPr>
            <p:custDataLst>
              <p:tags r:id="rId1"/>
            </p:custDataLst>
          </p:nvPr>
        </p:nvSpPr>
        <p:spPr>
          <a:xfrm>
            <a:off x="1636395" y="3575685"/>
            <a:ext cx="5370195" cy="6699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Times New Roman" panose="02020603050405020304" pitchFamily="18" charset="0"/>
                <a:cs typeface="Times New Roman" panose="02020603050405020304" pitchFamily="18" charset="0"/>
              </a:rPr>
              <a:t>Databas</a:t>
            </a:r>
            <a:r>
              <a:rPr lang="en-US" sz="3200" b="1" dirty="0">
                <a:latin typeface="Times New Roman" panose="02020603050405020304" pitchFamily="18" charset="0"/>
                <a:cs typeface="Times New Roman" panose="02020603050405020304" pitchFamily="18" charset="0"/>
              </a:rPr>
              <a:t>e Used</a:t>
            </a:r>
            <a:endParaRPr lang="en-IN" sz="3200" dirty="0"/>
          </a:p>
        </p:txBody>
      </p:sp>
      <p:sp>
        <p:nvSpPr>
          <p:cNvPr id="5" name="Content Placeholder 2"/>
          <p:cNvSpPr>
            <a:spLocks noGrp="1"/>
          </p:cNvSpPr>
          <p:nvPr>
            <p:custDataLst>
              <p:tags r:id="rId2"/>
            </p:custDataLst>
          </p:nvPr>
        </p:nvSpPr>
        <p:spPr>
          <a:xfrm>
            <a:off x="1451610" y="4384675"/>
            <a:ext cx="10278110" cy="19278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a:lnSpc>
                <a:spcPct val="150000"/>
              </a:lnSpc>
              <a:spcAft>
                <a:spcPts val="800"/>
              </a:spcAft>
              <a:buFont typeface="Arial" panose="020B0604020202020204" pitchFamily="34" charset="0"/>
              <a:buChar char="•"/>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MySQL</a:t>
            </a:r>
            <a:endPar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427" y="680599"/>
            <a:ext cx="6058706" cy="768592"/>
          </a:xfrm>
        </p:spPr>
        <p:txBody>
          <a:bodyPr>
            <a:normAutofit/>
          </a:bodyPr>
          <a:lstStyle/>
          <a:p>
            <a:r>
              <a:rPr lang="en-US" altLang="en-IN" dirty="0">
                <a:latin typeface="Times New Roman" panose="02020603050405020304" pitchFamily="18" charset="0"/>
                <a:cs typeface="Times New Roman" panose="02020603050405020304" pitchFamily="18" charset="0"/>
              </a:rPr>
              <a:t>Results</a:t>
            </a:r>
            <a:endParaRPr lang="en-US" altLang="en-IN" dirty="0">
              <a:latin typeface="Times New Roman" panose="02020603050405020304" pitchFamily="18" charset="0"/>
              <a:cs typeface="Times New Roman" panose="02020603050405020304" pitchFamily="18" charset="0"/>
            </a:endParaRPr>
          </a:p>
        </p:txBody>
      </p:sp>
      <p:pic>
        <p:nvPicPr>
          <p:cNvPr id="3" name="Picture 2" descr="login page"/>
          <p:cNvPicPr>
            <a:picLocks noChangeAspect="1"/>
          </p:cNvPicPr>
          <p:nvPr/>
        </p:nvPicPr>
        <p:blipFill>
          <a:blip r:embed="rId1"/>
          <a:stretch>
            <a:fillRect/>
          </a:stretch>
        </p:blipFill>
        <p:spPr>
          <a:xfrm>
            <a:off x="425450" y="2108835"/>
            <a:ext cx="4088765" cy="2082165"/>
          </a:xfrm>
          <a:prstGeom prst="rect">
            <a:avLst/>
          </a:prstGeom>
        </p:spPr>
      </p:pic>
      <p:pic>
        <p:nvPicPr>
          <p:cNvPr id="4" name="Picture 3" descr="page 1"/>
          <p:cNvPicPr>
            <a:picLocks noChangeAspect="1"/>
          </p:cNvPicPr>
          <p:nvPr/>
        </p:nvPicPr>
        <p:blipFill>
          <a:blip r:embed="rId2"/>
          <a:stretch>
            <a:fillRect/>
          </a:stretch>
        </p:blipFill>
        <p:spPr>
          <a:xfrm>
            <a:off x="4939030" y="464185"/>
            <a:ext cx="6941820" cy="51098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in 2"/>
          <p:cNvPicPr>
            <a:picLocks noChangeAspect="1"/>
          </p:cNvPicPr>
          <p:nvPr/>
        </p:nvPicPr>
        <p:blipFill>
          <a:blip r:embed="rId1"/>
          <a:stretch>
            <a:fillRect/>
          </a:stretch>
        </p:blipFill>
        <p:spPr>
          <a:xfrm>
            <a:off x="484505" y="1243330"/>
            <a:ext cx="5024120" cy="5280025"/>
          </a:xfrm>
          <a:prstGeom prst="rect">
            <a:avLst/>
          </a:prstGeom>
        </p:spPr>
      </p:pic>
      <p:pic>
        <p:nvPicPr>
          <p:cNvPr id="4" name="Picture 3" descr="login 3"/>
          <p:cNvPicPr>
            <a:picLocks noChangeAspect="1"/>
          </p:cNvPicPr>
          <p:nvPr/>
        </p:nvPicPr>
        <p:blipFill>
          <a:blip r:embed="rId2"/>
          <a:stretch>
            <a:fillRect/>
          </a:stretch>
        </p:blipFill>
        <p:spPr>
          <a:xfrm>
            <a:off x="5996305" y="1189355"/>
            <a:ext cx="5568950" cy="5334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1"/>
          <p:cNvPicPr>
            <a:picLocks noChangeAspect="1"/>
          </p:cNvPicPr>
          <p:nvPr/>
        </p:nvPicPr>
        <p:blipFill>
          <a:blip r:embed="rId1"/>
          <a:stretch>
            <a:fillRect/>
          </a:stretch>
        </p:blipFill>
        <p:spPr>
          <a:xfrm>
            <a:off x="1471930" y="1277620"/>
            <a:ext cx="10079990" cy="513397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Theme1">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2521</Words>
  <Application>WPS Presentation</Application>
  <PresentationFormat>Widescreen</PresentationFormat>
  <Paragraphs>55</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3</vt:lpstr>
      <vt:lpstr>Arial</vt:lpstr>
      <vt:lpstr>Times New Roman</vt:lpstr>
      <vt:lpstr>Calibri</vt:lpstr>
      <vt:lpstr>Times New Roman Bold</vt:lpstr>
      <vt:lpstr>Symbol</vt:lpstr>
      <vt:lpstr>Microsoft YaHei</vt:lpstr>
      <vt:lpstr>Arial Unicode MS</vt:lpstr>
      <vt:lpstr>Century Gothic</vt:lpstr>
      <vt:lpstr>Theme1</vt:lpstr>
      <vt:lpstr>Recruitment and Applicant Tracking Application</vt:lpstr>
      <vt:lpstr>Index</vt:lpstr>
      <vt:lpstr>Introduction</vt:lpstr>
      <vt:lpstr>Objective </vt:lpstr>
      <vt:lpstr>Software  Tools Required</vt:lpstr>
      <vt:lpstr>Implementation Languages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 and Colour Improvement based Haze Removal of Underwater Images using Fusion Technique</dc:title>
  <dc:creator>RAVIKRISHNA</dc:creator>
  <cp:lastModifiedBy>O. Haarisah</cp:lastModifiedBy>
  <cp:revision>56</cp:revision>
  <dcterms:created xsi:type="dcterms:W3CDTF">2022-11-07T11:20:00Z</dcterms:created>
  <dcterms:modified xsi:type="dcterms:W3CDTF">2024-06-17T13:00:15Z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627E08059B314E03B6E2571475D79A56_13</vt:lpwstr>
  </property>
  <property fmtid="{D5CDD505-2E9C-101B-9397-08002B2CF9AE}" pid="3" name="KSOProductBuildVer">
    <vt:lpwstr>1033-12.2.0.17119</vt:lpwstr>
  </property>
</Properties>
</file>