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B8E640-7342-4FC5-A41D-025CD407822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sai rachakatla" userId="53318da0ea6db596" providerId="LiveId" clId="{E08302ED-3EED-4728-83EB-B281B6079E7F}"/>
    <pc:docChg chg="custSel modSld">
      <pc:chgData name="vishnusai rachakatla" userId="53318da0ea6db596" providerId="LiveId" clId="{E08302ED-3EED-4728-83EB-B281B6079E7F}" dt="2024-09-07T09:53:14.552" v="0" actId="313"/>
      <pc:docMkLst>
        <pc:docMk/>
      </pc:docMkLst>
      <pc:sldChg chg="modSp mod">
        <pc:chgData name="vishnusai rachakatla" userId="53318da0ea6db596" providerId="LiveId" clId="{E08302ED-3EED-4728-83EB-B281B6079E7F}" dt="2024-09-07T09:53:14.552" v="0" actId="313"/>
        <pc:sldMkLst>
          <pc:docMk/>
          <pc:sldMk cId="1340259128" sldId="263"/>
        </pc:sldMkLst>
        <pc:spChg chg="mod">
          <ac:chgData name="vishnusai rachakatla" userId="53318da0ea6db596" providerId="LiveId" clId="{E08302ED-3EED-4728-83EB-B281B6079E7F}" dt="2024-09-07T09:53:14.552" v="0" actId="313"/>
          <ac:spMkLst>
            <pc:docMk/>
            <pc:sldMk cId="1340259128" sldId="263"/>
            <ac:spMk id="3" creationId="{AE417B72-B8F9-6A7A-31EB-F0F18FED10A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3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chemeClr val="accent1"/>
                </a:solidFill>
              </a:rPr>
              <a:t>Monthly</a:t>
            </a:r>
            <a:r>
              <a:rPr lang="en-GB" b="1" baseline="0">
                <a:solidFill>
                  <a:schemeClr val="accent1"/>
                </a:solidFill>
              </a:rPr>
              <a:t> Rental Trends</a:t>
            </a:r>
            <a:endParaRPr lang="en-GB" b="1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37455756539928"/>
          <c:y val="9.7268441486411533E-2"/>
          <c:w val="0.79454622578525091"/>
          <c:h val="0.7333876318704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'rental trends'!$B$1</c:f>
              <c:strCache>
                <c:ptCount val="1"/>
                <c:pt idx="0">
                  <c:v>Total Rentals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'rental trends'!$A$2:$A$6</c:f>
              <c:strCache>
                <c:ptCount val="5"/>
                <c:pt idx="0">
                  <c:v>2005-May</c:v>
                </c:pt>
                <c:pt idx="1">
                  <c:v>2005-June</c:v>
                </c:pt>
                <c:pt idx="2">
                  <c:v>2005-July</c:v>
                </c:pt>
                <c:pt idx="3">
                  <c:v>2005-August</c:v>
                </c:pt>
                <c:pt idx="4">
                  <c:v>2006-February</c:v>
                </c:pt>
              </c:strCache>
            </c:strRef>
          </c:cat>
          <c:val>
            <c:numRef>
              <c:f>'rental trends'!$B$2:$B$6</c:f>
              <c:numCache>
                <c:formatCode>General</c:formatCode>
                <c:ptCount val="5"/>
                <c:pt idx="0">
                  <c:v>1156</c:v>
                </c:pt>
                <c:pt idx="1">
                  <c:v>2311</c:v>
                </c:pt>
                <c:pt idx="2">
                  <c:v>6709</c:v>
                </c:pt>
                <c:pt idx="3">
                  <c:v>5686</c:v>
                </c:pt>
                <c:pt idx="4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9-4B94-A2D7-77956A8D31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4453424"/>
        <c:axId val="384445264"/>
      </c:barChart>
      <c:catAx>
        <c:axId val="384453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Months</a:t>
                </a:r>
                <a:r>
                  <a:rPr lang="en-GB" baseline="0"/>
                  <a:t> with Years</a:t>
                </a:r>
                <a:endParaRPr lang="en-GB"/>
              </a:p>
            </c:rich>
          </c:tx>
          <c:overlay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445264"/>
        <c:crosses val="autoZero"/>
        <c:auto val="1"/>
        <c:lblAlgn val="ctr"/>
        <c:lblOffset val="100"/>
        <c:noMultiLvlLbl val="0"/>
      </c:catAx>
      <c:valAx>
        <c:axId val="38444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 Number</a:t>
                </a:r>
                <a:r>
                  <a:rPr lang="en-GB" baseline="0"/>
                  <a:t> of Rentals</a:t>
                </a:r>
                <a:endParaRPr lang="en-GB"/>
              </a:p>
            </c:rich>
          </c:tx>
          <c:overlay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453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peak</a:t>
            </a:r>
            <a:r>
              <a:rPr lang="en-US" b="1" baseline="0">
                <a:solidFill>
                  <a:schemeClr val="tx2">
                    <a:lumMod val="75000"/>
                    <a:lumOff val="25000"/>
                  </a:schemeClr>
                </a:solidFill>
              </a:rPr>
              <a:t> rental hours</a:t>
            </a:r>
            <a:endParaRPr lang="en-US" b="1">
              <a:solidFill>
                <a:schemeClr val="tx2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'[peak rental hour in a day.xlsx]peak rental hour'!$B$1</c:f>
              <c:strCache>
                <c:ptCount val="1"/>
                <c:pt idx="0">
                  <c:v>total_rentals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'[peak rental hour in a day.xlsx]peak rental hour'!$A$2:$A$25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'[peak rental hour in a day.xlsx]peak rental hour'!$B$2:$B$25</c:f>
              <c:numCache>
                <c:formatCode>General</c:formatCode>
                <c:ptCount val="24"/>
                <c:pt idx="0">
                  <c:v>694</c:v>
                </c:pt>
                <c:pt idx="1">
                  <c:v>649</c:v>
                </c:pt>
                <c:pt idx="2">
                  <c:v>630</c:v>
                </c:pt>
                <c:pt idx="3">
                  <c:v>684</c:v>
                </c:pt>
                <c:pt idx="4">
                  <c:v>681</c:v>
                </c:pt>
                <c:pt idx="5">
                  <c:v>648</c:v>
                </c:pt>
                <c:pt idx="6">
                  <c:v>647</c:v>
                </c:pt>
                <c:pt idx="7">
                  <c:v>667</c:v>
                </c:pt>
                <c:pt idx="8">
                  <c:v>696</c:v>
                </c:pt>
                <c:pt idx="9">
                  <c:v>652</c:v>
                </c:pt>
                <c:pt idx="10">
                  <c:v>673</c:v>
                </c:pt>
                <c:pt idx="11">
                  <c:v>663</c:v>
                </c:pt>
                <c:pt idx="12">
                  <c:v>632</c:v>
                </c:pt>
                <c:pt idx="13">
                  <c:v>645</c:v>
                </c:pt>
                <c:pt idx="14">
                  <c:v>653</c:v>
                </c:pt>
                <c:pt idx="15">
                  <c:v>887</c:v>
                </c:pt>
                <c:pt idx="16">
                  <c:v>664</c:v>
                </c:pt>
                <c:pt idx="17">
                  <c:v>634</c:v>
                </c:pt>
                <c:pt idx="18">
                  <c:v>688</c:v>
                </c:pt>
                <c:pt idx="19">
                  <c:v>676</c:v>
                </c:pt>
                <c:pt idx="20">
                  <c:v>658</c:v>
                </c:pt>
                <c:pt idx="21">
                  <c:v>671</c:v>
                </c:pt>
                <c:pt idx="22">
                  <c:v>610</c:v>
                </c:pt>
                <c:pt idx="23">
                  <c:v>642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A1-4F08-8BA5-DD6D63FB7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948992"/>
        <c:axId val="112957152"/>
      </c:scatterChart>
      <c:valAx>
        <c:axId val="112948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Hours</a:t>
                </a:r>
              </a:p>
            </c:rich>
          </c:tx>
          <c:layout>
            <c:manualLayout>
              <c:xMode val="edge"/>
              <c:yMode val="edge"/>
              <c:x val="0.43966524986796113"/>
              <c:y val="0.94194208582089711"/>
            </c:manualLayout>
          </c:layout>
          <c:overlay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7152"/>
        <c:crosses val="autoZero"/>
        <c:crossBetween val="midCat"/>
      </c:valAx>
      <c:valAx>
        <c:axId val="1129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Rentals</a:t>
                </a:r>
              </a:p>
            </c:rich>
          </c:tx>
          <c:overlay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48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baseline="0" dirty="0">
                <a:solidFill>
                  <a:srgbClr val="0070C0"/>
                </a:solidFill>
              </a:rPr>
              <a:t>Most Rented Films </a:t>
            </a:r>
            <a:endParaRPr lang="en-GB" b="1" dirty="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33945736055150283"/>
          <c:y val="1.6175621028307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81860056478876"/>
          <c:y val="8.1086077411900631E-2"/>
          <c:w val="0.80026868812486207"/>
          <c:h val="0.67019491714315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'[top 10 most rented films.xlsx]top 10 most rented films'!$C$1</c:f>
              <c:strCache>
                <c:ptCount val="1"/>
                <c:pt idx="0">
                  <c:v>Rental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'[top 10 most rented films.xlsx]top 10 most rented films'!$B$2:$B$11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RIDGEMONT SUBMARINE</c:v>
                </c:pt>
                <c:pt idx="3">
                  <c:v>GRIT CLOCKWORK</c:v>
                </c:pt>
                <c:pt idx="4">
                  <c:v>SCALAWAG DUCK</c:v>
                </c:pt>
                <c:pt idx="5">
                  <c:v>JUGGLER HARDLY</c:v>
                </c:pt>
                <c:pt idx="6">
                  <c:v>FORWARD TEMPLE</c:v>
                </c:pt>
                <c:pt idx="7">
                  <c:v>HOBBIT ALIEN</c:v>
                </c:pt>
                <c:pt idx="8">
                  <c:v>ROBBERS JOON</c:v>
                </c:pt>
                <c:pt idx="9">
                  <c:v>ZORRO ARK</c:v>
                </c:pt>
              </c:strCache>
            </c:strRef>
          </c:cat>
          <c:val>
            <c:numRef>
              <c:f>'[top 10 most rented films.xlsx]top 10 most rented films'!$C$2:$C$11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2-445E-8298-54885B36C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356239"/>
        <c:axId val="875358639"/>
      </c:barChart>
      <c:catAx>
        <c:axId val="875356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Film</a:t>
                </a:r>
                <a:r>
                  <a:rPr lang="en-GB" baseline="0"/>
                  <a:t> </a:t>
                </a:r>
                <a:r>
                  <a:rPr lang="en-GB"/>
                  <a:t>Title</a:t>
                </a:r>
              </a:p>
            </c:rich>
          </c:tx>
          <c:layout>
            <c:manualLayout>
              <c:xMode val="edge"/>
              <c:yMode val="edge"/>
              <c:x val="0.41952765532261538"/>
              <c:y val="0.91795594008287962"/>
            </c:manualLayout>
          </c:layout>
          <c:overlay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58639"/>
        <c:crosses val="autoZero"/>
        <c:auto val="1"/>
        <c:lblAlgn val="ctr"/>
        <c:lblOffset val="100"/>
        <c:noMultiLvlLbl val="0"/>
      </c:catAx>
      <c:valAx>
        <c:axId val="87535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Rental</a:t>
                </a:r>
                <a:r>
                  <a:rPr lang="en-GB" baseline="0"/>
                  <a:t> Count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3.4266302324168274E-2"/>
              <c:y val="0.35133084967498646"/>
            </c:manualLayout>
          </c:layout>
          <c:overlay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56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Highest Rentals by</a:t>
            </a:r>
            <a:r>
              <a:rPr lang="en-US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 Category</a:t>
            </a:r>
            <a:endParaRPr 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'number of rentals by film categ'!$B$1</c:f>
              <c:strCache>
                <c:ptCount val="1"/>
                <c:pt idx="0">
                  <c:v>Rental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'number of rentals by film categ'!$A$2:$A$17</c:f>
              <c:strCache>
                <c:ptCount val="16"/>
                <c:pt idx="0">
                  <c:v>Sports</c:v>
                </c:pt>
                <c:pt idx="1">
                  <c:v>Animation</c:v>
                </c:pt>
                <c:pt idx="2">
                  <c:v>Action</c:v>
                </c:pt>
                <c:pt idx="3">
                  <c:v>Sci-Fi</c:v>
                </c:pt>
                <c:pt idx="4">
                  <c:v>Family</c:v>
                </c:pt>
                <c:pt idx="5">
                  <c:v>Drama</c:v>
                </c:pt>
                <c:pt idx="6">
                  <c:v>Documentary</c:v>
                </c:pt>
                <c:pt idx="7">
                  <c:v>Foreign</c:v>
                </c:pt>
                <c:pt idx="8">
                  <c:v>Games</c:v>
                </c:pt>
                <c:pt idx="9">
                  <c:v>Children</c:v>
                </c:pt>
                <c:pt idx="10">
                  <c:v>Comedy</c:v>
                </c:pt>
                <c:pt idx="11">
                  <c:v>New</c:v>
                </c:pt>
                <c:pt idx="12">
                  <c:v>Classics</c:v>
                </c:pt>
                <c:pt idx="13">
                  <c:v>Horror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'number of rentals by film categ'!$B$2:$B$17</c:f>
              <c:numCache>
                <c:formatCode>General</c:formatCode>
                <c:ptCount val="16"/>
                <c:pt idx="0">
                  <c:v>1179</c:v>
                </c:pt>
                <c:pt idx="1">
                  <c:v>1166</c:v>
                </c:pt>
                <c:pt idx="2">
                  <c:v>1112</c:v>
                </c:pt>
                <c:pt idx="3">
                  <c:v>1101</c:v>
                </c:pt>
                <c:pt idx="4">
                  <c:v>1096</c:v>
                </c:pt>
                <c:pt idx="5">
                  <c:v>1060</c:v>
                </c:pt>
                <c:pt idx="6">
                  <c:v>1050</c:v>
                </c:pt>
                <c:pt idx="7">
                  <c:v>1033</c:v>
                </c:pt>
                <c:pt idx="8">
                  <c:v>969</c:v>
                </c:pt>
                <c:pt idx="9">
                  <c:v>945</c:v>
                </c:pt>
                <c:pt idx="10">
                  <c:v>941</c:v>
                </c:pt>
                <c:pt idx="11">
                  <c:v>940</c:v>
                </c:pt>
                <c:pt idx="12">
                  <c:v>939</c:v>
                </c:pt>
                <c:pt idx="13">
                  <c:v>846</c:v>
                </c:pt>
                <c:pt idx="14">
                  <c:v>837</c:v>
                </c:pt>
                <c:pt idx="1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9-4190-9476-7D05D5F8A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8528080"/>
        <c:axId val="268528560"/>
      </c:barChart>
      <c:catAx>
        <c:axId val="268528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Category</a:t>
                </a:r>
              </a:p>
            </c:rich>
          </c:tx>
          <c:layout>
            <c:manualLayout>
              <c:xMode val="edge"/>
              <c:yMode val="edge"/>
              <c:x val="0.41809665346379493"/>
              <c:y val="0.93483578506557452"/>
            </c:manualLayout>
          </c:layout>
          <c:overlay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528560"/>
        <c:crosses val="autoZero"/>
        <c:auto val="1"/>
        <c:lblAlgn val="ctr"/>
        <c:lblOffset val="100"/>
        <c:noMultiLvlLbl val="0"/>
      </c:catAx>
      <c:valAx>
        <c:axId val="26852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Rental</a:t>
                </a:r>
                <a:r>
                  <a:rPr lang="en-GB" baseline="0"/>
                  <a:t> Count</a:t>
                </a:r>
                <a:endParaRPr lang="en-GB"/>
              </a:p>
            </c:rich>
          </c:tx>
          <c:overlay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5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pivotSource>
    <c:name>[highest revenue by store.xlsx]Sheet1!PivotTable3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HIGHEST</a:t>
            </a:r>
            <a:r>
              <a:rPr lang="en-GB" baseline="0" dirty="0"/>
              <a:t> RENTAL revenue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1186440677966102E-3"/>
          <c:y val="0.20308321143651512"/>
          <c:w val="0.8695090417723208"/>
          <c:h val="0.67954312035106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2"/>
                <c:pt idx="0">
                  <c:v>33524.620000000003</c:v>
                </c:pt>
                <c:pt idx="1">
                  <c:v>33881.94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89-40ED-B99D-0C5A0F2C2C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7571184"/>
        <c:axId val="327561584"/>
      </c:barChart>
      <c:catAx>
        <c:axId val="32757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STORE</a:t>
                </a:r>
                <a:r>
                  <a:rPr lang="en-GB" baseline="0"/>
                  <a:t> id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61584"/>
        <c:crosses val="autoZero"/>
        <c:auto val="1"/>
        <c:lblAlgn val="ctr"/>
        <c:lblOffset val="100"/>
        <c:noMultiLvlLbl val="0"/>
      </c:catAx>
      <c:valAx>
        <c:axId val="32756158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 TOTAL</a:t>
                </a:r>
                <a:r>
                  <a:rPr lang="en-GB" baseline="0"/>
                  <a:t> REVENUE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8.5862618458299508E-3"/>
              <c:y val="0.493588431428740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crossAx val="32757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70C0"/>
                </a:solidFill>
              </a:rPr>
              <a:t>STAFF</a:t>
            </a:r>
            <a:r>
              <a:rPr lang="en-US" b="1" baseline="0" dirty="0">
                <a:solidFill>
                  <a:srgbClr val="0070C0"/>
                </a:solidFill>
              </a:rPr>
              <a:t> MEMBERS PERFORMANCE</a:t>
            </a:r>
            <a:endParaRPr lang="en-US" b="1" dirty="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20673951366432766"/>
          <c:y val="1.6697115268131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'rental distribution among staff'!$C$1</c:f>
              <c:strCache>
                <c:ptCount val="1"/>
                <c:pt idx="0">
                  <c:v>total_rentals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'rental distribution among staff'!$A$2:$B$3</c:f>
              <c:multiLvlStrCache>
                <c:ptCount val="2"/>
                <c:lvl>
                  <c:pt idx="0">
                    <c:v>MikeHillyer</c:v>
                  </c:pt>
                  <c:pt idx="1">
                    <c:v>JonStephens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</c:lvl>
              </c:multiLvlStrCache>
            </c:multiLvlStrRef>
          </c:cat>
          <c:val>
            <c:numRef>
              <c:f>'rental distribution among staff'!$C$2:$C$3</c:f>
              <c:numCache>
                <c:formatCode>General</c:formatCode>
                <c:ptCount val="2"/>
                <c:pt idx="0">
                  <c:v>8040</c:v>
                </c:pt>
                <c:pt idx="1">
                  <c:v>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B-4758-960C-8D4428A19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4666479"/>
        <c:axId val="1034664079"/>
      </c:barChart>
      <c:catAx>
        <c:axId val="103466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664079"/>
        <c:crosses val="autoZero"/>
        <c:auto val="1"/>
        <c:lblAlgn val="ctr"/>
        <c:lblOffset val="100"/>
        <c:noMultiLvlLbl val="0"/>
      </c:catAx>
      <c:valAx>
        <c:axId val="103466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66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09282-9143-4FA6-824B-916BB275A4DA}" type="datetimeFigureOut">
              <a:rPr lang="en-GB" smtClean="0"/>
              <a:t>07/09/2024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BED5-DBF4-4EAA-92A8-F0F9160A5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1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BED5-DBF4-4EAA-92A8-F0F9160A5D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2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7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1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F94AB3-FEE6-3086-05D9-69EE8BC9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8" r="1776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2B5CA-53FB-3260-7217-83E1109F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PROJECT REPORT ON MAVENMOVIES</a:t>
            </a:r>
            <a:endParaRPr lang="en-GB" sz="41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596E6-ED29-1F1B-3447-6DBE12B4A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Findings , Insights and Recommendations.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0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25DDF-3CA9-841C-268F-72DD718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MONTHLY RENTAL TRENDS </a:t>
            </a:r>
            <a:endParaRPr lang="en-GB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DFD2-86C0-0E2F-25EB-EB87D574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62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GB" sz="1800" dirty="0"/>
              <a:t>The data shows rental trends over the months </a:t>
            </a:r>
          </a:p>
          <a:p>
            <a:r>
              <a:rPr lang="en-GB" sz="1800" dirty="0"/>
              <a:t>Starting from 2005-May rentals gradually increase</a:t>
            </a:r>
          </a:p>
          <a:p>
            <a:r>
              <a:rPr lang="en-GB" sz="1800" dirty="0"/>
              <a:t>In 2005-June they increased by 1,155</a:t>
            </a:r>
          </a:p>
          <a:p>
            <a:r>
              <a:rPr lang="en-GB" sz="1800" dirty="0"/>
              <a:t>Followed by a huge spike in rentals in 2005-July </a:t>
            </a:r>
          </a:p>
          <a:p>
            <a:r>
              <a:rPr lang="en-GB" sz="1800" dirty="0"/>
              <a:t>A slight decrease in rentals in 2005-August </a:t>
            </a:r>
          </a:p>
          <a:p>
            <a:r>
              <a:rPr lang="en-GB" sz="1800" dirty="0"/>
              <a:t>But fell to a lowest of just 182 rentals in 2006-February.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2D6117C-0154-EA53-7C87-4B301E44C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491491"/>
              </p:ext>
            </p:extLst>
          </p:nvPr>
        </p:nvGraphicFramePr>
        <p:xfrm>
          <a:off x="414528" y="630936"/>
          <a:ext cx="4033647" cy="549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03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25DDF-3CA9-841C-268F-72DD718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043" y="978619"/>
            <a:ext cx="6081711" cy="1106424"/>
          </a:xfrm>
        </p:spPr>
        <p:txBody>
          <a:bodyPr>
            <a:normAutofit/>
          </a:bodyPr>
          <a:lstStyle/>
          <a:p>
            <a:r>
              <a:rPr lang="en-GB" sz="3200" dirty="0"/>
              <a:t>PEAK RENTAL HOURS IN A DAY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DFD2-86C0-0E2F-25EB-EB87D574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626511"/>
          </a:xfrm>
        </p:spPr>
        <p:txBody>
          <a:bodyPr>
            <a:normAutofit/>
          </a:bodyPr>
          <a:lstStyle/>
          <a:p>
            <a:r>
              <a:rPr lang="en-US" sz="1800" dirty="0"/>
              <a:t>The peak rentals in a day were observed at 15:00 hours </a:t>
            </a:r>
          </a:p>
          <a:p>
            <a:r>
              <a:rPr lang="en-US" sz="1800" dirty="0"/>
              <a:t>People tend to rent most in the afternoon </a:t>
            </a:r>
          </a:p>
          <a:p>
            <a:r>
              <a:rPr lang="en-US" sz="1800" dirty="0"/>
              <a:t>Rentals fluctuate between 600 to 700 in the mornings</a:t>
            </a:r>
          </a:p>
          <a:p>
            <a:r>
              <a:rPr lang="en-US" sz="1800" dirty="0"/>
              <a:t>And touch an upwards of up to 900 in the afternoon around 15:00 hours </a:t>
            </a:r>
          </a:p>
          <a:p>
            <a:r>
              <a:rPr lang="en-US" sz="1800" dirty="0"/>
              <a:t>Gradually fall and stop around 600 rentals at 21:00 hours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49AC2C-8476-973A-EE23-56A86B617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683112"/>
              </p:ext>
            </p:extLst>
          </p:nvPr>
        </p:nvGraphicFramePr>
        <p:xfrm>
          <a:off x="435864" y="633619"/>
          <a:ext cx="3976100" cy="524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28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25DDF-3CA9-841C-268F-72DD718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043" y="978619"/>
            <a:ext cx="6081711" cy="1106424"/>
          </a:xfrm>
        </p:spPr>
        <p:txBody>
          <a:bodyPr>
            <a:normAutofit/>
          </a:bodyPr>
          <a:lstStyle/>
          <a:p>
            <a:r>
              <a:rPr lang="en-GB" sz="3200" dirty="0"/>
              <a:t>TOP 10 MOST RENTED FILMS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DFD2-86C0-0E2F-25EB-EB87D574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626511"/>
          </a:xfrm>
        </p:spPr>
        <p:txBody>
          <a:bodyPr>
            <a:normAutofit/>
          </a:bodyPr>
          <a:lstStyle/>
          <a:p>
            <a:r>
              <a:rPr lang="en-US" sz="1800" dirty="0"/>
              <a:t>Most rented film is the “BUCKET BROTHERHOOD”</a:t>
            </a:r>
          </a:p>
          <a:p>
            <a:r>
              <a:rPr lang="en-US" sz="1800" dirty="0"/>
              <a:t>The other movies also rented as close to the top movie</a:t>
            </a:r>
          </a:p>
          <a:p>
            <a:r>
              <a:rPr lang="en-US" sz="1800" dirty="0"/>
              <a:t>Most movies have a very less significant difference</a:t>
            </a:r>
          </a:p>
          <a:p>
            <a:r>
              <a:rPr lang="en-US" sz="1800" dirty="0"/>
              <a:t>All the movies lie between 30 to 35 rental range</a:t>
            </a:r>
          </a:p>
          <a:p>
            <a:r>
              <a:rPr lang="en-US" sz="1800" dirty="0"/>
              <a:t>“ZORRO ARK” stands at last with 31 rentals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8EAF7E-402F-C2F1-1530-70253DE6F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41967"/>
              </p:ext>
            </p:extLst>
          </p:nvPr>
        </p:nvGraphicFramePr>
        <p:xfrm>
          <a:off x="307848" y="633619"/>
          <a:ext cx="4377566" cy="549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701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25DDF-3CA9-841C-268F-72DD718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043" y="978619"/>
            <a:ext cx="6081711" cy="1106424"/>
          </a:xfrm>
        </p:spPr>
        <p:txBody>
          <a:bodyPr>
            <a:normAutofit/>
          </a:bodyPr>
          <a:lstStyle/>
          <a:p>
            <a:r>
              <a:rPr lang="en-GB" sz="3200" dirty="0"/>
              <a:t>MOST RENTED BY CATEGORY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DFD2-86C0-0E2F-25EB-EB87D574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2409223"/>
          </a:xfrm>
        </p:spPr>
        <p:txBody>
          <a:bodyPr>
            <a:normAutofit/>
          </a:bodyPr>
          <a:lstStyle/>
          <a:p>
            <a:r>
              <a:rPr lang="en-US" sz="1800" dirty="0"/>
              <a:t>The most rented film category is “Sports” </a:t>
            </a:r>
          </a:p>
          <a:p>
            <a:r>
              <a:rPr lang="en-US" sz="1800" dirty="0"/>
              <a:t>Closely followed by “Animation” category</a:t>
            </a:r>
          </a:p>
          <a:p>
            <a:r>
              <a:rPr lang="en-US" sz="1800" dirty="0"/>
              <a:t>The News and comedy category had almost equal number of rentals</a:t>
            </a:r>
          </a:p>
          <a:p>
            <a:r>
              <a:rPr lang="en-US" sz="1800" dirty="0"/>
              <a:t>The Music category is the least rented with rentals of 830</a:t>
            </a:r>
          </a:p>
          <a:p>
            <a:endParaRPr lang="en-US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660D19-2D75-40B1-1AB5-7EF29741B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677037"/>
              </p:ext>
            </p:extLst>
          </p:nvPr>
        </p:nvGraphicFramePr>
        <p:xfrm>
          <a:off x="347330" y="701748"/>
          <a:ext cx="4453829" cy="542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70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25DDF-3CA9-841C-268F-72DD718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GB" sz="3600" dirty="0"/>
              <a:t>STORE WITH HIGHEST RENTAL REVENUE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A6DD761-F512-8A1A-862B-780DCD751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070173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475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25DDF-3CA9-841C-268F-72DD718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043" y="978619"/>
            <a:ext cx="6081711" cy="1106424"/>
          </a:xfrm>
        </p:spPr>
        <p:txBody>
          <a:bodyPr>
            <a:normAutofit/>
          </a:bodyPr>
          <a:lstStyle/>
          <a:p>
            <a:r>
              <a:rPr lang="en-GB" sz="3200" dirty="0"/>
              <a:t>DISTRIBUTION OF RENTALS BY STAFF MEMBERS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DFD2-86C0-0E2F-25EB-EB87D574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2290777"/>
          </a:xfrm>
        </p:spPr>
        <p:txBody>
          <a:bodyPr>
            <a:normAutofit/>
          </a:bodyPr>
          <a:lstStyle/>
          <a:p>
            <a:r>
              <a:rPr lang="en-US" sz="1800" dirty="0"/>
              <a:t>There are two staff members in two different stores</a:t>
            </a:r>
          </a:p>
          <a:p>
            <a:r>
              <a:rPr lang="en-US" sz="1800" dirty="0"/>
              <a:t>With total rentals of 8040 staff member Mike Hillyer</a:t>
            </a:r>
          </a:p>
          <a:p>
            <a:r>
              <a:rPr lang="en-US" sz="1800" dirty="0"/>
              <a:t>Had achieved most rental sales</a:t>
            </a:r>
          </a:p>
          <a:p>
            <a:r>
              <a:rPr lang="en-US" sz="1800" dirty="0"/>
              <a:t>Followed by Jon Stephens with 8004 rentals</a:t>
            </a:r>
          </a:p>
          <a:p>
            <a:r>
              <a:rPr lang="en-US" sz="1800" dirty="0"/>
              <a:t>The rental distribution determines staff performance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54FCAD-82EC-FC40-C969-359B6ACC2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129265"/>
              </p:ext>
            </p:extLst>
          </p:nvPr>
        </p:nvGraphicFramePr>
        <p:xfrm>
          <a:off x="525294" y="700391"/>
          <a:ext cx="4215319" cy="5324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48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F4EBE-EC13-3E54-CC25-6816A0359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855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REPORT</a:t>
            </a:r>
            <a:endParaRPr lang="en-US" sz="4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7B72-B8F9-6A7A-31EB-F0F18FED1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76" y="1228609"/>
            <a:ext cx="10515600" cy="54570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u="sng" dirty="0"/>
              <a:t>Findings</a:t>
            </a:r>
            <a:r>
              <a:rPr lang="en-US" sz="1500" dirty="0"/>
              <a:t>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The monthly rental trends declined significantly in 2006-February,3pm had found to be most peak hour for rentals, sports category was popular among the customers, ”bucket brotherhood” was the fan favorite, store number 2 had highest revenue compared to store 1, Mike Hillyer sold most rentals among the staff.</a:t>
            </a:r>
          </a:p>
          <a:p>
            <a:pPr>
              <a:lnSpc>
                <a:spcPct val="100000"/>
              </a:lnSpc>
            </a:pPr>
            <a:r>
              <a:rPr lang="en-US" sz="1500" b="1" u="sng" dirty="0"/>
              <a:t>Insights: 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 After analyzing the data using SQL the insights were as follows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The rental store suffered a serious decline in rentals in the year 2006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Most customers preferred sports category to rent and rented them in afternoons rather than evenings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Store 1 is performing well but not as good as store 2 in terms of rental revenue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The staff performance is also not significantly different </a:t>
            </a:r>
          </a:p>
          <a:p>
            <a:pPr marL="57150">
              <a:lnSpc>
                <a:spcPct val="100000"/>
              </a:lnSpc>
            </a:pPr>
            <a:r>
              <a:rPr lang="en-US" sz="1500" b="1" u="sng" dirty="0"/>
              <a:t>Recommendations:</a:t>
            </a:r>
          </a:p>
          <a:p>
            <a:pPr marL="3429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Number of sports rentals should be increased</a:t>
            </a:r>
          </a:p>
          <a:p>
            <a:pPr marL="3429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More offers should be introduced at 3 pm to boost sales as footfall is more at those hours</a:t>
            </a:r>
          </a:p>
          <a:p>
            <a:pPr marL="3429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Top 10 most rented film titles should be displayed at peak hours to encourage new customers</a:t>
            </a:r>
          </a:p>
          <a:p>
            <a:pPr marL="3429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Store number 1 should be closed or reduce the operating times to cut down lose </a:t>
            </a:r>
          </a:p>
          <a:p>
            <a:pPr marL="3429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429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7150">
              <a:lnSpc>
                <a:spcPct val="100000"/>
              </a:lnSpc>
            </a:pPr>
            <a:endParaRPr lang="en-US" sz="1500" b="1" u="sng" dirty="0"/>
          </a:p>
          <a:p>
            <a:pPr marL="571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b="1" u="sng" dirty="0"/>
          </a:p>
        </p:txBody>
      </p:sp>
    </p:spTree>
    <p:extLst>
      <p:ext uri="{BB962C8B-B14F-4D97-AF65-F5344CB8AC3E}">
        <p14:creationId xmlns:p14="http://schemas.microsoft.com/office/powerpoint/2010/main" val="134025912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81A32"/>
      </a:dk2>
      <a:lt2>
        <a:srgbClr val="F3F0F3"/>
      </a:lt2>
      <a:accent1>
        <a:srgbClr val="2FB82D"/>
      </a:accent1>
      <a:accent2>
        <a:srgbClr val="21B75E"/>
      </a:accent2>
      <a:accent3>
        <a:srgbClr val="2DB59C"/>
      </a:accent3>
      <a:accent4>
        <a:srgbClr val="24A1C8"/>
      </a:accent4>
      <a:accent5>
        <a:srgbClr val="366FDA"/>
      </a:accent5>
      <a:accent6>
        <a:srgbClr val="3D32CC"/>
      </a:accent6>
      <a:hlink>
        <a:srgbClr val="BD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490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Avenir Next LT Pro</vt:lpstr>
      <vt:lpstr>Calibri</vt:lpstr>
      <vt:lpstr>AccentBoxVTI</vt:lpstr>
      <vt:lpstr>PROJECT REPORT ON MAVENMOVIES</vt:lpstr>
      <vt:lpstr>MONTHLY RENTAL TRENDS </vt:lpstr>
      <vt:lpstr>PEAK RENTAL HOURS IN A DAY</vt:lpstr>
      <vt:lpstr>TOP 10 MOST RENTED FILMS</vt:lpstr>
      <vt:lpstr>MOST RENTED BY CATEGORY</vt:lpstr>
      <vt:lpstr>STORE WITH HIGHEST RENTAL REVENUE </vt:lpstr>
      <vt:lpstr>DISTRIBUTION OF RENTALS BY STAFF MEMBERS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vishnusai rachakatla</dc:creator>
  <cp:lastModifiedBy>vishnusai rachakatla</cp:lastModifiedBy>
  <cp:revision>1</cp:revision>
  <dcterms:created xsi:type="dcterms:W3CDTF">2024-09-05T07:30:00Z</dcterms:created>
  <dcterms:modified xsi:type="dcterms:W3CDTF">2024-09-07T09:53:23Z</dcterms:modified>
</cp:coreProperties>
</file>